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27"/>
  </p:notesMasterIdLst>
  <p:handoutMasterIdLst>
    <p:handoutMasterId r:id="rId28"/>
  </p:handoutMasterIdLst>
  <p:sldIdLst>
    <p:sldId id="518" r:id="rId2"/>
    <p:sldId id="583" r:id="rId3"/>
    <p:sldId id="559" r:id="rId4"/>
    <p:sldId id="555" r:id="rId5"/>
    <p:sldId id="586" r:id="rId6"/>
    <p:sldId id="561" r:id="rId7"/>
    <p:sldId id="563" r:id="rId8"/>
    <p:sldId id="579" r:id="rId9"/>
    <p:sldId id="581" r:id="rId10"/>
    <p:sldId id="573" r:id="rId11"/>
    <p:sldId id="564" r:id="rId12"/>
    <p:sldId id="577" r:id="rId13"/>
    <p:sldId id="587" r:id="rId14"/>
    <p:sldId id="591" r:id="rId15"/>
    <p:sldId id="589" r:id="rId16"/>
    <p:sldId id="588" r:id="rId17"/>
    <p:sldId id="590" r:id="rId18"/>
    <p:sldId id="566" r:id="rId19"/>
    <p:sldId id="592" r:id="rId20"/>
    <p:sldId id="567" r:id="rId21"/>
    <p:sldId id="570" r:id="rId22"/>
    <p:sldId id="595" r:id="rId23"/>
    <p:sldId id="574" r:id="rId24"/>
    <p:sldId id="593" r:id="rId25"/>
    <p:sldId id="560" r:id="rId26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66"/>
    <a:srgbClr val="FF9900"/>
    <a:srgbClr val="99CCFF"/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5" autoAdjust="0"/>
    <p:restoredTop sz="93309" autoAdjust="0"/>
  </p:normalViewPr>
  <p:slideViewPr>
    <p:cSldViewPr>
      <p:cViewPr varScale="1">
        <p:scale>
          <a:sx n="78" d="100"/>
          <a:sy n="78" d="100"/>
        </p:scale>
        <p:origin x="1526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814528" cy="897611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LION16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The 16th Learning and Intelligent </a:t>
            </a:r>
            <a:r>
              <a:rPr lang="en-US" sz="1800" b="1" i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Optimization Conference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1280592" y="1124744"/>
            <a:ext cx="8291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Lobachevsky State University of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Russia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76980"/>
            <a:ext cx="2051711" cy="3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LION16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ML-based approach for accelerating global search algorithm for solving multicriteria problems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en-US" dirty="0"/>
              <a:t>Konstantin </a:t>
            </a:r>
            <a:r>
              <a:rPr lang="en-US" dirty="0" err="1"/>
              <a:t>Barkalov</a:t>
            </a:r>
            <a:r>
              <a:rPr lang="en-US" dirty="0"/>
              <a:t>,                       , </a:t>
            </a:r>
            <a:br>
              <a:rPr lang="en-US" dirty="0"/>
            </a:br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and Evgeniy Kozinov</a:t>
            </a:r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konstantin.barkalov,evgeny.kozinov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gergel,vagris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AB591B-612A-4905-896B-BF6ADDC81BE5}"/>
              </a:ext>
            </a:extLst>
          </p:cNvPr>
          <p:cNvSpPr/>
          <p:nvPr/>
        </p:nvSpPr>
        <p:spPr bwMode="auto">
          <a:xfrm>
            <a:off x="5269025" y="4079712"/>
            <a:ext cx="1800200" cy="3760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  Victor Gergel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Global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Search trial</a:t>
                </a:r>
                <a:r>
                  <a:rPr lang="en-US" dirty="0"/>
                  <a:t> is calculation of the value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general scheme of the global search algorithm</a:t>
                </a:r>
              </a:p>
              <a:p>
                <a:pPr lvl="1">
                  <a:buNone/>
                </a:pPr>
                <a:r>
                  <a:rPr lang="en-US" dirty="0"/>
                  <a:t>The first two trials are carried out at boundary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For each interval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calculate the value of the characteristic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.</a:t>
                </a:r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Find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</a:t>
                </a:r>
                <a:br>
                  <a:rPr lang="en-US" sz="2200" dirty="0"/>
                </a:br>
                <a:r>
                  <a:rPr lang="en-US" sz="2200" dirty="0"/>
                  <a:t>maximum characteristic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200" dirty="0"/>
                      <m:t>𝑅</m:t>
                    </m:r>
                    <m:r>
                      <m:rPr>
                        <m:nor/>
                      </m:rPr>
                      <a:rPr lang="ru-RU" sz="2200" dirty="0"/>
                      <m:t>(</m:t>
                    </m:r>
                    <m:r>
                      <m:rPr>
                        <m:nor/>
                      </m:rPr>
                      <a:rPr lang="ru-RU" sz="2200" dirty="0"/>
                      <m:t>𝑡</m:t>
                    </m:r>
                    <m:r>
                      <m:rPr>
                        <m:nor/>
                      </m:rPr>
                      <a:rPr lang="ru-RU" sz="2200" dirty="0"/>
                      <m:t>)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=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b="0" dirty="0" smtClean="0"/>
                      <m:t>max</m:t>
                    </m:r>
                    <m:r>
                      <m:rPr>
                        <m:nor/>
                      </m:rPr>
                      <a:rPr lang="ru-RU" sz="2200" dirty="0"/>
                      <m:t>{</m:t>
                    </m:r>
                    <m:r>
                      <m:rPr>
                        <m:nor/>
                      </m:rPr>
                      <a:rPr lang="ru-RU" sz="2200" dirty="0"/>
                      <m:t>𝑅</m:t>
                    </m:r>
                    <m:r>
                      <m:rPr>
                        <m:nor/>
                      </m:rPr>
                      <a:rPr lang="ru-RU" sz="2200" dirty="0"/>
                      <m:t>(</m:t>
                    </m:r>
                    <m:r>
                      <m:rPr>
                        <m:nor/>
                      </m:rPr>
                      <a:rPr lang="ru-RU" sz="2200" dirty="0"/>
                      <m:t>𝑖</m:t>
                    </m:r>
                    <m:r>
                      <m:rPr>
                        <m:nor/>
                      </m:rPr>
                      <a:rPr lang="ru-RU" sz="2200" dirty="0"/>
                      <m:t>): 1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≤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𝑖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≤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𝑘</m:t>
                    </m:r>
                    <m:r>
                      <m:rPr>
                        <m:nor/>
                      </m:rPr>
                      <a:rPr lang="ru-RU" sz="2200" dirty="0"/>
                      <m:t>+1}.</m:t>
                    </m:r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Carry out new trial at the internal point </a:t>
                </a:r>
                <a:br>
                  <a:rPr lang="en-US" sz="2200" dirty="0"/>
                </a:br>
                <a:r>
                  <a:rPr lang="en-US" sz="2200" dirty="0"/>
                  <a:t>of the “best” interval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. 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Check stop condition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sz="22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2200" dirty="0"/>
                  <a:t>, </a:t>
                </a:r>
                <a:r>
                  <a:rPr lang="en-US" sz="2200" dirty="0"/>
                  <a:t>where</a:t>
                </a:r>
              </a:p>
              <a:p>
                <a:pPr marL="457200" indent="-457200">
                  <a:lnSpc>
                    <a:spcPct val="120000"/>
                  </a:lnSpc>
                  <a:buNone/>
                </a:pPr>
                <a:r>
                  <a:rPr lang="en-US" sz="2200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200" dirty="0"/>
                  <a:t>.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B4E707-0166-44E5-ADFC-3A9EB51E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F89C315D-0DC8-44A5-9CA0-62F257471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E45FF-DF97-4110-9015-1883A1E5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Multiple Global Search Algorithm…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numerical solving of the global optimization problems assumes the successive computing the values of criteria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data obtained as a result of computations forms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</a:t>
                </a:r>
                <a:r>
                  <a:rPr lang="en-US" b="1" i="1" dirty="0"/>
                  <a:t> search information (SI)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a result of scalarization and dimensionality reduction,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transformed into the form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</a:t>
                </a:r>
                <a:r>
                  <a:rPr lang="en-US" b="1" i="1" dirty="0"/>
                  <a:t>search state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2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DB004A-8871-43BF-99F6-2ED0160D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2F96B34E-179E-45A4-A72D-21EBC65C2B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B36011-063B-4B53-BB58-9B0F4769C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Multiple Global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information accumulated in the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used to find the minimum of the next optimization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GSA algorithm that uses accumulated search information will be further referred to as the </a:t>
                </a:r>
                <a:br>
                  <a:rPr lang="en-US" dirty="0"/>
                </a:br>
                <a:r>
                  <a:rPr lang="en-US" b="1" i="1" dirty="0"/>
                  <a:t>Multiple Global Search Algorithm</a:t>
                </a:r>
                <a:r>
                  <a:rPr lang="en-US" dirty="0"/>
                  <a:t> (MGSA)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  <a:blipFill>
                <a:blip r:embed="rId2"/>
                <a:stretch>
                  <a:fillRect l="-82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8191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7EE3DA-AA61-468F-95F5-5A575874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1140621"/>
            <a:ext cx="4350503" cy="5119704"/>
          </a:xfrm>
          <a:prstGeom prst="rect">
            <a:avLst/>
          </a:prstGeo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8505A71-3F69-4203-9CB7-A45842D5D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3150714A-F85A-4D9E-9310-0D5937F998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56BEB-2799-44BF-9084-FC2EC9C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8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5EB66-A314-A0C0-1D87-FA6AA630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ru-RU" dirty="0"/>
              <a:t>Построение оценки области Парето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F83D63-0F66-D992-E6FF-1737BDEC7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algorithm MGAS completes execution when the required accuracy is achieved.</a:t>
                </a:r>
              </a:p>
              <a:p>
                <a:r>
                  <a:rPr lang="en-US" dirty="0"/>
                  <a:t>After stopping the global search algorithm, an estimate of the Pareto 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</m:t>
                      </m:r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если ∄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: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1≤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quality of the Pareto set (</a:t>
                </a:r>
                <a:r>
                  <a:rPr lang="en-US" i="1" dirty="0"/>
                  <a:t>PS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estimate is not sufficient, </a:t>
                </a:r>
                <a:br>
                  <a:rPr lang="en-US" dirty="0"/>
                </a:br>
                <a:r>
                  <a:rPr lang="en-US" dirty="0"/>
                  <a:t>then new preferences </a:t>
                </a:r>
                <a:br>
                  <a:rPr lang="en-US" dirty="0"/>
                </a:br>
                <a:r>
                  <a:rPr lang="en-US" dirty="0"/>
                  <a:t>(new coefficients </a:t>
                </a:r>
                <a:r>
                  <a:rPr lang="el-GR" dirty="0"/>
                  <a:t>λ)</a:t>
                </a:r>
                <a:r>
                  <a:rPr lang="en-US" dirty="0"/>
                  <a:t> are set </a:t>
                </a:r>
                <a:br>
                  <a:rPr lang="en-US" dirty="0"/>
                </a:br>
                <a:r>
                  <a:rPr lang="en-US" dirty="0"/>
                  <a:t>and the search process continues.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F83D63-0F66-D992-E6FF-1737BDEC7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C8C6D657-EC28-BB73-71AD-ECB1E237EB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74957-D0D6-76B8-24D4-46D9E56B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AC261-40CA-02C5-0672-0E798EEF5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547DC5-81E5-4BAD-7333-1C60AEF7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10205" r="8156" b="4076"/>
          <a:stretch/>
        </p:blipFill>
        <p:spPr>
          <a:xfrm>
            <a:off x="5333070" y="2924943"/>
            <a:ext cx="4466095" cy="33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7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C0DB9-BBFB-5E17-F487-9E5ACE3A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исследования области поиска при решении двумерной задачи МКО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F51B40-8410-C18A-9EDF-DDC981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области поиска при решении серий подзадач (1, 25, 50)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r>
              <a:rPr lang="ru-RU" dirty="0"/>
              <a:t>Рыжие точки – новые испытания при решении очередной подзадачи</a:t>
            </a:r>
          </a:p>
          <a:p>
            <a:pPr lvl="1"/>
            <a:r>
              <a:rPr lang="ru-RU" dirty="0"/>
              <a:t>Решение серии подзадач уточняет оценку области Парето</a:t>
            </a:r>
          </a:p>
          <a:p>
            <a:pPr lvl="1"/>
            <a:r>
              <a:rPr lang="ru-RU" dirty="0"/>
              <a:t>Точки испытаний концентрируются вблизи к области Парето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E29C1-A85A-B968-D6EC-24123B3466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3C57A7-06CA-8DE0-C172-FEFFCEA54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546D8-4519-0D6E-7BCB-EF17E3871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5C1749-6328-D6B0-7DAE-8D1C0315F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84" y="1556792"/>
            <a:ext cx="3272260" cy="327226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C6A5EFA-97CA-1EE0-E80B-D1EA8DACD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34" y="1556792"/>
            <a:ext cx="3272260" cy="32722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C4736F-F702-1BF9-566A-0C1BEA335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556792"/>
            <a:ext cx="3272260" cy="32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5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F7264-44A7-8A33-EE30-B8D0AEF0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improving search efficiency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R(</a:t>
                </a:r>
                <a:r>
                  <a:rPr lang="en-US" dirty="0" err="1"/>
                  <a:t>i</a:t>
                </a:r>
                <a:r>
                  <a:rPr lang="en-US" dirty="0"/>
                  <a:t>) be the characteristic of the </a:t>
                </a:r>
                <a:r>
                  <a:rPr lang="en-US" dirty="0" err="1"/>
                  <a:t>i-th</a:t>
                </a:r>
                <a:r>
                  <a:rPr lang="en-US" dirty="0"/>
                  <a:t> subinterval. This characteristic is supposed to consist of two parts: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𝑎𝑔𝑠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𝑎𝑔𝑠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allows you to select a </a:t>
                </a:r>
                <a:br>
                  <a:rPr lang="ru-RU" dirty="0"/>
                </a:br>
                <a:r>
                  <a:rPr lang="en-US" dirty="0"/>
                  <a:t>subinterval oriented at finding </a:t>
                </a:r>
                <a:br>
                  <a:rPr lang="ru-RU" dirty="0"/>
                </a:br>
                <a:r>
                  <a:rPr lang="en-US" dirty="0"/>
                  <a:t>the global minimum of </a:t>
                </a:r>
                <a:br>
                  <a:rPr lang="ru-RU" dirty="0"/>
                </a:br>
                <a:r>
                  <a:rPr lang="en-US" dirty="0"/>
                  <a:t>the current optimization task</a:t>
                </a:r>
                <a:r>
                  <a:rPr lang="ru-RU" dirty="0"/>
                  <a:t>.</a:t>
                </a:r>
              </a:p>
              <a:p>
                <a:pPr lvl="1"/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influences </a:t>
                </a:r>
                <a:br>
                  <a:rPr lang="ru-RU" dirty="0"/>
                </a:br>
                <a:r>
                  <a:rPr lang="en-US" dirty="0"/>
                  <a:t>the selection of a subinterval </a:t>
                </a:r>
                <a:br>
                  <a:rPr lang="ru-RU" dirty="0"/>
                </a:br>
                <a:r>
                  <a:rPr lang="en-US" dirty="0"/>
                  <a:t>to improve the evaluation </a:t>
                </a:r>
                <a:br>
                  <a:rPr lang="ru-RU" dirty="0"/>
                </a:br>
                <a:r>
                  <a:rPr lang="en-US" dirty="0"/>
                  <a:t>of the Pareto area.</a:t>
                </a:r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018BED53-8358-E046-45D3-FDE9B8D451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24598-EB56-C8F3-DF99-62D94F4F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0728D-2378-0684-BB35-96FD86B0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0E2C16-4EA1-00B2-ED30-12C30EDB1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10205" r="8156" b="4076"/>
          <a:stretch/>
        </p:blipFill>
        <p:spPr>
          <a:xfrm>
            <a:off x="4953000" y="2639891"/>
            <a:ext cx="4846165" cy="36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28DD8-78B4-3395-B7C7-B9EB6DBB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improving search efficiency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274992-8E3C-CF68-D51F-01E9139A9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каждого элемента множества поисковой информации ставиться соответствие метка принадлежности классу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:0≤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На основе размеченной информации строится разделяющая гиперплоскость</a:t>
                </a:r>
              </a:p>
              <a:p>
                <a:pPr lvl="1"/>
                <a:r>
                  <a:rPr lang="ru-RU" sz="2000" dirty="0"/>
                  <a:t>Точки испытаний из множества Парето имеют больший вес при обучении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274992-8E3C-CF68-D51F-01E9139A9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FC77476-E0AB-FB6B-5C9C-D9A7EF4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727C4-46BC-5A85-A326-33D556259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1F58B0-388F-E5CD-6760-453E93908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B164F3A-1E13-A108-7B4F-FF1C6BBDA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0545" r="8947" b="4300"/>
          <a:stretch/>
        </p:blipFill>
        <p:spPr>
          <a:xfrm>
            <a:off x="6444583" y="4077320"/>
            <a:ext cx="2967116" cy="223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4DA8DFD-DB6B-DA28-C494-215689186A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9851" r="8527" b="5696"/>
          <a:stretch/>
        </p:blipFill>
        <p:spPr>
          <a:xfrm>
            <a:off x="3296816" y="4077320"/>
            <a:ext cx="2991802" cy="2232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C7A391-633E-849C-DC0B-648BF8A9F5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10287" r="8471" b="4559"/>
          <a:stretch/>
        </p:blipFill>
        <p:spPr>
          <a:xfrm>
            <a:off x="164381" y="4077320"/>
            <a:ext cx="2967116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ый треугольник 45">
            <a:extLst>
              <a:ext uri="{FF2B5EF4-FFF2-40B4-BE49-F238E27FC236}">
                <a16:creationId xmlns:a16="http://schemas.microsoft.com/office/drawing/2014/main" id="{A30D5783-6393-B46A-D557-4168E6604BD8}"/>
              </a:ext>
            </a:extLst>
          </p:cNvPr>
          <p:cNvSpPr/>
          <p:nvPr/>
        </p:nvSpPr>
        <p:spPr bwMode="auto">
          <a:xfrm rot="10800000">
            <a:off x="4664968" y="2924946"/>
            <a:ext cx="4752528" cy="3143244"/>
          </a:xfrm>
          <a:prstGeom prst="rtTriangl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4" name="Прямоугольный треугольник 43">
            <a:extLst>
              <a:ext uri="{FF2B5EF4-FFF2-40B4-BE49-F238E27FC236}">
                <a16:creationId xmlns:a16="http://schemas.microsoft.com/office/drawing/2014/main" id="{6D592B3A-A4F8-CB24-E7CE-AC72BA608FEB}"/>
              </a:ext>
            </a:extLst>
          </p:cNvPr>
          <p:cNvSpPr/>
          <p:nvPr/>
        </p:nvSpPr>
        <p:spPr bwMode="auto">
          <a:xfrm>
            <a:off x="4664969" y="2924945"/>
            <a:ext cx="4752528" cy="3143245"/>
          </a:xfrm>
          <a:prstGeom prst="rtTriangle">
            <a:avLst/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1B375-2926-36D2-0685-E3D957A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improving search efficiency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BB02B4-0ABB-6840-DD57-CA36AF563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каждой точки проведенных испытаний вычислить расстояние со знаком до разделяющей гиперплоскости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Масштабировать вычисленные значения расстояний.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&gt;0, </m:t>
                              </m:r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&lt;0,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Вычислить значения </a:t>
                </a:r>
                <a:br>
                  <a:rPr lang="ru-RU" dirty="0"/>
                </a:br>
                <a:r>
                  <a:rPr lang="ru-RU" dirty="0"/>
                  <a:t>характеристик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)= (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BB02B4-0ABB-6840-DD57-CA36AF563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7A2191C0-B802-CB54-C2B2-2D8921E13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EE715-B472-2D8B-68B0-9F969F659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41B5B7-F238-E498-D916-4F465924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80BD4DF-928D-50A9-8908-946E77D6F6B5}"/>
              </a:ext>
            </a:extLst>
          </p:cNvPr>
          <p:cNvCxnSpPr>
            <a:cxnSpLocks/>
            <a:endCxn id="46" idx="0"/>
          </p:cNvCxnSpPr>
          <p:nvPr/>
        </p:nvCxnSpPr>
        <p:spPr bwMode="auto">
          <a:xfrm>
            <a:off x="4664967" y="2924944"/>
            <a:ext cx="4752529" cy="314324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2F80DAF3-C7BF-D96E-FE1D-346B0034D0D6}"/>
              </a:ext>
            </a:extLst>
          </p:cNvPr>
          <p:cNvSpPr/>
          <p:nvPr/>
        </p:nvSpPr>
        <p:spPr bwMode="auto">
          <a:xfrm>
            <a:off x="6537176" y="4703348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CEA32F6-A311-F836-82CE-E0BD15E42B8C}"/>
              </a:ext>
            </a:extLst>
          </p:cNvPr>
          <p:cNvSpPr/>
          <p:nvPr/>
        </p:nvSpPr>
        <p:spPr bwMode="auto">
          <a:xfrm>
            <a:off x="8318281" y="2986055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DDCB7E0-B13E-2ED6-8138-098C454A3C65}"/>
              </a:ext>
            </a:extLst>
          </p:cNvPr>
          <p:cNvSpPr/>
          <p:nvPr/>
        </p:nvSpPr>
        <p:spPr bwMode="auto">
          <a:xfrm>
            <a:off x="8718911" y="4055276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E3ED148-45DD-408E-DF3B-899B5F067915}"/>
              </a:ext>
            </a:extLst>
          </p:cNvPr>
          <p:cNvSpPr/>
          <p:nvPr/>
        </p:nvSpPr>
        <p:spPr bwMode="auto">
          <a:xfrm>
            <a:off x="5169024" y="4271300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C252F2-E516-555F-5B73-BCB731C6C4B6}"/>
              </a:ext>
            </a:extLst>
          </p:cNvPr>
          <p:cNvSpPr/>
          <p:nvPr/>
        </p:nvSpPr>
        <p:spPr bwMode="auto">
          <a:xfrm>
            <a:off x="6105128" y="4847364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2EDF2C-11EE-31A3-DB42-C983EEACD52F}"/>
              </a:ext>
            </a:extLst>
          </p:cNvPr>
          <p:cNvCxnSpPr>
            <a:cxnSpLocks/>
            <a:stCxn id="16" idx="7"/>
          </p:cNvCxnSpPr>
          <p:nvPr/>
        </p:nvCxnSpPr>
        <p:spPr bwMode="auto">
          <a:xfrm flipV="1">
            <a:off x="5291949" y="3673834"/>
            <a:ext cx="536884" cy="6185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DE7E339-673C-EB83-8168-2A4BB685A7B4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0983" y="3911260"/>
            <a:ext cx="506153" cy="618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5603536-C26C-C998-A2EF-77B0746ED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6634" y="4271300"/>
            <a:ext cx="452461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B47633D-B4E3-E9E1-80E1-9B0E5A45156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0100" y="4408966"/>
            <a:ext cx="226343" cy="316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A135238-C109-ACF7-65D7-B0921533DB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8155" y="4821758"/>
            <a:ext cx="757133" cy="938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B7CCE9B-538D-E167-6BCC-3CB6216C2778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2671" y="4156487"/>
            <a:ext cx="817406" cy="9204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F486A34-46F5-7978-7C15-8C1E7A3CF94C}"/>
              </a:ext>
            </a:extLst>
          </p:cNvPr>
          <p:cNvCxnSpPr>
            <a:cxnSpLocks/>
          </p:cNvCxnSpPr>
          <p:nvPr/>
        </p:nvCxnSpPr>
        <p:spPr bwMode="auto">
          <a:xfrm flipV="1">
            <a:off x="6393160" y="3184188"/>
            <a:ext cx="720080" cy="871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C522405-68A6-ADA4-9E80-0EF0FDED8922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7983" y="3099682"/>
            <a:ext cx="1251014" cy="1438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22D7789-369C-135F-3392-C89A050F51C7}"/>
              </a:ext>
            </a:extLst>
          </p:cNvPr>
          <p:cNvSpPr/>
          <p:nvPr/>
        </p:nvSpPr>
        <p:spPr bwMode="auto">
          <a:xfrm>
            <a:off x="7041232" y="3119172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EBC4242-32D2-90A8-6E0B-0618A83BAE65}"/>
              </a:ext>
            </a:extLst>
          </p:cNvPr>
          <p:cNvSpPr/>
          <p:nvPr/>
        </p:nvSpPr>
        <p:spPr bwMode="auto">
          <a:xfrm>
            <a:off x="5601072" y="4487324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B3F02D-2A2D-C218-6B6B-0D15C043359B}"/>
              </a:ext>
            </a:extLst>
          </p:cNvPr>
          <p:cNvSpPr/>
          <p:nvPr/>
        </p:nvSpPr>
        <p:spPr bwMode="auto">
          <a:xfrm>
            <a:off x="6681192" y="5736064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765611-0291-2DF9-2B7B-5FFA38735236}"/>
                  </a:ext>
                </a:extLst>
              </p:cNvPr>
              <p:cNvSpPr txBox="1"/>
              <p:nvPr/>
            </p:nvSpPr>
            <p:spPr>
              <a:xfrm>
                <a:off x="7872284" y="3398204"/>
                <a:ext cx="1143262" cy="46166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765611-0291-2DF9-2B7B-5FFA38735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284" y="3398204"/>
                <a:ext cx="1143262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9691FE-FB5E-49AA-0F73-4408E773C43E}"/>
                  </a:ext>
                </a:extLst>
              </p:cNvPr>
              <p:cNvSpPr txBox="1"/>
              <p:nvPr/>
            </p:nvSpPr>
            <p:spPr>
              <a:xfrm>
                <a:off x="8814878" y="5329622"/>
                <a:ext cx="6450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9691FE-FB5E-49AA-0F73-4408E773C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878" y="5329622"/>
                <a:ext cx="645032" cy="461665"/>
              </a:xfrm>
              <a:prstGeom prst="rect">
                <a:avLst/>
              </a:prstGeom>
              <a:blipFill>
                <a:blip r:embed="rId4"/>
                <a:stretch>
                  <a:fillRect l="-943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637BBD-70B2-4EFF-9568-CC0C9D15D2F8}"/>
                  </a:ext>
                </a:extLst>
              </p:cNvPr>
              <p:cNvSpPr txBox="1"/>
              <p:nvPr/>
            </p:nvSpPr>
            <p:spPr>
              <a:xfrm>
                <a:off x="5828833" y="5226570"/>
                <a:ext cx="1284408" cy="491417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637BBD-70B2-4EFF-9568-CC0C9D15D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33" y="5226570"/>
                <a:ext cx="1284408" cy="491417"/>
              </a:xfrm>
              <a:prstGeom prst="rect">
                <a:avLst/>
              </a:prstGeom>
              <a:blipFill>
                <a:blip r:embed="rId5"/>
                <a:stretch>
                  <a:fillRect b="-9877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31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experiments have been carried out using the computational nodes of </a:t>
            </a:r>
            <a:r>
              <a:rPr lang="en-US" dirty="0" err="1"/>
              <a:t>Lobachevsky</a:t>
            </a:r>
            <a:r>
              <a:rPr lang="en-US" dirty="0"/>
              <a:t> supercomputer at </a:t>
            </a:r>
            <a:r>
              <a:rPr lang="en-US" dirty="0" err="1"/>
              <a:t>Nizhni</a:t>
            </a:r>
            <a:r>
              <a:rPr lang="en-US" dirty="0"/>
              <a:t> Novgorod State University. </a:t>
            </a:r>
          </a:p>
          <a:p>
            <a:pPr lvl="1"/>
            <a:r>
              <a:rPr lang="en-US" sz="2400" dirty="0"/>
              <a:t>The peak performance of the supercomputer was 573 </a:t>
            </a:r>
            <a:r>
              <a:rPr lang="en-US" sz="2400" dirty="0" err="1"/>
              <a:t>Tflops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Each computational node was equipped with </a:t>
            </a:r>
            <a:br>
              <a:rPr lang="en-US" sz="2400" dirty="0"/>
            </a:br>
            <a:r>
              <a:rPr lang="en-US" sz="2400" dirty="0"/>
              <a:t>Intel Sandy Bridge E5-2660, processor 2.2 GHz, 64 </a:t>
            </a:r>
            <a:r>
              <a:rPr lang="en-US" sz="2400" dirty="0" err="1"/>
              <a:t>Gb</a:t>
            </a:r>
            <a:r>
              <a:rPr lang="en-US" sz="2400" dirty="0"/>
              <a:t> RAM.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4118EAE-EBB0-4358-8CC1-74B9731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D730D17C-5031-4C99-AD56-12F6B6492C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24E2D-1843-438B-A777-DCEB6309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7631-64A3-C0EC-43F0-107623F8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B1E90B-603F-5327-7222-65867324D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quality of the approximation was evaluated using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/>
                  <a:t>hypervolume </a:t>
                </a:r>
                <a:r>
                  <a:rPr lang="en-US" dirty="0"/>
                  <a:t>(HV, </a:t>
                </a:r>
                <a:r>
                  <a:rPr lang="en-US" i="1" dirty="0"/>
                  <a:t>larger is better</a:t>
                </a:r>
                <a:r>
                  <a:rPr lang="en-US" dirty="0"/>
                  <a:t>) indices</a:t>
                </a:r>
              </a:p>
              <a:p>
                <a:pPr lvl="1"/>
                <a:endParaRPr lang="ru-RU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/>
                  <a:t>The distribution uniformity</a:t>
                </a:r>
                <a:r>
                  <a:rPr lang="en-US" dirty="0"/>
                  <a:t> (DU, </a:t>
                </a:r>
                <a:r>
                  <a:rPr lang="en-US" i="1" dirty="0"/>
                  <a:t>less is better</a:t>
                </a:r>
                <a:r>
                  <a:rPr lang="en-US" dirty="0"/>
                  <a:t>)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B1E90B-603F-5327-7222-65867324D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D02DE098-8877-AC03-73CD-5C8CAACBBD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F135D-4ACB-8784-E2DF-7FBB16FC0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EF3BC3-534A-6B31-55F8-48F6CC781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764010-4449-BD68-956D-6E467D4D77C0}"/>
              </a:ext>
            </a:extLst>
          </p:cNvPr>
          <p:cNvSpPr/>
          <p:nvPr/>
        </p:nvSpPr>
        <p:spPr bwMode="auto">
          <a:xfrm>
            <a:off x="5169024" y="2060848"/>
            <a:ext cx="50405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D101CD-28C6-9FCD-0A21-CCD065769516}"/>
              </a:ext>
            </a:extLst>
          </p:cNvPr>
          <p:cNvSpPr/>
          <p:nvPr/>
        </p:nvSpPr>
        <p:spPr bwMode="auto">
          <a:xfrm>
            <a:off x="5673080" y="2060848"/>
            <a:ext cx="50405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44FA4E-0CF1-D32F-837F-CEBFC4A61B7C}"/>
              </a:ext>
            </a:extLst>
          </p:cNvPr>
          <p:cNvSpPr/>
          <p:nvPr/>
        </p:nvSpPr>
        <p:spPr bwMode="auto">
          <a:xfrm>
            <a:off x="6175841" y="2060847"/>
            <a:ext cx="505351" cy="18523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6BBB37-0AAE-16C0-36DD-2BEA14926FE3}"/>
              </a:ext>
            </a:extLst>
          </p:cNvPr>
          <p:cNvSpPr/>
          <p:nvPr/>
        </p:nvSpPr>
        <p:spPr bwMode="auto">
          <a:xfrm>
            <a:off x="6679897" y="2060848"/>
            <a:ext cx="505351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84D268-D20A-3E38-CDAF-8629651F9ECE}"/>
              </a:ext>
            </a:extLst>
          </p:cNvPr>
          <p:cNvSpPr/>
          <p:nvPr/>
        </p:nvSpPr>
        <p:spPr bwMode="auto">
          <a:xfrm>
            <a:off x="7185248" y="2060848"/>
            <a:ext cx="504056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0164DFCD-0C9A-EF36-1A84-75FB557ACA0A}"/>
              </a:ext>
            </a:extLst>
          </p:cNvPr>
          <p:cNvCxnSpPr>
            <a:cxnSpLocks/>
          </p:cNvCxnSpPr>
          <p:nvPr/>
        </p:nvCxnSpPr>
        <p:spPr bwMode="auto">
          <a:xfrm>
            <a:off x="3440832" y="2708920"/>
            <a:ext cx="2592288" cy="1634386"/>
          </a:xfrm>
          <a:prstGeom prst="curvedConnector3">
            <a:avLst>
              <a:gd name="adj1" fmla="val 3520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8F5B6E4F-9DC6-2989-BFA7-4F608F3AFFF3}"/>
              </a:ext>
            </a:extLst>
          </p:cNvPr>
          <p:cNvSpPr/>
          <p:nvPr/>
        </p:nvSpPr>
        <p:spPr bwMode="auto">
          <a:xfrm>
            <a:off x="5097454" y="2660134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33BB744-83A1-4B62-A961-42F34A0BEFC5}"/>
              </a:ext>
            </a:extLst>
          </p:cNvPr>
          <p:cNvSpPr/>
          <p:nvPr/>
        </p:nvSpPr>
        <p:spPr bwMode="auto">
          <a:xfrm>
            <a:off x="5599777" y="2924944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18951AB-3F78-A096-D19D-DA7D8ED40527}"/>
              </a:ext>
            </a:extLst>
          </p:cNvPr>
          <p:cNvSpPr/>
          <p:nvPr/>
        </p:nvSpPr>
        <p:spPr bwMode="auto">
          <a:xfrm>
            <a:off x="6103833" y="3842238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10CB65E-C869-AB6B-5402-79D62ED50C13}"/>
              </a:ext>
            </a:extLst>
          </p:cNvPr>
          <p:cNvSpPr/>
          <p:nvPr/>
        </p:nvSpPr>
        <p:spPr bwMode="auto">
          <a:xfrm>
            <a:off x="6607889" y="4077072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66BDA0E-2428-6047-4847-1F9B75A25C87}"/>
              </a:ext>
            </a:extLst>
          </p:cNvPr>
          <p:cNvSpPr/>
          <p:nvPr/>
        </p:nvSpPr>
        <p:spPr bwMode="auto">
          <a:xfrm>
            <a:off x="7113240" y="4233306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92D00B1-C8E4-5C8B-56D1-0E62477B46D3}"/>
              </a:ext>
            </a:extLst>
          </p:cNvPr>
          <p:cNvSpPr/>
          <p:nvPr/>
        </p:nvSpPr>
        <p:spPr bwMode="auto">
          <a:xfrm>
            <a:off x="7617296" y="1988839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25310-8F16-363C-12C5-4EBC16EA0FE6}"/>
              </a:ext>
            </a:extLst>
          </p:cNvPr>
          <p:cNvSpPr txBox="1"/>
          <p:nvPr/>
        </p:nvSpPr>
        <p:spPr>
          <a:xfrm>
            <a:off x="5173925" y="2176405"/>
            <a:ext cx="25153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Hypervolume indices</a:t>
            </a:r>
            <a:endParaRPr lang="ru-RU" sz="2000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C220B-340E-56D2-7F7E-DCCC5A1CBD61}"/>
              </a:ext>
            </a:extLst>
          </p:cNvPr>
          <p:cNvSpPr txBox="1"/>
          <p:nvPr/>
        </p:nvSpPr>
        <p:spPr>
          <a:xfrm>
            <a:off x="704528" y="3789040"/>
            <a:ext cx="33474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Pareto set estimation(PS)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860D810-9675-3ABA-D14E-1C16E0274F1C}"/>
              </a:ext>
            </a:extLst>
          </p:cNvPr>
          <p:cNvCxnSpPr>
            <a:cxnSpLocks/>
            <a:stCxn id="33" idx="3"/>
            <a:endCxn id="24" idx="3"/>
          </p:cNvCxnSpPr>
          <p:nvPr/>
        </p:nvCxnSpPr>
        <p:spPr bwMode="auto">
          <a:xfrm flipV="1">
            <a:off x="4052009" y="2783059"/>
            <a:ext cx="1066536" cy="1236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6AF167D-0AAC-CB88-2B03-396DA4A82450}"/>
              </a:ext>
            </a:extLst>
          </p:cNvPr>
          <p:cNvCxnSpPr>
            <a:cxnSpLocks/>
            <a:stCxn id="33" idx="3"/>
            <a:endCxn id="25" idx="3"/>
          </p:cNvCxnSpPr>
          <p:nvPr/>
        </p:nvCxnSpPr>
        <p:spPr bwMode="auto">
          <a:xfrm flipV="1">
            <a:off x="4052009" y="3047869"/>
            <a:ext cx="1568859" cy="972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C240F37-A5DB-B41E-CC98-AC17A95EB22E}"/>
              </a:ext>
            </a:extLst>
          </p:cNvPr>
          <p:cNvCxnSpPr>
            <a:cxnSpLocks/>
            <a:stCxn id="33" idx="3"/>
            <a:endCxn id="26" idx="2"/>
          </p:cNvCxnSpPr>
          <p:nvPr/>
        </p:nvCxnSpPr>
        <p:spPr bwMode="auto">
          <a:xfrm flipV="1">
            <a:off x="4052009" y="3914246"/>
            <a:ext cx="2051824" cy="1056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0AC05ED-7A31-F5DF-3168-BBD80EDDC453}"/>
              </a:ext>
            </a:extLst>
          </p:cNvPr>
          <p:cNvCxnSpPr>
            <a:cxnSpLocks/>
            <a:stCxn id="33" idx="3"/>
            <a:endCxn id="27" idx="2"/>
          </p:cNvCxnSpPr>
          <p:nvPr/>
        </p:nvCxnSpPr>
        <p:spPr bwMode="auto">
          <a:xfrm>
            <a:off x="4052009" y="4019873"/>
            <a:ext cx="2555880" cy="129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E6F7C2D-0005-6E35-E804-3180459F4F1D}"/>
              </a:ext>
            </a:extLst>
          </p:cNvPr>
          <p:cNvCxnSpPr>
            <a:cxnSpLocks/>
            <a:stCxn id="33" idx="3"/>
            <a:endCxn id="28" idx="2"/>
          </p:cNvCxnSpPr>
          <p:nvPr/>
        </p:nvCxnSpPr>
        <p:spPr bwMode="auto">
          <a:xfrm>
            <a:off x="4052009" y="4019873"/>
            <a:ext cx="3061231" cy="285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632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Victor Gergel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ru-RU" sz="2000" dirty="0"/>
              <a:t>14</a:t>
            </a:r>
            <a:r>
              <a:rPr lang="en-US" sz="2000" dirty="0"/>
              <a:t>.01.</a:t>
            </a:r>
            <a:r>
              <a:rPr lang="ru-RU" sz="2000" dirty="0"/>
              <a:t>1955 – 29</a:t>
            </a:r>
            <a:r>
              <a:rPr lang="en-US" sz="2000" dirty="0"/>
              <a:t>.06.</a:t>
            </a:r>
            <a:r>
              <a:rPr lang="ru-RU" sz="2000" dirty="0"/>
              <a:t>2021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3EDB4254-00CB-4D3C-ABEF-81A639A4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BE2A4B69-A70A-4713-879D-7943BCA896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1F7B9D-D89A-4544-801E-3E574ECC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1096495"/>
            <a:ext cx="5619820" cy="45136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291BF-DDE2-4403-BDED-E0B16537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3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series of experiments was performed to compare the MGSA algorithm with a number of well-known multi-objective optimization algorithms by solving a bi-criteria test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2000" dirty="0"/>
                  <a:t>the Monte-Carlo (</a:t>
                </a:r>
                <a:r>
                  <a:rPr lang="en-US" sz="2000" b="1" dirty="0"/>
                  <a:t>MC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genetic algorithm </a:t>
                </a:r>
                <a:r>
                  <a:rPr lang="en-US" sz="2000" b="1" dirty="0"/>
                  <a:t>SEMO</a:t>
                </a:r>
                <a:r>
                  <a:rPr lang="en-US" sz="2000" dirty="0"/>
                  <a:t> from the PISA, </a:t>
                </a:r>
              </a:p>
              <a:p>
                <a:pPr lvl="1"/>
                <a:r>
                  <a:rPr lang="en-US" sz="2000" dirty="0"/>
                  <a:t>the Non-Uniform Coverage (</a:t>
                </a:r>
                <a:r>
                  <a:rPr lang="en-US" sz="2000" b="1" dirty="0"/>
                  <a:t>NUC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Bi-objective Lipschitz Optimization (</a:t>
                </a:r>
                <a:r>
                  <a:rPr lang="en-US" sz="2000" b="1" dirty="0"/>
                  <a:t>BLO</a:t>
                </a:r>
                <a:r>
                  <a:rPr lang="en-US" sz="2000" dirty="0"/>
                  <a:t>) method.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086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9874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1873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4FC202E-1F87-4C30-873B-47131DA54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433B2183-78B6-4662-8D60-7FC7833E7E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C6A518-8DFC-4ED1-9ADB-8AA3C58F6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3665E-C01B-3236-A0F4-DAB083FC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8974"/>
            <a:ext cx="9906000" cy="21482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7025421" cy="5214974"/>
              </a:xfrm>
            </p:spPr>
            <p:txBody>
              <a:bodyPr/>
              <a:lstStyle/>
              <a:p>
                <a:r>
                  <a:rPr lang="en-US" dirty="0"/>
                  <a:t>In the second series of numerical experiments, we solved bi-criteria two-dimensional MOO problems, i.e.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</m:d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𝐴𝐵</m:t>
                                    </m:r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𝐴𝐶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ru-RU" sz="18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ru-RU" sz="18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7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ru-RU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ru-RU" sz="1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ru-RU" sz="18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ru-RU" sz="1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𝐶𝐷</m:t>
                            </m:r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ru-RU" sz="18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ru-RU" sz="18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7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ru-RU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ru-RU" sz="1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ru-RU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ru-RU" sz="1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sz="1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7025421" cy="5214974"/>
              </a:xfrm>
              <a:blipFill>
                <a:blip r:embed="rId2"/>
                <a:stretch>
                  <a:fillRect l="-607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06D35AB7-2D4A-49EE-8923-643660E4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D454BA96-D9DE-4A56-B6FF-499CA0C59F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2A7756-C88B-4C98-A1D7-3132DA912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30C217C3-EDAF-885F-1049-18F50C214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1" y="882635"/>
            <a:ext cx="2541260" cy="277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59C1C84-1800-7224-F824-F25E2A262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59" y="3462245"/>
            <a:ext cx="2555950" cy="27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7C5E763-DDEC-4562-83C9-D1672ECA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9017F876-75D9-4D4F-BC8E-8F3C7E7B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81002-9B9C-4A5C-A9D9-56248BB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62620F-9143-4E61-B8DC-1C099CFE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8" y="1916832"/>
            <a:ext cx="8409384" cy="42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7C5E763-DDEC-4562-83C9-D1672ECA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9017F876-75D9-4D4F-BC8E-8F3C7E7B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81002-9B9C-4A5C-A9D9-56248BB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DBBCFC-B5FD-38BB-08A8-091AC25F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28"/>
            <a:ext cx="9906000" cy="18630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7C5E763-DDEC-4562-83C9-D1672ECA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9017F876-75D9-4D4F-BC8E-8F3C7E7B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81002-9B9C-4A5C-A9D9-56248BB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D695A9-F061-9BCE-E2E8-892EEAB5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20" y="2137922"/>
            <a:ext cx="8193360" cy="41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was supported by the Russian Science Foundation, project No 21-11-00204..</a:t>
            </a:r>
            <a:endParaRPr lang="ru-RU" dirty="0"/>
          </a:p>
          <a:p>
            <a:r>
              <a:rPr lang="en-US" dirty="0" err="1"/>
              <a:t>Lobachevsky</a:t>
            </a:r>
            <a:r>
              <a:rPr lang="en-US" dirty="0"/>
              <a:t> State University of </a:t>
            </a:r>
            <a:r>
              <a:rPr lang="en-US" dirty="0" err="1"/>
              <a:t>Nizhni</a:t>
            </a:r>
            <a:r>
              <a:rPr lang="en-US" dirty="0"/>
              <a:t> Novgorod, </a:t>
            </a:r>
            <a:br>
              <a:rPr lang="en-US" dirty="0"/>
            </a:br>
            <a:r>
              <a:rPr lang="en-US" dirty="0" err="1"/>
              <a:t>Nizhni</a:t>
            </a:r>
            <a:r>
              <a:rPr lang="en-US" dirty="0"/>
              <a:t> Novgorod, Russia</a:t>
            </a:r>
            <a:endParaRPr lang="ru-RU" dirty="0"/>
          </a:p>
          <a:p>
            <a:pPr lvl="1"/>
            <a:r>
              <a:rPr lang="en-US" dirty="0"/>
              <a:t>Konstantin Barkalov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konstantin.barkalov@itmm.unn.ru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gergel@unn.ru</a:t>
            </a:r>
            <a:endParaRPr lang="en-US" dirty="0"/>
          </a:p>
          <a:p>
            <a:pPr lvl="1"/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vagris@unn.ru</a:t>
            </a:r>
            <a:endParaRPr lang="en-US" dirty="0"/>
          </a:p>
          <a:p>
            <a:pPr lvl="1"/>
            <a:r>
              <a:rPr lang="en-US" dirty="0"/>
              <a:t>Evgeniy Kozinov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evgeny.kozinov@itmm.unn.ru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76E4A7-48CB-48F8-9FF4-E56744566583}"/>
              </a:ext>
            </a:extLst>
          </p:cNvPr>
          <p:cNvSpPr/>
          <p:nvPr/>
        </p:nvSpPr>
        <p:spPr bwMode="auto">
          <a:xfrm>
            <a:off x="856733" y="3140968"/>
            <a:ext cx="165532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dirty="0"/>
              <a:t>Victor Gergel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3665664-2677-4DA8-A977-2E2A5404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24E4E052-614A-4CD3-ABAA-BB1882C581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030DF6-DE2F-4C82-939B-2ECB83C6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Multi-objective optimization problem</a:t>
            </a:r>
          </a:p>
          <a:p>
            <a:r>
              <a:rPr lang="en-US" dirty="0"/>
              <a:t>Reduction of the multi-objective optimization problem to the scalar </a:t>
            </a:r>
            <a:br>
              <a:rPr lang="en-US" dirty="0"/>
            </a:br>
            <a:r>
              <a:rPr lang="en-US" dirty="0"/>
              <a:t>one-dimensional global optimization problems</a:t>
            </a:r>
          </a:p>
          <a:p>
            <a:r>
              <a:rPr lang="en-US" dirty="0"/>
              <a:t>An approach for simultaneous finding of multiple efficient decisions in multi-objective optimization problems</a:t>
            </a:r>
          </a:p>
          <a:p>
            <a:pPr lvl="1"/>
            <a:r>
              <a:rPr lang="en-US" dirty="0"/>
              <a:t>Step-by-step solving a set of scalar optimization problems</a:t>
            </a:r>
          </a:p>
          <a:p>
            <a:pPr lvl="1"/>
            <a:r>
              <a:rPr lang="en-US" dirty="0"/>
              <a:t>Simultaneous solving a set of scalar optimization problems</a:t>
            </a:r>
          </a:p>
          <a:p>
            <a:r>
              <a:rPr lang="en-US" dirty="0"/>
              <a:t>Results of numerical experiments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3EDB4254-00CB-4D3C-ABEF-81A639A4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BE2A4B69-A70A-4713-879D-7943BCA896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CC060-FE52-4EBB-A793-ED4A5226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optimization problem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i="1" dirty="0"/>
                  <a:t>multi-objective optimization</a:t>
                </a:r>
                <a:r>
                  <a:rPr lang="ru-RU" dirty="0"/>
                  <a:t> (</a:t>
                </a:r>
                <a:r>
                  <a:rPr lang="en-US" dirty="0"/>
                  <a:t>MOO</a:t>
                </a:r>
                <a:r>
                  <a:rPr lang="ru-RU" dirty="0"/>
                  <a:t>)</a:t>
                </a:r>
                <a:r>
                  <a:rPr lang="en-US" dirty="0"/>
                  <a:t> problem can be formulated as follows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objective functions (efficiency criteria),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the vector of varied parameters,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the dimensionality of the MOO problem to be solved,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hyperinterval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:r>
                  <a:rPr lang="en-US" dirty="0"/>
                  <a:t>can be </a:t>
                </a:r>
                <a:r>
                  <a:rPr lang="en-US" b="1" i="1" dirty="0"/>
                  <a:t>multiextremal</a:t>
                </a:r>
                <a:r>
                  <a:rPr lang="en-US" dirty="0"/>
                  <a:t>, </a:t>
                </a:r>
                <a:r>
                  <a:rPr lang="en-US" b="1" i="1" dirty="0"/>
                  <a:t>black-box </a:t>
                </a:r>
                <a:r>
                  <a:rPr lang="en-US" dirty="0"/>
                  <a:t>and </a:t>
                </a:r>
                <a:r>
                  <a:rPr lang="en-US" b="1" i="1" dirty="0"/>
                  <a:t>hard-to-evaluate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satisfy the Lipschitz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9929D93-FD54-4187-924A-A071AB92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25F17C53-F457-4A5D-9480-1010EA0F54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CEBE07-3215-47CD-ADD0-77DF966E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6EFF-7854-6C4A-9A43-F159280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процесс построения оценки </a:t>
            </a:r>
            <a:br>
              <a:rPr lang="ru-RU" dirty="0"/>
            </a:br>
            <a:r>
              <a:rPr lang="ru-RU" dirty="0"/>
              <a:t>области Парето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51E9-86FA-04D4-3CBF-010F754E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DFBF5-64F4-D010-D4B5-C7C98A49EF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04BC1-4DCC-0215-654A-BFD4A1FB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1BAA9-36A5-1C2A-4F1C-0838518E2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grpSp>
        <p:nvGrpSpPr>
          <p:cNvPr id="7" name="Полотно 1">
            <a:extLst>
              <a:ext uri="{FF2B5EF4-FFF2-40B4-BE49-F238E27FC236}">
                <a16:creationId xmlns:a16="http://schemas.microsoft.com/office/drawing/2014/main" id="{EF651877-3217-608E-50BA-3BDF5A3A4716}"/>
              </a:ext>
            </a:extLst>
          </p:cNvPr>
          <p:cNvGrpSpPr/>
          <p:nvPr/>
        </p:nvGrpSpPr>
        <p:grpSpPr>
          <a:xfrm>
            <a:off x="238092" y="1484784"/>
            <a:ext cx="9540646" cy="4801736"/>
            <a:chOff x="0" y="0"/>
            <a:chExt cx="4392930" cy="191262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5184A1B-9C3A-0692-70B5-03787C0908BB}"/>
                </a:ext>
              </a:extLst>
            </p:cNvPr>
            <p:cNvSpPr/>
            <p:nvPr/>
          </p:nvSpPr>
          <p:spPr>
            <a:xfrm>
              <a:off x="0" y="0"/>
              <a:ext cx="4392930" cy="191262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9" name="Стрелка: вправо 8">
              <a:extLst>
                <a:ext uri="{FF2B5EF4-FFF2-40B4-BE49-F238E27FC236}">
                  <a16:creationId xmlns:a16="http://schemas.microsoft.com/office/drawing/2014/main" id="{C07086A6-E195-741D-EB94-5D16914B6990}"/>
                </a:ext>
              </a:extLst>
            </p:cNvPr>
            <p:cNvSpPr/>
            <p:nvPr/>
          </p:nvSpPr>
          <p:spPr>
            <a:xfrm>
              <a:off x="1935480" y="1737360"/>
              <a:ext cx="358140" cy="12954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0" name="Стрелка: вниз 9">
              <a:extLst>
                <a:ext uri="{FF2B5EF4-FFF2-40B4-BE49-F238E27FC236}">
                  <a16:creationId xmlns:a16="http://schemas.microsoft.com/office/drawing/2014/main" id="{B7FDE7E3-2390-E1A5-2E8D-59B34C69EAA3}"/>
                </a:ext>
              </a:extLst>
            </p:cNvPr>
            <p:cNvSpPr/>
            <p:nvPr/>
          </p:nvSpPr>
          <p:spPr>
            <a:xfrm>
              <a:off x="983615" y="1461720"/>
              <a:ext cx="324000" cy="13008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1" name="Стрелка: вниз 10">
              <a:extLst>
                <a:ext uri="{FF2B5EF4-FFF2-40B4-BE49-F238E27FC236}">
                  <a16:creationId xmlns:a16="http://schemas.microsoft.com/office/drawing/2014/main" id="{B2FF0A8D-547C-185A-8FA3-C211B3C79F1E}"/>
                </a:ext>
              </a:extLst>
            </p:cNvPr>
            <p:cNvSpPr/>
            <p:nvPr/>
          </p:nvSpPr>
          <p:spPr>
            <a:xfrm rot="10800000">
              <a:off x="3043848" y="1473130"/>
              <a:ext cx="323850" cy="118669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2" name="Стрелка: вниз 11">
              <a:extLst>
                <a:ext uri="{FF2B5EF4-FFF2-40B4-BE49-F238E27FC236}">
                  <a16:creationId xmlns:a16="http://schemas.microsoft.com/office/drawing/2014/main" id="{377AF9A9-8D58-3162-C235-9311F8A9D132}"/>
                </a:ext>
              </a:extLst>
            </p:cNvPr>
            <p:cNvSpPr/>
            <p:nvPr/>
          </p:nvSpPr>
          <p:spPr>
            <a:xfrm rot="10800000">
              <a:off x="3043849" y="917828"/>
              <a:ext cx="323850" cy="1177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 dirty="0"/>
            </a:p>
          </p:txBody>
        </p:sp>
        <p:sp>
          <p:nvSpPr>
            <p:cNvPr id="13" name="Стрелка: вниз 12">
              <a:extLst>
                <a:ext uri="{FF2B5EF4-FFF2-40B4-BE49-F238E27FC236}">
                  <a16:creationId xmlns:a16="http://schemas.microsoft.com/office/drawing/2014/main" id="{B122E8AC-7A3F-52C1-E343-689EE22B74D1}"/>
                </a:ext>
              </a:extLst>
            </p:cNvPr>
            <p:cNvSpPr/>
            <p:nvPr/>
          </p:nvSpPr>
          <p:spPr>
            <a:xfrm>
              <a:off x="983615" y="906780"/>
              <a:ext cx="324000" cy="1177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4" name="Стрелка: вниз 13">
              <a:extLst>
                <a:ext uri="{FF2B5EF4-FFF2-40B4-BE49-F238E27FC236}">
                  <a16:creationId xmlns:a16="http://schemas.microsoft.com/office/drawing/2014/main" id="{4A797A31-BECC-421B-B2AB-4D4CDED722AB}"/>
                </a:ext>
              </a:extLst>
            </p:cNvPr>
            <p:cNvSpPr/>
            <p:nvPr/>
          </p:nvSpPr>
          <p:spPr>
            <a:xfrm>
              <a:off x="2007870" y="358140"/>
              <a:ext cx="324000" cy="1080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33596C1-5033-E50A-7262-15A1C9C99B19}"/>
                </a:ext>
              </a:extLst>
            </p:cNvPr>
            <p:cNvSpPr/>
            <p:nvPr/>
          </p:nvSpPr>
          <p:spPr>
            <a:xfrm>
              <a:off x="335280" y="68580"/>
              <a:ext cx="368808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1. Задача многокритериальной оптимизации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BAE69AF-7F77-5454-F95B-71E62727C96A}"/>
                </a:ext>
              </a:extLst>
            </p:cNvPr>
            <p:cNvSpPr/>
            <p:nvPr/>
          </p:nvSpPr>
          <p:spPr>
            <a:xfrm>
              <a:off x="335280" y="480060"/>
              <a:ext cx="368046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2. </a:t>
              </a:r>
              <a:r>
                <a:rPr lang="ru-RU" sz="2400" kern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Скаляризация</a:t>
              </a:r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критериев эффективности </a:t>
              </a:r>
              <a:b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 редукция размерности 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E3C3036-30E6-4AC7-6DBB-CA877802C0F5}"/>
                </a:ext>
              </a:extLst>
            </p:cNvPr>
            <p:cNvSpPr/>
            <p:nvPr/>
          </p:nvSpPr>
          <p:spPr>
            <a:xfrm>
              <a:off x="335280" y="1036320"/>
              <a:ext cx="169164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3. Выбор точки испытания на основе АГП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5184196-8621-DB4C-E786-27600041BA41}"/>
                </a:ext>
              </a:extLst>
            </p:cNvPr>
            <p:cNvSpPr/>
            <p:nvPr/>
          </p:nvSpPr>
          <p:spPr>
            <a:xfrm>
              <a:off x="335280" y="1592579"/>
              <a:ext cx="1691640" cy="32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4. Проведение испытаний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62643A3-C17F-C8C3-348D-4BC4A29DA290}"/>
                </a:ext>
              </a:extLst>
            </p:cNvPr>
            <p:cNvSpPr/>
            <p:nvPr/>
          </p:nvSpPr>
          <p:spPr>
            <a:xfrm>
              <a:off x="2301240" y="1592580"/>
              <a:ext cx="1714615" cy="32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5. Накопление информации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FE303AC-450A-2510-C39B-AEBC459BDB9D}"/>
                </a:ext>
              </a:extLst>
            </p:cNvPr>
            <p:cNvSpPr/>
            <p:nvPr/>
          </p:nvSpPr>
          <p:spPr>
            <a:xfrm>
              <a:off x="2301240" y="1036320"/>
              <a:ext cx="1714615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6. Построение оценки </a:t>
              </a:r>
              <a:b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области Парето</a:t>
              </a:r>
            </a:p>
          </p:txBody>
        </p:sp>
        <p:cxnSp>
          <p:nvCxnSpPr>
            <p:cNvPr id="21" name="Соединитель: изогнутый 20">
              <a:extLst>
                <a:ext uri="{FF2B5EF4-FFF2-40B4-BE49-F238E27FC236}">
                  <a16:creationId xmlns:a16="http://schemas.microsoft.com/office/drawing/2014/main" id="{A82A683E-4FE9-E76F-C5F0-10B305EB31D6}"/>
                </a:ext>
              </a:extLst>
            </p:cNvPr>
            <p:cNvCxnSpPr>
              <a:stCxn id="20" idx="1"/>
              <a:endCxn id="17" idx="3"/>
            </p:cNvCxnSpPr>
            <p:nvPr/>
          </p:nvCxnSpPr>
          <p:spPr>
            <a:xfrm rot="10800000">
              <a:off x="2026920" y="1252320"/>
              <a:ext cx="274320" cy="12700"/>
            </a:xfrm>
            <a:prstGeom prst="curvedConnector3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Соединитель: изогнутый 21">
              <a:extLst>
                <a:ext uri="{FF2B5EF4-FFF2-40B4-BE49-F238E27FC236}">
                  <a16:creationId xmlns:a16="http://schemas.microsoft.com/office/drawing/2014/main" id="{B468DFC8-B855-276E-F1D2-79FB3CE4E128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rot="10800000">
              <a:off x="2026920" y="1252320"/>
              <a:ext cx="274320" cy="500280"/>
            </a:xfrm>
            <a:prstGeom prst="curvedConnector3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en-US" dirty="0"/>
              <a:t>Scalarization of multiple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 MOO problems, scalarization of criteria can be applied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the scalar objective function,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 the vector of parameters of the applied criteria scalarization method.</a:t>
                </a:r>
              </a:p>
              <a:p>
                <a:r>
                  <a:rPr lang="en-US" dirty="0"/>
                  <a:t>A possible scalarization method can be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the reference decision.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4C37F2F-1D7F-48E0-88D7-841C283E0F74}"/>
              </a:ext>
            </a:extLst>
          </p:cNvPr>
          <p:cNvSpPr/>
          <p:nvPr/>
        </p:nvSpPr>
        <p:spPr bwMode="auto">
          <a:xfrm>
            <a:off x="882257" y="4725145"/>
            <a:ext cx="7988203" cy="13681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CE3767F-D51E-47F3-8802-4F304E01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4869161"/>
            <a:ext cx="26289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5E2AF6AA-D434-4F5C-A507-47016115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4853340"/>
            <a:ext cx="2819400" cy="11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AutoShape 253">
            <a:extLst>
              <a:ext uri="{FF2B5EF4-FFF2-40B4-BE49-F238E27FC236}">
                <a16:creationId xmlns:a16="http://schemas.microsoft.com/office/drawing/2014/main" id="{4C772F4D-0E7A-450B-AD1A-054EFDBA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968" y="5184996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82942695-EF3A-4874-B6E7-FECCD0430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CE719E84-D250-4036-9396-00F38143A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681AB-211E-4E32-AD2A-939118A8F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Dimensionality reduction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adapt efficient one-dimensional algorithms for solving multidimensional problems: the diagonal partitions method (Sergeyev, </a:t>
            </a:r>
            <a:r>
              <a:rPr lang="en-US" dirty="0" err="1"/>
              <a:t>Kvasov</a:t>
            </a:r>
            <a:r>
              <a:rPr lang="en-US" dirty="0"/>
              <a:t> 2017 ); the simplicial partitions method (</a:t>
            </a:r>
            <a:r>
              <a:rPr lang="en-US" dirty="0" err="1"/>
              <a:t>Žilinskas</a:t>
            </a:r>
            <a:r>
              <a:rPr lang="en-US" dirty="0"/>
              <a:t>, </a:t>
            </a:r>
            <a:r>
              <a:rPr lang="en-US" dirty="0" err="1"/>
              <a:t>Paulavičius</a:t>
            </a:r>
            <a:r>
              <a:rPr lang="en-US" dirty="0"/>
              <a:t> 2014) …</a:t>
            </a:r>
            <a:r>
              <a:rPr lang="ru-RU" dirty="0">
                <a:cs typeface="Times" pitchFamily="18" charset="0"/>
              </a:rPr>
              <a:t> </a:t>
            </a:r>
            <a:endParaRPr lang="en-US" dirty="0">
              <a:cs typeface="Times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E74E9462-DD5C-441A-81F4-CCB7BD32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9422" y="3156743"/>
            <a:ext cx="2800350" cy="230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0FD6BB20-D26A-471F-BD1D-D72E29C1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54" y="3156743"/>
            <a:ext cx="320040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">
            <a:extLst>
              <a:ext uri="{FF2B5EF4-FFF2-40B4-BE49-F238E27FC236}">
                <a16:creationId xmlns:a16="http://schemas.microsoft.com/office/drawing/2014/main" id="{72612086-9032-4DA8-B495-4889FE85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5766" y="3228751"/>
            <a:ext cx="2583180" cy="21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1E5BD3-5524-4FB5-8B70-D31DB6875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2A9801EF-EC9B-447C-AF62-AFDA30E8E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3CF09D-C87B-4825-9D8E-EBF18A9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our study, we used an approach based on</a:t>
                </a:r>
                <a:r>
                  <a:rPr lang="ru-RU" dirty="0"/>
                  <a:t> </a:t>
                </a:r>
                <a:r>
                  <a:rPr lang="en-US" dirty="0"/>
                  <a:t>the use of</a:t>
                </a:r>
                <a:r>
                  <a:rPr lang="ru-RU" dirty="0"/>
                  <a:t> </a:t>
                </a:r>
                <a:r>
                  <a:rPr lang="en-US" i="1" dirty="0" err="1"/>
                  <a:t>Peano</a:t>
                </a:r>
                <a:r>
                  <a:rPr lang="en-US" i="1" dirty="0"/>
                  <a:t> space-filling curve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uniquely and continuously maps the interval [0,1] onto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domain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02" y="3389954"/>
            <a:ext cx="2639010" cy="239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4149080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257E30E0-5F62-4096-8E22-E1399998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872" y="3389955"/>
            <a:ext cx="5931863" cy="257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5475CD-94F1-47EC-B178-3ED31F01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4BBFE3D9-6BC1-4DF1-A293-82CC80AFF6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230BD8-80E6-40D8-9C52-C57D59C38777}"/>
                  </a:ext>
                </a:extLst>
              </p:cNvPr>
              <p:cNvSpPr txBox="1"/>
              <p:nvPr/>
            </p:nvSpPr>
            <p:spPr>
              <a:xfrm>
                <a:off x="4934338" y="5391878"/>
                <a:ext cx="36004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230BD8-80E6-40D8-9C52-C57D59C38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38" y="5391878"/>
                <a:ext cx="36004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/>
              <p:nvPr/>
            </p:nvSpPr>
            <p:spPr>
              <a:xfrm>
                <a:off x="4448944" y="3402023"/>
                <a:ext cx="2200809" cy="474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44" y="3402023"/>
                <a:ext cx="2200809" cy="474489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90ECF4-2B97-4C85-BF14-420BD002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1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>
            <a:grpSpLocks noChangeAspect="1"/>
          </p:cNvGrpSpPr>
          <p:nvPr/>
        </p:nvGrpSpPr>
        <p:grpSpPr>
          <a:xfrm>
            <a:off x="554511" y="1196752"/>
            <a:ext cx="9007001" cy="2723553"/>
            <a:chOff x="179512" y="984498"/>
            <a:chExt cx="8781206" cy="2876550"/>
          </a:xfrm>
        </p:grpSpPr>
        <p:pic>
          <p:nvPicPr>
            <p:cNvPr id="103429" name="Picture 5" descr="D:\Barkalov\Публикации\2014 JOGO\Revision 2\LaTeX\fig1a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984498"/>
              <a:ext cx="2876550" cy="2876550"/>
            </a:xfrm>
            <a:prstGeom prst="rect">
              <a:avLst/>
            </a:prstGeom>
            <a:noFill/>
          </p:spPr>
        </p:pic>
        <p:pic>
          <p:nvPicPr>
            <p:cNvPr id="103430" name="Picture 6" descr="D:\Barkalov\Публикации\2014 JOGO\Revision 2\LaTeX\fig1b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984498"/>
              <a:ext cx="2876550" cy="2876550"/>
            </a:xfrm>
            <a:prstGeom prst="rect">
              <a:avLst/>
            </a:prstGeom>
            <a:noFill/>
          </p:spPr>
        </p:pic>
        <p:pic>
          <p:nvPicPr>
            <p:cNvPr id="103431" name="Picture 7" descr="D:\Barkalov\Публикации\2014 JOGO\Revision 2\LaTeX\fig1c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984498"/>
              <a:ext cx="2876550" cy="2876550"/>
            </a:xfrm>
            <a:prstGeom prst="rect">
              <a:avLst/>
            </a:prstGeom>
            <a:noFill/>
          </p:spPr>
        </p:pic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06506" y="4005064"/>
            <a:ext cx="924474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sz="2200" kern="0" dirty="0">
                <a:cs typeface="Times" pitchFamily="18" charset="0"/>
                <a:sym typeface="Symbol" pitchFamily="18" charset="2"/>
              </a:rPr>
              <a:t>Numerical methods for building approximations of  </a:t>
            </a:r>
            <a:r>
              <a:rPr lang="en-US" sz="2200" kern="0" dirty="0" err="1">
                <a:cs typeface="Times" pitchFamily="18" charset="0"/>
                <a:sym typeface="Symbol" pitchFamily="18" charset="2"/>
              </a:rPr>
              <a:t>Peano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 curves with predefined accuracy (</a:t>
            </a:r>
            <a:r>
              <a:rPr lang="en-US" sz="2200" i="1" kern="0" dirty="0" err="1">
                <a:cs typeface="Times" pitchFamily="18" charset="0"/>
                <a:sym typeface="Symbol" pitchFamily="18" charset="2"/>
              </a:rPr>
              <a:t>evolvents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) are considered in Strongin, Sergeyev</a:t>
            </a:r>
            <a:r>
              <a:rPr lang="ru-RU" sz="2200" kern="0" dirty="0">
                <a:cs typeface="Times" pitchFamily="18" charset="0"/>
                <a:sym typeface="Symbol" pitchFamily="18" charset="2"/>
              </a:rPr>
              <a:t> 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(2000) and Sergeyev, Strongin, Lera (2013)</a:t>
            </a:r>
          </a:p>
          <a:p>
            <a:r>
              <a:rPr lang="en-US" sz="2200" dirty="0">
                <a:cs typeface="Times" pitchFamily="18" charset="0"/>
              </a:rPr>
              <a:t>If </a:t>
            </a:r>
            <a:r>
              <a:rPr lang="en-US" sz="2200" i="1" dirty="0">
                <a:cs typeface="Times" pitchFamily="18" charset="0"/>
                <a:sym typeface="Symbol"/>
              </a:rPr>
              <a:t>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y</a:t>
            </a:r>
            <a:r>
              <a:rPr lang="en-US" sz="2200" dirty="0">
                <a:cs typeface="Times" pitchFamily="18" charset="0"/>
                <a:sym typeface="Symbol"/>
              </a:rPr>
              <a:t>) </a:t>
            </a:r>
            <a:r>
              <a:rPr lang="en-US" sz="2200" dirty="0"/>
              <a:t>is </a:t>
            </a:r>
            <a:r>
              <a:rPr lang="en-US" sz="2200" dirty="0" err="1"/>
              <a:t>Lipschitzian</a:t>
            </a:r>
            <a:r>
              <a:rPr lang="en-US" sz="2200" dirty="0"/>
              <a:t> with some constant </a:t>
            </a:r>
            <a:r>
              <a:rPr lang="en-US" sz="2200" i="1" dirty="0"/>
              <a:t>L </a:t>
            </a:r>
            <a:r>
              <a:rPr lang="en-US" sz="2200" dirty="0"/>
              <a:t>then the univariate </a:t>
            </a:r>
            <a:r>
              <a:rPr lang="fr-FR" sz="2200" dirty="0" err="1"/>
              <a:t>function</a:t>
            </a:r>
            <a:r>
              <a:rPr lang="fr-FR" sz="2200" i="1" dirty="0"/>
              <a:t> </a:t>
            </a:r>
            <a:r>
              <a:rPr lang="en-US" sz="2200" i="1" dirty="0">
                <a:cs typeface="Times" pitchFamily="18" charset="0"/>
                <a:sym typeface="Symbol"/>
              </a:rPr>
              <a:t>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y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x</a:t>
            </a:r>
            <a:r>
              <a:rPr lang="en-US" sz="2200" dirty="0">
                <a:cs typeface="Times" pitchFamily="18" charset="0"/>
                <a:sym typeface="Symbol"/>
              </a:rPr>
              <a:t>))</a:t>
            </a:r>
            <a:r>
              <a:rPr lang="fr-FR" sz="2200" i="1" dirty="0"/>
              <a:t> </a:t>
            </a:r>
            <a:r>
              <a:rPr lang="fr-FR" sz="2200" dirty="0" err="1"/>
              <a:t>satisfies</a:t>
            </a:r>
            <a:r>
              <a:rPr lang="fr-FR" sz="2200" dirty="0"/>
              <a:t> </a:t>
            </a:r>
            <a:r>
              <a:rPr lang="fr-FR" sz="2200" dirty="0" err="1"/>
              <a:t>Hölder</a:t>
            </a:r>
            <a:r>
              <a:rPr lang="fr-FR" sz="2200" dirty="0"/>
              <a:t> condition</a:t>
            </a:r>
            <a:r>
              <a:rPr lang="en-US" sz="2200" dirty="0"/>
              <a:t> </a:t>
            </a:r>
            <a:endParaRPr lang="en-US" sz="2200" dirty="0"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sz="2200" dirty="0">
              <a:latin typeface="+mn-lt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sz="2200" dirty="0">
                <a:cs typeface="Times New Roman" panose="02020603050405020304" pitchFamily="18" charset="0"/>
              </a:rPr>
              <a:t> where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cs typeface="Times New Roman" panose="02020603050405020304" pitchFamily="18" charset="0"/>
              </a:rPr>
              <a:t>1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cs typeface="Times New Roman" panose="02020603050405020304" pitchFamily="18" charset="0"/>
              </a:rPr>
              <a:t>2</a:t>
            </a:r>
            <a:r>
              <a:rPr lang="ru-RU" sz="2200" dirty="0"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sz="2200" dirty="0">
                <a:cs typeface="Times New Roman" panose="02020603050405020304" pitchFamily="18" charset="0"/>
              </a:rPr>
              <a:t>[0,1]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8624" y="5517232"/>
            <a:ext cx="5208254" cy="487619"/>
          </a:xfrm>
          <a:prstGeom prst="rect">
            <a:avLst/>
          </a:prstGeom>
          <a:noFill/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D4263F2-A3B4-467E-A774-13055661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207963"/>
            <a:ext cx="9466263" cy="561975"/>
          </a:xfrm>
        </p:spPr>
        <p:txBody>
          <a:bodyPr/>
          <a:lstStyle/>
          <a:p>
            <a:r>
              <a:rPr lang="en-US" dirty="0"/>
              <a:t>2. Dimensionality reduction</a:t>
            </a:r>
          </a:p>
        </p:txBody>
      </p:sp>
      <p:grpSp>
        <p:nvGrpSpPr>
          <p:cNvPr id="15" name="Группа 14"/>
          <p:cNvGrpSpPr>
            <a:grpSpLocks noChangeAspect="1"/>
          </p:cNvGrpSpPr>
          <p:nvPr/>
        </p:nvGrpSpPr>
        <p:grpSpPr>
          <a:xfrm>
            <a:off x="506506" y="980728"/>
            <a:ext cx="9055006" cy="3095479"/>
            <a:chOff x="115625" y="764704"/>
            <a:chExt cx="8954779" cy="3253242"/>
          </a:xfrm>
        </p:grpSpPr>
        <p:pic>
          <p:nvPicPr>
            <p:cNvPr id="12" name="Picture 3" descr="D:\Barkalov\Публикации\2019 WCGO\Презентация\Трехмерные развертки\m=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64023" y="764704"/>
              <a:ext cx="3019875" cy="3253242"/>
            </a:xfrm>
            <a:prstGeom prst="rect">
              <a:avLst/>
            </a:prstGeom>
            <a:noFill/>
          </p:spPr>
        </p:pic>
        <p:pic>
          <p:nvPicPr>
            <p:cNvPr id="13" name="Picture 4" descr="D:\Barkalov\Публикации\2019 WCGO\Презентация\Трехмерные развертки\m=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3899" y="764704"/>
              <a:ext cx="2986505" cy="3238953"/>
            </a:xfrm>
            <a:prstGeom prst="rect">
              <a:avLst/>
            </a:prstGeom>
            <a:noFill/>
          </p:spPr>
        </p:pic>
        <p:pic>
          <p:nvPicPr>
            <p:cNvPr id="14" name="Picture 5" descr="D:\Barkalov\Публикации\2019 WCGO\Презентация\Трехмерные развертки\m=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5625" y="764704"/>
              <a:ext cx="2948399" cy="3248479"/>
            </a:xfrm>
            <a:prstGeom prst="rect">
              <a:avLst/>
            </a:prstGeom>
            <a:noFill/>
          </p:spPr>
        </p:pic>
      </p:grpSp>
      <p:sp>
        <p:nvSpPr>
          <p:cNvPr id="4" name="Дата 3">
            <a:extLst>
              <a:ext uri="{FF2B5EF4-FFF2-40B4-BE49-F238E27FC236}">
                <a16:creationId xmlns:a16="http://schemas.microsoft.com/office/drawing/2014/main" id="{6D4CC24E-CBA9-4331-B686-4C29A13862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CE4E-F639-4E61-8752-96932B6FC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80039E-C55F-4DBA-AEC8-2D26E99A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1919</Words>
  <Application>Microsoft Office PowerPoint</Application>
  <PresentationFormat>Лист A4 (210x297 мм)</PresentationFormat>
  <Paragraphs>246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Bernard MT Condensed</vt:lpstr>
      <vt:lpstr>Cambria Math</vt:lpstr>
      <vt:lpstr>CMBX12</vt:lpstr>
      <vt:lpstr>Courier New</vt:lpstr>
      <vt:lpstr>Times New Roman</vt:lpstr>
      <vt:lpstr>Verdana</vt:lpstr>
      <vt:lpstr>Verdana</vt:lpstr>
      <vt:lpstr>Wingdings</vt:lpstr>
      <vt:lpstr>1_itlab</vt:lpstr>
      <vt:lpstr>ML-based approach for accelerating global search algorithm for solving multicriteria problems</vt:lpstr>
      <vt:lpstr>Victor Gergel</vt:lpstr>
      <vt:lpstr>Content</vt:lpstr>
      <vt:lpstr>Multi-objective optimization problem</vt:lpstr>
      <vt:lpstr>Общий процесс построения оценки  области Парето</vt:lpstr>
      <vt:lpstr>1. Scalarization of multiple objective functions</vt:lpstr>
      <vt:lpstr>2. Dimensionality reduction</vt:lpstr>
      <vt:lpstr>2. Dimensionality reduction</vt:lpstr>
      <vt:lpstr>2. Dimensionality reduction</vt:lpstr>
      <vt:lpstr>3. Global search algorithm</vt:lpstr>
      <vt:lpstr>5. Multiple Global Search Algorithm…</vt:lpstr>
      <vt:lpstr>5. Multiple Global Search Algorithm</vt:lpstr>
      <vt:lpstr>6. Построение оценки области Парето</vt:lpstr>
      <vt:lpstr>Пример исследования области поиска при решении двумерной задачи МКО</vt:lpstr>
      <vt:lpstr>Approaches to improving search efficiency</vt:lpstr>
      <vt:lpstr>Approaches to improving search efficiency</vt:lpstr>
      <vt:lpstr>Approaches to improving search efficiency</vt:lpstr>
      <vt:lpstr>Results of numerical experiments…</vt:lpstr>
      <vt:lpstr>Метрики качества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2022-05-14T16:11:23Z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