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458" r:id="rId3"/>
    <p:sldId id="459" r:id="rId4"/>
    <p:sldId id="366" r:id="rId5"/>
    <p:sldId id="461" r:id="rId6"/>
    <p:sldId id="446" r:id="rId7"/>
    <p:sldId id="464" r:id="rId8"/>
    <p:sldId id="465" r:id="rId9"/>
    <p:sldId id="462" r:id="rId10"/>
    <p:sldId id="444" r:id="rId11"/>
    <p:sldId id="460" r:id="rId12"/>
    <p:sldId id="383" r:id="rId13"/>
    <p:sldId id="385" r:id="rId14"/>
    <p:sldId id="449" r:id="rId15"/>
    <p:sldId id="470" r:id="rId16"/>
    <p:sldId id="425" r:id="rId17"/>
    <p:sldId id="450" r:id="rId18"/>
    <p:sldId id="469" r:id="rId19"/>
    <p:sldId id="442" r:id="rId20"/>
    <p:sldId id="439" r:id="rId21"/>
    <p:sldId id="440" r:id="rId22"/>
    <p:sldId id="463" r:id="rId23"/>
    <p:sldId id="457" r:id="rId24"/>
    <p:sldId id="468" r:id="rId25"/>
  </p:sldIdLst>
  <p:sldSz cx="9144000" cy="6858000" type="screen4x3"/>
  <p:notesSz cx="6858000" cy="9144000"/>
  <p:custDataLst>
    <p:tags r:id="rId2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1274" autoAdjust="0"/>
  </p:normalViewPr>
  <p:slideViewPr>
    <p:cSldViewPr>
      <p:cViewPr varScale="1">
        <p:scale>
          <a:sx n="96" d="100"/>
          <a:sy n="96" d="100"/>
        </p:scale>
        <p:origin x="-3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02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AC6748-42C7-44F5-8A19-B69D5F179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423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DE9139-4329-4681-ACC5-53C8FF56F5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813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7B3B1F-CA54-4011-80B1-C873B6AF2239}" type="slidenum">
              <a:rPr lang="ru-RU" smtClean="0">
                <a:solidFill>
                  <a:srgbClr val="000000"/>
                </a:solidFill>
              </a:rPr>
              <a:pPr/>
              <a:t>1</a:t>
            </a:fld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4BD3E-2683-4167-B743-B497A2090236}" type="slidenum">
              <a:rPr lang="ru-RU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FDA56-0DFC-4CB0-8D6A-8AA6895F20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Начальный слайд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F6F53-3186-47E8-8E7B-C6E2C07E8186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/>
            <a:endParaRPr lang="ru-RU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4241E-CFD8-40B1-A331-82CF699A9B71}" type="slidenum">
              <a:rPr lang="ru-RU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4241E-CFD8-40B1-A331-82CF699A9B71}" type="slidenum">
              <a:rPr lang="ru-RU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DE9139-4329-4681-ACC5-53C8FF56F587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4BD3E-2683-4167-B743-B497A2090236}" type="slidenum">
              <a:rPr lang="ru-RU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4BD3E-2683-4167-B743-B497A2090236}" type="slidenum">
              <a:rPr lang="ru-RU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152400"/>
            <a:ext cx="5735637" cy="56530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8" y="6408738"/>
            <a:ext cx="2057400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83877" y="6408738"/>
            <a:ext cx="4501662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232901-61D1-48C9-A985-A0C762DFEE90}" type="slidenum">
              <a:rPr lang="ru-RU"/>
              <a:pPr>
                <a:defRPr/>
              </a:pPr>
              <a:t>‹#›</a:t>
            </a:fld>
            <a:r>
              <a:rPr lang="ru-RU"/>
              <a:t> </a:t>
            </a:r>
            <a:r>
              <a:rPr lang="en-US"/>
              <a:t>of</a:t>
            </a:r>
            <a:r>
              <a:rPr lang="ru-RU"/>
              <a:t> 3</a:t>
            </a:r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6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DC62E7-09CA-4156-B022-8A24D794CB46}" type="slidenum">
              <a:rPr lang="ru-RU"/>
              <a:pPr/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2369" y="203201"/>
            <a:ext cx="8229600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2338" y="1196975"/>
            <a:ext cx="4044462" cy="24082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2338" y="3757614"/>
            <a:ext cx="4044462" cy="24082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756139" y="6408738"/>
            <a:ext cx="1954823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02523" y="6408738"/>
            <a:ext cx="4572000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163659" y="6408738"/>
            <a:ext cx="980342" cy="44926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C0B41D-2470-4A0B-BC68-E75B9C990B31}" type="slidenum">
              <a:rPr lang="ru-RU"/>
              <a:pPr>
                <a:defRPr/>
              </a:pPr>
              <a:t>‹#›</a:t>
            </a:fld>
            <a:r>
              <a:rPr lang="ru-RU"/>
              <a:t> из </a:t>
            </a:r>
            <a:r>
              <a:rPr lang="en-US"/>
              <a:t>4</a:t>
            </a:r>
            <a:r>
              <a:rPr lang="ru-RU"/>
              <a:t>3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144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8100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77724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081963" y="6408738"/>
            <a:ext cx="10620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fld id="{C79C15E0-0DAB-401A-9E1B-A5026FE61542}" type="slidenum">
              <a:rPr lang="ru-RU" sz="1200">
                <a:cs typeface="Times New Roman" pitchFamily="18" charset="0"/>
              </a:rPr>
              <a:pPr>
                <a:lnSpc>
                  <a:spcPct val="150000"/>
                </a:lnSpc>
                <a:defRPr/>
              </a:pPr>
              <a:t>‹#›</a:t>
            </a:fld>
            <a:r>
              <a:rPr lang="ru-RU" sz="1200" dirty="0">
                <a:cs typeface="Times New Roman" pitchFamily="18" charset="0"/>
              </a:rPr>
              <a:t> из </a:t>
            </a:r>
            <a:r>
              <a:rPr lang="en-US" sz="1200" dirty="0" smtClean="0">
                <a:cs typeface="Times New Roman" pitchFamily="18" charset="0"/>
              </a:rPr>
              <a:t>41</a:t>
            </a:r>
            <a:endParaRPr lang="ru-RU" sz="1200" dirty="0">
              <a:cs typeface="Times New Roman" pitchFamily="18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114300" y="677863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131763" y="109538"/>
            <a:ext cx="0" cy="576262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41" name="Text Box 17"/>
          <p:cNvSpPr txBox="1">
            <a:spLocks noChangeArrowheads="1"/>
          </p:cNvSpPr>
          <p:nvPr userDrawn="1"/>
        </p:nvSpPr>
        <p:spPr bwMode="auto">
          <a:xfrm>
            <a:off x="2484438" y="6400800"/>
            <a:ext cx="446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ru-R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2900363" y="6392863"/>
            <a:ext cx="3744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Распределение вычислительной нагрузки при параллельном решении серии задач оптимизации</a:t>
            </a:r>
            <a:endParaRPr lang="ru-RU" sz="1200" b="0" dirty="0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1261358" y="641032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dirty="0" smtClean="0"/>
              <a:t>RSD</a:t>
            </a:r>
            <a:endParaRPr lang="ru-RU" sz="1000" dirty="0"/>
          </a:p>
          <a:p>
            <a:pPr algn="ctr">
              <a:defRPr/>
            </a:pPr>
            <a:r>
              <a:rPr lang="ru-RU" sz="1000" dirty="0" smtClean="0"/>
              <a:t>2016</a:t>
            </a:r>
            <a:endParaRPr lang="ru-RU" sz="1000" dirty="0"/>
          </a:p>
        </p:txBody>
      </p:sp>
      <p:pic>
        <p:nvPicPr>
          <p:cNvPr id="18443" name="Picture 13" descr="NNGU_Logo_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568" y="6102440"/>
            <a:ext cx="612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9" name="Line 7"/>
          <p:cNvSpPr>
            <a:spLocks noChangeShapeType="1"/>
          </p:cNvSpPr>
          <p:nvPr userDrawn="1"/>
        </p:nvSpPr>
        <p:spPr bwMode="auto">
          <a:xfrm>
            <a:off x="827088" y="6381750"/>
            <a:ext cx="791686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1560" name="Line 8"/>
          <p:cNvSpPr>
            <a:spLocks noChangeShapeType="1"/>
          </p:cNvSpPr>
          <p:nvPr userDrawn="1"/>
        </p:nvSpPr>
        <p:spPr bwMode="auto">
          <a:xfrm>
            <a:off x="114300" y="1155700"/>
            <a:ext cx="8637588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9460" name="Picture 13" descr="NNGU_Logo_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" y="6092825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158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9452" y="87313"/>
            <a:ext cx="2066192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3" y="87313"/>
            <a:ext cx="2110154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69828" y="87313"/>
            <a:ext cx="22156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2297" y="87314"/>
            <a:ext cx="24515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1256" y="1785928"/>
            <a:ext cx="1713034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1670518" y="1603513"/>
            <a:ext cx="7473482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Нижегородский  государственный университет им. Н.И. Лобачевского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Национальный исследовательский университет </a:t>
            </a:r>
          </a:p>
          <a:p>
            <a:pPr algn="ctr">
              <a:spcBef>
                <a:spcPts val="0"/>
              </a:spcBef>
              <a:defRPr/>
            </a:pPr>
            <a:r>
              <a:rPr lang="ru-RU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Институт информационных</a:t>
            </a:r>
            <a:r>
              <a:rPr lang="en-US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</a:t>
            </a:r>
            <a:r>
              <a:rPr lang="ru-RU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технологий</a:t>
            </a:r>
            <a:r>
              <a:rPr lang="en-US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,</a:t>
            </a:r>
            <a:r>
              <a:rPr lang="ru-RU" sz="14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 математики и механики</a:t>
            </a:r>
            <a:endParaRPr lang="en-US" sz="14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r>
              <a:rPr lang="ru-RU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Распределение вычислительной нагрузки </a:t>
            </a:r>
            <a:br>
              <a:rPr lang="ru-RU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</a:br>
            <a:r>
              <a:rPr lang="ru-RU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при параллельном решении серии задач оптимизации</a:t>
            </a:r>
            <a:endParaRPr lang="en-US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600"/>
              </a:spcBef>
              <a:defRPr/>
            </a:pPr>
            <a:endParaRPr lang="en-US" sz="25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/>
            <a:r>
              <a:rPr lang="ru-RU" sz="1600" b="1" u="sng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К.А. Баркалов</a:t>
            </a:r>
            <a:r>
              <a:rPr lang="ru-RU" sz="1600" b="1" cap="small" dirty="0" smtClean="0">
                <a:solidFill>
                  <a:srgbClr val="FFFFFF"/>
                </a:solidFill>
                <a:effectLst>
                  <a:glow rad="139700">
                    <a:srgbClr val="000000">
                      <a:satMod val="175000"/>
                      <a:alpha val="40000"/>
                    </a:srgbClr>
                  </a:glow>
                </a:effectLst>
                <a:cs typeface="Times New Roman" pitchFamily="18" charset="0"/>
              </a:rPr>
              <a:t>, К.А. Николаев</a:t>
            </a:r>
            <a:endParaRPr lang="ru-RU" sz="2500" b="1" cap="small" dirty="0" smtClean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cs typeface="Times New Roman" pitchFamily="18" charset="0"/>
            </a:endParaRPr>
          </a:p>
          <a:p>
            <a:pPr algn="ctr">
              <a:spcBef>
                <a:spcPts val="1200"/>
              </a:spcBef>
              <a:defRPr/>
            </a:pPr>
            <a:endParaRPr lang="en-US" b="1" cap="small" dirty="0">
              <a:solidFill>
                <a:srgbClr val="FFFFFF"/>
              </a:solidFill>
              <a:effectLst>
                <a:glow rad="139700">
                  <a:srgbClr val="000000">
                    <a:satMod val="175000"/>
                    <a:alpha val="40000"/>
                  </a:srgb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15231"/>
            <a:ext cx="8229600" cy="1389633"/>
          </a:xfrm>
        </p:spPr>
        <p:txBody>
          <a:bodyPr/>
          <a:lstStyle/>
          <a:p>
            <a:pPr marL="0" indent="0"/>
            <a:r>
              <a:rPr lang="ru-RU" sz="24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Построение неравномерных адаптивных покрытий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области поиска</a:t>
            </a:r>
            <a:endParaRPr lang="en-US" sz="2400" dirty="0"/>
          </a:p>
        </p:txBody>
      </p:sp>
      <p:sp>
        <p:nvSpPr>
          <p:cNvPr id="448526" name="Text Box 14"/>
          <p:cNvSpPr txBox="1">
            <a:spLocks noChangeArrowheads="1"/>
          </p:cNvSpPr>
          <p:nvPr/>
        </p:nvSpPr>
        <p:spPr bwMode="auto">
          <a:xfrm>
            <a:off x="467544" y="1700808"/>
            <a:ext cx="410445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200" dirty="0" smtClean="0">
                <a:cs typeface="Times New Roman" pitchFamily="18" charset="0"/>
              </a:rPr>
              <a:t>Методы ориентированы на построение плотной сетки только в окрестности глобально-оптимального решения задачи</a:t>
            </a:r>
            <a:r>
              <a:rPr lang="en-US" sz="2200" dirty="0" smtClean="0">
                <a:latin typeface="Times" pitchFamily="18" charset="0"/>
                <a:cs typeface="Times" pitchFamily="18" charset="0"/>
              </a:rPr>
              <a:t>.</a:t>
            </a:r>
            <a:endParaRPr lang="ru-RU" sz="2200" dirty="0" smtClean="0">
              <a:latin typeface="Times" pitchFamily="18" charset="0"/>
              <a:cs typeface="Times" pitchFamily="18" charset="0"/>
            </a:endParaRPr>
          </a:p>
          <a:p>
            <a:pPr>
              <a:spcBef>
                <a:spcPct val="50000"/>
              </a:spcBef>
            </a:pPr>
            <a:endParaRPr lang="ru-RU" sz="2200" dirty="0" smtClean="0">
              <a:latin typeface="Times" pitchFamily="18" charset="0"/>
              <a:cs typeface="Times" pitchFamily="18" charset="0"/>
            </a:endParaRPr>
          </a:p>
          <a:p>
            <a:pPr>
              <a:spcBef>
                <a:spcPct val="50000"/>
              </a:spcBef>
            </a:pPr>
            <a:endParaRPr lang="ru-RU" sz="2200" dirty="0" smtClean="0">
              <a:latin typeface="Times" pitchFamily="18" charset="0"/>
              <a:cs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решению задачи …</a:t>
            </a:r>
            <a:endParaRPr lang="ru-RU" sz="2800" b="1" dirty="0"/>
          </a:p>
        </p:txBody>
      </p:sp>
      <p:graphicFrame>
        <p:nvGraphicFramePr>
          <p:cNvPr id="242690" name="Object 10"/>
          <p:cNvGraphicFramePr>
            <a:graphicFrameLocks noChangeAspect="1"/>
          </p:cNvGraphicFramePr>
          <p:nvPr/>
        </p:nvGraphicFramePr>
        <p:xfrm>
          <a:off x="611560" y="3429000"/>
          <a:ext cx="3809469" cy="497533"/>
        </p:xfrm>
        <a:graphic>
          <a:graphicData uri="http://schemas.openxmlformats.org/presentationml/2006/ole">
            <p:oleObj spid="_x0000_s299010" name="Формула" r:id="rId3" imgW="1651000" imgH="215900" progId="Equation.3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3568" y="5517232"/>
            <a:ext cx="8136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Информационно-статистческий</a:t>
            </a:r>
            <a:r>
              <a:rPr lang="ru-RU" sz="2200" b="1" dirty="0" smtClean="0"/>
              <a:t> </a:t>
            </a:r>
            <a:r>
              <a:rPr lang="ru-RU" sz="2200" b="1" dirty="0" smtClean="0"/>
              <a:t>подход </a:t>
            </a:r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en-US" sz="2200" dirty="0" smtClean="0"/>
              <a:t>[</a:t>
            </a:r>
            <a:r>
              <a:rPr lang="ru-RU" sz="2200" dirty="0" smtClean="0"/>
              <a:t>Стронгин</a:t>
            </a:r>
            <a:r>
              <a:rPr lang="ru-RU" sz="2200" dirty="0" smtClean="0"/>
              <a:t>, Сергеев</a:t>
            </a:r>
            <a:r>
              <a:rPr lang="en-US" sz="2200" dirty="0" smtClean="0"/>
              <a:t> (</a:t>
            </a:r>
            <a:r>
              <a:rPr lang="ru-RU" sz="2200" dirty="0" smtClean="0"/>
              <a:t>2000</a:t>
            </a:r>
            <a:r>
              <a:rPr lang="en-US" sz="2200" dirty="0" smtClean="0"/>
              <a:t>) </a:t>
            </a:r>
            <a:r>
              <a:rPr lang="en-US" sz="2200" dirty="0" smtClean="0"/>
              <a:t>]</a:t>
            </a:r>
            <a:endParaRPr lang="ru-RU" sz="2200" dirty="0"/>
          </a:p>
        </p:txBody>
      </p:sp>
      <p:pic>
        <p:nvPicPr>
          <p:cNvPr id="242691" name="Picture 3" descr="Grishagin_2_r_1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3572" y="1319684"/>
            <a:ext cx="3909600" cy="39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4365104"/>
            <a:ext cx="3201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Times" pitchFamily="18" charset="0"/>
                <a:cs typeface="Times" pitchFamily="18" charset="0"/>
                <a:sym typeface="Symbol"/>
              </a:rPr>
              <a:t>Точность поиска </a:t>
            </a:r>
            <a:r>
              <a:rPr lang="en-US" sz="2200" i="1" dirty="0" smtClean="0">
                <a:latin typeface="Times" pitchFamily="18" charset="0"/>
                <a:cs typeface="Times" pitchFamily="18" charset="0"/>
                <a:sym typeface="Symbol"/>
              </a:rPr>
              <a:t> </a:t>
            </a:r>
            <a:r>
              <a:rPr lang="en-US" sz="2200" dirty="0" smtClean="0">
                <a:latin typeface="Times" pitchFamily="18" charset="0"/>
                <a:cs typeface="Times" pitchFamily="18" charset="0"/>
                <a:sym typeface="Symbol"/>
              </a:rPr>
              <a:t> </a:t>
            </a:r>
            <a:r>
              <a:rPr lang="ru-RU" sz="2200" dirty="0" smtClean="0">
                <a:latin typeface="Times" pitchFamily="18" charset="0"/>
                <a:cs typeface="Times" pitchFamily="18" charset="0"/>
              </a:rPr>
              <a:t>10</a:t>
            </a:r>
            <a:r>
              <a:rPr lang="en-US" sz="2200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2</a:t>
            </a:r>
            <a:r>
              <a:rPr lang="ru-RU" sz="2200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endParaRPr lang="en-US" sz="2200" baseline="30000" dirty="0" smtClean="0"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r>
              <a:rPr lang="ru-RU" sz="2200" dirty="0" smtClean="0">
                <a:latin typeface="Times" pitchFamily="18" charset="0"/>
                <a:cs typeface="Times" pitchFamily="18" charset="0"/>
              </a:rPr>
              <a:t>Число испытаний</a:t>
            </a:r>
            <a:r>
              <a:rPr lang="en-US" sz="22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200" dirty="0" smtClean="0"/>
              <a:t>128</a:t>
            </a:r>
            <a:r>
              <a:rPr lang="en-US" sz="2200" dirty="0" smtClean="0">
                <a:latin typeface="Times" pitchFamily="18" charset="0"/>
                <a:cs typeface="Times" pitchFamily="18" charset="0"/>
              </a:rPr>
              <a:t> </a:t>
            </a:r>
            <a:endParaRPr lang="ru-RU" sz="2200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Picture 4" descr="D:\Barkalov\Публикации\2015 PACT\Презентация\Редукция цвет - small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692696"/>
            <a:ext cx="6296026" cy="4581525"/>
          </a:xfrm>
          <a:prstGeom prst="rect">
            <a:avLst/>
          </a:prstGeom>
          <a:noFill/>
        </p:spPr>
      </p:pic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732240" y="1412776"/>
            <a:ext cx="18964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Многомерная </a:t>
            </a:r>
          </a:p>
          <a:p>
            <a:r>
              <a:rPr lang="ru-RU" sz="2000" dirty="0" smtClean="0">
                <a:latin typeface="Times" pitchFamily="18" charset="0"/>
              </a:rPr>
              <a:t>область поиска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6" name="Text Box 1031"/>
          <p:cNvSpPr txBox="1">
            <a:spLocks noChangeArrowheads="1"/>
          </p:cNvSpPr>
          <p:nvPr/>
        </p:nvSpPr>
        <p:spPr bwMode="auto">
          <a:xfrm>
            <a:off x="7236296" y="4725144"/>
            <a:ext cx="1675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Одномерный </a:t>
            </a:r>
          </a:p>
          <a:p>
            <a:r>
              <a:rPr lang="ru-RU" sz="2000" dirty="0" smtClean="0">
                <a:latin typeface="Times" pitchFamily="18" charset="0"/>
              </a:rPr>
              <a:t>отрезок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17" name="Text Box 1032"/>
          <p:cNvSpPr txBox="1">
            <a:spLocks noChangeArrowheads="1"/>
          </p:cNvSpPr>
          <p:nvPr/>
        </p:nvSpPr>
        <p:spPr bwMode="auto">
          <a:xfrm>
            <a:off x="4898927" y="3284984"/>
            <a:ext cx="35734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Times" pitchFamily="18" charset="0"/>
              </a:rPr>
              <a:t>Кривая Пеано</a:t>
            </a:r>
            <a:endParaRPr lang="en-US" sz="2000" dirty="0" smtClean="0">
              <a:latin typeface="Times" pitchFamily="18" charset="0"/>
            </a:endParaRPr>
          </a:p>
          <a:p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0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    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i="1" baseline="30000" dirty="0" smtClean="0"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: </a:t>
            </a:r>
            <a:r>
              <a:rPr lang="en-US" sz="2000" i="1" dirty="0" smtClean="0">
                <a:cs typeface="Times New Roman" pitchFamily="18" charset="0"/>
              </a:rPr>
              <a:t>y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000" i="1" dirty="0" smtClean="0">
                <a:cs typeface="Times New Roman" pitchFamily="18" charset="0"/>
              </a:rPr>
              <a:t>D</a:t>
            </a:r>
            <a:r>
              <a:rPr lang="en-US" sz="2000" i="1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0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ru-RU" sz="2000" dirty="0">
              <a:latin typeface="Times" pitchFamily="18" charset="0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smtClean="0">
                <a:cs typeface="Times New Roman" pitchFamily="18" charset="0"/>
              </a:rPr>
              <a:t>Редукция размерности</a:t>
            </a:r>
            <a:endParaRPr lang="ru-RU" sz="2800" dirty="0"/>
          </a:p>
        </p:txBody>
      </p:sp>
      <p:cxnSp>
        <p:nvCxnSpPr>
          <p:cNvPr id="19" name="Прямая со стрелкой 18"/>
          <p:cNvCxnSpPr>
            <a:stCxn id="17" idx="1"/>
          </p:cNvCxnSpPr>
          <p:nvPr/>
        </p:nvCxnSpPr>
        <p:spPr>
          <a:xfrm flipH="1" flipV="1">
            <a:off x="3131840" y="2780928"/>
            <a:ext cx="1767087" cy="857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9632" y="5589240"/>
            <a:ext cx="669674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D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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min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  </a:t>
            </a:r>
            <a:r>
              <a:rPr lang="ru-RU" sz="2800" i="1" dirty="0" smtClean="0">
                <a:cs typeface="Times New Roman" pitchFamily="18" charset="0"/>
                <a:sym typeface="Symbol" pitchFamily="18" charset="2"/>
              </a:rPr>
              <a:t>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y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))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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x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[0,1]</a:t>
            </a:r>
            <a:r>
              <a:rPr lang="ru-RU" sz="2800" dirty="0" smtClean="0">
                <a:cs typeface="Times New Roman" pitchFamily="18" charset="0"/>
                <a:sym typeface="Symbol" pitchFamily="18" charset="2"/>
              </a:rPr>
              <a:t>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67544" y="3789040"/>
            <a:ext cx="835292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cs typeface="Times" pitchFamily="18" charset="0"/>
                <a:sym typeface="Symbol" pitchFamily="18" charset="2"/>
              </a:rPr>
              <a:t>Численные методы построения </a:t>
            </a:r>
            <a:r>
              <a:rPr lang="ru-RU" sz="2000" kern="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разверток – 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cs typeface="Times" pitchFamily="18" charset="0"/>
                <a:sym typeface="Symbol" pitchFamily="18" charset="2"/>
              </a:rPr>
              <a:t>аппроксимаций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8" charset="0"/>
                <a:cs typeface="Times" pitchFamily="18" charset="0"/>
                <a:sym typeface="Symbol" pitchFamily="18" charset="2"/>
              </a:rPr>
              <a:t> кривых </a:t>
            </a:r>
            <a:r>
              <a:rPr lang="ru-RU" sz="2000" kern="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Пеано с заданной точностью – изложены в монографии </a:t>
            </a:r>
            <a:r>
              <a:rPr lang="en-US" sz="2000" kern="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[</a:t>
            </a:r>
            <a:r>
              <a:rPr lang="ru-RU" sz="2000" kern="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Стронгин, Сергеев </a:t>
            </a:r>
            <a:r>
              <a:rPr lang="en-US" sz="2000" kern="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(2013)]</a:t>
            </a: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sz="1200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sz="2000" dirty="0" smtClean="0">
                <a:latin typeface="Times" pitchFamily="18" charset="0"/>
                <a:cs typeface="Times" pitchFamily="18" charset="0"/>
              </a:rPr>
              <a:t>Одномерная редуцированная функция удовлетворяет условию Гельдера</a:t>
            </a:r>
            <a:endParaRPr lang="en-US" sz="2000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ru-RU" sz="2000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endParaRPr lang="en-US" sz="1200" dirty="0" smtClean="0">
              <a:latin typeface="Times" pitchFamily="18" charset="0"/>
              <a:cs typeface="Times" pitchFamily="18" charset="0"/>
            </a:endParaRPr>
          </a:p>
          <a:p>
            <a:pPr lvl="0" eaLnBrk="0" hangingPunct="0">
              <a:lnSpc>
                <a:spcPct val="90000"/>
              </a:lnSpc>
              <a:spcBef>
                <a:spcPct val="20000"/>
              </a:spcBef>
              <a:buSzPct val="80000"/>
              <a:defRPr/>
            </a:pPr>
            <a:r>
              <a:rPr lang="ru-RU" sz="2000" dirty="0" smtClean="0">
                <a:latin typeface="Times" pitchFamily="18" charset="0"/>
                <a:cs typeface="Times" pitchFamily="18" charset="0"/>
              </a:rPr>
              <a:t>где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sz="2000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sz="2000" baseline="-25000" dirty="0" smtClean="0">
                <a:latin typeface="Times" pitchFamily="18" charset="0"/>
                <a:cs typeface="Times" pitchFamily="18" charset="0"/>
              </a:rPr>
              <a:t>1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, </a:t>
            </a:r>
            <a:r>
              <a:rPr lang="en-US" sz="2000" i="1" dirty="0" smtClean="0">
                <a:latin typeface="Times" pitchFamily="18" charset="0"/>
                <a:cs typeface="Times" pitchFamily="18" charset="0"/>
              </a:rPr>
              <a:t>x</a:t>
            </a:r>
            <a:r>
              <a:rPr lang="en-US" sz="2000" baseline="-25000" dirty="0" smtClean="0">
                <a:latin typeface="Times" pitchFamily="18" charset="0"/>
                <a:cs typeface="Times" pitchFamily="18" charset="0"/>
              </a:rPr>
              <a:t>2</a:t>
            </a:r>
            <a:r>
              <a:rPr lang="ru-RU" sz="2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</a:t>
            </a:r>
            <a:r>
              <a:rPr lang="en-US" sz="2000" dirty="0" smtClean="0">
                <a:latin typeface="Times" pitchFamily="18" charset="0"/>
                <a:cs typeface="Times" pitchFamily="18" charset="0"/>
              </a:rPr>
              <a:t>[0,1]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8" charset="0"/>
              <a:cs typeface="Times" pitchFamily="18" charset="0"/>
              <a:sym typeface="Symbol" pitchFamily="18" charset="2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Редукция размерности</a:t>
            </a:r>
            <a:endParaRPr lang="ru-RU" sz="2800" dirty="0"/>
          </a:p>
        </p:txBody>
      </p:sp>
      <p:pic>
        <p:nvPicPr>
          <p:cNvPr id="103429" name="Picture 5" descr="D:\Barkalov\Публикации\2014 JOGO\Revision 2\LaTeX\fig1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2876550" cy="2876550"/>
          </a:xfrm>
          <a:prstGeom prst="rect">
            <a:avLst/>
          </a:prstGeom>
          <a:noFill/>
        </p:spPr>
      </p:pic>
      <p:pic>
        <p:nvPicPr>
          <p:cNvPr id="103430" name="Picture 6" descr="D:\Barkalov\Публикации\2014 JOGO\Revision 2\LaTeX\fig1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836712"/>
            <a:ext cx="2876550" cy="2876550"/>
          </a:xfrm>
          <a:prstGeom prst="rect">
            <a:avLst/>
          </a:prstGeom>
          <a:noFill/>
        </p:spPr>
      </p:pic>
      <p:pic>
        <p:nvPicPr>
          <p:cNvPr id="103431" name="Picture 7" descr="D:\Barkalov\Публикации\2014 JOGO\Revision 2\LaTeX\fig1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836712"/>
            <a:ext cx="2876550" cy="2876550"/>
          </a:xfrm>
          <a:prstGeom prst="rect">
            <a:avLst/>
          </a:prstGeom>
          <a:noFill/>
        </p:spPr>
      </p:pic>
      <p:graphicFrame>
        <p:nvGraphicFramePr>
          <p:cNvPr id="274433" name="Object 1"/>
          <p:cNvGraphicFramePr>
            <a:graphicFrameLocks noChangeAspect="1"/>
          </p:cNvGraphicFramePr>
          <p:nvPr/>
        </p:nvGraphicFramePr>
        <p:xfrm>
          <a:off x="1835696" y="5229200"/>
          <a:ext cx="3962400" cy="482600"/>
        </p:xfrm>
        <a:graphic>
          <a:graphicData uri="http://schemas.openxmlformats.org/presentationml/2006/ole">
            <p:oleObj spid="_x0000_s274433" name="Формула" r:id="rId6" imgW="21463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3046" y="1219200"/>
            <a:ext cx="7145215" cy="460289"/>
            <a:chOff x="480" y="720"/>
            <a:chExt cx="4560" cy="298"/>
          </a:xfrm>
        </p:grpSpPr>
        <p:sp>
          <p:nvSpPr>
            <p:cNvPr id="20488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a=x</a:t>
              </a:r>
              <a:r>
                <a:rPr lang="en-US" sz="1400" baseline="-25000" dirty="0">
                  <a:latin typeface="Arial" pitchFamily="34" charset="0"/>
                </a:rPr>
                <a:t>0</a:t>
              </a:r>
              <a:endParaRPr lang="ru-RU" sz="1400" dirty="0">
                <a:latin typeface="Arial" pitchFamily="34" charset="0"/>
              </a:endParaRPr>
            </a:p>
          </p:txBody>
        </p:sp>
        <p:sp>
          <p:nvSpPr>
            <p:cNvPr id="20489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smtClean="0">
                  <a:latin typeface="+mn-lt"/>
                </a:rPr>
                <a:t>x</a:t>
              </a:r>
              <a:r>
                <a:rPr lang="en-US" sz="1400" baseline="-25000" dirty="0" smtClean="0">
                  <a:latin typeface="+mn-lt"/>
                </a:rPr>
                <a:t>1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0490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x</a:t>
              </a:r>
              <a:r>
                <a:rPr lang="en-US" sz="1400" baseline="-25000" dirty="0">
                  <a:latin typeface="+mn-lt"/>
                </a:rPr>
                <a:t>2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0491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20492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smtClean="0">
                  <a:latin typeface="+mn-lt"/>
                </a:rPr>
                <a:t>x</a:t>
              </a:r>
              <a:r>
                <a:rPr lang="en-US" sz="1400" i="1" baseline="-25000" dirty="0" smtClean="0">
                  <a:latin typeface="+mn-lt"/>
                </a:rPr>
                <a:t>i</a:t>
              </a:r>
              <a:r>
                <a:rPr lang="en-US" sz="1400" i="1" baseline="-25000" dirty="0" smtClean="0">
                  <a:latin typeface="+mn-lt"/>
                  <a:sym typeface="Symbol"/>
                </a:rPr>
                <a:t></a:t>
              </a:r>
              <a:r>
                <a:rPr lang="en-US" sz="1400" baseline="-25000" dirty="0" smtClean="0">
                  <a:latin typeface="+mn-lt"/>
                </a:rPr>
                <a:t>1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0493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x</a:t>
              </a:r>
              <a:r>
                <a:rPr lang="en-US" sz="1400" i="1" baseline="-25000" dirty="0">
                  <a:latin typeface="+mn-lt"/>
                </a:rPr>
                <a:t>i</a:t>
              </a:r>
              <a:endParaRPr lang="ru-RU" sz="1400" i="1" dirty="0">
                <a:latin typeface="+mn-lt"/>
              </a:endParaRP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20497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498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499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500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501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502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20503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20495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20496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>
                  <a:latin typeface="+mn-lt"/>
                </a:rPr>
                <a:t>x</a:t>
              </a:r>
              <a:r>
                <a:rPr lang="en-US" sz="1400" i="1" baseline="-25000" dirty="0" err="1">
                  <a:latin typeface="+mn-lt"/>
                </a:rPr>
                <a:t>k</a:t>
              </a:r>
              <a:r>
                <a:rPr lang="en-US" sz="1400" i="1" dirty="0">
                  <a:latin typeface="+mn-lt"/>
                </a:rPr>
                <a:t>=b</a:t>
              </a:r>
              <a:endParaRPr lang="ru-RU" sz="1400" i="1" dirty="0">
                <a:latin typeface="+mn-lt"/>
              </a:endParaRPr>
            </a:p>
          </p:txBody>
        </p:sp>
      </p:grpSp>
      <p:sp>
        <p:nvSpPr>
          <p:cNvPr id="20487" name="Rectangle 32"/>
          <p:cNvSpPr>
            <a:spLocks noChangeArrowheads="1"/>
          </p:cNvSpPr>
          <p:nvPr/>
        </p:nvSpPr>
        <p:spPr bwMode="auto">
          <a:xfrm>
            <a:off x="492369" y="1828800"/>
            <a:ext cx="846658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SzPts val="2200"/>
            </a:pP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3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=a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, x</a:t>
            </a:r>
            <a:r>
              <a:rPr lang="en-US" sz="2200" i="1" baseline="30000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2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=b. </a:t>
            </a:r>
            <a:endParaRPr lang="en-US" sz="2200" dirty="0">
              <a:solidFill>
                <a:srgbClr val="000000"/>
              </a:solidFill>
              <a:latin typeface="Times" pitchFamily="18" charset="0"/>
              <a:cs typeface="Times" pitchFamily="18" charset="0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Упорядочить точки испытаний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a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 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0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…x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…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b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Для интервалов (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i</a:t>
            </a:r>
            <a:r>
              <a:rPr lang="en-US" sz="2200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</a:t>
            </a:r>
            <a:r>
              <a:rPr lang="ru-RU" sz="2200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), 1</a:t>
            </a:r>
            <a:r>
              <a:rPr lang="en-US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вычислить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характеристику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R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  <a:endParaRPr lang="en-US" sz="2200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Определить интервал с максимальной характеристикой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</a:br>
            <a:r>
              <a:rPr lang="pt-BR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max</a:t>
            </a:r>
            <a:r>
              <a:rPr lang="pt-BR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R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pt-BR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)</a:t>
            </a:r>
            <a:r>
              <a:rPr lang="pt-BR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1</a:t>
            </a:r>
            <a:r>
              <a:rPr lang="pt-BR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pt-BR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pt-BR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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  <a:endParaRPr lang="en-US" sz="2200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Провести очередное испытание во внутренней точке данного интервала 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30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k</a:t>
            </a:r>
            <a:r>
              <a:rPr lang="en-US" sz="2200" baseline="30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</a:t>
            </a:r>
            <a:r>
              <a:rPr lang="en-US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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Проверить условие остановки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</a:t>
            </a:r>
            <a:endParaRPr lang="ru-RU" sz="2200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endParaRPr lang="en-US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pPr algn="l"/>
            <a:r>
              <a:rPr lang="ru-RU" sz="2800" b="1" dirty="0" smtClean="0"/>
              <a:t>Алгоритм глобального поиска </a:t>
            </a:r>
            <a:r>
              <a:rPr lang="en-US" sz="2800" b="1" dirty="0" smtClean="0"/>
              <a:t>(</a:t>
            </a:r>
            <a:r>
              <a:rPr lang="ru-RU" sz="2800" b="1" dirty="0" smtClean="0"/>
              <a:t>АГП</a:t>
            </a:r>
            <a:r>
              <a:rPr lang="en-US" sz="2800" b="1" dirty="0" smtClean="0"/>
              <a:t>)</a:t>
            </a:r>
            <a:endParaRPr lang="ru-RU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3865" y="1196753"/>
            <a:ext cx="8229600" cy="4968875"/>
          </a:xfrm>
        </p:spPr>
        <p:txBody>
          <a:bodyPr/>
          <a:lstStyle/>
          <a:p>
            <a:pPr eaLnBrk="1" hangingPunct="1"/>
            <a:r>
              <a:rPr lang="ru-RU" dirty="0" smtClean="0"/>
              <a:t>Характеристика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dirty="0" smtClean="0"/>
              <a:t>где  </a:t>
            </a:r>
            <a:r>
              <a:rPr lang="en-US" dirty="0" smtClean="0"/>
              <a:t>                                            </a:t>
            </a:r>
            <a:r>
              <a:rPr lang="en-US" dirty="0" smtClean="0">
                <a:sym typeface="Symbol"/>
              </a:rPr>
              <a:t></a:t>
            </a:r>
            <a:r>
              <a:rPr lang="ru-RU" dirty="0" smtClean="0"/>
              <a:t> </a:t>
            </a:r>
            <a:r>
              <a:rPr lang="ru-RU" dirty="0" smtClean="0"/>
              <a:t>оценка </a:t>
            </a:r>
            <a:r>
              <a:rPr lang="ru-RU" dirty="0" smtClean="0"/>
              <a:t>константы Гельдера </a:t>
            </a:r>
            <a:r>
              <a:rPr lang="en-US" i="1" dirty="0" smtClean="0"/>
              <a:t>H</a:t>
            </a:r>
            <a:r>
              <a:rPr lang="en-US" i="1" dirty="0" smtClean="0">
                <a:latin typeface="Times" pitchFamily="18" charset="0"/>
              </a:rPr>
              <a:t>, </a:t>
            </a:r>
            <a:r>
              <a:rPr lang="en-US" i="1" dirty="0" smtClean="0">
                <a:latin typeface="Times" pitchFamily="18" charset="0"/>
              </a:rPr>
              <a:t/>
            </a:r>
            <a:br>
              <a:rPr lang="en-US" i="1" dirty="0" smtClean="0">
                <a:latin typeface="Times" pitchFamily="18" charset="0"/>
              </a:rPr>
            </a:br>
            <a:r>
              <a:rPr lang="en-US" dirty="0" smtClean="0">
                <a:latin typeface="Times" pitchFamily="18" charset="0"/>
                <a:sym typeface="Symbol"/>
              </a:rPr>
              <a:t></a:t>
            </a:r>
            <a:r>
              <a:rPr lang="en-US" i="1" baseline="-25000" dirty="0" err="1" smtClean="0">
                <a:latin typeface="Times" pitchFamily="18" charset="0"/>
                <a:sym typeface="Symbol"/>
              </a:rPr>
              <a:t>i</a:t>
            </a:r>
            <a:r>
              <a:rPr lang="ru-RU" i="1" dirty="0" smtClean="0">
                <a:latin typeface="Times" pitchFamily="18" charset="0"/>
              </a:rPr>
              <a:t> </a:t>
            </a:r>
            <a:r>
              <a:rPr lang="en-US" i="1" dirty="0" smtClean="0">
                <a:latin typeface="Times" pitchFamily="18" charset="0"/>
                <a:sym typeface="Symbol"/>
              </a:rPr>
              <a:t></a:t>
            </a:r>
            <a:r>
              <a:rPr lang="en-US" i="1" dirty="0" smtClean="0">
                <a:latin typeface="Times" pitchFamily="18" charset="0"/>
              </a:rPr>
              <a:t>  </a:t>
            </a:r>
            <a:r>
              <a:rPr lang="ru-RU" dirty="0" smtClean="0">
                <a:latin typeface="Times" pitchFamily="18" charset="0"/>
              </a:rPr>
              <a:t>длина интервала в </a:t>
            </a:r>
            <a:r>
              <a:rPr lang="ru-RU" dirty="0" err="1" smtClean="0">
                <a:latin typeface="Times" pitchFamily="18" charset="0"/>
              </a:rPr>
              <a:t>гельдеровой</a:t>
            </a:r>
            <a:r>
              <a:rPr lang="ru-RU" dirty="0" smtClean="0">
                <a:latin typeface="Times" pitchFamily="18" charset="0"/>
              </a:rPr>
              <a:t> метрике</a:t>
            </a:r>
            <a:r>
              <a:rPr lang="en-US" dirty="0" smtClean="0">
                <a:latin typeface="Times" pitchFamily="18" charset="0"/>
              </a:rPr>
              <a:t>,</a:t>
            </a:r>
            <a:endParaRPr lang="ru-RU" dirty="0" smtClean="0">
              <a:latin typeface="Times" pitchFamily="18" charset="0"/>
            </a:endParaRPr>
          </a:p>
          <a:p>
            <a:pPr marL="0" indent="0" eaLnBrk="1" hangingPunct="1">
              <a:buNone/>
            </a:pPr>
            <a:r>
              <a:rPr lang="en-US" i="1" dirty="0" smtClean="0">
                <a:latin typeface="Times" pitchFamily="18" charset="0"/>
              </a:rPr>
              <a:t>r </a:t>
            </a:r>
            <a:r>
              <a:rPr lang="en-US" dirty="0" smtClean="0">
                <a:latin typeface="Times" pitchFamily="18" charset="0"/>
                <a:sym typeface="Symbol"/>
              </a:rPr>
              <a:t></a:t>
            </a:r>
            <a:r>
              <a:rPr lang="en-US" dirty="0" smtClean="0">
                <a:latin typeface="Times" pitchFamily="18" charset="0"/>
              </a:rPr>
              <a:t>1 </a:t>
            </a:r>
            <a:r>
              <a:rPr lang="en-US" dirty="0" smtClean="0"/>
              <a:t>– </a:t>
            </a:r>
            <a:r>
              <a:rPr lang="ru-RU" dirty="0" smtClean="0"/>
              <a:t>параметр</a:t>
            </a:r>
            <a:r>
              <a:rPr lang="en-US" dirty="0" smtClean="0"/>
              <a:t> </a:t>
            </a:r>
            <a:r>
              <a:rPr lang="ru-RU" dirty="0" smtClean="0"/>
              <a:t>алгоритма.</a:t>
            </a:r>
            <a:endParaRPr lang="en-US" dirty="0" smtClean="0"/>
          </a:p>
          <a:p>
            <a:pPr marL="355600" indent="-355600" eaLnBrk="1" hangingPunct="1">
              <a:lnSpc>
                <a:spcPct val="150000"/>
              </a:lnSpc>
            </a:pPr>
            <a:r>
              <a:rPr lang="ru-RU" dirty="0" smtClean="0"/>
              <a:t>Точка нового  испытания </a:t>
            </a:r>
            <a:r>
              <a:rPr lang="en-US" dirty="0" smtClean="0"/>
              <a:t>                                                                          </a:t>
            </a:r>
            <a:r>
              <a:rPr lang="ru-RU" dirty="0" smtClean="0"/>
              <a:t>								</a:t>
            </a:r>
            <a:endParaRPr lang="en-US" dirty="0" smtClean="0"/>
          </a:p>
          <a:p>
            <a:pPr marL="355600" indent="-355600" eaLnBrk="1" hangingPunct="1">
              <a:lnSpc>
                <a:spcPct val="150000"/>
              </a:lnSpc>
            </a:pPr>
            <a:endParaRPr lang="en-US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dirty="0" smtClean="0"/>
              <a:t>Соответствующая теория сходимости  изложена в монографии </a:t>
            </a:r>
            <a:r>
              <a:rPr lang="en-US" dirty="0" smtClean="0"/>
              <a:t>[</a:t>
            </a:r>
            <a:r>
              <a:rPr lang="ru-RU" dirty="0" smtClean="0"/>
              <a:t>Стронгин</a:t>
            </a:r>
            <a:r>
              <a:rPr lang="ru-RU" dirty="0" smtClean="0"/>
              <a:t>, Сергеев</a:t>
            </a:r>
            <a:r>
              <a:rPr lang="en-US" dirty="0" smtClean="0"/>
              <a:t> (200</a:t>
            </a:r>
            <a:r>
              <a:rPr lang="ru-RU" dirty="0" smtClean="0"/>
              <a:t>0</a:t>
            </a:r>
            <a:r>
              <a:rPr lang="en-US" dirty="0" smtClean="0"/>
              <a:t>)].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2000" dirty="0" smtClean="0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25788" y="993775"/>
          <a:ext cx="4206875" cy="909638"/>
        </p:xfrm>
        <a:graphic>
          <a:graphicData uri="http://schemas.openxmlformats.org/presentationml/2006/ole">
            <p:oleObj spid="_x0000_s374786" name="Формула" r:id="rId3" imgW="2349360" imgH="4698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115616" y="1904302"/>
          <a:ext cx="3065462" cy="889000"/>
        </p:xfrm>
        <a:graphic>
          <a:graphicData uri="http://schemas.openxmlformats.org/presentationml/2006/ole">
            <p:oleObj spid="_x0000_s374787" name="Формула" r:id="rId4" imgW="1676160" imgH="444240" progId="Equation.3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547664" y="4207296"/>
          <a:ext cx="4789488" cy="877888"/>
        </p:xfrm>
        <a:graphic>
          <a:graphicData uri="http://schemas.openxmlformats.org/presentationml/2006/ole">
            <p:oleObj spid="_x0000_s374788" name="Формула" r:id="rId5" imgW="2489040" imgH="419040" progId="Equation.3">
              <p:embed/>
            </p:oleObj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r>
              <a:rPr lang="ru-RU" dirty="0" smtClean="0"/>
              <a:t>Алгоритм глобального поиска </a:t>
            </a:r>
            <a:r>
              <a:rPr lang="en-US" dirty="0" smtClean="0"/>
              <a:t>(</a:t>
            </a:r>
            <a:r>
              <a:rPr lang="ru-RU" dirty="0" smtClean="0"/>
              <a:t>АГП</a:t>
            </a:r>
            <a:r>
              <a:rPr lang="en-US" dirty="0" smtClean="0"/>
              <a:t>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32"/>
          <p:cNvSpPr>
            <a:spLocks noChangeArrowheads="1"/>
          </p:cNvSpPr>
          <p:nvPr/>
        </p:nvSpPr>
        <p:spPr bwMode="auto">
          <a:xfrm>
            <a:off x="492369" y="1700808"/>
            <a:ext cx="8466580" cy="36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buSzPts val="2200"/>
            </a:pP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3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1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=a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, x</a:t>
            </a:r>
            <a:r>
              <a:rPr lang="en-US" sz="2200" i="1" baseline="30000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2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=b. </a:t>
            </a:r>
            <a:endParaRPr lang="en-US" sz="2200" dirty="0">
              <a:solidFill>
                <a:srgbClr val="000000"/>
              </a:solidFill>
              <a:latin typeface="Times" pitchFamily="18" charset="0"/>
              <a:cs typeface="Times" pitchFamily="18" charset="0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Упорядочить точки испытаний 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a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 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0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…x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…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i="1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b</a:t>
            </a:r>
            <a:r>
              <a:rPr lang="ru-RU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Для интервалов (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i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</a:t>
            </a:r>
            <a:r>
              <a:rPr lang="ru-RU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), 1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вычислить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характеристику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R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  <a:endParaRPr lang="en-US" sz="2200" b="1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Упорядочить интервалы по характеристике,</a:t>
            </a:r>
            <a:r>
              <a:rPr lang="en-US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определить 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en-US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интервалов с наибольшими характеристиками</a:t>
            </a:r>
            <a:b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</a:b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2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1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)&gt;</a:t>
            </a: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R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2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2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)&gt;...</a:t>
            </a: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&gt;R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(</a:t>
            </a:r>
            <a:r>
              <a:rPr lang="pt-BR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pt-BR" sz="22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</a:t>
            </a:r>
            <a:r>
              <a:rPr lang="pt-BR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)</a:t>
            </a:r>
            <a:endParaRPr lang="en-US" sz="2200" b="1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Провести 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p 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испытаний параллельно во внутренних точках интервалов 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en-US" sz="22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b="1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en-US" sz="22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,x</a:t>
            </a:r>
            <a:r>
              <a:rPr lang="en-US" sz="2200" b="1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2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en-US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,…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(</a:t>
            </a:r>
            <a:r>
              <a:rPr lang="en-US" sz="22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en-US" sz="2200" b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b="1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b="1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b="1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="1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p</a:t>
            </a:r>
            <a:r>
              <a:rPr lang="ru-RU" sz="2200" b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endParaRPr lang="ru-RU" sz="2200" b="1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Проверить условие остановки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t</a:t>
            </a:r>
            <a:r>
              <a:rPr lang="en-US" sz="22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i="1" baseline="-60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</a:t>
            </a: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endParaRPr lang="en-US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</a:pPr>
            <a:r>
              <a:rPr lang="ru-RU" sz="2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Стронгин</a:t>
            </a:r>
            <a:r>
              <a:rPr lang="ru-RU" sz="2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Гергель, Гришагин, Баркалов </a:t>
            </a:r>
            <a:r>
              <a:rPr lang="en-US" sz="2000" dirty="0" smtClean="0"/>
              <a:t>(</a:t>
            </a:r>
            <a:r>
              <a:rPr lang="ru-RU" sz="2000" dirty="0" smtClean="0"/>
              <a:t>2013</a:t>
            </a:r>
            <a:r>
              <a:rPr lang="en-US" sz="2000" dirty="0" smtClean="0"/>
              <a:t>).</a:t>
            </a:r>
            <a:endParaRPr lang="en-US" sz="20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</a:pPr>
            <a:endParaRPr lang="en-US" sz="12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endParaRPr lang="en-US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pPr algn="l"/>
            <a:r>
              <a:rPr lang="ru-RU" sz="2800" b="1" dirty="0" smtClean="0"/>
              <a:t>Параллельный </a:t>
            </a:r>
            <a:r>
              <a:rPr lang="ru-RU" dirty="0" smtClean="0"/>
              <a:t>АГП</a:t>
            </a:r>
            <a:endParaRPr lang="ru-RU" sz="2800" b="1" dirty="0" smtClean="0"/>
          </a:p>
        </p:txBody>
      </p:sp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633046" y="1219200"/>
            <a:ext cx="7145215" cy="460289"/>
            <a:chOff x="480" y="720"/>
            <a:chExt cx="4560" cy="298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480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a=x</a:t>
              </a:r>
              <a:r>
                <a:rPr lang="en-US" sz="1400" baseline="-25000" dirty="0">
                  <a:latin typeface="Arial" pitchFamily="34" charset="0"/>
                </a:rPr>
                <a:t>0</a:t>
              </a:r>
              <a:endParaRPr lang="ru-RU" sz="1400" dirty="0">
                <a:latin typeface="Arial" pitchFamily="34" charset="0"/>
              </a:endParaRP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912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smtClean="0">
                  <a:latin typeface="+mn-lt"/>
                </a:rPr>
                <a:t>x</a:t>
              </a:r>
              <a:r>
                <a:rPr lang="en-US" sz="1400" baseline="-25000" dirty="0" smtClean="0">
                  <a:latin typeface="+mn-lt"/>
                </a:rPr>
                <a:t>1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1248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x</a:t>
              </a:r>
              <a:r>
                <a:rPr lang="en-US" sz="1400" baseline="-25000" dirty="0">
                  <a:latin typeface="+mn-lt"/>
                </a:rPr>
                <a:t>2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58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304" y="86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smtClean="0">
                  <a:latin typeface="+mn-lt"/>
                </a:rPr>
                <a:t>x</a:t>
              </a:r>
              <a:r>
                <a:rPr lang="en-US" sz="1400" i="1" baseline="-25000" dirty="0" smtClean="0">
                  <a:latin typeface="+mn-lt"/>
                </a:rPr>
                <a:t>i</a:t>
              </a:r>
              <a:r>
                <a:rPr lang="en-US" sz="1400" i="1" baseline="-25000" dirty="0" smtClean="0">
                  <a:latin typeface="+mn-lt"/>
                  <a:sym typeface="Symbol"/>
                </a:rPr>
                <a:t></a:t>
              </a:r>
              <a:r>
                <a:rPr lang="en-US" sz="1400" baseline="-25000" dirty="0" smtClean="0">
                  <a:latin typeface="+mn-lt"/>
                </a:rPr>
                <a:t>1</a:t>
              </a:r>
              <a:endParaRPr lang="ru-RU" sz="1400" dirty="0">
                <a:latin typeface="+mn-lt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x</a:t>
              </a:r>
              <a:r>
                <a:rPr lang="en-US" sz="1400" i="1" baseline="-25000" dirty="0">
                  <a:latin typeface="+mn-lt"/>
                </a:rPr>
                <a:t>i</a:t>
              </a:r>
              <a:endParaRPr lang="ru-RU" sz="1400" i="1" dirty="0">
                <a:latin typeface="+mn-lt"/>
              </a:endParaRPr>
            </a:p>
          </p:txBody>
        </p:sp>
        <p:grpSp>
          <p:nvGrpSpPr>
            <p:cNvPr id="29" name="Group 20"/>
            <p:cNvGrpSpPr>
              <a:grpSpLocks/>
            </p:cNvGrpSpPr>
            <p:nvPr/>
          </p:nvGrpSpPr>
          <p:grpSpPr bwMode="auto">
            <a:xfrm>
              <a:off x="576" y="720"/>
              <a:ext cx="4320" cy="96"/>
              <a:chOff x="576" y="720"/>
              <a:chExt cx="4320" cy="96"/>
            </a:xfrm>
          </p:grpSpPr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>
                <a:off x="576" y="768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3" name="Line 22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>
                <a:off x="48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>
                <a:off x="960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6" name="Line 25"/>
              <p:cNvSpPr>
                <a:spLocks noChangeShapeType="1"/>
              </p:cNvSpPr>
              <p:nvPr/>
            </p:nvSpPr>
            <p:spPr bwMode="auto">
              <a:xfrm>
                <a:off x="1296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2352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2784" y="72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ru-RU"/>
              </a:p>
            </p:txBody>
          </p:sp>
        </p:grp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264" y="864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" pitchFamily="34" charset="0"/>
                </a:rPr>
                <a:t>…</a:t>
              </a:r>
              <a:endParaRPr lang="ru-RU" sz="1400">
                <a:latin typeface="Arial" pitchFamily="34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4752" y="864"/>
              <a:ext cx="28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 err="1">
                  <a:latin typeface="+mn-lt"/>
                </a:rPr>
                <a:t>x</a:t>
              </a:r>
              <a:r>
                <a:rPr lang="en-US" sz="1400" i="1" baseline="-25000" dirty="0" err="1">
                  <a:latin typeface="+mn-lt"/>
                </a:rPr>
                <a:t>k</a:t>
              </a:r>
              <a:r>
                <a:rPr lang="en-US" sz="1400" i="1" dirty="0">
                  <a:latin typeface="+mn-lt"/>
                </a:rPr>
                <a:t>=b</a:t>
              </a:r>
              <a:endParaRPr lang="ru-RU" sz="1400" i="1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ru-RU" dirty="0" smtClean="0"/>
              <a:t>Предложена нормированная характеристика</a:t>
            </a:r>
          </a:p>
          <a:p>
            <a:pPr eaLnBrk="1" hangingPunct="1">
              <a:buNone/>
            </a:pPr>
            <a:endParaRPr lang="ru-RU" dirty="0" smtClean="0"/>
          </a:p>
          <a:p>
            <a:pPr eaLnBrk="1" hangingPunct="1">
              <a:spcBef>
                <a:spcPts val="1500"/>
              </a:spcBef>
              <a:buNone/>
            </a:pPr>
            <a:endParaRPr lang="ru-RU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dirty="0" smtClean="0"/>
              <a:t>где  </a:t>
            </a:r>
            <a:r>
              <a:rPr lang="en-US" dirty="0" smtClean="0"/>
              <a:t>                                            </a:t>
            </a:r>
            <a:r>
              <a:rPr lang="en-US" dirty="0" smtClean="0">
                <a:sym typeface="Symbol"/>
              </a:rPr>
              <a:t></a:t>
            </a:r>
            <a:r>
              <a:rPr lang="ru-RU" dirty="0" smtClean="0"/>
              <a:t> </a:t>
            </a:r>
            <a:r>
              <a:rPr lang="ru-RU" dirty="0" smtClean="0"/>
              <a:t>оценка </a:t>
            </a:r>
            <a:r>
              <a:rPr lang="ru-RU" dirty="0" smtClean="0"/>
              <a:t>константы Гельдера </a:t>
            </a:r>
            <a:r>
              <a:rPr lang="en-US" i="1" dirty="0" smtClean="0"/>
              <a:t>H</a:t>
            </a:r>
            <a:r>
              <a:rPr lang="en-US" dirty="0" smtClean="0">
                <a:latin typeface="Times" pitchFamily="18" charset="0"/>
              </a:rPr>
              <a:t>,</a:t>
            </a:r>
            <a:r>
              <a:rPr lang="en-US" i="1" dirty="0" smtClean="0">
                <a:latin typeface="Times" pitchFamily="18" charset="0"/>
              </a:rPr>
              <a:t/>
            </a:r>
            <a:br>
              <a:rPr lang="en-US" i="1" dirty="0" smtClean="0">
                <a:latin typeface="Times" pitchFamily="18" charset="0"/>
              </a:rPr>
            </a:br>
            <a:r>
              <a:rPr lang="ru-RU" i="1" dirty="0" smtClean="0">
                <a:latin typeface="Times" pitchFamily="18" charset="0"/>
              </a:rPr>
              <a:t>    </a:t>
            </a:r>
            <a:r>
              <a:rPr lang="en-US" dirty="0" smtClean="0">
                <a:latin typeface="Times" pitchFamily="18" charset="0"/>
                <a:sym typeface="Symbol"/>
              </a:rPr>
              <a:t></a:t>
            </a:r>
            <a:r>
              <a:rPr lang="en-US" i="1" dirty="0" smtClean="0">
                <a:latin typeface="Times" pitchFamily="18" charset="0"/>
              </a:rPr>
              <a:t> </a:t>
            </a:r>
            <a:r>
              <a:rPr lang="ru-RU" dirty="0" smtClean="0">
                <a:latin typeface="Times" pitchFamily="18" charset="0"/>
              </a:rPr>
              <a:t>текущее минимальное значение функции,</a:t>
            </a:r>
            <a:r>
              <a:rPr lang="en-US" dirty="0" smtClean="0">
                <a:latin typeface="Times" pitchFamily="18" charset="0"/>
              </a:rPr>
              <a:t> </a:t>
            </a:r>
            <a:r>
              <a:rPr lang="en-US" i="1" dirty="0" smtClean="0">
                <a:latin typeface="Times" pitchFamily="18" charset="0"/>
              </a:rPr>
              <a:t/>
            </a:r>
            <a:br>
              <a:rPr lang="en-US" i="1" dirty="0" smtClean="0">
                <a:latin typeface="Times" pitchFamily="18" charset="0"/>
              </a:rPr>
            </a:br>
            <a:r>
              <a:rPr lang="en-US" dirty="0" smtClean="0">
                <a:latin typeface="Times" pitchFamily="18" charset="0"/>
                <a:sym typeface="Symbol"/>
              </a:rPr>
              <a:t></a:t>
            </a:r>
            <a:r>
              <a:rPr lang="en-US" i="1" baseline="-25000" dirty="0" err="1" smtClean="0">
                <a:latin typeface="Times" pitchFamily="18" charset="0"/>
                <a:sym typeface="Symbol"/>
              </a:rPr>
              <a:t>i</a:t>
            </a:r>
            <a:r>
              <a:rPr lang="ru-RU" i="1" dirty="0" smtClean="0">
                <a:latin typeface="Times" pitchFamily="18" charset="0"/>
              </a:rPr>
              <a:t> </a:t>
            </a:r>
            <a:r>
              <a:rPr lang="en-US" dirty="0" smtClean="0">
                <a:latin typeface="Times" pitchFamily="18" charset="0"/>
                <a:sym typeface="Symbol"/>
              </a:rPr>
              <a:t></a:t>
            </a:r>
            <a:r>
              <a:rPr lang="en-US" i="1" dirty="0" smtClean="0">
                <a:latin typeface="Times" pitchFamily="18" charset="0"/>
              </a:rPr>
              <a:t>  </a:t>
            </a:r>
            <a:r>
              <a:rPr lang="ru-RU" dirty="0" smtClean="0">
                <a:latin typeface="Times" pitchFamily="18" charset="0"/>
              </a:rPr>
              <a:t>длина интервала в </a:t>
            </a:r>
            <a:r>
              <a:rPr lang="ru-RU" dirty="0" err="1" smtClean="0">
                <a:latin typeface="Times" pitchFamily="18" charset="0"/>
              </a:rPr>
              <a:t>гельдеровой</a:t>
            </a:r>
            <a:r>
              <a:rPr lang="ru-RU" dirty="0" smtClean="0">
                <a:latin typeface="Times" pitchFamily="18" charset="0"/>
              </a:rPr>
              <a:t> метрике</a:t>
            </a:r>
            <a:r>
              <a:rPr lang="en-US" dirty="0" smtClean="0">
                <a:latin typeface="Times" pitchFamily="18" charset="0"/>
              </a:rPr>
              <a:t>,</a:t>
            </a:r>
            <a:endParaRPr lang="ru-RU" dirty="0" smtClean="0">
              <a:latin typeface="Times" pitchFamily="18" charset="0"/>
            </a:endParaRPr>
          </a:p>
          <a:p>
            <a:pPr marL="0" indent="0" eaLnBrk="1" hangingPunct="1">
              <a:buNone/>
            </a:pPr>
            <a:r>
              <a:rPr lang="en-US" i="1" dirty="0" smtClean="0">
                <a:latin typeface="Times" pitchFamily="18" charset="0"/>
              </a:rPr>
              <a:t>r </a:t>
            </a:r>
            <a:r>
              <a:rPr lang="en-US" dirty="0" smtClean="0">
                <a:latin typeface="Times" pitchFamily="18" charset="0"/>
                <a:sym typeface="Symbol"/>
              </a:rPr>
              <a:t></a:t>
            </a:r>
            <a:r>
              <a:rPr lang="en-US" dirty="0" smtClean="0">
                <a:latin typeface="Times" pitchFamily="18" charset="0"/>
              </a:rPr>
              <a:t>1 </a:t>
            </a:r>
            <a:r>
              <a:rPr lang="en-US" dirty="0" smtClean="0"/>
              <a:t>– </a:t>
            </a:r>
            <a:r>
              <a:rPr lang="ru-RU" dirty="0" smtClean="0"/>
              <a:t>параметр</a:t>
            </a:r>
            <a:r>
              <a:rPr lang="en-US" dirty="0" smtClean="0"/>
              <a:t> </a:t>
            </a:r>
            <a:r>
              <a:rPr lang="ru-RU" dirty="0" smtClean="0"/>
              <a:t>алгоритма.</a:t>
            </a:r>
            <a:endParaRPr lang="en-US" dirty="0" smtClean="0"/>
          </a:p>
          <a:p>
            <a:pPr marL="355600" indent="-355600" eaLnBrk="1" hangingPunct="1">
              <a:lnSpc>
                <a:spcPct val="150000"/>
              </a:lnSpc>
              <a:buNone/>
            </a:pPr>
            <a:endParaRPr lang="en-US" sz="1000" i="1" dirty="0" smtClean="0"/>
          </a:p>
          <a:p>
            <a:pPr marL="355600" indent="-355600" eaLnBrk="1" hangingPunct="1">
              <a:lnSpc>
                <a:spcPct val="150000"/>
              </a:lnSpc>
              <a:buNone/>
            </a:pPr>
            <a:r>
              <a:rPr lang="ru-RU" i="1" dirty="0" smtClean="0"/>
              <a:t>Значения </a:t>
            </a:r>
            <a:r>
              <a:rPr lang="en-US" i="1" dirty="0" smtClean="0"/>
              <a:t>R(</a:t>
            </a:r>
            <a:r>
              <a:rPr lang="en-US" i="1" dirty="0" err="1" smtClean="0"/>
              <a:t>i</a:t>
            </a:r>
            <a:r>
              <a:rPr lang="en-US" i="1" dirty="0" smtClean="0"/>
              <a:t>)</a:t>
            </a:r>
            <a:r>
              <a:rPr lang="ru-RU" i="1" dirty="0" smtClean="0"/>
              <a:t> </a:t>
            </a:r>
            <a:r>
              <a:rPr lang="ru-RU" i="1" dirty="0" smtClean="0"/>
              <a:t>не зависят от вида </a:t>
            </a:r>
            <a:r>
              <a:rPr lang="ru-RU" i="1" dirty="0" smtClean="0"/>
              <a:t>функции</a:t>
            </a:r>
            <a:r>
              <a:rPr lang="en-US" i="1" dirty="0" smtClean="0"/>
              <a:t>!</a:t>
            </a:r>
            <a:endParaRPr lang="ru-RU" i="1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ru-RU" sz="1800" dirty="0" smtClean="0"/>
              <a:t>Подготовлена статья в </a:t>
            </a:r>
            <a:r>
              <a:rPr lang="en-US" sz="1800" dirty="0" smtClean="0"/>
              <a:t>Journal of Global Optimization.</a:t>
            </a:r>
            <a:br>
              <a:rPr lang="en-US" sz="1800" dirty="0" smtClean="0"/>
            </a:br>
            <a:endParaRPr lang="ru-RU" sz="1800" dirty="0" smtClean="0"/>
          </a:p>
          <a:p>
            <a:endParaRPr lang="ru-RU" dirty="0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116138" y="1198563"/>
          <a:ext cx="4640262" cy="935037"/>
        </p:xfrm>
        <a:graphic>
          <a:graphicData uri="http://schemas.openxmlformats.org/presentationml/2006/ole">
            <p:oleObj spid="_x0000_s278530" name="Формула" r:id="rId3" imgW="2590560" imgH="482400" progId="Equation.3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187624" y="2080726"/>
          <a:ext cx="3065462" cy="889000"/>
        </p:xfrm>
        <a:graphic>
          <a:graphicData uri="http://schemas.openxmlformats.org/presentationml/2006/ole">
            <p:oleObj spid="_x0000_s278531" name="Формула" r:id="rId4" imgW="1676160" imgH="444240" progId="Equation.3">
              <p:embed/>
            </p:oleObj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r>
              <a:rPr lang="ru-RU" dirty="0" smtClean="0"/>
              <a:t>Решение серии задач с помощью АГП</a:t>
            </a:r>
            <a:endParaRPr lang="ru-RU" sz="2800" b="1" dirty="0" smtClean="0"/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683568" y="2780928"/>
          <a:ext cx="295275" cy="466725"/>
        </p:xfrm>
        <a:graphic>
          <a:graphicData uri="http://schemas.openxmlformats.org/presentationml/2006/ole">
            <p:oleObj spid="_x0000_s278533" name="Формула" r:id="rId5" imgW="1648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32"/>
          <p:cNvSpPr>
            <a:spLocks noChangeArrowheads="1"/>
          </p:cNvSpPr>
          <p:nvPr/>
        </p:nvSpPr>
        <p:spPr bwMode="auto">
          <a:xfrm>
            <a:off x="492369" y="836712"/>
            <a:ext cx="8466580" cy="45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indent="-355600">
              <a:lnSpc>
                <a:spcPct val="120000"/>
              </a:lnSpc>
              <a:buSzPts val="2200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На примере двух задач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: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                    ,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" pitchFamily="18" charset="0"/>
              <a:cs typeface="Times" pitchFamily="18" charset="0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endParaRPr lang="en-US" sz="2200" dirty="0" smtClean="0">
              <a:solidFill>
                <a:srgbClr val="000000"/>
              </a:solidFill>
              <a:latin typeface="Times" pitchFamily="18" charset="0"/>
              <a:cs typeface="Times" pitchFamily="18" charset="0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0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x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…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…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1;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b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</a:b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0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x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…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j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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…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s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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1.</a:t>
            </a:r>
            <a:endParaRPr lang="ru-RU" sz="22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Для (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i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</a:t>
            </a:r>
            <a:r>
              <a:rPr lang="ru-RU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), 1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en-US" sz="22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k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вычислить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R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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i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  <a:b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</a:b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Д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ля (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j</a:t>
            </a:r>
            <a:r>
              <a:rPr lang="en-US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</a:t>
            </a:r>
            <a:r>
              <a:rPr lang="ru-RU" sz="2200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1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j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), 1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j</a:t>
            </a:r>
            <a:r>
              <a:rPr lang="en-US" sz="2200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</a:t>
            </a:r>
            <a:r>
              <a:rPr lang="en-US" sz="2200" i="1" dirty="0" err="1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s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 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вычислить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 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R</a:t>
            </a:r>
            <a:r>
              <a:rPr lang="en-US" sz="2200" i="1" baseline="-250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/>
              </a:rPr>
              <a:t>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j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r>
              <a:rPr lang="ru-RU" sz="2200" i="1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.</a:t>
            </a:r>
            <a:endParaRPr lang="en-US" sz="22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Определить интервал с максимальной характеристикой</a:t>
            </a:r>
            <a: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</a:br>
            <a:endParaRPr lang="en-US" sz="2200" i="1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Провести очередное испытание во внутренней точке данного интервала 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x</a:t>
            </a:r>
            <a:r>
              <a:rPr lang="en-US" sz="2200" i="1" baseline="30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</a:rPr>
              <a:t>k</a:t>
            </a:r>
            <a:r>
              <a:rPr lang="en-US" sz="2200" baseline="30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</a:t>
            </a:r>
            <a:r>
              <a:rPr lang="en-US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</a:t>
            </a:r>
            <a:r>
              <a:rPr lang="ru-RU" sz="22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(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en-US" sz="2200" baseline="-25000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</a:t>
            </a:r>
            <a:r>
              <a:rPr lang="en-US" sz="2200" i="1" dirty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,</a:t>
            </a:r>
            <a:r>
              <a:rPr lang="en-US" sz="2200" i="1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t</a:t>
            </a: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)</a:t>
            </a:r>
            <a:endParaRPr lang="en-US" sz="22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  <a:buFont typeface="+mj-lt"/>
              <a:buAutoNum type="arabicPeriod"/>
            </a:pPr>
            <a:endParaRPr lang="en-US" sz="2200" i="1" dirty="0" smtClean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marL="355600" indent="-355600">
              <a:lnSpc>
                <a:spcPct val="120000"/>
              </a:lnSpc>
              <a:buSzPts val="2200"/>
            </a:pPr>
            <a:r>
              <a:rPr lang="ru-RU" sz="2200" dirty="0" smtClean="0">
                <a:solidFill>
                  <a:srgbClr val="000000"/>
                </a:solidFill>
                <a:latin typeface="Times" pitchFamily="18" charset="0"/>
                <a:cs typeface="Times" pitchFamily="18" charset="0"/>
                <a:sym typeface="Symbol" pitchFamily="18" charset="2"/>
              </a:rPr>
              <a:t>Схема обобщается на произвольное число задач в серии</a:t>
            </a:r>
            <a:endParaRPr lang="ru-RU" sz="2200" dirty="0">
              <a:solidFill>
                <a:srgbClr val="000000"/>
              </a:solidFill>
              <a:latin typeface="Times" pitchFamily="18" charset="0"/>
              <a:cs typeface="Times" pitchFamily="18" charset="0"/>
              <a:sym typeface="Symbol" pitchFamily="18" charset="2"/>
            </a:endParaRPr>
          </a:p>
          <a:p>
            <a:pPr algn="ctr">
              <a:spcBef>
                <a:spcPct val="20000"/>
              </a:spcBef>
            </a:pPr>
            <a:endParaRPr lang="en-US" sz="2400" b="1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r>
              <a:rPr lang="ru-RU" dirty="0" smtClean="0"/>
              <a:t>Решение серии задач с помощью АГП</a:t>
            </a:r>
            <a:endParaRPr lang="ru-RU" sz="2800" b="1" dirty="0" smtClean="0"/>
          </a:p>
        </p:txBody>
      </p:sp>
      <p:graphicFrame>
        <p:nvGraphicFramePr>
          <p:cNvPr id="360450" name="Object 2"/>
          <p:cNvGraphicFramePr>
            <a:graphicFrameLocks noChangeAspect="1"/>
          </p:cNvGraphicFramePr>
          <p:nvPr/>
        </p:nvGraphicFramePr>
        <p:xfrm>
          <a:off x="3635896" y="888842"/>
          <a:ext cx="1131888" cy="584200"/>
        </p:xfrm>
        <a:graphic>
          <a:graphicData uri="http://schemas.openxmlformats.org/presentationml/2006/ole">
            <p:oleObj spid="_x0000_s372738" name="Формула" r:id="rId4" imgW="609480" imgH="291960" progId="Equation.3">
              <p:embed/>
            </p:oleObj>
          </a:graphicData>
        </a:graphic>
      </p:graphicFrame>
      <p:graphicFrame>
        <p:nvGraphicFramePr>
          <p:cNvPr id="360451" name="Object 3"/>
          <p:cNvGraphicFramePr>
            <a:graphicFrameLocks noChangeAspect="1"/>
          </p:cNvGraphicFramePr>
          <p:nvPr/>
        </p:nvGraphicFramePr>
        <p:xfrm>
          <a:off x="5127987" y="876468"/>
          <a:ext cx="1176337" cy="584200"/>
        </p:xfrm>
        <a:graphic>
          <a:graphicData uri="http://schemas.openxmlformats.org/presentationml/2006/ole">
            <p:oleObj spid="_x0000_s372739" name="Формула" r:id="rId5" imgW="634680" imgH="291960" progId="Equation.3">
              <p:embed/>
            </p:oleObj>
          </a:graphicData>
        </a:graphic>
      </p:graphicFrame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717032"/>
            <a:ext cx="4800600" cy="5715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241925" y="3645024"/>
            <a:ext cx="2946400" cy="2690812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3863975" y="5881688"/>
            <a:ext cx="101600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3863975" y="4483100"/>
            <a:ext cx="101600" cy="88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14600" y="5451475"/>
            <a:ext cx="88900" cy="11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572000" y="1962150"/>
            <a:ext cx="3944938" cy="4181475"/>
            <a:chOff x="2891" y="1227"/>
            <a:chExt cx="2485" cy="2634"/>
          </a:xfrm>
        </p:grpSpPr>
        <p:sp>
          <p:nvSpPr>
            <p:cNvPr id="142353" name="Line 17"/>
            <p:cNvSpPr>
              <a:spLocks noChangeShapeType="1"/>
            </p:cNvSpPr>
            <p:nvPr/>
          </p:nvSpPr>
          <p:spPr bwMode="auto">
            <a:xfrm>
              <a:off x="2891" y="2599"/>
              <a:ext cx="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42356" name="AutoShape 20"/>
            <p:cNvSpPr>
              <a:spLocks noChangeArrowheads="1"/>
            </p:cNvSpPr>
            <p:nvPr/>
          </p:nvSpPr>
          <p:spPr bwMode="auto">
            <a:xfrm>
              <a:off x="5025" y="2797"/>
              <a:ext cx="230" cy="149"/>
            </a:xfrm>
            <a:prstGeom prst="rightArrow">
              <a:avLst>
                <a:gd name="adj1" fmla="val 50000"/>
                <a:gd name="adj2" fmla="val 38591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891" y="1227"/>
              <a:ext cx="2485" cy="2634"/>
              <a:chOff x="2382" y="1219"/>
              <a:chExt cx="2485" cy="2634"/>
            </a:xfrm>
          </p:grpSpPr>
          <p:grpSp>
            <p:nvGrpSpPr>
              <p:cNvPr id="5" name="Group 23"/>
              <p:cNvGrpSpPr>
                <a:grpSpLocks/>
              </p:cNvGrpSpPr>
              <p:nvPr/>
            </p:nvGrpSpPr>
            <p:grpSpPr bwMode="auto">
              <a:xfrm>
                <a:off x="2382" y="1219"/>
                <a:ext cx="2485" cy="2634"/>
                <a:chOff x="2382" y="1219"/>
                <a:chExt cx="2485" cy="2634"/>
              </a:xfrm>
            </p:grpSpPr>
            <p:sp>
              <p:nvSpPr>
                <p:cNvPr id="142360" name="AutoShape 24"/>
                <p:cNvSpPr>
                  <a:spLocks noChangeArrowheads="1"/>
                </p:cNvSpPr>
                <p:nvPr/>
              </p:nvSpPr>
              <p:spPr bwMode="auto">
                <a:xfrm>
                  <a:off x="4502" y="3653"/>
                  <a:ext cx="310" cy="149"/>
                </a:xfrm>
                <a:prstGeom prst="rightArrow">
                  <a:avLst>
                    <a:gd name="adj1" fmla="val 50000"/>
                    <a:gd name="adj2" fmla="val 5201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2382" y="1219"/>
                  <a:ext cx="2485" cy="2634"/>
                  <a:chOff x="2382" y="1219"/>
                  <a:chExt cx="2485" cy="2634"/>
                </a:xfrm>
              </p:grpSpPr>
              <p:grpSp>
                <p:nvGrpSpPr>
                  <p:cNvPr id="7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382" y="2585"/>
                    <a:ext cx="2136" cy="1268"/>
                    <a:chOff x="2382" y="2585"/>
                    <a:chExt cx="2136" cy="1268"/>
                  </a:xfrm>
                </p:grpSpPr>
                <p:grpSp>
                  <p:nvGrpSpPr>
                    <p:cNvPr id="8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2" y="2585"/>
                      <a:ext cx="2136" cy="1268"/>
                      <a:chOff x="2382" y="2585"/>
                      <a:chExt cx="2136" cy="1268"/>
                    </a:xfrm>
                  </p:grpSpPr>
                  <p:sp>
                    <p:nvSpPr>
                      <p:cNvPr id="142364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2" y="2585"/>
                        <a:ext cx="0" cy="117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ru-RU"/>
                      </a:p>
                    </p:txBody>
                  </p:sp>
                  <p:grpSp>
                    <p:nvGrpSpPr>
                      <p:cNvPr id="9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82" y="2675"/>
                        <a:ext cx="2136" cy="1178"/>
                        <a:chOff x="2382" y="2675"/>
                        <a:chExt cx="2136" cy="1178"/>
                      </a:xfrm>
                    </p:grpSpPr>
                    <p:grpSp>
                      <p:nvGrpSpPr>
                        <p:cNvPr id="10" name="Group 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72" y="2675"/>
                          <a:ext cx="2046" cy="1178"/>
                          <a:chOff x="2653" y="2221"/>
                          <a:chExt cx="2046" cy="1178"/>
                        </a:xfrm>
                      </p:grpSpPr>
                      <p:grpSp>
                        <p:nvGrpSpPr>
                          <p:cNvPr id="11" name="Group 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75" y="2221"/>
                            <a:ext cx="1524" cy="1178"/>
                            <a:chOff x="3220" y="2153"/>
                            <a:chExt cx="1524" cy="1178"/>
                          </a:xfrm>
                        </p:grpSpPr>
                        <p:sp>
                          <p:nvSpPr>
                            <p:cNvPr id="142368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2" y="2153"/>
                              <a:ext cx="1512" cy="291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ru-RU" dirty="0" smtClean="0">
                                  <a:latin typeface="+mj-lt"/>
                                </a:rPr>
                                <a:t>поток 1</a:t>
                              </a:r>
                              <a:r>
                                <a:rPr lang="en-US" dirty="0" smtClean="0">
                                  <a:latin typeface="+mj-lt"/>
                                </a:rPr>
                                <a:t> </a:t>
                              </a:r>
                              <a:endParaRPr lang="ru-RU" sz="2800" dirty="0">
                                <a:latin typeface="+mj-lt"/>
                              </a:endParaRPr>
                            </a:p>
                          </p:txBody>
                        </p:sp>
                        <p:sp>
                          <p:nvSpPr>
                            <p:cNvPr id="142369" name="Text Box 3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0" y="3040"/>
                              <a:ext cx="1512" cy="291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ru-RU" dirty="0" smtClean="0">
                                  <a:latin typeface="+mj-lt"/>
                                </a:rPr>
                                <a:t>поток</a:t>
                              </a:r>
                              <a:r>
                                <a:rPr lang="en-US" dirty="0" smtClean="0">
                                  <a:latin typeface="+mj-lt"/>
                                </a:rPr>
                                <a:t> </a:t>
                              </a:r>
                              <a:r>
                                <a:rPr lang="en-US" i="1" dirty="0">
                                  <a:latin typeface="+mj-lt"/>
                                </a:rPr>
                                <a:t>p</a:t>
                              </a:r>
                              <a:endParaRPr lang="ru-RU" i="1" dirty="0">
                                <a:latin typeface="+mj-lt"/>
                              </a:endParaRPr>
                            </a:p>
                          </p:txBody>
                        </p:sp>
                        <p:grpSp>
                          <p:nvGrpSpPr>
                            <p:cNvPr id="12" name="Group 3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89" y="2599"/>
                              <a:ext cx="193" cy="374"/>
                              <a:chOff x="1434" y="3455"/>
                              <a:chExt cx="193" cy="374"/>
                            </a:xfrm>
                          </p:grpSpPr>
                          <p:sp>
                            <p:nvSpPr>
                              <p:cNvPr id="142371" name="Text Box 35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34" y="3545"/>
                                <a:ext cx="193" cy="192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  <a:effectLst/>
                            </p:spPr>
                            <p:txBody>
                              <a:bodyPr>
                                <a:spAutoFit/>
                              </a:bodyPr>
                              <a:lstStyle/>
                              <a:p>
                                <a:pPr>
                                  <a:spcBef>
                                    <a:spcPct val="50000"/>
                                  </a:spcBef>
                                </a:pPr>
                                <a:r>
                                  <a:rPr lang="ru-RU" sz="1400"/>
                                  <a:t>●</a:t>
                                </a:r>
                                <a:endParaRPr lang="ru-RU" sz="1400">
                                  <a:cs typeface="Times New Roman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3" name="Group 3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434" y="3455"/>
                                <a:ext cx="193" cy="374"/>
                                <a:chOff x="1044" y="3455"/>
                                <a:chExt cx="193" cy="374"/>
                              </a:xfrm>
                            </p:grpSpPr>
                            <p:sp>
                              <p:nvSpPr>
                                <p:cNvPr id="142373" name="Text Box 37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044" y="3637"/>
                                  <a:ext cx="193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>
                                  <a:spAutoFit/>
                                </a:bodyPr>
                                <a:lstStyle/>
                                <a:p>
                                  <a:pPr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ru-RU" sz="1400" dirty="0"/>
                                    <a:t>●</a:t>
                                  </a:r>
                                  <a:endParaRPr lang="ru-RU" sz="1400" dirty="0"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2374" name="Text Box 38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044" y="3455"/>
                                  <a:ext cx="193" cy="192"/>
                                </a:xfrm>
                                <a:prstGeom prst="rect">
                                  <a:avLst/>
                                </a:prstGeom>
                                <a:noFill/>
                                <a:ln w="9525">
                                  <a:noFill/>
                                  <a:miter lim="800000"/>
                                  <a:headEnd/>
                                  <a:tailEnd/>
                                </a:ln>
                                <a:effectLst/>
                              </p:spPr>
                              <p:txBody>
                                <a:bodyPr>
                                  <a:spAutoFit/>
                                </a:bodyPr>
                                <a:lstStyle/>
                                <a:p>
                                  <a:pPr>
                                    <a:spcBef>
                                      <a:spcPct val="50000"/>
                                    </a:spcBef>
                                  </a:pPr>
                                  <a:r>
                                    <a:rPr lang="ru-RU" sz="1400"/>
                                    <a:t>●</a:t>
                                  </a:r>
                                  <a:endParaRPr lang="ru-RU" sz="1400">
                                    <a:cs typeface="Times New Roman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142375" name="AutoShape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53" y="2319"/>
                            <a:ext cx="522" cy="159"/>
                          </a:xfrm>
                          <a:prstGeom prst="rightArrow">
                            <a:avLst>
                              <a:gd name="adj1" fmla="val 50000"/>
                              <a:gd name="adj2" fmla="val 82075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42376" name="AutoShape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53" y="3203"/>
                            <a:ext cx="522" cy="159"/>
                          </a:xfrm>
                          <a:prstGeom prst="rightArrow">
                            <a:avLst>
                              <a:gd name="adj1" fmla="val 50000"/>
                              <a:gd name="adj2" fmla="val 82075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42377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82" y="3776"/>
                          <a:ext cx="91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9966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ru-RU"/>
                        </a:p>
                      </p:txBody>
                    </p:sp>
                  </p:grpSp>
                </p:grpSp>
                <p:sp>
                  <p:nvSpPr>
                    <p:cNvPr id="142378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4" y="3705"/>
                      <a:ext cx="64" cy="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42379" name="Rectangle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34" y="2824"/>
                      <a:ext cx="64" cy="5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42380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90" y="1219"/>
                    <a:ext cx="177" cy="2548"/>
                  </a:xfrm>
                  <a:prstGeom prst="upArrow">
                    <a:avLst>
                      <a:gd name="adj1" fmla="val 50000"/>
                      <a:gd name="adj2" fmla="val 359887"/>
                    </a:avLst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42381" name="Rectangle 45"/>
                <p:cNvSpPr>
                  <a:spLocks noChangeArrowheads="1"/>
                </p:cNvSpPr>
                <p:nvPr/>
              </p:nvSpPr>
              <p:spPr bwMode="auto">
                <a:xfrm>
                  <a:off x="4702" y="2841"/>
                  <a:ext cx="45" cy="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42382" name="Rectangle 46"/>
              <p:cNvSpPr>
                <a:spLocks noChangeArrowheads="1"/>
              </p:cNvSpPr>
              <p:nvPr/>
            </p:nvSpPr>
            <p:spPr bwMode="auto">
              <a:xfrm>
                <a:off x="4691" y="3694"/>
                <a:ext cx="56" cy="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91950" y="1155702"/>
            <a:ext cx="8872538" cy="3000376"/>
            <a:chOff x="27" y="698"/>
            <a:chExt cx="5589" cy="1890"/>
          </a:xfrm>
        </p:grpSpPr>
        <p:sp>
          <p:nvSpPr>
            <p:cNvPr id="142342" name="Text Box 6"/>
            <p:cNvSpPr txBox="1">
              <a:spLocks noChangeArrowheads="1"/>
            </p:cNvSpPr>
            <p:nvPr/>
          </p:nvSpPr>
          <p:spPr bwMode="auto">
            <a:xfrm>
              <a:off x="335" y="698"/>
              <a:ext cx="2546" cy="52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sz="800" dirty="0" smtClean="0"/>
            </a:p>
            <a:p>
              <a:pPr algn="ctr"/>
              <a:r>
                <a:rPr lang="ru-RU" sz="2800" dirty="0" smtClean="0"/>
                <a:t>(</a:t>
              </a:r>
              <a:r>
                <a:rPr lang="en-US" sz="2800" i="1" dirty="0"/>
                <a:t>x</a:t>
              </a:r>
              <a:r>
                <a:rPr lang="en-US" sz="2800" baseline="-25000" dirty="0"/>
                <a:t>1</a:t>
              </a:r>
              <a:r>
                <a:rPr lang="en-US" sz="2800" b="0" dirty="0"/>
                <a:t>, </a:t>
              </a:r>
              <a:r>
                <a:rPr lang="en-US" sz="2800" b="0" i="1" dirty="0"/>
                <a:t>z</a:t>
              </a:r>
              <a:r>
                <a:rPr lang="en-US" sz="2800" baseline="-25000" dirty="0"/>
                <a:t>1</a:t>
              </a:r>
              <a:r>
                <a:rPr lang="en-US" sz="2800" dirty="0"/>
                <a:t>)</a:t>
              </a:r>
              <a:r>
                <a:rPr lang="en-US" sz="2800" b="0" dirty="0"/>
                <a:t>, …, </a:t>
              </a:r>
              <a:r>
                <a:rPr lang="ru-RU" sz="2800" dirty="0"/>
                <a:t>(</a:t>
              </a:r>
              <a:r>
                <a:rPr lang="en-US" sz="2800" i="1" dirty="0" err="1"/>
                <a:t>x</a:t>
              </a:r>
              <a:r>
                <a:rPr lang="en-US" sz="2800" i="1" baseline="-25000" dirty="0" err="1"/>
                <a:t>k</a:t>
              </a:r>
              <a:r>
                <a:rPr lang="en-US" sz="2800" b="0" dirty="0"/>
                <a:t>, </a:t>
              </a:r>
              <a:r>
                <a:rPr lang="en-US" sz="2800" b="0" i="1" dirty="0" err="1"/>
                <a:t>z</a:t>
              </a:r>
              <a:r>
                <a:rPr lang="en-US" sz="2800" i="1" baseline="-25000" dirty="0" err="1"/>
                <a:t>k</a:t>
              </a:r>
              <a:r>
                <a:rPr lang="en-US" sz="2800" dirty="0"/>
                <a:t>)</a:t>
              </a:r>
              <a:endParaRPr lang="ru-RU" sz="2800" b="0" dirty="0"/>
            </a:p>
          </p:txBody>
        </p:sp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2891" y="709"/>
              <a:ext cx="2725" cy="536"/>
              <a:chOff x="3026" y="731"/>
              <a:chExt cx="2440" cy="518"/>
            </a:xfrm>
          </p:grpSpPr>
          <p:sp>
            <p:nvSpPr>
              <p:cNvPr id="142384" name="Text Box 48"/>
              <p:cNvSpPr txBox="1">
                <a:spLocks noChangeArrowheads="1"/>
              </p:cNvSpPr>
              <p:nvPr/>
            </p:nvSpPr>
            <p:spPr bwMode="auto">
              <a:xfrm>
                <a:off x="3311" y="731"/>
                <a:ext cx="2155" cy="518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1800" dirty="0" smtClean="0"/>
                  <a:t>Добавление результатов испытания</a:t>
                </a:r>
                <a:br>
                  <a:rPr lang="ru-RU" sz="1800" dirty="0" smtClean="0"/>
                </a:br>
                <a:r>
                  <a:rPr lang="ru-RU" sz="1800" dirty="0" smtClean="0"/>
                  <a:t> в базу поисковой информации</a:t>
                </a:r>
                <a:endParaRPr lang="ru-RU" sz="1800" dirty="0"/>
              </a:p>
            </p:txBody>
          </p:sp>
          <p:sp>
            <p:nvSpPr>
              <p:cNvPr id="142385" name="AutoShape 49"/>
              <p:cNvSpPr>
                <a:spLocks noChangeArrowheads="1"/>
              </p:cNvSpPr>
              <p:nvPr/>
            </p:nvSpPr>
            <p:spPr bwMode="auto">
              <a:xfrm>
                <a:off x="3026" y="878"/>
                <a:ext cx="285" cy="210"/>
              </a:xfrm>
              <a:prstGeom prst="leftArrow">
                <a:avLst>
                  <a:gd name="adj1" fmla="val 50000"/>
                  <a:gd name="adj2" fmla="val 33929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" name="Group 56"/>
            <p:cNvGrpSpPr>
              <a:grpSpLocks/>
            </p:cNvGrpSpPr>
            <p:nvPr/>
          </p:nvGrpSpPr>
          <p:grpSpPr bwMode="auto">
            <a:xfrm>
              <a:off x="27" y="1225"/>
              <a:ext cx="3168" cy="1363"/>
              <a:chOff x="36" y="1243"/>
              <a:chExt cx="3168" cy="1363"/>
            </a:xfrm>
          </p:grpSpPr>
          <p:sp>
            <p:nvSpPr>
              <p:cNvPr id="142345" name="Text Box 9"/>
              <p:cNvSpPr txBox="1">
                <a:spLocks noChangeArrowheads="1"/>
              </p:cNvSpPr>
              <p:nvPr/>
            </p:nvSpPr>
            <p:spPr bwMode="auto">
              <a:xfrm>
                <a:off x="351" y="1515"/>
                <a:ext cx="2540" cy="40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ru-RU" sz="2000" dirty="0" smtClean="0">
                    <a:latin typeface="Tahoma" pitchFamily="34" charset="0"/>
                  </a:rPr>
                  <a:t>Вычисление характеристик</a:t>
                </a:r>
                <a:endParaRPr lang="ru-RU" sz="2000" b="0" dirty="0"/>
              </a:p>
            </p:txBody>
          </p:sp>
          <p:sp>
            <p:nvSpPr>
              <p:cNvPr id="142346" name="AutoShape 10"/>
              <p:cNvSpPr>
                <a:spLocks noChangeArrowheads="1"/>
              </p:cNvSpPr>
              <p:nvPr/>
            </p:nvSpPr>
            <p:spPr bwMode="auto">
              <a:xfrm>
                <a:off x="1511" y="1243"/>
                <a:ext cx="201" cy="268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endParaRPr lang="ru-RU"/>
              </a:p>
            </p:txBody>
          </p:sp>
          <p:sp>
            <p:nvSpPr>
              <p:cNvPr id="142347" name="AutoShape 11"/>
              <p:cNvSpPr>
                <a:spLocks noChangeArrowheads="1"/>
              </p:cNvSpPr>
              <p:nvPr/>
            </p:nvSpPr>
            <p:spPr bwMode="auto">
              <a:xfrm>
                <a:off x="1512" y="1919"/>
                <a:ext cx="201" cy="268"/>
              </a:xfrm>
              <a:prstGeom prst="downArrow">
                <a:avLst>
                  <a:gd name="adj1" fmla="val 50000"/>
                  <a:gd name="adj2" fmla="val 33333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/>
              <a:lstStyle/>
              <a:p>
                <a:endParaRPr lang="ru-RU"/>
              </a:p>
            </p:txBody>
          </p:sp>
          <p:sp>
            <p:nvSpPr>
              <p:cNvPr id="142391" name="Text Box 55"/>
              <p:cNvSpPr txBox="1">
                <a:spLocks noChangeArrowheads="1"/>
              </p:cNvSpPr>
              <p:nvPr/>
            </p:nvSpPr>
            <p:spPr bwMode="auto">
              <a:xfrm>
                <a:off x="36" y="2205"/>
                <a:ext cx="3168" cy="401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 i="1" dirty="0"/>
                  <a:t>R</a:t>
                </a:r>
                <a:r>
                  <a:rPr lang="en-US" sz="2800" dirty="0"/>
                  <a:t>(</a:t>
                </a:r>
                <a:r>
                  <a:rPr lang="en-US" sz="2800" i="1" dirty="0"/>
                  <a:t>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 </a:t>
                </a:r>
                <a:r>
                  <a:rPr lang="en-US" sz="2800" dirty="0">
                    <a:latin typeface="Arial" charset="0"/>
                  </a:rPr>
                  <a:t>≤</a:t>
                </a:r>
                <a:r>
                  <a:rPr lang="en-US" sz="2800" dirty="0"/>
                  <a:t> … </a:t>
                </a:r>
                <a:r>
                  <a:rPr lang="en-US" sz="2800" dirty="0">
                    <a:latin typeface="Arial" charset="0"/>
                  </a:rPr>
                  <a:t>≤</a:t>
                </a:r>
                <a:r>
                  <a:rPr lang="ru-RU" sz="2800" dirty="0"/>
                  <a:t> </a:t>
                </a:r>
                <a:r>
                  <a:rPr lang="en-US" sz="2800" i="1" dirty="0" smtClean="0"/>
                  <a:t>R</a:t>
                </a:r>
                <a:r>
                  <a:rPr lang="en-US" sz="2800" dirty="0" smtClean="0"/>
                  <a:t>(</a:t>
                </a:r>
                <a:r>
                  <a:rPr lang="en-US" sz="2800" i="1" dirty="0" smtClean="0"/>
                  <a:t>t</a:t>
                </a:r>
                <a:r>
                  <a:rPr lang="en-US" sz="2800" i="1" baseline="-25000" dirty="0" smtClean="0"/>
                  <a:t>k</a:t>
                </a:r>
                <a:r>
                  <a:rPr lang="en-US" sz="2800" baseline="-25000" dirty="0" smtClean="0">
                    <a:sym typeface="Symbol"/>
                  </a:rPr>
                  <a:t></a:t>
                </a:r>
                <a:r>
                  <a:rPr lang="en-US" sz="2800" i="1" baseline="-25000" dirty="0" smtClean="0"/>
                  <a:t>p</a:t>
                </a:r>
                <a:r>
                  <a:rPr lang="en-US" sz="2800" baseline="-25000" dirty="0" smtClean="0"/>
                  <a:t>+1</a:t>
                </a:r>
                <a:r>
                  <a:rPr lang="en-US" sz="2800" dirty="0"/>
                  <a:t>) </a:t>
                </a:r>
                <a:r>
                  <a:rPr lang="en-US" sz="2800" dirty="0">
                    <a:latin typeface="Arial" charset="0"/>
                  </a:rPr>
                  <a:t>≤</a:t>
                </a:r>
                <a:r>
                  <a:rPr lang="ru-RU" sz="2800" dirty="0"/>
                  <a:t>… </a:t>
                </a:r>
                <a:r>
                  <a:rPr lang="en-US" sz="2800" dirty="0">
                    <a:latin typeface="Arial" charset="0"/>
                  </a:rPr>
                  <a:t>≤</a:t>
                </a:r>
                <a:r>
                  <a:rPr lang="en-US" sz="2800" dirty="0"/>
                  <a:t> </a:t>
                </a:r>
                <a:r>
                  <a:rPr lang="en-US" sz="2800" i="1" dirty="0"/>
                  <a:t>R</a:t>
                </a:r>
                <a:r>
                  <a:rPr lang="en-US" sz="2800" dirty="0"/>
                  <a:t>(</a:t>
                </a:r>
                <a:r>
                  <a:rPr lang="en-US" sz="2800" i="1" dirty="0" err="1"/>
                  <a:t>t</a:t>
                </a:r>
                <a:r>
                  <a:rPr lang="en-US" sz="2800" i="1" baseline="-25000" dirty="0" err="1"/>
                  <a:t>k</a:t>
                </a:r>
                <a:r>
                  <a:rPr lang="en-US" sz="2800" dirty="0"/>
                  <a:t>)</a:t>
                </a:r>
                <a:endParaRPr lang="ru-RU" sz="2800" dirty="0"/>
              </a:p>
            </p:txBody>
          </p:sp>
        </p:grpSp>
      </p:grpSp>
      <p:sp>
        <p:nvSpPr>
          <p:cNvPr id="58" name="Text Box 63"/>
          <p:cNvSpPr txBox="1">
            <a:spLocks noChangeArrowheads="1"/>
          </p:cNvSpPr>
          <p:nvPr/>
        </p:nvSpPr>
        <p:spPr bwMode="auto">
          <a:xfrm>
            <a:off x="3729608" y="5517232"/>
            <a:ext cx="698376" cy="5715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dirty="0" err="1"/>
              <a:t>x</a:t>
            </a:r>
            <a:r>
              <a:rPr lang="en-US" sz="2800" b="0" i="1" baseline="30000" dirty="0" err="1"/>
              <a:t>k</a:t>
            </a:r>
            <a:r>
              <a:rPr lang="en-US" sz="2800" b="0" baseline="30000" dirty="0" err="1"/>
              <a:t>+</a:t>
            </a:r>
            <a:r>
              <a:rPr lang="en-US" sz="2800" b="0" i="1" baseline="30000" dirty="0" err="1"/>
              <a:t>p</a:t>
            </a:r>
            <a:endParaRPr lang="ru-RU" sz="1800" i="1" dirty="0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848670" y="4293096"/>
            <a:ext cx="7953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dirty="0"/>
              <a:t>x</a:t>
            </a:r>
            <a:r>
              <a:rPr lang="en-US" sz="2800" b="0" i="1" baseline="30000" dirty="0"/>
              <a:t>k</a:t>
            </a:r>
            <a:r>
              <a:rPr lang="en-US" sz="2800" b="0" baseline="30000" dirty="0"/>
              <a:t>+1</a:t>
            </a:r>
            <a:endParaRPr lang="ru-RU" sz="1800" dirty="0"/>
          </a:p>
        </p:txBody>
      </p:sp>
      <p:cxnSp>
        <p:nvCxnSpPr>
          <p:cNvPr id="68" name="Shape 67"/>
          <p:cNvCxnSpPr>
            <a:endCxn id="58" idx="1"/>
          </p:cNvCxnSpPr>
          <p:nvPr/>
        </p:nvCxnSpPr>
        <p:spPr>
          <a:xfrm rot="16200000" flipH="1">
            <a:off x="2398601" y="4471975"/>
            <a:ext cx="1725910" cy="9361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endCxn id="59" idx="1"/>
          </p:cNvCxnSpPr>
          <p:nvPr/>
        </p:nvCxnSpPr>
        <p:spPr>
          <a:xfrm rot="10800000" flipV="1">
            <a:off x="3848670" y="4005064"/>
            <a:ext cx="792088" cy="573782"/>
          </a:xfrm>
          <a:prstGeom prst="bentConnector3">
            <a:avLst>
              <a:gd name="adj1" fmla="val 128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Заголовок 4"/>
          <p:cNvSpPr txBox="1">
            <a:spLocks/>
          </p:cNvSpPr>
          <p:nvPr/>
        </p:nvSpPr>
        <p:spPr>
          <a:xfrm>
            <a:off x="762000" y="152400"/>
            <a:ext cx="777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Схема параллельных</a:t>
            </a:r>
            <a:r>
              <a:rPr kumimoji="0" lang="ru-RU" sz="2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вычислений</a:t>
            </a:r>
            <a:endParaRPr kumimoji="0" lang="ru-RU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4077072"/>
            <a:ext cx="260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приоритетная очередь</a:t>
            </a:r>
            <a:endParaRPr lang="ru-RU" sz="20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39552" y="796642"/>
            <a:ext cx="3619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упорядоченная база испытаний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Конкурс </a:t>
            </a:r>
            <a:r>
              <a:rPr lang="en-US" sz="2000" dirty="0" err="1" smtClean="0"/>
              <a:t>GenOpt</a:t>
            </a:r>
            <a:r>
              <a:rPr lang="en-US" sz="2000" dirty="0" smtClean="0"/>
              <a:t> (</a:t>
            </a:r>
            <a:r>
              <a:rPr lang="en-US" sz="2000" u="sng" dirty="0" smtClean="0">
                <a:solidFill>
                  <a:schemeClr val="accent2">
                    <a:lumMod val="75000"/>
                  </a:schemeClr>
                </a:solidFill>
              </a:rPr>
              <a:t>www.genopt.org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Последовательные методы, 1 млн. испытаний.</a:t>
            </a:r>
          </a:p>
          <a:p>
            <a:pPr marL="0" indent="0"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8 </a:t>
            </a:r>
            <a:r>
              <a:rPr lang="ru-RU" sz="2000" dirty="0" smtClean="0"/>
              <a:t>классов многоэкстремальных задач, размерность 10, 30.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другими методами</a:t>
            </a:r>
            <a:endParaRPr lang="ru-RU" dirty="0"/>
          </a:p>
        </p:txBody>
      </p:sp>
      <p:pic>
        <p:nvPicPr>
          <p:cNvPr id="3717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6" y="1965151"/>
            <a:ext cx="903649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0"/>
          <p:cNvSpPr>
            <a:spLocks noChangeArrowheads="1"/>
          </p:cNvSpPr>
          <p:nvPr/>
        </p:nvSpPr>
        <p:spPr bwMode="auto">
          <a:xfrm>
            <a:off x="611561" y="188913"/>
            <a:ext cx="82161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800" dirty="0" smtClean="0"/>
              <a:t>Нижегородский  государственный университет им. Н.И. Лобачевского</a:t>
            </a:r>
          </a:p>
          <a:p>
            <a:pPr algn="ctr"/>
            <a:r>
              <a:rPr lang="ru-RU" sz="1800" dirty="0" smtClean="0"/>
              <a:t> Национальный исследовательский университет  </a:t>
            </a:r>
          </a:p>
          <a:p>
            <a:pPr algn="ctr"/>
            <a:r>
              <a:rPr lang="ru-RU" sz="1800" dirty="0" smtClean="0"/>
              <a:t>Институт информационных технологий математики и механики</a:t>
            </a:r>
            <a:endParaRPr lang="ru-RU" sz="1800" dirty="0"/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4860032" y="4365104"/>
            <a:ext cx="26642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u="sng" dirty="0" smtClean="0"/>
              <a:t>К.А. Баркалов</a:t>
            </a:r>
            <a:r>
              <a:rPr lang="ru-RU" sz="2000" dirty="0" smtClean="0"/>
              <a:t>, </a:t>
            </a:r>
          </a:p>
          <a:p>
            <a:r>
              <a:rPr lang="ru-RU" sz="2000" dirty="0" smtClean="0"/>
              <a:t>К.А. Николаев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684213" y="2420938"/>
            <a:ext cx="79922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/>
              <a:t>Распределение вычислительной нагрузки</a:t>
            </a:r>
            <a:br>
              <a:rPr lang="ru-RU" sz="2800" b="1" dirty="0" smtClean="0"/>
            </a:br>
            <a:r>
              <a:rPr lang="ru-RU" sz="2800" b="1" dirty="0" smtClean="0"/>
              <a:t>при параллельном решении серии задач оптимизации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900113" y="1196975"/>
            <a:ext cx="7608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/>
              <a:t>Суперкомпьютерные дни в России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Генератор тестовых задач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ru-RU" dirty="0" err="1" smtClean="0"/>
              <a:t>ерия</a:t>
            </a:r>
            <a:r>
              <a:rPr lang="ru-RU" dirty="0" smtClean="0"/>
              <a:t> </a:t>
            </a:r>
            <a:r>
              <a:rPr lang="ru-RU" dirty="0" smtClean="0"/>
              <a:t>из 100 </a:t>
            </a:r>
            <a:r>
              <a:rPr lang="ru-RU" dirty="0" smtClean="0"/>
              <a:t>задач</a:t>
            </a:r>
            <a:r>
              <a:rPr lang="en-US" dirty="0" smtClean="0"/>
              <a:t>; </a:t>
            </a:r>
            <a:r>
              <a:rPr lang="ru-RU" dirty="0" smtClean="0"/>
              <a:t>10 </a:t>
            </a:r>
            <a:r>
              <a:rPr lang="ru-RU" dirty="0" smtClean="0"/>
              <a:t>ядер на одном из узлов кластера ННГУ.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24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340768"/>
            <a:ext cx="6241654" cy="1002407"/>
          </a:xfrm>
          <a:prstGeom prst="rect">
            <a:avLst/>
          </a:prstGeom>
          <a:noFill/>
        </p:spPr>
      </p:pic>
      <p:pic>
        <p:nvPicPr>
          <p:cNvPr id="8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96952"/>
            <a:ext cx="6120680" cy="32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996952"/>
            <a:ext cx="360045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17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996952"/>
            <a:ext cx="36480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000" dirty="0" smtClean="0"/>
              <a:t>Стратегии распределения задач</a:t>
            </a:r>
            <a:endParaRPr lang="en-US" sz="2000" dirty="0" smtClean="0"/>
          </a:p>
          <a:p>
            <a:pPr marL="400050" lvl="1" indent="0">
              <a:spcBef>
                <a:spcPts val="0"/>
              </a:spcBef>
            </a:pPr>
            <a:r>
              <a:rPr lang="ru-RU" dirty="0" smtClean="0"/>
              <a:t> </a:t>
            </a:r>
            <a:r>
              <a:rPr lang="ru-RU" sz="1800" dirty="0" smtClean="0"/>
              <a:t>динамическое </a:t>
            </a:r>
            <a:r>
              <a:rPr lang="ru-RU" sz="1800" dirty="0" smtClean="0"/>
              <a:t>распределение </a:t>
            </a:r>
            <a:r>
              <a:rPr lang="ru-RU" sz="1800" dirty="0" smtClean="0"/>
              <a:t>(</a:t>
            </a:r>
            <a:r>
              <a:rPr lang="ru-RU" sz="1800" dirty="0" smtClean="0"/>
              <a:t>зеленая кривая)</a:t>
            </a:r>
          </a:p>
          <a:p>
            <a:pPr marL="400050" lvl="1" indent="0">
              <a:spcBef>
                <a:spcPts val="0"/>
              </a:spcBef>
            </a:pPr>
            <a:r>
              <a:rPr lang="ru-RU" sz="1800" dirty="0" smtClean="0"/>
              <a:t> совместное </a:t>
            </a:r>
            <a:r>
              <a:rPr lang="ru-RU" sz="1800" dirty="0" smtClean="0"/>
              <a:t>решение </a:t>
            </a:r>
            <a:r>
              <a:rPr lang="ru-RU" sz="1800" dirty="0" smtClean="0"/>
              <a:t>(</a:t>
            </a:r>
            <a:r>
              <a:rPr lang="ru-RU" sz="1800" dirty="0" smtClean="0"/>
              <a:t>синяя кривая)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i="1" dirty="0" smtClean="0"/>
              <a:t>K</a:t>
            </a:r>
            <a:r>
              <a:rPr lang="en-US" sz="2000" dirty="0" smtClean="0"/>
              <a:t> – </a:t>
            </a:r>
            <a:r>
              <a:rPr lang="ru-RU" sz="2000" dirty="0" smtClean="0"/>
              <a:t>число итераций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err="1" smtClean="0"/>
              <a:t>D</a:t>
            </a:r>
            <a:r>
              <a:rPr lang="en-US" sz="2000" i="1" baseline="-25000" dirty="0" err="1" smtClean="0"/>
              <a:t>av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– </a:t>
            </a:r>
            <a:r>
              <a:rPr lang="ru-RU" sz="2000" dirty="0" smtClean="0"/>
              <a:t>среднее отклонение от решения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 err="1" smtClean="0"/>
              <a:t>D</a:t>
            </a:r>
            <a:r>
              <a:rPr lang="en-US" sz="2000" i="1" baseline="-25000" dirty="0" err="1" smtClean="0"/>
              <a:t>max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– </a:t>
            </a:r>
            <a:r>
              <a:rPr lang="ru-RU" sz="2000" dirty="0" smtClean="0"/>
              <a:t>максимальное отклонение от решения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стратегий распределения задач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211960" y="580526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/>
              <a:t>K</a:t>
            </a:r>
            <a:endParaRPr lang="ru-RU" sz="18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8388424" y="579597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/>
              <a:t>K</a:t>
            </a:r>
            <a:endParaRPr lang="ru-RU" sz="18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86316" y="2915652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av</a:t>
            </a:r>
            <a:endParaRPr lang="ru-RU" sz="18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4283968" y="291565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err="1" smtClean="0"/>
              <a:t>D</a:t>
            </a:r>
            <a:r>
              <a:rPr lang="en-US" sz="1800" i="1" baseline="-25000" dirty="0" err="1" smtClean="0"/>
              <a:t>max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R.G. </a:t>
            </a:r>
            <a:r>
              <a:rPr lang="en-GB" sz="2000" dirty="0" err="1" smtClean="0"/>
              <a:t>Strongin,Ya.D</a:t>
            </a:r>
            <a:r>
              <a:rPr lang="en-GB" sz="2000" dirty="0" smtClean="0"/>
              <a:t>. Sergeyev (2000) Global optimization with non-convex constraints. Sequential and parallel algorithms. Dordrecht: </a:t>
            </a:r>
            <a:r>
              <a:rPr lang="en-GB" sz="2000" dirty="0" err="1" smtClean="0"/>
              <a:t>Kluwer</a:t>
            </a:r>
            <a:r>
              <a:rPr lang="en-GB" sz="2000" dirty="0" smtClean="0"/>
              <a:t> Academic Publishers.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dirty="0" smtClean="0"/>
              <a:t>Стронгин Р.Г., Гергель В.П., Гришагин В.А., Баркалов К.А. Параллельные вычисления в задачах глобальной оптимизации – М.: Издательство МГУ, 2013</a:t>
            </a:r>
            <a:r>
              <a:rPr lang="en-US" sz="2000" dirty="0" smtClean="0">
                <a:sym typeface="Symbol" pitchFamily="18" charset="2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K.Barkalov</a:t>
            </a:r>
            <a:r>
              <a:rPr lang="en-US" sz="2000" dirty="0" smtClean="0"/>
              <a:t>, V. Gergel, I. Lebedev. Use of Xeon Phi Coprocessor for Solving Global Optimization </a:t>
            </a:r>
            <a:r>
              <a:rPr lang="en-US" sz="2000" dirty="0" smtClean="0"/>
              <a:t>Problems</a:t>
            </a:r>
            <a:r>
              <a:rPr lang="ru-RU" sz="2000" dirty="0" smtClean="0"/>
              <a:t> </a:t>
            </a:r>
            <a:r>
              <a:rPr lang="en-US" sz="2000" dirty="0" smtClean="0"/>
              <a:t>// </a:t>
            </a:r>
            <a:r>
              <a:rPr lang="en-US" sz="2000" dirty="0" smtClean="0"/>
              <a:t>Lecture Notes in Computer Science, vol. 9251, 2015,  pp. 307-318</a:t>
            </a:r>
            <a:endParaRPr lang="ru-RU" sz="20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K.Barkalov</a:t>
            </a:r>
            <a:r>
              <a:rPr lang="en-US" sz="2000" dirty="0" smtClean="0"/>
              <a:t>, V. Gergel. Parallel global optimization on GPU // Journal of Global Optimization vol. 66 (1), 2016, pp. 3-20</a:t>
            </a:r>
            <a:r>
              <a:rPr lang="en-US" sz="2000" dirty="0" smtClean="0"/>
              <a:t>.</a:t>
            </a:r>
            <a:endParaRPr lang="en-US" sz="20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 smtClean="0"/>
          </a:p>
        </p:txBody>
      </p:sp>
      <p:sp>
        <p:nvSpPr>
          <p:cNvPr id="41987" name="Содержимое 2"/>
          <p:cNvSpPr>
            <a:spLocks noGrp="1"/>
          </p:cNvSpPr>
          <p:nvPr>
            <p:ph idx="1"/>
          </p:nvPr>
        </p:nvSpPr>
        <p:spPr>
          <a:xfrm>
            <a:off x="153866" y="1196976"/>
            <a:ext cx="8532934" cy="4968875"/>
          </a:xfrm>
        </p:spPr>
        <p:txBody>
          <a:bodyPr/>
          <a:lstStyle/>
          <a:p>
            <a:pPr algn="ctr" eaLnBrk="1" hangingPunct="1">
              <a:buNone/>
            </a:pPr>
            <a:endParaRPr lang="en-US" sz="2400" dirty="0" smtClean="0"/>
          </a:p>
          <a:p>
            <a:pPr algn="ctr" eaLnBrk="1" hangingPunct="1">
              <a:buNone/>
            </a:pPr>
            <a:r>
              <a:rPr lang="ru-RU" sz="2400" dirty="0" smtClean="0"/>
              <a:t>Спасибо </a:t>
            </a:r>
            <a:r>
              <a:rPr lang="ru-RU" sz="2400" dirty="0" smtClean="0"/>
              <a:t>за внимание!</a:t>
            </a:r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	</a:t>
            </a:r>
            <a:r>
              <a:rPr lang="ru-RU" sz="2000" dirty="0" smtClean="0"/>
              <a:t>Баркалов </a:t>
            </a:r>
            <a:r>
              <a:rPr lang="ru-RU" sz="2000" dirty="0" smtClean="0"/>
              <a:t>Константин Александрович,</a:t>
            </a:r>
            <a:br>
              <a:rPr lang="ru-RU" sz="2000" dirty="0" smtClean="0"/>
            </a:br>
            <a:r>
              <a:rPr lang="ru-RU" sz="2000" dirty="0" err="1" smtClean="0"/>
              <a:t>к.ф.-м.н</a:t>
            </a:r>
            <a:r>
              <a:rPr lang="ru-RU" sz="2000" dirty="0" smtClean="0"/>
              <a:t>., </a:t>
            </a:r>
            <a:r>
              <a:rPr lang="ru-RU" sz="2000" dirty="0" smtClean="0"/>
              <a:t>доц., </a:t>
            </a:r>
            <a:r>
              <a:rPr lang="ru-RU" sz="2000" dirty="0" smtClean="0"/>
              <a:t>доцент кафедры</a:t>
            </a:r>
            <a:br>
              <a:rPr lang="ru-RU" sz="2000" dirty="0" smtClean="0"/>
            </a:br>
            <a:r>
              <a:rPr lang="ru-RU" sz="2000" dirty="0" smtClean="0"/>
              <a:t>математического </a:t>
            </a:r>
            <a:r>
              <a:rPr lang="ru-RU" sz="2000" dirty="0" smtClean="0"/>
              <a:t>обеспечения </a:t>
            </a:r>
            <a:r>
              <a:rPr lang="ru-RU" sz="2000" dirty="0" smtClean="0"/>
              <a:t>и суперкомпьютерных технологий  Институт информационных технологий, математики и </a:t>
            </a:r>
            <a:r>
              <a:rPr lang="ru-RU" sz="2000" dirty="0" smtClean="0"/>
              <a:t>механики </a:t>
            </a:r>
            <a:br>
              <a:rPr lang="ru-RU" sz="2000" dirty="0" smtClean="0"/>
            </a:br>
            <a:r>
              <a:rPr lang="ru-RU" sz="2000" dirty="0" smtClean="0"/>
              <a:t>ННГУ им. Н.И. Лобачевского.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u="sng" dirty="0" smtClean="0">
                <a:solidFill>
                  <a:schemeClr val="accent2"/>
                </a:solidFill>
              </a:rPr>
              <a:t>Konstantin.Barkalov</a:t>
            </a:r>
            <a:r>
              <a:rPr lang="en-US" sz="2000" u="sng" dirty="0" smtClean="0">
                <a:solidFill>
                  <a:schemeClr val="accent2"/>
                </a:solidFill>
              </a:rPr>
              <a:t>@itmm.unn.ru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2800" b="1" dirty="0" smtClean="0">
                <a:cs typeface="Arial" pitchFamily="34" charset="0"/>
              </a:rPr>
              <a:t>План</a:t>
            </a:r>
            <a:endParaRPr lang="ru-RU" sz="2800" b="1" dirty="0" smtClean="0">
              <a:cs typeface="Arial" pitchFamily="34" charset="0"/>
              <a:sym typeface="Symbol" pitchFamily="18" charset="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836613"/>
            <a:ext cx="7848600" cy="54006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ru-RU" sz="2400" dirty="0" smtClean="0">
                <a:cs typeface="Arial" pitchFamily="34" charset="0"/>
              </a:rPr>
              <a:t>Постановка задачи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многоэкстремальной оптимизации</a:t>
            </a:r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>
                <a:cs typeface="Arial" pitchFamily="34" charset="0"/>
              </a:rPr>
              <a:t>Подходы к решению задачи</a:t>
            </a:r>
          </a:p>
          <a:p>
            <a:pPr eaLnBrk="1" hangingPunct="1"/>
            <a:r>
              <a:rPr lang="ru-RU" sz="2400" dirty="0" smtClean="0">
                <a:cs typeface="Arial" pitchFamily="34" charset="0"/>
              </a:rPr>
              <a:t>Алгоритм </a:t>
            </a:r>
            <a:r>
              <a:rPr lang="ru-RU" sz="2400" dirty="0" smtClean="0">
                <a:cs typeface="Arial" pitchFamily="34" charset="0"/>
              </a:rPr>
              <a:t>глобального поиска</a:t>
            </a:r>
            <a:r>
              <a:rPr lang="en-US" sz="2400" dirty="0" smtClean="0">
                <a:cs typeface="Arial" pitchFamily="34" charset="0"/>
              </a:rPr>
              <a:t> (</a:t>
            </a:r>
            <a:r>
              <a:rPr lang="ru-RU" sz="2400" dirty="0" smtClean="0">
                <a:cs typeface="Arial" pitchFamily="34" charset="0"/>
              </a:rPr>
              <a:t>АГП</a:t>
            </a:r>
            <a:r>
              <a:rPr lang="en-US" sz="2400" dirty="0" smtClean="0">
                <a:cs typeface="Arial" pitchFamily="34" charset="0"/>
              </a:rPr>
              <a:t>)</a:t>
            </a:r>
          </a:p>
          <a:p>
            <a:pPr marL="0" indent="363538">
              <a:lnSpc>
                <a:spcPct val="110000"/>
              </a:lnSpc>
            </a:pPr>
            <a:r>
              <a:rPr lang="ru-RU" sz="2400" dirty="0" smtClean="0"/>
              <a:t>Параллельный АГП</a:t>
            </a:r>
            <a:endParaRPr lang="en-US" sz="2400" dirty="0" smtClean="0"/>
          </a:p>
          <a:p>
            <a:pPr eaLnBrk="1" hangingPunct="1">
              <a:spcBef>
                <a:spcPct val="30000"/>
              </a:spcBef>
            </a:pPr>
            <a:r>
              <a:rPr lang="ru-RU" sz="2400" dirty="0" smtClean="0">
                <a:cs typeface="Arial" pitchFamily="34" charset="0"/>
              </a:rPr>
              <a:t>Решение серии задач задачи</a:t>
            </a:r>
          </a:p>
          <a:p>
            <a:pPr lvl="1" eaLnBrk="1" hangingPunct="1">
              <a:spcBef>
                <a:spcPct val="30000"/>
              </a:spcBef>
            </a:pPr>
            <a:r>
              <a:rPr lang="ru-RU" dirty="0" smtClean="0">
                <a:cs typeface="Arial" pitchFamily="34" charset="0"/>
              </a:rPr>
              <a:t>распределение задач между процессами</a:t>
            </a:r>
          </a:p>
          <a:p>
            <a:pPr lvl="1" eaLnBrk="1" hangingPunct="1">
              <a:spcBef>
                <a:spcPct val="30000"/>
              </a:spcBef>
            </a:pPr>
            <a:r>
              <a:rPr lang="ru-RU" dirty="0" smtClean="0">
                <a:cs typeface="Arial" pitchFamily="34" charset="0"/>
              </a:rPr>
              <a:t>равномерная сходимость</a:t>
            </a:r>
            <a:endParaRPr lang="en-US" dirty="0" smtClean="0">
              <a:cs typeface="Arial" pitchFamily="34" charset="0"/>
            </a:endParaRPr>
          </a:p>
          <a:p>
            <a:pPr marL="0" indent="363538">
              <a:lnSpc>
                <a:spcPct val="110000"/>
              </a:lnSpc>
            </a:pPr>
            <a:r>
              <a:rPr lang="ru-RU" sz="2400" dirty="0" smtClean="0"/>
              <a:t>Численные </a:t>
            </a:r>
            <a:r>
              <a:rPr lang="ru-RU" sz="2400" dirty="0" smtClean="0"/>
              <a:t>эксперименты</a:t>
            </a:r>
            <a:endParaRPr lang="ru-RU" sz="2400" dirty="0" smtClean="0">
              <a:cs typeface="Arial" pitchFamily="34" charset="0"/>
            </a:endParaRPr>
          </a:p>
          <a:p>
            <a:pPr marL="0" indent="363538" eaLnBrk="1" hangingPunct="1">
              <a:buFontTx/>
              <a:buNone/>
            </a:pPr>
            <a:endParaRPr lang="ru-RU" sz="2400" dirty="0" smtClean="0">
              <a:solidFill>
                <a:srgbClr val="000000"/>
              </a:solidFill>
              <a:cs typeface="Arial" pitchFamily="34" charset="0"/>
              <a:sym typeface="Symbol" pitchFamily="18" charset="2"/>
            </a:endParaRPr>
          </a:p>
        </p:txBody>
      </p:sp>
      <p:sp>
        <p:nvSpPr>
          <p:cNvPr id="1029" name="Rectangle 10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6"/>
            <a:ext cx="8229600" cy="4968875"/>
          </a:xfrm>
        </p:spPr>
        <p:txBody>
          <a:bodyPr/>
          <a:lstStyle/>
          <a:p>
            <a:pPr eaLnBrk="1" hangingPunct="1">
              <a:buNone/>
            </a:pPr>
            <a:r>
              <a:rPr lang="ru-RU" sz="2400" dirty="0" smtClean="0">
                <a:cs typeface="Arial" pitchFamily="34" charset="0"/>
              </a:rPr>
              <a:t>Задача многоэкстремальной </a:t>
            </a:r>
            <a:r>
              <a:rPr lang="ru-RU" sz="2400" dirty="0" smtClean="0">
                <a:cs typeface="Arial" pitchFamily="34" charset="0"/>
              </a:rPr>
              <a:t>оптимизации</a:t>
            </a:r>
          </a:p>
          <a:p>
            <a:pPr eaLnBrk="1" hangingPunct="1">
              <a:lnSpc>
                <a:spcPct val="80000"/>
              </a:lnSpc>
            </a:pPr>
            <a:endParaRPr lang="ru-RU" sz="2400" dirty="0" smtClean="0">
              <a:cs typeface="Arial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ru-RU" sz="2400" dirty="0" smtClean="0">
                <a:latin typeface="Times" pitchFamily="18" charset="0"/>
                <a:cs typeface="Times" pitchFamily="18" charset="0"/>
              </a:rPr>
              <a:t>Априорная информация</a:t>
            </a: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marL="0" indent="0" eaLnBrk="1" hangingPunct="1">
              <a:spcBef>
                <a:spcPts val="0"/>
              </a:spcBef>
            </a:pPr>
            <a:r>
              <a:rPr lang="ru-RU" sz="2400" dirty="0" smtClean="0">
                <a:latin typeface="Times" pitchFamily="18" charset="0"/>
                <a:cs typeface="Times" pitchFamily="18" charset="0"/>
              </a:rPr>
              <a:t>  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целевая функция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latin typeface="Times" pitchFamily="18" charset="0"/>
                <a:cs typeface="Times" pitchFamily="18" charset="0"/>
                <a:sym typeface="Symbol"/>
              </a:rPr>
              <a:t></a:t>
            </a:r>
            <a:r>
              <a:rPr lang="ru-RU" dirty="0" smtClean="0">
                <a:latin typeface="Times" pitchFamily="18" charset="0"/>
                <a:cs typeface="Times" pitchFamily="18" charset="0"/>
                <a:sym typeface="Symbol"/>
              </a:rPr>
              <a:t>(</a:t>
            </a:r>
            <a:r>
              <a:rPr lang="en-US" i="1" dirty="0" smtClean="0">
                <a:latin typeface="Times" pitchFamily="18" charset="0"/>
                <a:cs typeface="Times" pitchFamily="18" charset="0"/>
                <a:sym typeface="Symbol"/>
              </a:rPr>
              <a:t>y</a:t>
            </a:r>
            <a:r>
              <a:rPr lang="ru-RU" dirty="0" smtClean="0">
                <a:latin typeface="Times" pitchFamily="18" charset="0"/>
                <a:cs typeface="Times" pitchFamily="18" charset="0"/>
                <a:sym typeface="Symbol"/>
              </a:rPr>
              <a:t>)</a:t>
            </a:r>
            <a:r>
              <a:rPr lang="en-US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удовлетворяет условию Липшица</a:t>
            </a: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endParaRPr lang="ru-RU" sz="1200" dirty="0" smtClean="0">
              <a:latin typeface="Times" pitchFamily="18" charset="0"/>
              <a:cs typeface="Times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00000"/>
              </a:spcBef>
            </a:pPr>
            <a:r>
              <a:rPr lang="ru-RU" dirty="0" smtClean="0">
                <a:latin typeface="Times" pitchFamily="18" charset="0"/>
                <a:cs typeface="Times" pitchFamily="18" charset="0"/>
              </a:rPr>
              <a:t>вычисление значения целевой функции является трудоемкой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операцией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None/>
            </a:pPr>
            <a:r>
              <a:rPr lang="ru-RU" sz="2400" dirty="0" smtClean="0">
                <a:cs typeface="Arial" pitchFamily="34" charset="0"/>
              </a:rPr>
              <a:t>Серия задач многоэкстремальной </a:t>
            </a:r>
            <a:r>
              <a:rPr lang="ru-RU" sz="2400" dirty="0" smtClean="0">
                <a:cs typeface="Arial" pitchFamily="34" charset="0"/>
              </a:rPr>
              <a:t>оптимизации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None/>
            </a:pPr>
            <a:r>
              <a:rPr lang="ru-RU" sz="24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                   ,                   </a:t>
            </a:r>
            <a:r>
              <a:rPr lang="ru-RU" sz="2400" dirty="0" smtClean="0">
                <a:cs typeface="Arial" pitchFamily="34" charset="0"/>
              </a:rPr>
              <a:t>,   …  ,</a:t>
            </a: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ru-RU" sz="2400" i="1" dirty="0" smtClean="0">
              <a:cs typeface="Arial" pitchFamily="34" charset="0"/>
            </a:endParaRP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310291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3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cs typeface="Arial" pitchFamily="34" charset="0"/>
              </a:rPr>
              <a:t>Постановка задачи</a:t>
            </a:r>
            <a:endParaRPr lang="ru-RU" sz="2800" b="1" dirty="0" smtClean="0">
              <a:cs typeface="Arial" pitchFamily="34" charset="0"/>
            </a:endParaRPr>
          </a:p>
        </p:txBody>
      </p:sp>
      <p:graphicFrame>
        <p:nvGraphicFramePr>
          <p:cNvPr id="96271" name="Object 15"/>
          <p:cNvGraphicFramePr>
            <a:graphicFrameLocks noGrp="1" noChangeAspect="1"/>
          </p:cNvGraphicFramePr>
          <p:nvPr/>
        </p:nvGraphicFramePr>
        <p:xfrm>
          <a:off x="971600" y="2924944"/>
          <a:ext cx="4686300" cy="469900"/>
        </p:xfrm>
        <a:graphic>
          <a:graphicData uri="http://schemas.openxmlformats.org/presentationml/2006/ole">
            <p:oleObj spid="_x0000_s311300" name="Формула" r:id="rId4" imgW="2946400" imgH="279400" progId="Equation.3">
              <p:embed/>
            </p:oleObj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2922736" y="1517036"/>
          <a:ext cx="4673600" cy="482600"/>
        </p:xfrm>
        <a:graphic>
          <a:graphicData uri="http://schemas.openxmlformats.org/presentationml/2006/ole">
            <p:oleObj spid="_x0000_s311301" name="Формула" r:id="rId5" imgW="2514600" imgH="241200" progId="Equation.3">
              <p:embed/>
            </p:oleObj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907275" y="4710332"/>
          <a:ext cx="1179512" cy="584200"/>
        </p:xfrm>
        <a:graphic>
          <a:graphicData uri="http://schemas.openxmlformats.org/presentationml/2006/ole">
            <p:oleObj spid="_x0000_s311302" name="Формула" r:id="rId6" imgW="634680" imgH="291960" progId="Equation.3">
              <p:embed/>
            </p:oleObj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2388412" y="4721444"/>
          <a:ext cx="1200150" cy="584200"/>
        </p:xfrm>
        <a:graphic>
          <a:graphicData uri="http://schemas.openxmlformats.org/presentationml/2006/ole">
            <p:oleObj spid="_x0000_s311303" name="Формула" r:id="rId7" imgW="647640" imgH="291960" progId="Equation.3">
              <p:embed/>
            </p:oleObj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4660125" y="4729382"/>
          <a:ext cx="1247775" cy="584200"/>
        </p:xfrm>
        <a:graphic>
          <a:graphicData uri="http://schemas.openxmlformats.org/presentationml/2006/ole">
            <p:oleObj spid="_x0000_s311304" name="Формула" r:id="rId8" imgW="672840" imgH="291960" progId="Equation.3">
              <p:embed/>
            </p:oleObj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582613" y="1523256"/>
          <a:ext cx="2100262" cy="609600"/>
        </p:xfrm>
        <a:graphic>
          <a:graphicData uri="http://schemas.openxmlformats.org/presentationml/2006/ole">
            <p:oleObj spid="_x0000_s311305" name="Формула" r:id="rId9" imgW="113004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5116" y="980728"/>
            <a:ext cx="4991100" cy="4924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27942" y="1989141"/>
            <a:ext cx="7294684" cy="3773490"/>
            <a:chOff x="565" y="1253"/>
            <a:chExt cx="4978" cy="2377"/>
          </a:xfrm>
        </p:grpSpPr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565" y="3339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Times" pitchFamily="18" charset="0"/>
                </a:rPr>
                <a:t>D</a:t>
              </a:r>
            </a:p>
          </p:txBody>
        </p:sp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4692" y="3022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Times" pitchFamily="18" charset="0"/>
                </a:rPr>
                <a:t>y</a:t>
              </a:r>
              <a:r>
                <a:rPr lang="en-US" sz="2400" i="1" baseline="30000" dirty="0">
                  <a:latin typeface="Times" pitchFamily="18" charset="0"/>
                </a:rPr>
                <a:t>*</a:t>
              </a:r>
            </a:p>
          </p:txBody>
        </p:sp>
        <p:sp>
          <p:nvSpPr>
            <p:cNvPr id="19466" name="Line 6"/>
            <p:cNvSpPr>
              <a:spLocks noChangeShapeType="1"/>
            </p:cNvSpPr>
            <p:nvPr/>
          </p:nvSpPr>
          <p:spPr bwMode="auto">
            <a:xfrm flipH="1" flipV="1">
              <a:off x="4103" y="1253"/>
              <a:ext cx="58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4496" y="1706"/>
              <a:ext cx="10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Times" pitchFamily="18" charset="0"/>
                  <a:sym typeface="Symbol" pitchFamily="18" charset="2"/>
                </a:rPr>
                <a:t></a:t>
              </a:r>
              <a:r>
                <a:rPr lang="en-US" sz="2400" dirty="0">
                  <a:latin typeface="Times" pitchFamily="18" charset="0"/>
                  <a:sym typeface="Symbol" pitchFamily="18" charset="2"/>
                </a:rPr>
                <a:t>(</a:t>
              </a:r>
              <a:r>
                <a:rPr lang="en-US" sz="2400" i="1" dirty="0" smtClean="0">
                  <a:latin typeface="Times" pitchFamily="18" charset="0"/>
                  <a:sym typeface="Symbol" pitchFamily="18" charset="2"/>
                </a:rPr>
                <a:t>y</a:t>
              </a:r>
              <a:r>
                <a:rPr lang="en-US" sz="2400" dirty="0" smtClean="0">
                  <a:latin typeface="Times" pitchFamily="18" charset="0"/>
                  <a:sym typeface="Symbol" pitchFamily="18" charset="2"/>
                </a:rPr>
                <a:t>)=</a:t>
              </a:r>
              <a:r>
                <a:rPr lang="en-US" sz="2400" i="1" dirty="0" smtClean="0">
                  <a:latin typeface="Times" pitchFamily="18" charset="0"/>
                  <a:sym typeface="Symbol" pitchFamily="18" charset="2"/>
                </a:rPr>
                <a:t>const</a:t>
              </a:r>
              <a:endParaRPr lang="en-US" sz="2400" i="1" dirty="0">
                <a:latin typeface="Times" pitchFamily="18" charset="0"/>
                <a:sym typeface="Symbol" pitchFamily="18" charset="2"/>
              </a:endParaRPr>
            </a:p>
          </p:txBody>
        </p:sp>
        <p:sp>
          <p:nvSpPr>
            <p:cNvPr id="19468" name="Line 8"/>
            <p:cNvSpPr>
              <a:spLocks noChangeShapeType="1"/>
            </p:cNvSpPr>
            <p:nvPr/>
          </p:nvSpPr>
          <p:spPr bwMode="auto">
            <a:xfrm flipH="1">
              <a:off x="4103" y="1979"/>
              <a:ext cx="5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9469" name="Line 9"/>
            <p:cNvSpPr>
              <a:spLocks noChangeShapeType="1"/>
            </p:cNvSpPr>
            <p:nvPr/>
          </p:nvSpPr>
          <p:spPr bwMode="auto">
            <a:xfrm flipH="1" flipV="1">
              <a:off x="3317" y="2750"/>
              <a:ext cx="132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22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pPr algn="l"/>
            <a:r>
              <a:rPr lang="ru-RU" sz="2800" b="1" dirty="0" smtClean="0">
                <a:cs typeface="Arial" pitchFamily="34" charset="0"/>
              </a:rPr>
              <a:t>Постановка задачи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Многокритериальная задача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),…,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min,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21" name="Заголовок 5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Решение серии задач оптимизации</a:t>
            </a:r>
            <a:endParaRPr lang="ru-RU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868144" y="2060848"/>
            <a:ext cx="2808312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200" dirty="0" smtClean="0">
                <a:cs typeface="Times New Roman" pitchFamily="18" charset="0"/>
              </a:rPr>
              <a:t>Решение сводится к решению серии скалярных задач</a:t>
            </a:r>
          </a:p>
          <a:p>
            <a:pPr>
              <a:lnSpc>
                <a:spcPct val="90000"/>
              </a:lnSpc>
            </a:pPr>
            <a:endParaRPr lang="ru-RU" sz="2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i="1" dirty="0" smtClean="0">
                <a:cs typeface="Times New Roman" pitchFamily="18" charset="0"/>
              </a:rPr>
              <a:t>F </a:t>
            </a:r>
            <a:r>
              <a:rPr lang="ru-RU" sz="2200" dirty="0" smtClean="0">
                <a:cs typeface="Times New Roman" pitchFamily="18" charset="0"/>
              </a:rPr>
              <a:t>(</a:t>
            </a:r>
            <a:r>
              <a:rPr lang="ru-RU" sz="2200" i="1" dirty="0" smtClean="0">
                <a:cs typeface="Times New Roman" pitchFamily="18" charset="0"/>
                <a:sym typeface="Symbol"/>
              </a:rPr>
              <a:t></a:t>
            </a:r>
            <a:r>
              <a:rPr lang="ru-RU" sz="2200" dirty="0" smtClean="0">
                <a:cs typeface="Times New Roman" pitchFamily="18" charset="0"/>
              </a:rPr>
              <a:t>,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i="1" dirty="0" smtClean="0">
                <a:cs typeface="Times New Roman" pitchFamily="18" charset="0"/>
              </a:rPr>
              <a:t>y</a:t>
            </a:r>
            <a:r>
              <a:rPr lang="ru-RU" sz="2200" dirty="0" smtClean="0">
                <a:cs typeface="Times New Roman" pitchFamily="18" charset="0"/>
              </a:rPr>
              <a:t>)</a:t>
            </a:r>
            <a:r>
              <a:rPr lang="en-US" sz="2200" dirty="0" smtClean="0">
                <a:cs typeface="Times New Roman" pitchFamily="18" charset="0"/>
                <a:sym typeface="Symbol"/>
              </a:rPr>
              <a:t> </a:t>
            </a:r>
            <a:r>
              <a:rPr lang="en-US" sz="2200" dirty="0" smtClean="0">
                <a:cs typeface="Times New Roman" pitchFamily="18" charset="0"/>
              </a:rPr>
              <a:t> min</a:t>
            </a:r>
            <a:r>
              <a:rPr lang="ru-RU" sz="2200" dirty="0" smtClean="0">
                <a:cs typeface="Times New Roman" pitchFamily="18" charset="0"/>
              </a:rPr>
              <a:t>, </a:t>
            </a:r>
            <a:r>
              <a:rPr lang="en-US" sz="2200" i="1" dirty="0" err="1" smtClean="0">
                <a:cs typeface="Times New Roman" pitchFamily="18" charset="0"/>
              </a:rPr>
              <a:t>y</a:t>
            </a:r>
            <a:r>
              <a:rPr lang="en-US" sz="2200" dirty="0" err="1" smtClean="0">
                <a:cs typeface="Times New Roman" pitchFamily="18" charset="0"/>
                <a:sym typeface="Symbol"/>
              </a:rPr>
              <a:t></a:t>
            </a:r>
            <a:r>
              <a:rPr lang="en-US" sz="2200" i="1" dirty="0" err="1" smtClean="0">
                <a:cs typeface="Times New Roman" pitchFamily="18" charset="0"/>
              </a:rPr>
              <a:t>D</a:t>
            </a:r>
            <a:r>
              <a:rPr lang="ru-RU" sz="2200" i="1" dirty="0" smtClean="0">
                <a:cs typeface="Times New Roman" pitchFamily="18" charset="0"/>
              </a:rPr>
              <a:t>,</a:t>
            </a:r>
          </a:p>
          <a:p>
            <a:pPr>
              <a:lnSpc>
                <a:spcPct val="90000"/>
              </a:lnSpc>
            </a:pPr>
            <a:endParaRPr lang="ru-RU" sz="2200" i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2200" dirty="0" smtClean="0">
                <a:cs typeface="Times New Roman" pitchFamily="18" charset="0"/>
              </a:rPr>
              <a:t>для разных наборов коэффициентов </a:t>
            </a:r>
            <a:r>
              <a:rPr lang="ru-RU" sz="2200" dirty="0" smtClean="0">
                <a:cs typeface="Times New Roman" pitchFamily="18" charset="0"/>
              </a:rPr>
              <a:t>свертки </a:t>
            </a:r>
            <a:r>
              <a:rPr lang="ru-RU" sz="2200" i="1" dirty="0" smtClean="0">
                <a:cs typeface="Times New Roman" pitchFamily="18" charset="0"/>
                <a:sym typeface="Symbol"/>
              </a:rPr>
              <a:t></a:t>
            </a:r>
            <a:r>
              <a:rPr lang="ru-RU" sz="2200" i="1" dirty="0" smtClean="0">
                <a:cs typeface="Times New Roman" pitchFamily="18" charset="0"/>
                <a:sym typeface="Symbol"/>
              </a:rPr>
              <a:t>.</a:t>
            </a:r>
            <a:endParaRPr lang="ru-RU" sz="2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000" i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i="1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000" dirty="0" smtClean="0">
              <a:cs typeface="Times New Roman" pitchFamily="18" charset="0"/>
            </a:endParaRPr>
          </a:p>
        </p:txBody>
      </p:sp>
      <p:pic>
        <p:nvPicPr>
          <p:cNvPr id="3706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060848"/>
            <a:ext cx="3947160" cy="402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196975"/>
            <a:ext cx="8466992" cy="496887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Группа 13"/>
          <p:cNvGrpSpPr>
            <a:grpSpLocks/>
          </p:cNvGrpSpPr>
          <p:nvPr/>
        </p:nvGrpSpPr>
        <p:grpSpPr bwMode="auto">
          <a:xfrm>
            <a:off x="1267309" y="1124744"/>
            <a:ext cx="5889302" cy="2951504"/>
            <a:chOff x="2765130" y="1997206"/>
            <a:chExt cx="6380832" cy="295234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5367" y="1997206"/>
              <a:ext cx="3970595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600000" lon="6300000" rev="0"/>
              </a:camera>
              <a:lightRig rig="threePt" dir="t"/>
            </a:scene3d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65130" y="2069232"/>
              <a:ext cx="3970595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600000" lon="6300000" rev="0"/>
              </a:camera>
              <a:lightRig rig="threePt" dir="t"/>
            </a:scene3d>
          </p:spPr>
        </p:pic>
      </p:grp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899592" y="4526384"/>
          <a:ext cx="1118089" cy="508000"/>
        </p:xfrm>
        <a:graphic>
          <a:graphicData uri="http://schemas.openxmlformats.org/presentationml/2006/ole">
            <p:oleObj spid="_x0000_s358402" name="Формула" r:id="rId5" imgW="609480" imgH="253800" progId="Equation.3">
              <p:embed/>
            </p:oleObj>
          </a:graphicData>
        </a:graphic>
      </p:graphicFrame>
      <p:graphicFrame>
        <p:nvGraphicFramePr>
          <p:cNvPr id="12291" name="Object 2"/>
          <p:cNvGraphicFramePr>
            <a:graphicFrameLocks noChangeAspect="1"/>
          </p:cNvGraphicFramePr>
          <p:nvPr/>
        </p:nvGraphicFramePr>
        <p:xfrm>
          <a:off x="4788024" y="4509120"/>
          <a:ext cx="1003788" cy="508000"/>
        </p:xfrm>
        <a:graphic>
          <a:graphicData uri="http://schemas.openxmlformats.org/presentationml/2006/ole">
            <p:oleObj spid="_x0000_s358403" name="Формула" r:id="rId6" imgW="545760" imgH="253800" progId="Equation.3">
              <p:embed/>
            </p:oleObj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2527573" y="4508575"/>
          <a:ext cx="676275" cy="508000"/>
        </p:xfrm>
        <a:graphic>
          <a:graphicData uri="http://schemas.openxmlformats.org/presentationml/2006/ole">
            <p:oleObj spid="_x0000_s358404" name="Формула" r:id="rId7" imgW="368280" imgH="253800" progId="Equation.3">
              <p:embed/>
            </p:oleObj>
          </a:graphicData>
        </a:graphic>
      </p:graphicFrame>
      <p:sp>
        <p:nvSpPr>
          <p:cNvPr id="21" name="Заголовок 5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ru-RU" dirty="0" smtClean="0">
                <a:cs typeface="Arial" pitchFamily="34" charset="0"/>
              </a:rPr>
              <a:t>Решение серии задач оптимизации</a:t>
            </a:r>
            <a:endParaRPr lang="ru-RU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372200" y="1196752"/>
            <a:ext cx="2592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 smtClean="0">
                <a:cs typeface="Times New Roman" pitchFamily="18" charset="0"/>
              </a:rPr>
              <a:t>Решение задачи большой размерности сводится к решению серии задач меньшей размерности.</a:t>
            </a: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000" dirty="0" smtClean="0">
              <a:cs typeface="Times New Roman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3635896" y="2708920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35896" y="2780928"/>
            <a:ext cx="108012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35896" y="1988840"/>
            <a:ext cx="108012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4968875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i="1" dirty="0" smtClean="0">
                <a:cs typeface="Arial" pitchFamily="34" charset="0"/>
              </a:rPr>
              <a:t>Q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задач, </a:t>
            </a:r>
            <a:r>
              <a:rPr lang="en-US" sz="2400" i="1" dirty="0" smtClean="0">
                <a:cs typeface="Arial" pitchFamily="34" charset="0"/>
              </a:rPr>
              <a:t>P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процессов</a:t>
            </a:r>
            <a:r>
              <a:rPr lang="en-US" sz="2400" dirty="0" smtClean="0">
                <a:cs typeface="Arial" pitchFamily="34" charset="0"/>
              </a:rPr>
              <a:t>/</a:t>
            </a:r>
            <a:r>
              <a:rPr lang="ru-RU" sz="2400" dirty="0" smtClean="0">
                <a:cs typeface="Arial" pitchFamily="34" charset="0"/>
              </a:rPr>
              <a:t>потоков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ru-RU" sz="2400" dirty="0" smtClean="0">
                <a:cs typeface="Arial" pitchFamily="34" charset="0"/>
              </a:rPr>
              <a:t>(</a:t>
            </a:r>
            <a:r>
              <a:rPr lang="en-US" sz="2400" i="1" dirty="0" smtClean="0">
                <a:cs typeface="Arial" pitchFamily="34" charset="0"/>
              </a:rPr>
              <a:t>Q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  <a:sym typeface="Symbol"/>
              </a:rPr>
              <a:t></a:t>
            </a:r>
            <a:r>
              <a:rPr lang="en-US" sz="2400" dirty="0" smtClean="0">
                <a:cs typeface="Arial" pitchFamily="34" charset="0"/>
              </a:rPr>
              <a:t> </a:t>
            </a:r>
            <a:r>
              <a:rPr lang="en-US" sz="2400" i="1" dirty="0" smtClean="0">
                <a:cs typeface="Arial" pitchFamily="34" charset="0"/>
              </a:rPr>
              <a:t>P</a:t>
            </a:r>
            <a:r>
              <a:rPr lang="ru-RU" sz="2400" i="1" dirty="0" smtClean="0">
                <a:cs typeface="Arial" pitchFamily="34" charset="0"/>
              </a:rPr>
              <a:t> </a:t>
            </a:r>
            <a:r>
              <a:rPr lang="en-US" sz="2400" dirty="0" smtClean="0">
                <a:cs typeface="Arial" pitchFamily="34" charset="0"/>
                <a:sym typeface="Symbol"/>
              </a:rPr>
              <a:t></a:t>
            </a:r>
            <a:r>
              <a:rPr lang="ru-RU" sz="2400" dirty="0" smtClean="0">
                <a:cs typeface="Arial" pitchFamily="34" charset="0"/>
                <a:sym typeface="Symbol"/>
              </a:rPr>
              <a:t> 1</a:t>
            </a:r>
            <a:r>
              <a:rPr lang="ru-RU" sz="2400" dirty="0" smtClean="0">
                <a:cs typeface="Arial" pitchFamily="34" charset="0"/>
              </a:rPr>
              <a:t>)</a:t>
            </a:r>
            <a:endParaRPr lang="ru-RU" sz="2400" dirty="0" smtClean="0">
              <a:cs typeface="Arial" pitchFamily="34" charset="0"/>
            </a:endParaRPr>
          </a:p>
          <a:p>
            <a:pPr marL="457200" indent="-457200" eaLnBrk="1" hangingPunct="1">
              <a:buAutoNum type="arabicPeriod"/>
            </a:pPr>
            <a:r>
              <a:rPr lang="ru-RU" sz="2400" dirty="0" smtClean="0">
                <a:cs typeface="Arial" pitchFamily="34" charset="0"/>
              </a:rPr>
              <a:t>Статическое распределение</a:t>
            </a:r>
          </a:p>
          <a:p>
            <a:pPr marL="857250" lvl="1" indent="-457200" eaLnBrk="1" hangingPunct="1"/>
            <a:r>
              <a:rPr lang="ru-RU" dirty="0" smtClean="0">
                <a:cs typeface="Arial" pitchFamily="34" charset="0"/>
              </a:rPr>
              <a:t>Запуск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cs typeface="Arial" pitchFamily="34" charset="0"/>
              </a:rPr>
              <a:t>фрагмента </a:t>
            </a:r>
            <a:r>
              <a:rPr lang="ru-RU" dirty="0" smtClean="0">
                <a:cs typeface="Arial" pitchFamily="34" charset="0"/>
              </a:rPr>
              <a:t>из </a:t>
            </a:r>
            <a:r>
              <a:rPr lang="ru-RU" dirty="0" smtClean="0">
                <a:cs typeface="Arial" pitchFamily="34" charset="0"/>
              </a:rPr>
              <a:t>задач </a:t>
            </a:r>
            <a:r>
              <a:rPr lang="en-US" i="1" dirty="0" smtClean="0">
                <a:cs typeface="Arial" pitchFamily="34" charset="0"/>
              </a:rPr>
              <a:t>Q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en-US" i="1" dirty="0" smtClean="0">
                <a:cs typeface="Arial" pitchFamily="34" charset="0"/>
              </a:rPr>
              <a:t>P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ru-RU" dirty="0" smtClean="0">
                <a:cs typeface="Arial" pitchFamily="34" charset="0"/>
              </a:rPr>
              <a:t>в каждом процессе</a:t>
            </a:r>
            <a:r>
              <a:rPr lang="en-US" dirty="0" smtClean="0">
                <a:cs typeface="Arial" pitchFamily="34" charset="0"/>
              </a:rPr>
              <a:t>/</a:t>
            </a:r>
            <a:r>
              <a:rPr lang="ru-RU" dirty="0" smtClean="0">
                <a:cs typeface="Arial" pitchFamily="34" charset="0"/>
              </a:rPr>
              <a:t>потоке.</a:t>
            </a:r>
          </a:p>
          <a:p>
            <a:pPr marL="457200" indent="-457200" eaLnBrk="1" hangingPunct="1">
              <a:buAutoNum type="arabicPeriod"/>
            </a:pPr>
            <a:r>
              <a:rPr lang="ru-RU" sz="2400" dirty="0" smtClean="0">
                <a:cs typeface="Arial" pitchFamily="34" charset="0"/>
              </a:rPr>
              <a:t>Динамическое распределение</a:t>
            </a:r>
          </a:p>
          <a:p>
            <a:pPr marL="857250" lvl="1" indent="-457200" eaLnBrk="1" hangingPunct="1"/>
            <a:r>
              <a:rPr lang="ru-RU" dirty="0" smtClean="0">
                <a:cs typeface="Arial" pitchFamily="34" charset="0"/>
              </a:rPr>
              <a:t>Если </a:t>
            </a:r>
            <a:r>
              <a:rPr lang="ru-RU" i="1" dirty="0" smtClean="0"/>
              <a:t>i</a:t>
            </a:r>
            <a:r>
              <a:rPr lang="ru-RU" dirty="0" smtClean="0"/>
              <a:t>-я задача решилась в </a:t>
            </a:r>
            <a:r>
              <a:rPr lang="ru-RU" i="1" dirty="0" smtClean="0"/>
              <a:t>j</a:t>
            </a:r>
            <a:r>
              <a:rPr lang="ru-RU" dirty="0" smtClean="0"/>
              <a:t>-м процессе, то запускается решение следующей </a:t>
            </a:r>
            <a:r>
              <a:rPr lang="en-US" dirty="0" smtClean="0"/>
              <a:t>(</a:t>
            </a:r>
            <a:r>
              <a:rPr lang="en-US" i="1" dirty="0" smtClean="0"/>
              <a:t>i</a:t>
            </a:r>
            <a:r>
              <a:rPr lang="en-US" dirty="0" smtClean="0"/>
              <a:t>+1)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задачи</a:t>
            </a:r>
          </a:p>
          <a:p>
            <a:pPr marL="457200" indent="-457200" eaLnBrk="1" hangingPunct="1">
              <a:buNone/>
            </a:pPr>
            <a:r>
              <a:rPr lang="ru-RU" sz="2400" dirty="0" smtClean="0"/>
              <a:t>Общие недостатки</a:t>
            </a:r>
            <a:endParaRPr lang="en-US" sz="2400" dirty="0" smtClean="0"/>
          </a:p>
          <a:p>
            <a:pPr marL="857250" lvl="1" indent="-457200" eaLnBrk="1" hangingPunct="1"/>
            <a:r>
              <a:rPr lang="ru-RU" dirty="0" smtClean="0"/>
              <a:t>отсутствуют оценки решений сразу во всех задачах, нельзя прервать </a:t>
            </a:r>
            <a:r>
              <a:rPr lang="ru-RU" dirty="0" smtClean="0"/>
              <a:t>поиск</a:t>
            </a:r>
            <a:r>
              <a:rPr lang="en-US" dirty="0" smtClean="0"/>
              <a:t>;</a:t>
            </a:r>
            <a:endParaRPr lang="en-US" dirty="0" smtClean="0"/>
          </a:p>
          <a:p>
            <a:pPr marL="857250" lvl="1" indent="-457200" eaLnBrk="1" hangingPunct="1"/>
            <a:r>
              <a:rPr lang="ru-RU" dirty="0" smtClean="0"/>
              <a:t>если такие оценки есть, то в разных задачах будут получены с разной точностью</a:t>
            </a:r>
            <a:r>
              <a:rPr lang="en-US" dirty="0" smtClean="0"/>
              <a:t>.</a:t>
            </a:r>
            <a:endParaRPr lang="ru-RU" dirty="0" smtClean="0"/>
          </a:p>
          <a:p>
            <a:pPr marL="457200" indent="-457200" eaLnBrk="1" hangingPunct="1">
              <a:buNone/>
            </a:pPr>
            <a:r>
              <a:rPr lang="ru-RU" dirty="0" smtClean="0"/>
              <a:t>Цель исследований – предложить подход, обеспечивающий</a:t>
            </a:r>
            <a:r>
              <a:rPr lang="en-US" dirty="0" smtClean="0"/>
              <a:t>:</a:t>
            </a:r>
          </a:p>
          <a:p>
            <a:pPr marL="857250" lvl="1" indent="-457200" eaLnBrk="1" hangingPunct="1"/>
            <a:r>
              <a:rPr lang="ru-RU" dirty="0" smtClean="0"/>
              <a:t>равномерную нагрузку на процесс</a:t>
            </a:r>
            <a:r>
              <a:rPr lang="en-US" dirty="0" smtClean="0"/>
              <a:t>/</a:t>
            </a:r>
            <a:r>
              <a:rPr lang="ru-RU" dirty="0" smtClean="0"/>
              <a:t>поток</a:t>
            </a:r>
            <a:r>
              <a:rPr lang="en-US" dirty="0" smtClean="0"/>
              <a:t>;</a:t>
            </a:r>
            <a:endParaRPr lang="ru-RU" dirty="0" smtClean="0"/>
          </a:p>
          <a:p>
            <a:pPr marL="857250" lvl="1" indent="-457200" eaLnBrk="1" hangingPunct="1"/>
            <a:r>
              <a:rPr lang="ru-RU" dirty="0" smtClean="0"/>
              <a:t>равномерную сходимость к решениям всех задач</a:t>
            </a:r>
            <a:r>
              <a:rPr lang="en-US" dirty="0" smtClean="0"/>
              <a:t>.</a:t>
            </a:r>
          </a:p>
          <a:p>
            <a:pPr marL="857250" lvl="1" indent="-457200" eaLnBrk="1" hangingPunct="1"/>
            <a:endParaRPr lang="ru-RU" dirty="0" smtClean="0">
              <a:cs typeface="Arial" pitchFamily="34" charset="0"/>
            </a:endParaRP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0" y="310291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083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cs typeface="Arial" pitchFamily="34" charset="0"/>
              </a:rPr>
              <a:t>Распределение вычислительной нагрузки</a:t>
            </a:r>
            <a:endParaRPr lang="ru-RU" sz="28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6315" y="1328068"/>
            <a:ext cx="3896857" cy="384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826773"/>
            <a:ext cx="8264769" cy="4968875"/>
          </a:xfrm>
        </p:spPr>
        <p:txBody>
          <a:bodyPr/>
          <a:lstStyle/>
          <a:p>
            <a:pPr marL="0" indent="0"/>
            <a:r>
              <a:rPr lang="ru-RU" sz="2700" dirty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Построение случайных или детерминированных покрытий области поиска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ru-RU" sz="2000" dirty="0" smtClean="0">
              <a:latin typeface="+mj-lt"/>
              <a:cs typeface="Times New Roman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latin typeface="+mj-lt"/>
                <a:cs typeface="Times New Roman" pitchFamily="18" charset="0"/>
              </a:rPr>
              <a:t>Количество узлов сетки </a:t>
            </a:r>
            <a:br>
              <a:rPr lang="ru-RU" dirty="0" smtClean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увеличивается экспоненциально </a:t>
            </a:r>
            <a:br>
              <a:rPr lang="ru-RU" dirty="0" smtClean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с увеличением размерности</a:t>
            </a:r>
            <a:r>
              <a:rPr lang="ru-RU" dirty="0" smtClean="0">
                <a:latin typeface="+mj-lt"/>
                <a:cs typeface="Times" pitchFamily="18" charset="0"/>
              </a:rPr>
              <a:t>.</a:t>
            </a:r>
            <a:r>
              <a:rPr lang="en-US" b="1" dirty="0" smtClean="0">
                <a:latin typeface="+mj-lt"/>
                <a:cs typeface="Times" pitchFamily="18" charset="0"/>
              </a:rPr>
              <a:t>  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endParaRPr lang="ru-RU" sz="2400" dirty="0" smtClean="0">
              <a:latin typeface="Times" pitchFamily="18" charset="0"/>
              <a:cs typeface="Times" pitchFamily="18" charset="0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Times" pitchFamily="18" charset="0"/>
                <a:cs typeface="Times" pitchFamily="18" charset="0"/>
              </a:rPr>
              <a:t>~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10</a:t>
            </a:r>
            <a:r>
              <a:rPr lang="en-US" baseline="30000" dirty="0" smtClean="0">
                <a:latin typeface="Times" pitchFamily="18" charset="0"/>
                <a:cs typeface="Times" pitchFamily="18" charset="0"/>
              </a:rPr>
              <a:t>4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 испытаний требуется для решения 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2-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мерной задачи с точностью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i="1" dirty="0" smtClean="0">
                <a:latin typeface="Times" pitchFamily="18" charset="0"/>
                <a:cs typeface="Times" pitchFamily="18" charset="0"/>
                <a:sym typeface="Symbol"/>
              </a:rPr>
              <a:t> </a:t>
            </a:r>
            <a:r>
              <a:rPr lang="en-US" dirty="0" smtClean="0">
                <a:latin typeface="Times" pitchFamily="18" charset="0"/>
                <a:cs typeface="Times" pitchFamily="18" charset="0"/>
                <a:sym typeface="Symbol"/>
              </a:rPr>
              <a:t> </a:t>
            </a:r>
            <a:r>
              <a:rPr lang="ru-RU" dirty="0" smtClean="0">
                <a:latin typeface="Times" pitchFamily="18" charset="0"/>
                <a:cs typeface="Times" pitchFamily="18" charset="0"/>
              </a:rPr>
              <a:t>10</a:t>
            </a:r>
            <a:r>
              <a:rPr lang="en-US" baseline="30000" dirty="0" smtClean="0">
                <a:latin typeface="Times" pitchFamily="18" charset="0"/>
                <a:cs typeface="Times" pitchFamily="18" charset="0"/>
                <a:sym typeface="Symbol" pitchFamily="18" charset="2"/>
              </a:rPr>
              <a:t>2</a:t>
            </a:r>
            <a:r>
              <a:rPr lang="en-US" dirty="0" smtClean="0">
                <a:latin typeface="Times" pitchFamily="18" charset="0"/>
                <a:cs typeface="Times" pitchFamily="18" charset="0"/>
              </a:rPr>
              <a:t>.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graphicFrame>
        <p:nvGraphicFramePr>
          <p:cNvPr id="447614" name="Object 126"/>
          <p:cNvGraphicFramePr>
            <a:graphicFrameLocks noChangeAspect="1"/>
          </p:cNvGraphicFramePr>
          <p:nvPr/>
        </p:nvGraphicFramePr>
        <p:xfrm>
          <a:off x="827584" y="3212976"/>
          <a:ext cx="3165231" cy="882650"/>
        </p:xfrm>
        <a:graphic>
          <a:graphicData uri="http://schemas.openxmlformats.org/presentationml/2006/ole">
            <p:oleObj spid="_x0000_s267266" name="Формула" r:id="rId4" imgW="1676400" imgH="431800" progId="Equation.3">
              <p:embed/>
            </p:oleObj>
          </a:graphicData>
        </a:graphic>
      </p:graphicFrame>
      <p:grpSp>
        <p:nvGrpSpPr>
          <p:cNvPr id="2" name="Group 214"/>
          <p:cNvGrpSpPr>
            <a:grpSpLocks/>
          </p:cNvGrpSpPr>
          <p:nvPr/>
        </p:nvGrpSpPr>
        <p:grpSpPr bwMode="auto">
          <a:xfrm>
            <a:off x="5220271" y="1618208"/>
            <a:ext cx="3370262" cy="3258054"/>
            <a:chOff x="3888" y="1194"/>
            <a:chExt cx="1752" cy="1830"/>
          </a:xfrm>
        </p:grpSpPr>
        <p:sp>
          <p:nvSpPr>
            <p:cNvPr id="16" name="Oval 215"/>
            <p:cNvSpPr>
              <a:spLocks noChangeArrowheads="1"/>
            </p:cNvSpPr>
            <p:nvPr/>
          </p:nvSpPr>
          <p:spPr bwMode="auto">
            <a:xfrm>
              <a:off x="3888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Oval 216"/>
            <p:cNvSpPr>
              <a:spLocks noChangeArrowheads="1"/>
            </p:cNvSpPr>
            <p:nvPr/>
          </p:nvSpPr>
          <p:spPr bwMode="auto">
            <a:xfrm>
              <a:off x="4080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Oval 217"/>
            <p:cNvSpPr>
              <a:spLocks noChangeArrowheads="1"/>
            </p:cNvSpPr>
            <p:nvPr/>
          </p:nvSpPr>
          <p:spPr bwMode="auto">
            <a:xfrm>
              <a:off x="4272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Oval 218"/>
            <p:cNvSpPr>
              <a:spLocks noChangeArrowheads="1"/>
            </p:cNvSpPr>
            <p:nvPr/>
          </p:nvSpPr>
          <p:spPr bwMode="auto">
            <a:xfrm>
              <a:off x="4464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Oval 219"/>
            <p:cNvSpPr>
              <a:spLocks noChangeArrowheads="1"/>
            </p:cNvSpPr>
            <p:nvPr/>
          </p:nvSpPr>
          <p:spPr bwMode="auto">
            <a:xfrm>
              <a:off x="4656" y="11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Oval 220"/>
            <p:cNvSpPr>
              <a:spLocks noChangeArrowheads="1"/>
            </p:cNvSpPr>
            <p:nvPr/>
          </p:nvSpPr>
          <p:spPr bwMode="auto">
            <a:xfrm>
              <a:off x="4848" y="11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Oval 221"/>
            <p:cNvSpPr>
              <a:spLocks noChangeArrowheads="1"/>
            </p:cNvSpPr>
            <p:nvPr/>
          </p:nvSpPr>
          <p:spPr bwMode="auto">
            <a:xfrm>
              <a:off x="5040" y="11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Oval 222"/>
            <p:cNvSpPr>
              <a:spLocks noChangeArrowheads="1"/>
            </p:cNvSpPr>
            <p:nvPr/>
          </p:nvSpPr>
          <p:spPr bwMode="auto">
            <a:xfrm>
              <a:off x="5232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Oval 223"/>
            <p:cNvSpPr>
              <a:spLocks noChangeArrowheads="1"/>
            </p:cNvSpPr>
            <p:nvPr/>
          </p:nvSpPr>
          <p:spPr bwMode="auto">
            <a:xfrm>
              <a:off x="5424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Oval 224"/>
            <p:cNvSpPr>
              <a:spLocks noChangeArrowheads="1"/>
            </p:cNvSpPr>
            <p:nvPr/>
          </p:nvSpPr>
          <p:spPr bwMode="auto">
            <a:xfrm>
              <a:off x="5616" y="12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Oval 225"/>
            <p:cNvSpPr>
              <a:spLocks noChangeArrowheads="1"/>
            </p:cNvSpPr>
            <p:nvPr/>
          </p:nvSpPr>
          <p:spPr bwMode="auto">
            <a:xfrm>
              <a:off x="3888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Oval 226"/>
            <p:cNvSpPr>
              <a:spLocks noChangeArrowheads="1"/>
            </p:cNvSpPr>
            <p:nvPr/>
          </p:nvSpPr>
          <p:spPr bwMode="auto">
            <a:xfrm>
              <a:off x="4080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Oval 227"/>
            <p:cNvSpPr>
              <a:spLocks noChangeArrowheads="1"/>
            </p:cNvSpPr>
            <p:nvPr/>
          </p:nvSpPr>
          <p:spPr bwMode="auto">
            <a:xfrm>
              <a:off x="4272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Oval 228"/>
            <p:cNvSpPr>
              <a:spLocks noChangeArrowheads="1"/>
            </p:cNvSpPr>
            <p:nvPr/>
          </p:nvSpPr>
          <p:spPr bwMode="auto">
            <a:xfrm>
              <a:off x="4464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Oval 229"/>
            <p:cNvSpPr>
              <a:spLocks noChangeArrowheads="1"/>
            </p:cNvSpPr>
            <p:nvPr/>
          </p:nvSpPr>
          <p:spPr bwMode="auto">
            <a:xfrm>
              <a:off x="4656" y="138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Oval 230"/>
            <p:cNvSpPr>
              <a:spLocks noChangeArrowheads="1"/>
            </p:cNvSpPr>
            <p:nvPr/>
          </p:nvSpPr>
          <p:spPr bwMode="auto">
            <a:xfrm>
              <a:off x="4848" y="138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2" name="Oval 231"/>
            <p:cNvSpPr>
              <a:spLocks noChangeArrowheads="1"/>
            </p:cNvSpPr>
            <p:nvPr/>
          </p:nvSpPr>
          <p:spPr bwMode="auto">
            <a:xfrm>
              <a:off x="5040" y="138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Oval 232"/>
            <p:cNvSpPr>
              <a:spLocks noChangeArrowheads="1"/>
            </p:cNvSpPr>
            <p:nvPr/>
          </p:nvSpPr>
          <p:spPr bwMode="auto">
            <a:xfrm>
              <a:off x="5232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Oval 233"/>
            <p:cNvSpPr>
              <a:spLocks noChangeArrowheads="1"/>
            </p:cNvSpPr>
            <p:nvPr/>
          </p:nvSpPr>
          <p:spPr bwMode="auto">
            <a:xfrm>
              <a:off x="5424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5" name="Oval 234"/>
            <p:cNvSpPr>
              <a:spLocks noChangeArrowheads="1"/>
            </p:cNvSpPr>
            <p:nvPr/>
          </p:nvSpPr>
          <p:spPr bwMode="auto">
            <a:xfrm>
              <a:off x="5616" y="138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Oval 235"/>
            <p:cNvSpPr>
              <a:spLocks noChangeArrowheads="1"/>
            </p:cNvSpPr>
            <p:nvPr/>
          </p:nvSpPr>
          <p:spPr bwMode="auto">
            <a:xfrm>
              <a:off x="3888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Oval 236"/>
            <p:cNvSpPr>
              <a:spLocks noChangeArrowheads="1"/>
            </p:cNvSpPr>
            <p:nvPr/>
          </p:nvSpPr>
          <p:spPr bwMode="auto">
            <a:xfrm>
              <a:off x="4080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" name="Oval 237"/>
            <p:cNvSpPr>
              <a:spLocks noChangeArrowheads="1"/>
            </p:cNvSpPr>
            <p:nvPr/>
          </p:nvSpPr>
          <p:spPr bwMode="auto">
            <a:xfrm>
              <a:off x="4272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9" name="Oval 238"/>
            <p:cNvSpPr>
              <a:spLocks noChangeArrowheads="1"/>
            </p:cNvSpPr>
            <p:nvPr/>
          </p:nvSpPr>
          <p:spPr bwMode="auto">
            <a:xfrm>
              <a:off x="4464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0" name="Oval 239"/>
            <p:cNvSpPr>
              <a:spLocks noChangeArrowheads="1"/>
            </p:cNvSpPr>
            <p:nvPr/>
          </p:nvSpPr>
          <p:spPr bwMode="auto">
            <a:xfrm>
              <a:off x="4656" y="15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" name="Oval 240"/>
            <p:cNvSpPr>
              <a:spLocks noChangeArrowheads="1"/>
            </p:cNvSpPr>
            <p:nvPr/>
          </p:nvSpPr>
          <p:spPr bwMode="auto">
            <a:xfrm>
              <a:off x="4848" y="15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Oval 241"/>
            <p:cNvSpPr>
              <a:spLocks noChangeArrowheads="1"/>
            </p:cNvSpPr>
            <p:nvPr/>
          </p:nvSpPr>
          <p:spPr bwMode="auto">
            <a:xfrm>
              <a:off x="5040" y="15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3" name="Oval 242"/>
            <p:cNvSpPr>
              <a:spLocks noChangeArrowheads="1"/>
            </p:cNvSpPr>
            <p:nvPr/>
          </p:nvSpPr>
          <p:spPr bwMode="auto">
            <a:xfrm>
              <a:off x="5232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4" name="Oval 243"/>
            <p:cNvSpPr>
              <a:spLocks noChangeArrowheads="1"/>
            </p:cNvSpPr>
            <p:nvPr/>
          </p:nvSpPr>
          <p:spPr bwMode="auto">
            <a:xfrm>
              <a:off x="5424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5" name="Oval 244"/>
            <p:cNvSpPr>
              <a:spLocks noChangeArrowheads="1"/>
            </p:cNvSpPr>
            <p:nvPr/>
          </p:nvSpPr>
          <p:spPr bwMode="auto">
            <a:xfrm>
              <a:off x="5616" y="15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Oval 245"/>
            <p:cNvSpPr>
              <a:spLocks noChangeArrowheads="1"/>
            </p:cNvSpPr>
            <p:nvPr/>
          </p:nvSpPr>
          <p:spPr bwMode="auto">
            <a:xfrm>
              <a:off x="3888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7" name="Oval 246"/>
            <p:cNvSpPr>
              <a:spLocks noChangeArrowheads="1"/>
            </p:cNvSpPr>
            <p:nvPr/>
          </p:nvSpPr>
          <p:spPr bwMode="auto">
            <a:xfrm>
              <a:off x="4080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8" name="Oval 247"/>
            <p:cNvSpPr>
              <a:spLocks noChangeArrowheads="1"/>
            </p:cNvSpPr>
            <p:nvPr/>
          </p:nvSpPr>
          <p:spPr bwMode="auto">
            <a:xfrm>
              <a:off x="4272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Oval 248"/>
            <p:cNvSpPr>
              <a:spLocks noChangeArrowheads="1"/>
            </p:cNvSpPr>
            <p:nvPr/>
          </p:nvSpPr>
          <p:spPr bwMode="auto">
            <a:xfrm>
              <a:off x="4464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Oval 249"/>
            <p:cNvSpPr>
              <a:spLocks noChangeArrowheads="1"/>
            </p:cNvSpPr>
            <p:nvPr/>
          </p:nvSpPr>
          <p:spPr bwMode="auto">
            <a:xfrm>
              <a:off x="4656" y="176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Oval 250"/>
            <p:cNvSpPr>
              <a:spLocks noChangeArrowheads="1"/>
            </p:cNvSpPr>
            <p:nvPr/>
          </p:nvSpPr>
          <p:spPr bwMode="auto">
            <a:xfrm>
              <a:off x="4848" y="176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Oval 251"/>
            <p:cNvSpPr>
              <a:spLocks noChangeArrowheads="1"/>
            </p:cNvSpPr>
            <p:nvPr/>
          </p:nvSpPr>
          <p:spPr bwMode="auto">
            <a:xfrm>
              <a:off x="5040" y="176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Oval 252"/>
            <p:cNvSpPr>
              <a:spLocks noChangeArrowheads="1"/>
            </p:cNvSpPr>
            <p:nvPr/>
          </p:nvSpPr>
          <p:spPr bwMode="auto">
            <a:xfrm>
              <a:off x="5232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4" name="Oval 253"/>
            <p:cNvSpPr>
              <a:spLocks noChangeArrowheads="1"/>
            </p:cNvSpPr>
            <p:nvPr/>
          </p:nvSpPr>
          <p:spPr bwMode="auto">
            <a:xfrm>
              <a:off x="5424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Oval 254"/>
            <p:cNvSpPr>
              <a:spLocks noChangeArrowheads="1"/>
            </p:cNvSpPr>
            <p:nvPr/>
          </p:nvSpPr>
          <p:spPr bwMode="auto">
            <a:xfrm>
              <a:off x="5616" y="177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Oval 255"/>
            <p:cNvSpPr>
              <a:spLocks noChangeArrowheads="1"/>
            </p:cNvSpPr>
            <p:nvPr/>
          </p:nvSpPr>
          <p:spPr bwMode="auto">
            <a:xfrm>
              <a:off x="3888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7" name="Oval 256"/>
            <p:cNvSpPr>
              <a:spLocks noChangeArrowheads="1"/>
            </p:cNvSpPr>
            <p:nvPr/>
          </p:nvSpPr>
          <p:spPr bwMode="auto">
            <a:xfrm>
              <a:off x="4080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" name="Oval 257"/>
            <p:cNvSpPr>
              <a:spLocks noChangeArrowheads="1"/>
            </p:cNvSpPr>
            <p:nvPr/>
          </p:nvSpPr>
          <p:spPr bwMode="auto">
            <a:xfrm>
              <a:off x="4272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Oval 258"/>
            <p:cNvSpPr>
              <a:spLocks noChangeArrowheads="1"/>
            </p:cNvSpPr>
            <p:nvPr/>
          </p:nvSpPr>
          <p:spPr bwMode="auto">
            <a:xfrm>
              <a:off x="4464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Oval 259"/>
            <p:cNvSpPr>
              <a:spLocks noChangeArrowheads="1"/>
            </p:cNvSpPr>
            <p:nvPr/>
          </p:nvSpPr>
          <p:spPr bwMode="auto">
            <a:xfrm>
              <a:off x="4656" y="195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Oval 260"/>
            <p:cNvSpPr>
              <a:spLocks noChangeArrowheads="1"/>
            </p:cNvSpPr>
            <p:nvPr/>
          </p:nvSpPr>
          <p:spPr bwMode="auto">
            <a:xfrm>
              <a:off x="4848" y="195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Oval 261"/>
            <p:cNvSpPr>
              <a:spLocks noChangeArrowheads="1"/>
            </p:cNvSpPr>
            <p:nvPr/>
          </p:nvSpPr>
          <p:spPr bwMode="auto">
            <a:xfrm>
              <a:off x="5040" y="1956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" name="Oval 262"/>
            <p:cNvSpPr>
              <a:spLocks noChangeArrowheads="1"/>
            </p:cNvSpPr>
            <p:nvPr/>
          </p:nvSpPr>
          <p:spPr bwMode="auto">
            <a:xfrm>
              <a:off x="5232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Oval 263"/>
            <p:cNvSpPr>
              <a:spLocks noChangeArrowheads="1"/>
            </p:cNvSpPr>
            <p:nvPr/>
          </p:nvSpPr>
          <p:spPr bwMode="auto">
            <a:xfrm>
              <a:off x="5424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5" name="Oval 264"/>
            <p:cNvSpPr>
              <a:spLocks noChangeArrowheads="1"/>
            </p:cNvSpPr>
            <p:nvPr/>
          </p:nvSpPr>
          <p:spPr bwMode="auto">
            <a:xfrm>
              <a:off x="5616" y="196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6" name="Oval 265"/>
            <p:cNvSpPr>
              <a:spLocks noChangeArrowheads="1"/>
            </p:cNvSpPr>
            <p:nvPr/>
          </p:nvSpPr>
          <p:spPr bwMode="auto">
            <a:xfrm>
              <a:off x="3888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7" name="Oval 266"/>
            <p:cNvSpPr>
              <a:spLocks noChangeArrowheads="1"/>
            </p:cNvSpPr>
            <p:nvPr/>
          </p:nvSpPr>
          <p:spPr bwMode="auto">
            <a:xfrm>
              <a:off x="4080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Oval 267"/>
            <p:cNvSpPr>
              <a:spLocks noChangeArrowheads="1"/>
            </p:cNvSpPr>
            <p:nvPr/>
          </p:nvSpPr>
          <p:spPr bwMode="auto">
            <a:xfrm>
              <a:off x="4272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9" name="Oval 268"/>
            <p:cNvSpPr>
              <a:spLocks noChangeArrowheads="1"/>
            </p:cNvSpPr>
            <p:nvPr/>
          </p:nvSpPr>
          <p:spPr bwMode="auto">
            <a:xfrm>
              <a:off x="4464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" name="Oval 269"/>
            <p:cNvSpPr>
              <a:spLocks noChangeArrowheads="1"/>
            </p:cNvSpPr>
            <p:nvPr/>
          </p:nvSpPr>
          <p:spPr bwMode="auto">
            <a:xfrm>
              <a:off x="4656" y="21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" name="Oval 270"/>
            <p:cNvSpPr>
              <a:spLocks noChangeArrowheads="1"/>
            </p:cNvSpPr>
            <p:nvPr/>
          </p:nvSpPr>
          <p:spPr bwMode="auto">
            <a:xfrm>
              <a:off x="4848" y="21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Oval 271"/>
            <p:cNvSpPr>
              <a:spLocks noChangeArrowheads="1"/>
            </p:cNvSpPr>
            <p:nvPr/>
          </p:nvSpPr>
          <p:spPr bwMode="auto">
            <a:xfrm>
              <a:off x="5040" y="217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3" name="Oval 272"/>
            <p:cNvSpPr>
              <a:spLocks noChangeArrowheads="1"/>
            </p:cNvSpPr>
            <p:nvPr/>
          </p:nvSpPr>
          <p:spPr bwMode="auto">
            <a:xfrm>
              <a:off x="5232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4" name="Oval 273"/>
            <p:cNvSpPr>
              <a:spLocks noChangeArrowheads="1"/>
            </p:cNvSpPr>
            <p:nvPr/>
          </p:nvSpPr>
          <p:spPr bwMode="auto">
            <a:xfrm>
              <a:off x="5424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5" name="Oval 274"/>
            <p:cNvSpPr>
              <a:spLocks noChangeArrowheads="1"/>
            </p:cNvSpPr>
            <p:nvPr/>
          </p:nvSpPr>
          <p:spPr bwMode="auto">
            <a:xfrm>
              <a:off x="5616" y="217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Oval 275"/>
            <p:cNvSpPr>
              <a:spLocks noChangeArrowheads="1"/>
            </p:cNvSpPr>
            <p:nvPr/>
          </p:nvSpPr>
          <p:spPr bwMode="auto">
            <a:xfrm>
              <a:off x="3888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Oval 276"/>
            <p:cNvSpPr>
              <a:spLocks noChangeArrowheads="1"/>
            </p:cNvSpPr>
            <p:nvPr/>
          </p:nvSpPr>
          <p:spPr bwMode="auto">
            <a:xfrm>
              <a:off x="4080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Oval 277"/>
            <p:cNvSpPr>
              <a:spLocks noChangeArrowheads="1"/>
            </p:cNvSpPr>
            <p:nvPr/>
          </p:nvSpPr>
          <p:spPr bwMode="auto">
            <a:xfrm>
              <a:off x="4272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Oval 278"/>
            <p:cNvSpPr>
              <a:spLocks noChangeArrowheads="1"/>
            </p:cNvSpPr>
            <p:nvPr/>
          </p:nvSpPr>
          <p:spPr bwMode="auto">
            <a:xfrm>
              <a:off x="4464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" name="Oval 279"/>
            <p:cNvSpPr>
              <a:spLocks noChangeArrowheads="1"/>
            </p:cNvSpPr>
            <p:nvPr/>
          </p:nvSpPr>
          <p:spPr bwMode="auto">
            <a:xfrm>
              <a:off x="4656" y="238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" name="Oval 280"/>
            <p:cNvSpPr>
              <a:spLocks noChangeArrowheads="1"/>
            </p:cNvSpPr>
            <p:nvPr/>
          </p:nvSpPr>
          <p:spPr bwMode="auto">
            <a:xfrm>
              <a:off x="4848" y="238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Oval 281"/>
            <p:cNvSpPr>
              <a:spLocks noChangeArrowheads="1"/>
            </p:cNvSpPr>
            <p:nvPr/>
          </p:nvSpPr>
          <p:spPr bwMode="auto">
            <a:xfrm>
              <a:off x="5040" y="238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3" name="Oval 282"/>
            <p:cNvSpPr>
              <a:spLocks noChangeArrowheads="1"/>
            </p:cNvSpPr>
            <p:nvPr/>
          </p:nvSpPr>
          <p:spPr bwMode="auto">
            <a:xfrm>
              <a:off x="5232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4" name="Oval 283"/>
            <p:cNvSpPr>
              <a:spLocks noChangeArrowheads="1"/>
            </p:cNvSpPr>
            <p:nvPr/>
          </p:nvSpPr>
          <p:spPr bwMode="auto">
            <a:xfrm>
              <a:off x="5424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Oval 284"/>
            <p:cNvSpPr>
              <a:spLocks noChangeArrowheads="1"/>
            </p:cNvSpPr>
            <p:nvPr/>
          </p:nvSpPr>
          <p:spPr bwMode="auto">
            <a:xfrm>
              <a:off x="5616" y="238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" name="Oval 285"/>
            <p:cNvSpPr>
              <a:spLocks noChangeArrowheads="1"/>
            </p:cNvSpPr>
            <p:nvPr/>
          </p:nvSpPr>
          <p:spPr bwMode="auto">
            <a:xfrm>
              <a:off x="3888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7" name="Oval 286"/>
            <p:cNvSpPr>
              <a:spLocks noChangeArrowheads="1"/>
            </p:cNvSpPr>
            <p:nvPr/>
          </p:nvSpPr>
          <p:spPr bwMode="auto">
            <a:xfrm>
              <a:off x="4080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Oval 287"/>
            <p:cNvSpPr>
              <a:spLocks noChangeArrowheads="1"/>
            </p:cNvSpPr>
            <p:nvPr/>
          </p:nvSpPr>
          <p:spPr bwMode="auto">
            <a:xfrm>
              <a:off x="4272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Oval 288"/>
            <p:cNvSpPr>
              <a:spLocks noChangeArrowheads="1"/>
            </p:cNvSpPr>
            <p:nvPr/>
          </p:nvSpPr>
          <p:spPr bwMode="auto">
            <a:xfrm>
              <a:off x="4464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Oval 289"/>
            <p:cNvSpPr>
              <a:spLocks noChangeArrowheads="1"/>
            </p:cNvSpPr>
            <p:nvPr/>
          </p:nvSpPr>
          <p:spPr bwMode="auto">
            <a:xfrm>
              <a:off x="4656" y="259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" name="Oval 290"/>
            <p:cNvSpPr>
              <a:spLocks noChangeArrowheads="1"/>
            </p:cNvSpPr>
            <p:nvPr/>
          </p:nvSpPr>
          <p:spPr bwMode="auto">
            <a:xfrm>
              <a:off x="4848" y="259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2" name="Oval 291"/>
            <p:cNvSpPr>
              <a:spLocks noChangeArrowheads="1"/>
            </p:cNvSpPr>
            <p:nvPr/>
          </p:nvSpPr>
          <p:spPr bwMode="auto">
            <a:xfrm>
              <a:off x="5040" y="259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3" name="Oval 292"/>
            <p:cNvSpPr>
              <a:spLocks noChangeArrowheads="1"/>
            </p:cNvSpPr>
            <p:nvPr/>
          </p:nvSpPr>
          <p:spPr bwMode="auto">
            <a:xfrm>
              <a:off x="5232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Oval 293"/>
            <p:cNvSpPr>
              <a:spLocks noChangeArrowheads="1"/>
            </p:cNvSpPr>
            <p:nvPr/>
          </p:nvSpPr>
          <p:spPr bwMode="auto">
            <a:xfrm>
              <a:off x="5424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Oval 294"/>
            <p:cNvSpPr>
              <a:spLocks noChangeArrowheads="1"/>
            </p:cNvSpPr>
            <p:nvPr/>
          </p:nvSpPr>
          <p:spPr bwMode="auto">
            <a:xfrm>
              <a:off x="5616" y="260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6" name="Oval 295"/>
            <p:cNvSpPr>
              <a:spLocks noChangeArrowheads="1"/>
            </p:cNvSpPr>
            <p:nvPr/>
          </p:nvSpPr>
          <p:spPr bwMode="auto">
            <a:xfrm>
              <a:off x="3888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7" name="Oval 296"/>
            <p:cNvSpPr>
              <a:spLocks noChangeArrowheads="1"/>
            </p:cNvSpPr>
            <p:nvPr/>
          </p:nvSpPr>
          <p:spPr bwMode="auto">
            <a:xfrm>
              <a:off x="4080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Oval 297"/>
            <p:cNvSpPr>
              <a:spLocks noChangeArrowheads="1"/>
            </p:cNvSpPr>
            <p:nvPr/>
          </p:nvSpPr>
          <p:spPr bwMode="auto">
            <a:xfrm>
              <a:off x="4272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9" name="Oval 298"/>
            <p:cNvSpPr>
              <a:spLocks noChangeArrowheads="1"/>
            </p:cNvSpPr>
            <p:nvPr/>
          </p:nvSpPr>
          <p:spPr bwMode="auto">
            <a:xfrm>
              <a:off x="4464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" name="Oval 299"/>
            <p:cNvSpPr>
              <a:spLocks noChangeArrowheads="1"/>
            </p:cNvSpPr>
            <p:nvPr/>
          </p:nvSpPr>
          <p:spPr bwMode="auto">
            <a:xfrm>
              <a:off x="4656" y="280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1" name="Oval 300"/>
            <p:cNvSpPr>
              <a:spLocks noChangeArrowheads="1"/>
            </p:cNvSpPr>
            <p:nvPr/>
          </p:nvSpPr>
          <p:spPr bwMode="auto">
            <a:xfrm>
              <a:off x="4848" y="280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" name="Oval 301"/>
            <p:cNvSpPr>
              <a:spLocks noChangeArrowheads="1"/>
            </p:cNvSpPr>
            <p:nvPr/>
          </p:nvSpPr>
          <p:spPr bwMode="auto">
            <a:xfrm>
              <a:off x="5040" y="2802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Oval 302"/>
            <p:cNvSpPr>
              <a:spLocks noChangeArrowheads="1"/>
            </p:cNvSpPr>
            <p:nvPr/>
          </p:nvSpPr>
          <p:spPr bwMode="auto">
            <a:xfrm>
              <a:off x="5232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Oval 303"/>
            <p:cNvSpPr>
              <a:spLocks noChangeArrowheads="1"/>
            </p:cNvSpPr>
            <p:nvPr/>
          </p:nvSpPr>
          <p:spPr bwMode="auto">
            <a:xfrm>
              <a:off x="5424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Oval 304"/>
            <p:cNvSpPr>
              <a:spLocks noChangeArrowheads="1"/>
            </p:cNvSpPr>
            <p:nvPr/>
          </p:nvSpPr>
          <p:spPr bwMode="auto">
            <a:xfrm>
              <a:off x="5616" y="2808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6" name="Oval 305"/>
            <p:cNvSpPr>
              <a:spLocks noChangeArrowheads="1"/>
            </p:cNvSpPr>
            <p:nvPr/>
          </p:nvSpPr>
          <p:spPr bwMode="auto">
            <a:xfrm>
              <a:off x="3888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Oval 306"/>
            <p:cNvSpPr>
              <a:spLocks noChangeArrowheads="1"/>
            </p:cNvSpPr>
            <p:nvPr/>
          </p:nvSpPr>
          <p:spPr bwMode="auto">
            <a:xfrm>
              <a:off x="4080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Oval 307"/>
            <p:cNvSpPr>
              <a:spLocks noChangeArrowheads="1"/>
            </p:cNvSpPr>
            <p:nvPr/>
          </p:nvSpPr>
          <p:spPr bwMode="auto">
            <a:xfrm>
              <a:off x="4272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9" name="Oval 308"/>
            <p:cNvSpPr>
              <a:spLocks noChangeArrowheads="1"/>
            </p:cNvSpPr>
            <p:nvPr/>
          </p:nvSpPr>
          <p:spPr bwMode="auto">
            <a:xfrm>
              <a:off x="4464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" name="Oval 309"/>
            <p:cNvSpPr>
              <a:spLocks noChangeArrowheads="1"/>
            </p:cNvSpPr>
            <p:nvPr/>
          </p:nvSpPr>
          <p:spPr bwMode="auto">
            <a:xfrm>
              <a:off x="4656" y="29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1" name="Oval 310"/>
            <p:cNvSpPr>
              <a:spLocks noChangeArrowheads="1"/>
            </p:cNvSpPr>
            <p:nvPr/>
          </p:nvSpPr>
          <p:spPr bwMode="auto">
            <a:xfrm>
              <a:off x="4848" y="29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2" name="Oval 311"/>
            <p:cNvSpPr>
              <a:spLocks noChangeArrowheads="1"/>
            </p:cNvSpPr>
            <p:nvPr/>
          </p:nvSpPr>
          <p:spPr bwMode="auto">
            <a:xfrm>
              <a:off x="5040" y="2994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3" name="Oval 312"/>
            <p:cNvSpPr>
              <a:spLocks noChangeArrowheads="1"/>
            </p:cNvSpPr>
            <p:nvPr/>
          </p:nvSpPr>
          <p:spPr bwMode="auto">
            <a:xfrm>
              <a:off x="5232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" name="Oval 313"/>
            <p:cNvSpPr>
              <a:spLocks noChangeArrowheads="1"/>
            </p:cNvSpPr>
            <p:nvPr/>
          </p:nvSpPr>
          <p:spPr bwMode="auto">
            <a:xfrm>
              <a:off x="5424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" name="Oval 314"/>
            <p:cNvSpPr>
              <a:spLocks noChangeArrowheads="1"/>
            </p:cNvSpPr>
            <p:nvPr/>
          </p:nvSpPr>
          <p:spPr bwMode="auto">
            <a:xfrm>
              <a:off x="5616" y="3000"/>
              <a:ext cx="24" cy="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17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  <a:noFill/>
        </p:spPr>
        <p:txBody>
          <a:bodyPr/>
          <a:lstStyle/>
          <a:p>
            <a:pPr algn="l"/>
            <a:r>
              <a:rPr lang="ru-RU" sz="2800" b="1" dirty="0" smtClean="0"/>
              <a:t>Подходы к решению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2b6cfae59476abeda1224980b6a729b7517c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10754</TotalTime>
  <Words>859</Words>
  <Application>Microsoft Office PowerPoint</Application>
  <PresentationFormat>Экран (4:3)</PresentationFormat>
  <Paragraphs>223</Paragraphs>
  <Slides>23</Slides>
  <Notes>11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Оформление по умолчанию</vt:lpstr>
      <vt:lpstr>Специальное оформление</vt:lpstr>
      <vt:lpstr>Формула</vt:lpstr>
      <vt:lpstr>Microsoft Equation 3.0</vt:lpstr>
      <vt:lpstr>Слайд 1</vt:lpstr>
      <vt:lpstr>Слайд 2</vt:lpstr>
      <vt:lpstr>План</vt:lpstr>
      <vt:lpstr>Постановка задачи</vt:lpstr>
      <vt:lpstr>Постановка задачи</vt:lpstr>
      <vt:lpstr>Решение серии задач оптимизации</vt:lpstr>
      <vt:lpstr>Решение серии задач оптимизации</vt:lpstr>
      <vt:lpstr>Распределение вычислительной нагрузки</vt:lpstr>
      <vt:lpstr>Подходы к решению</vt:lpstr>
      <vt:lpstr>Подходы к решению задачи …</vt:lpstr>
      <vt:lpstr>Редукция размерности</vt:lpstr>
      <vt:lpstr>Редукция размерности</vt:lpstr>
      <vt:lpstr>Алгоритм глобального поиска (АГП)</vt:lpstr>
      <vt:lpstr>Алгоритм глобального поиска (АГП)</vt:lpstr>
      <vt:lpstr>Параллельный АГП</vt:lpstr>
      <vt:lpstr>Решение серии задач с помощью АГП</vt:lpstr>
      <vt:lpstr>Решение серии задач с помощью АГП</vt:lpstr>
      <vt:lpstr>Слайд 18</vt:lpstr>
      <vt:lpstr>Сравнение с другими методами</vt:lpstr>
      <vt:lpstr>Результаты экспериментов</vt:lpstr>
      <vt:lpstr>Сравнение стратегий распределения задач</vt:lpstr>
      <vt:lpstr>Литература</vt:lpstr>
      <vt:lpstr>Слайд 23</vt:lpstr>
    </vt:vector>
  </TitlesOfParts>
  <Company>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Баркалов</dc:creator>
  <cp:lastModifiedBy>Admin</cp:lastModifiedBy>
  <cp:revision>663</cp:revision>
  <dcterms:created xsi:type="dcterms:W3CDTF">2006-01-13T11:29:09Z</dcterms:created>
  <dcterms:modified xsi:type="dcterms:W3CDTF">2016-09-21T11:39:01Z</dcterms:modified>
</cp:coreProperties>
</file>