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0" r:id="rId1"/>
  </p:sldMasterIdLst>
  <p:notesMasterIdLst>
    <p:notesMasterId r:id="rId18"/>
  </p:notesMasterIdLst>
  <p:handoutMasterIdLst>
    <p:handoutMasterId r:id="rId19"/>
  </p:handoutMasterIdLst>
  <p:sldIdLst>
    <p:sldId id="518" r:id="rId2"/>
    <p:sldId id="565" r:id="rId3"/>
    <p:sldId id="566" r:id="rId4"/>
    <p:sldId id="567" r:id="rId5"/>
    <p:sldId id="568" r:id="rId6"/>
    <p:sldId id="569" r:id="rId7"/>
    <p:sldId id="474" r:id="rId8"/>
    <p:sldId id="570" r:id="rId9"/>
    <p:sldId id="493" r:id="rId10"/>
    <p:sldId id="528" r:id="rId11"/>
    <p:sldId id="527" r:id="rId12"/>
    <p:sldId id="541" r:id="rId13"/>
    <p:sldId id="543" r:id="rId14"/>
    <p:sldId id="546" r:id="rId15"/>
    <p:sldId id="571" r:id="rId16"/>
    <p:sldId id="551" r:id="rId17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6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005DA2"/>
    <a:srgbClr val="D62A90"/>
    <a:srgbClr val="00FF00"/>
    <a:srgbClr val="99FF3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3369" autoAdjust="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48" y="8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2" y="-114"/>
      </p:cViewPr>
      <p:guideLst>
        <p:guide orient="horz" pos="3156"/>
        <p:guide pos="216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068363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Text Box 1033"/>
          <p:cNvSpPr txBox="1">
            <a:spLocks noChangeArrowheads="1"/>
          </p:cNvSpPr>
          <p:nvPr userDrawn="1"/>
        </p:nvSpPr>
        <p:spPr bwMode="auto">
          <a:xfrm>
            <a:off x="1190545" y="2348880"/>
            <a:ext cx="8739214" cy="10500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18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Национальный исследовательский университет</a:t>
            </a:r>
            <a:endParaRPr lang="ru-RU" sz="16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6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4489" y="2243171"/>
            <a:ext cx="1141412" cy="1257837"/>
          </a:xfrm>
          <a:prstGeom prst="rect">
            <a:avLst/>
          </a:prstGeom>
        </p:spPr>
      </p:pic>
      <p:sp>
        <p:nvSpPr>
          <p:cNvPr id="10" name="Line 12">
            <a:extLst>
              <a:ext uri="{FF2B5EF4-FFF2-40B4-BE49-F238E27FC236}">
                <a16:creationId xmlns:a16="http://schemas.microsoft.com/office/drawing/2014/main" xmlns="" id="{70369828-50AA-41DA-9F5A-AA39D39C6BB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3717032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9D44C81-6232-4FF9-AF64-1FA8189B525D}"/>
              </a:ext>
            </a:extLst>
          </p:cNvPr>
          <p:cNvSpPr/>
          <p:nvPr userDrawn="1"/>
        </p:nvSpPr>
        <p:spPr bwMode="auto">
          <a:xfrm>
            <a:off x="132426" y="260648"/>
            <a:ext cx="9439936" cy="1804727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</a:t>
            </a:r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</a:t>
            </a:r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207963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1" i="0" smtClean="0"/>
            </a:lvl1pPr>
          </a:lstStyle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 smtClean="0"/>
              <a:t>/</a:t>
            </a:r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.kozinov@itmm.unn.ru" TargetMode="External"/><Relationship Id="rId2" Type="http://schemas.openxmlformats.org/officeDocument/2006/relationships/hyperlink" Target="mailto:gergel@unn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05E28CF-B7F8-4FC0-BAA9-FA75955222E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7642" y="5445224"/>
            <a:ext cx="84201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20638" algn="ctr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8675" indent="-28575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236663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44650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just" rtl="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just" rtl="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363538" algn="r" eaLnBrk="1" hangingPunct="1">
              <a:lnSpc>
                <a:spcPct val="105000"/>
              </a:lnSpc>
              <a:buSzTx/>
            </a:pPr>
            <a:r>
              <a:rPr lang="ru-RU" altLang="ru-RU" sz="2200" dirty="0">
                <a:latin typeface="Cambria" panose="02040503050406030204" pitchFamily="18" charset="0"/>
              </a:rPr>
              <a:t>д.т.н., проф., Гергель В.П., ИИТММ, ННГУ</a:t>
            </a:r>
          </a:p>
          <a:p>
            <a:pPr marL="0" indent="363538" algn="r" eaLnBrk="1" hangingPunct="1">
              <a:lnSpc>
                <a:spcPct val="105000"/>
              </a:lnSpc>
              <a:buSzTx/>
            </a:pPr>
            <a:r>
              <a:rPr lang="ru-RU" altLang="ru-RU" sz="2200" b="1" u="sng" dirty="0">
                <a:latin typeface="Cambria" panose="02040503050406030204" pitchFamily="18" charset="0"/>
              </a:rPr>
              <a:t>к.т.н., преподаватель, </a:t>
            </a:r>
            <a:r>
              <a:rPr lang="ru-RU" altLang="ru-RU" sz="2200" b="1" u="sng" dirty="0" err="1">
                <a:latin typeface="Cambria" panose="02040503050406030204" pitchFamily="18" charset="0"/>
              </a:rPr>
              <a:t>Козинов</a:t>
            </a:r>
            <a:r>
              <a:rPr lang="ru-RU" altLang="ru-RU" sz="2200" b="1" u="sng" dirty="0">
                <a:latin typeface="Cambria" panose="02040503050406030204" pitchFamily="18" charset="0"/>
              </a:rPr>
              <a:t> Е.А. , ИИТММ, ННГУ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xmlns="" id="{24CA9CCD-1849-49E0-B228-E66A0E7D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42" y="3886200"/>
            <a:ext cx="8807846" cy="1415008"/>
          </a:xfrm>
        </p:spPr>
        <p:txBody>
          <a:bodyPr/>
          <a:lstStyle/>
          <a:p>
            <a:r>
              <a:rPr lang="en-US" sz="3200" b="1" dirty="0"/>
              <a:t>Parallel Computations for Solving Multicriteria Mixed-Integer Optimization Problems</a:t>
            </a:r>
            <a:endParaRPr lang="ru-RU" sz="3200" b="1" dirty="0"/>
          </a:p>
        </p:txBody>
      </p:sp>
      <p:pic>
        <p:nvPicPr>
          <p:cNvPr id="1026" name="Picture 2" descr="Параллельные вычислительные технологии 2021 (ПаВТ'2021)">
            <a:extLst>
              <a:ext uri="{FF2B5EF4-FFF2-40B4-BE49-F238E27FC236}">
                <a16:creationId xmlns:a16="http://schemas.microsoft.com/office/drawing/2014/main" xmlns="" id="{57DCAD94-4E9E-4440-8019-63393CC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472" y="416074"/>
            <a:ext cx="1619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DF5F1D-3089-47BB-9D50-5CD7983EC7F6}"/>
              </a:ext>
            </a:extLst>
          </p:cNvPr>
          <p:cNvSpPr txBox="1"/>
          <p:nvPr/>
        </p:nvSpPr>
        <p:spPr>
          <a:xfrm>
            <a:off x="2003246" y="674693"/>
            <a:ext cx="74862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Параллельные вычислительные технологии (ПаВТ'2021)</a:t>
            </a:r>
          </a:p>
        </p:txBody>
      </p:sp>
    </p:spTree>
    <p:extLst>
      <p:ext uri="{BB962C8B-B14F-4D97-AF65-F5344CB8AC3E}">
        <p14:creationId xmlns:p14="http://schemas.microsoft.com/office/powerpoint/2010/main" xmlns="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98FC4E-42F6-4A34-A2BC-F48B0B3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Основы предлагаемого подхода: Ускорение вычислений на основе повторного использования информации…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622E11-8CAA-48A5-AEA0-C7B626BC93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145241D-19E6-4D80-9597-2D01BE77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238092" y="1071546"/>
            <a:ext cx="9501254" cy="53097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Решение задач – последовательность испытаний </a:t>
            </a:r>
            <a:r>
              <a:rPr lang="en-US" dirty="0"/>
              <a:t> </a:t>
            </a:r>
            <a:r>
              <a:rPr lang="en-US" i="1" dirty="0" smtClean="0"/>
              <a:t>f  </a:t>
            </a:r>
            <a:r>
              <a:rPr lang="en-US" i="1" baseline="30000" dirty="0" err="1" smtClean="0"/>
              <a:t>i</a:t>
            </a:r>
            <a:r>
              <a:rPr lang="en-US" i="1" baseline="30000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/>
              <a:t>𝑦</a:t>
            </a:r>
            <a:r>
              <a:rPr lang="ru-RU" baseline="30000" dirty="0"/>
              <a:t>𝑖</a:t>
            </a:r>
            <a:r>
              <a:rPr lang="ru-RU" dirty="0"/>
              <a:t> </a:t>
            </a:r>
            <a:r>
              <a:rPr lang="en-US" dirty="0" smtClean="0"/>
              <a:t>, </a:t>
            </a:r>
            <a:r>
              <a:rPr lang="en-US" i="1" dirty="0" err="1" smtClean="0"/>
              <a:t>w</a:t>
            </a:r>
            <a:r>
              <a:rPr lang="en-US" i="1" baseline="30000" dirty="0" err="1" smtClean="0"/>
              <a:t>i</a:t>
            </a:r>
            <a:r>
              <a:rPr lang="ru-RU" dirty="0" smtClean="0"/>
              <a:t>).</a:t>
            </a:r>
            <a:endParaRPr lang="ru-RU" dirty="0"/>
          </a:p>
          <a:p>
            <a:pPr lvl="1"/>
            <a:r>
              <a:rPr lang="ru-RU" dirty="0"/>
              <a:t>Вся доступная информация о решаемой задаче оптимизации </a:t>
            </a:r>
            <a:br>
              <a:rPr lang="ru-RU" dirty="0"/>
            </a:br>
            <a:r>
              <a:rPr lang="ru-RU" dirty="0"/>
              <a:t>(</a:t>
            </a:r>
            <a:r>
              <a:rPr lang="ru-RU" i="1" dirty="0"/>
              <a:t>множество поисковой информации</a:t>
            </a:r>
            <a:r>
              <a:rPr lang="ru-RU" dirty="0"/>
              <a:t>, МПИ):</a:t>
            </a:r>
          </a:p>
          <a:p>
            <a:pPr lvl="1"/>
            <a:endParaRPr lang="en-US" sz="3000" dirty="0"/>
          </a:p>
          <a:p>
            <a:pPr lvl="1"/>
            <a:r>
              <a:rPr lang="ru-RU" dirty="0"/>
              <a:t>МПИ преобразуется к </a:t>
            </a:r>
            <a:r>
              <a:rPr lang="ru-RU" i="1" dirty="0"/>
              <a:t>матрице состояния поиска</a:t>
            </a:r>
            <a:r>
              <a:rPr lang="ru-RU" dirty="0"/>
              <a:t> (МСП) :</a:t>
            </a:r>
          </a:p>
          <a:p>
            <a:pPr lvl="1"/>
            <a:endParaRPr lang="en-US" sz="3000" dirty="0"/>
          </a:p>
          <a:p>
            <a:pPr lvl="2"/>
            <a:r>
              <a:rPr lang="ru-RU" dirty="0"/>
              <a:t>𝑥</a:t>
            </a:r>
            <a:r>
              <a:rPr lang="ru-RU" baseline="-25000" dirty="0"/>
              <a:t>𝑖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𝑦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𝑦</a:t>
            </a:r>
            <a:r>
              <a:rPr lang="ru-RU" baseline="-25000" dirty="0"/>
              <a:t>𝑖</a:t>
            </a:r>
            <a:r>
              <a:rPr lang="ru-RU" dirty="0"/>
              <a:t> </a:t>
            </a:r>
            <a:r>
              <a:rPr lang="ru-RU" dirty="0" smtClean="0"/>
              <a:t>)</a:t>
            </a:r>
            <a:r>
              <a:rPr lang="en-US" dirty="0" smtClean="0"/>
              <a:t> 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– </a:t>
            </a:r>
            <a:r>
              <a:rPr lang="ru-RU" dirty="0"/>
              <a:t>редуцированные точки,</a:t>
            </a:r>
            <a:endParaRPr lang="en-US" dirty="0"/>
          </a:p>
          <a:p>
            <a:pPr lvl="2"/>
            <a:r>
              <a:rPr lang="ru-RU" dirty="0"/>
              <a:t> </a:t>
            </a:r>
          </a:p>
          <a:p>
            <a:pPr lvl="2"/>
            <a:r>
              <a:rPr lang="ru-RU" dirty="0"/>
              <a:t>𝑙</a:t>
            </a:r>
            <a:r>
              <a:rPr lang="ru-RU" baseline="-25000" dirty="0"/>
              <a:t>𝑖</a:t>
            </a:r>
            <a:r>
              <a:rPr lang="ru-RU" dirty="0"/>
              <a:t> - номера итераций.</a:t>
            </a:r>
          </a:p>
          <a:p>
            <a:r>
              <a:rPr lang="ru-RU" dirty="0"/>
              <a:t>Переход к новой постановке задачи может быть выполнен</a:t>
            </a:r>
            <a:br>
              <a:rPr lang="ru-RU" dirty="0"/>
            </a:br>
            <a:r>
              <a:rPr lang="ru-RU" b="1" i="1" dirty="0"/>
              <a:t>без дополнительных вычислений характеристик</a:t>
            </a:r>
            <a:r>
              <a:rPr lang="ru-RU" dirty="0"/>
              <a:t> :</a:t>
            </a:r>
          </a:p>
          <a:p>
            <a:pPr>
              <a:buNone/>
            </a:pPr>
            <a:endParaRPr lang="en-US" dirty="0"/>
          </a:p>
          <a:p>
            <a:r>
              <a:rPr lang="ru-RU" dirty="0" smtClean="0"/>
              <a:t>Алгоритм использующий представленные техники будем называть </a:t>
            </a:r>
            <a:r>
              <a:rPr lang="en-US" b="1" u="sng" dirty="0" err="1" smtClean="0"/>
              <a:t>Algorthm</a:t>
            </a:r>
            <a:r>
              <a:rPr lang="en-US" b="1" u="sng" dirty="0" smtClean="0"/>
              <a:t> for  Global Mixed-Integer Search </a:t>
            </a:r>
            <a:r>
              <a:rPr lang="en-US" b="1" u="sng" dirty="0" smtClean="0"/>
              <a:t>(AGMIS</a:t>
            </a:r>
            <a:r>
              <a:rPr lang="ru-RU" b="1" u="sng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2924944"/>
            <a:ext cx="3018316" cy="324000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3573016"/>
            <a:ext cx="2725528" cy="432000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4363" y="4905216"/>
            <a:ext cx="4058837" cy="468000"/>
          </a:xfrm>
          <a:prstGeom prst="rect">
            <a:avLst/>
          </a:prstGeom>
          <a:noFill/>
        </p:spPr>
      </p:pic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0001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6696" y="2093987"/>
            <a:ext cx="4895850" cy="542925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10001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2666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вычисления для </a:t>
            </a:r>
            <a:br>
              <a:rPr lang="ru-RU" dirty="0"/>
            </a:br>
            <a:r>
              <a:rPr lang="ru-RU" dirty="0"/>
              <a:t>вычислительных систем с общей памятью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 smtClean="0"/>
              <a:t>Параллельный </a:t>
            </a:r>
            <a:r>
              <a:rPr lang="ru-RU" sz="2200" dirty="0"/>
              <a:t>алгоритм, дополненный возможностью повторного использования </a:t>
            </a:r>
            <a:r>
              <a:rPr lang="ru-RU" sz="2200" dirty="0" smtClean="0"/>
              <a:t>информации </a:t>
            </a:r>
            <a:r>
              <a:rPr lang="en-US" sz="2200" b="1" u="sng" dirty="0" smtClean="0"/>
              <a:t>(</a:t>
            </a:r>
            <a:r>
              <a:rPr lang="en-US" sz="2200" b="1" u="sng" dirty="0" smtClean="0"/>
              <a:t>P</a:t>
            </a:r>
            <a:r>
              <a:rPr lang="en-US" sz="2200" b="1" u="sng" dirty="0" smtClean="0"/>
              <a:t>AGMIS</a:t>
            </a:r>
            <a:r>
              <a:rPr lang="ru-RU" sz="2200" b="1" u="sng" dirty="0" smtClean="0"/>
              <a:t>)</a:t>
            </a:r>
            <a:r>
              <a:rPr lang="ru-RU" sz="2200" dirty="0" smtClean="0"/>
              <a:t>:</a:t>
            </a:r>
            <a:endParaRPr lang="ru-RU" sz="2200" dirty="0"/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Отсортировать точки испытаний в порядке возрастания их координат </a:t>
            </a:r>
            <a:br>
              <a:rPr lang="ru-RU" sz="2200" dirty="0"/>
            </a:br>
            <a:r>
              <a:rPr lang="ru-RU" sz="2200" dirty="0"/>
              <a:t>0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0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1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𝑘∗</a:t>
            </a:r>
            <a:r>
              <a:rPr lang="ru-RU" sz="2200" i="1" baseline="-25000" dirty="0" err="1"/>
              <a:t>p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𝑘∗𝑝+1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 smtClean="0"/>
              <a:t>l</a:t>
            </a:r>
            <a:r>
              <a:rPr lang="ru-RU" sz="2200" dirty="0" smtClean="0"/>
              <a:t>. </a:t>
            </a:r>
            <a:endParaRPr lang="ru-RU" sz="2200" dirty="0"/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Для каждого интервала (</a:t>
            </a:r>
            <a:r>
              <a:rPr lang="ru-RU" sz="2200" i="1" dirty="0" err="1"/>
              <a:t>x</a:t>
            </a:r>
            <a:r>
              <a:rPr lang="ru-RU" sz="2200" i="1" baseline="-25000" dirty="0" err="1"/>
              <a:t>i</a:t>
            </a:r>
            <a:r>
              <a:rPr lang="en-US" sz="2200" baseline="-25000" dirty="0"/>
              <a:t>-</a:t>
            </a:r>
            <a:r>
              <a:rPr lang="ru-RU" sz="2200" baseline="-25000" dirty="0"/>
              <a:t>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i="1" dirty="0" err="1"/>
              <a:t>x</a:t>
            </a:r>
            <a:r>
              <a:rPr lang="ru-RU" sz="2200" i="1" baseline="-25000" dirty="0" err="1"/>
              <a:t>i</a:t>
            </a:r>
            <a:r>
              <a:rPr lang="ru-RU" sz="2200" dirty="0"/>
              <a:t>) </a:t>
            </a:r>
            <a:r>
              <a:rPr lang="ru-RU" sz="2200" dirty="0" smtClean="0"/>
              <a:t>вычислить</a:t>
            </a:r>
            <a:r>
              <a:rPr lang="en-US" sz="2200" dirty="0" smtClean="0"/>
              <a:t> </a:t>
            </a:r>
            <a:r>
              <a:rPr lang="ru-RU" sz="2200" dirty="0" smtClean="0"/>
              <a:t>значения характеристики </a:t>
            </a:r>
            <a:r>
              <a:rPr lang="ru-RU" sz="2200" dirty="0"/>
              <a:t>интервалов 𝑅(𝑖).</a:t>
            </a:r>
          </a:p>
          <a:p>
            <a:pPr marL="457200" indent="-457200">
              <a:spcAft>
                <a:spcPts val="300"/>
              </a:spcAft>
              <a:buFont typeface="+mj-lt"/>
              <a:buAutoNum type="arabicPeriod"/>
            </a:pPr>
            <a:r>
              <a:rPr lang="ru-RU" sz="2200" dirty="0"/>
              <a:t>Отсортировать интервалы </a:t>
            </a:r>
            <a:r>
              <a:rPr lang="ru-RU" sz="2200" dirty="0" smtClean="0"/>
              <a:t>по убыванию характеристик</a:t>
            </a:r>
            <a:r>
              <a:rPr lang="ru-RU" sz="2200" dirty="0"/>
              <a:t>,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взять </a:t>
            </a:r>
            <a:r>
              <a:rPr lang="ru-RU" sz="2200" dirty="0"/>
              <a:t>𝑝 интервалов </a:t>
            </a:r>
            <a:br>
              <a:rPr lang="ru-RU" sz="2200" dirty="0"/>
            </a:br>
            <a:r>
              <a:rPr lang="ru-RU" sz="2200" dirty="0"/>
              <a:t> 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1</a:t>
            </a:r>
            <a:r>
              <a:rPr lang="en-US" sz="2200" dirty="0"/>
              <a:t> </a:t>
            </a:r>
            <a:r>
              <a:rPr lang="ru-RU" sz="2200" dirty="0"/>
              <a:t>)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2</a:t>
            </a:r>
            <a:r>
              <a:rPr lang="en-US" sz="2200" dirty="0"/>
              <a:t> </a:t>
            </a:r>
            <a:r>
              <a:rPr lang="ru-RU" sz="2200" dirty="0"/>
              <a:t>)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≥</a:t>
            </a:r>
            <a:r>
              <a:rPr lang="en-US" sz="2200" dirty="0"/>
              <a:t> </a:t>
            </a:r>
            <a:r>
              <a:rPr lang="ru-RU" sz="2200" dirty="0"/>
              <a:t>𝑅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 </a:t>
            </a:r>
            <a:r>
              <a:rPr lang="ru-RU" sz="2200" dirty="0"/>
              <a:t>𝑡</a:t>
            </a:r>
            <a:r>
              <a:rPr lang="ru-RU" sz="2200" baseline="-25000" dirty="0"/>
              <a:t>𝑝</a:t>
            </a:r>
            <a:r>
              <a:rPr lang="en-US" sz="2200" dirty="0"/>
              <a:t> </a:t>
            </a:r>
            <a:r>
              <a:rPr lang="ru-RU" sz="22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Провести 𝑝 испытаний </a:t>
            </a:r>
            <a:r>
              <a:rPr lang="ru-RU" sz="2200" b="1" dirty="0" smtClean="0"/>
              <a:t/>
            </a:r>
            <a:br>
              <a:rPr lang="ru-RU" sz="2200" b="1" dirty="0" smtClean="0"/>
            </a:br>
            <a:r>
              <a:rPr lang="ru-RU" sz="2200" b="1" dirty="0" smtClean="0"/>
              <a:t>параллельно</a:t>
            </a:r>
            <a:endParaRPr lang="en-US" sz="2200" b="1" dirty="0"/>
          </a:p>
          <a:p>
            <a:pPr marL="457200" indent="-457200">
              <a:buFont typeface="+mj-lt"/>
              <a:buAutoNum type="arabicPeriod"/>
            </a:pPr>
            <a:endParaRPr lang="ru-RU" sz="2200" b="1" dirty="0"/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Критерий остановки: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</a:t>
            </a:r>
            <a:endParaRPr lang="ru-RU" sz="2200" dirty="0"/>
          </a:p>
          <a:p>
            <a:endParaRPr lang="en-US" sz="2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536" y="5157192"/>
            <a:ext cx="3840872" cy="4320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5949280"/>
            <a:ext cx="1841269" cy="324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024" y="3702608"/>
            <a:ext cx="4592960" cy="252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1885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Результаты вычислительных экспериментов…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Вычислительные эксперименты проводились на </a:t>
            </a:r>
            <a:r>
              <a:rPr lang="ru-RU" dirty="0" smtClean="0"/>
              <a:t>суперкомпьютерах </a:t>
            </a:r>
            <a:r>
              <a:rPr lang="ru-RU" dirty="0"/>
              <a:t>«Лобачевский» Нижегородского государственного </a:t>
            </a:r>
            <a:r>
              <a:rPr lang="ru-RU" dirty="0" smtClean="0"/>
              <a:t>университета и </a:t>
            </a:r>
            <a:r>
              <a:rPr lang="en-US" dirty="0" smtClean="0"/>
              <a:t>Endeavor.</a:t>
            </a:r>
            <a:endParaRPr lang="ru-RU" dirty="0" smtClean="0"/>
          </a:p>
          <a:p>
            <a:r>
              <a:rPr lang="ru-RU" dirty="0" smtClean="0"/>
              <a:t>Характеристики вычислительных узлов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en-US" dirty="0" smtClean="0"/>
              <a:t>2 x Intel </a:t>
            </a:r>
            <a:r>
              <a:rPr lang="en-US" dirty="0" smtClean="0"/>
              <a:t>Xeon Platinum 8260L, 2.4 GHz, </a:t>
            </a:r>
            <a:r>
              <a:rPr lang="en-US" dirty="0" smtClean="0"/>
              <a:t>(48</a:t>
            </a:r>
            <a:r>
              <a:rPr lang="ru-RU" dirty="0" smtClean="0"/>
              <a:t> вычислительных</a:t>
            </a:r>
            <a:r>
              <a:rPr lang="en-US" dirty="0" smtClean="0"/>
              <a:t> </a:t>
            </a:r>
            <a:r>
              <a:rPr lang="ru-RU" dirty="0" smtClean="0"/>
              <a:t>ядер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256 </a:t>
            </a:r>
            <a:r>
              <a:rPr lang="en-US" dirty="0" smtClean="0"/>
              <a:t>GB </a:t>
            </a:r>
            <a:r>
              <a:rPr lang="en-US" dirty="0" smtClean="0"/>
              <a:t>RAM. </a:t>
            </a:r>
            <a:endParaRPr lang="ru-RU" dirty="0" smtClean="0"/>
          </a:p>
          <a:p>
            <a:pPr lvl="1"/>
            <a:r>
              <a:rPr lang="ru-RU" dirty="0" smtClean="0"/>
              <a:t>Компилятор из набора инструментов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Intel </a:t>
            </a:r>
            <a:r>
              <a:rPr lang="en-US" dirty="0" smtClean="0"/>
              <a:t>Parallel Studio XE </a:t>
            </a:r>
            <a:r>
              <a:rPr lang="en-US" dirty="0" smtClean="0"/>
              <a:t>2019</a:t>
            </a:r>
            <a:endParaRPr lang="ru-RU" dirty="0" smtClean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B41290-F6E1-4027-97A0-BF88973109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364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Результаты вычислительных экспериментов…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2B4373-32A7-4E84-8CB2-303E06E4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92" y="1071546"/>
            <a:ext cx="9395428" cy="5337192"/>
          </a:xfrm>
        </p:spPr>
        <p:txBody>
          <a:bodyPr>
            <a:normAutofit/>
          </a:bodyPr>
          <a:lstStyle/>
          <a:p>
            <a:r>
              <a:rPr lang="ru-RU" dirty="0"/>
              <a:t>Решалась двумерная </a:t>
            </a:r>
            <a:r>
              <a:rPr lang="ru-RU" dirty="0" smtClean="0"/>
              <a:t>тестовая задача </a:t>
            </a:r>
            <a:r>
              <a:rPr lang="ru-RU" dirty="0"/>
              <a:t>с двумя критериями.</a:t>
            </a:r>
            <a:endParaRPr lang="en-US" dirty="0"/>
          </a:p>
          <a:p>
            <a:r>
              <a:rPr lang="ru-RU" dirty="0"/>
              <a:t>Сравнивается эффективность </a:t>
            </a:r>
            <a:r>
              <a:rPr lang="ru-RU" dirty="0" smtClean="0"/>
              <a:t>алгоритмов</a:t>
            </a:r>
            <a:endParaRPr lang="ru-RU" dirty="0"/>
          </a:p>
          <a:p>
            <a:pPr lvl="1"/>
            <a:r>
              <a:rPr lang="en-US" sz="2000" dirty="0" smtClean="0"/>
              <a:t>AGMIS</a:t>
            </a:r>
            <a:r>
              <a:rPr lang="ru-RU" sz="2000" dirty="0" smtClean="0"/>
              <a:t> – разработанный алгоритм</a:t>
            </a:r>
            <a:endParaRPr lang="en-US" sz="2000" dirty="0" smtClean="0">
              <a:latin typeface="Times New Roman"/>
              <a:ea typeface="Times New Roman"/>
              <a:cs typeface="Times New Roman"/>
            </a:endParaRPr>
          </a:p>
          <a:p>
            <a:pPr lvl="1"/>
            <a:r>
              <a:rPr lang="ru-RU" dirty="0" smtClean="0"/>
              <a:t>Результаты остальных алгоритмов взяты из опубликованных статей</a:t>
            </a:r>
            <a:endParaRPr lang="ru-RU" dirty="0"/>
          </a:p>
          <a:p>
            <a:pPr lvl="1"/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B41290-F6E1-4027-97A0-BF88973109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44489" y="2780928"/>
          <a:ext cx="9000999" cy="2488749"/>
        </p:xfrm>
        <a:graphic>
          <a:graphicData uri="http://schemas.openxmlformats.org/drawingml/2006/table">
            <a:tbl>
              <a:tblPr/>
              <a:tblGrid>
                <a:gridCol w="3816423"/>
                <a:gridCol w="936104"/>
                <a:gridCol w="936104"/>
                <a:gridCol w="1152128"/>
                <a:gridCol w="936104"/>
                <a:gridCol w="1224136"/>
              </a:tblGrid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Метод решения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MC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SEMO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NUC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u="none" dirty="0" smtClean="0"/>
                        <a:t>AGMIS</a:t>
                      </a:r>
                      <a:endParaRPr lang="en-US" sz="2200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</a:t>
                      </a:r>
                      <a: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итераций метода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515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498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3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найденных точек области Парето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HV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индекс (лучше больше)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0.312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0.308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0.314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индекс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(лучше меньше)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1.277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0.210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0.175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0.096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4792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075F12-C5B6-40C6-8BE2-51900717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Результаты вычислительных экспериментов…</a:t>
            </a: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B41290-F6E1-4027-97A0-BF88973109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B8EDD30-8AC3-4A33-AF59-897BCA711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Оценка эффективности параллельных вычислений </a:t>
            </a:r>
            <a:br>
              <a:rPr lang="ru-RU" dirty="0"/>
            </a:br>
            <a:r>
              <a:rPr lang="ru-RU" dirty="0"/>
              <a:t>при решении задач МКО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Решалась </a:t>
            </a:r>
            <a:r>
              <a:rPr lang="ru-RU" dirty="0"/>
              <a:t>серия задач МКО:</a:t>
            </a:r>
          </a:p>
          <a:p>
            <a:pPr lvl="2"/>
            <a:r>
              <a:rPr lang="ru-RU" dirty="0" smtClean="0"/>
              <a:t>Число </a:t>
            </a:r>
            <a:r>
              <a:rPr lang="ru-RU" dirty="0"/>
              <a:t>задач в серии – 100.</a:t>
            </a:r>
          </a:p>
          <a:p>
            <a:pPr lvl="2"/>
            <a:r>
              <a:rPr lang="ru-RU" dirty="0" smtClean="0"/>
              <a:t>Способ </a:t>
            </a:r>
            <a:r>
              <a:rPr lang="ru-RU" dirty="0"/>
              <a:t>получения критериев – генератор GKLS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Число </a:t>
            </a:r>
            <a:r>
              <a:rPr lang="ru-RU" dirty="0" smtClean="0"/>
              <a:t>критериев – </a:t>
            </a:r>
            <a:r>
              <a:rPr lang="ru-RU" dirty="0" smtClean="0"/>
              <a:t>2,</a:t>
            </a:r>
            <a:endParaRPr lang="ru-RU" dirty="0" smtClean="0"/>
          </a:p>
          <a:p>
            <a:pPr lvl="2"/>
            <a:r>
              <a:rPr lang="ru-RU" dirty="0" smtClean="0"/>
              <a:t>Число непрерывных </a:t>
            </a:r>
            <a:r>
              <a:rPr lang="ru-RU" dirty="0" smtClean="0"/>
              <a:t>параметров – </a:t>
            </a:r>
            <a:r>
              <a:rPr lang="ru-RU" dirty="0" smtClean="0"/>
              <a:t>4,</a:t>
            </a:r>
            <a:endParaRPr lang="ru-RU" dirty="0"/>
          </a:p>
          <a:p>
            <a:pPr lvl="2"/>
            <a:r>
              <a:rPr lang="ru-RU" dirty="0" smtClean="0"/>
              <a:t>Число дискретных </a:t>
            </a:r>
            <a:r>
              <a:rPr lang="ru-RU" dirty="0"/>
              <a:t>параметров – </a:t>
            </a:r>
            <a:r>
              <a:rPr lang="ru-RU" dirty="0" smtClean="0"/>
              <a:t>5,</a:t>
            </a:r>
          </a:p>
          <a:p>
            <a:pPr lvl="2"/>
            <a:r>
              <a:rPr lang="ru-RU" dirty="0" smtClean="0"/>
              <a:t>Число значений </a:t>
            </a:r>
            <a:r>
              <a:rPr lang="ru-RU" dirty="0" smtClean="0"/>
              <a:t>дискретных параметров – </a:t>
            </a:r>
            <a:r>
              <a:rPr lang="ru-RU" dirty="0" smtClean="0"/>
              <a:t>2,</a:t>
            </a:r>
            <a:endParaRPr lang="ru-RU" dirty="0"/>
          </a:p>
          <a:p>
            <a:pPr lvl="2"/>
            <a:r>
              <a:rPr lang="ru-RU" dirty="0" smtClean="0"/>
              <a:t>Число </a:t>
            </a:r>
            <a:r>
              <a:rPr lang="ru-RU" dirty="0"/>
              <a:t>рассматриваемых сверток – </a:t>
            </a:r>
            <a:r>
              <a:rPr lang="ru-RU" dirty="0" smtClean="0"/>
              <a:t>50,</a:t>
            </a:r>
          </a:p>
          <a:p>
            <a:pPr lvl="2"/>
            <a:r>
              <a:rPr lang="ru-RU" dirty="0" smtClean="0"/>
              <a:t>Точность метода </a:t>
            </a:r>
            <a:r>
              <a:rPr lang="ru-RU" dirty="0" smtClean="0"/>
              <a:t> – </a:t>
            </a:r>
            <a:r>
              <a:rPr lang="ru-RU" dirty="0" smtClean="0"/>
              <a:t> </a:t>
            </a:r>
            <a:r>
              <a:rPr lang="el-GR" i="1" dirty="0" smtClean="0"/>
              <a:t>ε</a:t>
            </a:r>
            <a:r>
              <a:rPr lang="ru-RU" i="1" dirty="0" smtClean="0"/>
              <a:t> </a:t>
            </a:r>
            <a:r>
              <a:rPr lang="el-GR" dirty="0" smtClean="0"/>
              <a:t>=</a:t>
            </a:r>
            <a:r>
              <a:rPr lang="ru-RU" dirty="0" smtClean="0"/>
              <a:t> </a:t>
            </a:r>
            <a:r>
              <a:rPr lang="el-GR" dirty="0" smtClean="0"/>
              <a:t>0.05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В результатах экспериментов приведено средние число испытаний на решение одной задачи </a:t>
            </a:r>
            <a:r>
              <a:rPr lang="ru-RU" dirty="0" smtClean="0"/>
              <a:t>МКО</a:t>
            </a:r>
            <a:endParaRPr lang="ru-RU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6581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Результаты вычислительных экспериментов</a:t>
            </a:r>
            <a:endParaRPr lang="en-US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920552" y="1268762"/>
          <a:ext cx="8424936" cy="4859412"/>
        </p:xfrm>
        <a:graphic>
          <a:graphicData uri="http://schemas.openxmlformats.org/drawingml/2006/table">
            <a:tbl>
              <a:tblPr/>
              <a:tblGrid>
                <a:gridCol w="1882819"/>
                <a:gridCol w="1778730"/>
                <a:gridCol w="1451019"/>
                <a:gridCol w="1440160"/>
                <a:gridCol w="1872208"/>
              </a:tblGrid>
              <a:tr h="585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Число ядер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Итераций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Ускорение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HV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Оценка области Парето полученная перебором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1 706 667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20,6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29 784,9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66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Оценка области Парето полученная методом PAMMI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86 261,6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30 212,3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15 406,2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30 317,6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6 726,1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16,2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30 248,3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5 972,7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30 551,1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3 657,4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30 092,3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3 162,3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30 443,9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2 888,7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29,9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30 528,7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2 028,8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42,5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15,6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30 046,1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1 767,6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48,8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15,3</a:t>
                      </a:r>
                      <a:endParaRPr lang="en-US" sz="2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30 255,5</a:t>
                      </a:r>
                      <a:endParaRPr lang="en-US" sz="2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53482D3-2541-4911-A4D2-27C572E7D9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FF5CEB8-266A-43FD-8316-DFEE2B35C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 eaLnBrk="1" hangingPunct="1">
              <a:buNone/>
            </a:pPr>
            <a:r>
              <a:rPr lang="ru-RU" b="1" dirty="0" smtClean="0"/>
              <a:t>Спасибо за внимание!</a:t>
            </a:r>
          </a:p>
          <a:p>
            <a:pPr marL="0" indent="0" algn="ctr" eaLnBrk="1" hangingPunct="1">
              <a:buNone/>
            </a:pPr>
            <a:endParaRPr lang="ru-RU" b="1" dirty="0" smtClean="0"/>
          </a:p>
          <a:p>
            <a:pPr marL="0" indent="0" algn="ctr" eaLnBrk="1" hangingPunct="1">
              <a:buNone/>
            </a:pPr>
            <a:r>
              <a:rPr lang="ru-RU" b="1" dirty="0" smtClean="0"/>
              <a:t>Вопросы?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д.т.н., профессор</a:t>
            </a:r>
            <a:r>
              <a:rPr lang="en-US" dirty="0" smtClean="0"/>
              <a:t>,</a:t>
            </a:r>
            <a:r>
              <a:rPr lang="ru-RU" dirty="0" smtClean="0"/>
              <a:t> директор ИТММ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ru-RU" dirty="0" err="1" smtClean="0"/>
              <a:t>Гергель</a:t>
            </a:r>
            <a:r>
              <a:rPr lang="ru-RU" dirty="0" smtClean="0"/>
              <a:t> Виктор Павлович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gergel@unn.ru</a:t>
            </a:r>
            <a:r>
              <a:rPr lang="en-US" dirty="0" smtClean="0"/>
              <a:t> </a:t>
            </a:r>
          </a:p>
          <a:p>
            <a:r>
              <a:rPr lang="ru-RU" dirty="0" smtClean="0"/>
              <a:t>преподаватель каф. МОСТ ИТММ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u="sng" dirty="0" err="1" smtClean="0"/>
              <a:t>Козинов</a:t>
            </a:r>
            <a:r>
              <a:rPr lang="ru-RU" u="sng" dirty="0" smtClean="0"/>
              <a:t> Евгений Александрович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evgeny.kozinov@itmm.unn.ru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2579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1A6598-0736-4737-9A57-C9F43D64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447392-3077-48C0-B570-796AD3F2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Математическая </a:t>
            </a:r>
            <a:r>
              <a:rPr lang="ru-RU" dirty="0" smtClean="0"/>
              <a:t>постановка </a:t>
            </a:r>
            <a:r>
              <a:rPr lang="ru-RU" dirty="0" smtClean="0"/>
              <a:t>задачи </a:t>
            </a:r>
            <a:r>
              <a:rPr lang="ru-RU" dirty="0" smtClean="0"/>
              <a:t>многокритериальной оптимизации с дискретными параметрами</a:t>
            </a:r>
          </a:p>
          <a:p>
            <a:r>
              <a:rPr lang="ru-RU" dirty="0" smtClean="0"/>
              <a:t>Предлагаемый метод решения</a:t>
            </a:r>
          </a:p>
          <a:p>
            <a:r>
              <a:rPr lang="ru-RU" dirty="0" smtClean="0"/>
              <a:t>Результаты вычислительных экспериментов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01A14A2-EACA-4655-9AA9-CF5BBB4BA3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A7E5889-8250-43AF-97FA-E9C42D123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3862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288D20-BE3C-4886-98AA-BFEE71C9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201DF5-404B-4617-9A32-6401B967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многокритериальной оптимизации с дискретными </a:t>
            </a:r>
            <a:r>
              <a:rPr lang="ru-RU" dirty="0" smtClean="0"/>
              <a:t>параметрами</a:t>
            </a:r>
          </a:p>
          <a:p>
            <a:endParaRPr lang="ru-RU" dirty="0" smtClean="0"/>
          </a:p>
          <a:p>
            <a:pPr lvl="1"/>
            <a:r>
              <a:rPr lang="en-US" sz="2400" i="1" dirty="0" smtClean="0"/>
              <a:t>f</a:t>
            </a:r>
            <a:r>
              <a:rPr lang="en-US" sz="2400" dirty="0" smtClean="0"/>
              <a:t>  – </a:t>
            </a:r>
            <a:r>
              <a:rPr lang="ru-RU" sz="2400" dirty="0" smtClean="0"/>
              <a:t>векторный </a:t>
            </a:r>
            <a:r>
              <a:rPr lang="ru-RU" sz="2400" dirty="0" smtClean="0"/>
              <a:t>критерий </a:t>
            </a:r>
            <a:r>
              <a:rPr lang="ru-RU" sz="2400" dirty="0" smtClean="0"/>
              <a:t>эффективности</a:t>
            </a:r>
            <a:endParaRPr lang="en-US" sz="2400" dirty="0" smtClean="0"/>
          </a:p>
          <a:p>
            <a:pPr lvl="1"/>
            <a:r>
              <a:rPr lang="en-US" sz="2400" i="1" dirty="0" smtClean="0"/>
              <a:t>y = </a:t>
            </a:r>
            <a:r>
              <a:rPr lang="en-US" sz="2400" dirty="0" smtClean="0"/>
              <a:t>(</a:t>
            </a:r>
            <a:r>
              <a:rPr lang="en-US" sz="2400" i="1" dirty="0" smtClean="0"/>
              <a:t>y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y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 – </a:t>
            </a:r>
            <a:r>
              <a:rPr lang="ru-RU" sz="2400" dirty="0" smtClean="0"/>
              <a:t>набор </a:t>
            </a:r>
            <a:r>
              <a:rPr lang="ru-RU" sz="2400" dirty="0" smtClean="0"/>
              <a:t>непрерывных параметров</a:t>
            </a:r>
          </a:p>
          <a:p>
            <a:pPr lvl="1"/>
            <a:endParaRPr lang="ru-RU" sz="2400" dirty="0" smtClean="0"/>
          </a:p>
          <a:p>
            <a:pPr lvl="1"/>
            <a:r>
              <a:rPr lang="en-US" sz="2400" i="1" dirty="0" smtClean="0"/>
              <a:t>u </a:t>
            </a:r>
            <a:r>
              <a:rPr lang="en-US" sz="2400" i="1" dirty="0" smtClean="0"/>
              <a:t>= </a:t>
            </a:r>
            <a:r>
              <a:rPr lang="en-US" sz="2400" dirty="0" smtClean="0"/>
              <a:t>(</a:t>
            </a:r>
            <a:r>
              <a:rPr lang="en-US" sz="2400" i="1" dirty="0" smtClean="0"/>
              <a:t>u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</a:t>
            </a:r>
            <a:r>
              <a:rPr lang="en-US" sz="2400" i="1" dirty="0" smtClean="0"/>
              <a:t>u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smtClean="0"/>
              <a:t>u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набор дискретных параметров</a:t>
            </a:r>
          </a:p>
          <a:p>
            <a:pPr lvl="1"/>
            <a:r>
              <a:rPr lang="ru-RU" dirty="0" smtClean="0"/>
              <a:t>Каждый дискретный параметр </a:t>
            </a:r>
            <a:r>
              <a:rPr lang="ru-RU" dirty="0" smtClean="0"/>
              <a:t>может принимать </a:t>
            </a:r>
            <a:r>
              <a:rPr lang="ru-RU" dirty="0" smtClean="0"/>
              <a:t>фиксированный набор значений</a:t>
            </a:r>
          </a:p>
          <a:p>
            <a:r>
              <a:rPr lang="ru-RU" sz="2600" dirty="0" smtClean="0"/>
              <a:t>Предполагается, что критерии: </a:t>
            </a:r>
            <a:r>
              <a:rPr lang="ru-RU" dirty="0" err="1" smtClean="0"/>
              <a:t>Многоэкстримальные</a:t>
            </a:r>
            <a:r>
              <a:rPr lang="ru-RU" dirty="0" smtClean="0"/>
              <a:t>, вычислительно сложные, а также </a:t>
            </a:r>
            <a:r>
              <a:rPr lang="ru-RU" dirty="0" smtClean="0"/>
              <a:t>удовлетворяют условию </a:t>
            </a:r>
            <a:r>
              <a:rPr lang="ru-RU" dirty="0" err="1" smtClean="0"/>
              <a:t>Липщица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934A50-6B4E-4536-AC4F-C78ABC330B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5C8FDDF-B87E-4002-A80A-BFC97BE81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7081" y="1934588"/>
            <a:ext cx="6048672" cy="414292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3105" y="3295271"/>
            <a:ext cx="5616624" cy="349753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7467" y="5733256"/>
            <a:ext cx="6307901" cy="432048"/>
          </a:xfrm>
          <a:prstGeom prst="rect">
            <a:avLst/>
          </a:prstGeom>
          <a:noFill/>
        </p:spPr>
      </p:pic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8382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416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предлагаемого подхода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решения многокритериальных задач </a:t>
            </a:r>
            <a:r>
              <a:rPr lang="ru-RU" dirty="0" smtClean="0"/>
              <a:t>оптимизации с дискретными </a:t>
            </a:r>
            <a:r>
              <a:rPr lang="ru-RU" dirty="0" smtClean="0"/>
              <a:t>параметрами включает следующие техники:</a:t>
            </a:r>
          </a:p>
          <a:p>
            <a:pPr lvl="1"/>
            <a:r>
              <a:rPr lang="ru-RU" dirty="0" smtClean="0"/>
              <a:t>Свертка частных критериев</a:t>
            </a:r>
          </a:p>
          <a:p>
            <a:pPr lvl="1"/>
            <a:r>
              <a:rPr lang="ru-RU" dirty="0" smtClean="0"/>
              <a:t>Применение двухэтапной схемы решения задах глобальной оптимизации</a:t>
            </a:r>
          </a:p>
          <a:p>
            <a:pPr lvl="1"/>
            <a:r>
              <a:rPr lang="ru-RU" dirty="0" smtClean="0"/>
              <a:t>Редукция размерности на основе кривых Пеано </a:t>
            </a:r>
            <a:endParaRPr lang="ru-RU" dirty="0" smtClean="0"/>
          </a:p>
          <a:p>
            <a:pPr lvl="1"/>
            <a:r>
              <a:rPr lang="ru-RU" dirty="0" smtClean="0"/>
              <a:t>Совместное решение множества задач </a:t>
            </a:r>
            <a:r>
              <a:rPr lang="ru-RU" dirty="0" smtClean="0"/>
              <a:t>глобальной оптимизации </a:t>
            </a:r>
          </a:p>
          <a:p>
            <a:pPr lvl="1"/>
            <a:r>
              <a:rPr lang="ru-RU" dirty="0" smtClean="0"/>
              <a:t>Повторное использование поисковой информации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предлагаемого подхода: </a:t>
            </a:r>
            <a:br>
              <a:rPr lang="ru-RU" dirty="0" smtClean="0"/>
            </a:br>
            <a:r>
              <a:rPr lang="ru-RU" dirty="0" smtClean="0"/>
              <a:t>Свертка </a:t>
            </a:r>
            <a:r>
              <a:rPr lang="ru-RU" dirty="0" smtClean="0"/>
              <a:t>частных критериев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скалярного показателя эффективности </a:t>
            </a:r>
            <a:r>
              <a:rPr lang="ru-RU" i="1" dirty="0" smtClean="0"/>
              <a:t>F(</a:t>
            </a:r>
            <a:r>
              <a:rPr lang="ru-RU" i="1" dirty="0" err="1" smtClean="0"/>
              <a:t>α</a:t>
            </a:r>
            <a:r>
              <a:rPr lang="ru-RU" i="1" dirty="0" smtClean="0"/>
              <a:t>,</a:t>
            </a:r>
            <a:r>
              <a:rPr lang="ru-RU" i="1" dirty="0" err="1" smtClean="0"/>
              <a:t>y,u</a:t>
            </a:r>
            <a:r>
              <a:rPr lang="ru-RU" i="1" dirty="0" smtClean="0"/>
              <a:t>)</a:t>
            </a:r>
            <a:r>
              <a:rPr lang="ru-RU" dirty="0" smtClean="0"/>
              <a:t> используется </a:t>
            </a:r>
            <a:r>
              <a:rPr lang="ru-RU" dirty="0" smtClean="0"/>
              <a:t>минимаксная свертка критериев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г</a:t>
            </a:r>
            <a:r>
              <a:rPr lang="ru-RU" dirty="0" smtClean="0"/>
              <a:t>де набор коэффициентов свертки </a:t>
            </a:r>
            <a:r>
              <a:rPr lang="el-GR" i="1" dirty="0" smtClean="0"/>
              <a:t>λ</a:t>
            </a:r>
            <a:r>
              <a:rPr lang="ru-RU" i="1" dirty="0" smtClean="0"/>
              <a:t> </a:t>
            </a:r>
            <a:r>
              <a:rPr lang="ru-RU" dirty="0" smtClean="0"/>
              <a:t>удовлетворяет следующим условиям</a:t>
            </a:r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r>
              <a:rPr lang="ru-RU" dirty="0" smtClean="0"/>
              <a:t>В результате свертки частных критериев появляется множество задач глобальной оптимизации (ГО)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1988840"/>
            <a:ext cx="4514850" cy="323850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2600" y="2708920"/>
            <a:ext cx="4991100" cy="9144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3160" y="3004195"/>
            <a:ext cx="2028825" cy="323850"/>
          </a:xfrm>
          <a:prstGeom prst="rect">
            <a:avLst/>
          </a:prstGeom>
          <a:noFill/>
        </p:spPr>
      </p:pic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13716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1695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922" name="Picture 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36" y="4653136"/>
            <a:ext cx="89169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Номер слайда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предлагаемого подхода: </a:t>
            </a:r>
            <a:br>
              <a:rPr lang="ru-RU" dirty="0" smtClean="0"/>
            </a:br>
            <a:r>
              <a:rPr lang="ru-RU" dirty="0" smtClean="0"/>
              <a:t>Двухэтапная схема </a:t>
            </a:r>
            <a:r>
              <a:rPr lang="ru-RU" dirty="0" smtClean="0"/>
              <a:t>решения </a:t>
            </a:r>
            <a:r>
              <a:rPr lang="ru-RU" dirty="0" smtClean="0"/>
              <a:t>задах ГО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решения многокритериальной задачи </a:t>
            </a:r>
            <a:r>
              <a:rPr lang="ru-RU" dirty="0" smtClean="0"/>
              <a:t>оптимизации с дискретными </a:t>
            </a:r>
            <a:r>
              <a:rPr lang="ru-RU" dirty="0" smtClean="0"/>
              <a:t>параметрами можно использовать многошаговую схему редукции размерности</a:t>
            </a:r>
          </a:p>
          <a:p>
            <a:endParaRPr lang="ru-RU" dirty="0" smtClean="0"/>
          </a:p>
          <a:p>
            <a:endParaRPr lang="ru-RU" dirty="0" smtClean="0"/>
          </a:p>
          <a:p>
            <a:pPr lvl="1"/>
            <a:r>
              <a:rPr lang="ru-RU" dirty="0" smtClean="0"/>
              <a:t>Число дискретных параметров фиксировано</a:t>
            </a:r>
          </a:p>
          <a:p>
            <a:pPr lvl="1"/>
            <a:r>
              <a:rPr lang="ru-RU" dirty="0" smtClean="0"/>
              <a:t>Исходная постановка задачи сводиться к совместному решению множества задач глобальной оптимизации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>
              <a:buNone/>
            </a:pPr>
            <a:r>
              <a:rPr lang="ru-RU" dirty="0" smtClean="0"/>
              <a:t>	где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– число комбинаций дискретных параметров</a:t>
            </a:r>
          </a:p>
          <a:p>
            <a:pPr lvl="1"/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4673" y="2520702"/>
            <a:ext cx="4600575" cy="476250"/>
          </a:xfrm>
          <a:prstGeom prst="rect">
            <a:avLst/>
          </a:prstGeom>
          <a:noFill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5113" y="4410050"/>
            <a:ext cx="5210175" cy="495300"/>
          </a:xfrm>
          <a:prstGeom prst="rect">
            <a:avLst/>
          </a:prstGeom>
          <a:noFill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4838" y="5049366"/>
            <a:ext cx="2000250" cy="323850"/>
          </a:xfrm>
          <a:prstGeom prst="rect">
            <a:avLst/>
          </a:prstGeom>
          <a:noFill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12763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Сведение задач МКО к одномерным задачам ГО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>
          <a:xfrm>
            <a:off x="882257" y="6408738"/>
            <a:ext cx="2051711" cy="449262"/>
          </a:xfrm>
        </p:spPr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2262945"/>
            <a:ext cx="2437189" cy="2207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3021" name="AutoShape 253"/>
          <p:cNvSpPr>
            <a:spLocks noChangeArrowheads="1"/>
          </p:cNvSpPr>
          <p:nvPr/>
        </p:nvSpPr>
        <p:spPr bwMode="auto">
          <a:xfrm>
            <a:off x="3265511" y="3092784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 smtClean="0"/>
              <a:t>Редукция </a:t>
            </a:r>
            <a:r>
              <a:rPr lang="ru-RU" sz="2600" dirty="0"/>
              <a:t>размерности на основе </a:t>
            </a:r>
            <a:r>
              <a:rPr lang="ru-RU" sz="2600" i="1" dirty="0"/>
              <a:t>кривых</a:t>
            </a:r>
            <a:r>
              <a:rPr lang="ru-RU" sz="2600" dirty="0"/>
              <a:t> </a:t>
            </a:r>
            <a:r>
              <a:rPr lang="ru-RU" sz="2600" dirty="0" smtClean="0"/>
              <a:t>Пеано</a:t>
            </a:r>
            <a:r>
              <a:rPr lang="en-US" sz="2600" dirty="0" smtClean="0"/>
              <a:t> </a:t>
            </a:r>
            <a:r>
              <a:rPr lang="en-US" sz="2600" i="1" dirty="0"/>
              <a:t>y 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)</a:t>
            </a:r>
          </a:p>
          <a:p>
            <a:pPr lvl="1">
              <a:buNone/>
            </a:pPr>
            <a:r>
              <a:rPr lang="en-US" dirty="0"/>
              <a:t>   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85725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777" y="2204864"/>
            <a:ext cx="56578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Номер слайда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предлагаемого подхода: </a:t>
            </a:r>
            <a:br>
              <a:rPr lang="ru-RU" dirty="0" smtClean="0"/>
            </a:br>
            <a:r>
              <a:rPr lang="ru-RU" dirty="0" smtClean="0"/>
              <a:t>Совместное решение множества задач </a:t>
            </a:r>
            <a:r>
              <a:rPr lang="ru-RU" dirty="0" smtClean="0"/>
              <a:t>ГО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Множество задач ГО можно решать совместно.</a:t>
            </a:r>
          </a:p>
          <a:p>
            <a:pPr lvl="1"/>
            <a:r>
              <a:rPr lang="ru-RU" dirty="0" smtClean="0"/>
              <a:t>Для совместного решения множество </a:t>
            </a:r>
            <a:r>
              <a:rPr lang="ru-RU" dirty="0" smtClean="0"/>
              <a:t>задач </a:t>
            </a:r>
            <a:r>
              <a:rPr lang="ru-RU" dirty="0" smtClean="0"/>
              <a:t>ГО может быть построен следующий критерий эффективности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8669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 descr="fi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64" y="3073733"/>
            <a:ext cx="5631551" cy="3163579"/>
          </a:xfrm>
          <a:prstGeom prst="rect">
            <a:avLst/>
          </a:prstGeom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4928" y="2060848"/>
            <a:ext cx="5086350" cy="1409700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8669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Основы предлагаемого подхода: </a:t>
            </a:r>
            <a:br>
              <a:rPr lang="ru-RU" dirty="0"/>
            </a:br>
            <a:r>
              <a:rPr lang="ru-RU" dirty="0"/>
              <a:t>Базовый алгоритм глобального поиска (</a:t>
            </a:r>
            <a:r>
              <a:rPr lang="ru-RU" dirty="0" smtClean="0"/>
              <a:t>АГП)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30.03.2021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Parallel Computations for Solving Multicriteria Mixed-Integer Optimization Problems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Испытание – вычисление значений </a:t>
            </a:r>
            <a:r>
              <a:rPr lang="ru-RU" dirty="0" err="1"/>
              <a:t>вектор-функции</a:t>
            </a:r>
            <a:r>
              <a:rPr lang="ru-RU" dirty="0"/>
              <a:t> </a:t>
            </a:r>
            <a:r>
              <a:rPr lang="ru-RU" i="1" dirty="0" smtClean="0"/>
              <a:t>Ф</a:t>
            </a:r>
            <a:r>
              <a:rPr lang="en-US" dirty="0" smtClean="0"/>
              <a:t>(</a:t>
            </a:r>
            <a:r>
              <a:rPr lang="el-GR" i="1" dirty="0" smtClean="0"/>
              <a:t>α,</a:t>
            </a:r>
            <a:r>
              <a:rPr lang="en-US" i="1" dirty="0" smtClean="0"/>
              <a:t>y</a:t>
            </a:r>
            <a:r>
              <a:rPr lang="en-US" dirty="0" smtClean="0"/>
              <a:t>(</a:t>
            </a:r>
            <a:r>
              <a:rPr lang="ru-RU" dirty="0" smtClean="0"/>
              <a:t>𝑥</a:t>
            </a:r>
            <a:r>
              <a:rPr lang="ru-RU" baseline="-25000" dirty="0" smtClean="0"/>
              <a:t>𝑖</a:t>
            </a:r>
            <a:r>
              <a:rPr lang="en-US" dirty="0" smtClean="0"/>
              <a:t>))</a:t>
            </a:r>
            <a:r>
              <a:rPr lang="ru-RU" dirty="0" smtClean="0"/>
              <a:t> </a:t>
            </a:r>
            <a:r>
              <a:rPr lang="ru-RU" dirty="0"/>
              <a:t>в точке 𝑥</a:t>
            </a:r>
            <a:r>
              <a:rPr lang="ru-RU" baseline="-25000" dirty="0"/>
              <a:t>𝑖</a:t>
            </a:r>
            <a:r>
              <a:rPr lang="ru-RU" dirty="0"/>
              <a:t>. </a:t>
            </a:r>
          </a:p>
          <a:p>
            <a:r>
              <a:rPr lang="ru-RU" dirty="0"/>
              <a:t>Общая схема алгоритма поиска глобального минимума: </a:t>
            </a:r>
          </a:p>
          <a:p>
            <a:pPr>
              <a:buNone/>
            </a:pPr>
            <a:r>
              <a:rPr lang="ru-RU" dirty="0"/>
              <a:t>Первое испытание проводится в произвольной точке 𝑥</a:t>
            </a:r>
            <a:r>
              <a:rPr lang="ru-RU" baseline="30000" dirty="0"/>
              <a:t>1</a:t>
            </a:r>
            <a:r>
              <a:rPr lang="en-US" i="1" baseline="30000" dirty="0"/>
              <a:t> </a:t>
            </a:r>
            <a:r>
              <a:rPr lang="ru-RU" dirty="0"/>
              <a:t>∈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smtClean="0"/>
              <a:t>0,</a:t>
            </a:r>
            <a:r>
              <a:rPr lang="en-US" i="1" dirty="0" smtClean="0"/>
              <a:t>l</a:t>
            </a:r>
            <a:r>
              <a:rPr lang="ru-RU" dirty="0" smtClean="0"/>
              <a:t>). </a:t>
            </a:r>
            <a:r>
              <a:rPr lang="ru-RU" dirty="0"/>
              <a:t>Далее: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Отсортировать точки испытаний в порядке возрастания их координат </a:t>
            </a:r>
            <a:br>
              <a:rPr lang="ru-RU" sz="2200" dirty="0"/>
            </a:br>
            <a:r>
              <a:rPr lang="ru-RU" sz="2200" dirty="0"/>
              <a:t>0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0</a:t>
            </a:r>
            <a:r>
              <a:rPr lang="en-US" sz="2200" baseline="-250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1</a:t>
            </a:r>
            <a:r>
              <a:rPr lang="en-US" sz="2200" baseline="-250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…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</a:t>
            </a:r>
            <a:r>
              <a:rPr lang="en-US" sz="2200" dirty="0"/>
              <a:t> </a:t>
            </a:r>
            <a:r>
              <a:rPr lang="ru-RU" sz="2200" dirty="0"/>
              <a:t>&lt;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𝑘+1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 smtClean="0"/>
              <a:t>l</a:t>
            </a:r>
            <a:r>
              <a:rPr lang="ru-RU" sz="2200" dirty="0" smtClean="0"/>
              <a:t>.</a:t>
            </a:r>
            <a:endParaRPr lang="ru-RU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Для каждого интервала (𝑥</a:t>
            </a:r>
            <a:r>
              <a:rPr lang="ru-RU" sz="2200" baseline="-25000" dirty="0"/>
              <a:t>𝑖+1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𝑖</a:t>
            </a:r>
            <a:r>
              <a:rPr lang="ru-RU" sz="2200" dirty="0"/>
              <a:t>) вычислить значение характеристики 𝑅(𝑖).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Определить интервал (</a:t>
            </a:r>
            <a:r>
              <a:rPr lang="ru-RU" sz="2200" i="1" dirty="0"/>
              <a:t>x</a:t>
            </a:r>
            <a:r>
              <a:rPr lang="ru-RU" sz="2200" baseline="-25000" dirty="0"/>
              <a:t>𝑡−1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i="1" dirty="0" err="1"/>
              <a:t>x</a:t>
            </a:r>
            <a:r>
              <a:rPr lang="ru-RU" sz="2200" baseline="-25000" dirty="0"/>
              <a:t>𝑡</a:t>
            </a:r>
            <a:r>
              <a:rPr lang="ru-RU" sz="2200" dirty="0"/>
              <a:t>),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которому соответствует максимальная </a:t>
            </a:r>
            <a:br>
              <a:rPr lang="ru-RU" sz="2200" dirty="0"/>
            </a:br>
            <a:r>
              <a:rPr lang="ru-RU" sz="2200" dirty="0"/>
              <a:t>характеристика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𝑅(𝑡)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en-US" sz="2200" i="1" dirty="0"/>
              <a:t>max</a:t>
            </a:r>
            <a:r>
              <a:rPr lang="en-US" sz="2200" dirty="0"/>
              <a:t> </a:t>
            </a:r>
            <a:r>
              <a:rPr lang="ru-RU" sz="2200" dirty="0"/>
              <a:t>{𝑅(𝑖): 1</a:t>
            </a:r>
            <a:r>
              <a:rPr lang="en-US" sz="22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𝑖</a:t>
            </a:r>
            <a:r>
              <a:rPr lang="en-US" sz="22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𝑘+1}.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Провести очередное испытание в точке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интервала 𝑥</a:t>
            </a:r>
            <a:r>
              <a:rPr lang="ru-RU" sz="2200" baseline="30000" dirty="0"/>
              <a:t>𝑘+1</a:t>
            </a:r>
            <a:r>
              <a:rPr lang="en-US" sz="2200" baseline="30000" dirty="0"/>
              <a:t> </a:t>
            </a:r>
            <a:r>
              <a:rPr lang="ru-RU" sz="2200" dirty="0"/>
              <a:t>∈</a:t>
            </a:r>
            <a:r>
              <a:rPr lang="en-US" sz="2200" dirty="0"/>
              <a:t> </a:t>
            </a:r>
            <a:r>
              <a:rPr lang="ru-RU" sz="2200" dirty="0"/>
              <a:t>(𝑥</a:t>
            </a:r>
            <a:r>
              <a:rPr lang="ru-RU" sz="2200" baseline="-25000" dirty="0"/>
              <a:t>𝑡−1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𝑥</a:t>
            </a:r>
            <a:r>
              <a:rPr lang="ru-RU" sz="2200" baseline="-25000" dirty="0"/>
              <a:t>𝑡</a:t>
            </a:r>
            <a:r>
              <a:rPr lang="en-US" sz="2200" dirty="0"/>
              <a:t> </a:t>
            </a:r>
            <a:r>
              <a:rPr lang="ru-RU" sz="2200" dirty="0"/>
              <a:t>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200" dirty="0"/>
              <a:t>Условие остановки 𝜌</a:t>
            </a:r>
            <a:r>
              <a:rPr lang="ru-RU" sz="2200" baseline="-25000" dirty="0"/>
              <a:t>𝑡</a:t>
            </a:r>
            <a:r>
              <a:rPr lang="en-US" sz="2200" baseline="-25000" dirty="0"/>
              <a:t> </a:t>
            </a:r>
            <a:r>
              <a:rPr lang="ru-RU" sz="2200" dirty="0"/>
              <a:t>≤</a:t>
            </a:r>
            <a:r>
              <a:rPr lang="en-US" sz="2200" dirty="0"/>
              <a:t> </a:t>
            </a:r>
            <a:r>
              <a:rPr lang="ru-RU" sz="2200" dirty="0"/>
              <a:t>𝜀, где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</a:t>
            </a:r>
            <a:endParaRPr lang="ru-RU" sz="2200" dirty="0"/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805264"/>
            <a:ext cx="1704190" cy="36004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8582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356992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Номер слайда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 smtClean="0"/>
              <a:t>/</a:t>
            </a:r>
            <a:r>
              <a:rPr lang="ru-RU" smtClean="0"/>
              <a:t>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776</Words>
  <Application>Microsoft Office PowerPoint</Application>
  <PresentationFormat>Лист A4 (210x297 мм)</PresentationFormat>
  <Paragraphs>245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1_itlab</vt:lpstr>
      <vt:lpstr>Слайд 1</vt:lpstr>
      <vt:lpstr>Содержание</vt:lpstr>
      <vt:lpstr>Математическая постановка задачи</vt:lpstr>
      <vt:lpstr>Основы предлагаемого подхода</vt:lpstr>
      <vt:lpstr>Основы предлагаемого подхода:  Свертка частных критериев</vt:lpstr>
      <vt:lpstr>Основы предлагаемого подхода:  Двухэтапная схема решения задах ГО</vt:lpstr>
      <vt:lpstr>Основы предлагаемого подхода:  Сведение задач МКО к одномерным задачам ГО</vt:lpstr>
      <vt:lpstr>Основы предлагаемого подхода:  Совместное решение множества задач ГО</vt:lpstr>
      <vt:lpstr>Основы предлагаемого подхода:  Базовый алгоритм глобального поиска (АГП)</vt:lpstr>
      <vt:lpstr>Основы предлагаемого подхода: Ускорение вычислений на основе повторного использования информации…</vt:lpstr>
      <vt:lpstr>Параллельные вычисления для  вычислительных систем с общей памятью</vt:lpstr>
      <vt:lpstr>Результаты вычислительных экспериментов…</vt:lpstr>
      <vt:lpstr>Результаты вычислительных экспериментов…</vt:lpstr>
      <vt:lpstr>Результаты вычислительных экспериментов…</vt:lpstr>
      <vt:lpstr>Результаты вычислительных экспериментов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2021-03-26T14:36:06Z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