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700" r:id="rId1"/>
  </p:sldMasterIdLst>
  <p:notesMasterIdLst>
    <p:notesMasterId r:id="rId19"/>
  </p:notesMasterIdLst>
  <p:handoutMasterIdLst>
    <p:handoutMasterId r:id="rId20"/>
  </p:handoutMasterIdLst>
  <p:sldIdLst>
    <p:sldId id="518" r:id="rId2"/>
    <p:sldId id="559" r:id="rId3"/>
    <p:sldId id="520" r:id="rId4"/>
    <p:sldId id="563" r:id="rId5"/>
    <p:sldId id="555" r:id="rId6"/>
    <p:sldId id="474" r:id="rId7"/>
    <p:sldId id="493" r:id="rId8"/>
    <p:sldId id="528" r:id="rId9"/>
    <p:sldId id="557" r:id="rId10"/>
    <p:sldId id="527" r:id="rId11"/>
    <p:sldId id="530" r:id="rId12"/>
    <p:sldId id="533" r:id="rId13"/>
    <p:sldId id="562" r:id="rId14"/>
    <p:sldId id="564" r:id="rId15"/>
    <p:sldId id="560" r:id="rId16"/>
    <p:sldId id="561" r:id="rId17"/>
    <p:sldId id="551" r:id="rId18"/>
  </p:sldIdLst>
  <p:sldSz cx="9906000" cy="6858000" type="A4"/>
  <p:notesSz cx="6888163" cy="100203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4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00"/>
    <a:srgbClr val="005DA2"/>
    <a:srgbClr val="D62A90"/>
    <a:srgbClr val="00FF00"/>
    <a:srgbClr val="99FF33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94444" autoAdjust="0"/>
  </p:normalViewPr>
  <p:slideViewPr>
    <p:cSldViewPr>
      <p:cViewPr>
        <p:scale>
          <a:sx n="70" d="100"/>
          <a:sy n="70" d="100"/>
        </p:scale>
        <p:origin x="-1320" y="-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2" y="-114"/>
      </p:cViewPr>
      <p:guideLst>
        <p:guide orient="horz" pos="3156"/>
        <p:guide pos="216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9EB379-D720-461B-A749-CE4B365CEBE1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D69DC8-28EA-4D1E-8883-D14AEA55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98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1996355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8" name="Text Box 1033"/>
          <p:cNvSpPr txBox="1">
            <a:spLocks noChangeArrowheads="1"/>
          </p:cNvSpPr>
          <p:nvPr userDrawn="1"/>
        </p:nvSpPr>
        <p:spPr bwMode="auto">
          <a:xfrm>
            <a:off x="200472" y="260648"/>
            <a:ext cx="9705528" cy="126188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Параллельные вычислительные технологии (ПаВТ’2019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defRPr/>
            </a:pPr>
            <a:r>
              <a:rPr lang="ru-RU" sz="2400" b="1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2-4 апреля 2019 г</a:t>
            </a:r>
            <a:r>
              <a:rPr lang="en-US" sz="2400" b="1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:: </a:t>
            </a:r>
            <a:r>
              <a:rPr lang="ru-RU" sz="2400" b="1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Калининград</a:t>
            </a:r>
            <a:r>
              <a:rPr lang="en-US" sz="2400" b="1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2400" b="1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2400" b="1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Балтийский федеральный университет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920552" y="1556792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ПаВТ'2019, Калининград, Россия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ru-RU" altLang="ru-RU" dirty="0" smtClean="0"/>
              <a:t>Сравнительный анализ параллельных вычислительных схем для решения задач принятия решений</a:t>
            </a:r>
            <a:endParaRPr lang="ru-RU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 smtClean="0"/>
              <a:t>/</a:t>
            </a:r>
            <a:r>
              <a:rPr lang="ru-RU" dirty="0" smtClean="0"/>
              <a:t>17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tretch>
            <a:fillRect/>
          </a:stretch>
        </p:blipFill>
        <p:spPr>
          <a:xfrm>
            <a:off x="200472" y="6301975"/>
            <a:ext cx="504559" cy="556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 smtClean="0"/>
              <a:t>/</a:t>
            </a:r>
            <a:r>
              <a:rPr lang="ru-RU" dirty="0" smtClean="0"/>
              <a:t>17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ПаВТ'2019, Калининград, Россия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ru-RU" altLang="ru-RU" dirty="0" smtClean="0"/>
              <a:t>Сравнительный анализ параллельных вычислительных схем для решения задач принятия решений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tretch>
            <a:fillRect/>
          </a:stretch>
        </p:blipFill>
        <p:spPr>
          <a:xfrm>
            <a:off x="200472" y="6301975"/>
            <a:ext cx="504559" cy="556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0" y="207963"/>
            <a:ext cx="946589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092" y="1071546"/>
            <a:ext cx="950125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ПаВТ'2019, Калининград, Россия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19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ru-RU" altLang="ru-RU" dirty="0" smtClean="0"/>
              <a:t>Сравнительный анализ параллельных вычислительных схем для решения задач принятия решений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 smtClean="0"/>
              <a:t>/</a:t>
            </a:r>
            <a:r>
              <a:rPr lang="ru-RU" dirty="0" smtClean="0"/>
              <a:t>17</a:t>
            </a:r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tretch>
            <a:fillRect/>
          </a:stretch>
        </p:blipFill>
        <p:spPr>
          <a:xfrm>
            <a:off x="200472" y="6301975"/>
            <a:ext cx="504559" cy="556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4.jpeg"/><Relationship Id="rId4" Type="http://schemas.openxmlformats.org/officeDocument/2006/relationships/image" Target="../media/image7.png"/><Relationship Id="rId9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5B5B932-E811-4196-830F-C9FA9564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492896"/>
            <a:ext cx="8420100" cy="1470025"/>
          </a:xfrm>
        </p:spPr>
        <p:txBody>
          <a:bodyPr/>
          <a:lstStyle/>
          <a:p>
            <a:r>
              <a:rPr lang="ru-RU" altLang="ru-RU" sz="2800" dirty="0" smtClean="0">
                <a:latin typeface="Times New Roman" panose="02020603050405020304" pitchFamily="18" charset="0"/>
              </a:rPr>
              <a:t>СРАВНИТЕЛЬНЫЙ АНАЛИЗ ПАРАЛЛЕЛЬНЫХ ВЫЧИСЛИТЕЛЬНЫХ СХЕМ </a:t>
            </a:r>
            <a:br>
              <a:rPr lang="ru-RU" altLang="ru-RU" sz="2800" dirty="0" smtClean="0">
                <a:latin typeface="Times New Roman" panose="02020603050405020304" pitchFamily="18" charset="0"/>
              </a:rPr>
            </a:br>
            <a:r>
              <a:rPr lang="ru-RU" altLang="ru-RU" sz="2800" dirty="0" smtClean="0">
                <a:latin typeface="Times New Roman" panose="02020603050405020304" pitchFamily="18" charset="0"/>
              </a:rPr>
              <a:t>ДЛЯ РЕШЕНИЯ ЗАДАЧ ПРИНЯТИЯ РЕШЕНИЙ</a:t>
            </a:r>
            <a:endParaRPr lang="ru-RU" sz="2800" i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B6C37E8F-643C-442B-9A41-D7390BCBF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950" y="4797152"/>
            <a:ext cx="8962578" cy="1368152"/>
          </a:xfrm>
        </p:spPr>
        <p:txBody>
          <a:bodyPr/>
          <a:lstStyle/>
          <a:p>
            <a:pPr algn="r"/>
            <a:r>
              <a:rPr lang="ru-RU" sz="2000" dirty="0" err="1" smtClean="0"/>
              <a:t>Гергель</a:t>
            </a:r>
            <a:r>
              <a:rPr lang="ru-RU" sz="2000" dirty="0" smtClean="0"/>
              <a:t> В.П., д.т.н., директор ИТММ, ННГУ </a:t>
            </a:r>
            <a:endParaRPr lang="en-US" sz="2000" dirty="0" smtClean="0"/>
          </a:p>
          <a:p>
            <a:pPr algn="r"/>
            <a:r>
              <a:rPr lang="ru-RU" sz="2000" u="sng" dirty="0" err="1" smtClean="0"/>
              <a:t>Козинов</a:t>
            </a:r>
            <a:r>
              <a:rPr lang="ru-RU" sz="2000" u="sng" dirty="0" smtClean="0"/>
              <a:t> Е.А.</a:t>
            </a:r>
            <a:r>
              <a:rPr lang="ru-RU" sz="2000" dirty="0" smtClean="0"/>
              <a:t>, ассистент каф. МОСТ, ИТММ, ННГУ</a:t>
            </a:r>
            <a:r>
              <a:rPr lang="ru-RU" sz="2000" u="sng" dirty="0" smtClean="0"/>
              <a:t> </a:t>
            </a:r>
            <a:endParaRPr lang="ru-RU" sz="2000" u="sng" dirty="0"/>
          </a:p>
        </p:txBody>
      </p:sp>
    </p:spTree>
    <p:extLst>
      <p:ext uri="{BB962C8B-B14F-4D97-AF65-F5344CB8AC3E}">
        <p14:creationId xmlns="" xmlns:p14="http://schemas.microsoft.com/office/powerpoint/2010/main" val="259855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Параллельные вычисления для </a:t>
            </a:r>
            <a:br>
              <a:rPr lang="ru-RU" dirty="0"/>
            </a:br>
            <a:r>
              <a:rPr lang="ru-RU" dirty="0"/>
              <a:t>вычислительных систем с общей памятью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ПаВТ'2019, Калининград, Россия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b="1" dirty="0" smtClean="0"/>
              <a:t>Параллельный  </a:t>
            </a:r>
            <a:r>
              <a:rPr lang="ru-RU" sz="2000" b="1" dirty="0"/>
              <a:t>многомерный алгоритм многокритериального глобального поиска для общей </a:t>
            </a:r>
            <a:r>
              <a:rPr lang="ru-RU" sz="2000" b="1" dirty="0" smtClean="0"/>
              <a:t>памяти (ПАМГП-ОП).</a:t>
            </a:r>
            <a:endParaRPr lang="ru-RU" sz="2000" b="1" dirty="0"/>
          </a:p>
          <a:p>
            <a:pPr marL="0">
              <a:buNone/>
            </a:pPr>
            <a:r>
              <a:rPr lang="ru-RU" sz="2000" dirty="0"/>
              <a:t>Параллельный алгоритм, дополненный возможностью повторного использования информации: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Отсортировать точки испытаний в порядке возрастания их координат </a:t>
            </a:r>
            <a:br>
              <a:rPr lang="ru-RU" sz="2000" dirty="0"/>
            </a:br>
            <a:r>
              <a:rPr lang="ru-RU" sz="2000" dirty="0"/>
              <a:t>0</a:t>
            </a:r>
            <a:r>
              <a:rPr lang="en-US" sz="2000" dirty="0"/>
              <a:t> </a:t>
            </a:r>
            <a:r>
              <a:rPr lang="ru-RU" sz="2000" dirty="0"/>
              <a:t>=</a:t>
            </a:r>
            <a:r>
              <a:rPr lang="en-US" sz="2000" dirty="0"/>
              <a:t> </a:t>
            </a:r>
            <a:r>
              <a:rPr lang="ru-RU" sz="2000" dirty="0"/>
              <a:t>𝑥</a:t>
            </a:r>
            <a:r>
              <a:rPr lang="ru-RU" sz="2000" baseline="-25000" dirty="0"/>
              <a:t>0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𝑥</a:t>
            </a:r>
            <a:r>
              <a:rPr lang="ru-RU" sz="2000" baseline="-25000" dirty="0"/>
              <a:t>1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…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𝑥</a:t>
            </a:r>
            <a:r>
              <a:rPr lang="ru-RU" sz="2000" baseline="-25000" dirty="0"/>
              <a:t>𝑖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…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𝑥</a:t>
            </a:r>
            <a:r>
              <a:rPr lang="ru-RU" sz="2000" baseline="-25000" dirty="0"/>
              <a:t>𝑘∗</a:t>
            </a:r>
            <a:r>
              <a:rPr lang="ru-RU" sz="2000" i="1" baseline="-25000" dirty="0" err="1"/>
              <a:t>p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𝑥</a:t>
            </a:r>
            <a:r>
              <a:rPr lang="ru-RU" sz="2000" baseline="-25000" dirty="0"/>
              <a:t>𝑘∗𝑝+1</a:t>
            </a:r>
            <a:r>
              <a:rPr lang="en-US" sz="2000" dirty="0"/>
              <a:t> </a:t>
            </a:r>
            <a:r>
              <a:rPr lang="ru-RU" sz="2000" dirty="0"/>
              <a:t>=</a:t>
            </a:r>
            <a:r>
              <a:rPr lang="en-US" sz="2000" dirty="0"/>
              <a:t> </a:t>
            </a:r>
            <a:r>
              <a:rPr lang="ru-RU" sz="2000" dirty="0"/>
              <a:t>1.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Для каждого интервала (</a:t>
            </a:r>
            <a:r>
              <a:rPr lang="ru-RU" sz="2000" i="1" dirty="0" err="1"/>
              <a:t>x</a:t>
            </a:r>
            <a:r>
              <a:rPr lang="ru-RU" sz="2000" i="1" baseline="-25000" dirty="0" err="1"/>
              <a:t>i</a:t>
            </a:r>
            <a:r>
              <a:rPr lang="en-US" sz="2000" baseline="-25000" dirty="0"/>
              <a:t>-</a:t>
            </a:r>
            <a:r>
              <a:rPr lang="ru-RU" sz="2000" baseline="-25000" dirty="0"/>
              <a:t>1</a:t>
            </a:r>
            <a:r>
              <a:rPr lang="ru-RU" sz="2000" dirty="0"/>
              <a:t>,</a:t>
            </a:r>
            <a:r>
              <a:rPr lang="en-US" sz="2000" dirty="0"/>
              <a:t> </a:t>
            </a:r>
            <a:r>
              <a:rPr lang="ru-RU" sz="2000" i="1" dirty="0" err="1"/>
              <a:t>x</a:t>
            </a:r>
            <a:r>
              <a:rPr lang="ru-RU" sz="2000" i="1" baseline="-25000" dirty="0" err="1"/>
              <a:t>i</a:t>
            </a:r>
            <a:r>
              <a:rPr lang="ru-RU" sz="2000" dirty="0"/>
              <a:t>) вычислить характеристики интервалов 𝑅(𝑖).</a:t>
            </a:r>
          </a:p>
          <a:p>
            <a:pPr marL="457200" indent="-457200">
              <a:spcAft>
                <a:spcPts val="300"/>
              </a:spcAft>
              <a:buFont typeface="+mj-lt"/>
              <a:buAutoNum type="arabicPeriod"/>
            </a:pPr>
            <a:r>
              <a:rPr lang="ru-RU" sz="2000" dirty="0"/>
              <a:t>Отсортировать интервалы по убыванию </a:t>
            </a:r>
            <a:br>
              <a:rPr lang="ru-RU" sz="2000" dirty="0"/>
            </a:br>
            <a:r>
              <a:rPr lang="ru-RU" sz="2000" dirty="0"/>
              <a:t>характеристик, взять 𝑝 интервалов </a:t>
            </a:r>
            <a:br>
              <a:rPr lang="ru-RU" sz="2000" dirty="0"/>
            </a:br>
            <a:r>
              <a:rPr lang="ru-RU" sz="2000" dirty="0"/>
              <a:t> 𝑅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/>
              <a:t> </a:t>
            </a:r>
            <a:r>
              <a:rPr lang="ru-RU" sz="2000" dirty="0"/>
              <a:t>𝑡</a:t>
            </a:r>
            <a:r>
              <a:rPr lang="ru-RU" sz="2000" baseline="-25000" dirty="0"/>
              <a:t>1</a:t>
            </a:r>
            <a:r>
              <a:rPr lang="en-US" sz="2000" dirty="0"/>
              <a:t> 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≥</a:t>
            </a:r>
            <a:r>
              <a:rPr lang="en-US" sz="2000" dirty="0"/>
              <a:t> </a:t>
            </a:r>
            <a:r>
              <a:rPr lang="ru-RU" sz="2000" dirty="0"/>
              <a:t>𝑅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/>
              <a:t> </a:t>
            </a:r>
            <a:r>
              <a:rPr lang="ru-RU" sz="2000" dirty="0"/>
              <a:t>𝑡</a:t>
            </a:r>
            <a:r>
              <a:rPr lang="ru-RU" sz="2000" baseline="-25000" dirty="0"/>
              <a:t>2</a:t>
            </a:r>
            <a:r>
              <a:rPr lang="en-US" sz="2000" dirty="0"/>
              <a:t> 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≥</a:t>
            </a:r>
            <a:r>
              <a:rPr lang="en-US" sz="2000" dirty="0"/>
              <a:t> </a:t>
            </a:r>
            <a:r>
              <a:rPr lang="ru-RU" sz="2000" dirty="0"/>
              <a:t>…</a:t>
            </a:r>
            <a:r>
              <a:rPr lang="en-US" sz="2000" dirty="0"/>
              <a:t> </a:t>
            </a:r>
            <a:r>
              <a:rPr lang="ru-RU" sz="2000" dirty="0"/>
              <a:t>≥</a:t>
            </a:r>
            <a:r>
              <a:rPr lang="en-US" sz="2000" dirty="0"/>
              <a:t> </a:t>
            </a:r>
            <a:r>
              <a:rPr lang="ru-RU" sz="2000" dirty="0"/>
              <a:t>𝑅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/>
              <a:t> </a:t>
            </a:r>
            <a:r>
              <a:rPr lang="ru-RU" sz="2000" dirty="0"/>
              <a:t>𝑡</a:t>
            </a:r>
            <a:r>
              <a:rPr lang="ru-RU" sz="2000" baseline="-25000" dirty="0"/>
              <a:t>𝑝</a:t>
            </a:r>
            <a:r>
              <a:rPr lang="en-US" sz="2000" dirty="0"/>
              <a:t> </a:t>
            </a:r>
            <a:r>
              <a:rPr lang="ru-RU" sz="20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Провести 𝑝 испытаний параллельно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Критерий остановки: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endParaRPr lang="ru-RU" sz="2000" dirty="0"/>
          </a:p>
          <a:p>
            <a:endParaRPr lang="en-US" sz="2000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6537" y="4797200"/>
            <a:ext cx="3840872" cy="432000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810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8544" y="5625280"/>
            <a:ext cx="1841269" cy="3240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41032" y="3501008"/>
            <a:ext cx="4520952" cy="27280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3" name="Нижний колонтитул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Сравнительный анализ параллельных вычислительных схем для решения задач принятия решений</a:t>
            </a:r>
            <a:endParaRPr lang="ru-RU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r>
              <a:rPr lang="en-US" smtClean="0"/>
              <a:t>/</a:t>
            </a:r>
            <a:r>
              <a:rPr lang="ru-RU" smtClean="0"/>
              <a:t>17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188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8F4B825-5866-44EA-88ED-5B290213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Параллельные вычисления для вычислительных систем с распределенной памятью…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9929EAD-7D67-4833-8F4A-45AACE405BF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ПаВТ'2019, Калининград, Россия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Решение задачи МКО может быть сформулировано как проблема решения семейства задач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Семейство подзадач          можно решать как последовательно, </a:t>
            </a:r>
            <a:br>
              <a:rPr lang="ru-RU" dirty="0"/>
            </a:br>
            <a:r>
              <a:rPr lang="ru-RU" dirty="0"/>
              <a:t>так и параллельно:</a:t>
            </a:r>
          </a:p>
          <a:p>
            <a:pPr lvl="1"/>
            <a:r>
              <a:rPr lang="ru-RU" dirty="0"/>
              <a:t>Семейство подзадач          является </a:t>
            </a:r>
            <a:r>
              <a:rPr lang="ru-RU" b="1" i="1" dirty="0"/>
              <a:t>информационно-связанным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Значения оптимизируемых функций, вычисленные для любой подзадачи </a:t>
            </a:r>
            <a:r>
              <a:rPr lang="ru-RU" i="1" dirty="0"/>
              <a:t>Φ</a:t>
            </a:r>
            <a:r>
              <a:rPr lang="en-US" i="1" baseline="-25000" dirty="0"/>
              <a:t>l</a:t>
            </a:r>
            <a:r>
              <a:rPr lang="ru-RU" baseline="-25000" dirty="0"/>
              <a:t> </a:t>
            </a:r>
            <a:r>
              <a:rPr lang="ru-RU" dirty="0"/>
              <a:t>(𝑥), 1</a:t>
            </a:r>
            <a:r>
              <a:rPr lang="en-US" dirty="0"/>
              <a:t> </a:t>
            </a:r>
            <a:r>
              <a:rPr lang="ru-RU" dirty="0"/>
              <a:t>≤</a:t>
            </a:r>
            <a:r>
              <a:rPr lang="en-US" dirty="0"/>
              <a:t> </a:t>
            </a:r>
            <a:r>
              <a:rPr lang="ru-RU" dirty="0"/>
              <a:t>𝑙</a:t>
            </a:r>
            <a:r>
              <a:rPr lang="en-US" dirty="0"/>
              <a:t> </a:t>
            </a:r>
            <a:r>
              <a:rPr lang="ru-RU" dirty="0"/>
              <a:t>≤</a:t>
            </a:r>
            <a:r>
              <a:rPr lang="en-US" dirty="0"/>
              <a:t> </a:t>
            </a:r>
            <a:r>
              <a:rPr lang="ru-RU" dirty="0"/>
              <a:t>𝜏, </a:t>
            </a:r>
            <a:r>
              <a:rPr lang="ru-RU" b="1" i="1" dirty="0"/>
              <a:t>могут быть приведены</a:t>
            </a:r>
            <a:r>
              <a:rPr lang="ru-RU" dirty="0"/>
              <a:t> к значениям всех остальных задач этого семейства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20752" y="1967483"/>
            <a:ext cx="4895850" cy="1533525"/>
          </a:xfrm>
          <a:prstGeom prst="rect">
            <a:avLst/>
          </a:prstGeom>
          <a:noFill/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68824" y="3645024"/>
            <a:ext cx="600075" cy="40005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68824" y="4437112"/>
            <a:ext cx="540000" cy="360000"/>
          </a:xfrm>
          <a:prstGeom prst="rect">
            <a:avLst/>
          </a:prstGeom>
          <a:noFill/>
        </p:spPr>
      </p:pic>
      <p:sp>
        <p:nvSpPr>
          <p:cNvPr id="13" name="Нижний колонтитул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Сравнительный анализ параллельных вычислительных схем для решения задач принятия решений</a:t>
            </a:r>
            <a:endParaRPr lang="ru-RU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r>
              <a:rPr lang="en-US" smtClean="0"/>
              <a:t>/</a:t>
            </a:r>
            <a:r>
              <a:rPr lang="ru-RU" smtClean="0"/>
              <a:t>17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712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128A7B-4B93-42FD-975E-ED0BBBD9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Параллельные вычисления для высокопроизводительных вычислительных систем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54B8783-A629-49EE-B87E-978A463E23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ПаВТ'2019, Калининград, Россия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238092" y="908720"/>
            <a:ext cx="9501254" cy="5214974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ru-RU" b="1" dirty="0" smtClean="0"/>
              <a:t>Параллельный </a:t>
            </a:r>
            <a:r>
              <a:rPr lang="ru-RU" b="1" dirty="0"/>
              <a:t>многомерный алгоритм многокритериального глобального поиска (ПАМГП).</a:t>
            </a:r>
          </a:p>
          <a:p>
            <a:pPr lvl="1">
              <a:spcBef>
                <a:spcPts val="300"/>
              </a:spcBef>
            </a:pPr>
            <a:r>
              <a:rPr lang="ru-RU" sz="2000" dirty="0" smtClean="0"/>
              <a:t>В </a:t>
            </a:r>
            <a:r>
              <a:rPr lang="ru-RU" sz="2000" dirty="0"/>
              <a:t>начале вычислений подзадачи 𝛷</a:t>
            </a:r>
            <a:r>
              <a:rPr lang="ru-RU" sz="2000" baseline="-25000" dirty="0"/>
              <a:t>𝑖</a:t>
            </a:r>
            <a:r>
              <a:rPr lang="ru-RU" sz="2000" dirty="0"/>
              <a:t> (𝑥) распределяются по вычислительным процессорам.</a:t>
            </a:r>
          </a:p>
          <a:p>
            <a:pPr lvl="1">
              <a:spcBef>
                <a:spcPts val="300"/>
              </a:spcBef>
            </a:pPr>
            <a:r>
              <a:rPr lang="ru-RU" sz="2000" dirty="0"/>
              <a:t>Перед каждой итерацией происходит проверка на наличие вычисленных значений</a:t>
            </a:r>
            <a:r>
              <a:rPr lang="en-US" sz="2000" dirty="0"/>
              <a:t> </a:t>
            </a:r>
            <a:r>
              <a:rPr lang="ru-RU" sz="2000" dirty="0"/>
              <a:t>критериев и ограничений от соседних процессоров.</a:t>
            </a:r>
          </a:p>
          <a:p>
            <a:pPr lvl="1">
              <a:spcBef>
                <a:spcPts val="300"/>
              </a:spcBef>
            </a:pPr>
            <a:r>
              <a:rPr lang="ru-RU" sz="2000" dirty="0"/>
              <a:t>При наличии вычисленных значений обновляется МПИ и МСП. </a:t>
            </a:r>
          </a:p>
          <a:p>
            <a:pPr lvl="1">
              <a:spcBef>
                <a:spcPts val="300"/>
              </a:spcBef>
            </a:pPr>
            <a:r>
              <a:rPr lang="ru-RU" sz="2000" dirty="0"/>
              <a:t>Выполняется итерация </a:t>
            </a:r>
            <a:br>
              <a:rPr lang="ru-RU" sz="2000" dirty="0"/>
            </a:br>
            <a:r>
              <a:rPr lang="ru-RU" sz="2000" dirty="0"/>
              <a:t>глобального поиска </a:t>
            </a:r>
            <a:br>
              <a:rPr lang="ru-RU" sz="2000" dirty="0"/>
            </a:br>
            <a:r>
              <a:rPr lang="ru-RU" sz="2000" dirty="0"/>
              <a:t>согласно ПАМГП-ОП.</a:t>
            </a:r>
          </a:p>
          <a:p>
            <a:pPr lvl="1">
              <a:spcBef>
                <a:spcPts val="300"/>
              </a:spcBef>
            </a:pPr>
            <a:r>
              <a:rPr lang="ru-RU" sz="2000" dirty="0"/>
              <a:t>Вычисленные значения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/>
              <a:t>критериев и ограничений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/>
              <a:t>рассылаются всем </a:t>
            </a:r>
            <a:br>
              <a:rPr lang="ru-RU" sz="2000" dirty="0"/>
            </a:br>
            <a:r>
              <a:rPr lang="ru-RU" sz="2000" dirty="0"/>
              <a:t>процессорам.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865" y="3501008"/>
            <a:ext cx="5976664" cy="21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Сравнительный анализ параллельных вычислительных схем для решения задач принятия решений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r>
              <a:rPr lang="en-US" smtClean="0"/>
              <a:t>/</a:t>
            </a:r>
            <a:r>
              <a:rPr lang="ru-RU" smtClean="0"/>
              <a:t>17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596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Решаемая задача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Решалась серия задач МКО</a:t>
            </a:r>
          </a:p>
          <a:p>
            <a:pPr lvl="1"/>
            <a:r>
              <a:rPr lang="ru-RU" dirty="0" smtClean="0"/>
              <a:t>Число задач в серии 30 </a:t>
            </a:r>
          </a:p>
          <a:p>
            <a:pPr lvl="1"/>
            <a:r>
              <a:rPr lang="ru-RU" dirty="0" smtClean="0"/>
              <a:t>Каждая задача МКО шестимерная пятикритериальная (</a:t>
            </a:r>
            <a:r>
              <a:rPr lang="en-US" i="1" dirty="0" smtClean="0"/>
              <a:t>N = </a:t>
            </a:r>
            <a:r>
              <a:rPr lang="en-US" dirty="0" smtClean="0"/>
              <a:t>6</a:t>
            </a:r>
            <a:r>
              <a:rPr lang="en-US" i="1" dirty="0" smtClean="0"/>
              <a:t>, s =</a:t>
            </a:r>
            <a:r>
              <a:rPr lang="en-US" dirty="0" smtClean="0"/>
              <a:t> 5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Для каждой задачи МКО использовалось 100 различных наборов коэффициентов сверток </a:t>
            </a:r>
            <a:r>
              <a:rPr lang="el-GR" dirty="0" smtClean="0"/>
              <a:t>λ</a:t>
            </a:r>
            <a:r>
              <a:rPr lang="en-US" dirty="0" smtClean="0"/>
              <a:t>.</a:t>
            </a:r>
          </a:p>
          <a:p>
            <a:pPr lvl="1"/>
            <a:r>
              <a:rPr lang="ru-RU" dirty="0" smtClean="0"/>
              <a:t>Критерии получены генератором </a:t>
            </a:r>
            <a:r>
              <a:rPr lang="en-US" dirty="0" smtClean="0"/>
              <a:t>GKLS.</a:t>
            </a:r>
          </a:p>
          <a:p>
            <a:pPr lvl="1"/>
            <a:r>
              <a:rPr lang="ru-RU" dirty="0" smtClean="0"/>
              <a:t>Пример функций </a:t>
            </a:r>
            <a:r>
              <a:rPr lang="en-US" dirty="0" smtClean="0"/>
              <a:t>GKLS</a:t>
            </a:r>
            <a:r>
              <a:rPr lang="ru-RU" dirty="0" smtClean="0"/>
              <a:t> при размерности равной двум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ПаВТ'2019, Калининград, Россия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Сравнительный анализ параллельных вычислительных схем для решения задач принятия решений</a:t>
            </a:r>
            <a:endParaRPr lang="ru-RU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920552" y="3888527"/>
            <a:ext cx="7870780" cy="2420793"/>
            <a:chOff x="1418" y="1134"/>
            <a:chExt cx="9218" cy="2835"/>
          </a:xfrm>
        </p:grpSpPr>
        <p:sp>
          <p:nvSpPr>
            <p:cNvPr id="2053" name="AutoShape 5"/>
            <p:cNvSpPr>
              <a:spLocks noChangeAspect="1" noChangeArrowheads="1" noTextEdit="1"/>
            </p:cNvSpPr>
            <p:nvPr/>
          </p:nvSpPr>
          <p:spPr bwMode="auto">
            <a:xfrm>
              <a:off x="1418" y="1134"/>
              <a:ext cx="9218" cy="28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2" name="Picture 4" descr="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37" y="1134"/>
              <a:ext cx="2834" cy="2835"/>
            </a:xfrm>
            <a:prstGeom prst="rect">
              <a:avLst/>
            </a:prstGeom>
            <a:noFill/>
          </p:spPr>
        </p:pic>
        <p:pic>
          <p:nvPicPr>
            <p:cNvPr id="2051" name="Picture 3" descr="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77" y="1134"/>
              <a:ext cx="2828" cy="2835"/>
            </a:xfrm>
            <a:prstGeom prst="rect">
              <a:avLst/>
            </a:prstGeom>
            <a:noFill/>
          </p:spPr>
        </p:pic>
        <p:pic>
          <p:nvPicPr>
            <p:cNvPr id="2050" name="Picture 2" descr="2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10" y="1134"/>
              <a:ext cx="2826" cy="2835"/>
            </a:xfrm>
            <a:prstGeom prst="rect">
              <a:avLst/>
            </a:prstGeom>
            <a:noFill/>
          </p:spPr>
        </p:pic>
      </p:grp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r>
              <a:rPr lang="en-US" smtClean="0"/>
              <a:t>/</a:t>
            </a:r>
            <a:r>
              <a:rPr lang="ru-RU" smtClean="0"/>
              <a:t>17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вычислительных экспериментов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8092" y="1071546"/>
            <a:ext cx="9395428" cy="5214974"/>
          </a:xfrm>
        </p:spPr>
        <p:txBody>
          <a:bodyPr/>
          <a:lstStyle/>
          <a:p>
            <a:r>
              <a:rPr lang="ru-RU" dirty="0" smtClean="0"/>
              <a:t>Оценка эффективности использования одного узла кластера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i="1" dirty="0" smtClean="0"/>
              <a:t>S</a:t>
            </a:r>
            <a:r>
              <a:rPr lang="ru-RU" i="1" dirty="0" smtClean="0"/>
              <a:t>1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ускорение параллельного </a:t>
            </a:r>
            <a:r>
              <a:rPr lang="ru-RU" dirty="0" smtClean="0"/>
              <a:t>алгоритма </a:t>
            </a:r>
            <a:r>
              <a:rPr lang="ru-RU" dirty="0" smtClean="0"/>
              <a:t>относительно </a:t>
            </a:r>
            <a:r>
              <a:rPr lang="ru-RU" dirty="0" smtClean="0"/>
              <a:t>алгоритма,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не использующего</a:t>
            </a:r>
            <a:r>
              <a:rPr lang="ru-RU" dirty="0" smtClean="0"/>
              <a:t> МПИ. </a:t>
            </a:r>
          </a:p>
          <a:p>
            <a:pPr lvl="1"/>
            <a:r>
              <a:rPr lang="en-US" i="1" dirty="0" smtClean="0"/>
              <a:t>S</a:t>
            </a:r>
            <a:r>
              <a:rPr lang="ru-RU" i="1" dirty="0" smtClean="0"/>
              <a:t>2</a:t>
            </a:r>
            <a:r>
              <a:rPr lang="ru-RU" dirty="0" smtClean="0"/>
              <a:t> – ускорение параллельного </a:t>
            </a:r>
            <a:r>
              <a:rPr lang="ru-RU" dirty="0" smtClean="0"/>
              <a:t>алгоритма </a:t>
            </a:r>
            <a:r>
              <a:rPr lang="ru-RU" dirty="0" smtClean="0"/>
              <a:t>относительно </a:t>
            </a:r>
            <a:r>
              <a:rPr lang="ru-RU" dirty="0" smtClean="0"/>
              <a:t>алгоритма, </a:t>
            </a:r>
            <a:r>
              <a:rPr lang="ru-RU" i="1" dirty="0" smtClean="0"/>
              <a:t>использующего</a:t>
            </a:r>
            <a:r>
              <a:rPr lang="ru-RU" dirty="0" smtClean="0"/>
              <a:t> МПИ.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ПаВТ'2019, Калининград, Россия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Сравнительный анализ параллельных вычислительных схем для решения задач принятия решений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632520" y="1672208"/>
          <a:ext cx="8568952" cy="1828800"/>
        </p:xfrm>
        <a:graphic>
          <a:graphicData uri="http://schemas.openxmlformats.org/drawingml/2006/table">
            <a:tbl>
              <a:tblPr/>
              <a:tblGrid>
                <a:gridCol w="1160908"/>
                <a:gridCol w="3519612"/>
                <a:gridCol w="2231720"/>
                <a:gridCol w="857379"/>
                <a:gridCol w="799333"/>
              </a:tblGrid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Ядер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Информация </a:t>
                      </a:r>
                      <a:r>
                        <a:rPr lang="ru-RU" sz="24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повторно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Итераций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S1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S2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не используется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26 813 722,7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1,0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используется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9 103 069,6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2,9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1,0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используется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1 291 720,0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20,8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7,0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16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Используется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609 169,5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44,0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14,9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Номер слайда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r>
              <a:rPr lang="en-US" smtClean="0"/>
              <a:t>/</a:t>
            </a:r>
            <a:r>
              <a:rPr lang="ru-RU" smtClean="0"/>
              <a:t>17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вычислительные схемы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ru-RU" dirty="0" smtClean="0"/>
              <a:t>всех</a:t>
            </a:r>
            <a:r>
              <a:rPr lang="ru-RU" dirty="0" smtClean="0"/>
              <a:t> процессоров для решении одной задачи глобальной оптимизации.</a:t>
            </a:r>
          </a:p>
          <a:p>
            <a:pPr lvl="1"/>
            <a:r>
              <a:rPr lang="ru-RU" dirty="0" smtClean="0"/>
              <a:t>Использование </a:t>
            </a:r>
            <a:br>
              <a:rPr lang="ru-RU" dirty="0" smtClean="0"/>
            </a:br>
            <a:r>
              <a:rPr lang="ru-RU" dirty="0" smtClean="0"/>
              <a:t>множественных </a:t>
            </a:r>
            <a:br>
              <a:rPr lang="ru-RU" dirty="0" smtClean="0"/>
            </a:br>
            <a:r>
              <a:rPr lang="ru-RU" dirty="0" smtClean="0"/>
              <a:t>разверток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Использование процессоров для решения подзадач, отличающимися только набором </a:t>
            </a:r>
            <a:br>
              <a:rPr lang="ru-RU" dirty="0" smtClean="0"/>
            </a:br>
            <a:r>
              <a:rPr lang="ru-RU" dirty="0" smtClean="0"/>
              <a:t>коэффициентов </a:t>
            </a:r>
            <a:r>
              <a:rPr lang="el-GR" dirty="0" smtClean="0"/>
              <a:t>λ</a:t>
            </a:r>
            <a:r>
              <a:rPr lang="en-US" dirty="0" smtClean="0"/>
              <a:t>.</a:t>
            </a:r>
            <a:endParaRPr lang="ru-RU" baseline="-25000" dirty="0" smtClean="0"/>
          </a:p>
          <a:p>
            <a:endParaRPr lang="ru-RU" dirty="0" smtClean="0"/>
          </a:p>
          <a:p>
            <a:endParaRPr lang="ru-RU" sz="3600" dirty="0" smtClean="0"/>
          </a:p>
          <a:p>
            <a:r>
              <a:rPr lang="ru-RU" dirty="0" smtClean="0"/>
              <a:t>Использование процессоров для решения множества задач МКО.</a:t>
            </a:r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ПаВТ'2019, Калининград, Россия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Сравнительный анализ параллельных вычислительных схем для решения задач принятия решений</a:t>
            </a:r>
            <a:endParaRPr lang="ru-RU" dirty="0"/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4648" y="5765254"/>
            <a:ext cx="6115050" cy="400050"/>
          </a:xfrm>
          <a:prstGeom prst="rect">
            <a:avLst/>
          </a:prstGeom>
          <a:noFill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3494" y="3551659"/>
            <a:ext cx="4895850" cy="1533525"/>
          </a:xfrm>
          <a:prstGeom prst="rect">
            <a:avLst/>
          </a:prstGeom>
          <a:noFill/>
        </p:spPr>
      </p:pic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4304928" y="1525510"/>
            <a:ext cx="1425575" cy="1465262"/>
            <a:chOff x="2916" y="4511"/>
            <a:chExt cx="2245" cy="2308"/>
          </a:xfrm>
        </p:grpSpPr>
        <p:grpSp>
          <p:nvGrpSpPr>
            <p:cNvPr id="1028" name="Group 4"/>
            <p:cNvGrpSpPr>
              <a:grpSpLocks/>
            </p:cNvGrpSpPr>
            <p:nvPr/>
          </p:nvGrpSpPr>
          <p:grpSpPr bwMode="auto">
            <a:xfrm>
              <a:off x="2916" y="4511"/>
              <a:ext cx="281" cy="289"/>
              <a:chOff x="2394" y="4853"/>
              <a:chExt cx="504" cy="534"/>
            </a:xfrm>
          </p:grpSpPr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Oval 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1" name="Group 7"/>
            <p:cNvGrpSpPr>
              <a:grpSpLocks/>
            </p:cNvGrpSpPr>
            <p:nvPr/>
          </p:nvGrpSpPr>
          <p:grpSpPr bwMode="auto">
            <a:xfrm>
              <a:off x="3197" y="4511"/>
              <a:ext cx="280" cy="289"/>
              <a:chOff x="2394" y="4853"/>
              <a:chExt cx="504" cy="534"/>
            </a:xfrm>
          </p:grpSpPr>
          <p:sp>
            <p:nvSpPr>
              <p:cNvPr id="1032" name="Rectangle 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Oval 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4" name="Group 10"/>
            <p:cNvGrpSpPr>
              <a:grpSpLocks/>
            </p:cNvGrpSpPr>
            <p:nvPr/>
          </p:nvGrpSpPr>
          <p:grpSpPr bwMode="auto">
            <a:xfrm>
              <a:off x="2916" y="4800"/>
              <a:ext cx="281" cy="288"/>
              <a:chOff x="2394" y="4853"/>
              <a:chExt cx="504" cy="534"/>
            </a:xfrm>
          </p:grpSpPr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Oval 1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7" name="Group 13"/>
            <p:cNvGrpSpPr>
              <a:grpSpLocks/>
            </p:cNvGrpSpPr>
            <p:nvPr/>
          </p:nvGrpSpPr>
          <p:grpSpPr bwMode="auto">
            <a:xfrm>
              <a:off x="3197" y="4800"/>
              <a:ext cx="280" cy="288"/>
              <a:chOff x="2394" y="4853"/>
              <a:chExt cx="504" cy="534"/>
            </a:xfrm>
          </p:grpSpPr>
          <p:sp>
            <p:nvSpPr>
              <p:cNvPr id="1038" name="Rectangle 1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Oval 1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40" name="Group 16"/>
            <p:cNvGrpSpPr>
              <a:grpSpLocks/>
            </p:cNvGrpSpPr>
            <p:nvPr/>
          </p:nvGrpSpPr>
          <p:grpSpPr bwMode="auto">
            <a:xfrm>
              <a:off x="3477" y="4511"/>
              <a:ext cx="281" cy="289"/>
              <a:chOff x="2394" y="4853"/>
              <a:chExt cx="504" cy="534"/>
            </a:xfrm>
          </p:grpSpPr>
          <p:sp>
            <p:nvSpPr>
              <p:cNvPr id="1041" name="Rectangle 1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Oval 1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43" name="Group 19"/>
            <p:cNvGrpSpPr>
              <a:grpSpLocks/>
            </p:cNvGrpSpPr>
            <p:nvPr/>
          </p:nvGrpSpPr>
          <p:grpSpPr bwMode="auto">
            <a:xfrm>
              <a:off x="3758" y="4511"/>
              <a:ext cx="281" cy="289"/>
              <a:chOff x="2394" y="4853"/>
              <a:chExt cx="504" cy="534"/>
            </a:xfrm>
          </p:grpSpPr>
          <p:sp>
            <p:nvSpPr>
              <p:cNvPr id="1044" name="Rectangle 2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Oval 2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46" name="Group 22"/>
            <p:cNvGrpSpPr>
              <a:grpSpLocks/>
            </p:cNvGrpSpPr>
            <p:nvPr/>
          </p:nvGrpSpPr>
          <p:grpSpPr bwMode="auto">
            <a:xfrm>
              <a:off x="3477" y="4800"/>
              <a:ext cx="281" cy="288"/>
              <a:chOff x="2394" y="4853"/>
              <a:chExt cx="504" cy="534"/>
            </a:xfrm>
          </p:grpSpPr>
          <p:sp>
            <p:nvSpPr>
              <p:cNvPr id="1047" name="Rectangle 2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Oval 2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49" name="Group 25"/>
            <p:cNvGrpSpPr>
              <a:grpSpLocks/>
            </p:cNvGrpSpPr>
            <p:nvPr/>
          </p:nvGrpSpPr>
          <p:grpSpPr bwMode="auto">
            <a:xfrm>
              <a:off x="3758" y="4800"/>
              <a:ext cx="281" cy="288"/>
              <a:chOff x="2394" y="4853"/>
              <a:chExt cx="504" cy="534"/>
            </a:xfrm>
          </p:grpSpPr>
          <p:sp>
            <p:nvSpPr>
              <p:cNvPr id="1050" name="Rectangle 2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Oval 2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2" name="Group 28"/>
            <p:cNvGrpSpPr>
              <a:grpSpLocks/>
            </p:cNvGrpSpPr>
            <p:nvPr/>
          </p:nvGrpSpPr>
          <p:grpSpPr bwMode="auto">
            <a:xfrm>
              <a:off x="4039" y="4511"/>
              <a:ext cx="280" cy="289"/>
              <a:chOff x="2394" y="4853"/>
              <a:chExt cx="504" cy="534"/>
            </a:xfrm>
          </p:grpSpPr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Oval 3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5" name="Group 31"/>
            <p:cNvGrpSpPr>
              <a:grpSpLocks/>
            </p:cNvGrpSpPr>
            <p:nvPr/>
          </p:nvGrpSpPr>
          <p:grpSpPr bwMode="auto">
            <a:xfrm>
              <a:off x="4319" y="4511"/>
              <a:ext cx="281" cy="289"/>
              <a:chOff x="2394" y="4853"/>
              <a:chExt cx="504" cy="534"/>
            </a:xfrm>
          </p:grpSpPr>
          <p:sp>
            <p:nvSpPr>
              <p:cNvPr id="1056" name="Rectangle 3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Oval 3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8" name="Group 34"/>
            <p:cNvGrpSpPr>
              <a:grpSpLocks/>
            </p:cNvGrpSpPr>
            <p:nvPr/>
          </p:nvGrpSpPr>
          <p:grpSpPr bwMode="auto">
            <a:xfrm>
              <a:off x="4039" y="4800"/>
              <a:ext cx="280" cy="288"/>
              <a:chOff x="2394" y="4853"/>
              <a:chExt cx="504" cy="534"/>
            </a:xfrm>
          </p:grpSpPr>
          <p:sp>
            <p:nvSpPr>
              <p:cNvPr id="1059" name="Rectangle 3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Oval 3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61" name="Group 37"/>
            <p:cNvGrpSpPr>
              <a:grpSpLocks/>
            </p:cNvGrpSpPr>
            <p:nvPr/>
          </p:nvGrpSpPr>
          <p:grpSpPr bwMode="auto">
            <a:xfrm>
              <a:off x="4319" y="4800"/>
              <a:ext cx="281" cy="288"/>
              <a:chOff x="2394" y="4853"/>
              <a:chExt cx="504" cy="534"/>
            </a:xfrm>
          </p:grpSpPr>
          <p:sp>
            <p:nvSpPr>
              <p:cNvPr id="1062" name="Rectangle 3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Oval 3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64" name="Group 40"/>
            <p:cNvGrpSpPr>
              <a:grpSpLocks/>
            </p:cNvGrpSpPr>
            <p:nvPr/>
          </p:nvGrpSpPr>
          <p:grpSpPr bwMode="auto">
            <a:xfrm>
              <a:off x="4600" y="4511"/>
              <a:ext cx="280" cy="289"/>
              <a:chOff x="2394" y="4853"/>
              <a:chExt cx="504" cy="534"/>
            </a:xfrm>
          </p:grpSpPr>
          <p:sp>
            <p:nvSpPr>
              <p:cNvPr id="1065" name="Rectangle 4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Oval 4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67" name="Group 43"/>
            <p:cNvGrpSpPr>
              <a:grpSpLocks/>
            </p:cNvGrpSpPr>
            <p:nvPr/>
          </p:nvGrpSpPr>
          <p:grpSpPr bwMode="auto">
            <a:xfrm>
              <a:off x="4880" y="4511"/>
              <a:ext cx="281" cy="289"/>
              <a:chOff x="2394" y="4853"/>
              <a:chExt cx="504" cy="534"/>
            </a:xfrm>
          </p:grpSpPr>
          <p:sp>
            <p:nvSpPr>
              <p:cNvPr id="1068" name="Rectangle 4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Oval 4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70" name="Group 46"/>
            <p:cNvGrpSpPr>
              <a:grpSpLocks/>
            </p:cNvGrpSpPr>
            <p:nvPr/>
          </p:nvGrpSpPr>
          <p:grpSpPr bwMode="auto">
            <a:xfrm>
              <a:off x="4600" y="4800"/>
              <a:ext cx="280" cy="288"/>
              <a:chOff x="2394" y="4853"/>
              <a:chExt cx="504" cy="534"/>
            </a:xfrm>
          </p:grpSpPr>
          <p:sp>
            <p:nvSpPr>
              <p:cNvPr id="1071" name="Rectangle 4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Oval 4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73" name="Group 49"/>
            <p:cNvGrpSpPr>
              <a:grpSpLocks/>
            </p:cNvGrpSpPr>
            <p:nvPr/>
          </p:nvGrpSpPr>
          <p:grpSpPr bwMode="auto">
            <a:xfrm>
              <a:off x="4880" y="4800"/>
              <a:ext cx="281" cy="288"/>
              <a:chOff x="2394" y="4853"/>
              <a:chExt cx="504" cy="534"/>
            </a:xfrm>
          </p:grpSpPr>
          <p:sp>
            <p:nvSpPr>
              <p:cNvPr id="1074" name="Rectangle 5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Oval 5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76" name="Group 52"/>
            <p:cNvGrpSpPr>
              <a:grpSpLocks/>
            </p:cNvGrpSpPr>
            <p:nvPr/>
          </p:nvGrpSpPr>
          <p:grpSpPr bwMode="auto">
            <a:xfrm>
              <a:off x="2916" y="5088"/>
              <a:ext cx="281" cy="289"/>
              <a:chOff x="2394" y="4853"/>
              <a:chExt cx="504" cy="534"/>
            </a:xfrm>
          </p:grpSpPr>
          <p:sp>
            <p:nvSpPr>
              <p:cNvPr id="1077" name="Rectangle 5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Oval 5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79" name="Group 55"/>
            <p:cNvGrpSpPr>
              <a:grpSpLocks/>
            </p:cNvGrpSpPr>
            <p:nvPr/>
          </p:nvGrpSpPr>
          <p:grpSpPr bwMode="auto">
            <a:xfrm>
              <a:off x="3197" y="5088"/>
              <a:ext cx="280" cy="289"/>
              <a:chOff x="2394" y="4853"/>
              <a:chExt cx="504" cy="534"/>
            </a:xfrm>
          </p:grpSpPr>
          <p:sp>
            <p:nvSpPr>
              <p:cNvPr id="1080" name="Rectangle 5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Oval 5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82" name="Group 58"/>
            <p:cNvGrpSpPr>
              <a:grpSpLocks/>
            </p:cNvGrpSpPr>
            <p:nvPr/>
          </p:nvGrpSpPr>
          <p:grpSpPr bwMode="auto">
            <a:xfrm>
              <a:off x="2916" y="5377"/>
              <a:ext cx="281" cy="288"/>
              <a:chOff x="2394" y="4853"/>
              <a:chExt cx="504" cy="534"/>
            </a:xfrm>
          </p:grpSpPr>
          <p:sp>
            <p:nvSpPr>
              <p:cNvPr id="1083" name="Rectangle 5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Oval 6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85" name="Group 61"/>
            <p:cNvGrpSpPr>
              <a:grpSpLocks/>
            </p:cNvGrpSpPr>
            <p:nvPr/>
          </p:nvGrpSpPr>
          <p:grpSpPr bwMode="auto">
            <a:xfrm>
              <a:off x="3197" y="5377"/>
              <a:ext cx="280" cy="288"/>
              <a:chOff x="2394" y="4853"/>
              <a:chExt cx="504" cy="534"/>
            </a:xfrm>
          </p:grpSpPr>
          <p:sp>
            <p:nvSpPr>
              <p:cNvPr id="1086" name="Rectangle 6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Oval 6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88" name="Group 64"/>
            <p:cNvGrpSpPr>
              <a:grpSpLocks/>
            </p:cNvGrpSpPr>
            <p:nvPr/>
          </p:nvGrpSpPr>
          <p:grpSpPr bwMode="auto">
            <a:xfrm>
              <a:off x="3477" y="5088"/>
              <a:ext cx="281" cy="289"/>
              <a:chOff x="2394" y="4853"/>
              <a:chExt cx="504" cy="534"/>
            </a:xfrm>
          </p:grpSpPr>
          <p:sp>
            <p:nvSpPr>
              <p:cNvPr id="1089" name="Rectangle 6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Oval 6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91" name="Group 67"/>
            <p:cNvGrpSpPr>
              <a:grpSpLocks/>
            </p:cNvGrpSpPr>
            <p:nvPr/>
          </p:nvGrpSpPr>
          <p:grpSpPr bwMode="auto">
            <a:xfrm>
              <a:off x="3758" y="5088"/>
              <a:ext cx="281" cy="289"/>
              <a:chOff x="2394" y="4853"/>
              <a:chExt cx="504" cy="534"/>
            </a:xfrm>
          </p:grpSpPr>
          <p:sp>
            <p:nvSpPr>
              <p:cNvPr id="1092" name="Rectangle 6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Oval 6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94" name="Group 70"/>
            <p:cNvGrpSpPr>
              <a:grpSpLocks/>
            </p:cNvGrpSpPr>
            <p:nvPr/>
          </p:nvGrpSpPr>
          <p:grpSpPr bwMode="auto">
            <a:xfrm>
              <a:off x="3477" y="5377"/>
              <a:ext cx="281" cy="288"/>
              <a:chOff x="2394" y="4853"/>
              <a:chExt cx="504" cy="534"/>
            </a:xfrm>
          </p:grpSpPr>
          <p:sp>
            <p:nvSpPr>
              <p:cNvPr id="1095" name="Rectangle 7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Oval 7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97" name="Group 73"/>
            <p:cNvGrpSpPr>
              <a:grpSpLocks/>
            </p:cNvGrpSpPr>
            <p:nvPr/>
          </p:nvGrpSpPr>
          <p:grpSpPr bwMode="auto">
            <a:xfrm>
              <a:off x="3758" y="5377"/>
              <a:ext cx="281" cy="288"/>
              <a:chOff x="2394" y="4853"/>
              <a:chExt cx="504" cy="534"/>
            </a:xfrm>
          </p:grpSpPr>
          <p:sp>
            <p:nvSpPr>
              <p:cNvPr id="1098" name="Rectangle 7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Oval 7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00" name="Group 76"/>
            <p:cNvGrpSpPr>
              <a:grpSpLocks/>
            </p:cNvGrpSpPr>
            <p:nvPr/>
          </p:nvGrpSpPr>
          <p:grpSpPr bwMode="auto">
            <a:xfrm>
              <a:off x="4039" y="5088"/>
              <a:ext cx="280" cy="289"/>
              <a:chOff x="2394" y="4853"/>
              <a:chExt cx="504" cy="534"/>
            </a:xfrm>
          </p:grpSpPr>
          <p:sp>
            <p:nvSpPr>
              <p:cNvPr id="1101" name="Rectangle 7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Oval 7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03" name="Group 79"/>
            <p:cNvGrpSpPr>
              <a:grpSpLocks/>
            </p:cNvGrpSpPr>
            <p:nvPr/>
          </p:nvGrpSpPr>
          <p:grpSpPr bwMode="auto">
            <a:xfrm>
              <a:off x="4319" y="5088"/>
              <a:ext cx="281" cy="289"/>
              <a:chOff x="2394" y="4853"/>
              <a:chExt cx="504" cy="534"/>
            </a:xfrm>
          </p:grpSpPr>
          <p:sp>
            <p:nvSpPr>
              <p:cNvPr id="1104" name="Rectangle 8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Oval 8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06" name="Group 82"/>
            <p:cNvGrpSpPr>
              <a:grpSpLocks/>
            </p:cNvGrpSpPr>
            <p:nvPr/>
          </p:nvGrpSpPr>
          <p:grpSpPr bwMode="auto">
            <a:xfrm>
              <a:off x="4039" y="5377"/>
              <a:ext cx="280" cy="288"/>
              <a:chOff x="2394" y="4853"/>
              <a:chExt cx="504" cy="534"/>
            </a:xfrm>
          </p:grpSpPr>
          <p:sp>
            <p:nvSpPr>
              <p:cNvPr id="1107" name="Rectangle 8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Oval 8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09" name="Group 85"/>
            <p:cNvGrpSpPr>
              <a:grpSpLocks/>
            </p:cNvGrpSpPr>
            <p:nvPr/>
          </p:nvGrpSpPr>
          <p:grpSpPr bwMode="auto">
            <a:xfrm>
              <a:off x="4319" y="5368"/>
              <a:ext cx="281" cy="287"/>
              <a:chOff x="2394" y="4853"/>
              <a:chExt cx="504" cy="534"/>
            </a:xfrm>
          </p:grpSpPr>
          <p:sp>
            <p:nvSpPr>
              <p:cNvPr id="1110" name="Rectangle 8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Oval 8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12" name="Group 88"/>
            <p:cNvGrpSpPr>
              <a:grpSpLocks/>
            </p:cNvGrpSpPr>
            <p:nvPr/>
          </p:nvGrpSpPr>
          <p:grpSpPr bwMode="auto">
            <a:xfrm>
              <a:off x="4600" y="5088"/>
              <a:ext cx="280" cy="289"/>
              <a:chOff x="2394" y="4853"/>
              <a:chExt cx="504" cy="534"/>
            </a:xfrm>
          </p:grpSpPr>
          <p:sp>
            <p:nvSpPr>
              <p:cNvPr id="1113" name="Rectangle 8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Oval 9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15" name="Group 91"/>
            <p:cNvGrpSpPr>
              <a:grpSpLocks/>
            </p:cNvGrpSpPr>
            <p:nvPr/>
          </p:nvGrpSpPr>
          <p:grpSpPr bwMode="auto">
            <a:xfrm>
              <a:off x="4880" y="5088"/>
              <a:ext cx="281" cy="289"/>
              <a:chOff x="2394" y="4853"/>
              <a:chExt cx="504" cy="534"/>
            </a:xfrm>
          </p:grpSpPr>
          <p:sp>
            <p:nvSpPr>
              <p:cNvPr id="1116" name="Rectangle 9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Oval 9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18" name="Group 94"/>
            <p:cNvGrpSpPr>
              <a:grpSpLocks/>
            </p:cNvGrpSpPr>
            <p:nvPr/>
          </p:nvGrpSpPr>
          <p:grpSpPr bwMode="auto">
            <a:xfrm>
              <a:off x="4600" y="5377"/>
              <a:ext cx="280" cy="288"/>
              <a:chOff x="2394" y="4853"/>
              <a:chExt cx="504" cy="534"/>
            </a:xfrm>
          </p:grpSpPr>
          <p:sp>
            <p:nvSpPr>
              <p:cNvPr id="1119" name="Rectangle 9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Oval 9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21" name="Group 97"/>
            <p:cNvGrpSpPr>
              <a:grpSpLocks/>
            </p:cNvGrpSpPr>
            <p:nvPr/>
          </p:nvGrpSpPr>
          <p:grpSpPr bwMode="auto">
            <a:xfrm>
              <a:off x="4880" y="5377"/>
              <a:ext cx="281" cy="288"/>
              <a:chOff x="2394" y="4853"/>
              <a:chExt cx="504" cy="534"/>
            </a:xfrm>
          </p:grpSpPr>
          <p:sp>
            <p:nvSpPr>
              <p:cNvPr id="1122" name="Rectangle 9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Oval 9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24" name="Group 100"/>
            <p:cNvGrpSpPr>
              <a:grpSpLocks/>
            </p:cNvGrpSpPr>
            <p:nvPr/>
          </p:nvGrpSpPr>
          <p:grpSpPr bwMode="auto">
            <a:xfrm>
              <a:off x="2916" y="5665"/>
              <a:ext cx="281" cy="289"/>
              <a:chOff x="2394" y="4853"/>
              <a:chExt cx="504" cy="534"/>
            </a:xfrm>
          </p:grpSpPr>
          <p:sp>
            <p:nvSpPr>
              <p:cNvPr id="1125" name="Rectangle 10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Oval 10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27" name="Group 103"/>
            <p:cNvGrpSpPr>
              <a:grpSpLocks/>
            </p:cNvGrpSpPr>
            <p:nvPr/>
          </p:nvGrpSpPr>
          <p:grpSpPr bwMode="auto">
            <a:xfrm>
              <a:off x="3197" y="5665"/>
              <a:ext cx="280" cy="289"/>
              <a:chOff x="2394" y="4853"/>
              <a:chExt cx="504" cy="534"/>
            </a:xfrm>
          </p:grpSpPr>
          <p:sp>
            <p:nvSpPr>
              <p:cNvPr id="1128" name="Rectangle 10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Oval 10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30" name="Group 106"/>
            <p:cNvGrpSpPr>
              <a:grpSpLocks/>
            </p:cNvGrpSpPr>
            <p:nvPr/>
          </p:nvGrpSpPr>
          <p:grpSpPr bwMode="auto">
            <a:xfrm>
              <a:off x="2916" y="5954"/>
              <a:ext cx="281" cy="288"/>
              <a:chOff x="2394" y="4853"/>
              <a:chExt cx="504" cy="534"/>
            </a:xfrm>
          </p:grpSpPr>
          <p:sp>
            <p:nvSpPr>
              <p:cNvPr id="1131" name="Rectangle 10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33" name="Group 109"/>
            <p:cNvGrpSpPr>
              <a:grpSpLocks/>
            </p:cNvGrpSpPr>
            <p:nvPr/>
          </p:nvGrpSpPr>
          <p:grpSpPr bwMode="auto">
            <a:xfrm>
              <a:off x="3197" y="5954"/>
              <a:ext cx="280" cy="288"/>
              <a:chOff x="2394" y="4853"/>
              <a:chExt cx="504" cy="534"/>
            </a:xfrm>
          </p:grpSpPr>
          <p:sp>
            <p:nvSpPr>
              <p:cNvPr id="1134" name="Rectangle 11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Oval 11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36" name="Group 112"/>
            <p:cNvGrpSpPr>
              <a:grpSpLocks/>
            </p:cNvGrpSpPr>
            <p:nvPr/>
          </p:nvGrpSpPr>
          <p:grpSpPr bwMode="auto">
            <a:xfrm>
              <a:off x="3477" y="5665"/>
              <a:ext cx="281" cy="289"/>
              <a:chOff x="2394" y="4853"/>
              <a:chExt cx="504" cy="534"/>
            </a:xfrm>
          </p:grpSpPr>
          <p:sp>
            <p:nvSpPr>
              <p:cNvPr id="1137" name="Rectangle 11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Oval 11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39" name="Group 115"/>
            <p:cNvGrpSpPr>
              <a:grpSpLocks/>
            </p:cNvGrpSpPr>
            <p:nvPr/>
          </p:nvGrpSpPr>
          <p:grpSpPr bwMode="auto">
            <a:xfrm>
              <a:off x="3758" y="5665"/>
              <a:ext cx="281" cy="289"/>
              <a:chOff x="2394" y="4853"/>
              <a:chExt cx="504" cy="534"/>
            </a:xfrm>
          </p:grpSpPr>
          <p:sp>
            <p:nvSpPr>
              <p:cNvPr id="1140" name="Rectangle 11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42" name="Group 118"/>
            <p:cNvGrpSpPr>
              <a:grpSpLocks/>
            </p:cNvGrpSpPr>
            <p:nvPr/>
          </p:nvGrpSpPr>
          <p:grpSpPr bwMode="auto">
            <a:xfrm>
              <a:off x="3477" y="5954"/>
              <a:ext cx="281" cy="288"/>
              <a:chOff x="2394" y="4853"/>
              <a:chExt cx="504" cy="534"/>
            </a:xfrm>
          </p:grpSpPr>
          <p:sp>
            <p:nvSpPr>
              <p:cNvPr id="1143" name="Rectangle 11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45" name="Group 121"/>
            <p:cNvGrpSpPr>
              <a:grpSpLocks/>
            </p:cNvGrpSpPr>
            <p:nvPr/>
          </p:nvGrpSpPr>
          <p:grpSpPr bwMode="auto">
            <a:xfrm>
              <a:off x="3758" y="5954"/>
              <a:ext cx="281" cy="288"/>
              <a:chOff x="2394" y="4853"/>
              <a:chExt cx="504" cy="534"/>
            </a:xfrm>
          </p:grpSpPr>
          <p:sp>
            <p:nvSpPr>
              <p:cNvPr id="1146" name="Rectangle 12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Oval 12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48" name="Group 124"/>
            <p:cNvGrpSpPr>
              <a:grpSpLocks/>
            </p:cNvGrpSpPr>
            <p:nvPr/>
          </p:nvGrpSpPr>
          <p:grpSpPr bwMode="auto">
            <a:xfrm>
              <a:off x="4039" y="5665"/>
              <a:ext cx="280" cy="289"/>
              <a:chOff x="2394" y="4853"/>
              <a:chExt cx="504" cy="534"/>
            </a:xfrm>
          </p:grpSpPr>
          <p:sp>
            <p:nvSpPr>
              <p:cNvPr id="1149" name="Rectangle 12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Oval 12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51" name="Group 127"/>
            <p:cNvGrpSpPr>
              <a:grpSpLocks/>
            </p:cNvGrpSpPr>
            <p:nvPr/>
          </p:nvGrpSpPr>
          <p:grpSpPr bwMode="auto">
            <a:xfrm>
              <a:off x="4319" y="5665"/>
              <a:ext cx="281" cy="289"/>
              <a:chOff x="2394" y="4853"/>
              <a:chExt cx="504" cy="534"/>
            </a:xfrm>
          </p:grpSpPr>
          <p:sp>
            <p:nvSpPr>
              <p:cNvPr id="1152" name="Rectangle 12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54" name="Group 130"/>
            <p:cNvGrpSpPr>
              <a:grpSpLocks/>
            </p:cNvGrpSpPr>
            <p:nvPr/>
          </p:nvGrpSpPr>
          <p:grpSpPr bwMode="auto">
            <a:xfrm>
              <a:off x="4039" y="5954"/>
              <a:ext cx="280" cy="288"/>
              <a:chOff x="2394" y="4853"/>
              <a:chExt cx="504" cy="534"/>
            </a:xfrm>
          </p:grpSpPr>
          <p:sp>
            <p:nvSpPr>
              <p:cNvPr id="1155" name="Rectangle 13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57" name="Group 133"/>
            <p:cNvGrpSpPr>
              <a:grpSpLocks/>
            </p:cNvGrpSpPr>
            <p:nvPr/>
          </p:nvGrpSpPr>
          <p:grpSpPr bwMode="auto">
            <a:xfrm>
              <a:off x="4319" y="5954"/>
              <a:ext cx="281" cy="288"/>
              <a:chOff x="2394" y="4853"/>
              <a:chExt cx="504" cy="534"/>
            </a:xfrm>
          </p:grpSpPr>
          <p:sp>
            <p:nvSpPr>
              <p:cNvPr id="1158" name="Rectangle 13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Oval 13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60" name="Group 136"/>
            <p:cNvGrpSpPr>
              <a:grpSpLocks/>
            </p:cNvGrpSpPr>
            <p:nvPr/>
          </p:nvGrpSpPr>
          <p:grpSpPr bwMode="auto">
            <a:xfrm>
              <a:off x="4600" y="5665"/>
              <a:ext cx="280" cy="289"/>
              <a:chOff x="2394" y="4853"/>
              <a:chExt cx="504" cy="534"/>
            </a:xfrm>
          </p:grpSpPr>
          <p:sp>
            <p:nvSpPr>
              <p:cNvPr id="1161" name="Rectangle 13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Oval 13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63" name="Group 139"/>
            <p:cNvGrpSpPr>
              <a:grpSpLocks/>
            </p:cNvGrpSpPr>
            <p:nvPr/>
          </p:nvGrpSpPr>
          <p:grpSpPr bwMode="auto">
            <a:xfrm>
              <a:off x="4880" y="5665"/>
              <a:ext cx="281" cy="289"/>
              <a:chOff x="2394" y="4853"/>
              <a:chExt cx="504" cy="534"/>
            </a:xfrm>
          </p:grpSpPr>
          <p:sp>
            <p:nvSpPr>
              <p:cNvPr id="1164" name="Rectangle 14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Oval 14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66" name="Group 142"/>
            <p:cNvGrpSpPr>
              <a:grpSpLocks/>
            </p:cNvGrpSpPr>
            <p:nvPr/>
          </p:nvGrpSpPr>
          <p:grpSpPr bwMode="auto">
            <a:xfrm>
              <a:off x="4600" y="5954"/>
              <a:ext cx="280" cy="288"/>
              <a:chOff x="2394" y="4853"/>
              <a:chExt cx="504" cy="534"/>
            </a:xfrm>
          </p:grpSpPr>
          <p:sp>
            <p:nvSpPr>
              <p:cNvPr id="1167" name="Rectangle 14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Oval 14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69" name="Group 145"/>
            <p:cNvGrpSpPr>
              <a:grpSpLocks/>
            </p:cNvGrpSpPr>
            <p:nvPr/>
          </p:nvGrpSpPr>
          <p:grpSpPr bwMode="auto">
            <a:xfrm>
              <a:off x="4880" y="5954"/>
              <a:ext cx="281" cy="288"/>
              <a:chOff x="2394" y="4853"/>
              <a:chExt cx="504" cy="534"/>
            </a:xfrm>
          </p:grpSpPr>
          <p:sp>
            <p:nvSpPr>
              <p:cNvPr id="1170" name="Rectangle 14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Oval 14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72" name="Group 148"/>
            <p:cNvGrpSpPr>
              <a:grpSpLocks/>
            </p:cNvGrpSpPr>
            <p:nvPr/>
          </p:nvGrpSpPr>
          <p:grpSpPr bwMode="auto">
            <a:xfrm>
              <a:off x="2916" y="6242"/>
              <a:ext cx="281" cy="289"/>
              <a:chOff x="2394" y="4853"/>
              <a:chExt cx="504" cy="534"/>
            </a:xfrm>
          </p:grpSpPr>
          <p:sp>
            <p:nvSpPr>
              <p:cNvPr id="1173" name="Rectangle 14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Oval 15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75" name="Group 151"/>
            <p:cNvGrpSpPr>
              <a:grpSpLocks/>
            </p:cNvGrpSpPr>
            <p:nvPr/>
          </p:nvGrpSpPr>
          <p:grpSpPr bwMode="auto">
            <a:xfrm>
              <a:off x="3197" y="6242"/>
              <a:ext cx="280" cy="289"/>
              <a:chOff x="2394" y="4853"/>
              <a:chExt cx="504" cy="534"/>
            </a:xfrm>
          </p:grpSpPr>
          <p:sp>
            <p:nvSpPr>
              <p:cNvPr id="1176" name="Rectangle 15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Oval 15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78" name="Group 154"/>
            <p:cNvGrpSpPr>
              <a:grpSpLocks/>
            </p:cNvGrpSpPr>
            <p:nvPr/>
          </p:nvGrpSpPr>
          <p:grpSpPr bwMode="auto">
            <a:xfrm>
              <a:off x="2916" y="6531"/>
              <a:ext cx="281" cy="288"/>
              <a:chOff x="2394" y="4853"/>
              <a:chExt cx="504" cy="534"/>
            </a:xfrm>
          </p:grpSpPr>
          <p:sp>
            <p:nvSpPr>
              <p:cNvPr id="1179" name="Rectangle 15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Oval 15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81" name="Group 157"/>
            <p:cNvGrpSpPr>
              <a:grpSpLocks/>
            </p:cNvGrpSpPr>
            <p:nvPr/>
          </p:nvGrpSpPr>
          <p:grpSpPr bwMode="auto">
            <a:xfrm>
              <a:off x="3197" y="6531"/>
              <a:ext cx="280" cy="288"/>
              <a:chOff x="2394" y="4853"/>
              <a:chExt cx="504" cy="534"/>
            </a:xfrm>
          </p:grpSpPr>
          <p:sp>
            <p:nvSpPr>
              <p:cNvPr id="1182" name="Rectangle 15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Oval 15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84" name="Group 160"/>
            <p:cNvGrpSpPr>
              <a:grpSpLocks/>
            </p:cNvGrpSpPr>
            <p:nvPr/>
          </p:nvGrpSpPr>
          <p:grpSpPr bwMode="auto">
            <a:xfrm>
              <a:off x="3477" y="6242"/>
              <a:ext cx="281" cy="289"/>
              <a:chOff x="2394" y="4853"/>
              <a:chExt cx="504" cy="534"/>
            </a:xfrm>
          </p:grpSpPr>
          <p:sp>
            <p:nvSpPr>
              <p:cNvPr id="1185" name="Rectangle 16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Oval 16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87" name="Group 163"/>
            <p:cNvGrpSpPr>
              <a:grpSpLocks/>
            </p:cNvGrpSpPr>
            <p:nvPr/>
          </p:nvGrpSpPr>
          <p:grpSpPr bwMode="auto">
            <a:xfrm>
              <a:off x="3758" y="6242"/>
              <a:ext cx="281" cy="289"/>
              <a:chOff x="2394" y="4853"/>
              <a:chExt cx="504" cy="534"/>
            </a:xfrm>
          </p:grpSpPr>
          <p:sp>
            <p:nvSpPr>
              <p:cNvPr id="1188" name="Rectangle 16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Oval 16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90" name="Group 166"/>
            <p:cNvGrpSpPr>
              <a:grpSpLocks/>
            </p:cNvGrpSpPr>
            <p:nvPr/>
          </p:nvGrpSpPr>
          <p:grpSpPr bwMode="auto">
            <a:xfrm>
              <a:off x="3477" y="6531"/>
              <a:ext cx="281" cy="288"/>
              <a:chOff x="2394" y="4853"/>
              <a:chExt cx="504" cy="534"/>
            </a:xfrm>
          </p:grpSpPr>
          <p:sp>
            <p:nvSpPr>
              <p:cNvPr id="1191" name="Rectangle 16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Oval 16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93" name="Group 169"/>
            <p:cNvGrpSpPr>
              <a:grpSpLocks/>
            </p:cNvGrpSpPr>
            <p:nvPr/>
          </p:nvGrpSpPr>
          <p:grpSpPr bwMode="auto">
            <a:xfrm>
              <a:off x="3758" y="6531"/>
              <a:ext cx="281" cy="288"/>
              <a:chOff x="2394" y="4853"/>
              <a:chExt cx="504" cy="534"/>
            </a:xfrm>
          </p:grpSpPr>
          <p:sp>
            <p:nvSpPr>
              <p:cNvPr id="1194" name="Rectangle 17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Oval 17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96" name="Group 172"/>
            <p:cNvGrpSpPr>
              <a:grpSpLocks/>
            </p:cNvGrpSpPr>
            <p:nvPr/>
          </p:nvGrpSpPr>
          <p:grpSpPr bwMode="auto">
            <a:xfrm>
              <a:off x="4039" y="6242"/>
              <a:ext cx="280" cy="289"/>
              <a:chOff x="2394" y="4853"/>
              <a:chExt cx="504" cy="534"/>
            </a:xfrm>
          </p:grpSpPr>
          <p:sp>
            <p:nvSpPr>
              <p:cNvPr id="1197" name="Rectangle 17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Oval 17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99" name="Group 175"/>
            <p:cNvGrpSpPr>
              <a:grpSpLocks/>
            </p:cNvGrpSpPr>
            <p:nvPr/>
          </p:nvGrpSpPr>
          <p:grpSpPr bwMode="auto">
            <a:xfrm>
              <a:off x="4319" y="6242"/>
              <a:ext cx="281" cy="289"/>
              <a:chOff x="2394" y="4853"/>
              <a:chExt cx="504" cy="534"/>
            </a:xfrm>
          </p:grpSpPr>
          <p:sp>
            <p:nvSpPr>
              <p:cNvPr id="1200" name="Rectangle 17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Oval 17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02" name="Group 178"/>
            <p:cNvGrpSpPr>
              <a:grpSpLocks/>
            </p:cNvGrpSpPr>
            <p:nvPr/>
          </p:nvGrpSpPr>
          <p:grpSpPr bwMode="auto">
            <a:xfrm>
              <a:off x="4039" y="6531"/>
              <a:ext cx="280" cy="288"/>
              <a:chOff x="2394" y="4853"/>
              <a:chExt cx="504" cy="534"/>
            </a:xfrm>
          </p:grpSpPr>
          <p:sp>
            <p:nvSpPr>
              <p:cNvPr id="1203" name="Rectangle 17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Oval 18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05" name="Group 181"/>
            <p:cNvGrpSpPr>
              <a:grpSpLocks/>
            </p:cNvGrpSpPr>
            <p:nvPr/>
          </p:nvGrpSpPr>
          <p:grpSpPr bwMode="auto">
            <a:xfrm>
              <a:off x="4319" y="6531"/>
              <a:ext cx="281" cy="288"/>
              <a:chOff x="2394" y="4853"/>
              <a:chExt cx="504" cy="534"/>
            </a:xfrm>
          </p:grpSpPr>
          <p:sp>
            <p:nvSpPr>
              <p:cNvPr id="1206" name="Rectangle 18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Oval 18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08" name="Group 184"/>
            <p:cNvGrpSpPr>
              <a:grpSpLocks/>
            </p:cNvGrpSpPr>
            <p:nvPr/>
          </p:nvGrpSpPr>
          <p:grpSpPr bwMode="auto">
            <a:xfrm>
              <a:off x="4600" y="6242"/>
              <a:ext cx="280" cy="289"/>
              <a:chOff x="2394" y="4853"/>
              <a:chExt cx="504" cy="534"/>
            </a:xfrm>
          </p:grpSpPr>
          <p:sp>
            <p:nvSpPr>
              <p:cNvPr id="1209" name="Rectangle 18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Oval 18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11" name="Group 187"/>
            <p:cNvGrpSpPr>
              <a:grpSpLocks/>
            </p:cNvGrpSpPr>
            <p:nvPr/>
          </p:nvGrpSpPr>
          <p:grpSpPr bwMode="auto">
            <a:xfrm>
              <a:off x="4880" y="6242"/>
              <a:ext cx="281" cy="289"/>
              <a:chOff x="2394" y="4853"/>
              <a:chExt cx="504" cy="534"/>
            </a:xfrm>
          </p:grpSpPr>
          <p:sp>
            <p:nvSpPr>
              <p:cNvPr id="1212" name="Rectangle 18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Oval 18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14" name="Group 190"/>
            <p:cNvGrpSpPr>
              <a:grpSpLocks/>
            </p:cNvGrpSpPr>
            <p:nvPr/>
          </p:nvGrpSpPr>
          <p:grpSpPr bwMode="auto">
            <a:xfrm>
              <a:off x="4600" y="6531"/>
              <a:ext cx="280" cy="288"/>
              <a:chOff x="2394" y="4853"/>
              <a:chExt cx="504" cy="534"/>
            </a:xfrm>
          </p:grpSpPr>
          <p:sp>
            <p:nvSpPr>
              <p:cNvPr id="1215" name="Rectangle 19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Oval 19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17" name="Group 193"/>
            <p:cNvGrpSpPr>
              <a:grpSpLocks/>
            </p:cNvGrpSpPr>
            <p:nvPr/>
          </p:nvGrpSpPr>
          <p:grpSpPr bwMode="auto">
            <a:xfrm>
              <a:off x="4880" y="6531"/>
              <a:ext cx="281" cy="288"/>
              <a:chOff x="2394" y="4853"/>
              <a:chExt cx="504" cy="534"/>
            </a:xfrm>
          </p:grpSpPr>
          <p:sp>
            <p:nvSpPr>
              <p:cNvPr id="1218" name="Rectangle 19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Oval 19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/>
          </p:nvGrpSpPr>
          <p:grpSpPr bwMode="auto">
            <a:xfrm>
              <a:off x="3028" y="4636"/>
              <a:ext cx="1987" cy="2037"/>
              <a:chOff x="3836" y="4786"/>
              <a:chExt cx="1239" cy="1313"/>
            </a:xfrm>
          </p:grpSpPr>
          <p:grpSp>
            <p:nvGrpSpPr>
              <p:cNvPr id="1221" name="Group 197"/>
              <p:cNvGrpSpPr>
                <a:grpSpLocks/>
              </p:cNvGrpSpPr>
              <p:nvPr/>
            </p:nvGrpSpPr>
            <p:grpSpPr bwMode="auto">
              <a:xfrm>
                <a:off x="4461" y="4786"/>
                <a:ext cx="614" cy="1313"/>
                <a:chOff x="4461" y="4789"/>
                <a:chExt cx="614" cy="1313"/>
              </a:xfrm>
            </p:grpSpPr>
            <p:cxnSp>
              <p:nvCxnSpPr>
                <p:cNvPr id="1222" name="AutoShape 198"/>
                <p:cNvCxnSpPr>
                  <a:cxnSpLocks noChangeShapeType="1"/>
                  <a:stCxn id="1107" idx="1"/>
                </p:cNvCxnSpPr>
                <p:nvPr/>
              </p:nvCxnSpPr>
              <p:spPr bwMode="auto">
                <a:xfrm>
                  <a:off x="4461" y="5357"/>
                  <a:ext cx="2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23" name="AutoShape 199"/>
                <p:cNvCxnSpPr>
                  <a:cxnSpLocks noChangeShapeType="1"/>
                </p:cNvCxnSpPr>
                <p:nvPr/>
              </p:nvCxnSpPr>
              <p:spPr bwMode="auto">
                <a:xfrm flipV="1">
                  <a:off x="4724" y="5185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24" name="AutoShape 20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171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25" name="AutoShape 201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49" y="4999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26" name="AutoShape 20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49" y="4813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27" name="AutoShape 203"/>
                <p:cNvCxnSpPr>
                  <a:cxnSpLocks noChangeShapeType="1"/>
                </p:cNvCxnSpPr>
                <p:nvPr/>
              </p:nvCxnSpPr>
              <p:spPr bwMode="auto">
                <a:xfrm>
                  <a:off x="4557" y="4789"/>
                  <a:ext cx="158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28" name="AutoShape 204"/>
                <p:cNvCxnSpPr>
                  <a:cxnSpLocks noChangeShapeType="1"/>
                </p:cNvCxnSpPr>
                <p:nvPr/>
              </p:nvCxnSpPr>
              <p:spPr bwMode="auto">
                <a:xfrm>
                  <a:off x="4724" y="4813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29" name="AutoShape 205"/>
                <p:cNvCxnSpPr>
                  <a:cxnSpLocks noChangeShapeType="1"/>
                </p:cNvCxnSpPr>
                <p:nvPr/>
              </p:nvCxnSpPr>
              <p:spPr bwMode="auto">
                <a:xfrm>
                  <a:off x="4736" y="4985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30" name="AutoShape 206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0" y="4809"/>
                  <a:ext cx="1" cy="166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31" name="AutoShape 207"/>
                <p:cNvCxnSpPr>
                  <a:cxnSpLocks noChangeShapeType="1"/>
                </p:cNvCxnSpPr>
                <p:nvPr/>
              </p:nvCxnSpPr>
              <p:spPr bwMode="auto">
                <a:xfrm>
                  <a:off x="4911" y="4799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32" name="AutoShape 208"/>
                <p:cNvCxnSpPr>
                  <a:cxnSpLocks noChangeShapeType="1"/>
                </p:cNvCxnSpPr>
                <p:nvPr/>
              </p:nvCxnSpPr>
              <p:spPr bwMode="auto">
                <a:xfrm>
                  <a:off x="5074" y="4813"/>
                  <a:ext cx="1" cy="344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33" name="AutoShape 209"/>
                <p:cNvCxnSpPr>
                  <a:cxnSpLocks noChangeShapeType="1"/>
                </p:cNvCxnSpPr>
                <p:nvPr/>
              </p:nvCxnSpPr>
              <p:spPr bwMode="auto">
                <a:xfrm flipH="1">
                  <a:off x="4911" y="5171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34" name="AutoShape 210"/>
                <p:cNvCxnSpPr>
                  <a:cxnSpLocks noChangeShapeType="1"/>
                </p:cNvCxnSpPr>
                <p:nvPr/>
              </p:nvCxnSpPr>
              <p:spPr bwMode="auto">
                <a:xfrm>
                  <a:off x="4899" y="5185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35" name="AutoShape 211"/>
                <p:cNvCxnSpPr>
                  <a:cxnSpLocks noChangeShapeType="1"/>
                </p:cNvCxnSpPr>
                <p:nvPr/>
              </p:nvCxnSpPr>
              <p:spPr bwMode="auto">
                <a:xfrm>
                  <a:off x="4911" y="5357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36" name="AutoShape 212"/>
                <p:cNvCxnSpPr>
                  <a:cxnSpLocks noChangeShapeType="1"/>
                </p:cNvCxnSpPr>
                <p:nvPr/>
              </p:nvCxnSpPr>
              <p:spPr bwMode="auto">
                <a:xfrm>
                  <a:off x="5074" y="5371"/>
                  <a:ext cx="1" cy="344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37" name="AutoShape 213"/>
                <p:cNvCxnSpPr>
                  <a:cxnSpLocks noChangeShapeType="1"/>
                </p:cNvCxnSpPr>
                <p:nvPr/>
              </p:nvCxnSpPr>
              <p:spPr bwMode="auto">
                <a:xfrm flipH="1">
                  <a:off x="4911" y="5729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38" name="AutoShape 214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9" y="5557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39" name="AutoShape 2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543"/>
                  <a:ext cx="325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40" name="AutoShape 216"/>
                <p:cNvCxnSpPr>
                  <a:cxnSpLocks noChangeShapeType="1"/>
                </p:cNvCxnSpPr>
                <p:nvPr/>
              </p:nvCxnSpPr>
              <p:spPr bwMode="auto">
                <a:xfrm>
                  <a:off x="4549" y="5557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41" name="AutoShape 217"/>
                <p:cNvCxnSpPr>
                  <a:cxnSpLocks noChangeShapeType="1"/>
                </p:cNvCxnSpPr>
                <p:nvPr/>
              </p:nvCxnSpPr>
              <p:spPr bwMode="auto">
                <a:xfrm>
                  <a:off x="4561" y="5729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42" name="AutoShape 218"/>
                <p:cNvCxnSpPr>
                  <a:cxnSpLocks noChangeShapeType="1"/>
                </p:cNvCxnSpPr>
                <p:nvPr/>
              </p:nvCxnSpPr>
              <p:spPr bwMode="auto">
                <a:xfrm flipV="1">
                  <a:off x="4724" y="5743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43" name="AutoShape 219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915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44" name="AutoShape 22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71" y="6007"/>
                  <a:ext cx="158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45" name="AutoShape 221"/>
                <p:cNvCxnSpPr>
                  <a:cxnSpLocks noChangeShapeType="1"/>
                </p:cNvCxnSpPr>
                <p:nvPr/>
              </p:nvCxnSpPr>
              <p:spPr bwMode="auto">
                <a:xfrm>
                  <a:off x="4561" y="6101"/>
                  <a:ext cx="325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46" name="AutoShape 22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9" y="5929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47" name="AutoShape 223"/>
                <p:cNvCxnSpPr>
                  <a:cxnSpLocks noChangeShapeType="1"/>
                </p:cNvCxnSpPr>
                <p:nvPr/>
              </p:nvCxnSpPr>
              <p:spPr bwMode="auto">
                <a:xfrm>
                  <a:off x="4911" y="5915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48" name="AutoShape 224"/>
                <p:cNvCxnSpPr>
                  <a:cxnSpLocks noChangeShapeType="1"/>
                </p:cNvCxnSpPr>
                <p:nvPr/>
              </p:nvCxnSpPr>
              <p:spPr bwMode="auto">
                <a:xfrm>
                  <a:off x="5074" y="5929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249" name="Group 225"/>
              <p:cNvGrpSpPr>
                <a:grpSpLocks/>
              </p:cNvGrpSpPr>
              <p:nvPr/>
            </p:nvGrpSpPr>
            <p:grpSpPr bwMode="auto">
              <a:xfrm flipH="1">
                <a:off x="3836" y="4786"/>
                <a:ext cx="625" cy="1313"/>
                <a:chOff x="4461" y="4789"/>
                <a:chExt cx="614" cy="1313"/>
              </a:xfrm>
            </p:grpSpPr>
            <p:cxnSp>
              <p:nvCxnSpPr>
                <p:cNvPr id="1250" name="AutoShape 226"/>
                <p:cNvCxnSpPr>
                  <a:cxnSpLocks noChangeShapeType="1"/>
                </p:cNvCxnSpPr>
                <p:nvPr/>
              </p:nvCxnSpPr>
              <p:spPr bwMode="auto">
                <a:xfrm>
                  <a:off x="4461" y="5357"/>
                  <a:ext cx="2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51" name="AutoShape 227"/>
                <p:cNvCxnSpPr>
                  <a:cxnSpLocks noChangeShapeType="1"/>
                </p:cNvCxnSpPr>
                <p:nvPr/>
              </p:nvCxnSpPr>
              <p:spPr bwMode="auto">
                <a:xfrm flipV="1">
                  <a:off x="4724" y="5185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52" name="AutoShape 228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171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53" name="AutoShape 229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49" y="4999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54" name="AutoShape 23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49" y="4813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55" name="AutoShape 231"/>
                <p:cNvCxnSpPr>
                  <a:cxnSpLocks noChangeShapeType="1"/>
                </p:cNvCxnSpPr>
                <p:nvPr/>
              </p:nvCxnSpPr>
              <p:spPr bwMode="auto">
                <a:xfrm>
                  <a:off x="4557" y="4789"/>
                  <a:ext cx="158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56" name="AutoShape 232"/>
                <p:cNvCxnSpPr>
                  <a:cxnSpLocks noChangeShapeType="1"/>
                </p:cNvCxnSpPr>
                <p:nvPr/>
              </p:nvCxnSpPr>
              <p:spPr bwMode="auto">
                <a:xfrm>
                  <a:off x="4724" y="4813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57" name="AutoShape 233"/>
                <p:cNvCxnSpPr>
                  <a:cxnSpLocks noChangeShapeType="1"/>
                </p:cNvCxnSpPr>
                <p:nvPr/>
              </p:nvCxnSpPr>
              <p:spPr bwMode="auto">
                <a:xfrm>
                  <a:off x="4736" y="4985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58" name="AutoShape 234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0" y="4809"/>
                  <a:ext cx="1" cy="166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59" name="AutoShape 235"/>
                <p:cNvCxnSpPr>
                  <a:cxnSpLocks noChangeShapeType="1"/>
                </p:cNvCxnSpPr>
                <p:nvPr/>
              </p:nvCxnSpPr>
              <p:spPr bwMode="auto">
                <a:xfrm>
                  <a:off x="4911" y="4799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60" name="AutoShape 236"/>
                <p:cNvCxnSpPr>
                  <a:cxnSpLocks noChangeShapeType="1"/>
                </p:cNvCxnSpPr>
                <p:nvPr/>
              </p:nvCxnSpPr>
              <p:spPr bwMode="auto">
                <a:xfrm>
                  <a:off x="5074" y="4813"/>
                  <a:ext cx="1" cy="344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61" name="AutoShape 237"/>
                <p:cNvCxnSpPr>
                  <a:cxnSpLocks noChangeShapeType="1"/>
                </p:cNvCxnSpPr>
                <p:nvPr/>
              </p:nvCxnSpPr>
              <p:spPr bwMode="auto">
                <a:xfrm flipH="1">
                  <a:off x="4911" y="5171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62" name="AutoShape 238"/>
                <p:cNvCxnSpPr>
                  <a:cxnSpLocks noChangeShapeType="1"/>
                </p:cNvCxnSpPr>
                <p:nvPr/>
              </p:nvCxnSpPr>
              <p:spPr bwMode="auto">
                <a:xfrm>
                  <a:off x="4899" y="5185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63" name="AutoShape 239"/>
                <p:cNvCxnSpPr>
                  <a:cxnSpLocks noChangeShapeType="1"/>
                </p:cNvCxnSpPr>
                <p:nvPr/>
              </p:nvCxnSpPr>
              <p:spPr bwMode="auto">
                <a:xfrm>
                  <a:off x="4911" y="5357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64" name="AutoShape 240"/>
                <p:cNvCxnSpPr>
                  <a:cxnSpLocks noChangeShapeType="1"/>
                </p:cNvCxnSpPr>
                <p:nvPr/>
              </p:nvCxnSpPr>
              <p:spPr bwMode="auto">
                <a:xfrm>
                  <a:off x="5074" y="5371"/>
                  <a:ext cx="1" cy="344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65" name="AutoShape 241"/>
                <p:cNvCxnSpPr>
                  <a:cxnSpLocks noChangeShapeType="1"/>
                </p:cNvCxnSpPr>
                <p:nvPr/>
              </p:nvCxnSpPr>
              <p:spPr bwMode="auto">
                <a:xfrm flipH="1">
                  <a:off x="4911" y="5729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66" name="AutoShape 24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9" y="5557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67" name="AutoShape 243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543"/>
                  <a:ext cx="325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68" name="AutoShape 244"/>
                <p:cNvCxnSpPr>
                  <a:cxnSpLocks noChangeShapeType="1"/>
                </p:cNvCxnSpPr>
                <p:nvPr/>
              </p:nvCxnSpPr>
              <p:spPr bwMode="auto">
                <a:xfrm>
                  <a:off x="4549" y="5557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69" name="AutoShape 245"/>
                <p:cNvCxnSpPr>
                  <a:cxnSpLocks noChangeShapeType="1"/>
                </p:cNvCxnSpPr>
                <p:nvPr/>
              </p:nvCxnSpPr>
              <p:spPr bwMode="auto">
                <a:xfrm>
                  <a:off x="4561" y="5729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70" name="AutoShape 246"/>
                <p:cNvCxnSpPr>
                  <a:cxnSpLocks noChangeShapeType="1"/>
                </p:cNvCxnSpPr>
                <p:nvPr/>
              </p:nvCxnSpPr>
              <p:spPr bwMode="auto">
                <a:xfrm flipV="1">
                  <a:off x="4724" y="5743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71" name="AutoShape 247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915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72" name="AutoShape 24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71" y="6007"/>
                  <a:ext cx="158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73" name="AutoShape 249"/>
                <p:cNvCxnSpPr>
                  <a:cxnSpLocks noChangeShapeType="1"/>
                </p:cNvCxnSpPr>
                <p:nvPr/>
              </p:nvCxnSpPr>
              <p:spPr bwMode="auto">
                <a:xfrm>
                  <a:off x="4561" y="6101"/>
                  <a:ext cx="325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74" name="AutoShape 2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9" y="5929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75" name="AutoShape 251"/>
                <p:cNvCxnSpPr>
                  <a:cxnSpLocks noChangeShapeType="1"/>
                </p:cNvCxnSpPr>
                <p:nvPr/>
              </p:nvCxnSpPr>
              <p:spPr bwMode="auto">
                <a:xfrm>
                  <a:off x="4911" y="5915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76" name="AutoShape 252"/>
                <p:cNvCxnSpPr>
                  <a:cxnSpLocks noChangeShapeType="1"/>
                </p:cNvCxnSpPr>
                <p:nvPr/>
              </p:nvCxnSpPr>
              <p:spPr bwMode="auto">
                <a:xfrm>
                  <a:off x="5074" y="5929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grpSp>
        <p:nvGrpSpPr>
          <p:cNvPr id="264" name="Group 3"/>
          <p:cNvGrpSpPr>
            <a:grpSpLocks/>
          </p:cNvGrpSpPr>
          <p:nvPr/>
        </p:nvGrpSpPr>
        <p:grpSpPr bwMode="auto">
          <a:xfrm rot="5400000">
            <a:off x="5814006" y="1528600"/>
            <a:ext cx="1471441" cy="1465262"/>
            <a:chOff x="2916" y="4511"/>
            <a:chExt cx="2245" cy="2308"/>
          </a:xfrm>
        </p:grpSpPr>
        <p:grpSp>
          <p:nvGrpSpPr>
            <p:cNvPr id="265" name="Group 4"/>
            <p:cNvGrpSpPr>
              <a:grpSpLocks/>
            </p:cNvGrpSpPr>
            <p:nvPr/>
          </p:nvGrpSpPr>
          <p:grpSpPr bwMode="auto">
            <a:xfrm>
              <a:off x="2916" y="4511"/>
              <a:ext cx="281" cy="289"/>
              <a:chOff x="2394" y="4853"/>
              <a:chExt cx="504" cy="534"/>
            </a:xfrm>
          </p:grpSpPr>
          <p:sp>
            <p:nvSpPr>
              <p:cNvPr id="512" name="Rectangle 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Oval 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6" name="Group 7"/>
            <p:cNvGrpSpPr>
              <a:grpSpLocks/>
            </p:cNvGrpSpPr>
            <p:nvPr/>
          </p:nvGrpSpPr>
          <p:grpSpPr bwMode="auto">
            <a:xfrm>
              <a:off x="3197" y="4511"/>
              <a:ext cx="280" cy="289"/>
              <a:chOff x="2394" y="4853"/>
              <a:chExt cx="504" cy="534"/>
            </a:xfrm>
          </p:grpSpPr>
          <p:sp>
            <p:nvSpPr>
              <p:cNvPr id="510" name="Rectangle 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Oval 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7" name="Group 10"/>
            <p:cNvGrpSpPr>
              <a:grpSpLocks/>
            </p:cNvGrpSpPr>
            <p:nvPr/>
          </p:nvGrpSpPr>
          <p:grpSpPr bwMode="auto">
            <a:xfrm>
              <a:off x="2916" y="4800"/>
              <a:ext cx="281" cy="288"/>
              <a:chOff x="2394" y="4853"/>
              <a:chExt cx="504" cy="534"/>
            </a:xfrm>
          </p:grpSpPr>
          <p:sp>
            <p:nvSpPr>
              <p:cNvPr id="508" name="Rectangle 1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Oval 1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8" name="Group 13"/>
            <p:cNvGrpSpPr>
              <a:grpSpLocks/>
            </p:cNvGrpSpPr>
            <p:nvPr/>
          </p:nvGrpSpPr>
          <p:grpSpPr bwMode="auto">
            <a:xfrm>
              <a:off x="3197" y="4800"/>
              <a:ext cx="280" cy="288"/>
              <a:chOff x="2394" y="4853"/>
              <a:chExt cx="504" cy="534"/>
            </a:xfrm>
          </p:grpSpPr>
          <p:sp>
            <p:nvSpPr>
              <p:cNvPr id="506" name="Rectangle 1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Oval 1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9" name="Group 16"/>
            <p:cNvGrpSpPr>
              <a:grpSpLocks/>
            </p:cNvGrpSpPr>
            <p:nvPr/>
          </p:nvGrpSpPr>
          <p:grpSpPr bwMode="auto">
            <a:xfrm>
              <a:off x="3477" y="4511"/>
              <a:ext cx="281" cy="289"/>
              <a:chOff x="2394" y="4853"/>
              <a:chExt cx="504" cy="534"/>
            </a:xfrm>
          </p:grpSpPr>
          <p:sp>
            <p:nvSpPr>
              <p:cNvPr id="504" name="Rectangle 1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1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0" name="Group 19"/>
            <p:cNvGrpSpPr>
              <a:grpSpLocks/>
            </p:cNvGrpSpPr>
            <p:nvPr/>
          </p:nvGrpSpPr>
          <p:grpSpPr bwMode="auto">
            <a:xfrm>
              <a:off x="3758" y="4511"/>
              <a:ext cx="281" cy="289"/>
              <a:chOff x="2394" y="4853"/>
              <a:chExt cx="504" cy="534"/>
            </a:xfrm>
          </p:grpSpPr>
          <p:sp>
            <p:nvSpPr>
              <p:cNvPr id="502" name="Rectangle 2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2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1" name="Group 22"/>
            <p:cNvGrpSpPr>
              <a:grpSpLocks/>
            </p:cNvGrpSpPr>
            <p:nvPr/>
          </p:nvGrpSpPr>
          <p:grpSpPr bwMode="auto">
            <a:xfrm>
              <a:off x="3477" y="4800"/>
              <a:ext cx="281" cy="288"/>
              <a:chOff x="2394" y="4853"/>
              <a:chExt cx="504" cy="534"/>
            </a:xfrm>
          </p:grpSpPr>
          <p:sp>
            <p:nvSpPr>
              <p:cNvPr id="500" name="Rectangle 2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Oval 2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2" name="Group 25"/>
            <p:cNvGrpSpPr>
              <a:grpSpLocks/>
            </p:cNvGrpSpPr>
            <p:nvPr/>
          </p:nvGrpSpPr>
          <p:grpSpPr bwMode="auto">
            <a:xfrm>
              <a:off x="3758" y="4800"/>
              <a:ext cx="281" cy="288"/>
              <a:chOff x="2394" y="4853"/>
              <a:chExt cx="504" cy="534"/>
            </a:xfrm>
          </p:grpSpPr>
          <p:sp>
            <p:nvSpPr>
              <p:cNvPr id="498" name="Rectangle 2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Oval 2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3" name="Group 28"/>
            <p:cNvGrpSpPr>
              <a:grpSpLocks/>
            </p:cNvGrpSpPr>
            <p:nvPr/>
          </p:nvGrpSpPr>
          <p:grpSpPr bwMode="auto">
            <a:xfrm>
              <a:off x="4039" y="4511"/>
              <a:ext cx="280" cy="289"/>
              <a:chOff x="2394" y="4853"/>
              <a:chExt cx="504" cy="534"/>
            </a:xfrm>
          </p:grpSpPr>
          <p:sp>
            <p:nvSpPr>
              <p:cNvPr id="496" name="Rectangle 2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Oval 3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4" name="Group 31"/>
            <p:cNvGrpSpPr>
              <a:grpSpLocks/>
            </p:cNvGrpSpPr>
            <p:nvPr/>
          </p:nvGrpSpPr>
          <p:grpSpPr bwMode="auto">
            <a:xfrm>
              <a:off x="4319" y="4511"/>
              <a:ext cx="281" cy="289"/>
              <a:chOff x="2394" y="4853"/>
              <a:chExt cx="504" cy="534"/>
            </a:xfrm>
          </p:grpSpPr>
          <p:sp>
            <p:nvSpPr>
              <p:cNvPr id="494" name="Rectangle 3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Oval 3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5" name="Group 34"/>
            <p:cNvGrpSpPr>
              <a:grpSpLocks/>
            </p:cNvGrpSpPr>
            <p:nvPr/>
          </p:nvGrpSpPr>
          <p:grpSpPr bwMode="auto">
            <a:xfrm>
              <a:off x="4039" y="4800"/>
              <a:ext cx="280" cy="288"/>
              <a:chOff x="2394" y="4853"/>
              <a:chExt cx="504" cy="534"/>
            </a:xfrm>
          </p:grpSpPr>
          <p:sp>
            <p:nvSpPr>
              <p:cNvPr id="492" name="Rectangle 3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3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6" name="Group 37"/>
            <p:cNvGrpSpPr>
              <a:grpSpLocks/>
            </p:cNvGrpSpPr>
            <p:nvPr/>
          </p:nvGrpSpPr>
          <p:grpSpPr bwMode="auto">
            <a:xfrm>
              <a:off x="4319" y="4800"/>
              <a:ext cx="281" cy="288"/>
              <a:chOff x="2394" y="4853"/>
              <a:chExt cx="504" cy="534"/>
            </a:xfrm>
          </p:grpSpPr>
          <p:sp>
            <p:nvSpPr>
              <p:cNvPr id="490" name="Rectangle 3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Oval 3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7" name="Group 40"/>
            <p:cNvGrpSpPr>
              <a:grpSpLocks/>
            </p:cNvGrpSpPr>
            <p:nvPr/>
          </p:nvGrpSpPr>
          <p:grpSpPr bwMode="auto">
            <a:xfrm>
              <a:off x="4600" y="4511"/>
              <a:ext cx="280" cy="289"/>
              <a:chOff x="2394" y="4853"/>
              <a:chExt cx="504" cy="534"/>
            </a:xfrm>
          </p:grpSpPr>
          <p:sp>
            <p:nvSpPr>
              <p:cNvPr id="488" name="Rectangle 4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Oval 4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8" name="Group 43"/>
            <p:cNvGrpSpPr>
              <a:grpSpLocks/>
            </p:cNvGrpSpPr>
            <p:nvPr/>
          </p:nvGrpSpPr>
          <p:grpSpPr bwMode="auto">
            <a:xfrm>
              <a:off x="4880" y="4511"/>
              <a:ext cx="281" cy="289"/>
              <a:chOff x="2394" y="4853"/>
              <a:chExt cx="504" cy="534"/>
            </a:xfrm>
          </p:grpSpPr>
          <p:sp>
            <p:nvSpPr>
              <p:cNvPr id="486" name="Rectangle 4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Oval 4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9" name="Group 46"/>
            <p:cNvGrpSpPr>
              <a:grpSpLocks/>
            </p:cNvGrpSpPr>
            <p:nvPr/>
          </p:nvGrpSpPr>
          <p:grpSpPr bwMode="auto">
            <a:xfrm>
              <a:off x="4600" y="4800"/>
              <a:ext cx="280" cy="288"/>
              <a:chOff x="2394" y="4853"/>
              <a:chExt cx="504" cy="534"/>
            </a:xfrm>
          </p:grpSpPr>
          <p:sp>
            <p:nvSpPr>
              <p:cNvPr id="484" name="Rectangle 4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Oval 4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0" name="Group 49"/>
            <p:cNvGrpSpPr>
              <a:grpSpLocks/>
            </p:cNvGrpSpPr>
            <p:nvPr/>
          </p:nvGrpSpPr>
          <p:grpSpPr bwMode="auto">
            <a:xfrm>
              <a:off x="4880" y="4800"/>
              <a:ext cx="281" cy="288"/>
              <a:chOff x="2394" y="4853"/>
              <a:chExt cx="504" cy="534"/>
            </a:xfrm>
          </p:grpSpPr>
          <p:sp>
            <p:nvSpPr>
              <p:cNvPr id="482" name="Rectangle 5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Oval 5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1" name="Group 52"/>
            <p:cNvGrpSpPr>
              <a:grpSpLocks/>
            </p:cNvGrpSpPr>
            <p:nvPr/>
          </p:nvGrpSpPr>
          <p:grpSpPr bwMode="auto">
            <a:xfrm>
              <a:off x="2916" y="5088"/>
              <a:ext cx="281" cy="289"/>
              <a:chOff x="2394" y="4853"/>
              <a:chExt cx="504" cy="534"/>
            </a:xfrm>
          </p:grpSpPr>
          <p:sp>
            <p:nvSpPr>
              <p:cNvPr id="480" name="Rectangle 5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Oval 5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2" name="Group 55"/>
            <p:cNvGrpSpPr>
              <a:grpSpLocks/>
            </p:cNvGrpSpPr>
            <p:nvPr/>
          </p:nvGrpSpPr>
          <p:grpSpPr bwMode="auto">
            <a:xfrm>
              <a:off x="3197" y="5088"/>
              <a:ext cx="280" cy="289"/>
              <a:chOff x="2394" y="4853"/>
              <a:chExt cx="504" cy="534"/>
            </a:xfrm>
          </p:grpSpPr>
          <p:sp>
            <p:nvSpPr>
              <p:cNvPr id="478" name="Rectangle 5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Oval 5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3" name="Group 58"/>
            <p:cNvGrpSpPr>
              <a:grpSpLocks/>
            </p:cNvGrpSpPr>
            <p:nvPr/>
          </p:nvGrpSpPr>
          <p:grpSpPr bwMode="auto">
            <a:xfrm>
              <a:off x="2916" y="5377"/>
              <a:ext cx="281" cy="288"/>
              <a:chOff x="2394" y="4853"/>
              <a:chExt cx="504" cy="534"/>
            </a:xfrm>
          </p:grpSpPr>
          <p:sp>
            <p:nvSpPr>
              <p:cNvPr id="476" name="Rectangle 5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Oval 6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4" name="Group 61"/>
            <p:cNvGrpSpPr>
              <a:grpSpLocks/>
            </p:cNvGrpSpPr>
            <p:nvPr/>
          </p:nvGrpSpPr>
          <p:grpSpPr bwMode="auto">
            <a:xfrm>
              <a:off x="3197" y="5377"/>
              <a:ext cx="280" cy="288"/>
              <a:chOff x="2394" y="4853"/>
              <a:chExt cx="504" cy="534"/>
            </a:xfrm>
          </p:grpSpPr>
          <p:sp>
            <p:nvSpPr>
              <p:cNvPr id="474" name="Rectangle 6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Oval 6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5" name="Group 64"/>
            <p:cNvGrpSpPr>
              <a:grpSpLocks/>
            </p:cNvGrpSpPr>
            <p:nvPr/>
          </p:nvGrpSpPr>
          <p:grpSpPr bwMode="auto">
            <a:xfrm>
              <a:off x="3477" y="5088"/>
              <a:ext cx="281" cy="289"/>
              <a:chOff x="2394" y="4853"/>
              <a:chExt cx="504" cy="534"/>
            </a:xfrm>
          </p:grpSpPr>
          <p:sp>
            <p:nvSpPr>
              <p:cNvPr id="472" name="Rectangle 6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Oval 6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6" name="Group 67"/>
            <p:cNvGrpSpPr>
              <a:grpSpLocks/>
            </p:cNvGrpSpPr>
            <p:nvPr/>
          </p:nvGrpSpPr>
          <p:grpSpPr bwMode="auto">
            <a:xfrm>
              <a:off x="3758" y="5088"/>
              <a:ext cx="281" cy="289"/>
              <a:chOff x="2394" y="4853"/>
              <a:chExt cx="504" cy="534"/>
            </a:xfrm>
          </p:grpSpPr>
          <p:sp>
            <p:nvSpPr>
              <p:cNvPr id="470" name="Rectangle 6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Oval 6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7" name="Group 70"/>
            <p:cNvGrpSpPr>
              <a:grpSpLocks/>
            </p:cNvGrpSpPr>
            <p:nvPr/>
          </p:nvGrpSpPr>
          <p:grpSpPr bwMode="auto">
            <a:xfrm>
              <a:off x="3477" y="5377"/>
              <a:ext cx="281" cy="288"/>
              <a:chOff x="2394" y="4853"/>
              <a:chExt cx="504" cy="534"/>
            </a:xfrm>
          </p:grpSpPr>
          <p:sp>
            <p:nvSpPr>
              <p:cNvPr id="468" name="Rectangle 7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Oval 7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8" name="Group 73"/>
            <p:cNvGrpSpPr>
              <a:grpSpLocks/>
            </p:cNvGrpSpPr>
            <p:nvPr/>
          </p:nvGrpSpPr>
          <p:grpSpPr bwMode="auto">
            <a:xfrm>
              <a:off x="3758" y="5377"/>
              <a:ext cx="281" cy="288"/>
              <a:chOff x="2394" y="4853"/>
              <a:chExt cx="504" cy="534"/>
            </a:xfrm>
          </p:grpSpPr>
          <p:sp>
            <p:nvSpPr>
              <p:cNvPr id="466" name="Rectangle 7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Oval 7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9" name="Group 76"/>
            <p:cNvGrpSpPr>
              <a:grpSpLocks/>
            </p:cNvGrpSpPr>
            <p:nvPr/>
          </p:nvGrpSpPr>
          <p:grpSpPr bwMode="auto">
            <a:xfrm>
              <a:off x="4039" y="5088"/>
              <a:ext cx="280" cy="289"/>
              <a:chOff x="2394" y="4853"/>
              <a:chExt cx="504" cy="534"/>
            </a:xfrm>
          </p:grpSpPr>
          <p:sp>
            <p:nvSpPr>
              <p:cNvPr id="464" name="Rectangle 7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Oval 7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0" name="Group 79"/>
            <p:cNvGrpSpPr>
              <a:grpSpLocks/>
            </p:cNvGrpSpPr>
            <p:nvPr/>
          </p:nvGrpSpPr>
          <p:grpSpPr bwMode="auto">
            <a:xfrm>
              <a:off x="4319" y="5088"/>
              <a:ext cx="281" cy="289"/>
              <a:chOff x="2394" y="4853"/>
              <a:chExt cx="504" cy="534"/>
            </a:xfrm>
          </p:grpSpPr>
          <p:sp>
            <p:nvSpPr>
              <p:cNvPr id="462" name="Rectangle 8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Oval 8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1" name="Group 82"/>
            <p:cNvGrpSpPr>
              <a:grpSpLocks/>
            </p:cNvGrpSpPr>
            <p:nvPr/>
          </p:nvGrpSpPr>
          <p:grpSpPr bwMode="auto">
            <a:xfrm>
              <a:off x="4039" y="5377"/>
              <a:ext cx="280" cy="288"/>
              <a:chOff x="2394" y="4853"/>
              <a:chExt cx="504" cy="534"/>
            </a:xfrm>
          </p:grpSpPr>
          <p:sp>
            <p:nvSpPr>
              <p:cNvPr id="460" name="Rectangle 8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Oval 8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2" name="Group 85"/>
            <p:cNvGrpSpPr>
              <a:grpSpLocks/>
            </p:cNvGrpSpPr>
            <p:nvPr/>
          </p:nvGrpSpPr>
          <p:grpSpPr bwMode="auto">
            <a:xfrm>
              <a:off x="4319" y="5368"/>
              <a:ext cx="281" cy="287"/>
              <a:chOff x="2394" y="4853"/>
              <a:chExt cx="504" cy="534"/>
            </a:xfrm>
          </p:grpSpPr>
          <p:sp>
            <p:nvSpPr>
              <p:cNvPr id="458" name="Rectangle 8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Oval 8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3" name="Group 88"/>
            <p:cNvGrpSpPr>
              <a:grpSpLocks/>
            </p:cNvGrpSpPr>
            <p:nvPr/>
          </p:nvGrpSpPr>
          <p:grpSpPr bwMode="auto">
            <a:xfrm>
              <a:off x="4600" y="5088"/>
              <a:ext cx="280" cy="289"/>
              <a:chOff x="2394" y="4853"/>
              <a:chExt cx="504" cy="534"/>
            </a:xfrm>
          </p:grpSpPr>
          <p:sp>
            <p:nvSpPr>
              <p:cNvPr id="456" name="Rectangle 8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9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4" name="Group 91"/>
            <p:cNvGrpSpPr>
              <a:grpSpLocks/>
            </p:cNvGrpSpPr>
            <p:nvPr/>
          </p:nvGrpSpPr>
          <p:grpSpPr bwMode="auto">
            <a:xfrm>
              <a:off x="4880" y="5088"/>
              <a:ext cx="281" cy="289"/>
              <a:chOff x="2394" y="4853"/>
              <a:chExt cx="504" cy="534"/>
            </a:xfrm>
          </p:grpSpPr>
          <p:sp>
            <p:nvSpPr>
              <p:cNvPr id="454" name="Rectangle 9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Oval 9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5" name="Group 94"/>
            <p:cNvGrpSpPr>
              <a:grpSpLocks/>
            </p:cNvGrpSpPr>
            <p:nvPr/>
          </p:nvGrpSpPr>
          <p:grpSpPr bwMode="auto">
            <a:xfrm>
              <a:off x="4600" y="5377"/>
              <a:ext cx="280" cy="288"/>
              <a:chOff x="2394" y="4853"/>
              <a:chExt cx="504" cy="534"/>
            </a:xfrm>
          </p:grpSpPr>
          <p:sp>
            <p:nvSpPr>
              <p:cNvPr id="452" name="Rectangle 9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Oval 9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6" name="Group 97"/>
            <p:cNvGrpSpPr>
              <a:grpSpLocks/>
            </p:cNvGrpSpPr>
            <p:nvPr/>
          </p:nvGrpSpPr>
          <p:grpSpPr bwMode="auto">
            <a:xfrm>
              <a:off x="4880" y="5377"/>
              <a:ext cx="281" cy="288"/>
              <a:chOff x="2394" y="4853"/>
              <a:chExt cx="504" cy="534"/>
            </a:xfrm>
          </p:grpSpPr>
          <p:sp>
            <p:nvSpPr>
              <p:cNvPr id="450" name="Rectangle 9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Oval 9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7" name="Group 100"/>
            <p:cNvGrpSpPr>
              <a:grpSpLocks/>
            </p:cNvGrpSpPr>
            <p:nvPr/>
          </p:nvGrpSpPr>
          <p:grpSpPr bwMode="auto">
            <a:xfrm>
              <a:off x="2916" y="5665"/>
              <a:ext cx="281" cy="289"/>
              <a:chOff x="2394" y="4853"/>
              <a:chExt cx="504" cy="534"/>
            </a:xfrm>
          </p:grpSpPr>
          <p:sp>
            <p:nvSpPr>
              <p:cNvPr id="448" name="Rectangle 10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Oval 10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8" name="Group 103"/>
            <p:cNvGrpSpPr>
              <a:grpSpLocks/>
            </p:cNvGrpSpPr>
            <p:nvPr/>
          </p:nvGrpSpPr>
          <p:grpSpPr bwMode="auto">
            <a:xfrm>
              <a:off x="3197" y="5665"/>
              <a:ext cx="280" cy="289"/>
              <a:chOff x="2394" y="4853"/>
              <a:chExt cx="504" cy="534"/>
            </a:xfrm>
          </p:grpSpPr>
          <p:sp>
            <p:nvSpPr>
              <p:cNvPr id="446" name="Rectangle 10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Oval 10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9" name="Group 106"/>
            <p:cNvGrpSpPr>
              <a:grpSpLocks/>
            </p:cNvGrpSpPr>
            <p:nvPr/>
          </p:nvGrpSpPr>
          <p:grpSpPr bwMode="auto">
            <a:xfrm>
              <a:off x="2916" y="5954"/>
              <a:ext cx="281" cy="288"/>
              <a:chOff x="2394" y="4853"/>
              <a:chExt cx="504" cy="534"/>
            </a:xfrm>
          </p:grpSpPr>
          <p:sp>
            <p:nvSpPr>
              <p:cNvPr id="444" name="Rectangle 10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Oval 10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0" name="Group 109"/>
            <p:cNvGrpSpPr>
              <a:grpSpLocks/>
            </p:cNvGrpSpPr>
            <p:nvPr/>
          </p:nvGrpSpPr>
          <p:grpSpPr bwMode="auto">
            <a:xfrm>
              <a:off x="3197" y="5954"/>
              <a:ext cx="280" cy="288"/>
              <a:chOff x="2394" y="4853"/>
              <a:chExt cx="504" cy="534"/>
            </a:xfrm>
          </p:grpSpPr>
          <p:sp>
            <p:nvSpPr>
              <p:cNvPr id="442" name="Rectangle 11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Oval 11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1" name="Group 112"/>
            <p:cNvGrpSpPr>
              <a:grpSpLocks/>
            </p:cNvGrpSpPr>
            <p:nvPr/>
          </p:nvGrpSpPr>
          <p:grpSpPr bwMode="auto">
            <a:xfrm>
              <a:off x="3477" y="5665"/>
              <a:ext cx="281" cy="289"/>
              <a:chOff x="2394" y="4853"/>
              <a:chExt cx="504" cy="534"/>
            </a:xfrm>
          </p:grpSpPr>
          <p:sp>
            <p:nvSpPr>
              <p:cNvPr id="440" name="Rectangle 11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Oval 11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2" name="Group 115"/>
            <p:cNvGrpSpPr>
              <a:grpSpLocks/>
            </p:cNvGrpSpPr>
            <p:nvPr/>
          </p:nvGrpSpPr>
          <p:grpSpPr bwMode="auto">
            <a:xfrm>
              <a:off x="3758" y="5665"/>
              <a:ext cx="281" cy="289"/>
              <a:chOff x="2394" y="4853"/>
              <a:chExt cx="504" cy="534"/>
            </a:xfrm>
          </p:grpSpPr>
          <p:sp>
            <p:nvSpPr>
              <p:cNvPr id="438" name="Rectangle 11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Oval 11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3" name="Group 118"/>
            <p:cNvGrpSpPr>
              <a:grpSpLocks/>
            </p:cNvGrpSpPr>
            <p:nvPr/>
          </p:nvGrpSpPr>
          <p:grpSpPr bwMode="auto">
            <a:xfrm>
              <a:off x="3477" y="5954"/>
              <a:ext cx="281" cy="288"/>
              <a:chOff x="2394" y="4853"/>
              <a:chExt cx="504" cy="534"/>
            </a:xfrm>
          </p:grpSpPr>
          <p:sp>
            <p:nvSpPr>
              <p:cNvPr id="436" name="Rectangle 11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Oval 12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4" name="Group 121"/>
            <p:cNvGrpSpPr>
              <a:grpSpLocks/>
            </p:cNvGrpSpPr>
            <p:nvPr/>
          </p:nvGrpSpPr>
          <p:grpSpPr bwMode="auto">
            <a:xfrm>
              <a:off x="3758" y="5954"/>
              <a:ext cx="281" cy="288"/>
              <a:chOff x="2394" y="4853"/>
              <a:chExt cx="504" cy="534"/>
            </a:xfrm>
          </p:grpSpPr>
          <p:sp>
            <p:nvSpPr>
              <p:cNvPr id="434" name="Rectangle 12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Oval 12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5" name="Group 124"/>
            <p:cNvGrpSpPr>
              <a:grpSpLocks/>
            </p:cNvGrpSpPr>
            <p:nvPr/>
          </p:nvGrpSpPr>
          <p:grpSpPr bwMode="auto">
            <a:xfrm>
              <a:off x="4039" y="5665"/>
              <a:ext cx="280" cy="289"/>
              <a:chOff x="2394" y="4853"/>
              <a:chExt cx="504" cy="534"/>
            </a:xfrm>
          </p:grpSpPr>
          <p:sp>
            <p:nvSpPr>
              <p:cNvPr id="432" name="Rectangle 12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Oval 12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6" name="Group 127"/>
            <p:cNvGrpSpPr>
              <a:grpSpLocks/>
            </p:cNvGrpSpPr>
            <p:nvPr/>
          </p:nvGrpSpPr>
          <p:grpSpPr bwMode="auto">
            <a:xfrm>
              <a:off x="4319" y="5665"/>
              <a:ext cx="281" cy="289"/>
              <a:chOff x="2394" y="4853"/>
              <a:chExt cx="504" cy="534"/>
            </a:xfrm>
          </p:grpSpPr>
          <p:sp>
            <p:nvSpPr>
              <p:cNvPr id="430" name="Rectangle 12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Oval 12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7" name="Group 130"/>
            <p:cNvGrpSpPr>
              <a:grpSpLocks/>
            </p:cNvGrpSpPr>
            <p:nvPr/>
          </p:nvGrpSpPr>
          <p:grpSpPr bwMode="auto">
            <a:xfrm>
              <a:off x="4039" y="5954"/>
              <a:ext cx="280" cy="288"/>
              <a:chOff x="2394" y="4853"/>
              <a:chExt cx="504" cy="534"/>
            </a:xfrm>
          </p:grpSpPr>
          <p:sp>
            <p:nvSpPr>
              <p:cNvPr id="428" name="Rectangle 13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Oval 13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8" name="Group 133"/>
            <p:cNvGrpSpPr>
              <a:grpSpLocks/>
            </p:cNvGrpSpPr>
            <p:nvPr/>
          </p:nvGrpSpPr>
          <p:grpSpPr bwMode="auto">
            <a:xfrm>
              <a:off x="4319" y="5954"/>
              <a:ext cx="281" cy="288"/>
              <a:chOff x="2394" y="4853"/>
              <a:chExt cx="504" cy="534"/>
            </a:xfrm>
          </p:grpSpPr>
          <p:sp>
            <p:nvSpPr>
              <p:cNvPr id="426" name="Rectangle 13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Oval 13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9" name="Group 136"/>
            <p:cNvGrpSpPr>
              <a:grpSpLocks/>
            </p:cNvGrpSpPr>
            <p:nvPr/>
          </p:nvGrpSpPr>
          <p:grpSpPr bwMode="auto">
            <a:xfrm>
              <a:off x="4600" y="5665"/>
              <a:ext cx="280" cy="289"/>
              <a:chOff x="2394" y="4853"/>
              <a:chExt cx="504" cy="534"/>
            </a:xfrm>
          </p:grpSpPr>
          <p:sp>
            <p:nvSpPr>
              <p:cNvPr id="424" name="Rectangle 13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Oval 13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0" name="Group 139"/>
            <p:cNvGrpSpPr>
              <a:grpSpLocks/>
            </p:cNvGrpSpPr>
            <p:nvPr/>
          </p:nvGrpSpPr>
          <p:grpSpPr bwMode="auto">
            <a:xfrm>
              <a:off x="4880" y="5665"/>
              <a:ext cx="281" cy="289"/>
              <a:chOff x="2394" y="4853"/>
              <a:chExt cx="504" cy="534"/>
            </a:xfrm>
          </p:grpSpPr>
          <p:sp>
            <p:nvSpPr>
              <p:cNvPr id="422" name="Rectangle 14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Oval 14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1" name="Group 142"/>
            <p:cNvGrpSpPr>
              <a:grpSpLocks/>
            </p:cNvGrpSpPr>
            <p:nvPr/>
          </p:nvGrpSpPr>
          <p:grpSpPr bwMode="auto">
            <a:xfrm>
              <a:off x="4600" y="5954"/>
              <a:ext cx="280" cy="288"/>
              <a:chOff x="2394" y="4853"/>
              <a:chExt cx="504" cy="534"/>
            </a:xfrm>
          </p:grpSpPr>
          <p:sp>
            <p:nvSpPr>
              <p:cNvPr id="420" name="Rectangle 14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Oval 14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2" name="Group 145"/>
            <p:cNvGrpSpPr>
              <a:grpSpLocks/>
            </p:cNvGrpSpPr>
            <p:nvPr/>
          </p:nvGrpSpPr>
          <p:grpSpPr bwMode="auto">
            <a:xfrm>
              <a:off x="4880" y="5954"/>
              <a:ext cx="281" cy="288"/>
              <a:chOff x="2394" y="4853"/>
              <a:chExt cx="504" cy="534"/>
            </a:xfrm>
          </p:grpSpPr>
          <p:sp>
            <p:nvSpPr>
              <p:cNvPr id="418" name="Rectangle 14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Oval 14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3" name="Group 148"/>
            <p:cNvGrpSpPr>
              <a:grpSpLocks/>
            </p:cNvGrpSpPr>
            <p:nvPr/>
          </p:nvGrpSpPr>
          <p:grpSpPr bwMode="auto">
            <a:xfrm>
              <a:off x="2916" y="6242"/>
              <a:ext cx="281" cy="289"/>
              <a:chOff x="2394" y="4853"/>
              <a:chExt cx="504" cy="534"/>
            </a:xfrm>
          </p:grpSpPr>
          <p:sp>
            <p:nvSpPr>
              <p:cNvPr id="416" name="Rectangle 14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Oval 15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4" name="Group 151"/>
            <p:cNvGrpSpPr>
              <a:grpSpLocks/>
            </p:cNvGrpSpPr>
            <p:nvPr/>
          </p:nvGrpSpPr>
          <p:grpSpPr bwMode="auto">
            <a:xfrm>
              <a:off x="3197" y="6242"/>
              <a:ext cx="280" cy="289"/>
              <a:chOff x="2394" y="4853"/>
              <a:chExt cx="504" cy="534"/>
            </a:xfrm>
          </p:grpSpPr>
          <p:sp>
            <p:nvSpPr>
              <p:cNvPr id="414" name="Rectangle 15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Oval 15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5" name="Group 154"/>
            <p:cNvGrpSpPr>
              <a:grpSpLocks/>
            </p:cNvGrpSpPr>
            <p:nvPr/>
          </p:nvGrpSpPr>
          <p:grpSpPr bwMode="auto">
            <a:xfrm>
              <a:off x="2916" y="6531"/>
              <a:ext cx="281" cy="288"/>
              <a:chOff x="2394" y="4853"/>
              <a:chExt cx="504" cy="534"/>
            </a:xfrm>
          </p:grpSpPr>
          <p:sp>
            <p:nvSpPr>
              <p:cNvPr id="412" name="Rectangle 15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Oval 15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6" name="Group 157"/>
            <p:cNvGrpSpPr>
              <a:grpSpLocks/>
            </p:cNvGrpSpPr>
            <p:nvPr/>
          </p:nvGrpSpPr>
          <p:grpSpPr bwMode="auto">
            <a:xfrm>
              <a:off x="3197" y="6531"/>
              <a:ext cx="280" cy="288"/>
              <a:chOff x="2394" y="4853"/>
              <a:chExt cx="504" cy="534"/>
            </a:xfrm>
          </p:grpSpPr>
          <p:sp>
            <p:nvSpPr>
              <p:cNvPr id="410" name="Rectangle 15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Oval 15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7" name="Group 160"/>
            <p:cNvGrpSpPr>
              <a:grpSpLocks/>
            </p:cNvGrpSpPr>
            <p:nvPr/>
          </p:nvGrpSpPr>
          <p:grpSpPr bwMode="auto">
            <a:xfrm>
              <a:off x="3477" y="6242"/>
              <a:ext cx="281" cy="289"/>
              <a:chOff x="2394" y="4853"/>
              <a:chExt cx="504" cy="534"/>
            </a:xfrm>
          </p:grpSpPr>
          <p:sp>
            <p:nvSpPr>
              <p:cNvPr id="408" name="Rectangle 16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Oval 16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8" name="Group 163"/>
            <p:cNvGrpSpPr>
              <a:grpSpLocks/>
            </p:cNvGrpSpPr>
            <p:nvPr/>
          </p:nvGrpSpPr>
          <p:grpSpPr bwMode="auto">
            <a:xfrm>
              <a:off x="3758" y="6242"/>
              <a:ext cx="281" cy="289"/>
              <a:chOff x="2394" y="4853"/>
              <a:chExt cx="504" cy="534"/>
            </a:xfrm>
          </p:grpSpPr>
          <p:sp>
            <p:nvSpPr>
              <p:cNvPr id="406" name="Rectangle 16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Oval 16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9" name="Group 166"/>
            <p:cNvGrpSpPr>
              <a:grpSpLocks/>
            </p:cNvGrpSpPr>
            <p:nvPr/>
          </p:nvGrpSpPr>
          <p:grpSpPr bwMode="auto">
            <a:xfrm>
              <a:off x="3477" y="6531"/>
              <a:ext cx="281" cy="288"/>
              <a:chOff x="2394" y="4853"/>
              <a:chExt cx="504" cy="534"/>
            </a:xfrm>
          </p:grpSpPr>
          <p:sp>
            <p:nvSpPr>
              <p:cNvPr id="404" name="Rectangle 16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Oval 16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0" name="Group 169"/>
            <p:cNvGrpSpPr>
              <a:grpSpLocks/>
            </p:cNvGrpSpPr>
            <p:nvPr/>
          </p:nvGrpSpPr>
          <p:grpSpPr bwMode="auto">
            <a:xfrm>
              <a:off x="3758" y="6531"/>
              <a:ext cx="281" cy="288"/>
              <a:chOff x="2394" y="4853"/>
              <a:chExt cx="504" cy="534"/>
            </a:xfrm>
          </p:grpSpPr>
          <p:sp>
            <p:nvSpPr>
              <p:cNvPr id="402" name="Rectangle 17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Oval 17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1" name="Group 172"/>
            <p:cNvGrpSpPr>
              <a:grpSpLocks/>
            </p:cNvGrpSpPr>
            <p:nvPr/>
          </p:nvGrpSpPr>
          <p:grpSpPr bwMode="auto">
            <a:xfrm>
              <a:off x="4039" y="6242"/>
              <a:ext cx="280" cy="289"/>
              <a:chOff x="2394" y="4853"/>
              <a:chExt cx="504" cy="534"/>
            </a:xfrm>
          </p:grpSpPr>
          <p:sp>
            <p:nvSpPr>
              <p:cNvPr id="400" name="Rectangle 17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Oval 17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2" name="Group 175"/>
            <p:cNvGrpSpPr>
              <a:grpSpLocks/>
            </p:cNvGrpSpPr>
            <p:nvPr/>
          </p:nvGrpSpPr>
          <p:grpSpPr bwMode="auto">
            <a:xfrm>
              <a:off x="4319" y="6242"/>
              <a:ext cx="281" cy="289"/>
              <a:chOff x="2394" y="4853"/>
              <a:chExt cx="504" cy="534"/>
            </a:xfrm>
          </p:grpSpPr>
          <p:sp>
            <p:nvSpPr>
              <p:cNvPr id="398" name="Rectangle 17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Oval 17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3" name="Group 178"/>
            <p:cNvGrpSpPr>
              <a:grpSpLocks/>
            </p:cNvGrpSpPr>
            <p:nvPr/>
          </p:nvGrpSpPr>
          <p:grpSpPr bwMode="auto">
            <a:xfrm>
              <a:off x="4039" y="6531"/>
              <a:ext cx="280" cy="288"/>
              <a:chOff x="2394" y="4853"/>
              <a:chExt cx="504" cy="534"/>
            </a:xfrm>
          </p:grpSpPr>
          <p:sp>
            <p:nvSpPr>
              <p:cNvPr id="396" name="Rectangle 17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18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4" name="Group 181"/>
            <p:cNvGrpSpPr>
              <a:grpSpLocks/>
            </p:cNvGrpSpPr>
            <p:nvPr/>
          </p:nvGrpSpPr>
          <p:grpSpPr bwMode="auto">
            <a:xfrm>
              <a:off x="4319" y="6531"/>
              <a:ext cx="281" cy="288"/>
              <a:chOff x="2394" y="4853"/>
              <a:chExt cx="504" cy="534"/>
            </a:xfrm>
          </p:grpSpPr>
          <p:sp>
            <p:nvSpPr>
              <p:cNvPr id="394" name="Rectangle 18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Oval 18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5" name="Group 184"/>
            <p:cNvGrpSpPr>
              <a:grpSpLocks/>
            </p:cNvGrpSpPr>
            <p:nvPr/>
          </p:nvGrpSpPr>
          <p:grpSpPr bwMode="auto">
            <a:xfrm>
              <a:off x="4600" y="6242"/>
              <a:ext cx="280" cy="289"/>
              <a:chOff x="2394" y="4853"/>
              <a:chExt cx="504" cy="534"/>
            </a:xfrm>
          </p:grpSpPr>
          <p:sp>
            <p:nvSpPr>
              <p:cNvPr id="392" name="Rectangle 18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Oval 18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6" name="Group 187"/>
            <p:cNvGrpSpPr>
              <a:grpSpLocks/>
            </p:cNvGrpSpPr>
            <p:nvPr/>
          </p:nvGrpSpPr>
          <p:grpSpPr bwMode="auto">
            <a:xfrm>
              <a:off x="4880" y="6242"/>
              <a:ext cx="281" cy="289"/>
              <a:chOff x="2394" y="4853"/>
              <a:chExt cx="504" cy="534"/>
            </a:xfrm>
          </p:grpSpPr>
          <p:sp>
            <p:nvSpPr>
              <p:cNvPr id="390" name="Rectangle 18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Oval 18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" name="Group 190"/>
            <p:cNvGrpSpPr>
              <a:grpSpLocks/>
            </p:cNvGrpSpPr>
            <p:nvPr/>
          </p:nvGrpSpPr>
          <p:grpSpPr bwMode="auto">
            <a:xfrm>
              <a:off x="4600" y="6531"/>
              <a:ext cx="280" cy="288"/>
              <a:chOff x="2394" y="4853"/>
              <a:chExt cx="504" cy="534"/>
            </a:xfrm>
          </p:grpSpPr>
          <p:sp>
            <p:nvSpPr>
              <p:cNvPr id="388" name="Rectangle 19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Oval 19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" name="Group 193"/>
            <p:cNvGrpSpPr>
              <a:grpSpLocks/>
            </p:cNvGrpSpPr>
            <p:nvPr/>
          </p:nvGrpSpPr>
          <p:grpSpPr bwMode="auto">
            <a:xfrm>
              <a:off x="4880" y="6531"/>
              <a:ext cx="281" cy="288"/>
              <a:chOff x="2394" y="4853"/>
              <a:chExt cx="504" cy="534"/>
            </a:xfrm>
          </p:grpSpPr>
          <p:sp>
            <p:nvSpPr>
              <p:cNvPr id="386" name="Rectangle 19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19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9" name="Group 196"/>
            <p:cNvGrpSpPr>
              <a:grpSpLocks/>
            </p:cNvGrpSpPr>
            <p:nvPr/>
          </p:nvGrpSpPr>
          <p:grpSpPr bwMode="auto">
            <a:xfrm>
              <a:off x="3028" y="4636"/>
              <a:ext cx="1987" cy="2037"/>
              <a:chOff x="3836" y="4786"/>
              <a:chExt cx="1239" cy="1313"/>
            </a:xfrm>
          </p:grpSpPr>
          <p:grpSp>
            <p:nvGrpSpPr>
              <p:cNvPr id="330" name="Group 197"/>
              <p:cNvGrpSpPr>
                <a:grpSpLocks/>
              </p:cNvGrpSpPr>
              <p:nvPr/>
            </p:nvGrpSpPr>
            <p:grpSpPr bwMode="auto">
              <a:xfrm>
                <a:off x="4461" y="4786"/>
                <a:ext cx="614" cy="1313"/>
                <a:chOff x="4461" y="4789"/>
                <a:chExt cx="614" cy="1313"/>
              </a:xfrm>
            </p:grpSpPr>
            <p:cxnSp>
              <p:nvCxnSpPr>
                <p:cNvPr id="359" name="AutoShape 198"/>
                <p:cNvCxnSpPr>
                  <a:cxnSpLocks noChangeShapeType="1"/>
                  <a:stCxn id="460" idx="1"/>
                </p:cNvCxnSpPr>
                <p:nvPr/>
              </p:nvCxnSpPr>
              <p:spPr bwMode="auto">
                <a:xfrm>
                  <a:off x="4461" y="5357"/>
                  <a:ext cx="2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0" name="AutoShape 199"/>
                <p:cNvCxnSpPr>
                  <a:cxnSpLocks noChangeShapeType="1"/>
                </p:cNvCxnSpPr>
                <p:nvPr/>
              </p:nvCxnSpPr>
              <p:spPr bwMode="auto">
                <a:xfrm flipV="1">
                  <a:off x="4724" y="5185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1" name="AutoShape 20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171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2" name="AutoShape 201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49" y="4999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3" name="AutoShape 20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49" y="4813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4" name="AutoShape 203"/>
                <p:cNvCxnSpPr>
                  <a:cxnSpLocks noChangeShapeType="1"/>
                </p:cNvCxnSpPr>
                <p:nvPr/>
              </p:nvCxnSpPr>
              <p:spPr bwMode="auto">
                <a:xfrm>
                  <a:off x="4557" y="4789"/>
                  <a:ext cx="158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5" name="AutoShape 204"/>
                <p:cNvCxnSpPr>
                  <a:cxnSpLocks noChangeShapeType="1"/>
                </p:cNvCxnSpPr>
                <p:nvPr/>
              </p:nvCxnSpPr>
              <p:spPr bwMode="auto">
                <a:xfrm>
                  <a:off x="4724" y="4813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6" name="AutoShape 205"/>
                <p:cNvCxnSpPr>
                  <a:cxnSpLocks noChangeShapeType="1"/>
                </p:cNvCxnSpPr>
                <p:nvPr/>
              </p:nvCxnSpPr>
              <p:spPr bwMode="auto">
                <a:xfrm>
                  <a:off x="4736" y="4985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7" name="AutoShape 206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0" y="4809"/>
                  <a:ext cx="1" cy="166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8" name="AutoShape 207"/>
                <p:cNvCxnSpPr>
                  <a:cxnSpLocks noChangeShapeType="1"/>
                </p:cNvCxnSpPr>
                <p:nvPr/>
              </p:nvCxnSpPr>
              <p:spPr bwMode="auto">
                <a:xfrm>
                  <a:off x="4911" y="4799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9" name="AutoShape 208"/>
                <p:cNvCxnSpPr>
                  <a:cxnSpLocks noChangeShapeType="1"/>
                </p:cNvCxnSpPr>
                <p:nvPr/>
              </p:nvCxnSpPr>
              <p:spPr bwMode="auto">
                <a:xfrm>
                  <a:off x="5074" y="4813"/>
                  <a:ext cx="1" cy="344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0" name="AutoShape 209"/>
                <p:cNvCxnSpPr>
                  <a:cxnSpLocks noChangeShapeType="1"/>
                </p:cNvCxnSpPr>
                <p:nvPr/>
              </p:nvCxnSpPr>
              <p:spPr bwMode="auto">
                <a:xfrm flipH="1">
                  <a:off x="4911" y="5171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1" name="AutoShape 210"/>
                <p:cNvCxnSpPr>
                  <a:cxnSpLocks noChangeShapeType="1"/>
                </p:cNvCxnSpPr>
                <p:nvPr/>
              </p:nvCxnSpPr>
              <p:spPr bwMode="auto">
                <a:xfrm>
                  <a:off x="4899" y="5185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2" name="AutoShape 211"/>
                <p:cNvCxnSpPr>
                  <a:cxnSpLocks noChangeShapeType="1"/>
                </p:cNvCxnSpPr>
                <p:nvPr/>
              </p:nvCxnSpPr>
              <p:spPr bwMode="auto">
                <a:xfrm>
                  <a:off x="4911" y="5357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3" name="AutoShape 212"/>
                <p:cNvCxnSpPr>
                  <a:cxnSpLocks noChangeShapeType="1"/>
                </p:cNvCxnSpPr>
                <p:nvPr/>
              </p:nvCxnSpPr>
              <p:spPr bwMode="auto">
                <a:xfrm>
                  <a:off x="5074" y="5371"/>
                  <a:ext cx="1" cy="344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4" name="AutoShape 213"/>
                <p:cNvCxnSpPr>
                  <a:cxnSpLocks noChangeShapeType="1"/>
                </p:cNvCxnSpPr>
                <p:nvPr/>
              </p:nvCxnSpPr>
              <p:spPr bwMode="auto">
                <a:xfrm flipH="1">
                  <a:off x="4911" y="5729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5" name="AutoShape 214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9" y="5557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6" name="AutoShape 2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543"/>
                  <a:ext cx="325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7" name="AutoShape 216"/>
                <p:cNvCxnSpPr>
                  <a:cxnSpLocks noChangeShapeType="1"/>
                </p:cNvCxnSpPr>
                <p:nvPr/>
              </p:nvCxnSpPr>
              <p:spPr bwMode="auto">
                <a:xfrm>
                  <a:off x="4549" y="5557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8" name="AutoShape 217"/>
                <p:cNvCxnSpPr>
                  <a:cxnSpLocks noChangeShapeType="1"/>
                </p:cNvCxnSpPr>
                <p:nvPr/>
              </p:nvCxnSpPr>
              <p:spPr bwMode="auto">
                <a:xfrm>
                  <a:off x="4561" y="5729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9" name="AutoShape 218"/>
                <p:cNvCxnSpPr>
                  <a:cxnSpLocks noChangeShapeType="1"/>
                </p:cNvCxnSpPr>
                <p:nvPr/>
              </p:nvCxnSpPr>
              <p:spPr bwMode="auto">
                <a:xfrm flipV="1">
                  <a:off x="4724" y="5743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80" name="AutoShape 219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915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81" name="AutoShape 22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71" y="6007"/>
                  <a:ext cx="158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82" name="AutoShape 221"/>
                <p:cNvCxnSpPr>
                  <a:cxnSpLocks noChangeShapeType="1"/>
                </p:cNvCxnSpPr>
                <p:nvPr/>
              </p:nvCxnSpPr>
              <p:spPr bwMode="auto">
                <a:xfrm>
                  <a:off x="4561" y="6101"/>
                  <a:ext cx="325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83" name="AutoShape 22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9" y="5929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84" name="AutoShape 223"/>
                <p:cNvCxnSpPr>
                  <a:cxnSpLocks noChangeShapeType="1"/>
                </p:cNvCxnSpPr>
                <p:nvPr/>
              </p:nvCxnSpPr>
              <p:spPr bwMode="auto">
                <a:xfrm>
                  <a:off x="4911" y="5915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85" name="AutoShape 224"/>
                <p:cNvCxnSpPr>
                  <a:cxnSpLocks noChangeShapeType="1"/>
                </p:cNvCxnSpPr>
                <p:nvPr/>
              </p:nvCxnSpPr>
              <p:spPr bwMode="auto">
                <a:xfrm>
                  <a:off x="5074" y="5929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331" name="Group 225"/>
              <p:cNvGrpSpPr>
                <a:grpSpLocks/>
              </p:cNvGrpSpPr>
              <p:nvPr/>
            </p:nvGrpSpPr>
            <p:grpSpPr bwMode="auto">
              <a:xfrm flipH="1">
                <a:off x="3836" y="4786"/>
                <a:ext cx="625" cy="1313"/>
                <a:chOff x="4461" y="4789"/>
                <a:chExt cx="614" cy="1313"/>
              </a:xfrm>
            </p:grpSpPr>
            <p:cxnSp>
              <p:nvCxnSpPr>
                <p:cNvPr id="332" name="AutoShape 226"/>
                <p:cNvCxnSpPr>
                  <a:cxnSpLocks noChangeShapeType="1"/>
                </p:cNvCxnSpPr>
                <p:nvPr/>
              </p:nvCxnSpPr>
              <p:spPr bwMode="auto">
                <a:xfrm>
                  <a:off x="4461" y="5357"/>
                  <a:ext cx="2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33" name="AutoShape 227"/>
                <p:cNvCxnSpPr>
                  <a:cxnSpLocks noChangeShapeType="1"/>
                </p:cNvCxnSpPr>
                <p:nvPr/>
              </p:nvCxnSpPr>
              <p:spPr bwMode="auto">
                <a:xfrm flipV="1">
                  <a:off x="4724" y="5185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34" name="AutoShape 228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171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35" name="AutoShape 229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49" y="4999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36" name="AutoShape 23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49" y="4813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37" name="AutoShape 231"/>
                <p:cNvCxnSpPr>
                  <a:cxnSpLocks noChangeShapeType="1"/>
                </p:cNvCxnSpPr>
                <p:nvPr/>
              </p:nvCxnSpPr>
              <p:spPr bwMode="auto">
                <a:xfrm>
                  <a:off x="4557" y="4789"/>
                  <a:ext cx="158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38" name="AutoShape 232"/>
                <p:cNvCxnSpPr>
                  <a:cxnSpLocks noChangeShapeType="1"/>
                </p:cNvCxnSpPr>
                <p:nvPr/>
              </p:nvCxnSpPr>
              <p:spPr bwMode="auto">
                <a:xfrm>
                  <a:off x="4724" y="4813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39" name="AutoShape 233"/>
                <p:cNvCxnSpPr>
                  <a:cxnSpLocks noChangeShapeType="1"/>
                </p:cNvCxnSpPr>
                <p:nvPr/>
              </p:nvCxnSpPr>
              <p:spPr bwMode="auto">
                <a:xfrm>
                  <a:off x="4736" y="4985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0" name="AutoShape 234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0" y="4809"/>
                  <a:ext cx="1" cy="166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1" name="AutoShape 235"/>
                <p:cNvCxnSpPr>
                  <a:cxnSpLocks noChangeShapeType="1"/>
                </p:cNvCxnSpPr>
                <p:nvPr/>
              </p:nvCxnSpPr>
              <p:spPr bwMode="auto">
                <a:xfrm>
                  <a:off x="4911" y="4799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2" name="AutoShape 236"/>
                <p:cNvCxnSpPr>
                  <a:cxnSpLocks noChangeShapeType="1"/>
                </p:cNvCxnSpPr>
                <p:nvPr/>
              </p:nvCxnSpPr>
              <p:spPr bwMode="auto">
                <a:xfrm>
                  <a:off x="5074" y="4813"/>
                  <a:ext cx="1" cy="344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3" name="AutoShape 237"/>
                <p:cNvCxnSpPr>
                  <a:cxnSpLocks noChangeShapeType="1"/>
                </p:cNvCxnSpPr>
                <p:nvPr/>
              </p:nvCxnSpPr>
              <p:spPr bwMode="auto">
                <a:xfrm flipH="1">
                  <a:off x="4911" y="5171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4" name="AutoShape 238"/>
                <p:cNvCxnSpPr>
                  <a:cxnSpLocks noChangeShapeType="1"/>
                </p:cNvCxnSpPr>
                <p:nvPr/>
              </p:nvCxnSpPr>
              <p:spPr bwMode="auto">
                <a:xfrm>
                  <a:off x="4899" y="5185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5" name="AutoShape 239"/>
                <p:cNvCxnSpPr>
                  <a:cxnSpLocks noChangeShapeType="1"/>
                </p:cNvCxnSpPr>
                <p:nvPr/>
              </p:nvCxnSpPr>
              <p:spPr bwMode="auto">
                <a:xfrm>
                  <a:off x="4911" y="5357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6" name="AutoShape 240"/>
                <p:cNvCxnSpPr>
                  <a:cxnSpLocks noChangeShapeType="1"/>
                </p:cNvCxnSpPr>
                <p:nvPr/>
              </p:nvCxnSpPr>
              <p:spPr bwMode="auto">
                <a:xfrm>
                  <a:off x="5074" y="5371"/>
                  <a:ext cx="1" cy="344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7" name="AutoShape 241"/>
                <p:cNvCxnSpPr>
                  <a:cxnSpLocks noChangeShapeType="1"/>
                </p:cNvCxnSpPr>
                <p:nvPr/>
              </p:nvCxnSpPr>
              <p:spPr bwMode="auto">
                <a:xfrm flipH="1">
                  <a:off x="4911" y="5729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8" name="AutoShape 24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9" y="5557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9" name="AutoShape 243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543"/>
                  <a:ext cx="325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50" name="AutoShape 244"/>
                <p:cNvCxnSpPr>
                  <a:cxnSpLocks noChangeShapeType="1"/>
                </p:cNvCxnSpPr>
                <p:nvPr/>
              </p:nvCxnSpPr>
              <p:spPr bwMode="auto">
                <a:xfrm>
                  <a:off x="4549" y="5557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51" name="AutoShape 245"/>
                <p:cNvCxnSpPr>
                  <a:cxnSpLocks noChangeShapeType="1"/>
                </p:cNvCxnSpPr>
                <p:nvPr/>
              </p:nvCxnSpPr>
              <p:spPr bwMode="auto">
                <a:xfrm>
                  <a:off x="4561" y="5729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52" name="AutoShape 246"/>
                <p:cNvCxnSpPr>
                  <a:cxnSpLocks noChangeShapeType="1"/>
                </p:cNvCxnSpPr>
                <p:nvPr/>
              </p:nvCxnSpPr>
              <p:spPr bwMode="auto">
                <a:xfrm flipV="1">
                  <a:off x="4724" y="5743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53" name="AutoShape 247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915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54" name="AutoShape 24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71" y="6007"/>
                  <a:ext cx="158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55" name="AutoShape 249"/>
                <p:cNvCxnSpPr>
                  <a:cxnSpLocks noChangeShapeType="1"/>
                </p:cNvCxnSpPr>
                <p:nvPr/>
              </p:nvCxnSpPr>
              <p:spPr bwMode="auto">
                <a:xfrm>
                  <a:off x="4561" y="6101"/>
                  <a:ext cx="325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56" name="AutoShape 2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9" y="5929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57" name="AutoShape 251"/>
                <p:cNvCxnSpPr>
                  <a:cxnSpLocks noChangeShapeType="1"/>
                </p:cNvCxnSpPr>
                <p:nvPr/>
              </p:nvCxnSpPr>
              <p:spPr bwMode="auto">
                <a:xfrm>
                  <a:off x="4911" y="5915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58" name="AutoShape 252"/>
                <p:cNvCxnSpPr>
                  <a:cxnSpLocks noChangeShapeType="1"/>
                </p:cNvCxnSpPr>
                <p:nvPr/>
              </p:nvCxnSpPr>
              <p:spPr bwMode="auto">
                <a:xfrm>
                  <a:off x="5074" y="5929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grpSp>
        <p:nvGrpSpPr>
          <p:cNvPr id="514" name="Group 3"/>
          <p:cNvGrpSpPr>
            <a:grpSpLocks/>
          </p:cNvGrpSpPr>
          <p:nvPr/>
        </p:nvGrpSpPr>
        <p:grpSpPr bwMode="auto">
          <a:xfrm rot="10800000">
            <a:off x="7369991" y="1528600"/>
            <a:ext cx="1471441" cy="1465262"/>
            <a:chOff x="2916" y="4511"/>
            <a:chExt cx="2245" cy="2308"/>
          </a:xfrm>
        </p:grpSpPr>
        <p:grpSp>
          <p:nvGrpSpPr>
            <p:cNvPr id="515" name="Group 4"/>
            <p:cNvGrpSpPr>
              <a:grpSpLocks/>
            </p:cNvGrpSpPr>
            <p:nvPr/>
          </p:nvGrpSpPr>
          <p:grpSpPr bwMode="auto">
            <a:xfrm>
              <a:off x="2916" y="4511"/>
              <a:ext cx="281" cy="289"/>
              <a:chOff x="2394" y="4853"/>
              <a:chExt cx="504" cy="534"/>
            </a:xfrm>
          </p:grpSpPr>
          <p:sp>
            <p:nvSpPr>
              <p:cNvPr id="762" name="Rectangle 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Oval 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16" name="Group 7"/>
            <p:cNvGrpSpPr>
              <a:grpSpLocks/>
            </p:cNvGrpSpPr>
            <p:nvPr/>
          </p:nvGrpSpPr>
          <p:grpSpPr bwMode="auto">
            <a:xfrm>
              <a:off x="3197" y="4511"/>
              <a:ext cx="280" cy="289"/>
              <a:chOff x="2394" y="4853"/>
              <a:chExt cx="504" cy="534"/>
            </a:xfrm>
          </p:grpSpPr>
          <p:sp>
            <p:nvSpPr>
              <p:cNvPr id="760" name="Rectangle 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Oval 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17" name="Group 10"/>
            <p:cNvGrpSpPr>
              <a:grpSpLocks/>
            </p:cNvGrpSpPr>
            <p:nvPr/>
          </p:nvGrpSpPr>
          <p:grpSpPr bwMode="auto">
            <a:xfrm>
              <a:off x="2916" y="4800"/>
              <a:ext cx="281" cy="288"/>
              <a:chOff x="2394" y="4853"/>
              <a:chExt cx="504" cy="534"/>
            </a:xfrm>
          </p:grpSpPr>
          <p:sp>
            <p:nvSpPr>
              <p:cNvPr id="758" name="Rectangle 1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Oval 1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18" name="Group 13"/>
            <p:cNvGrpSpPr>
              <a:grpSpLocks/>
            </p:cNvGrpSpPr>
            <p:nvPr/>
          </p:nvGrpSpPr>
          <p:grpSpPr bwMode="auto">
            <a:xfrm>
              <a:off x="3197" y="4800"/>
              <a:ext cx="280" cy="288"/>
              <a:chOff x="2394" y="4853"/>
              <a:chExt cx="504" cy="534"/>
            </a:xfrm>
          </p:grpSpPr>
          <p:sp>
            <p:nvSpPr>
              <p:cNvPr id="756" name="Rectangle 1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Oval 1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19" name="Group 16"/>
            <p:cNvGrpSpPr>
              <a:grpSpLocks/>
            </p:cNvGrpSpPr>
            <p:nvPr/>
          </p:nvGrpSpPr>
          <p:grpSpPr bwMode="auto">
            <a:xfrm>
              <a:off x="3477" y="4511"/>
              <a:ext cx="281" cy="289"/>
              <a:chOff x="2394" y="4853"/>
              <a:chExt cx="504" cy="534"/>
            </a:xfrm>
          </p:grpSpPr>
          <p:sp>
            <p:nvSpPr>
              <p:cNvPr id="754" name="Rectangle 1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Oval 1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0" name="Group 19"/>
            <p:cNvGrpSpPr>
              <a:grpSpLocks/>
            </p:cNvGrpSpPr>
            <p:nvPr/>
          </p:nvGrpSpPr>
          <p:grpSpPr bwMode="auto">
            <a:xfrm>
              <a:off x="3758" y="4511"/>
              <a:ext cx="281" cy="289"/>
              <a:chOff x="2394" y="4853"/>
              <a:chExt cx="504" cy="534"/>
            </a:xfrm>
          </p:grpSpPr>
          <p:sp>
            <p:nvSpPr>
              <p:cNvPr id="752" name="Rectangle 2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Oval 2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1" name="Group 22"/>
            <p:cNvGrpSpPr>
              <a:grpSpLocks/>
            </p:cNvGrpSpPr>
            <p:nvPr/>
          </p:nvGrpSpPr>
          <p:grpSpPr bwMode="auto">
            <a:xfrm>
              <a:off x="3477" y="4800"/>
              <a:ext cx="281" cy="288"/>
              <a:chOff x="2394" y="4853"/>
              <a:chExt cx="504" cy="534"/>
            </a:xfrm>
          </p:grpSpPr>
          <p:sp>
            <p:nvSpPr>
              <p:cNvPr id="750" name="Rectangle 2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Oval 2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2" name="Group 25"/>
            <p:cNvGrpSpPr>
              <a:grpSpLocks/>
            </p:cNvGrpSpPr>
            <p:nvPr/>
          </p:nvGrpSpPr>
          <p:grpSpPr bwMode="auto">
            <a:xfrm>
              <a:off x="3758" y="4800"/>
              <a:ext cx="281" cy="288"/>
              <a:chOff x="2394" y="4853"/>
              <a:chExt cx="504" cy="534"/>
            </a:xfrm>
          </p:grpSpPr>
          <p:sp>
            <p:nvSpPr>
              <p:cNvPr id="748" name="Rectangle 2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Oval 2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3" name="Group 28"/>
            <p:cNvGrpSpPr>
              <a:grpSpLocks/>
            </p:cNvGrpSpPr>
            <p:nvPr/>
          </p:nvGrpSpPr>
          <p:grpSpPr bwMode="auto">
            <a:xfrm>
              <a:off x="4039" y="4511"/>
              <a:ext cx="280" cy="289"/>
              <a:chOff x="2394" y="4853"/>
              <a:chExt cx="504" cy="534"/>
            </a:xfrm>
          </p:grpSpPr>
          <p:sp>
            <p:nvSpPr>
              <p:cNvPr id="746" name="Rectangle 2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Oval 3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4" name="Group 31"/>
            <p:cNvGrpSpPr>
              <a:grpSpLocks/>
            </p:cNvGrpSpPr>
            <p:nvPr/>
          </p:nvGrpSpPr>
          <p:grpSpPr bwMode="auto">
            <a:xfrm>
              <a:off x="4319" y="4511"/>
              <a:ext cx="281" cy="289"/>
              <a:chOff x="2394" y="4853"/>
              <a:chExt cx="504" cy="534"/>
            </a:xfrm>
          </p:grpSpPr>
          <p:sp>
            <p:nvSpPr>
              <p:cNvPr id="744" name="Rectangle 3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Oval 3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5" name="Group 34"/>
            <p:cNvGrpSpPr>
              <a:grpSpLocks/>
            </p:cNvGrpSpPr>
            <p:nvPr/>
          </p:nvGrpSpPr>
          <p:grpSpPr bwMode="auto">
            <a:xfrm>
              <a:off x="4039" y="4800"/>
              <a:ext cx="280" cy="288"/>
              <a:chOff x="2394" y="4853"/>
              <a:chExt cx="504" cy="534"/>
            </a:xfrm>
          </p:grpSpPr>
          <p:sp>
            <p:nvSpPr>
              <p:cNvPr id="742" name="Rectangle 3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Oval 3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6" name="Group 37"/>
            <p:cNvGrpSpPr>
              <a:grpSpLocks/>
            </p:cNvGrpSpPr>
            <p:nvPr/>
          </p:nvGrpSpPr>
          <p:grpSpPr bwMode="auto">
            <a:xfrm>
              <a:off x="4319" y="4800"/>
              <a:ext cx="281" cy="288"/>
              <a:chOff x="2394" y="4853"/>
              <a:chExt cx="504" cy="534"/>
            </a:xfrm>
          </p:grpSpPr>
          <p:sp>
            <p:nvSpPr>
              <p:cNvPr id="740" name="Rectangle 3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Oval 3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7" name="Group 40"/>
            <p:cNvGrpSpPr>
              <a:grpSpLocks/>
            </p:cNvGrpSpPr>
            <p:nvPr/>
          </p:nvGrpSpPr>
          <p:grpSpPr bwMode="auto">
            <a:xfrm>
              <a:off x="4600" y="4511"/>
              <a:ext cx="280" cy="289"/>
              <a:chOff x="2394" y="4853"/>
              <a:chExt cx="504" cy="534"/>
            </a:xfrm>
          </p:grpSpPr>
          <p:sp>
            <p:nvSpPr>
              <p:cNvPr id="738" name="Rectangle 4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Oval 4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8" name="Group 43"/>
            <p:cNvGrpSpPr>
              <a:grpSpLocks/>
            </p:cNvGrpSpPr>
            <p:nvPr/>
          </p:nvGrpSpPr>
          <p:grpSpPr bwMode="auto">
            <a:xfrm>
              <a:off x="4880" y="4511"/>
              <a:ext cx="281" cy="289"/>
              <a:chOff x="2394" y="4853"/>
              <a:chExt cx="504" cy="534"/>
            </a:xfrm>
          </p:grpSpPr>
          <p:sp>
            <p:nvSpPr>
              <p:cNvPr id="736" name="Rectangle 4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Oval 4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9" name="Group 46"/>
            <p:cNvGrpSpPr>
              <a:grpSpLocks/>
            </p:cNvGrpSpPr>
            <p:nvPr/>
          </p:nvGrpSpPr>
          <p:grpSpPr bwMode="auto">
            <a:xfrm>
              <a:off x="4600" y="4800"/>
              <a:ext cx="280" cy="288"/>
              <a:chOff x="2394" y="4853"/>
              <a:chExt cx="504" cy="534"/>
            </a:xfrm>
          </p:grpSpPr>
          <p:sp>
            <p:nvSpPr>
              <p:cNvPr id="734" name="Rectangle 4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Oval 4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0" name="Group 49"/>
            <p:cNvGrpSpPr>
              <a:grpSpLocks/>
            </p:cNvGrpSpPr>
            <p:nvPr/>
          </p:nvGrpSpPr>
          <p:grpSpPr bwMode="auto">
            <a:xfrm>
              <a:off x="4880" y="4800"/>
              <a:ext cx="281" cy="288"/>
              <a:chOff x="2394" y="4853"/>
              <a:chExt cx="504" cy="534"/>
            </a:xfrm>
          </p:grpSpPr>
          <p:sp>
            <p:nvSpPr>
              <p:cNvPr id="732" name="Rectangle 5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Oval 5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1" name="Group 52"/>
            <p:cNvGrpSpPr>
              <a:grpSpLocks/>
            </p:cNvGrpSpPr>
            <p:nvPr/>
          </p:nvGrpSpPr>
          <p:grpSpPr bwMode="auto">
            <a:xfrm>
              <a:off x="2916" y="5088"/>
              <a:ext cx="281" cy="289"/>
              <a:chOff x="2394" y="4853"/>
              <a:chExt cx="504" cy="534"/>
            </a:xfrm>
          </p:grpSpPr>
          <p:sp>
            <p:nvSpPr>
              <p:cNvPr id="730" name="Rectangle 5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Oval 5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2" name="Group 55"/>
            <p:cNvGrpSpPr>
              <a:grpSpLocks/>
            </p:cNvGrpSpPr>
            <p:nvPr/>
          </p:nvGrpSpPr>
          <p:grpSpPr bwMode="auto">
            <a:xfrm>
              <a:off x="3197" y="5088"/>
              <a:ext cx="280" cy="289"/>
              <a:chOff x="2394" y="4853"/>
              <a:chExt cx="504" cy="534"/>
            </a:xfrm>
          </p:grpSpPr>
          <p:sp>
            <p:nvSpPr>
              <p:cNvPr id="728" name="Rectangle 5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Oval 5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3" name="Group 58"/>
            <p:cNvGrpSpPr>
              <a:grpSpLocks/>
            </p:cNvGrpSpPr>
            <p:nvPr/>
          </p:nvGrpSpPr>
          <p:grpSpPr bwMode="auto">
            <a:xfrm>
              <a:off x="2916" y="5377"/>
              <a:ext cx="281" cy="288"/>
              <a:chOff x="2394" y="4853"/>
              <a:chExt cx="504" cy="534"/>
            </a:xfrm>
          </p:grpSpPr>
          <p:sp>
            <p:nvSpPr>
              <p:cNvPr id="726" name="Rectangle 5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Oval 6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4" name="Group 61"/>
            <p:cNvGrpSpPr>
              <a:grpSpLocks/>
            </p:cNvGrpSpPr>
            <p:nvPr/>
          </p:nvGrpSpPr>
          <p:grpSpPr bwMode="auto">
            <a:xfrm>
              <a:off x="3197" y="5377"/>
              <a:ext cx="280" cy="288"/>
              <a:chOff x="2394" y="4853"/>
              <a:chExt cx="504" cy="534"/>
            </a:xfrm>
          </p:grpSpPr>
          <p:sp>
            <p:nvSpPr>
              <p:cNvPr id="724" name="Rectangle 6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Oval 6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5" name="Group 64"/>
            <p:cNvGrpSpPr>
              <a:grpSpLocks/>
            </p:cNvGrpSpPr>
            <p:nvPr/>
          </p:nvGrpSpPr>
          <p:grpSpPr bwMode="auto">
            <a:xfrm>
              <a:off x="3477" y="5088"/>
              <a:ext cx="281" cy="289"/>
              <a:chOff x="2394" y="4853"/>
              <a:chExt cx="504" cy="534"/>
            </a:xfrm>
          </p:grpSpPr>
          <p:sp>
            <p:nvSpPr>
              <p:cNvPr id="722" name="Rectangle 6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Oval 6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6" name="Group 67"/>
            <p:cNvGrpSpPr>
              <a:grpSpLocks/>
            </p:cNvGrpSpPr>
            <p:nvPr/>
          </p:nvGrpSpPr>
          <p:grpSpPr bwMode="auto">
            <a:xfrm>
              <a:off x="3758" y="5088"/>
              <a:ext cx="281" cy="289"/>
              <a:chOff x="2394" y="4853"/>
              <a:chExt cx="504" cy="534"/>
            </a:xfrm>
          </p:grpSpPr>
          <p:sp>
            <p:nvSpPr>
              <p:cNvPr id="720" name="Rectangle 6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Oval 6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7" name="Group 70"/>
            <p:cNvGrpSpPr>
              <a:grpSpLocks/>
            </p:cNvGrpSpPr>
            <p:nvPr/>
          </p:nvGrpSpPr>
          <p:grpSpPr bwMode="auto">
            <a:xfrm>
              <a:off x="3477" y="5377"/>
              <a:ext cx="281" cy="288"/>
              <a:chOff x="2394" y="4853"/>
              <a:chExt cx="504" cy="534"/>
            </a:xfrm>
          </p:grpSpPr>
          <p:sp>
            <p:nvSpPr>
              <p:cNvPr id="718" name="Rectangle 7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Oval 7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8" name="Group 73"/>
            <p:cNvGrpSpPr>
              <a:grpSpLocks/>
            </p:cNvGrpSpPr>
            <p:nvPr/>
          </p:nvGrpSpPr>
          <p:grpSpPr bwMode="auto">
            <a:xfrm>
              <a:off x="3758" y="5377"/>
              <a:ext cx="281" cy="288"/>
              <a:chOff x="2394" y="4853"/>
              <a:chExt cx="504" cy="534"/>
            </a:xfrm>
          </p:grpSpPr>
          <p:sp>
            <p:nvSpPr>
              <p:cNvPr id="716" name="Rectangle 7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Oval 7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9" name="Group 76"/>
            <p:cNvGrpSpPr>
              <a:grpSpLocks/>
            </p:cNvGrpSpPr>
            <p:nvPr/>
          </p:nvGrpSpPr>
          <p:grpSpPr bwMode="auto">
            <a:xfrm>
              <a:off x="4039" y="5088"/>
              <a:ext cx="280" cy="289"/>
              <a:chOff x="2394" y="4853"/>
              <a:chExt cx="504" cy="534"/>
            </a:xfrm>
          </p:grpSpPr>
          <p:sp>
            <p:nvSpPr>
              <p:cNvPr id="714" name="Rectangle 7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Oval 7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0" name="Group 79"/>
            <p:cNvGrpSpPr>
              <a:grpSpLocks/>
            </p:cNvGrpSpPr>
            <p:nvPr/>
          </p:nvGrpSpPr>
          <p:grpSpPr bwMode="auto">
            <a:xfrm>
              <a:off x="4319" y="5088"/>
              <a:ext cx="281" cy="289"/>
              <a:chOff x="2394" y="4853"/>
              <a:chExt cx="504" cy="534"/>
            </a:xfrm>
          </p:grpSpPr>
          <p:sp>
            <p:nvSpPr>
              <p:cNvPr id="712" name="Rectangle 8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Oval 8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1" name="Group 82"/>
            <p:cNvGrpSpPr>
              <a:grpSpLocks/>
            </p:cNvGrpSpPr>
            <p:nvPr/>
          </p:nvGrpSpPr>
          <p:grpSpPr bwMode="auto">
            <a:xfrm>
              <a:off x="4039" y="5377"/>
              <a:ext cx="280" cy="288"/>
              <a:chOff x="2394" y="4853"/>
              <a:chExt cx="504" cy="534"/>
            </a:xfrm>
          </p:grpSpPr>
          <p:sp>
            <p:nvSpPr>
              <p:cNvPr id="710" name="Rectangle 8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Oval 8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2" name="Group 85"/>
            <p:cNvGrpSpPr>
              <a:grpSpLocks/>
            </p:cNvGrpSpPr>
            <p:nvPr/>
          </p:nvGrpSpPr>
          <p:grpSpPr bwMode="auto">
            <a:xfrm>
              <a:off x="4319" y="5368"/>
              <a:ext cx="281" cy="287"/>
              <a:chOff x="2394" y="4853"/>
              <a:chExt cx="504" cy="534"/>
            </a:xfrm>
          </p:grpSpPr>
          <p:sp>
            <p:nvSpPr>
              <p:cNvPr id="708" name="Rectangle 8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Oval 8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3" name="Group 88"/>
            <p:cNvGrpSpPr>
              <a:grpSpLocks/>
            </p:cNvGrpSpPr>
            <p:nvPr/>
          </p:nvGrpSpPr>
          <p:grpSpPr bwMode="auto">
            <a:xfrm>
              <a:off x="4600" y="5088"/>
              <a:ext cx="280" cy="289"/>
              <a:chOff x="2394" y="4853"/>
              <a:chExt cx="504" cy="534"/>
            </a:xfrm>
          </p:grpSpPr>
          <p:sp>
            <p:nvSpPr>
              <p:cNvPr id="706" name="Rectangle 8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Oval 9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4" name="Group 91"/>
            <p:cNvGrpSpPr>
              <a:grpSpLocks/>
            </p:cNvGrpSpPr>
            <p:nvPr/>
          </p:nvGrpSpPr>
          <p:grpSpPr bwMode="auto">
            <a:xfrm>
              <a:off x="4880" y="5088"/>
              <a:ext cx="281" cy="289"/>
              <a:chOff x="2394" y="4853"/>
              <a:chExt cx="504" cy="534"/>
            </a:xfrm>
          </p:grpSpPr>
          <p:sp>
            <p:nvSpPr>
              <p:cNvPr id="704" name="Rectangle 9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Oval 9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5" name="Group 94"/>
            <p:cNvGrpSpPr>
              <a:grpSpLocks/>
            </p:cNvGrpSpPr>
            <p:nvPr/>
          </p:nvGrpSpPr>
          <p:grpSpPr bwMode="auto">
            <a:xfrm>
              <a:off x="4600" y="5377"/>
              <a:ext cx="280" cy="288"/>
              <a:chOff x="2394" y="4853"/>
              <a:chExt cx="504" cy="534"/>
            </a:xfrm>
          </p:grpSpPr>
          <p:sp>
            <p:nvSpPr>
              <p:cNvPr id="702" name="Rectangle 9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Oval 9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6" name="Group 97"/>
            <p:cNvGrpSpPr>
              <a:grpSpLocks/>
            </p:cNvGrpSpPr>
            <p:nvPr/>
          </p:nvGrpSpPr>
          <p:grpSpPr bwMode="auto">
            <a:xfrm>
              <a:off x="4880" y="5377"/>
              <a:ext cx="281" cy="288"/>
              <a:chOff x="2394" y="4853"/>
              <a:chExt cx="504" cy="534"/>
            </a:xfrm>
          </p:grpSpPr>
          <p:sp>
            <p:nvSpPr>
              <p:cNvPr id="700" name="Rectangle 9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Oval 9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7" name="Group 100"/>
            <p:cNvGrpSpPr>
              <a:grpSpLocks/>
            </p:cNvGrpSpPr>
            <p:nvPr/>
          </p:nvGrpSpPr>
          <p:grpSpPr bwMode="auto">
            <a:xfrm>
              <a:off x="2916" y="5665"/>
              <a:ext cx="281" cy="289"/>
              <a:chOff x="2394" y="4853"/>
              <a:chExt cx="504" cy="534"/>
            </a:xfrm>
          </p:grpSpPr>
          <p:sp>
            <p:nvSpPr>
              <p:cNvPr id="698" name="Rectangle 10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Oval 10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8" name="Group 103"/>
            <p:cNvGrpSpPr>
              <a:grpSpLocks/>
            </p:cNvGrpSpPr>
            <p:nvPr/>
          </p:nvGrpSpPr>
          <p:grpSpPr bwMode="auto">
            <a:xfrm>
              <a:off x="3197" y="5665"/>
              <a:ext cx="280" cy="289"/>
              <a:chOff x="2394" y="4853"/>
              <a:chExt cx="504" cy="534"/>
            </a:xfrm>
          </p:grpSpPr>
          <p:sp>
            <p:nvSpPr>
              <p:cNvPr id="696" name="Rectangle 10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Oval 10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9" name="Group 106"/>
            <p:cNvGrpSpPr>
              <a:grpSpLocks/>
            </p:cNvGrpSpPr>
            <p:nvPr/>
          </p:nvGrpSpPr>
          <p:grpSpPr bwMode="auto">
            <a:xfrm>
              <a:off x="2916" y="5954"/>
              <a:ext cx="281" cy="288"/>
              <a:chOff x="2394" y="4853"/>
              <a:chExt cx="504" cy="534"/>
            </a:xfrm>
          </p:grpSpPr>
          <p:sp>
            <p:nvSpPr>
              <p:cNvPr id="694" name="Rectangle 10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Oval 10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0" name="Group 109"/>
            <p:cNvGrpSpPr>
              <a:grpSpLocks/>
            </p:cNvGrpSpPr>
            <p:nvPr/>
          </p:nvGrpSpPr>
          <p:grpSpPr bwMode="auto">
            <a:xfrm>
              <a:off x="3197" y="5954"/>
              <a:ext cx="280" cy="288"/>
              <a:chOff x="2394" y="4853"/>
              <a:chExt cx="504" cy="534"/>
            </a:xfrm>
          </p:grpSpPr>
          <p:sp>
            <p:nvSpPr>
              <p:cNvPr id="692" name="Rectangle 11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Oval 11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1" name="Group 112"/>
            <p:cNvGrpSpPr>
              <a:grpSpLocks/>
            </p:cNvGrpSpPr>
            <p:nvPr/>
          </p:nvGrpSpPr>
          <p:grpSpPr bwMode="auto">
            <a:xfrm>
              <a:off x="3477" y="5665"/>
              <a:ext cx="281" cy="289"/>
              <a:chOff x="2394" y="4853"/>
              <a:chExt cx="504" cy="534"/>
            </a:xfrm>
          </p:grpSpPr>
          <p:sp>
            <p:nvSpPr>
              <p:cNvPr id="690" name="Rectangle 11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Oval 11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2" name="Group 115"/>
            <p:cNvGrpSpPr>
              <a:grpSpLocks/>
            </p:cNvGrpSpPr>
            <p:nvPr/>
          </p:nvGrpSpPr>
          <p:grpSpPr bwMode="auto">
            <a:xfrm>
              <a:off x="3758" y="5665"/>
              <a:ext cx="281" cy="289"/>
              <a:chOff x="2394" y="4853"/>
              <a:chExt cx="504" cy="534"/>
            </a:xfrm>
          </p:grpSpPr>
          <p:sp>
            <p:nvSpPr>
              <p:cNvPr id="688" name="Rectangle 11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Oval 11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3" name="Group 118"/>
            <p:cNvGrpSpPr>
              <a:grpSpLocks/>
            </p:cNvGrpSpPr>
            <p:nvPr/>
          </p:nvGrpSpPr>
          <p:grpSpPr bwMode="auto">
            <a:xfrm>
              <a:off x="3477" y="5954"/>
              <a:ext cx="281" cy="288"/>
              <a:chOff x="2394" y="4853"/>
              <a:chExt cx="504" cy="534"/>
            </a:xfrm>
          </p:grpSpPr>
          <p:sp>
            <p:nvSpPr>
              <p:cNvPr id="686" name="Rectangle 11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Oval 12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4" name="Group 121"/>
            <p:cNvGrpSpPr>
              <a:grpSpLocks/>
            </p:cNvGrpSpPr>
            <p:nvPr/>
          </p:nvGrpSpPr>
          <p:grpSpPr bwMode="auto">
            <a:xfrm>
              <a:off x="3758" y="5954"/>
              <a:ext cx="281" cy="288"/>
              <a:chOff x="2394" y="4853"/>
              <a:chExt cx="504" cy="534"/>
            </a:xfrm>
          </p:grpSpPr>
          <p:sp>
            <p:nvSpPr>
              <p:cNvPr id="684" name="Rectangle 12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Oval 12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5" name="Group 124"/>
            <p:cNvGrpSpPr>
              <a:grpSpLocks/>
            </p:cNvGrpSpPr>
            <p:nvPr/>
          </p:nvGrpSpPr>
          <p:grpSpPr bwMode="auto">
            <a:xfrm>
              <a:off x="4039" y="5665"/>
              <a:ext cx="280" cy="289"/>
              <a:chOff x="2394" y="4853"/>
              <a:chExt cx="504" cy="534"/>
            </a:xfrm>
          </p:grpSpPr>
          <p:sp>
            <p:nvSpPr>
              <p:cNvPr id="682" name="Rectangle 12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Oval 12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6" name="Group 127"/>
            <p:cNvGrpSpPr>
              <a:grpSpLocks/>
            </p:cNvGrpSpPr>
            <p:nvPr/>
          </p:nvGrpSpPr>
          <p:grpSpPr bwMode="auto">
            <a:xfrm>
              <a:off x="4319" y="5665"/>
              <a:ext cx="281" cy="289"/>
              <a:chOff x="2394" y="4853"/>
              <a:chExt cx="504" cy="534"/>
            </a:xfrm>
          </p:grpSpPr>
          <p:sp>
            <p:nvSpPr>
              <p:cNvPr id="680" name="Rectangle 12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Oval 12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7" name="Group 130"/>
            <p:cNvGrpSpPr>
              <a:grpSpLocks/>
            </p:cNvGrpSpPr>
            <p:nvPr/>
          </p:nvGrpSpPr>
          <p:grpSpPr bwMode="auto">
            <a:xfrm>
              <a:off x="4039" y="5954"/>
              <a:ext cx="280" cy="288"/>
              <a:chOff x="2394" y="4853"/>
              <a:chExt cx="504" cy="534"/>
            </a:xfrm>
          </p:grpSpPr>
          <p:sp>
            <p:nvSpPr>
              <p:cNvPr id="678" name="Rectangle 13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Oval 13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8" name="Group 133"/>
            <p:cNvGrpSpPr>
              <a:grpSpLocks/>
            </p:cNvGrpSpPr>
            <p:nvPr/>
          </p:nvGrpSpPr>
          <p:grpSpPr bwMode="auto">
            <a:xfrm>
              <a:off x="4319" y="5954"/>
              <a:ext cx="281" cy="288"/>
              <a:chOff x="2394" y="4853"/>
              <a:chExt cx="504" cy="534"/>
            </a:xfrm>
          </p:grpSpPr>
          <p:sp>
            <p:nvSpPr>
              <p:cNvPr id="676" name="Rectangle 13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Oval 13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9" name="Group 136"/>
            <p:cNvGrpSpPr>
              <a:grpSpLocks/>
            </p:cNvGrpSpPr>
            <p:nvPr/>
          </p:nvGrpSpPr>
          <p:grpSpPr bwMode="auto">
            <a:xfrm>
              <a:off x="4600" y="5665"/>
              <a:ext cx="280" cy="289"/>
              <a:chOff x="2394" y="4853"/>
              <a:chExt cx="504" cy="534"/>
            </a:xfrm>
          </p:grpSpPr>
          <p:sp>
            <p:nvSpPr>
              <p:cNvPr id="674" name="Rectangle 13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Oval 13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0" name="Group 139"/>
            <p:cNvGrpSpPr>
              <a:grpSpLocks/>
            </p:cNvGrpSpPr>
            <p:nvPr/>
          </p:nvGrpSpPr>
          <p:grpSpPr bwMode="auto">
            <a:xfrm>
              <a:off x="4880" y="5665"/>
              <a:ext cx="281" cy="289"/>
              <a:chOff x="2394" y="4853"/>
              <a:chExt cx="504" cy="534"/>
            </a:xfrm>
          </p:grpSpPr>
          <p:sp>
            <p:nvSpPr>
              <p:cNvPr id="672" name="Rectangle 14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Oval 14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1" name="Group 142"/>
            <p:cNvGrpSpPr>
              <a:grpSpLocks/>
            </p:cNvGrpSpPr>
            <p:nvPr/>
          </p:nvGrpSpPr>
          <p:grpSpPr bwMode="auto">
            <a:xfrm>
              <a:off x="4600" y="5954"/>
              <a:ext cx="280" cy="288"/>
              <a:chOff x="2394" y="4853"/>
              <a:chExt cx="504" cy="534"/>
            </a:xfrm>
          </p:grpSpPr>
          <p:sp>
            <p:nvSpPr>
              <p:cNvPr id="670" name="Rectangle 14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Oval 14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2" name="Group 145"/>
            <p:cNvGrpSpPr>
              <a:grpSpLocks/>
            </p:cNvGrpSpPr>
            <p:nvPr/>
          </p:nvGrpSpPr>
          <p:grpSpPr bwMode="auto">
            <a:xfrm>
              <a:off x="4880" y="5954"/>
              <a:ext cx="281" cy="288"/>
              <a:chOff x="2394" y="4853"/>
              <a:chExt cx="504" cy="534"/>
            </a:xfrm>
          </p:grpSpPr>
          <p:sp>
            <p:nvSpPr>
              <p:cNvPr id="668" name="Rectangle 14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Oval 14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3" name="Group 148"/>
            <p:cNvGrpSpPr>
              <a:grpSpLocks/>
            </p:cNvGrpSpPr>
            <p:nvPr/>
          </p:nvGrpSpPr>
          <p:grpSpPr bwMode="auto">
            <a:xfrm>
              <a:off x="2916" y="6242"/>
              <a:ext cx="281" cy="289"/>
              <a:chOff x="2394" y="4853"/>
              <a:chExt cx="504" cy="534"/>
            </a:xfrm>
          </p:grpSpPr>
          <p:sp>
            <p:nvSpPr>
              <p:cNvPr id="666" name="Rectangle 14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Oval 15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4" name="Group 151"/>
            <p:cNvGrpSpPr>
              <a:grpSpLocks/>
            </p:cNvGrpSpPr>
            <p:nvPr/>
          </p:nvGrpSpPr>
          <p:grpSpPr bwMode="auto">
            <a:xfrm>
              <a:off x="3197" y="6242"/>
              <a:ext cx="280" cy="289"/>
              <a:chOff x="2394" y="4853"/>
              <a:chExt cx="504" cy="534"/>
            </a:xfrm>
          </p:grpSpPr>
          <p:sp>
            <p:nvSpPr>
              <p:cNvPr id="664" name="Rectangle 15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Oval 15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5" name="Group 154"/>
            <p:cNvGrpSpPr>
              <a:grpSpLocks/>
            </p:cNvGrpSpPr>
            <p:nvPr/>
          </p:nvGrpSpPr>
          <p:grpSpPr bwMode="auto">
            <a:xfrm>
              <a:off x="2916" y="6531"/>
              <a:ext cx="281" cy="288"/>
              <a:chOff x="2394" y="4853"/>
              <a:chExt cx="504" cy="534"/>
            </a:xfrm>
          </p:grpSpPr>
          <p:sp>
            <p:nvSpPr>
              <p:cNvPr id="662" name="Rectangle 15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Oval 15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6" name="Group 157"/>
            <p:cNvGrpSpPr>
              <a:grpSpLocks/>
            </p:cNvGrpSpPr>
            <p:nvPr/>
          </p:nvGrpSpPr>
          <p:grpSpPr bwMode="auto">
            <a:xfrm>
              <a:off x="3197" y="6531"/>
              <a:ext cx="280" cy="288"/>
              <a:chOff x="2394" y="4853"/>
              <a:chExt cx="504" cy="534"/>
            </a:xfrm>
          </p:grpSpPr>
          <p:sp>
            <p:nvSpPr>
              <p:cNvPr id="660" name="Rectangle 15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Oval 15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7" name="Group 160"/>
            <p:cNvGrpSpPr>
              <a:grpSpLocks/>
            </p:cNvGrpSpPr>
            <p:nvPr/>
          </p:nvGrpSpPr>
          <p:grpSpPr bwMode="auto">
            <a:xfrm>
              <a:off x="3477" y="6242"/>
              <a:ext cx="281" cy="289"/>
              <a:chOff x="2394" y="4853"/>
              <a:chExt cx="504" cy="534"/>
            </a:xfrm>
          </p:grpSpPr>
          <p:sp>
            <p:nvSpPr>
              <p:cNvPr id="658" name="Rectangle 16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Oval 16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8" name="Group 163"/>
            <p:cNvGrpSpPr>
              <a:grpSpLocks/>
            </p:cNvGrpSpPr>
            <p:nvPr/>
          </p:nvGrpSpPr>
          <p:grpSpPr bwMode="auto">
            <a:xfrm>
              <a:off x="3758" y="6242"/>
              <a:ext cx="281" cy="289"/>
              <a:chOff x="2394" y="4853"/>
              <a:chExt cx="504" cy="534"/>
            </a:xfrm>
          </p:grpSpPr>
          <p:sp>
            <p:nvSpPr>
              <p:cNvPr id="656" name="Rectangle 16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Oval 16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9" name="Group 166"/>
            <p:cNvGrpSpPr>
              <a:grpSpLocks/>
            </p:cNvGrpSpPr>
            <p:nvPr/>
          </p:nvGrpSpPr>
          <p:grpSpPr bwMode="auto">
            <a:xfrm>
              <a:off x="3477" y="6531"/>
              <a:ext cx="281" cy="288"/>
              <a:chOff x="2394" y="4853"/>
              <a:chExt cx="504" cy="534"/>
            </a:xfrm>
          </p:grpSpPr>
          <p:sp>
            <p:nvSpPr>
              <p:cNvPr id="654" name="Rectangle 167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Oval 168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0" name="Group 169"/>
            <p:cNvGrpSpPr>
              <a:grpSpLocks/>
            </p:cNvGrpSpPr>
            <p:nvPr/>
          </p:nvGrpSpPr>
          <p:grpSpPr bwMode="auto">
            <a:xfrm>
              <a:off x="3758" y="6531"/>
              <a:ext cx="281" cy="288"/>
              <a:chOff x="2394" y="4853"/>
              <a:chExt cx="504" cy="534"/>
            </a:xfrm>
          </p:grpSpPr>
          <p:sp>
            <p:nvSpPr>
              <p:cNvPr id="652" name="Rectangle 170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Oval 171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1" name="Group 172"/>
            <p:cNvGrpSpPr>
              <a:grpSpLocks/>
            </p:cNvGrpSpPr>
            <p:nvPr/>
          </p:nvGrpSpPr>
          <p:grpSpPr bwMode="auto">
            <a:xfrm>
              <a:off x="4039" y="6242"/>
              <a:ext cx="280" cy="289"/>
              <a:chOff x="2394" y="4853"/>
              <a:chExt cx="504" cy="534"/>
            </a:xfrm>
          </p:grpSpPr>
          <p:sp>
            <p:nvSpPr>
              <p:cNvPr id="650" name="Rectangle 173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Oval 174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2" name="Group 175"/>
            <p:cNvGrpSpPr>
              <a:grpSpLocks/>
            </p:cNvGrpSpPr>
            <p:nvPr/>
          </p:nvGrpSpPr>
          <p:grpSpPr bwMode="auto">
            <a:xfrm>
              <a:off x="4319" y="6242"/>
              <a:ext cx="281" cy="289"/>
              <a:chOff x="2394" y="4853"/>
              <a:chExt cx="504" cy="534"/>
            </a:xfrm>
          </p:grpSpPr>
          <p:sp>
            <p:nvSpPr>
              <p:cNvPr id="648" name="Rectangle 176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Oval 177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3" name="Group 178"/>
            <p:cNvGrpSpPr>
              <a:grpSpLocks/>
            </p:cNvGrpSpPr>
            <p:nvPr/>
          </p:nvGrpSpPr>
          <p:grpSpPr bwMode="auto">
            <a:xfrm>
              <a:off x="4039" y="6531"/>
              <a:ext cx="280" cy="288"/>
              <a:chOff x="2394" y="4853"/>
              <a:chExt cx="504" cy="534"/>
            </a:xfrm>
          </p:grpSpPr>
          <p:sp>
            <p:nvSpPr>
              <p:cNvPr id="646" name="Rectangle 179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Oval 180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4" name="Group 181"/>
            <p:cNvGrpSpPr>
              <a:grpSpLocks/>
            </p:cNvGrpSpPr>
            <p:nvPr/>
          </p:nvGrpSpPr>
          <p:grpSpPr bwMode="auto">
            <a:xfrm>
              <a:off x="4319" y="6531"/>
              <a:ext cx="281" cy="288"/>
              <a:chOff x="2394" y="4853"/>
              <a:chExt cx="504" cy="534"/>
            </a:xfrm>
          </p:grpSpPr>
          <p:sp>
            <p:nvSpPr>
              <p:cNvPr id="644" name="Rectangle 182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Oval 183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5" name="Group 184"/>
            <p:cNvGrpSpPr>
              <a:grpSpLocks/>
            </p:cNvGrpSpPr>
            <p:nvPr/>
          </p:nvGrpSpPr>
          <p:grpSpPr bwMode="auto">
            <a:xfrm>
              <a:off x="4600" y="6242"/>
              <a:ext cx="280" cy="289"/>
              <a:chOff x="2394" y="4853"/>
              <a:chExt cx="504" cy="534"/>
            </a:xfrm>
          </p:grpSpPr>
          <p:sp>
            <p:nvSpPr>
              <p:cNvPr id="642" name="Rectangle 185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Oval 186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6" name="Group 187"/>
            <p:cNvGrpSpPr>
              <a:grpSpLocks/>
            </p:cNvGrpSpPr>
            <p:nvPr/>
          </p:nvGrpSpPr>
          <p:grpSpPr bwMode="auto">
            <a:xfrm>
              <a:off x="4880" y="6242"/>
              <a:ext cx="281" cy="289"/>
              <a:chOff x="2394" y="4853"/>
              <a:chExt cx="504" cy="534"/>
            </a:xfrm>
          </p:grpSpPr>
          <p:sp>
            <p:nvSpPr>
              <p:cNvPr id="640" name="Rectangle 188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Oval 189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7" name="Group 190"/>
            <p:cNvGrpSpPr>
              <a:grpSpLocks/>
            </p:cNvGrpSpPr>
            <p:nvPr/>
          </p:nvGrpSpPr>
          <p:grpSpPr bwMode="auto">
            <a:xfrm>
              <a:off x="4600" y="6531"/>
              <a:ext cx="280" cy="288"/>
              <a:chOff x="2394" y="4853"/>
              <a:chExt cx="504" cy="534"/>
            </a:xfrm>
          </p:grpSpPr>
          <p:sp>
            <p:nvSpPr>
              <p:cNvPr id="638" name="Rectangle 191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Oval 192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8" name="Group 193"/>
            <p:cNvGrpSpPr>
              <a:grpSpLocks/>
            </p:cNvGrpSpPr>
            <p:nvPr/>
          </p:nvGrpSpPr>
          <p:grpSpPr bwMode="auto">
            <a:xfrm>
              <a:off x="4880" y="6531"/>
              <a:ext cx="281" cy="288"/>
              <a:chOff x="2394" y="4853"/>
              <a:chExt cx="504" cy="534"/>
            </a:xfrm>
          </p:grpSpPr>
          <p:sp>
            <p:nvSpPr>
              <p:cNvPr id="636" name="Rectangle 194"/>
              <p:cNvSpPr>
                <a:spLocks noChangeArrowheads="1"/>
              </p:cNvSpPr>
              <p:nvPr/>
            </p:nvSpPr>
            <p:spPr bwMode="auto">
              <a:xfrm>
                <a:off x="2394" y="4853"/>
                <a:ext cx="504" cy="53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Oval 195"/>
              <p:cNvSpPr>
                <a:spLocks noChangeArrowheads="1"/>
              </p:cNvSpPr>
              <p:nvPr/>
            </p:nvSpPr>
            <p:spPr bwMode="auto">
              <a:xfrm>
                <a:off x="2611" y="5079"/>
                <a:ext cx="71" cy="81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9" name="Group 196"/>
            <p:cNvGrpSpPr>
              <a:grpSpLocks/>
            </p:cNvGrpSpPr>
            <p:nvPr/>
          </p:nvGrpSpPr>
          <p:grpSpPr bwMode="auto">
            <a:xfrm>
              <a:off x="3028" y="4636"/>
              <a:ext cx="1987" cy="2037"/>
              <a:chOff x="3836" y="4786"/>
              <a:chExt cx="1239" cy="1313"/>
            </a:xfrm>
          </p:grpSpPr>
          <p:grpSp>
            <p:nvGrpSpPr>
              <p:cNvPr id="580" name="Group 197"/>
              <p:cNvGrpSpPr>
                <a:grpSpLocks/>
              </p:cNvGrpSpPr>
              <p:nvPr/>
            </p:nvGrpSpPr>
            <p:grpSpPr bwMode="auto">
              <a:xfrm>
                <a:off x="4461" y="4786"/>
                <a:ext cx="614" cy="1313"/>
                <a:chOff x="4461" y="4789"/>
                <a:chExt cx="614" cy="1313"/>
              </a:xfrm>
            </p:grpSpPr>
            <p:cxnSp>
              <p:nvCxnSpPr>
                <p:cNvPr id="609" name="AutoShape 198"/>
                <p:cNvCxnSpPr>
                  <a:cxnSpLocks noChangeShapeType="1"/>
                  <a:stCxn id="710" idx="1"/>
                </p:cNvCxnSpPr>
                <p:nvPr/>
              </p:nvCxnSpPr>
              <p:spPr bwMode="auto">
                <a:xfrm>
                  <a:off x="4461" y="5357"/>
                  <a:ext cx="2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10" name="AutoShape 199"/>
                <p:cNvCxnSpPr>
                  <a:cxnSpLocks noChangeShapeType="1"/>
                </p:cNvCxnSpPr>
                <p:nvPr/>
              </p:nvCxnSpPr>
              <p:spPr bwMode="auto">
                <a:xfrm flipV="1">
                  <a:off x="4724" y="5185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11" name="AutoShape 20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171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12" name="AutoShape 201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49" y="4999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13" name="AutoShape 20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49" y="4813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14" name="AutoShape 203"/>
                <p:cNvCxnSpPr>
                  <a:cxnSpLocks noChangeShapeType="1"/>
                </p:cNvCxnSpPr>
                <p:nvPr/>
              </p:nvCxnSpPr>
              <p:spPr bwMode="auto">
                <a:xfrm>
                  <a:off x="4557" y="4789"/>
                  <a:ext cx="158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15" name="AutoShape 204"/>
                <p:cNvCxnSpPr>
                  <a:cxnSpLocks noChangeShapeType="1"/>
                </p:cNvCxnSpPr>
                <p:nvPr/>
              </p:nvCxnSpPr>
              <p:spPr bwMode="auto">
                <a:xfrm>
                  <a:off x="4724" y="4813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16" name="AutoShape 205"/>
                <p:cNvCxnSpPr>
                  <a:cxnSpLocks noChangeShapeType="1"/>
                </p:cNvCxnSpPr>
                <p:nvPr/>
              </p:nvCxnSpPr>
              <p:spPr bwMode="auto">
                <a:xfrm>
                  <a:off x="4736" y="4985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17" name="AutoShape 206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0" y="4809"/>
                  <a:ext cx="1" cy="166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18" name="AutoShape 207"/>
                <p:cNvCxnSpPr>
                  <a:cxnSpLocks noChangeShapeType="1"/>
                </p:cNvCxnSpPr>
                <p:nvPr/>
              </p:nvCxnSpPr>
              <p:spPr bwMode="auto">
                <a:xfrm>
                  <a:off x="4911" y="4799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19" name="AutoShape 208"/>
                <p:cNvCxnSpPr>
                  <a:cxnSpLocks noChangeShapeType="1"/>
                </p:cNvCxnSpPr>
                <p:nvPr/>
              </p:nvCxnSpPr>
              <p:spPr bwMode="auto">
                <a:xfrm>
                  <a:off x="5074" y="4813"/>
                  <a:ext cx="1" cy="344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0" name="AutoShape 209"/>
                <p:cNvCxnSpPr>
                  <a:cxnSpLocks noChangeShapeType="1"/>
                </p:cNvCxnSpPr>
                <p:nvPr/>
              </p:nvCxnSpPr>
              <p:spPr bwMode="auto">
                <a:xfrm flipH="1">
                  <a:off x="4911" y="5171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1" name="AutoShape 210"/>
                <p:cNvCxnSpPr>
                  <a:cxnSpLocks noChangeShapeType="1"/>
                </p:cNvCxnSpPr>
                <p:nvPr/>
              </p:nvCxnSpPr>
              <p:spPr bwMode="auto">
                <a:xfrm>
                  <a:off x="4899" y="5185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2" name="AutoShape 211"/>
                <p:cNvCxnSpPr>
                  <a:cxnSpLocks noChangeShapeType="1"/>
                </p:cNvCxnSpPr>
                <p:nvPr/>
              </p:nvCxnSpPr>
              <p:spPr bwMode="auto">
                <a:xfrm>
                  <a:off x="4911" y="5357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3" name="AutoShape 212"/>
                <p:cNvCxnSpPr>
                  <a:cxnSpLocks noChangeShapeType="1"/>
                </p:cNvCxnSpPr>
                <p:nvPr/>
              </p:nvCxnSpPr>
              <p:spPr bwMode="auto">
                <a:xfrm>
                  <a:off x="5074" y="5371"/>
                  <a:ext cx="1" cy="344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4" name="AutoShape 213"/>
                <p:cNvCxnSpPr>
                  <a:cxnSpLocks noChangeShapeType="1"/>
                </p:cNvCxnSpPr>
                <p:nvPr/>
              </p:nvCxnSpPr>
              <p:spPr bwMode="auto">
                <a:xfrm flipH="1">
                  <a:off x="4911" y="5729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5" name="AutoShape 214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9" y="5557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6" name="AutoShape 2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543"/>
                  <a:ext cx="325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7" name="AutoShape 216"/>
                <p:cNvCxnSpPr>
                  <a:cxnSpLocks noChangeShapeType="1"/>
                </p:cNvCxnSpPr>
                <p:nvPr/>
              </p:nvCxnSpPr>
              <p:spPr bwMode="auto">
                <a:xfrm>
                  <a:off x="4549" y="5557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8" name="AutoShape 217"/>
                <p:cNvCxnSpPr>
                  <a:cxnSpLocks noChangeShapeType="1"/>
                </p:cNvCxnSpPr>
                <p:nvPr/>
              </p:nvCxnSpPr>
              <p:spPr bwMode="auto">
                <a:xfrm>
                  <a:off x="4561" y="5729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9" name="AutoShape 218"/>
                <p:cNvCxnSpPr>
                  <a:cxnSpLocks noChangeShapeType="1"/>
                </p:cNvCxnSpPr>
                <p:nvPr/>
              </p:nvCxnSpPr>
              <p:spPr bwMode="auto">
                <a:xfrm flipV="1">
                  <a:off x="4724" y="5743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0" name="AutoShape 219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915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1" name="AutoShape 22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71" y="6007"/>
                  <a:ext cx="158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2" name="AutoShape 221"/>
                <p:cNvCxnSpPr>
                  <a:cxnSpLocks noChangeShapeType="1"/>
                </p:cNvCxnSpPr>
                <p:nvPr/>
              </p:nvCxnSpPr>
              <p:spPr bwMode="auto">
                <a:xfrm>
                  <a:off x="4561" y="6101"/>
                  <a:ext cx="325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3" name="AutoShape 22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9" y="5929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4" name="AutoShape 223"/>
                <p:cNvCxnSpPr>
                  <a:cxnSpLocks noChangeShapeType="1"/>
                </p:cNvCxnSpPr>
                <p:nvPr/>
              </p:nvCxnSpPr>
              <p:spPr bwMode="auto">
                <a:xfrm>
                  <a:off x="4911" y="5915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5" name="AutoShape 224"/>
                <p:cNvCxnSpPr>
                  <a:cxnSpLocks noChangeShapeType="1"/>
                </p:cNvCxnSpPr>
                <p:nvPr/>
              </p:nvCxnSpPr>
              <p:spPr bwMode="auto">
                <a:xfrm>
                  <a:off x="5074" y="5929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581" name="Group 225"/>
              <p:cNvGrpSpPr>
                <a:grpSpLocks/>
              </p:cNvGrpSpPr>
              <p:nvPr/>
            </p:nvGrpSpPr>
            <p:grpSpPr bwMode="auto">
              <a:xfrm flipH="1">
                <a:off x="3836" y="4786"/>
                <a:ext cx="625" cy="1313"/>
                <a:chOff x="4461" y="4789"/>
                <a:chExt cx="614" cy="1313"/>
              </a:xfrm>
            </p:grpSpPr>
            <p:cxnSp>
              <p:nvCxnSpPr>
                <p:cNvPr id="582" name="AutoShape 226"/>
                <p:cNvCxnSpPr>
                  <a:cxnSpLocks noChangeShapeType="1"/>
                </p:cNvCxnSpPr>
                <p:nvPr/>
              </p:nvCxnSpPr>
              <p:spPr bwMode="auto">
                <a:xfrm>
                  <a:off x="4461" y="5357"/>
                  <a:ext cx="2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83" name="AutoShape 227"/>
                <p:cNvCxnSpPr>
                  <a:cxnSpLocks noChangeShapeType="1"/>
                </p:cNvCxnSpPr>
                <p:nvPr/>
              </p:nvCxnSpPr>
              <p:spPr bwMode="auto">
                <a:xfrm flipV="1">
                  <a:off x="4724" y="5185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84" name="AutoShape 228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171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85" name="AutoShape 229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49" y="4999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86" name="AutoShape 23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49" y="4813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87" name="AutoShape 231"/>
                <p:cNvCxnSpPr>
                  <a:cxnSpLocks noChangeShapeType="1"/>
                </p:cNvCxnSpPr>
                <p:nvPr/>
              </p:nvCxnSpPr>
              <p:spPr bwMode="auto">
                <a:xfrm>
                  <a:off x="4557" y="4789"/>
                  <a:ext cx="158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88" name="AutoShape 232"/>
                <p:cNvCxnSpPr>
                  <a:cxnSpLocks noChangeShapeType="1"/>
                </p:cNvCxnSpPr>
                <p:nvPr/>
              </p:nvCxnSpPr>
              <p:spPr bwMode="auto">
                <a:xfrm>
                  <a:off x="4724" y="4813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89" name="AutoShape 233"/>
                <p:cNvCxnSpPr>
                  <a:cxnSpLocks noChangeShapeType="1"/>
                </p:cNvCxnSpPr>
                <p:nvPr/>
              </p:nvCxnSpPr>
              <p:spPr bwMode="auto">
                <a:xfrm>
                  <a:off x="4736" y="4985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90" name="AutoShape 234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0" y="4809"/>
                  <a:ext cx="1" cy="166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91" name="AutoShape 235"/>
                <p:cNvCxnSpPr>
                  <a:cxnSpLocks noChangeShapeType="1"/>
                </p:cNvCxnSpPr>
                <p:nvPr/>
              </p:nvCxnSpPr>
              <p:spPr bwMode="auto">
                <a:xfrm>
                  <a:off x="4911" y="4799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92" name="AutoShape 236"/>
                <p:cNvCxnSpPr>
                  <a:cxnSpLocks noChangeShapeType="1"/>
                </p:cNvCxnSpPr>
                <p:nvPr/>
              </p:nvCxnSpPr>
              <p:spPr bwMode="auto">
                <a:xfrm>
                  <a:off x="5074" y="4813"/>
                  <a:ext cx="1" cy="344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93" name="AutoShape 237"/>
                <p:cNvCxnSpPr>
                  <a:cxnSpLocks noChangeShapeType="1"/>
                </p:cNvCxnSpPr>
                <p:nvPr/>
              </p:nvCxnSpPr>
              <p:spPr bwMode="auto">
                <a:xfrm flipH="1">
                  <a:off x="4911" y="5171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94" name="AutoShape 238"/>
                <p:cNvCxnSpPr>
                  <a:cxnSpLocks noChangeShapeType="1"/>
                </p:cNvCxnSpPr>
                <p:nvPr/>
              </p:nvCxnSpPr>
              <p:spPr bwMode="auto">
                <a:xfrm>
                  <a:off x="4899" y="5185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95" name="AutoShape 239"/>
                <p:cNvCxnSpPr>
                  <a:cxnSpLocks noChangeShapeType="1"/>
                </p:cNvCxnSpPr>
                <p:nvPr/>
              </p:nvCxnSpPr>
              <p:spPr bwMode="auto">
                <a:xfrm>
                  <a:off x="4911" y="5357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96" name="AutoShape 240"/>
                <p:cNvCxnSpPr>
                  <a:cxnSpLocks noChangeShapeType="1"/>
                </p:cNvCxnSpPr>
                <p:nvPr/>
              </p:nvCxnSpPr>
              <p:spPr bwMode="auto">
                <a:xfrm>
                  <a:off x="5074" y="5371"/>
                  <a:ext cx="1" cy="344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97" name="AutoShape 241"/>
                <p:cNvCxnSpPr>
                  <a:cxnSpLocks noChangeShapeType="1"/>
                </p:cNvCxnSpPr>
                <p:nvPr/>
              </p:nvCxnSpPr>
              <p:spPr bwMode="auto">
                <a:xfrm flipH="1">
                  <a:off x="4911" y="5729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98" name="AutoShape 24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9" y="5557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99" name="AutoShape 243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543"/>
                  <a:ext cx="325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00" name="AutoShape 244"/>
                <p:cNvCxnSpPr>
                  <a:cxnSpLocks noChangeShapeType="1"/>
                </p:cNvCxnSpPr>
                <p:nvPr/>
              </p:nvCxnSpPr>
              <p:spPr bwMode="auto">
                <a:xfrm>
                  <a:off x="4549" y="5557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01" name="AutoShape 245"/>
                <p:cNvCxnSpPr>
                  <a:cxnSpLocks noChangeShapeType="1"/>
                </p:cNvCxnSpPr>
                <p:nvPr/>
              </p:nvCxnSpPr>
              <p:spPr bwMode="auto">
                <a:xfrm>
                  <a:off x="4561" y="5729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02" name="AutoShape 246"/>
                <p:cNvCxnSpPr>
                  <a:cxnSpLocks noChangeShapeType="1"/>
                </p:cNvCxnSpPr>
                <p:nvPr/>
              </p:nvCxnSpPr>
              <p:spPr bwMode="auto">
                <a:xfrm flipV="1">
                  <a:off x="4724" y="5743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03" name="AutoShape 247"/>
                <p:cNvCxnSpPr>
                  <a:cxnSpLocks noChangeShapeType="1"/>
                </p:cNvCxnSpPr>
                <p:nvPr/>
              </p:nvCxnSpPr>
              <p:spPr bwMode="auto">
                <a:xfrm flipH="1">
                  <a:off x="4561" y="5915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04" name="AutoShape 24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71" y="6007"/>
                  <a:ext cx="158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05" name="AutoShape 249"/>
                <p:cNvCxnSpPr>
                  <a:cxnSpLocks noChangeShapeType="1"/>
                </p:cNvCxnSpPr>
                <p:nvPr/>
              </p:nvCxnSpPr>
              <p:spPr bwMode="auto">
                <a:xfrm>
                  <a:off x="4561" y="6101"/>
                  <a:ext cx="325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06" name="AutoShape 2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4899" y="5929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07" name="AutoShape 251"/>
                <p:cNvCxnSpPr>
                  <a:cxnSpLocks noChangeShapeType="1"/>
                </p:cNvCxnSpPr>
                <p:nvPr/>
              </p:nvCxnSpPr>
              <p:spPr bwMode="auto">
                <a:xfrm>
                  <a:off x="4911" y="5915"/>
                  <a:ext cx="150" cy="1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08" name="AutoShape 252"/>
                <p:cNvCxnSpPr>
                  <a:cxnSpLocks noChangeShapeType="1"/>
                </p:cNvCxnSpPr>
                <p:nvPr/>
              </p:nvCxnSpPr>
              <p:spPr bwMode="auto">
                <a:xfrm>
                  <a:off x="5074" y="5929"/>
                  <a:ext cx="1" cy="158"/>
                </a:xfrm>
                <a:prstGeom prst="straightConnector1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765" name="Номер слайда 76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r>
              <a:rPr lang="en-US" smtClean="0"/>
              <a:t>/</a:t>
            </a:r>
            <a:r>
              <a:rPr lang="ru-RU" smtClean="0"/>
              <a:t>17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различный вычислительных схем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8092" y="1071546"/>
            <a:ext cx="9667908" cy="5309782"/>
          </a:xfrm>
        </p:spPr>
        <p:txBody>
          <a:bodyPr>
            <a:normAutofit/>
          </a:bodyPr>
          <a:lstStyle/>
          <a:p>
            <a:r>
              <a:rPr lang="ru-RU" dirty="0" smtClean="0"/>
              <a:t>В серии 30 задач МКО. На каждом узле используются по 16 ядер. </a:t>
            </a:r>
            <a:endParaRPr lang="en-US" dirty="0" smtClean="0"/>
          </a:p>
          <a:p>
            <a:pPr lvl="1"/>
            <a:r>
              <a:rPr lang="en-US" i="1" dirty="0" smtClean="0"/>
              <a:t>Z</a:t>
            </a:r>
            <a:r>
              <a:rPr lang="en-US" dirty="0" smtClean="0"/>
              <a:t> – </a:t>
            </a:r>
            <a:r>
              <a:rPr lang="ru-RU" dirty="0" smtClean="0"/>
              <a:t>число параллельно </a:t>
            </a:r>
            <a:br>
              <a:rPr lang="ru-RU" dirty="0" smtClean="0"/>
            </a:br>
            <a:r>
              <a:rPr lang="ru-RU" dirty="0" smtClean="0"/>
              <a:t>решаемых задач МКО.</a:t>
            </a:r>
          </a:p>
          <a:p>
            <a:pPr lvl="1"/>
            <a:r>
              <a:rPr lang="ru-RU" i="1" dirty="0" smtClean="0"/>
              <a:t>Ф</a:t>
            </a:r>
            <a:r>
              <a:rPr lang="ru-RU" dirty="0" smtClean="0"/>
              <a:t> – число подзадач </a:t>
            </a:r>
            <a:br>
              <a:rPr lang="ru-RU" dirty="0" smtClean="0"/>
            </a:br>
            <a:r>
              <a:rPr lang="ru-RU" dirty="0" smtClean="0"/>
              <a:t>отличающихся </a:t>
            </a:r>
            <a:br>
              <a:rPr lang="ru-RU" dirty="0" smtClean="0"/>
            </a:br>
            <a:r>
              <a:rPr lang="ru-RU" dirty="0" smtClean="0"/>
              <a:t>набором </a:t>
            </a:r>
            <a:r>
              <a:rPr lang="el-GR" dirty="0" smtClean="0"/>
              <a:t>λ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en-US" i="1" dirty="0" smtClean="0"/>
              <a:t>E</a:t>
            </a:r>
            <a:r>
              <a:rPr lang="en-US" dirty="0" smtClean="0"/>
              <a:t> – </a:t>
            </a:r>
            <a:r>
              <a:rPr lang="ru-RU" dirty="0" smtClean="0"/>
              <a:t>число </a:t>
            </a:r>
            <a:br>
              <a:rPr lang="ru-RU" dirty="0" smtClean="0"/>
            </a:br>
            <a:r>
              <a:rPr lang="ru-RU" dirty="0" smtClean="0"/>
              <a:t>используемых </a:t>
            </a:r>
            <a:br>
              <a:rPr lang="ru-RU" dirty="0" smtClean="0"/>
            </a:br>
            <a:r>
              <a:rPr lang="ru-RU" dirty="0" smtClean="0"/>
              <a:t>разверток.</a:t>
            </a:r>
            <a:endParaRPr lang="ru-RU" sz="1600" i="1" dirty="0" smtClean="0"/>
          </a:p>
          <a:p>
            <a:pPr lvl="1"/>
            <a:r>
              <a:rPr lang="en-US" i="1" dirty="0" smtClean="0"/>
              <a:t>S</a:t>
            </a:r>
            <a:r>
              <a:rPr lang="ru-RU" i="1" dirty="0" smtClean="0"/>
              <a:t>1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ускорение </a:t>
            </a:r>
            <a:br>
              <a:rPr lang="ru-RU" dirty="0" smtClean="0"/>
            </a:br>
            <a:r>
              <a:rPr lang="ru-RU" dirty="0" smtClean="0"/>
              <a:t>параллельного </a:t>
            </a:r>
            <a:br>
              <a:rPr lang="ru-RU" dirty="0" smtClean="0"/>
            </a:br>
            <a:r>
              <a:rPr lang="ru-RU" dirty="0" smtClean="0"/>
              <a:t>алгоритма относительно </a:t>
            </a:r>
            <a:r>
              <a:rPr lang="ru-RU" dirty="0" smtClean="0"/>
              <a:t>алгоритма, </a:t>
            </a:r>
            <a:r>
              <a:rPr lang="ru-RU" i="1" dirty="0" smtClean="0"/>
              <a:t>не использующего</a:t>
            </a:r>
            <a:r>
              <a:rPr lang="ru-RU" dirty="0" smtClean="0"/>
              <a:t> МПИ. </a:t>
            </a:r>
          </a:p>
          <a:p>
            <a:pPr lvl="1"/>
            <a:r>
              <a:rPr lang="en-US" i="1" dirty="0" smtClean="0"/>
              <a:t>S</a:t>
            </a:r>
            <a:r>
              <a:rPr lang="ru-RU" i="1" dirty="0" smtClean="0"/>
              <a:t>2</a:t>
            </a:r>
            <a:r>
              <a:rPr lang="ru-RU" dirty="0" smtClean="0"/>
              <a:t> – ускорение, полученное в результате использования нескольких процессоров и 16 ядер на каждом процессоре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ПаВТ'2019, Калининград, Россия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Сравнительный анализ параллельных вычислительных схем для решения задач принятия решений</a:t>
            </a:r>
            <a:endParaRPr lang="ru-RU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3584848" y="1873286"/>
          <a:ext cx="6264697" cy="3139890"/>
        </p:xfrm>
        <a:graphic>
          <a:graphicData uri="http://schemas.openxmlformats.org/drawingml/2006/table">
            <a:tbl>
              <a:tblPr/>
              <a:tblGrid>
                <a:gridCol w="754742"/>
                <a:gridCol w="682734"/>
                <a:gridCol w="682734"/>
                <a:gridCol w="682734"/>
                <a:gridCol w="1703336"/>
                <a:gridCol w="917435"/>
                <a:gridCol w="840982"/>
              </a:tblGrid>
              <a:tr h="74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Проц.</a:t>
                      </a: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1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Ф</a:t>
                      </a: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ru-RU" sz="2000" b="1" i="1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Итераций</a:t>
                      </a:r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609 169,50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44,0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75 045,80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357,3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8,1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77 643,60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345,3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7,8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108 700,00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247,7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5,6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76 819,00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349,1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7,9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81 132,80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331,5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7,5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66 618,60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403,5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9,1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77 995,00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344,8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7,8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0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73 999,70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362,3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8,2</a:t>
                      </a:r>
                    </a:p>
                  </a:txBody>
                  <a:tcPr marL="9189" marR="9189" marT="91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Номер слайда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r>
              <a:rPr lang="en-US" smtClean="0"/>
              <a:t>/</a:t>
            </a:r>
            <a:r>
              <a:rPr lang="ru-RU" smtClean="0"/>
              <a:t>17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10BE570-6E7D-4D1D-9B3E-84A82BBCB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Спасибо за внимание!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53482D3-2541-4911-A4D2-27C572E7D9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ПаВТ'2019, Калининград, Россия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Сравнительный анализ параллельных вычислительных схем для решения задач принятия решений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17</a:t>
            </a:fld>
            <a:r>
              <a:rPr lang="en-US" smtClean="0"/>
              <a:t>/</a:t>
            </a:r>
            <a:r>
              <a:rPr lang="ru-RU" smtClean="0"/>
              <a:t>17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257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Постановка задачи принятия решений</a:t>
            </a:r>
          </a:p>
          <a:p>
            <a:r>
              <a:rPr lang="ru-RU" sz="2800" dirty="0" smtClean="0"/>
              <a:t>Основы предлагаемого подхода к решению задач принятия оптимальных решений</a:t>
            </a:r>
          </a:p>
          <a:p>
            <a:r>
              <a:rPr lang="ru-RU" sz="2800" dirty="0" smtClean="0"/>
              <a:t>Параллельные алгоритмы решения задач принятия решений</a:t>
            </a:r>
          </a:p>
          <a:p>
            <a:r>
              <a:rPr lang="ru-RU" sz="2800" dirty="0" smtClean="0"/>
              <a:t>Результаты вычислительных экспериментов</a:t>
            </a:r>
            <a:endParaRPr lang="en-US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ПаВТ'2019, Калининград, Россия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Сравнительный анализ параллельных вычислительных схем для решения задач принятия решений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r>
              <a:rPr lang="en-US" smtClean="0"/>
              <a:t>/</a:t>
            </a:r>
            <a:r>
              <a:rPr lang="ru-RU" smtClean="0"/>
              <a:t>17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D4ACA16-F2D7-4DBE-BE39-D9A600D3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Актуальность </a:t>
            </a:r>
            <a:r>
              <a:rPr lang="ru-RU" altLang="ru-RU" dirty="0" smtClean="0"/>
              <a:t>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67681D5-7BC2-416D-9C97-AA0BD1287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92" y="1071546"/>
            <a:ext cx="9501254" cy="5214974"/>
          </a:xfrm>
        </p:spPr>
        <p:txBody>
          <a:bodyPr>
            <a:normAutofit fontScale="92500"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принятия оптимальных решений редко можно решить на основе только интуиции и накопленного опыта исследователя.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принятия оптимальных решений во многих случаях могут быть сведены к задачам многокритериальной оптимизации (МКО).</a:t>
            </a:r>
          </a:p>
          <a:p>
            <a:pPr marL="0" indent="363538">
              <a:lnSpc>
                <a:spcPct val="110000"/>
              </a:lnSpc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МКО осложнено следующими факторами: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5775" lvl="1" indent="363538">
              <a:lnSpc>
                <a:spcPct val="110000"/>
              </a:lnSpc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являются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многоэкстремальными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85775" lvl="1" indent="363538">
              <a:lnSpc>
                <a:spcPct val="110000"/>
              </a:lnSpc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могут быть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вычислительно трудоемкими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85775" lvl="1" indent="363538">
              <a:lnSpc>
                <a:spcPct val="110000"/>
              </a:lnSpc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предельном случае необходимо отыскание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всей области Парето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5775" lvl="1" indent="363538">
              <a:lnSpc>
                <a:spcPct val="110000"/>
              </a:lnSpc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МКО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меняться в ходе вычислений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8C75069-F0FF-4714-94C6-5034B0A312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ПаВТ'2019, Калининград, Россия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Сравнительный анализ параллельных вычислительных схем для решения задач принятия решений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r>
              <a:rPr lang="en-US" smtClean="0"/>
              <a:t>/</a:t>
            </a:r>
            <a:r>
              <a:rPr lang="ru-RU" smtClean="0"/>
              <a:t>17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6905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72480" y="1250464"/>
            <a:ext cx="9433048" cy="2323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Объект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принятия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оптимальных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решений</a:t>
            </a: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,…,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>
              <a:buFont typeface="Arial" pitchFamily="34" charset="0"/>
              <a:buChar char="•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–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вектор характеристик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>
              <a:buFont typeface="Arial" pitchFamily="34" charset="0"/>
              <a:buChar char="•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вектор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конструктивных параметров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>
              <a:buFont typeface="Arial" pitchFamily="34" charset="0"/>
              <a:buChar char="•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{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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ru-RU" sz="24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  <a:sym typeface="Symbol"/>
              </a:rPr>
              <a:t>≤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  <a:sym typeface="Symbol"/>
              </a:rPr>
              <a:t>≤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ru-RU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  <a:sym typeface="Symbol"/>
              </a:rPr>
              <a:t>≤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  <a:sym typeface="Symbol"/>
              </a:rPr>
              <a:t>≤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8A9782-37A1-4ABF-A2C0-85586DD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Математическая постановка задачи </a:t>
            </a:r>
            <a:br>
              <a:rPr lang="ru-RU" dirty="0"/>
            </a:br>
            <a:r>
              <a:rPr lang="ru-RU" dirty="0"/>
              <a:t>принятия оптимальных решений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5233BF9-9F28-4414-A6E3-B0C5A6DD36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ПаВТ'2019, Калининград, Россия</a:t>
            </a:r>
            <a:endParaRPr lang="ru-RU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525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857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Нижний колонтитул 3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Сравнительный анализ параллельных вычислительных схем для решения задач принятия решений</a:t>
            </a:r>
            <a:endParaRPr lang="ru-RU" dirty="0"/>
          </a:p>
        </p:txBody>
      </p:sp>
      <p:grpSp>
        <p:nvGrpSpPr>
          <p:cNvPr id="35" name="Группа 34">
            <a:extLst>
              <a:ext uri="{FF2B5EF4-FFF2-40B4-BE49-F238E27FC236}">
                <a16:creationId xmlns="" xmlns:lc="http://schemas.openxmlformats.org/drawingml/2006/lockedCanvas" xmlns:a16="http://schemas.microsoft.com/office/drawing/2014/main" id="{C3C4CE71-053B-46AC-8E63-2BFE132EC4AE}"/>
              </a:ext>
            </a:extLst>
          </p:cNvPr>
          <p:cNvGrpSpPr/>
          <p:nvPr/>
        </p:nvGrpSpPr>
        <p:grpSpPr>
          <a:xfrm>
            <a:off x="136240" y="3789040"/>
            <a:ext cx="9728577" cy="1368152"/>
            <a:chOff x="200472" y="4725144"/>
            <a:chExt cx="9728577" cy="1368152"/>
          </a:xfrm>
        </p:grpSpPr>
        <p:sp>
          <p:nvSpPr>
            <p:cNvPr id="36" name="Скругленный прямоугольник 35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070F60CF-1D0F-4471-942B-E761F5A98472}"/>
                </a:ext>
              </a:extLst>
            </p:cNvPr>
            <p:cNvSpPr/>
            <p:nvPr/>
          </p:nvSpPr>
          <p:spPr bwMode="auto">
            <a:xfrm>
              <a:off x="200472" y="4725144"/>
              <a:ext cx="9633520" cy="1368152"/>
            </a:xfrm>
            <a:prstGeom prst="roundRect">
              <a:avLst/>
            </a:prstGeom>
            <a:ln w="38100">
              <a:solidFill>
                <a:srgbClr val="005DA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pic>
          <p:nvPicPr>
            <p:cNvPr id="37" name="Рисунок 36" descr="molotok.jpg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FF4B1637-0CC8-4E8B-A712-738EBF053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429180" flipH="1">
              <a:off x="4045484" y="4862886"/>
              <a:ext cx="715896" cy="684446"/>
            </a:xfrm>
            <a:prstGeom prst="rect">
              <a:avLst/>
            </a:prstGeom>
          </p:spPr>
        </p:pic>
        <p:pic>
          <p:nvPicPr>
            <p:cNvPr id="40" name="Picture 2" descr="C:\Program Files (x86)\Microsoft Office\MEDIA\CAGCAT10\j0212957.wmf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64D4D7EE-6D0E-4CE9-A62A-1C711BEE19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31196" y="4869160"/>
              <a:ext cx="1622140" cy="1149350"/>
            </a:xfrm>
            <a:prstGeom prst="rect">
              <a:avLst/>
            </a:prstGeom>
            <a:noFill/>
          </p:spPr>
        </p:pic>
        <p:cxnSp>
          <p:nvCxnSpPr>
            <p:cNvPr id="41" name="Прямая со стрелкой 40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66C6D7DE-F535-4CDE-8EB2-373698D393E5}"/>
                </a:ext>
              </a:extLst>
            </p:cNvPr>
            <p:cNvCxnSpPr/>
            <p:nvPr/>
          </p:nvCxnSpPr>
          <p:spPr bwMode="auto">
            <a:xfrm flipH="1">
              <a:off x="416496" y="5949280"/>
              <a:ext cx="36004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2" name="TextBox 36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948EFEE2-CED1-4BE3-9DB5-CF59FA0145CC}"/>
                </a:ext>
              </a:extLst>
            </p:cNvPr>
            <p:cNvSpPr txBox="1"/>
            <p:nvPr/>
          </p:nvSpPr>
          <p:spPr>
            <a:xfrm>
              <a:off x="264704" y="5445224"/>
              <a:ext cx="3992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i="1" dirty="0" smtClean="0">
                  <a:cs typeface="Times New Roman" pitchFamily="18" charset="0"/>
                </a:rPr>
                <a:t>w</a:t>
              </a:r>
              <a:r>
                <a:rPr lang="en-US" sz="2400" i="1" baseline="-25000" dirty="0" smtClean="0">
                  <a:cs typeface="Times New Roman" pitchFamily="18" charset="0"/>
                </a:rPr>
                <a:t>2</a:t>
              </a:r>
              <a:r>
                <a:rPr lang="en-US" sz="2400" i="1" dirty="0" smtClean="0">
                  <a:cs typeface="Times New Roman" pitchFamily="18" charset="0"/>
                </a:rPr>
                <a:t> </a:t>
              </a:r>
              <a:r>
                <a:rPr lang="en-US" sz="2400" dirty="0" smtClean="0">
                  <a:cs typeface="Times New Roman" pitchFamily="18" charset="0"/>
                </a:rPr>
                <a:t>( </a:t>
              </a:r>
              <a:r>
                <a:rPr lang="en-US" sz="2400" i="1" dirty="0" smtClean="0">
                  <a:cs typeface="Times New Roman" pitchFamily="18" charset="0"/>
                </a:rPr>
                <a:t>y </a:t>
              </a:r>
              <a:r>
                <a:rPr lang="en-US" sz="2400" dirty="0" smtClean="0">
                  <a:cs typeface="Times New Roman" pitchFamily="18" charset="0"/>
                </a:rPr>
                <a:t>) = </a:t>
              </a:r>
              <a:r>
                <a:rPr lang="ru-RU" sz="2400" dirty="0" smtClean="0"/>
                <a:t>Стоимость машины</a:t>
              </a:r>
              <a:endParaRPr lang="ru-RU" sz="2400" dirty="0"/>
            </a:p>
          </p:txBody>
        </p:sp>
        <p:sp>
          <p:nvSpPr>
            <p:cNvPr id="48" name="TextBox 38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826B0317-2969-45CF-9F70-9F768EF7ADBF}"/>
                </a:ext>
              </a:extLst>
            </p:cNvPr>
            <p:cNvSpPr txBox="1"/>
            <p:nvPr/>
          </p:nvSpPr>
          <p:spPr>
            <a:xfrm>
              <a:off x="264704" y="4869160"/>
              <a:ext cx="39637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i="1" dirty="0" smtClean="0">
                  <a:cs typeface="Times New Roman" pitchFamily="18" charset="0"/>
                </a:rPr>
                <a:t>w</a:t>
              </a:r>
              <a:r>
                <a:rPr lang="en-US" sz="2400" i="1" baseline="-25000" dirty="0" smtClean="0">
                  <a:cs typeface="Times New Roman" pitchFamily="18" charset="0"/>
                </a:rPr>
                <a:t>1 </a:t>
              </a:r>
              <a:r>
                <a:rPr lang="en-US" sz="2400" dirty="0" smtClean="0">
                  <a:cs typeface="Times New Roman" pitchFamily="18" charset="0"/>
                </a:rPr>
                <a:t>( </a:t>
              </a:r>
              <a:r>
                <a:rPr lang="en-US" sz="2400" i="1" dirty="0" smtClean="0">
                  <a:cs typeface="Times New Roman" pitchFamily="18" charset="0"/>
                </a:rPr>
                <a:t>y </a:t>
              </a:r>
              <a:r>
                <a:rPr lang="en-US" sz="2400" dirty="0" smtClean="0">
                  <a:cs typeface="Times New Roman" pitchFamily="18" charset="0"/>
                </a:rPr>
                <a:t>) = </a:t>
              </a:r>
              <a:r>
                <a:rPr lang="ru-RU" sz="2400" dirty="0" smtClean="0"/>
                <a:t>Прочность машины</a:t>
              </a:r>
              <a:endParaRPr lang="ru-RU" sz="2400" dirty="0"/>
            </a:p>
          </p:txBody>
        </p:sp>
        <p:grpSp>
          <p:nvGrpSpPr>
            <p:cNvPr id="50" name="Группа 49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1DC7A409-8A12-4E77-B729-38FD90F12C34}"/>
                </a:ext>
              </a:extLst>
            </p:cNvPr>
            <p:cNvGrpSpPr/>
            <p:nvPr/>
          </p:nvGrpSpPr>
          <p:grpSpPr>
            <a:xfrm>
              <a:off x="6057752" y="4883962"/>
              <a:ext cx="504056" cy="432047"/>
              <a:chOff x="6091720" y="5085184"/>
              <a:chExt cx="864096" cy="792088"/>
            </a:xfrm>
          </p:grpSpPr>
          <p:sp>
            <p:nvSpPr>
              <p:cNvPr id="56" name="Овал 55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1537D3F3-FE91-4A4D-9452-30892167D517}"/>
                  </a:ext>
                </a:extLst>
              </p:cNvPr>
              <p:cNvSpPr/>
              <p:nvPr/>
            </p:nvSpPr>
            <p:spPr bwMode="auto">
              <a:xfrm>
                <a:off x="6717196" y="508518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ernard MT Condensed" pitchFamily="18" charset="0"/>
                  <a:cs typeface="Arial" charset="0"/>
                </a:endParaRPr>
              </a:p>
            </p:txBody>
          </p:sp>
          <p:sp>
            <p:nvSpPr>
              <p:cNvPr id="57" name="Трапеция 56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ABCC0ACE-9C92-473A-AC8D-BBAF42F8A162}"/>
                  </a:ext>
                </a:extLst>
              </p:cNvPr>
              <p:cNvSpPr/>
              <p:nvPr/>
            </p:nvSpPr>
            <p:spPr bwMode="auto">
              <a:xfrm>
                <a:off x="6091720" y="5229200"/>
                <a:ext cx="864096" cy="648072"/>
              </a:xfrm>
              <a:prstGeom prst="trapezoi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cs typeface="Arial" charset="0"/>
                  </a:rPr>
                  <a:t>Kg</a:t>
                </a:r>
                <a:endParaRPr kumimoji="0" 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charset="0"/>
                </a:endParaRPr>
              </a:p>
            </p:txBody>
          </p:sp>
        </p:grpSp>
        <p:sp>
          <p:nvSpPr>
            <p:cNvPr id="51" name="TextBox 41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32BA463F-CAF2-43CF-B7BF-2F3AFD875964}"/>
                </a:ext>
              </a:extLst>
            </p:cNvPr>
            <p:cNvSpPr txBox="1"/>
            <p:nvPr/>
          </p:nvSpPr>
          <p:spPr>
            <a:xfrm>
              <a:off x="6529400" y="4869160"/>
              <a:ext cx="3058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i="1" dirty="0" smtClean="0">
                  <a:cs typeface="Times New Roman" pitchFamily="18" charset="0"/>
                </a:rPr>
                <a:t>w</a:t>
              </a:r>
              <a:r>
                <a:rPr lang="en-US" sz="2400" i="1" baseline="-25000" dirty="0" smtClean="0">
                  <a:cs typeface="Times New Roman" pitchFamily="18" charset="0"/>
                </a:rPr>
                <a:t>3</a:t>
              </a:r>
              <a:r>
                <a:rPr lang="en-US" sz="2400" i="1" dirty="0" smtClean="0">
                  <a:cs typeface="Times New Roman" pitchFamily="18" charset="0"/>
                </a:rPr>
                <a:t> </a:t>
              </a:r>
              <a:r>
                <a:rPr lang="en-US" sz="2400" dirty="0" smtClean="0">
                  <a:cs typeface="Times New Roman" pitchFamily="18" charset="0"/>
                </a:rPr>
                <a:t>( </a:t>
              </a:r>
              <a:r>
                <a:rPr lang="en-US" sz="2400" i="1" dirty="0" smtClean="0">
                  <a:cs typeface="Times New Roman" pitchFamily="18" charset="0"/>
                </a:rPr>
                <a:t>y </a:t>
              </a:r>
              <a:r>
                <a:rPr lang="en-US" sz="2400" dirty="0" smtClean="0">
                  <a:cs typeface="Times New Roman" pitchFamily="18" charset="0"/>
                </a:rPr>
                <a:t>) = </a:t>
              </a:r>
              <a:r>
                <a:rPr lang="ru-RU" sz="2400" dirty="0" smtClean="0"/>
                <a:t>Вес машины</a:t>
              </a:r>
              <a:endParaRPr lang="ru-RU" sz="2400" dirty="0"/>
            </a:p>
          </p:txBody>
        </p:sp>
        <p:sp>
          <p:nvSpPr>
            <p:cNvPr id="53" name="TextBox 43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C1658DA4-8906-4538-9B9F-04C6B816D3A9}"/>
                </a:ext>
              </a:extLst>
            </p:cNvPr>
            <p:cNvSpPr txBox="1"/>
            <p:nvPr/>
          </p:nvSpPr>
          <p:spPr>
            <a:xfrm>
              <a:off x="6529400" y="5373216"/>
              <a:ext cx="3399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2400" i="1" dirty="0" smtClean="0">
                  <a:cs typeface="Times New Roman" pitchFamily="18" charset="0"/>
                </a:rPr>
                <a:t>w</a:t>
              </a:r>
              <a:r>
                <a:rPr lang="en-US" sz="2400" i="1" baseline="-25000" dirty="0" smtClean="0">
                  <a:cs typeface="Times New Roman" pitchFamily="18" charset="0"/>
                </a:rPr>
                <a:t>4</a:t>
              </a:r>
              <a:r>
                <a:rPr lang="en-US" sz="2400" i="1" dirty="0" smtClean="0">
                  <a:cs typeface="Times New Roman" pitchFamily="18" charset="0"/>
                </a:rPr>
                <a:t> </a:t>
              </a:r>
              <a:r>
                <a:rPr lang="en-US" sz="2400" dirty="0" smtClean="0">
                  <a:cs typeface="Times New Roman" pitchFamily="18" charset="0"/>
                </a:rPr>
                <a:t>( </a:t>
              </a:r>
              <a:r>
                <a:rPr lang="en-US" sz="2400" i="1" dirty="0" smtClean="0">
                  <a:cs typeface="Times New Roman" pitchFamily="18" charset="0"/>
                </a:rPr>
                <a:t>y </a:t>
              </a:r>
              <a:r>
                <a:rPr lang="en-US" sz="2400" dirty="0" smtClean="0">
                  <a:cs typeface="Times New Roman" pitchFamily="18" charset="0"/>
                </a:rPr>
                <a:t>) = </a:t>
              </a:r>
              <a:r>
                <a:rPr lang="ru-RU" sz="2400" dirty="0" smtClean="0"/>
                <a:t>Расход топлива</a:t>
              </a:r>
              <a:endParaRPr lang="ru-RU" sz="2400" dirty="0"/>
            </a:p>
          </p:txBody>
        </p:sp>
        <p:pic>
          <p:nvPicPr>
            <p:cNvPr id="55" name="Picture 4" descr="Картинки по запросу заправка рисунок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7C425FB0-B5BC-46F6-9D35-0E9FFBAD1A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57753" y="5373216"/>
              <a:ext cx="543655" cy="546373"/>
            </a:xfrm>
            <a:prstGeom prst="rect">
              <a:avLst/>
            </a:prstGeom>
            <a:noFill/>
          </p:spPr>
        </p:pic>
      </p:grpSp>
      <p:sp>
        <p:nvSpPr>
          <p:cNvPr id="58" name="Номер слайда 5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 smtClean="0"/>
              <a:t>/</a:t>
            </a:r>
            <a:r>
              <a:rPr lang="ru-RU" smtClean="0"/>
              <a:t>17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9437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одержимое 16"/>
          <p:cNvSpPr>
            <a:spLocks noGrp="1"/>
          </p:cNvSpPr>
          <p:nvPr>
            <p:ph idx="1"/>
          </p:nvPr>
        </p:nvSpPr>
        <p:spPr>
          <a:xfrm>
            <a:off x="238092" y="3397936"/>
            <a:ext cx="9501254" cy="1255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buNone/>
            </a:pPr>
            <a:r>
              <a:rPr lang="ru-RU" b="1" dirty="0" smtClean="0"/>
              <a:t>Множество задач </a:t>
            </a:r>
            <a:r>
              <a:rPr lang="ru-RU" b="1" dirty="0"/>
              <a:t>многокритериальной </a:t>
            </a:r>
            <a:r>
              <a:rPr lang="ru-RU" b="1" dirty="0" smtClean="0"/>
              <a:t>оптимизации</a:t>
            </a:r>
          </a:p>
          <a:p>
            <a:pPr>
              <a:buNone/>
            </a:pPr>
            <a:r>
              <a:rPr lang="ru-RU" i="1" dirty="0" smtClean="0"/>
              <a:t>Каждое требование задает новую задачу оптимизации</a:t>
            </a:r>
            <a:endParaRPr lang="ru-RU" i="1" dirty="0"/>
          </a:p>
        </p:txBody>
      </p:sp>
      <p:sp>
        <p:nvSpPr>
          <p:cNvPr id="40" name="Стрелка: вправо 42">
            <a:extLst>
              <a:ext uri="{FF2B5EF4-FFF2-40B4-BE49-F238E27FC236}">
                <a16:creationId xmlns="" xmlns:a16="http://schemas.microsoft.com/office/drawing/2014/main" id="{E7ADD1A1-4E93-497C-9681-34BC060AB492}"/>
              </a:ext>
            </a:extLst>
          </p:cNvPr>
          <p:cNvSpPr/>
          <p:nvPr/>
        </p:nvSpPr>
        <p:spPr bwMode="auto">
          <a:xfrm rot="5400000">
            <a:off x="4082892" y="3085390"/>
            <a:ext cx="317833" cy="28749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41" name="Стрелка: вправо 43">
            <a:extLst>
              <a:ext uri="{FF2B5EF4-FFF2-40B4-BE49-F238E27FC236}">
                <a16:creationId xmlns="" xmlns:a16="http://schemas.microsoft.com/office/drawing/2014/main" id="{FF148B92-7C8A-4FFA-ABD7-96647836660F}"/>
              </a:ext>
            </a:extLst>
          </p:cNvPr>
          <p:cNvSpPr/>
          <p:nvPr/>
        </p:nvSpPr>
        <p:spPr bwMode="auto">
          <a:xfrm rot="5400000">
            <a:off x="3047726" y="3085389"/>
            <a:ext cx="317833" cy="28749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47" name="Стрелка: вправо 44">
            <a:extLst>
              <a:ext uri="{FF2B5EF4-FFF2-40B4-BE49-F238E27FC236}">
                <a16:creationId xmlns="" xmlns:a16="http://schemas.microsoft.com/office/drawing/2014/main" id="{FFBC6C5C-B20A-4143-86A6-FCF7CA9AD65B}"/>
              </a:ext>
            </a:extLst>
          </p:cNvPr>
          <p:cNvSpPr/>
          <p:nvPr/>
        </p:nvSpPr>
        <p:spPr bwMode="auto">
          <a:xfrm rot="5400000">
            <a:off x="2012559" y="3085389"/>
            <a:ext cx="317833" cy="28749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48" name="Стрелка: вправо 45">
            <a:extLst>
              <a:ext uri="{FF2B5EF4-FFF2-40B4-BE49-F238E27FC236}">
                <a16:creationId xmlns="" xmlns:a16="http://schemas.microsoft.com/office/drawing/2014/main" id="{832D006E-C14F-4193-873A-82243326D9D8}"/>
              </a:ext>
            </a:extLst>
          </p:cNvPr>
          <p:cNvSpPr/>
          <p:nvPr/>
        </p:nvSpPr>
        <p:spPr bwMode="auto">
          <a:xfrm rot="5400000">
            <a:off x="977392" y="3085389"/>
            <a:ext cx="317834" cy="28749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43" name="Стрелка: вправо 42">
            <a:extLst>
              <a:ext uri="{FF2B5EF4-FFF2-40B4-BE49-F238E27FC236}">
                <a16:creationId xmlns="" xmlns:a16="http://schemas.microsoft.com/office/drawing/2014/main" id="{E7ADD1A1-4E93-497C-9681-34BC060AB492}"/>
              </a:ext>
            </a:extLst>
          </p:cNvPr>
          <p:cNvSpPr/>
          <p:nvPr/>
        </p:nvSpPr>
        <p:spPr bwMode="auto">
          <a:xfrm rot="5400000">
            <a:off x="8691404" y="3085390"/>
            <a:ext cx="317833" cy="28749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44" name="Стрелка: вправо 43">
            <a:extLst>
              <a:ext uri="{FF2B5EF4-FFF2-40B4-BE49-F238E27FC236}">
                <a16:creationId xmlns="" xmlns:a16="http://schemas.microsoft.com/office/drawing/2014/main" id="{FF148B92-7C8A-4FFA-ABD7-96647836660F}"/>
              </a:ext>
            </a:extLst>
          </p:cNvPr>
          <p:cNvSpPr/>
          <p:nvPr/>
        </p:nvSpPr>
        <p:spPr bwMode="auto">
          <a:xfrm rot="5400000">
            <a:off x="7656238" y="3085390"/>
            <a:ext cx="317833" cy="28749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45" name="Стрелка: вправо 44">
            <a:extLst>
              <a:ext uri="{FF2B5EF4-FFF2-40B4-BE49-F238E27FC236}">
                <a16:creationId xmlns="" xmlns:a16="http://schemas.microsoft.com/office/drawing/2014/main" id="{FFBC6C5C-B20A-4143-86A6-FCF7CA9AD65B}"/>
              </a:ext>
            </a:extLst>
          </p:cNvPr>
          <p:cNvSpPr/>
          <p:nvPr/>
        </p:nvSpPr>
        <p:spPr bwMode="auto">
          <a:xfrm rot="5400000">
            <a:off x="6621071" y="3085390"/>
            <a:ext cx="317833" cy="28749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46" name="Стрелка: вправо 45">
            <a:extLst>
              <a:ext uri="{FF2B5EF4-FFF2-40B4-BE49-F238E27FC236}">
                <a16:creationId xmlns="" xmlns:a16="http://schemas.microsoft.com/office/drawing/2014/main" id="{832D006E-C14F-4193-873A-82243326D9D8}"/>
              </a:ext>
            </a:extLst>
          </p:cNvPr>
          <p:cNvSpPr/>
          <p:nvPr/>
        </p:nvSpPr>
        <p:spPr bwMode="auto">
          <a:xfrm rot="5400000">
            <a:off x="5585904" y="3085389"/>
            <a:ext cx="317834" cy="28749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0472" y="1052736"/>
            <a:ext cx="9505056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Требования к оптимальному выбору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) =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),…,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)),</a:t>
            </a:r>
          </a:p>
          <a:p>
            <a:pPr marL="252000">
              <a:buFont typeface="Arial" pitchFamily="34" charset="0"/>
              <a:buChar char="•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                       –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векторный критерий эффективности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52000" algn="ctr"/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0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вектор-функция ограничений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520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допуск на значения критериев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8A9782-37A1-4ABF-A2C0-85586DD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Математическая постановка задачи </a:t>
            </a:r>
            <a:br>
              <a:rPr lang="ru-RU" dirty="0"/>
            </a:br>
            <a:r>
              <a:rPr lang="ru-RU" dirty="0"/>
              <a:t>принятия оптимальных решений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5233BF9-9F28-4414-A6E3-B0C5A6DD36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ПаВТ'2019, Калининград, Россия</a:t>
            </a:r>
            <a:endParaRPr lang="ru-RU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2560" y="2537608"/>
            <a:ext cx="1728192" cy="282598"/>
          </a:xfrm>
          <a:prstGeom prst="rect">
            <a:avLst/>
          </a:prstGeom>
          <a:noFill/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525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0512" y="2170776"/>
            <a:ext cx="3168352" cy="325888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2560" y="1849499"/>
            <a:ext cx="1440160" cy="355365"/>
          </a:xfrm>
          <a:prstGeom prst="rect">
            <a:avLst/>
          </a:prstGeom>
          <a:noFill/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4883" y="2780928"/>
            <a:ext cx="213701" cy="324000"/>
          </a:xfrm>
          <a:prstGeom prst="rect">
            <a:avLst/>
          </a:prstGeom>
          <a:noFill/>
        </p:spPr>
      </p:pic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857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-3857"/>
          <a:stretch>
            <a:fillRect/>
          </a:stretch>
        </p:blipFill>
        <p:spPr bwMode="auto">
          <a:xfrm>
            <a:off x="1280592" y="4247320"/>
            <a:ext cx="1938841" cy="322663"/>
          </a:xfrm>
          <a:prstGeom prst="rect">
            <a:avLst/>
          </a:prstGeom>
          <a:noFill/>
        </p:spPr>
      </p:pic>
      <p:sp>
        <p:nvSpPr>
          <p:cNvPr id="38" name="Нижний колонтитул 3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Сравнительный анализ параллельных вычислительных схем для решения задач принятия решений</a:t>
            </a:r>
            <a:endParaRPr lang="ru-RU" dirty="0"/>
          </a:p>
        </p:txBody>
      </p:sp>
      <p:pic>
        <p:nvPicPr>
          <p:cNvPr id="24591" name="Picture 1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40832" y="4237239"/>
            <a:ext cx="5256584" cy="343889"/>
          </a:xfrm>
          <a:prstGeom prst="rect">
            <a:avLst/>
          </a:prstGeom>
          <a:noFill/>
        </p:spPr>
      </p:pic>
      <p:grpSp>
        <p:nvGrpSpPr>
          <p:cNvPr id="49" name="Группа 48">
            <a:extLst>
              <a:ext uri="{FF2B5EF4-FFF2-40B4-BE49-F238E27FC236}">
                <a16:creationId xmlns="" xmlns:lc="http://schemas.openxmlformats.org/drawingml/2006/lockedCanvas" xmlns:a16="http://schemas.microsoft.com/office/drawing/2014/main" id="{C3C4CE71-053B-46AC-8E63-2BFE132EC4AE}"/>
              </a:ext>
            </a:extLst>
          </p:cNvPr>
          <p:cNvGrpSpPr/>
          <p:nvPr/>
        </p:nvGrpSpPr>
        <p:grpSpPr>
          <a:xfrm>
            <a:off x="136240" y="4725144"/>
            <a:ext cx="9660916" cy="1368152"/>
            <a:chOff x="200472" y="4725144"/>
            <a:chExt cx="9660916" cy="1368152"/>
          </a:xfrm>
        </p:grpSpPr>
        <p:sp>
          <p:nvSpPr>
            <p:cNvPr id="50" name="Скругленный прямоугольник 49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070F60CF-1D0F-4471-942B-E761F5A98472}"/>
                </a:ext>
              </a:extLst>
            </p:cNvPr>
            <p:cNvSpPr/>
            <p:nvPr/>
          </p:nvSpPr>
          <p:spPr bwMode="auto">
            <a:xfrm>
              <a:off x="200472" y="4725144"/>
              <a:ext cx="9633520" cy="1368152"/>
            </a:xfrm>
            <a:prstGeom prst="roundRect">
              <a:avLst/>
            </a:prstGeom>
            <a:ln w="38100">
              <a:solidFill>
                <a:srgbClr val="005DA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pic>
          <p:nvPicPr>
            <p:cNvPr id="51" name="Рисунок 50" descr="molotok.jpg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FF4B1637-0CC8-4E8B-A712-738EBF053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429180" flipH="1">
              <a:off x="3794960" y="4862886"/>
              <a:ext cx="715896" cy="684446"/>
            </a:xfrm>
            <a:prstGeom prst="rect">
              <a:avLst/>
            </a:prstGeom>
          </p:spPr>
        </p:pic>
        <p:pic>
          <p:nvPicPr>
            <p:cNvPr id="52" name="Picture 2" descr="C:\Program Files (x86)\Microsoft Office\MEDIA\CAGCAT10\j0212957.wmf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64D4D7EE-6D0E-4CE9-A62A-1C711BEE19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259188" y="4869160"/>
              <a:ext cx="1830388" cy="1149350"/>
            </a:xfrm>
            <a:prstGeom prst="rect">
              <a:avLst/>
            </a:prstGeom>
            <a:noFill/>
          </p:spPr>
        </p:pic>
        <p:cxnSp>
          <p:nvCxnSpPr>
            <p:cNvPr id="53" name="Прямая со стрелкой 52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66C6D7DE-F535-4CDE-8EB2-373698D393E5}"/>
                </a:ext>
              </a:extLst>
            </p:cNvPr>
            <p:cNvCxnSpPr/>
            <p:nvPr/>
          </p:nvCxnSpPr>
          <p:spPr bwMode="auto">
            <a:xfrm flipH="1">
              <a:off x="416496" y="5949280"/>
              <a:ext cx="36004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TextBox 36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948EFEE2-CED1-4BE3-9DB5-CF59FA0145CC}"/>
                </a:ext>
              </a:extLst>
            </p:cNvPr>
            <p:cNvSpPr txBox="1"/>
            <p:nvPr/>
          </p:nvSpPr>
          <p:spPr>
            <a:xfrm>
              <a:off x="264704" y="5445224"/>
              <a:ext cx="36768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ru-RU" sz="2400" dirty="0" smtClean="0"/>
                <a:t>Стоимость </a:t>
              </a:r>
              <a:r>
                <a:rPr lang="ru-RU" sz="2400" dirty="0" smtClean="0"/>
                <a:t>машины </a:t>
              </a:r>
              <a:r>
                <a:rPr lang="ru-RU" sz="2400" dirty="0" smtClean="0"/>
                <a:t> </a:t>
              </a:r>
              <a:r>
                <a:rPr lang="en-US" sz="2400" dirty="0" smtClean="0"/>
                <a:t>  </a:t>
              </a:r>
              <a:r>
                <a:rPr lang="en-US" sz="2400" dirty="0" smtClean="0"/>
                <a:t>min</a:t>
              </a:r>
              <a:endParaRPr lang="ru-RU" sz="2400" dirty="0"/>
            </a:p>
          </p:txBody>
        </p:sp>
        <p:cxnSp>
          <p:nvCxnSpPr>
            <p:cNvPr id="55" name="Прямая со стрелкой 54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3BBDCB20-1853-41FE-BBC5-DC6DCF9A2FCB}"/>
                </a:ext>
              </a:extLst>
            </p:cNvPr>
            <p:cNvCxnSpPr/>
            <p:nvPr/>
          </p:nvCxnSpPr>
          <p:spPr bwMode="auto">
            <a:xfrm>
              <a:off x="2921224" y="5661248"/>
              <a:ext cx="28803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6" name="TextBox 38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826B0317-2969-45CF-9F70-9F768EF7ADBF}"/>
                </a:ext>
              </a:extLst>
            </p:cNvPr>
            <p:cNvSpPr txBox="1"/>
            <p:nvPr/>
          </p:nvSpPr>
          <p:spPr>
            <a:xfrm>
              <a:off x="233260" y="4869160"/>
              <a:ext cx="3696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ru-RU" sz="2400" dirty="0"/>
                <a:t>Прочность машины</a:t>
              </a:r>
              <a:r>
                <a:rPr lang="en-US" sz="2400" dirty="0"/>
                <a:t>     max</a:t>
              </a:r>
              <a:endParaRPr lang="ru-RU" sz="2400" dirty="0"/>
            </a:p>
          </p:txBody>
        </p:sp>
        <p:cxnSp>
          <p:nvCxnSpPr>
            <p:cNvPr id="57" name="Прямая со стрелкой 56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D89A7FEE-402B-4FA6-974F-6405755CC96D}"/>
                </a:ext>
              </a:extLst>
            </p:cNvPr>
            <p:cNvCxnSpPr/>
            <p:nvPr/>
          </p:nvCxnSpPr>
          <p:spPr bwMode="auto">
            <a:xfrm>
              <a:off x="2921224" y="5099992"/>
              <a:ext cx="28803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58" name="Группа 57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1DC7A409-8A12-4E77-B729-38FD90F12C34}"/>
                </a:ext>
              </a:extLst>
            </p:cNvPr>
            <p:cNvGrpSpPr/>
            <p:nvPr/>
          </p:nvGrpSpPr>
          <p:grpSpPr>
            <a:xfrm>
              <a:off x="6233592" y="4883962"/>
              <a:ext cx="504056" cy="432047"/>
              <a:chOff x="6393160" y="5085184"/>
              <a:chExt cx="864096" cy="792088"/>
            </a:xfrm>
          </p:grpSpPr>
          <p:sp>
            <p:nvSpPr>
              <p:cNvPr id="64" name="Овал 63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1537D3F3-FE91-4A4D-9452-30892167D517}"/>
                  </a:ext>
                </a:extLst>
              </p:cNvPr>
              <p:cNvSpPr/>
              <p:nvPr/>
            </p:nvSpPr>
            <p:spPr bwMode="auto">
              <a:xfrm>
                <a:off x="6717196" y="508518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ernard MT Condensed" pitchFamily="18" charset="0"/>
                  <a:cs typeface="Arial" charset="0"/>
                </a:endParaRPr>
              </a:p>
            </p:txBody>
          </p:sp>
          <p:sp>
            <p:nvSpPr>
              <p:cNvPr id="65" name="Трапеция 64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ABCC0ACE-9C92-473A-AC8D-BBAF42F8A162}"/>
                  </a:ext>
                </a:extLst>
              </p:cNvPr>
              <p:cNvSpPr/>
              <p:nvPr/>
            </p:nvSpPr>
            <p:spPr bwMode="auto">
              <a:xfrm>
                <a:off x="6393160" y="5229200"/>
                <a:ext cx="864096" cy="648072"/>
              </a:xfrm>
              <a:prstGeom prst="trapezoid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cs typeface="Arial" charset="0"/>
                  </a:rPr>
                  <a:t>Kg</a:t>
                </a:r>
                <a:endParaRPr kumimoji="0" 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charset="0"/>
                </a:endParaRPr>
              </a:p>
            </p:txBody>
          </p:sp>
        </p:grpSp>
        <p:sp>
          <p:nvSpPr>
            <p:cNvPr id="59" name="TextBox 41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32BA463F-CAF2-43CF-B7BF-2F3AFD875964}"/>
                </a:ext>
              </a:extLst>
            </p:cNvPr>
            <p:cNvSpPr txBox="1"/>
            <p:nvPr/>
          </p:nvSpPr>
          <p:spPr>
            <a:xfrm>
              <a:off x="6737648" y="4869160"/>
              <a:ext cx="2828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ru-RU" sz="2400" dirty="0"/>
                <a:t>Вес машины </a:t>
              </a:r>
              <a:r>
                <a:rPr lang="en-US" sz="2400" dirty="0" smtClean="0"/>
                <a:t>&lt; 1,5 </a:t>
              </a:r>
              <a:r>
                <a:rPr lang="ru-RU" sz="2400" dirty="0" smtClean="0"/>
                <a:t>т.</a:t>
              </a:r>
              <a:endParaRPr lang="ru-RU" sz="2400" dirty="0"/>
            </a:p>
          </p:txBody>
        </p:sp>
        <p:sp>
          <p:nvSpPr>
            <p:cNvPr id="61" name="TextBox 43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C1658DA4-8906-4538-9B9F-04C6B816D3A9}"/>
                </a:ext>
              </a:extLst>
            </p:cNvPr>
            <p:cNvSpPr txBox="1"/>
            <p:nvPr/>
          </p:nvSpPr>
          <p:spPr>
            <a:xfrm>
              <a:off x="6737648" y="5373216"/>
              <a:ext cx="31237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ru-RU" sz="2400" dirty="0"/>
                <a:t>Расход </a:t>
              </a:r>
              <a:r>
                <a:rPr lang="ru-RU" sz="2400" dirty="0" smtClean="0"/>
                <a:t>топлива</a:t>
              </a:r>
              <a:r>
                <a:rPr lang="en-US" sz="2400" dirty="0" smtClean="0"/>
                <a:t> &lt; 11</a:t>
              </a:r>
              <a:r>
                <a:rPr lang="ru-RU" sz="2400" dirty="0" smtClean="0"/>
                <a:t> л.</a:t>
              </a:r>
              <a:endParaRPr lang="ru-RU" sz="2400" dirty="0"/>
            </a:p>
          </p:txBody>
        </p:sp>
        <p:pic>
          <p:nvPicPr>
            <p:cNvPr id="63" name="Picture 4" descr="Картинки по запросу заправка рисунок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7C425FB0-B5BC-46F6-9D35-0E9FFBAD1A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233592" y="5373216"/>
              <a:ext cx="543655" cy="546373"/>
            </a:xfrm>
            <a:prstGeom prst="rect">
              <a:avLst/>
            </a:prstGeom>
            <a:noFill/>
          </p:spPr>
        </p:pic>
      </p:grpSp>
      <p:sp>
        <p:nvSpPr>
          <p:cNvPr id="66" name="Номер слайда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 smtClean="0"/>
              <a:t>/</a:t>
            </a:r>
            <a:r>
              <a:rPr lang="ru-RU" smtClean="0"/>
              <a:t>17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9437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 bwMode="auto">
          <a:xfrm>
            <a:off x="949580" y="3674052"/>
            <a:ext cx="7920880" cy="20882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Основы предлагаемого подхода: </a:t>
            </a:r>
            <a:br>
              <a:rPr lang="ru-RU" dirty="0"/>
            </a:br>
            <a:r>
              <a:rPr lang="ru-RU" dirty="0"/>
              <a:t>Сведение задач МКО к одномерным задачам ГО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>
          <a:xfrm>
            <a:off x="882257" y="6408738"/>
            <a:ext cx="2051711" cy="449262"/>
          </a:xfrm>
        </p:spPr>
        <p:txBody>
          <a:bodyPr/>
          <a:lstStyle/>
          <a:p>
            <a:pPr>
              <a:defRPr/>
            </a:pPr>
            <a:r>
              <a:rPr lang="en-US" smtClean="0"/>
              <a:t>ПаВТ'2019, Калининград, Россия</a:t>
            </a:r>
            <a:endParaRPr lang="ru-RU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612" y="3770369"/>
            <a:ext cx="1933200" cy="1751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3021" name="AutoShape 253"/>
          <p:cNvSpPr>
            <a:spLocks noChangeArrowheads="1"/>
          </p:cNvSpPr>
          <p:nvPr/>
        </p:nvSpPr>
        <p:spPr bwMode="auto">
          <a:xfrm>
            <a:off x="3438622" y="4274425"/>
            <a:ext cx="391277" cy="548261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рамках разработанного подхода применяются:</a:t>
            </a:r>
          </a:p>
          <a:p>
            <a:pPr lvl="1"/>
            <a:r>
              <a:rPr lang="ru-RU" dirty="0"/>
              <a:t>Свертка набора частных критериев</a:t>
            </a:r>
            <a:r>
              <a:rPr lang="en-US" dirty="0"/>
              <a:t>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 (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Редукция размерности на основе </a:t>
            </a:r>
            <a:r>
              <a:rPr lang="ru-RU" i="1" dirty="0"/>
              <a:t>кривых</a:t>
            </a:r>
            <a:r>
              <a:rPr lang="ru-RU" dirty="0"/>
              <a:t> (</a:t>
            </a:r>
            <a:r>
              <a:rPr lang="ru-RU" i="1" dirty="0"/>
              <a:t>разверток)</a:t>
            </a:r>
            <a:r>
              <a:rPr lang="ru-RU" dirty="0"/>
              <a:t> Пеано</a:t>
            </a:r>
            <a:r>
              <a:rPr lang="en-US" dirty="0"/>
              <a:t> </a:t>
            </a:r>
            <a:r>
              <a:rPr lang="en-US" i="1" dirty="0"/>
              <a:t>y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dirty="0"/>
              <a:t>                                       , </a:t>
            </a:r>
            <a:r>
              <a:rPr lang="ru-RU" dirty="0"/>
              <a:t>где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ru-RU" sz="1050" dirty="0" smtClean="0"/>
          </a:p>
          <a:p>
            <a:pPr lvl="1"/>
            <a:endParaRPr lang="en-US" sz="1050" dirty="0"/>
          </a:p>
          <a:p>
            <a:pPr lvl="1"/>
            <a:r>
              <a:rPr lang="ru-RU" dirty="0"/>
              <a:t>Учет ограничений выполнен на </a:t>
            </a:r>
            <a:r>
              <a:rPr lang="ru-RU" dirty="0" smtClean="0"/>
              <a:t>основе использования </a:t>
            </a:r>
            <a:r>
              <a:rPr lang="ru-RU" dirty="0"/>
              <a:t>индексной схемы.</a:t>
            </a:r>
          </a:p>
          <a:p>
            <a:pPr lvl="1"/>
            <a:endParaRPr lang="en-US" dirty="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2560" y="2204864"/>
            <a:ext cx="4098162" cy="324000"/>
          </a:xfrm>
          <a:prstGeom prst="rect">
            <a:avLst/>
          </a:prstGeom>
          <a:noFill/>
        </p:spPr>
      </p:pic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69024" y="1952928"/>
            <a:ext cx="2902181" cy="828000"/>
          </a:xfrm>
          <a:prstGeom prst="rect">
            <a:avLst/>
          </a:prstGeom>
          <a:noFill/>
        </p:spPr>
      </p:pic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60" y="3177024"/>
            <a:ext cx="1245056" cy="468000"/>
          </a:xfrm>
          <a:prstGeom prst="rect">
            <a:avLst/>
          </a:prstGeom>
          <a:noFill/>
        </p:spPr>
      </p:pic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04089" y="3154616"/>
            <a:ext cx="3137143" cy="360000"/>
          </a:xfrm>
          <a:prstGeom prst="rect">
            <a:avLst/>
          </a:prstGeom>
          <a:noFill/>
        </p:spPr>
      </p:pic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0" y="85725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56583" y="3709778"/>
            <a:ext cx="4597853" cy="199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Нижний колонтитул 2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Сравнительный анализ параллельных вычислительных схем для решения задач принятия решений</a:t>
            </a:r>
            <a:endParaRPr lang="ru-RU" dirty="0"/>
          </a:p>
        </p:txBody>
      </p:sp>
      <p:sp>
        <p:nvSpPr>
          <p:cNvPr id="25" name="Номер слайда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 smtClean="0"/>
              <a:t>/</a:t>
            </a:r>
            <a:r>
              <a:rPr lang="ru-RU" smtClean="0"/>
              <a:t>17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Основы предлагаемого подхода: </a:t>
            </a:r>
            <a:br>
              <a:rPr lang="ru-RU" dirty="0"/>
            </a:br>
            <a:r>
              <a:rPr lang="ru-RU" dirty="0"/>
              <a:t>Базовый алгоритм глобального поиска (АГП</a:t>
            </a:r>
            <a:r>
              <a:rPr lang="en-US" dirty="0"/>
              <a:t>*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ПаВТ'2019, Калининград, Россия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Испытание – вычисление значений </a:t>
            </a:r>
            <a:r>
              <a:rPr lang="ru-RU" dirty="0" err="1"/>
              <a:t>вектор-функции</a:t>
            </a:r>
            <a:r>
              <a:rPr lang="ru-RU" dirty="0"/>
              <a:t> 𝑤(𝑦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 </a:t>
            </a:r>
            <a:r>
              <a:rPr lang="ru-RU" dirty="0"/>
              <a:t>𝑥</a:t>
            </a:r>
            <a:r>
              <a:rPr lang="ru-RU" baseline="-25000" dirty="0"/>
              <a:t>𝑖</a:t>
            </a:r>
            <a:r>
              <a:rPr lang="en-US" baseline="-25000" dirty="0"/>
              <a:t> </a:t>
            </a:r>
            <a:r>
              <a:rPr lang="ru-RU" dirty="0"/>
              <a:t>)) в точке 𝑥</a:t>
            </a:r>
            <a:r>
              <a:rPr lang="ru-RU" baseline="-25000" dirty="0"/>
              <a:t>𝑖</a:t>
            </a:r>
            <a:r>
              <a:rPr lang="ru-RU" dirty="0"/>
              <a:t>. </a:t>
            </a:r>
          </a:p>
          <a:p>
            <a:r>
              <a:rPr lang="ru-RU" dirty="0"/>
              <a:t>Общая схема алгоритма поиска глобального минимума: </a:t>
            </a:r>
          </a:p>
          <a:p>
            <a:pPr>
              <a:buNone/>
            </a:pPr>
            <a:r>
              <a:rPr lang="ru-RU" dirty="0"/>
              <a:t>Первое испытание проводится в произвольной точке 𝑥</a:t>
            </a:r>
            <a:r>
              <a:rPr lang="ru-RU" baseline="30000" dirty="0"/>
              <a:t>1</a:t>
            </a:r>
            <a:r>
              <a:rPr lang="en-US" i="1" baseline="30000" dirty="0"/>
              <a:t> </a:t>
            </a:r>
            <a:r>
              <a:rPr lang="ru-RU" dirty="0"/>
              <a:t>∈</a:t>
            </a:r>
            <a:r>
              <a:rPr lang="en-US" dirty="0"/>
              <a:t> </a:t>
            </a:r>
            <a:r>
              <a:rPr lang="ru-RU" dirty="0"/>
              <a:t>(0,1). Далее: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200" dirty="0"/>
              <a:t>Отсортировать точки испытаний в порядке возрастания их координат </a:t>
            </a:r>
            <a:br>
              <a:rPr lang="ru-RU" sz="2200" dirty="0"/>
            </a:br>
            <a:r>
              <a:rPr lang="ru-RU" sz="2200" dirty="0"/>
              <a:t>0</a:t>
            </a:r>
            <a:r>
              <a:rPr lang="en-US" sz="2200" dirty="0"/>
              <a:t> </a:t>
            </a:r>
            <a:r>
              <a:rPr lang="ru-RU" sz="2200" dirty="0"/>
              <a:t>=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0</a:t>
            </a:r>
            <a:r>
              <a:rPr lang="en-US" sz="2200" baseline="-250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1</a:t>
            </a:r>
            <a:r>
              <a:rPr lang="en-US" sz="2200" baseline="-250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…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𝑖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…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𝑘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𝑘+1</a:t>
            </a:r>
            <a:r>
              <a:rPr lang="en-US" sz="2200" dirty="0"/>
              <a:t> </a:t>
            </a:r>
            <a:r>
              <a:rPr lang="ru-RU" sz="2200" dirty="0"/>
              <a:t>=</a:t>
            </a:r>
            <a:r>
              <a:rPr lang="en-US" sz="2200" dirty="0"/>
              <a:t> </a:t>
            </a:r>
            <a:r>
              <a:rPr lang="ru-RU" sz="2200" dirty="0"/>
              <a:t>1.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200" dirty="0"/>
              <a:t>Для каждого интервала (𝑥</a:t>
            </a:r>
            <a:r>
              <a:rPr lang="ru-RU" sz="2200" baseline="-25000" dirty="0"/>
              <a:t>𝑖+1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𝑖</a:t>
            </a:r>
            <a:r>
              <a:rPr lang="ru-RU" sz="2200" dirty="0"/>
              <a:t>) вычислить значение характеристики 𝑅(𝑖).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200" dirty="0"/>
              <a:t>Определить интервал (</a:t>
            </a:r>
            <a:r>
              <a:rPr lang="ru-RU" sz="2200" i="1" dirty="0"/>
              <a:t>x</a:t>
            </a:r>
            <a:r>
              <a:rPr lang="ru-RU" sz="2200" baseline="-25000" dirty="0"/>
              <a:t>𝑡−1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i="1" dirty="0" err="1"/>
              <a:t>x</a:t>
            </a:r>
            <a:r>
              <a:rPr lang="ru-RU" sz="2200" baseline="-25000" dirty="0"/>
              <a:t>𝑡</a:t>
            </a:r>
            <a:r>
              <a:rPr lang="ru-RU" sz="2200" dirty="0"/>
              <a:t>),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ru-RU" sz="2200" dirty="0"/>
              <a:t>которому соответствует максимальная </a:t>
            </a:r>
            <a:br>
              <a:rPr lang="ru-RU" sz="2200" dirty="0"/>
            </a:br>
            <a:r>
              <a:rPr lang="ru-RU" sz="2200" dirty="0"/>
              <a:t>характеристика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ru-RU" sz="2200" dirty="0"/>
              <a:t>𝑅(𝑡)</a:t>
            </a:r>
            <a:r>
              <a:rPr lang="en-US" sz="2200" dirty="0"/>
              <a:t> </a:t>
            </a:r>
            <a:r>
              <a:rPr lang="ru-RU" sz="2200" dirty="0"/>
              <a:t>=</a:t>
            </a:r>
            <a:r>
              <a:rPr lang="en-US" sz="2200" dirty="0"/>
              <a:t> </a:t>
            </a:r>
            <a:r>
              <a:rPr lang="en-US" sz="2200" i="1" dirty="0"/>
              <a:t>max</a:t>
            </a:r>
            <a:r>
              <a:rPr lang="en-US" sz="2200" dirty="0"/>
              <a:t> </a:t>
            </a:r>
            <a:r>
              <a:rPr lang="ru-RU" sz="2200" dirty="0"/>
              <a:t>{𝑅(𝑖): 1</a:t>
            </a:r>
            <a:r>
              <a:rPr lang="en-US" sz="2200" dirty="0"/>
              <a:t> </a:t>
            </a:r>
            <a:r>
              <a:rPr lang="ru-RU" sz="2200" dirty="0"/>
              <a:t>≤</a:t>
            </a:r>
            <a:r>
              <a:rPr lang="en-US" sz="2200" dirty="0"/>
              <a:t> </a:t>
            </a:r>
            <a:r>
              <a:rPr lang="ru-RU" sz="2200" dirty="0"/>
              <a:t>𝑖</a:t>
            </a:r>
            <a:r>
              <a:rPr lang="en-US" sz="2200" dirty="0"/>
              <a:t> </a:t>
            </a:r>
            <a:r>
              <a:rPr lang="ru-RU" sz="2200" dirty="0"/>
              <a:t>≤</a:t>
            </a:r>
            <a:r>
              <a:rPr lang="en-US" sz="2200" dirty="0"/>
              <a:t> </a:t>
            </a:r>
            <a:r>
              <a:rPr lang="ru-RU" sz="2200" dirty="0"/>
              <a:t>𝑘+1}.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200" dirty="0"/>
              <a:t>Провести очередное испытание в точке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ru-RU" sz="2200" dirty="0"/>
              <a:t>интервала 𝑥</a:t>
            </a:r>
            <a:r>
              <a:rPr lang="ru-RU" sz="2200" baseline="30000" dirty="0"/>
              <a:t>𝑘+1</a:t>
            </a:r>
            <a:r>
              <a:rPr lang="en-US" sz="2200" baseline="30000" dirty="0"/>
              <a:t> </a:t>
            </a:r>
            <a:r>
              <a:rPr lang="ru-RU" sz="2200" dirty="0"/>
              <a:t>∈</a:t>
            </a:r>
            <a:r>
              <a:rPr lang="en-US" sz="2200" dirty="0"/>
              <a:t> </a:t>
            </a:r>
            <a:r>
              <a:rPr lang="ru-RU" sz="2200" dirty="0"/>
              <a:t>(𝑥</a:t>
            </a:r>
            <a:r>
              <a:rPr lang="ru-RU" sz="2200" baseline="-25000" dirty="0"/>
              <a:t>𝑡−1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𝑡</a:t>
            </a:r>
            <a:r>
              <a:rPr lang="en-US" sz="2200" dirty="0"/>
              <a:t> </a:t>
            </a:r>
            <a:r>
              <a:rPr lang="ru-RU" sz="2200" dirty="0"/>
              <a:t>).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200" dirty="0"/>
              <a:t>Условие остановки 𝜌</a:t>
            </a:r>
            <a:r>
              <a:rPr lang="ru-RU" sz="2200" baseline="-25000" dirty="0"/>
              <a:t>𝑡</a:t>
            </a:r>
            <a:r>
              <a:rPr lang="en-US" sz="2200" baseline="-25000" dirty="0"/>
              <a:t> </a:t>
            </a:r>
            <a:r>
              <a:rPr lang="ru-RU" sz="2200" dirty="0"/>
              <a:t>≤</a:t>
            </a:r>
            <a:r>
              <a:rPr lang="en-US" sz="2200" dirty="0"/>
              <a:t> </a:t>
            </a:r>
            <a:r>
              <a:rPr lang="ru-RU" sz="2200" dirty="0"/>
              <a:t>𝜀, где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</a:t>
            </a:r>
            <a:endParaRPr lang="ru-RU" sz="2200" dirty="0"/>
          </a:p>
          <a:p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8544" y="5805264"/>
            <a:ext cx="1704190" cy="360040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88582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1032" y="3356992"/>
            <a:ext cx="4464496" cy="26373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3" name="Нижний колонтитул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Сравнительный анализ параллельных вычислительных схем для решения задач принятия решений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r>
              <a:rPr lang="en-US" smtClean="0"/>
              <a:t>/</a:t>
            </a:r>
            <a:r>
              <a:rPr lang="ru-RU" smtClean="0"/>
              <a:t>17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F98FC4E-42F6-4A34-A2BC-F48B0B30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Основы предлагаемого подхода: Ускорение вычислений на основе повторного использования информации…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8622E11-8CAA-48A5-AEA0-C7B626BC93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ПаВТ'2019, Калининград, Россия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238092" y="1124744"/>
            <a:ext cx="9667908" cy="5309782"/>
          </a:xfrm>
        </p:spPr>
        <p:txBody>
          <a:bodyPr>
            <a:normAutofit/>
          </a:bodyPr>
          <a:lstStyle/>
          <a:p>
            <a:r>
              <a:rPr lang="ru-RU" dirty="0"/>
              <a:t>Решение задач – последовательность испытаний </a:t>
            </a:r>
            <a:r>
              <a:rPr lang="en-US" dirty="0"/>
              <a:t> </a:t>
            </a:r>
            <a:r>
              <a:rPr lang="en-US" i="1" dirty="0" err="1"/>
              <a:t>w</a:t>
            </a:r>
            <a:r>
              <a:rPr lang="en-US" i="1" baseline="30000" dirty="0" err="1"/>
              <a:t>i</a:t>
            </a:r>
            <a:r>
              <a:rPr lang="en-US" i="1" baseline="30000" dirty="0"/>
              <a:t> </a:t>
            </a:r>
            <a:r>
              <a:rPr lang="ru-RU" dirty="0"/>
              <a:t>=</a:t>
            </a:r>
            <a:r>
              <a:rPr lang="en-US" dirty="0"/>
              <a:t> </a:t>
            </a:r>
            <a:r>
              <a:rPr lang="ru-RU" dirty="0"/>
              <a:t>𝑤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 </a:t>
            </a:r>
            <a:r>
              <a:rPr lang="ru-RU" dirty="0"/>
              <a:t>𝑦</a:t>
            </a:r>
            <a:r>
              <a:rPr lang="ru-RU" baseline="30000" dirty="0"/>
              <a:t>𝑖</a:t>
            </a:r>
            <a:r>
              <a:rPr lang="ru-RU" dirty="0"/>
              <a:t> ).</a:t>
            </a:r>
          </a:p>
          <a:p>
            <a:pPr lvl="1"/>
            <a:r>
              <a:rPr lang="ru-RU" dirty="0"/>
              <a:t>Вся доступная информация о решаемой задаче оптимизации </a:t>
            </a:r>
            <a:br>
              <a:rPr lang="ru-RU" dirty="0"/>
            </a:br>
            <a:r>
              <a:rPr lang="ru-RU" dirty="0"/>
              <a:t>(</a:t>
            </a:r>
            <a:r>
              <a:rPr lang="ru-RU" i="1" dirty="0"/>
              <a:t>множество поисковой информации</a:t>
            </a:r>
            <a:r>
              <a:rPr lang="ru-RU" dirty="0"/>
              <a:t>, МПИ):</a:t>
            </a:r>
          </a:p>
          <a:p>
            <a:pPr lvl="1"/>
            <a:endParaRPr lang="en-US" sz="3000" dirty="0"/>
          </a:p>
          <a:p>
            <a:pPr lvl="1"/>
            <a:r>
              <a:rPr lang="ru-RU" dirty="0"/>
              <a:t>МПИ преобразуется к матрице состояния поиска (МСП) :</a:t>
            </a:r>
          </a:p>
          <a:p>
            <a:pPr lvl="1"/>
            <a:endParaRPr lang="en-US" sz="3000" dirty="0"/>
          </a:p>
          <a:p>
            <a:pPr lvl="2"/>
            <a:r>
              <a:rPr lang="ru-RU" dirty="0"/>
              <a:t>𝑥</a:t>
            </a:r>
            <a:r>
              <a:rPr lang="ru-RU" baseline="-25000" dirty="0"/>
              <a:t>𝑖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 </a:t>
            </a:r>
            <a:r>
              <a:rPr lang="ru-RU" dirty="0"/>
              <a:t>𝑦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 </a:t>
            </a:r>
            <a:r>
              <a:rPr lang="ru-RU" dirty="0"/>
              <a:t>𝑦</a:t>
            </a:r>
            <a:r>
              <a:rPr lang="ru-RU" baseline="-25000" dirty="0"/>
              <a:t>𝑖</a:t>
            </a:r>
            <a:r>
              <a:rPr lang="ru-RU" dirty="0"/>
              <a:t> ) – редуцированные точки,</a:t>
            </a:r>
            <a:endParaRPr lang="en-US" dirty="0"/>
          </a:p>
          <a:p>
            <a:pPr lvl="2"/>
            <a:r>
              <a:rPr lang="ru-RU" dirty="0"/>
              <a:t> </a:t>
            </a:r>
          </a:p>
          <a:p>
            <a:pPr lvl="2"/>
            <a:r>
              <a:rPr lang="ru-RU" dirty="0"/>
              <a:t>𝑙</a:t>
            </a:r>
            <a:r>
              <a:rPr lang="ru-RU" baseline="-25000" dirty="0"/>
              <a:t>𝑖</a:t>
            </a:r>
            <a:r>
              <a:rPr lang="ru-RU" dirty="0"/>
              <a:t> - номера итераций.</a:t>
            </a:r>
          </a:p>
          <a:p>
            <a:r>
              <a:rPr lang="ru-RU" dirty="0" smtClean="0"/>
              <a:t>Поисковая информация </a:t>
            </a:r>
            <a:r>
              <a:rPr lang="ru-RU" dirty="0" smtClean="0"/>
              <a:t>может быть приведена </a:t>
            </a:r>
            <a:r>
              <a:rPr lang="ru-RU" dirty="0"/>
              <a:t>к новой постановке </a:t>
            </a:r>
            <a:r>
              <a:rPr lang="ru-RU" dirty="0" smtClean="0"/>
              <a:t>задачи</a:t>
            </a:r>
            <a:r>
              <a:rPr lang="ru-RU" dirty="0"/>
              <a:t> </a:t>
            </a:r>
            <a:r>
              <a:rPr lang="ru-RU" b="1" i="1" dirty="0" smtClean="0"/>
              <a:t>без </a:t>
            </a:r>
            <a:r>
              <a:rPr lang="ru-RU" b="1" i="1" dirty="0"/>
              <a:t>дополнительных </a:t>
            </a:r>
            <a:r>
              <a:rPr lang="ru-RU" b="1" i="1" dirty="0" smtClean="0"/>
              <a:t>вычислений значений характеристик</a:t>
            </a:r>
            <a:r>
              <a:rPr lang="ru-RU" dirty="0" smtClean="0"/>
              <a:t>:</a:t>
            </a:r>
            <a:endParaRPr lang="ru-R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8785" y="2204920"/>
            <a:ext cx="4526439" cy="648016"/>
          </a:xfrm>
          <a:prstGeom prst="rect">
            <a:avLst/>
          </a:prstGeom>
          <a:noFill/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6776" y="3230063"/>
            <a:ext cx="4536504" cy="486969"/>
          </a:xfrm>
          <a:prstGeom prst="rect">
            <a:avLst/>
          </a:prstGeom>
          <a:noFill/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576" y="4077072"/>
            <a:ext cx="3096344" cy="490775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9810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4363" y="5625296"/>
            <a:ext cx="5307849" cy="612016"/>
          </a:xfrm>
          <a:prstGeom prst="rect">
            <a:avLst/>
          </a:prstGeom>
          <a:noFill/>
        </p:spPr>
      </p:pic>
      <p:sp>
        <p:nvSpPr>
          <p:cNvPr id="16" name="Нижний колонтитул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Сравнительный анализ параллельных вычислительных схем для решения задач принятия решений</a:t>
            </a:r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r>
              <a:rPr lang="en-US" smtClean="0"/>
              <a:t>/</a:t>
            </a:r>
            <a:r>
              <a:rPr lang="ru-RU" smtClean="0"/>
              <a:t>17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2666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F98FC4E-42F6-4A34-A2BC-F48B0B30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Основы предлагаемого подхода: Ускорение вычислений на основе повторного использования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17EB9F5-9ED5-4BD8-A4CE-4D3CB8DD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92" y="1071546"/>
            <a:ext cx="4714908" cy="5337192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ru-RU" dirty="0"/>
              <a:t>Пример решения задачи:</a:t>
            </a:r>
          </a:p>
          <a:p>
            <a:pPr marL="619125" lvl="1" indent="-342900"/>
            <a:r>
              <a:rPr lang="ru-RU" b="1" dirty="0">
                <a:solidFill>
                  <a:schemeClr val="tx2"/>
                </a:solidFill>
              </a:rPr>
              <a:t>Серый</a:t>
            </a:r>
            <a:r>
              <a:rPr lang="ru-RU" dirty="0">
                <a:solidFill>
                  <a:schemeClr val="tx2"/>
                </a:solidFill>
              </a:rPr>
              <a:t> – точки проведения испытаний.</a:t>
            </a:r>
          </a:p>
          <a:p>
            <a:pPr marL="619125" lvl="1" indent="-342900"/>
            <a:r>
              <a:rPr lang="ru-RU" b="1" dirty="0">
                <a:solidFill>
                  <a:schemeClr val="tx2"/>
                </a:solidFill>
              </a:rPr>
              <a:t>Черный</a:t>
            </a:r>
            <a:r>
              <a:rPr lang="ru-RU" dirty="0">
                <a:solidFill>
                  <a:schemeClr val="tx2"/>
                </a:solidFill>
              </a:rPr>
              <a:t>  – точки проведения испытаний при повторном использовании информации.</a:t>
            </a:r>
          </a:p>
          <a:p>
            <a:pPr marL="619125" lvl="1" indent="-342900"/>
            <a:r>
              <a:rPr lang="ru-RU" b="1" dirty="0">
                <a:solidFill>
                  <a:schemeClr val="tx2"/>
                </a:solidFill>
              </a:rPr>
              <a:t>Черные окружности</a:t>
            </a:r>
            <a:r>
              <a:rPr lang="ru-RU" dirty="0">
                <a:solidFill>
                  <a:schemeClr val="tx2"/>
                </a:solidFill>
              </a:rPr>
              <a:t> – точки принадлежащие области Парето.</a:t>
            </a:r>
          </a:p>
          <a:p>
            <a:pPr marL="342900" indent="-342900"/>
            <a:r>
              <a:rPr lang="ru-RU" dirty="0"/>
              <a:t>Основной результат </a:t>
            </a:r>
            <a:br>
              <a:rPr lang="ru-RU" dirty="0"/>
            </a:br>
            <a:r>
              <a:rPr lang="ru-RU" dirty="0"/>
              <a:t>применения МАМГП:</a:t>
            </a:r>
          </a:p>
          <a:p>
            <a:pPr marL="619125" lvl="1" indent="-342900"/>
            <a:r>
              <a:rPr lang="ru-RU" dirty="0"/>
              <a:t>Первая подзадача решается за равное количество итераций </a:t>
            </a:r>
            <a:br>
              <a:rPr lang="ru-RU" dirty="0"/>
            </a:br>
            <a:r>
              <a:rPr lang="ru-RU" dirty="0"/>
              <a:t>(40 итераций).</a:t>
            </a:r>
          </a:p>
          <a:p>
            <a:pPr marL="619125" lvl="1" indent="-342900"/>
            <a:r>
              <a:rPr lang="ru-RU" b="1" dirty="0"/>
              <a:t>Вторая подзадача за счет повторного использования информации решается почти в два раза быстрее </a:t>
            </a:r>
            <a:br>
              <a:rPr lang="ru-RU" b="1" dirty="0"/>
            </a:br>
            <a:r>
              <a:rPr lang="ru-RU" dirty="0"/>
              <a:t>(34 против 60 итераций).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8622E11-8CAA-48A5-AEA0-C7B626BC93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ПаВТ'2019, Калининград, Россия</a:t>
            </a:r>
            <a:endParaRPr lang="ru-RU" dirty="0"/>
          </a:p>
        </p:txBody>
      </p:sp>
      <p:pic>
        <p:nvPicPr>
          <p:cNvPr id="8" name="Рисунок 7" descr="example_mco_c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3825" y="1010318"/>
            <a:ext cx="4942730" cy="5328000"/>
          </a:xfrm>
          <a:prstGeom prst="rect">
            <a:avLst/>
          </a:prstGeom>
        </p:spPr>
      </p:pic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ru-RU" smtClean="0"/>
              <a:t>Сравнительный анализ параллельных вычислительных схем для решения задач принятия решений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r>
              <a:rPr lang="en-US" smtClean="0"/>
              <a:t>/</a:t>
            </a:r>
            <a:r>
              <a:rPr lang="ru-RU" smtClean="0"/>
              <a:t>17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3711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1078</Words>
  <Application>Microsoft Office PowerPoint</Application>
  <PresentationFormat>Лист A4 (210x297 мм)</PresentationFormat>
  <Paragraphs>291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1_itlab</vt:lpstr>
      <vt:lpstr>СРАВНИТЕЛЬНЫЙ АНАЛИЗ ПАРАЛЛЕЛЬНЫХ ВЫЧИСЛИТЕЛЬНЫХ СХЕМ  ДЛЯ РЕШЕНИЯ ЗАДАЧ ПРИНЯТИЯ РЕШЕНИЙ</vt:lpstr>
      <vt:lpstr>Содержание</vt:lpstr>
      <vt:lpstr>Актуальность задачи</vt:lpstr>
      <vt:lpstr>Математическая постановка задачи  принятия оптимальных решений</vt:lpstr>
      <vt:lpstr>Математическая постановка задачи  принятия оптимальных решений</vt:lpstr>
      <vt:lpstr>Основы предлагаемого подхода:  Сведение задач МКО к одномерным задачам ГО</vt:lpstr>
      <vt:lpstr>Основы предлагаемого подхода:  Базовый алгоритм глобального поиска (АГП*)</vt:lpstr>
      <vt:lpstr>Основы предлагаемого подхода: Ускорение вычислений на основе повторного использования информации…</vt:lpstr>
      <vt:lpstr>Основы предлагаемого подхода: Ускорение вычислений на основе повторного использования информации</vt:lpstr>
      <vt:lpstr>Параллельные вычисления для  вычислительных систем с общей памятью</vt:lpstr>
      <vt:lpstr>Параллельные вычисления для вычислительных систем с распределенной памятью…</vt:lpstr>
      <vt:lpstr>Параллельные вычисления для высокопроизводительных вычислительных систем</vt:lpstr>
      <vt:lpstr>Решаемая задача</vt:lpstr>
      <vt:lpstr>Результаты вычислительных экспериментов</vt:lpstr>
      <vt:lpstr>Возможные вычислительные схемы</vt:lpstr>
      <vt:lpstr>Сравнение различный вычислительных схем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>Evgeniy Kozinov</dc:creator>
  <cp:lastModifiedBy/>
  <cp:revision>16</cp:revision>
  <cp:lastPrinted>1900-12-31T20:00:00Z</cp:lastPrinted>
  <dcterms:created xsi:type="dcterms:W3CDTF">1900-12-31T20:00:00Z</dcterms:created>
  <dcterms:modified xsi:type="dcterms:W3CDTF">2019-04-03T13:18:36Z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