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00" r:id="rId1"/>
  </p:sldMasterIdLst>
  <p:notesMasterIdLst>
    <p:notesMasterId r:id="rId17"/>
  </p:notesMasterIdLst>
  <p:handoutMasterIdLst>
    <p:handoutMasterId r:id="rId18"/>
  </p:handoutMasterIdLst>
  <p:sldIdLst>
    <p:sldId id="518" r:id="rId2"/>
    <p:sldId id="559" r:id="rId3"/>
    <p:sldId id="555" r:id="rId4"/>
    <p:sldId id="561" r:id="rId5"/>
    <p:sldId id="562" r:id="rId6"/>
    <p:sldId id="563" r:id="rId7"/>
    <p:sldId id="573" r:id="rId8"/>
    <p:sldId id="564" r:id="rId9"/>
    <p:sldId id="566" r:id="rId10"/>
    <p:sldId id="567" r:id="rId11"/>
    <p:sldId id="570" r:id="rId12"/>
    <p:sldId id="574" r:id="rId13"/>
    <p:sldId id="575" r:id="rId14"/>
    <p:sldId id="576" r:id="rId15"/>
    <p:sldId id="560" r:id="rId16"/>
  </p:sldIdLst>
  <p:sldSz cx="9906000" cy="6858000" type="A4"/>
  <p:notesSz cx="6888163" cy="100203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4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005DA2"/>
    <a:srgbClr val="D62A90"/>
    <a:srgbClr val="00FF00"/>
    <a:srgbClr val="99FF3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5" autoAdjust="0"/>
    <p:restoredTop sz="93309" autoAdjust="0"/>
  </p:normalViewPr>
  <p:slideViewPr>
    <p:cSldViewPr>
      <p:cViewPr>
        <p:scale>
          <a:sx n="66" d="100"/>
          <a:sy n="66" d="100"/>
        </p:scale>
        <p:origin x="-1452" y="-14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9EB379-D720-461B-A749-CE4B365CEBE1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98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1996355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" y="4077072"/>
            <a:ext cx="1306859" cy="144016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0" cy="117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 userDrawn="1"/>
        </p:nvSpPr>
        <p:spPr>
          <a:xfrm>
            <a:off x="5769227" y="764704"/>
            <a:ext cx="413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i="0" kern="1200" dirty="0" smtClean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Bialystok, Poland, September 8-11,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F03AAE4-D126-4E6F-A87E-A4DAC99697B0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 dirty="0" smtClean="0"/>
              <a:t>Parallel Computations for Various </a:t>
            </a:r>
            <a:r>
              <a:rPr lang="en-US" dirty="0" err="1" smtClean="0"/>
              <a:t>Scalarization</a:t>
            </a:r>
            <a:r>
              <a:rPr lang="en-US" dirty="0" smtClean="0"/>
              <a:t> Schemes in </a:t>
            </a:r>
            <a:r>
              <a:rPr lang="en-US" dirty="0" err="1" smtClean="0"/>
              <a:t>Multicriteria</a:t>
            </a:r>
            <a:r>
              <a:rPr lang="en-US" dirty="0" smtClean="0"/>
              <a:t> Optimization Problems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37F64DF-96AE-4F3C-8B5D-E824077D299E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 dirty="0" smtClean="0"/>
              <a:t>Parallel Computations for Various </a:t>
            </a:r>
            <a:r>
              <a:rPr lang="en-US" dirty="0" err="1" smtClean="0"/>
              <a:t>Scalarization</a:t>
            </a:r>
            <a:r>
              <a:rPr lang="en-US" dirty="0" smtClean="0"/>
              <a:t> Schemes in </a:t>
            </a:r>
            <a:r>
              <a:rPr lang="en-US" dirty="0" err="1" smtClean="0"/>
              <a:t>Multicriteria</a:t>
            </a:r>
            <a:r>
              <a:rPr lang="en-US" dirty="0" smtClean="0"/>
              <a:t> Optimization Problems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207963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4D14E3A-F8BB-400F-88E1-9CDC88875D87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 dirty="0" smtClean="0"/>
              <a:t>Parallel Computations for Various </a:t>
            </a:r>
            <a:r>
              <a:rPr lang="en-US" dirty="0" err="1" smtClean="0"/>
              <a:t>Scalarization</a:t>
            </a:r>
            <a:r>
              <a:rPr lang="en-US" dirty="0" smtClean="0"/>
              <a:t> Schemes in </a:t>
            </a:r>
            <a:r>
              <a:rPr lang="en-US" dirty="0" err="1" smtClean="0"/>
              <a:t>Multicriteria</a:t>
            </a:r>
            <a:r>
              <a:rPr lang="en-US" dirty="0" smtClean="0"/>
              <a:t> Optimization Problems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B5B932-E811-4196-830F-C9FA95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492896"/>
            <a:ext cx="8420100" cy="1470025"/>
          </a:xfrm>
        </p:spPr>
        <p:txBody>
          <a:bodyPr/>
          <a:lstStyle/>
          <a:p>
            <a:r>
              <a:rPr lang="en-US" sz="2800" dirty="0" smtClean="0"/>
              <a:t>Parallel Computations for Various </a:t>
            </a:r>
            <a:r>
              <a:rPr lang="en-US" sz="2800" dirty="0" err="1" smtClean="0"/>
              <a:t>Scalarization</a:t>
            </a:r>
            <a:r>
              <a:rPr lang="en-US" sz="2800" dirty="0" smtClean="0"/>
              <a:t> Schemes in </a:t>
            </a:r>
            <a:r>
              <a:rPr lang="en-US" sz="2800" dirty="0" err="1" smtClean="0"/>
              <a:t>Multicriteria</a:t>
            </a:r>
            <a:r>
              <a:rPr lang="en-US" sz="2800" dirty="0" smtClean="0"/>
              <a:t> Optimization Problems</a:t>
            </a:r>
            <a:endParaRPr lang="ru-RU" sz="2800" b="0" i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485900" y="4052664"/>
            <a:ext cx="6934200" cy="1752600"/>
          </a:xfrm>
        </p:spPr>
        <p:txBody>
          <a:bodyPr/>
          <a:lstStyle/>
          <a:p>
            <a:r>
              <a:rPr lang="en-US" b="1" u="sng" dirty="0" smtClean="0"/>
              <a:t>Victor </a:t>
            </a:r>
            <a:r>
              <a:rPr lang="en-US" b="1" u="sng" dirty="0" err="1" smtClean="0"/>
              <a:t>Gergel</a:t>
            </a:r>
            <a:r>
              <a:rPr lang="en-US" dirty="0" smtClean="0"/>
              <a:t> and Evgeniy Kozinov</a:t>
            </a:r>
            <a:endParaRPr lang="ru-RU" dirty="0" smtClean="0"/>
          </a:p>
          <a:p>
            <a:r>
              <a:rPr lang="en-US" dirty="0" err="1" smtClean="0"/>
              <a:t>Lobachevsky</a:t>
            </a:r>
            <a:r>
              <a:rPr lang="en-US" dirty="0" smtClean="0"/>
              <a:t> State University of </a:t>
            </a:r>
            <a:r>
              <a:rPr lang="en-US" dirty="0" err="1" smtClean="0"/>
              <a:t>Nizhni</a:t>
            </a:r>
            <a:r>
              <a:rPr lang="en-US" dirty="0" smtClean="0"/>
              <a:t> Novgorod, </a:t>
            </a:r>
            <a:r>
              <a:rPr lang="en-US" dirty="0" err="1" smtClean="0"/>
              <a:t>Nizhni</a:t>
            </a:r>
            <a:r>
              <a:rPr lang="en-US" dirty="0" smtClean="0"/>
              <a:t> Novgorod, Russia</a:t>
            </a:r>
            <a:endParaRPr lang="ru-RU" dirty="0" smtClean="0"/>
          </a:p>
          <a:p>
            <a:r>
              <a:rPr lang="en-US" b="1" u="sng" dirty="0" smtClean="0"/>
              <a:t>gergel@unn.ru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85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Results of numerical experiments…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the executed experiments, the two-dimensional bi-</a:t>
            </a:r>
            <a:r>
              <a:rPr lang="en-US" dirty="0" err="1" smtClean="0"/>
              <a:t>criterial</a:t>
            </a:r>
            <a:r>
              <a:rPr lang="en-US" dirty="0" smtClean="0"/>
              <a:t> MCO problems were used, the criteria of which were defined with the use of the next family of </a:t>
            </a:r>
            <a:r>
              <a:rPr lang="en-US" dirty="0" err="1" smtClean="0"/>
              <a:t>multiextremal</a:t>
            </a:r>
            <a:r>
              <a:rPr lang="en-US" dirty="0" smtClean="0"/>
              <a:t> functions: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where the expressions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D5FA618-BD5E-4AB3-B730-95C6A87DB327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Various Scalarization Schemes in Multicriteria Optimization Problems</a:t>
            </a:r>
            <a:endParaRPr lang="ru-RU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8793" y="2276872"/>
            <a:ext cx="5286375" cy="2628900"/>
          </a:xfrm>
          <a:prstGeom prst="rect">
            <a:avLst/>
          </a:prstGeom>
          <a:noFill/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30861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2705" y="5304631"/>
            <a:ext cx="3638550" cy="428625"/>
          </a:xfrm>
          <a:prstGeom prst="rect">
            <a:avLst/>
          </a:prstGeom>
          <a:noFill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3655" y="5808687"/>
            <a:ext cx="3676650" cy="428625"/>
          </a:xfrm>
          <a:prstGeom prst="rect">
            <a:avLst/>
          </a:prstGeom>
          <a:noFill/>
        </p:spPr>
      </p:pic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98742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1873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9" name="Picture 11" descr="g1_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69222" y="1880847"/>
            <a:ext cx="2344636" cy="2304000"/>
          </a:xfrm>
          <a:prstGeom prst="rect">
            <a:avLst/>
          </a:prstGeom>
          <a:noFill/>
        </p:spPr>
      </p:pic>
      <p:pic>
        <p:nvPicPr>
          <p:cNvPr id="43020" name="Picture 12" descr="g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9222" y="4005064"/>
            <a:ext cx="2346670" cy="2304000"/>
          </a:xfrm>
          <a:prstGeom prst="rect">
            <a:avLst/>
          </a:prstGeom>
          <a:noFill/>
        </p:spPr>
      </p:pic>
      <p:sp>
        <p:nvSpPr>
          <p:cNvPr id="17" name="Номер слайда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 smtClean="0"/>
              <a:t>/15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numerical experiments…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global search algorithm was applied different methods of </a:t>
            </a:r>
            <a:r>
              <a:rPr lang="en-US" dirty="0" err="1" smtClean="0"/>
              <a:t>scalarization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minimax</a:t>
            </a:r>
            <a:r>
              <a:rPr lang="en-US" dirty="0" smtClean="0"/>
              <a:t> convolution of the criteria (MMC).</a:t>
            </a:r>
          </a:p>
          <a:p>
            <a:pPr lvl="1"/>
            <a:r>
              <a:rPr lang="en-US" dirty="0" smtClean="0"/>
              <a:t>The method of successive concessions (MSC).</a:t>
            </a:r>
          </a:p>
          <a:p>
            <a:pPr lvl="1"/>
            <a:r>
              <a:rPr lang="en-US" dirty="0" smtClean="0"/>
              <a:t>The reference point method (RPM).</a:t>
            </a:r>
          </a:p>
          <a:p>
            <a:r>
              <a:rPr lang="en-US" dirty="0" smtClean="0"/>
              <a:t>In order to draw more justified conclusions on the efficiency of the developed approach, the solving of 100 </a:t>
            </a:r>
            <a:r>
              <a:rPr lang="en-US" dirty="0" err="1" smtClean="0"/>
              <a:t>multicriteria</a:t>
            </a:r>
            <a:r>
              <a:rPr lang="en-US" dirty="0" smtClean="0"/>
              <a:t> </a:t>
            </a:r>
            <a:r>
              <a:rPr lang="en-US" dirty="0" smtClean="0"/>
              <a:t>problems.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each method mentioned above, 50 </a:t>
            </a:r>
            <a:r>
              <a:rPr lang="en-US" dirty="0" err="1" smtClean="0"/>
              <a:t>subproblems</a:t>
            </a:r>
            <a:r>
              <a:rPr lang="en-US" dirty="0" smtClean="0"/>
              <a:t> with various values of the parameters λ, δ and θ correspondingly have been solved. 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E53DC33-A4B3-4027-930F-55FC8D83EE3C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Various Scalarization Schemes in Multicriteria Optimization Problems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 smtClean="0"/>
              <a:t>/15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numerical experiments…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Averaged number of iterations and the speedup of the parallel </a:t>
            </a:r>
            <a:r>
              <a:rPr lang="en-US" dirty="0" smtClean="0"/>
              <a:t>computations in </a:t>
            </a:r>
            <a:r>
              <a:rPr lang="en-US" dirty="0" smtClean="0"/>
              <a:t>solving a single MCO problem </a:t>
            </a:r>
            <a:r>
              <a:rPr lang="en-US" b="1" dirty="0" smtClean="0"/>
              <a:t>without the reuse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 smtClean="0"/>
              <a:t>the search </a:t>
            </a:r>
            <a:r>
              <a:rPr lang="en-US" dirty="0" smtClean="0"/>
              <a:t>information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MMC – the </a:t>
            </a:r>
            <a:r>
              <a:rPr lang="en-US" dirty="0" err="1" smtClean="0"/>
              <a:t>minimax</a:t>
            </a:r>
            <a:r>
              <a:rPr lang="en-US" dirty="0" smtClean="0"/>
              <a:t> convolution of the criteria.</a:t>
            </a:r>
          </a:p>
          <a:p>
            <a:pPr lvl="1"/>
            <a:r>
              <a:rPr lang="en-US" dirty="0" smtClean="0"/>
              <a:t>MSC – the method of successive concessions.</a:t>
            </a:r>
          </a:p>
          <a:p>
            <a:pPr lvl="1"/>
            <a:r>
              <a:rPr lang="en-US" dirty="0" smtClean="0"/>
              <a:t>RPM – the reference point method.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E491A2B-9AA0-4D4B-98A8-B6FBD24B8C96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Various Scalarization Schemes in Multicriteria Optimization Problems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88503" y="2348878"/>
          <a:ext cx="8856984" cy="2392962"/>
        </p:xfrm>
        <a:graphic>
          <a:graphicData uri="http://schemas.openxmlformats.org/drawingml/2006/table">
            <a:tbl>
              <a:tblPr/>
              <a:tblGrid>
                <a:gridCol w="1584177"/>
                <a:gridCol w="936104"/>
                <a:gridCol w="588479"/>
                <a:gridCol w="803075"/>
                <a:gridCol w="606047"/>
                <a:gridCol w="796309"/>
                <a:gridCol w="612813"/>
                <a:gridCol w="789543"/>
                <a:gridCol w="619579"/>
                <a:gridCol w="856585"/>
                <a:gridCol w="664273"/>
              </a:tblGrid>
              <a:tr h="4320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ru-RU" sz="2000" dirty="0">
                        <a:latin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Number of cores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291">
                <a:tc row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Convolution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ru-RU" sz="2000">
                        <a:latin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527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smtClean="0"/>
                        <a:t>MMC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13 221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7 187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1,8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3 456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1 897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1 058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12,5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6527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smtClean="0"/>
                        <a:t>MSC 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16 002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9 458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1,7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4 113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3,9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2 356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1 204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13,3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527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smtClean="0"/>
                        <a:t>RPM 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14 041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7 866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1,8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3 558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3,9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1 982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1 068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13,2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 smtClean="0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numerical experiments…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Averaged number of iterations and the speedup of the parallel computations in solving a single MCO problem </a:t>
            </a:r>
            <a:r>
              <a:rPr lang="en-US" b="1" dirty="0" smtClean="0"/>
              <a:t>with </a:t>
            </a:r>
            <a:r>
              <a:rPr lang="en-US" b="1" dirty="0" smtClean="0"/>
              <a:t>the reuse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the search information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MMC – the </a:t>
            </a:r>
            <a:r>
              <a:rPr lang="en-US" dirty="0" err="1" smtClean="0"/>
              <a:t>minimax</a:t>
            </a:r>
            <a:r>
              <a:rPr lang="en-US" dirty="0" smtClean="0"/>
              <a:t> convolution of the criteria.</a:t>
            </a:r>
          </a:p>
          <a:p>
            <a:pPr lvl="1"/>
            <a:r>
              <a:rPr lang="en-US" dirty="0" smtClean="0"/>
              <a:t>MSC – the method of successive concessions.</a:t>
            </a:r>
          </a:p>
          <a:p>
            <a:pPr lvl="1"/>
            <a:r>
              <a:rPr lang="en-US" dirty="0" smtClean="0"/>
              <a:t>RPM – the reference point method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CF4CEEE-CDEB-4939-9BF8-C33AEB354421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Various Scalarization Schemes in Multicriteria Optimization Problems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16495" y="2327974"/>
          <a:ext cx="9217024" cy="2325162"/>
        </p:xfrm>
        <a:graphic>
          <a:graphicData uri="http://schemas.openxmlformats.org/drawingml/2006/table">
            <a:tbl>
              <a:tblPr/>
              <a:tblGrid>
                <a:gridCol w="1656185"/>
                <a:gridCol w="1017952"/>
                <a:gridCol w="525117"/>
                <a:gridCol w="742320"/>
                <a:gridCol w="707823"/>
                <a:gridCol w="741042"/>
                <a:gridCol w="709100"/>
                <a:gridCol w="739764"/>
                <a:gridCol w="710377"/>
                <a:gridCol w="947265"/>
                <a:gridCol w="720079"/>
              </a:tblGrid>
              <a:tr h="39488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ru-RU" sz="2000" dirty="0">
                        <a:latin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Number of cores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205">
                <a:tc row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Convolution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402">
                <a:tc vMerge="1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ru-RU" sz="2000">
                        <a:latin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883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MMC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1 193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595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2,0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300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4,0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173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6,9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103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11,5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7768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MSC 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2 021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934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2,2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475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4,3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272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7,4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147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13,7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3021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RPM 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990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491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2,0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249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4,0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145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6,8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90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10,9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 smtClean="0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numerical experiments…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speedup of parallel computations based on the developed </a:t>
            </a:r>
            <a:r>
              <a:rPr lang="en-US" dirty="0" smtClean="0"/>
              <a:t>approach for </a:t>
            </a:r>
            <a:r>
              <a:rPr lang="en-US" dirty="0" smtClean="0"/>
              <a:t>solving a MCO problem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MMC – the </a:t>
            </a:r>
            <a:r>
              <a:rPr lang="en-US" dirty="0" err="1" smtClean="0"/>
              <a:t>minimax</a:t>
            </a:r>
            <a:r>
              <a:rPr lang="en-US" dirty="0" smtClean="0"/>
              <a:t> convolution of the criteria.</a:t>
            </a:r>
          </a:p>
          <a:p>
            <a:pPr lvl="1"/>
            <a:r>
              <a:rPr lang="en-US" dirty="0" smtClean="0"/>
              <a:t>MSC – the method of successive concessions.</a:t>
            </a:r>
          </a:p>
          <a:p>
            <a:pPr lvl="1"/>
            <a:r>
              <a:rPr lang="en-US" dirty="0" smtClean="0"/>
              <a:t>RPM – the reference point method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43AC47A-2C91-428E-8DE9-44C5A2B08321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Various Scalarization Schemes in Multicriteria Optimization Problems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60513" y="2060849"/>
          <a:ext cx="8640958" cy="2327326"/>
        </p:xfrm>
        <a:graphic>
          <a:graphicData uri="http://schemas.openxmlformats.org/drawingml/2006/table">
            <a:tbl>
              <a:tblPr/>
              <a:tblGrid>
                <a:gridCol w="3010546"/>
                <a:gridCol w="1354126"/>
                <a:gridCol w="1253363"/>
                <a:gridCol w="1007641"/>
                <a:gridCol w="1007641"/>
                <a:gridCol w="1007641"/>
              </a:tblGrid>
              <a:tr h="45511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ru-RU" sz="2000" dirty="0">
                        <a:latin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Number of cores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5119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Convolution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446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smtClean="0"/>
                        <a:t>MMC 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11,1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22,2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44,1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76,2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127,5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28523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smtClean="0"/>
                        <a:t>MSC 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7,9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17,1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33,7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58,7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108,2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5119"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smtClean="0"/>
                        <a:t>RPM 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14,2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28,6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56,3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96,3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 fontAlgn="auto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154,9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Номер слайда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 smtClean="0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attention!</a:t>
            </a:r>
            <a:r>
              <a:rPr lang="ru-RU" dirty="0" smtClean="0"/>
              <a:t> </a:t>
            </a: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research was supported by the Russian Science Foundation, project No 16-11-10150 “Novel efficient methods and software tools for time-consuming decision making problems using supercomputers of superior performance.”</a:t>
            </a:r>
            <a:endParaRPr lang="ru-RU" dirty="0" smtClean="0"/>
          </a:p>
          <a:p>
            <a:r>
              <a:rPr lang="en-US" dirty="0" err="1" smtClean="0"/>
              <a:t>Lobachevsky</a:t>
            </a:r>
            <a:r>
              <a:rPr lang="en-US" dirty="0" smtClean="0"/>
              <a:t> </a:t>
            </a:r>
            <a:r>
              <a:rPr lang="en-US" dirty="0" smtClean="0"/>
              <a:t>State University of </a:t>
            </a:r>
            <a:r>
              <a:rPr lang="en-US" dirty="0" err="1" smtClean="0"/>
              <a:t>Nizhni</a:t>
            </a:r>
            <a:r>
              <a:rPr lang="en-US" dirty="0" smtClean="0"/>
              <a:t> Novgorod,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Nizhni</a:t>
            </a:r>
            <a:r>
              <a:rPr lang="en-US" dirty="0" smtClean="0"/>
              <a:t> </a:t>
            </a:r>
            <a:r>
              <a:rPr lang="en-US" dirty="0" smtClean="0"/>
              <a:t>Novgorod, Russia</a:t>
            </a:r>
            <a:endParaRPr lang="ru-RU" dirty="0" smtClean="0"/>
          </a:p>
          <a:p>
            <a:pPr lvl="1"/>
            <a:r>
              <a:rPr lang="en-US" b="1" u="sng" dirty="0" smtClean="0"/>
              <a:t>Victor </a:t>
            </a:r>
            <a:r>
              <a:rPr lang="en-US" b="1" u="sng" dirty="0" err="1" smtClean="0"/>
              <a:t>Gergel</a:t>
            </a:r>
            <a:r>
              <a:rPr lang="ru-RU" b="1" u="sng" dirty="0" smtClean="0"/>
              <a:t>, </a:t>
            </a:r>
            <a:r>
              <a:rPr lang="en-US" b="1" u="sng" dirty="0" smtClean="0"/>
              <a:t>gergel@unn.ru</a:t>
            </a:r>
            <a:endParaRPr lang="ru-RU" dirty="0" smtClean="0"/>
          </a:p>
          <a:p>
            <a:pPr lvl="1"/>
            <a:r>
              <a:rPr lang="en-US" dirty="0" smtClean="0"/>
              <a:t>Evgeniy Kozinov</a:t>
            </a:r>
            <a:r>
              <a:rPr lang="ru-RU" dirty="0" smtClean="0"/>
              <a:t>,</a:t>
            </a:r>
            <a:r>
              <a:rPr lang="en-US" dirty="0" smtClean="0"/>
              <a:t> evgeny.kozinov@itmm.unn.ru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D80A493-89BE-48E1-ADC2-0A12FD0AC5AF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Various Scalarization Schemes in Multicriteria Optimization Problems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 smtClean="0"/>
              <a:t>/15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Multistage </a:t>
            </a:r>
            <a:r>
              <a:rPr lang="en-US" dirty="0" err="1" smtClean="0"/>
              <a:t>multicriteria</a:t>
            </a:r>
            <a:r>
              <a:rPr lang="en-US" dirty="0" smtClean="0"/>
              <a:t> optimization problem statement.</a:t>
            </a:r>
          </a:p>
          <a:p>
            <a:r>
              <a:rPr lang="en-US" dirty="0" smtClean="0"/>
              <a:t>Reduction of the multistage </a:t>
            </a:r>
            <a:r>
              <a:rPr lang="en-US" dirty="0" err="1" smtClean="0"/>
              <a:t>multicriteria</a:t>
            </a:r>
            <a:r>
              <a:rPr lang="en-US" dirty="0" smtClean="0"/>
              <a:t> search to the scalar </a:t>
            </a:r>
            <a:br>
              <a:rPr lang="en-US" dirty="0" smtClean="0"/>
            </a:br>
            <a:r>
              <a:rPr lang="en-US" dirty="0" smtClean="0"/>
              <a:t>one-dimensional global optimization problems.</a:t>
            </a:r>
          </a:p>
          <a:p>
            <a:r>
              <a:rPr lang="en-US" dirty="0" smtClean="0"/>
              <a:t>Computational complexity reduction of the multistage </a:t>
            </a:r>
            <a:r>
              <a:rPr lang="en-US" dirty="0" err="1" smtClean="0"/>
              <a:t>multicriteria</a:t>
            </a:r>
            <a:r>
              <a:rPr lang="en-US" dirty="0" smtClean="0"/>
              <a:t> search on the basis of the reuse of the search information.</a:t>
            </a:r>
          </a:p>
          <a:p>
            <a:r>
              <a:rPr lang="en-US" dirty="0" smtClean="0"/>
              <a:t>Efficient solving the multistage </a:t>
            </a:r>
            <a:r>
              <a:rPr lang="en-US" dirty="0" err="1" smtClean="0"/>
              <a:t>multicriteria</a:t>
            </a:r>
            <a:r>
              <a:rPr lang="en-US" dirty="0" smtClean="0"/>
              <a:t> optimization problems with nonlinear constraints.</a:t>
            </a:r>
          </a:p>
          <a:p>
            <a:r>
              <a:rPr lang="en-US" dirty="0" smtClean="0"/>
              <a:t>Results of numerical experiments.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4387A91-8131-4123-AC4C-2D49C57E37DF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Various Scalarization Schemes in Multicriteria Optimization Problems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 smtClean="0"/>
              <a:t>/15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одержимое 16"/>
          <p:cNvSpPr>
            <a:spLocks noGrp="1"/>
          </p:cNvSpPr>
          <p:nvPr>
            <p:ph idx="1"/>
          </p:nvPr>
        </p:nvSpPr>
        <p:spPr>
          <a:xfrm>
            <a:off x="238092" y="4581128"/>
            <a:ext cx="9501254" cy="17281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b="1" dirty="0" err="1" smtClean="0"/>
              <a:t>Multicriteria</a:t>
            </a:r>
            <a:r>
              <a:rPr lang="en-US" b="1" dirty="0" smtClean="0"/>
              <a:t> optimization problem</a:t>
            </a:r>
          </a:p>
          <a:p>
            <a:r>
              <a:rPr lang="en-US" dirty="0" smtClean="0"/>
              <a:t>The formulated set of requirements allow to define a set of </a:t>
            </a:r>
            <a:br>
              <a:rPr lang="en-US" dirty="0" smtClean="0"/>
            </a:br>
            <a:r>
              <a:rPr lang="en-US" dirty="0" err="1" smtClean="0"/>
              <a:t>multicriteria</a:t>
            </a:r>
            <a:r>
              <a:rPr lang="en-US" dirty="0" smtClean="0"/>
              <a:t> optimization problem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</a:t>
            </a:r>
          </a:p>
          <a:p>
            <a:pPr>
              <a:buNone/>
            </a:pPr>
            <a:endParaRPr lang="ru-RU" dirty="0" smtClean="0"/>
          </a:p>
          <a:p>
            <a:endParaRPr lang="en-US" dirty="0" smtClean="0"/>
          </a:p>
          <a:p>
            <a:endParaRPr lang="en-US" sz="2000" b="1" dirty="0" smtClean="0"/>
          </a:p>
          <a:p>
            <a:endParaRPr lang="ru-RU" sz="2200" b="1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560511" y="4335302"/>
            <a:ext cx="8712969" cy="317834"/>
            <a:chOff x="416495" y="3975262"/>
            <a:chExt cx="8712969" cy="317834"/>
          </a:xfrm>
        </p:grpSpPr>
        <p:sp>
          <p:nvSpPr>
            <p:cNvPr id="41" name="Стрелка: вправо 42">
              <a:extLst>
                <a:ext uri="{FF2B5EF4-FFF2-40B4-BE49-F238E27FC236}">
                  <a16:creationId xmlns:a16="http://schemas.microsoft.com/office/drawing/2014/main" xmlns="" id="{E7ADD1A1-4E93-497C-9681-34BC060AB492}"/>
                </a:ext>
              </a:extLst>
            </p:cNvPr>
            <p:cNvSpPr/>
            <p:nvPr/>
          </p:nvSpPr>
          <p:spPr bwMode="auto">
            <a:xfrm rot="5400000">
              <a:off x="4012245" y="3990430"/>
              <a:ext cx="317833" cy="28749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47" name="Стрелка: вправо 43">
              <a:extLst>
                <a:ext uri="{FF2B5EF4-FFF2-40B4-BE49-F238E27FC236}">
                  <a16:creationId xmlns:a16="http://schemas.microsoft.com/office/drawing/2014/main" xmlns="" id="{FF148B92-7C8A-4FFA-ABD7-96647836660F}"/>
                </a:ext>
              </a:extLst>
            </p:cNvPr>
            <p:cNvSpPr/>
            <p:nvPr/>
          </p:nvSpPr>
          <p:spPr bwMode="auto">
            <a:xfrm rot="5400000">
              <a:off x="2808606" y="3990430"/>
              <a:ext cx="317833" cy="28749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48" name="Стрелка: вправо 44">
              <a:extLst>
                <a:ext uri="{FF2B5EF4-FFF2-40B4-BE49-F238E27FC236}">
                  <a16:creationId xmlns:a16="http://schemas.microsoft.com/office/drawing/2014/main" xmlns="" id="{FFBC6C5C-B20A-4143-86A6-FCF7CA9AD65B}"/>
                </a:ext>
              </a:extLst>
            </p:cNvPr>
            <p:cNvSpPr/>
            <p:nvPr/>
          </p:nvSpPr>
          <p:spPr bwMode="auto">
            <a:xfrm rot="5400000">
              <a:off x="1604967" y="3990430"/>
              <a:ext cx="317833" cy="28749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49" name="Стрелка: вправо 45">
              <a:extLst>
                <a:ext uri="{FF2B5EF4-FFF2-40B4-BE49-F238E27FC236}">
                  <a16:creationId xmlns:a16="http://schemas.microsoft.com/office/drawing/2014/main" xmlns="" id="{832D006E-C14F-4193-873A-82243326D9D8}"/>
                </a:ext>
              </a:extLst>
            </p:cNvPr>
            <p:cNvSpPr/>
            <p:nvPr/>
          </p:nvSpPr>
          <p:spPr bwMode="auto">
            <a:xfrm rot="5400000">
              <a:off x="401328" y="3990429"/>
              <a:ext cx="317834" cy="28749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43" name="Стрелка: вправо 42">
              <a:extLst>
                <a:ext uri="{FF2B5EF4-FFF2-40B4-BE49-F238E27FC236}">
                  <a16:creationId xmlns:a16="http://schemas.microsoft.com/office/drawing/2014/main" xmlns="" id="{E7ADD1A1-4E93-497C-9681-34BC060AB492}"/>
                </a:ext>
              </a:extLst>
            </p:cNvPr>
            <p:cNvSpPr/>
            <p:nvPr/>
          </p:nvSpPr>
          <p:spPr bwMode="auto">
            <a:xfrm rot="5400000">
              <a:off x="8826798" y="3990430"/>
              <a:ext cx="317833" cy="28749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44" name="Стрелка: вправо 43">
              <a:extLst>
                <a:ext uri="{FF2B5EF4-FFF2-40B4-BE49-F238E27FC236}">
                  <a16:creationId xmlns:a16="http://schemas.microsoft.com/office/drawing/2014/main" xmlns="" id="{FF148B92-7C8A-4FFA-ABD7-96647836660F}"/>
                </a:ext>
              </a:extLst>
            </p:cNvPr>
            <p:cNvSpPr/>
            <p:nvPr/>
          </p:nvSpPr>
          <p:spPr bwMode="auto">
            <a:xfrm rot="5400000">
              <a:off x="7623162" y="3990430"/>
              <a:ext cx="317833" cy="28749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45" name="Стрелка: вправо 44">
              <a:extLst>
                <a:ext uri="{FF2B5EF4-FFF2-40B4-BE49-F238E27FC236}">
                  <a16:creationId xmlns:a16="http://schemas.microsoft.com/office/drawing/2014/main" xmlns="" id="{FFBC6C5C-B20A-4143-86A6-FCF7CA9AD65B}"/>
                </a:ext>
              </a:extLst>
            </p:cNvPr>
            <p:cNvSpPr/>
            <p:nvPr/>
          </p:nvSpPr>
          <p:spPr bwMode="auto">
            <a:xfrm rot="5400000">
              <a:off x="6419523" y="3990430"/>
              <a:ext cx="317833" cy="28749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46" name="Стрелка: вправо 45">
              <a:extLst>
                <a:ext uri="{FF2B5EF4-FFF2-40B4-BE49-F238E27FC236}">
                  <a16:creationId xmlns:a16="http://schemas.microsoft.com/office/drawing/2014/main" xmlns="" id="{832D006E-C14F-4193-873A-82243326D9D8}"/>
                </a:ext>
              </a:extLst>
            </p:cNvPr>
            <p:cNvSpPr/>
            <p:nvPr/>
          </p:nvSpPr>
          <p:spPr bwMode="auto">
            <a:xfrm rot="5400000">
              <a:off x="5215884" y="3990429"/>
              <a:ext cx="317834" cy="28749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472" y="2929007"/>
            <a:ext cx="9505056" cy="150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Requirements for optimization problem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 f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) = 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),…, 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))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– vector criterion,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                 ,                                 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vector of constraints,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are the allowances on the feasible values of characteristics.</a:t>
            </a:r>
            <a:endParaRPr lang="ru-RU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000">
              <a:buFont typeface="Arial" pitchFamily="34" charset="0"/>
              <a:buChar char="•"/>
            </a:pPr>
            <a:endParaRPr lang="en-US" sz="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8A9782-37A1-4ABF-A2C0-85586DD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Multistage </a:t>
            </a:r>
            <a:r>
              <a:rPr lang="en-US" dirty="0" err="1" smtClean="0"/>
              <a:t>multicriteria</a:t>
            </a:r>
            <a:r>
              <a:rPr lang="en-US" dirty="0" smtClean="0"/>
              <a:t> optimization problem statement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5233BF9-9F28-4414-A6E3-B0C5A6DD3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407930D-E5BC-4929-8603-96C729B0919F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5EAA00F-F3B2-4F08-802E-A4E751972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Various Scalarization Schemes in Multicriteria Optimization Problems</a:t>
            </a: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9032" y="3702558"/>
            <a:ext cx="2201538" cy="360000"/>
          </a:xfrm>
          <a:prstGeom prst="rect">
            <a:avLst/>
          </a:prstGeom>
          <a:noFill/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525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84" y="3687482"/>
            <a:ext cx="3500000" cy="360000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25184" y="3386582"/>
            <a:ext cx="1458946" cy="360000"/>
          </a:xfrm>
          <a:prstGeom prst="rect">
            <a:avLst/>
          </a:prstGeom>
          <a:noFill/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520" y="3990590"/>
            <a:ext cx="237446" cy="360000"/>
          </a:xfrm>
          <a:prstGeom prst="rect">
            <a:avLst/>
          </a:prstGeom>
          <a:noFill/>
        </p:spPr>
      </p:pic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857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1" name="Группа 50"/>
          <p:cNvGrpSpPr/>
          <p:nvPr/>
        </p:nvGrpSpPr>
        <p:grpSpPr>
          <a:xfrm>
            <a:off x="560511" y="2636912"/>
            <a:ext cx="8712969" cy="317834"/>
            <a:chOff x="416495" y="3975262"/>
            <a:chExt cx="8712969" cy="317834"/>
          </a:xfrm>
        </p:grpSpPr>
        <p:sp>
          <p:nvSpPr>
            <p:cNvPr id="52" name="Стрелка: вправо 42">
              <a:extLst>
                <a:ext uri="{FF2B5EF4-FFF2-40B4-BE49-F238E27FC236}">
                  <a16:creationId xmlns:a16="http://schemas.microsoft.com/office/drawing/2014/main" xmlns="" id="{E7ADD1A1-4E93-497C-9681-34BC060AB492}"/>
                </a:ext>
              </a:extLst>
            </p:cNvPr>
            <p:cNvSpPr/>
            <p:nvPr/>
          </p:nvSpPr>
          <p:spPr bwMode="auto">
            <a:xfrm rot="5400000">
              <a:off x="4012245" y="3990430"/>
              <a:ext cx="317833" cy="28749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53" name="Стрелка: вправо 43">
              <a:extLst>
                <a:ext uri="{FF2B5EF4-FFF2-40B4-BE49-F238E27FC236}">
                  <a16:creationId xmlns:a16="http://schemas.microsoft.com/office/drawing/2014/main" xmlns="" id="{FF148B92-7C8A-4FFA-ABD7-96647836660F}"/>
                </a:ext>
              </a:extLst>
            </p:cNvPr>
            <p:cNvSpPr/>
            <p:nvPr/>
          </p:nvSpPr>
          <p:spPr bwMode="auto">
            <a:xfrm rot="5400000">
              <a:off x="2808606" y="3990430"/>
              <a:ext cx="317833" cy="28749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54" name="Стрелка: вправо 44">
              <a:extLst>
                <a:ext uri="{FF2B5EF4-FFF2-40B4-BE49-F238E27FC236}">
                  <a16:creationId xmlns:a16="http://schemas.microsoft.com/office/drawing/2014/main" xmlns="" id="{FFBC6C5C-B20A-4143-86A6-FCF7CA9AD65B}"/>
                </a:ext>
              </a:extLst>
            </p:cNvPr>
            <p:cNvSpPr/>
            <p:nvPr/>
          </p:nvSpPr>
          <p:spPr bwMode="auto">
            <a:xfrm rot="5400000">
              <a:off x="1604967" y="3990430"/>
              <a:ext cx="317833" cy="28749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55" name="Стрелка: вправо 45">
              <a:extLst>
                <a:ext uri="{FF2B5EF4-FFF2-40B4-BE49-F238E27FC236}">
                  <a16:creationId xmlns:a16="http://schemas.microsoft.com/office/drawing/2014/main" xmlns="" id="{832D006E-C14F-4193-873A-82243326D9D8}"/>
                </a:ext>
              </a:extLst>
            </p:cNvPr>
            <p:cNvSpPr/>
            <p:nvPr/>
          </p:nvSpPr>
          <p:spPr bwMode="auto">
            <a:xfrm rot="5400000">
              <a:off x="401328" y="3990429"/>
              <a:ext cx="317834" cy="28749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56" name="Стрелка: вправо 42">
              <a:extLst>
                <a:ext uri="{FF2B5EF4-FFF2-40B4-BE49-F238E27FC236}">
                  <a16:creationId xmlns:a16="http://schemas.microsoft.com/office/drawing/2014/main" xmlns="" id="{E7ADD1A1-4E93-497C-9681-34BC060AB492}"/>
                </a:ext>
              </a:extLst>
            </p:cNvPr>
            <p:cNvSpPr/>
            <p:nvPr/>
          </p:nvSpPr>
          <p:spPr bwMode="auto">
            <a:xfrm rot="5400000">
              <a:off x="8826798" y="3990430"/>
              <a:ext cx="317833" cy="28749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57" name="Стрелка: вправо 43">
              <a:extLst>
                <a:ext uri="{FF2B5EF4-FFF2-40B4-BE49-F238E27FC236}">
                  <a16:creationId xmlns:a16="http://schemas.microsoft.com/office/drawing/2014/main" xmlns="" id="{FF148B92-7C8A-4FFA-ABD7-96647836660F}"/>
                </a:ext>
              </a:extLst>
            </p:cNvPr>
            <p:cNvSpPr/>
            <p:nvPr/>
          </p:nvSpPr>
          <p:spPr bwMode="auto">
            <a:xfrm rot="5400000">
              <a:off x="7623162" y="3990430"/>
              <a:ext cx="317833" cy="28749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58" name="Стрелка: вправо 44">
              <a:extLst>
                <a:ext uri="{FF2B5EF4-FFF2-40B4-BE49-F238E27FC236}">
                  <a16:creationId xmlns:a16="http://schemas.microsoft.com/office/drawing/2014/main" xmlns="" id="{FFBC6C5C-B20A-4143-86A6-FCF7CA9AD65B}"/>
                </a:ext>
              </a:extLst>
            </p:cNvPr>
            <p:cNvSpPr/>
            <p:nvPr/>
          </p:nvSpPr>
          <p:spPr bwMode="auto">
            <a:xfrm rot="5400000">
              <a:off x="6419523" y="3990430"/>
              <a:ext cx="317833" cy="28749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59" name="Стрелка: вправо 45">
              <a:extLst>
                <a:ext uri="{FF2B5EF4-FFF2-40B4-BE49-F238E27FC236}">
                  <a16:creationId xmlns:a16="http://schemas.microsoft.com/office/drawing/2014/main" xmlns="" id="{832D006E-C14F-4193-873A-82243326D9D8}"/>
                </a:ext>
              </a:extLst>
            </p:cNvPr>
            <p:cNvSpPr/>
            <p:nvPr/>
          </p:nvSpPr>
          <p:spPr bwMode="auto">
            <a:xfrm rot="5400000">
              <a:off x="5215884" y="3990429"/>
              <a:ext cx="317834" cy="28749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0472" y="1268760"/>
            <a:ext cx="950505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object of decision making problem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 w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,…,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vector of characteristics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  <a:sym typeface="Symbol"/>
              </a:rPr>
              <a:t>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– vector of varied parameters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 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{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 </a:t>
            </a:r>
            <a:r>
              <a:rPr lang="ru-RU" sz="2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  <a:r>
              <a:rPr lang="ru-RU" sz="2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2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  <a:sym typeface="Symbol"/>
              </a:rPr>
              <a:t>≤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sz="22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  <a:sym typeface="Symbol"/>
              </a:rPr>
              <a:t>≤ 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ru-RU" sz="2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  <a:sym typeface="Symbol"/>
              </a:rPr>
              <a:t>≤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  <a:sym typeface="Symbol"/>
              </a:rPr>
              <a:t>≤ 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– search domain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8824" y="5812879"/>
            <a:ext cx="5838825" cy="352425"/>
          </a:xfrm>
          <a:prstGeom prst="rect">
            <a:avLst/>
          </a:prstGeom>
          <a:noFill/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544" y="5812879"/>
            <a:ext cx="2476500" cy="352425"/>
          </a:xfrm>
          <a:prstGeom prst="rect">
            <a:avLst/>
          </a:prstGeom>
          <a:noFill/>
        </p:spPr>
      </p:pic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116205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Номер слайда 5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437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of the multistage </a:t>
            </a:r>
            <a:r>
              <a:rPr lang="en-US" dirty="0" err="1" smtClean="0"/>
              <a:t>multicriteria</a:t>
            </a:r>
            <a:r>
              <a:rPr lang="en-US" dirty="0" smtClean="0"/>
              <a:t> search to the scalar global optimization problems…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solve problems of </a:t>
            </a:r>
            <a:r>
              <a:rPr lang="en-US" dirty="0" err="1" smtClean="0"/>
              <a:t>multicriteria</a:t>
            </a:r>
            <a:r>
              <a:rPr lang="en-US" dirty="0" smtClean="0"/>
              <a:t> optimization,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scalarization</a:t>
            </a:r>
            <a:r>
              <a:rPr lang="en-US" dirty="0" smtClean="0"/>
              <a:t> </a:t>
            </a:r>
            <a:r>
              <a:rPr lang="en-US" dirty="0" smtClean="0"/>
              <a:t>of criteria can be applied:</a:t>
            </a:r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pPr lvl="1"/>
            <a:r>
              <a:rPr lang="en-US" sz="2400" i="1" dirty="0" smtClean="0"/>
              <a:t>F</a:t>
            </a:r>
            <a:r>
              <a:rPr lang="en-US" sz="2400" dirty="0" smtClean="0"/>
              <a:t> is the scalar objective function, </a:t>
            </a:r>
          </a:p>
          <a:p>
            <a:pPr lvl="1"/>
            <a:r>
              <a:rPr lang="el-GR" sz="2400" i="1" dirty="0" smtClean="0"/>
              <a:t>α</a:t>
            </a:r>
            <a:r>
              <a:rPr lang="en-US" sz="2400" dirty="0" smtClean="0"/>
              <a:t> is the vector of parameters of the </a:t>
            </a:r>
            <a:r>
              <a:rPr lang="en-US" sz="2400" dirty="0" smtClean="0"/>
              <a:t>applied criteria </a:t>
            </a:r>
            <a:r>
              <a:rPr lang="en-US" sz="2400" dirty="0" err="1" smtClean="0"/>
              <a:t>scalarization</a:t>
            </a:r>
            <a:r>
              <a:rPr lang="en-US" sz="2400" dirty="0" smtClean="0"/>
              <a:t> method,</a:t>
            </a:r>
          </a:p>
          <a:p>
            <a:pPr lvl="1"/>
            <a:r>
              <a:rPr lang="en-US" sz="2400" i="1" dirty="0" smtClean="0"/>
              <a:t>g(y)</a:t>
            </a:r>
            <a:r>
              <a:rPr lang="en-US" sz="2400" dirty="0" smtClean="0"/>
              <a:t> are the constraints of the </a:t>
            </a:r>
            <a:r>
              <a:rPr lang="en-US" sz="2400" dirty="0" err="1" smtClean="0"/>
              <a:t>multicriteria</a:t>
            </a:r>
            <a:r>
              <a:rPr lang="en-US" sz="2400" dirty="0" smtClean="0"/>
              <a:t> </a:t>
            </a:r>
            <a:r>
              <a:rPr lang="en-US" sz="2400" dirty="0" smtClean="0"/>
              <a:t>optimization </a:t>
            </a:r>
            <a:r>
              <a:rPr lang="en-US" sz="2400" dirty="0" smtClean="0"/>
              <a:t>problem from, </a:t>
            </a:r>
          </a:p>
          <a:p>
            <a:pPr lvl="1"/>
            <a:r>
              <a:rPr lang="en-US" sz="2400" i="1" dirty="0" smtClean="0"/>
              <a:t>D</a:t>
            </a:r>
            <a:r>
              <a:rPr lang="en-US" sz="2400" dirty="0" smtClean="0"/>
              <a:t> is the search domain from.</a:t>
            </a:r>
            <a:endParaRPr lang="en-US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CBEB25D-954F-4B91-BC72-8EB764126091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Various Scalarization Schemes in Multicriteria Optimization Problems</a:t>
            </a:r>
            <a:endParaRPr lang="ru-RU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4688" y="2111896"/>
            <a:ext cx="5551200" cy="432000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 smtClean="0"/>
              <a:t>/15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of the multistage </a:t>
            </a:r>
            <a:r>
              <a:rPr lang="en-US" dirty="0" err="1" smtClean="0"/>
              <a:t>multicriteria</a:t>
            </a:r>
            <a:r>
              <a:rPr lang="en-US" dirty="0" smtClean="0"/>
              <a:t> search to the scalar global optimization problems</a:t>
            </a:r>
            <a:r>
              <a:rPr lang="ru-RU" dirty="0" smtClean="0"/>
              <a:t>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</a:t>
            </a:r>
            <a:r>
              <a:rPr lang="en-US" dirty="0" err="1" smtClean="0"/>
              <a:t>scalarization</a:t>
            </a:r>
            <a:r>
              <a:rPr lang="en-US" dirty="0" smtClean="0"/>
              <a:t> methods are possible: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minimax</a:t>
            </a:r>
            <a:r>
              <a:rPr lang="en-US" dirty="0" smtClean="0"/>
              <a:t> convolution scheme (MMC)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method of successive concessions (MSC)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reference point method (RPM)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733425" lvl="1" indent="-457200"/>
            <a:endParaRPr lang="ru-RU" sz="1800" dirty="0" smtClean="0"/>
          </a:p>
          <a:p>
            <a:pPr marL="733425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0CC14C-9454-40CE-B98F-F438CFECF9B2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Various Scalarization Schemes in Multicriteria Optimization Problems</a:t>
            </a:r>
            <a:endParaRPr lang="ru-RU" dirty="0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6228" y="2384992"/>
            <a:ext cx="6247012" cy="972000"/>
          </a:xfrm>
          <a:prstGeom prst="rect">
            <a:avLst/>
          </a:prstGeom>
          <a:noFill/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9302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17780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6228" y="3616449"/>
            <a:ext cx="2495550" cy="438150"/>
          </a:xfrm>
          <a:prstGeom prst="rect">
            <a:avLst/>
          </a:prstGeom>
          <a:noFill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4848" y="3645024"/>
            <a:ext cx="3943350" cy="409575"/>
          </a:xfrm>
          <a:prstGeom prst="rect">
            <a:avLst/>
          </a:prstGeom>
          <a:noFill/>
        </p:spPr>
      </p:pic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9969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0" y="13049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16573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0" y="1314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0" y="9588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0" y="9588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89" name="Picture 2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6228" y="4077072"/>
            <a:ext cx="4124325" cy="400050"/>
          </a:xfrm>
          <a:prstGeom prst="rect">
            <a:avLst/>
          </a:prstGeom>
          <a:noFill/>
        </p:spPr>
      </p:pic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0" y="9588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92" name="Picture 2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6228" y="5805264"/>
            <a:ext cx="4124325" cy="400050"/>
          </a:xfrm>
          <a:prstGeom prst="rect">
            <a:avLst/>
          </a:prstGeom>
          <a:noFill/>
        </p:spPr>
      </p:pic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0" y="9588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95" name="Picture 3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6228" y="5013176"/>
            <a:ext cx="3924300" cy="857250"/>
          </a:xfrm>
          <a:prstGeom prst="rect">
            <a:avLst/>
          </a:prstGeom>
          <a:noFill/>
        </p:spPr>
      </p:pic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0" y="1314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98" name="Picture 3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6228" y="2060848"/>
            <a:ext cx="4238625" cy="323850"/>
          </a:xfrm>
          <a:prstGeom prst="rect">
            <a:avLst/>
          </a:prstGeom>
          <a:noFill/>
        </p:spPr>
      </p:pic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Номер слайда 3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 smtClean="0"/>
              <a:t>/15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of the multistage </a:t>
            </a:r>
            <a:r>
              <a:rPr lang="en-US" dirty="0" err="1" smtClean="0"/>
              <a:t>multicriteria</a:t>
            </a:r>
            <a:r>
              <a:rPr lang="en-US" dirty="0" smtClean="0"/>
              <a:t> search to the scalar global optimization problems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the framework of the developed approach, it is possible to </a:t>
            </a:r>
            <a:r>
              <a:rPr lang="en-US" i="1" dirty="0" smtClean="0"/>
              <a:t>change </a:t>
            </a:r>
            <a:r>
              <a:rPr lang="en-US" dirty="0" smtClean="0"/>
              <a:t>the used </a:t>
            </a:r>
            <a:r>
              <a:rPr lang="en-US" i="1" dirty="0" err="1" smtClean="0"/>
              <a:t>scalarization</a:t>
            </a:r>
            <a:r>
              <a:rPr lang="en-US" dirty="0" smtClean="0"/>
              <a:t> methods and/or </a:t>
            </a:r>
            <a:r>
              <a:rPr lang="en-US" i="1" dirty="0" smtClean="0"/>
              <a:t>altering the parameters of convolutions</a:t>
            </a:r>
            <a:r>
              <a:rPr lang="en-US" dirty="0" smtClean="0"/>
              <a:t> </a:t>
            </a:r>
            <a:r>
              <a:rPr lang="en-US" i="1" dirty="0" smtClean="0"/>
              <a:t>λ</a:t>
            </a:r>
            <a:r>
              <a:rPr lang="en-US" dirty="0" smtClean="0"/>
              <a:t>, </a:t>
            </a:r>
            <a:r>
              <a:rPr lang="en-US" i="1" dirty="0" smtClean="0"/>
              <a:t>δ</a:t>
            </a:r>
            <a:r>
              <a:rPr lang="en-US" dirty="0" smtClean="0"/>
              <a:t> and </a:t>
            </a:r>
            <a:r>
              <a:rPr lang="en-US" i="1" dirty="0" smtClean="0"/>
              <a:t>θ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Such variations expand the set of the MCO problems </a:t>
            </a:r>
            <a:r>
              <a:rPr lang="en-US" i="1" dirty="0" smtClean="0"/>
              <a:t>P</a:t>
            </a:r>
            <a:r>
              <a:rPr lang="en-US" dirty="0" smtClean="0"/>
              <a:t> necessary for solving the initial decision making problem into a wider set of the scalar global optimization problems</a:t>
            </a:r>
          </a:p>
          <a:p>
            <a:pPr algn="ctr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in which each problem </a:t>
            </a:r>
            <a:r>
              <a:rPr lang="en-US" i="1" dirty="0" smtClean="0"/>
              <a:t>           </a:t>
            </a:r>
            <a:r>
              <a:rPr lang="en-US" dirty="0" smtClean="0"/>
              <a:t>from can correspond to several global optimization problems.</a:t>
            </a:r>
          </a:p>
          <a:p>
            <a:r>
              <a:rPr lang="en-US" dirty="0" smtClean="0"/>
              <a:t>In our approach the multidimensional global optimization problem additionally is reduced to a one-dimensional problem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7694A40-9E80-441B-AE00-7682FD45EF39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Various Scalarization Schemes in Multicriteria Optimization Problems</a:t>
            </a:r>
            <a:endParaRPr lang="ru-RU" dirty="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8584" y="5337264"/>
            <a:ext cx="7956000" cy="468000"/>
          </a:xfrm>
          <a:prstGeom prst="rect">
            <a:avLst/>
          </a:prstGeom>
          <a:noFill/>
        </p:spPr>
      </p:pic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7905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4526" y="3356992"/>
            <a:ext cx="4116706" cy="432000"/>
          </a:xfrm>
          <a:prstGeom prst="rect">
            <a:avLst/>
          </a:prstGeom>
          <a:noFill/>
        </p:spPr>
      </p:pic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900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2840" y="3825230"/>
            <a:ext cx="638175" cy="323850"/>
          </a:xfrm>
          <a:prstGeom prst="rect">
            <a:avLst/>
          </a:prstGeom>
          <a:noFill/>
        </p:spPr>
      </p:pic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 smtClean="0"/>
              <a:t>/15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global </a:t>
            </a:r>
            <a:r>
              <a:rPr lang="en-US" dirty="0" smtClean="0"/>
              <a:t>search algorithm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Trial - calculation of the values of the vector function 𝑤(𝑦(𝑥</a:t>
            </a:r>
            <a:r>
              <a:rPr lang="en-US" i="1" baseline="-25000" dirty="0" err="1" smtClean="0"/>
              <a:t>i</a:t>
            </a:r>
            <a:r>
              <a:rPr lang="en-US" dirty="0" smtClean="0"/>
              <a:t>)) at the point 𝑥</a:t>
            </a:r>
            <a:r>
              <a:rPr lang="en-US" i="1" baseline="-25000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general scheme of </a:t>
            </a:r>
            <a:r>
              <a:rPr lang="en-US" dirty="0" smtClean="0"/>
              <a:t>the parallel </a:t>
            </a:r>
            <a:r>
              <a:rPr lang="en-US" dirty="0" smtClean="0"/>
              <a:t>global search algorithm:</a:t>
            </a:r>
          </a:p>
          <a:p>
            <a:pPr lvl="1">
              <a:buNone/>
            </a:pPr>
            <a:r>
              <a:rPr lang="en-US" dirty="0" smtClean="0"/>
              <a:t>The first trial is carried out at an arbitrary point </a:t>
            </a:r>
            <a:r>
              <a:rPr lang="en-US" i="1" dirty="0" smtClean="0"/>
              <a:t>𝑥</a:t>
            </a:r>
            <a:r>
              <a:rPr lang="en-US" i="1" baseline="-25000" dirty="0" smtClean="0"/>
              <a:t>1</a:t>
            </a:r>
            <a:r>
              <a:rPr lang="en-US" dirty="0" smtClean="0"/>
              <a:t> ∈ (0,1). Further: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Sort </a:t>
            </a:r>
            <a:r>
              <a:rPr lang="en-US" sz="2000" dirty="0" smtClean="0"/>
              <a:t>trial</a:t>
            </a:r>
            <a:r>
              <a:rPr lang="en-US" sz="2200" dirty="0" smtClean="0"/>
              <a:t> points in ascending order of their coordinates</a:t>
            </a:r>
            <a:r>
              <a:rPr lang="ru-RU" sz="2200" dirty="0" smtClean="0"/>
              <a:t> </a:t>
            </a:r>
            <a:br>
              <a:rPr lang="ru-RU" sz="2200" dirty="0" smtClean="0"/>
            </a:br>
            <a:r>
              <a:rPr lang="ru-RU" sz="2200" dirty="0" smtClean="0"/>
              <a:t>0</a:t>
            </a:r>
            <a:r>
              <a:rPr lang="en-US" sz="2200" dirty="0" smtClean="0"/>
              <a:t> </a:t>
            </a:r>
            <a:r>
              <a:rPr lang="ru-RU" sz="2200" dirty="0" smtClean="0"/>
              <a:t>=</a:t>
            </a:r>
            <a:r>
              <a:rPr lang="en-US" sz="2200" dirty="0" smtClean="0"/>
              <a:t> </a:t>
            </a:r>
            <a:r>
              <a:rPr lang="ru-RU" sz="2200" dirty="0" smtClean="0"/>
              <a:t>𝑥</a:t>
            </a:r>
            <a:r>
              <a:rPr lang="ru-RU" sz="2200" baseline="-25000" dirty="0" smtClean="0"/>
              <a:t>0</a:t>
            </a:r>
            <a:r>
              <a:rPr lang="en-US" sz="2200" baseline="-25000" dirty="0" smtClean="0"/>
              <a:t> </a:t>
            </a:r>
            <a:r>
              <a:rPr lang="ru-RU" sz="2200" dirty="0" smtClean="0"/>
              <a:t>&lt;</a:t>
            </a:r>
            <a:r>
              <a:rPr lang="en-US" sz="2200" dirty="0" smtClean="0"/>
              <a:t> </a:t>
            </a:r>
            <a:r>
              <a:rPr lang="ru-RU" sz="2200" dirty="0" smtClean="0"/>
              <a:t>𝑥</a:t>
            </a:r>
            <a:r>
              <a:rPr lang="ru-RU" sz="2200" baseline="-25000" dirty="0" smtClean="0"/>
              <a:t>1</a:t>
            </a:r>
            <a:r>
              <a:rPr lang="en-US" sz="2200" baseline="-25000" dirty="0" smtClean="0"/>
              <a:t> </a:t>
            </a:r>
            <a:r>
              <a:rPr lang="ru-RU" sz="2200" dirty="0" smtClean="0"/>
              <a:t>&lt;</a:t>
            </a:r>
            <a:r>
              <a:rPr lang="en-US" sz="2200" dirty="0" smtClean="0"/>
              <a:t> </a:t>
            </a:r>
            <a:r>
              <a:rPr lang="ru-RU" sz="2200" dirty="0" smtClean="0"/>
              <a:t>…</a:t>
            </a:r>
            <a:r>
              <a:rPr lang="en-US" sz="2200" dirty="0" smtClean="0"/>
              <a:t> </a:t>
            </a:r>
            <a:r>
              <a:rPr lang="ru-RU" sz="2200" dirty="0" smtClean="0"/>
              <a:t>&lt;</a:t>
            </a:r>
            <a:r>
              <a:rPr lang="en-US" sz="2200" dirty="0" smtClean="0"/>
              <a:t> </a:t>
            </a:r>
            <a:r>
              <a:rPr lang="ru-RU" sz="2200" dirty="0" smtClean="0"/>
              <a:t>𝑥</a:t>
            </a:r>
            <a:r>
              <a:rPr lang="ru-RU" sz="2200" baseline="-25000" dirty="0" smtClean="0"/>
              <a:t>𝑖</a:t>
            </a:r>
            <a:r>
              <a:rPr lang="en-US" sz="2200" dirty="0" smtClean="0"/>
              <a:t> </a:t>
            </a:r>
            <a:r>
              <a:rPr lang="ru-RU" sz="2200" dirty="0" smtClean="0"/>
              <a:t>&lt;</a:t>
            </a:r>
            <a:r>
              <a:rPr lang="en-US" sz="2200" dirty="0" smtClean="0"/>
              <a:t> </a:t>
            </a:r>
            <a:r>
              <a:rPr lang="ru-RU" sz="2200" dirty="0" smtClean="0"/>
              <a:t>…</a:t>
            </a:r>
            <a:r>
              <a:rPr lang="en-US" sz="2200" dirty="0" smtClean="0"/>
              <a:t> </a:t>
            </a:r>
            <a:r>
              <a:rPr lang="ru-RU" sz="2200" dirty="0" smtClean="0"/>
              <a:t>&lt;</a:t>
            </a:r>
            <a:r>
              <a:rPr lang="en-US" sz="2200" dirty="0" smtClean="0"/>
              <a:t> </a:t>
            </a:r>
            <a:r>
              <a:rPr lang="ru-RU" sz="2200" dirty="0" smtClean="0"/>
              <a:t>𝑥</a:t>
            </a:r>
            <a:r>
              <a:rPr lang="ru-RU" sz="2200" baseline="-25000" dirty="0" smtClean="0"/>
              <a:t>𝑘</a:t>
            </a:r>
            <a:r>
              <a:rPr lang="en-US" sz="2200" dirty="0" smtClean="0"/>
              <a:t> </a:t>
            </a:r>
            <a:r>
              <a:rPr lang="ru-RU" sz="2200" dirty="0" smtClean="0"/>
              <a:t>&lt;</a:t>
            </a:r>
            <a:r>
              <a:rPr lang="en-US" sz="2200" dirty="0" smtClean="0"/>
              <a:t> </a:t>
            </a:r>
            <a:r>
              <a:rPr lang="ru-RU" sz="2200" dirty="0" smtClean="0"/>
              <a:t>𝑥</a:t>
            </a:r>
            <a:r>
              <a:rPr lang="ru-RU" sz="2200" baseline="-25000" dirty="0" smtClean="0"/>
              <a:t>𝑘+1</a:t>
            </a:r>
            <a:r>
              <a:rPr lang="en-US" sz="2200" dirty="0" smtClean="0"/>
              <a:t> </a:t>
            </a:r>
            <a:r>
              <a:rPr lang="ru-RU" sz="2200" dirty="0" smtClean="0"/>
              <a:t>=</a:t>
            </a:r>
            <a:r>
              <a:rPr lang="en-US" sz="2200" dirty="0" smtClean="0"/>
              <a:t> </a:t>
            </a:r>
            <a:r>
              <a:rPr lang="ru-RU" sz="2200" dirty="0" smtClean="0"/>
              <a:t>1.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 smtClean="0"/>
              <a:t>For each interval</a:t>
            </a:r>
            <a:r>
              <a:rPr lang="ru-RU" sz="2200" dirty="0" smtClean="0"/>
              <a:t> (𝑥</a:t>
            </a:r>
            <a:r>
              <a:rPr lang="ru-RU" sz="2200" baseline="-25000" dirty="0" smtClean="0"/>
              <a:t>𝑖+1</a:t>
            </a:r>
            <a:r>
              <a:rPr lang="ru-RU" sz="2200" dirty="0" smtClean="0"/>
              <a:t>,</a:t>
            </a:r>
            <a:r>
              <a:rPr lang="en-US" sz="2200" dirty="0" smtClean="0"/>
              <a:t> </a:t>
            </a:r>
            <a:r>
              <a:rPr lang="ru-RU" sz="2200" dirty="0" smtClean="0"/>
              <a:t>𝑥</a:t>
            </a:r>
            <a:r>
              <a:rPr lang="ru-RU" sz="2200" baseline="-25000" dirty="0" smtClean="0"/>
              <a:t>𝑖</a:t>
            </a:r>
            <a:r>
              <a:rPr lang="ru-RU" sz="2200" dirty="0" smtClean="0"/>
              <a:t>) </a:t>
            </a:r>
            <a:r>
              <a:rPr lang="en-US" sz="2200" dirty="0" smtClean="0"/>
              <a:t>calculate </a:t>
            </a:r>
            <a:r>
              <a:rPr lang="en-US" sz="2200" dirty="0" smtClean="0"/>
              <a:t>the </a:t>
            </a:r>
            <a:r>
              <a:rPr lang="en-US" sz="2200" dirty="0" smtClean="0"/>
              <a:t>value of the characteristic</a:t>
            </a:r>
            <a:r>
              <a:rPr lang="ru-RU" sz="2200" dirty="0" smtClean="0"/>
              <a:t> 𝑅(𝑖</a:t>
            </a:r>
            <a:r>
              <a:rPr lang="ru-RU" sz="2200" dirty="0" smtClean="0"/>
              <a:t>).</a:t>
            </a:r>
            <a:endParaRPr lang="en-US" sz="22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Arrange the characteristics of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 smtClean="0"/>
              <a:t>intervals in the decreasing </a:t>
            </a:r>
            <a:r>
              <a:rPr lang="en-US" sz="2000" dirty="0" smtClean="0"/>
              <a:t>order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Perform new </a:t>
            </a:r>
            <a:r>
              <a:rPr lang="en-US" sz="2000" dirty="0" smtClean="0"/>
              <a:t>trials </a:t>
            </a:r>
            <a:r>
              <a:rPr lang="en-US" sz="2000" dirty="0" smtClean="0"/>
              <a:t>at </a:t>
            </a:r>
            <a:r>
              <a:rPr lang="en-US" sz="2000" dirty="0" smtClean="0"/>
              <a:t>the 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/>
              <a:t>points of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interval whit </a:t>
            </a:r>
            <a:r>
              <a:rPr lang="en-US" sz="2000" dirty="0" smtClean="0"/>
              <a:t>highest characteristics</a:t>
            </a:r>
            <a:r>
              <a:rPr lang="en-US" sz="2000" dirty="0" smtClean="0"/>
              <a:t> </a:t>
            </a:r>
            <a:r>
              <a:rPr lang="en-US" sz="2000" i="1" dirty="0" smtClean="0"/>
              <a:t>R</a:t>
            </a:r>
            <a:r>
              <a:rPr lang="en-US" sz="2000" dirty="0" smtClean="0"/>
              <a:t>(</a:t>
            </a:r>
            <a:r>
              <a:rPr lang="en-US" sz="2000" i="1" dirty="0" err="1" smtClean="0"/>
              <a:t>i</a:t>
            </a:r>
            <a:r>
              <a:rPr lang="en-US" sz="2000" dirty="0" smtClean="0"/>
              <a:t>)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 smtClean="0"/>
              <a:t>Stop condition</a:t>
            </a:r>
            <a:r>
              <a:rPr lang="ru-RU" sz="2200" dirty="0" smtClean="0"/>
              <a:t> 𝜌</a:t>
            </a:r>
            <a:r>
              <a:rPr lang="ru-RU" sz="2200" baseline="-25000" dirty="0" smtClean="0"/>
              <a:t>𝑡</a:t>
            </a:r>
            <a:r>
              <a:rPr lang="en-US" sz="2200" baseline="-25000" dirty="0" smtClean="0"/>
              <a:t> </a:t>
            </a:r>
            <a:r>
              <a:rPr lang="ru-RU" sz="2200" dirty="0" smtClean="0"/>
              <a:t>≤</a:t>
            </a:r>
            <a:r>
              <a:rPr lang="en-US" sz="2200" dirty="0" smtClean="0"/>
              <a:t> </a:t>
            </a:r>
            <a:r>
              <a:rPr lang="ru-RU" sz="2200" dirty="0" smtClean="0"/>
              <a:t>𝜀, </a:t>
            </a:r>
            <a:r>
              <a:rPr lang="en-US" sz="2200" dirty="0" smtClean="0"/>
              <a:t>where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200" dirty="0" smtClean="0"/>
              <a:t> </a:t>
            </a:r>
            <a:endParaRPr lang="ru-RU" sz="22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FAC0D02-023C-4EC7-8064-E10A119460F2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Various Scalarization Schemes in Multicriteria Optimization Problems</a:t>
            </a:r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9625" y="3485311"/>
            <a:ext cx="4679919" cy="2824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504" y="4106797"/>
            <a:ext cx="4303018" cy="330315"/>
          </a:xfrm>
          <a:prstGeom prst="rect">
            <a:avLst/>
          </a:prstGeom>
          <a:noFill/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544" y="5805264"/>
            <a:ext cx="1704190" cy="360040"/>
          </a:xfrm>
          <a:prstGeom prst="rect">
            <a:avLst/>
          </a:prstGeom>
          <a:noFill/>
        </p:spPr>
      </p:pic>
      <p:sp>
        <p:nvSpPr>
          <p:cNvPr id="14" name="Номер слайда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 smtClean="0"/>
              <a:t>/15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complexity reduction of the multistage </a:t>
            </a:r>
            <a:r>
              <a:rPr lang="en-US" dirty="0" err="1" smtClean="0"/>
              <a:t>multicriteria</a:t>
            </a:r>
            <a:r>
              <a:rPr lang="en-US" dirty="0" smtClean="0"/>
              <a:t> search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numerical solving of the global optimization problems – the successive computing the values of characteristics </a:t>
            </a:r>
            <a:r>
              <a:rPr lang="en-US" i="1" dirty="0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dirty="0" smtClean="0"/>
              <a:t>) at the points </a:t>
            </a:r>
            <a:r>
              <a:rPr lang="en-US" i="1" dirty="0" err="1" smtClean="0"/>
              <a:t>y</a:t>
            </a:r>
            <a:r>
              <a:rPr lang="en-US" i="1" baseline="30000" dirty="0" err="1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data obtained as a result of computations can be represented in the form of the </a:t>
            </a:r>
            <a:r>
              <a:rPr lang="en-US" b="1" i="1" dirty="0" smtClean="0"/>
              <a:t>matrix of the search information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As a result of </a:t>
            </a:r>
            <a:r>
              <a:rPr lang="en-US" dirty="0" err="1" smtClean="0"/>
              <a:t>scalarization</a:t>
            </a:r>
            <a:r>
              <a:rPr lang="en-US" dirty="0" smtClean="0"/>
              <a:t> and the use of the dimensionality reduction, the set </a:t>
            </a:r>
            <a:r>
              <a:rPr lang="en-US" i="1" dirty="0" err="1" smtClean="0"/>
              <a:t>Ω</a:t>
            </a:r>
            <a:r>
              <a:rPr lang="en-US" i="1" baseline="-25000" dirty="0" err="1" smtClean="0"/>
              <a:t>k</a:t>
            </a:r>
            <a:r>
              <a:rPr lang="en-US" dirty="0" smtClean="0"/>
              <a:t> can be transformed into the form of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i="1" dirty="0" smtClean="0"/>
              <a:t>matrix of the search state</a:t>
            </a:r>
          </a:p>
          <a:p>
            <a:endParaRPr lang="en-US" dirty="0" smtClean="0"/>
          </a:p>
          <a:p>
            <a:r>
              <a:rPr lang="en-US" dirty="0" smtClean="0"/>
              <a:t>The set </a:t>
            </a:r>
            <a:r>
              <a:rPr lang="en-US" i="1" dirty="0" err="1" smtClean="0"/>
              <a:t>Ω</a:t>
            </a:r>
            <a:r>
              <a:rPr lang="en-US" i="1" baseline="-25000" dirty="0" err="1" smtClean="0"/>
              <a:t>k</a:t>
            </a:r>
            <a:r>
              <a:rPr lang="en-US" dirty="0" smtClean="0"/>
              <a:t> allows reducing the results of all preceding computations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1 ≤ </a:t>
            </a:r>
            <a:r>
              <a:rPr lang="en-US" i="1" dirty="0" err="1" smtClean="0"/>
              <a:t>i</a:t>
            </a:r>
            <a:r>
              <a:rPr lang="en-US" dirty="0" smtClean="0"/>
              <a:t> ≤ k from the matrix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to the values of the next optimization problem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α</a:t>
            </a:r>
            <a:r>
              <a:rPr lang="en-US" dirty="0" smtClean="0"/>
              <a:t>, </a:t>
            </a:r>
            <a:r>
              <a:rPr lang="en-US" i="1" dirty="0" smtClean="0"/>
              <a:t>y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)), </a:t>
            </a:r>
            <a:r>
              <a:rPr lang="en-US" dirty="0" err="1" smtClean="0"/>
              <a:t>i</a:t>
            </a:r>
            <a:r>
              <a:rPr lang="en-US" dirty="0" smtClean="0"/>
              <a:t>. e.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04908EA-AC62-4737-B4FE-524ABFFEE2F1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Various Scalarization Schemes in Multicriteria Optimization Problems</a:t>
            </a:r>
            <a:endParaRPr lang="ru-RU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0752" y="2574801"/>
            <a:ext cx="4686300" cy="566167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0953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0752" y="4206622"/>
            <a:ext cx="4729263" cy="432000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81915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0752" y="5785445"/>
            <a:ext cx="4676775" cy="523875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98107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 smtClean="0"/>
              <a:t>/15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Results of numerical experiments…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numerical experiments have been carried out using the computational nodes of </a:t>
            </a:r>
            <a:r>
              <a:rPr lang="en-US" dirty="0" err="1" smtClean="0"/>
              <a:t>Lobachevsky</a:t>
            </a:r>
            <a:r>
              <a:rPr lang="en-US" dirty="0" smtClean="0"/>
              <a:t> supercomputer at </a:t>
            </a:r>
            <a:r>
              <a:rPr lang="en-US" dirty="0" err="1" smtClean="0"/>
              <a:t>Nizhni</a:t>
            </a:r>
            <a:r>
              <a:rPr lang="en-US" dirty="0" smtClean="0"/>
              <a:t> Novgorod State University. </a:t>
            </a:r>
          </a:p>
          <a:p>
            <a:pPr lvl="1"/>
            <a:r>
              <a:rPr lang="en-US" sz="2400" dirty="0" smtClean="0"/>
              <a:t>The peak </a:t>
            </a:r>
            <a:r>
              <a:rPr lang="en-US" sz="2400" dirty="0" err="1" smtClean="0"/>
              <a:t>perfor-mance</a:t>
            </a:r>
            <a:r>
              <a:rPr lang="en-US" sz="2400" dirty="0" smtClean="0"/>
              <a:t> of the supercomputer was 573 </a:t>
            </a:r>
            <a:r>
              <a:rPr lang="en-US" sz="2400" dirty="0" err="1" smtClean="0"/>
              <a:t>Tflops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Each computational node was equipped with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Intel </a:t>
            </a:r>
            <a:r>
              <a:rPr lang="en-US" sz="2400" dirty="0" smtClean="0"/>
              <a:t>Sandy Bridge E5-2660, processor 2.2 GHz, 64 </a:t>
            </a:r>
            <a:r>
              <a:rPr lang="en-US" sz="2400" dirty="0" err="1" smtClean="0"/>
              <a:t>Gb</a:t>
            </a:r>
            <a:r>
              <a:rPr lang="en-US" sz="2400" dirty="0" smtClean="0"/>
              <a:t> RAM.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F38B273-7AE8-40D8-BC83-A2862F0F17E0}" type="datetime1">
              <a:rPr lang="ru-RU" smtClean="0"/>
              <a:t>11.08.2019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Various Scalarization Schemes in Multicriteria Optimization Problems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 smtClean="0"/>
              <a:t>/15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1076</Words>
  <Application>Microsoft Office PowerPoint</Application>
  <PresentationFormat>Лист A4 (210x297 мм)</PresentationFormat>
  <Paragraphs>294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1_itlab</vt:lpstr>
      <vt:lpstr>Parallel Computations for Various Scalarization Schemes in Multicriteria Optimization Problems</vt:lpstr>
      <vt:lpstr>Content</vt:lpstr>
      <vt:lpstr>Multistage multicriteria optimization problem statement</vt:lpstr>
      <vt:lpstr>Reduction of the multistage multicriteria search to the scalar global optimization problems…</vt:lpstr>
      <vt:lpstr>Reduction of the multistage multicriteria search to the scalar global optimization problems…</vt:lpstr>
      <vt:lpstr>Reduction of the multistage multicriteria search to the scalar global optimization problems</vt:lpstr>
      <vt:lpstr>Parallel global search algorithm</vt:lpstr>
      <vt:lpstr>Computational complexity reduction of the multistage multicriteria search</vt:lpstr>
      <vt:lpstr>Results of numerical experiments…</vt:lpstr>
      <vt:lpstr>Results of numerical experiments…</vt:lpstr>
      <vt:lpstr>Results of numerical experiments…</vt:lpstr>
      <vt:lpstr>Results of numerical experiments…</vt:lpstr>
      <vt:lpstr>Results of numerical experiments…</vt:lpstr>
      <vt:lpstr>Results of numerical experiments…</vt:lpstr>
      <vt:lpstr>Thanks for attention!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2019-08-11T16:31:35Z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