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0" r:id="rId1"/>
  </p:sldMasterIdLst>
  <p:notesMasterIdLst>
    <p:notesMasterId r:id="rId22"/>
  </p:notesMasterIdLst>
  <p:handoutMasterIdLst>
    <p:handoutMasterId r:id="rId23"/>
  </p:handoutMasterIdLst>
  <p:sldIdLst>
    <p:sldId id="260" r:id="rId2"/>
    <p:sldId id="256" r:id="rId3"/>
    <p:sldId id="532" r:id="rId4"/>
    <p:sldId id="551" r:id="rId5"/>
    <p:sldId id="485" r:id="rId6"/>
    <p:sldId id="533" r:id="rId7"/>
    <p:sldId id="552" r:id="rId8"/>
    <p:sldId id="534" r:id="rId9"/>
    <p:sldId id="535" r:id="rId10"/>
    <p:sldId id="536" r:id="rId11"/>
    <p:sldId id="538" r:id="rId12"/>
    <p:sldId id="539" r:id="rId13"/>
    <p:sldId id="540" r:id="rId14"/>
    <p:sldId id="541" r:id="rId15"/>
    <p:sldId id="546" r:id="rId16"/>
    <p:sldId id="548" r:id="rId17"/>
    <p:sldId id="549" r:id="rId18"/>
    <p:sldId id="550" r:id="rId19"/>
    <p:sldId id="302" r:id="rId20"/>
    <p:sldId id="497" r:id="rId21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  <a:srgbClr val="005DA2"/>
    <a:srgbClr val="D62A90"/>
    <a:srgbClr val="00FF00"/>
    <a:srgbClr val="99FF33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1" autoAdjust="0"/>
    <p:restoredTop sz="94576" autoAdjust="0"/>
  </p:normalViewPr>
  <p:slideViewPr>
    <p:cSldViewPr>
      <p:cViewPr>
        <p:scale>
          <a:sx n="70" d="100"/>
          <a:sy n="70" d="100"/>
        </p:scale>
        <p:origin x="-1290" y="-1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vgeniy\svn\Visograph\trunk\dissertation_mco\example_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vgeniy\svn\Visograph\trunk\dissertation_mco\example_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vgeniy\svn\Visograph\trunk\dissertation_mco\example_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strRef>
          <c:f>[Книга1]Лист1!$C$1</c:f>
          <c:strCache>
            <c:ptCount val="1"/>
            <c:pt idx="0">
              <c:v>Точек в PDA</c:v>
            </c:pt>
          </c:strCache>
        </c:strRef>
      </c:tx>
      <c:layout/>
    </c:title>
    <c:plotArea>
      <c:layout>
        <c:manualLayout>
          <c:layoutTarget val="inner"/>
          <c:xMode val="edge"/>
          <c:yMode val="edge"/>
          <c:x val="0.24806652046783725"/>
          <c:y val="0.20663252314814815"/>
          <c:w val="0.66205628654971194"/>
          <c:h val="0.59556712962962555"/>
        </c:manualLayout>
      </c:layout>
      <c:barChart>
        <c:barDir val="bar"/>
        <c:grouping val="clustered"/>
        <c:ser>
          <c:idx val="0"/>
          <c:order val="0"/>
          <c:spPr>
            <a:gradFill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dPt>
            <c:idx val="4"/>
            <c:spPr>
              <a:solidFill>
                <a:schemeClr val="bg2">
                  <a:lumMod val="75000"/>
                </a:schemeClr>
              </a:solidFill>
              <a:ln w="25400" cap="flat" cmpd="sng" algn="ctr">
                <a:solidFill>
                  <a:schemeClr val="dk1">
                    <a:shade val="50000"/>
                  </a:schemeClr>
                </a:solidFill>
                <a:prstDash val="solid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5DE7-4724-A365-A7B9D919A1AF}"/>
              </c:ext>
            </c:extLst>
          </c:dPt>
          <c:cat>
            <c:strRef>
              <c:f>[Книга1]Лист1!$A$2:$A$6</c:f>
              <c:strCache>
                <c:ptCount val="5"/>
                <c:pt idx="0">
                  <c:v>MC</c:v>
                </c:pt>
                <c:pt idx="1">
                  <c:v>SEMO</c:v>
                </c:pt>
                <c:pt idx="2">
                  <c:v>NUC</c:v>
                </c:pt>
                <c:pt idx="3">
                  <c:v>BLO</c:v>
                </c:pt>
                <c:pt idx="4">
                  <c:v>МАМГП</c:v>
                </c:pt>
              </c:strCache>
            </c:strRef>
          </c:cat>
          <c:val>
            <c:numRef>
              <c:f>[Книга1]Лист1!$C$2:$C$6</c:f>
              <c:numCache>
                <c:formatCode>General</c:formatCode>
                <c:ptCount val="5"/>
                <c:pt idx="0">
                  <c:v>67</c:v>
                </c:pt>
                <c:pt idx="1">
                  <c:v>104</c:v>
                </c:pt>
                <c:pt idx="2">
                  <c:v>29</c:v>
                </c:pt>
                <c:pt idx="3">
                  <c:v>68</c:v>
                </c:pt>
                <c:pt idx="4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DE7-4724-A365-A7B9D919A1AF}"/>
            </c:ext>
          </c:extLst>
        </c:ser>
        <c:axId val="145625088"/>
        <c:axId val="145626624"/>
      </c:barChart>
      <c:catAx>
        <c:axId val="145625088"/>
        <c:scaling>
          <c:orientation val="minMax"/>
        </c:scaling>
        <c:axPos val="l"/>
        <c:numFmt formatCode="General" sourceLinked="0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45626624"/>
        <c:crosses val="autoZero"/>
        <c:auto val="1"/>
        <c:lblAlgn val="ctr"/>
        <c:lblOffset val="100"/>
      </c:catAx>
      <c:valAx>
        <c:axId val="145626624"/>
        <c:scaling>
          <c:orientation val="minMax"/>
        </c:scaling>
        <c:axPos val="b"/>
        <c:majorGridlines/>
        <c:numFmt formatCode="General" sourceLinked="1"/>
        <c:tickLblPos val="nextTo"/>
        <c:crossAx val="14562508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strRef>
          <c:f>[Книга1]Лист1!$D$1</c:f>
          <c:strCache>
            <c:ptCount val="1"/>
            <c:pt idx="0">
              <c:v>Показатель HV (лучше больше)</c:v>
            </c:pt>
          </c:strCache>
        </c:strRef>
      </c:tx>
      <c:layout/>
    </c:title>
    <c:plotArea>
      <c:layout>
        <c:manualLayout>
          <c:layoutTarget val="inner"/>
          <c:xMode val="edge"/>
          <c:yMode val="edge"/>
          <c:x val="0.24806615497076143"/>
          <c:y val="0.20663252314814815"/>
          <c:w val="0.65568603801169978"/>
          <c:h val="0.59556712962962266"/>
        </c:manualLayout>
      </c:layout>
      <c:barChart>
        <c:barDir val="bar"/>
        <c:grouping val="clustered"/>
        <c:ser>
          <c:idx val="0"/>
          <c:order val="0"/>
          <c:spPr>
            <a:gradFill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dPt>
            <c:idx val="4"/>
            <c:spPr>
              <a:solidFill>
                <a:schemeClr val="bg2">
                  <a:lumMod val="75000"/>
                </a:schemeClr>
              </a:solidFill>
              <a:ln w="25400" cap="flat" cmpd="sng" algn="ctr">
                <a:solidFill>
                  <a:schemeClr val="dk1">
                    <a:shade val="50000"/>
                  </a:schemeClr>
                </a:solidFill>
                <a:prstDash val="solid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2B2D-4674-BB57-7256EBB33293}"/>
              </c:ext>
            </c:extLst>
          </c:dPt>
          <c:cat>
            <c:strRef>
              <c:f>[Книга1]Лист1!$A$2:$A$6</c:f>
              <c:strCache>
                <c:ptCount val="5"/>
                <c:pt idx="0">
                  <c:v>MC</c:v>
                </c:pt>
                <c:pt idx="1">
                  <c:v>SEMO</c:v>
                </c:pt>
                <c:pt idx="2">
                  <c:v>NUC</c:v>
                </c:pt>
                <c:pt idx="3">
                  <c:v>BLO</c:v>
                </c:pt>
                <c:pt idx="4">
                  <c:v>МАМГП</c:v>
                </c:pt>
              </c:strCache>
            </c:strRef>
          </c:cat>
          <c:val>
            <c:numRef>
              <c:f>[Книга1]Лист1!$D$2:$D$6</c:f>
              <c:numCache>
                <c:formatCode>General</c:formatCode>
                <c:ptCount val="5"/>
                <c:pt idx="0">
                  <c:v>0.30000000000000032</c:v>
                </c:pt>
                <c:pt idx="1">
                  <c:v>0.31200000000000166</c:v>
                </c:pt>
                <c:pt idx="2">
                  <c:v>0.30600000000000038</c:v>
                </c:pt>
                <c:pt idx="3">
                  <c:v>0.30800000000000038</c:v>
                </c:pt>
                <c:pt idx="4">
                  <c:v>0.31700000000000184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B2D-4674-BB57-7256EBB33293}"/>
            </c:ext>
          </c:extLst>
        </c:ser>
        <c:axId val="145680256"/>
        <c:axId val="145681792"/>
      </c:barChart>
      <c:catAx>
        <c:axId val="145680256"/>
        <c:scaling>
          <c:orientation val="minMax"/>
        </c:scaling>
        <c:axPos val="l"/>
        <c:numFmt formatCode="General" sourceLinked="0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45681792"/>
        <c:crosses val="autoZero"/>
        <c:auto val="1"/>
        <c:lblAlgn val="ctr"/>
        <c:lblOffset val="100"/>
      </c:catAx>
      <c:valAx>
        <c:axId val="145681792"/>
        <c:scaling>
          <c:orientation val="minMax"/>
        </c:scaling>
        <c:axPos val="b"/>
        <c:majorGridlines/>
        <c:numFmt formatCode="General" sourceLinked="1"/>
        <c:tickLblPos val="nextTo"/>
        <c:crossAx val="14568025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strRef>
          <c:f>[Книга1]Лист1!$E$1</c:f>
          <c:strCache>
            <c:ptCount val="1"/>
            <c:pt idx="0">
              <c:v>Показатель DU (лучше меньше)</c:v>
            </c:pt>
          </c:strCache>
        </c:strRef>
      </c:tx>
      <c:layout/>
    </c:title>
    <c:plotArea>
      <c:layout>
        <c:manualLayout>
          <c:layoutTarget val="inner"/>
          <c:xMode val="edge"/>
          <c:yMode val="edge"/>
          <c:x val="0.24827713608969723"/>
          <c:y val="0.18575462962962963"/>
          <c:w val="0.66834316442152064"/>
          <c:h val="0.58818783068783054"/>
        </c:manualLayout>
      </c:layout>
      <c:barChart>
        <c:barDir val="bar"/>
        <c:grouping val="clustered"/>
        <c:ser>
          <c:idx val="0"/>
          <c:order val="0"/>
          <c:spPr>
            <a:gradFill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dPt>
            <c:idx val="4"/>
            <c:spPr>
              <a:solidFill>
                <a:schemeClr val="bg2">
                  <a:lumMod val="75000"/>
                </a:schemeClr>
              </a:solidFill>
              <a:ln w="25400" cap="flat" cmpd="sng" algn="ctr">
                <a:solidFill>
                  <a:schemeClr val="dk1">
                    <a:shade val="50000"/>
                  </a:schemeClr>
                </a:solidFill>
                <a:prstDash val="solid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9FA5-4316-80CE-5D219178EC2A}"/>
              </c:ext>
            </c:extLst>
          </c:dPt>
          <c:cat>
            <c:strRef>
              <c:f>[Книга1]Лист1!$A$2:$A$6</c:f>
              <c:strCache>
                <c:ptCount val="5"/>
                <c:pt idx="0">
                  <c:v>MC</c:v>
                </c:pt>
                <c:pt idx="1">
                  <c:v>SEMO</c:v>
                </c:pt>
                <c:pt idx="2">
                  <c:v>NUC</c:v>
                </c:pt>
                <c:pt idx="3">
                  <c:v>BLO</c:v>
                </c:pt>
                <c:pt idx="4">
                  <c:v>МАМГП</c:v>
                </c:pt>
              </c:strCache>
            </c:strRef>
          </c:cat>
          <c:val>
            <c:numRef>
              <c:f>[Книга1]Лист1!$E$2:$E$6</c:f>
              <c:numCache>
                <c:formatCode>General</c:formatCode>
                <c:ptCount val="5"/>
                <c:pt idx="0">
                  <c:v>1.2769999999999926</c:v>
                </c:pt>
                <c:pt idx="1">
                  <c:v>1.1160000000000001</c:v>
                </c:pt>
                <c:pt idx="2">
                  <c:v>0.21000000000000021</c:v>
                </c:pt>
                <c:pt idx="3">
                  <c:v>0.17500000000000004</c:v>
                </c:pt>
                <c:pt idx="4">
                  <c:v>9.4000000000000028E-2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FA5-4316-80CE-5D219178EC2A}"/>
            </c:ext>
          </c:extLst>
        </c:ser>
        <c:axId val="145776640"/>
        <c:axId val="145778176"/>
      </c:barChart>
      <c:catAx>
        <c:axId val="145776640"/>
        <c:scaling>
          <c:orientation val="minMax"/>
        </c:scaling>
        <c:axPos val="l"/>
        <c:numFmt formatCode="General" sourceLinked="0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45778176"/>
        <c:crosses val="autoZero"/>
        <c:auto val="1"/>
        <c:lblAlgn val="ctr"/>
        <c:lblOffset val="100"/>
      </c:catAx>
      <c:valAx>
        <c:axId val="145778176"/>
        <c:scaling>
          <c:orientation val="minMax"/>
        </c:scaling>
        <c:axPos val="b"/>
        <c:majorGridlines/>
        <c:numFmt formatCode="General" sourceLinked="1"/>
        <c:tickLblPos val="nextTo"/>
        <c:crossAx val="145776640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strRef>
          <c:f>[example_1.xlsx]Лист2!$B$10</c:f>
          <c:strCache>
            <c:ptCount val="1"/>
            <c:pt idx="0">
              <c:v>Итераций</c:v>
            </c:pt>
          </c:strCache>
        </c:strRef>
      </c:tx>
      <c:layout>
        <c:manualLayout>
          <c:xMode val="edge"/>
          <c:yMode val="edge"/>
          <c:x val="0.38011040515561062"/>
          <c:y val="0.11139113197948766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title>
    <c:plotArea>
      <c:layout/>
      <c:barChart>
        <c:barDir val="bar"/>
        <c:grouping val="clustered"/>
        <c:ser>
          <c:idx val="0"/>
          <c:order val="0"/>
          <c:spPr>
            <a:gradFill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dPt>
            <c:idx val="1"/>
            <c:spPr>
              <a:solidFill>
                <a:schemeClr val="bg2">
                  <a:lumMod val="75000"/>
                </a:schemeClr>
              </a:solidFill>
              <a:ln w="25400" cap="flat" cmpd="sng" algn="ctr">
                <a:solidFill>
                  <a:schemeClr val="dk1">
                    <a:shade val="50000"/>
                  </a:schemeClr>
                </a:solidFill>
                <a:prstDash val="solid"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82 </a:t>
                    </a:r>
                    <a:r>
                      <a:rPr lang="en-US" smtClean="0"/>
                      <a:t>244,1</a:t>
                    </a:r>
                    <a:endParaRPr lang="en-US"/>
                  </a:p>
                </c:rich>
              </c:tx>
              <c:dLblPos val="outEnd"/>
              <c:showVal val="1"/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b="1"/>
                </a:pPr>
                <a:endParaRPr lang="en-US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[example_1.xlsx]Лист2!$A$10:$A$11</c:f>
              <c:strCache>
                <c:ptCount val="2"/>
                <c:pt idx="0">
                  <c:v>АГП</c:v>
                </c:pt>
                <c:pt idx="1">
                  <c:v>МАМГП</c:v>
                </c:pt>
              </c:strCache>
            </c:strRef>
          </c:cat>
          <c:val>
            <c:numRef>
              <c:f>[example_1.xlsx]Лист2!$E$2:$E$3</c:f>
              <c:numCache>
                <c:formatCode>#,##0.00</c:formatCode>
                <c:ptCount val="2"/>
                <c:pt idx="0">
                  <c:v>82244.100000000006</c:v>
                </c:pt>
                <c:pt idx="1">
                  <c:v>23791.8</c:v>
                </c:pt>
              </c:numCache>
            </c:numRef>
          </c:val>
        </c:ser>
        <c:dLbls>
          <c:showVal val="1"/>
        </c:dLbls>
        <c:gapWidth val="182"/>
        <c:axId val="63732352"/>
        <c:axId val="63742336"/>
      </c:barChart>
      <c:catAx>
        <c:axId val="63732352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b="1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63742336"/>
        <c:crosses val="autoZero"/>
        <c:auto val="1"/>
        <c:lblAlgn val="ctr"/>
        <c:lblOffset val="100"/>
      </c:catAx>
      <c:valAx>
        <c:axId val="63742336"/>
        <c:scaling>
          <c:orientation val="minMax"/>
          <c:max val="90000"/>
          <c:min val="0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63732352"/>
        <c:crosses val="autoZero"/>
        <c:crossBetween val="between"/>
        <c:majorUnit val="40000"/>
      </c:valAx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2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strRef>
          <c:f>[example_1.xlsx]Лист2!$B$11</c:f>
          <c:strCache>
            <c:ptCount val="1"/>
            <c:pt idx="0">
              <c:v>Ускорение</c:v>
            </c:pt>
          </c:strCache>
        </c:strRef>
      </c:tx>
      <c:layout>
        <c:manualLayout>
          <c:xMode val="edge"/>
          <c:yMode val="edge"/>
          <c:x val="0.38119273932059938"/>
          <c:y val="0.15782163742690131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title>
    <c:plotArea>
      <c:layout/>
      <c:barChart>
        <c:barDir val="bar"/>
        <c:grouping val="clustered"/>
        <c:ser>
          <c:idx val="0"/>
          <c:order val="0"/>
          <c:spPr>
            <a:solidFill>
              <a:schemeClr val="dk1"/>
            </a:solidFill>
            <a:ln w="25400" cap="flat" cmpd="sng" algn="ctr">
              <a:solidFill>
                <a:schemeClr val="dk1">
                  <a:shade val="50000"/>
                </a:schemeClr>
              </a:solidFill>
              <a:prstDash val="solid"/>
            </a:ln>
            <a:effectLst/>
          </c:spPr>
          <c:dPt>
            <c:idx val="0"/>
            <c:spPr>
              <a:gradFill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35000">
                    <a:schemeClr val="dk1">
                      <a:tint val="37000"/>
                      <a:satMod val="300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dk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spPr>
              <a:solidFill>
                <a:schemeClr val="bg2">
                  <a:lumMod val="75000"/>
                </a:schemeClr>
              </a:solidFill>
              <a:ln w="25400" cap="flat" cmpd="sng" algn="ctr">
                <a:solidFill>
                  <a:schemeClr val="dk1">
                    <a:shade val="50000"/>
                  </a:schemeClr>
                </a:solidFill>
                <a:prstDash val="solid"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b="1"/>
                </a:pPr>
                <a:endParaRPr lang="en-US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[example_1.xlsx]Лист2!$A$10:$A$11</c:f>
              <c:strCache>
                <c:ptCount val="2"/>
                <c:pt idx="0">
                  <c:v>АГП</c:v>
                </c:pt>
                <c:pt idx="1">
                  <c:v>МАМГП</c:v>
                </c:pt>
              </c:strCache>
            </c:strRef>
          </c:cat>
          <c:val>
            <c:numRef>
              <c:f>[example_1.xlsx]Лист2!$G$2:$G$3</c:f>
              <c:numCache>
                <c:formatCode>General</c:formatCode>
                <c:ptCount val="2"/>
                <c:pt idx="0">
                  <c:v>1</c:v>
                </c:pt>
                <c:pt idx="1">
                  <c:v>3.5</c:v>
                </c:pt>
              </c:numCache>
            </c:numRef>
          </c:val>
          <c:extLst xmlns:c16r2="http://schemas.microsoft.com/office/drawing/2015/06/chart"/>
        </c:ser>
        <c:dLbls>
          <c:showVal val="1"/>
        </c:dLbls>
        <c:gapWidth val="182"/>
        <c:axId val="63763584"/>
        <c:axId val="63765120"/>
      </c:barChart>
      <c:catAx>
        <c:axId val="63763584"/>
        <c:scaling>
          <c:orientation val="minMax"/>
        </c:scaling>
        <c:axPos val="l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n-US"/>
          </a:p>
        </c:txPr>
        <c:crossAx val="63765120"/>
        <c:crosses val="autoZero"/>
        <c:auto val="1"/>
        <c:lblAlgn val="ctr"/>
        <c:lblOffset val="100"/>
      </c:catAx>
      <c:valAx>
        <c:axId val="6376512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63763584"/>
        <c:crosses val="autoZero"/>
        <c:crossBetween val="between"/>
      </c:valAx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Лист2!$F$1</c:f>
              <c:strCache>
                <c:ptCount val="1"/>
                <c:pt idx="0">
                  <c:v>Ускорени ПАМГП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dLbls>
            <c:dLbl>
              <c:idx val="0"/>
              <c:layout>
                <c:manualLayout>
                  <c:x val="-7.5560185185185183E-3"/>
                  <c:y val="1.6227185583368286E-2"/>
                </c:manualLayout>
              </c:layout>
              <c:dLblPos val="outEnd"/>
              <c:showVal val="1"/>
            </c:dLbl>
            <c:dLbl>
              <c:idx val="1"/>
              <c:layout>
                <c:manualLayout>
                  <c:x val="5.87962962962966E-3"/>
                  <c:y val="2.7133737277054822E-2"/>
                </c:manualLayout>
              </c:layout>
              <c:dLblPos val="outEnd"/>
              <c:showVal val="1"/>
            </c:dLbl>
            <c:dLbl>
              <c:idx val="2"/>
              <c:layout>
                <c:manualLayout>
                  <c:x val="2.9398148148148148E-3"/>
                  <c:y val="2.7133737277054822E-2"/>
                </c:manualLayout>
              </c:layout>
              <c:dLblPos val="outEnd"/>
              <c:showVal val="1"/>
            </c:dLbl>
            <c:dLbl>
              <c:idx val="3"/>
              <c:layout>
                <c:manualLayout>
                  <c:x val="5.8793981481481726E-3"/>
                  <c:y val="2.2611447730879003E-2"/>
                </c:manualLayout>
              </c:layout>
              <c:dLblPos val="outEnd"/>
              <c:showVal val="1"/>
            </c:dLbl>
            <c:dLbl>
              <c:idx val="4"/>
              <c:layout>
                <c:manualLayout>
                  <c:x val="0"/>
                  <c:y val="1.8089158184703125E-2"/>
                </c:manualLayout>
              </c:layout>
              <c:dLblPos val="outEnd"/>
              <c:showVal val="1"/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Лист2!$D$6:$D$10</c:f>
              <c:strCache>
                <c:ptCount val="5"/>
                <c:pt idx="0">
                  <c:v>P=5;Q=40;P*Q=200</c:v>
                </c:pt>
                <c:pt idx="1">
                  <c:v>P=25;Q=20;P*Q=500</c:v>
                </c:pt>
                <c:pt idx="2">
                  <c:v>P=25;Q=40;P*Q=1000</c:v>
                </c:pt>
                <c:pt idx="3">
                  <c:v>P=50;Q=20;P*Q=1000</c:v>
                </c:pt>
                <c:pt idx="4">
                  <c:v>P=50;Q=40;P*Q=2000</c:v>
                </c:pt>
              </c:strCache>
            </c:strRef>
          </c:cat>
          <c:val>
            <c:numRef>
              <c:f>Лист2!$F$6:$F$10</c:f>
              <c:numCache>
                <c:formatCode>General</c:formatCode>
                <c:ptCount val="5"/>
                <c:pt idx="0">
                  <c:v>180.7</c:v>
                </c:pt>
                <c:pt idx="1">
                  <c:v>357.6</c:v>
                </c:pt>
                <c:pt idx="2">
                  <c:v>646.29999999999995</c:v>
                </c:pt>
                <c:pt idx="3">
                  <c:v>627.1</c:v>
                </c:pt>
                <c:pt idx="4" formatCode="#,##0.00">
                  <c:v>1134</c:v>
                </c:pt>
              </c:numCache>
            </c:numRef>
          </c:val>
          <c:extLst xmlns:c16r2="http://schemas.microsoft.com/office/drawing/2015/06/chart"/>
        </c:ser>
        <c:ser>
          <c:idx val="1"/>
          <c:order val="1"/>
          <c:tx>
            <c:strRef>
              <c:f>Лист2!$G$1</c:f>
              <c:strCache>
                <c:ptCount val="1"/>
                <c:pt idx="0">
                  <c:v>Общее ускорение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25400" cap="flat" cmpd="sng" algn="ctr">
              <a:solidFill>
                <a:schemeClr val="dk1">
                  <a:shade val="50000"/>
                </a:schemeClr>
              </a:solidFill>
              <a:prstDash val="solid"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Лист2!$G$6:$G$10</c:f>
              <c:numCache>
                <c:formatCode>#,##0.00</c:formatCode>
                <c:ptCount val="5"/>
                <c:pt idx="0" formatCode="General">
                  <c:v>624.6</c:v>
                </c:pt>
                <c:pt idx="1">
                  <c:v>1236</c:v>
                </c:pt>
                <c:pt idx="2">
                  <c:v>2234.3000000000002</c:v>
                </c:pt>
                <c:pt idx="3">
                  <c:v>2167.6999999999998</c:v>
                </c:pt>
                <c:pt idx="4">
                  <c:v>3920.1</c:v>
                </c:pt>
              </c:numCache>
            </c:numRef>
          </c:val>
        </c:ser>
        <c:dLbls>
          <c:showVal val="1"/>
        </c:dLbls>
        <c:gapWidth val="182"/>
        <c:axId val="64016384"/>
        <c:axId val="64017920"/>
      </c:barChart>
      <c:catAx>
        <c:axId val="64016384"/>
        <c:scaling>
          <c:orientation val="minMax"/>
        </c:scaling>
        <c:axPos val="l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64017920"/>
        <c:crosses val="autoZero"/>
        <c:auto val="1"/>
        <c:lblAlgn val="ctr"/>
        <c:lblOffset val="100"/>
      </c:catAx>
      <c:valAx>
        <c:axId val="6401792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64016384"/>
        <c:crosses val="autoZero"/>
        <c:crossBetween val="between"/>
      </c:valAx>
      <c:spPr>
        <a:ln>
          <a:noFill/>
        </a:ln>
      </c:spPr>
    </c:plotArea>
    <c:legend>
      <c:legendPos val="b"/>
      <c:layout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 b="1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EB379-D720-461B-A749-CE4B365CEBE1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69DC8-28EA-4D1E-8883-D14AEA556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A048D-BC9E-420A-9E19-C3FB18E7A77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A476D-B87E-44BB-B82A-8C7287914FBD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74FE7-CF99-4916-B10D-F64EAC0EB5CE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04528" y="116632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8" name="Text Box 1033"/>
          <p:cNvSpPr txBox="1">
            <a:spLocks noChangeArrowheads="1"/>
          </p:cNvSpPr>
          <p:nvPr userDrawn="1"/>
        </p:nvSpPr>
        <p:spPr bwMode="auto">
          <a:xfrm>
            <a:off x="1166786" y="3768598"/>
            <a:ext cx="8739214" cy="73250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6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Нижегородский государственный университет им. Н.И. Лобачевского </a:t>
            </a:r>
            <a:endParaRPr lang="ru-RU" sz="18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6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Институт информационных технологий, математики и механики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3789040"/>
            <a:ext cx="620689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  <a:lvl4pPr>
              <a:defRPr sz="1800"/>
            </a:lvl4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/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 smtClean="0"/>
              <a:t>/20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" y="6309320"/>
            <a:ext cx="504559" cy="556025"/>
          </a:xfrm>
          <a:prstGeom prst="rect">
            <a:avLst/>
          </a:prstGeom>
        </p:spPr>
      </p:pic>
      <p:sp>
        <p:nvSpPr>
          <p:cNvPr id="16" name="Line 9"/>
          <p:cNvSpPr>
            <a:spLocks noChangeShapeType="1"/>
          </p:cNvSpPr>
          <p:nvPr userDrawn="1"/>
        </p:nvSpPr>
        <p:spPr bwMode="auto">
          <a:xfrm>
            <a:off x="704528" y="6381750"/>
            <a:ext cx="900541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 smtClean="0"/>
              <a:t>/20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/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" y="6309320"/>
            <a:ext cx="504559" cy="556025"/>
          </a:xfrm>
          <a:prstGeom prst="rect">
            <a:avLst/>
          </a:prstGeom>
        </p:spPr>
      </p:pic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704528" y="6381750"/>
            <a:ext cx="900541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0" y="207963"/>
            <a:ext cx="946589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092" y="1071546"/>
            <a:ext cx="95012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19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/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 smtClean="0"/>
              <a:t>/20</a:t>
            </a:r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704528" y="6381750"/>
            <a:ext cx="900541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" y="6309320"/>
            <a:ext cx="504559" cy="5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.kozinov@itmm.unn.ru" TargetMode="External"/><Relationship Id="rId2" Type="http://schemas.openxmlformats.org/officeDocument/2006/relationships/hyperlink" Target="mailto:gergel@unn.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 bwMode="auto">
          <a:xfrm>
            <a:off x="200472" y="144016"/>
            <a:ext cx="9505056" cy="14127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40632" y="4665330"/>
            <a:ext cx="77865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ru-RU" sz="2000" dirty="0" err="1" smtClean="0"/>
              <a:t>Гергель</a:t>
            </a:r>
            <a:r>
              <a:rPr lang="ru-RU" sz="2000" dirty="0" smtClean="0"/>
              <a:t> В.П., д.т.н., директор ИТММ, ННГУ </a:t>
            </a:r>
            <a:endParaRPr lang="en-US" sz="2000" dirty="0" smtClean="0"/>
          </a:p>
          <a:p>
            <a:pPr algn="r"/>
            <a:r>
              <a:rPr lang="ru-RU" sz="2000" u="sng" dirty="0" err="1" smtClean="0"/>
              <a:t>Козинов</a:t>
            </a:r>
            <a:r>
              <a:rPr lang="ru-RU" sz="2000" u="sng" dirty="0" smtClean="0"/>
              <a:t> Е.А.</a:t>
            </a:r>
            <a:r>
              <a:rPr lang="ru-RU" sz="2000" dirty="0" smtClean="0"/>
              <a:t>, ассистент каф. МОСТ, ИТММ, ННГУ</a:t>
            </a:r>
            <a:r>
              <a:rPr lang="ru-RU" sz="2000" u="sng" dirty="0" smtClean="0"/>
              <a:t> </a:t>
            </a:r>
            <a:endParaRPr lang="ru-RU" sz="2000" u="sng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742950" y="2132856"/>
            <a:ext cx="84201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dirty="0" smtClean="0"/>
              <a:t>Высокопроизводительные вычисления в </a:t>
            </a:r>
            <a:r>
              <a:rPr lang="ru-RU" dirty="0" smtClean="0"/>
              <a:t>сложных </a:t>
            </a:r>
            <a:r>
              <a:rPr lang="ru-RU" dirty="0" smtClean="0"/>
              <a:t>задачах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многокритериальной </a:t>
            </a:r>
            <a:r>
              <a:rPr lang="ru-RU" dirty="0" smtClean="0"/>
              <a:t>оптимизации</a:t>
            </a:r>
            <a:endParaRPr lang="ru-RU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41032" y="776898"/>
            <a:ext cx="37444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МОСКВА,</a:t>
            </a:r>
          </a:p>
          <a:p>
            <a:r>
              <a:rPr lang="ru-RU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ru-RU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-2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r>
              <a:rPr lang="ru-RU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сентября </a:t>
            </a:r>
            <a:r>
              <a:rPr lang="ru-RU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</a:t>
            </a:r>
            <a:r>
              <a:rPr lang="ru-RU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г.</a:t>
            </a:r>
          </a:p>
        </p:txBody>
      </p:sp>
      <p:pic>
        <p:nvPicPr>
          <p:cNvPr id="5" name="Рисунок 4" descr="rsd-8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472" y="188640"/>
            <a:ext cx="4811935" cy="1296144"/>
          </a:xfrm>
          <a:prstGeom prst="rect">
            <a:avLst/>
          </a:prstGeom>
        </p:spPr>
      </p:pic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93584" y="3645024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32426" y="206084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98FC4E-42F6-4A34-A2BC-F48B0B30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Основы предлагаемого подхода: Ускорение вычислений на основе повторного использования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17EB9F5-9ED5-4BD8-A4CE-4D3CB8DD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92" y="1071546"/>
            <a:ext cx="4714908" cy="5337192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ru-RU" dirty="0">
                <a:latin typeface="Times New Roman" pitchFamily="18" charset="0"/>
                <a:cs typeface="Times New Roman" pitchFamily="18" charset="0"/>
              </a:rPr>
              <a:t>Пример решения задачи:</a:t>
            </a:r>
          </a:p>
          <a:p>
            <a:pPr marL="619125" lvl="1" indent="-342900"/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Серый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 точки проведения испытаний.</a:t>
            </a:r>
          </a:p>
          <a:p>
            <a:pPr marL="619125" lvl="1" indent="-342900"/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Черный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 точки проведения испытаний при повторном использовании информации.</a:t>
            </a:r>
          </a:p>
          <a:p>
            <a:pPr marL="619125" lvl="1" indent="-342900"/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Черные окружности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 точки принадлежащие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области </a:t>
            </a:r>
            <a:r>
              <a:rPr lang="ru-RU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Парето.</a:t>
            </a:r>
          </a:p>
          <a:p>
            <a:pPr marL="342900" indent="-342900"/>
            <a:r>
              <a:rPr lang="ru-RU" dirty="0">
                <a:latin typeface="Times New Roman" pitchFamily="18" charset="0"/>
                <a:cs typeface="Times New Roman" pitchFamily="18" charset="0"/>
              </a:rPr>
              <a:t>Основной результат 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применения МАМГП:</a:t>
            </a:r>
          </a:p>
          <a:p>
            <a:pPr marL="619125" lvl="1" indent="-342900"/>
            <a:r>
              <a:rPr lang="ru-RU" dirty="0">
                <a:latin typeface="Times New Roman" pitchFamily="18" charset="0"/>
                <a:cs typeface="Times New Roman" pitchFamily="18" charset="0"/>
              </a:rPr>
              <a:t>Первая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подзадача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решается за равное количество итераций 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(40 итераций).</a:t>
            </a:r>
          </a:p>
          <a:p>
            <a:pPr marL="619125" lvl="1" indent="-342900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Вторая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подзадача за счет повторного использования информации решается почти в два раза быстрее 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(34 против 60 итераций).</a:t>
            </a: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8622E11-8CAA-48A5-AEA0-C7B626BC93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145241D-19E6-4D80-9597-2D01BE771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pic>
        <p:nvPicPr>
          <p:cNvPr id="8" name="Рисунок 7" descr="example_mco_c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3825" y="1010318"/>
            <a:ext cx="4942730" cy="5328000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371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Параллельные вычисления для </a:t>
            </a:r>
            <a:br>
              <a:rPr lang="ru-RU" dirty="0"/>
            </a:br>
            <a:r>
              <a:rPr lang="ru-RU" dirty="0"/>
              <a:t>вычислительных систем с общей памятью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Параллельный 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многомерный алгоритм многокритериального глобального поиска для общей памяти (ПАМГП-ОП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marL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Параллельный алгоритм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дополненный возможностью повторного использования информации: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Отсортировать точки испытаний в порядке возрастания их координат 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𝑥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𝑥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𝑥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𝑖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𝑥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𝑘∗</a:t>
            </a:r>
            <a:r>
              <a:rPr lang="ru-RU" sz="20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𝑥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𝑘∗𝑝+1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каждого интервала (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вычислить характеристики интервалов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𝑅(𝑖).</a:t>
            </a:r>
          </a:p>
          <a:p>
            <a:pPr marL="457200" indent="-457200">
              <a:spcAft>
                <a:spcPts val="300"/>
              </a:spcAft>
              <a:buFont typeface="+mj-lt"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Отсортировать интервалы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убыванию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характеристик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взять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𝑝 интервалов 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𝑅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𝑡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𝑅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𝑡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𝑅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𝑡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𝑝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Провести 𝑝 испытаний параллельно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Критерий остановки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6537" y="4797200"/>
            <a:ext cx="3840872" cy="432000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810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8544" y="5625280"/>
            <a:ext cx="1841269" cy="3240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41032" y="3501008"/>
            <a:ext cx="4520952" cy="27280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Номер слайда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188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F4B825-5866-44EA-88ED-5B290213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Параллельные вычисления для вычислительных систем с распределенной памятью…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9929EAD-7D67-4833-8F4A-45AACE405BF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B0437D5-6D31-4E27-9589-9408A7C96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Решение задачи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МКО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может быть сформулировано как проблема решения семейства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 свертки частных критериев,</a:t>
            </a:r>
          </a:p>
          <a:p>
            <a:pPr lvl="1"/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набор коэффициентов свертки.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Выделенное семейство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подзадач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можно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решать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как последовательно, так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параллельно: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Семейство подзадач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является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информационно-связанным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Значения оптимизируемых функций, вычисленные для любой подзадачи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(𝑥), 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𝜏,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могут быть приведены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 значениям всех остальных задач этого семейства.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7429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r>
              <a:rPr lang="en-US" smtClean="0"/>
              <a:t>/20</a:t>
            </a:r>
            <a:endParaRPr lang="ru-RU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96816" y="1628800"/>
            <a:ext cx="3962400" cy="1533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712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F4B825-5866-44EA-88ED-5B290213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Параллельные вычисления для вычислительных систем с распределенной памятью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9929EAD-7D67-4833-8F4A-45AACE405BF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B0437D5-6D31-4E27-9589-9408A7C96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238092" y="980728"/>
            <a:ext cx="9501254" cy="521497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Параллельный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многомерный алгоритм многокритериального глобального поиска для распределенной памяти (ПАМГП-РП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Алгоритм МАМГП, дополнен следующими операциями: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В начале вычислений подзадачи 𝛷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(𝑥) распределяются по вычислительным процессорам.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Перед каждой итерацией происходит проверка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наличие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вычисленных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значений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критериев и ограничений 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соседних процессоров.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наличии вычисленных значений обновляется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МПИ и МСП.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Выполняется итерация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глобального поиска согласно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МАМГП.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Вычисленные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значения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критериев и ограничений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рассылаются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всем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процессорам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89535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 smtClean="0"/>
              <a:t>/20</a:t>
            </a:r>
            <a:endParaRPr lang="ru-RU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6936" y="3861048"/>
            <a:ext cx="542771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2580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128A7B-4B93-42FD-975E-ED0BBBD9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Параллельные вычисления для высокопроизводительных вычислительных систем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54B8783-A629-49EE-B87E-978A463E23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9606716-B015-4A96-8E8F-B69DCCDE8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238092" y="908720"/>
            <a:ext cx="9501254" cy="5214974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Параллельный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многомерный алгоритм многокритериального глобального поиска (ПАМГП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Алгоритм объединяет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алгоритмов ПАМГП-ОП и ПАМГП-РП:</a:t>
            </a:r>
          </a:p>
          <a:p>
            <a:pPr lvl="1">
              <a:spcBef>
                <a:spcPts val="3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начале вычислений подзадачи 𝛷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𝑖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(𝑥) распределяются по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вычислительным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процессорам.</a:t>
            </a:r>
          </a:p>
          <a:p>
            <a:pPr lvl="1">
              <a:spcBef>
                <a:spcPts val="3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Перед каждой итерацией происходит проверка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наличие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вычисленных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значений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критериев и ограничений от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соседних процессоров.</a:t>
            </a:r>
          </a:p>
          <a:p>
            <a:pPr lvl="1">
              <a:spcBef>
                <a:spcPts val="3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наличии вычисленных значений обновляется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МПИ и МСП. </a:t>
            </a:r>
          </a:p>
          <a:p>
            <a:pPr lvl="1">
              <a:spcBef>
                <a:spcPts val="3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Выполняется итерация 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глобального поиска 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согласно ПАМГП-ОП.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3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Вычисленные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значения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критериев и ограничений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рассылаются всем 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процессорам.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r>
              <a:rPr lang="en-US" smtClean="0"/>
              <a:t>/20</a:t>
            </a:r>
            <a:endParaRPr lang="ru-RU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9868" y="4221088"/>
            <a:ext cx="6219676" cy="207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596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075F12-C5B6-40C6-8BE2-51900717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Результаты вычислительных экспериментов… 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22B4373-32A7-4E84-8CB2-303E06E4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Вычислительные эксперименты проводились на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Суперкомпьютере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«Лобачевский» Нижегородского государственного университета: </a:t>
            </a:r>
          </a:p>
          <a:p>
            <a:pPr lvl="2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Пиковая производительность 573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Tflops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Один узел располагает 2-мя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процессорами 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Sandy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Bridge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E5-2660 (всего 16 ядер).</a:t>
            </a:r>
          </a:p>
          <a:p>
            <a:pPr lvl="2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Операционная система –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CentOS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6.4.</a:t>
            </a:r>
          </a:p>
          <a:p>
            <a:pPr lvl="2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Система управления – SLURM.</a:t>
            </a:r>
          </a:p>
          <a:p>
            <a:pPr lvl="2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Компилятор –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C++ 14.0.2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B41290-F6E1-4027-97A0-BF88973109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B8EDD30-8AC3-4A33-AF59-897BCA711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r>
              <a:rPr lang="en-US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36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auto">
          <a:xfrm>
            <a:off x="5745088" y="1052736"/>
            <a:ext cx="3960440" cy="52565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075F12-C5B6-40C6-8BE2-51900717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Результаты вычислительных экспериментов…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22B4373-32A7-4E84-8CB2-303E06E45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92" y="1071546"/>
            <a:ext cx="6083060" cy="5337192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Сравнивается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эффективность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алгоритмов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b="1" dirty="0">
                <a:latin typeface="Times New Roman" pitchFamily="18" charset="0"/>
                <a:cs typeface="Times New Roman" pitchFamily="18" charset="0"/>
              </a:rPr>
              <a:t>МАМГП – последовательный вариант разработанного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алгоритма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(390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исп.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b="1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BLO – метод двухкритериальной 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Липшицевой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оптимизации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498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NUC – метод неравномерных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покрытий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515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SEMO – алгоритм из библиотеки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PISA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500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MC – метод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Монте-Карло (500 исп.).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Используемые обозначения: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PDA 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количество точек области Парето.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HV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полнота покрытия области Парето.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DU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равномерность покрытия 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области Парето.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B41290-F6E1-4027-97A0-BF88973109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B8EDD30-8AC3-4A33-AF59-897BCA711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xmlns="" id="{5245FB93-1D64-42EA-B0D8-C0087417D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37617256"/>
              </p:ext>
            </p:extLst>
          </p:nvPr>
        </p:nvGraphicFramePr>
        <p:xfrm>
          <a:off x="5673080" y="1052736"/>
          <a:ext cx="4248473" cy="1797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xmlns="" id="{A33595B0-549A-4C49-A1D9-18CA074421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39756021"/>
              </p:ext>
            </p:extLst>
          </p:nvPr>
        </p:nvGraphicFramePr>
        <p:xfrm>
          <a:off x="5663556" y="2739800"/>
          <a:ext cx="4248473" cy="1797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Диаграмма 15">
            <a:extLst>
              <a:ext uri="{FF2B5EF4-FFF2-40B4-BE49-F238E27FC236}">
                <a16:creationId xmlns:a16="http://schemas.microsoft.com/office/drawing/2014/main" xmlns="" id="{671F0596-C831-4277-A82A-68DDD464CA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338852679"/>
              </p:ext>
            </p:extLst>
          </p:nvPr>
        </p:nvGraphicFramePr>
        <p:xfrm>
          <a:off x="5661137" y="4437112"/>
          <a:ext cx="4244863" cy="1797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Номер слайда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r>
              <a:rPr lang="en-US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479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075F12-C5B6-40C6-8BE2-51900717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Результаты вычислительных экспериментов…</a:t>
            </a:r>
            <a:endParaRPr lang="ru-RU" sz="24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B41290-F6E1-4027-97A0-BF88973109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B8EDD30-8AC3-4A33-AF59-897BCA711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Оценка эффективности параллельных вычислений 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при решении задач МКО: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Решалась серия задач МКО:</a:t>
            </a:r>
          </a:p>
          <a:p>
            <a:pPr lvl="2"/>
            <a:r>
              <a:rPr lang="ru-RU" dirty="0">
                <a:latin typeface="Times New Roman" pitchFamily="18" charset="0"/>
                <a:cs typeface="Times New Roman" pitchFamily="18" charset="0"/>
              </a:rPr>
              <a:t>Число задач в серии – 100.</a:t>
            </a:r>
          </a:p>
          <a:p>
            <a:pPr lvl="2"/>
            <a:r>
              <a:rPr lang="ru-RU" dirty="0">
                <a:latin typeface="Times New Roman" pitchFamily="18" charset="0"/>
                <a:cs typeface="Times New Roman" pitchFamily="18" charset="0"/>
              </a:rPr>
              <a:t>Способ получения критериев – генератор GKLS.</a:t>
            </a:r>
          </a:p>
          <a:p>
            <a:pPr lvl="2"/>
            <a:r>
              <a:rPr lang="ru-RU" dirty="0">
                <a:latin typeface="Times New Roman" pitchFamily="18" charset="0"/>
                <a:cs typeface="Times New Roman" pitchFamily="18" charset="0"/>
              </a:rPr>
              <a:t>Число варьируемых параметров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число критериев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ru-RU" dirty="0">
                <a:latin typeface="Times New Roman" pitchFamily="18" charset="0"/>
                <a:cs typeface="Times New Roman" pitchFamily="18" charset="0"/>
              </a:rPr>
              <a:t>Число рассматриваемых сверток – 50.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Условие остановки</a:t>
            </a:r>
          </a:p>
          <a:p>
            <a:pPr lvl="1" algn="ctr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𝑓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𝑦</a:t>
            </a:r>
            <a:r>
              <a:rPr lang="ru-RU" baseline="30000" dirty="0">
                <a:latin typeface="Times New Roman" pitchFamily="18" charset="0"/>
                <a:cs typeface="Times New Roman" pitchFamily="18" charset="0"/>
              </a:rPr>
              <a:t>𝑘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) &lt;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 𝑦</a:t>
            </a:r>
            <a:r>
              <a:rPr lang="ru-RU" baseline="30000" dirty="0"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) + 𝛿,</a:t>
            </a:r>
          </a:p>
          <a:p>
            <a:pPr lvl="1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где 𝑦</a:t>
            </a:r>
            <a:r>
              <a:rPr lang="ru-RU" baseline="30000" dirty="0"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определяется соотношением 𝑦</a:t>
            </a:r>
            <a:r>
              <a:rPr lang="ru-RU" baseline="30000" dirty="0"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𝑚𝑖𝑛 { 𝐹(𝜆,𝑦) : 𝑦 ∈ 𝑃𝐷𝐴(𝑓,𝐷)}.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Оценка области Парето 𝑃𝐷𝐴(𝑓,𝐷) для задач была найдена заранее методом полного перебора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17</a:t>
            </a:fld>
            <a:r>
              <a:rPr lang="en-US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6581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 bwMode="auto">
          <a:xfrm>
            <a:off x="5457056" y="1052736"/>
            <a:ext cx="4320000" cy="23042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075F12-C5B6-40C6-8BE2-51900717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Результаты вычислительных экспериментов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22B4373-32A7-4E84-8CB2-303E06E45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92" y="1052736"/>
            <a:ext cx="5867036" cy="5184576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результаты: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Эффект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повторного использования поисковой информации – ускорение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 ядро)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3,5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раз.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Ускорение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ПАМГП (2000 ядер)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1134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раз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Ускорение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относительно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алгоритма без использования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поисковую информацию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2000 ядер)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3920 раз.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Обозначения: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количество процессоров.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количество ядер.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Ускорение определяется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по усредненному количеству итераций.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B41290-F6E1-4027-97A0-BF88973109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B8EDD30-8AC3-4A33-AF59-897BCA711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xmlns:lc="http://schemas.openxmlformats.org/drawingml/2006/lockedCanvas" xmlns="" id="{3A5EA62D-F766-4A91-9EA7-CA8E3BB69B50}"/>
              </a:ext>
            </a:extLst>
          </p:cNvPr>
          <p:cNvGraphicFramePr>
            <a:graphicFrameLocks/>
          </p:cNvGraphicFramePr>
          <p:nvPr/>
        </p:nvGraphicFramePr>
        <p:xfrm>
          <a:off x="5745088" y="952592"/>
          <a:ext cx="3959960" cy="1368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xmlns:lc="http://schemas.openxmlformats.org/drawingml/2006/lockedCanvas" xmlns="" id="{9B63C7DB-0A95-4ACB-9C62-307B0AAB605D}"/>
              </a:ext>
            </a:extLst>
          </p:cNvPr>
          <p:cNvGraphicFramePr>
            <a:graphicFrameLocks/>
          </p:cNvGraphicFramePr>
          <p:nvPr/>
        </p:nvGraphicFramePr>
        <p:xfrm>
          <a:off x="5745088" y="2032712"/>
          <a:ext cx="3959960" cy="13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xmlns:lc="http://schemas.openxmlformats.org/drawingml/2006/lockedCanvas" xmlns="" id="{C207DB55-6937-4FF6-ADE1-7DBB396FAC85}"/>
              </a:ext>
            </a:extLst>
          </p:cNvPr>
          <p:cNvGraphicFramePr>
            <a:graphicFrameLocks/>
          </p:cNvGraphicFramePr>
          <p:nvPr/>
        </p:nvGraphicFramePr>
        <p:xfrm>
          <a:off x="5457056" y="3501008"/>
          <a:ext cx="4320000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Номер слайда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18</a:t>
            </a:fld>
            <a:r>
              <a:rPr lang="en-US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718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Список публикаций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1800" dirty="0" err="1" smtClean="0"/>
              <a:t>Гергель</a:t>
            </a:r>
            <a:r>
              <a:rPr lang="ru-RU" sz="1800" dirty="0" smtClean="0"/>
              <a:t>, В.П. Методы многокритериальной оптимизации для решения задач </a:t>
            </a:r>
            <a:r>
              <a:rPr lang="ru-RU" sz="1800" dirty="0" err="1" smtClean="0"/>
              <a:t>виброзащиты</a:t>
            </a:r>
            <a:r>
              <a:rPr lang="ru-RU" sz="1800" dirty="0" smtClean="0"/>
              <a:t> [Текст] / В.П. </a:t>
            </a:r>
            <a:r>
              <a:rPr lang="ru-RU" sz="1800" dirty="0" err="1" smtClean="0"/>
              <a:t>Гергель</a:t>
            </a:r>
            <a:r>
              <a:rPr lang="ru-RU" sz="1800" dirty="0" smtClean="0"/>
              <a:t>, Е.А. </a:t>
            </a:r>
            <a:r>
              <a:rPr lang="ru-RU" sz="1800" dirty="0" err="1" smtClean="0"/>
              <a:t>Козинов</a:t>
            </a:r>
            <a:r>
              <a:rPr lang="ru-RU" sz="1800" dirty="0" smtClean="0"/>
              <a:t>, В.В. </a:t>
            </a:r>
            <a:r>
              <a:rPr lang="ru-RU" sz="1800" dirty="0" err="1" smtClean="0"/>
              <a:t>Соврасов</a:t>
            </a:r>
            <a:r>
              <a:rPr lang="ru-RU" sz="1800" dirty="0" smtClean="0"/>
              <a:t> // Проблемы прочности и пластичности. – 2018. – №80(2). – C. 281-292.</a:t>
            </a:r>
            <a:endParaRPr lang="en-US" sz="1800" dirty="0" smtClean="0"/>
          </a:p>
          <a:p>
            <a:pPr marL="342900" lvl="0" indent="-342900">
              <a:buFont typeface="+mj-lt"/>
              <a:buAutoNum type="arabicPeriod" startAt="2"/>
            </a:pPr>
            <a:r>
              <a:rPr lang="en-US" sz="1800" dirty="0" smtClean="0"/>
              <a:t>Gergel, V.P. Efficient </a:t>
            </a:r>
            <a:r>
              <a:rPr lang="en-US" sz="1800" dirty="0" err="1" smtClean="0"/>
              <a:t>multicriterial</a:t>
            </a:r>
            <a:r>
              <a:rPr lang="en-US" sz="1800" dirty="0" smtClean="0"/>
              <a:t> optimization based on intensive reuse of search information. [</a:t>
            </a:r>
            <a:r>
              <a:rPr lang="ru-RU" sz="1800" dirty="0" smtClean="0"/>
              <a:t>Текст</a:t>
            </a:r>
            <a:r>
              <a:rPr lang="en-US" sz="1800" dirty="0" smtClean="0"/>
              <a:t>] / V.P. Gergel, E.A. Kozinov // Journal of Global Optimization. – 2018. – V. 71(1). – P. 73–90.</a:t>
            </a:r>
          </a:p>
          <a:p>
            <a:pPr marL="342900" lvl="0" indent="-342900">
              <a:buFont typeface="+mj-lt"/>
              <a:buAutoNum type="arabicPeriod" startAt="2"/>
            </a:pPr>
            <a:r>
              <a:rPr lang="en-US" sz="1800" dirty="0" smtClean="0"/>
              <a:t>Gergel, V. Parallel computing for time-consuming </a:t>
            </a:r>
            <a:r>
              <a:rPr lang="en-US" sz="1800" dirty="0" err="1" smtClean="0"/>
              <a:t>multicriterial</a:t>
            </a:r>
            <a:r>
              <a:rPr lang="en-US" sz="1800" dirty="0" smtClean="0"/>
              <a:t> optimization problems. [</a:t>
            </a:r>
            <a:r>
              <a:rPr lang="ru-RU" sz="1800" dirty="0" smtClean="0"/>
              <a:t>Текст</a:t>
            </a:r>
            <a:r>
              <a:rPr lang="en-US" sz="1800" dirty="0" smtClean="0"/>
              <a:t>] / V. Gergel, E. Kozinov // Lecture Notes in Computer Science. – 2017. – V. 10421. – P. 446-458.</a:t>
            </a:r>
          </a:p>
          <a:p>
            <a:pPr marL="342900" lvl="0" indent="-342900">
              <a:buFont typeface="+mj-lt"/>
              <a:buAutoNum type="arabicPeriod" startAt="2"/>
            </a:pPr>
            <a:r>
              <a:rPr lang="en-US" sz="1800" dirty="0" smtClean="0"/>
              <a:t>Gergel, V.P. An approach for parallel solving the </a:t>
            </a:r>
            <a:r>
              <a:rPr lang="en-US" sz="1800" dirty="0" err="1" smtClean="0"/>
              <a:t>multicriterial</a:t>
            </a:r>
            <a:r>
              <a:rPr lang="en-US" sz="1800" dirty="0" smtClean="0"/>
              <a:t> optimization problems with non-convex constraints. [</a:t>
            </a:r>
            <a:r>
              <a:rPr lang="ru-RU" sz="1800" dirty="0" smtClean="0"/>
              <a:t>Текст</a:t>
            </a:r>
            <a:r>
              <a:rPr lang="en-US" sz="1800" dirty="0" smtClean="0"/>
              <a:t>] / V.P. Gergel, E.A. Kozinov // CCIS. – 2017. – V. 793. – P. 121–135.</a:t>
            </a:r>
          </a:p>
          <a:p>
            <a:pPr marL="342900" lvl="0" indent="-342900">
              <a:buFont typeface="+mj-lt"/>
              <a:buAutoNum type="arabicPeriod" startAt="2"/>
            </a:pPr>
            <a:r>
              <a:rPr lang="en-US" sz="1800" dirty="0" smtClean="0"/>
              <a:t>Gergel, V. Efficient methods of </a:t>
            </a:r>
            <a:r>
              <a:rPr lang="en-US" sz="1800" dirty="0" err="1" smtClean="0"/>
              <a:t>multicriterial</a:t>
            </a:r>
            <a:r>
              <a:rPr lang="en-US" sz="1800" dirty="0" smtClean="0"/>
              <a:t> optimization based on the intensive use of search information. [</a:t>
            </a:r>
            <a:r>
              <a:rPr lang="ru-RU" sz="1800" dirty="0" smtClean="0"/>
              <a:t>Текст</a:t>
            </a:r>
            <a:r>
              <a:rPr lang="en-US" sz="1800" dirty="0" smtClean="0"/>
              <a:t>] / V. Gergel, E. Kozinov // Springer Proceedings in Mathematics and Statistics. – 2017. – V. 197. – P. 27-45.</a:t>
            </a:r>
          </a:p>
          <a:p>
            <a:pPr marL="342900" lvl="0" indent="-342900">
              <a:buFont typeface="+mj-lt"/>
              <a:buAutoNum type="arabicPeriod" startAt="2"/>
            </a:pPr>
            <a:r>
              <a:rPr lang="en-US" sz="1800" dirty="0" smtClean="0"/>
              <a:t>Gergel, V.P. Accelerating Parallel </a:t>
            </a:r>
            <a:r>
              <a:rPr lang="en-US" sz="1800" dirty="0" err="1" smtClean="0"/>
              <a:t>Multicriterial</a:t>
            </a:r>
            <a:r>
              <a:rPr lang="en-US" sz="1800" dirty="0" smtClean="0"/>
              <a:t> Optimization Methods Based on Intensive Using of Search Information. [</a:t>
            </a:r>
            <a:r>
              <a:rPr lang="ru-RU" sz="1800" dirty="0" smtClean="0"/>
              <a:t>Текст</a:t>
            </a:r>
            <a:r>
              <a:rPr lang="en-US" sz="1800" dirty="0" smtClean="0"/>
              <a:t>] / V.P. Gergel, E.A. Kozinov // </a:t>
            </a:r>
            <a:r>
              <a:rPr lang="en-US" sz="1800" dirty="0" err="1" smtClean="0"/>
              <a:t>Procedia</a:t>
            </a:r>
            <a:r>
              <a:rPr lang="en-US" sz="1800" dirty="0" smtClean="0"/>
              <a:t> Computer Science. – 2017. – V. 108. – P. 1463–1472.</a:t>
            </a:r>
          </a:p>
          <a:p>
            <a:pPr marL="342900" lvl="0" indent="-342900">
              <a:buFont typeface="+mj-lt"/>
              <a:buAutoNum type="arabicPeriod" startAt="2"/>
            </a:pPr>
            <a:r>
              <a:rPr lang="en-US" sz="1800" dirty="0" smtClean="0"/>
              <a:t>Kozinov, E.A. Accelerating </a:t>
            </a:r>
            <a:r>
              <a:rPr lang="en-US" sz="1800" dirty="0" err="1" smtClean="0"/>
              <a:t>multicriterial</a:t>
            </a:r>
            <a:r>
              <a:rPr lang="en-US" sz="1800" dirty="0" smtClean="0"/>
              <a:t> optimization by the intensive exploitation of accumulated search data. [</a:t>
            </a:r>
            <a:r>
              <a:rPr lang="ru-RU" sz="1800" dirty="0" smtClean="0"/>
              <a:t>Текст</a:t>
            </a:r>
            <a:r>
              <a:rPr lang="en-US" sz="1800" dirty="0" smtClean="0"/>
              <a:t>] / E.A. Kozinov, V.P. Gergel // AIP Conference Proceedings. – 2016. – V. 1776. – P. 090003.</a:t>
            </a:r>
          </a:p>
          <a:p>
            <a:pPr marL="342900" lvl="0" indent="-342900">
              <a:buFont typeface="+mj-lt"/>
              <a:buAutoNum type="arabicPeriod" startAt="2"/>
            </a:pPr>
            <a:r>
              <a:rPr lang="en-US" sz="1800" dirty="0" smtClean="0"/>
              <a:t>Gergel, V.P. GPU-Based Parallel Computations in </a:t>
            </a:r>
            <a:r>
              <a:rPr lang="en-US" sz="1800" dirty="0" err="1" smtClean="0"/>
              <a:t>Multicriterial</a:t>
            </a:r>
            <a:r>
              <a:rPr lang="en-US" sz="1800" dirty="0" smtClean="0"/>
              <a:t> Optimization. [</a:t>
            </a:r>
            <a:r>
              <a:rPr lang="en-US" sz="1800" dirty="0" err="1" smtClean="0"/>
              <a:t>Текст</a:t>
            </a:r>
            <a:r>
              <a:rPr lang="en-US" sz="1800" dirty="0" smtClean="0"/>
              <a:t>] / V.P. Gergel, E.A. Kozinov // CCIS. – 2018. – V. 965. – P. 88-100.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19</a:t>
            </a:fld>
            <a:r>
              <a:rPr lang="en-US" smtClean="0"/>
              <a:t>/20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Содержание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принятия оптимальных решений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3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Переход к задаче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многокритериальной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оптимизации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Основы предлагаемого подхода к решению задач многокритериальной оптимизации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Параллельные алгоритмы решения задач многокритериальной оптимизации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численных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экспериментов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 smtClean="0"/>
              <a:t>/20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 eaLnBrk="1" hangingPunct="1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  <a:p>
            <a:pPr marL="0" indent="0" algn="ctr" eaLnBrk="1" hangingPunct="1"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 eaLnBrk="1" hangingPunct="1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Вопросы?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д.т.н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., профессор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директор ИТММ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Гергель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Виктор Павлович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gergel@unn.ru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преподаватель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каф. МОСТ ИТММ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ru-RU" u="sng" dirty="0" err="1">
                <a:latin typeface="Times New Roman" pitchFamily="18" charset="0"/>
                <a:cs typeface="Times New Roman" pitchFamily="18" charset="0"/>
              </a:rPr>
              <a:t>Козинов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 Евгений Александрович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evgeny.kozinov@itmm.unn.ru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20</a:t>
            </a:fld>
            <a:r>
              <a:rPr lang="en-US" smtClean="0"/>
              <a:t>/20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088" y="2132856"/>
            <a:ext cx="8424936" cy="159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8A9782-37A1-4ABF-A2C0-85586DD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Математическая постановка задачи </a:t>
            </a:r>
            <a:br>
              <a:rPr lang="ru-RU" dirty="0"/>
            </a:br>
            <a:r>
              <a:rPr lang="ru-RU" dirty="0"/>
              <a:t>принятия оптимальных решений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5233BF9-9F28-4414-A6E3-B0C5A6DD3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5EAA00F-F3B2-4F08-802E-A4E751972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7560" y="109651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87560" y="1001266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Содержимое 3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Задачи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многокритериальной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возникают в процессе принятия оптимальных решений.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Процесс принятия оптимальных решений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363538">
              <a:lnSpc>
                <a:spcPct val="110000"/>
              </a:lnSpc>
              <a:defRPr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Решение задачи МКО осложнено следующими факторами: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85775" lvl="1" indent="363538">
              <a:lnSpc>
                <a:spcPct val="110000"/>
              </a:lnSpc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критерии являются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многоэкстремальными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485775" lvl="1" indent="363538">
              <a:lnSpc>
                <a:spcPct val="110000"/>
              </a:lnSpc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критерии могут быть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вычислительно трудоемкими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485775" lvl="1" indent="363538">
              <a:lnSpc>
                <a:spcPct val="110000"/>
              </a:lnSpc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предельном случае необходимо отыскание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всей области Парето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85775" lvl="1" indent="363538">
              <a:lnSpc>
                <a:spcPct val="110000"/>
              </a:lnSpc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постановка задачи МКО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может меняться в ходе вычислений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r>
              <a:rPr lang="en-US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437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Математическая постановка задачи </a:t>
            </a:r>
            <a:br>
              <a:rPr lang="ru-RU" dirty="0" smtClean="0"/>
            </a:br>
            <a:r>
              <a:rPr lang="ru-RU" dirty="0" smtClean="0"/>
              <a:t>принятия оптимальных решений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Задача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многокритериальной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может быть определена следующим образом: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𝑓(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вектор-функция оптимизируемых критериев,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– вектор варьируемых параметров,</a:t>
            </a:r>
          </a:p>
          <a:p>
            <a:pPr lvl="1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размерность решаемой задачи,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𝐷 – область поиска.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Используются два предположения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функции 𝑓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удовлетворяют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условию Липшица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вычисление значений функций 𝑓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может потребовать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большой объем вычислений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 smtClean="0"/>
              <a:t>/20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2680" y="1988840"/>
            <a:ext cx="5591175" cy="400050"/>
          </a:xfrm>
          <a:prstGeom prst="rect">
            <a:avLst/>
          </a:prstGeom>
          <a:noFill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8430" y="2420888"/>
            <a:ext cx="5019675" cy="36195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857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предлагаемого подхода: </a:t>
            </a:r>
            <a:br>
              <a:rPr lang="ru-RU" dirty="0"/>
            </a:br>
            <a:r>
              <a:rPr lang="ru-RU" dirty="0"/>
              <a:t>методы решения задач МКО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8092" y="1215562"/>
            <a:ext cx="9501254" cy="5021750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Выделяют несколько перспективных направлений для разработки методов решения задач МКО: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Методы лексикографической оптимизации. 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Интерактивные методы. 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-ограничений 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(или метод удовлетворительных требований). </a:t>
            </a:r>
          </a:p>
          <a:p>
            <a:pPr lvl="1"/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Методы применяющие те или иные свертки частных критериев. 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Метод перехода от задачи МКО к задаче большей размерности.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Методы неравномерного покрытия области поиска.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Генетические алгоритмы.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Методы роя частиц.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 smtClean="0"/>
              <a:t>/20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/>
          <p:cNvSpPr/>
          <p:nvPr/>
        </p:nvSpPr>
        <p:spPr bwMode="auto">
          <a:xfrm>
            <a:off x="949580" y="3933056"/>
            <a:ext cx="7920880" cy="20882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Основы предлагаемого подхода: </a:t>
            </a:r>
            <a:br>
              <a:rPr lang="ru-RU" dirty="0"/>
            </a:br>
            <a:r>
              <a:rPr lang="ru-RU" dirty="0"/>
              <a:t>Сведение задач МКО к одномерным задачам </a:t>
            </a:r>
            <a:r>
              <a:rPr lang="ru-RU" dirty="0" smtClean="0"/>
              <a:t>ГО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>
          <a:xfrm>
            <a:off x="882257" y="6408738"/>
            <a:ext cx="2051711" cy="449262"/>
          </a:xfrm>
        </p:spPr>
        <p:txBody>
          <a:bodyPr/>
          <a:lstStyle/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 рамках разработанного подхода применяются:</a:t>
            </a:r>
          </a:p>
          <a:p>
            <a:pPr lvl="1"/>
            <a:r>
              <a:rPr lang="ru-RU" b="1" dirty="0">
                <a:latin typeface="Times New Roman" pitchFamily="18" charset="0"/>
                <a:cs typeface="Times New Roman" pitchFamily="18" charset="0"/>
              </a:rPr>
              <a:t>Свертка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частных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критериев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6736" y="2132856"/>
            <a:ext cx="4098162" cy="324000"/>
          </a:xfrm>
          <a:prstGeom prst="rect">
            <a:avLst/>
          </a:prstGeom>
          <a:noFill/>
        </p:spPr>
      </p:pic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2800" y="2636912"/>
            <a:ext cx="2902181" cy="828000"/>
          </a:xfrm>
          <a:prstGeom prst="rect">
            <a:avLst/>
          </a:prstGeom>
          <a:noFill/>
        </p:spPr>
      </p:pic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0" y="85725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 smtClean="0"/>
              <a:t>/20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6656" y="4100289"/>
            <a:ext cx="26289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69024" y="4100289"/>
            <a:ext cx="28194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AutoShape 253"/>
          <p:cNvSpPr>
            <a:spLocks noChangeArrowheads="1"/>
          </p:cNvSpPr>
          <p:nvPr/>
        </p:nvSpPr>
        <p:spPr bwMode="auto">
          <a:xfrm>
            <a:off x="4664968" y="4704156"/>
            <a:ext cx="391277" cy="548261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 bwMode="auto">
          <a:xfrm>
            <a:off x="949580" y="3933056"/>
            <a:ext cx="7920880" cy="20882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Основы предлагаемого подхода: </a:t>
            </a:r>
            <a:br>
              <a:rPr lang="ru-RU" dirty="0"/>
            </a:br>
            <a:r>
              <a:rPr lang="ru-RU" dirty="0"/>
              <a:t>Сведение задач МКО к одномерным задачам ГО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>
          <a:xfrm>
            <a:off x="882257" y="6408738"/>
            <a:ext cx="2051711" cy="449262"/>
          </a:xfrm>
        </p:spPr>
        <p:txBody>
          <a:bodyPr/>
          <a:lstStyle/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612" y="4029373"/>
            <a:ext cx="1933200" cy="1751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3021" name="AutoShape 253"/>
          <p:cNvSpPr>
            <a:spLocks noChangeArrowheads="1"/>
          </p:cNvSpPr>
          <p:nvPr/>
        </p:nvSpPr>
        <p:spPr bwMode="auto">
          <a:xfrm>
            <a:off x="3438622" y="4533429"/>
            <a:ext cx="391277" cy="548261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 рамках разработанного подхода применяются:</a:t>
            </a:r>
          </a:p>
          <a:p>
            <a:pPr lvl="1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Редукция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размерности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основе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кривых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разверток)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Пеано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где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5976" y="2060848"/>
            <a:ext cx="1245056" cy="468000"/>
          </a:xfrm>
          <a:prstGeom prst="rect">
            <a:avLst/>
          </a:prstGeom>
          <a:noFill/>
        </p:spPr>
      </p:pic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7825" y="2780968"/>
            <a:ext cx="3137143" cy="360000"/>
          </a:xfrm>
          <a:prstGeom prst="rect">
            <a:avLst/>
          </a:prstGeom>
          <a:noFill/>
        </p:spPr>
      </p:pic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0" y="85725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6583" y="3968782"/>
            <a:ext cx="4597853" cy="199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Номер слайда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 smtClean="0"/>
              <a:t>/20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Основы предлагаемого подхода: </a:t>
            </a:r>
            <a:br>
              <a:rPr lang="ru-RU" dirty="0"/>
            </a:br>
            <a:r>
              <a:rPr lang="ru-RU" dirty="0"/>
              <a:t>Базовый алгоритм глобального </a:t>
            </a:r>
            <a:r>
              <a:rPr lang="ru-RU" dirty="0" smtClean="0"/>
              <a:t>поиска (АГП)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Испытание – вычисление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значений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вектор-функции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𝑦(𝑥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𝑖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)) в точке 𝑥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Общая схема алгоритма поиска глобального минимума: </a:t>
            </a:r>
          </a:p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Первое испытание проводится в произвольной точке 𝑥</a:t>
            </a:r>
            <a:r>
              <a:rPr lang="ru-RU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(0,1). Далее: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Отсортировать точки испытаний в порядке возрастания их координат 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𝑥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𝑥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𝑥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𝑖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𝑥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𝑘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𝑥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𝑘+1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Для каждого интервала (𝑥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𝑖+1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𝑥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𝑖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вычислить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значение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характеристики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𝑅(𝑖).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Определить интервал (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𝑡−1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𝑡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которому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соответствует максимальная </a:t>
            </a:r>
            <a:br>
              <a:rPr lang="ru-RU" sz="2200" dirty="0">
                <a:latin typeface="Times New Roman" pitchFamily="18" charset="0"/>
                <a:cs typeface="Times New Roman" pitchFamily="18" charset="0"/>
              </a:rPr>
            </a:b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характеристика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𝑅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(𝑡)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{𝑅(𝑖): 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𝑖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𝑘+1}.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Провести очередное испытание в точке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интервала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𝑥</a:t>
            </a:r>
            <a:r>
              <a:rPr lang="ru-RU" sz="2200" baseline="30000" dirty="0">
                <a:latin typeface="Times New Roman" pitchFamily="18" charset="0"/>
                <a:cs typeface="Times New Roman" pitchFamily="18" charset="0"/>
              </a:rPr>
              <a:t>𝑘+1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(𝑥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𝑡−1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𝑥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𝑡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Условие остановки 𝜌</a:t>
            </a:r>
            <a:r>
              <a:rPr lang="ru-RU" sz="2200" baseline="-25000" dirty="0">
                <a:latin typeface="Times New Roman" pitchFamily="18" charset="0"/>
                <a:cs typeface="Times New Roman" pitchFamily="18" charset="0"/>
              </a:rPr>
              <a:t>𝑡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𝜀,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8544" y="5805264"/>
            <a:ext cx="1704190" cy="360040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88582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9024" y="3455937"/>
            <a:ext cx="4664968" cy="2755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Номер слайда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 smtClean="0"/>
              <a:t>/20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98FC4E-42F6-4A34-A2BC-F48B0B30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Основы предлагаемого подхода: Ускорение вычислений на основе повторного использования информации…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8622E11-8CAA-48A5-AEA0-C7B626BC93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23-24 сентября 2019 г., RSCD, Москва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145241D-19E6-4D80-9597-2D01BE771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Высокопроизводительные вычисления в сложных задачах многокритериальной оптимизации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238092" y="1071546"/>
            <a:ext cx="9501254" cy="5309782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Решение задач – последовательность испытаний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𝑦</a:t>
            </a:r>
            <a:r>
              <a:rPr lang="ru-RU" baseline="30000" dirty="0">
                <a:latin typeface="Times New Roman" pitchFamily="18" charset="0"/>
                <a:cs typeface="Times New Roman" pitchFamily="18" charset="0"/>
              </a:rPr>
              <a:t>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).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Вся доступная информация о решаемой задаче оптимизации 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множество поисковой информации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МПИ):</a:t>
            </a:r>
          </a:p>
          <a:p>
            <a:pPr lvl="1"/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МПИ преобразуется к матрице состояния поиска (МСП)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ru-RU" dirty="0">
                <a:latin typeface="Times New Roman" pitchFamily="18" charset="0"/>
                <a:cs typeface="Times New Roman" pitchFamily="18" charset="0"/>
              </a:rPr>
              <a:t>𝑥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𝑖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𝑦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𝑦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) – редуцированные точки,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/>
            <a:r>
              <a:rPr lang="ru-RU" dirty="0">
                <a:latin typeface="Times New Roman" pitchFamily="18" charset="0"/>
                <a:cs typeface="Times New Roman" pitchFamily="18" charset="0"/>
              </a:rPr>
              <a:t>𝑙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𝑖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- номера итераций.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Переход к новой постановке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задачи может быть выполнен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без дополнительных вычислений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характеристик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В рамках исследования разработан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многомерный алгоритм многокритериального глобального поиска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(МАМГП) на основе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глобального поиска с возможностью использования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МПИ.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6776" y="2924944"/>
            <a:ext cx="3018316" cy="324000"/>
          </a:xfrm>
          <a:prstGeom prst="rect">
            <a:avLst/>
          </a:prstGeom>
          <a:noFill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576" y="3573016"/>
            <a:ext cx="2725528" cy="432000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9810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4363" y="4905216"/>
            <a:ext cx="4058837" cy="468000"/>
          </a:xfrm>
          <a:prstGeom prst="rect">
            <a:avLst/>
          </a:prstGeom>
          <a:noFill/>
        </p:spPr>
      </p:pic>
      <p:sp>
        <p:nvSpPr>
          <p:cNvPr id="17" name="Номер слайда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 smtClean="0"/>
              <a:t>/20</a:t>
            </a:r>
            <a:endParaRPr lang="ru-RU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4728" y="2060848"/>
            <a:ext cx="4229100" cy="533400"/>
          </a:xfrm>
          <a:prstGeom prst="rect">
            <a:avLst/>
          </a:prstGeom>
          <a:noFill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990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666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1382</Words>
  <Application>Microsoft Office PowerPoint</Application>
  <PresentationFormat>Лист A4 (210x297 мм)</PresentationFormat>
  <Paragraphs>250</Paragraphs>
  <Slides>20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1_itlab</vt:lpstr>
      <vt:lpstr>Слайд 1</vt:lpstr>
      <vt:lpstr>Содержание</vt:lpstr>
      <vt:lpstr>Математическая постановка задачи  принятия оптимальных решений</vt:lpstr>
      <vt:lpstr>Математическая постановка задачи  принятия оптимальных решений</vt:lpstr>
      <vt:lpstr>Основы предлагаемого подхода:  методы решения задач МКО</vt:lpstr>
      <vt:lpstr>Основы предлагаемого подхода:  Сведение задач МКО к одномерным задачам ГО…</vt:lpstr>
      <vt:lpstr>Основы предлагаемого подхода:  Сведение задач МКО к одномерным задачам ГО</vt:lpstr>
      <vt:lpstr>Основы предлагаемого подхода:  Базовый алгоритм глобального поиска (АГП)</vt:lpstr>
      <vt:lpstr>Основы предлагаемого подхода: Ускорение вычислений на основе повторного использования информации…</vt:lpstr>
      <vt:lpstr>Основы предлагаемого подхода: Ускорение вычислений на основе повторного использования информации</vt:lpstr>
      <vt:lpstr>Параллельные вычисления для  вычислительных систем с общей памятью</vt:lpstr>
      <vt:lpstr>Параллельные вычисления для вычислительных систем с распределенной памятью…</vt:lpstr>
      <vt:lpstr>Параллельные вычисления для вычислительных систем с распределенной памятью</vt:lpstr>
      <vt:lpstr>Параллельные вычисления для высокопроизводительных вычислительных систем</vt:lpstr>
      <vt:lpstr>Результаты вычислительных экспериментов… </vt:lpstr>
      <vt:lpstr>Результаты вычислительных экспериментов…</vt:lpstr>
      <vt:lpstr>Результаты вычислительных экспериментов…</vt:lpstr>
      <vt:lpstr>Результаты вычислительных экспериментов</vt:lpstr>
      <vt:lpstr>Список публикаций</vt:lpstr>
      <vt:lpstr>Контакты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2019-09-22T14:31:31Z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