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bookmarkIdSeed="2">
  <p:sldMasterIdLst>
    <p:sldMasterId id="2147483700" r:id="rId1"/>
  </p:sldMasterIdLst>
  <p:notesMasterIdLst>
    <p:notesMasterId r:id="rId18"/>
  </p:notesMasterIdLst>
  <p:handoutMasterIdLst>
    <p:handoutMasterId r:id="rId19"/>
  </p:handoutMasterIdLst>
  <p:sldIdLst>
    <p:sldId id="518" r:id="rId2"/>
    <p:sldId id="559" r:id="rId3"/>
    <p:sldId id="555" r:id="rId4"/>
    <p:sldId id="561" r:id="rId5"/>
    <p:sldId id="562" r:id="rId6"/>
    <p:sldId id="563" r:id="rId7"/>
    <p:sldId id="565" r:id="rId8"/>
    <p:sldId id="564" r:id="rId9"/>
    <p:sldId id="566" r:id="rId10"/>
    <p:sldId id="567" r:id="rId11"/>
    <p:sldId id="570" r:id="rId12"/>
    <p:sldId id="568" r:id="rId13"/>
    <p:sldId id="569" r:id="rId14"/>
    <p:sldId id="571" r:id="rId15"/>
    <p:sldId id="572" r:id="rId16"/>
    <p:sldId id="560" r:id="rId17"/>
  </p:sldIdLst>
  <p:sldSz cx="9906000" cy="6858000" type="A4"/>
  <p:notesSz cx="6888163" cy="10020300"/>
  <p:defaultTextStyle>
    <a:defPPr>
      <a:defRPr lang="ru-RU"/>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Автор" initials="A" lastIdx="4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3300"/>
    <a:srgbClr val="005DA2"/>
    <a:srgbClr val="D62A90"/>
    <a:srgbClr val="00FF00"/>
    <a:srgbClr val="99FF33"/>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5" autoAdjust="0"/>
    <p:restoredTop sz="93309" autoAdjust="0"/>
  </p:normalViewPr>
  <p:slideViewPr>
    <p:cSldViewPr>
      <p:cViewPr>
        <p:scale>
          <a:sx n="66" d="100"/>
          <a:sy n="66" d="100"/>
        </p:scale>
        <p:origin x="-1452" y="-144"/>
      </p:cViewPr>
      <p:guideLst>
        <p:guide orient="horz" pos="2160"/>
        <p:guide pos="3120"/>
      </p:guideLst>
    </p:cSldViewPr>
  </p:slideViewPr>
  <p:outlineViewPr>
    <p:cViewPr>
      <p:scale>
        <a:sx n="33" d="100"/>
        <a:sy n="33" d="100"/>
      </p:scale>
      <p:origin x="0" y="-84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en-US"/>
          </a:p>
        </p:txBody>
      </p:sp>
      <p:sp>
        <p:nvSpPr>
          <p:cNvPr id="3" name="Дата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A89EB379-D720-461B-A749-CE4B365CEBE1}" type="datetimeFigureOut">
              <a:rPr lang="en-US" smtClean="0"/>
              <a:pPr/>
              <a:t>6/18/2019</a:t>
            </a:fld>
            <a:endParaRPr lang="en-US"/>
          </a:p>
        </p:txBody>
      </p:sp>
      <p:sp>
        <p:nvSpPr>
          <p:cNvPr id="4" name="Нижний колонтитул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lang="en-US"/>
          </a:p>
        </p:txBody>
      </p:sp>
      <p:sp>
        <p:nvSpPr>
          <p:cNvPr id="5" name="Номер слайда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76D69DC8-28EA-4D1E-8883-D14AEA556A41}" type="slidenum">
              <a:rPr lang="en-US" smtClean="0"/>
              <a:pPr/>
              <a:t>‹#›</a:t>
            </a:fld>
            <a:endParaRPr lang="en-US"/>
          </a:p>
        </p:txBody>
      </p:sp>
    </p:spTree>
    <p:extLst>
      <p:ext uri="{BB962C8B-B14F-4D97-AF65-F5344CB8AC3E}">
        <p14:creationId xmlns="" xmlns:p14="http://schemas.microsoft.com/office/powerpoint/2010/main" val="247983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84871" cy="501015"/>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defRPr sz="1300">
                <a:latin typeface="Arial" charset="0"/>
              </a:defRPr>
            </a:lvl1pPr>
          </a:lstStyle>
          <a:p>
            <a:pPr>
              <a:defRPr/>
            </a:pPr>
            <a:endParaRPr lang="ru-RU"/>
          </a:p>
        </p:txBody>
      </p:sp>
      <p:sp>
        <p:nvSpPr>
          <p:cNvPr id="11267" name="Rectangle 3"/>
          <p:cNvSpPr>
            <a:spLocks noGrp="1" noChangeArrowheads="1"/>
          </p:cNvSpPr>
          <p:nvPr>
            <p:ph type="dt" idx="1"/>
          </p:nvPr>
        </p:nvSpPr>
        <p:spPr bwMode="auto">
          <a:xfrm>
            <a:off x="3901698" y="0"/>
            <a:ext cx="2984871" cy="501015"/>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lvl1pPr algn="r">
              <a:defRPr sz="1300">
                <a:latin typeface="Arial" charset="0"/>
              </a:defRPr>
            </a:lvl1pPr>
          </a:lstStyle>
          <a:p>
            <a:pPr>
              <a:defRPr/>
            </a:pPr>
            <a:endParaRPr lang="ru-RU"/>
          </a:p>
        </p:txBody>
      </p:sp>
      <p:sp>
        <p:nvSpPr>
          <p:cNvPr id="68612" name="Rectangle 4"/>
          <p:cNvSpPr>
            <a:spLocks noGrp="1" noRot="1" noChangeAspect="1" noChangeArrowheads="1" noTextEdit="1"/>
          </p:cNvSpPr>
          <p:nvPr>
            <p:ph type="sldImg" idx="2"/>
          </p:nvPr>
        </p:nvSpPr>
        <p:spPr bwMode="auto">
          <a:xfrm>
            <a:off x="730250" y="750888"/>
            <a:ext cx="5427663" cy="3757612"/>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8817" y="4759643"/>
            <a:ext cx="5510530" cy="4509135"/>
          </a:xfrm>
          <a:prstGeom prst="rect">
            <a:avLst/>
          </a:prstGeom>
          <a:noFill/>
          <a:ln w="9525">
            <a:noFill/>
            <a:miter lim="800000"/>
            <a:headEnd/>
            <a:tailEnd/>
          </a:ln>
          <a:effectLst/>
        </p:spPr>
        <p:txBody>
          <a:bodyPr vert="horz" wrap="square" lIns="96616" tIns="48308" rIns="96616" bIns="48308"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11270" name="Rectangle 6"/>
          <p:cNvSpPr>
            <a:spLocks noGrp="1" noChangeArrowheads="1"/>
          </p:cNvSpPr>
          <p:nvPr>
            <p:ph type="ftr" sz="quarter" idx="4"/>
          </p:nvPr>
        </p:nvSpPr>
        <p:spPr bwMode="auto">
          <a:xfrm>
            <a:off x="0" y="9517546"/>
            <a:ext cx="2984871" cy="501015"/>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defRPr sz="1300">
                <a:latin typeface="Arial" charset="0"/>
              </a:defRPr>
            </a:lvl1pPr>
          </a:lstStyle>
          <a:p>
            <a:pPr>
              <a:defRPr/>
            </a:pPr>
            <a:endParaRPr lang="ru-RU"/>
          </a:p>
        </p:txBody>
      </p:sp>
      <p:sp>
        <p:nvSpPr>
          <p:cNvPr id="11271" name="Rectangle 7"/>
          <p:cNvSpPr>
            <a:spLocks noGrp="1" noChangeArrowheads="1"/>
          </p:cNvSpPr>
          <p:nvPr>
            <p:ph type="sldNum" sz="quarter" idx="5"/>
          </p:nvPr>
        </p:nvSpPr>
        <p:spPr bwMode="auto">
          <a:xfrm>
            <a:off x="3901698" y="9517546"/>
            <a:ext cx="2984871" cy="501015"/>
          </a:xfrm>
          <a:prstGeom prst="rect">
            <a:avLst/>
          </a:prstGeom>
          <a:noFill/>
          <a:ln w="9525">
            <a:noFill/>
            <a:miter lim="800000"/>
            <a:headEnd/>
            <a:tailEnd/>
          </a:ln>
          <a:effectLst/>
        </p:spPr>
        <p:txBody>
          <a:bodyPr vert="horz" wrap="square" lIns="96616" tIns="48308" rIns="96616" bIns="48308" numCol="1" anchor="b" anchorCtr="0" compatLnSpc="1">
            <a:prstTxWarp prst="textNoShape">
              <a:avLst/>
            </a:prstTxWarp>
          </a:bodyPr>
          <a:lstStyle>
            <a:lvl1pPr algn="r">
              <a:defRPr sz="1300">
                <a:latin typeface="Arial" charset="0"/>
              </a:defRPr>
            </a:lvl1pPr>
          </a:lstStyle>
          <a:p>
            <a:pPr>
              <a:defRPr/>
            </a:pPr>
            <a:fld id="{7C680882-5D7D-45A9-B0D8-7C13C25E68EE}" type="slidenum">
              <a:rPr lang="ru-RU"/>
              <a:pPr>
                <a:defRPr/>
              </a:pPr>
              <a:t>‹#›</a:t>
            </a:fld>
            <a:endParaRPr lang="ru-RU"/>
          </a:p>
        </p:txBody>
      </p:sp>
    </p:spTree>
    <p:extLst>
      <p:ext uri="{BB962C8B-B14F-4D97-AF65-F5344CB8AC3E}">
        <p14:creationId xmlns="" xmlns:p14="http://schemas.microsoft.com/office/powerpoint/2010/main" val="2923553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a:xfrm>
            <a:off x="742950" y="1996355"/>
            <a:ext cx="8420100" cy="1470025"/>
          </a:xfrm>
        </p:spPr>
        <p:txBody>
          <a:bodyPr/>
          <a:lstStyle>
            <a:lvl1pPr algn="ctr">
              <a:defRPr/>
            </a:lvl1pPr>
          </a:lstStyle>
          <a:p>
            <a:r>
              <a:rPr lang="ru-RU" dirty="0"/>
              <a:t>Образец заголовка</a:t>
            </a:r>
          </a:p>
        </p:txBody>
      </p:sp>
      <p:sp>
        <p:nvSpPr>
          <p:cNvPr id="12291" name="Rectangle 1027"/>
          <p:cNvSpPr>
            <a:spLocks noGrp="1" noChangeArrowheads="1"/>
          </p:cNvSpPr>
          <p:nvPr>
            <p:ph type="subTitle" idx="1"/>
          </p:nvPr>
        </p:nvSpPr>
        <p:spPr>
          <a:xfrm>
            <a:off x="1485900" y="3886200"/>
            <a:ext cx="6934200" cy="1752600"/>
          </a:xfrm>
        </p:spPr>
        <p:txBody>
          <a:bodyPr/>
          <a:lstStyle>
            <a:lvl1pPr marL="0" indent="0" algn="ctr">
              <a:buFont typeface="Wingdings" pitchFamily="2" charset="2"/>
              <a:buNone/>
              <a:defRPr/>
            </a:lvl1pPr>
          </a:lstStyle>
          <a:p>
            <a:r>
              <a:rPr lang="ru-RU"/>
              <a:t>Образец подзаголовка</a:t>
            </a:r>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xmlns:lc="http://schemas.openxmlformats.org/drawingml/2006/lockedCanvas" xmlns="" val="0"/>
              </a:ext>
            </a:extLst>
          </a:blip>
          <a:stretch>
            <a:fillRect/>
          </a:stretch>
        </p:blipFill>
        <p:spPr>
          <a:xfrm>
            <a:off x="45741" y="4077072"/>
            <a:ext cx="1306859" cy="1440160"/>
          </a:xfrm>
          <a:prstGeom prst="rect">
            <a:avLst/>
          </a:prstGeom>
        </p:spPr>
      </p:pic>
      <p:pic>
        <p:nvPicPr>
          <p:cNvPr id="6" name="Рисунок 5" descr="Banner_v4.jpg"/>
          <p:cNvPicPr>
            <a:picLocks noChangeAspect="1"/>
          </p:cNvPicPr>
          <p:nvPr userDrawn="1"/>
        </p:nvPicPr>
        <p:blipFill>
          <a:blip r:embed="rId3" cstate="print"/>
          <a:stretch>
            <a:fillRect/>
          </a:stretch>
        </p:blipFill>
        <p:spPr>
          <a:xfrm>
            <a:off x="0" y="-1"/>
            <a:ext cx="9906000" cy="1900335"/>
          </a:xfrm>
          <a:prstGeom prst="rect">
            <a:avLst/>
          </a:prstGeom>
        </p:spPr>
      </p:pic>
    </p:spTree>
    <p:extLst>
      <p:ext uri="{BB962C8B-B14F-4D97-AF65-F5344CB8AC3E}">
        <p14:creationId xmlns="" xmlns:p14="http://schemas.microsoft.com/office/powerpoint/2010/main" val="178948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4" name="Line 9"/>
          <p:cNvSpPr>
            <a:spLocks noChangeShapeType="1"/>
          </p:cNvSpPr>
          <p:nvPr/>
        </p:nvSpPr>
        <p:spPr bwMode="auto">
          <a:xfrm>
            <a:off x="973402" y="6381750"/>
            <a:ext cx="8736542"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5" name="Line 12"/>
          <p:cNvSpPr>
            <a:spLocks noChangeShapeType="1"/>
          </p:cNvSpPr>
          <p:nvPr/>
        </p:nvSpPr>
        <p:spPr bwMode="auto">
          <a:xfrm>
            <a:off x="132426" y="960438"/>
            <a:ext cx="9439936"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6" name="Line 13"/>
          <p:cNvSpPr>
            <a:spLocks noChangeShapeType="1"/>
          </p:cNvSpPr>
          <p:nvPr/>
        </p:nvSpPr>
        <p:spPr bwMode="auto">
          <a:xfrm>
            <a:off x="132425" y="109538"/>
            <a:ext cx="0" cy="86360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2" name="Заголовок 1"/>
          <p:cNvSpPr>
            <a:spLocks noGrp="1"/>
          </p:cNvSpPr>
          <p:nvPr>
            <p:ph type="title"/>
          </p:nvPr>
        </p:nvSpPr>
        <p:spPr/>
        <p:txBody>
          <a:bodyPr/>
          <a:lstStyle/>
          <a:p>
            <a:r>
              <a:rPr lang="ru-RU" dirty="0"/>
              <a:t>Образец заголовка</a:t>
            </a:r>
          </a:p>
        </p:txBody>
      </p:sp>
      <p:sp>
        <p:nvSpPr>
          <p:cNvPr id="3" name="Содержимое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2" name="Rectangle 4"/>
          <p:cNvSpPr>
            <a:spLocks noGrp="1" noChangeArrowheads="1"/>
          </p:cNvSpPr>
          <p:nvPr>
            <p:ph type="dt" sz="half" idx="2"/>
          </p:nvPr>
        </p:nvSpPr>
        <p:spPr bwMode="auto">
          <a:xfrm>
            <a:off x="882257" y="6408738"/>
            <a:ext cx="2051711"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000">
                <a:latin typeface="Arial" charset="0"/>
                <a:cs typeface="Arial" charset="0"/>
              </a:defRPr>
            </a:lvl1pPr>
          </a:lstStyle>
          <a:p>
            <a:pPr>
              <a:defRPr/>
            </a:pPr>
            <a:fld id="{FC01A5E8-5FF5-4D1D-84D5-EC72607C9CE8}" type="datetime1">
              <a:rPr lang="ru-RU" smtClean="0"/>
              <a:t>18.06.2019</a:t>
            </a:fld>
            <a:endParaRPr lang="ru-RU" dirty="0"/>
          </a:p>
        </p:txBody>
      </p:sp>
      <p:sp>
        <p:nvSpPr>
          <p:cNvPr id="13" name="Rectangle 5"/>
          <p:cNvSpPr>
            <a:spLocks noGrp="1" noChangeArrowheads="1"/>
          </p:cNvSpPr>
          <p:nvPr>
            <p:ph type="ftr" sz="quarter" idx="3"/>
          </p:nvPr>
        </p:nvSpPr>
        <p:spPr bwMode="auto">
          <a:xfrm>
            <a:off x="3007920" y="6408738"/>
            <a:ext cx="576130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ru-RU" sz="1200" b="1" i="0" smtClean="0"/>
            </a:lvl1pPr>
          </a:lstStyle>
          <a:p>
            <a:pPr algn="ctr">
              <a:defRPr/>
            </a:pPr>
            <a:r>
              <a:rPr lang="en-US" smtClean="0"/>
              <a:t>Multistage Global Search Using Various Scalarization Schemes in Multicriteria Optimization Problems</a:t>
            </a:r>
            <a:endParaRPr lang="ru-RU" dirty="0"/>
          </a:p>
        </p:txBody>
      </p:sp>
      <p:sp>
        <p:nvSpPr>
          <p:cNvPr id="14" name="Rectangle 6"/>
          <p:cNvSpPr>
            <a:spLocks noGrp="1" noChangeArrowheads="1"/>
          </p:cNvSpPr>
          <p:nvPr>
            <p:ph type="sldNum" sz="quarter" idx="4"/>
          </p:nvPr>
        </p:nvSpPr>
        <p:spPr bwMode="auto">
          <a:xfrm>
            <a:off x="8843171" y="6408738"/>
            <a:ext cx="935567"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ts val="0"/>
              </a:spcBef>
              <a:spcAft>
                <a:spcPts val="0"/>
              </a:spcAft>
              <a:defRPr sz="1200">
                <a:latin typeface="+mn-lt"/>
                <a:cs typeface="Arial" pitchFamily="34" charset="0"/>
              </a:defRPr>
            </a:lvl1pPr>
          </a:lstStyle>
          <a:p>
            <a:pPr>
              <a:defRPr/>
            </a:pPr>
            <a:fld id="{4F2367BF-7A57-4F5A-B357-719264272D2E}" type="slidenum">
              <a:rPr lang="ru-RU" smtClean="0"/>
              <a:pPr>
                <a:defRPr/>
              </a:pPr>
              <a:t>‹#›</a:t>
            </a:fld>
            <a:r>
              <a:rPr lang="en-US" dirty="0" smtClean="0"/>
              <a:t>/16</a:t>
            </a:r>
            <a:endParaRPr lang="ru-RU" dirty="0"/>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xmlns:lc="http://schemas.openxmlformats.org/drawingml/2006/lockedCanvas" xmlns="" val="0"/>
              </a:ext>
            </a:extLst>
          </a:blip>
          <a:stretch>
            <a:fillRect/>
          </a:stretch>
        </p:blipFill>
        <p:spPr>
          <a:xfrm>
            <a:off x="200472" y="6364550"/>
            <a:ext cx="433113" cy="477291"/>
          </a:xfrm>
          <a:prstGeom prst="rect">
            <a:avLst/>
          </a:prstGeom>
        </p:spPr>
      </p:pic>
    </p:spTree>
    <p:extLst>
      <p:ext uri="{BB962C8B-B14F-4D97-AF65-F5344CB8AC3E}">
        <p14:creationId xmlns="" xmlns:p14="http://schemas.microsoft.com/office/powerpoint/2010/main" val="133984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4" name="Line 9"/>
          <p:cNvSpPr>
            <a:spLocks noChangeShapeType="1"/>
          </p:cNvSpPr>
          <p:nvPr/>
        </p:nvSpPr>
        <p:spPr bwMode="auto">
          <a:xfrm>
            <a:off x="973402" y="6381750"/>
            <a:ext cx="8736542"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5" name="Line 12"/>
          <p:cNvSpPr>
            <a:spLocks noChangeShapeType="1"/>
          </p:cNvSpPr>
          <p:nvPr/>
        </p:nvSpPr>
        <p:spPr bwMode="auto">
          <a:xfrm>
            <a:off x="132426" y="960438"/>
            <a:ext cx="9439936"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6" name="Line 13"/>
          <p:cNvSpPr>
            <a:spLocks noChangeShapeType="1"/>
          </p:cNvSpPr>
          <p:nvPr/>
        </p:nvSpPr>
        <p:spPr bwMode="auto">
          <a:xfrm>
            <a:off x="132425" y="109538"/>
            <a:ext cx="0" cy="86360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2" name="Заголовок 1"/>
          <p:cNvSpPr>
            <a:spLocks noGrp="1"/>
          </p:cNvSpPr>
          <p:nvPr>
            <p:ph type="title"/>
          </p:nvPr>
        </p:nvSpPr>
        <p:spPr>
          <a:xfrm>
            <a:off x="782638" y="4406910"/>
            <a:ext cx="84201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10" name="Номер слайда 5"/>
          <p:cNvSpPr>
            <a:spLocks noGrp="1"/>
          </p:cNvSpPr>
          <p:nvPr>
            <p:ph type="sldNum" sz="quarter" idx="12"/>
          </p:nvPr>
        </p:nvSpPr>
        <p:spPr/>
        <p:txBody>
          <a:bodyPr/>
          <a:lstStyle>
            <a:lvl1pPr>
              <a:defRPr/>
            </a:lvl1pPr>
          </a:lstStyle>
          <a:p>
            <a:pPr>
              <a:defRPr/>
            </a:pPr>
            <a:fld id="{A184A67C-33BD-4A59-9EAE-678C8C03CEA8}" type="slidenum">
              <a:rPr lang="ru-RU" smtClean="0"/>
              <a:pPr>
                <a:defRPr/>
              </a:pPr>
              <a:t>‹#›</a:t>
            </a:fld>
            <a:r>
              <a:rPr lang="en-US" dirty="0" smtClean="0"/>
              <a:t>/16</a:t>
            </a:r>
            <a:endParaRPr lang="ru-RU" dirty="0"/>
          </a:p>
        </p:txBody>
      </p:sp>
      <p:sp>
        <p:nvSpPr>
          <p:cNvPr id="12" name="Rectangle 4"/>
          <p:cNvSpPr>
            <a:spLocks noGrp="1" noChangeArrowheads="1"/>
          </p:cNvSpPr>
          <p:nvPr>
            <p:ph type="dt" sz="half" idx="2"/>
          </p:nvPr>
        </p:nvSpPr>
        <p:spPr bwMode="auto">
          <a:xfrm>
            <a:off x="882257" y="6408738"/>
            <a:ext cx="2051711"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000">
                <a:latin typeface="Arial" charset="0"/>
                <a:cs typeface="Arial" charset="0"/>
              </a:defRPr>
            </a:lvl1pPr>
          </a:lstStyle>
          <a:p>
            <a:pPr>
              <a:defRPr/>
            </a:pPr>
            <a:fld id="{45F5EB89-73BD-4AE3-9FF0-691368C23716}" type="datetime1">
              <a:rPr lang="ru-RU" smtClean="0"/>
              <a:t>18.06.2019</a:t>
            </a:fld>
            <a:endParaRPr lang="ru-RU" dirty="0"/>
          </a:p>
        </p:txBody>
      </p:sp>
      <p:sp>
        <p:nvSpPr>
          <p:cNvPr id="13" name="Rectangle 5"/>
          <p:cNvSpPr>
            <a:spLocks noGrp="1" noChangeArrowheads="1"/>
          </p:cNvSpPr>
          <p:nvPr>
            <p:ph type="ftr" sz="quarter" idx="3"/>
          </p:nvPr>
        </p:nvSpPr>
        <p:spPr bwMode="auto">
          <a:xfrm>
            <a:off x="3007920" y="6408738"/>
            <a:ext cx="576130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ru-RU" sz="1200" b="1" i="0" smtClean="0"/>
            </a:lvl1pPr>
          </a:lstStyle>
          <a:p>
            <a:pPr algn="ctr">
              <a:defRPr/>
            </a:pPr>
            <a:r>
              <a:rPr lang="en-US" smtClean="0"/>
              <a:t>Multistage Global Search Using Various Scalarization Schemes in Multicriteria Optimization Problems</a:t>
            </a:r>
            <a:endParaRPr lang="ru-RU" dirty="0"/>
          </a:p>
        </p:txBody>
      </p:sp>
      <p:pic>
        <p:nvPicPr>
          <p:cNvPr id="16" name="Рисунок 15"/>
          <p:cNvPicPr>
            <a:picLocks noChangeAspect="1"/>
          </p:cNvPicPr>
          <p:nvPr userDrawn="1"/>
        </p:nvPicPr>
        <p:blipFill>
          <a:blip r:embed="rId2" cstate="print">
            <a:extLst>
              <a:ext uri="{28A0092B-C50C-407E-A947-70E740481C1C}">
                <a14:useLocalDpi xmlns:a14="http://schemas.microsoft.com/office/drawing/2010/main" xmlns:lc="http://schemas.openxmlformats.org/drawingml/2006/lockedCanvas" xmlns="" val="0"/>
              </a:ext>
            </a:extLst>
          </a:blip>
          <a:stretch>
            <a:fillRect/>
          </a:stretch>
        </p:blipFill>
        <p:spPr>
          <a:xfrm>
            <a:off x="200472" y="6364550"/>
            <a:ext cx="433113" cy="477291"/>
          </a:xfrm>
          <a:prstGeom prst="rect">
            <a:avLst/>
          </a:prstGeom>
        </p:spPr>
      </p:pic>
    </p:spTree>
    <p:extLst>
      <p:ext uri="{BB962C8B-B14F-4D97-AF65-F5344CB8AC3E}">
        <p14:creationId xmlns="" xmlns:p14="http://schemas.microsoft.com/office/powerpoint/2010/main" val="356003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273450" y="207963"/>
            <a:ext cx="9465896"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Введение</a:t>
            </a:r>
          </a:p>
        </p:txBody>
      </p:sp>
      <p:sp>
        <p:nvSpPr>
          <p:cNvPr id="1029" name="Rectangle 3"/>
          <p:cNvSpPr>
            <a:spLocks noGrp="1" noChangeArrowheads="1"/>
          </p:cNvSpPr>
          <p:nvPr>
            <p:ph type="body" idx="1"/>
          </p:nvPr>
        </p:nvSpPr>
        <p:spPr bwMode="auto">
          <a:xfrm>
            <a:off x="238092" y="1071546"/>
            <a:ext cx="9501254" cy="52149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Rectangle 4"/>
          <p:cNvSpPr>
            <a:spLocks noGrp="1" noChangeArrowheads="1"/>
          </p:cNvSpPr>
          <p:nvPr>
            <p:ph type="dt" sz="half" idx="2"/>
          </p:nvPr>
        </p:nvSpPr>
        <p:spPr bwMode="auto">
          <a:xfrm>
            <a:off x="882256" y="6408738"/>
            <a:ext cx="2051711"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sz="1000">
                <a:latin typeface="Arial" charset="0"/>
                <a:cs typeface="Arial" charset="0"/>
              </a:defRPr>
            </a:lvl1pPr>
          </a:lstStyle>
          <a:p>
            <a:pPr>
              <a:defRPr/>
            </a:pPr>
            <a:fld id="{68355E73-111C-4AAD-8D14-B6A90A02F683}" type="datetime1">
              <a:rPr lang="ru-RU" smtClean="0"/>
              <a:t>18.06.2019</a:t>
            </a:fld>
            <a:endParaRPr lang="ru-RU" dirty="0"/>
          </a:p>
        </p:txBody>
      </p:sp>
      <p:sp>
        <p:nvSpPr>
          <p:cNvPr id="3" name="Rectangle 5"/>
          <p:cNvSpPr>
            <a:spLocks noGrp="1" noChangeArrowheads="1"/>
          </p:cNvSpPr>
          <p:nvPr>
            <p:ph type="ftr" sz="quarter" idx="3"/>
          </p:nvPr>
        </p:nvSpPr>
        <p:spPr bwMode="auto">
          <a:xfrm>
            <a:off x="3007919" y="6408738"/>
            <a:ext cx="5761302"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auto">
              <a:spcBef>
                <a:spcPts val="0"/>
              </a:spcBef>
              <a:spcAft>
                <a:spcPts val="0"/>
              </a:spcAft>
              <a:defRPr lang="ru-RU" sz="1200" b="1" i="0" smtClean="0"/>
            </a:lvl1pPr>
          </a:lstStyle>
          <a:p>
            <a:pPr algn="ctr">
              <a:defRPr/>
            </a:pPr>
            <a:r>
              <a:rPr lang="en-US" smtClean="0"/>
              <a:t>Multistage Global Search Using Various Scalarization Schemes in Multicriteria Optimization Problems</a:t>
            </a:r>
            <a:endParaRPr lang="ru-RU" dirty="0"/>
          </a:p>
        </p:txBody>
      </p:sp>
      <p:sp>
        <p:nvSpPr>
          <p:cNvPr id="1030" name="Rectangle 6"/>
          <p:cNvSpPr>
            <a:spLocks noGrp="1" noChangeArrowheads="1"/>
          </p:cNvSpPr>
          <p:nvPr>
            <p:ph type="sldNum" sz="quarter" idx="4"/>
          </p:nvPr>
        </p:nvSpPr>
        <p:spPr bwMode="auto">
          <a:xfrm>
            <a:off x="8843171" y="6408738"/>
            <a:ext cx="935567" cy="4492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ts val="0"/>
              </a:spcBef>
              <a:spcAft>
                <a:spcPts val="0"/>
              </a:spcAft>
              <a:defRPr sz="1200">
                <a:latin typeface="+mn-lt"/>
                <a:cs typeface="Arial" pitchFamily="34" charset="0"/>
              </a:defRPr>
            </a:lvl1pPr>
          </a:lstStyle>
          <a:p>
            <a:pPr>
              <a:defRPr/>
            </a:pPr>
            <a:fld id="{4F2367BF-7A57-4F5A-B357-719264272D2E}" type="slidenum">
              <a:rPr lang="ru-RU" smtClean="0"/>
              <a:pPr>
                <a:defRPr/>
              </a:pPr>
              <a:t>‹#›</a:t>
            </a:fld>
            <a:r>
              <a:rPr lang="en-US" dirty="0" smtClean="0"/>
              <a:t>/16</a:t>
            </a:r>
            <a:endParaRPr lang="ru-RU" dirty="0"/>
          </a:p>
        </p:txBody>
      </p:sp>
      <p:sp>
        <p:nvSpPr>
          <p:cNvPr id="1033" name="Line 9"/>
          <p:cNvSpPr>
            <a:spLocks noChangeShapeType="1"/>
          </p:cNvSpPr>
          <p:nvPr/>
        </p:nvSpPr>
        <p:spPr bwMode="auto">
          <a:xfrm>
            <a:off x="973402" y="6381750"/>
            <a:ext cx="8736542"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1036" name="Line 12"/>
          <p:cNvSpPr>
            <a:spLocks noChangeShapeType="1"/>
          </p:cNvSpPr>
          <p:nvPr/>
        </p:nvSpPr>
        <p:spPr bwMode="auto">
          <a:xfrm>
            <a:off x="132426" y="960438"/>
            <a:ext cx="9439936" cy="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sp>
        <p:nvSpPr>
          <p:cNvPr id="1037" name="Line 13"/>
          <p:cNvSpPr>
            <a:spLocks noChangeShapeType="1"/>
          </p:cNvSpPr>
          <p:nvPr/>
        </p:nvSpPr>
        <p:spPr bwMode="auto">
          <a:xfrm>
            <a:off x="132425" y="109538"/>
            <a:ext cx="0" cy="863600"/>
          </a:xfrm>
          <a:prstGeom prst="line">
            <a:avLst/>
          </a:prstGeom>
          <a:noFill/>
          <a:ln w="38100">
            <a:solidFill>
              <a:srgbClr val="0969CD"/>
            </a:solidFill>
            <a:round/>
            <a:headEnd/>
            <a:tailEnd/>
          </a:ln>
          <a:effectLst/>
        </p:spPr>
        <p:txBody>
          <a:bodyPr/>
          <a:lstStyle/>
          <a:p>
            <a:pPr algn="r" fontAlgn="auto">
              <a:spcBef>
                <a:spcPts val="0"/>
              </a:spcBef>
              <a:spcAft>
                <a:spcPts val="0"/>
              </a:spcAft>
              <a:defRPr/>
            </a:pPr>
            <a:endParaRPr lang="ru-RU">
              <a:latin typeface="+mn-lt"/>
              <a:cs typeface="Arial" pitchFamily="34" charset="0"/>
            </a:endParaRPr>
          </a:p>
        </p:txBody>
      </p:sp>
      <p:pic>
        <p:nvPicPr>
          <p:cNvPr id="12" name="Рисунок 11"/>
          <p:cNvPicPr>
            <a:picLocks noChangeAspect="1"/>
          </p:cNvPicPr>
          <p:nvPr userDrawn="1"/>
        </p:nvPicPr>
        <p:blipFill>
          <a:blip r:embed="rId5" cstate="print">
            <a:extLst>
              <a:ext uri="{28A0092B-C50C-407E-A947-70E740481C1C}">
                <a14:useLocalDpi xmlns:a14="http://schemas.microsoft.com/office/drawing/2010/main" xmlns:lc="http://schemas.openxmlformats.org/drawingml/2006/lockedCanvas" xmlns="" val="0"/>
              </a:ext>
            </a:extLst>
          </a:blip>
          <a:stretch>
            <a:fillRect/>
          </a:stretch>
        </p:blipFill>
        <p:spPr>
          <a:xfrm>
            <a:off x="200472" y="6364550"/>
            <a:ext cx="433113" cy="477291"/>
          </a:xfrm>
          <a:prstGeom prst="rect">
            <a:avLst/>
          </a:prstGeom>
        </p:spPr>
      </p:pic>
    </p:spTree>
    <p:extLst>
      <p:ext uri="{BB962C8B-B14F-4D97-AF65-F5344CB8AC3E}">
        <p14:creationId xmlns="" xmlns:p14="http://schemas.microsoft.com/office/powerpoint/2010/main" val="66325749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hf hdr="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pitchFamily="34" charset="0"/>
          <a:cs typeface="Arial" pitchFamily="34" charset="0"/>
        </a:defRPr>
      </a:lvl2pPr>
      <a:lvl3pPr algn="l" rtl="0" eaLnBrk="0" fontAlgn="base" hangingPunct="0">
        <a:spcBef>
          <a:spcPct val="0"/>
        </a:spcBef>
        <a:spcAft>
          <a:spcPct val="0"/>
        </a:spcAft>
        <a:defRPr sz="3000" b="1">
          <a:solidFill>
            <a:schemeClr val="tx2"/>
          </a:solidFill>
          <a:latin typeface="Arial" pitchFamily="34" charset="0"/>
          <a:cs typeface="Arial" pitchFamily="34" charset="0"/>
        </a:defRPr>
      </a:lvl3pPr>
      <a:lvl4pPr algn="l" rtl="0" eaLnBrk="0" fontAlgn="base" hangingPunct="0">
        <a:spcBef>
          <a:spcPct val="0"/>
        </a:spcBef>
        <a:spcAft>
          <a:spcPct val="0"/>
        </a:spcAft>
        <a:defRPr sz="3000" b="1">
          <a:solidFill>
            <a:schemeClr val="tx2"/>
          </a:solidFill>
          <a:latin typeface="Arial" pitchFamily="34" charset="0"/>
          <a:cs typeface="Arial" pitchFamily="34" charset="0"/>
        </a:defRPr>
      </a:lvl4pPr>
      <a:lvl5pPr algn="l" rtl="0" eaLnBrk="0" fontAlgn="base" hangingPunct="0">
        <a:spcBef>
          <a:spcPct val="0"/>
        </a:spcBef>
        <a:spcAft>
          <a:spcPct val="0"/>
        </a:spcAft>
        <a:defRPr sz="3000" b="1">
          <a:solidFill>
            <a:schemeClr val="tx2"/>
          </a:solidFill>
          <a:latin typeface="Arial" pitchFamily="34" charset="0"/>
          <a:cs typeface="Arial" pitchFamily="34" charset="0"/>
        </a:defRPr>
      </a:lvl5pPr>
      <a:lvl6pPr marL="457200" algn="l" rtl="0" eaLnBrk="1" fontAlgn="base" hangingPunct="1">
        <a:spcBef>
          <a:spcPct val="0"/>
        </a:spcBef>
        <a:spcAft>
          <a:spcPct val="0"/>
        </a:spcAft>
        <a:defRPr sz="3000" b="1">
          <a:solidFill>
            <a:schemeClr val="tx2"/>
          </a:solidFill>
          <a:latin typeface="Arial" pitchFamily="34" charset="0"/>
          <a:cs typeface="Arial" pitchFamily="34" charset="0"/>
        </a:defRPr>
      </a:lvl6pPr>
      <a:lvl7pPr marL="914400" algn="l" rtl="0" eaLnBrk="1" fontAlgn="base" hangingPunct="1">
        <a:spcBef>
          <a:spcPct val="0"/>
        </a:spcBef>
        <a:spcAft>
          <a:spcPct val="0"/>
        </a:spcAft>
        <a:defRPr sz="3000" b="1">
          <a:solidFill>
            <a:schemeClr val="tx2"/>
          </a:solidFill>
          <a:latin typeface="Arial" pitchFamily="34" charset="0"/>
          <a:cs typeface="Arial" pitchFamily="34" charset="0"/>
        </a:defRPr>
      </a:lvl7pPr>
      <a:lvl8pPr marL="1371600" algn="l" rtl="0" eaLnBrk="1" fontAlgn="base" hangingPunct="1">
        <a:spcBef>
          <a:spcPct val="0"/>
        </a:spcBef>
        <a:spcAft>
          <a:spcPct val="0"/>
        </a:spcAft>
        <a:defRPr sz="3000" b="1">
          <a:solidFill>
            <a:schemeClr val="tx2"/>
          </a:solidFill>
          <a:latin typeface="Arial" pitchFamily="34" charset="0"/>
          <a:cs typeface="Arial" pitchFamily="34" charset="0"/>
        </a:defRPr>
      </a:lvl8pPr>
      <a:lvl9pPr marL="1828800" algn="l" rtl="0" eaLnBrk="1" fontAlgn="base" hangingPunct="1">
        <a:spcBef>
          <a:spcPct val="0"/>
        </a:spcBef>
        <a:spcAft>
          <a:spcPct val="0"/>
        </a:spcAft>
        <a:defRPr sz="3000" b="1">
          <a:solidFill>
            <a:schemeClr val="tx2"/>
          </a:solidFill>
          <a:latin typeface="Arial" pitchFamily="34" charset="0"/>
          <a:cs typeface="Arial" pitchFamily="34" charset="0"/>
        </a:defRPr>
      </a:lvl9pPr>
    </p:titleStyle>
    <p:bodyStyle>
      <a:lvl1pPr marL="266700" indent="-266700" algn="l" rtl="0" eaLnBrk="0" fontAlgn="base" hangingPunct="0">
        <a:spcBef>
          <a:spcPct val="20000"/>
        </a:spcBef>
        <a:spcAft>
          <a:spcPct val="0"/>
        </a:spcAft>
        <a:buSzPct val="80000"/>
        <a:buFont typeface="Wingdings" pitchFamily="2" charset="2"/>
        <a:buChar char="q"/>
        <a:defRPr sz="2400">
          <a:solidFill>
            <a:schemeClr val="tx1"/>
          </a:solidFill>
          <a:latin typeface="Times New Roman" panose="02020603050405020304" pitchFamily="18" charset="0"/>
          <a:ea typeface="+mn-ea"/>
          <a:cs typeface="Times New Roman" panose="02020603050405020304" pitchFamily="18" charset="0"/>
        </a:defRPr>
      </a:lvl1pPr>
      <a:lvl2pPr marL="542925" indent="-276225" algn="l" rtl="0" eaLnBrk="0" fontAlgn="base" hangingPunct="0">
        <a:spcBef>
          <a:spcPct val="20000"/>
        </a:spcBef>
        <a:spcAft>
          <a:spcPct val="0"/>
        </a:spcAft>
        <a:buChar char="–"/>
        <a:defRPr sz="2400">
          <a:solidFill>
            <a:schemeClr val="tx1"/>
          </a:solidFill>
          <a:latin typeface="Times New Roman" panose="02020603050405020304" pitchFamily="18" charset="0"/>
          <a:cs typeface="Times New Roman" panose="02020603050405020304" pitchFamily="18" charset="0"/>
        </a:defRPr>
      </a:lvl2pPr>
      <a:lvl3pPr marL="809625" indent="-2667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3pPr>
      <a:lvl4pPr marL="1076325" indent="-266700" algn="l" rtl="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4pPr>
      <a:lvl5pPr marL="1343025" indent="-266700" algn="l" rtl="0" eaLnBrk="0" fontAlgn="base" hangingPunct="0">
        <a:spcBef>
          <a:spcPct val="20000"/>
        </a:spcBef>
        <a:spcAft>
          <a:spcPct val="0"/>
        </a:spcAft>
        <a:buFont typeface="Wingdings" pitchFamily="2" charset="2"/>
        <a:buChar char="Ø"/>
        <a:tabLst/>
        <a:defRPr sz="1600">
          <a:solidFill>
            <a:schemeClr val="tx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6pPr>
      <a:lvl7pPr marL="29718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7pPr>
      <a:lvl8pPr marL="34290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8pPr>
      <a:lvl9pPr marL="3886200" indent="-228600" algn="l" rtl="0" eaLnBrk="1" fontAlgn="base" hangingPunct="1">
        <a:spcBef>
          <a:spcPct val="20000"/>
        </a:spcBef>
        <a:spcAft>
          <a:spcPct val="0"/>
        </a:spcAft>
        <a:buFont typeface="Wingdings" pitchFamily="2" charset="2"/>
        <a:buChar char="Ø"/>
        <a:defRPr sz="16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55B5B932-E811-4196-830F-C9FA95643C07}"/>
              </a:ext>
            </a:extLst>
          </p:cNvPr>
          <p:cNvSpPr>
            <a:spLocks noGrp="1"/>
          </p:cNvSpPr>
          <p:nvPr>
            <p:ph type="ctrTitle"/>
          </p:nvPr>
        </p:nvSpPr>
        <p:spPr>
          <a:xfrm>
            <a:off x="742950" y="2492896"/>
            <a:ext cx="8420100" cy="1470025"/>
          </a:xfrm>
        </p:spPr>
        <p:txBody>
          <a:bodyPr/>
          <a:lstStyle/>
          <a:p>
            <a:r>
              <a:rPr lang="en-US" sz="2800" dirty="0" smtClean="0"/>
              <a:t>Multistage Global Search Using Various </a:t>
            </a:r>
            <a:r>
              <a:rPr lang="en-US" sz="2800" dirty="0" err="1" smtClean="0"/>
              <a:t>Scalarization</a:t>
            </a:r>
            <a:r>
              <a:rPr lang="en-US" sz="2800" dirty="0" smtClean="0"/>
              <a:t> Schemes in </a:t>
            </a:r>
            <a:r>
              <a:rPr lang="en-US" sz="2800" dirty="0" err="1" smtClean="0"/>
              <a:t>Multicriteria</a:t>
            </a:r>
            <a:r>
              <a:rPr lang="en-US" sz="2800" dirty="0" smtClean="0"/>
              <a:t> Optimization Problems</a:t>
            </a:r>
            <a:endParaRPr lang="ru-RU" sz="2800" b="0" i="1" dirty="0"/>
          </a:p>
        </p:txBody>
      </p:sp>
      <p:sp>
        <p:nvSpPr>
          <p:cNvPr id="7" name="Подзаголовок 6"/>
          <p:cNvSpPr>
            <a:spLocks noGrp="1"/>
          </p:cNvSpPr>
          <p:nvPr>
            <p:ph type="subTitle" idx="1"/>
          </p:nvPr>
        </p:nvSpPr>
        <p:spPr>
          <a:xfrm>
            <a:off x="1485900" y="4052664"/>
            <a:ext cx="6934200" cy="1752600"/>
          </a:xfrm>
        </p:spPr>
        <p:txBody>
          <a:bodyPr/>
          <a:lstStyle/>
          <a:p>
            <a:r>
              <a:rPr lang="en-US" b="1" u="sng" dirty="0" smtClean="0"/>
              <a:t>Victor </a:t>
            </a:r>
            <a:r>
              <a:rPr lang="en-US" b="1" u="sng" dirty="0" err="1" smtClean="0"/>
              <a:t>Gergel</a:t>
            </a:r>
            <a:r>
              <a:rPr lang="en-US" dirty="0" smtClean="0"/>
              <a:t> </a:t>
            </a:r>
            <a:r>
              <a:rPr lang="en-US" dirty="0" smtClean="0"/>
              <a:t>and Evgeniy </a:t>
            </a:r>
            <a:r>
              <a:rPr lang="en-US" dirty="0" smtClean="0"/>
              <a:t>Kozinov</a:t>
            </a:r>
            <a:endParaRPr lang="ru-RU" dirty="0" smtClean="0"/>
          </a:p>
          <a:p>
            <a:r>
              <a:rPr lang="en-US" dirty="0" err="1" smtClean="0"/>
              <a:t>Lobachevsky</a:t>
            </a:r>
            <a:r>
              <a:rPr lang="en-US" dirty="0" smtClean="0"/>
              <a:t> State University of </a:t>
            </a:r>
            <a:r>
              <a:rPr lang="en-US" dirty="0" err="1" smtClean="0"/>
              <a:t>Nizhni</a:t>
            </a:r>
            <a:r>
              <a:rPr lang="en-US" dirty="0" smtClean="0"/>
              <a:t> Novgorod, </a:t>
            </a:r>
            <a:r>
              <a:rPr lang="en-US" dirty="0" err="1" smtClean="0"/>
              <a:t>Nizhni</a:t>
            </a:r>
            <a:r>
              <a:rPr lang="en-US" dirty="0" smtClean="0"/>
              <a:t> Novgorod, Russia</a:t>
            </a:r>
            <a:endParaRPr lang="ru-RU" dirty="0" smtClean="0"/>
          </a:p>
          <a:p>
            <a:r>
              <a:rPr lang="en-US" b="1" u="sng" dirty="0" smtClean="0"/>
              <a:t>gergel@unn.ru</a:t>
            </a:r>
            <a:endParaRPr lang="en-US" dirty="0"/>
          </a:p>
        </p:txBody>
      </p:sp>
    </p:spTree>
    <p:extLst>
      <p:ext uri="{BB962C8B-B14F-4D97-AF65-F5344CB8AC3E}">
        <p14:creationId xmlns="" xmlns:p14="http://schemas.microsoft.com/office/powerpoint/2010/main" val="2598553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Within the executed experiments, the two-dimensional bi-</a:t>
            </a:r>
            <a:r>
              <a:rPr lang="en-US" dirty="0" err="1" smtClean="0"/>
              <a:t>criterial</a:t>
            </a:r>
            <a:r>
              <a:rPr lang="en-US" dirty="0" smtClean="0"/>
              <a:t> MCO problems were used, the criteria of which were defined with the use of the next family of </a:t>
            </a:r>
            <a:r>
              <a:rPr lang="en-US" dirty="0" err="1" smtClean="0"/>
              <a:t>multiextremal</a:t>
            </a:r>
            <a:r>
              <a:rPr lang="en-US" dirty="0" smtClean="0"/>
              <a:t> functions: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buNone/>
            </a:pPr>
            <a:r>
              <a:rPr lang="en-US" dirty="0" smtClean="0"/>
              <a:t>where the expressions</a:t>
            </a:r>
            <a:endParaRPr lang="en-US" dirty="0"/>
          </a:p>
        </p:txBody>
      </p:sp>
      <p:sp>
        <p:nvSpPr>
          <p:cNvPr id="4" name="Дата 3"/>
          <p:cNvSpPr>
            <a:spLocks noGrp="1"/>
          </p:cNvSpPr>
          <p:nvPr>
            <p:ph type="dt" sz="half" idx="2"/>
          </p:nvPr>
        </p:nvSpPr>
        <p:spPr/>
        <p:txBody>
          <a:bodyPr/>
          <a:lstStyle/>
          <a:p>
            <a:pPr>
              <a:defRPr/>
            </a:pPr>
            <a:fld id="{CCE60017-093E-4730-9D33-F6C2DA7AAB6A}"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43010"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300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78793" y="2276872"/>
            <a:ext cx="5286375" cy="2628900"/>
          </a:xfrm>
          <a:prstGeom prst="rect">
            <a:avLst/>
          </a:prstGeom>
          <a:noFill/>
        </p:spPr>
      </p:pic>
      <p:sp>
        <p:nvSpPr>
          <p:cNvPr id="43011" name="Rectangle 3"/>
          <p:cNvSpPr>
            <a:spLocks noChangeArrowheads="1"/>
          </p:cNvSpPr>
          <p:nvPr/>
        </p:nvSpPr>
        <p:spPr bwMode="auto">
          <a:xfrm>
            <a:off x="0" y="308610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3013"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02705" y="5304631"/>
            <a:ext cx="3638550" cy="428625"/>
          </a:xfrm>
          <a:prstGeom prst="rect">
            <a:avLst/>
          </a:prstGeom>
          <a:noFill/>
        </p:spPr>
      </p:pic>
      <p:pic>
        <p:nvPicPr>
          <p:cNvPr id="43012"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83655" y="5808687"/>
            <a:ext cx="3676650" cy="428625"/>
          </a:xfrm>
          <a:prstGeom prst="rect">
            <a:avLst/>
          </a:prstGeom>
          <a:noFill/>
        </p:spPr>
      </p:pic>
      <p:sp>
        <p:nvSpPr>
          <p:cNvPr id="43014" name="Rectangle 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5" name="Rectangle 7"/>
          <p:cNvSpPr>
            <a:spLocks noChangeArrowheads="1"/>
          </p:cNvSpPr>
          <p:nvPr/>
        </p:nvSpPr>
        <p:spPr bwMode="auto">
          <a:xfrm>
            <a:off x="0" y="987425"/>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016" name="Rectangle 8"/>
          <p:cNvSpPr>
            <a:spLocks noChangeArrowheads="1"/>
          </p:cNvSpPr>
          <p:nvPr/>
        </p:nvSpPr>
        <p:spPr bwMode="auto">
          <a:xfrm>
            <a:off x="0" y="18732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3019" name="Picture 11" descr="g1_1"/>
          <p:cNvPicPr>
            <a:picLocks noChangeAspect="1" noChangeArrowheads="1"/>
          </p:cNvPicPr>
          <p:nvPr/>
        </p:nvPicPr>
        <p:blipFill>
          <a:blip r:embed="rId5" cstate="print"/>
          <a:srcRect/>
          <a:stretch>
            <a:fillRect/>
          </a:stretch>
        </p:blipFill>
        <p:spPr bwMode="auto">
          <a:xfrm>
            <a:off x="6969222" y="1880847"/>
            <a:ext cx="2344636" cy="2304000"/>
          </a:xfrm>
          <a:prstGeom prst="rect">
            <a:avLst/>
          </a:prstGeom>
          <a:noFill/>
        </p:spPr>
      </p:pic>
      <p:pic>
        <p:nvPicPr>
          <p:cNvPr id="43020" name="Picture 12" descr="g3"/>
          <p:cNvPicPr>
            <a:picLocks noChangeAspect="1" noChangeArrowheads="1"/>
          </p:cNvPicPr>
          <p:nvPr/>
        </p:nvPicPr>
        <p:blipFill>
          <a:blip r:embed="rId6" cstate="print"/>
          <a:srcRect/>
          <a:stretch>
            <a:fillRect/>
          </a:stretch>
        </p:blipFill>
        <p:spPr bwMode="auto">
          <a:xfrm>
            <a:off x="6969222" y="4005064"/>
            <a:ext cx="2346670" cy="2304000"/>
          </a:xfrm>
          <a:prstGeom prst="rect">
            <a:avLst/>
          </a:prstGeom>
          <a:noFill/>
        </p:spPr>
      </p:pic>
      <p:sp>
        <p:nvSpPr>
          <p:cNvPr id="19" name="Номер слайда 18"/>
          <p:cNvSpPr>
            <a:spLocks noGrp="1"/>
          </p:cNvSpPr>
          <p:nvPr>
            <p:ph type="sldNum" sz="quarter" idx="4"/>
          </p:nvPr>
        </p:nvSpPr>
        <p:spPr/>
        <p:txBody>
          <a:bodyPr/>
          <a:lstStyle/>
          <a:p>
            <a:pPr>
              <a:defRPr/>
            </a:pPr>
            <a:fld id="{4F2367BF-7A57-4F5A-B357-719264272D2E}" type="slidenum">
              <a:rPr lang="ru-RU" smtClean="0"/>
              <a:pPr>
                <a:defRPr/>
              </a:pPr>
              <a:t>10</a:t>
            </a:fld>
            <a:r>
              <a:rPr lang="en-US" smtClean="0"/>
              <a:t>/16</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The initial series of the numerical experiments was performed to evaluate the positive effect (the reducing of the number of the executed iterations) due to the reuse of the search information. </a:t>
            </a:r>
          </a:p>
          <a:p>
            <a:r>
              <a:rPr lang="en-US" dirty="0" smtClean="0"/>
              <a:t>The global search algorithm was applied </a:t>
            </a:r>
            <a:r>
              <a:rPr lang="en-US" dirty="0" smtClean="0"/>
              <a:t>different </a:t>
            </a:r>
            <a:r>
              <a:rPr lang="en-US" dirty="0" smtClean="0"/>
              <a:t>methods of </a:t>
            </a:r>
            <a:r>
              <a:rPr lang="en-US" dirty="0" err="1" smtClean="0"/>
              <a:t>scalarization</a:t>
            </a:r>
            <a:r>
              <a:rPr lang="en-US" dirty="0" smtClean="0"/>
              <a:t>: </a:t>
            </a:r>
          </a:p>
          <a:p>
            <a:pPr lvl="1"/>
            <a:r>
              <a:rPr lang="en-US" dirty="0" smtClean="0"/>
              <a:t>The </a:t>
            </a:r>
            <a:r>
              <a:rPr lang="en-US" dirty="0" err="1" smtClean="0"/>
              <a:t>minimax</a:t>
            </a:r>
            <a:r>
              <a:rPr lang="en-US" dirty="0" smtClean="0"/>
              <a:t> convolution of the </a:t>
            </a:r>
            <a:r>
              <a:rPr lang="en-US" dirty="0" smtClean="0"/>
              <a:t>criteria (</a:t>
            </a:r>
            <a:r>
              <a:rPr lang="en-US" dirty="0" smtClean="0"/>
              <a:t>MMC</a:t>
            </a:r>
            <a:r>
              <a:rPr lang="en-US" dirty="0" smtClean="0"/>
              <a:t>).</a:t>
            </a:r>
            <a:endParaRPr lang="en-US" dirty="0" smtClean="0"/>
          </a:p>
          <a:p>
            <a:pPr lvl="1"/>
            <a:r>
              <a:rPr lang="en-US" dirty="0" smtClean="0"/>
              <a:t>The </a:t>
            </a:r>
            <a:r>
              <a:rPr lang="en-US" dirty="0" smtClean="0"/>
              <a:t>method of successive </a:t>
            </a:r>
            <a:r>
              <a:rPr lang="en-US" dirty="0" smtClean="0"/>
              <a:t>concessions (</a:t>
            </a:r>
            <a:r>
              <a:rPr lang="en-US" dirty="0" smtClean="0"/>
              <a:t>MSC</a:t>
            </a:r>
            <a:r>
              <a:rPr lang="en-US" dirty="0" smtClean="0"/>
              <a:t>).</a:t>
            </a:r>
            <a:endParaRPr lang="en-US" dirty="0" smtClean="0"/>
          </a:p>
          <a:p>
            <a:pPr lvl="1"/>
            <a:r>
              <a:rPr lang="en-US" dirty="0" smtClean="0"/>
              <a:t>The </a:t>
            </a:r>
            <a:r>
              <a:rPr lang="en-US" dirty="0" smtClean="0"/>
              <a:t>reference point </a:t>
            </a:r>
            <a:r>
              <a:rPr lang="en-US" dirty="0" smtClean="0"/>
              <a:t>method (</a:t>
            </a:r>
            <a:r>
              <a:rPr lang="en-US" dirty="0" smtClean="0"/>
              <a:t>RPM</a:t>
            </a:r>
            <a:r>
              <a:rPr lang="en-US" dirty="0" smtClean="0"/>
              <a:t>).</a:t>
            </a:r>
            <a:endParaRPr lang="en-US" dirty="0" smtClean="0"/>
          </a:p>
          <a:p>
            <a:r>
              <a:rPr lang="en-US" dirty="0" smtClean="0"/>
              <a:t>For each method mentioned above, 50 </a:t>
            </a:r>
            <a:r>
              <a:rPr lang="en-US" dirty="0" err="1" smtClean="0"/>
              <a:t>subproblems</a:t>
            </a:r>
            <a:r>
              <a:rPr lang="en-US" dirty="0" smtClean="0"/>
              <a:t> with various values of the parameters λ, δ and θ correspondingly have been solved. </a:t>
            </a:r>
            <a:endParaRPr lang="en-US" dirty="0"/>
          </a:p>
        </p:txBody>
      </p:sp>
      <p:sp>
        <p:nvSpPr>
          <p:cNvPr id="4" name="Дата 3"/>
          <p:cNvSpPr>
            <a:spLocks noGrp="1"/>
          </p:cNvSpPr>
          <p:nvPr>
            <p:ph type="dt" sz="half" idx="2"/>
          </p:nvPr>
        </p:nvSpPr>
        <p:spPr/>
        <p:txBody>
          <a:bodyPr/>
          <a:lstStyle/>
          <a:p>
            <a:pPr>
              <a:defRPr/>
            </a:pPr>
            <a:fld id="{AFC3AC54-56BC-4DDC-9987-FC62AC23410F}"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7" name="Номер слайда 6"/>
          <p:cNvSpPr>
            <a:spLocks noGrp="1"/>
          </p:cNvSpPr>
          <p:nvPr>
            <p:ph type="sldNum" sz="quarter" idx="4"/>
          </p:nvPr>
        </p:nvSpPr>
        <p:spPr/>
        <p:txBody>
          <a:bodyPr/>
          <a:lstStyle/>
          <a:p>
            <a:pPr>
              <a:defRPr/>
            </a:pPr>
            <a:fld id="{4F2367BF-7A57-4F5A-B357-719264272D2E}" type="slidenum">
              <a:rPr lang="ru-RU" smtClean="0"/>
              <a:pPr>
                <a:defRPr/>
              </a:pPr>
              <a:t>11</a:t>
            </a:fld>
            <a:r>
              <a:rPr lang="en-US" smtClean="0"/>
              <a:t>/16</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The construction of a numerical approximation (PDA) of the Pareto domain (PD) was understood as a solution of a MCO problem. </a:t>
            </a:r>
          </a:p>
          <a:p>
            <a:r>
              <a:rPr lang="en-US" dirty="0" smtClean="0"/>
              <a:t>In order to evaluate the efficiency of constructing the PDA applied widely used </a:t>
            </a:r>
            <a:r>
              <a:rPr lang="en-US" dirty="0" smtClean="0"/>
              <a:t>indexes: </a:t>
            </a:r>
            <a:endParaRPr lang="en-US" dirty="0" smtClean="0"/>
          </a:p>
          <a:p>
            <a:pPr lvl="1"/>
            <a:r>
              <a:rPr lang="en-US" dirty="0" smtClean="0"/>
              <a:t>The </a:t>
            </a:r>
            <a:r>
              <a:rPr lang="en-US" dirty="0" smtClean="0"/>
              <a:t>completeness of coverage of the Pareto domain (</a:t>
            </a:r>
            <a:r>
              <a:rPr lang="en-US" i="1" dirty="0" err="1" smtClean="0"/>
              <a:t>hypervolume</a:t>
            </a:r>
            <a:r>
              <a:rPr lang="en-US" i="1" dirty="0" smtClean="0"/>
              <a:t> index, HV</a:t>
            </a:r>
            <a:r>
              <a:rPr lang="en-US" dirty="0" smtClean="0"/>
              <a:t>).</a:t>
            </a:r>
          </a:p>
          <a:p>
            <a:pPr lvl="1"/>
            <a:r>
              <a:rPr lang="en-US" dirty="0" smtClean="0"/>
              <a:t>The </a:t>
            </a:r>
            <a:r>
              <a:rPr lang="en-US" dirty="0" smtClean="0"/>
              <a:t>uniformity of distribution of the numerical estimates of the efficient decisions (</a:t>
            </a:r>
            <a:r>
              <a:rPr lang="en-US" i="1" dirty="0" smtClean="0"/>
              <a:t>distribution uniformity index, DU</a:t>
            </a:r>
            <a:r>
              <a:rPr lang="en-US" dirty="0" smtClean="0"/>
              <a:t>). </a:t>
            </a:r>
          </a:p>
          <a:p>
            <a:r>
              <a:rPr lang="en-US" dirty="0" smtClean="0"/>
              <a:t>The higher values of the index HV and the lower values of the index DU corresponds to the better approximation</a:t>
            </a:r>
            <a:r>
              <a:rPr lang="en-US" dirty="0" smtClean="0"/>
              <a:t>.</a:t>
            </a:r>
          </a:p>
          <a:p>
            <a:pPr lvl="1"/>
            <a:r>
              <a:rPr lang="en-US" dirty="0" smtClean="0"/>
              <a:t>In order to evaluate the indicator HV of the completeness of the PDA approximation, the reference point (-4,-4) was used.</a:t>
            </a:r>
          </a:p>
          <a:p>
            <a:endParaRPr lang="en-US" dirty="0"/>
          </a:p>
        </p:txBody>
      </p:sp>
      <p:sp>
        <p:nvSpPr>
          <p:cNvPr id="4" name="Дата 3"/>
          <p:cNvSpPr>
            <a:spLocks noGrp="1"/>
          </p:cNvSpPr>
          <p:nvPr>
            <p:ph type="dt" sz="half" idx="2"/>
          </p:nvPr>
        </p:nvSpPr>
        <p:spPr/>
        <p:txBody>
          <a:bodyPr/>
          <a:lstStyle/>
          <a:p>
            <a:pPr>
              <a:defRPr/>
            </a:pPr>
            <a:fld id="{38C37609-22F7-4E61-A24F-CBF1CB27ED92}"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7" name="Номер слайда 6"/>
          <p:cNvSpPr>
            <a:spLocks noGrp="1"/>
          </p:cNvSpPr>
          <p:nvPr>
            <p:ph type="sldNum" sz="quarter" idx="4"/>
          </p:nvPr>
        </p:nvSpPr>
        <p:spPr/>
        <p:txBody>
          <a:bodyPr/>
          <a:lstStyle/>
          <a:p>
            <a:pPr>
              <a:defRPr/>
            </a:pPr>
            <a:fld id="{4F2367BF-7A57-4F5A-B357-719264272D2E}" type="slidenum">
              <a:rPr lang="ru-RU" smtClean="0"/>
              <a:pPr>
                <a:defRPr/>
              </a:pPr>
              <a:t>12</a:t>
            </a:fld>
            <a:r>
              <a:rPr lang="en-US" smtClean="0"/>
              <a:t>/16</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Efficiency of the reuse of the search information in </a:t>
            </a:r>
            <a:r>
              <a:rPr lang="en-US" dirty="0" smtClean="0"/>
              <a:t>solving </a:t>
            </a:r>
            <a:br>
              <a:rPr lang="en-US" dirty="0" smtClean="0"/>
            </a:br>
            <a:r>
              <a:rPr lang="en-US" dirty="0" smtClean="0"/>
              <a:t>the </a:t>
            </a:r>
            <a:r>
              <a:rPr lang="en-US" dirty="0" smtClean="0"/>
              <a:t>MCO problem using various criteria </a:t>
            </a:r>
            <a:r>
              <a:rPr lang="en-US" dirty="0" err="1" smtClean="0"/>
              <a:t>scalarization</a:t>
            </a:r>
            <a:r>
              <a:rPr lang="en-US" dirty="0" smtClean="0"/>
              <a:t> </a:t>
            </a:r>
            <a:r>
              <a:rPr lang="en-US" dirty="0" smtClean="0"/>
              <a:t>methods.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dirty="0" smtClean="0"/>
              <a:t>MMC </a:t>
            </a:r>
            <a:r>
              <a:rPr lang="en-US" dirty="0" smtClean="0"/>
              <a:t>– the </a:t>
            </a:r>
            <a:r>
              <a:rPr lang="en-US" dirty="0" err="1" smtClean="0"/>
              <a:t>minimax</a:t>
            </a:r>
            <a:r>
              <a:rPr lang="en-US" dirty="0" smtClean="0"/>
              <a:t> convolution of the </a:t>
            </a:r>
            <a:r>
              <a:rPr lang="en-US" dirty="0" smtClean="0"/>
              <a:t>criteria.</a:t>
            </a:r>
            <a:endParaRPr lang="en-US" dirty="0" smtClean="0"/>
          </a:p>
          <a:p>
            <a:pPr lvl="1"/>
            <a:r>
              <a:rPr lang="en-US" dirty="0" smtClean="0"/>
              <a:t>MSC </a:t>
            </a:r>
            <a:r>
              <a:rPr lang="en-US" dirty="0" smtClean="0"/>
              <a:t>– the method </a:t>
            </a:r>
            <a:r>
              <a:rPr lang="en-US" dirty="0" smtClean="0"/>
              <a:t>of successive </a:t>
            </a:r>
            <a:r>
              <a:rPr lang="en-US" dirty="0" smtClean="0"/>
              <a:t>concessions.</a:t>
            </a:r>
            <a:endParaRPr lang="en-US" dirty="0" smtClean="0"/>
          </a:p>
          <a:p>
            <a:pPr lvl="1"/>
            <a:r>
              <a:rPr lang="en-US" dirty="0" smtClean="0"/>
              <a:t>RPM </a:t>
            </a:r>
            <a:r>
              <a:rPr lang="en-US" dirty="0" smtClean="0"/>
              <a:t>– the </a:t>
            </a:r>
            <a:r>
              <a:rPr lang="en-US" dirty="0" smtClean="0"/>
              <a:t>reference point </a:t>
            </a:r>
            <a:r>
              <a:rPr lang="en-US" dirty="0" smtClean="0"/>
              <a:t>method.</a:t>
            </a:r>
            <a:endParaRPr lang="en-US" dirty="0" smtClean="0"/>
          </a:p>
          <a:p>
            <a:endParaRPr lang="en-US" dirty="0"/>
          </a:p>
        </p:txBody>
      </p:sp>
      <p:sp>
        <p:nvSpPr>
          <p:cNvPr id="4" name="Дата 3"/>
          <p:cNvSpPr>
            <a:spLocks noGrp="1"/>
          </p:cNvSpPr>
          <p:nvPr>
            <p:ph type="dt" sz="half" idx="2"/>
          </p:nvPr>
        </p:nvSpPr>
        <p:spPr/>
        <p:txBody>
          <a:bodyPr/>
          <a:lstStyle/>
          <a:p>
            <a:pPr>
              <a:defRPr/>
            </a:pPr>
            <a:fld id="{73C7B27D-876C-4511-90B1-35E3AA82DDB2}"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graphicFrame>
        <p:nvGraphicFramePr>
          <p:cNvPr id="7" name="Таблица 6"/>
          <p:cNvGraphicFramePr>
            <a:graphicFrameLocks noGrp="1"/>
          </p:cNvGraphicFramePr>
          <p:nvPr/>
        </p:nvGraphicFramePr>
        <p:xfrm>
          <a:off x="272480" y="1988840"/>
          <a:ext cx="9433049" cy="2808312"/>
        </p:xfrm>
        <a:graphic>
          <a:graphicData uri="http://schemas.openxmlformats.org/drawingml/2006/table">
            <a:tbl>
              <a:tblPr/>
              <a:tblGrid>
                <a:gridCol w="1754985"/>
                <a:gridCol w="1029304"/>
                <a:gridCol w="920297"/>
                <a:gridCol w="740918"/>
                <a:gridCol w="921597"/>
                <a:gridCol w="921597"/>
                <a:gridCol w="921597"/>
                <a:gridCol w="740918"/>
                <a:gridCol w="740918"/>
                <a:gridCol w="740918"/>
              </a:tblGrid>
              <a:tr h="360040">
                <a:tc rowSpan="3">
                  <a:txBody>
                    <a:bodyPr/>
                    <a:lstStyle/>
                    <a:p>
                      <a:pPr indent="144145" algn="ctr" hangingPunct="0">
                        <a:lnSpc>
                          <a:spcPts val="1200"/>
                        </a:lnSpc>
                        <a:spcAft>
                          <a:spcPts val="0"/>
                        </a:spcAft>
                      </a:pPr>
                      <a:r>
                        <a:rPr lang="en-US" sz="2000" b="1" dirty="0" err="1" smtClean="0">
                          <a:latin typeface="Times New Roman"/>
                          <a:ea typeface="Times New Roman"/>
                        </a:rPr>
                        <a:t>Scalarization</a:t>
                      </a:r>
                      <a:endParaRPr lang="en-US" sz="2000" b="1" dirty="0" smtClean="0">
                        <a:latin typeface="Times New Roman"/>
                        <a:ea typeface="Times New Roman"/>
                      </a:endParaRPr>
                    </a:p>
                    <a:p>
                      <a:pPr indent="144145" algn="ctr" hangingPunct="0">
                        <a:lnSpc>
                          <a:spcPts val="1200"/>
                        </a:lnSpc>
                        <a:spcAft>
                          <a:spcPts val="0"/>
                        </a:spcAft>
                      </a:pPr>
                      <a:endParaRPr lang="en-US" sz="2000" b="1" dirty="0" smtClean="0">
                        <a:latin typeface="Times New Roman"/>
                        <a:ea typeface="Times New Roman"/>
                      </a:endParaRPr>
                    </a:p>
                    <a:p>
                      <a:pPr indent="144145" algn="ctr" hangingPunct="0">
                        <a:lnSpc>
                          <a:spcPts val="1200"/>
                        </a:lnSpc>
                        <a:spcAft>
                          <a:spcPts val="0"/>
                        </a:spcAft>
                      </a:pPr>
                      <a:r>
                        <a:rPr lang="en-US" sz="2000" b="1" dirty="0" smtClean="0">
                          <a:latin typeface="Times New Roman"/>
                          <a:ea typeface="Times New Roman"/>
                        </a:rPr>
                        <a:t>Method</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8">
                  <a:txBody>
                    <a:bodyPr/>
                    <a:lstStyle/>
                    <a:p>
                      <a:pPr indent="144145" algn="ctr" hangingPunct="0">
                        <a:lnSpc>
                          <a:spcPts val="1200"/>
                        </a:lnSpc>
                        <a:spcAft>
                          <a:spcPts val="0"/>
                        </a:spcAft>
                      </a:pPr>
                      <a:r>
                        <a:rPr lang="en-US" sz="2000" b="1" dirty="0">
                          <a:latin typeface="Times New Roman"/>
                          <a:ea typeface="Times New Roman"/>
                        </a:rPr>
                        <a:t>Search information </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indent="144145" algn="ctr" hangingPunct="0">
                        <a:lnSpc>
                          <a:spcPts val="1200"/>
                        </a:lnSpc>
                        <a:spcAft>
                          <a:spcPts val="0"/>
                        </a:spcAft>
                      </a:pPr>
                      <a:r>
                        <a:rPr lang="en-US" sz="2000" b="1" dirty="0">
                          <a:latin typeface="Times New Roman"/>
                          <a:ea typeface="Times New Roman"/>
                        </a:rPr>
                        <a:t>S</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449">
                <a:tc vMerge="1">
                  <a:txBody>
                    <a:bodyPr/>
                    <a:lstStyle/>
                    <a:p>
                      <a:endParaRPr lang="en-US"/>
                    </a:p>
                  </a:txBody>
                  <a:tcPr/>
                </a:tc>
                <a:tc gridSpan="4">
                  <a:txBody>
                    <a:bodyPr/>
                    <a:lstStyle/>
                    <a:p>
                      <a:pPr indent="144145" algn="ctr" hangingPunct="0">
                        <a:lnSpc>
                          <a:spcPts val="1200"/>
                        </a:lnSpc>
                        <a:spcAft>
                          <a:spcPts val="0"/>
                        </a:spcAft>
                      </a:pPr>
                      <a:r>
                        <a:rPr lang="en-US" sz="2000" b="1" dirty="0">
                          <a:latin typeface="Times New Roman"/>
                          <a:ea typeface="Times New Roman"/>
                        </a:rPr>
                        <a:t>Not used</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indent="144145" algn="ctr" hangingPunct="0">
                        <a:lnSpc>
                          <a:spcPts val="1200"/>
                        </a:lnSpc>
                        <a:spcAft>
                          <a:spcPts val="0"/>
                        </a:spcAft>
                      </a:pPr>
                      <a:r>
                        <a:rPr lang="en-US" sz="2000" b="1" dirty="0">
                          <a:latin typeface="Times New Roman"/>
                          <a:ea typeface="Times New Roman"/>
                        </a:rPr>
                        <a:t>Used</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547261">
                <a:tc vMerge="1">
                  <a:txBody>
                    <a:bodyPr/>
                    <a:lstStyle/>
                    <a:p>
                      <a:endParaRPr lang="en-US"/>
                    </a:p>
                  </a:txBody>
                  <a:tcPr/>
                </a:tc>
                <a:tc>
                  <a:txBody>
                    <a:bodyPr/>
                    <a:lstStyle/>
                    <a:p>
                      <a:pPr indent="144145" algn="ctr" hangingPunct="0">
                        <a:lnSpc>
                          <a:spcPts val="1200"/>
                        </a:lnSpc>
                        <a:spcAft>
                          <a:spcPts val="0"/>
                        </a:spcAft>
                      </a:pPr>
                      <a:r>
                        <a:rPr lang="en-US" sz="2000" b="1" dirty="0" err="1">
                          <a:latin typeface="Times New Roman"/>
                          <a:ea typeface="Times New Roman"/>
                        </a:rPr>
                        <a:t>Iters</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a:latin typeface="Times New Roman"/>
                          <a:ea typeface="Times New Roman"/>
                        </a:rPr>
                        <a:t>PDA</a:t>
                      </a:r>
                      <a:endParaRPr lang="ru-RU" sz="20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a:latin typeface="Times New Roman"/>
                          <a:ea typeface="Times New Roman"/>
                        </a:rPr>
                        <a:t>HV</a:t>
                      </a:r>
                      <a:endParaRPr lang="ru-RU" sz="20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a:latin typeface="Times New Roman"/>
                          <a:ea typeface="Times New Roman"/>
                        </a:rPr>
                        <a:t>DU</a:t>
                      </a:r>
                      <a:endParaRPr lang="ru-RU" sz="20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a:latin typeface="Times New Roman"/>
                          <a:ea typeface="Times New Roman"/>
                        </a:rPr>
                        <a:t>Iters</a:t>
                      </a:r>
                      <a:endParaRPr lang="ru-RU" sz="20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a:latin typeface="Times New Roman"/>
                          <a:ea typeface="Times New Roman"/>
                        </a:rPr>
                        <a:t>PDA</a:t>
                      </a:r>
                      <a:endParaRPr lang="ru-RU" sz="20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a:latin typeface="Times New Roman"/>
                          <a:ea typeface="Times New Roman"/>
                        </a:rPr>
                        <a:t>HV</a:t>
                      </a:r>
                      <a:endParaRPr lang="ru-RU" sz="2000" b="1">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dirty="0">
                          <a:latin typeface="Times New Roman"/>
                          <a:ea typeface="Times New Roman"/>
                        </a:rPr>
                        <a:t>DU</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446450">
                <a:tc>
                  <a:txBody>
                    <a:bodyPr/>
                    <a:lstStyle/>
                    <a:p>
                      <a:pPr indent="144145" algn="ctr" hangingPunct="0">
                        <a:lnSpc>
                          <a:spcPts val="1200"/>
                        </a:lnSpc>
                        <a:spcAft>
                          <a:spcPts val="0"/>
                        </a:spcAft>
                      </a:pPr>
                      <a:r>
                        <a:rPr lang="en-US" sz="2000" dirty="0" smtClean="0">
                          <a:latin typeface="Times New Roman"/>
                          <a:ea typeface="Times New Roman"/>
                        </a:rPr>
                        <a:t>MMC</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dirty="0">
                          <a:latin typeface="Times New Roman"/>
                          <a:ea typeface="Times New Roman"/>
                        </a:rPr>
                        <a:t>9124</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152</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53.4</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0.64</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i="1" dirty="0">
                          <a:latin typeface="Times New Roman"/>
                          <a:ea typeface="Times New Roman"/>
                        </a:rPr>
                        <a:t>922</a:t>
                      </a:r>
                      <a:endParaRPr lang="ru-RU" sz="2000" b="1" i="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dirty="0">
                          <a:latin typeface="Times New Roman"/>
                          <a:ea typeface="Times New Roman"/>
                        </a:rPr>
                        <a:t>44</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dirty="0">
                          <a:latin typeface="Times New Roman"/>
                          <a:ea typeface="Times New Roman"/>
                        </a:rPr>
                        <a:t>52.7</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dirty="0">
                          <a:latin typeface="Times New Roman"/>
                          <a:ea typeface="Times New Roman"/>
                        </a:rPr>
                        <a:t>0.91</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dirty="0">
                          <a:latin typeface="Times New Roman"/>
                          <a:ea typeface="Times New Roman"/>
                        </a:rPr>
                        <a:t>9.9</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indent="144145" algn="ctr" hangingPunct="0">
                        <a:lnSpc>
                          <a:spcPts val="1200"/>
                        </a:lnSpc>
                        <a:spcAft>
                          <a:spcPts val="0"/>
                        </a:spcAft>
                      </a:pPr>
                      <a:r>
                        <a:rPr lang="en-US" sz="2000" dirty="0" smtClean="0">
                          <a:latin typeface="Times New Roman"/>
                          <a:ea typeface="Times New Roman"/>
                        </a:rPr>
                        <a:t>MSC</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dirty="0">
                          <a:latin typeface="Times New Roman"/>
                          <a:ea typeface="Times New Roman"/>
                        </a:rPr>
                        <a:t>12802</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88</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52.8</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1.16</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i="1" dirty="0">
                          <a:latin typeface="Times New Roman"/>
                          <a:ea typeface="Times New Roman"/>
                        </a:rPr>
                        <a:t>1402</a:t>
                      </a:r>
                      <a:endParaRPr lang="ru-RU" sz="2000" b="1" i="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40</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52.4</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1.09</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dirty="0">
                          <a:latin typeface="Times New Roman"/>
                          <a:ea typeface="Times New Roman"/>
                        </a:rPr>
                        <a:t>9.1</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a:txBody>
                    <a:bodyPr/>
                    <a:lstStyle/>
                    <a:p>
                      <a:pPr indent="144145" algn="ctr" hangingPunct="0">
                        <a:lnSpc>
                          <a:spcPts val="1200"/>
                        </a:lnSpc>
                        <a:spcAft>
                          <a:spcPts val="0"/>
                        </a:spcAft>
                      </a:pPr>
                      <a:r>
                        <a:rPr lang="en-US" sz="2000" dirty="0" smtClean="0">
                          <a:latin typeface="Times New Roman"/>
                          <a:ea typeface="Times New Roman"/>
                        </a:rPr>
                        <a:t>RPM</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12881</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240</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53.6</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0.51</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i="1" dirty="0">
                          <a:latin typeface="Times New Roman"/>
                          <a:ea typeface="Times New Roman"/>
                        </a:rPr>
                        <a:t>1323</a:t>
                      </a:r>
                      <a:endParaRPr lang="ru-RU" sz="2000" b="1" i="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56</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a:latin typeface="Times New Roman"/>
                          <a:ea typeface="Times New Roman"/>
                        </a:rPr>
                        <a:t>53.0</a:t>
                      </a:r>
                      <a:endParaRPr lang="ru-RU" sz="20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dirty="0">
                          <a:latin typeface="Times New Roman"/>
                          <a:ea typeface="Times New Roman"/>
                        </a:rPr>
                        <a:t>0.83</a:t>
                      </a:r>
                      <a:endParaRPr lang="ru-RU" sz="20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000" b="1" dirty="0">
                          <a:latin typeface="Times New Roman"/>
                          <a:ea typeface="Times New Roman"/>
                        </a:rPr>
                        <a:t>9.7</a:t>
                      </a:r>
                      <a:endParaRPr lang="ru-RU" sz="20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Номер слайда 7"/>
          <p:cNvSpPr>
            <a:spLocks noGrp="1"/>
          </p:cNvSpPr>
          <p:nvPr>
            <p:ph type="sldNum" sz="quarter" idx="4"/>
          </p:nvPr>
        </p:nvSpPr>
        <p:spPr/>
        <p:txBody>
          <a:bodyPr/>
          <a:lstStyle/>
          <a:p>
            <a:pPr>
              <a:defRPr/>
            </a:pPr>
            <a:fld id="{4F2367BF-7A57-4F5A-B357-719264272D2E}" type="slidenum">
              <a:rPr lang="ru-RU" smtClean="0"/>
              <a:pPr>
                <a:defRPr/>
              </a:pPr>
              <a:t>13</a:t>
            </a:fld>
            <a:r>
              <a:rPr lang="en-US" smtClean="0"/>
              <a:t>/16</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In the </a:t>
            </a:r>
            <a:r>
              <a:rPr lang="en-US" dirty="0" smtClean="0"/>
              <a:t>next </a:t>
            </a:r>
            <a:r>
              <a:rPr lang="en-US" dirty="0" smtClean="0"/>
              <a:t>experiment, solving a test MCO problem has been conducted with a use of the search information but the applied criteria </a:t>
            </a:r>
            <a:r>
              <a:rPr lang="en-US" dirty="0" err="1" smtClean="0"/>
              <a:t>scalarization</a:t>
            </a:r>
            <a:r>
              <a:rPr lang="en-US" dirty="0" smtClean="0"/>
              <a:t> methods varied in the course of computations. </a:t>
            </a:r>
          </a:p>
          <a:p>
            <a:r>
              <a:rPr lang="en-US" dirty="0" smtClean="0"/>
              <a:t>In this experiment: </a:t>
            </a:r>
          </a:p>
          <a:p>
            <a:pPr lvl="1"/>
            <a:r>
              <a:rPr lang="en-US" dirty="0" smtClean="0"/>
              <a:t>At the first stage of computations, the </a:t>
            </a:r>
            <a:r>
              <a:rPr lang="en-US" dirty="0" err="1" smtClean="0"/>
              <a:t>minimax</a:t>
            </a:r>
            <a:r>
              <a:rPr lang="en-US" dirty="0" smtClean="0"/>
              <a:t> criteria convolution was used in solving three </a:t>
            </a:r>
            <a:r>
              <a:rPr lang="en-US" dirty="0" err="1" smtClean="0"/>
              <a:t>subproblems</a:t>
            </a:r>
            <a:r>
              <a:rPr lang="en-US" dirty="0" smtClean="0"/>
              <a:t> (10) with the convolution coefficients </a:t>
            </a:r>
            <a:r>
              <a:rPr lang="en-US" dirty="0" smtClean="0"/>
              <a:t/>
            </a:r>
            <a:br>
              <a:rPr lang="en-US" dirty="0" smtClean="0"/>
            </a:br>
            <a:r>
              <a:rPr lang="en-US" dirty="0" smtClean="0"/>
              <a:t>(</a:t>
            </a:r>
            <a:r>
              <a:rPr lang="en-US" dirty="0" smtClean="0"/>
              <a:t>1,0), (0.5,0.5), and (0,1), correspondingly. </a:t>
            </a:r>
          </a:p>
          <a:p>
            <a:pPr lvl="1"/>
            <a:r>
              <a:rPr lang="en-US" dirty="0" smtClean="0"/>
              <a:t>At the second stage, the </a:t>
            </a:r>
            <a:r>
              <a:rPr lang="en-US" dirty="0" err="1" smtClean="0"/>
              <a:t>scalarization</a:t>
            </a:r>
            <a:r>
              <a:rPr lang="en-US" dirty="0" smtClean="0"/>
              <a:t> method was changed to the reference point method, where the estimate (-14,-7) was used as the reference point with the weighting coefficients (0.5,0.5). </a:t>
            </a:r>
          </a:p>
          <a:p>
            <a:pPr lvl="1"/>
            <a:r>
              <a:rPr lang="en-US" dirty="0" smtClean="0"/>
              <a:t>At the third stage, the method of successive concessions  was applied with the concession with respect to the first criterion </a:t>
            </a:r>
            <a:r>
              <a:rPr lang="en-US" i="1" dirty="0" smtClean="0"/>
              <a:t>δ </a:t>
            </a:r>
            <a:r>
              <a:rPr lang="en-US" dirty="0" smtClean="0"/>
              <a:t>= 0.5</a:t>
            </a:r>
            <a:r>
              <a:rPr lang="en-US" dirty="0" smtClean="0"/>
              <a:t>.</a:t>
            </a:r>
            <a:endParaRPr lang="en-US" dirty="0"/>
          </a:p>
        </p:txBody>
      </p:sp>
      <p:sp>
        <p:nvSpPr>
          <p:cNvPr id="4" name="Дата 3"/>
          <p:cNvSpPr>
            <a:spLocks noGrp="1"/>
          </p:cNvSpPr>
          <p:nvPr>
            <p:ph type="dt" sz="half" idx="2"/>
          </p:nvPr>
        </p:nvSpPr>
        <p:spPr/>
        <p:txBody>
          <a:bodyPr/>
          <a:lstStyle/>
          <a:p>
            <a:pPr>
              <a:defRPr/>
            </a:pPr>
            <a:fld id="{FD8D47E6-4318-4858-AD1F-9771EF5E66B7}"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7" name="Номер слайда 6"/>
          <p:cNvSpPr>
            <a:spLocks noGrp="1"/>
          </p:cNvSpPr>
          <p:nvPr>
            <p:ph type="sldNum" sz="quarter" idx="4"/>
          </p:nvPr>
        </p:nvSpPr>
        <p:spPr/>
        <p:txBody>
          <a:bodyPr/>
          <a:lstStyle/>
          <a:p>
            <a:pPr>
              <a:defRPr/>
            </a:pPr>
            <a:fld id="{4F2367BF-7A57-4F5A-B357-719264272D2E}" type="slidenum">
              <a:rPr lang="ru-RU" smtClean="0"/>
              <a:pPr>
                <a:defRPr/>
              </a:pPr>
              <a:t>14</a:t>
            </a:fld>
            <a:r>
              <a:rPr lang="en-US" smtClean="0"/>
              <a:t>/16</a:t>
            </a:r>
            <a:endParaRPr lang="ru-RU"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Results of solving the MCO problem with altering </a:t>
            </a:r>
            <a:r>
              <a:rPr lang="en-US" dirty="0" smtClean="0"/>
              <a:t/>
            </a:r>
            <a:br>
              <a:rPr lang="en-US" dirty="0" smtClean="0"/>
            </a:br>
            <a:r>
              <a:rPr lang="en-US" dirty="0" smtClean="0"/>
              <a:t>the </a:t>
            </a:r>
            <a:r>
              <a:rPr lang="en-US" dirty="0" smtClean="0"/>
              <a:t>criteria </a:t>
            </a:r>
            <a:r>
              <a:rPr lang="en-US" dirty="0" err="1" smtClean="0"/>
              <a:t>scalarization</a:t>
            </a:r>
            <a:r>
              <a:rPr lang="en-US" dirty="0" smtClean="0"/>
              <a:t> methods in the course of computations</a:t>
            </a:r>
            <a:endParaRPr lang="en-US" dirty="0"/>
          </a:p>
        </p:txBody>
      </p:sp>
      <p:sp>
        <p:nvSpPr>
          <p:cNvPr id="4" name="Дата 3"/>
          <p:cNvSpPr>
            <a:spLocks noGrp="1"/>
          </p:cNvSpPr>
          <p:nvPr>
            <p:ph type="dt" sz="half" idx="2"/>
          </p:nvPr>
        </p:nvSpPr>
        <p:spPr/>
        <p:txBody>
          <a:bodyPr/>
          <a:lstStyle/>
          <a:p>
            <a:pPr>
              <a:defRPr/>
            </a:pPr>
            <a:fld id="{D331B588-375F-4404-98B4-0DBD1566733D}"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graphicFrame>
        <p:nvGraphicFramePr>
          <p:cNvPr id="7" name="Таблица 6"/>
          <p:cNvGraphicFramePr>
            <a:graphicFrameLocks noGrp="1"/>
          </p:cNvGraphicFramePr>
          <p:nvPr/>
        </p:nvGraphicFramePr>
        <p:xfrm>
          <a:off x="488504" y="1916832"/>
          <a:ext cx="9057455" cy="1728192"/>
        </p:xfrm>
        <a:graphic>
          <a:graphicData uri="http://schemas.openxmlformats.org/drawingml/2006/table">
            <a:tbl>
              <a:tblPr/>
              <a:tblGrid>
                <a:gridCol w="4320479"/>
                <a:gridCol w="1853806"/>
                <a:gridCol w="1746595"/>
                <a:gridCol w="1136575"/>
              </a:tblGrid>
              <a:tr h="601110">
                <a:tc>
                  <a:txBody>
                    <a:bodyPr/>
                    <a:lstStyle/>
                    <a:p>
                      <a:pPr algn="ctr" hangingPunct="0">
                        <a:lnSpc>
                          <a:spcPts val="1200"/>
                        </a:lnSpc>
                        <a:spcAft>
                          <a:spcPts val="0"/>
                        </a:spcAft>
                      </a:pPr>
                      <a:r>
                        <a:rPr lang="en-US" sz="2400" b="1" dirty="0">
                          <a:latin typeface="Times New Roman"/>
                          <a:ea typeface="Times New Roman"/>
                        </a:rPr>
                        <a:t>Stage of </a:t>
                      </a:r>
                      <a:r>
                        <a:rPr lang="en-US" sz="2400" b="1" dirty="0" smtClean="0">
                          <a:latin typeface="Times New Roman"/>
                          <a:ea typeface="Times New Roman"/>
                        </a:rPr>
                        <a:t>computations, </a:t>
                      </a:r>
                    </a:p>
                    <a:p>
                      <a:pPr algn="ctr" hangingPunct="0">
                        <a:lnSpc>
                          <a:spcPts val="1200"/>
                        </a:lnSpc>
                        <a:spcAft>
                          <a:spcPts val="0"/>
                        </a:spcAft>
                      </a:pPr>
                      <a:endParaRPr lang="en-US" sz="2400" b="1" dirty="0" smtClean="0">
                        <a:latin typeface="Times New Roman"/>
                        <a:ea typeface="Times New Roman"/>
                      </a:endParaRPr>
                    </a:p>
                    <a:p>
                      <a:pPr algn="ctr" hangingPunct="0">
                        <a:lnSpc>
                          <a:spcPts val="1200"/>
                        </a:lnSpc>
                        <a:spcAft>
                          <a:spcPts val="0"/>
                        </a:spcAft>
                      </a:pPr>
                      <a:r>
                        <a:rPr lang="en-US" sz="2400" b="1" dirty="0" smtClean="0">
                          <a:latin typeface="Times New Roman"/>
                          <a:ea typeface="Times New Roman"/>
                        </a:rPr>
                        <a:t>criteria </a:t>
                      </a:r>
                      <a:r>
                        <a:rPr lang="en-US" sz="2400" b="1" dirty="0" err="1">
                          <a:latin typeface="Times New Roman"/>
                          <a:ea typeface="Times New Roman"/>
                        </a:rPr>
                        <a:t>scalarization</a:t>
                      </a:r>
                      <a:r>
                        <a:rPr lang="en-US" sz="2400" b="1" dirty="0">
                          <a:latin typeface="Times New Roman"/>
                          <a:ea typeface="Times New Roman"/>
                        </a:rPr>
                        <a:t> method</a:t>
                      </a:r>
                      <a:endParaRPr lang="ru-RU" sz="2400" b="1"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b="1" dirty="0">
                          <a:latin typeface="Times New Roman"/>
                          <a:ea typeface="Times New Roman"/>
                        </a:rPr>
                        <a:t>Total </a:t>
                      </a:r>
                      <a:r>
                        <a:rPr lang="en-US" sz="2400" b="1" dirty="0" err="1" smtClean="0">
                          <a:latin typeface="Times New Roman"/>
                          <a:ea typeface="Times New Roman"/>
                        </a:rPr>
                        <a:t>iters</a:t>
                      </a:r>
                      <a:r>
                        <a:rPr lang="en-US" sz="2400" b="1" dirty="0" smtClean="0">
                          <a:latin typeface="Times New Roman"/>
                          <a:ea typeface="Times New Roman"/>
                        </a:rPr>
                        <a:t>.</a:t>
                      </a:r>
                      <a:endParaRPr lang="ru-RU"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b="1" dirty="0">
                          <a:latin typeface="Times New Roman"/>
                          <a:ea typeface="Times New Roman"/>
                        </a:rPr>
                        <a:t>New </a:t>
                      </a:r>
                      <a:r>
                        <a:rPr lang="en-US" sz="2400" b="1" dirty="0" err="1" smtClean="0">
                          <a:latin typeface="Times New Roman"/>
                          <a:ea typeface="Times New Roman"/>
                        </a:rPr>
                        <a:t>iters</a:t>
                      </a:r>
                      <a:r>
                        <a:rPr lang="en-US" sz="2400" b="1" dirty="0" smtClean="0">
                          <a:latin typeface="Times New Roman"/>
                          <a:ea typeface="Times New Roman"/>
                        </a:rPr>
                        <a:t>.</a:t>
                      </a:r>
                      <a:endParaRPr lang="ru-RU"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b="1" dirty="0">
                          <a:latin typeface="Times New Roman"/>
                          <a:ea typeface="Times New Roman"/>
                        </a:rPr>
                        <a:t>PDA</a:t>
                      </a:r>
                      <a:endParaRPr lang="ru-RU" sz="2400" b="1"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694">
                <a:tc>
                  <a:txBody>
                    <a:bodyPr/>
                    <a:lstStyle/>
                    <a:p>
                      <a:pPr indent="144145" algn="just" hangingPunct="0">
                        <a:lnSpc>
                          <a:spcPts val="1200"/>
                        </a:lnSpc>
                        <a:spcAft>
                          <a:spcPts val="0"/>
                        </a:spcAft>
                      </a:pPr>
                      <a:r>
                        <a:rPr lang="en-US" sz="2400" dirty="0">
                          <a:latin typeface="Times New Roman"/>
                          <a:ea typeface="Times New Roman"/>
                        </a:rPr>
                        <a:t>1. </a:t>
                      </a:r>
                      <a:r>
                        <a:rPr lang="en-US" sz="2400" dirty="0" smtClean="0">
                          <a:latin typeface="Times New Roman"/>
                          <a:ea typeface="Times New Roman"/>
                        </a:rPr>
                        <a:t>MMC, </a:t>
                      </a:r>
                      <a:r>
                        <a:rPr lang="en-US" sz="2400" dirty="0">
                          <a:latin typeface="Times New Roman"/>
                          <a:ea typeface="Times New Roman"/>
                        </a:rPr>
                        <a:t>three </a:t>
                      </a:r>
                      <a:r>
                        <a:rPr lang="en-US" sz="2400" dirty="0" err="1">
                          <a:latin typeface="Times New Roman"/>
                          <a:ea typeface="Times New Roman"/>
                        </a:rPr>
                        <a:t>subproblems</a:t>
                      </a:r>
                      <a:r>
                        <a:rPr lang="en-US" sz="2400" dirty="0">
                          <a:latin typeface="Times New Roman"/>
                          <a:ea typeface="Times New Roman"/>
                        </a:rPr>
                        <a:t> </a:t>
                      </a:r>
                      <a:endParaRPr lang="ru-RU"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a:latin typeface="Times New Roman"/>
                          <a:ea typeface="Times New Roman"/>
                        </a:rPr>
                        <a:t>304</a:t>
                      </a:r>
                      <a:endParaRPr lang="ru-RU"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a:latin typeface="Times New Roman"/>
                          <a:ea typeface="Times New Roman"/>
                        </a:rPr>
                        <a:t>304</a:t>
                      </a:r>
                      <a:endParaRPr lang="ru-RU"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a:latin typeface="Times New Roman"/>
                          <a:ea typeface="Times New Roman"/>
                        </a:rPr>
                        <a:t>14</a:t>
                      </a:r>
                      <a:endParaRPr lang="ru-RU"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694">
                <a:tc>
                  <a:txBody>
                    <a:bodyPr/>
                    <a:lstStyle/>
                    <a:p>
                      <a:pPr indent="144145" algn="just" hangingPunct="0">
                        <a:lnSpc>
                          <a:spcPts val="1200"/>
                        </a:lnSpc>
                        <a:spcAft>
                          <a:spcPts val="0"/>
                        </a:spcAft>
                      </a:pPr>
                      <a:r>
                        <a:rPr lang="en-US" sz="2400" dirty="0">
                          <a:latin typeface="Times New Roman"/>
                          <a:ea typeface="Times New Roman"/>
                        </a:rPr>
                        <a:t>2. </a:t>
                      </a:r>
                      <a:r>
                        <a:rPr lang="en-US" sz="2400" dirty="0" smtClean="0">
                          <a:latin typeface="Times New Roman"/>
                          <a:ea typeface="Times New Roman"/>
                        </a:rPr>
                        <a:t>RPM</a:t>
                      </a:r>
                      <a:endParaRPr lang="ru-RU"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dirty="0">
                          <a:latin typeface="Times New Roman"/>
                          <a:ea typeface="Times New Roman"/>
                        </a:rPr>
                        <a:t>402</a:t>
                      </a:r>
                      <a:endParaRPr lang="ru-RU"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a:latin typeface="Times New Roman"/>
                          <a:ea typeface="Times New Roman"/>
                        </a:rPr>
                        <a:t>98</a:t>
                      </a:r>
                      <a:endParaRPr lang="ru-RU"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a:latin typeface="Times New Roman"/>
                          <a:ea typeface="Times New Roman"/>
                        </a:rPr>
                        <a:t>19</a:t>
                      </a:r>
                      <a:endParaRPr lang="ru-RU"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694">
                <a:tc>
                  <a:txBody>
                    <a:bodyPr/>
                    <a:lstStyle/>
                    <a:p>
                      <a:pPr indent="144145" algn="just" hangingPunct="0">
                        <a:lnSpc>
                          <a:spcPts val="1200"/>
                        </a:lnSpc>
                        <a:spcAft>
                          <a:spcPts val="0"/>
                        </a:spcAft>
                      </a:pPr>
                      <a:r>
                        <a:rPr lang="en-US" sz="2400" dirty="0">
                          <a:latin typeface="Times New Roman"/>
                          <a:ea typeface="Times New Roman"/>
                        </a:rPr>
                        <a:t>3. </a:t>
                      </a:r>
                      <a:r>
                        <a:rPr lang="en-US" sz="2400" dirty="0" smtClean="0">
                          <a:latin typeface="Times New Roman"/>
                          <a:ea typeface="Times New Roman"/>
                        </a:rPr>
                        <a:t>MSC</a:t>
                      </a:r>
                      <a:endParaRPr lang="ru-RU" sz="2400" dirty="0">
                        <a:latin typeface="Times New Roman"/>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dirty="0">
                          <a:latin typeface="Times New Roman"/>
                          <a:ea typeface="Times New Roman"/>
                        </a:rPr>
                        <a:t>437</a:t>
                      </a:r>
                      <a:endParaRPr lang="ru-RU"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a:latin typeface="Times New Roman"/>
                          <a:ea typeface="Times New Roman"/>
                        </a:rPr>
                        <a:t>35</a:t>
                      </a:r>
                      <a:endParaRPr lang="ru-RU"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44145" algn="ctr" hangingPunct="0">
                        <a:lnSpc>
                          <a:spcPts val="1200"/>
                        </a:lnSpc>
                        <a:spcAft>
                          <a:spcPts val="0"/>
                        </a:spcAft>
                      </a:pPr>
                      <a:r>
                        <a:rPr lang="en-US" sz="2400" dirty="0">
                          <a:latin typeface="Times New Roman"/>
                          <a:ea typeface="Times New Roman"/>
                        </a:rPr>
                        <a:t>24</a:t>
                      </a:r>
                      <a:endParaRPr lang="ru-RU"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45057" name="Picture 1"/>
          <p:cNvPicPr>
            <a:picLocks noChangeAspect="1" noChangeArrowheads="1"/>
          </p:cNvPicPr>
          <p:nvPr/>
        </p:nvPicPr>
        <p:blipFill>
          <a:blip r:embed="rId2" cstate="print"/>
          <a:srcRect/>
          <a:stretch>
            <a:fillRect/>
          </a:stretch>
        </p:blipFill>
        <p:spPr bwMode="auto">
          <a:xfrm>
            <a:off x="992559" y="3717032"/>
            <a:ext cx="8205355" cy="2592288"/>
          </a:xfrm>
          <a:prstGeom prst="rect">
            <a:avLst/>
          </a:prstGeom>
          <a:noFill/>
          <a:ln w="9525">
            <a:noFill/>
            <a:miter lim="800000"/>
            <a:headEnd/>
            <a:tailEnd/>
          </a:ln>
          <a:effectLst/>
        </p:spPr>
      </p:pic>
      <p:sp>
        <p:nvSpPr>
          <p:cNvPr id="12" name="Номер слайда 11"/>
          <p:cNvSpPr>
            <a:spLocks noGrp="1"/>
          </p:cNvSpPr>
          <p:nvPr>
            <p:ph type="sldNum" sz="quarter" idx="4"/>
          </p:nvPr>
        </p:nvSpPr>
        <p:spPr/>
        <p:txBody>
          <a:bodyPr/>
          <a:lstStyle/>
          <a:p>
            <a:pPr>
              <a:defRPr/>
            </a:pPr>
            <a:fld id="{4F2367BF-7A57-4F5A-B357-719264272D2E}" type="slidenum">
              <a:rPr lang="ru-RU" smtClean="0"/>
              <a:pPr>
                <a:defRPr/>
              </a:pPr>
              <a:t>15</a:t>
            </a:fld>
            <a:r>
              <a:rPr lang="en-US" smtClean="0"/>
              <a:t>/16</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Thanks for </a:t>
            </a:r>
            <a:r>
              <a:rPr lang="en-US" dirty="0" smtClean="0"/>
              <a:t>attention!</a:t>
            </a:r>
            <a:r>
              <a:rPr lang="ru-RU" dirty="0" smtClean="0"/>
              <a:t> </a:t>
            </a:r>
            <a:r>
              <a:rPr lang="en-US" dirty="0" smtClean="0"/>
              <a:t>Questions</a:t>
            </a:r>
            <a:r>
              <a:rPr lang="en-US" dirty="0" smtClean="0"/>
              <a:t>?</a:t>
            </a:r>
            <a:endParaRPr lang="en-US" dirty="0"/>
          </a:p>
        </p:txBody>
      </p:sp>
      <p:sp>
        <p:nvSpPr>
          <p:cNvPr id="3" name="Содержимое 2"/>
          <p:cNvSpPr>
            <a:spLocks noGrp="1"/>
          </p:cNvSpPr>
          <p:nvPr>
            <p:ph idx="1"/>
          </p:nvPr>
        </p:nvSpPr>
        <p:spPr/>
        <p:txBody>
          <a:bodyPr/>
          <a:lstStyle/>
          <a:p>
            <a:r>
              <a:rPr lang="en-US" dirty="0" err="1" smtClean="0"/>
              <a:t>Lobachevsky</a:t>
            </a:r>
            <a:r>
              <a:rPr lang="en-US" dirty="0" smtClean="0"/>
              <a:t> State University of </a:t>
            </a:r>
            <a:r>
              <a:rPr lang="en-US" dirty="0" err="1" smtClean="0"/>
              <a:t>Nizhni</a:t>
            </a:r>
            <a:r>
              <a:rPr lang="en-US" dirty="0" smtClean="0"/>
              <a:t> Novgorod, </a:t>
            </a:r>
            <a:r>
              <a:rPr lang="en-US" dirty="0" err="1" smtClean="0"/>
              <a:t>Nizhni</a:t>
            </a:r>
            <a:r>
              <a:rPr lang="en-US" dirty="0" smtClean="0"/>
              <a:t> Novgorod, Russia</a:t>
            </a:r>
            <a:endParaRPr lang="ru-RU" dirty="0" smtClean="0"/>
          </a:p>
          <a:p>
            <a:pPr lvl="1"/>
            <a:r>
              <a:rPr lang="en-US" b="1" u="sng" dirty="0" smtClean="0"/>
              <a:t>Victor</a:t>
            </a:r>
            <a:r>
              <a:rPr lang="en-US" b="1" u="sng" dirty="0" smtClean="0"/>
              <a:t> </a:t>
            </a:r>
            <a:r>
              <a:rPr lang="en-US" b="1" u="sng" dirty="0" err="1" smtClean="0"/>
              <a:t>Gergel</a:t>
            </a:r>
            <a:r>
              <a:rPr lang="ru-RU" b="1" u="sng" dirty="0" smtClean="0"/>
              <a:t>, </a:t>
            </a:r>
            <a:r>
              <a:rPr lang="en-US" b="1" u="sng" dirty="0" smtClean="0"/>
              <a:t>gergel@unn.ru</a:t>
            </a:r>
            <a:endParaRPr lang="ru-RU" dirty="0" smtClean="0"/>
          </a:p>
          <a:p>
            <a:pPr lvl="1"/>
            <a:r>
              <a:rPr lang="en-US" dirty="0" smtClean="0"/>
              <a:t>Evgeniy </a:t>
            </a:r>
            <a:r>
              <a:rPr lang="en-US" dirty="0" smtClean="0"/>
              <a:t>Kozinov</a:t>
            </a:r>
            <a:r>
              <a:rPr lang="ru-RU" dirty="0" smtClean="0"/>
              <a:t>,</a:t>
            </a:r>
            <a:r>
              <a:rPr lang="en-US" dirty="0" smtClean="0"/>
              <a:t> </a:t>
            </a:r>
            <a:r>
              <a:rPr lang="en-US" dirty="0" smtClean="0"/>
              <a:t>evgeny.kozinov@itmm.unn.ru</a:t>
            </a:r>
          </a:p>
          <a:p>
            <a:endParaRPr lang="en-US" dirty="0"/>
          </a:p>
        </p:txBody>
      </p:sp>
      <p:sp>
        <p:nvSpPr>
          <p:cNvPr id="4" name="Дата 3"/>
          <p:cNvSpPr>
            <a:spLocks noGrp="1"/>
          </p:cNvSpPr>
          <p:nvPr>
            <p:ph type="dt" sz="half" idx="2"/>
          </p:nvPr>
        </p:nvSpPr>
        <p:spPr/>
        <p:txBody>
          <a:bodyPr/>
          <a:lstStyle/>
          <a:p>
            <a:pPr>
              <a:defRPr/>
            </a:pPr>
            <a:fld id="{8E35D0B8-1E2B-491B-AF44-1B394D41EA0E}"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8" name="Номер слайда 7"/>
          <p:cNvSpPr>
            <a:spLocks noGrp="1"/>
          </p:cNvSpPr>
          <p:nvPr>
            <p:ph type="sldNum" sz="quarter" idx="4"/>
          </p:nvPr>
        </p:nvSpPr>
        <p:spPr/>
        <p:txBody>
          <a:bodyPr/>
          <a:lstStyle/>
          <a:p>
            <a:pPr>
              <a:defRPr/>
            </a:pPr>
            <a:fld id="{4F2367BF-7A57-4F5A-B357-719264272D2E}" type="slidenum">
              <a:rPr lang="ru-RU" smtClean="0"/>
              <a:pPr>
                <a:defRPr/>
              </a:pPr>
              <a:t>16</a:t>
            </a:fld>
            <a:r>
              <a:rPr lang="en-US" smtClean="0"/>
              <a:t>/16</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t>
            </a:r>
            <a:r>
              <a:rPr lang="en-US" dirty="0" smtClean="0"/>
              <a:t>ontent</a:t>
            </a:r>
            <a:endParaRPr lang="en-US" dirty="0"/>
          </a:p>
        </p:txBody>
      </p:sp>
      <p:sp>
        <p:nvSpPr>
          <p:cNvPr id="3" name="Содержимое 2"/>
          <p:cNvSpPr>
            <a:spLocks noGrp="1"/>
          </p:cNvSpPr>
          <p:nvPr>
            <p:ph idx="1"/>
          </p:nvPr>
        </p:nvSpPr>
        <p:spPr/>
        <p:txBody>
          <a:bodyPr/>
          <a:lstStyle/>
          <a:p>
            <a:r>
              <a:rPr lang="en-US" dirty="0" smtClean="0"/>
              <a:t>Multistage </a:t>
            </a:r>
            <a:r>
              <a:rPr lang="en-US" dirty="0" err="1" smtClean="0"/>
              <a:t>multicriteria</a:t>
            </a:r>
            <a:r>
              <a:rPr lang="en-US" dirty="0" smtClean="0"/>
              <a:t> optimization problem </a:t>
            </a:r>
            <a:r>
              <a:rPr lang="en-US" dirty="0" smtClean="0"/>
              <a:t>statement.</a:t>
            </a:r>
          </a:p>
          <a:p>
            <a:r>
              <a:rPr lang="en-US" dirty="0" smtClean="0"/>
              <a:t>Reduction of the multistage </a:t>
            </a:r>
            <a:r>
              <a:rPr lang="en-US" dirty="0" err="1" smtClean="0"/>
              <a:t>multicriteria</a:t>
            </a:r>
            <a:r>
              <a:rPr lang="en-US" dirty="0" smtClean="0"/>
              <a:t> search to the scalar </a:t>
            </a:r>
            <a:r>
              <a:rPr lang="en-US" dirty="0" smtClean="0"/>
              <a:t/>
            </a:r>
            <a:br>
              <a:rPr lang="en-US" dirty="0" smtClean="0"/>
            </a:br>
            <a:r>
              <a:rPr lang="en-US" dirty="0" smtClean="0"/>
              <a:t>one-dimensional </a:t>
            </a:r>
            <a:r>
              <a:rPr lang="en-US" dirty="0" smtClean="0"/>
              <a:t>global optimization </a:t>
            </a:r>
            <a:r>
              <a:rPr lang="en-US" dirty="0" smtClean="0"/>
              <a:t>problems.</a:t>
            </a:r>
          </a:p>
          <a:p>
            <a:r>
              <a:rPr lang="en-US" dirty="0" smtClean="0"/>
              <a:t>Computational complexity reduction of the multistage </a:t>
            </a:r>
            <a:r>
              <a:rPr lang="en-US" dirty="0" err="1" smtClean="0"/>
              <a:t>multicriteria</a:t>
            </a:r>
            <a:r>
              <a:rPr lang="en-US" dirty="0" smtClean="0"/>
              <a:t> search on the basis of the reuse of the search </a:t>
            </a:r>
            <a:r>
              <a:rPr lang="en-US" dirty="0" smtClean="0"/>
              <a:t>information.</a:t>
            </a:r>
          </a:p>
          <a:p>
            <a:r>
              <a:rPr lang="en-US" dirty="0" smtClean="0"/>
              <a:t>Efficient solving the multistage </a:t>
            </a:r>
            <a:r>
              <a:rPr lang="en-US" dirty="0" err="1" smtClean="0"/>
              <a:t>multicriteria</a:t>
            </a:r>
            <a:r>
              <a:rPr lang="en-US" dirty="0" smtClean="0"/>
              <a:t> optimization problems with nonlinear </a:t>
            </a:r>
            <a:r>
              <a:rPr lang="en-US" dirty="0" smtClean="0"/>
              <a:t>constraints.</a:t>
            </a:r>
          </a:p>
          <a:p>
            <a:r>
              <a:rPr lang="en-US" dirty="0" smtClean="0"/>
              <a:t>Results of numerical </a:t>
            </a:r>
            <a:r>
              <a:rPr lang="en-US" dirty="0" smtClean="0"/>
              <a:t>experiments.</a:t>
            </a:r>
            <a:endParaRPr lang="en-US" dirty="0"/>
          </a:p>
        </p:txBody>
      </p:sp>
      <p:sp>
        <p:nvSpPr>
          <p:cNvPr id="4" name="Дата 3"/>
          <p:cNvSpPr>
            <a:spLocks noGrp="1"/>
          </p:cNvSpPr>
          <p:nvPr>
            <p:ph type="dt" sz="half" idx="2"/>
          </p:nvPr>
        </p:nvSpPr>
        <p:spPr/>
        <p:txBody>
          <a:bodyPr/>
          <a:lstStyle/>
          <a:p>
            <a:pPr>
              <a:defRPr/>
            </a:pPr>
            <a:fld id="{1C9B8F8F-888F-47C3-9B84-C83987BF6553}"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7" name="Номер слайда 6"/>
          <p:cNvSpPr>
            <a:spLocks noGrp="1"/>
          </p:cNvSpPr>
          <p:nvPr>
            <p:ph type="sldNum" sz="quarter" idx="4"/>
          </p:nvPr>
        </p:nvSpPr>
        <p:spPr/>
        <p:txBody>
          <a:bodyPr/>
          <a:lstStyle/>
          <a:p>
            <a:pPr>
              <a:defRPr/>
            </a:pPr>
            <a:fld id="{4F2367BF-7A57-4F5A-B357-719264272D2E}" type="slidenum">
              <a:rPr lang="ru-RU" smtClean="0"/>
              <a:pPr>
                <a:defRPr/>
              </a:pPr>
              <a:t>2</a:t>
            </a:fld>
            <a:r>
              <a:rPr lang="en-US" smtClean="0"/>
              <a:t>/16</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Содержимое 16"/>
          <p:cNvSpPr>
            <a:spLocks noGrp="1"/>
          </p:cNvSpPr>
          <p:nvPr>
            <p:ph idx="1"/>
          </p:nvPr>
        </p:nvSpPr>
        <p:spPr>
          <a:xfrm>
            <a:off x="238092" y="4581128"/>
            <a:ext cx="9501254" cy="1728192"/>
          </a:xfrm>
        </p:spPr>
        <p:style>
          <a:lnRef idx="2">
            <a:schemeClr val="dk1"/>
          </a:lnRef>
          <a:fillRef idx="1">
            <a:schemeClr val="lt1"/>
          </a:fillRef>
          <a:effectRef idx="0">
            <a:schemeClr val="dk1"/>
          </a:effectRef>
          <a:fontRef idx="minor">
            <a:schemeClr val="dk1"/>
          </a:fontRef>
        </p:style>
        <p:txBody>
          <a:bodyPr>
            <a:normAutofit/>
          </a:bodyPr>
          <a:lstStyle/>
          <a:p>
            <a:pPr algn="ctr">
              <a:buNone/>
            </a:pPr>
            <a:r>
              <a:rPr lang="en-US" b="1" dirty="0" err="1" smtClean="0"/>
              <a:t>Multicriteria</a:t>
            </a:r>
            <a:r>
              <a:rPr lang="en-US" b="1" dirty="0" smtClean="0"/>
              <a:t> </a:t>
            </a:r>
            <a:r>
              <a:rPr lang="en-US" b="1" dirty="0" smtClean="0"/>
              <a:t>optimization </a:t>
            </a:r>
            <a:r>
              <a:rPr lang="en-US" b="1" dirty="0" smtClean="0"/>
              <a:t>problem</a:t>
            </a:r>
          </a:p>
          <a:p>
            <a:r>
              <a:rPr lang="en-US" dirty="0" smtClean="0"/>
              <a:t>The </a:t>
            </a:r>
            <a:r>
              <a:rPr lang="en-US" dirty="0" smtClean="0"/>
              <a:t>formulated set of requirements </a:t>
            </a:r>
            <a:r>
              <a:rPr lang="en-US" dirty="0" smtClean="0"/>
              <a:t>allow to define a </a:t>
            </a:r>
            <a:r>
              <a:rPr lang="en-US" dirty="0" smtClean="0"/>
              <a:t>set of </a:t>
            </a:r>
            <a:br>
              <a:rPr lang="en-US" dirty="0" smtClean="0"/>
            </a:br>
            <a:r>
              <a:rPr lang="en-US" dirty="0" err="1" smtClean="0"/>
              <a:t>multicriteria</a:t>
            </a:r>
            <a:r>
              <a:rPr lang="en-US" dirty="0" smtClean="0"/>
              <a:t> </a:t>
            </a:r>
            <a:r>
              <a:rPr lang="en-US" dirty="0" smtClean="0"/>
              <a:t>optimization </a:t>
            </a:r>
            <a:r>
              <a:rPr lang="en-US" dirty="0" smtClean="0"/>
              <a:t>problem</a:t>
            </a:r>
            <a:endParaRPr lang="ru-RU" dirty="0" smtClean="0"/>
          </a:p>
          <a:p>
            <a:pPr>
              <a:buNone/>
            </a:pPr>
            <a:r>
              <a:rPr lang="ru-RU" dirty="0" smtClean="0"/>
              <a:t> </a:t>
            </a:r>
            <a:r>
              <a:rPr lang="ru-RU" dirty="0" smtClean="0"/>
              <a:t> </a:t>
            </a:r>
          </a:p>
          <a:p>
            <a:pPr>
              <a:buNone/>
            </a:pPr>
            <a:endParaRPr lang="ru-RU" dirty="0" smtClean="0"/>
          </a:p>
          <a:p>
            <a:endParaRPr lang="en-US" dirty="0" smtClean="0"/>
          </a:p>
          <a:p>
            <a:endParaRPr lang="en-US" sz="2000" b="1" dirty="0" smtClean="0"/>
          </a:p>
          <a:p>
            <a:endParaRPr lang="ru-RU" sz="2200" b="1" dirty="0"/>
          </a:p>
        </p:txBody>
      </p:sp>
      <p:grpSp>
        <p:nvGrpSpPr>
          <p:cNvPr id="50" name="Группа 49"/>
          <p:cNvGrpSpPr/>
          <p:nvPr/>
        </p:nvGrpSpPr>
        <p:grpSpPr>
          <a:xfrm>
            <a:off x="560511" y="4335302"/>
            <a:ext cx="8712969" cy="317834"/>
            <a:chOff x="416495" y="3975262"/>
            <a:chExt cx="8712969" cy="317834"/>
          </a:xfrm>
        </p:grpSpPr>
        <p:sp>
          <p:nvSpPr>
            <p:cNvPr id="41" name="Стрелка: вправо 42">
              <a:extLst>
                <a:ext uri="{FF2B5EF4-FFF2-40B4-BE49-F238E27FC236}">
                  <a16:creationId xmlns="" xmlns:a16="http://schemas.microsoft.com/office/drawing/2014/main" id="{E7ADD1A1-4E93-497C-9681-34BC060AB492}"/>
                </a:ext>
              </a:extLst>
            </p:cNvPr>
            <p:cNvSpPr/>
            <p:nvPr/>
          </p:nvSpPr>
          <p:spPr bwMode="auto">
            <a:xfrm rot="5400000">
              <a:off x="4012245"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7" name="Стрелка: вправо 43">
              <a:extLst>
                <a:ext uri="{FF2B5EF4-FFF2-40B4-BE49-F238E27FC236}">
                  <a16:creationId xmlns="" xmlns:a16="http://schemas.microsoft.com/office/drawing/2014/main" id="{FF148B92-7C8A-4FFA-ABD7-96647836660F}"/>
                </a:ext>
              </a:extLst>
            </p:cNvPr>
            <p:cNvSpPr/>
            <p:nvPr/>
          </p:nvSpPr>
          <p:spPr bwMode="auto">
            <a:xfrm rot="5400000">
              <a:off x="2808606"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8" name="Стрелка: вправо 44">
              <a:extLst>
                <a:ext uri="{FF2B5EF4-FFF2-40B4-BE49-F238E27FC236}">
                  <a16:creationId xmlns="" xmlns:a16="http://schemas.microsoft.com/office/drawing/2014/main" id="{FFBC6C5C-B20A-4143-86A6-FCF7CA9AD65B}"/>
                </a:ext>
              </a:extLst>
            </p:cNvPr>
            <p:cNvSpPr/>
            <p:nvPr/>
          </p:nvSpPr>
          <p:spPr bwMode="auto">
            <a:xfrm rot="5400000">
              <a:off x="1604967"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9" name="Стрелка: вправо 45">
              <a:extLst>
                <a:ext uri="{FF2B5EF4-FFF2-40B4-BE49-F238E27FC236}">
                  <a16:creationId xmlns="" xmlns:a16="http://schemas.microsoft.com/office/drawing/2014/main" id="{832D006E-C14F-4193-873A-82243326D9D8}"/>
                </a:ext>
              </a:extLst>
            </p:cNvPr>
            <p:cNvSpPr/>
            <p:nvPr/>
          </p:nvSpPr>
          <p:spPr bwMode="auto">
            <a:xfrm rot="5400000">
              <a:off x="401328" y="3990429"/>
              <a:ext cx="317834"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3" name="Стрелка: вправо 42">
              <a:extLst>
                <a:ext uri="{FF2B5EF4-FFF2-40B4-BE49-F238E27FC236}">
                  <a16:creationId xmlns="" xmlns:a16="http://schemas.microsoft.com/office/drawing/2014/main" id="{E7ADD1A1-4E93-497C-9681-34BC060AB492}"/>
                </a:ext>
              </a:extLst>
            </p:cNvPr>
            <p:cNvSpPr/>
            <p:nvPr/>
          </p:nvSpPr>
          <p:spPr bwMode="auto">
            <a:xfrm rot="5400000">
              <a:off x="8826798"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4" name="Стрелка: вправо 43">
              <a:extLst>
                <a:ext uri="{FF2B5EF4-FFF2-40B4-BE49-F238E27FC236}">
                  <a16:creationId xmlns="" xmlns:a16="http://schemas.microsoft.com/office/drawing/2014/main" id="{FF148B92-7C8A-4FFA-ABD7-96647836660F}"/>
                </a:ext>
              </a:extLst>
            </p:cNvPr>
            <p:cNvSpPr/>
            <p:nvPr/>
          </p:nvSpPr>
          <p:spPr bwMode="auto">
            <a:xfrm rot="5400000">
              <a:off x="7623162"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5" name="Стрелка: вправо 44">
              <a:extLst>
                <a:ext uri="{FF2B5EF4-FFF2-40B4-BE49-F238E27FC236}">
                  <a16:creationId xmlns="" xmlns:a16="http://schemas.microsoft.com/office/drawing/2014/main" id="{FFBC6C5C-B20A-4143-86A6-FCF7CA9AD65B}"/>
                </a:ext>
              </a:extLst>
            </p:cNvPr>
            <p:cNvSpPr/>
            <p:nvPr/>
          </p:nvSpPr>
          <p:spPr bwMode="auto">
            <a:xfrm rot="5400000">
              <a:off x="6419523"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46" name="Стрелка: вправо 45">
              <a:extLst>
                <a:ext uri="{FF2B5EF4-FFF2-40B4-BE49-F238E27FC236}">
                  <a16:creationId xmlns="" xmlns:a16="http://schemas.microsoft.com/office/drawing/2014/main" id="{832D006E-C14F-4193-873A-82243326D9D8}"/>
                </a:ext>
              </a:extLst>
            </p:cNvPr>
            <p:cNvSpPr/>
            <p:nvPr/>
          </p:nvSpPr>
          <p:spPr bwMode="auto">
            <a:xfrm rot="5400000">
              <a:off x="5215884" y="3990429"/>
              <a:ext cx="317834"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grpSp>
      <p:sp>
        <p:nvSpPr>
          <p:cNvPr id="19" name="TextBox 18"/>
          <p:cNvSpPr txBox="1"/>
          <p:nvPr/>
        </p:nvSpPr>
        <p:spPr>
          <a:xfrm>
            <a:off x="200472" y="2929007"/>
            <a:ext cx="9505056" cy="15081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latin typeface="Times New Roman" pitchFamily="18" charset="0"/>
                <a:cs typeface="Times New Roman" pitchFamily="18" charset="0"/>
              </a:rPr>
              <a:t>Requirements for </a:t>
            </a:r>
            <a:r>
              <a:rPr lang="en-US" sz="2400" b="1" dirty="0" smtClean="0">
                <a:latin typeface="Times New Roman" pitchFamily="18" charset="0"/>
                <a:cs typeface="Times New Roman" pitchFamily="18" charset="0"/>
              </a:rPr>
              <a:t>optimization problem</a:t>
            </a:r>
            <a:endParaRPr lang="ru-RU" sz="2400" b="1" dirty="0">
              <a:latin typeface="Times New Roman" pitchFamily="18" charset="0"/>
              <a:cs typeface="Times New Roman" pitchFamily="18" charset="0"/>
            </a:endParaRPr>
          </a:p>
          <a:p>
            <a:pPr>
              <a:buFont typeface="Wingdings" pitchFamily="2" charset="2"/>
              <a:buChar char="q"/>
            </a:pPr>
            <a:r>
              <a:rPr lang="en-US" sz="2200" i="1" dirty="0" smtClean="0">
                <a:latin typeface="Times New Roman" pitchFamily="18" charset="0"/>
                <a:cs typeface="Times New Roman" pitchFamily="18" charset="0"/>
              </a:rPr>
              <a:t>  f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a:t>
            </a:r>
            <a:r>
              <a:rPr lang="en-US" sz="2200" dirty="0" smtClean="0">
                <a:latin typeface="Times New Roman" pitchFamily="18" charset="0"/>
                <a:cs typeface="Times New Roman" pitchFamily="18" charset="0"/>
              </a:rPr>
              <a:t> ) = (</a:t>
            </a:r>
            <a:r>
              <a:rPr lang="en-US" sz="2200" i="1" dirty="0" smtClean="0">
                <a:latin typeface="Times New Roman" pitchFamily="18" charset="0"/>
                <a:cs typeface="Times New Roman" pitchFamily="18" charset="0"/>
              </a:rPr>
              <a:t>f </a:t>
            </a:r>
            <a:r>
              <a:rPr lang="en-US" sz="2200" i="1" baseline="-25000" dirty="0" smtClean="0">
                <a:latin typeface="Times New Roman" pitchFamily="18" charset="0"/>
                <a:cs typeface="Times New Roman" pitchFamily="18" charset="0"/>
              </a:rPr>
              <a:t>1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a:t>
            </a:r>
            <a:r>
              <a:rPr lang="en-US" sz="2200" dirty="0" smtClean="0">
                <a:latin typeface="Times New Roman" pitchFamily="18" charset="0"/>
                <a:cs typeface="Times New Roman" pitchFamily="18" charset="0"/>
              </a:rPr>
              <a:t> ), </a:t>
            </a:r>
            <a:r>
              <a:rPr lang="en-US" sz="2200" i="1" dirty="0" smtClean="0">
                <a:latin typeface="Times New Roman" pitchFamily="18" charset="0"/>
                <a:cs typeface="Times New Roman" pitchFamily="18" charset="0"/>
              </a:rPr>
              <a:t>f</a:t>
            </a:r>
            <a:r>
              <a:rPr lang="en-US" sz="2200" i="1" baseline="-25000" dirty="0" smtClean="0">
                <a:latin typeface="Times New Roman" pitchFamily="18" charset="0"/>
                <a:cs typeface="Times New Roman" pitchFamily="18" charset="0"/>
              </a:rPr>
              <a:t>2</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a:t>
            </a:r>
            <a:r>
              <a:rPr lang="en-US" sz="2200" dirty="0" smtClean="0">
                <a:latin typeface="Times New Roman" pitchFamily="18" charset="0"/>
                <a:cs typeface="Times New Roman" pitchFamily="18" charset="0"/>
              </a:rPr>
              <a:t> ),…,  </a:t>
            </a:r>
            <a:r>
              <a:rPr lang="en-US" sz="2200" i="1" dirty="0" err="1" smtClean="0">
                <a:latin typeface="Times New Roman" pitchFamily="18" charset="0"/>
                <a:cs typeface="Times New Roman" pitchFamily="18" charset="0"/>
              </a:rPr>
              <a:t>f</a:t>
            </a:r>
            <a:r>
              <a:rPr lang="en-US" sz="2200" i="1" baseline="-25000" dirty="0" err="1" smtClean="0">
                <a:latin typeface="Times New Roman" pitchFamily="18" charset="0"/>
                <a:cs typeface="Times New Roman" pitchFamily="18" charset="0"/>
              </a:rPr>
              <a:t>s</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r>
              <a:rPr lang="ru-RU"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  </a:t>
            </a:r>
            <a:r>
              <a:rPr lang="ru-RU" sz="2200" i="1"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vector criterion</a:t>
            </a:r>
            <a:r>
              <a:rPr lang="en-US" sz="2200" i="1" dirty="0" smtClean="0">
                <a:latin typeface="Times New Roman" panose="02020603050405020304" pitchFamily="18" charset="0"/>
                <a:cs typeface="Times New Roman" panose="02020603050405020304" pitchFamily="18" charset="0"/>
              </a:rPr>
              <a:t>,</a:t>
            </a:r>
            <a:endParaRPr lang="en-US" sz="2200" dirty="0" smtClean="0">
              <a:latin typeface="Times New Roman" pitchFamily="18" charset="0"/>
              <a:cs typeface="Times New Roman" pitchFamily="18" charset="0"/>
            </a:endParaRPr>
          </a:p>
          <a:p>
            <a:pPr>
              <a:buFont typeface="Wingdings" pitchFamily="2" charset="2"/>
              <a:buChar char="q"/>
            </a:pPr>
            <a:r>
              <a:rPr lang="en-US" sz="2200" dirty="0" smtClean="0">
                <a:latin typeface="Times New Roman" pitchFamily="18" charset="0"/>
                <a:cs typeface="Times New Roman" pitchFamily="18" charset="0"/>
              </a:rPr>
              <a:t>                                  </a:t>
            </a:r>
            <a:r>
              <a:rPr lang="ru-RU" sz="2200" dirty="0" smtClean="0">
                <a:latin typeface="Times New Roman" pitchFamily="18" charset="0"/>
                <a:cs typeface="Times New Roman" pitchFamily="18" charset="0"/>
              </a:rPr>
              <a:t>                  ,                                  </a:t>
            </a:r>
            <a:r>
              <a:rPr lang="en-US" sz="2200" i="1" dirty="0" smtClean="0">
                <a:latin typeface="Times New Roman" panose="02020603050405020304" pitchFamily="18" charset="0"/>
                <a:cs typeface="Times New Roman" panose="02020603050405020304" pitchFamily="18" charset="0"/>
              </a:rPr>
              <a:t>– </a:t>
            </a:r>
            <a:r>
              <a:rPr lang="en-US" sz="2200" i="1" dirty="0" smtClean="0">
                <a:latin typeface="Times New Roman" pitchFamily="18" charset="0"/>
                <a:cs typeface="Times New Roman" pitchFamily="18" charset="0"/>
              </a:rPr>
              <a:t>vector of </a:t>
            </a:r>
            <a:r>
              <a:rPr lang="en-US" sz="2200" i="1" dirty="0" smtClean="0">
                <a:latin typeface="Times New Roman" pitchFamily="18" charset="0"/>
                <a:cs typeface="Times New Roman" pitchFamily="18" charset="0"/>
              </a:rPr>
              <a:t>constraints</a:t>
            </a:r>
            <a:r>
              <a:rPr lang="en-US" sz="2200" i="1" dirty="0" smtClean="0">
                <a:latin typeface="Times New Roman" pitchFamily="18" charset="0"/>
                <a:cs typeface="Times New Roman" pitchFamily="18" charset="0"/>
              </a:rPr>
              <a:t>,</a:t>
            </a:r>
            <a:endParaRPr lang="en-US" sz="2200" i="1" dirty="0">
              <a:latin typeface="Times New Roman" pitchFamily="18" charset="0"/>
              <a:cs typeface="Times New Roman" pitchFamily="18" charset="0"/>
            </a:endParaRPr>
          </a:p>
          <a:p>
            <a:pPr>
              <a:buFont typeface="Wingdings" pitchFamily="2" charset="2"/>
              <a:buChar char="q"/>
            </a:pPr>
            <a:r>
              <a:rPr lang="en-US" sz="2200" dirty="0" smtClean="0">
                <a:latin typeface="Times New Roman" pitchFamily="18" charset="0"/>
                <a:cs typeface="Times New Roman" pitchFamily="18" charset="0"/>
              </a:rPr>
              <a:t>      </a:t>
            </a:r>
            <a:r>
              <a:rPr lang="en-US" sz="2200" i="1" dirty="0" smtClean="0">
                <a:latin typeface="Times New Roman" panose="02020603050405020304" pitchFamily="18" charset="0"/>
                <a:cs typeface="Times New Roman" panose="02020603050405020304" pitchFamily="18" charset="0"/>
              </a:rPr>
              <a:t>– </a:t>
            </a:r>
            <a:r>
              <a:rPr lang="en-US" sz="2200" i="1" dirty="0" smtClean="0">
                <a:latin typeface="Times New Roman" pitchFamily="18" charset="0"/>
                <a:cs typeface="Times New Roman" pitchFamily="18" charset="0"/>
              </a:rPr>
              <a:t>are the allowances on the feasible values of characteristics</a:t>
            </a:r>
            <a:r>
              <a:rPr lang="en-US" sz="2200" i="1" dirty="0" smtClean="0">
                <a:latin typeface="Times New Roman" panose="02020603050405020304" pitchFamily="18" charset="0"/>
                <a:cs typeface="Times New Roman" panose="02020603050405020304" pitchFamily="18" charset="0"/>
              </a:rPr>
              <a:t>.</a:t>
            </a:r>
            <a:endParaRPr lang="ru-RU" sz="2200" i="1" dirty="0" smtClean="0">
              <a:latin typeface="Times New Roman" panose="02020603050405020304" pitchFamily="18" charset="0"/>
              <a:cs typeface="Times New Roman" panose="02020603050405020304" pitchFamily="18" charset="0"/>
            </a:endParaRPr>
          </a:p>
          <a:p>
            <a:pPr marL="252000">
              <a:buFont typeface="Arial" pitchFamily="34" charset="0"/>
              <a:buChar char="•"/>
            </a:pPr>
            <a:endParaRPr lang="en-US" sz="200" dirty="0">
              <a:latin typeface="Times New Roman" pitchFamily="18" charset="0"/>
              <a:cs typeface="Times New Roman" pitchFamily="18" charset="0"/>
            </a:endParaRPr>
          </a:p>
        </p:txBody>
      </p:sp>
      <p:sp>
        <p:nvSpPr>
          <p:cNvPr id="2" name="Заголовок 1">
            <a:extLst>
              <a:ext uri="{FF2B5EF4-FFF2-40B4-BE49-F238E27FC236}">
                <a16:creationId xmlns="" xmlns:a16="http://schemas.microsoft.com/office/drawing/2014/main" id="{F18A9782-37A1-4ABF-A2C0-85586DDF6255}"/>
              </a:ext>
            </a:extLst>
          </p:cNvPr>
          <p:cNvSpPr>
            <a:spLocks noGrp="1"/>
          </p:cNvSpPr>
          <p:nvPr>
            <p:ph type="title"/>
          </p:nvPr>
        </p:nvSpPr>
        <p:spPr/>
        <p:txBody>
          <a:bodyPr>
            <a:normAutofit fontScale="90000"/>
          </a:bodyPr>
          <a:lstStyle/>
          <a:p>
            <a:r>
              <a:rPr lang="en-US" dirty="0" smtClean="0"/>
              <a:t>Multistage </a:t>
            </a:r>
            <a:r>
              <a:rPr lang="en-US" dirty="0" err="1" smtClean="0"/>
              <a:t>multicriteria</a:t>
            </a:r>
            <a:r>
              <a:rPr lang="en-US" dirty="0" smtClean="0"/>
              <a:t> optimization problem statement</a:t>
            </a:r>
            <a:endParaRPr lang="ru-RU" dirty="0"/>
          </a:p>
        </p:txBody>
      </p:sp>
      <p:sp>
        <p:nvSpPr>
          <p:cNvPr id="4" name="Дата 3">
            <a:extLst>
              <a:ext uri="{FF2B5EF4-FFF2-40B4-BE49-F238E27FC236}">
                <a16:creationId xmlns="" xmlns:a16="http://schemas.microsoft.com/office/drawing/2014/main" id="{65233BF9-9F28-4414-A6E3-B0C5A6DD36A5}"/>
              </a:ext>
            </a:extLst>
          </p:cNvPr>
          <p:cNvSpPr>
            <a:spLocks noGrp="1"/>
          </p:cNvSpPr>
          <p:nvPr>
            <p:ph type="dt" sz="half" idx="2"/>
          </p:nvPr>
        </p:nvSpPr>
        <p:spPr/>
        <p:txBody>
          <a:bodyPr/>
          <a:lstStyle/>
          <a:p>
            <a:pPr>
              <a:defRPr/>
            </a:pPr>
            <a:fld id="{081C02B0-2D31-4E94-ABA3-081C422256BD}" type="datetime1">
              <a:rPr lang="ru-RU" smtClean="0"/>
              <a:t>18.06.2019</a:t>
            </a:fld>
            <a:endParaRPr lang="ru-RU" dirty="0"/>
          </a:p>
        </p:txBody>
      </p:sp>
      <p:sp>
        <p:nvSpPr>
          <p:cNvPr id="5" name="Нижний колонтитул 4">
            <a:extLst>
              <a:ext uri="{FF2B5EF4-FFF2-40B4-BE49-F238E27FC236}">
                <a16:creationId xmlns="" xmlns:a16="http://schemas.microsoft.com/office/drawing/2014/main" id="{55EAA00F-F3B2-4F08-802E-A4E7519728C0}"/>
              </a:ext>
            </a:extLst>
          </p:cNvPr>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24578"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2" name="Rectangle 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6" name="Rectangle 10"/>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349032" y="3702558"/>
            <a:ext cx="2201538" cy="360000"/>
          </a:xfrm>
          <a:prstGeom prst="rect">
            <a:avLst/>
          </a:prstGeom>
          <a:noFill/>
        </p:spPr>
      </p:pic>
      <p:sp>
        <p:nvSpPr>
          <p:cNvPr id="7" name="Rectangle 3"/>
          <p:cNvSpPr>
            <a:spLocks noChangeArrowheads="1"/>
          </p:cNvSpPr>
          <p:nvPr/>
        </p:nvSpPr>
        <p:spPr bwMode="auto">
          <a:xfrm>
            <a:off x="0" y="95250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1884" y="3687482"/>
            <a:ext cx="3500000" cy="360000"/>
          </a:xfrm>
          <a:prstGeom prst="rect">
            <a:avLst/>
          </a:prstGeom>
          <a:noFill/>
        </p:spPr>
      </p:pic>
      <p:sp>
        <p:nvSpPr>
          <p:cNvPr id="11" name="Rectangle 7"/>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25184" y="3386582"/>
            <a:ext cx="1458946" cy="360000"/>
          </a:xfrm>
          <a:prstGeom prst="rect">
            <a:avLst/>
          </a:prstGeom>
          <a:noFill/>
        </p:spPr>
      </p:pic>
      <p:sp>
        <p:nvSpPr>
          <p:cNvPr id="13" name="Rectangle 9"/>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32520" y="3990590"/>
            <a:ext cx="237446" cy="360000"/>
          </a:xfrm>
          <a:prstGeom prst="rect">
            <a:avLst/>
          </a:prstGeom>
          <a:noFill/>
        </p:spPr>
      </p:pic>
      <p:sp>
        <p:nvSpPr>
          <p:cNvPr id="24592" name="Rectangle 1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5" name="Rectangle 19"/>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96" name="Rectangle 20"/>
          <p:cNvSpPr>
            <a:spLocks noChangeArrowheads="1"/>
          </p:cNvSpPr>
          <p:nvPr/>
        </p:nvSpPr>
        <p:spPr bwMode="auto">
          <a:xfrm>
            <a:off x="0" y="8572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598" name="Rectangle 2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1" name="Группа 50"/>
          <p:cNvGrpSpPr/>
          <p:nvPr/>
        </p:nvGrpSpPr>
        <p:grpSpPr>
          <a:xfrm>
            <a:off x="560511" y="2636912"/>
            <a:ext cx="8712969" cy="317834"/>
            <a:chOff x="416495" y="3975262"/>
            <a:chExt cx="8712969" cy="317834"/>
          </a:xfrm>
        </p:grpSpPr>
        <p:sp>
          <p:nvSpPr>
            <p:cNvPr id="52" name="Стрелка: вправо 42">
              <a:extLst>
                <a:ext uri="{FF2B5EF4-FFF2-40B4-BE49-F238E27FC236}">
                  <a16:creationId xmlns="" xmlns:a16="http://schemas.microsoft.com/office/drawing/2014/main" id="{E7ADD1A1-4E93-497C-9681-34BC060AB492}"/>
                </a:ext>
              </a:extLst>
            </p:cNvPr>
            <p:cNvSpPr/>
            <p:nvPr/>
          </p:nvSpPr>
          <p:spPr bwMode="auto">
            <a:xfrm rot="5400000">
              <a:off x="4012245"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3" name="Стрелка: вправо 43">
              <a:extLst>
                <a:ext uri="{FF2B5EF4-FFF2-40B4-BE49-F238E27FC236}">
                  <a16:creationId xmlns="" xmlns:a16="http://schemas.microsoft.com/office/drawing/2014/main" id="{FF148B92-7C8A-4FFA-ABD7-96647836660F}"/>
                </a:ext>
              </a:extLst>
            </p:cNvPr>
            <p:cNvSpPr/>
            <p:nvPr/>
          </p:nvSpPr>
          <p:spPr bwMode="auto">
            <a:xfrm rot="5400000">
              <a:off x="2808606"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4" name="Стрелка: вправо 44">
              <a:extLst>
                <a:ext uri="{FF2B5EF4-FFF2-40B4-BE49-F238E27FC236}">
                  <a16:creationId xmlns="" xmlns:a16="http://schemas.microsoft.com/office/drawing/2014/main" id="{FFBC6C5C-B20A-4143-86A6-FCF7CA9AD65B}"/>
                </a:ext>
              </a:extLst>
            </p:cNvPr>
            <p:cNvSpPr/>
            <p:nvPr/>
          </p:nvSpPr>
          <p:spPr bwMode="auto">
            <a:xfrm rot="5400000">
              <a:off x="1604967"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5" name="Стрелка: вправо 45">
              <a:extLst>
                <a:ext uri="{FF2B5EF4-FFF2-40B4-BE49-F238E27FC236}">
                  <a16:creationId xmlns="" xmlns:a16="http://schemas.microsoft.com/office/drawing/2014/main" id="{832D006E-C14F-4193-873A-82243326D9D8}"/>
                </a:ext>
              </a:extLst>
            </p:cNvPr>
            <p:cNvSpPr/>
            <p:nvPr/>
          </p:nvSpPr>
          <p:spPr bwMode="auto">
            <a:xfrm rot="5400000">
              <a:off x="401328" y="3990429"/>
              <a:ext cx="317834"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6" name="Стрелка: вправо 42">
              <a:extLst>
                <a:ext uri="{FF2B5EF4-FFF2-40B4-BE49-F238E27FC236}">
                  <a16:creationId xmlns="" xmlns:a16="http://schemas.microsoft.com/office/drawing/2014/main" id="{E7ADD1A1-4E93-497C-9681-34BC060AB492}"/>
                </a:ext>
              </a:extLst>
            </p:cNvPr>
            <p:cNvSpPr/>
            <p:nvPr/>
          </p:nvSpPr>
          <p:spPr bwMode="auto">
            <a:xfrm rot="5400000">
              <a:off x="8826798"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7" name="Стрелка: вправо 43">
              <a:extLst>
                <a:ext uri="{FF2B5EF4-FFF2-40B4-BE49-F238E27FC236}">
                  <a16:creationId xmlns="" xmlns:a16="http://schemas.microsoft.com/office/drawing/2014/main" id="{FF148B92-7C8A-4FFA-ABD7-96647836660F}"/>
                </a:ext>
              </a:extLst>
            </p:cNvPr>
            <p:cNvSpPr/>
            <p:nvPr/>
          </p:nvSpPr>
          <p:spPr bwMode="auto">
            <a:xfrm rot="5400000">
              <a:off x="7623162"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8" name="Стрелка: вправо 44">
              <a:extLst>
                <a:ext uri="{FF2B5EF4-FFF2-40B4-BE49-F238E27FC236}">
                  <a16:creationId xmlns="" xmlns:a16="http://schemas.microsoft.com/office/drawing/2014/main" id="{FFBC6C5C-B20A-4143-86A6-FCF7CA9AD65B}"/>
                </a:ext>
              </a:extLst>
            </p:cNvPr>
            <p:cNvSpPr/>
            <p:nvPr/>
          </p:nvSpPr>
          <p:spPr bwMode="auto">
            <a:xfrm rot="5400000">
              <a:off x="6419523" y="3990430"/>
              <a:ext cx="317833"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sp>
          <p:nvSpPr>
            <p:cNvPr id="59" name="Стрелка: вправо 45">
              <a:extLst>
                <a:ext uri="{FF2B5EF4-FFF2-40B4-BE49-F238E27FC236}">
                  <a16:creationId xmlns="" xmlns:a16="http://schemas.microsoft.com/office/drawing/2014/main" id="{832D006E-C14F-4193-873A-82243326D9D8}"/>
                </a:ext>
              </a:extLst>
            </p:cNvPr>
            <p:cNvSpPr/>
            <p:nvPr/>
          </p:nvSpPr>
          <p:spPr bwMode="auto">
            <a:xfrm rot="5400000">
              <a:off x="5215884" y="3990429"/>
              <a:ext cx="317834" cy="28749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Bernard MT Condensed" pitchFamily="18" charset="0"/>
                <a:cs typeface="Arial" pitchFamily="34" charset="0"/>
              </a:endParaRPr>
            </a:p>
          </p:txBody>
        </p:sp>
      </p:grpSp>
      <p:sp>
        <p:nvSpPr>
          <p:cNvPr id="18" name="TextBox 17"/>
          <p:cNvSpPr txBox="1"/>
          <p:nvPr/>
        </p:nvSpPr>
        <p:spPr>
          <a:xfrm>
            <a:off x="200472" y="1268760"/>
            <a:ext cx="9505056"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latin typeface="Times New Roman" pitchFamily="18" charset="0"/>
                <a:cs typeface="Times New Roman" pitchFamily="18" charset="0"/>
              </a:rPr>
              <a:t>The object of </a:t>
            </a:r>
            <a:r>
              <a:rPr lang="en-US" sz="2400" b="1" dirty="0" smtClean="0">
                <a:latin typeface="Times New Roman" pitchFamily="18" charset="0"/>
                <a:cs typeface="Times New Roman" pitchFamily="18" charset="0"/>
              </a:rPr>
              <a:t>decision making problem</a:t>
            </a:r>
            <a:endParaRPr lang="ru-RU" sz="2000" b="1" dirty="0" smtClean="0">
              <a:latin typeface="Times New Roman" pitchFamily="18" charset="0"/>
              <a:cs typeface="Times New Roman" pitchFamily="18" charset="0"/>
            </a:endParaRPr>
          </a:p>
          <a:p>
            <a:pPr>
              <a:buFont typeface="Wingdings" pitchFamily="2" charset="2"/>
              <a:buChar char="q"/>
            </a:pPr>
            <a:r>
              <a:rPr lang="en-US" sz="2200" i="1" dirty="0" smtClean="0">
                <a:latin typeface="Times New Roman" pitchFamily="18" charset="0"/>
                <a:cs typeface="Times New Roman" pitchFamily="18" charset="0"/>
              </a:rPr>
              <a:t>  w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 </a:t>
            </a:r>
            <a:r>
              <a:rPr lang="en-US" sz="2200" dirty="0" smtClean="0">
                <a:latin typeface="Times New Roman" pitchFamily="18" charset="0"/>
                <a:cs typeface="Times New Roman" pitchFamily="18" charset="0"/>
              </a:rPr>
              <a:t>) = (</a:t>
            </a:r>
            <a:r>
              <a:rPr lang="en-US" sz="2200" i="1" dirty="0" smtClean="0">
                <a:latin typeface="Times New Roman" pitchFamily="18" charset="0"/>
                <a:cs typeface="Times New Roman" pitchFamily="18" charset="0"/>
              </a:rPr>
              <a:t>w</a:t>
            </a:r>
            <a:r>
              <a:rPr lang="en-US" sz="2200" i="1" baseline="-25000" dirty="0" smtClean="0">
                <a:latin typeface="Times New Roman" pitchFamily="18" charset="0"/>
                <a:cs typeface="Times New Roman" pitchFamily="18" charset="0"/>
              </a:rPr>
              <a:t>1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 </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rPr>
              <a:t> w</a:t>
            </a:r>
            <a:r>
              <a:rPr lang="en-US" sz="2200" i="1" baseline="-25000" dirty="0" smtClean="0">
                <a:latin typeface="Times New Roman" pitchFamily="18" charset="0"/>
                <a:cs typeface="Times New Roman" pitchFamily="18" charset="0"/>
              </a:rPr>
              <a:t>2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 </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rPr>
              <a:t> ,…, </a:t>
            </a:r>
            <a:r>
              <a:rPr lang="en-US" sz="2200" i="1" dirty="0" err="1" smtClean="0">
                <a:latin typeface="Times New Roman" pitchFamily="18" charset="0"/>
                <a:cs typeface="Times New Roman" pitchFamily="18" charset="0"/>
              </a:rPr>
              <a:t>w</a:t>
            </a:r>
            <a:r>
              <a:rPr lang="en-US" sz="2200" i="1" baseline="-25000" dirty="0" err="1" smtClean="0">
                <a:latin typeface="Times New Roman" pitchFamily="18" charset="0"/>
                <a:cs typeface="Times New Roman" pitchFamily="18" charset="0"/>
              </a:rPr>
              <a:t>M</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y </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rPr>
              <a:t>  </a:t>
            </a:r>
            <a:r>
              <a:rPr lang="en-US" sz="2200" i="1" dirty="0">
                <a:latin typeface="Times New Roman" pitchFamily="18" charset="0"/>
                <a:cs typeface="Times New Roman" pitchFamily="18" charset="0"/>
              </a:rPr>
              <a:t>– </a:t>
            </a:r>
            <a:r>
              <a:rPr lang="en-US" sz="2200" i="1" dirty="0" smtClean="0">
                <a:latin typeface="Times New Roman" pitchFamily="18" charset="0"/>
                <a:cs typeface="Times New Roman" pitchFamily="18" charset="0"/>
              </a:rPr>
              <a:t>vector </a:t>
            </a:r>
            <a:r>
              <a:rPr lang="en-US" sz="2200" i="1" dirty="0" smtClean="0">
                <a:latin typeface="Times New Roman" pitchFamily="18" charset="0"/>
                <a:cs typeface="Times New Roman" pitchFamily="18" charset="0"/>
              </a:rPr>
              <a:t>of </a:t>
            </a:r>
            <a:r>
              <a:rPr lang="en-US" sz="2200" i="1" dirty="0" smtClean="0">
                <a:latin typeface="Times New Roman" pitchFamily="18" charset="0"/>
                <a:cs typeface="Times New Roman" pitchFamily="18" charset="0"/>
              </a:rPr>
              <a:t>characteristics</a:t>
            </a:r>
            <a:r>
              <a:rPr lang="ru-RU" sz="2200" i="1" dirty="0" smtClean="0">
                <a:latin typeface="Times New Roman" pitchFamily="18" charset="0"/>
                <a:cs typeface="Times New Roman" pitchFamily="18" charset="0"/>
              </a:rPr>
              <a:t>,</a:t>
            </a:r>
            <a:endParaRPr lang="en-US" sz="2200" i="1" dirty="0">
              <a:latin typeface="Times New Roman" pitchFamily="18" charset="0"/>
              <a:cs typeface="Times New Roman" pitchFamily="18" charset="0"/>
            </a:endParaRPr>
          </a:p>
          <a:p>
            <a:pPr>
              <a:buFont typeface="Wingdings" pitchFamily="2" charset="2"/>
              <a:buChar char="q"/>
            </a:pPr>
            <a:r>
              <a:rPr lang="en-US" sz="2200" i="1" dirty="0">
                <a:latin typeface="Times New Roman" pitchFamily="18" charset="0"/>
                <a:cs typeface="Times New Roman" pitchFamily="18" charset="0"/>
              </a:rPr>
              <a:t> </a:t>
            </a:r>
            <a:r>
              <a:rPr lang="en-US" sz="2200" i="1" dirty="0" smtClean="0">
                <a:latin typeface="Times New Roman" pitchFamily="18" charset="0"/>
                <a:cs typeface="Times New Roman" pitchFamily="18" charset="0"/>
              </a:rPr>
              <a:t> y </a:t>
            </a: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y</a:t>
            </a:r>
            <a:r>
              <a:rPr lang="en-US" sz="2200" i="1" baseline="-25000" dirty="0">
                <a:latin typeface="Times New Roman" pitchFamily="18" charset="0"/>
                <a:cs typeface="Times New Roman" pitchFamily="18" charset="0"/>
              </a:rPr>
              <a:t>1</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y</a:t>
            </a:r>
            <a:r>
              <a:rPr lang="en-US" sz="2200" i="1" baseline="-25000" dirty="0">
                <a:latin typeface="Times New Roman" pitchFamily="18" charset="0"/>
                <a:cs typeface="Times New Roman" pitchFamily="18" charset="0"/>
              </a:rPr>
              <a:t>2</a:t>
            </a:r>
            <a:r>
              <a:rPr lang="en-US" sz="2200" dirty="0">
                <a:latin typeface="Times New Roman" pitchFamily="18" charset="0"/>
                <a:cs typeface="Times New Roman" pitchFamily="18" charset="0"/>
              </a:rPr>
              <a:t>,…, </a:t>
            </a:r>
            <a:r>
              <a:rPr lang="en-US" sz="2200" i="1" dirty="0" err="1">
                <a:latin typeface="Times New Roman" pitchFamily="18" charset="0"/>
                <a:cs typeface="Times New Roman" pitchFamily="18" charset="0"/>
              </a:rPr>
              <a:t>y</a:t>
            </a:r>
            <a:r>
              <a:rPr lang="en-US" sz="2200" i="1" baseline="-25000" dirty="0" err="1">
                <a:latin typeface="Times New Roman" pitchFamily="18" charset="0"/>
                <a:cs typeface="Times New Roman" pitchFamily="18" charset="0"/>
              </a:rPr>
              <a:t>s</a:t>
            </a: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sym typeface="Symbol"/>
              </a:rPr>
              <a:t>D </a:t>
            </a:r>
            <a:r>
              <a:rPr lang="en-US" sz="2200" i="1"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vector </a:t>
            </a:r>
            <a:r>
              <a:rPr lang="en-US" sz="2200" i="1" dirty="0" smtClean="0">
                <a:latin typeface="Times New Roman" pitchFamily="18" charset="0"/>
                <a:cs typeface="Times New Roman" pitchFamily="18" charset="0"/>
              </a:rPr>
              <a:t>of varied parameters</a:t>
            </a:r>
            <a:r>
              <a:rPr lang="ru-RU" sz="2200" i="1" dirty="0" smtClean="0">
                <a:latin typeface="Times New Roman" pitchFamily="18" charset="0"/>
                <a:cs typeface="Times New Roman" pitchFamily="18" charset="0"/>
              </a:rPr>
              <a:t>,</a:t>
            </a:r>
            <a:endParaRPr lang="en-US" sz="2200" i="1" dirty="0">
              <a:latin typeface="Times New Roman" pitchFamily="18" charset="0"/>
              <a:cs typeface="Times New Roman" pitchFamily="18" charset="0"/>
            </a:endParaRPr>
          </a:p>
          <a:p>
            <a:pPr>
              <a:buFont typeface="Wingdings" pitchFamily="2" charset="2"/>
              <a:buChar char="q"/>
            </a:pPr>
            <a:r>
              <a:rPr lang="en-US" sz="2200" i="1" dirty="0" smtClean="0">
                <a:latin typeface="Times New Roman" pitchFamily="18" charset="0"/>
                <a:cs typeface="Times New Roman" pitchFamily="18" charset="0"/>
              </a:rPr>
              <a:t>  D </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y</a:t>
            </a:r>
            <a:r>
              <a:rPr lang="en-US" sz="2200" dirty="0">
                <a:latin typeface="Times New Roman" pitchFamily="18" charset="0"/>
                <a:cs typeface="Times New Roman" pitchFamily="18" charset="0"/>
                <a:sym typeface="Symbol"/>
              </a:rPr>
              <a:t> </a:t>
            </a:r>
            <a:r>
              <a:rPr lang="ru-RU" sz="2200"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sym typeface="Symbol"/>
              </a:rPr>
              <a:t>R</a:t>
            </a:r>
            <a:r>
              <a:rPr lang="en-US" sz="2200" i="1" baseline="30000" dirty="0">
                <a:latin typeface="Times New Roman" pitchFamily="18" charset="0"/>
                <a:cs typeface="Times New Roman" pitchFamily="18" charset="0"/>
                <a:sym typeface="Symbol"/>
              </a:rPr>
              <a:t>N</a:t>
            </a:r>
            <a:r>
              <a:rPr lang="en-US" sz="2200" dirty="0">
                <a:latin typeface="Times New Roman" pitchFamily="18" charset="0"/>
                <a:cs typeface="Times New Roman" pitchFamily="18" charset="0"/>
                <a:sym typeface="Symbol"/>
              </a:rPr>
              <a:t>:</a:t>
            </a:r>
            <a:r>
              <a:rPr lang="ru-RU" sz="2200" dirty="0">
                <a:latin typeface="Times New Roman" pitchFamily="18" charset="0"/>
                <a:cs typeface="Times New Roman" pitchFamily="18" charset="0"/>
                <a:sym typeface="Symbol"/>
              </a:rPr>
              <a:t> </a:t>
            </a:r>
            <a:r>
              <a:rPr lang="en-US" sz="2200" i="1" dirty="0" err="1">
                <a:latin typeface="Times New Roman" pitchFamily="18" charset="0"/>
                <a:cs typeface="Times New Roman" pitchFamily="18" charset="0"/>
                <a:sym typeface="Symbol"/>
              </a:rPr>
              <a:t>a</a:t>
            </a:r>
            <a:r>
              <a:rPr lang="en-US" sz="2200" i="1" baseline="-25000" dirty="0" err="1">
                <a:latin typeface="Times New Roman" pitchFamily="18" charset="0"/>
                <a:cs typeface="Times New Roman" pitchFamily="18" charset="0"/>
                <a:sym typeface="Symbol"/>
              </a:rPr>
              <a:t>i</a:t>
            </a:r>
            <a:r>
              <a:rPr lang="ru-RU" sz="2200" i="1" baseline="-25000" dirty="0">
                <a:latin typeface="Times New Roman" pitchFamily="18" charset="0"/>
                <a:cs typeface="Times New Roman" pitchFamily="18" charset="0"/>
                <a:sym typeface="Symbol"/>
              </a:rPr>
              <a:t> </a:t>
            </a:r>
            <a:r>
              <a:rPr lang="ru-RU" sz="2200" i="1" dirty="0">
                <a:latin typeface="Times New Roman" pitchFamily="18" charset="0"/>
                <a:cs typeface="Times New Roman" pitchFamily="18" charset="0"/>
                <a:sym typeface="Symbol"/>
              </a:rPr>
              <a:t>≤</a:t>
            </a:r>
            <a:r>
              <a:rPr lang="en-US" sz="2200" i="1" dirty="0">
                <a:latin typeface="Times New Roman" pitchFamily="18" charset="0"/>
                <a:cs typeface="Times New Roman" pitchFamily="18" charset="0"/>
                <a:sym typeface="Symbol"/>
              </a:rPr>
              <a:t> </a:t>
            </a:r>
            <a:r>
              <a:rPr lang="en-US" sz="2200" i="1" dirty="0" err="1">
                <a:latin typeface="Times New Roman" pitchFamily="18" charset="0"/>
                <a:cs typeface="Times New Roman" pitchFamily="18" charset="0"/>
                <a:sym typeface="Symbol"/>
              </a:rPr>
              <a:t>y</a:t>
            </a:r>
            <a:r>
              <a:rPr lang="en-US" sz="2200" i="1" baseline="-25000" dirty="0" err="1">
                <a:latin typeface="Times New Roman" pitchFamily="18" charset="0"/>
                <a:cs typeface="Times New Roman" pitchFamily="18" charset="0"/>
                <a:sym typeface="Symbol"/>
              </a:rPr>
              <a:t>i</a:t>
            </a:r>
            <a:r>
              <a:rPr lang="en-US" sz="2200" i="1" dirty="0">
                <a:latin typeface="Times New Roman" pitchFamily="18" charset="0"/>
                <a:cs typeface="Times New Roman" pitchFamily="18" charset="0"/>
                <a:sym typeface="Symbol"/>
              </a:rPr>
              <a:t> </a:t>
            </a:r>
            <a:r>
              <a:rPr lang="ru-RU" sz="2200" i="1"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sym typeface="Symbol"/>
              </a:rPr>
              <a:t>b</a:t>
            </a:r>
            <a:r>
              <a:rPr lang="en-US" sz="2200" i="1" baseline="-25000" dirty="0">
                <a:latin typeface="Times New Roman" pitchFamily="18" charset="0"/>
                <a:cs typeface="Times New Roman" pitchFamily="18" charset="0"/>
                <a:sym typeface="Symbol"/>
              </a:rPr>
              <a:t>i</a:t>
            </a:r>
            <a:r>
              <a:rPr lang="en-US" sz="2200"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sym typeface="Symbol"/>
              </a:rPr>
              <a:t>1</a:t>
            </a:r>
            <a:r>
              <a:rPr lang="ru-RU" sz="2200" dirty="0">
                <a:latin typeface="Times New Roman" pitchFamily="18" charset="0"/>
                <a:cs typeface="Times New Roman" pitchFamily="18" charset="0"/>
                <a:sym typeface="Symbol"/>
              </a:rPr>
              <a:t> </a:t>
            </a:r>
            <a:r>
              <a:rPr lang="ru-RU" sz="2200" i="1"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sym typeface="Symbol"/>
              </a:rPr>
              <a:t> </a:t>
            </a:r>
            <a:r>
              <a:rPr lang="en-US" sz="2200" i="1" dirty="0" err="1">
                <a:latin typeface="Times New Roman" pitchFamily="18" charset="0"/>
                <a:cs typeface="Times New Roman" pitchFamily="18" charset="0"/>
                <a:sym typeface="Symbol"/>
              </a:rPr>
              <a:t>i</a:t>
            </a:r>
            <a:r>
              <a:rPr lang="en-US" sz="2200" dirty="0">
                <a:latin typeface="Times New Roman" pitchFamily="18" charset="0"/>
                <a:cs typeface="Times New Roman" pitchFamily="18" charset="0"/>
                <a:sym typeface="Symbol"/>
              </a:rPr>
              <a:t> </a:t>
            </a:r>
            <a:r>
              <a:rPr lang="ru-RU" sz="2200" i="1" dirty="0">
                <a:latin typeface="Times New Roman" pitchFamily="18" charset="0"/>
                <a:cs typeface="Times New Roman" pitchFamily="18" charset="0"/>
                <a:sym typeface="Symbol"/>
              </a:rPr>
              <a:t>≤  </a:t>
            </a:r>
            <a:r>
              <a:rPr lang="en-US" sz="2200" i="1" dirty="0">
                <a:latin typeface="Times New Roman" pitchFamily="18" charset="0"/>
                <a:cs typeface="Times New Roman" pitchFamily="18" charset="0"/>
                <a:sym typeface="Symbol"/>
              </a:rPr>
              <a:t>N</a:t>
            </a:r>
            <a:r>
              <a:rPr lang="ru-RU" sz="2200" i="1" dirty="0">
                <a:latin typeface="Times New Roman" pitchFamily="18" charset="0"/>
                <a:cs typeface="Times New Roman" pitchFamily="18" charset="0"/>
                <a:sym typeface="Symbol"/>
              </a:rPr>
              <a:t> </a:t>
            </a:r>
            <a:r>
              <a:rPr lang="en-US" sz="2200" dirty="0" smtClean="0">
                <a:latin typeface="Times New Roman" pitchFamily="18" charset="0"/>
                <a:cs typeface="Times New Roman" pitchFamily="18" charset="0"/>
              </a:rPr>
              <a:t>}</a:t>
            </a:r>
            <a:r>
              <a:rPr lang="en-US" sz="2200" i="1" dirty="0" smtClean="0">
                <a:latin typeface="Times New Roman" pitchFamily="18" charset="0"/>
                <a:cs typeface="Times New Roman" pitchFamily="18" charset="0"/>
                <a:sym typeface="Symbol"/>
              </a:rPr>
              <a:t> </a:t>
            </a:r>
            <a:r>
              <a:rPr lang="en-US" sz="2200" i="1" dirty="0" smtClean="0">
                <a:latin typeface="Times New Roman" pitchFamily="18" charset="0"/>
                <a:cs typeface="Times New Roman" pitchFamily="18" charset="0"/>
              </a:rPr>
              <a:t>– </a:t>
            </a:r>
            <a:r>
              <a:rPr lang="en-US" sz="2200" i="1" dirty="0" smtClean="0">
                <a:latin typeface="Times New Roman" pitchFamily="18" charset="0"/>
                <a:cs typeface="Times New Roman" pitchFamily="18" charset="0"/>
              </a:rPr>
              <a:t>search </a:t>
            </a:r>
            <a:r>
              <a:rPr lang="en-US" sz="2200" i="1" dirty="0" smtClean="0">
                <a:latin typeface="Times New Roman" pitchFamily="18" charset="0"/>
                <a:cs typeface="Times New Roman" pitchFamily="18" charset="0"/>
              </a:rPr>
              <a:t>domain</a:t>
            </a:r>
            <a:r>
              <a:rPr lang="ru-RU" sz="2200" dirty="0" smtClean="0">
                <a:latin typeface="Times New Roman" pitchFamily="18" charset="0"/>
                <a:cs typeface="Times New Roman" pitchFamily="18" charset="0"/>
              </a:rPr>
              <a:t>.</a:t>
            </a:r>
            <a:endParaRPr lang="ru-RU" sz="2200" dirty="0">
              <a:latin typeface="Times New Roman" pitchFamily="18" charset="0"/>
              <a:cs typeface="Times New Roman" pitchFamily="18" charset="0"/>
            </a:endParaRPr>
          </a:p>
        </p:txBody>
      </p:sp>
      <p:sp>
        <p:nvSpPr>
          <p:cNvPr id="25606" name="Rectangle 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9"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368824" y="5812879"/>
            <a:ext cx="5838825" cy="352425"/>
          </a:xfrm>
          <a:prstGeom prst="rect">
            <a:avLst/>
          </a:prstGeom>
          <a:noFill/>
        </p:spPr>
      </p:pic>
      <p:pic>
        <p:nvPicPr>
          <p:cNvPr id="25608" name="Picture 8"/>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48544" y="5812879"/>
            <a:ext cx="2476500" cy="352425"/>
          </a:xfrm>
          <a:prstGeom prst="rect">
            <a:avLst/>
          </a:prstGeom>
          <a:noFill/>
        </p:spPr>
      </p:pic>
      <p:sp>
        <p:nvSpPr>
          <p:cNvPr id="25610" name="Rectangle 10"/>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80962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12" name="Rectangle 12"/>
          <p:cNvSpPr>
            <a:spLocks noChangeArrowheads="1"/>
          </p:cNvSpPr>
          <p:nvPr/>
        </p:nvSpPr>
        <p:spPr bwMode="auto">
          <a:xfrm>
            <a:off x="0" y="116205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 name="Номер слайда 63"/>
          <p:cNvSpPr>
            <a:spLocks noGrp="1"/>
          </p:cNvSpPr>
          <p:nvPr>
            <p:ph type="sldNum" sz="quarter" idx="4"/>
          </p:nvPr>
        </p:nvSpPr>
        <p:spPr/>
        <p:txBody>
          <a:bodyPr/>
          <a:lstStyle/>
          <a:p>
            <a:pPr>
              <a:defRPr/>
            </a:pPr>
            <a:fld id="{4F2367BF-7A57-4F5A-B357-719264272D2E}" type="slidenum">
              <a:rPr lang="ru-RU" smtClean="0"/>
              <a:pPr>
                <a:defRPr/>
              </a:pPr>
              <a:t>3</a:t>
            </a:fld>
            <a:r>
              <a:rPr lang="en-US" smtClean="0"/>
              <a:t>/16</a:t>
            </a:r>
            <a:endParaRPr lang="ru-RU" dirty="0"/>
          </a:p>
        </p:txBody>
      </p:sp>
    </p:spTree>
    <p:extLst>
      <p:ext uri="{BB962C8B-B14F-4D97-AF65-F5344CB8AC3E}">
        <p14:creationId xmlns="" xmlns:p14="http://schemas.microsoft.com/office/powerpoint/2010/main" val="943796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Reduction of the multistage </a:t>
            </a:r>
            <a:r>
              <a:rPr lang="en-US" dirty="0" err="1" smtClean="0"/>
              <a:t>multicriteria</a:t>
            </a:r>
            <a:r>
              <a:rPr lang="en-US" dirty="0" smtClean="0"/>
              <a:t> search to the scalar </a:t>
            </a:r>
            <a:r>
              <a:rPr lang="en-US" dirty="0" smtClean="0"/>
              <a:t>global </a:t>
            </a:r>
            <a:r>
              <a:rPr lang="en-US" dirty="0" smtClean="0"/>
              <a:t>optimization </a:t>
            </a:r>
            <a:r>
              <a:rPr lang="en-US" dirty="0" smtClean="0"/>
              <a:t>problems…</a:t>
            </a:r>
            <a:endParaRPr lang="en-US" dirty="0"/>
          </a:p>
        </p:txBody>
      </p:sp>
      <p:sp>
        <p:nvSpPr>
          <p:cNvPr id="3" name="Содержимое 2"/>
          <p:cNvSpPr>
            <a:spLocks noGrp="1"/>
          </p:cNvSpPr>
          <p:nvPr>
            <p:ph idx="1"/>
          </p:nvPr>
        </p:nvSpPr>
        <p:spPr/>
        <p:txBody>
          <a:bodyPr/>
          <a:lstStyle/>
          <a:p>
            <a:r>
              <a:rPr lang="en-US" dirty="0" smtClean="0"/>
              <a:t>To solve problems of </a:t>
            </a:r>
            <a:r>
              <a:rPr lang="en-US" dirty="0" err="1" smtClean="0"/>
              <a:t>multicriteria</a:t>
            </a:r>
            <a:r>
              <a:rPr lang="en-US" dirty="0" smtClean="0"/>
              <a:t> </a:t>
            </a:r>
            <a:r>
              <a:rPr lang="en-US" dirty="0" smtClean="0"/>
              <a:t>optimization, </a:t>
            </a:r>
            <a:r>
              <a:rPr lang="en-US" dirty="0" err="1" smtClean="0"/>
              <a:t>scalarization</a:t>
            </a:r>
            <a:r>
              <a:rPr lang="en-US" dirty="0" smtClean="0"/>
              <a:t> of criteria can be </a:t>
            </a:r>
            <a:r>
              <a:rPr lang="en-US" dirty="0" smtClean="0"/>
              <a:t>applied:</a:t>
            </a:r>
            <a:endParaRPr lang="ru-RU" dirty="0" smtClean="0"/>
          </a:p>
          <a:p>
            <a:endParaRPr lang="en-US" dirty="0" smtClean="0"/>
          </a:p>
          <a:p>
            <a:endParaRPr lang="ru-RU" dirty="0" smtClean="0"/>
          </a:p>
          <a:p>
            <a:pPr lvl="1"/>
            <a:r>
              <a:rPr lang="en-US" i="1" dirty="0" smtClean="0"/>
              <a:t>F</a:t>
            </a:r>
            <a:r>
              <a:rPr lang="en-US" dirty="0" smtClean="0"/>
              <a:t> </a:t>
            </a:r>
            <a:r>
              <a:rPr lang="en-US" dirty="0" smtClean="0"/>
              <a:t>is the scalar objective function, </a:t>
            </a:r>
            <a:endParaRPr lang="en-US" dirty="0" smtClean="0"/>
          </a:p>
          <a:p>
            <a:pPr lvl="1"/>
            <a:r>
              <a:rPr lang="el-GR" i="1" dirty="0" smtClean="0"/>
              <a:t>α</a:t>
            </a:r>
            <a:r>
              <a:rPr lang="en-US" dirty="0" smtClean="0"/>
              <a:t> is </a:t>
            </a:r>
            <a:r>
              <a:rPr lang="en-US" dirty="0" smtClean="0"/>
              <a:t>the vector of parameters of the applied criteria </a:t>
            </a:r>
            <a:r>
              <a:rPr lang="en-US" dirty="0" err="1" smtClean="0"/>
              <a:t>scalarization</a:t>
            </a:r>
            <a:r>
              <a:rPr lang="en-US" dirty="0" smtClean="0"/>
              <a:t> </a:t>
            </a:r>
            <a:r>
              <a:rPr lang="en-US" dirty="0" smtClean="0"/>
              <a:t>method,</a:t>
            </a:r>
          </a:p>
          <a:p>
            <a:pPr lvl="1"/>
            <a:r>
              <a:rPr lang="en-US" i="1" dirty="0" smtClean="0"/>
              <a:t>g(y)</a:t>
            </a:r>
            <a:r>
              <a:rPr lang="en-US" dirty="0" smtClean="0"/>
              <a:t> are </a:t>
            </a:r>
            <a:r>
              <a:rPr lang="en-US" dirty="0" smtClean="0"/>
              <a:t>the constraints of the </a:t>
            </a:r>
            <a:r>
              <a:rPr lang="en-US" dirty="0" err="1" smtClean="0"/>
              <a:t>multicriteria</a:t>
            </a:r>
            <a:r>
              <a:rPr lang="en-US" dirty="0" smtClean="0"/>
              <a:t> optimization</a:t>
            </a:r>
            <a:r>
              <a:rPr lang="en-US" dirty="0" smtClean="0"/>
              <a:t> </a:t>
            </a:r>
            <a:r>
              <a:rPr lang="en-US" dirty="0" smtClean="0"/>
              <a:t>problem </a:t>
            </a:r>
            <a:r>
              <a:rPr lang="en-US" dirty="0" smtClean="0"/>
              <a:t>from, </a:t>
            </a:r>
          </a:p>
          <a:p>
            <a:pPr lvl="1"/>
            <a:r>
              <a:rPr lang="en-US" i="1" dirty="0" smtClean="0"/>
              <a:t>D</a:t>
            </a:r>
            <a:r>
              <a:rPr lang="en-US" dirty="0" smtClean="0"/>
              <a:t> </a:t>
            </a:r>
            <a:r>
              <a:rPr lang="en-US" dirty="0" smtClean="0"/>
              <a:t>is the search domain </a:t>
            </a:r>
            <a:r>
              <a:rPr lang="en-US" dirty="0" smtClean="0"/>
              <a:t>from.</a:t>
            </a:r>
            <a:endParaRPr lang="en-US" dirty="0"/>
          </a:p>
        </p:txBody>
      </p:sp>
      <p:sp>
        <p:nvSpPr>
          <p:cNvPr id="4" name="Дата 3"/>
          <p:cNvSpPr>
            <a:spLocks noGrp="1"/>
          </p:cNvSpPr>
          <p:nvPr>
            <p:ph type="dt" sz="half" idx="2"/>
          </p:nvPr>
        </p:nvSpPr>
        <p:spPr/>
        <p:txBody>
          <a:bodyPr/>
          <a:lstStyle/>
          <a:p>
            <a:pPr>
              <a:defRPr/>
            </a:pPr>
            <a:fld id="{9E18F7AF-8747-4425-993B-32CCD8BFA127}"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35842"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58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144688" y="2111896"/>
            <a:ext cx="5551200" cy="432000"/>
          </a:xfrm>
          <a:prstGeom prst="rect">
            <a:avLst/>
          </a:prstGeom>
          <a:noFill/>
        </p:spPr>
      </p:pic>
      <p:sp>
        <p:nvSpPr>
          <p:cNvPr id="35843" name="Rectangle 3"/>
          <p:cNvSpPr>
            <a:spLocks noChangeArrowheads="1"/>
          </p:cNvSpPr>
          <p:nvPr/>
        </p:nvSpPr>
        <p:spPr bwMode="auto">
          <a:xfrm>
            <a:off x="0" y="83820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Номер слайда 11"/>
          <p:cNvSpPr>
            <a:spLocks noGrp="1"/>
          </p:cNvSpPr>
          <p:nvPr>
            <p:ph type="sldNum" sz="quarter" idx="4"/>
          </p:nvPr>
        </p:nvSpPr>
        <p:spPr/>
        <p:txBody>
          <a:bodyPr/>
          <a:lstStyle/>
          <a:p>
            <a:pPr>
              <a:defRPr/>
            </a:pPr>
            <a:fld id="{4F2367BF-7A57-4F5A-B357-719264272D2E}" type="slidenum">
              <a:rPr lang="ru-RU" smtClean="0"/>
              <a:pPr>
                <a:defRPr/>
              </a:pPr>
              <a:t>4</a:t>
            </a:fld>
            <a:r>
              <a:rPr lang="en-US" smtClean="0"/>
              <a:t>/16</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Reduction of the multistage </a:t>
            </a:r>
            <a:r>
              <a:rPr lang="en-US" dirty="0" err="1" smtClean="0"/>
              <a:t>multicriteria</a:t>
            </a:r>
            <a:r>
              <a:rPr lang="en-US" dirty="0" smtClean="0"/>
              <a:t> search to the scalar global optimization </a:t>
            </a:r>
            <a:r>
              <a:rPr lang="en-US" dirty="0" smtClean="0"/>
              <a:t>problems</a:t>
            </a:r>
            <a:r>
              <a:rPr lang="ru-RU" dirty="0" smtClean="0"/>
              <a:t>…</a:t>
            </a:r>
            <a:endParaRPr lang="en-US" dirty="0"/>
          </a:p>
        </p:txBody>
      </p:sp>
      <p:sp>
        <p:nvSpPr>
          <p:cNvPr id="3" name="Содержимое 2"/>
          <p:cNvSpPr>
            <a:spLocks noGrp="1"/>
          </p:cNvSpPr>
          <p:nvPr>
            <p:ph idx="1"/>
          </p:nvPr>
        </p:nvSpPr>
        <p:spPr/>
        <p:txBody>
          <a:bodyPr/>
          <a:lstStyle/>
          <a:p>
            <a:r>
              <a:rPr lang="en-US" dirty="0" smtClean="0"/>
              <a:t>T</a:t>
            </a:r>
            <a:r>
              <a:rPr lang="en-US" dirty="0" smtClean="0"/>
              <a:t>he </a:t>
            </a:r>
            <a:r>
              <a:rPr lang="en-US" dirty="0" smtClean="0"/>
              <a:t>following </a:t>
            </a:r>
            <a:r>
              <a:rPr lang="en-US" dirty="0" err="1" smtClean="0"/>
              <a:t>scalarization</a:t>
            </a:r>
            <a:r>
              <a:rPr lang="en-US" dirty="0" smtClean="0"/>
              <a:t> methods are </a:t>
            </a:r>
            <a:r>
              <a:rPr lang="en-US" dirty="0" smtClean="0"/>
              <a:t>possible:</a:t>
            </a:r>
          </a:p>
          <a:p>
            <a:pPr marL="457200" indent="-457200">
              <a:buFont typeface="+mj-lt"/>
              <a:buAutoNum type="arabicPeriod"/>
            </a:pPr>
            <a:r>
              <a:rPr lang="en-US" dirty="0" smtClean="0"/>
              <a:t>The </a:t>
            </a:r>
            <a:r>
              <a:rPr lang="en-US" dirty="0" err="1" smtClean="0"/>
              <a:t>minimax</a:t>
            </a:r>
            <a:r>
              <a:rPr lang="en-US" dirty="0" smtClean="0"/>
              <a:t> convolution scheme (MMC</a:t>
            </a:r>
            <a:r>
              <a:rPr lang="en-US" dirty="0" smtClean="0"/>
              <a:t>)</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The </a:t>
            </a:r>
            <a:r>
              <a:rPr lang="en-US" dirty="0" smtClean="0"/>
              <a:t>method of successive concessions (MSC</a:t>
            </a:r>
            <a:r>
              <a:rPr lang="en-US" dirty="0" smtClean="0"/>
              <a:t>)</a:t>
            </a:r>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r>
              <a:rPr lang="en-US" dirty="0" smtClean="0"/>
              <a:t>The </a:t>
            </a:r>
            <a:r>
              <a:rPr lang="en-US" dirty="0" smtClean="0"/>
              <a:t>reference point </a:t>
            </a:r>
            <a:r>
              <a:rPr lang="en-US" dirty="0" smtClean="0"/>
              <a:t>method (RPM)</a:t>
            </a:r>
          </a:p>
          <a:p>
            <a:pPr marL="457200" indent="-457200">
              <a:buFont typeface="+mj-lt"/>
              <a:buAutoNum type="arabicPeriod"/>
            </a:pPr>
            <a:endParaRPr lang="en-US" dirty="0" smtClean="0"/>
          </a:p>
          <a:p>
            <a:pPr marL="733425" lvl="1" indent="-457200"/>
            <a:endParaRPr lang="ru-RU" sz="1800" dirty="0" smtClean="0"/>
          </a:p>
          <a:p>
            <a:pPr marL="733425" lvl="1" indent="-457200"/>
            <a:endParaRPr lang="en-US" dirty="0" smtClean="0"/>
          </a:p>
          <a:p>
            <a:pPr marL="457200" indent="-457200">
              <a:buFont typeface="+mj-lt"/>
              <a:buAutoNum type="arabicPeriod"/>
            </a:pPr>
            <a:endParaRPr lang="en-US" dirty="0"/>
          </a:p>
        </p:txBody>
      </p:sp>
      <p:sp>
        <p:nvSpPr>
          <p:cNvPr id="4" name="Дата 3"/>
          <p:cNvSpPr>
            <a:spLocks noGrp="1"/>
          </p:cNvSpPr>
          <p:nvPr>
            <p:ph type="dt" sz="half" idx="2"/>
          </p:nvPr>
        </p:nvSpPr>
        <p:spPr/>
        <p:txBody>
          <a:bodyPr/>
          <a:lstStyle/>
          <a:p>
            <a:pPr>
              <a:defRPr/>
            </a:pPr>
            <a:fld id="{1E3B8381-D692-4F82-BCAC-5E766E5B648C}"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66228" y="2384992"/>
            <a:ext cx="6247012" cy="972000"/>
          </a:xfrm>
          <a:prstGeom prst="rect">
            <a:avLst/>
          </a:prstGeom>
          <a:noFill/>
        </p:spPr>
      </p:pic>
      <p:sp>
        <p:nvSpPr>
          <p:cNvPr id="36867" name="Rectangle 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93027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69" name="Rectangle 5"/>
          <p:cNvSpPr>
            <a:spLocks noChangeArrowheads="1"/>
          </p:cNvSpPr>
          <p:nvPr/>
        </p:nvSpPr>
        <p:spPr bwMode="auto">
          <a:xfrm>
            <a:off x="0" y="177800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687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66228" y="3616449"/>
            <a:ext cx="2495550" cy="438150"/>
          </a:xfrm>
          <a:prstGeom prst="rect">
            <a:avLst/>
          </a:prstGeom>
          <a:noFill/>
        </p:spPr>
      </p:pic>
      <p:pic>
        <p:nvPicPr>
          <p:cNvPr id="3687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84848" y="3645024"/>
            <a:ext cx="3943350" cy="409575"/>
          </a:xfrm>
          <a:prstGeom prst="rect">
            <a:avLst/>
          </a:prstGeom>
          <a:noFill/>
        </p:spPr>
      </p:pic>
      <p:sp>
        <p:nvSpPr>
          <p:cNvPr id="36873" name="Rectangle 9"/>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4" name="Rectangle 10"/>
          <p:cNvSpPr>
            <a:spLocks noChangeArrowheads="1"/>
          </p:cNvSpPr>
          <p:nvPr/>
        </p:nvSpPr>
        <p:spPr bwMode="auto">
          <a:xfrm>
            <a:off x="0" y="9969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5" name="Rectangle 11"/>
          <p:cNvSpPr>
            <a:spLocks noChangeArrowheads="1"/>
          </p:cNvSpPr>
          <p:nvPr/>
        </p:nvSpPr>
        <p:spPr bwMode="auto">
          <a:xfrm>
            <a:off x="0" y="130492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6" name="Rectangle 12"/>
          <p:cNvSpPr>
            <a:spLocks noChangeArrowheads="1"/>
          </p:cNvSpPr>
          <p:nvPr/>
        </p:nvSpPr>
        <p:spPr bwMode="auto">
          <a:xfrm>
            <a:off x="0" y="16573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9" name="Rectangle 15"/>
          <p:cNvSpPr>
            <a:spLocks noChangeArrowheads="1"/>
          </p:cNvSpPr>
          <p:nvPr/>
        </p:nvSpPr>
        <p:spPr bwMode="auto">
          <a:xfrm>
            <a:off x="0" y="13144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1" name="Rectangle 17"/>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2" name="Rectangle 18"/>
          <p:cNvSpPr>
            <a:spLocks noChangeArrowheads="1"/>
          </p:cNvSpPr>
          <p:nvPr/>
        </p:nvSpPr>
        <p:spPr bwMode="auto">
          <a:xfrm>
            <a:off x="0" y="7810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4" name="Rectangle 20"/>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5" name="Rectangle 21"/>
          <p:cNvSpPr>
            <a:spLocks noChangeArrowheads="1"/>
          </p:cNvSpPr>
          <p:nvPr/>
        </p:nvSpPr>
        <p:spPr bwMode="auto">
          <a:xfrm>
            <a:off x="0" y="9588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87" name="Rectangle 2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8" name="Rectangle 24"/>
          <p:cNvSpPr>
            <a:spLocks noChangeArrowheads="1"/>
          </p:cNvSpPr>
          <p:nvPr/>
        </p:nvSpPr>
        <p:spPr bwMode="auto">
          <a:xfrm>
            <a:off x="0" y="9588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90" name="Rectangle 26"/>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9" name="Picture 2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66228" y="4077072"/>
            <a:ext cx="4124325" cy="400050"/>
          </a:xfrm>
          <a:prstGeom prst="rect">
            <a:avLst/>
          </a:prstGeom>
          <a:noFill/>
        </p:spPr>
      </p:pic>
      <p:sp>
        <p:nvSpPr>
          <p:cNvPr id="36891" name="Rectangle 27"/>
          <p:cNvSpPr>
            <a:spLocks noChangeArrowheads="1"/>
          </p:cNvSpPr>
          <p:nvPr/>
        </p:nvSpPr>
        <p:spPr bwMode="auto">
          <a:xfrm>
            <a:off x="0" y="9588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93" name="Rectangle 29"/>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92" name="Picture 2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866228" y="5805264"/>
            <a:ext cx="4124325" cy="400050"/>
          </a:xfrm>
          <a:prstGeom prst="rect">
            <a:avLst/>
          </a:prstGeom>
          <a:noFill/>
        </p:spPr>
      </p:pic>
      <p:sp>
        <p:nvSpPr>
          <p:cNvPr id="36894" name="Rectangle 30"/>
          <p:cNvSpPr>
            <a:spLocks noChangeArrowheads="1"/>
          </p:cNvSpPr>
          <p:nvPr/>
        </p:nvSpPr>
        <p:spPr bwMode="auto">
          <a:xfrm>
            <a:off x="0" y="9588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089150" algn="ctr"/>
                <a:tab pos="4392613" algn="r"/>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96" name="Rectangle 3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95" name="Picture 3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866228" y="5013176"/>
            <a:ext cx="3924300" cy="857250"/>
          </a:xfrm>
          <a:prstGeom prst="rect">
            <a:avLst/>
          </a:prstGeom>
          <a:noFill/>
        </p:spPr>
      </p:pic>
      <p:sp>
        <p:nvSpPr>
          <p:cNvPr id="36897" name="Rectangle 33"/>
          <p:cNvSpPr>
            <a:spLocks noChangeArrowheads="1"/>
          </p:cNvSpPr>
          <p:nvPr/>
        </p:nvSpPr>
        <p:spPr bwMode="auto">
          <a:xfrm>
            <a:off x="0" y="13144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99" name="Rectangle 3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98" name="Picture 3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866228" y="2060848"/>
            <a:ext cx="4238625" cy="323850"/>
          </a:xfrm>
          <a:prstGeom prst="rect">
            <a:avLst/>
          </a:prstGeom>
          <a:noFill/>
        </p:spPr>
      </p:pic>
      <p:sp>
        <p:nvSpPr>
          <p:cNvPr id="36900" name="Rectangle 36"/>
          <p:cNvSpPr>
            <a:spLocks noChangeArrowheads="1"/>
          </p:cNvSpPr>
          <p:nvPr/>
        </p:nvSpPr>
        <p:spPr bwMode="auto">
          <a:xfrm>
            <a:off x="0" y="7810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Номер слайда 42"/>
          <p:cNvSpPr>
            <a:spLocks noGrp="1"/>
          </p:cNvSpPr>
          <p:nvPr>
            <p:ph type="sldNum" sz="quarter" idx="4"/>
          </p:nvPr>
        </p:nvSpPr>
        <p:spPr/>
        <p:txBody>
          <a:bodyPr/>
          <a:lstStyle/>
          <a:p>
            <a:pPr>
              <a:defRPr/>
            </a:pPr>
            <a:fld id="{4F2367BF-7A57-4F5A-B357-719264272D2E}" type="slidenum">
              <a:rPr lang="ru-RU" smtClean="0"/>
              <a:pPr>
                <a:defRPr/>
              </a:pPr>
              <a:t>5</a:t>
            </a:fld>
            <a:r>
              <a:rPr lang="en-US" smtClean="0"/>
              <a:t>/16</a:t>
            </a: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Reduction of the multistage </a:t>
            </a:r>
            <a:r>
              <a:rPr lang="en-US" dirty="0" err="1" smtClean="0"/>
              <a:t>multicriteria</a:t>
            </a:r>
            <a:r>
              <a:rPr lang="en-US" dirty="0" smtClean="0"/>
              <a:t> search to the scalar global optimization problems</a:t>
            </a:r>
            <a:endParaRPr lang="en-US" dirty="0"/>
          </a:p>
        </p:txBody>
      </p:sp>
      <p:sp>
        <p:nvSpPr>
          <p:cNvPr id="3" name="Содержимое 2"/>
          <p:cNvSpPr>
            <a:spLocks noGrp="1"/>
          </p:cNvSpPr>
          <p:nvPr>
            <p:ph idx="1"/>
          </p:nvPr>
        </p:nvSpPr>
        <p:spPr/>
        <p:txBody>
          <a:bodyPr/>
          <a:lstStyle/>
          <a:p>
            <a:r>
              <a:rPr lang="en-US" dirty="0" smtClean="0"/>
              <a:t>Within the framework of the developed approach, it is possible to </a:t>
            </a:r>
            <a:r>
              <a:rPr lang="en-US" i="1" dirty="0" smtClean="0"/>
              <a:t>change </a:t>
            </a:r>
            <a:r>
              <a:rPr lang="en-US" dirty="0" smtClean="0"/>
              <a:t>the used </a:t>
            </a:r>
            <a:r>
              <a:rPr lang="en-US" i="1" dirty="0" err="1" smtClean="0"/>
              <a:t>scalarization</a:t>
            </a:r>
            <a:r>
              <a:rPr lang="en-US" dirty="0" smtClean="0"/>
              <a:t> methods and/or </a:t>
            </a:r>
            <a:r>
              <a:rPr lang="en-US" i="1" dirty="0" smtClean="0"/>
              <a:t>altering the parameters of convolutions</a:t>
            </a:r>
            <a:r>
              <a:rPr lang="en-US" dirty="0" smtClean="0"/>
              <a:t> </a:t>
            </a:r>
            <a:r>
              <a:rPr lang="en-US" i="1" dirty="0" smtClean="0"/>
              <a:t>λ</a:t>
            </a:r>
            <a:r>
              <a:rPr lang="en-US" dirty="0" smtClean="0"/>
              <a:t>, </a:t>
            </a:r>
            <a:r>
              <a:rPr lang="en-US" i="1" dirty="0" smtClean="0"/>
              <a:t>δ</a:t>
            </a:r>
            <a:r>
              <a:rPr lang="en-US" dirty="0" smtClean="0"/>
              <a:t> and </a:t>
            </a:r>
            <a:r>
              <a:rPr lang="en-US" i="1" dirty="0" smtClean="0"/>
              <a:t>θ</a:t>
            </a:r>
            <a:r>
              <a:rPr lang="en-US" dirty="0" smtClean="0"/>
              <a:t>. </a:t>
            </a:r>
          </a:p>
          <a:p>
            <a:pPr lvl="1"/>
            <a:r>
              <a:rPr lang="en-US" dirty="0" smtClean="0"/>
              <a:t>Such variations expand the set of the MCO problems </a:t>
            </a:r>
            <a:r>
              <a:rPr lang="en-US" i="1" dirty="0" smtClean="0"/>
              <a:t>P</a:t>
            </a:r>
            <a:r>
              <a:rPr lang="en-US" dirty="0" smtClean="0"/>
              <a:t> necessary for solving the initial decision making problem into a wider set of the scalar global optimization problems</a:t>
            </a:r>
          </a:p>
          <a:p>
            <a:pPr algn="ctr">
              <a:buNone/>
            </a:pPr>
            <a:endParaRPr lang="en-US" dirty="0" smtClean="0"/>
          </a:p>
          <a:p>
            <a:pPr lvl="1">
              <a:buNone/>
            </a:pPr>
            <a:r>
              <a:rPr lang="en-US" dirty="0" smtClean="0"/>
              <a:t>	in </a:t>
            </a:r>
            <a:r>
              <a:rPr lang="en-US" dirty="0" smtClean="0"/>
              <a:t>which each problem </a:t>
            </a:r>
            <a:r>
              <a:rPr lang="en-US" i="1" dirty="0" smtClean="0"/>
              <a:t>           </a:t>
            </a:r>
            <a:r>
              <a:rPr lang="en-US" dirty="0" smtClean="0"/>
              <a:t>from </a:t>
            </a:r>
            <a:r>
              <a:rPr lang="en-US" dirty="0" smtClean="0"/>
              <a:t>can correspond to several global optimization </a:t>
            </a:r>
            <a:r>
              <a:rPr lang="en-US" dirty="0" smtClean="0"/>
              <a:t>problems.</a:t>
            </a:r>
            <a:endParaRPr lang="en-US" dirty="0" smtClean="0"/>
          </a:p>
          <a:p>
            <a:r>
              <a:rPr lang="en-US" dirty="0" smtClean="0"/>
              <a:t>In </a:t>
            </a:r>
            <a:r>
              <a:rPr lang="en-US" dirty="0" smtClean="0"/>
              <a:t>our approach </a:t>
            </a:r>
            <a:r>
              <a:rPr lang="en-US" dirty="0" smtClean="0"/>
              <a:t>the multidimensional global optimization problem </a:t>
            </a:r>
            <a:r>
              <a:rPr lang="en-US" dirty="0" smtClean="0"/>
              <a:t>additionally </a:t>
            </a:r>
            <a:r>
              <a:rPr lang="en-US" dirty="0" smtClean="0"/>
              <a:t>is reduced to a one-dimensional problem</a:t>
            </a:r>
            <a:endParaRPr lang="en-US" dirty="0"/>
          </a:p>
        </p:txBody>
      </p:sp>
      <p:sp>
        <p:nvSpPr>
          <p:cNvPr id="4" name="Дата 3"/>
          <p:cNvSpPr>
            <a:spLocks noGrp="1"/>
          </p:cNvSpPr>
          <p:nvPr>
            <p:ph type="dt" sz="half" idx="2"/>
          </p:nvPr>
        </p:nvSpPr>
        <p:spPr/>
        <p:txBody>
          <a:bodyPr/>
          <a:lstStyle/>
          <a:p>
            <a:pPr>
              <a:defRPr/>
            </a:pPr>
            <a:fld id="{2F896404-BC39-4EAC-9765-C5F9172B92DF}"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37893" name="Rectangle 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2"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08584" y="5337264"/>
            <a:ext cx="7956000" cy="468000"/>
          </a:xfrm>
          <a:prstGeom prst="rect">
            <a:avLst/>
          </a:prstGeom>
          <a:noFill/>
        </p:spPr>
      </p:pic>
      <p:sp>
        <p:nvSpPr>
          <p:cNvPr id="37894" name="Rectangle 6"/>
          <p:cNvSpPr>
            <a:spLocks noChangeArrowheads="1"/>
          </p:cNvSpPr>
          <p:nvPr/>
        </p:nvSpPr>
        <p:spPr bwMode="auto">
          <a:xfrm>
            <a:off x="0" y="79057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898" name="Rectangle 10"/>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7"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24526" y="3356992"/>
            <a:ext cx="4116706" cy="432000"/>
          </a:xfrm>
          <a:prstGeom prst="rect">
            <a:avLst/>
          </a:prstGeom>
          <a:noFill/>
        </p:spPr>
      </p:pic>
      <p:sp>
        <p:nvSpPr>
          <p:cNvPr id="37899" name="Rectangle 11"/>
          <p:cNvSpPr>
            <a:spLocks noChangeArrowheads="1"/>
          </p:cNvSpPr>
          <p:nvPr/>
        </p:nvSpPr>
        <p:spPr bwMode="auto">
          <a:xfrm>
            <a:off x="0" y="7810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01" name="Rectangle 13"/>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900" name="Picture 1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512840" y="3825230"/>
            <a:ext cx="638175" cy="323850"/>
          </a:xfrm>
          <a:prstGeom prst="rect">
            <a:avLst/>
          </a:prstGeom>
          <a:noFill/>
        </p:spPr>
      </p:pic>
      <p:sp>
        <p:nvSpPr>
          <p:cNvPr id="37902" name="Rectangle 14"/>
          <p:cNvSpPr>
            <a:spLocks noChangeArrowheads="1"/>
          </p:cNvSpPr>
          <p:nvPr/>
        </p:nvSpPr>
        <p:spPr bwMode="auto">
          <a:xfrm>
            <a:off x="0" y="78105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Номер слайда 20"/>
          <p:cNvSpPr>
            <a:spLocks noGrp="1"/>
          </p:cNvSpPr>
          <p:nvPr>
            <p:ph type="sldNum" sz="quarter" idx="4"/>
          </p:nvPr>
        </p:nvSpPr>
        <p:spPr/>
        <p:txBody>
          <a:bodyPr/>
          <a:lstStyle/>
          <a:p>
            <a:pPr>
              <a:defRPr/>
            </a:pPr>
            <a:fld id="{4F2367BF-7A57-4F5A-B357-719264272D2E}" type="slidenum">
              <a:rPr lang="ru-RU" smtClean="0"/>
              <a:pPr>
                <a:defRPr/>
              </a:pPr>
              <a:t>6</a:t>
            </a:fld>
            <a:r>
              <a:rPr lang="en-US" smtClean="0"/>
              <a:t>/16</a:t>
            </a:r>
            <a:endParaRPr lang="ru-RU"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G</a:t>
            </a:r>
            <a:r>
              <a:rPr lang="en-US" dirty="0" smtClean="0"/>
              <a:t>lobal </a:t>
            </a:r>
            <a:r>
              <a:rPr lang="en-US" dirty="0" smtClean="0"/>
              <a:t>search algorithm</a:t>
            </a:r>
            <a:endParaRPr lang="en-US" dirty="0"/>
          </a:p>
        </p:txBody>
      </p:sp>
      <p:sp>
        <p:nvSpPr>
          <p:cNvPr id="4" name="Дата 3"/>
          <p:cNvSpPr>
            <a:spLocks noGrp="1"/>
          </p:cNvSpPr>
          <p:nvPr>
            <p:ph type="dt" sz="half" idx="2"/>
          </p:nvPr>
        </p:nvSpPr>
        <p:spPr/>
        <p:txBody>
          <a:bodyPr/>
          <a:lstStyle/>
          <a:p>
            <a:pPr>
              <a:defRPr/>
            </a:pPr>
            <a:fld id="{08D908BB-EF30-4654-8DAE-FE14BFCC2D0C}"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7" name="Содержимое 6"/>
          <p:cNvSpPr>
            <a:spLocks noGrp="1"/>
          </p:cNvSpPr>
          <p:nvPr>
            <p:ph idx="1"/>
          </p:nvPr>
        </p:nvSpPr>
        <p:spPr/>
        <p:txBody>
          <a:bodyPr>
            <a:normAutofit fontScale="92500" lnSpcReduction="10000"/>
          </a:bodyPr>
          <a:lstStyle/>
          <a:p>
            <a:r>
              <a:rPr lang="en-US" dirty="0" smtClean="0"/>
              <a:t>Trial </a:t>
            </a:r>
            <a:r>
              <a:rPr lang="en-US" dirty="0" smtClean="0"/>
              <a:t>- calculation of the values of the vector function </a:t>
            </a:r>
            <a:r>
              <a:rPr lang="en-US" dirty="0" smtClean="0"/>
              <a:t>𝑤(𝑦(𝑥</a:t>
            </a:r>
            <a:r>
              <a:rPr lang="en-US" i="1" baseline="-25000" dirty="0" err="1" smtClean="0"/>
              <a:t>i</a:t>
            </a:r>
            <a:r>
              <a:rPr lang="en-US" dirty="0" smtClean="0"/>
              <a:t>)) </a:t>
            </a:r>
            <a:r>
              <a:rPr lang="en-US" dirty="0" smtClean="0"/>
              <a:t>at the point </a:t>
            </a:r>
            <a:r>
              <a:rPr lang="en-US" dirty="0" smtClean="0"/>
              <a:t>𝑥</a:t>
            </a:r>
            <a:r>
              <a:rPr lang="en-US" i="1" baseline="-25000" dirty="0" err="1" smtClean="0"/>
              <a:t>i</a:t>
            </a:r>
            <a:r>
              <a:rPr lang="en-US" dirty="0" smtClean="0"/>
              <a:t/>
            </a:r>
            <a:r>
              <a:rPr lang="en-US" dirty="0" smtClean="0"/>
              <a:t>.</a:t>
            </a:r>
          </a:p>
          <a:p>
            <a:r>
              <a:rPr lang="en-US" dirty="0" smtClean="0"/>
              <a:t>The general scheme of the global </a:t>
            </a:r>
            <a:r>
              <a:rPr lang="en-US" dirty="0" smtClean="0"/>
              <a:t>search </a:t>
            </a:r>
            <a:r>
              <a:rPr lang="en-US" dirty="0" smtClean="0"/>
              <a:t>algorithm:</a:t>
            </a:r>
          </a:p>
          <a:p>
            <a:pPr lvl="1">
              <a:buNone/>
            </a:pPr>
            <a:r>
              <a:rPr lang="en-US" dirty="0" smtClean="0"/>
              <a:t>The first </a:t>
            </a:r>
            <a:r>
              <a:rPr lang="en-US" dirty="0" smtClean="0"/>
              <a:t>trial </a:t>
            </a:r>
            <a:r>
              <a:rPr lang="en-US" dirty="0" smtClean="0"/>
              <a:t>is carried out at an arbitrary point </a:t>
            </a:r>
            <a:r>
              <a:rPr lang="en-US" i="1" dirty="0" smtClean="0"/>
              <a:t>𝑥</a:t>
            </a:r>
            <a:r>
              <a:rPr lang="en-US" i="1" baseline="-25000" dirty="0" smtClean="0"/>
              <a:t>1</a:t>
            </a:r>
            <a:r>
              <a:rPr lang="en-US" dirty="0" smtClean="0"/>
              <a:t> ∈ (0,1). Further</a:t>
            </a:r>
            <a:r>
              <a:rPr lang="en-US" dirty="0" smtClean="0"/>
              <a:t>:</a:t>
            </a:r>
          </a:p>
          <a:p>
            <a:pPr marL="457200" indent="-457200">
              <a:buFont typeface="+mj-lt"/>
              <a:buAutoNum type="arabicPeriod"/>
            </a:pPr>
            <a:r>
              <a:rPr lang="en-US" sz="2200" dirty="0" smtClean="0"/>
              <a:t>Sort </a:t>
            </a:r>
            <a:r>
              <a:rPr lang="en-US" sz="2000" dirty="0" smtClean="0"/>
              <a:t>trial</a:t>
            </a:r>
            <a:r>
              <a:rPr lang="en-US" sz="2200" dirty="0" smtClean="0"/>
              <a:t> </a:t>
            </a:r>
            <a:r>
              <a:rPr lang="en-US" sz="2200" dirty="0" smtClean="0"/>
              <a:t>points in ascending order of their coordinates</a:t>
            </a:r>
            <a:r>
              <a:rPr lang="ru-RU" sz="2200" dirty="0" smtClean="0"/>
              <a:t> </a:t>
            </a:r>
            <a:r>
              <a:rPr lang="ru-RU" sz="2200" dirty="0"/>
              <a:t/>
            </a:r>
            <a:br>
              <a:rPr lang="ru-RU" sz="2200" dirty="0"/>
            </a:br>
            <a:r>
              <a:rPr lang="ru-RU" sz="2200" dirty="0"/>
              <a:t>0</a:t>
            </a:r>
            <a:r>
              <a:rPr lang="en-US" sz="2200" dirty="0"/>
              <a:t> </a:t>
            </a:r>
            <a:r>
              <a:rPr lang="ru-RU" sz="2200" dirty="0"/>
              <a:t>=</a:t>
            </a:r>
            <a:r>
              <a:rPr lang="en-US" sz="2200" dirty="0"/>
              <a:t> </a:t>
            </a:r>
            <a:r>
              <a:rPr lang="ru-RU" sz="2200" dirty="0"/>
              <a:t>𝑥</a:t>
            </a:r>
            <a:r>
              <a:rPr lang="ru-RU" sz="2200" baseline="-25000" dirty="0"/>
              <a:t>0</a:t>
            </a:r>
            <a:r>
              <a:rPr lang="en-US" sz="2200" baseline="-25000" dirty="0"/>
              <a:t> </a:t>
            </a:r>
            <a:r>
              <a:rPr lang="ru-RU" sz="2200" dirty="0"/>
              <a:t>&lt;</a:t>
            </a:r>
            <a:r>
              <a:rPr lang="en-US" sz="2200" dirty="0"/>
              <a:t> </a:t>
            </a:r>
            <a:r>
              <a:rPr lang="ru-RU" sz="2200" dirty="0"/>
              <a:t>𝑥</a:t>
            </a:r>
            <a:r>
              <a:rPr lang="ru-RU" sz="2200" baseline="-25000" dirty="0"/>
              <a:t>1</a:t>
            </a:r>
            <a:r>
              <a:rPr lang="en-US" sz="2200" baseline="-25000" dirty="0"/>
              <a:t> </a:t>
            </a:r>
            <a:r>
              <a:rPr lang="ru-RU" sz="2200" dirty="0"/>
              <a:t>&lt;</a:t>
            </a:r>
            <a:r>
              <a:rPr lang="en-US" sz="2200" dirty="0"/>
              <a:t> </a:t>
            </a:r>
            <a:r>
              <a:rPr lang="ru-RU" sz="2200" dirty="0"/>
              <a:t>…</a:t>
            </a:r>
            <a:r>
              <a:rPr lang="en-US" sz="2200" dirty="0"/>
              <a:t> </a:t>
            </a:r>
            <a:r>
              <a:rPr lang="ru-RU" sz="2200" dirty="0"/>
              <a:t>&lt;</a:t>
            </a:r>
            <a:r>
              <a:rPr lang="en-US" sz="2200" dirty="0"/>
              <a:t> </a:t>
            </a:r>
            <a:r>
              <a:rPr lang="ru-RU" sz="2200" dirty="0"/>
              <a:t>𝑥</a:t>
            </a:r>
            <a:r>
              <a:rPr lang="ru-RU" sz="2200" baseline="-25000" dirty="0"/>
              <a:t>𝑖</a:t>
            </a:r>
            <a:r>
              <a:rPr lang="en-US" sz="2200" dirty="0"/>
              <a:t> </a:t>
            </a:r>
            <a:r>
              <a:rPr lang="ru-RU" sz="2200" dirty="0"/>
              <a:t>&lt;</a:t>
            </a:r>
            <a:r>
              <a:rPr lang="en-US" sz="2200" dirty="0"/>
              <a:t> </a:t>
            </a:r>
            <a:r>
              <a:rPr lang="ru-RU" sz="2200" dirty="0"/>
              <a:t>…</a:t>
            </a:r>
            <a:r>
              <a:rPr lang="en-US" sz="2200" dirty="0"/>
              <a:t> </a:t>
            </a:r>
            <a:r>
              <a:rPr lang="ru-RU" sz="2200" dirty="0"/>
              <a:t>&lt;</a:t>
            </a:r>
            <a:r>
              <a:rPr lang="en-US" sz="2200" dirty="0"/>
              <a:t> </a:t>
            </a:r>
            <a:r>
              <a:rPr lang="ru-RU" sz="2200" dirty="0"/>
              <a:t>𝑥</a:t>
            </a:r>
            <a:r>
              <a:rPr lang="ru-RU" sz="2200" baseline="-25000" dirty="0"/>
              <a:t>𝑘</a:t>
            </a:r>
            <a:r>
              <a:rPr lang="en-US" sz="2200" dirty="0"/>
              <a:t> </a:t>
            </a:r>
            <a:r>
              <a:rPr lang="ru-RU" sz="2200" dirty="0"/>
              <a:t>&lt;</a:t>
            </a:r>
            <a:r>
              <a:rPr lang="en-US" sz="2200" dirty="0"/>
              <a:t> </a:t>
            </a:r>
            <a:r>
              <a:rPr lang="ru-RU" sz="2200" dirty="0"/>
              <a:t>𝑥</a:t>
            </a:r>
            <a:r>
              <a:rPr lang="ru-RU" sz="2200" baseline="-25000" dirty="0"/>
              <a:t>𝑘+1</a:t>
            </a:r>
            <a:r>
              <a:rPr lang="en-US" sz="2200" dirty="0"/>
              <a:t> </a:t>
            </a:r>
            <a:r>
              <a:rPr lang="ru-RU" sz="2200" dirty="0"/>
              <a:t>=</a:t>
            </a:r>
            <a:r>
              <a:rPr lang="en-US" sz="2200" dirty="0"/>
              <a:t> </a:t>
            </a:r>
            <a:r>
              <a:rPr lang="ru-RU" sz="2200" dirty="0"/>
              <a:t>1.</a:t>
            </a:r>
          </a:p>
          <a:p>
            <a:pPr marL="457200" indent="-457200">
              <a:lnSpc>
                <a:spcPct val="120000"/>
              </a:lnSpc>
              <a:buFont typeface="+mj-lt"/>
              <a:buAutoNum type="arabicPeriod"/>
            </a:pPr>
            <a:r>
              <a:rPr lang="en-US" sz="2200" dirty="0" smtClean="0"/>
              <a:t>For each interval</a:t>
            </a:r>
            <a:r>
              <a:rPr lang="ru-RU" sz="2200" dirty="0" smtClean="0"/>
              <a:t> </a:t>
            </a:r>
            <a:r>
              <a:rPr lang="ru-RU" sz="2200" dirty="0"/>
              <a:t>(𝑥</a:t>
            </a:r>
            <a:r>
              <a:rPr lang="ru-RU" sz="2200" baseline="-25000" dirty="0"/>
              <a:t>𝑖+1</a:t>
            </a:r>
            <a:r>
              <a:rPr lang="ru-RU" sz="2200" dirty="0"/>
              <a:t>,</a:t>
            </a:r>
            <a:r>
              <a:rPr lang="en-US" sz="2200" dirty="0"/>
              <a:t> </a:t>
            </a:r>
            <a:r>
              <a:rPr lang="ru-RU" sz="2200" dirty="0"/>
              <a:t>𝑥</a:t>
            </a:r>
            <a:r>
              <a:rPr lang="ru-RU" sz="2200" baseline="-25000" dirty="0"/>
              <a:t>𝑖</a:t>
            </a:r>
            <a:r>
              <a:rPr lang="ru-RU" sz="2200" dirty="0"/>
              <a:t>) </a:t>
            </a:r>
            <a:r>
              <a:rPr lang="en-US" sz="2200" dirty="0" smtClean="0"/>
              <a:t>calculate the value of the characteristic</a:t>
            </a:r>
            <a:r>
              <a:rPr lang="ru-RU" sz="2200" dirty="0" smtClean="0"/>
              <a:t> </a:t>
            </a:r>
            <a:r>
              <a:rPr lang="ru-RU" sz="2200" dirty="0"/>
              <a:t>𝑅(𝑖).</a:t>
            </a:r>
          </a:p>
          <a:p>
            <a:pPr marL="457200" indent="-457200">
              <a:lnSpc>
                <a:spcPct val="120000"/>
              </a:lnSpc>
              <a:buFont typeface="+mj-lt"/>
              <a:buAutoNum type="arabicPeriod"/>
            </a:pPr>
            <a:r>
              <a:rPr lang="en-US" sz="2200" dirty="0" smtClean="0"/>
              <a:t>Find the interval</a:t>
            </a:r>
            <a:r>
              <a:rPr lang="ru-RU" sz="2200" dirty="0" smtClean="0"/>
              <a:t> </a:t>
            </a:r>
            <a:r>
              <a:rPr lang="ru-RU" sz="2200" dirty="0"/>
              <a:t>(</a:t>
            </a:r>
            <a:r>
              <a:rPr lang="ru-RU" sz="2200" i="1" dirty="0"/>
              <a:t>x</a:t>
            </a:r>
            <a:r>
              <a:rPr lang="ru-RU" sz="2200" baseline="-25000" dirty="0"/>
              <a:t>𝑡−1</a:t>
            </a:r>
            <a:r>
              <a:rPr lang="ru-RU" sz="2200" dirty="0"/>
              <a:t>,</a:t>
            </a:r>
            <a:r>
              <a:rPr lang="en-US" sz="2200" dirty="0"/>
              <a:t> </a:t>
            </a:r>
            <a:r>
              <a:rPr lang="ru-RU" sz="2200" i="1" dirty="0" err="1"/>
              <a:t>x</a:t>
            </a:r>
            <a:r>
              <a:rPr lang="ru-RU" sz="2200" baseline="-25000" dirty="0"/>
              <a:t>𝑡</a:t>
            </a:r>
            <a:r>
              <a:rPr lang="ru-RU" sz="2200" dirty="0"/>
              <a:t>), </a:t>
            </a:r>
            <a:r>
              <a:rPr lang="en-US" sz="2200" dirty="0" smtClean="0"/>
              <a:t/>
            </a:r>
            <a:br>
              <a:rPr lang="en-US" sz="2200" dirty="0" smtClean="0"/>
            </a:br>
            <a:r>
              <a:rPr lang="en-US" sz="2200" dirty="0" smtClean="0"/>
              <a:t> </a:t>
            </a:r>
            <a:r>
              <a:rPr lang="en-US" sz="2200" dirty="0" smtClean="0"/>
              <a:t>to which </a:t>
            </a:r>
            <a:r>
              <a:rPr lang="en-US" sz="2200" dirty="0" smtClean="0"/>
              <a:t>the maximum </a:t>
            </a:r>
            <a:r>
              <a:rPr lang="ru-RU" sz="2200" dirty="0" smtClean="0"/>
              <a:t/>
            </a:r>
            <a:br>
              <a:rPr lang="ru-RU" sz="2200" dirty="0" smtClean="0"/>
            </a:br>
            <a:r>
              <a:rPr lang="en-US" sz="2200" dirty="0" smtClean="0"/>
              <a:t>characteristic </a:t>
            </a:r>
            <a:r>
              <a:rPr lang="en-US" sz="2200" dirty="0" smtClean="0"/>
              <a:t>corresponds </a:t>
            </a:r>
            <a:r>
              <a:rPr lang="en-US" sz="2200" dirty="0" smtClean="0"/>
              <a:t/>
            </a:r>
            <a:br>
              <a:rPr lang="en-US" sz="2200" dirty="0" smtClean="0"/>
            </a:br>
            <a:r>
              <a:rPr lang="ru-RU" sz="2200" dirty="0" smtClean="0"/>
              <a:t>𝑅</a:t>
            </a:r>
            <a:r>
              <a:rPr lang="ru-RU" sz="2200" dirty="0"/>
              <a:t>(𝑡)</a:t>
            </a:r>
            <a:r>
              <a:rPr lang="en-US" sz="2200" dirty="0"/>
              <a:t> </a:t>
            </a:r>
            <a:r>
              <a:rPr lang="ru-RU" sz="2200" dirty="0"/>
              <a:t>=</a:t>
            </a:r>
            <a:r>
              <a:rPr lang="en-US" sz="2200" dirty="0"/>
              <a:t> </a:t>
            </a:r>
            <a:r>
              <a:rPr lang="en-US" sz="2200" i="1" dirty="0"/>
              <a:t>max</a:t>
            </a:r>
            <a:r>
              <a:rPr lang="en-US" sz="2200" dirty="0"/>
              <a:t> </a:t>
            </a:r>
            <a:r>
              <a:rPr lang="ru-RU" sz="2200" dirty="0"/>
              <a:t>{𝑅(𝑖): 1</a:t>
            </a:r>
            <a:r>
              <a:rPr lang="en-US" sz="2200" dirty="0"/>
              <a:t> </a:t>
            </a:r>
            <a:r>
              <a:rPr lang="ru-RU" sz="2200" dirty="0"/>
              <a:t>≤</a:t>
            </a:r>
            <a:r>
              <a:rPr lang="en-US" sz="2200" dirty="0"/>
              <a:t> </a:t>
            </a:r>
            <a:r>
              <a:rPr lang="ru-RU" sz="2200" dirty="0"/>
              <a:t>𝑖</a:t>
            </a:r>
            <a:r>
              <a:rPr lang="en-US" sz="2200" dirty="0"/>
              <a:t> </a:t>
            </a:r>
            <a:r>
              <a:rPr lang="ru-RU" sz="2200" dirty="0"/>
              <a:t>≤</a:t>
            </a:r>
            <a:r>
              <a:rPr lang="en-US" sz="2200" dirty="0"/>
              <a:t> </a:t>
            </a:r>
            <a:r>
              <a:rPr lang="ru-RU" sz="2200" dirty="0"/>
              <a:t>𝑘+1}.</a:t>
            </a:r>
          </a:p>
          <a:p>
            <a:pPr marL="457200" indent="-457200">
              <a:lnSpc>
                <a:spcPct val="120000"/>
              </a:lnSpc>
              <a:buFont typeface="+mj-lt"/>
              <a:buAutoNum type="arabicPeriod"/>
            </a:pPr>
            <a:r>
              <a:rPr lang="en-US" sz="2200" dirty="0" smtClean="0"/>
              <a:t>Carry out another </a:t>
            </a:r>
            <a:r>
              <a:rPr lang="en-US" sz="2000" dirty="0" smtClean="0"/>
              <a:t>trial </a:t>
            </a:r>
            <a:r>
              <a:rPr lang="ru-RU" sz="2200" dirty="0" smtClean="0"/>
              <a:t/>
            </a:r>
            <a:br>
              <a:rPr lang="ru-RU" sz="2200" dirty="0" smtClean="0"/>
            </a:br>
            <a:r>
              <a:rPr lang="en-US" sz="2200" dirty="0" smtClean="0"/>
              <a:t>at </a:t>
            </a:r>
            <a:r>
              <a:rPr lang="en-US" sz="2200" dirty="0" smtClean="0"/>
              <a:t>the interval</a:t>
            </a:r>
            <a:r>
              <a:rPr lang="ru-RU" sz="2200" dirty="0" smtClean="0"/>
              <a:t> </a:t>
            </a:r>
            <a:r>
              <a:rPr lang="ru-RU" sz="2200" dirty="0"/>
              <a:t>𝑥</a:t>
            </a:r>
            <a:r>
              <a:rPr lang="ru-RU" sz="2200" baseline="30000" dirty="0"/>
              <a:t>𝑘+1</a:t>
            </a:r>
            <a:r>
              <a:rPr lang="en-US" sz="2200" baseline="30000" dirty="0"/>
              <a:t> </a:t>
            </a:r>
            <a:r>
              <a:rPr lang="ru-RU" sz="2200" dirty="0"/>
              <a:t>∈</a:t>
            </a:r>
            <a:r>
              <a:rPr lang="en-US" sz="2200" dirty="0"/>
              <a:t> </a:t>
            </a:r>
            <a:r>
              <a:rPr lang="ru-RU" sz="2200" dirty="0"/>
              <a:t>(𝑥</a:t>
            </a:r>
            <a:r>
              <a:rPr lang="ru-RU" sz="2200" baseline="-25000" dirty="0"/>
              <a:t>𝑡−1</a:t>
            </a:r>
            <a:r>
              <a:rPr lang="ru-RU" sz="2200" dirty="0"/>
              <a:t>,</a:t>
            </a:r>
            <a:r>
              <a:rPr lang="en-US" sz="2200" dirty="0"/>
              <a:t> </a:t>
            </a:r>
            <a:r>
              <a:rPr lang="ru-RU" sz="2200" dirty="0"/>
              <a:t>𝑥</a:t>
            </a:r>
            <a:r>
              <a:rPr lang="ru-RU" sz="2200" baseline="-25000" dirty="0"/>
              <a:t>𝑡</a:t>
            </a:r>
            <a:r>
              <a:rPr lang="en-US" sz="2200" dirty="0"/>
              <a:t> </a:t>
            </a:r>
            <a:r>
              <a:rPr lang="ru-RU" sz="2200" dirty="0"/>
              <a:t>).</a:t>
            </a:r>
          </a:p>
          <a:p>
            <a:pPr marL="457200" indent="-457200">
              <a:lnSpc>
                <a:spcPct val="120000"/>
              </a:lnSpc>
              <a:buFont typeface="+mj-lt"/>
              <a:buAutoNum type="arabicPeriod"/>
            </a:pPr>
            <a:r>
              <a:rPr lang="en-US" sz="2200" dirty="0" smtClean="0"/>
              <a:t>Stop condition</a:t>
            </a:r>
            <a:r>
              <a:rPr lang="ru-RU" sz="2200" dirty="0" smtClean="0"/>
              <a:t> </a:t>
            </a:r>
            <a:r>
              <a:rPr lang="ru-RU" sz="2200" dirty="0"/>
              <a:t>𝜌</a:t>
            </a:r>
            <a:r>
              <a:rPr lang="ru-RU" sz="2200" baseline="-25000" dirty="0"/>
              <a:t>𝑡</a:t>
            </a:r>
            <a:r>
              <a:rPr lang="en-US" sz="2200" baseline="-25000" dirty="0"/>
              <a:t> </a:t>
            </a:r>
            <a:r>
              <a:rPr lang="ru-RU" sz="2200" dirty="0"/>
              <a:t>≤</a:t>
            </a:r>
            <a:r>
              <a:rPr lang="en-US" sz="2200" dirty="0"/>
              <a:t> </a:t>
            </a:r>
            <a:r>
              <a:rPr lang="ru-RU" sz="2200" dirty="0"/>
              <a:t>𝜀, </a:t>
            </a:r>
            <a:r>
              <a:rPr lang="en-US" sz="2200" dirty="0" smtClean="0"/>
              <a:t>where</a:t>
            </a:r>
            <a:r>
              <a:rPr lang="en-US" sz="2200" dirty="0" smtClean="0"/>
              <a:t/>
            </a:r>
            <a:br>
              <a:rPr lang="en-US" sz="2200" dirty="0" smtClean="0"/>
            </a:br>
            <a:r>
              <a:rPr lang="en-US" sz="2200" dirty="0" smtClean="0"/>
              <a:t> </a:t>
            </a:r>
            <a:endParaRPr lang="ru-RU" sz="2200" dirty="0"/>
          </a:p>
          <a:p>
            <a:endParaRPr lang="en-US" dirty="0"/>
          </a:p>
        </p:txBody>
      </p:sp>
      <p:sp>
        <p:nvSpPr>
          <p:cNvPr id="21506"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15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48544" y="5805264"/>
            <a:ext cx="1704190" cy="360040"/>
          </a:xfrm>
          <a:prstGeom prst="rect">
            <a:avLst/>
          </a:prstGeom>
          <a:noFill/>
        </p:spPr>
      </p:pic>
      <p:sp>
        <p:nvSpPr>
          <p:cNvPr id="12" name="Прямоугольник 11"/>
          <p:cNvSpPr/>
          <p:nvPr/>
        </p:nvSpPr>
        <p:spPr>
          <a:xfrm>
            <a:off x="3224808" y="6001543"/>
            <a:ext cx="6681192" cy="307777"/>
          </a:xfrm>
          <a:prstGeom prst="rect">
            <a:avLst/>
          </a:prstGeom>
        </p:spPr>
        <p:txBody>
          <a:bodyPr wrap="square">
            <a:spAutoFit/>
          </a:bodyPr>
          <a:lstStyle/>
          <a:p>
            <a:r>
              <a:rPr lang="en-US" sz="1400" i="1" dirty="0" smtClean="0"/>
              <a:t>*</a:t>
            </a:r>
            <a:r>
              <a:rPr lang="ru-RU" sz="1400" i="1" dirty="0" err="1" smtClean="0"/>
              <a:t>Стронгин</a:t>
            </a:r>
            <a:r>
              <a:rPr lang="ru-RU" sz="1400" i="1" dirty="0" smtClean="0"/>
              <a:t>, Р.Г. Численные методы в многоэкстремальных задач. – М.: Наука, 1978.</a:t>
            </a:r>
            <a:endParaRPr lang="en-US" sz="1400" dirty="0"/>
          </a:p>
        </p:txBody>
      </p:sp>
      <p:pic>
        <p:nvPicPr>
          <p:cNvPr id="1026" name="Picture 2"/>
          <p:cNvPicPr>
            <a:picLocks noChangeAspect="1" noChangeArrowheads="1"/>
          </p:cNvPicPr>
          <p:nvPr/>
        </p:nvPicPr>
        <p:blipFill>
          <a:blip r:embed="rId3" cstate="print"/>
          <a:srcRect/>
          <a:stretch>
            <a:fillRect/>
          </a:stretch>
        </p:blipFill>
        <p:spPr bwMode="auto">
          <a:xfrm>
            <a:off x="4018381" y="3140968"/>
            <a:ext cx="5687147" cy="2853382"/>
          </a:xfrm>
          <a:prstGeom prst="rect">
            <a:avLst/>
          </a:prstGeom>
          <a:noFill/>
          <a:ln w="9525">
            <a:solidFill>
              <a:schemeClr val="tx1"/>
            </a:solidFill>
            <a:miter lim="800000"/>
            <a:headEnd/>
            <a:tailEnd/>
          </a:ln>
          <a:effectLst/>
        </p:spPr>
      </p:pic>
      <p:sp>
        <p:nvSpPr>
          <p:cNvPr id="13" name="Номер слайда 12"/>
          <p:cNvSpPr>
            <a:spLocks noGrp="1"/>
          </p:cNvSpPr>
          <p:nvPr>
            <p:ph type="sldNum" sz="quarter" idx="4"/>
          </p:nvPr>
        </p:nvSpPr>
        <p:spPr/>
        <p:txBody>
          <a:bodyPr/>
          <a:lstStyle/>
          <a:p>
            <a:pPr>
              <a:defRPr/>
            </a:pPr>
            <a:fld id="{4F2367BF-7A57-4F5A-B357-719264272D2E}" type="slidenum">
              <a:rPr lang="ru-RU" smtClean="0"/>
              <a:pPr>
                <a:defRPr/>
              </a:pPr>
              <a:t>7</a:t>
            </a:fld>
            <a:r>
              <a:rPr lang="en-US" smtClean="0"/>
              <a:t>/16</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Computational complexity reduction of the multistage </a:t>
            </a:r>
            <a:r>
              <a:rPr lang="en-US" dirty="0" err="1" smtClean="0"/>
              <a:t>multicriteria</a:t>
            </a:r>
            <a:r>
              <a:rPr lang="en-US" dirty="0" smtClean="0"/>
              <a:t> search</a:t>
            </a:r>
            <a:endParaRPr lang="en-US" dirty="0"/>
          </a:p>
        </p:txBody>
      </p:sp>
      <p:sp>
        <p:nvSpPr>
          <p:cNvPr id="3" name="Содержимое 2"/>
          <p:cNvSpPr>
            <a:spLocks noGrp="1"/>
          </p:cNvSpPr>
          <p:nvPr>
            <p:ph idx="1"/>
          </p:nvPr>
        </p:nvSpPr>
        <p:spPr/>
        <p:txBody>
          <a:bodyPr/>
          <a:lstStyle/>
          <a:p>
            <a:r>
              <a:rPr lang="en-US" dirty="0" smtClean="0"/>
              <a:t>The numerical solving of the global optimization problems </a:t>
            </a:r>
            <a:r>
              <a:rPr lang="en-US" dirty="0" smtClean="0"/>
              <a:t>– the </a:t>
            </a:r>
            <a:r>
              <a:rPr lang="en-US" dirty="0" smtClean="0"/>
              <a:t>successive computing the values of characteristics </a:t>
            </a:r>
            <a:r>
              <a:rPr lang="en-US" i="1" dirty="0" smtClean="0"/>
              <a:t>w</a:t>
            </a:r>
            <a:r>
              <a:rPr lang="en-US" dirty="0" smtClean="0"/>
              <a:t>(</a:t>
            </a:r>
            <a:r>
              <a:rPr lang="en-US" i="1" dirty="0" smtClean="0"/>
              <a:t>y</a:t>
            </a:r>
            <a:r>
              <a:rPr lang="en-US" dirty="0" smtClean="0"/>
              <a:t>) at the points </a:t>
            </a:r>
            <a:r>
              <a:rPr lang="en-US" i="1" dirty="0" err="1" smtClean="0"/>
              <a:t>y</a:t>
            </a:r>
            <a:r>
              <a:rPr lang="en-US" i="1" baseline="30000" dirty="0" err="1" smtClean="0"/>
              <a:t>i</a:t>
            </a:r>
            <a:r>
              <a:rPr lang="en-US" dirty="0" smtClean="0"/>
              <a:t>.</a:t>
            </a:r>
          </a:p>
          <a:p>
            <a:pPr lvl="1"/>
            <a:r>
              <a:rPr lang="en-US" dirty="0" smtClean="0"/>
              <a:t>The data obtained as a result of computations can be represented in the form of the </a:t>
            </a:r>
            <a:r>
              <a:rPr lang="en-US" b="1" i="1" dirty="0" smtClean="0"/>
              <a:t>matrix of the search </a:t>
            </a:r>
            <a:r>
              <a:rPr lang="en-US" b="1" i="1" dirty="0" smtClean="0"/>
              <a:t>information</a:t>
            </a:r>
          </a:p>
          <a:p>
            <a:pPr lvl="1">
              <a:buNone/>
            </a:pPr>
            <a:endParaRPr lang="en-US" dirty="0" smtClean="0"/>
          </a:p>
          <a:p>
            <a:r>
              <a:rPr lang="en-US" dirty="0" smtClean="0"/>
              <a:t>As </a:t>
            </a:r>
            <a:r>
              <a:rPr lang="en-US" dirty="0" smtClean="0"/>
              <a:t>a result of </a:t>
            </a:r>
            <a:r>
              <a:rPr lang="en-US" dirty="0" err="1" smtClean="0"/>
              <a:t>scalarization</a:t>
            </a:r>
            <a:r>
              <a:rPr lang="en-US" dirty="0" smtClean="0"/>
              <a:t> </a:t>
            </a:r>
            <a:r>
              <a:rPr lang="en-US" dirty="0" smtClean="0"/>
              <a:t>and the use of the dimensionality </a:t>
            </a:r>
            <a:r>
              <a:rPr lang="en-US" dirty="0" smtClean="0"/>
              <a:t>reduction, </a:t>
            </a:r>
            <a:r>
              <a:rPr lang="en-US" dirty="0" smtClean="0"/>
              <a:t>the set </a:t>
            </a:r>
            <a:r>
              <a:rPr lang="en-US" i="1" dirty="0" err="1" smtClean="0"/>
              <a:t>Ω</a:t>
            </a:r>
            <a:r>
              <a:rPr lang="en-US" i="1" baseline="-25000" dirty="0" err="1" smtClean="0"/>
              <a:t>k</a:t>
            </a:r>
            <a:r>
              <a:rPr lang="en-US" dirty="0" smtClean="0"/>
              <a:t> can </a:t>
            </a:r>
            <a:r>
              <a:rPr lang="en-US" dirty="0" smtClean="0"/>
              <a:t>be transformed into the form of </a:t>
            </a:r>
            <a:r>
              <a:rPr lang="en-US" dirty="0" smtClean="0"/>
              <a:t/>
            </a:r>
            <a:br>
              <a:rPr lang="en-US" dirty="0" smtClean="0"/>
            </a:br>
            <a:r>
              <a:rPr lang="en-US" dirty="0" smtClean="0"/>
              <a:t>the </a:t>
            </a:r>
            <a:r>
              <a:rPr lang="en-US" b="1" i="1" dirty="0" smtClean="0"/>
              <a:t>matrix of the search </a:t>
            </a:r>
            <a:r>
              <a:rPr lang="en-US" b="1" i="1" dirty="0" smtClean="0"/>
              <a:t>state</a:t>
            </a:r>
          </a:p>
          <a:p>
            <a:endParaRPr lang="en-US" dirty="0" smtClean="0"/>
          </a:p>
          <a:p>
            <a:r>
              <a:rPr lang="en-US" dirty="0" smtClean="0"/>
              <a:t>The </a:t>
            </a:r>
            <a:r>
              <a:rPr lang="en-US" dirty="0" smtClean="0"/>
              <a:t>set </a:t>
            </a:r>
            <a:r>
              <a:rPr lang="en-US" i="1" dirty="0" err="1" smtClean="0"/>
              <a:t>Ω</a:t>
            </a:r>
            <a:r>
              <a:rPr lang="en-US" i="1" baseline="-25000" dirty="0" err="1" smtClean="0"/>
              <a:t>k</a:t>
            </a:r>
            <a:r>
              <a:rPr lang="en-US" dirty="0" smtClean="0"/>
              <a:t> </a:t>
            </a:r>
            <a:r>
              <a:rPr lang="en-US" dirty="0" smtClean="0"/>
              <a:t>allows reducing the results of all preceding computations </a:t>
            </a:r>
            <a:r>
              <a:rPr lang="en-US" i="1" dirty="0" err="1" smtClean="0"/>
              <a:t>z</a:t>
            </a:r>
            <a:r>
              <a:rPr lang="en-US" i="1" baseline="-25000" dirty="0" err="1" smtClean="0"/>
              <a:t>i</a:t>
            </a:r>
            <a:r>
              <a:rPr lang="en-US" dirty="0" smtClean="0"/>
              <a:t>, </a:t>
            </a:r>
            <a:r>
              <a:rPr lang="en-US" dirty="0" smtClean="0"/>
              <a:t/>
            </a:r>
            <a:br>
              <a:rPr lang="en-US" dirty="0" smtClean="0"/>
            </a:br>
            <a:r>
              <a:rPr lang="en-US" dirty="0" smtClean="0"/>
              <a:t>1 ≤ </a:t>
            </a:r>
            <a:r>
              <a:rPr lang="en-US" i="1" dirty="0" err="1" smtClean="0"/>
              <a:t>i</a:t>
            </a:r>
            <a:r>
              <a:rPr lang="en-US" dirty="0" smtClean="0"/>
              <a:t> ≤ k </a:t>
            </a:r>
            <a:r>
              <a:rPr lang="en-US" dirty="0" smtClean="0"/>
              <a:t>from the matrix </a:t>
            </a:r>
            <a:r>
              <a:rPr lang="en-US" i="1" dirty="0" err="1" smtClean="0"/>
              <a:t>A</a:t>
            </a:r>
            <a:r>
              <a:rPr lang="en-US" i="1" baseline="-25000" dirty="0" err="1" smtClean="0"/>
              <a:t>k</a:t>
            </a:r>
            <a:r>
              <a:rPr lang="en-US" dirty="0" smtClean="0"/>
              <a:t> </a:t>
            </a:r>
            <a:r>
              <a:rPr lang="en-US" dirty="0" smtClean="0"/>
              <a:t>to the values of the next optimization problem </a:t>
            </a:r>
            <a:r>
              <a:rPr lang="en-US" i="1" dirty="0" smtClean="0"/>
              <a:t>F</a:t>
            </a:r>
            <a:r>
              <a:rPr lang="en-US" dirty="0" smtClean="0"/>
              <a:t>(</a:t>
            </a:r>
            <a:r>
              <a:rPr lang="en-US" i="1" dirty="0" smtClean="0"/>
              <a:t>α</a:t>
            </a:r>
            <a:r>
              <a:rPr lang="en-US" dirty="0" smtClean="0"/>
              <a:t>, </a:t>
            </a:r>
            <a:r>
              <a:rPr lang="en-US" i="1" dirty="0" smtClean="0"/>
              <a:t>y </a:t>
            </a:r>
            <a:r>
              <a:rPr lang="en-US" dirty="0" smtClean="0"/>
              <a:t>(</a:t>
            </a:r>
            <a:r>
              <a:rPr lang="en-US" i="1" dirty="0" smtClean="0"/>
              <a:t>x</a:t>
            </a:r>
            <a:r>
              <a:rPr lang="en-US" dirty="0" smtClean="0"/>
              <a:t>)), </a:t>
            </a:r>
            <a:r>
              <a:rPr lang="en-US" dirty="0" err="1" smtClean="0"/>
              <a:t>i</a:t>
            </a:r>
            <a:r>
              <a:rPr lang="en-US" dirty="0" smtClean="0"/>
              <a:t>. e.</a:t>
            </a:r>
          </a:p>
          <a:p>
            <a:endParaRPr lang="en-US" dirty="0"/>
          </a:p>
        </p:txBody>
      </p:sp>
      <p:sp>
        <p:nvSpPr>
          <p:cNvPr id="4" name="Дата 3"/>
          <p:cNvSpPr>
            <a:spLocks noGrp="1"/>
          </p:cNvSpPr>
          <p:nvPr>
            <p:ph type="dt" sz="half" idx="2"/>
          </p:nvPr>
        </p:nvSpPr>
        <p:spPr/>
        <p:txBody>
          <a:bodyPr/>
          <a:lstStyle/>
          <a:p>
            <a:pPr>
              <a:defRPr/>
            </a:pPr>
            <a:fld id="{3BC4CB28-20E5-4AF1-913D-98ACCC1FB381}"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39938"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720752" y="2574801"/>
            <a:ext cx="4686300" cy="638175"/>
          </a:xfrm>
          <a:prstGeom prst="rect">
            <a:avLst/>
          </a:prstGeom>
          <a:noFill/>
        </p:spPr>
      </p:pic>
      <p:sp>
        <p:nvSpPr>
          <p:cNvPr id="39939" name="Rectangle 3"/>
          <p:cNvSpPr>
            <a:spLocks noChangeArrowheads="1"/>
          </p:cNvSpPr>
          <p:nvPr/>
        </p:nvSpPr>
        <p:spPr bwMode="auto">
          <a:xfrm>
            <a:off x="0" y="1095375"/>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1" name="Rectangle 5"/>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20752" y="4206622"/>
            <a:ext cx="4729263" cy="432000"/>
          </a:xfrm>
          <a:prstGeom prst="rect">
            <a:avLst/>
          </a:prstGeom>
          <a:noFill/>
        </p:spPr>
      </p:pic>
      <p:sp>
        <p:nvSpPr>
          <p:cNvPr id="39942" name="Rectangle 6"/>
          <p:cNvSpPr>
            <a:spLocks noChangeArrowheads="1"/>
          </p:cNvSpPr>
          <p:nvPr/>
        </p:nvSpPr>
        <p:spPr bwMode="auto">
          <a:xfrm>
            <a:off x="0" y="81915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944" name="Rectangle 8"/>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43"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20752" y="5785445"/>
            <a:ext cx="4676775" cy="523875"/>
          </a:xfrm>
          <a:prstGeom prst="rect">
            <a:avLst/>
          </a:prstGeom>
          <a:noFill/>
        </p:spPr>
      </p:pic>
      <p:sp>
        <p:nvSpPr>
          <p:cNvPr id="39945" name="Rectangle 9"/>
          <p:cNvSpPr>
            <a:spLocks noChangeArrowheads="1"/>
          </p:cNvSpPr>
          <p:nvPr/>
        </p:nvSpPr>
        <p:spPr bwMode="auto">
          <a:xfrm>
            <a:off x="0" y="981075"/>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Номер слайда 15"/>
          <p:cNvSpPr>
            <a:spLocks noGrp="1"/>
          </p:cNvSpPr>
          <p:nvPr>
            <p:ph type="sldNum" sz="quarter" idx="4"/>
          </p:nvPr>
        </p:nvSpPr>
        <p:spPr/>
        <p:txBody>
          <a:bodyPr/>
          <a:lstStyle/>
          <a:p>
            <a:pPr>
              <a:defRPr/>
            </a:pPr>
            <a:fld id="{4F2367BF-7A57-4F5A-B357-719264272D2E}" type="slidenum">
              <a:rPr lang="ru-RU" smtClean="0"/>
              <a:pPr>
                <a:defRPr/>
              </a:pPr>
              <a:t>8</a:t>
            </a:fld>
            <a:r>
              <a:rPr lang="en-US" smtClean="0"/>
              <a:t>/16</a:t>
            </a:r>
            <a:endParaRPr lang="ru-R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lvl="0"/>
            <a:r>
              <a:rPr lang="en-US" dirty="0" smtClean="0"/>
              <a:t>Results of numerical experiments…</a:t>
            </a:r>
            <a:endParaRPr lang="en-US" dirty="0"/>
          </a:p>
        </p:txBody>
      </p:sp>
      <p:sp>
        <p:nvSpPr>
          <p:cNvPr id="3" name="Содержимое 2"/>
          <p:cNvSpPr>
            <a:spLocks noGrp="1"/>
          </p:cNvSpPr>
          <p:nvPr>
            <p:ph idx="1"/>
          </p:nvPr>
        </p:nvSpPr>
        <p:spPr/>
        <p:txBody>
          <a:bodyPr/>
          <a:lstStyle/>
          <a:p>
            <a:r>
              <a:rPr lang="en-US" dirty="0" smtClean="0"/>
              <a:t>The numerical experiments have been carried out using the computational nodes of </a:t>
            </a:r>
            <a:r>
              <a:rPr lang="en-US" dirty="0" err="1" smtClean="0"/>
              <a:t>Lobachevsky</a:t>
            </a:r>
            <a:r>
              <a:rPr lang="en-US" dirty="0" smtClean="0"/>
              <a:t> </a:t>
            </a:r>
            <a:r>
              <a:rPr lang="en-US" dirty="0" smtClean="0"/>
              <a:t>supercomputer at </a:t>
            </a:r>
            <a:r>
              <a:rPr lang="en-US" dirty="0" err="1" smtClean="0"/>
              <a:t>Nizhni</a:t>
            </a:r>
            <a:r>
              <a:rPr lang="en-US" dirty="0" smtClean="0"/>
              <a:t> Novgorod State University. </a:t>
            </a:r>
            <a:endParaRPr lang="en-US" dirty="0" smtClean="0"/>
          </a:p>
          <a:p>
            <a:pPr lvl="1"/>
            <a:r>
              <a:rPr lang="en-US" dirty="0" smtClean="0"/>
              <a:t>The </a:t>
            </a:r>
            <a:r>
              <a:rPr lang="en-US" dirty="0" smtClean="0"/>
              <a:t>peak </a:t>
            </a:r>
            <a:r>
              <a:rPr lang="en-US" dirty="0" err="1" smtClean="0"/>
              <a:t>perfor-mance</a:t>
            </a:r>
            <a:r>
              <a:rPr lang="en-US" dirty="0" smtClean="0"/>
              <a:t> of the supercomputer was 573 </a:t>
            </a:r>
            <a:r>
              <a:rPr lang="en-US" dirty="0" err="1" smtClean="0"/>
              <a:t>Tflops</a:t>
            </a:r>
            <a:r>
              <a:rPr lang="en-US" dirty="0" smtClean="0"/>
              <a:t>,</a:t>
            </a:r>
          </a:p>
          <a:p>
            <a:pPr lvl="1"/>
            <a:r>
              <a:rPr lang="en-US" dirty="0" smtClean="0"/>
              <a:t>Each </a:t>
            </a:r>
            <a:r>
              <a:rPr lang="en-US" dirty="0" smtClean="0"/>
              <a:t>computational node was equipped with Intel Sandy Bridge </a:t>
            </a:r>
            <a:r>
              <a:rPr lang="en-US" dirty="0" smtClean="0"/>
              <a:t>E5-2660, </a:t>
            </a:r>
            <a:r>
              <a:rPr lang="en-US" dirty="0" smtClean="0"/>
              <a:t>processor 2.2 GHz, 64 </a:t>
            </a:r>
            <a:r>
              <a:rPr lang="en-US" dirty="0" err="1" smtClean="0"/>
              <a:t>Gb</a:t>
            </a:r>
            <a:r>
              <a:rPr lang="en-US" dirty="0" smtClean="0"/>
              <a:t> RAM</a:t>
            </a:r>
            <a:r>
              <a:rPr lang="en-US" dirty="0" smtClean="0"/>
              <a:t>.</a:t>
            </a:r>
          </a:p>
        </p:txBody>
      </p:sp>
      <p:sp>
        <p:nvSpPr>
          <p:cNvPr id="4" name="Дата 3"/>
          <p:cNvSpPr>
            <a:spLocks noGrp="1"/>
          </p:cNvSpPr>
          <p:nvPr>
            <p:ph type="dt" sz="half" idx="2"/>
          </p:nvPr>
        </p:nvSpPr>
        <p:spPr/>
        <p:txBody>
          <a:bodyPr/>
          <a:lstStyle/>
          <a:p>
            <a:pPr>
              <a:defRPr/>
            </a:pPr>
            <a:fld id="{810C61F4-5F08-4810-A530-EF42D551833A}" type="datetime1">
              <a:rPr lang="ru-RU" smtClean="0"/>
              <a:t>18.06.2019</a:t>
            </a:fld>
            <a:endParaRPr lang="ru-RU" dirty="0"/>
          </a:p>
        </p:txBody>
      </p:sp>
      <p:sp>
        <p:nvSpPr>
          <p:cNvPr id="5" name="Нижний колонтитул 4"/>
          <p:cNvSpPr>
            <a:spLocks noGrp="1"/>
          </p:cNvSpPr>
          <p:nvPr>
            <p:ph type="ftr" sz="quarter" idx="3"/>
          </p:nvPr>
        </p:nvSpPr>
        <p:spPr/>
        <p:txBody>
          <a:bodyPr/>
          <a:lstStyle/>
          <a:p>
            <a:pPr algn="ctr">
              <a:defRPr/>
            </a:pPr>
            <a:r>
              <a:rPr lang="en-US" smtClean="0"/>
              <a:t>Multistage Global Search Using Various Scalarization Schemes in Multicriteria Optimization Problems</a:t>
            </a:r>
            <a:endParaRPr lang="ru-RU" dirty="0"/>
          </a:p>
        </p:txBody>
      </p:sp>
      <p:sp>
        <p:nvSpPr>
          <p:cNvPr id="7" name="Номер слайда 6"/>
          <p:cNvSpPr>
            <a:spLocks noGrp="1"/>
          </p:cNvSpPr>
          <p:nvPr>
            <p:ph type="sldNum" sz="quarter" idx="4"/>
          </p:nvPr>
        </p:nvSpPr>
        <p:spPr/>
        <p:txBody>
          <a:bodyPr/>
          <a:lstStyle/>
          <a:p>
            <a:pPr>
              <a:defRPr/>
            </a:pPr>
            <a:fld id="{4F2367BF-7A57-4F5A-B357-719264272D2E}" type="slidenum">
              <a:rPr lang="ru-RU" smtClean="0"/>
              <a:pPr>
                <a:defRPr/>
              </a:pPr>
              <a:t>9</a:t>
            </a:fld>
            <a:r>
              <a:rPr lang="en-US" smtClean="0"/>
              <a:t>/16</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itlab">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Bernard MT Condensed" pitchFamily="18" charset="0"/>
            <a:cs typeface="Arial"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1213</Words>
  <Application>Microsoft Office PowerPoint</Application>
  <PresentationFormat>Лист A4 (210x297 мм)</PresentationFormat>
  <Paragraphs>226</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1_itlab</vt:lpstr>
      <vt:lpstr>Multistage Global Search Using Various Scalarization Schemes in Multicriteria Optimization Problems</vt:lpstr>
      <vt:lpstr>Content</vt:lpstr>
      <vt:lpstr>Multistage multicriteria optimization problem statement</vt:lpstr>
      <vt:lpstr>Reduction of the multistage multicriteria search to the scalar global optimization problems…</vt:lpstr>
      <vt:lpstr>Reduction of the multistage multicriteria search to the scalar global optimization problems…</vt:lpstr>
      <vt:lpstr>Reduction of the multistage multicriteria search to the scalar global optimization problems</vt:lpstr>
      <vt:lpstr>Global search algorithm</vt:lpstr>
      <vt:lpstr>Computational complexity reduction of the multistage multicriteria search</vt:lpstr>
      <vt:lpstr>Results of numerical experiments…</vt:lpstr>
      <vt:lpstr>Results of numerical experiments…</vt:lpstr>
      <vt:lpstr>Results of numerical experiments…</vt:lpstr>
      <vt:lpstr>Results of numerical experiments…</vt:lpstr>
      <vt:lpstr>Results of numerical experiments…</vt:lpstr>
      <vt:lpstr>Results of numerical experiments…</vt:lpstr>
      <vt:lpstr>Results of numerical experiments</vt:lpstr>
      <vt:lpstr>Thanks for attention!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программирования.  Курс на базе  Microsoft Solutions Framework</dc:title>
  <dc:creator/>
  <cp:lastModifiedBy/>
  <cp:revision>16</cp:revision>
  <cp:lastPrinted>1900-12-31T20:00:00Z</cp:lastPrinted>
  <dcterms:created xsi:type="dcterms:W3CDTF">1900-12-31T20:00:00Z</dcterms:created>
  <dcterms:modified xsi:type="dcterms:W3CDTF">2019-06-18T18:05:51Z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