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456" r:id="rId3"/>
    <p:sldId id="721" r:id="rId4"/>
    <p:sldId id="445" r:id="rId5"/>
    <p:sldId id="723" r:id="rId6"/>
    <p:sldId id="439" r:id="rId7"/>
    <p:sldId id="732" r:id="rId8"/>
    <p:sldId id="806" r:id="rId9"/>
    <p:sldId id="734" r:id="rId10"/>
    <p:sldId id="814" r:id="rId11"/>
    <p:sldId id="722" r:id="rId12"/>
    <p:sldId id="813" r:id="rId13"/>
    <p:sldId id="815" r:id="rId14"/>
    <p:sldId id="736" r:id="rId15"/>
    <p:sldId id="810" r:id="rId16"/>
    <p:sldId id="809" r:id="rId17"/>
    <p:sldId id="766" r:id="rId18"/>
    <p:sldId id="411" r:id="rId19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172" autoAdjust="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7.xml"/><Relationship Id="rId7" Type="http://schemas.openxmlformats.org/officeDocument/2006/relationships/slide" Target="slides/slide16.xml"/><Relationship Id="rId2" Type="http://schemas.openxmlformats.org/officeDocument/2006/relationships/slide" Target="slides/slide6.xml"/><Relationship Id="rId1" Type="http://schemas.openxmlformats.org/officeDocument/2006/relationships/slide" Target="slides/slide3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7B3B1F-CA54-4011-80B1-C873B6AF223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dirty="0">
                <a:sym typeface="Symbol" pitchFamily="18" charset="2"/>
              </a:rPr>
              <a:t>Решение</a:t>
            </a:r>
            <a:r>
              <a:rPr lang="ru-RU" sz="1200" b="0" baseline="0" dirty="0">
                <a:sym typeface="Symbol" pitchFamily="18" charset="2"/>
              </a:rPr>
              <a:t> поставленной задачи можно осуществлять с помощью построения</a:t>
            </a:r>
            <a:r>
              <a:rPr lang="ru-RU" sz="1200" dirty="0"/>
              <a:t> случайных или детерминированных покрытий области поиска.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1200" dirty="0"/>
              <a:t>При этом число узлов равномерной сетки увеличивается экспоненциально с увеличением размерности задачи. К примеру для решения двухмерной</a:t>
            </a:r>
            <a:r>
              <a:rPr lang="ru-RU" sz="1200" baseline="0" dirty="0"/>
              <a:t> задачи при точности 10</a:t>
            </a:r>
            <a:r>
              <a:rPr lang="en-US" sz="1200" baseline="0" dirty="0"/>
              <a:t>^</a:t>
            </a:r>
            <a:r>
              <a:rPr lang="ru-RU" sz="1050" baseline="0" dirty="0"/>
              <a:t>-2 необходимо 10</a:t>
            </a:r>
            <a:r>
              <a:rPr lang="en-US" sz="1050" baseline="0" dirty="0"/>
              <a:t>^4 </a:t>
            </a:r>
            <a:r>
              <a:rPr lang="ru-RU" sz="1050" baseline="0" dirty="0"/>
              <a:t>испытаний.</a:t>
            </a:r>
            <a:endParaRPr lang="en-US" sz="1200" dirty="0"/>
          </a:p>
          <a:p>
            <a:r>
              <a:rPr lang="ru-RU" dirty="0"/>
              <a:t>Другим подходом к решению задачи является построение</a:t>
            </a:r>
            <a:r>
              <a:rPr lang="ru-RU" baseline="0" dirty="0"/>
              <a:t> неравномерных адаптивных покрытий области поиска. При котором в окрестности оптимального решения строится более плотное покрытие чем вне этой окрестности.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E9B39D2D-EECF-4B88-AF26-830B928F8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788B3007-58A7-4722-BCF4-078C4088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>
            <a:extLst>
              <a:ext uri="{FF2B5EF4-FFF2-40B4-BE49-F238E27FC236}">
                <a16:creationId xmlns:a16="http://schemas.microsoft.com/office/drawing/2014/main" id="{FDA48F0E-33DE-4B91-9690-9E9021092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5FA4F0-55C5-4E33-BFE2-F26CB53E4738}" type="slidenum">
              <a:rPr lang="ru-RU" altLang="ru-RU"/>
              <a:pPr>
                <a:spcBef>
                  <a:spcPct val="0"/>
                </a:spcBef>
              </a:pPr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Приведены результаты численного сравнения двух известных последовательных алгоритмов –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 алгоритма глобального поиска (АГП)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Глобальный минимум считался найденным, если алгоритм генерировал точку испытания в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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-окрестности глобального минимума. Требуемая точность  </a:t>
            </a:r>
            <a:r>
              <a:rPr lang="ru-RU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епсилон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одна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милилионная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четырех мерной задачи, и одна </a:t>
            </a:r>
            <a:r>
              <a:rPr lang="ru-RU" sz="1200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десятимилионная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для </a:t>
            </a:r>
            <a:r>
              <a:rPr lang="ru-RU" sz="1200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пятимерой</a:t>
            </a:r>
            <a:r>
              <a:rPr lang="ru-RU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baseline="0" dirty="0"/>
          </a:p>
          <a:p>
            <a:r>
              <a:rPr lang="ru-RU" baseline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r>
              <a:rPr lang="ru-RU"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Символ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В этом случае значение 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max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100 000. Количество нерешенных задач указано в скобках. Для класса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Simple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выбирался параметр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=4.5, для класса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Hard 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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=5.6; параметр построения кривой Пеано был фиксированный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=10</a:t>
            </a:r>
            <a:r>
              <a:rPr lang="ru-RU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BFCAE50-9D03-4A76-9AA0-BD71AD9FB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C834A-A19A-4AAD-8587-A5892B459DD4}" type="slidenum">
              <a:rPr lang="ru-RU" altLang="ru-RU"/>
              <a:pPr>
                <a:spcBef>
                  <a:spcPct val="0"/>
                </a:spcBef>
              </a:pPr>
              <a:t>7</a:t>
            </a:fld>
            <a:endParaRPr lang="ru-RU" altLang="ru-RU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EC574A-9C5B-44C4-A25E-FC5C214FC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6931F78-8E6E-458F-949A-C5E6F738B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ru-RU" altLang="ru-RU">
                <a:latin typeface="Arial" panose="020B0604020202020204" pitchFamily="34" charset="0"/>
                <a:cs typeface="Times New Roman" panose="02020603050405020304" pitchFamily="18" charset="0"/>
              </a:rPr>
              <a:t>Для ИМР доказаны достаточные условия сходимости. (Теорема 1). Первая часть теоремы – условия сходимости к истинному минимуму задачи. Вторая часть теоремы – условия сходимости в область </a:t>
            </a:r>
            <a:r>
              <a:rPr lang="en-US" altLang="ru-RU">
                <a:latin typeface="Arial" panose="020B0604020202020204" pitchFamily="34" charset="0"/>
                <a:cs typeface="Times New Roman" panose="02020603050405020304" pitchFamily="18" charset="0"/>
              </a:rPr>
              <a:t>eps</a:t>
            </a:r>
            <a:r>
              <a:rPr lang="ru-RU" altLang="ru-RU">
                <a:latin typeface="Arial" panose="020B0604020202020204" pitchFamily="34" charset="0"/>
                <a:cs typeface="Times New Roman" panose="02020603050405020304" pitchFamily="18" charset="0"/>
              </a:rPr>
              <a:t>-резервированных решений.</a:t>
            </a:r>
          </a:p>
          <a:p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5F41EE5-4230-4859-B8F0-70BAEC439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A11D28-65FE-406B-9209-DE781FF1F1E2}" type="slidenum">
              <a:rPr lang="ru-RU" altLang="ru-RU"/>
              <a:pPr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3DDD6AA-C202-4A71-9EA5-DE73CBDC3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2C657B7-6D03-4AB1-9C2E-DB099A48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5F41EE5-4230-4859-B8F0-70BAEC439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A11D28-65FE-406B-9209-DE781FF1F1E2}" type="slidenum">
              <a:rPr lang="ru-RU" altLang="ru-RU"/>
              <a:pPr>
                <a:spcBef>
                  <a:spcPct val="0"/>
                </a:spcBef>
              </a:pPr>
              <a:t>9</a:t>
            </a:fld>
            <a:endParaRPr lang="ru-RU" altLang="ru-RU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3DDD6AA-C202-4A71-9EA5-DE73CBDC3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2C657B7-6D03-4AB1-9C2E-DB099A48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5F41EE5-4230-4859-B8F0-70BAEC439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A11D28-65FE-406B-9209-DE781FF1F1E2}" type="slidenum">
              <a:rPr lang="ru-RU" altLang="ru-RU"/>
              <a:pPr>
                <a:spcBef>
                  <a:spcPct val="0"/>
                </a:spcBef>
              </a:pPr>
              <a:t>12</a:t>
            </a:fld>
            <a:endParaRPr lang="ru-RU" altLang="ru-RU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3DDD6AA-C202-4A71-9EA5-DE73CBDC3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2C657B7-6D03-4AB1-9C2E-DB099A48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0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6331-78C9-4B54-AE39-3F1F0F59293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C62E7-09CA-4156-B022-8A24D794CB46}" type="slidenum">
              <a:rPr lang="ru-RU"/>
              <a:pPr/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DCB5A-62BF-4A8F-A8A7-4E51D220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4705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C96A4D-87D7-43A2-B81D-3F1D048A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9" name="Дата 18">
            <a:extLst>
              <a:ext uri="{FF2B5EF4-FFF2-40B4-BE49-F238E27FC236}">
                <a16:creationId xmlns:a16="http://schemas.microsoft.com/office/drawing/2014/main" id="{2CADE474-EEB6-4480-A8D8-4DAEC348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754" y="6408739"/>
            <a:ext cx="1893277" cy="331043"/>
          </a:xfrm>
        </p:spPr>
        <p:txBody>
          <a:bodyPr/>
          <a:lstStyle/>
          <a:p>
            <a:pPr>
              <a:defRPr/>
            </a:pPr>
            <a:r>
              <a:rPr lang="ru-RU"/>
              <a:t>Н.Новгород, 2020 г.</a:t>
            </a:r>
            <a:endParaRPr lang="ru-RU" dirty="0"/>
          </a:p>
        </p:txBody>
      </p:sp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21EAD8D-EBCE-4467-8DE9-836A81F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6905" y="6410326"/>
            <a:ext cx="5317880" cy="331043"/>
          </a:xfrm>
        </p:spPr>
        <p:txBody>
          <a:bodyPr/>
          <a:lstStyle/>
          <a:p>
            <a:pPr>
              <a:defRPr/>
            </a:pPr>
            <a:r>
              <a:rPr lang="ru-RU"/>
              <a:t>Параллельные численные методы.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76D3C8B-EAE1-4495-B182-3A3FF6E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863111" cy="332630"/>
          </a:xfrm>
        </p:spPr>
        <p:txBody>
          <a:bodyPr/>
          <a:lstStyle/>
          <a:p>
            <a:pPr>
              <a:defRPr/>
            </a:pPr>
            <a:fld id="{BA21D339-FD2D-4F8B-8855-4B799BCEED5A}" type="slidenum">
              <a:rPr lang="ru-RU" altLang="ru-RU" smtClean="0"/>
              <a:pPr>
                <a:defRPr/>
              </a:pPr>
              <a:t>‹#›</a:t>
            </a:fld>
            <a:r>
              <a:rPr lang="ru-RU" altLang="ru-RU"/>
              <a:t> из 30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5052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en-US" sz="1200" dirty="0">
                <a:cs typeface="Times New Roman" pitchFamily="18" charset="0"/>
              </a:rPr>
              <a:t>1</a:t>
            </a:r>
            <a:r>
              <a:rPr lang="ru-RU" sz="1200" dirty="0">
                <a:cs typeface="Times New Roman" pitchFamily="18" charset="0"/>
              </a:rPr>
              <a:t>7</a:t>
            </a:r>
          </a:p>
          <a:p>
            <a:pPr>
              <a:lnSpc>
                <a:spcPct val="150000"/>
              </a:lnSpc>
              <a:defRPr/>
            </a:pP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7088" y="6453336"/>
            <a:ext cx="7201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/>
              <a:t>Совместное решение алгоритмами глобальной и локальной оптимизации задач глобальной оптимизации</a:t>
            </a:r>
          </a:p>
          <a:p>
            <a:pPr algn="ctr">
              <a:defRPr/>
            </a:pPr>
            <a:endParaRPr lang="en-US" sz="1200" b="0" dirty="0"/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N-ITMM-Software/GCG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7385"/>
            <a:ext cx="9143999" cy="683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0417" y="53214"/>
            <a:ext cx="1907254" cy="144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563" y="53213"/>
            <a:ext cx="1947834" cy="148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4612" y="53213"/>
            <a:ext cx="2045226" cy="1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0736" y="53215"/>
            <a:ext cx="2263004" cy="14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5929" y="1621166"/>
            <a:ext cx="1581262" cy="151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7CB5C92-9D8A-4EB0-B3D0-E519555D65FD}"/>
              </a:ext>
            </a:extLst>
          </p:cNvPr>
          <p:cNvSpPr/>
          <p:nvPr/>
        </p:nvSpPr>
        <p:spPr>
          <a:xfrm>
            <a:off x="1893709" y="1489278"/>
            <a:ext cx="6898599" cy="274953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</a:t>
            </a:r>
            <a:r>
              <a:rPr lang="en-US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  <a:r>
              <a:rPr lang="en-US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292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292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554"/>
              </a:spcBef>
              <a:defRPr/>
            </a:pPr>
            <a:endParaRPr lang="en-US" sz="1292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554"/>
              </a:spcBef>
              <a:defRPr/>
            </a:pPr>
            <a:endParaRPr lang="ru-RU" sz="2215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554"/>
              </a:spcBef>
              <a:defRPr/>
            </a:pPr>
            <a:r>
              <a:rPr lang="ru-RU" sz="1846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Совместное решение алгоритмами глобальной и локальной оптимизации задач глобальной оптимизации</a:t>
            </a:r>
          </a:p>
          <a:p>
            <a:pPr algn="ctr">
              <a:spcBef>
                <a:spcPts val="554"/>
              </a:spcBef>
              <a:defRPr/>
            </a:pPr>
            <a:endParaRPr lang="en-US" sz="2215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554"/>
              </a:spcBef>
              <a:defRPr/>
            </a:pPr>
            <a:r>
              <a:rPr lang="ru-RU" sz="1477" b="1" u="sng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Лебедев И. Г</a:t>
            </a:r>
            <a:r>
              <a:rPr lang="ru-RU" sz="1477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.,</a:t>
            </a:r>
            <a:r>
              <a:rPr lang="en-US" sz="1477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477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Силенко Д. И.</a:t>
            </a:r>
            <a:endParaRPr lang="ru-RU" sz="1477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C14160EB-75D8-4FAE-B631-27F178E8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38" y="1389185"/>
            <a:ext cx="8229600" cy="411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глобального поиска позволяет уменьшить число вычислений значений функции путем целенаправленного выбора в процессе поиска.</a:t>
            </a:r>
          </a:p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методы: сходятся к какому-нибудь локальному экстремуму целевой функции. В случае унимодальной целевой функции, этот экстремум единственен, и будет глобальным  минимумом.</a:t>
            </a:r>
          </a:p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Запуская локальный метод в правильный момент, можно значительно сократить число испытаний.</a:t>
            </a:r>
            <a:endParaRPr lang="ru-RU" altLang="ru-RU" sz="221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z="221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215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70BF67FA-18A5-4D1E-A36C-12A62E5F4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7772400" cy="457200"/>
          </a:xfrm>
          <a:noFill/>
        </p:spPr>
        <p:txBody>
          <a:bodyPr/>
          <a:lstStyle/>
          <a:p>
            <a:r>
              <a:rPr lang="ru-RU" altLang="ru-RU" dirty="0"/>
              <a:t>Идея подхода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C14160EB-75D8-4FAE-B631-27F178E8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56" y="1389185"/>
            <a:ext cx="4453418" cy="554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работы АГП храним и обновляем метки у точек: возрастающая, убывающая, точка минимума.</a:t>
            </a:r>
          </a:p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нахождении конфигурации пяти точек вида: точка минимума, две слева и две справа – запускаем локальный метод</a:t>
            </a:r>
          </a:p>
          <a:p>
            <a:pPr marL="316531" indent="-316531"/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все найденные точки в поисковую информацию и возобновляем работу АГП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21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z="2215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215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70BF67FA-18A5-4D1E-A36C-12A62E5F4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9428"/>
            <a:ext cx="7772400" cy="457200"/>
          </a:xfrm>
          <a:noFill/>
        </p:spPr>
        <p:txBody>
          <a:bodyPr/>
          <a:lstStyle/>
          <a:p>
            <a:r>
              <a:rPr lang="ru-RU" altLang="ru-RU" dirty="0"/>
              <a:t>Идея подхода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FFDEA0-2F93-46A9-BCDB-6A3D229D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25" y="1235526"/>
            <a:ext cx="4852231" cy="48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0BCE08-B1DF-4614-BD61-B548ACCAF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7772400" cy="457200"/>
          </a:xfrm>
        </p:spPr>
        <p:txBody>
          <a:bodyPr/>
          <a:lstStyle/>
          <a:p>
            <a:r>
              <a:rPr lang="ru-RU" altLang="ru-RU" sz="2400" dirty="0"/>
              <a:t>Идея подхода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D43331-8516-4FAE-9864-30D36C8A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7" y="908720"/>
            <a:ext cx="4320000" cy="432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C656AC-1DD2-4148-840F-5A1CE61A5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5" y="908720"/>
            <a:ext cx="4320000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D93A4-287F-42AE-95FC-CED26F57D5F5}"/>
              </a:ext>
            </a:extLst>
          </p:cNvPr>
          <p:cNvSpPr txBox="1"/>
          <p:nvPr/>
        </p:nvSpPr>
        <p:spPr>
          <a:xfrm>
            <a:off x="611560" y="5270159"/>
            <a:ext cx="309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АГП – 286 испытаний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C5A67-0C5B-446E-85D3-86F11B9A6AA0}"/>
              </a:ext>
            </a:extLst>
          </p:cNvPr>
          <p:cNvSpPr txBox="1"/>
          <p:nvPr/>
        </p:nvSpPr>
        <p:spPr>
          <a:xfrm>
            <a:off x="5004048" y="5270159"/>
            <a:ext cx="3456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АГП + аппроксимация – </a:t>
            </a:r>
          </a:p>
          <a:p>
            <a:r>
              <a:rPr lang="ru-RU" dirty="0"/>
              <a:t>86 испытаний</a:t>
            </a:r>
          </a:p>
        </p:txBody>
      </p:sp>
    </p:spTree>
    <p:extLst>
      <p:ext uri="{BB962C8B-B14F-4D97-AF65-F5344CB8AC3E}">
        <p14:creationId xmlns:p14="http://schemas.microsoft.com/office/powerpoint/2010/main" val="1564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D5F6AF3-3A25-44A7-B811-1A1FBF60C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29600" cy="466285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tabLst>
                <a:tab pos="993556" algn="l"/>
              </a:tabLst>
            </a:pP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Эксперименты проводились на ПК со следующей конфигурацией:</a:t>
            </a:r>
          </a:p>
          <a:p>
            <a:pPr marL="0" indent="0">
              <a:lnSpc>
                <a:spcPct val="90000"/>
              </a:lnSpc>
              <a:buNone/>
              <a:tabLst>
                <a:tab pos="993556" algn="l"/>
              </a:tabLst>
            </a:pP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Процессор: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™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5-8250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CPU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@ 1.60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GHz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993556" algn="l"/>
              </a:tabLst>
            </a:pP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Версия </a:t>
            </a:r>
            <a:r>
              <a:rPr lang="en-US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Visual Studio: 2017</a:t>
            </a:r>
          </a:p>
          <a:p>
            <a:pPr marL="0" indent="0">
              <a:lnSpc>
                <a:spcPct val="90000"/>
              </a:lnSpc>
              <a:buNone/>
              <a:tabLst>
                <a:tab pos="993556" algn="l"/>
              </a:tabLst>
            </a:pPr>
            <a:endParaRPr lang="en-US" altLang="ru-RU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993556" algn="l"/>
              </a:tabLst>
            </a:pPr>
            <a:r>
              <a:rPr lang="ru-RU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Эксперименты проводились на одном из классов задач GCGen-генератора (</a:t>
            </a:r>
            <a:r>
              <a:rPr lang="en-US" altLang="ru-RU" sz="24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https://github.com/UNN-ITMM-Software/GCGen</a:t>
            </a:r>
            <a:r>
              <a:rPr lang="ru-RU" altLang="ru-RU" sz="24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), позволяющего порождать задачи многоэкстремальной оптимизации с заранее известными свойствами: размерностью задачи, точкой глобального минимума, значением функции в ней и т.п.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2448770-2474-4F0D-A688-7F89D0FE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Вычислительные эксперименты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DD5F6AF3-3A25-44A7-B811-1A1FBF60C4D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834544"/>
                <a:ext cx="8291264" cy="4997367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  <a:tabLst>
                    <a:tab pos="993556" algn="l"/>
                  </a:tabLst>
                </a:pPr>
                <a:r>
                  <a:rPr lang="ru-RU" altLang="ru-RU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Испытания проводились на тестовых функциях Шекеля: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, 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ru-RU" sz="2200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5,25</m:t>
                        </m:r>
                      </m:e>
                    </m:d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∈[1.0,1.2]</m:t>
                    </m:r>
                  </m:oMath>
                </a14:m>
                <a:r>
                  <a:rPr lang="ru-RU" sz="2200" dirty="0"/>
                  <a:t>, 1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en-US" sz="2200" i="1" dirty="0" err="1"/>
                  <a:t>i</a:t>
                </a:r>
                <a:r>
                  <a:rPr lang="en-US" sz="2200" i="1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1</a:t>
                </a:r>
                <a:r>
                  <a:rPr lang="en-US" sz="2200" dirty="0"/>
                  <a:t>0</a:t>
                </a:r>
                <a:r>
                  <a:rPr lang="ru-RU" sz="2200" dirty="0"/>
                  <a:t>, генерируются при помощи датчика псевдослучайных чисел.</a:t>
                </a:r>
              </a:p>
            </p:txBody>
          </p:sp>
        </mc:Choice>
        <mc:Fallback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DD5F6AF3-3A25-44A7-B811-1A1FBF60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834544"/>
                <a:ext cx="8291264" cy="4997367"/>
              </a:xfrm>
              <a:blipFill>
                <a:blip r:embed="rId2"/>
                <a:stretch>
                  <a:fillRect l="-956" t="-1463" r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Rectangle 3">
            <a:extLst>
              <a:ext uri="{FF2B5EF4-FFF2-40B4-BE49-F238E27FC236}">
                <a16:creationId xmlns:a16="http://schemas.microsoft.com/office/drawing/2014/main" id="{52448770-2474-4F0D-A688-7F89D0FE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9983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Вычислительные эксперименты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51B23-4AF1-45C2-846E-CAC27EBCB1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78214"/>
            <a:ext cx="3431106" cy="34311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D71EF-7201-485B-9E38-CA0C14DEFD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7" y="2878213"/>
            <a:ext cx="3354997" cy="33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D5F6AF3-3A25-44A7-B811-1A1FBF60C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670"/>
            <a:ext cx="8229600" cy="4662854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  <a:tabLst>
                <a:tab pos="99355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Решался набор из 100 задач при разной точности поиска, приведено среднее число испытаний.</a:t>
            </a:r>
          </a:p>
          <a:p>
            <a:pPr marL="0" indent="0" algn="ctr">
              <a:lnSpc>
                <a:spcPct val="90000"/>
              </a:lnSpc>
              <a:buNone/>
              <a:tabLst>
                <a:tab pos="993556" algn="l"/>
              </a:tabLst>
            </a:pPr>
            <a:endParaRPr lang="ru-RU" altLang="ru-RU" sz="24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2448770-2474-4F0D-A688-7F89D0FE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98" y="150506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Результаты экспериментов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87CDCB8-52A5-4EA6-9E07-F60C5002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54035"/>
              </p:ext>
            </p:extLst>
          </p:nvPr>
        </p:nvGraphicFramePr>
        <p:xfrm>
          <a:off x="650334" y="2232560"/>
          <a:ext cx="7843330" cy="2392879"/>
        </p:xfrm>
        <a:graphic>
          <a:graphicData uri="http://schemas.openxmlformats.org/drawingml/2006/table">
            <a:tbl>
              <a:tblPr firstRow="1" firstCol="1" bandRow="1"/>
              <a:tblGrid>
                <a:gridCol w="2529570">
                  <a:extLst>
                    <a:ext uri="{9D8B030D-6E8A-4147-A177-3AD203B41FA5}">
                      <a16:colId xmlns:a16="http://schemas.microsoft.com/office/drawing/2014/main" val="923413476"/>
                    </a:ext>
                  </a:extLst>
                </a:gridCol>
                <a:gridCol w="1062752">
                  <a:extLst>
                    <a:ext uri="{9D8B030D-6E8A-4147-A177-3AD203B41FA5}">
                      <a16:colId xmlns:a16="http://schemas.microsoft.com/office/drawing/2014/main" val="1563769733"/>
                    </a:ext>
                  </a:extLst>
                </a:gridCol>
                <a:gridCol w="1062752">
                  <a:extLst>
                    <a:ext uri="{9D8B030D-6E8A-4147-A177-3AD203B41FA5}">
                      <a16:colId xmlns:a16="http://schemas.microsoft.com/office/drawing/2014/main" val="3267826461"/>
                    </a:ext>
                  </a:extLst>
                </a:gridCol>
                <a:gridCol w="1062752">
                  <a:extLst>
                    <a:ext uri="{9D8B030D-6E8A-4147-A177-3AD203B41FA5}">
                      <a16:colId xmlns:a16="http://schemas.microsoft.com/office/drawing/2014/main" val="1210368521"/>
                    </a:ext>
                  </a:extLst>
                </a:gridCol>
                <a:gridCol w="1062752">
                  <a:extLst>
                    <a:ext uri="{9D8B030D-6E8A-4147-A177-3AD203B41FA5}">
                      <a16:colId xmlns:a16="http://schemas.microsoft.com/office/drawing/2014/main" val="2875741199"/>
                    </a:ext>
                  </a:extLst>
                </a:gridCol>
                <a:gridCol w="1062752">
                  <a:extLst>
                    <a:ext uri="{9D8B030D-6E8A-4147-A177-3AD203B41FA5}">
                      <a16:colId xmlns:a16="http://schemas.microsoft.com/office/drawing/2014/main" val="1769150502"/>
                    </a:ext>
                  </a:extLst>
                </a:gridCol>
              </a:tblGrid>
              <a:tr h="582150"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0,0001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0,0005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3445"/>
                  </a:ext>
                </a:extLst>
              </a:tr>
              <a:tr h="582150"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АГП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106,3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53,2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36,6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30273"/>
                  </a:ext>
                </a:extLst>
              </a:tr>
              <a:tr h="582150"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Хука-</a:t>
                      </a:r>
                      <a:r>
                        <a:rPr lang="ru-RU" sz="22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Дживса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39,3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38,1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33,5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32,0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5181"/>
                  </a:ext>
                </a:extLst>
              </a:tr>
              <a:tr h="646429"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Аппроксимация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35,4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33,9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31,4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265" algn="ctr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29,9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4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5">
            <a:extLst>
              <a:ext uri="{FF2B5EF4-FFF2-40B4-BE49-F238E27FC236}">
                <a16:creationId xmlns:a16="http://schemas.microsoft.com/office/drawing/2014/main" id="{6D66EB41-AA9C-454C-B9BF-BA121C853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Заключение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97B13B-1308-47C9-BF38-62D7A9FA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08920"/>
            <a:ext cx="3600000" cy="360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B2A134-F5DA-4BEF-8455-D55BA5EE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84" y="2708920"/>
            <a:ext cx="3600000" cy="3600000"/>
          </a:xfrm>
          <a:prstGeom prst="rect">
            <a:avLst/>
          </a:prstGeom>
        </p:spPr>
      </p:pic>
      <p:sp>
        <p:nvSpPr>
          <p:cNvPr id="96258" name="Rectangle 3">
            <a:extLst>
              <a:ext uri="{FF2B5EF4-FFF2-40B4-BE49-F238E27FC236}">
                <a16:creationId xmlns:a16="http://schemas.microsoft.com/office/drawing/2014/main" id="{339DD7A6-F696-4726-B32D-18E03121C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836613"/>
            <a:ext cx="8568952" cy="2376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была представлена модификация алгоритма глобального поиска: с использованием метода Хука-Дживса и аппроксимации При большой точности поиска это позволило сильно уменьшить количество вычислений целевой функции</a:t>
            </a:r>
          </a:p>
          <a:p>
            <a:pPr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данный подход будет использоваться для решения многомерных задач.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41485" y="2655277"/>
            <a:ext cx="7920404" cy="15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6531" indent="-316531" algn="ctr">
              <a:spcBef>
                <a:spcPct val="20000"/>
              </a:spcBef>
            </a:pPr>
            <a:r>
              <a:rPr lang="ru-RU" sz="2585" dirty="0"/>
              <a:t>Спасибо за внимание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4">
                <a:extLst>
                  <a:ext uri="{FF2B5EF4-FFF2-40B4-BE49-F238E27FC236}">
                    <a16:creationId xmlns:a16="http://schemas.microsoft.com/office/drawing/2014/main" id="{EBFAFBD4-E02A-4733-B2C1-443239D30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24" y="836712"/>
                <a:ext cx="8229600" cy="2478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ru-RU" sz="2215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15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2215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2215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ru-RU" sz="2215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15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</a:rPr>
                  <a:t>,</a:t>
                </a:r>
                <a:endParaRPr lang="ru-RU" altLang="ru-RU" sz="2215" dirty="0">
                  <a:latin typeface="+mn-lt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14:m>
                  <m:oMath xmlns:m="http://schemas.openxmlformats.org/officeDocument/2006/math">
                    <m:r>
                      <a:rPr lang="ru-RU" sz="2215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ru-RU" sz="2215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: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≤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≤</m:t>
                        </m:r>
                        <m:r>
                          <a:rPr lang="ru-RU" sz="2215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215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</a:rPr>
                  <a:t>где</a:t>
                </a:r>
              </a:p>
              <a:p>
                <a:pPr>
                  <a:buNone/>
                </a:pPr>
                <a:r>
                  <a:rPr lang="ru-RU" altLang="ru-RU" sz="2215" dirty="0">
                    <a:latin typeface="+mn-lt"/>
                  </a:rPr>
                  <a:t>  - </a:t>
                </a:r>
                <a:r>
                  <a:rPr lang="en-US" altLang="ru-RU" sz="2215" i="1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ru-RU" sz="2215" i="1" baseline="-250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altLang="ru-RU" sz="2215" i="1" dirty="0">
                    <a:latin typeface="+mn-lt"/>
                    <a:cs typeface="Times New Roman" panose="02020603050405020304" pitchFamily="18" charset="0"/>
                  </a:rPr>
                  <a:t>x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</a:rPr>
                  <a:t>)</a:t>
                </a:r>
                <a:r>
                  <a:rPr lang="ru-RU" altLang="ru-RU" sz="2215" dirty="0">
                    <a:latin typeface="+mn-lt"/>
                  </a:rPr>
                  <a:t> –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</a:rPr>
                  <a:t>действительная многоэкстремальная целевая функция.</a:t>
                </a:r>
                <a:endParaRPr lang="ru-RU" altLang="ru-RU" sz="2215" dirty="0">
                  <a:latin typeface="+mn-lt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- </a:t>
                </a:r>
                <a:r>
                  <a:rPr lang="en-US" altLang="ru-RU" sz="2215" i="1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–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область поиска</a:t>
                </a:r>
                <a:endParaRPr lang="en-US" altLang="ru-RU" sz="2215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ru-RU" sz="2215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5362" name="Rectangle 4">
                <a:extLst>
                  <a:ext uri="{FF2B5EF4-FFF2-40B4-BE49-F238E27FC236}">
                    <a16:creationId xmlns:a16="http://schemas.microsoft.com/office/drawing/2014/main" id="{EBFAFBD4-E02A-4733-B2C1-443239D30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24" y="836712"/>
                <a:ext cx="8229600" cy="2478307"/>
              </a:xfrm>
              <a:prstGeom prst="rect">
                <a:avLst/>
              </a:prstGeom>
              <a:blipFill>
                <a:blip r:embed="rId2"/>
                <a:stretch>
                  <a:fillRect l="-963" t="-1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Rectangle 7">
            <a:extLst>
              <a:ext uri="{FF2B5EF4-FFF2-40B4-BE49-F238E27FC236}">
                <a16:creationId xmlns:a16="http://schemas.microsoft.com/office/drawing/2014/main" id="{415455BC-8AE5-4B41-8933-D37923FED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091CEFD3-09E9-4004-8B10-54B8419FA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70" y="3068960"/>
                <a:ext cx="8229600" cy="3160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None/>
                </a:pP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Про функцию 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ru-RU" sz="2215" baseline="-250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</a:rPr>
                  <a:t>(x)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</a:rPr>
                  <a:t> известно:</a:t>
                </a:r>
                <a:endParaRPr lang="en-US" altLang="ru-RU" sz="2215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ru-RU" sz="2215" baseline="-250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15" dirty="0">
                    <a:latin typeface="+mn-lt"/>
                    <a:cs typeface="Times New Roman" panose="02020603050405020304" pitchFamily="18" charset="0"/>
                  </a:rPr>
                  <a:t>(x)</a:t>
                </a:r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</a:rPr>
                  <a:t> удовлетворяет условию Липшица с неизвестной константой </a:t>
                </a:r>
                <a:r>
                  <a:rPr lang="en-US" altLang="ru-RU" sz="2215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altLang="ru-RU" sz="2215" dirty="0">
                    <a:latin typeface="+mn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ru-RU" sz="2215" dirty="0">
                    <a:latin typeface="+mn-lt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15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215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ru-RU" sz="2215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15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215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ru-RU" sz="2215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begChr m:val="‖"/>
                        <m:endChr m:val="‖"/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215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ru-RU" sz="2215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21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215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ru-RU" sz="2215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215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ru-RU" sz="2215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0&lt;</m:t>
                    </m:r>
                    <m:r>
                      <m:rPr>
                        <m:sty m:val="p"/>
                      </m:rP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ru-RU" sz="2215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endParaRPr lang="ru-RU" altLang="ru-RU" sz="2215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Невыпуклая, существенно многоэкстремальная;</a:t>
                </a:r>
              </a:p>
              <a:p>
                <a:pPr eaLnBrk="1" hangingPunct="1"/>
                <a:r>
                  <a:rPr lang="ru-RU" altLang="ru-RU" sz="2215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Вычислительно трудоёмкая (время вычисления значений функции может быть значительным);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ru-RU" sz="2215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091CEFD3-09E9-4004-8B10-54B8419FA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370" y="3068960"/>
                <a:ext cx="8229600" cy="3160032"/>
              </a:xfrm>
              <a:prstGeom prst="rect">
                <a:avLst/>
              </a:prstGeom>
              <a:blipFill>
                <a:blip r:embed="rId3"/>
                <a:stretch>
                  <a:fillRect l="-963" t="-1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72400" cy="457200"/>
          </a:xfrm>
        </p:spPr>
        <p:txBody>
          <a:bodyPr/>
          <a:lstStyle/>
          <a:p>
            <a:r>
              <a:rPr lang="ru-RU" dirty="0">
                <a:sym typeface="Symbol" pitchFamily="18" charset="2"/>
              </a:rPr>
              <a:t>Методы оптимизации</a:t>
            </a:r>
            <a:endParaRPr lang="ru-RU" sz="2585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395536" y="1268760"/>
            <a:ext cx="4062546" cy="453650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решение задачи сводится к построению оценки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отвечающей некоторому понятию близости к точке глобального минимума, на основе конечного числа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испытаний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испытанием будем понимать вычисление значений оптимизируемой функции в точке.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82CAEE-B162-4B18-826C-B63182772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8760"/>
            <a:ext cx="4386949" cy="4187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3">
            <a:extLst>
              <a:ext uri="{FF2B5EF4-FFF2-40B4-BE49-F238E27FC236}">
                <a16:creationId xmlns:a16="http://schemas.microsoft.com/office/drawing/2014/main" id="{B01CE8E9-5204-4054-A481-C29BE5661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74" y="131054"/>
            <a:ext cx="8383466" cy="518746"/>
          </a:xfrm>
          <a:noFill/>
        </p:spPr>
        <p:txBody>
          <a:bodyPr/>
          <a:lstStyle/>
          <a:p>
            <a:r>
              <a:rPr lang="ru-RU" altLang="ru-RU" dirty="0"/>
              <a:t>Алгоритм глобального поиска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123B034-BC33-4B41-978D-BBA63C4C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31" y="1729423"/>
            <a:ext cx="8053754" cy="416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22041" indent="-422041">
              <a:lnSpc>
                <a:spcPct val="90000"/>
              </a:lnSpc>
              <a:buSzTx/>
              <a:buNone/>
            </a:pP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два испытания</a:t>
            </a:r>
            <a:r>
              <a:rPr lang="en-US" altLang="ru-RU" sz="2000" kern="0" dirty="0">
                <a:latin typeface="Times New Roman" panose="02020603050405020304" pitchFamily="18" charset="0"/>
              </a:rPr>
              <a:t>:</a:t>
            </a:r>
            <a:r>
              <a:rPr lang="ru-RU" altLang="ru-RU" sz="2000" i="1" kern="0" dirty="0">
                <a:latin typeface="Times New Roman" panose="02020603050405020304" pitchFamily="18" charset="0"/>
              </a:rPr>
              <a:t>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0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0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000" i="1" kern="0" dirty="0">
                <a:latin typeface="Times New Roman" panose="02020603050405020304" pitchFamily="18" charset="0"/>
              </a:rPr>
              <a:t>b.</a:t>
            </a:r>
          </a:p>
          <a:p>
            <a:pPr marL="422041" indent="-422041">
              <a:lnSpc>
                <a:spcPct val="90000"/>
              </a:lnSpc>
              <a:buSzTx/>
              <a:buFontTx/>
              <a:buAutoNum type="arabicPeriod"/>
            </a:pP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точки по координате</a:t>
            </a:r>
            <a:r>
              <a:rPr lang="en-US" altLang="ru-RU" sz="2000" kern="0" dirty="0">
                <a:latin typeface="Times New Roman" panose="02020603050405020304" pitchFamily="18" charset="0"/>
              </a:rPr>
              <a:t>: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ru-RU" sz="20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ath1" charset="2"/>
              </a:rPr>
              <a:t>…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Math1" charset="2"/>
              </a:rPr>
              <a:t>…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altLang="ru-RU" sz="2000" kern="0" dirty="0">
                <a:latin typeface="Times New Roman" panose="02020603050405020304" pitchFamily="18" charset="0"/>
              </a:rPr>
              <a:t>.</a:t>
            </a:r>
          </a:p>
          <a:p>
            <a:pPr marL="422041" indent="-422041">
              <a:lnSpc>
                <a:spcPct val="90000"/>
              </a:lnSpc>
              <a:buSzTx/>
              <a:buFontTx/>
              <a:buAutoNum type="arabicPeriod"/>
            </a:pP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оценку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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неизвестной константы Липшица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22041" indent="-422041">
              <a:lnSpc>
                <a:spcPct val="90000"/>
              </a:lnSpc>
              <a:buSzTx/>
              <a:buFontTx/>
              <a:buAutoNum type="arabicPeriod"/>
            </a:pPr>
            <a:endParaRPr lang="ru-RU" alt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SzTx/>
              <a:buFontTx/>
              <a:buAutoNum type="arabicPeriod"/>
            </a:pPr>
            <a:endParaRPr lang="ru-RU" alt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(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altLang="ru-RU" sz="20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вычислить </a:t>
            </a:r>
            <a:r>
              <a:rPr lang="ru-RU" altLang="ru-RU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характеристику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kern="0" dirty="0">
                <a:latin typeface="Times New Roman" panose="02020603050405020304" pitchFamily="18" charset="0"/>
              </a:rPr>
              <a:t>, </a:t>
            </a:r>
          </a:p>
          <a:p>
            <a:pPr marL="422041" indent="-42204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endParaRPr lang="ru-RU" altLang="ru-RU" sz="2000" kern="0" dirty="0">
              <a:latin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None/>
            </a:pPr>
            <a:endParaRPr lang="ru-RU" altLang="ru-RU" sz="2000" kern="0" dirty="0">
              <a:latin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None/>
            </a:pPr>
            <a:r>
              <a:rPr lang="ru-RU" altLang="ru-RU" sz="2000" kern="0" dirty="0">
                <a:latin typeface="Times New Roman" panose="02020603050405020304" pitchFamily="18" charset="0"/>
              </a:rPr>
              <a:t>	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altLang="ru-RU" sz="2000" kern="0" dirty="0">
                <a:latin typeface="Times New Roman" panose="02020603050405020304" pitchFamily="18" charset="0"/>
              </a:rPr>
              <a:t> 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ru-RU" altLang="ru-RU" sz="2000" kern="0" dirty="0">
                <a:latin typeface="Times New Roman" panose="02020603050405020304" pitchFamily="18" charset="0"/>
              </a:rPr>
              <a:t> 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длина интервала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000" i="1" kern="0" dirty="0">
                <a:latin typeface="Times New Roman" panose="02020603050405020304" pitchFamily="18" charset="0"/>
              </a:rPr>
              <a:t>r</a:t>
            </a:r>
            <a:r>
              <a:rPr lang="ru-RU" altLang="ru-RU" sz="2000" i="1" kern="0" dirty="0">
                <a:latin typeface="Times New Roman" panose="02020603050405020304" pitchFamily="18" charset="0"/>
              </a:rPr>
              <a:t> 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параметр метода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ru-RU" sz="2000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22041" indent="-422041">
              <a:lnSpc>
                <a:spcPct val="90000"/>
              </a:lnSpc>
              <a:buNone/>
            </a:pPr>
            <a:r>
              <a:rPr lang="ru-RU" altLang="ru-RU" sz="2000" kern="0" dirty="0">
                <a:latin typeface="Times New Roman" panose="02020603050405020304" pitchFamily="18" charset="0"/>
              </a:rPr>
              <a:t>4.   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номер </a:t>
            </a:r>
            <a:r>
              <a:rPr lang="en-US" altLang="ru-RU" sz="2000" i="1" kern="0" dirty="0">
                <a:latin typeface="Times New Roman" panose="02020603050405020304" pitchFamily="18" charset="0"/>
              </a:rPr>
              <a:t>t</a:t>
            </a:r>
            <a:r>
              <a:rPr lang="en-US" altLang="ru-RU" sz="2000" kern="0" dirty="0">
                <a:latin typeface="Times New Roman" panose="02020603050405020304" pitchFamily="18" charset="0"/>
              </a:rPr>
              <a:t>  :    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ru-RU" sz="20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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ru-RU" altLang="ru-RU" sz="20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22041" indent="-422041">
              <a:lnSpc>
                <a:spcPct val="90000"/>
              </a:lnSpc>
              <a:buNone/>
            </a:pPr>
            <a:r>
              <a:rPr lang="ru-RU" altLang="ru-RU" sz="2000" kern="0" dirty="0">
                <a:latin typeface="Times New Roman" panose="02020603050405020304" pitchFamily="18" charset="0"/>
              </a:rPr>
              <a:t>5.    </a:t>
            </a:r>
            <a:r>
              <a:rPr lang="ru-RU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очередное испытание в точке из интервала 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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0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22041" indent="-422041">
              <a:lnSpc>
                <a:spcPct val="90000"/>
              </a:lnSpc>
              <a:buNone/>
            </a:pPr>
            <a:endParaRPr lang="en-US" altLang="ru-RU" sz="2000" kern="0" dirty="0">
              <a:latin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None/>
            </a:pPr>
            <a:r>
              <a:rPr lang="en-US" altLang="ru-RU" sz="2000" kern="0" dirty="0">
                <a:latin typeface="Times New Roman" panose="02020603050405020304" pitchFamily="18" charset="0"/>
              </a:rPr>
              <a:t> </a:t>
            </a:r>
            <a:endParaRPr lang="ru-RU" altLang="ru-RU" sz="2000" kern="0" dirty="0">
              <a:latin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None/>
            </a:pPr>
            <a:endParaRPr lang="ru-RU" altLang="ru-RU" sz="2000" kern="0" dirty="0">
              <a:latin typeface="Times New Roman" panose="02020603050405020304" pitchFamily="18" charset="0"/>
            </a:endParaRPr>
          </a:p>
          <a:p>
            <a:pPr marL="422041" indent="-422041">
              <a:lnSpc>
                <a:spcPct val="90000"/>
              </a:lnSpc>
              <a:buNone/>
            </a:pPr>
            <a:endParaRPr lang="ru-RU" altLang="ru-RU" sz="2000" b="1" kern="0" dirty="0"/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861B8717-24A6-4E56-AE5B-23E7D691CEA4}"/>
              </a:ext>
            </a:extLst>
          </p:cNvPr>
          <p:cNvGrpSpPr>
            <a:grpSpLocks/>
          </p:cNvGrpSpPr>
          <p:nvPr/>
        </p:nvGrpSpPr>
        <p:grpSpPr bwMode="auto">
          <a:xfrm>
            <a:off x="583865" y="1052736"/>
            <a:ext cx="6595583" cy="424882"/>
            <a:chOff x="480" y="720"/>
            <a:chExt cx="4560" cy="298"/>
          </a:xfrm>
        </p:grpSpPr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C001787-1FCA-4FDF-A25A-88CD95E9D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 dirty="0">
                  <a:latin typeface="Arial" pitchFamily="34" charset="0"/>
                </a:rPr>
                <a:t>0=x</a:t>
              </a:r>
              <a:r>
                <a:rPr lang="en-US" sz="1292" i="1" baseline="-25000" dirty="0">
                  <a:latin typeface="Arial" pitchFamily="34" charset="0"/>
                </a:rPr>
                <a:t>0</a:t>
              </a:r>
              <a:endParaRPr lang="ru-RU" sz="1292" i="1" dirty="0">
                <a:latin typeface="Arial" pitchFamily="34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FCD81EEC-6FAD-4F65-8941-706ACF1DF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>
                  <a:latin typeface="Arial" pitchFamily="34" charset="0"/>
                </a:rPr>
                <a:t>x</a:t>
              </a:r>
              <a:r>
                <a:rPr lang="en-US" sz="1292" i="1" baseline="-25000">
                  <a:latin typeface="Arial" pitchFamily="34" charset="0"/>
                </a:rPr>
                <a:t>1</a:t>
              </a:r>
              <a:endParaRPr lang="ru-RU" sz="1292" i="1">
                <a:latin typeface="Arial" pitchFamily="34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43F7C77-1E46-45E5-A281-A00C9793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>
                  <a:latin typeface="Arial" pitchFamily="34" charset="0"/>
                </a:rPr>
                <a:t>x</a:t>
              </a:r>
              <a:r>
                <a:rPr lang="en-US" sz="1292" i="1" baseline="-25000">
                  <a:latin typeface="Arial" pitchFamily="34" charset="0"/>
                </a:rPr>
                <a:t>2</a:t>
              </a:r>
              <a:endParaRPr lang="ru-RU" sz="1292" i="1">
                <a:latin typeface="Arial" pitchFamily="34" charset="0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86C82FDF-336F-469C-B4FA-330DCBF7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>
                  <a:latin typeface="Arial" pitchFamily="34" charset="0"/>
                </a:rPr>
                <a:t>…</a:t>
              </a:r>
              <a:endParaRPr lang="ru-RU" sz="1292">
                <a:latin typeface="Arial" pitchFamily="34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62E9EAE4-405C-44B7-B139-FC22F65B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>
                  <a:latin typeface="Arial" pitchFamily="34" charset="0"/>
                </a:rPr>
                <a:t>x</a:t>
              </a:r>
              <a:r>
                <a:rPr lang="en-US" sz="1292" i="1" baseline="-25000">
                  <a:latin typeface="Arial" pitchFamily="34" charset="0"/>
                </a:rPr>
                <a:t>i-1</a:t>
              </a:r>
              <a:endParaRPr lang="ru-RU" sz="1292" i="1">
                <a:latin typeface="Arial" pitchFamily="34" charset="0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80BF5A2A-39BD-45C4-99ED-AD81CE966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>
                  <a:latin typeface="Arial" pitchFamily="34" charset="0"/>
                </a:rPr>
                <a:t>x</a:t>
              </a:r>
              <a:r>
                <a:rPr lang="en-US" sz="1292" i="1" baseline="-25000">
                  <a:latin typeface="Arial" pitchFamily="34" charset="0"/>
                </a:rPr>
                <a:t>i</a:t>
              </a:r>
              <a:endParaRPr lang="ru-RU" sz="1292" i="1">
                <a:latin typeface="Arial" pitchFamily="34" charset="0"/>
              </a:endParaRPr>
            </a:p>
          </p:txBody>
        </p: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020D6C0A-FA44-4843-8DBC-A03ECD8D9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22" name="Line 21">
                <a:extLst>
                  <a:ext uri="{FF2B5EF4-FFF2-40B4-BE49-F238E27FC236}">
                    <a16:creationId xmlns:a16="http://schemas.microsoft.com/office/drawing/2014/main" id="{92F293F3-D110-4915-85D8-E6D29822D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6D3F859B-49AF-4CA7-B42C-04FFA1544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09761BA3-41A5-4985-B377-F7696587E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7F787689-20FE-411C-8AF5-FBCD83C51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8F9EABA4-D0E4-4203-9C32-1B00A0A21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85C3359B-86D8-4669-BF23-0DFFEB15F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AA6A1369-DE46-4413-9215-04DD97A14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 sz="2215"/>
              </a:p>
            </p:txBody>
          </p:sp>
        </p:grp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D8713C31-F1CE-4398-AE11-18E7BF001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>
                  <a:latin typeface="Arial" pitchFamily="34" charset="0"/>
                </a:rPr>
                <a:t>…</a:t>
              </a:r>
              <a:endParaRPr lang="ru-RU" sz="1292">
                <a:latin typeface="Arial" pitchFamily="34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7F8D369C-7E57-4BD7-8E88-CDD792F17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6615" tIns="9969" rIns="16615" bIns="996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92" i="1" dirty="0" err="1">
                  <a:latin typeface="Arial" pitchFamily="34" charset="0"/>
                </a:rPr>
                <a:t>x</a:t>
              </a:r>
              <a:r>
                <a:rPr lang="en-US" sz="1292" i="1" baseline="-25000" dirty="0" err="1">
                  <a:latin typeface="Arial" pitchFamily="34" charset="0"/>
                </a:rPr>
                <a:t>k</a:t>
              </a:r>
              <a:r>
                <a:rPr lang="en-US" sz="1292" i="1" dirty="0">
                  <a:latin typeface="Arial" pitchFamily="34" charset="0"/>
                </a:rPr>
                <a:t>=1</a:t>
              </a:r>
              <a:endParaRPr lang="ru-RU" sz="1292" i="1" dirty="0">
                <a:latin typeface="Arial" pitchFamily="34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F145A2-610F-49F7-B351-B94E0071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37729"/>
              </p:ext>
            </p:extLst>
          </p:nvPr>
        </p:nvGraphicFramePr>
        <p:xfrm>
          <a:off x="3136656" y="2708920"/>
          <a:ext cx="2870689" cy="7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19" name="Формула" r:id="rId4" imgW="1968500" imgH="482600" progId="Equation.3">
                  <p:embed/>
                </p:oleObj>
              </mc:Choice>
              <mc:Fallback>
                <p:oleObj name="Формула" r:id="rId4" imgW="1968500" imgH="482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F145A2-610F-49F7-B351-B94E0071B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656" y="2708920"/>
                        <a:ext cx="2870689" cy="76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>
            <a:extLst>
              <a:ext uri="{FF2B5EF4-FFF2-40B4-BE49-F238E27FC236}">
                <a16:creationId xmlns:a16="http://schemas.microsoft.com/office/drawing/2014/main" id="{90C1F8F1-6906-4A98-BDF6-16A83BF4B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15360"/>
              </p:ext>
            </p:extLst>
          </p:nvPr>
        </p:nvGraphicFramePr>
        <p:xfrm>
          <a:off x="3103869" y="3789040"/>
          <a:ext cx="2883877" cy="66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20" name="Уравнение" r:id="rId6" imgW="2260600" imgH="482600" progId="Equation.3">
                  <p:embed/>
                </p:oleObj>
              </mc:Choice>
              <mc:Fallback>
                <p:oleObj name="Уравнение" r:id="rId6" imgW="2260600" imgH="482600" progId="Equation.3">
                  <p:embed/>
                  <p:pic>
                    <p:nvPicPr>
                      <p:cNvPr id="31" name="Object 2">
                        <a:extLst>
                          <a:ext uri="{FF2B5EF4-FFF2-40B4-BE49-F238E27FC236}">
                            <a16:creationId xmlns:a16="http://schemas.microsoft.com/office/drawing/2014/main" id="{90C1F8F1-6906-4A98-BDF6-16A83BF4B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869" y="3789040"/>
                        <a:ext cx="2883877" cy="664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621E9329-BF4D-4C8A-9072-007FDFEF2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85492"/>
              </p:ext>
            </p:extLst>
          </p:nvPr>
        </p:nvGraphicFramePr>
        <p:xfrm>
          <a:off x="3236215" y="5446884"/>
          <a:ext cx="2375388" cy="71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21" name="Формула" r:id="rId8" imgW="1586811" imgH="444307" progId="Equation.3">
                  <p:embed/>
                </p:oleObj>
              </mc:Choice>
              <mc:Fallback>
                <p:oleObj name="Формула" r:id="rId8" imgW="1586811" imgH="444307" progId="Equation.3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621E9329-BF4D-4C8A-9072-007FDFEF2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215" y="5446884"/>
                        <a:ext cx="2375388" cy="718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>
              <a:xfrm>
                <a:off x="684213" y="836613"/>
                <a:ext cx="7772400" cy="49688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sz="2400" dirty="0"/>
              </a:p>
              <a:p>
                <a:pPr marL="0" lvl="0" indent="0">
                  <a:buNone/>
                </a:pPr>
                <a:r>
                  <a:rPr lang="ru-RU" sz="2400" dirty="0"/>
                  <a:t>Критерии остановки: </a:t>
                </a:r>
              </a:p>
              <a:p>
                <a:pPr marL="457200" lvl="0" indent="-457200">
                  <a:buAutoNum type="arabicPeriod"/>
                </a:pPr>
                <a:r>
                  <a:rPr lang="ru-RU" sz="2400" dirty="0"/>
                  <a:t>По длине интервала: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</a:rPr>
                      <m:t>t</m:t>
                    </m:r>
                    <m: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</m:t>
                    </m:r>
                    <m:r>
                      <a:rPr lang="ru-RU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t</m:t>
                    </m:r>
                    <m: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  </m:t>
                    </m:r>
                  </m:oMath>
                </a14:m>
                <a:endParaRPr lang="ru-RU" sz="2400" dirty="0">
                  <a:solidFill>
                    <a:srgbClr val="000000"/>
                  </a:solidFill>
                  <a:cs typeface="Times" pitchFamily="18" charset="0"/>
                  <a:sym typeface="Symbol" pitchFamily="18" charset="2"/>
                </a:endParaRPr>
              </a:p>
              <a:p>
                <a:pPr marL="457200" lvl="0" indent="-457200"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По попаданию в окрестность глобального минимума: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≤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, </a:t>
                </a: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x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- </a:t>
                </a: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известный глобальный минимум,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δ</m:t>
                    </m:r>
                    <m:r>
                      <a:rPr 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  <m:t>b</m:t>
                            </m:r>
                            <m:r>
                              <a:rPr lang="en-US" sz="24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  <m:t>a</m:t>
                            </m:r>
                          </m:e>
                        </m:d>
                      </m:e>
                    </m:d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ε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.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Комбинированный: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</a:rPr>
                      <m:t>t</m:t>
                    </m:r>
                    <m: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</m:t>
                    </m:r>
                    <m:r>
                      <a:rPr lang="ru-RU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t</m:t>
                    </m:r>
                    <m:r>
                      <a:rPr lang="en-US" sz="2400" i="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  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 или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24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" pitchFamily="18" charset="0"/>
                                <a:sym typeface="Symbol" pitchFamily="18" charset="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" pitchFamily="18" charset="0"/>
                                    <a:sym typeface="Symbol" pitchFamily="18" charset="2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≤ </m:t>
                    </m:r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ε</m:t>
                    </m:r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, </a:t>
                </a: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i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" pitchFamily="18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- </a:t>
                </a:r>
                <a:r>
                  <a:rPr lang="ru-RU" sz="2400" dirty="0">
                    <a:solidFill>
                      <a:srgbClr val="000000"/>
                    </a:solidFill>
                    <a:cs typeface="Times" pitchFamily="18" charset="0"/>
                    <a:sym typeface="Symbol" pitchFamily="18" charset="2"/>
                  </a:rPr>
                  <a:t>один из найденных локальных минимумов.</a:t>
                </a:r>
              </a:p>
              <a:p>
                <a:pPr marL="457200" lvl="0" indent="-457200">
                  <a:buAutoNum type="arabicPeriod"/>
                </a:pPr>
                <a:endParaRPr lang="en-US" sz="2400" dirty="0">
                  <a:solidFill>
                    <a:srgbClr val="000000"/>
                  </a:solidFill>
                  <a:cs typeface="Times" pitchFamily="18" charset="0"/>
                  <a:sym typeface="Symbol" pitchFamily="18" charset="2"/>
                </a:endParaRPr>
              </a:p>
              <a:p>
                <a:pPr marL="457200" lvl="0" indent="-457200">
                  <a:buAutoNum type="arabicPeriod"/>
                </a:pPr>
                <a:endParaRPr lang="ru-RU" sz="2400" i="1" dirty="0">
                  <a:solidFill>
                    <a:srgbClr val="000000"/>
                  </a:solidFill>
                  <a:cs typeface="Times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3" y="836613"/>
                <a:ext cx="7772400" cy="4968875"/>
              </a:xfrm>
              <a:blipFill>
                <a:blip r:embed="rId3"/>
                <a:stretch>
                  <a:fillRect l="-1176" r="-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52400"/>
            <a:ext cx="7772400" cy="457200"/>
          </a:xfrm>
        </p:spPr>
        <p:txBody>
          <a:bodyPr/>
          <a:lstStyle/>
          <a:p>
            <a:r>
              <a:rPr lang="ru-RU" altLang="ru-RU" dirty="0"/>
              <a:t>Алгоритм глобального поиска</a:t>
            </a:r>
            <a:endParaRPr lang="ru-RU" dirty="0"/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F099F12-B60C-4BB5-9330-2314BA22C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489" y="116632"/>
            <a:ext cx="8229600" cy="561975"/>
          </a:xfrm>
          <a:noFill/>
        </p:spPr>
        <p:txBody>
          <a:bodyPr/>
          <a:lstStyle/>
          <a:p>
            <a:r>
              <a:rPr lang="ru-RU" altLang="ru-RU" dirty="0"/>
              <a:t>Пример использования АГП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9015AB-BBAE-42A4-B125-BFA5EF6359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68670"/>
            <a:ext cx="8053754" cy="4586654"/>
          </a:xfrm>
          <a:noFill/>
        </p:spPr>
        <p:txBody>
          <a:bodyPr/>
          <a:lstStyle/>
          <a:p>
            <a:pPr marL="422041" indent="-422041">
              <a:buNone/>
            </a:pPr>
            <a:r>
              <a:rPr lang="en-US" altLang="ru-RU">
                <a:latin typeface="Times New Roman" panose="02020603050405020304" pitchFamily="18" charset="0"/>
              </a:rPr>
              <a:t> </a:t>
            </a:r>
            <a:endParaRPr lang="ru-RU" altLang="ru-RU">
              <a:latin typeface="Times New Roman" panose="02020603050405020304" pitchFamily="18" charset="0"/>
            </a:endParaRPr>
          </a:p>
          <a:p>
            <a:pPr marL="422041" indent="-422041">
              <a:buNone/>
            </a:pPr>
            <a:endParaRPr lang="ru-RU" altLang="ru-RU">
              <a:latin typeface="Times New Roman" panose="02020603050405020304" pitchFamily="18" charset="0"/>
            </a:endParaRPr>
          </a:p>
          <a:p>
            <a:pPr marL="422041" indent="-422041">
              <a:buNone/>
            </a:pPr>
            <a:endParaRPr lang="ru-RU" altLang="ru-RU" b="1"/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043F6F47-634C-483D-871D-D5957678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3030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 sz="2215"/>
          </a:p>
        </p:txBody>
      </p:sp>
      <p:sp>
        <p:nvSpPr>
          <p:cNvPr id="47109" name="Rectangle 11">
            <a:extLst>
              <a:ext uri="{FF2B5EF4-FFF2-40B4-BE49-F238E27FC236}">
                <a16:creationId xmlns:a16="http://schemas.microsoft.com/office/drawing/2014/main" id="{000F6CC5-A0DC-453D-8129-18531286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4835769"/>
            <a:ext cx="7174523" cy="105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215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Math1" charset="2"/>
              </a:rPr>
              <a:t>*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ru-RU" sz="2215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215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+cos(18</a:t>
            </a:r>
            <a:r>
              <a:rPr lang="en-US" altLang="ru-RU" sz="2215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ru-RU" sz="221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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0.5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,1.5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33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испытаний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точность поиска</a:t>
            </a:r>
            <a:r>
              <a:rPr lang="en-US" altLang="ru-RU" sz="2215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10</a:t>
            </a:r>
            <a:r>
              <a:rPr lang="en-US" altLang="ru-RU" sz="2215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altLang="ru-RU" sz="2215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pic>
        <p:nvPicPr>
          <p:cNvPr id="47110" name="Рисунок 7" descr="fun2.gif">
            <a:extLst>
              <a:ext uri="{FF2B5EF4-FFF2-40B4-BE49-F238E27FC236}">
                <a16:creationId xmlns:a16="http://schemas.microsoft.com/office/drawing/2014/main" id="{F4780B83-CD3D-4E3C-8218-1142DDA6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89" y="1384789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00ACE75-EF82-4379-93C2-D7A028A6D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7772400" cy="457200"/>
          </a:xfrm>
        </p:spPr>
        <p:txBody>
          <a:bodyPr/>
          <a:lstStyle/>
          <a:p>
            <a:r>
              <a:rPr lang="ru-RU" altLang="ru-RU" dirty="0"/>
              <a:t>Метод Хука-</a:t>
            </a:r>
            <a:r>
              <a:rPr lang="ru-RU" altLang="ru-RU" dirty="0" err="1"/>
              <a:t>Дживса</a:t>
            </a:r>
            <a:endParaRPr lang="ru-RU" altLang="ru-RU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1DECB7A-18D9-463C-B5CC-102DDB088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49" y="1129811"/>
            <a:ext cx="8496300" cy="5272454"/>
          </a:xfrm>
        </p:spPr>
        <p:txBody>
          <a:bodyPr/>
          <a:lstStyle/>
          <a:p>
            <a:pPr marL="398595" algn="just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</a:rPr>
              <a:t>Это комбинация исследующего поиска по направлениям и поиска по образцу.</a:t>
            </a:r>
          </a:p>
          <a:p>
            <a:pPr marL="398595" algn="just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</a:rPr>
              <a:t>Поиск минимума на шаге происходит в результате смещение вдоль направления.</a:t>
            </a:r>
          </a:p>
          <a:p>
            <a:pPr marL="398595" algn="just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</a:rPr>
              <a:t>Это направление – образец, который строится и может в дальнейшем корректироваться.</a:t>
            </a:r>
          </a:p>
          <a:p>
            <a:pPr marL="398595" algn="just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</a:rPr>
              <a:t>Задается величина шага, если значение функции при этом не превышает значение в исходной, то шаг удачный, иначе рассматриваем противоположное направление </a:t>
            </a:r>
          </a:p>
          <a:p>
            <a:pPr marL="398595" algn="just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</a:rPr>
              <a:t>Переходим в найденную точку вдоль прямой, соединяющей ее с предыдущей</a:t>
            </a:r>
          </a:p>
          <a:p>
            <a:pPr marL="82064" indent="0" algn="just">
              <a:spcBef>
                <a:spcPct val="0"/>
              </a:spcBef>
              <a:buNone/>
            </a:pPr>
            <a:endParaRPr lang="ru-RU" altLang="ru-RU" dirty="0">
              <a:latin typeface="Times New Roman" panose="02020603050405020304" pitchFamily="18" charset="0"/>
            </a:endParaRPr>
          </a:p>
          <a:p>
            <a:pPr marL="82064" indent="0" algn="just">
              <a:spcBef>
                <a:spcPct val="0"/>
              </a:spcBef>
              <a:buNone/>
            </a:pPr>
            <a:endParaRPr lang="ru-RU" altLang="ru-RU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0BCE08-B1DF-4614-BD61-B548ACCAF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7772400" cy="457200"/>
          </a:xfrm>
        </p:spPr>
        <p:txBody>
          <a:bodyPr/>
          <a:lstStyle/>
          <a:p>
            <a:r>
              <a:rPr lang="ru-RU" altLang="ru-RU" sz="2400" dirty="0"/>
              <a:t>Аппроксимация методом наименьших квадратов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8BB1DC-F9F8-49AB-BDC4-969C4248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582" y="1368464"/>
                <a:ext cx="8229600" cy="45866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Основное условие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sz="1846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ru-RU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sz="184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ru-RU" sz="1846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846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46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46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4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46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46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</m:nary>
                    <m:r>
                      <a:rPr lang="ru-RU" sz="1846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ru-RU" sz="1846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ru-RU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ru-RU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ru-RU" sz="184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846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46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46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нашем случае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</a:p>
              <a:p>
                <a:pPr marL="0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построенной таким образом параболе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определить минимум –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ее вершину</a:t>
                </a:r>
              </a:p>
              <a:p>
                <a:pPr marL="0" indent="0">
                  <a:buNone/>
                </a:pPr>
                <a:endParaRPr lang="ru-RU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8BB1DC-F9F8-49AB-BDC4-969C4248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582" y="1368464"/>
                <a:ext cx="8229600" cy="4586654"/>
              </a:xfrm>
              <a:blipFill>
                <a:blip r:embed="rId3"/>
                <a:stretch>
                  <a:fillRect l="-963" t="-84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37E39-D36D-4D08-9DCE-930ADB7B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47" y="2299029"/>
            <a:ext cx="2946820" cy="3706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7F455C-24F8-4B05-ADF4-FE5CC8880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9" y="881063"/>
            <a:ext cx="3768455" cy="4996210"/>
          </a:xfrm>
          <a:prstGeom prst="rect">
            <a:avLst/>
          </a:prstGeom>
        </p:spPr>
      </p:pic>
      <p:sp>
        <p:nvSpPr>
          <p:cNvPr id="44034" name="Rectangle 2">
            <a:extLst>
              <a:ext uri="{FF2B5EF4-FFF2-40B4-BE49-F238E27FC236}">
                <a16:creationId xmlns:a16="http://schemas.microsoft.com/office/drawing/2014/main" id="{140BCE08-B1DF-4614-BD61-B548ACCAF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7772400" cy="457200"/>
          </a:xfrm>
        </p:spPr>
        <p:txBody>
          <a:bodyPr/>
          <a:lstStyle/>
          <a:p>
            <a:r>
              <a:rPr lang="ru-RU" altLang="ru-RU" sz="2400" dirty="0"/>
              <a:t>Аппроксимация методом наименьших квадратов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C39F4-71FE-4FBF-BAA4-FAE59D8C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809178"/>
            <a:ext cx="4813458" cy="48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5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14616</TotalTime>
  <Words>968</Words>
  <Application>Microsoft Office PowerPoint</Application>
  <PresentationFormat>Экран (4:3)</PresentationFormat>
  <Paragraphs>138</Paragraphs>
  <Slides>17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Bernard MT Condensed</vt:lpstr>
      <vt:lpstr>Cambria Math</vt:lpstr>
      <vt:lpstr>Math1</vt:lpstr>
      <vt:lpstr>Symbol</vt:lpstr>
      <vt:lpstr>Times</vt:lpstr>
      <vt:lpstr>Times New Roman</vt:lpstr>
      <vt:lpstr>Wingdings</vt:lpstr>
      <vt:lpstr>Оформление по умолчанию</vt:lpstr>
      <vt:lpstr>Специальное оформление</vt:lpstr>
      <vt:lpstr>Формула</vt:lpstr>
      <vt:lpstr>Уравнение</vt:lpstr>
      <vt:lpstr>Презентация PowerPoint</vt:lpstr>
      <vt:lpstr>Постановка задачи</vt:lpstr>
      <vt:lpstr>Методы оптимизации</vt:lpstr>
      <vt:lpstr>Алгоритм глобального поиска</vt:lpstr>
      <vt:lpstr>Алгоритм глобального поиска</vt:lpstr>
      <vt:lpstr>Пример использования АГП</vt:lpstr>
      <vt:lpstr>Метод Хука-Дживса</vt:lpstr>
      <vt:lpstr>Аппроксимация методом наименьших квадратов</vt:lpstr>
      <vt:lpstr>Аппроксимация методом наименьших квадратов</vt:lpstr>
      <vt:lpstr>Идея подхода</vt:lpstr>
      <vt:lpstr>Идея подхода</vt:lpstr>
      <vt:lpstr>Идея подхода</vt:lpstr>
      <vt:lpstr>Вычислительные эксперименты</vt:lpstr>
      <vt:lpstr>Вычислительные эксперименты</vt:lpstr>
      <vt:lpstr>Результаты экспериментов</vt:lpstr>
      <vt:lpstr>Заключение</vt:lpstr>
      <vt:lpstr>Презентация PowerPoint</vt:lpstr>
    </vt:vector>
  </TitlesOfParts>
  <Company>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796</cp:revision>
  <dcterms:created xsi:type="dcterms:W3CDTF">2006-01-13T11:29:09Z</dcterms:created>
  <dcterms:modified xsi:type="dcterms:W3CDTF">2020-11-23T12:12:03Z</dcterms:modified>
</cp:coreProperties>
</file>