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700" r:id="rId1"/>
  </p:sldMasterIdLst>
  <p:notesMasterIdLst>
    <p:notesMasterId r:id="rId18"/>
  </p:notesMasterIdLst>
  <p:handoutMasterIdLst>
    <p:handoutMasterId r:id="rId19"/>
  </p:handoutMasterIdLst>
  <p:sldIdLst>
    <p:sldId id="518" r:id="rId2"/>
    <p:sldId id="565" r:id="rId3"/>
    <p:sldId id="566" r:id="rId4"/>
    <p:sldId id="567" r:id="rId5"/>
    <p:sldId id="568" r:id="rId6"/>
    <p:sldId id="569" r:id="rId7"/>
    <p:sldId id="474" r:id="rId8"/>
    <p:sldId id="570" r:id="rId9"/>
    <p:sldId id="493" r:id="rId10"/>
    <p:sldId id="528" r:id="rId11"/>
    <p:sldId id="527" r:id="rId12"/>
    <p:sldId id="541" r:id="rId13"/>
    <p:sldId id="543" r:id="rId14"/>
    <p:sldId id="546" r:id="rId15"/>
    <p:sldId id="571" r:id="rId16"/>
    <p:sldId id="551" r:id="rId17"/>
  </p:sldIdLst>
  <p:sldSz cx="9906000" cy="6858000" type="A4"/>
  <p:notesSz cx="6888163" cy="100203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4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5DA2"/>
    <a:srgbClr val="D62A90"/>
    <a:srgbClr val="00FF00"/>
    <a:srgbClr val="99FF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93369" autoAdjust="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48" y="8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12" y="-114"/>
      </p:cViewPr>
      <p:guideLst>
        <p:guide orient="horz" pos="3156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6D69DC8-28EA-4D1E-8883-D14AEA55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3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0888"/>
            <a:ext cx="54276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7C680882-5D7D-45A9-B0D8-7C13C25E6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553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42950" y="2068363"/>
            <a:ext cx="84201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8" name="Text Box 1033"/>
          <p:cNvSpPr txBox="1">
            <a:spLocks noChangeArrowheads="1"/>
          </p:cNvSpPr>
          <p:nvPr userDrawn="1"/>
        </p:nvSpPr>
        <p:spPr bwMode="auto">
          <a:xfrm>
            <a:off x="1190545" y="2348880"/>
            <a:ext cx="8739214" cy="10500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9pPr>
          </a:lstStyle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16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Нижегородский государственный университет им. Н.И. Лобачевского </a:t>
            </a:r>
            <a:endParaRPr lang="ru-RU" sz="1800" b="1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6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Национальный исследовательский университет</a:t>
            </a:r>
            <a:endParaRPr lang="ru-RU" sz="1600" b="1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16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Институт информационных технологий, математики и механики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9" y="2243171"/>
            <a:ext cx="1141412" cy="1257837"/>
          </a:xfrm>
          <a:prstGeom prst="rect">
            <a:avLst/>
          </a:prstGeom>
        </p:spPr>
      </p:pic>
      <p:sp>
        <p:nvSpPr>
          <p:cNvPr id="10" name="Line 12">
            <a:extLst>
              <a:ext uri="{FF2B5EF4-FFF2-40B4-BE49-F238E27FC236}">
                <a16:creationId xmlns:a16="http://schemas.microsoft.com/office/drawing/2014/main" id="{70369828-50AA-41DA-9F5A-AA39D39C6BB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2426" y="3717032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9D44C81-6232-4FF9-AF64-1FA8189B525D}"/>
              </a:ext>
            </a:extLst>
          </p:cNvPr>
          <p:cNvSpPr/>
          <p:nvPr userDrawn="1"/>
        </p:nvSpPr>
        <p:spPr bwMode="auto">
          <a:xfrm>
            <a:off x="132426" y="260648"/>
            <a:ext cx="9439936" cy="1804727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4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30.03.2021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1" i="0" smtClean="0"/>
            </a:lvl1pPr>
          </a:lstStyle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64550"/>
            <a:ext cx="4331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4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1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30.03.2021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1" i="0" smtClean="0"/>
            </a:lvl1pPr>
          </a:lstStyle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64550"/>
            <a:ext cx="4331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450" y="207963"/>
            <a:ext cx="9465896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092" y="1071546"/>
            <a:ext cx="950125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6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30.03.2021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19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1" i="0" smtClean="0"/>
            </a:lvl1pPr>
          </a:lstStyle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64550"/>
            <a:ext cx="4331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tabLst/>
        <a:defRPr sz="16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evgeny.kozinov@itmm.unn.ru" TargetMode="External"/><Relationship Id="rId2" Type="http://schemas.openxmlformats.org/officeDocument/2006/relationships/hyperlink" Target="mailto:gergel@unn.r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05E28CF-B7F8-4FC0-BAA9-FA75955222E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37642" y="5445224"/>
            <a:ext cx="84201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20638" algn="ctr" rtl="0" eaLnBrk="0" fontAlgn="base" hangingPunct="0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675" indent="-285750" algn="just" rtl="0" eaLnBrk="0" fontAlgn="base" hangingPunct="0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236663" indent="-228600" algn="just" rtl="0" eaLnBrk="0" fontAlgn="base" hangingPunct="0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44650" indent="-228600" algn="just" rtl="0" eaLnBrk="0" fontAlgn="base" hangingPunct="0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just" rtl="0" eaLnBrk="0" fontAlgn="base" hangingPunct="0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just" rtl="0" fontAlgn="base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just" rtl="0" fontAlgn="base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just" rtl="0" fontAlgn="base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just" rtl="0" fontAlgn="base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363538" algn="r" eaLnBrk="1" hangingPunct="1">
              <a:lnSpc>
                <a:spcPct val="105000"/>
              </a:lnSpc>
              <a:buSzTx/>
            </a:pPr>
            <a:r>
              <a:rPr lang="ru-RU" altLang="ru-RU" sz="2200" dirty="0">
                <a:latin typeface="Cambria" panose="02040503050406030204" pitchFamily="18" charset="0"/>
              </a:rPr>
              <a:t>д.т.н., проф., Гергель В.П., ИТММ, ННГУ</a:t>
            </a:r>
          </a:p>
          <a:p>
            <a:pPr marL="0" indent="363538" algn="r" eaLnBrk="1" hangingPunct="1">
              <a:lnSpc>
                <a:spcPct val="105000"/>
              </a:lnSpc>
              <a:buSzTx/>
            </a:pPr>
            <a:r>
              <a:rPr lang="ru-RU" altLang="ru-RU" sz="2200" b="1" u="sng" dirty="0">
                <a:latin typeface="Cambria" panose="02040503050406030204" pitchFamily="18" charset="0"/>
              </a:rPr>
              <a:t>к.т.н., преп., </a:t>
            </a:r>
            <a:r>
              <a:rPr lang="ru-RU" altLang="ru-RU" sz="2200" b="1" u="sng" dirty="0" err="1">
                <a:latin typeface="Cambria" panose="02040503050406030204" pitchFamily="18" charset="0"/>
              </a:rPr>
              <a:t>Козинов</a:t>
            </a:r>
            <a:r>
              <a:rPr lang="ru-RU" altLang="ru-RU" sz="2200" b="1" u="sng" dirty="0">
                <a:latin typeface="Cambria" panose="02040503050406030204" pitchFamily="18" charset="0"/>
              </a:rPr>
              <a:t> Е.А., ИТММ, ННГУ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24CA9CCD-1849-49E0-B228-E66A0E7DE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642" y="3886200"/>
            <a:ext cx="8807846" cy="1415008"/>
          </a:xfrm>
        </p:spPr>
        <p:txBody>
          <a:bodyPr/>
          <a:lstStyle/>
          <a:p>
            <a:r>
              <a:rPr lang="en-US" sz="3200" b="1" dirty="0"/>
              <a:t>Parallel Computations for Solving Multicriteria Mixed-Integer Optimization Problems</a:t>
            </a:r>
            <a:endParaRPr lang="ru-RU" sz="3200" b="1" dirty="0"/>
          </a:p>
        </p:txBody>
      </p:sp>
      <p:pic>
        <p:nvPicPr>
          <p:cNvPr id="1026" name="Picture 2" descr="Параллельные вычислительные технологии 2021 (ПаВТ'2021)">
            <a:extLst>
              <a:ext uri="{FF2B5EF4-FFF2-40B4-BE49-F238E27FC236}">
                <a16:creationId xmlns:a16="http://schemas.microsoft.com/office/drawing/2014/main" id="{57DCAD94-4E9E-4440-8019-63393CCDA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416074"/>
            <a:ext cx="1619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DF5F1D-3089-47BB-9D50-5CD7983EC7F6}"/>
              </a:ext>
            </a:extLst>
          </p:cNvPr>
          <p:cNvSpPr txBox="1"/>
          <p:nvPr/>
        </p:nvSpPr>
        <p:spPr>
          <a:xfrm>
            <a:off x="2003246" y="674693"/>
            <a:ext cx="74862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Параллельные вычислительные технологии (ПаВТ'2021)</a:t>
            </a:r>
          </a:p>
        </p:txBody>
      </p:sp>
    </p:spTree>
    <p:extLst>
      <p:ext uri="{BB962C8B-B14F-4D97-AF65-F5344CB8AC3E}">
        <p14:creationId xmlns:p14="http://schemas.microsoft.com/office/powerpoint/2010/main" val="259855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8FC4E-42F6-4A34-A2BC-F48B0B30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Основы подхода: Использование поисковой информации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45241D-19E6-4D80-9597-2D01BE771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238092" y="1071546"/>
            <a:ext cx="9501254" cy="530978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Решение задач – последовательность испытаний </a:t>
            </a:r>
            <a:r>
              <a:rPr lang="en-US" dirty="0"/>
              <a:t> </a:t>
            </a:r>
            <a:r>
              <a:rPr lang="en-US" i="1" dirty="0"/>
              <a:t>f </a:t>
            </a:r>
            <a:r>
              <a:rPr lang="en-US" i="1" baseline="30000" dirty="0" err="1"/>
              <a:t>i</a:t>
            </a:r>
            <a:r>
              <a:rPr lang="en-US" i="1" baseline="30000" dirty="0"/>
              <a:t> </a:t>
            </a:r>
            <a:r>
              <a:rPr lang="ru-RU" dirty="0"/>
              <a:t>=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ru-RU" dirty="0"/>
              <a:t>(</a:t>
            </a:r>
            <a:r>
              <a:rPr lang="en-US" dirty="0"/>
              <a:t> </a:t>
            </a:r>
            <a:r>
              <a:rPr lang="ru-RU" dirty="0"/>
              <a:t>𝑦</a:t>
            </a:r>
            <a:r>
              <a:rPr lang="ru-RU" baseline="30000" dirty="0"/>
              <a:t>𝑖</a:t>
            </a:r>
            <a:r>
              <a:rPr lang="ru-RU" dirty="0"/>
              <a:t> </a:t>
            </a:r>
            <a:r>
              <a:rPr lang="en-US" dirty="0"/>
              <a:t>, </a:t>
            </a:r>
            <a:r>
              <a:rPr lang="en-US" i="1" dirty="0" err="1"/>
              <a:t>w</a:t>
            </a:r>
            <a:r>
              <a:rPr lang="en-US" i="1" baseline="30000" dirty="0" err="1"/>
              <a:t>i</a:t>
            </a:r>
            <a:r>
              <a:rPr lang="ru-RU" dirty="0"/>
              <a:t>).</a:t>
            </a:r>
          </a:p>
          <a:p>
            <a:pPr lvl="1"/>
            <a:r>
              <a:rPr lang="ru-RU" dirty="0"/>
              <a:t>Вся доступная информация о решаемой задаче оптимизации </a:t>
            </a:r>
            <a:br>
              <a:rPr lang="ru-RU" dirty="0"/>
            </a:br>
            <a:r>
              <a:rPr lang="ru-RU" dirty="0"/>
              <a:t>(</a:t>
            </a:r>
            <a:r>
              <a:rPr lang="ru-RU" i="1" dirty="0"/>
              <a:t>множество поисковой информации</a:t>
            </a:r>
            <a:r>
              <a:rPr lang="ru-RU" dirty="0"/>
              <a:t>, МПИ):</a:t>
            </a:r>
          </a:p>
          <a:p>
            <a:pPr lvl="1"/>
            <a:endParaRPr lang="en-US" sz="3000" dirty="0"/>
          </a:p>
          <a:p>
            <a:pPr lvl="1"/>
            <a:r>
              <a:rPr lang="ru-RU" dirty="0"/>
              <a:t>МПИ преобразуется к </a:t>
            </a:r>
            <a:r>
              <a:rPr lang="ru-RU" i="1" dirty="0"/>
              <a:t>матрице состояния поиска</a:t>
            </a:r>
            <a:r>
              <a:rPr lang="ru-RU" dirty="0"/>
              <a:t> (МСП) :</a:t>
            </a:r>
          </a:p>
          <a:p>
            <a:pPr lvl="1"/>
            <a:endParaRPr lang="en-US" sz="3000" dirty="0"/>
          </a:p>
          <a:p>
            <a:pPr lvl="2"/>
            <a:r>
              <a:rPr lang="ru-RU" dirty="0"/>
              <a:t>𝑥</a:t>
            </a:r>
            <a:r>
              <a:rPr lang="ru-RU" baseline="-25000" dirty="0"/>
              <a:t>𝑖</a:t>
            </a:r>
            <a:r>
              <a:rPr lang="en-US" dirty="0"/>
              <a:t> </a:t>
            </a:r>
            <a:r>
              <a:rPr lang="ru-RU" dirty="0"/>
              <a:t>=</a:t>
            </a:r>
            <a:r>
              <a:rPr lang="en-US" dirty="0"/>
              <a:t> (</a:t>
            </a:r>
            <a:r>
              <a:rPr lang="ru-RU" dirty="0"/>
              <a:t>𝑦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 </a:t>
            </a:r>
            <a:r>
              <a:rPr lang="ru-RU" dirty="0"/>
              <a:t>𝑦</a:t>
            </a:r>
            <a:r>
              <a:rPr lang="ru-RU" baseline="-25000" dirty="0"/>
              <a:t>𝑖</a:t>
            </a:r>
            <a:r>
              <a:rPr lang="ru-RU" dirty="0"/>
              <a:t> )</a:t>
            </a:r>
            <a:r>
              <a:rPr lang="en-US" dirty="0"/>
              <a:t> , </a:t>
            </a: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dirty="0"/>
              <a:t>) </a:t>
            </a:r>
            <a:r>
              <a:rPr lang="ru-RU" dirty="0"/>
              <a:t>– редуцированные точки,</a:t>
            </a:r>
            <a:endParaRPr lang="en-US" dirty="0"/>
          </a:p>
          <a:p>
            <a:pPr lvl="2"/>
            <a:r>
              <a:rPr lang="ru-RU" dirty="0"/>
              <a:t> </a:t>
            </a:r>
          </a:p>
          <a:p>
            <a:pPr lvl="2"/>
            <a:r>
              <a:rPr lang="ru-RU" dirty="0"/>
              <a:t>𝑙</a:t>
            </a:r>
            <a:r>
              <a:rPr lang="ru-RU" baseline="-25000" dirty="0"/>
              <a:t>𝑖</a:t>
            </a:r>
            <a:r>
              <a:rPr lang="ru-RU" dirty="0"/>
              <a:t> - номера итераций.</a:t>
            </a:r>
          </a:p>
          <a:p>
            <a:r>
              <a:rPr lang="ru-RU" dirty="0"/>
              <a:t>При переходе к новой задаче поисковая информация может быть пересчитана </a:t>
            </a:r>
            <a:r>
              <a:rPr lang="ru-RU" b="1" i="1" dirty="0"/>
              <a:t>без дополнительных вычислений значений критериев</a:t>
            </a:r>
            <a:r>
              <a:rPr lang="ru-RU" dirty="0"/>
              <a:t>:</a:t>
            </a:r>
          </a:p>
          <a:p>
            <a:pPr>
              <a:buNone/>
            </a:pPr>
            <a:endParaRPr lang="en-US" dirty="0"/>
          </a:p>
          <a:p>
            <a:r>
              <a:rPr lang="ru-RU" dirty="0"/>
              <a:t>Алгоритм, разработанный в рамках предложенного подхода, именуется далее как </a:t>
            </a:r>
            <a:r>
              <a:rPr lang="en-US" b="1" u="sng" dirty="0"/>
              <a:t>Algorithm for  Global Mixed-Integer Search (AGMIS</a:t>
            </a:r>
            <a:r>
              <a:rPr lang="ru-RU" b="1" u="sng" dirty="0"/>
              <a:t>)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6776" y="2924944"/>
            <a:ext cx="3018316" cy="324000"/>
          </a:xfrm>
          <a:prstGeom prst="rect">
            <a:avLst/>
          </a:prstGeom>
          <a:noFill/>
        </p:spPr>
      </p:pic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6576" y="3573016"/>
            <a:ext cx="2725528" cy="432000"/>
          </a:xfrm>
          <a:prstGeom prst="rect">
            <a:avLst/>
          </a:prstGeom>
          <a:noFill/>
        </p:spPr>
      </p:pic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9810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4363" y="4905216"/>
            <a:ext cx="4058837" cy="468000"/>
          </a:xfrm>
          <a:prstGeom prst="rect">
            <a:avLst/>
          </a:prstGeom>
          <a:noFill/>
        </p:spPr>
      </p:pic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10001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16696" y="2093987"/>
            <a:ext cx="4895850" cy="542925"/>
          </a:xfrm>
          <a:prstGeom prst="rect">
            <a:avLst/>
          </a:prstGeom>
          <a:noFill/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10001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Дата 3">
            <a:extLst>
              <a:ext uri="{FF2B5EF4-FFF2-40B4-BE49-F238E27FC236}">
                <a16:creationId xmlns:a16="http://schemas.microsoft.com/office/drawing/2014/main" id="{401A14A2-EACA-4655-9AA9-CF5BBB4BA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2257" y="6480746"/>
            <a:ext cx="2051711" cy="260622"/>
          </a:xfrm>
        </p:spPr>
        <p:txBody>
          <a:bodyPr/>
          <a:lstStyle/>
          <a:p>
            <a:pPr>
              <a:defRPr/>
            </a:pPr>
            <a:r>
              <a:rPr lang="ru-RU" sz="1200" b="1" dirty="0" err="1"/>
              <a:t>ПаВТ</a:t>
            </a:r>
            <a:r>
              <a:rPr lang="ru-RU" sz="1200" b="1" dirty="0"/>
              <a:t> 2021</a:t>
            </a:r>
          </a:p>
        </p:txBody>
      </p:sp>
      <p:sp>
        <p:nvSpPr>
          <p:cNvPr id="21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843171" y="6480746"/>
            <a:ext cx="935567" cy="260622"/>
          </a:xfrm>
        </p:spPr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10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526660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Параллельные вычисления для систем с общей</a:t>
            </a:r>
            <a:r>
              <a:rPr lang="en-US" dirty="0"/>
              <a:t> </a:t>
            </a:r>
            <a:r>
              <a:rPr lang="ru-RU" dirty="0"/>
              <a:t>разделяемой памятью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238092" y="1071546"/>
            <a:ext cx="9667908" cy="5214974"/>
          </a:xfrm>
        </p:spPr>
        <p:txBody>
          <a:bodyPr>
            <a:noAutofit/>
          </a:bodyPr>
          <a:lstStyle/>
          <a:p>
            <a:r>
              <a:rPr lang="ru-RU" sz="2200" dirty="0"/>
              <a:t>Параллельный алгоритм </a:t>
            </a:r>
            <a:r>
              <a:rPr lang="en-US" sz="2200" b="1" u="sng" dirty="0"/>
              <a:t>(PAGMIS</a:t>
            </a:r>
            <a:r>
              <a:rPr lang="ru-RU" sz="2200" b="1" u="sng" dirty="0"/>
              <a:t>)</a:t>
            </a:r>
            <a:r>
              <a:rPr lang="en-US" sz="2200" b="1" dirty="0"/>
              <a:t> </a:t>
            </a:r>
            <a:r>
              <a:rPr lang="ru-RU" sz="2200" dirty="0"/>
              <a:t>определяется как расширение последовательного метода </a:t>
            </a:r>
            <a:r>
              <a:rPr lang="en-US" sz="2200" dirty="0"/>
              <a:t>AGMIS</a:t>
            </a:r>
            <a:r>
              <a:rPr lang="ru-RU" sz="2200" dirty="0"/>
              <a:t>:</a:t>
            </a:r>
          </a:p>
          <a:p>
            <a:pPr>
              <a:buFont typeface="+mj-lt"/>
              <a:buAutoNum type="arabicPeriod"/>
            </a:pPr>
            <a:r>
              <a:rPr lang="ru-RU" sz="2200" dirty="0"/>
              <a:t>Отсортировать точки испытаний в порядке возрастания их координат </a:t>
            </a:r>
            <a:br>
              <a:rPr lang="ru-RU" sz="2200" dirty="0"/>
            </a:br>
            <a:r>
              <a:rPr lang="ru-RU" sz="2200" dirty="0"/>
              <a:t>0</a:t>
            </a:r>
            <a:r>
              <a:rPr lang="en-US" sz="2200" dirty="0"/>
              <a:t> </a:t>
            </a:r>
            <a:r>
              <a:rPr lang="ru-RU" sz="2200" dirty="0"/>
              <a:t>=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0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1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…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𝑖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…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𝑘∗</a:t>
            </a:r>
            <a:r>
              <a:rPr lang="ru-RU" sz="2200" i="1" baseline="-25000" dirty="0" err="1"/>
              <a:t>p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𝑘∗𝑝+1</a:t>
            </a:r>
            <a:r>
              <a:rPr lang="en-US" sz="2200" dirty="0"/>
              <a:t> </a:t>
            </a:r>
            <a:r>
              <a:rPr lang="ru-RU" sz="2200" dirty="0"/>
              <a:t>=</a:t>
            </a:r>
            <a:r>
              <a:rPr lang="en-US" sz="2200" dirty="0"/>
              <a:t> </a:t>
            </a:r>
            <a:r>
              <a:rPr lang="en-US" sz="2200" i="1" dirty="0"/>
              <a:t>l</a:t>
            </a:r>
            <a:r>
              <a:rPr lang="ru-RU" sz="2200" dirty="0"/>
              <a:t>. </a:t>
            </a:r>
          </a:p>
          <a:p>
            <a:pPr>
              <a:buFont typeface="+mj-lt"/>
              <a:buAutoNum type="arabicPeriod"/>
            </a:pPr>
            <a:r>
              <a:rPr lang="ru-RU" sz="2200" dirty="0"/>
              <a:t>Для каждого интервала (</a:t>
            </a:r>
            <a:r>
              <a:rPr lang="ru-RU" sz="2200" i="1" dirty="0" err="1"/>
              <a:t>x</a:t>
            </a:r>
            <a:r>
              <a:rPr lang="ru-RU" sz="2200" i="1" baseline="-25000" dirty="0" err="1"/>
              <a:t>i</a:t>
            </a:r>
            <a:r>
              <a:rPr lang="en-US" sz="2200" baseline="-25000" dirty="0"/>
              <a:t>-</a:t>
            </a:r>
            <a:r>
              <a:rPr lang="ru-RU" sz="2200" baseline="-25000" dirty="0"/>
              <a:t>1</a:t>
            </a:r>
            <a:r>
              <a:rPr lang="ru-RU" sz="2200" dirty="0"/>
              <a:t>,</a:t>
            </a:r>
            <a:r>
              <a:rPr lang="en-US" sz="2200" dirty="0"/>
              <a:t> </a:t>
            </a:r>
            <a:r>
              <a:rPr lang="ru-RU" sz="2200" i="1" dirty="0" err="1"/>
              <a:t>x</a:t>
            </a:r>
            <a:r>
              <a:rPr lang="ru-RU" sz="2200" i="1" baseline="-25000" dirty="0" err="1"/>
              <a:t>i</a:t>
            </a:r>
            <a:r>
              <a:rPr lang="ru-RU" sz="2200" dirty="0"/>
              <a:t>) вычислить</a:t>
            </a:r>
            <a:r>
              <a:rPr lang="en-US" sz="2200" dirty="0"/>
              <a:t> </a:t>
            </a:r>
            <a:r>
              <a:rPr lang="ru-RU" sz="2200" dirty="0"/>
              <a:t>значения характеристики интервалов 𝑅(𝑖).</a:t>
            </a:r>
          </a:p>
          <a:p>
            <a:pPr>
              <a:spcAft>
                <a:spcPts val="300"/>
              </a:spcAft>
              <a:buFont typeface="+mj-lt"/>
              <a:buAutoNum type="arabicPeriod"/>
            </a:pPr>
            <a:r>
              <a:rPr lang="ru-RU" sz="2200" dirty="0"/>
              <a:t>Отсортировать интервалы по убыванию характеристик и </a:t>
            </a:r>
            <a:br>
              <a:rPr lang="ru-RU" sz="2200" dirty="0"/>
            </a:br>
            <a:r>
              <a:rPr lang="ru-RU" sz="2200" dirty="0"/>
              <a:t>взять 𝑝 интервалов </a:t>
            </a:r>
            <a:br>
              <a:rPr lang="ru-RU" sz="2200" dirty="0"/>
            </a:br>
            <a:r>
              <a:rPr lang="ru-RU" sz="2200" dirty="0"/>
              <a:t> 𝑅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en-US" sz="2200" dirty="0"/>
              <a:t> </a:t>
            </a:r>
            <a:r>
              <a:rPr lang="ru-RU" sz="2200" dirty="0"/>
              <a:t>𝑡</a:t>
            </a:r>
            <a:r>
              <a:rPr lang="ru-RU" sz="2200" baseline="-25000" dirty="0"/>
              <a:t>1</a:t>
            </a:r>
            <a:r>
              <a:rPr lang="en-US" sz="2200" dirty="0"/>
              <a:t> </a:t>
            </a:r>
            <a:r>
              <a:rPr lang="ru-RU" sz="2200" dirty="0"/>
              <a:t>)</a:t>
            </a:r>
            <a:r>
              <a:rPr lang="en-US" sz="2200" dirty="0"/>
              <a:t> </a:t>
            </a:r>
            <a:r>
              <a:rPr lang="ru-RU" sz="2200" dirty="0"/>
              <a:t>≥</a:t>
            </a:r>
            <a:r>
              <a:rPr lang="en-US" sz="2200" dirty="0"/>
              <a:t> </a:t>
            </a:r>
            <a:r>
              <a:rPr lang="ru-RU" sz="2200" dirty="0"/>
              <a:t>𝑅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en-US" sz="2200" dirty="0"/>
              <a:t> </a:t>
            </a:r>
            <a:r>
              <a:rPr lang="ru-RU" sz="2200" dirty="0"/>
              <a:t>𝑡</a:t>
            </a:r>
            <a:r>
              <a:rPr lang="ru-RU" sz="2200" baseline="-25000" dirty="0"/>
              <a:t>2</a:t>
            </a:r>
            <a:r>
              <a:rPr lang="en-US" sz="2200" dirty="0"/>
              <a:t> </a:t>
            </a:r>
            <a:r>
              <a:rPr lang="ru-RU" sz="2200" dirty="0"/>
              <a:t>)</a:t>
            </a:r>
            <a:r>
              <a:rPr lang="en-US" sz="2200" dirty="0"/>
              <a:t> </a:t>
            </a:r>
            <a:r>
              <a:rPr lang="ru-RU" sz="2200" dirty="0"/>
              <a:t>≥</a:t>
            </a:r>
            <a:r>
              <a:rPr lang="en-US" sz="2200" dirty="0"/>
              <a:t> </a:t>
            </a:r>
            <a:r>
              <a:rPr lang="ru-RU" sz="2200" dirty="0"/>
              <a:t>…</a:t>
            </a:r>
            <a:r>
              <a:rPr lang="en-US" sz="2200" dirty="0"/>
              <a:t> </a:t>
            </a:r>
            <a:r>
              <a:rPr lang="ru-RU" sz="2200" dirty="0"/>
              <a:t>≥</a:t>
            </a:r>
            <a:r>
              <a:rPr lang="en-US" sz="2200" dirty="0"/>
              <a:t> </a:t>
            </a:r>
            <a:r>
              <a:rPr lang="ru-RU" sz="2200" dirty="0"/>
              <a:t>𝑅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en-US" sz="2200" dirty="0"/>
              <a:t> </a:t>
            </a:r>
            <a:r>
              <a:rPr lang="ru-RU" sz="2200" dirty="0"/>
              <a:t>𝑡</a:t>
            </a:r>
            <a:r>
              <a:rPr lang="ru-RU" sz="2200" baseline="-25000" dirty="0"/>
              <a:t>𝑝</a:t>
            </a:r>
            <a:r>
              <a:rPr lang="en-US" sz="2200" dirty="0"/>
              <a:t> </a:t>
            </a:r>
            <a:r>
              <a:rPr lang="ru-RU" sz="2200" dirty="0"/>
              <a:t>).</a:t>
            </a:r>
          </a:p>
          <a:p>
            <a:pPr>
              <a:buFont typeface="+mj-lt"/>
              <a:buAutoNum type="arabicPeriod"/>
            </a:pPr>
            <a:r>
              <a:rPr lang="ru-RU" sz="2200" b="1" dirty="0"/>
              <a:t>Провести 𝑝 испытаний </a:t>
            </a:r>
            <a:br>
              <a:rPr lang="ru-RU" sz="2200" b="1" dirty="0"/>
            </a:br>
            <a:r>
              <a:rPr lang="ru-RU" sz="2200" b="1" dirty="0"/>
              <a:t>параллельно</a:t>
            </a:r>
            <a:endParaRPr lang="en-US" sz="2200" b="1" dirty="0"/>
          </a:p>
          <a:p>
            <a:pPr>
              <a:buFont typeface="+mj-lt"/>
              <a:buAutoNum type="arabicPeriod"/>
            </a:pPr>
            <a:endParaRPr lang="ru-RU" sz="2200" b="1" dirty="0"/>
          </a:p>
          <a:p>
            <a:pPr>
              <a:buFont typeface="+mj-lt"/>
              <a:buAutoNum type="arabicPeriod"/>
            </a:pPr>
            <a:r>
              <a:rPr lang="ru-RU" sz="2200" dirty="0"/>
              <a:t>Критерий остановки:</a:t>
            </a:r>
            <a:br>
              <a:rPr lang="en-US" sz="2200" dirty="0"/>
            </a:br>
            <a:r>
              <a:rPr lang="en-US" sz="2200" dirty="0"/>
              <a:t> </a:t>
            </a:r>
            <a:endParaRPr lang="ru-RU" sz="2200" dirty="0"/>
          </a:p>
          <a:p>
            <a:endParaRPr lang="en-US" sz="2200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6536" y="5157192"/>
            <a:ext cx="3840872" cy="432000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9810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0552" y="5949280"/>
            <a:ext cx="1841269" cy="3240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69024" y="3702608"/>
            <a:ext cx="4592960" cy="25264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3" name="Дата 3">
            <a:extLst>
              <a:ext uri="{FF2B5EF4-FFF2-40B4-BE49-F238E27FC236}">
                <a16:creationId xmlns:a16="http://schemas.microsoft.com/office/drawing/2014/main" id="{401A14A2-EACA-4655-9AA9-CF5BBB4BA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2257" y="6480746"/>
            <a:ext cx="2051711" cy="260622"/>
          </a:xfrm>
        </p:spPr>
        <p:txBody>
          <a:bodyPr/>
          <a:lstStyle/>
          <a:p>
            <a:pPr>
              <a:defRPr/>
            </a:pPr>
            <a:r>
              <a:rPr lang="ru-RU" sz="1200" b="1" dirty="0" err="1"/>
              <a:t>ПаВТ</a:t>
            </a:r>
            <a:r>
              <a:rPr lang="ru-RU" sz="1200" b="1" dirty="0"/>
              <a:t> 2021</a:t>
            </a:r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843171" y="6480746"/>
            <a:ext cx="935567" cy="260622"/>
          </a:xfrm>
        </p:spPr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11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1885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75F12-C5B6-40C6-8BE2-51900717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Результаты вычислительных экспериментов</a:t>
            </a:r>
            <a:r>
              <a:rPr lang="ru-RU" sz="2400" dirty="0"/>
              <a:t>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2B4373-32A7-4E84-8CB2-303E06E4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Вычислительные эксперименты проводились на суперкомпьютерах «Лобачевский» Нижегородского государственного университета и </a:t>
            </a:r>
            <a:r>
              <a:rPr lang="en-US" dirty="0"/>
              <a:t>Endeavor.</a:t>
            </a:r>
            <a:endParaRPr lang="ru-RU" dirty="0"/>
          </a:p>
          <a:p>
            <a:r>
              <a:rPr lang="ru-RU" dirty="0"/>
              <a:t>Характеристики вычислительных узлов</a:t>
            </a:r>
            <a:r>
              <a:rPr lang="en-US" dirty="0"/>
              <a:t>: </a:t>
            </a:r>
            <a:endParaRPr lang="ru-RU" dirty="0"/>
          </a:p>
          <a:p>
            <a:pPr lvl="1"/>
            <a:r>
              <a:rPr lang="en-US" dirty="0"/>
              <a:t>2 x Intel Xeon Platinum 8260L, 2.4 GHz, (48</a:t>
            </a:r>
            <a:r>
              <a:rPr lang="ru-RU" dirty="0"/>
              <a:t> вычислительных</a:t>
            </a:r>
            <a:r>
              <a:rPr lang="en-US" dirty="0"/>
              <a:t> </a:t>
            </a:r>
            <a:r>
              <a:rPr lang="ru-RU" dirty="0"/>
              <a:t>ядер</a:t>
            </a:r>
            <a:r>
              <a:rPr lang="en-US" dirty="0"/>
              <a:t>)</a:t>
            </a:r>
            <a:r>
              <a:rPr lang="ru-RU" dirty="0"/>
              <a:t>,</a:t>
            </a:r>
          </a:p>
          <a:p>
            <a:pPr lvl="1"/>
            <a:r>
              <a:rPr lang="en-US" dirty="0"/>
              <a:t>256 GB RAM. </a:t>
            </a:r>
            <a:endParaRPr lang="ru-RU" dirty="0"/>
          </a:p>
          <a:p>
            <a:pPr lvl="1"/>
            <a:r>
              <a:rPr lang="ru-RU" dirty="0"/>
              <a:t>Компилятор из набора инструментов</a:t>
            </a:r>
            <a:r>
              <a:rPr lang="en-US" dirty="0"/>
              <a:t> </a:t>
            </a:r>
            <a:br>
              <a:rPr lang="ru-RU" dirty="0"/>
            </a:br>
            <a:r>
              <a:rPr lang="en-US" dirty="0"/>
              <a:t>Intel Parallel Studio XE 2019</a:t>
            </a:r>
            <a:r>
              <a:rPr lang="ru-RU" dirty="0"/>
              <a:t>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8EDD30-8AC3-4A33-AF59-897BCA711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401A14A2-EACA-4655-9AA9-CF5BBB4BA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2257" y="6480746"/>
            <a:ext cx="2051711" cy="260622"/>
          </a:xfrm>
        </p:spPr>
        <p:txBody>
          <a:bodyPr/>
          <a:lstStyle/>
          <a:p>
            <a:pPr>
              <a:defRPr/>
            </a:pPr>
            <a:r>
              <a:rPr lang="ru-RU" sz="1200" b="1" dirty="0" err="1"/>
              <a:t>ПаВТ</a:t>
            </a:r>
            <a:r>
              <a:rPr lang="ru-RU" sz="1200" b="1" dirty="0"/>
              <a:t> 2021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843171" y="6480746"/>
            <a:ext cx="935567" cy="260622"/>
          </a:xfrm>
        </p:spPr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12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13646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75F12-C5B6-40C6-8BE2-51900717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Результаты вычислительных экспериментов…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2B4373-32A7-4E84-8CB2-303E06E45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92" y="972128"/>
            <a:ext cx="9395428" cy="53371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dirty="0"/>
              <a:t>Двухмерная задача многокритериальной оптимизации  с двумя критериями.</a:t>
            </a: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dirty="0"/>
              <a:t>Оценка эффективности решения задачи с использованием различных алгоритмов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8EDD30-8AC3-4A33-AF59-897BCA711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735199"/>
              </p:ext>
            </p:extLst>
          </p:nvPr>
        </p:nvGraphicFramePr>
        <p:xfrm>
          <a:off x="488505" y="2524427"/>
          <a:ext cx="9000999" cy="2488749"/>
        </p:xfrm>
        <a:graphic>
          <a:graphicData uri="http://schemas.openxmlformats.org/drawingml/2006/table">
            <a:tbl>
              <a:tblPr/>
              <a:tblGrid>
                <a:gridCol w="3816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Метод решения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MC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SEMO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NUC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BLO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u="none" dirty="0"/>
                        <a:t>AGMIS</a:t>
                      </a:r>
                      <a:endParaRPr lang="en-US" sz="2200" u="none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Количество </a:t>
                      </a:r>
                      <a:br>
                        <a:rPr lang="en-US" sz="22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22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итераций метода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515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498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273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Количество найденных точек области Парето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67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104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68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80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HV индекс (лучше больше)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0.300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0.312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0.306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0.308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0.314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DU индекс (лучше меньше)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1.277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1.116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0.210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0.175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0.096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Объект 2">
            <a:extLst>
              <a:ext uri="{FF2B5EF4-FFF2-40B4-BE49-F238E27FC236}">
                <a16:creationId xmlns:a16="http://schemas.microsoft.com/office/drawing/2014/main" id="{B22B4373-32A7-4E84-8CB2-303E06E45A0E}"/>
              </a:ext>
            </a:extLst>
          </p:cNvPr>
          <p:cNvSpPr txBox="1">
            <a:spLocks/>
          </p:cNvSpPr>
          <p:nvPr/>
        </p:nvSpPr>
        <p:spPr bwMode="auto">
          <a:xfrm>
            <a:off x="345705" y="5076584"/>
            <a:ext cx="9395428" cy="130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667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42925" indent="-2762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8096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0763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3430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80975" indent="-180975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2000" kern="0" dirty="0"/>
              <a:t>сравниваемые алгоритмы - </a:t>
            </a:r>
            <a:r>
              <a:rPr lang="ru-RU" sz="2000" dirty="0" err="1"/>
              <a:t>Monte-Carlo</a:t>
            </a:r>
            <a:r>
              <a:rPr lang="ru-RU" sz="2000" dirty="0"/>
              <a:t> (MC), </a:t>
            </a:r>
            <a:r>
              <a:rPr lang="ru-RU" sz="2000" dirty="0" err="1"/>
              <a:t>genetic</a:t>
            </a:r>
            <a:r>
              <a:rPr lang="ru-RU" sz="2000" dirty="0"/>
              <a:t> </a:t>
            </a:r>
            <a:r>
              <a:rPr lang="ru-RU" sz="2000" dirty="0" err="1"/>
              <a:t>algorithm</a:t>
            </a:r>
            <a:r>
              <a:rPr lang="ru-RU" sz="2000" dirty="0"/>
              <a:t> SEMO </a:t>
            </a:r>
            <a:r>
              <a:rPr lang="ru-RU" sz="2000" dirty="0" err="1"/>
              <a:t>from</a:t>
            </a:r>
            <a:r>
              <a:rPr lang="ru-RU" sz="2000" dirty="0"/>
              <a:t> </a:t>
            </a:r>
            <a:r>
              <a:rPr lang="ru-RU" sz="2000" dirty="0" err="1"/>
              <a:t>the</a:t>
            </a:r>
            <a:r>
              <a:rPr lang="ru-RU" sz="2000" dirty="0"/>
              <a:t> PISA </a:t>
            </a:r>
            <a:r>
              <a:rPr lang="ru-RU" sz="2000" dirty="0" err="1"/>
              <a:t>library</a:t>
            </a:r>
            <a:r>
              <a:rPr lang="ru-RU" sz="2000" dirty="0"/>
              <a:t>, </a:t>
            </a:r>
            <a:r>
              <a:rPr lang="ru-RU" sz="2000" dirty="0" err="1"/>
              <a:t>Non-uniform</a:t>
            </a:r>
            <a:r>
              <a:rPr lang="ru-RU" sz="2000" dirty="0"/>
              <a:t> </a:t>
            </a:r>
            <a:r>
              <a:rPr lang="ru-RU" sz="2000" dirty="0" err="1"/>
              <a:t>coverage</a:t>
            </a:r>
            <a:r>
              <a:rPr lang="ru-RU" sz="2000" dirty="0"/>
              <a:t> (NUC), </a:t>
            </a:r>
            <a:r>
              <a:rPr lang="en-US" sz="2000" dirty="0"/>
              <a:t>B</a:t>
            </a:r>
            <a:r>
              <a:rPr lang="ru-RU" sz="2000" dirty="0"/>
              <a:t>i-</a:t>
            </a:r>
            <a:r>
              <a:rPr lang="ru-RU" sz="2000" dirty="0" err="1"/>
              <a:t>objective</a:t>
            </a:r>
            <a:r>
              <a:rPr lang="ru-RU" sz="2000" dirty="0"/>
              <a:t> Lipschitz </a:t>
            </a:r>
            <a:r>
              <a:rPr lang="ru-RU" sz="2000" dirty="0" err="1"/>
              <a:t>optimization</a:t>
            </a:r>
            <a:r>
              <a:rPr lang="ru-RU" sz="2000" dirty="0"/>
              <a:t> (BLO),</a:t>
            </a:r>
          </a:p>
          <a:p>
            <a:pPr marL="180975" indent="-18097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оценка результатов решения – полнота (HV</a:t>
            </a:r>
            <a:r>
              <a:rPr lang="ru-RU" sz="2000" dirty="0">
                <a:sym typeface="Symbol" panose="05050102010706020507" pitchFamily="18" charset="2"/>
              </a:rPr>
              <a:t></a:t>
            </a:r>
            <a:r>
              <a:rPr lang="ru-RU" sz="2000" dirty="0"/>
              <a:t>) и равномерность (</a:t>
            </a:r>
            <a:r>
              <a:rPr lang="en-US" sz="2000" dirty="0"/>
              <a:t>DU</a:t>
            </a:r>
            <a:r>
              <a:rPr lang="ru-RU" sz="2000" dirty="0">
                <a:sym typeface="Symbol" panose="05050102010706020507" pitchFamily="18" charset="2"/>
              </a:rPr>
              <a:t></a:t>
            </a:r>
            <a:r>
              <a:rPr lang="ru-RU" sz="2000" dirty="0"/>
              <a:t>) аппроксимации области Парето </a:t>
            </a:r>
            <a:endParaRPr lang="ru-RU" sz="2000" kern="0" dirty="0"/>
          </a:p>
        </p:txBody>
      </p:sp>
      <p:sp>
        <p:nvSpPr>
          <p:cNvPr id="9" name="Дата 3">
            <a:extLst>
              <a:ext uri="{FF2B5EF4-FFF2-40B4-BE49-F238E27FC236}">
                <a16:creationId xmlns:a16="http://schemas.microsoft.com/office/drawing/2014/main" id="{401A14A2-EACA-4655-9AA9-CF5BBB4BA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2257" y="6480746"/>
            <a:ext cx="2051711" cy="260622"/>
          </a:xfrm>
        </p:spPr>
        <p:txBody>
          <a:bodyPr/>
          <a:lstStyle/>
          <a:p>
            <a:pPr>
              <a:defRPr/>
            </a:pPr>
            <a:r>
              <a:rPr lang="ru-RU" sz="1200" b="1" dirty="0" err="1"/>
              <a:t>ПаВТ</a:t>
            </a:r>
            <a:r>
              <a:rPr lang="ru-RU" sz="1200" b="1" dirty="0"/>
              <a:t> 2021</a:t>
            </a:r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843171" y="6480746"/>
            <a:ext cx="935567" cy="260622"/>
          </a:xfrm>
        </p:spPr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13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547929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75F12-C5B6-40C6-8BE2-51900717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Результаты вычислительных экспериментов…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8EDD30-8AC3-4A33-AF59-897BCA711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Оценка эффективности параллельных вычислений:</a:t>
            </a:r>
          </a:p>
          <a:p>
            <a:pPr lvl="1"/>
            <a:r>
              <a:rPr lang="ru-RU" sz="2400" dirty="0"/>
              <a:t>Решалась серия задач многокритериальной оптимизации: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ru-RU" sz="2400" dirty="0"/>
              <a:t>Число задач в серии – 100.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ru-RU" sz="2400" dirty="0"/>
              <a:t>Способ получения критериев – генератор GKLS.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ru-RU" sz="2400" dirty="0"/>
              <a:t>Число критериев – 2,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ru-RU" sz="2400" dirty="0"/>
              <a:t>Число непрерывных параметров – 4,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ru-RU" sz="2400" dirty="0"/>
              <a:t>Число дискретных параметров – 5,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ru-RU" sz="2400" dirty="0"/>
              <a:t>Число значений для каждого дискретного параметра – 2,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ru-RU" sz="2400" dirty="0"/>
              <a:t>Число рассматриваемых сверток – 50,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ru-RU" sz="2400" dirty="0"/>
              <a:t>Точность метода  –  </a:t>
            </a:r>
            <a:r>
              <a:rPr lang="el-GR" sz="2400" i="1" dirty="0"/>
              <a:t>ε</a:t>
            </a:r>
            <a:r>
              <a:rPr lang="ru-RU" sz="2400" i="1" dirty="0"/>
              <a:t> </a:t>
            </a:r>
            <a:r>
              <a:rPr lang="el-GR" sz="2400" dirty="0"/>
              <a:t>=</a:t>
            </a:r>
            <a:r>
              <a:rPr lang="ru-RU" sz="2400" dirty="0"/>
              <a:t> </a:t>
            </a:r>
            <a:r>
              <a:rPr lang="el-GR" sz="2400" dirty="0"/>
              <a:t>0.05</a:t>
            </a:r>
            <a:r>
              <a:rPr lang="ru-RU" sz="2400" dirty="0"/>
              <a:t>.</a:t>
            </a:r>
          </a:p>
          <a:p>
            <a:r>
              <a:rPr lang="ru-RU" dirty="0"/>
              <a:t>В результатах экспериментов приведено среднее число испытаний, выполняемое для решения одной задачи из серии.</a:t>
            </a:r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401A14A2-EACA-4655-9AA9-CF5BBB4BA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2257" y="6480746"/>
            <a:ext cx="2051711" cy="260622"/>
          </a:xfrm>
        </p:spPr>
        <p:txBody>
          <a:bodyPr/>
          <a:lstStyle/>
          <a:p>
            <a:pPr>
              <a:defRPr/>
            </a:pPr>
            <a:r>
              <a:rPr lang="ru-RU" sz="1200" b="1" dirty="0" err="1"/>
              <a:t>ПаВТ</a:t>
            </a:r>
            <a:r>
              <a:rPr lang="ru-RU" sz="1200" b="1" dirty="0"/>
              <a:t> 2021</a:t>
            </a:r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843171" y="6480746"/>
            <a:ext cx="935567" cy="260622"/>
          </a:xfrm>
        </p:spPr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14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865818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Результаты вычислительных экспериментов</a:t>
            </a:r>
            <a:endParaRPr lang="en-US" dirty="0"/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181203"/>
              </p:ext>
            </p:extLst>
          </p:nvPr>
        </p:nvGraphicFramePr>
        <p:xfrm>
          <a:off x="920552" y="1268762"/>
          <a:ext cx="8424936" cy="5018584"/>
        </p:xfrm>
        <a:graphic>
          <a:graphicData uri="http://schemas.openxmlformats.org/drawingml/2006/table">
            <a:tbl>
              <a:tblPr/>
              <a:tblGrid>
                <a:gridCol w="1882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56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Число ядер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Итераций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Ускорение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DU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HV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2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Оценка области Парето, полученная перебором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48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1 706 667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20,6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29 784,9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666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Оценка области Парето, получаемая методом PA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GMIS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86 261,6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13,8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30 212,3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15 406,2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5,6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14,4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30 317,6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6 726,1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12,8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16,2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30 248,3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5 972,7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14,4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14,3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30 551,1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3 657,4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23,6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13,9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30 092,3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3 162,3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27,3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14,9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30 443,9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2 888,7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29,9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14,6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30 528,7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42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2 028,8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42,5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15,6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30 046,1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48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1 767,6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48,8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15,3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30 255,5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9" name="Дата 3">
            <a:extLst>
              <a:ext uri="{FF2B5EF4-FFF2-40B4-BE49-F238E27FC236}">
                <a16:creationId xmlns:a16="http://schemas.microsoft.com/office/drawing/2014/main" id="{401A14A2-EACA-4655-9AA9-CF5BBB4BA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2257" y="6480746"/>
            <a:ext cx="2051711" cy="260622"/>
          </a:xfrm>
        </p:spPr>
        <p:txBody>
          <a:bodyPr/>
          <a:lstStyle/>
          <a:p>
            <a:pPr>
              <a:defRPr/>
            </a:pPr>
            <a:r>
              <a:rPr lang="ru-RU" sz="1200" b="1" dirty="0" err="1"/>
              <a:t>ПаВТ</a:t>
            </a:r>
            <a:r>
              <a:rPr lang="ru-RU" sz="1200" b="1" dirty="0"/>
              <a:t> 2021</a:t>
            </a:r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843171" y="6480746"/>
            <a:ext cx="935567" cy="260622"/>
          </a:xfrm>
        </p:spPr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15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F5CEB8-266A-43FD-8316-DFEE2B35C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ctr" eaLnBrk="1" hangingPunct="1">
              <a:buNone/>
            </a:pPr>
            <a:r>
              <a:rPr lang="ru-RU" b="1" dirty="0"/>
              <a:t>Спасибо за внимание!</a:t>
            </a:r>
          </a:p>
          <a:p>
            <a:pPr marL="0" indent="0" algn="ctr" eaLnBrk="1" hangingPunct="1">
              <a:buNone/>
            </a:pPr>
            <a:endParaRPr lang="ru-RU" b="1" dirty="0"/>
          </a:p>
          <a:p>
            <a:pPr marL="0" indent="0" algn="ctr" eaLnBrk="1" hangingPunct="1">
              <a:buNone/>
            </a:pPr>
            <a:r>
              <a:rPr lang="ru-RU" b="1" dirty="0"/>
              <a:t>Вопросы?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b="1" dirty="0"/>
              <a:t>Контакты:</a:t>
            </a:r>
            <a:endParaRPr lang="en-US" b="1" dirty="0"/>
          </a:p>
          <a:p>
            <a:r>
              <a:rPr lang="ru-RU" dirty="0"/>
              <a:t>д.т.н., проф.</a:t>
            </a:r>
            <a:r>
              <a:rPr lang="en-US" dirty="0"/>
              <a:t>,</a:t>
            </a:r>
            <a:r>
              <a:rPr lang="ru-RU" dirty="0"/>
              <a:t> ИТММ</a:t>
            </a:r>
            <a:r>
              <a:rPr lang="en-US" dirty="0"/>
              <a:t>,</a:t>
            </a:r>
            <a:r>
              <a:rPr lang="ru-RU" dirty="0"/>
              <a:t> ННГУ</a:t>
            </a:r>
            <a:br>
              <a:rPr lang="en-US" dirty="0"/>
            </a:br>
            <a:r>
              <a:rPr lang="ru-RU" dirty="0" err="1"/>
              <a:t>Гергель</a:t>
            </a:r>
            <a:r>
              <a:rPr lang="ru-RU" dirty="0"/>
              <a:t> Виктор Павлович </a:t>
            </a:r>
            <a:br>
              <a:rPr lang="en-US" dirty="0"/>
            </a:br>
            <a:r>
              <a:rPr lang="en-US" dirty="0">
                <a:hlinkClick r:id="rId2"/>
              </a:rPr>
              <a:t>gergel@unn.ru</a:t>
            </a:r>
            <a:r>
              <a:rPr lang="en-US" dirty="0"/>
              <a:t> </a:t>
            </a:r>
          </a:p>
          <a:p>
            <a:r>
              <a:rPr lang="ru-RU" dirty="0" err="1"/>
              <a:t>к.т.н</a:t>
            </a:r>
            <a:r>
              <a:rPr lang="ru-RU" dirty="0"/>
              <a:t>, преп. каф. МОСТ, ИТММ</a:t>
            </a:r>
            <a:r>
              <a:rPr lang="en-US" dirty="0"/>
              <a:t>,</a:t>
            </a:r>
            <a:r>
              <a:rPr lang="ru-RU" dirty="0"/>
              <a:t> ННГУ</a:t>
            </a:r>
            <a:br>
              <a:rPr lang="en-US" dirty="0"/>
            </a:br>
            <a:r>
              <a:rPr lang="ru-RU" u="sng" dirty="0" err="1"/>
              <a:t>Козинов</a:t>
            </a:r>
            <a:r>
              <a:rPr lang="ru-RU" u="sng" dirty="0"/>
              <a:t> Евгений Александрович</a:t>
            </a:r>
            <a:r>
              <a:rPr lang="ru-RU" dirty="0"/>
              <a:t> </a:t>
            </a:r>
            <a:br>
              <a:rPr lang="en-US" dirty="0"/>
            </a:br>
            <a:r>
              <a:rPr lang="en-US" dirty="0">
                <a:hlinkClick r:id="rId3"/>
              </a:rPr>
              <a:t>evgeny.kozinov@itmm.unn.ru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401A14A2-EACA-4655-9AA9-CF5BBB4BA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2257" y="6480746"/>
            <a:ext cx="2051711" cy="260622"/>
          </a:xfrm>
        </p:spPr>
        <p:txBody>
          <a:bodyPr/>
          <a:lstStyle/>
          <a:p>
            <a:pPr>
              <a:defRPr/>
            </a:pPr>
            <a:r>
              <a:rPr lang="ru-RU" sz="1200" b="1" dirty="0" err="1"/>
              <a:t>ПаВТ</a:t>
            </a:r>
            <a:r>
              <a:rPr lang="ru-RU" sz="1200" b="1" dirty="0"/>
              <a:t> 2021</a:t>
            </a:r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843171" y="6480746"/>
            <a:ext cx="935567" cy="260622"/>
          </a:xfrm>
        </p:spPr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16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92579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A6598-0736-4737-9A57-C9F43D64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447392-3077-48C0-B570-796AD3F2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92" y="1071546"/>
            <a:ext cx="9179404" cy="5214974"/>
          </a:xfrm>
        </p:spPr>
        <p:txBody>
          <a:bodyPr/>
          <a:lstStyle/>
          <a:p>
            <a:r>
              <a:rPr lang="ru-RU" dirty="0"/>
              <a:t>Постановка задачи многокритериальной оптимизации с дискретными параметрами</a:t>
            </a:r>
          </a:p>
          <a:p>
            <a:r>
              <a:rPr lang="ru-RU" dirty="0"/>
              <a:t>Предлагаемый подход</a:t>
            </a:r>
          </a:p>
          <a:p>
            <a:pPr lvl="1"/>
            <a:r>
              <a:rPr lang="ru-RU" sz="2400" dirty="0"/>
              <a:t>Сведение задачи МКО к задачам скалярной глобальной оптимизации,</a:t>
            </a:r>
          </a:p>
          <a:p>
            <a:pPr lvl="1"/>
            <a:r>
              <a:rPr lang="ru-RU" sz="2400" dirty="0"/>
              <a:t>Применение двухэтапной схемы решения задач глобального поиска,</a:t>
            </a:r>
          </a:p>
          <a:p>
            <a:pPr lvl="1"/>
            <a:r>
              <a:rPr lang="ru-RU" sz="2400" dirty="0"/>
              <a:t>Редукция размерности с использованием кривых Пеано, </a:t>
            </a:r>
          </a:p>
          <a:p>
            <a:pPr lvl="1"/>
            <a:r>
              <a:rPr lang="ru-RU" sz="2400" dirty="0"/>
              <a:t>Совместное решение множества оптимизационных задач, </a:t>
            </a:r>
          </a:p>
          <a:p>
            <a:pPr lvl="1"/>
            <a:r>
              <a:rPr lang="ru-RU" sz="2400" dirty="0"/>
              <a:t>Повторное использование поисковой информации, получаемой в процессе вычислений.</a:t>
            </a:r>
            <a:endParaRPr lang="ru-RU" dirty="0"/>
          </a:p>
          <a:p>
            <a:r>
              <a:rPr lang="ru-RU" dirty="0"/>
              <a:t>Результаты вычислительных экспериментов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1A14A2-EACA-4655-9AA9-CF5BBB4BA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2257" y="6480746"/>
            <a:ext cx="2051711" cy="260622"/>
          </a:xfrm>
        </p:spPr>
        <p:txBody>
          <a:bodyPr/>
          <a:lstStyle/>
          <a:p>
            <a:pPr>
              <a:defRPr/>
            </a:pPr>
            <a:r>
              <a:rPr lang="ru-RU" sz="1200" b="1" dirty="0" err="1"/>
              <a:t>ПаВТ</a:t>
            </a:r>
            <a:r>
              <a:rPr lang="ru-RU" sz="1200" b="1" dirty="0"/>
              <a:t> 2021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7E5889-8250-43AF-97FA-E9C42D123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843171" y="6480746"/>
            <a:ext cx="935567" cy="260622"/>
          </a:xfrm>
        </p:spPr>
        <p:txBody>
          <a:bodyPr/>
          <a:lstStyle/>
          <a:p>
            <a:pPr>
              <a:defRPr/>
            </a:pPr>
            <a:fld id="{7E093767-AD85-4822-8B9D-FFDF67D216EA}" type="slidenum">
              <a:rPr lang="ru-RU" smtClean="0"/>
              <a:t>2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83862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88D20-BE3C-4886-98AA-BFEE71C9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201DF5-404B-4617-9A32-6401B9679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 многокритериальной оптимизации с дискретными параметрами:</a:t>
            </a:r>
          </a:p>
          <a:p>
            <a:endParaRPr lang="ru-RU" dirty="0"/>
          </a:p>
          <a:p>
            <a:pPr lvl="1"/>
            <a:r>
              <a:rPr lang="en-US" sz="2400" i="1" dirty="0"/>
              <a:t>f</a:t>
            </a:r>
            <a:r>
              <a:rPr lang="en-US" sz="2400" dirty="0"/>
              <a:t>  – </a:t>
            </a:r>
            <a:r>
              <a:rPr lang="ru-RU" sz="2400" dirty="0"/>
              <a:t>векторный критерий эффективности,</a:t>
            </a:r>
            <a:endParaRPr lang="en-US" sz="2400" dirty="0"/>
          </a:p>
          <a:p>
            <a:pPr lvl="1"/>
            <a:r>
              <a:rPr lang="en-US" sz="2400" i="1" dirty="0"/>
              <a:t>y = </a:t>
            </a:r>
            <a:r>
              <a:rPr lang="en-US" sz="2400" dirty="0"/>
              <a:t>(</a:t>
            </a:r>
            <a:r>
              <a:rPr lang="en-US" sz="2400" i="1" dirty="0"/>
              <a:t>y</a:t>
            </a:r>
            <a:r>
              <a:rPr lang="en-US" sz="2400" i="1" baseline="-25000" dirty="0"/>
              <a:t>1</a:t>
            </a:r>
            <a:r>
              <a:rPr lang="en-US" sz="2400" i="1" dirty="0"/>
              <a:t>, y</a:t>
            </a:r>
            <a:r>
              <a:rPr lang="en-US" sz="2400" i="1" baseline="-25000" dirty="0"/>
              <a:t>2</a:t>
            </a:r>
            <a:r>
              <a:rPr lang="en-US" sz="2400" i="1" dirty="0"/>
              <a:t>, …, </a:t>
            </a:r>
            <a:r>
              <a:rPr lang="en-US" sz="2400" i="1" dirty="0" err="1"/>
              <a:t>y</a:t>
            </a:r>
            <a:r>
              <a:rPr lang="en-US" sz="2400" i="1" baseline="-25000" dirty="0" err="1"/>
              <a:t>n</a:t>
            </a:r>
            <a:r>
              <a:rPr lang="en-US" sz="2400" dirty="0"/>
              <a:t>) – </a:t>
            </a:r>
            <a:r>
              <a:rPr lang="ru-RU" sz="2400" dirty="0"/>
              <a:t>набор непрерывных параметров</a:t>
            </a:r>
          </a:p>
          <a:p>
            <a:pPr lvl="1"/>
            <a:endParaRPr lang="ru-RU" sz="2400" dirty="0"/>
          </a:p>
          <a:p>
            <a:pPr lvl="1"/>
            <a:r>
              <a:rPr lang="en-US" sz="2400" i="1" dirty="0"/>
              <a:t>u = </a:t>
            </a:r>
            <a:r>
              <a:rPr lang="en-US" sz="2400" dirty="0"/>
              <a:t>(</a:t>
            </a:r>
            <a:r>
              <a:rPr lang="en-US" sz="2400" i="1" dirty="0"/>
              <a:t>u</a:t>
            </a:r>
            <a:r>
              <a:rPr lang="en-US" sz="2400" i="1" baseline="-25000" dirty="0"/>
              <a:t>1</a:t>
            </a:r>
            <a:r>
              <a:rPr lang="en-US" sz="2400" i="1" dirty="0"/>
              <a:t>, u</a:t>
            </a:r>
            <a:r>
              <a:rPr lang="en-US" sz="2400" i="1" baseline="-25000" dirty="0"/>
              <a:t>2</a:t>
            </a:r>
            <a:r>
              <a:rPr lang="en-US" sz="2400" i="1" dirty="0"/>
              <a:t>, …, u</a:t>
            </a:r>
            <a:r>
              <a:rPr lang="en-US" sz="2400" i="1" baseline="-25000" dirty="0"/>
              <a:t>m</a:t>
            </a:r>
            <a:r>
              <a:rPr lang="en-US" sz="2400" dirty="0"/>
              <a:t>) – </a:t>
            </a:r>
            <a:r>
              <a:rPr lang="ru-RU" sz="2400" dirty="0"/>
              <a:t>набор дискретных параметров,</a:t>
            </a:r>
          </a:p>
          <a:p>
            <a:pPr lvl="1"/>
            <a:r>
              <a:rPr lang="ru-RU" sz="2400" dirty="0"/>
              <a:t>каждый дискретный параметр может принимать фиксированный набор значений.</a:t>
            </a:r>
          </a:p>
          <a:p>
            <a:r>
              <a:rPr lang="ru-RU" dirty="0"/>
              <a:t>Предполагается, что критерии многоэкстремальные, вычислительно- трудоемкие, а также удовлетворяют условию </a:t>
            </a:r>
            <a:r>
              <a:rPr lang="ru-RU" dirty="0" err="1"/>
              <a:t>Липщица</a:t>
            </a:r>
            <a:r>
              <a:rPr lang="ru-RU" dirty="0"/>
              <a:t>: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C8FDDF-B87E-4002-A80A-BFC97BE81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87081" y="1934588"/>
            <a:ext cx="6048672" cy="414292"/>
          </a:xfrm>
          <a:prstGeom prst="rect">
            <a:avLst/>
          </a:prstGeom>
          <a:noFill/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03105" y="3295271"/>
            <a:ext cx="5616624" cy="349753"/>
          </a:xfrm>
          <a:prstGeom prst="rect">
            <a:avLst/>
          </a:prstGeom>
          <a:noFill/>
        </p:spPr>
      </p:pic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57467" y="5733256"/>
            <a:ext cx="6307901" cy="432048"/>
          </a:xfrm>
          <a:prstGeom prst="rect">
            <a:avLst/>
          </a:prstGeom>
          <a:noFill/>
        </p:spPr>
      </p:pic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8382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Дата 3">
            <a:extLst>
              <a:ext uri="{FF2B5EF4-FFF2-40B4-BE49-F238E27FC236}">
                <a16:creationId xmlns:a16="http://schemas.microsoft.com/office/drawing/2014/main" id="{401A14A2-EACA-4655-9AA9-CF5BBB4BA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2257" y="6480746"/>
            <a:ext cx="2051711" cy="260622"/>
          </a:xfrm>
        </p:spPr>
        <p:txBody>
          <a:bodyPr/>
          <a:lstStyle/>
          <a:p>
            <a:pPr>
              <a:defRPr/>
            </a:pPr>
            <a:r>
              <a:rPr lang="ru-RU" sz="1200" b="1" dirty="0" err="1"/>
              <a:t>ПаВТ</a:t>
            </a:r>
            <a:r>
              <a:rPr lang="ru-RU" sz="1200" b="1" dirty="0"/>
              <a:t> 2021</a:t>
            </a:r>
          </a:p>
        </p:txBody>
      </p:sp>
      <p:sp>
        <p:nvSpPr>
          <p:cNvPr id="19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843171" y="6480746"/>
            <a:ext cx="935567" cy="260622"/>
          </a:xfrm>
        </p:spPr>
        <p:txBody>
          <a:bodyPr/>
          <a:lstStyle/>
          <a:p>
            <a:pPr>
              <a:defRPr/>
            </a:pPr>
            <a:fld id="{7E093767-AD85-4822-8B9D-FFDF67D216EA}" type="slidenum">
              <a:rPr lang="ru-RU" smtClean="0"/>
              <a:t>3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94167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подхода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Разработанный подход для решения многокритериальных задач оптимизации с дискретными параметрами состоит в следующем:</a:t>
            </a:r>
          </a:p>
          <a:p>
            <a:pPr lvl="1"/>
            <a:r>
              <a:rPr lang="ru-RU" sz="2400" dirty="0"/>
              <a:t>Сведение задачи МКО к задачам скалярной глобальной оптимизации,</a:t>
            </a:r>
          </a:p>
          <a:p>
            <a:pPr lvl="1"/>
            <a:r>
              <a:rPr lang="ru-RU" sz="2400" dirty="0"/>
              <a:t>Применение двухэтапной схемы решения задач глобального поиска,</a:t>
            </a:r>
          </a:p>
          <a:p>
            <a:pPr lvl="1"/>
            <a:r>
              <a:rPr lang="ru-RU" sz="2400" dirty="0"/>
              <a:t>Редукция размерности с использованием кривых Пеано, </a:t>
            </a:r>
          </a:p>
          <a:p>
            <a:pPr lvl="1"/>
            <a:r>
              <a:rPr lang="ru-RU" sz="2400" dirty="0"/>
              <a:t>Совместное решение множества оптимизационных задач, </a:t>
            </a:r>
          </a:p>
          <a:p>
            <a:pPr lvl="1"/>
            <a:r>
              <a:rPr lang="ru-RU" sz="2400" dirty="0"/>
              <a:t>Повторное использование поисковой информации, получаемой в процессе вычислений.</a:t>
            </a:r>
            <a:endParaRPr lang="en-US" sz="24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401A14A2-EACA-4655-9AA9-CF5BBB4BA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2257" y="6480746"/>
            <a:ext cx="2051711" cy="260622"/>
          </a:xfrm>
        </p:spPr>
        <p:txBody>
          <a:bodyPr/>
          <a:lstStyle/>
          <a:p>
            <a:pPr>
              <a:defRPr/>
            </a:pPr>
            <a:r>
              <a:rPr lang="ru-RU" sz="1200" b="1" dirty="0" err="1"/>
              <a:t>ПаВТ</a:t>
            </a:r>
            <a:r>
              <a:rPr lang="ru-RU" sz="1200" b="1" dirty="0"/>
              <a:t> 2021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843171" y="6480746"/>
            <a:ext cx="935567" cy="260622"/>
          </a:xfrm>
        </p:spPr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подхода: Свертка частных критериев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построения скалярного показателя эффективности </a:t>
            </a:r>
            <a:r>
              <a:rPr lang="ru-RU" i="1" dirty="0"/>
              <a:t>F(</a:t>
            </a:r>
            <a:r>
              <a:rPr lang="ru-RU" i="1" dirty="0" err="1"/>
              <a:t>α</a:t>
            </a:r>
            <a:r>
              <a:rPr lang="ru-RU" i="1" dirty="0"/>
              <a:t>,</a:t>
            </a:r>
            <a:r>
              <a:rPr lang="ru-RU" i="1" dirty="0" err="1"/>
              <a:t>y,u</a:t>
            </a:r>
            <a:r>
              <a:rPr lang="ru-RU" i="1" dirty="0"/>
              <a:t>)</a:t>
            </a:r>
            <a:r>
              <a:rPr lang="ru-RU" dirty="0"/>
              <a:t> используется минимаксная свертка критериев</a:t>
            </a:r>
          </a:p>
          <a:p>
            <a:endParaRPr lang="ru-RU" dirty="0"/>
          </a:p>
          <a:p>
            <a:pPr lvl="1"/>
            <a:r>
              <a:rPr lang="ru-RU" dirty="0"/>
              <a:t>где набор коэффициентов свертки </a:t>
            </a:r>
            <a:r>
              <a:rPr lang="el-GR" i="1" dirty="0"/>
              <a:t>λ</a:t>
            </a:r>
            <a:r>
              <a:rPr lang="ru-RU" i="1" dirty="0"/>
              <a:t> </a:t>
            </a:r>
            <a:r>
              <a:rPr lang="ru-RU" dirty="0"/>
              <a:t>удовлетворяет следующим условиям</a:t>
            </a:r>
            <a:endParaRPr lang="en-US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r>
              <a:rPr lang="ru-RU" dirty="0"/>
              <a:t>В результате свертки частных критериев появляется множество задач глобальной оптимизации (ГО)</a:t>
            </a:r>
          </a:p>
          <a:p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8744" y="1988840"/>
            <a:ext cx="4514850" cy="323850"/>
          </a:xfrm>
          <a:prstGeom prst="rect">
            <a:avLst/>
          </a:prstGeom>
          <a:noFill/>
        </p:spPr>
      </p:pic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781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2600" y="2708920"/>
            <a:ext cx="4991100" cy="914400"/>
          </a:xfrm>
          <a:prstGeom prst="rect">
            <a:avLst/>
          </a:prstGeom>
          <a:noFill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93160" y="3004195"/>
            <a:ext cx="2028825" cy="323850"/>
          </a:xfrm>
          <a:prstGeom prst="rect">
            <a:avLst/>
          </a:prstGeom>
          <a:noFill/>
        </p:spPr>
      </p:pic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0" y="13716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16954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7922" name="Picture 3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6536" y="4581128"/>
            <a:ext cx="891698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Дата 3">
            <a:extLst>
              <a:ext uri="{FF2B5EF4-FFF2-40B4-BE49-F238E27FC236}">
                <a16:creationId xmlns:a16="http://schemas.microsoft.com/office/drawing/2014/main" id="{401A14A2-EACA-4655-9AA9-CF5BBB4BA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2257" y="6480746"/>
            <a:ext cx="2051711" cy="260622"/>
          </a:xfrm>
        </p:spPr>
        <p:txBody>
          <a:bodyPr/>
          <a:lstStyle/>
          <a:p>
            <a:pPr>
              <a:defRPr/>
            </a:pPr>
            <a:r>
              <a:rPr lang="ru-RU" sz="1200" b="1" dirty="0" err="1"/>
              <a:t>ПаВТ</a:t>
            </a:r>
            <a:r>
              <a:rPr lang="ru-RU" sz="1200" b="1" dirty="0"/>
              <a:t> 2021</a:t>
            </a:r>
          </a:p>
        </p:txBody>
      </p:sp>
      <p:sp>
        <p:nvSpPr>
          <p:cNvPr id="1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843171" y="6480746"/>
            <a:ext cx="935567" cy="260622"/>
          </a:xfrm>
        </p:spPr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подхода: Двухэтапная схема решения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8092" y="1071546"/>
            <a:ext cx="9667908" cy="5214974"/>
          </a:xfrm>
        </p:spPr>
        <p:txBody>
          <a:bodyPr/>
          <a:lstStyle/>
          <a:p>
            <a:r>
              <a:rPr lang="ru-RU" dirty="0"/>
              <a:t>Для решения многокритериальной задачи оптимизации с дискретными параметрами используется многошаговая схема редукции размерности:</a:t>
            </a:r>
          </a:p>
          <a:p>
            <a:endParaRPr lang="ru-RU" dirty="0"/>
          </a:p>
          <a:p>
            <a:endParaRPr lang="ru-RU" dirty="0"/>
          </a:p>
          <a:p>
            <a:pPr lvl="1"/>
            <a:r>
              <a:rPr lang="en-US" dirty="0"/>
              <a:t>U </a:t>
            </a:r>
            <a:r>
              <a:rPr lang="ru-RU" dirty="0"/>
              <a:t>есть множество различных вариантов значений дискретных параметров,</a:t>
            </a:r>
          </a:p>
          <a:p>
            <a:pPr lvl="1"/>
            <a:r>
              <a:rPr lang="ru-RU" dirty="0"/>
              <a:t>Исходная постановка задачи сводится к совместному решению множества задач глобальной оптимизации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>
              <a:buNone/>
            </a:pPr>
            <a:r>
              <a:rPr lang="ru-RU" dirty="0"/>
              <a:t>	где </a:t>
            </a:r>
            <a:r>
              <a:rPr lang="en-US" i="1" dirty="0"/>
              <a:t>l</a:t>
            </a:r>
            <a:r>
              <a:rPr lang="en-US" dirty="0"/>
              <a:t> </a:t>
            </a:r>
            <a:r>
              <a:rPr lang="ru-RU" dirty="0"/>
              <a:t>– число различных вариантов значений дискретных параметров.</a:t>
            </a:r>
          </a:p>
          <a:p>
            <a:pPr lvl="1"/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84673" y="2520702"/>
            <a:ext cx="4600575" cy="476250"/>
          </a:xfrm>
          <a:prstGeom prst="rect">
            <a:avLst/>
          </a:prstGeom>
          <a:noFill/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5113" y="4410050"/>
            <a:ext cx="5210175" cy="495300"/>
          </a:xfrm>
          <a:prstGeom prst="rect">
            <a:avLst/>
          </a:prstGeom>
          <a:noFill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44838" y="5049366"/>
            <a:ext cx="2000250" cy="323850"/>
          </a:xfrm>
          <a:prstGeom prst="rect">
            <a:avLst/>
          </a:prstGeom>
          <a:noFill/>
        </p:spPr>
      </p:pic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9525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12763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Дата 3">
            <a:extLst>
              <a:ext uri="{FF2B5EF4-FFF2-40B4-BE49-F238E27FC236}">
                <a16:creationId xmlns:a16="http://schemas.microsoft.com/office/drawing/2014/main" id="{401A14A2-EACA-4655-9AA9-CF5BBB4BA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2257" y="6480746"/>
            <a:ext cx="2051711" cy="260622"/>
          </a:xfrm>
        </p:spPr>
        <p:txBody>
          <a:bodyPr/>
          <a:lstStyle/>
          <a:p>
            <a:pPr>
              <a:defRPr/>
            </a:pPr>
            <a:r>
              <a:rPr lang="ru-RU" sz="1200" b="1" dirty="0" err="1"/>
              <a:t>ПаВТ</a:t>
            </a:r>
            <a:r>
              <a:rPr lang="ru-RU" sz="1200" b="1" dirty="0"/>
              <a:t> 2021</a:t>
            </a:r>
          </a:p>
        </p:txBody>
      </p:sp>
      <p:sp>
        <p:nvSpPr>
          <p:cNvPr id="16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843171" y="6480746"/>
            <a:ext cx="935567" cy="260622"/>
          </a:xfrm>
        </p:spPr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6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Основы подхода: Редукция размерности</a:t>
            </a:r>
            <a:endParaRPr lang="en-US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512" y="2262945"/>
            <a:ext cx="2437189" cy="2207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3021" name="AutoShape 253"/>
          <p:cNvSpPr>
            <a:spLocks noChangeArrowheads="1"/>
          </p:cNvSpPr>
          <p:nvPr/>
        </p:nvSpPr>
        <p:spPr bwMode="auto">
          <a:xfrm>
            <a:off x="3265511" y="3092784"/>
            <a:ext cx="391277" cy="548261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600" dirty="0"/>
              <a:t>Редукция размерности с использованием </a:t>
            </a:r>
            <a:r>
              <a:rPr lang="ru-RU" sz="2600" i="1" dirty="0"/>
              <a:t>кривых</a:t>
            </a:r>
            <a:r>
              <a:rPr lang="ru-RU" sz="2600" dirty="0"/>
              <a:t> Пеано</a:t>
            </a:r>
            <a:r>
              <a:rPr lang="en-US" sz="2600" dirty="0"/>
              <a:t> </a:t>
            </a:r>
            <a:r>
              <a:rPr lang="en-US" sz="2600" i="1" dirty="0"/>
              <a:t>y </a:t>
            </a:r>
            <a:r>
              <a:rPr lang="en-US" sz="2600" dirty="0"/>
              <a:t>(</a:t>
            </a:r>
            <a:r>
              <a:rPr lang="en-US" sz="2600" i="1" dirty="0"/>
              <a:t>x</a:t>
            </a:r>
            <a:r>
              <a:rPr lang="en-US" sz="2600" dirty="0"/>
              <a:t>)</a:t>
            </a:r>
          </a:p>
          <a:p>
            <a:pPr lvl="1">
              <a:buNone/>
            </a:pPr>
            <a:r>
              <a:rPr lang="en-US" dirty="0"/>
              <a:t>    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0" y="85725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1777" y="2204864"/>
            <a:ext cx="56578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Дата 3">
            <a:extLst>
              <a:ext uri="{FF2B5EF4-FFF2-40B4-BE49-F238E27FC236}">
                <a16:creationId xmlns:a16="http://schemas.microsoft.com/office/drawing/2014/main" id="{401A14A2-EACA-4655-9AA9-CF5BBB4BA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2257" y="6480746"/>
            <a:ext cx="2051711" cy="260622"/>
          </a:xfrm>
        </p:spPr>
        <p:txBody>
          <a:bodyPr/>
          <a:lstStyle/>
          <a:p>
            <a:pPr>
              <a:defRPr/>
            </a:pPr>
            <a:r>
              <a:rPr lang="ru-RU" sz="1200" b="1" dirty="0" err="1"/>
              <a:t>ПаВТ</a:t>
            </a:r>
            <a:r>
              <a:rPr lang="ru-RU" sz="1200" b="1" dirty="0"/>
              <a:t> 2021</a:t>
            </a:r>
          </a:p>
        </p:txBody>
      </p:sp>
      <p:sp>
        <p:nvSpPr>
          <p:cNvPr id="19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843171" y="6480746"/>
            <a:ext cx="935567" cy="260622"/>
          </a:xfrm>
        </p:spPr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7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Основы подхода: Совместное решение задач</a:t>
            </a:r>
            <a:endParaRPr lang="en-US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44488" y="1022338"/>
            <a:ext cx="9561512" cy="5214974"/>
          </a:xfrm>
        </p:spPr>
        <p:txBody>
          <a:bodyPr/>
          <a:lstStyle/>
          <a:p>
            <a:r>
              <a:rPr lang="ru-RU" dirty="0"/>
              <a:t>Множество задач глобальной оптимизации можно решать совместно.</a:t>
            </a:r>
          </a:p>
          <a:p>
            <a:pPr lvl="1"/>
            <a:r>
              <a:rPr lang="ru-RU" dirty="0"/>
              <a:t>Для совместного решения множества задач ГО конструируется интегральный критерий эффективности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18669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Рисунок 9" descr="fig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5785" y="3073733"/>
            <a:ext cx="5631551" cy="3163579"/>
          </a:xfrm>
          <a:prstGeom prst="rect">
            <a:avLst/>
          </a:prstGeom>
        </p:spPr>
      </p:pic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04928" y="2060848"/>
            <a:ext cx="5086350" cy="1409700"/>
          </a:xfrm>
          <a:prstGeom prst="rect">
            <a:avLst/>
          </a:prstGeom>
          <a:noFill/>
        </p:spPr>
      </p:pic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18669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Дата 3">
            <a:extLst>
              <a:ext uri="{FF2B5EF4-FFF2-40B4-BE49-F238E27FC236}">
                <a16:creationId xmlns:a16="http://schemas.microsoft.com/office/drawing/2014/main" id="{401A14A2-EACA-4655-9AA9-CF5BBB4BA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2257" y="6480746"/>
            <a:ext cx="2051711" cy="260622"/>
          </a:xfrm>
        </p:spPr>
        <p:txBody>
          <a:bodyPr/>
          <a:lstStyle/>
          <a:p>
            <a:pPr>
              <a:defRPr/>
            </a:pPr>
            <a:r>
              <a:rPr lang="ru-RU" sz="1200" b="1" dirty="0" err="1"/>
              <a:t>ПаВТ</a:t>
            </a:r>
            <a:r>
              <a:rPr lang="ru-RU" sz="1200" b="1" dirty="0"/>
              <a:t> 2021</a:t>
            </a:r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843171" y="6480746"/>
            <a:ext cx="935567" cy="260622"/>
          </a:xfrm>
        </p:spPr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8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Основы подхода: Базовый алгоритм (АГП)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128464" y="1071546"/>
            <a:ext cx="9777536" cy="521497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Испытание – вычисление значений скалярного критерия </a:t>
            </a:r>
            <a:r>
              <a:rPr lang="ru-RU" i="1" dirty="0"/>
              <a:t>Ф</a:t>
            </a:r>
            <a:r>
              <a:rPr lang="en-US" dirty="0"/>
              <a:t>(</a:t>
            </a:r>
            <a:r>
              <a:rPr lang="el-GR" i="1" dirty="0"/>
              <a:t>α,</a:t>
            </a:r>
            <a:r>
              <a:rPr lang="en-US" i="1" dirty="0"/>
              <a:t>y</a:t>
            </a:r>
            <a:r>
              <a:rPr lang="en-US" dirty="0"/>
              <a:t>(</a:t>
            </a:r>
            <a:r>
              <a:rPr lang="ru-RU" dirty="0"/>
              <a:t>𝑥</a:t>
            </a:r>
            <a:r>
              <a:rPr lang="ru-RU" baseline="-25000" dirty="0"/>
              <a:t>𝑖</a:t>
            </a:r>
            <a:r>
              <a:rPr lang="en-US" dirty="0"/>
              <a:t>))</a:t>
            </a:r>
            <a:r>
              <a:rPr lang="ru-RU" dirty="0"/>
              <a:t> в точке 𝑥</a:t>
            </a:r>
            <a:r>
              <a:rPr lang="ru-RU" baseline="-25000" dirty="0"/>
              <a:t>𝑖</a:t>
            </a:r>
            <a:r>
              <a:rPr lang="ru-RU" dirty="0"/>
              <a:t>. </a:t>
            </a:r>
          </a:p>
          <a:p>
            <a:r>
              <a:rPr lang="ru-RU" dirty="0"/>
              <a:t>Общая схема Алгоритма Глобального Поиска (АГП):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Первое испытание проводится в произвольной точке 𝑥</a:t>
            </a:r>
            <a:r>
              <a:rPr lang="ru-RU" baseline="30000" dirty="0"/>
              <a:t>1</a:t>
            </a:r>
            <a:r>
              <a:rPr lang="en-US" i="1" baseline="30000" dirty="0"/>
              <a:t> </a:t>
            </a:r>
            <a:r>
              <a:rPr lang="ru-RU" dirty="0"/>
              <a:t>∈</a:t>
            </a:r>
            <a:r>
              <a:rPr lang="en-US" dirty="0"/>
              <a:t> </a:t>
            </a:r>
            <a:r>
              <a:rPr lang="ru-RU" dirty="0"/>
              <a:t>(0,</a:t>
            </a:r>
            <a:r>
              <a:rPr lang="en-US" i="1" dirty="0"/>
              <a:t>l</a:t>
            </a:r>
            <a:r>
              <a:rPr lang="ru-RU" dirty="0"/>
              <a:t>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Правила выполнения итераций глобального поиска состоят в следующем: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ru-RU" sz="2200" dirty="0"/>
              <a:t>Отсортировать точки испытаний в порядке возрастания их координат </a:t>
            </a:r>
            <a:br>
              <a:rPr lang="ru-RU" sz="2200" dirty="0"/>
            </a:br>
            <a:r>
              <a:rPr lang="ru-RU" sz="2200" dirty="0"/>
              <a:t>0</a:t>
            </a:r>
            <a:r>
              <a:rPr lang="en-US" sz="2200" dirty="0"/>
              <a:t> </a:t>
            </a:r>
            <a:r>
              <a:rPr lang="ru-RU" sz="2200" dirty="0"/>
              <a:t>=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0</a:t>
            </a:r>
            <a:r>
              <a:rPr lang="en-US" sz="2200" baseline="-250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1</a:t>
            </a:r>
            <a:r>
              <a:rPr lang="en-US" sz="2200" baseline="-250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…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𝑖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…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𝑘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𝑘+1</a:t>
            </a:r>
            <a:r>
              <a:rPr lang="en-US" sz="2200" dirty="0"/>
              <a:t> </a:t>
            </a:r>
            <a:r>
              <a:rPr lang="ru-RU" sz="2200" dirty="0"/>
              <a:t>=</a:t>
            </a:r>
            <a:r>
              <a:rPr lang="en-US" sz="2200" dirty="0"/>
              <a:t> </a:t>
            </a:r>
            <a:r>
              <a:rPr lang="en-US" sz="2200" i="1" dirty="0"/>
              <a:t>l</a:t>
            </a:r>
            <a:r>
              <a:rPr lang="ru-RU" sz="2200" dirty="0"/>
              <a:t>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ru-RU" sz="2200" dirty="0"/>
              <a:t>Для каждого интервала (𝑥</a:t>
            </a:r>
            <a:r>
              <a:rPr lang="ru-RU" sz="2200" baseline="-25000" dirty="0"/>
              <a:t>𝑖+1</a:t>
            </a:r>
            <a:r>
              <a:rPr lang="ru-RU" sz="2200" dirty="0"/>
              <a:t>,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𝑖</a:t>
            </a:r>
            <a:r>
              <a:rPr lang="ru-RU" sz="2200" dirty="0"/>
              <a:t>) вычислить значение характеристики 𝑅(𝑖).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ru-RU" sz="2200" dirty="0"/>
              <a:t>Определить интервал (</a:t>
            </a:r>
            <a:r>
              <a:rPr lang="ru-RU" sz="2200" i="1" dirty="0"/>
              <a:t>x</a:t>
            </a:r>
            <a:r>
              <a:rPr lang="ru-RU" sz="2200" baseline="-25000" dirty="0"/>
              <a:t>𝑡−1</a:t>
            </a:r>
            <a:r>
              <a:rPr lang="ru-RU" sz="2200" dirty="0"/>
              <a:t>,</a:t>
            </a:r>
            <a:r>
              <a:rPr lang="en-US" sz="2200" dirty="0"/>
              <a:t> </a:t>
            </a:r>
            <a:r>
              <a:rPr lang="ru-RU" sz="2200" i="1" dirty="0" err="1"/>
              <a:t>x</a:t>
            </a:r>
            <a:r>
              <a:rPr lang="ru-RU" sz="2200" baseline="-25000" dirty="0"/>
              <a:t>𝑡</a:t>
            </a:r>
            <a:r>
              <a:rPr lang="ru-RU" sz="2200" dirty="0"/>
              <a:t>), </a:t>
            </a:r>
            <a:br>
              <a:rPr lang="en-US" sz="2200" dirty="0"/>
            </a:br>
            <a:r>
              <a:rPr lang="ru-RU" sz="2200" dirty="0"/>
              <a:t>которому соответствует максимальная </a:t>
            </a:r>
            <a:br>
              <a:rPr lang="ru-RU" sz="2200" dirty="0"/>
            </a:br>
            <a:r>
              <a:rPr lang="ru-RU" sz="2200" dirty="0"/>
              <a:t>характеристика </a:t>
            </a:r>
            <a:br>
              <a:rPr lang="en-US" sz="2200" dirty="0"/>
            </a:br>
            <a:r>
              <a:rPr lang="ru-RU" sz="2200" dirty="0"/>
              <a:t>𝑅(𝑡)</a:t>
            </a:r>
            <a:r>
              <a:rPr lang="en-US" sz="2200" dirty="0"/>
              <a:t> </a:t>
            </a:r>
            <a:r>
              <a:rPr lang="ru-RU" sz="2200" dirty="0"/>
              <a:t>=</a:t>
            </a:r>
            <a:r>
              <a:rPr lang="en-US" sz="2200" dirty="0"/>
              <a:t> </a:t>
            </a:r>
            <a:r>
              <a:rPr lang="en-US" sz="2200" i="1" dirty="0"/>
              <a:t>max</a:t>
            </a:r>
            <a:r>
              <a:rPr lang="en-US" sz="2200" dirty="0"/>
              <a:t> </a:t>
            </a:r>
            <a:r>
              <a:rPr lang="ru-RU" sz="2200" dirty="0"/>
              <a:t>{𝑅(𝑖): 1</a:t>
            </a:r>
            <a:r>
              <a:rPr lang="en-US" sz="2200" dirty="0"/>
              <a:t> </a:t>
            </a:r>
            <a:r>
              <a:rPr lang="ru-RU" sz="2200" dirty="0"/>
              <a:t>≤</a:t>
            </a:r>
            <a:r>
              <a:rPr lang="en-US" sz="2200" dirty="0"/>
              <a:t> </a:t>
            </a:r>
            <a:r>
              <a:rPr lang="ru-RU" sz="2200" dirty="0"/>
              <a:t>𝑖</a:t>
            </a:r>
            <a:r>
              <a:rPr lang="en-US" sz="2200" dirty="0"/>
              <a:t> </a:t>
            </a:r>
            <a:r>
              <a:rPr lang="ru-RU" sz="2200" dirty="0"/>
              <a:t>≤</a:t>
            </a:r>
            <a:r>
              <a:rPr lang="en-US" sz="2200" dirty="0"/>
              <a:t> </a:t>
            </a:r>
            <a:r>
              <a:rPr lang="ru-RU" sz="2200" dirty="0"/>
              <a:t>𝑘+1}.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ru-RU" sz="2200" dirty="0"/>
              <a:t>Провести очередное испытание в точке </a:t>
            </a:r>
            <a:br>
              <a:rPr lang="en-US" sz="2200" dirty="0"/>
            </a:br>
            <a:r>
              <a:rPr lang="ru-RU" sz="2200" dirty="0"/>
              <a:t>интервала 𝑥</a:t>
            </a:r>
            <a:r>
              <a:rPr lang="ru-RU" sz="2200" baseline="30000" dirty="0"/>
              <a:t>𝑘+1</a:t>
            </a:r>
            <a:r>
              <a:rPr lang="en-US" sz="2200" baseline="30000" dirty="0"/>
              <a:t> </a:t>
            </a:r>
            <a:r>
              <a:rPr lang="ru-RU" sz="2200" dirty="0"/>
              <a:t>∈</a:t>
            </a:r>
            <a:r>
              <a:rPr lang="en-US" sz="2200" dirty="0"/>
              <a:t> </a:t>
            </a:r>
            <a:r>
              <a:rPr lang="ru-RU" sz="2200" dirty="0"/>
              <a:t>(𝑥</a:t>
            </a:r>
            <a:r>
              <a:rPr lang="ru-RU" sz="2200" baseline="-25000" dirty="0"/>
              <a:t>𝑡−1</a:t>
            </a:r>
            <a:r>
              <a:rPr lang="ru-RU" sz="2200" dirty="0"/>
              <a:t>,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𝑡</a:t>
            </a:r>
            <a:r>
              <a:rPr lang="en-US" sz="2200" dirty="0"/>
              <a:t> </a:t>
            </a:r>
            <a:r>
              <a:rPr lang="ru-RU" sz="2200" dirty="0"/>
              <a:t>).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ru-RU" sz="2200" dirty="0"/>
              <a:t>Условие остановки 𝜌</a:t>
            </a:r>
            <a:r>
              <a:rPr lang="ru-RU" sz="2200" baseline="-25000" dirty="0"/>
              <a:t>𝑡</a:t>
            </a:r>
            <a:r>
              <a:rPr lang="en-US" sz="2200" baseline="-25000" dirty="0"/>
              <a:t> </a:t>
            </a:r>
            <a:r>
              <a:rPr lang="ru-RU" sz="2200" dirty="0"/>
              <a:t>≤</a:t>
            </a:r>
            <a:r>
              <a:rPr lang="en-US" sz="2200" dirty="0"/>
              <a:t> </a:t>
            </a:r>
            <a:r>
              <a:rPr lang="ru-RU" sz="2200" dirty="0"/>
              <a:t>𝜀, где</a:t>
            </a:r>
            <a:br>
              <a:rPr lang="en-US" sz="2200" dirty="0"/>
            </a:br>
            <a:r>
              <a:rPr lang="en-US" sz="2200" dirty="0"/>
              <a:t> </a:t>
            </a:r>
            <a:endParaRPr lang="ru-RU" sz="2200" dirty="0"/>
          </a:p>
          <a:p>
            <a:endParaRPr 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8544" y="5805264"/>
            <a:ext cx="1704190" cy="360040"/>
          </a:xfrm>
          <a:prstGeom prst="rect">
            <a:avLst/>
          </a:prstGeom>
          <a:noFill/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885825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1032" y="3599954"/>
            <a:ext cx="4464496" cy="26373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1" name="Дата 3">
            <a:extLst>
              <a:ext uri="{FF2B5EF4-FFF2-40B4-BE49-F238E27FC236}">
                <a16:creationId xmlns:a16="http://schemas.microsoft.com/office/drawing/2014/main" id="{401A14A2-EACA-4655-9AA9-CF5BBB4BA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2257" y="6480746"/>
            <a:ext cx="2051711" cy="260622"/>
          </a:xfrm>
        </p:spPr>
        <p:txBody>
          <a:bodyPr/>
          <a:lstStyle/>
          <a:p>
            <a:pPr>
              <a:defRPr/>
            </a:pPr>
            <a:r>
              <a:rPr lang="ru-RU" sz="1200" b="1" dirty="0" err="1"/>
              <a:t>ПаВТ</a:t>
            </a:r>
            <a:r>
              <a:rPr lang="ru-RU" sz="1200" b="1" dirty="0"/>
              <a:t> 2021</a:t>
            </a:r>
          </a:p>
        </p:txBody>
      </p:sp>
      <p:sp>
        <p:nvSpPr>
          <p:cNvPr id="12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843171" y="6480746"/>
            <a:ext cx="935567" cy="260622"/>
          </a:xfrm>
        </p:spPr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9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itlab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1340</Words>
  <Application>Microsoft Office PowerPoint</Application>
  <PresentationFormat>Лист A4 (210x297 мм)</PresentationFormat>
  <Paragraphs>250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Bernard MT Condensed</vt:lpstr>
      <vt:lpstr>Cambria</vt:lpstr>
      <vt:lpstr>Times New Roman</vt:lpstr>
      <vt:lpstr>Wingdings</vt:lpstr>
      <vt:lpstr>1_itlab</vt:lpstr>
      <vt:lpstr>Презентация PowerPoint</vt:lpstr>
      <vt:lpstr>Содержание</vt:lpstr>
      <vt:lpstr>Математическая постановка задачи</vt:lpstr>
      <vt:lpstr>Основы подхода</vt:lpstr>
      <vt:lpstr>Основы подхода: Свертка частных критериев</vt:lpstr>
      <vt:lpstr>Основы подхода: Двухэтапная схема решения</vt:lpstr>
      <vt:lpstr>Основы подхода: Редукция размерности</vt:lpstr>
      <vt:lpstr>Основы подхода: Совместное решение задач</vt:lpstr>
      <vt:lpstr>Основы подхода: Базовый алгоритм (АГП)</vt:lpstr>
      <vt:lpstr>Основы подхода: Использование поисковой информации</vt:lpstr>
      <vt:lpstr>Параллельные вычисления для систем с общей разделяемой памятью</vt:lpstr>
      <vt:lpstr>Результаты вычислительных экспериментов…</vt:lpstr>
      <vt:lpstr>Результаты вычислительных экспериментов…</vt:lpstr>
      <vt:lpstr>Результаты вычислительных экспериментов…</vt:lpstr>
      <vt:lpstr>Результаты вычислительных экспериментов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программирования.  Курс на базе  Microsoft Solutions Framework</dc:title>
  <dc:creator/>
  <cp:lastModifiedBy/>
  <cp:revision>16</cp:revision>
  <cp:lastPrinted>1900-12-31T20:00:00Z</cp:lastPrinted>
  <dcterms:created xsi:type="dcterms:W3CDTF">1900-12-31T20:00:00Z</dcterms:created>
  <dcterms:modified xsi:type="dcterms:W3CDTF">2021-03-27T09:50:59Z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