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700" r:id="rId1"/>
  </p:sldMasterIdLst>
  <p:notesMasterIdLst>
    <p:notesMasterId r:id="rId12"/>
  </p:notesMasterIdLst>
  <p:handoutMasterIdLst>
    <p:handoutMasterId r:id="rId13"/>
  </p:handoutMasterIdLst>
  <p:sldIdLst>
    <p:sldId id="518" r:id="rId2"/>
    <p:sldId id="563" r:id="rId3"/>
    <p:sldId id="564" r:id="rId4"/>
    <p:sldId id="493" r:id="rId5"/>
    <p:sldId id="568" r:id="rId6"/>
    <p:sldId id="567" r:id="rId7"/>
    <p:sldId id="541" r:id="rId8"/>
    <p:sldId id="565" r:id="rId9"/>
    <p:sldId id="566" r:id="rId10"/>
    <p:sldId id="562" r:id="rId11"/>
  </p:sldIdLst>
  <p:sldSz cx="9906000" cy="6858000" type="A4"/>
  <p:notesSz cx="6888163" cy="100203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4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5DA2"/>
    <a:srgbClr val="D62A90"/>
    <a:srgbClr val="00FF00"/>
    <a:srgbClr val="99FF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5" autoAdjust="0"/>
    <p:restoredTop sz="93369" autoAdjust="0"/>
  </p:normalViewPr>
  <p:slideViewPr>
    <p:cSldViewPr>
      <p:cViewPr varScale="1">
        <p:scale>
          <a:sx n="84" d="100"/>
          <a:sy n="84" d="100"/>
        </p:scale>
        <p:origin x="1512" y="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48" y="8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3012" y="-114"/>
      </p:cViewPr>
      <p:guideLst>
        <p:guide orient="horz" pos="3156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6D69DC8-28EA-4D1E-8883-D14AEA55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3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50888"/>
            <a:ext cx="54276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7C680882-5D7D-45A9-B0D8-7C13C25E68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553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42950" y="1996355"/>
            <a:ext cx="84201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8" name="Text Box 1033"/>
          <p:cNvSpPr txBox="1">
            <a:spLocks noChangeArrowheads="1"/>
          </p:cNvSpPr>
          <p:nvPr userDrawn="1"/>
        </p:nvSpPr>
        <p:spPr bwMode="auto">
          <a:xfrm>
            <a:off x="1190545" y="2018929"/>
            <a:ext cx="8739214" cy="10500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9pPr>
          </a:lstStyle>
          <a:p>
            <a:pPr algn="ctr" eaLnBrk="1" hangingPunct="1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16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Нижегородский государственный университет им. Н.И. Лобачевского </a:t>
            </a:r>
            <a:endParaRPr lang="ru-RU" sz="1800" b="1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16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Национальный исследовательский университет</a:t>
            </a:r>
            <a:endParaRPr lang="ru-RU" sz="1600" b="1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 eaLnBrk="1" hangingPunct="1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16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Институт информационных технологий, математики и механики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2090937"/>
            <a:ext cx="849458" cy="936104"/>
          </a:xfrm>
          <a:prstGeom prst="rect">
            <a:avLst/>
          </a:prstGeom>
        </p:spPr>
      </p:pic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632520" y="1916832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9" name="Line 9"/>
          <p:cNvSpPr>
            <a:spLocks noChangeShapeType="1"/>
          </p:cNvSpPr>
          <p:nvPr userDrawn="1"/>
        </p:nvSpPr>
        <p:spPr bwMode="auto">
          <a:xfrm>
            <a:off x="632520" y="3284984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4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7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11/23/2020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1" i="0" smtClean="0"/>
            </a:lvl1pPr>
          </a:lstStyle>
          <a:p>
            <a:pPr algn="ctr">
              <a:defRPr/>
            </a:pPr>
            <a:r>
              <a:rPr lang="ru-RU"/>
              <a:t>Опыт применения деревьев решения для ускорения алгоритма глобального поиска</a:t>
            </a:r>
            <a:endParaRPr lang="ru-RU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1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</a:t>
            </a:r>
            <a:r>
              <a:rPr lang="ru-RU" dirty="0"/>
              <a:t>10</a:t>
            </a:r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364550"/>
            <a:ext cx="433113" cy="4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4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1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</a:t>
            </a:r>
            <a:r>
              <a:rPr lang="ru-RU" dirty="0"/>
              <a:t>10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7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11/23/2020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1" i="0" smtClean="0"/>
            </a:lvl1pPr>
          </a:lstStyle>
          <a:p>
            <a:pPr algn="ctr">
              <a:defRPr/>
            </a:pPr>
            <a:r>
              <a:rPr lang="ru-RU"/>
              <a:t>Опыт применения деревьев решения для ускорения алгоритма глобального поиска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364550"/>
            <a:ext cx="433113" cy="4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3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450" y="207963"/>
            <a:ext cx="9465896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092" y="1071546"/>
            <a:ext cx="950125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6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11/23/2020</a:t>
            </a: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19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1" i="0" smtClean="0"/>
            </a:lvl1pPr>
          </a:lstStyle>
          <a:p>
            <a:pPr algn="ctr">
              <a:defRPr/>
            </a:pPr>
            <a:r>
              <a:rPr lang="ru-RU"/>
              <a:t>Опыт применения деревьев решения для ускорения алгоритма глобального поиска</a:t>
            </a: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1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</a:t>
            </a:r>
            <a:r>
              <a:rPr lang="ru-RU" dirty="0"/>
              <a:t>10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364550"/>
            <a:ext cx="433113" cy="4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42925" indent="-276225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marL="809625" indent="-2667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marL="1076325" indent="-2667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marL="1343025" indent="-2667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tabLst/>
        <a:defRPr sz="16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vgeny.kozinov@itmm.unn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evgeny.kozinov@itmm.unn.r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5B932-E811-4196-830F-C9FA9564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3307432"/>
            <a:ext cx="8420100" cy="1470025"/>
          </a:xfrm>
        </p:spPr>
        <p:txBody>
          <a:bodyPr/>
          <a:lstStyle/>
          <a:p>
            <a:r>
              <a:rPr lang="ru-RU" sz="2400" dirty="0"/>
              <a:t>Опыт применения деревьев решения</a:t>
            </a:r>
            <a:br>
              <a:rPr lang="ru-RU" sz="2400" dirty="0"/>
            </a:br>
            <a:r>
              <a:rPr lang="ru-RU" sz="2400" dirty="0"/>
              <a:t>для ускорения алгоритма глобального поиска</a:t>
            </a: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4371653" y="5229200"/>
            <a:ext cx="5544616" cy="1104528"/>
          </a:xfrm>
        </p:spPr>
        <p:txBody>
          <a:bodyPr/>
          <a:lstStyle/>
          <a:p>
            <a:pPr algn="l"/>
            <a:r>
              <a:rPr lang="ru-RU" dirty="0"/>
              <a:t>ННГУ, преподаватель каф. МОСТ,</a:t>
            </a:r>
            <a:br>
              <a:rPr lang="ru-RU" dirty="0"/>
            </a:br>
            <a:r>
              <a:rPr lang="ru-RU" dirty="0" err="1"/>
              <a:t>Козинов</a:t>
            </a:r>
            <a:r>
              <a:rPr lang="ru-RU" dirty="0"/>
              <a:t> Евгений Александрович </a:t>
            </a:r>
          </a:p>
          <a:p>
            <a:pPr algn="l"/>
            <a:r>
              <a:rPr lang="en-US" dirty="0">
                <a:hlinkClick r:id="rId2"/>
              </a:rPr>
              <a:t>evgeny.kozinov@itmm.unn.ru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208584" y="260649"/>
            <a:ext cx="804934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XX Международная конференция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«Математическое моделирование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 суперкомпьютерные технологии»</a:t>
            </a:r>
          </a:p>
        </p:txBody>
      </p:sp>
    </p:spTree>
    <p:extLst>
      <p:ext uri="{BB962C8B-B14F-4D97-AF65-F5344CB8AC3E}">
        <p14:creationId xmlns:p14="http://schemas.microsoft.com/office/powerpoint/2010/main" val="259855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Контакты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r>
              <a:rPr lang="ru-RU" b="1" dirty="0"/>
              <a:t>Спасибо за внимание!</a:t>
            </a:r>
          </a:p>
          <a:p>
            <a:pPr marL="0" indent="0" algn="ctr" eaLnBrk="1" hangingPunct="1">
              <a:buNone/>
            </a:pPr>
            <a:r>
              <a:rPr lang="ru-RU" b="1" dirty="0"/>
              <a:t>Вопросы?</a:t>
            </a:r>
          </a:p>
          <a:p>
            <a:endParaRPr lang="en-US" dirty="0"/>
          </a:p>
          <a:p>
            <a:r>
              <a:rPr lang="ru-RU" dirty="0"/>
              <a:t>преподаватель каф. МОСТ ИТММ</a:t>
            </a:r>
            <a:br>
              <a:rPr lang="en-US" dirty="0"/>
            </a:br>
            <a:r>
              <a:rPr lang="ru-RU" u="sng" dirty="0" err="1"/>
              <a:t>Козинов</a:t>
            </a:r>
            <a:r>
              <a:rPr lang="ru-RU" u="sng" dirty="0"/>
              <a:t> Евгений Александрович</a:t>
            </a:r>
            <a:r>
              <a:rPr lang="ru-RU" dirty="0"/>
              <a:t> </a:t>
            </a:r>
            <a:br>
              <a:rPr lang="en-US" dirty="0"/>
            </a:br>
            <a:r>
              <a:rPr lang="en-US" dirty="0">
                <a:hlinkClick r:id="rId2"/>
              </a:rPr>
              <a:t>evgeny.kozinov@itmm.unn.ru</a:t>
            </a:r>
            <a:r>
              <a:rPr lang="en-US" dirty="0"/>
              <a:t>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11/23/2020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Опыт применения деревьев решения для ускорения алгоритма глобального поиска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12398F-E07D-4E01-AD71-3CA4476A8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10</a:t>
            </a:fld>
            <a:r>
              <a:rPr lang="en-US"/>
              <a:t>/</a:t>
            </a:r>
            <a:r>
              <a:rPr lang="ru-RU"/>
              <a:t>10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2EC4A-7B91-4515-B8BA-2EDE8278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1C75D7-279C-48FB-A65D-145A139EC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  <a:p>
            <a:r>
              <a:rPr lang="ru-RU" dirty="0"/>
              <a:t>Метод решения</a:t>
            </a:r>
          </a:p>
          <a:p>
            <a:pPr lvl="1"/>
            <a:r>
              <a:rPr lang="ru-RU" sz="2400" dirty="0">
                <a:ea typeface="+mn-ea"/>
              </a:rPr>
              <a:t>Алгоритм глобального поиска</a:t>
            </a:r>
          </a:p>
          <a:p>
            <a:pPr lvl="1"/>
            <a:r>
              <a:rPr lang="ru-RU" sz="2400" dirty="0">
                <a:ea typeface="+mn-ea"/>
              </a:rPr>
              <a:t>Использование деревьев решений для ускорения поиска</a:t>
            </a:r>
          </a:p>
          <a:p>
            <a:r>
              <a:rPr lang="ru-RU" dirty="0"/>
              <a:t>Результаты вычислительных экспериментов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D176F6-3977-4076-AE65-5EF7654C334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11/23/2020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7FAE97-5E47-40AA-9BF6-7E42BAF37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Опыт применения деревьев решения для ускорения алгоритма глобального поиска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E29CD8-A3F6-46DF-8882-661D88E69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</a:t>
            </a:fld>
            <a:r>
              <a:rPr lang="en-US"/>
              <a:t>/</a:t>
            </a:r>
            <a:r>
              <a:rPr lang="ru-RU"/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507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6FD9E-AE85-4553-9350-2B5138F8B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2397908-FF23-47D4-82C6-2B6DB832D8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Решается зада многоэкстремальной оптимизации: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ru-RU" i="1" smtClean="0">
                            <a:solidFill>
                              <a:srgbClr val="24292E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>
                            <a:solidFill>
                              <a:srgbClr val="24292E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min</m:t>
                        </m:r>
                      </m:fName>
                      <m:e>
                        <m:r>
                          <a:rPr lang="ru-RU" i="1">
                            <a:solidFill>
                              <a:srgbClr val="24292E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24292E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solidFill>
                                  <a:srgbClr val="24292E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ru-RU" dirty="0">
                    <a:solidFill>
                      <a:srgbClr val="24292E"/>
                    </a:solidFill>
                    <a:effectLst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24292E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ru-RU" i="1">
                        <a:solidFill>
                          <a:srgbClr val="24292E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∈[</m:t>
                    </m:r>
                    <m:r>
                      <a:rPr lang="en-US" i="1">
                        <a:solidFill>
                          <a:srgbClr val="24292E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</m:t>
                    </m:r>
                    <m:r>
                      <a:rPr lang="ru-RU" i="1">
                        <a:solidFill>
                          <a:srgbClr val="24292E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24292E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𝑏</m:t>
                    </m:r>
                    <m:r>
                      <a:rPr lang="ru-RU" i="1">
                        <a:solidFill>
                          <a:srgbClr val="24292E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ru-RU" dirty="0">
                    <a:solidFill>
                      <a:srgbClr val="24292E"/>
                    </a:solidFill>
                    <a:effectLst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24292E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</m:t>
                    </m:r>
                    <m:r>
                      <a:rPr lang="ru-RU" i="1">
                        <a:solidFill>
                          <a:srgbClr val="24292E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&lt;</m:t>
                    </m:r>
                    <m:r>
                      <a:rPr lang="en-US" i="1">
                        <a:solidFill>
                          <a:srgbClr val="24292E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ru-RU" dirty="0">
                    <a:solidFill>
                      <a:srgbClr val="24292E"/>
                    </a:solidFill>
                    <a:effectLst/>
                    <a:ea typeface="Times New Roman" panose="02020603050405020304" pitchFamily="18" charset="0"/>
                  </a:rPr>
                  <a:t>, где</a:t>
                </a:r>
                <a:endParaRPr lang="ru-RU" sz="3200" dirty="0"/>
              </a:p>
              <a:p>
                <a:pPr lvl="1"/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  <a:ea typeface="+mn-ea"/>
                      </a:rPr>
                      <m:t>𝜑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ru-RU" sz="240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sz="2400" dirty="0">
                    <a:ea typeface="+mn-ea"/>
                  </a:rPr>
                  <a:t> – оптимизируемый критерий,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r>
                      <a:rPr lang="ru-RU" sz="240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en-US" sz="2400"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lang="ru-RU" sz="2400"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lang="en-US" sz="2400">
                        <a:latin typeface="Cambria Math" panose="02040503050406030204" pitchFamily="18" charset="0"/>
                        <a:ea typeface="+mn-ea"/>
                      </a:rPr>
                      <m:t>𝑅</m:t>
                    </m:r>
                  </m:oMath>
                </a14:m>
                <a:r>
                  <a:rPr lang="ru-RU" sz="2400" dirty="0">
                    <a:ea typeface="+mn-ea"/>
                  </a:rPr>
                  <a:t> – область поиска.</a:t>
                </a:r>
              </a:p>
              <a:p>
                <a:r>
                  <a:rPr lang="ru-RU" dirty="0"/>
                  <a:t>В рамках работы предполагается, что:</a:t>
                </a:r>
                <a:endParaRPr lang="ru-RU" sz="2400" dirty="0">
                  <a:latin typeface="Cambria Math" panose="02040503050406030204" pitchFamily="18" charset="0"/>
                  <a:ea typeface="+mn-ea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  <a:ea typeface="+mn-ea"/>
                      </a:rPr>
                      <m:t>𝜑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ru-RU" sz="240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sz="2400" dirty="0">
                    <a:ea typeface="+mn-ea"/>
                  </a:rPr>
                  <a:t> – вычислительно сложная функция.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  <a:ea typeface="+mn-ea"/>
                      </a:rPr>
                      <m:t>𝜑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ru-RU" sz="240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d>
                    <m:r>
                      <a:rPr lang="ru-RU" sz="240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lang="ru-RU" sz="2400" dirty="0">
                    <a:ea typeface="+mn-ea"/>
                  </a:rPr>
                  <a:t>удовлетворяют условию Липшица</a:t>
                </a:r>
              </a:p>
              <a:p>
                <a:pPr marL="266700" lvl="1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400" i="1" smtClean="0">
                            <a:solidFill>
                              <a:srgbClr val="24292E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solidFill>
                              <a:srgbClr val="24292E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ru-RU" sz="2400" i="1">
                                <a:solidFill>
                                  <a:srgbClr val="24292E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rgbClr val="24292E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400" i="1">
                                    <a:solidFill>
                                      <a:srgbClr val="24292E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ru-RU" sz="2400" i="1">
                                    <a:solidFill>
                                      <a:srgbClr val="24292E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ru-RU" sz="2400">
                                <a:solidFill>
                                  <a:srgbClr val="24292E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ru-RU" sz="2400" i="1">
                            <a:solidFill>
                              <a:srgbClr val="24292E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ru-RU" sz="2400" i="1">
                            <a:solidFill>
                              <a:srgbClr val="24292E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ru-RU" sz="2400" i="1">
                                <a:solidFill>
                                  <a:srgbClr val="24292E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rgbClr val="24292E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400" i="1">
                                    <a:solidFill>
                                      <a:srgbClr val="24292E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ru-RU" sz="2400" i="1">
                                    <a:solidFill>
                                      <a:srgbClr val="24292E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′′</m:t>
                                </m:r>
                              </m:sup>
                            </m:sSup>
                            <m:r>
                              <a:rPr lang="ru-RU" sz="2400">
                                <a:solidFill>
                                  <a:srgbClr val="24292E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ru-RU" sz="2400">
                        <a:solidFill>
                          <a:srgbClr val="24292E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≤</m:t>
                    </m:r>
                    <m:r>
                      <a:rPr lang="ru-RU" sz="2400" i="1">
                        <a:solidFill>
                          <a:srgbClr val="24292E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‖"/>
                        <m:endChr m:val="‖"/>
                        <m:ctrlPr>
                          <a:rPr lang="ru-RU" sz="2400" i="1">
                            <a:solidFill>
                              <a:srgbClr val="24292E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400" i="1">
                                <a:solidFill>
                                  <a:srgbClr val="24292E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solidFill>
                                  <a:srgbClr val="24292E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ru-RU" sz="2400" i="1">
                                <a:solidFill>
                                  <a:srgbClr val="24292E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ru-RU" sz="2400" i="1">
                            <a:solidFill>
                              <a:srgbClr val="24292E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400" i="1">
                                <a:solidFill>
                                  <a:srgbClr val="24292E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solidFill>
                                  <a:srgbClr val="24292E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ru-RU" sz="2400" i="1">
                                <a:solidFill>
                                  <a:srgbClr val="24292E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ru-RU" sz="2400">
                            <a:solidFill>
                              <a:srgbClr val="24292E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ru-RU" sz="2400">
                        <a:solidFill>
                          <a:srgbClr val="24292E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</m:t>
                    </m:r>
                    <m:r>
                      <a:rPr lang="ru-RU" sz="2400" i="1">
                        <a:solidFill>
                          <a:srgbClr val="24292E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ru-RU" sz="2400">
                        <a:solidFill>
                          <a:srgbClr val="24292E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ru-RU" sz="2400">
                        <a:solidFill>
                          <a:srgbClr val="24292E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[</m:t>
                    </m:r>
                    <m:r>
                      <a:rPr lang="ru-RU" sz="2400" i="1">
                        <a:solidFill>
                          <a:srgbClr val="24292E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</m:t>
                    </m:r>
                    <m:r>
                      <a:rPr lang="ru-RU" sz="2400">
                        <a:solidFill>
                          <a:srgbClr val="24292E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</m:t>
                    </m:r>
                    <m:r>
                      <a:rPr lang="ru-RU" sz="2400" i="1">
                        <a:solidFill>
                          <a:srgbClr val="24292E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𝑏</m:t>
                    </m:r>
                    <m:r>
                      <a:rPr lang="ru-RU" sz="2400">
                        <a:solidFill>
                          <a:srgbClr val="24292E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ru-RU" sz="2400" dirty="0">
                    <a:solidFill>
                      <a:srgbClr val="24292E"/>
                    </a:solidFill>
                    <a:effectLst/>
                    <a:ea typeface="Times New Roman" panose="02020603050405020304" pitchFamily="18" charset="0"/>
                  </a:rPr>
                  <a:t>.</a:t>
                </a:r>
                <a:endParaRPr lang="ru-RU" sz="2400" dirty="0">
                  <a:ea typeface="+mn-ea"/>
                </a:endParaRPr>
              </a:p>
              <a:p>
                <a:pPr marL="0" indent="0">
                  <a:buNone/>
                </a:pP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2397908-FF23-47D4-82C6-2B6DB832D8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4130C5F3-EE8D-4B2F-A2EC-19514623F41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11/23/2020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B35276-3C75-4D19-9F42-F6C695CDE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Опыт применения деревьев решения для ускорения алгоритма глобального поиска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B8688D9-63E1-4F0B-AD37-698AE6829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</a:t>
            </a:fld>
            <a:r>
              <a:rPr lang="en-US"/>
              <a:t>/</a:t>
            </a:r>
            <a:r>
              <a:rPr lang="ru-RU"/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41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Базовый алгоритм глобального поиска (АГП</a:t>
            </a:r>
            <a:r>
              <a:rPr lang="en-US" dirty="0"/>
              <a:t>*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11/23/2020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Опыт применения деревьев решения для ускорения алгоритма глобального поиска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Содержимое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/>
                  <a:t>Испытание – вычисление значений функции </a:t>
                </a:r>
                <a14:m>
                  <m:oMath xmlns:m="http://schemas.openxmlformats.org/officeDocument/2006/math">
                    <m:r>
                      <a:rPr lang="ru-RU" sz="2400" smtClean="0">
                        <a:latin typeface="Cambria Math" panose="02040503050406030204" pitchFamily="18" charset="0"/>
                        <a:ea typeface="+mn-ea"/>
                      </a:rPr>
                      <m:t>𝜑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ru-RU" sz="2400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в точке 𝑥</a:t>
                </a:r>
                <a:r>
                  <a:rPr lang="ru-RU" baseline="-25000" dirty="0"/>
                  <a:t>𝑖</a:t>
                </a:r>
                <a:r>
                  <a:rPr lang="ru-RU" dirty="0"/>
                  <a:t>. </a:t>
                </a:r>
              </a:p>
              <a:p>
                <a:r>
                  <a:rPr lang="ru-RU" dirty="0"/>
                  <a:t>Общая схема алгоритма поиска глобального минимума: </a:t>
                </a:r>
              </a:p>
              <a:p>
                <a:pPr>
                  <a:buNone/>
                </a:pPr>
                <a:r>
                  <a:rPr lang="ru-RU" dirty="0"/>
                  <a:t>Первые два испытания выполняются на границах области поиска: </a:t>
                </a:r>
                <a:br>
                  <a:rPr lang="ru-RU" dirty="0"/>
                </a:br>
                <a:r>
                  <a:rPr lang="ru-RU" i="1" dirty="0"/>
                  <a:t>x</a:t>
                </a:r>
                <a:r>
                  <a:rPr lang="ru-RU" i="1" baseline="30000" dirty="0"/>
                  <a:t>0</a:t>
                </a:r>
                <a:r>
                  <a:rPr lang="ru-RU" i="1" dirty="0"/>
                  <a:t>=a</a:t>
                </a:r>
                <a:r>
                  <a:rPr lang="ru-RU" dirty="0"/>
                  <a:t> и </a:t>
                </a:r>
                <a:r>
                  <a:rPr lang="ru-RU" i="1" dirty="0"/>
                  <a:t>x</a:t>
                </a:r>
                <a:r>
                  <a:rPr lang="ru-RU" i="1" baseline="30000" dirty="0"/>
                  <a:t>1</a:t>
                </a:r>
                <a:r>
                  <a:rPr lang="ru-RU" i="1" dirty="0"/>
                  <a:t>=b</a:t>
                </a:r>
                <a:r>
                  <a:rPr lang="ru-RU" dirty="0"/>
                  <a:t>. Далее: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ru-RU" sz="2200" dirty="0"/>
                  <a:t>Отсортировать точки испытаний в порядке возрастания их координат </a:t>
                </a:r>
                <a:br>
                  <a:rPr lang="ru-RU" sz="2200" dirty="0"/>
                </a:br>
                <a:r>
                  <a:rPr lang="ru-RU" sz="2200" dirty="0"/>
                  <a:t>0</a:t>
                </a:r>
                <a:r>
                  <a:rPr lang="en-US" sz="2200" dirty="0"/>
                  <a:t> </a:t>
                </a:r>
                <a:r>
                  <a:rPr lang="ru-RU" sz="2200" dirty="0"/>
                  <a:t>=</a:t>
                </a:r>
                <a:r>
                  <a:rPr lang="en-US" sz="2200" dirty="0"/>
                  <a:t> </a:t>
                </a:r>
                <a:r>
                  <a:rPr lang="ru-RU" sz="2200" dirty="0"/>
                  <a:t>𝑥</a:t>
                </a:r>
                <a:r>
                  <a:rPr lang="ru-RU" sz="2200" baseline="-25000" dirty="0"/>
                  <a:t>0</a:t>
                </a:r>
                <a:r>
                  <a:rPr lang="en-US" sz="2200" baseline="-25000" dirty="0"/>
                  <a:t> </a:t>
                </a:r>
                <a:r>
                  <a:rPr lang="ru-RU" sz="2200" dirty="0"/>
                  <a:t>&lt;</a:t>
                </a:r>
                <a:r>
                  <a:rPr lang="en-US" sz="2200" dirty="0"/>
                  <a:t> </a:t>
                </a:r>
                <a:r>
                  <a:rPr lang="ru-RU" sz="2200" dirty="0"/>
                  <a:t>𝑥</a:t>
                </a:r>
                <a:r>
                  <a:rPr lang="ru-RU" sz="2200" baseline="-25000" dirty="0"/>
                  <a:t>1</a:t>
                </a:r>
                <a:r>
                  <a:rPr lang="en-US" sz="2200" baseline="-25000" dirty="0"/>
                  <a:t> </a:t>
                </a:r>
                <a:r>
                  <a:rPr lang="ru-RU" sz="2200" dirty="0"/>
                  <a:t>&lt;</a:t>
                </a:r>
                <a:r>
                  <a:rPr lang="en-US" sz="2200" dirty="0"/>
                  <a:t> </a:t>
                </a:r>
                <a:r>
                  <a:rPr lang="ru-RU" sz="2200" dirty="0"/>
                  <a:t>…</a:t>
                </a:r>
                <a:r>
                  <a:rPr lang="en-US" sz="2200" dirty="0"/>
                  <a:t> </a:t>
                </a:r>
                <a:r>
                  <a:rPr lang="ru-RU" sz="2200" dirty="0"/>
                  <a:t>&lt;</a:t>
                </a:r>
                <a:r>
                  <a:rPr lang="en-US" sz="2200" dirty="0"/>
                  <a:t> </a:t>
                </a:r>
                <a:r>
                  <a:rPr lang="ru-RU" sz="2200" dirty="0"/>
                  <a:t>𝑥</a:t>
                </a:r>
                <a:r>
                  <a:rPr lang="ru-RU" sz="2200" baseline="-25000" dirty="0"/>
                  <a:t>𝑖</a:t>
                </a:r>
                <a:r>
                  <a:rPr lang="en-US" sz="2200" dirty="0"/>
                  <a:t> </a:t>
                </a:r>
                <a:r>
                  <a:rPr lang="ru-RU" sz="2200" dirty="0"/>
                  <a:t>&lt;</a:t>
                </a:r>
                <a:r>
                  <a:rPr lang="en-US" sz="2200" dirty="0"/>
                  <a:t> </a:t>
                </a:r>
                <a:r>
                  <a:rPr lang="ru-RU" sz="2200" dirty="0"/>
                  <a:t>…</a:t>
                </a:r>
                <a:r>
                  <a:rPr lang="en-US" sz="2200" dirty="0"/>
                  <a:t> </a:t>
                </a:r>
                <a:r>
                  <a:rPr lang="ru-RU" sz="2200" dirty="0"/>
                  <a:t>&lt;</a:t>
                </a:r>
                <a:r>
                  <a:rPr lang="en-US" sz="2200" dirty="0"/>
                  <a:t> </a:t>
                </a:r>
                <a:r>
                  <a:rPr lang="ru-RU" sz="2200" dirty="0"/>
                  <a:t>𝑥</a:t>
                </a:r>
                <a:r>
                  <a:rPr lang="ru-RU" sz="2200" baseline="-25000" dirty="0"/>
                  <a:t>𝑘</a:t>
                </a:r>
                <a:r>
                  <a:rPr lang="en-US" sz="2200" dirty="0"/>
                  <a:t> </a:t>
                </a:r>
                <a:r>
                  <a:rPr lang="ru-RU" sz="2200" dirty="0"/>
                  <a:t>&lt;</a:t>
                </a:r>
                <a:r>
                  <a:rPr lang="en-US" sz="2200" dirty="0"/>
                  <a:t> </a:t>
                </a:r>
                <a:r>
                  <a:rPr lang="ru-RU" sz="2200" dirty="0"/>
                  <a:t>𝑥</a:t>
                </a:r>
                <a:r>
                  <a:rPr lang="ru-RU" sz="2200" baseline="-25000" dirty="0"/>
                  <a:t>𝑘+1</a:t>
                </a:r>
                <a:r>
                  <a:rPr lang="en-US" sz="2200" dirty="0"/>
                  <a:t> </a:t>
                </a:r>
                <a:r>
                  <a:rPr lang="ru-RU" sz="2200" dirty="0"/>
                  <a:t>=</a:t>
                </a:r>
                <a:r>
                  <a:rPr lang="en-US" sz="2200" dirty="0"/>
                  <a:t> </a:t>
                </a:r>
                <a:r>
                  <a:rPr lang="ru-RU" sz="2200" dirty="0"/>
                  <a:t>1.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ru-RU" sz="2200" dirty="0"/>
                  <a:t>Для каждого интервала (𝑥</a:t>
                </a:r>
                <a:r>
                  <a:rPr lang="ru-RU" sz="2200" baseline="-25000" dirty="0"/>
                  <a:t>𝑖+1</a:t>
                </a:r>
                <a:r>
                  <a:rPr lang="ru-RU" sz="2200" dirty="0"/>
                  <a:t>,</a:t>
                </a:r>
                <a:r>
                  <a:rPr lang="en-US" sz="2200" dirty="0"/>
                  <a:t> </a:t>
                </a:r>
                <a:r>
                  <a:rPr lang="ru-RU" sz="2200" dirty="0"/>
                  <a:t>𝑥</a:t>
                </a:r>
                <a:r>
                  <a:rPr lang="ru-RU" sz="2200" baseline="-25000" dirty="0"/>
                  <a:t>𝑖</a:t>
                </a:r>
                <a:r>
                  <a:rPr lang="ru-RU" sz="2200" dirty="0"/>
                  <a:t>) вычислить значение характеристики 𝑅(𝑖).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ru-RU" sz="2200" dirty="0"/>
                  <a:t>Определить интервал (</a:t>
                </a:r>
                <a:r>
                  <a:rPr lang="ru-RU" sz="2200" i="1" dirty="0"/>
                  <a:t>x</a:t>
                </a:r>
                <a:r>
                  <a:rPr lang="ru-RU" sz="2200" baseline="-25000" dirty="0"/>
                  <a:t>𝑡−1</a:t>
                </a:r>
                <a:r>
                  <a:rPr lang="ru-RU" sz="2200" dirty="0"/>
                  <a:t>,</a:t>
                </a:r>
                <a:r>
                  <a:rPr lang="en-US" sz="2200" dirty="0"/>
                  <a:t> </a:t>
                </a:r>
                <a:r>
                  <a:rPr lang="ru-RU" sz="2200" i="1" dirty="0" err="1"/>
                  <a:t>x</a:t>
                </a:r>
                <a:r>
                  <a:rPr lang="ru-RU" sz="2200" baseline="-25000" dirty="0"/>
                  <a:t>𝑡</a:t>
                </a:r>
                <a:r>
                  <a:rPr lang="ru-RU" sz="2200" dirty="0"/>
                  <a:t>), </a:t>
                </a:r>
                <a:br>
                  <a:rPr lang="en-US" sz="2200" dirty="0"/>
                </a:br>
                <a:r>
                  <a:rPr lang="ru-RU" sz="2200" dirty="0"/>
                  <a:t>которому соответствует максимальная </a:t>
                </a:r>
                <a:br>
                  <a:rPr lang="ru-RU" sz="2200" dirty="0"/>
                </a:br>
                <a:r>
                  <a:rPr lang="ru-RU" sz="2200" dirty="0"/>
                  <a:t>характеристика </a:t>
                </a:r>
                <a:br>
                  <a:rPr lang="en-US" sz="2200" dirty="0"/>
                </a:br>
                <a:r>
                  <a:rPr lang="ru-RU" sz="2200" dirty="0"/>
                  <a:t>𝑅(𝑡)</a:t>
                </a:r>
                <a:r>
                  <a:rPr lang="en-US" sz="2200" dirty="0"/>
                  <a:t> </a:t>
                </a:r>
                <a:r>
                  <a:rPr lang="ru-RU" sz="2200" dirty="0"/>
                  <a:t>=</a:t>
                </a:r>
                <a:r>
                  <a:rPr lang="en-US" sz="2200" dirty="0"/>
                  <a:t> </a:t>
                </a:r>
                <a:r>
                  <a:rPr lang="en-US" sz="2200" i="1" dirty="0"/>
                  <a:t>max</a:t>
                </a:r>
                <a:r>
                  <a:rPr lang="en-US" sz="2200" dirty="0"/>
                  <a:t> </a:t>
                </a:r>
                <a:r>
                  <a:rPr lang="ru-RU" sz="2200" dirty="0"/>
                  <a:t>{𝑅(𝑖): 1</a:t>
                </a:r>
                <a:r>
                  <a:rPr lang="en-US" sz="2200" dirty="0"/>
                  <a:t> </a:t>
                </a:r>
                <a:r>
                  <a:rPr lang="ru-RU" sz="2200" dirty="0"/>
                  <a:t>≤</a:t>
                </a:r>
                <a:r>
                  <a:rPr lang="en-US" sz="2200" dirty="0"/>
                  <a:t> </a:t>
                </a:r>
                <a:r>
                  <a:rPr lang="ru-RU" sz="2200" dirty="0"/>
                  <a:t>𝑖</a:t>
                </a:r>
                <a:r>
                  <a:rPr lang="en-US" sz="2200" dirty="0"/>
                  <a:t> </a:t>
                </a:r>
                <a:r>
                  <a:rPr lang="ru-RU" sz="2200" dirty="0"/>
                  <a:t>≤</a:t>
                </a:r>
                <a:r>
                  <a:rPr lang="en-US" sz="2200" dirty="0"/>
                  <a:t> </a:t>
                </a:r>
                <a:r>
                  <a:rPr lang="ru-RU" sz="2200" dirty="0"/>
                  <a:t>𝑘+1}.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ru-RU" sz="2200" dirty="0"/>
                  <a:t>Провести очередное испытание в точке </a:t>
                </a:r>
                <a:br>
                  <a:rPr lang="en-US" sz="2200" dirty="0"/>
                </a:br>
                <a:r>
                  <a:rPr lang="ru-RU" sz="2200" dirty="0"/>
                  <a:t>интервала 𝑥</a:t>
                </a:r>
                <a:r>
                  <a:rPr lang="ru-RU" sz="2200" baseline="30000" dirty="0"/>
                  <a:t>𝑘+1</a:t>
                </a:r>
                <a:r>
                  <a:rPr lang="en-US" sz="2200" baseline="30000" dirty="0"/>
                  <a:t> </a:t>
                </a:r>
                <a:r>
                  <a:rPr lang="ru-RU" sz="2200" dirty="0"/>
                  <a:t>∈</a:t>
                </a:r>
                <a:r>
                  <a:rPr lang="en-US" sz="2200" dirty="0"/>
                  <a:t> </a:t>
                </a:r>
                <a:r>
                  <a:rPr lang="ru-RU" sz="2200" dirty="0"/>
                  <a:t>(𝑥</a:t>
                </a:r>
                <a:r>
                  <a:rPr lang="ru-RU" sz="2200" baseline="-25000" dirty="0"/>
                  <a:t>𝑡−1</a:t>
                </a:r>
                <a:r>
                  <a:rPr lang="ru-RU" sz="2200" dirty="0"/>
                  <a:t>,</a:t>
                </a:r>
                <a:r>
                  <a:rPr lang="en-US" sz="2200" dirty="0"/>
                  <a:t> </a:t>
                </a:r>
                <a:r>
                  <a:rPr lang="ru-RU" sz="2200" dirty="0"/>
                  <a:t>𝑥</a:t>
                </a:r>
                <a:r>
                  <a:rPr lang="ru-RU" sz="2200" baseline="-25000" dirty="0"/>
                  <a:t>𝑡</a:t>
                </a:r>
                <a:r>
                  <a:rPr lang="en-US" sz="2200" dirty="0"/>
                  <a:t> </a:t>
                </a:r>
                <a:r>
                  <a:rPr lang="ru-RU" sz="2200" dirty="0"/>
                  <a:t>).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ru-RU" sz="2200" dirty="0"/>
                  <a:t>Условие остановки </a:t>
                </a:r>
                <a:r>
                  <a:rPr lang="en-US" sz="2200" i="1" dirty="0"/>
                  <a:t>x</a:t>
                </a:r>
                <a:r>
                  <a:rPr lang="en-US" sz="2200" i="1" baseline="-25000" dirty="0"/>
                  <a:t>i </a:t>
                </a:r>
                <a:r>
                  <a:rPr lang="en-US" sz="2200" i="1" dirty="0"/>
                  <a:t>- x</a:t>
                </a:r>
                <a:r>
                  <a:rPr lang="en-US" sz="2200" i="1" baseline="-25000" dirty="0"/>
                  <a:t>i-1</a:t>
                </a:r>
                <a:r>
                  <a:rPr lang="en-US" sz="2200" baseline="-25000" dirty="0"/>
                  <a:t> </a:t>
                </a:r>
                <a:r>
                  <a:rPr lang="ru-RU" sz="2200" dirty="0"/>
                  <a:t>≤</a:t>
                </a:r>
                <a:r>
                  <a:rPr lang="en-US" sz="2200" dirty="0"/>
                  <a:t> </a:t>
                </a:r>
                <a:r>
                  <a:rPr lang="ru-RU" sz="2200" dirty="0"/>
                  <a:t>𝜀</a:t>
                </a:r>
                <a:r>
                  <a:rPr lang="en-US" sz="2200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dirty="0"/>
                  <a:t> </a:t>
                </a:r>
                <a:endParaRPr lang="ru-RU" sz="2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Содержимое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4" t="-2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885825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224808" y="6001543"/>
            <a:ext cx="66811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*</a:t>
            </a:r>
            <a:r>
              <a:rPr lang="ru-RU" sz="1400" i="1" dirty="0" err="1"/>
              <a:t>Стронгин</a:t>
            </a:r>
            <a:r>
              <a:rPr lang="ru-RU" sz="1400" i="1" dirty="0"/>
              <a:t>, Р.Г. Численные методы в многоэкстремальных задач. – М.: Наука, 1978.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1032" y="3383930"/>
            <a:ext cx="4464496" cy="26373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D1166F1-5930-4A3C-9201-0B0B49AE3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</a:t>
            </a:fld>
            <a:r>
              <a:rPr lang="en-US"/>
              <a:t>/</a:t>
            </a:r>
            <a:r>
              <a:rPr lang="ru-RU"/>
              <a:t>10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BF13A-557D-43EC-8385-7A935D15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предлагаемого подхода…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53D517-9A64-4B23-977B-AAD9315EB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Базовый алгоритм глобального поиска может быть не всегда эффективен, так как константа </a:t>
            </a:r>
            <a:r>
              <a:rPr lang="ru-RU" sz="2400" dirty="0">
                <a:ea typeface="+mn-ea"/>
              </a:rPr>
              <a:t>Липшица</a:t>
            </a:r>
            <a:r>
              <a:rPr lang="ru-RU" dirty="0"/>
              <a:t> определяется для всей области поиска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 работе предлагается модификация метода позволяющая точнее оценивать константу </a:t>
            </a:r>
            <a:r>
              <a:rPr lang="ru-RU" sz="2400" dirty="0">
                <a:ea typeface="+mn-ea"/>
              </a:rPr>
              <a:t>Липшица для каждого интервала.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A5F5BB-27A4-47EB-BBE6-41ECCE83E0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11/23/2020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8C3B77-C978-4AB3-97D4-C5338CE26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Опыт применения деревьев решения для ускорения алгоритма глобального поиска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FE45F1B-86C2-43CF-9647-03DF7B3C3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52" y="2144086"/>
            <a:ext cx="5119582" cy="3069894"/>
          </a:xfrm>
          <a:prstGeom prst="rect">
            <a:avLst/>
          </a:prstGeom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519C1E2B-2D29-4AF4-B13A-BC097FB6F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5</a:t>
            </a:fld>
            <a:r>
              <a:rPr lang="en-US"/>
              <a:t>/</a:t>
            </a:r>
            <a:r>
              <a:rPr lang="ru-RU"/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364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BF13A-557D-43EC-8385-7A935D15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предлагаемого подхода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A53D517-9A64-4B23-977B-AAD9315EB1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092" y="1071546"/>
                <a:ext cx="5313610" cy="5214974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ru-RU" dirty="0"/>
                  <a:t>Выбор очередной точки испытаний:</a:t>
                </a:r>
              </a:p>
              <a:p>
                <a:pPr marL="723900" lvl="1" indent="-457200" algn="just">
                  <a:buFont typeface="+mj-lt"/>
                  <a:buAutoNum type="arabicPeriod"/>
                </a:pPr>
                <a:r>
                  <a:rPr lang="ru-RU" dirty="0"/>
                  <a:t>Обучить дерево решений на основе вычисленных значений критериев.</a:t>
                </a:r>
              </a:p>
              <a:p>
                <a:pPr marL="723900" lvl="1" indent="-457200" algn="just">
                  <a:buFont typeface="+mj-lt"/>
                  <a:buAutoNum type="arabicPeriod"/>
                </a:pPr>
                <a:r>
                  <a:rPr lang="ru-RU" dirty="0"/>
                  <a:t>Разбить область поиска на основе дерева решений.</a:t>
                </a:r>
              </a:p>
              <a:p>
                <a:pPr marL="723900" lvl="1" indent="-457200" algn="just">
                  <a:buFont typeface="+mj-lt"/>
                  <a:buAutoNum type="arabicPeriod"/>
                </a:pPr>
                <a:r>
                  <a:rPr lang="ru-RU" dirty="0"/>
                  <a:t>Вычислить глобальную оценку константы </a:t>
                </a:r>
                <a:r>
                  <a:rPr lang="ru-RU" sz="2000" dirty="0">
                    <a:ea typeface="+mn-ea"/>
                  </a:rPr>
                  <a:t>Липшица по всей области поиска и локальные для подобластей.</a:t>
                </a:r>
              </a:p>
              <a:p>
                <a:pPr marL="723900" lvl="1" indent="-457200" algn="just">
                  <a:buFont typeface="+mj-lt"/>
                  <a:buAutoNum type="arabicPeriod"/>
                </a:pPr>
                <a:r>
                  <a:rPr lang="ru-RU" sz="2000" dirty="0">
                    <a:ea typeface="+mn-ea"/>
                  </a:rPr>
                  <a:t>Вычислить значения характеристик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+mn-ea"/>
                      </a:rPr>
                      <m:t>𝑅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ea typeface="+mn-ea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endParaRPr lang="ru-RU" sz="2000" dirty="0">
                  <a:ea typeface="+mn-ea"/>
                </a:endParaRPr>
              </a:p>
              <a:p>
                <a:pPr lvl="2" algn="just"/>
                <a:r>
                  <a:rPr lang="ru-RU" sz="1800" dirty="0">
                    <a:ea typeface="+mn-ea"/>
                  </a:rPr>
                  <a:t>Если интервал полностью в подобласти использовать локальную оценку константы Липшица, иначе, глобальную.</a:t>
                </a:r>
              </a:p>
              <a:p>
                <a:pPr marL="723900" lvl="1" indent="-457200" algn="just">
                  <a:buFont typeface="+mj-lt"/>
                  <a:buAutoNum type="arabicPeriod"/>
                </a:pPr>
                <a:r>
                  <a:rPr lang="ru-RU" sz="2000" dirty="0">
                    <a:ea typeface="+mn-ea"/>
                  </a:rPr>
                  <a:t>Вычислить точку испытаний в интервале с максимальной характеристикой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+mn-ea"/>
                      </a:rPr>
                      <m:t>𝑅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e>
                    </m:d>
                    <m:r>
                      <a:rPr lang="ru-RU" sz="2000" b="0" i="1" dirty="0" smtClean="0">
                        <a:latin typeface="Cambria Math" panose="02040503050406030204" pitchFamily="18" charset="0"/>
                        <a:ea typeface="+mn-ea"/>
                      </a:rPr>
                      <m:t>.</m:t>
                    </m:r>
                  </m:oMath>
                </a14:m>
                <a:endParaRPr lang="ru-RU" sz="2000" dirty="0">
                  <a:ea typeface="+mn-ea"/>
                </a:endParaRPr>
              </a:p>
              <a:p>
                <a:pPr marL="723900" lvl="1" indent="-457200" algn="just">
                  <a:buFont typeface="+mj-lt"/>
                  <a:buAutoNum type="arabicPeriod"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A53D517-9A64-4B23-977B-AAD9315EB1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092" y="1071546"/>
                <a:ext cx="5313610" cy="5214974"/>
              </a:xfrm>
              <a:blipFill>
                <a:blip r:embed="rId2"/>
                <a:stretch>
                  <a:fillRect l="-803" t="-1637" r="-13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13A5F5BB-27A4-47EB-BBE6-41ECCE83E0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11/23/2020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8C3B77-C978-4AB3-97D4-C5338CE26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Опыт применения деревьев решения для ускорения алгоритма глобального поиска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9F0DFB1-5078-4F10-AFB3-B870AEB7EC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51" t="17830" r="7608" b="6117"/>
          <a:stretch/>
        </p:blipFill>
        <p:spPr>
          <a:xfrm>
            <a:off x="5560168" y="3295990"/>
            <a:ext cx="4266738" cy="296768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7291682-4FB1-46D0-830A-39575270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11"/>
          <a:stretch/>
        </p:blipFill>
        <p:spPr>
          <a:xfrm>
            <a:off x="5639262" y="1071546"/>
            <a:ext cx="4266738" cy="2357454"/>
          </a:xfrm>
          <a:prstGeom prst="rect">
            <a:avLst/>
          </a:prstGeom>
        </p:spPr>
      </p:pic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4D7C168A-F052-43E8-BCB9-26DAD992A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6</a:t>
            </a:fld>
            <a:r>
              <a:rPr lang="en-US"/>
              <a:t>/</a:t>
            </a:r>
            <a:r>
              <a:rPr lang="ru-RU"/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288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22B4373-32A7-4E84-8CB2-303E06E45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Вычислительные эксперименты проводились с использованием ресурсов:</a:t>
            </a:r>
          </a:p>
          <a:p>
            <a:pPr lvl="1"/>
            <a:r>
              <a:rPr lang="ru-RU" sz="2400" dirty="0">
                <a:ea typeface="+mn-ea"/>
              </a:rPr>
              <a:t>Суперкомпьютера "Лобачевский",</a:t>
            </a:r>
          </a:p>
          <a:p>
            <a:pPr lvl="1"/>
            <a:r>
              <a:rPr lang="ru-RU" sz="2400" dirty="0">
                <a:ea typeface="+mn-ea"/>
              </a:rPr>
              <a:t>Межведомственного суперкомпьютерного центра РАН, </a:t>
            </a:r>
          </a:p>
          <a:p>
            <a:pPr lvl="1"/>
            <a:r>
              <a:rPr lang="ru-RU" sz="2400" dirty="0">
                <a:ea typeface="+mn-ea"/>
              </a:rPr>
              <a:t>Суперкомпьютера </a:t>
            </a:r>
            <a:r>
              <a:rPr lang="ru-RU" sz="2400" dirty="0" err="1">
                <a:ea typeface="+mn-ea"/>
              </a:rPr>
              <a:t>Intel</a:t>
            </a:r>
            <a:r>
              <a:rPr lang="ru-RU" sz="2400" dirty="0">
                <a:ea typeface="+mn-ea"/>
              </a:rPr>
              <a:t> </a:t>
            </a:r>
            <a:r>
              <a:rPr lang="ru-RU" sz="2400" dirty="0" err="1">
                <a:ea typeface="+mn-ea"/>
              </a:rPr>
              <a:t>Endeavor</a:t>
            </a:r>
            <a:r>
              <a:rPr lang="ru-RU" sz="2400" dirty="0">
                <a:ea typeface="+mn-ea"/>
              </a:rPr>
              <a:t>.</a:t>
            </a:r>
          </a:p>
          <a:p>
            <a:pPr lvl="1"/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B41290-F6E1-4027-97A0-BF889731094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11/23/2020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8EDD30-8AC3-4A33-AF59-897BCA711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Опыт применения деревьев решения для ускорения алгоритма глобального поиска</a:t>
            </a:r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8075F12-C5B6-40C6-8BE2-51900717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50" y="207963"/>
            <a:ext cx="9465896" cy="561975"/>
          </a:xfrm>
        </p:spPr>
        <p:txBody>
          <a:bodyPr>
            <a:noAutofit/>
          </a:bodyPr>
          <a:lstStyle/>
          <a:p>
            <a:r>
              <a:rPr lang="ru-RU" dirty="0"/>
              <a:t>Вычислительные системы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31DAE54-83EB-4AC5-A351-42BE9D9F4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7</a:t>
            </a:fld>
            <a:r>
              <a:rPr lang="en-US"/>
              <a:t>/</a:t>
            </a:r>
            <a:r>
              <a:rPr lang="ru-RU"/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4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4BCCB-C2A9-4B77-B343-D3BC0CED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Тестовые классы функций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57F71F9-86F0-4FDF-8A73-15827FD2C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Функции Хилла-Гибсона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ru-RU" dirty="0"/>
              </a:p>
              <a:p>
                <a:pPr lvl="1"/>
                <a:r>
                  <a:rPr lang="ru-RU" dirty="0"/>
                  <a:t>коэффициенты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, 1</a:t>
                </a:r>
                <a:r>
                  <a:rPr lang="en-US" dirty="0"/>
                  <a:t> </a:t>
                </a:r>
                <a:r>
                  <a:rPr lang="ru-RU" dirty="0"/>
                  <a:t>≤</a:t>
                </a:r>
                <a:r>
                  <a:rPr lang="en-US" dirty="0"/>
                  <a:t>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ru-RU" dirty="0"/>
                  <a:t>≤</a:t>
                </a:r>
                <a:r>
                  <a:rPr lang="en-US" dirty="0"/>
                  <a:t> </a:t>
                </a:r>
                <a:r>
                  <a:rPr lang="ru-RU" dirty="0"/>
                  <a:t>14, генерируются при помощи датчика псевдослучайных чисел в диапазоне [-1,1]</a:t>
                </a:r>
                <a:r>
                  <a:rPr lang="en-US" dirty="0"/>
                  <a:t>.</a:t>
                </a:r>
                <a:endParaRPr lang="ru-RU" dirty="0"/>
              </a:p>
              <a:p>
                <a:r>
                  <a:rPr lang="ru-RU" dirty="0"/>
                  <a:t>Функции Шекеля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≤10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ru-RU" dirty="0"/>
                  <a:t>коэффициенты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5,25</m:t>
                        </m:r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0,10</m:t>
                        </m:r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∈[1.0,1.2]</m:t>
                    </m:r>
                  </m:oMath>
                </a14:m>
                <a:r>
                  <a:rPr lang="ru-RU" dirty="0"/>
                  <a:t>, 1</a:t>
                </a:r>
                <a:r>
                  <a:rPr lang="en-US" dirty="0"/>
                  <a:t> </a:t>
                </a:r>
                <a:r>
                  <a:rPr lang="ru-RU" dirty="0"/>
                  <a:t>≤</a:t>
                </a:r>
                <a:r>
                  <a:rPr lang="en-US" dirty="0"/>
                  <a:t>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ru-RU" dirty="0"/>
                  <a:t>≤</a:t>
                </a:r>
                <a:r>
                  <a:rPr lang="en-US" dirty="0"/>
                  <a:t> </a:t>
                </a:r>
                <a:r>
                  <a:rPr lang="ru-RU" dirty="0"/>
                  <a:t>1</a:t>
                </a:r>
                <a:r>
                  <a:rPr lang="en-US" dirty="0"/>
                  <a:t>0</a:t>
                </a:r>
                <a:r>
                  <a:rPr lang="ru-RU" dirty="0"/>
                  <a:t>, генерируются при помощи датчика псевдослучайных чисел.</a:t>
                </a:r>
                <a:endParaRPr lang="en-US" dirty="0"/>
              </a:p>
              <a:p>
                <a:pPr lvl="1"/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57F71F9-86F0-4FDF-8A73-15827FD2C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266BC16E-26EE-4CAC-A23D-695DF0E6E1E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11/23/2020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FF9902-DACA-4D10-AB36-934620E50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Опыт применения деревьев решения для ускорения алгоритма глобального поиска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373B3C-5674-4ECD-A822-DACC3B804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8</a:t>
            </a:fld>
            <a:r>
              <a:rPr lang="en-US"/>
              <a:t>/</a:t>
            </a:r>
            <a:r>
              <a:rPr lang="ru-RU"/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622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EDD90D-C547-4D0B-A820-DEFDE787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вычислительных экспериментов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E9855DA-E065-4D18-B9C6-EFE2EF5949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Решались серии по 100 задач для каждого класса функций.</a:t>
                </a:r>
              </a:p>
              <a:p>
                <a:pPr lvl="1"/>
                <a:r>
                  <a:rPr lang="ru-RU" dirty="0"/>
                  <a:t>Параметр надежности метода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ru-RU" dirty="0"/>
                  <a:t>, глубина дерева решений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ru-RU"/>
                  <a:t>, точность </a:t>
                </a:r>
                <a:r>
                  <a:rPr lang="ru-RU" dirty="0"/>
                  <a:t>метода ε=0.001. 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E9855DA-E065-4D18-B9C6-EFE2EF5949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0345710F-9E14-4003-A576-14C8C67C036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11/23/2020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CC397A-2B63-43A4-A500-0251EC911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Опыт применения деревьев решения для ускорения алгоритма глобального поиска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5B93E60-E726-418B-8E0C-CD63A2B09C10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450" y="2447924"/>
            <a:ext cx="4679550" cy="3838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5D3C766-A597-423D-8769-1709F0A8C8C6}"/>
              </a:ext>
            </a:extLst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447923"/>
            <a:ext cx="4679550" cy="3838595"/>
          </a:xfrm>
          <a:prstGeom prst="rect">
            <a:avLst/>
          </a:prstGeom>
          <a:noFill/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4B2A63C1-5E3C-4020-B6B2-1D3783352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9</a:t>
            </a:fld>
            <a:r>
              <a:rPr lang="en-US"/>
              <a:t>/</a:t>
            </a:r>
            <a:r>
              <a:rPr lang="ru-RU"/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8951198"/>
      </p:ext>
    </p:extLst>
  </p:cSld>
  <p:clrMapOvr>
    <a:masterClrMapping/>
  </p:clrMapOvr>
</p:sld>
</file>

<file path=ppt/theme/theme1.xml><?xml version="1.0" encoding="utf-8"?>
<a:theme xmlns:a="http://schemas.openxmlformats.org/drawingml/2006/main" name="1_itlab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693</Words>
  <Application>Microsoft Office PowerPoint</Application>
  <PresentationFormat>Лист A4 (210x297 мм)</PresentationFormat>
  <Paragraphs>97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Times New Roman</vt:lpstr>
      <vt:lpstr>Wingdings</vt:lpstr>
      <vt:lpstr>1_itlab</vt:lpstr>
      <vt:lpstr>Опыт применения деревьев решения для ускорения алгоритма глобального поиска</vt:lpstr>
      <vt:lpstr>Содержание</vt:lpstr>
      <vt:lpstr>Постановка задачи</vt:lpstr>
      <vt:lpstr>Базовый алгоритм глобального поиска (АГП*)</vt:lpstr>
      <vt:lpstr>Идея предлагаемого подхода…</vt:lpstr>
      <vt:lpstr>Идея предлагаемого подхода</vt:lpstr>
      <vt:lpstr>Вычислительные системы</vt:lpstr>
      <vt:lpstr>Тестовые классы функций</vt:lpstr>
      <vt:lpstr>Результаты вычислительных экспериментов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программирования.  Курс на базе  Microsoft Solutions Framework</dc:title>
  <dc:creator/>
  <cp:lastModifiedBy/>
  <cp:revision>16</cp:revision>
  <cp:lastPrinted>1900-12-31T20:00:00Z</cp:lastPrinted>
  <dcterms:created xsi:type="dcterms:W3CDTF">1900-12-31T20:00:00Z</dcterms:created>
  <dcterms:modified xsi:type="dcterms:W3CDTF">2020-11-22T11:39:01Z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