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2">
  <p:sldMasterIdLst>
    <p:sldMasterId id="2147483700" r:id="rId1"/>
  </p:sldMasterIdLst>
  <p:notesMasterIdLst>
    <p:notesMasterId r:id="rId27"/>
  </p:notesMasterIdLst>
  <p:handoutMasterIdLst>
    <p:handoutMasterId r:id="rId28"/>
  </p:handoutMasterIdLst>
  <p:sldIdLst>
    <p:sldId id="518" r:id="rId2"/>
    <p:sldId id="583" r:id="rId3"/>
    <p:sldId id="559" r:id="rId4"/>
    <p:sldId id="555" r:id="rId5"/>
    <p:sldId id="586" r:id="rId6"/>
    <p:sldId id="561" r:id="rId7"/>
    <p:sldId id="563" r:id="rId8"/>
    <p:sldId id="579" r:id="rId9"/>
    <p:sldId id="581" r:id="rId10"/>
    <p:sldId id="573" r:id="rId11"/>
    <p:sldId id="564" r:id="rId12"/>
    <p:sldId id="577" r:id="rId13"/>
    <p:sldId id="587" r:id="rId14"/>
    <p:sldId id="591" r:id="rId15"/>
    <p:sldId id="589" r:id="rId16"/>
    <p:sldId id="588" r:id="rId17"/>
    <p:sldId id="590" r:id="rId18"/>
    <p:sldId id="566" r:id="rId19"/>
    <p:sldId id="567" r:id="rId20"/>
    <p:sldId id="570" r:id="rId21"/>
    <p:sldId id="574" r:id="rId22"/>
    <p:sldId id="575" r:id="rId23"/>
    <p:sldId id="584" r:id="rId24"/>
    <p:sldId id="560" r:id="rId25"/>
    <p:sldId id="585" r:id="rId26"/>
  </p:sldIdLst>
  <p:sldSz cx="9906000" cy="6858000" type="A4"/>
  <p:notesSz cx="6888163" cy="100203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4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CC66"/>
    <a:srgbClr val="FF9900"/>
    <a:srgbClr val="99CCFF"/>
    <a:srgbClr val="FF3300"/>
    <a:srgbClr val="005DA2"/>
    <a:srgbClr val="D62A90"/>
    <a:srgbClr val="00FF00"/>
    <a:srgbClr val="99FF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5" autoAdjust="0"/>
    <p:restoredTop sz="93309" autoAdjust="0"/>
  </p:normalViewPr>
  <p:slideViewPr>
    <p:cSldViewPr>
      <p:cViewPr varScale="1">
        <p:scale>
          <a:sx n="78" d="100"/>
          <a:sy n="78" d="100"/>
        </p:scale>
        <p:origin x="1526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A89EB379-D720-461B-A749-CE4B365CEBE1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6D69DC8-28EA-4D1E-8883-D14AEA55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32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698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750888"/>
            <a:ext cx="54276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17" y="4759643"/>
            <a:ext cx="5510530" cy="450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698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7C680882-5D7D-45A9-B0D8-7C13C25E68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553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42950" y="2174999"/>
            <a:ext cx="84201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27" y="1073025"/>
            <a:ext cx="814528" cy="897611"/>
          </a:xfrm>
          <a:prstGeom prst="rect">
            <a:avLst/>
          </a:prstGeom>
        </p:spPr>
      </p:pic>
      <p:sp>
        <p:nvSpPr>
          <p:cNvPr id="8" name="Прямоугольник 7"/>
          <p:cNvSpPr/>
          <p:nvPr userDrawn="1"/>
        </p:nvSpPr>
        <p:spPr>
          <a:xfrm>
            <a:off x="5769227" y="764704"/>
            <a:ext cx="4136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b="1" i="0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Bialystok, Poland, September 8-11, 2019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DDEC4A-B597-4717-B4D8-4D74E49B2D20}"/>
              </a:ext>
            </a:extLst>
          </p:cNvPr>
          <p:cNvSpPr txBox="1"/>
          <p:nvPr userDrawn="1"/>
        </p:nvSpPr>
        <p:spPr>
          <a:xfrm>
            <a:off x="58804" y="169104"/>
            <a:ext cx="984719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LION16</a:t>
            </a:r>
            <a:endParaRPr lang="en-US" sz="1800" b="1" i="0" dirty="0"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1800" b="1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The 16th Learning and Intelligent </a:t>
            </a:r>
            <a:r>
              <a:rPr lang="en-US" sz="1800" b="1" i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Optimization Conference</a:t>
            </a:r>
            <a:endParaRPr lang="ru-RU" sz="1800" b="1" dirty="0">
              <a:solidFill>
                <a:schemeClr val="tx1"/>
              </a:solidFill>
            </a:endParaRP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BF58F654-B82D-4F2B-8CA9-C8B82B18EC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51141A-01F3-4FE8-9E54-91D694035F28}"/>
              </a:ext>
            </a:extLst>
          </p:cNvPr>
          <p:cNvSpPr txBox="1"/>
          <p:nvPr userDrawn="1"/>
        </p:nvSpPr>
        <p:spPr>
          <a:xfrm>
            <a:off x="1280592" y="1124744"/>
            <a:ext cx="82917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Lobachevsky State University of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Nizhni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Novgorod, </a:t>
            </a:r>
            <a:b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Nizhni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Novgorod, Russia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ru-RU" sz="1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29431480-6F40-4035-BF1D-0203AE1AB5B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32426" y="206084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48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7" y="6476980"/>
            <a:ext cx="2051711" cy="38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0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0" i="0" smtClean="0"/>
            </a:lvl1pPr>
          </a:lstStyle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1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/1</a:t>
            </a:r>
            <a:r>
              <a:rPr lang="ru-RU" dirty="0"/>
              <a:t>9</a:t>
            </a:r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364550"/>
            <a:ext cx="433113" cy="4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4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1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/15</a:t>
            </a:r>
            <a:endParaRPr lang="ru-RU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7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0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0" i="0" smtClean="0"/>
            </a:lvl1pPr>
          </a:lstStyle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364550"/>
            <a:ext cx="433113" cy="4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3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450" y="207963"/>
            <a:ext cx="9465896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092" y="1071546"/>
            <a:ext cx="950125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6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LION16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19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0" i="0" smtClean="0"/>
            </a:lvl1pPr>
          </a:lstStyle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1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/15</a:t>
            </a:r>
            <a:endParaRPr lang="ru-RU" dirty="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364550"/>
            <a:ext cx="433113" cy="4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5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42925" indent="-276225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marL="809625" indent="-2667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marL="1076325" indent="-2667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marL="1343025" indent="-2667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tabLst/>
        <a:defRPr sz="16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5B932-E811-4196-830F-C9FA95643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64" y="2132856"/>
            <a:ext cx="9361040" cy="1470025"/>
          </a:xfrm>
        </p:spPr>
        <p:txBody>
          <a:bodyPr/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CMBX12"/>
              </a:rPr>
              <a:t>An Approach for Simultaneous Finding of</a:t>
            </a:r>
            <a:br>
              <a:rPr lang="en-US" sz="3200" b="1" i="0" dirty="0">
                <a:solidFill>
                  <a:srgbClr val="000000"/>
                </a:solidFill>
                <a:effectLst/>
                <a:latin typeface="CMBX12"/>
              </a:rPr>
            </a:br>
            <a:r>
              <a:rPr lang="en-US" sz="3200" b="1" i="0" dirty="0">
                <a:solidFill>
                  <a:srgbClr val="000000"/>
                </a:solidFill>
                <a:effectLst/>
                <a:latin typeface="CMBX12"/>
              </a:rPr>
              <a:t>Multiple Efficient Decisions in Multi-objective</a:t>
            </a:r>
            <a:br>
              <a:rPr lang="en-US" sz="3200" b="1" i="0" dirty="0">
                <a:solidFill>
                  <a:srgbClr val="000000"/>
                </a:solidFill>
                <a:effectLst/>
                <a:latin typeface="CMBX12"/>
              </a:rPr>
            </a:br>
            <a:r>
              <a:rPr lang="en-US" sz="3200" b="1" i="0" dirty="0">
                <a:solidFill>
                  <a:srgbClr val="000000"/>
                </a:solidFill>
                <a:effectLst/>
                <a:latin typeface="CMBX12"/>
              </a:rPr>
              <a:t>Optimization Problems</a:t>
            </a:r>
            <a:endParaRPr lang="ru-RU" sz="4400" b="0" i="1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200472" y="4052664"/>
            <a:ext cx="9289032" cy="2184648"/>
          </a:xfrm>
        </p:spPr>
        <p:txBody>
          <a:bodyPr/>
          <a:lstStyle/>
          <a:p>
            <a:r>
              <a:rPr lang="en-US" dirty="0"/>
              <a:t>Konstantin </a:t>
            </a:r>
            <a:r>
              <a:rPr lang="en-US" dirty="0" err="1"/>
              <a:t>Barkalov</a:t>
            </a:r>
            <a:r>
              <a:rPr lang="en-US" dirty="0"/>
              <a:t>,                       , </a:t>
            </a:r>
            <a:br>
              <a:rPr lang="en-US" dirty="0"/>
            </a:br>
            <a:r>
              <a:rPr lang="en-US" dirty="0"/>
              <a:t>Vladimir </a:t>
            </a:r>
            <a:r>
              <a:rPr lang="en-US" dirty="0" err="1"/>
              <a:t>Grishagin</a:t>
            </a:r>
            <a:r>
              <a:rPr lang="en-US" dirty="0"/>
              <a:t> and Evgeniy Kozinov</a:t>
            </a:r>
          </a:p>
          <a:p>
            <a:endParaRPr lang="en-US" sz="1400" dirty="0"/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konstantin.barkalov,evgeny.kozinov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@itmm.unn.ru,</a:t>
            </a: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gergel,vagris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}@unn.ru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FAB591B-612A-4905-896B-BF6ADDC81BE5}"/>
              </a:ext>
            </a:extLst>
          </p:cNvPr>
          <p:cNvSpPr/>
          <p:nvPr/>
        </p:nvSpPr>
        <p:spPr bwMode="auto">
          <a:xfrm>
            <a:off x="5269025" y="4079712"/>
            <a:ext cx="1800200" cy="3760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2400" dirty="0">
                <a:cs typeface="Times New Roman" panose="02020603050405020304" pitchFamily="18" charset="0"/>
              </a:rPr>
              <a:t>  Victor Gergel</a:t>
            </a:r>
            <a:endParaRPr lang="ru-RU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553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Global search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i="1" dirty="0"/>
                  <a:t>Search trial</a:t>
                </a:r>
                <a:r>
                  <a:rPr lang="en-US" dirty="0"/>
                  <a:t> is calculation of the value of the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at the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general scheme of the global search algorithm</a:t>
                </a:r>
              </a:p>
              <a:p>
                <a:pPr lvl="1">
                  <a:buNone/>
                </a:pPr>
                <a:r>
                  <a:rPr lang="en-US" dirty="0"/>
                  <a:t>The first two trials are carried out at boundary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200" dirty="0"/>
                  <a:t>For each interval</a:t>
                </a:r>
                <a:r>
                  <a:rPr lang="ru-RU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ru-RU" sz="22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200" dirty="0"/>
                  <a:t> </a:t>
                </a:r>
                <a:r>
                  <a:rPr lang="en-US" sz="2200" dirty="0"/>
                  <a:t>calculate the value of the characteristic</a:t>
                </a:r>
                <a:r>
                  <a:rPr lang="ru-RU" sz="2200" dirty="0"/>
                  <a:t> </a:t>
                </a:r>
                <a14:m>
                  <m:oMath xmlns:m="http://schemas.openxmlformats.org/officeDocument/2006/math"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200" dirty="0"/>
                  <a:t>.</a:t>
                </a:r>
                <a:endParaRPr lang="en-US" sz="2200" dirty="0"/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200" dirty="0"/>
                  <a:t>Find the interval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 with </a:t>
                </a:r>
                <a:br>
                  <a:rPr lang="en-US" sz="2200" dirty="0"/>
                </a:br>
                <a:r>
                  <a:rPr lang="en-US" sz="2200" dirty="0"/>
                  <a:t>maximum characteristic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200" dirty="0"/>
                  <a:t>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2200" dirty="0"/>
                      <m:t>𝑅</m:t>
                    </m:r>
                    <m:r>
                      <m:rPr>
                        <m:nor/>
                      </m:rPr>
                      <a:rPr lang="ru-RU" sz="2200" dirty="0"/>
                      <m:t>(</m:t>
                    </m:r>
                    <m:r>
                      <m:rPr>
                        <m:nor/>
                      </m:rPr>
                      <a:rPr lang="ru-RU" sz="2200" dirty="0"/>
                      <m:t>𝑡</m:t>
                    </m:r>
                    <m:r>
                      <m:rPr>
                        <m:nor/>
                      </m:rPr>
                      <a:rPr lang="ru-RU" sz="2200" dirty="0"/>
                      <m:t>)</m:t>
                    </m:r>
                    <m:r>
                      <m:rPr>
                        <m:nor/>
                      </m:rPr>
                      <a:rPr lang="en-US" sz="2200" dirty="0"/>
                      <m:t> </m:t>
                    </m:r>
                    <m:r>
                      <m:rPr>
                        <m:nor/>
                      </m:rPr>
                      <a:rPr lang="ru-RU" sz="2200" dirty="0"/>
                      <m:t>=</m:t>
                    </m:r>
                    <m:r>
                      <m:rPr>
                        <m:nor/>
                      </m:rPr>
                      <a:rPr lang="en-US" sz="2200" dirty="0"/>
                      <m:t> </m:t>
                    </m:r>
                    <m:r>
                      <m:rPr>
                        <m:nor/>
                      </m:rPr>
                      <a:rPr lang="en-US" sz="2200" b="0" dirty="0" smtClean="0"/>
                      <m:t>max</m:t>
                    </m:r>
                    <m:r>
                      <m:rPr>
                        <m:nor/>
                      </m:rPr>
                      <a:rPr lang="ru-RU" sz="2200" dirty="0"/>
                      <m:t>{</m:t>
                    </m:r>
                    <m:r>
                      <m:rPr>
                        <m:nor/>
                      </m:rPr>
                      <a:rPr lang="ru-RU" sz="2200" dirty="0"/>
                      <m:t>𝑅</m:t>
                    </m:r>
                    <m:r>
                      <m:rPr>
                        <m:nor/>
                      </m:rPr>
                      <a:rPr lang="ru-RU" sz="2200" dirty="0"/>
                      <m:t>(</m:t>
                    </m:r>
                    <m:r>
                      <m:rPr>
                        <m:nor/>
                      </m:rPr>
                      <a:rPr lang="ru-RU" sz="2200" dirty="0"/>
                      <m:t>𝑖</m:t>
                    </m:r>
                    <m:r>
                      <m:rPr>
                        <m:nor/>
                      </m:rPr>
                      <a:rPr lang="ru-RU" sz="2200" dirty="0"/>
                      <m:t>): 1</m:t>
                    </m:r>
                    <m:r>
                      <m:rPr>
                        <m:nor/>
                      </m:rPr>
                      <a:rPr lang="en-US" sz="2200" dirty="0"/>
                      <m:t> </m:t>
                    </m:r>
                    <m:r>
                      <m:rPr>
                        <m:nor/>
                      </m:rPr>
                      <a:rPr lang="ru-RU" sz="2200" dirty="0"/>
                      <m:t>≤</m:t>
                    </m:r>
                    <m:r>
                      <m:rPr>
                        <m:nor/>
                      </m:rPr>
                      <a:rPr lang="en-US" sz="2200" dirty="0"/>
                      <m:t> </m:t>
                    </m:r>
                    <m:r>
                      <m:rPr>
                        <m:nor/>
                      </m:rPr>
                      <a:rPr lang="ru-RU" sz="2200" dirty="0"/>
                      <m:t>𝑖</m:t>
                    </m:r>
                    <m:r>
                      <m:rPr>
                        <m:nor/>
                      </m:rPr>
                      <a:rPr lang="en-US" sz="2200" dirty="0"/>
                      <m:t> </m:t>
                    </m:r>
                    <m:r>
                      <m:rPr>
                        <m:nor/>
                      </m:rPr>
                      <a:rPr lang="ru-RU" sz="2200" dirty="0"/>
                      <m:t>≤</m:t>
                    </m:r>
                    <m:r>
                      <m:rPr>
                        <m:nor/>
                      </m:rPr>
                      <a:rPr lang="en-US" sz="2200" dirty="0"/>
                      <m:t> </m:t>
                    </m:r>
                    <m:r>
                      <m:rPr>
                        <m:nor/>
                      </m:rPr>
                      <a:rPr lang="ru-RU" sz="2200" dirty="0"/>
                      <m:t>𝑘</m:t>
                    </m:r>
                    <m:r>
                      <m:rPr>
                        <m:nor/>
                      </m:rPr>
                      <a:rPr lang="ru-RU" sz="2200" dirty="0"/>
                      <m:t>+1}.</m:t>
                    </m:r>
                  </m:oMath>
                </a14:m>
                <a:endParaRPr lang="en-US" sz="2200" dirty="0"/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 startAt="4"/>
                </a:pPr>
                <a:r>
                  <a:rPr lang="en-US" sz="2200" dirty="0"/>
                  <a:t>Carry out new trial at the internal point </a:t>
                </a:r>
                <a:br>
                  <a:rPr lang="en-US" sz="2200" dirty="0"/>
                </a:br>
                <a:r>
                  <a:rPr lang="en-US" sz="2200" dirty="0"/>
                  <a:t>of the “best” interval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200" i="1" dirty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.  </a:t>
                </a: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 startAt="4"/>
                </a:pPr>
                <a:r>
                  <a:rPr lang="en-US" sz="2200" dirty="0"/>
                  <a:t>Check stop condition</a:t>
                </a:r>
                <a:r>
                  <a:rPr lang="ru-RU" sz="2200" dirty="0"/>
                  <a:t> </a:t>
                </a:r>
                <a14:m>
                  <m:oMath xmlns:m="http://schemas.openxmlformats.org/officeDocument/2006/math"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ru-RU" sz="2200" i="1" baseline="-25000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ru-RU" sz="2200" dirty="0"/>
                  <a:t>, </a:t>
                </a:r>
                <a:r>
                  <a:rPr lang="en-US" sz="2200" dirty="0"/>
                  <a:t>where</a:t>
                </a:r>
              </a:p>
              <a:p>
                <a:pPr marL="457200" indent="-457200">
                  <a:lnSpc>
                    <a:spcPct val="120000"/>
                  </a:lnSpc>
                  <a:buNone/>
                </a:pPr>
                <a:r>
                  <a:rPr lang="en-US" sz="2200" b="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g>
                      <m:e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200" dirty="0"/>
                  <a:t>.</a:t>
                </a:r>
                <a:endParaRPr lang="ru-RU" sz="2200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11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8096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9B359C0-C892-49AE-8AA4-CC466808B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1032" y="3455938"/>
            <a:ext cx="4464496" cy="26373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B4E707-0166-44E5-ADFC-3A9EB51E4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F89C315D-0DC8-44A5-9CA0-62F2574710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9E45FF-DF97-4110-9015-1883A1E59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10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Multiple Global Search Algorithm…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numerical solving of the global optimization problems assumes the successive computing the values of criteria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at the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data obtained as a result of computations forms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of</a:t>
                </a:r>
                <a:r>
                  <a:rPr lang="en-US" b="1" i="1" dirty="0"/>
                  <a:t> search information (SI)</a:t>
                </a:r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:1≤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 a result of scalarization and dimensionality reduction,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can be transformed into the form of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</a:t>
                </a:r>
                <a:r>
                  <a:rPr lang="en-US" b="1" i="1" dirty="0"/>
                  <a:t>search state</a:t>
                </a:r>
              </a:p>
              <a:p>
                <a:pPr marL="0" indent="0">
                  <a:lnSpc>
                    <a:spcPct val="150000"/>
                  </a:lnSpc>
                  <a:spcAft>
                    <a:spcPts val="24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:1≤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10953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981075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5DB004A-8871-43BF-99F6-2ED0160D7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2F96B34E-179E-45A4-A72D-21EBC65C2B8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B36011-063B-4B53-BB58-9B0F4769C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11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Multiple Global Search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238092" y="1071546"/>
                <a:ext cx="5146956" cy="52149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information accumulated in the set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can be used to find the minimum of the next optimization problem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, i.e.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groupCh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,1≤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GSA algorithm that uses accumulated search information will be further referred to as the </a:t>
                </a:r>
                <a:br>
                  <a:rPr lang="en-US" dirty="0"/>
                </a:br>
                <a:r>
                  <a:rPr lang="en-US" b="1" i="1" dirty="0"/>
                  <a:t>Multiple Global Search Algorithm</a:t>
                </a:r>
                <a:r>
                  <a:rPr lang="en-US" dirty="0"/>
                  <a:t> (MGSA)</a:t>
                </a: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092" y="1071546"/>
                <a:ext cx="5146956" cy="5214974"/>
              </a:xfrm>
              <a:blipFill>
                <a:blip r:embed="rId2"/>
                <a:stretch>
                  <a:fillRect l="-829" t="-9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10953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81915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981075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7EE3DA-AA61-468F-95F5-5A575874A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048" y="1140621"/>
            <a:ext cx="4350503" cy="5119704"/>
          </a:xfrm>
          <a:prstGeom prst="rect">
            <a:avLst/>
          </a:prstGeom>
        </p:spPr>
      </p:pic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8505A71-3F69-4203-9CB7-A45842D5D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10" name="Дата 9">
            <a:extLst>
              <a:ext uri="{FF2B5EF4-FFF2-40B4-BE49-F238E27FC236}">
                <a16:creationId xmlns:a16="http://schemas.microsoft.com/office/drawing/2014/main" id="{3150714A-F85A-4D9E-9310-0D5937F9984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F56BEB-2799-44BF-9084-FC2EC9C67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12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2286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5EB66-A314-A0C0-1D87-FA6AA630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ru-RU" dirty="0"/>
              <a:t>Построение оценки области Парето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8F83D63-0F66-D992-E6FF-1737BDEC71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algorithm MGAS completes execution when the required accuracy is achieved.</a:t>
                </a:r>
              </a:p>
              <a:p>
                <a:r>
                  <a:rPr lang="en-US" dirty="0"/>
                  <a:t>After stopping the global search algorithm, an estimate of the Pareto set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i</m:t>
                          </m:r>
                        </m:e>
                      </m:d>
                      <m:r>
                        <a:rPr lang="ru-RU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  <m:r>
                        <a:rPr lang="ru-RU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∈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𝑃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𝑆</m:t>
                      </m:r>
                      <m:r>
                        <a:rPr lang="ru-RU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 если ∄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ru-RU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𝑗</m:t>
                          </m:r>
                        </m:sup>
                      </m:sSup>
                      <m:r>
                        <a:rPr lang="ru-RU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:</m:t>
                      </m:r>
                      <m:d>
                        <m:d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ru-RU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≥</m:t>
                          </m:r>
                          <m:sSubSup>
                            <m:sSubSup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ru-RU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 1≤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𝑙</m:t>
                          </m:r>
                          <m:r>
                            <a:rPr lang="ru-RU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𝑠</m:t>
                          </m:r>
                          <m:r>
                            <a:rPr lang="ru-RU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the quality of the Pareto set (</a:t>
                </a:r>
                <a:r>
                  <a:rPr lang="en-US" i="1" dirty="0"/>
                  <a:t>PS</a:t>
                </a:r>
                <a:r>
                  <a:rPr lang="en-US" dirty="0"/>
                  <a:t>)</a:t>
                </a:r>
                <a:br>
                  <a:rPr lang="en-US" dirty="0"/>
                </a:br>
                <a:r>
                  <a:rPr lang="en-US" dirty="0"/>
                  <a:t>estimate is not sufficient, </a:t>
                </a:r>
                <a:br>
                  <a:rPr lang="en-US" dirty="0"/>
                </a:br>
                <a:r>
                  <a:rPr lang="en-US" dirty="0"/>
                  <a:t>then new preferences </a:t>
                </a:r>
                <a:br>
                  <a:rPr lang="en-US" dirty="0"/>
                </a:br>
                <a:r>
                  <a:rPr lang="en-US" dirty="0"/>
                  <a:t>(new coefficients </a:t>
                </a:r>
                <a:r>
                  <a:rPr lang="el-GR" dirty="0"/>
                  <a:t>λ)</a:t>
                </a:r>
                <a:r>
                  <a:rPr lang="en-US" dirty="0"/>
                  <a:t> are set </a:t>
                </a:r>
                <a:br>
                  <a:rPr lang="en-US" dirty="0"/>
                </a:br>
                <a:r>
                  <a:rPr lang="en-US" dirty="0"/>
                  <a:t>and the search process continues.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8F83D63-0F66-D992-E6FF-1737BDEC71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6" r="-9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C8C6D657-EC28-BB73-71AD-ECB1E237EB8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C74957-D0D6-76B8-24D4-46D9E56B0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CAC261-40CA-02C5-0672-0E798EEF5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13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547DC5-81E5-4BAD-7333-1C60AEF744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10205" r="8156" b="4076"/>
          <a:stretch/>
        </p:blipFill>
        <p:spPr>
          <a:xfrm>
            <a:off x="5333070" y="2924943"/>
            <a:ext cx="4466095" cy="334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78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C0DB9-BBFB-5E17-F487-9E5ACE3A4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исследования области поиска при решении двумерной задачи МКО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F51B40-8410-C18A-9EDF-DDC981EDC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 исследования области поиска при решении двумерной задачи МКО</a:t>
            </a:r>
          </a:p>
          <a:p>
            <a:pPr lvl="1"/>
            <a:r>
              <a:rPr lang="ru-RU" dirty="0"/>
              <a:t>Состояние области поиска при решении серий подзадач (1, 25, 50)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r>
              <a:rPr lang="ru-RU" dirty="0"/>
              <a:t>Рыжие точки – новые испытания при решении очередной подзадачи</a:t>
            </a:r>
          </a:p>
          <a:p>
            <a:pPr lvl="1"/>
            <a:r>
              <a:rPr lang="ru-RU" dirty="0"/>
              <a:t>Решение серии подзадач уточняет оценку области Парето</a:t>
            </a:r>
          </a:p>
          <a:p>
            <a:pPr lvl="1"/>
            <a:r>
              <a:rPr lang="ru-RU" dirty="0"/>
              <a:t>Точки испытаний концентрируются вблизи к области Парето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7E29C1-A85A-B968-D6EC-24123B3466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3C57A7-06CA-8DE0-C172-FEFFCEA54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E546D8-4519-0D6E-7BCB-EF17E3871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14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75C1749-6328-D6B0-7DAE-8D1C0315F8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648" y="2276872"/>
            <a:ext cx="2880000" cy="2880000"/>
          </a:xfrm>
          <a:prstGeom prst="rect">
            <a:avLst/>
          </a:prstGeom>
        </p:spPr>
      </p:pic>
      <p:pic>
        <p:nvPicPr>
          <p:cNvPr id="10" name="Рисунок 9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5C6A5EFA-97CA-1EE0-E80B-D1EA8DACD6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034" y="2276872"/>
            <a:ext cx="2880000" cy="2880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5C4736F-F702-1BF9-566A-0C1BEA335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2276872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59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F7264-44A7-8A33-EE30-B8D0AEF0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improving search efficiency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49C5E4-E302-9319-E105-18F3575FAF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R(</a:t>
                </a:r>
                <a:r>
                  <a:rPr lang="en-US" dirty="0" err="1"/>
                  <a:t>i</a:t>
                </a:r>
                <a:r>
                  <a:rPr lang="en-US" dirty="0"/>
                  <a:t>) be the characteristic of the </a:t>
                </a:r>
                <a:r>
                  <a:rPr lang="en-US" dirty="0" err="1"/>
                  <a:t>i-th</a:t>
                </a:r>
                <a:r>
                  <a:rPr lang="en-US" dirty="0"/>
                  <a:t> subinterval. This characteristic is supposed to consist of two parts: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𝑎𝑔𝑠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𝑃𝑆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lvl="1"/>
                <a:r>
                  <a:rPr lang="en-US" dirty="0"/>
                  <a:t>The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𝑎𝑔𝑠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allows you to select a </a:t>
                </a:r>
                <a:br>
                  <a:rPr lang="ru-RU" dirty="0"/>
                </a:br>
                <a:r>
                  <a:rPr lang="en-US" dirty="0"/>
                  <a:t>subinterval oriented at finding </a:t>
                </a:r>
                <a:br>
                  <a:rPr lang="ru-RU" dirty="0"/>
                </a:br>
                <a:r>
                  <a:rPr lang="en-US" dirty="0"/>
                  <a:t>the global minimum of </a:t>
                </a:r>
                <a:br>
                  <a:rPr lang="ru-RU" dirty="0"/>
                </a:br>
                <a:r>
                  <a:rPr lang="en-US" dirty="0"/>
                  <a:t>the current optimization task</a:t>
                </a:r>
                <a:r>
                  <a:rPr lang="ru-RU" dirty="0"/>
                  <a:t>.</a:t>
                </a:r>
              </a:p>
              <a:p>
                <a:pPr lvl="1"/>
                <a:r>
                  <a:rPr lang="en-US" dirty="0"/>
                  <a:t>The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influences </a:t>
                </a:r>
                <a:br>
                  <a:rPr lang="ru-RU" dirty="0"/>
                </a:br>
                <a:r>
                  <a:rPr lang="en-US" dirty="0"/>
                  <a:t>the selection of a subinterval </a:t>
                </a:r>
                <a:br>
                  <a:rPr lang="ru-RU" dirty="0"/>
                </a:br>
                <a:r>
                  <a:rPr lang="en-US" dirty="0"/>
                  <a:t>to improve the evaluation </a:t>
                </a:r>
                <a:br>
                  <a:rPr lang="ru-RU" dirty="0"/>
                </a:br>
                <a:r>
                  <a:rPr lang="en-US" dirty="0"/>
                  <a:t>of the Pareto area.</a:t>
                </a:r>
              </a:p>
              <a:p>
                <a:pPr lvl="1"/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49C5E4-E302-9319-E105-18F3575FAF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018BED53-8358-E046-45D3-FDE9B8D4517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B24598-EB56-C8F3-DF99-62D94F4F7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80728D-2378-0684-BB35-96FD86B04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15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0E2C16-4EA1-00B2-ED30-12C30EDB10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10205" r="8156" b="4076"/>
          <a:stretch/>
        </p:blipFill>
        <p:spPr>
          <a:xfrm>
            <a:off x="5333070" y="2924943"/>
            <a:ext cx="4466095" cy="334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67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28DD8-78B4-3395-B7C7-B9EB6DBBB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improving search efficiency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8274992-8E3C-CF68-D51F-01E9139A9C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Для каждого элемента множества поисковой информации ставиться соответствие метка принадлежности классу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acc>
                        <m:accPr>
                          <m:chr m:val="̅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ru-RU" sz="18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:0≤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∉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На основе размеченной информации строится разделяющая гиперплоскость</a:t>
                </a:r>
              </a:p>
              <a:p>
                <a:pPr lvl="1"/>
                <a:r>
                  <a:rPr lang="ru-RU" dirty="0"/>
                  <a:t>Точки испытаний области Парето имеют больший вес при обучении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8274992-8E3C-CF68-D51F-01E9139A9C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6" r="-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EFC77476-E0AB-FB6B-5C9C-D9A7EF4B4AD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0727C4-46BC-5A85-A326-33D556259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1F58B0-388F-E5CD-6760-453E93908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16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B164F3A-1E13-A108-7B4F-FF1C6BBDAB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0545" r="8947" b="4300"/>
          <a:stretch/>
        </p:blipFill>
        <p:spPr>
          <a:xfrm>
            <a:off x="6444583" y="4077320"/>
            <a:ext cx="2967116" cy="2232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4DA8DFD-DB6B-DA28-C494-215689186A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1" t="9851" r="8527" b="5696"/>
          <a:stretch/>
        </p:blipFill>
        <p:spPr>
          <a:xfrm>
            <a:off x="3296816" y="4077320"/>
            <a:ext cx="2991802" cy="2232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9C7A391-633E-849C-DC0B-648BF8A9F5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7" t="10287" r="8471" b="4559"/>
          <a:stretch/>
        </p:blipFill>
        <p:spPr>
          <a:xfrm>
            <a:off x="164381" y="4077320"/>
            <a:ext cx="2967116" cy="22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31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Прямоугольный треугольник 45">
            <a:extLst>
              <a:ext uri="{FF2B5EF4-FFF2-40B4-BE49-F238E27FC236}">
                <a16:creationId xmlns:a16="http://schemas.microsoft.com/office/drawing/2014/main" id="{A30D5783-6393-B46A-D557-4168E6604BD8}"/>
              </a:ext>
            </a:extLst>
          </p:cNvPr>
          <p:cNvSpPr/>
          <p:nvPr/>
        </p:nvSpPr>
        <p:spPr bwMode="auto">
          <a:xfrm rot="10800000">
            <a:off x="4664968" y="3090758"/>
            <a:ext cx="4752528" cy="3143244"/>
          </a:xfrm>
          <a:prstGeom prst="rtTriangle">
            <a:avLst/>
          </a:prstGeom>
          <a:solidFill>
            <a:srgbClr val="99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44" name="Прямоугольный треугольник 43">
            <a:extLst>
              <a:ext uri="{FF2B5EF4-FFF2-40B4-BE49-F238E27FC236}">
                <a16:creationId xmlns:a16="http://schemas.microsoft.com/office/drawing/2014/main" id="{6D592B3A-A4F8-CB24-E7CE-AC72BA608FEB}"/>
              </a:ext>
            </a:extLst>
          </p:cNvPr>
          <p:cNvSpPr/>
          <p:nvPr/>
        </p:nvSpPr>
        <p:spPr bwMode="auto">
          <a:xfrm>
            <a:off x="4664969" y="3090757"/>
            <a:ext cx="4752528" cy="3143245"/>
          </a:xfrm>
          <a:prstGeom prst="rtTriangle">
            <a:avLst/>
          </a:prstGeom>
          <a:solidFill>
            <a:srgbClr val="CC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1B375-2926-36D2-0685-E3D957A5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improving search efficiency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0BB02B4-0ABB-6840-DD57-CA36AF5637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Для каждой точки проведенных испытаний вычислить расстояние со знаком до разделяющей гиперплоскости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 err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i="1" dirty="0" err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ru-RU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 err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Правило вычисления значения характеристик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𝑃𝐷</m:t>
                        </m:r>
                      </m:sub>
                    </m:sSub>
                    <m:r>
                      <a:rPr lang="ru-RU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)= (</m:t>
                      </m:r>
                      <m:sSub>
                        <m:sSubPr>
                          <m:ctrlPr>
                            <a:rPr lang="ru-RU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 err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ru-RU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 err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0BB02B4-0ABB-6840-DD57-CA36AF5637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6" r="-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7A2191C0-B802-CB54-C2B2-2D8921E1314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1EE715-B472-2D8B-68B0-9F969F659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41B5B7-F238-E498-D916-4F465924A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17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A80BD4DF-928D-50A9-8908-946E77D6F6B5}"/>
              </a:ext>
            </a:extLst>
          </p:cNvPr>
          <p:cNvCxnSpPr>
            <a:cxnSpLocks/>
            <a:endCxn id="46" idx="0"/>
          </p:cNvCxnSpPr>
          <p:nvPr/>
        </p:nvCxnSpPr>
        <p:spPr bwMode="auto">
          <a:xfrm>
            <a:off x="4664967" y="3090756"/>
            <a:ext cx="4752529" cy="3143246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2F80DAF3-C7BF-D96E-FE1D-346B0034D0D6}"/>
              </a:ext>
            </a:extLst>
          </p:cNvPr>
          <p:cNvSpPr/>
          <p:nvPr/>
        </p:nvSpPr>
        <p:spPr bwMode="auto">
          <a:xfrm>
            <a:off x="6537176" y="4869160"/>
            <a:ext cx="144016" cy="144016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5CEA32F6-A311-F836-82CE-E0BD15E42B8C}"/>
              </a:ext>
            </a:extLst>
          </p:cNvPr>
          <p:cNvSpPr/>
          <p:nvPr/>
        </p:nvSpPr>
        <p:spPr bwMode="auto">
          <a:xfrm>
            <a:off x="8318281" y="3151867"/>
            <a:ext cx="144016" cy="144016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5DDCB7E0-B13E-2ED6-8138-098C454A3C65}"/>
              </a:ext>
            </a:extLst>
          </p:cNvPr>
          <p:cNvSpPr/>
          <p:nvPr/>
        </p:nvSpPr>
        <p:spPr bwMode="auto">
          <a:xfrm>
            <a:off x="8718911" y="4221088"/>
            <a:ext cx="144016" cy="144016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3E3ED148-45DD-408E-DF3B-899B5F067915}"/>
              </a:ext>
            </a:extLst>
          </p:cNvPr>
          <p:cNvSpPr/>
          <p:nvPr/>
        </p:nvSpPr>
        <p:spPr bwMode="auto">
          <a:xfrm>
            <a:off x="5169024" y="4437112"/>
            <a:ext cx="144016" cy="144016"/>
          </a:xfrm>
          <a:prstGeom prst="ellipse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2C252F2-E516-555F-5B73-BCB731C6C4B6}"/>
              </a:ext>
            </a:extLst>
          </p:cNvPr>
          <p:cNvSpPr/>
          <p:nvPr/>
        </p:nvSpPr>
        <p:spPr bwMode="auto">
          <a:xfrm>
            <a:off x="6105128" y="5013176"/>
            <a:ext cx="144016" cy="144016"/>
          </a:xfrm>
          <a:prstGeom prst="ellipse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6D2EDF2C-11EE-31A3-DB42-C983EEACD52F}"/>
              </a:ext>
            </a:extLst>
          </p:cNvPr>
          <p:cNvCxnSpPr>
            <a:cxnSpLocks/>
            <a:stCxn id="16" idx="7"/>
          </p:cNvCxnSpPr>
          <p:nvPr/>
        </p:nvCxnSpPr>
        <p:spPr bwMode="auto">
          <a:xfrm flipV="1">
            <a:off x="5291949" y="3839646"/>
            <a:ext cx="536884" cy="6185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3DE7E339-673C-EB83-8168-2A4BB685A7B4}"/>
              </a:ext>
            </a:extLst>
          </p:cNvPr>
          <p:cNvCxnSpPr>
            <a:cxnSpLocks/>
          </p:cNvCxnSpPr>
          <p:nvPr/>
        </p:nvCxnSpPr>
        <p:spPr bwMode="auto">
          <a:xfrm flipV="1">
            <a:off x="5670983" y="4077072"/>
            <a:ext cx="506153" cy="6188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5603536-C26C-C998-A2EF-77B0746EDBE4}"/>
              </a:ext>
            </a:extLst>
          </p:cNvPr>
          <p:cNvCxnSpPr>
            <a:cxnSpLocks/>
          </p:cNvCxnSpPr>
          <p:nvPr/>
        </p:nvCxnSpPr>
        <p:spPr bwMode="auto">
          <a:xfrm flipV="1">
            <a:off x="6226634" y="4437112"/>
            <a:ext cx="452461" cy="576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6B47633D-B4E3-E9E1-80E1-9B0E5A451566}"/>
              </a:ext>
            </a:extLst>
          </p:cNvPr>
          <p:cNvCxnSpPr>
            <a:cxnSpLocks/>
          </p:cNvCxnSpPr>
          <p:nvPr/>
        </p:nvCxnSpPr>
        <p:spPr bwMode="auto">
          <a:xfrm flipV="1">
            <a:off x="6660100" y="4574778"/>
            <a:ext cx="226343" cy="3161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6A135238-C109-ACF7-65D7-B0921533DBD3}"/>
              </a:ext>
            </a:extLst>
          </p:cNvPr>
          <p:cNvCxnSpPr>
            <a:cxnSpLocks/>
          </p:cNvCxnSpPr>
          <p:nvPr/>
        </p:nvCxnSpPr>
        <p:spPr bwMode="auto">
          <a:xfrm flipV="1">
            <a:off x="6788155" y="4987570"/>
            <a:ext cx="757133" cy="9380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9B7CCE9B-538D-E167-6BCC-3CB6216C2778}"/>
              </a:ext>
            </a:extLst>
          </p:cNvPr>
          <p:cNvCxnSpPr>
            <a:cxnSpLocks/>
          </p:cNvCxnSpPr>
          <p:nvPr/>
        </p:nvCxnSpPr>
        <p:spPr bwMode="auto">
          <a:xfrm flipV="1">
            <a:off x="7912671" y="4322299"/>
            <a:ext cx="817406" cy="9204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AF486A34-46F5-7978-7C15-8C1E7A3CF94C}"/>
              </a:ext>
            </a:extLst>
          </p:cNvPr>
          <p:cNvCxnSpPr>
            <a:cxnSpLocks/>
          </p:cNvCxnSpPr>
          <p:nvPr/>
        </p:nvCxnSpPr>
        <p:spPr bwMode="auto">
          <a:xfrm flipV="1">
            <a:off x="6393160" y="3350000"/>
            <a:ext cx="720080" cy="871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C522405-68A6-ADA4-9E80-0EF0FDED8922}"/>
              </a:ext>
            </a:extLst>
          </p:cNvPr>
          <p:cNvCxnSpPr>
            <a:cxnSpLocks/>
          </p:cNvCxnSpPr>
          <p:nvPr/>
        </p:nvCxnSpPr>
        <p:spPr bwMode="auto">
          <a:xfrm flipV="1">
            <a:off x="7087983" y="3265494"/>
            <a:ext cx="1251014" cy="14382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E22D7789-369C-135F-3392-C89A050F51C7}"/>
              </a:ext>
            </a:extLst>
          </p:cNvPr>
          <p:cNvSpPr/>
          <p:nvPr/>
        </p:nvSpPr>
        <p:spPr bwMode="auto">
          <a:xfrm>
            <a:off x="7041232" y="3284984"/>
            <a:ext cx="144016" cy="144016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4EBC4242-32D2-90A8-6E0B-0618A83BAE65}"/>
              </a:ext>
            </a:extLst>
          </p:cNvPr>
          <p:cNvSpPr/>
          <p:nvPr/>
        </p:nvSpPr>
        <p:spPr bwMode="auto">
          <a:xfrm>
            <a:off x="5601072" y="4653136"/>
            <a:ext cx="144016" cy="144016"/>
          </a:xfrm>
          <a:prstGeom prst="ellipse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A9B3F02D-2A2D-C218-6B6B-0D15C043359B}"/>
              </a:ext>
            </a:extLst>
          </p:cNvPr>
          <p:cNvSpPr/>
          <p:nvPr/>
        </p:nvSpPr>
        <p:spPr bwMode="auto">
          <a:xfrm>
            <a:off x="6681192" y="5901876"/>
            <a:ext cx="144016" cy="144016"/>
          </a:xfrm>
          <a:prstGeom prst="ellipse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5765611-0291-2DF9-2B7B-5FFA38735236}"/>
                  </a:ext>
                </a:extLst>
              </p:cNvPr>
              <p:cNvSpPr txBox="1"/>
              <p:nvPr/>
            </p:nvSpPr>
            <p:spPr>
              <a:xfrm>
                <a:off x="7872284" y="3564016"/>
                <a:ext cx="1143262" cy="461665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5765611-0291-2DF9-2B7B-5FFA38735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284" y="3564016"/>
                <a:ext cx="1143262" cy="461665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  <a:ln>
                <a:noFill/>
                <a:prstDash val="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89691FE-FB5E-49AA-0F73-4408E773C43E}"/>
                  </a:ext>
                </a:extLst>
              </p:cNvPr>
              <p:cNvSpPr txBox="1"/>
              <p:nvPr/>
            </p:nvSpPr>
            <p:spPr>
              <a:xfrm>
                <a:off x="8814878" y="5495434"/>
                <a:ext cx="64503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sz="24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89691FE-FB5E-49AA-0F73-4408E773C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878" y="5495434"/>
                <a:ext cx="645032" cy="461665"/>
              </a:xfrm>
              <a:prstGeom prst="rect">
                <a:avLst/>
              </a:prstGeom>
              <a:blipFill>
                <a:blip r:embed="rId4"/>
                <a:stretch>
                  <a:fillRect l="-943"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E637BBD-70B2-4EFF-9568-CC0C9D15D2F8}"/>
                  </a:ext>
                </a:extLst>
              </p:cNvPr>
              <p:cNvSpPr txBox="1"/>
              <p:nvPr/>
            </p:nvSpPr>
            <p:spPr>
              <a:xfrm>
                <a:off x="5828833" y="5392382"/>
                <a:ext cx="1284408" cy="491417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E637BBD-70B2-4EFF-9568-CC0C9D15D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833" y="5392382"/>
                <a:ext cx="1284408" cy="491417"/>
              </a:xfrm>
              <a:prstGeom prst="rect">
                <a:avLst/>
              </a:prstGeom>
              <a:blipFill>
                <a:blip r:embed="rId5"/>
                <a:stretch>
                  <a:fillRect b="-11250"/>
                </a:stretch>
              </a:blipFill>
              <a:ln>
                <a:noFill/>
                <a:prstDash val="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315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Results of numerical experiments…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numerical experiments have been carried out using the computational nodes of </a:t>
            </a:r>
            <a:r>
              <a:rPr lang="en-US" dirty="0" err="1"/>
              <a:t>Lobachevsky</a:t>
            </a:r>
            <a:r>
              <a:rPr lang="en-US" dirty="0"/>
              <a:t> supercomputer at </a:t>
            </a:r>
            <a:r>
              <a:rPr lang="en-US" dirty="0" err="1"/>
              <a:t>Nizhni</a:t>
            </a:r>
            <a:r>
              <a:rPr lang="en-US" dirty="0"/>
              <a:t> Novgorod State University. </a:t>
            </a:r>
          </a:p>
          <a:p>
            <a:pPr lvl="1"/>
            <a:r>
              <a:rPr lang="en-US" sz="2400" dirty="0"/>
              <a:t>The peak performance of the supercomputer was 573 </a:t>
            </a:r>
            <a:r>
              <a:rPr lang="en-US" sz="2400" dirty="0" err="1"/>
              <a:t>Tflops</a:t>
            </a:r>
            <a:r>
              <a:rPr lang="en-US" sz="2400" dirty="0"/>
              <a:t>,</a:t>
            </a:r>
          </a:p>
          <a:p>
            <a:pPr lvl="1"/>
            <a:r>
              <a:rPr lang="en-US" sz="2400" dirty="0"/>
              <a:t>Each computational node was equipped with </a:t>
            </a:r>
            <a:br>
              <a:rPr lang="en-US" sz="2400" dirty="0"/>
            </a:br>
            <a:r>
              <a:rPr lang="en-US" sz="2400" dirty="0"/>
              <a:t>Intel Sandy Bridge E5-2660, processor 2.2 GHz, 64 </a:t>
            </a:r>
            <a:r>
              <a:rPr lang="en-US" sz="2400" dirty="0" err="1"/>
              <a:t>Gb</a:t>
            </a:r>
            <a:r>
              <a:rPr lang="en-US" sz="2400" dirty="0"/>
              <a:t> RAM.</a:t>
            </a:r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84118EAE-EBB0-4358-8CC1-74B9731BD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10" name="Дата 9">
            <a:extLst>
              <a:ext uri="{FF2B5EF4-FFF2-40B4-BE49-F238E27FC236}">
                <a16:creationId xmlns:a16="http://schemas.microsoft.com/office/drawing/2014/main" id="{D730D17C-5031-4C99-AD56-12F6B6492C7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724E2D-1843-438B-A777-DCEB63090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18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97CB29-47CD-4971-A19E-6CB838FE2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904" y="2636912"/>
            <a:ext cx="5825923" cy="234783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Results of numerical experiments…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first series of experiments was performed to compare the MGSA algorithm with a number of well-known multi-objective optimization algorithms by solving a bi-criteria test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Sup>
                        <m:sSub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+1,</m:t>
                      </m:r>
                      <m:sSub>
                        <m:sSub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, 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 1.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sz="2000" dirty="0"/>
                  <a:t>the Monte-Carlo (</a:t>
                </a:r>
                <a:r>
                  <a:rPr lang="en-US" sz="2000" b="1" dirty="0"/>
                  <a:t>MC</a:t>
                </a:r>
                <a:r>
                  <a:rPr lang="en-US" sz="2000" dirty="0"/>
                  <a:t>) method, </a:t>
                </a:r>
              </a:p>
              <a:p>
                <a:pPr lvl="1"/>
                <a:r>
                  <a:rPr lang="en-US" sz="2000" dirty="0"/>
                  <a:t>the genetic algorithm </a:t>
                </a:r>
                <a:r>
                  <a:rPr lang="en-US" sz="2000" b="1" dirty="0"/>
                  <a:t>SEMO</a:t>
                </a:r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from the PISA, </a:t>
                </a:r>
              </a:p>
              <a:p>
                <a:pPr lvl="1"/>
                <a:r>
                  <a:rPr lang="en-US" sz="2000" dirty="0"/>
                  <a:t>the Non-Uniform Coverage 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b="1" dirty="0"/>
                  <a:t>NUC</a:t>
                </a:r>
                <a:r>
                  <a:rPr lang="en-US" sz="2000" dirty="0"/>
                  <a:t>) method, </a:t>
                </a:r>
              </a:p>
              <a:p>
                <a:pPr lvl="1"/>
                <a:r>
                  <a:rPr lang="en-US" sz="2000" dirty="0"/>
                  <a:t>the Bi-objective Lipschitz </a:t>
                </a:r>
                <a:br>
                  <a:rPr lang="en-US" sz="2000" dirty="0"/>
                </a:br>
                <a:r>
                  <a:rPr lang="en-US" sz="2000" dirty="0"/>
                  <a:t>Optimization (</a:t>
                </a:r>
                <a:r>
                  <a:rPr lang="en-US" sz="2000" b="1" dirty="0"/>
                  <a:t>BLO</a:t>
                </a:r>
                <a:r>
                  <a:rPr lang="en-US" sz="2000" dirty="0"/>
                  <a:t>) method.</a:t>
                </a:r>
              </a:p>
              <a:p>
                <a:r>
                  <a:rPr lang="en-US" dirty="0"/>
                  <a:t>The quality of the approximation was evaluated using </a:t>
                </a:r>
                <a:br>
                  <a:rPr lang="en-US" dirty="0"/>
                </a:br>
                <a:r>
                  <a:rPr lang="en-US" dirty="0"/>
                  <a:t>the </a:t>
                </a:r>
                <a:r>
                  <a:rPr lang="en-US" i="1" dirty="0"/>
                  <a:t>hypervolume </a:t>
                </a:r>
                <a:r>
                  <a:rPr lang="en-US" dirty="0"/>
                  <a:t>(HV, </a:t>
                </a:r>
                <a:r>
                  <a:rPr lang="en-US" i="1" dirty="0"/>
                  <a:t>larger is better</a:t>
                </a:r>
                <a:r>
                  <a:rPr lang="en-US" dirty="0"/>
                  <a:t>) and </a:t>
                </a:r>
                <a:br>
                  <a:rPr lang="en-US" dirty="0"/>
                </a:br>
                <a:r>
                  <a:rPr lang="en-US" i="1" dirty="0"/>
                  <a:t>distribution uniformity</a:t>
                </a:r>
                <a:r>
                  <a:rPr lang="en-US" dirty="0"/>
                  <a:t> (DU, </a:t>
                </a:r>
                <a:r>
                  <a:rPr lang="en-US" i="1" dirty="0"/>
                  <a:t>less is better</a:t>
                </a:r>
                <a:r>
                  <a:rPr lang="en-US" dirty="0"/>
                  <a:t>) indices.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9" t="-936" b="-7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0" y="30861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0" y="987425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89150" algn="ctr"/>
                <a:tab pos="4392613" algn="r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1873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89150" algn="ctr"/>
                <a:tab pos="4392613" algn="r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4FC202E-1F87-4C30-873B-47131DA54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10" name="Дата 9">
            <a:extLst>
              <a:ext uri="{FF2B5EF4-FFF2-40B4-BE49-F238E27FC236}">
                <a16:creationId xmlns:a16="http://schemas.microsoft.com/office/drawing/2014/main" id="{433B2183-78B6-4662-8D60-7FC7833E7E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C6A518-8DFC-4ED1-9ADB-8AA3C58F6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19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Victor Gergel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ru-RU" sz="2000" dirty="0"/>
              <a:t>14</a:t>
            </a:r>
            <a:r>
              <a:rPr lang="en-US" sz="2000" dirty="0"/>
              <a:t>.01.</a:t>
            </a:r>
            <a:r>
              <a:rPr lang="ru-RU" sz="2000" dirty="0"/>
              <a:t>1955 – 29</a:t>
            </a:r>
            <a:r>
              <a:rPr lang="en-US" sz="2000" dirty="0"/>
              <a:t>.06.</a:t>
            </a:r>
            <a:r>
              <a:rPr lang="ru-RU" sz="2000" dirty="0"/>
              <a:t>2021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3EDB4254-00CB-4D3C-ABEF-81A639A4A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10" name="Дата 9">
            <a:extLst>
              <a:ext uri="{FF2B5EF4-FFF2-40B4-BE49-F238E27FC236}">
                <a16:creationId xmlns:a16="http://schemas.microsoft.com/office/drawing/2014/main" id="{BE2A4B69-A70A-4713-879D-7943BCA896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1F7B9D-D89A-4544-801E-3E574ECC9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696" y="1096495"/>
            <a:ext cx="5619820" cy="45136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78291BF-DDE2-4403-BDED-E0B165370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5359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numerical experiments…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 second series of numerical experiments, we solved bi-criteria </a:t>
                </a:r>
                <a:br>
                  <a:rPr lang="en-US" dirty="0"/>
                </a:br>
                <a:r>
                  <a:rPr lang="en-US" dirty="0"/>
                  <a:t>two-dimensional MOO problems, i.e.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We used multiextremal functions obtained with the help of the GKLS generator</a:t>
                </a: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">
            <a:extLst>
              <a:ext uri="{FF2B5EF4-FFF2-40B4-BE49-F238E27FC236}">
                <a16:creationId xmlns:a16="http://schemas.microsoft.com/office/drawing/2014/main" id="{AD1164D0-6226-4B67-8199-BF680C7F2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83" y="2682085"/>
            <a:ext cx="3471497" cy="348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EEAD68DF-676B-46B3-B973-D77E66AC4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414" y="2685015"/>
            <a:ext cx="4506058" cy="342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06D35AB7-2D4A-49EE-8923-643660E4E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D454BA96-D9DE-4A56-B6FF-499CA0C59F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2A7756-C88B-4C98-A1D7-3132DA912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20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numerical experiments…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 second series of numerical experiments, we solved bi-criteria </a:t>
                </a:r>
                <a:br>
                  <a:rPr lang="en-US" dirty="0"/>
                </a:br>
                <a:r>
                  <a:rPr lang="en-US" dirty="0"/>
                  <a:t>two-dimensional MOO problems, i.e.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525251B-0C5A-4AC0-B25B-F67F35C8D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000" y="3318892"/>
            <a:ext cx="5112000" cy="2936008"/>
          </a:xfrm>
          <a:prstGeom prst="rect">
            <a:avLst/>
          </a:prstGeom>
        </p:spPr>
      </p:pic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77C5E763-DDEC-4562-83C9-D1672ECAD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9017F876-75D9-4D4F-BC8E-8F3C7E7B42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C81002-9B9C-4A5C-A9D9-56248BBB5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21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75A4F33-95BB-4D47-9713-D3B4439EA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028" y="1844477"/>
            <a:ext cx="5693944" cy="1440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numerical experiments…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 third series of numerical experiments, we solved bi-criteria </a:t>
                </a:r>
                <a:br>
                  <a:rPr lang="en-US" dirty="0"/>
                </a:br>
                <a:r>
                  <a:rPr lang="en-US" dirty="0"/>
                  <a:t>five-dimensional MOO problems,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C982148-7F7E-4F8C-A3C7-3493A9614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000" y="3284037"/>
            <a:ext cx="5112000" cy="2940527"/>
          </a:xfrm>
          <a:prstGeom prst="rect">
            <a:avLst/>
          </a:prstGeom>
        </p:spPr>
      </p:pic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B73E413E-ED80-4614-92C8-CE1EAF9B8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EF2E340E-60E1-4286-8A95-2E4439409B9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69BBA2-A277-4A7C-A71F-668814A4F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22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6122BB-714D-4146-9414-59F9B9A27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248" y="1844037"/>
            <a:ext cx="6527104" cy="1440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numerical experiments…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 second series of numerical experiments, we solved bi-criteria </a:t>
                </a:r>
                <a:br>
                  <a:rPr lang="en-US" dirty="0"/>
                </a:br>
                <a:r>
                  <a:rPr lang="en-US" dirty="0"/>
                  <a:t>two-dimensional MOO problems, i.e.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77C5E763-DDEC-4562-83C9-D1672ECAD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9017F876-75D9-4D4F-BC8E-8F3C7E7B42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C81002-9B9C-4A5C-A9D9-56248BBB5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23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75A4F33-95BB-4D47-9713-D3B4439EA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028" y="1844477"/>
            <a:ext cx="5693944" cy="1440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FB3112E-9F21-444A-82E3-ABE232E21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412579"/>
            <a:ext cx="91440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43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attention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 was supported by the Ministry of Science and Higher Education of the Russian Federation, project no.0729-2020-0055, and by the Research and Education Mathematical Center, project no. 075-02-2020-1483/1.</a:t>
            </a:r>
            <a:endParaRPr lang="ru-RU" dirty="0"/>
          </a:p>
          <a:p>
            <a:r>
              <a:rPr lang="en-US" dirty="0" err="1"/>
              <a:t>Lobachevsky</a:t>
            </a:r>
            <a:r>
              <a:rPr lang="en-US" dirty="0"/>
              <a:t> State University of </a:t>
            </a:r>
            <a:r>
              <a:rPr lang="en-US" dirty="0" err="1"/>
              <a:t>Nizhni</a:t>
            </a:r>
            <a:r>
              <a:rPr lang="en-US" dirty="0"/>
              <a:t> Novgorod, </a:t>
            </a:r>
            <a:br>
              <a:rPr lang="en-US" dirty="0"/>
            </a:br>
            <a:r>
              <a:rPr lang="en-US" dirty="0" err="1"/>
              <a:t>Nizhni</a:t>
            </a:r>
            <a:r>
              <a:rPr lang="en-US" dirty="0"/>
              <a:t> Novgorod, Russia</a:t>
            </a:r>
            <a:endParaRPr lang="ru-RU" dirty="0"/>
          </a:p>
          <a:p>
            <a:pPr lvl="1"/>
            <a:r>
              <a:rPr lang="en-US" dirty="0"/>
              <a:t>Konstantin Barkalov 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konstantin.barkalov@itmm.unn.ru</a:t>
            </a:r>
            <a:endParaRPr lang="en-US" dirty="0"/>
          </a:p>
          <a:p>
            <a:pPr lvl="1"/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gergel@unn.ru</a:t>
            </a:r>
            <a:endParaRPr lang="en-US" dirty="0"/>
          </a:p>
          <a:p>
            <a:pPr lvl="1"/>
            <a:r>
              <a:rPr lang="en-US" dirty="0"/>
              <a:t>Vladimir </a:t>
            </a:r>
            <a:r>
              <a:rPr lang="en-US" dirty="0" err="1"/>
              <a:t>Grishagin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vagris@unn.ru</a:t>
            </a:r>
            <a:endParaRPr lang="en-US" dirty="0"/>
          </a:p>
          <a:p>
            <a:pPr lvl="1"/>
            <a:r>
              <a:rPr lang="en-US" dirty="0"/>
              <a:t>Evgeniy Kozinov 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evgeny.kozinov@itmm.unn.ru</a:t>
            </a:r>
            <a:endParaRPr lang="en-US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776E4A7-48CB-48F8-9FF4-E56744566583}"/>
              </a:ext>
            </a:extLst>
          </p:cNvPr>
          <p:cNvSpPr/>
          <p:nvPr/>
        </p:nvSpPr>
        <p:spPr bwMode="auto">
          <a:xfrm>
            <a:off x="829882" y="3870379"/>
            <a:ext cx="1655320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200" dirty="0"/>
              <a:t>Victor Gergel</a:t>
            </a:r>
            <a:endParaRPr kumimoji="0" 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A3665664-2677-4DA8-A977-2E2A54043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24E4E052-614A-4CD3-ABAA-BB1882C5819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030DF6-DE2F-4C82-939B-2ECB83C6E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24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A3665664-2677-4DA8-A977-2E2A54043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24E4E052-614A-4CD3-ABAA-BB1882C5819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030DF6-DE2F-4C82-939B-2ECB83C6E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25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2E418E-94F3-4629-9331-40F5A8E7C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82" y="1296143"/>
            <a:ext cx="4520818" cy="45208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8D9FE7-CA8B-4E82-B110-3768B9A5A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091" y="1280789"/>
            <a:ext cx="4554760" cy="455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Multi-objective optimization problem</a:t>
            </a:r>
          </a:p>
          <a:p>
            <a:r>
              <a:rPr lang="en-US" dirty="0"/>
              <a:t>Reduction of the multi-objective optimization problem to the scalar </a:t>
            </a:r>
            <a:br>
              <a:rPr lang="en-US" dirty="0"/>
            </a:br>
            <a:r>
              <a:rPr lang="en-US" dirty="0"/>
              <a:t>one-dimensional global optimization problems</a:t>
            </a:r>
          </a:p>
          <a:p>
            <a:r>
              <a:rPr lang="en-US" dirty="0"/>
              <a:t>An approach for simultaneous finding of multiple efficient decisions in multi-objective optimization problems</a:t>
            </a:r>
          </a:p>
          <a:p>
            <a:pPr lvl="1"/>
            <a:r>
              <a:rPr lang="en-US" dirty="0"/>
              <a:t>Step-by-step solving a set of scalar optimization problems</a:t>
            </a:r>
          </a:p>
          <a:p>
            <a:pPr lvl="1"/>
            <a:r>
              <a:rPr lang="en-US" dirty="0"/>
              <a:t>Simultaneous solving a set of scalar optimization problems</a:t>
            </a:r>
          </a:p>
          <a:p>
            <a:r>
              <a:rPr lang="en-US" dirty="0"/>
              <a:t>Results of numerical experiments</a:t>
            </a:r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3EDB4254-00CB-4D3C-ABEF-81A639A4A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10" name="Дата 9">
            <a:extLst>
              <a:ext uri="{FF2B5EF4-FFF2-40B4-BE49-F238E27FC236}">
                <a16:creationId xmlns:a16="http://schemas.microsoft.com/office/drawing/2014/main" id="{BE2A4B69-A70A-4713-879D-7943BCA896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7CC060-FE52-4EBB-A793-ED4A52268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A9782-37A1-4ABF-A2C0-85586DDF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Multi-objective optimization problem</a:t>
            </a:r>
            <a:endParaRPr lang="ru-RU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525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0" y="857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8096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8">
                <a:extLst>
                  <a:ext uri="{FF2B5EF4-FFF2-40B4-BE49-F238E27FC236}">
                    <a16:creationId xmlns:a16="http://schemas.microsoft.com/office/drawing/2014/main" id="{8B51F399-242B-42B1-8AD7-DFC0E0784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b="1" i="1" dirty="0"/>
                  <a:t>multi-objective optimization</a:t>
                </a:r>
                <a:r>
                  <a:rPr lang="ru-RU" dirty="0"/>
                  <a:t> (</a:t>
                </a:r>
                <a:r>
                  <a:rPr lang="en-US" dirty="0"/>
                  <a:t>MOO</a:t>
                </a:r>
                <a:r>
                  <a:rPr lang="ru-RU" dirty="0"/>
                  <a:t>)</a:t>
                </a:r>
                <a:r>
                  <a:rPr lang="en-US" dirty="0"/>
                  <a:t> problem can be formulated as follows</a:t>
                </a: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m:rPr>
                          <m:sty m:val="p"/>
                        </m:rPr>
                        <a:rPr lang="es-ES" i="1" dirty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ru-RU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…,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ru-RU" dirty="0"/>
                  <a:t> –</a:t>
                </a:r>
                <a:r>
                  <a:rPr lang="en-US" dirty="0"/>
                  <a:t> objective functions (efficiency criteria), </a:t>
                </a:r>
                <a:endParaRPr lang="ru-RU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</a:t>
                </a:r>
                <a:r>
                  <a:rPr lang="en-US" dirty="0"/>
                  <a:t> the vector of varied parameters, </a:t>
                </a:r>
                <a:endParaRPr lang="ru-RU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  –</a:t>
                </a:r>
                <a:r>
                  <a:rPr lang="en-US" dirty="0"/>
                  <a:t>  the dimensionality of the MOO problem to be solved,</a:t>
                </a:r>
              </a:p>
              <a:p>
                <a:pPr lvl="1"/>
                <a:r>
                  <a:rPr lang="en-US" i="1" dirty="0"/>
                  <a:t>D</a:t>
                </a:r>
                <a:r>
                  <a:rPr lang="en-US" dirty="0"/>
                  <a:t> </a:t>
                </a:r>
                <a:r>
                  <a:rPr lang="ru-RU" dirty="0"/>
                  <a:t> –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-dimensional hyperinterval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 = </m:t>
                    </m:r>
                    <m:r>
                      <m:rPr>
                        <m:lit/>
                      </m:rPr>
                      <a:rPr lang="pt-BR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pt-BR" i="1" dirty="0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dirty="0" smtClean="0">
                        <a:latin typeface="Cambria Math" panose="02040503050406030204" pitchFamily="18" charset="0"/>
                      </a:rPr>
                      <m:t>, 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pt-BR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objective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</a:t>
                </a:r>
                <a:r>
                  <a:rPr lang="ru-RU" dirty="0"/>
                  <a:t> </a:t>
                </a:r>
                <a:r>
                  <a:rPr lang="en-US" dirty="0"/>
                  <a:t>can be </a:t>
                </a:r>
                <a:r>
                  <a:rPr lang="en-US" b="1" i="1" dirty="0"/>
                  <a:t>multiextremal</a:t>
                </a:r>
                <a:r>
                  <a:rPr lang="en-US" dirty="0"/>
                  <a:t>, </a:t>
                </a:r>
                <a:r>
                  <a:rPr lang="en-US" b="1" i="1" dirty="0"/>
                  <a:t>black-box </a:t>
                </a:r>
                <a:r>
                  <a:rPr lang="en-US" dirty="0"/>
                  <a:t>and </a:t>
                </a:r>
                <a:r>
                  <a:rPr lang="en-US" b="1" i="1" dirty="0"/>
                  <a:t>hard-to-evaluate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 objective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satisfy the Lipschitz condition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1≤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Объект 8">
                <a:extLst>
                  <a:ext uri="{FF2B5EF4-FFF2-40B4-BE49-F238E27FC236}">
                    <a16:creationId xmlns:a16="http://schemas.microsoft.com/office/drawing/2014/main" id="{8B51F399-242B-42B1-8AD7-DFC0E0784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9929D93-FD54-4187-924A-A071AB923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14" name="Дата 13">
            <a:extLst>
              <a:ext uri="{FF2B5EF4-FFF2-40B4-BE49-F238E27FC236}">
                <a16:creationId xmlns:a16="http://schemas.microsoft.com/office/drawing/2014/main" id="{25F17C53-F457-4A5D-9480-1010EA0F54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CEBE07-3215-47CD-ADD0-77DF966E6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4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79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A66EFF-7854-6C4A-9A43-F159280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процесс построения оценки </a:t>
            </a:r>
            <a:br>
              <a:rPr lang="ru-RU" dirty="0"/>
            </a:br>
            <a:r>
              <a:rPr lang="ru-RU" dirty="0"/>
              <a:t>области Парето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E151E9-86FA-04D4-3CBF-010F754E1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EDFBF5-64F4-D010-D4B5-C7C98A49EFA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504BC1-4DCC-0215-654A-BFD4A1FB6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41BAA9-36A5-1C2A-4F1C-0838518E2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5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  <p:grpSp>
        <p:nvGrpSpPr>
          <p:cNvPr id="7" name="Полотно 1">
            <a:extLst>
              <a:ext uri="{FF2B5EF4-FFF2-40B4-BE49-F238E27FC236}">
                <a16:creationId xmlns:a16="http://schemas.microsoft.com/office/drawing/2014/main" id="{EF651877-3217-608E-50BA-3BDF5A3A4716}"/>
              </a:ext>
            </a:extLst>
          </p:cNvPr>
          <p:cNvGrpSpPr/>
          <p:nvPr/>
        </p:nvGrpSpPr>
        <p:grpSpPr>
          <a:xfrm>
            <a:off x="238092" y="1484784"/>
            <a:ext cx="9540646" cy="4801736"/>
            <a:chOff x="0" y="0"/>
            <a:chExt cx="4392930" cy="1912620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C5184A1B-9C3A-0692-70B5-03787C0908BB}"/>
                </a:ext>
              </a:extLst>
            </p:cNvPr>
            <p:cNvSpPr/>
            <p:nvPr/>
          </p:nvSpPr>
          <p:spPr>
            <a:xfrm>
              <a:off x="0" y="0"/>
              <a:ext cx="4392930" cy="1912620"/>
            </a:xfrm>
            <a:prstGeom prst="rect">
              <a:avLst/>
            </a:prstGeom>
            <a:solidFill>
              <a:prstClr val="white"/>
            </a:solidFill>
          </p:spPr>
        </p:sp>
        <p:sp>
          <p:nvSpPr>
            <p:cNvPr id="9" name="Стрелка: вправо 8">
              <a:extLst>
                <a:ext uri="{FF2B5EF4-FFF2-40B4-BE49-F238E27FC236}">
                  <a16:creationId xmlns:a16="http://schemas.microsoft.com/office/drawing/2014/main" id="{C07086A6-E195-741D-EB94-5D16914B6990}"/>
                </a:ext>
              </a:extLst>
            </p:cNvPr>
            <p:cNvSpPr/>
            <p:nvPr/>
          </p:nvSpPr>
          <p:spPr>
            <a:xfrm>
              <a:off x="1935480" y="1737360"/>
              <a:ext cx="358140" cy="12954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400" kern="2000"/>
            </a:p>
          </p:txBody>
        </p:sp>
        <p:sp>
          <p:nvSpPr>
            <p:cNvPr id="10" name="Стрелка: вниз 9">
              <a:extLst>
                <a:ext uri="{FF2B5EF4-FFF2-40B4-BE49-F238E27FC236}">
                  <a16:creationId xmlns:a16="http://schemas.microsoft.com/office/drawing/2014/main" id="{B7FDE7E3-2390-E1A5-2E8D-59B34C69EAA3}"/>
                </a:ext>
              </a:extLst>
            </p:cNvPr>
            <p:cNvSpPr/>
            <p:nvPr/>
          </p:nvSpPr>
          <p:spPr>
            <a:xfrm>
              <a:off x="983615" y="1461720"/>
              <a:ext cx="324000" cy="1080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400" kern="2000"/>
            </a:p>
          </p:txBody>
        </p:sp>
        <p:sp>
          <p:nvSpPr>
            <p:cNvPr id="11" name="Стрелка: вниз 10">
              <a:extLst>
                <a:ext uri="{FF2B5EF4-FFF2-40B4-BE49-F238E27FC236}">
                  <a16:creationId xmlns:a16="http://schemas.microsoft.com/office/drawing/2014/main" id="{B2FF0A8D-547C-185A-8FA3-C211B3C79F1E}"/>
                </a:ext>
              </a:extLst>
            </p:cNvPr>
            <p:cNvSpPr/>
            <p:nvPr/>
          </p:nvSpPr>
          <p:spPr>
            <a:xfrm rot="10800000">
              <a:off x="3043850" y="1491180"/>
              <a:ext cx="323850" cy="10795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400" kern="2000"/>
            </a:p>
          </p:txBody>
        </p:sp>
        <p:sp>
          <p:nvSpPr>
            <p:cNvPr id="12" name="Стрелка: вниз 11">
              <a:extLst>
                <a:ext uri="{FF2B5EF4-FFF2-40B4-BE49-F238E27FC236}">
                  <a16:creationId xmlns:a16="http://schemas.microsoft.com/office/drawing/2014/main" id="{377AF9A9-8D58-3162-C235-9311F8A9D132}"/>
                </a:ext>
              </a:extLst>
            </p:cNvPr>
            <p:cNvSpPr/>
            <p:nvPr/>
          </p:nvSpPr>
          <p:spPr>
            <a:xfrm rot="10800000">
              <a:off x="3043850" y="937310"/>
              <a:ext cx="323850" cy="10795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400" kern="2000"/>
            </a:p>
          </p:txBody>
        </p:sp>
        <p:sp>
          <p:nvSpPr>
            <p:cNvPr id="13" name="Стрелка: вниз 12">
              <a:extLst>
                <a:ext uri="{FF2B5EF4-FFF2-40B4-BE49-F238E27FC236}">
                  <a16:creationId xmlns:a16="http://schemas.microsoft.com/office/drawing/2014/main" id="{B122E8AC-7A3F-52C1-E343-689EE22B74D1}"/>
                </a:ext>
              </a:extLst>
            </p:cNvPr>
            <p:cNvSpPr/>
            <p:nvPr/>
          </p:nvSpPr>
          <p:spPr>
            <a:xfrm>
              <a:off x="983615" y="906780"/>
              <a:ext cx="324000" cy="1080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400" kern="2000"/>
            </a:p>
          </p:txBody>
        </p:sp>
        <p:sp>
          <p:nvSpPr>
            <p:cNvPr id="14" name="Стрелка: вниз 13">
              <a:extLst>
                <a:ext uri="{FF2B5EF4-FFF2-40B4-BE49-F238E27FC236}">
                  <a16:creationId xmlns:a16="http://schemas.microsoft.com/office/drawing/2014/main" id="{4A797A31-BECC-421B-B2AB-4D4CDED722AB}"/>
                </a:ext>
              </a:extLst>
            </p:cNvPr>
            <p:cNvSpPr/>
            <p:nvPr/>
          </p:nvSpPr>
          <p:spPr>
            <a:xfrm>
              <a:off x="2007870" y="358140"/>
              <a:ext cx="324000" cy="1080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2400" kern="2000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33596C1-5033-E50A-7262-15A1C9C99B19}"/>
                </a:ext>
              </a:extLst>
            </p:cNvPr>
            <p:cNvSpPr/>
            <p:nvPr/>
          </p:nvSpPr>
          <p:spPr>
            <a:xfrm>
              <a:off x="335280" y="68580"/>
              <a:ext cx="3688080" cy="28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44145" algn="ctr" hangingPunct="0"/>
              <a:r>
                <a:rPr lang="ru-RU" sz="2400" kern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1. Задача многокритериальной оптимизации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3BAE69AF-7F77-5454-F95B-71E62727C96A}"/>
                </a:ext>
              </a:extLst>
            </p:cNvPr>
            <p:cNvSpPr/>
            <p:nvPr/>
          </p:nvSpPr>
          <p:spPr>
            <a:xfrm>
              <a:off x="335280" y="480060"/>
              <a:ext cx="3680460" cy="43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44145" algn="ctr" hangingPunct="0"/>
              <a:r>
                <a:rPr lang="ru-RU" sz="2400" kern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2. </a:t>
              </a:r>
              <a:r>
                <a:rPr lang="ru-RU" sz="2400" kern="2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Скаляризация</a:t>
              </a:r>
              <a:r>
                <a:rPr lang="ru-RU" sz="2400" kern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критериев эффективности </a:t>
              </a:r>
              <a:br>
                <a:rPr lang="ru-RU" sz="2400" kern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ru-RU" sz="2400" kern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и редукция размерности 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5E3C3036-30E6-4AC7-6DBB-CA877802C0F5}"/>
                </a:ext>
              </a:extLst>
            </p:cNvPr>
            <p:cNvSpPr/>
            <p:nvPr/>
          </p:nvSpPr>
          <p:spPr>
            <a:xfrm>
              <a:off x="335280" y="1036320"/>
              <a:ext cx="1691640" cy="43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44145" algn="ctr" hangingPunct="0"/>
              <a:r>
                <a:rPr lang="ru-RU" sz="2400" kern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3. Выбор точки испытания на основе АГП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B5184196-8621-DB4C-E786-27600041BA41}"/>
                </a:ext>
              </a:extLst>
            </p:cNvPr>
            <p:cNvSpPr/>
            <p:nvPr/>
          </p:nvSpPr>
          <p:spPr>
            <a:xfrm>
              <a:off x="335280" y="1592579"/>
              <a:ext cx="1691640" cy="32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44145" algn="ctr" hangingPunct="0"/>
              <a:r>
                <a:rPr lang="ru-RU" sz="2400" kern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4. Проведение испытаний</a:t>
              </a: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262643A3-C17F-C8C3-348D-4BC4A29DA290}"/>
                </a:ext>
              </a:extLst>
            </p:cNvPr>
            <p:cNvSpPr/>
            <p:nvPr/>
          </p:nvSpPr>
          <p:spPr>
            <a:xfrm>
              <a:off x="2301240" y="1592580"/>
              <a:ext cx="1714615" cy="32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44145" algn="ctr" hangingPunct="0"/>
              <a:r>
                <a:rPr lang="ru-RU" sz="2400" kern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5. Накопление информации</a:t>
              </a:r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FFE303AC-450A-2510-C39B-AEBC459BDB9D}"/>
                </a:ext>
              </a:extLst>
            </p:cNvPr>
            <p:cNvSpPr/>
            <p:nvPr/>
          </p:nvSpPr>
          <p:spPr>
            <a:xfrm>
              <a:off x="2301240" y="1036320"/>
              <a:ext cx="1714615" cy="43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44145" algn="ctr" hangingPunct="0"/>
              <a:r>
                <a:rPr lang="ru-RU" sz="2400" kern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6. Построение оценки </a:t>
              </a:r>
              <a:br>
                <a:rPr lang="ru-RU" sz="2400" kern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ru-RU" sz="2400" kern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области Парето</a:t>
              </a:r>
            </a:p>
          </p:txBody>
        </p:sp>
        <p:cxnSp>
          <p:nvCxnSpPr>
            <p:cNvPr id="21" name="Соединитель: изогнутый 20">
              <a:extLst>
                <a:ext uri="{FF2B5EF4-FFF2-40B4-BE49-F238E27FC236}">
                  <a16:creationId xmlns:a16="http://schemas.microsoft.com/office/drawing/2014/main" id="{A82A683E-4FE9-E76F-C5F0-10B305EB31D6}"/>
                </a:ext>
              </a:extLst>
            </p:cNvPr>
            <p:cNvCxnSpPr>
              <a:stCxn id="20" idx="1"/>
              <a:endCxn id="17" idx="3"/>
            </p:cNvCxnSpPr>
            <p:nvPr/>
          </p:nvCxnSpPr>
          <p:spPr>
            <a:xfrm rot="10800000">
              <a:off x="2026920" y="1252320"/>
              <a:ext cx="274320" cy="12700"/>
            </a:xfrm>
            <a:prstGeom prst="curvedConnector3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Соединитель: изогнутый 21">
              <a:extLst>
                <a:ext uri="{FF2B5EF4-FFF2-40B4-BE49-F238E27FC236}">
                  <a16:creationId xmlns:a16="http://schemas.microsoft.com/office/drawing/2014/main" id="{B468DFC8-B855-276E-F1D2-79FB3CE4E128}"/>
                </a:ext>
              </a:extLst>
            </p:cNvPr>
            <p:cNvCxnSpPr>
              <a:cxnSpLocks/>
              <a:stCxn id="19" idx="1"/>
              <a:endCxn id="17" idx="3"/>
            </p:cNvCxnSpPr>
            <p:nvPr/>
          </p:nvCxnSpPr>
          <p:spPr>
            <a:xfrm rot="10800000">
              <a:off x="2026920" y="1252320"/>
              <a:ext cx="274320" cy="500280"/>
            </a:xfrm>
            <a:prstGeom prst="curvedConnector3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459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</a:t>
            </a:r>
            <a:r>
              <a:rPr lang="en-US" dirty="0"/>
              <a:t>Scalarization of multiple objective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solve  MOO problems, scalarization of criteria can be applied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i="1" dirty="0"/>
                  <a:t>F</a:t>
                </a:r>
                <a:r>
                  <a:rPr lang="en-US" dirty="0"/>
                  <a:t> </a:t>
                </a:r>
                <a:r>
                  <a:rPr lang="ru-RU" dirty="0"/>
                  <a:t> –</a:t>
                </a:r>
                <a:r>
                  <a:rPr lang="en-US" dirty="0"/>
                  <a:t> the scalar objective function,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 –</a:t>
                </a:r>
                <a:r>
                  <a:rPr lang="en-US" dirty="0"/>
                  <a:t>  the vector of parameters of the applied criteria scalarization method.</a:t>
                </a:r>
              </a:p>
              <a:p>
                <a:r>
                  <a:rPr lang="en-US" dirty="0"/>
                  <a:t>A possible scalarization method can be as follows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∈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dirty="0" err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</a:t>
                </a:r>
                <a:r>
                  <a:rPr lang="en-US" dirty="0"/>
                  <a:t> the reference decision.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3820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4C37F2F-1D7F-48E0-88D7-841C283E0F74}"/>
              </a:ext>
            </a:extLst>
          </p:cNvPr>
          <p:cNvSpPr/>
          <p:nvPr/>
        </p:nvSpPr>
        <p:spPr bwMode="auto">
          <a:xfrm>
            <a:off x="882257" y="4725145"/>
            <a:ext cx="7988203" cy="13681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6CE3767F-D51E-47F3-8802-4F304E01E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6656" y="4869161"/>
            <a:ext cx="26289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5E2AF6AA-D434-4F5C-A507-47016115D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69024" y="4853340"/>
            <a:ext cx="2819400" cy="1119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AutoShape 253">
            <a:extLst>
              <a:ext uri="{FF2B5EF4-FFF2-40B4-BE49-F238E27FC236}">
                <a16:creationId xmlns:a16="http://schemas.microsoft.com/office/drawing/2014/main" id="{4C772F4D-0E7A-450B-AD1A-054EFDBAA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968" y="5184996"/>
            <a:ext cx="391277" cy="548261"/>
          </a:xfrm>
          <a:prstGeom prst="right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Нижний колонтитул 16">
            <a:extLst>
              <a:ext uri="{FF2B5EF4-FFF2-40B4-BE49-F238E27FC236}">
                <a16:creationId xmlns:a16="http://schemas.microsoft.com/office/drawing/2014/main" id="{82942695-EF3A-4874-B6E7-FECCD0430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18" name="Дата 17">
            <a:extLst>
              <a:ext uri="{FF2B5EF4-FFF2-40B4-BE49-F238E27FC236}">
                <a16:creationId xmlns:a16="http://schemas.microsoft.com/office/drawing/2014/main" id="{CE719E84-D250-4036-9396-00F38143A08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5681AB-211E-4E32-AD2A-939118A8F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6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Dimensionality reduction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ways to adapt efficient one-dimensional algorithms for solving multidimensional problems: the diagonal partitions method (Sergeyev, </a:t>
            </a:r>
            <a:r>
              <a:rPr lang="en-US" dirty="0" err="1"/>
              <a:t>Kvasov</a:t>
            </a:r>
            <a:r>
              <a:rPr lang="en-US" dirty="0"/>
              <a:t> 2017 ); the simplicial partitions method (</a:t>
            </a:r>
            <a:r>
              <a:rPr lang="en-US" dirty="0" err="1"/>
              <a:t>Žilinskas</a:t>
            </a:r>
            <a:r>
              <a:rPr lang="en-US" dirty="0"/>
              <a:t>, </a:t>
            </a:r>
            <a:r>
              <a:rPr lang="en-US" dirty="0" err="1"/>
              <a:t>Paulavičius</a:t>
            </a:r>
            <a:r>
              <a:rPr lang="en-US" dirty="0"/>
              <a:t> 2014) …</a:t>
            </a:r>
            <a:r>
              <a:rPr lang="ru-RU" dirty="0">
                <a:cs typeface="Times" pitchFamily="18" charset="0"/>
              </a:rPr>
              <a:t> </a:t>
            </a:r>
            <a:endParaRPr lang="en-US" dirty="0">
              <a:cs typeface="Times" pitchFamily="18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7905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0" y="781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0" y="781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E74E9462-DD5C-441A-81F4-CCB7BD32B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9422" y="3156743"/>
            <a:ext cx="2800350" cy="230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5">
            <a:extLst>
              <a:ext uri="{FF2B5EF4-FFF2-40B4-BE49-F238E27FC236}">
                <a16:creationId xmlns:a16="http://schemas.microsoft.com/office/drawing/2014/main" id="{0FD6BB20-D26A-471F-BD1D-D72E29C16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054" y="3156743"/>
            <a:ext cx="3200400" cy="257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">
            <a:extLst>
              <a:ext uri="{FF2B5EF4-FFF2-40B4-BE49-F238E27FC236}">
                <a16:creationId xmlns:a16="http://schemas.microsoft.com/office/drawing/2014/main" id="{72612086-9032-4DA8-B495-4889FE855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65766" y="3228751"/>
            <a:ext cx="2583180" cy="2188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21E5BD3-5524-4FB5-8B70-D31DB6875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2A9801EF-EC9B-447C-AF62-AFDA30E8E84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3CF09D-C87B-4825-9D8E-EBF18A910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7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our study, we used an approach based on</a:t>
                </a:r>
                <a:r>
                  <a:rPr lang="ru-RU" dirty="0"/>
                  <a:t> </a:t>
                </a:r>
                <a:r>
                  <a:rPr lang="en-US" dirty="0"/>
                  <a:t>the use of</a:t>
                </a:r>
                <a:r>
                  <a:rPr lang="ru-RU" dirty="0"/>
                  <a:t> </a:t>
                </a:r>
                <a:r>
                  <a:rPr lang="en-US" i="1" dirty="0" err="1"/>
                  <a:t>Peano</a:t>
                </a:r>
                <a:r>
                  <a:rPr lang="en-US" i="1" dirty="0"/>
                  <a:t> space-filling curve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uniquely and continuously maps the interval [0,1] onto an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-dimensional domain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lim>
                      </m:limLow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6" r="-16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7905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0" y="781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0" y="781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87218AFB-EDF1-4F3C-BECB-865B911F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802" y="3389954"/>
            <a:ext cx="2639010" cy="2390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0" name="AutoShape 253">
            <a:extLst>
              <a:ext uri="{FF2B5EF4-FFF2-40B4-BE49-F238E27FC236}">
                <a16:creationId xmlns:a16="http://schemas.microsoft.com/office/drawing/2014/main" id="{DE7CE04D-BC66-4C33-B2DA-61E56EE15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824" y="4149080"/>
            <a:ext cx="391277" cy="548261"/>
          </a:xfrm>
          <a:prstGeom prst="right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" name="Picture 5">
            <a:extLst>
              <a:ext uri="{FF2B5EF4-FFF2-40B4-BE49-F238E27FC236}">
                <a16:creationId xmlns:a16="http://schemas.microsoft.com/office/drawing/2014/main" id="{257E30E0-5F62-4096-8E22-E13999986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0872" y="3389955"/>
            <a:ext cx="5931863" cy="257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A5475CD-94F1-47EC-B178-3ED31F015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4BBFE3D9-6BC1-4DF1-A293-82CC80AFF67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230BD8-80E6-40D8-9C52-C57D59C38777}"/>
                  </a:ext>
                </a:extLst>
              </p:cNvPr>
              <p:cNvSpPr txBox="1"/>
              <p:nvPr/>
            </p:nvSpPr>
            <p:spPr>
              <a:xfrm>
                <a:off x="4934338" y="5391878"/>
                <a:ext cx="360040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230BD8-80E6-40D8-9C52-C57D59C38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338" y="5391878"/>
                <a:ext cx="36004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156533-C994-4506-B584-3D89D1116110}"/>
                  </a:ext>
                </a:extLst>
              </p:cNvPr>
              <p:cNvSpPr txBox="1"/>
              <p:nvPr/>
            </p:nvSpPr>
            <p:spPr>
              <a:xfrm>
                <a:off x="4448944" y="3402023"/>
                <a:ext cx="2200809" cy="47448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156533-C994-4506-B584-3D89D1116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944" y="3402023"/>
                <a:ext cx="2200809" cy="474489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90ECF4-2B97-4C85-BF14-420BD002D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8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8510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/>
          <p:cNvGrpSpPr>
            <a:grpSpLocks noChangeAspect="1"/>
          </p:cNvGrpSpPr>
          <p:nvPr/>
        </p:nvGrpSpPr>
        <p:grpSpPr>
          <a:xfrm>
            <a:off x="554511" y="1196752"/>
            <a:ext cx="9007001" cy="2723553"/>
            <a:chOff x="179512" y="984498"/>
            <a:chExt cx="8781206" cy="2876550"/>
          </a:xfrm>
        </p:grpSpPr>
        <p:pic>
          <p:nvPicPr>
            <p:cNvPr id="103429" name="Picture 5" descr="D:\Barkalov\Публикации\2014 JOGO\Revision 2\LaTeX\fig1a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2" y="984498"/>
              <a:ext cx="2876550" cy="2876550"/>
            </a:xfrm>
            <a:prstGeom prst="rect">
              <a:avLst/>
            </a:prstGeom>
            <a:noFill/>
          </p:spPr>
        </p:pic>
        <p:pic>
          <p:nvPicPr>
            <p:cNvPr id="103430" name="Picture 6" descr="D:\Barkalov\Публикации\2014 JOGO\Revision 2\LaTeX\fig1b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1840" y="984498"/>
              <a:ext cx="2876550" cy="2876550"/>
            </a:xfrm>
            <a:prstGeom prst="rect">
              <a:avLst/>
            </a:prstGeom>
            <a:noFill/>
          </p:spPr>
        </p:pic>
        <p:pic>
          <p:nvPicPr>
            <p:cNvPr id="103431" name="Picture 7" descr="D:\Barkalov\Публикации\2014 JOGO\Revision 2\LaTeX\fig1c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84168" y="984498"/>
              <a:ext cx="2876550" cy="2876550"/>
            </a:xfrm>
            <a:prstGeom prst="rect">
              <a:avLst/>
            </a:prstGeom>
            <a:noFill/>
          </p:spPr>
        </p:pic>
      </p:grp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506506" y="4005064"/>
            <a:ext cx="924474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>
              <a:lnSpc>
                <a:spcPct val="90000"/>
              </a:lnSpc>
              <a:spcBef>
                <a:spcPct val="20000"/>
              </a:spcBef>
              <a:buSzPct val="80000"/>
              <a:defRPr/>
            </a:pPr>
            <a:r>
              <a:rPr lang="en-US" sz="2200" kern="0" dirty="0">
                <a:cs typeface="Times" pitchFamily="18" charset="0"/>
                <a:sym typeface="Symbol" pitchFamily="18" charset="2"/>
              </a:rPr>
              <a:t>Numerical methods for building approximations of  </a:t>
            </a:r>
            <a:r>
              <a:rPr lang="en-US" sz="2200" kern="0" dirty="0" err="1">
                <a:cs typeface="Times" pitchFamily="18" charset="0"/>
                <a:sym typeface="Symbol" pitchFamily="18" charset="2"/>
              </a:rPr>
              <a:t>Peano</a:t>
            </a:r>
            <a:r>
              <a:rPr lang="en-US" sz="2200" kern="0" dirty="0">
                <a:cs typeface="Times" pitchFamily="18" charset="0"/>
                <a:sym typeface="Symbol" pitchFamily="18" charset="2"/>
              </a:rPr>
              <a:t> curves with predefined accuracy (</a:t>
            </a:r>
            <a:r>
              <a:rPr lang="en-US" sz="2200" i="1" kern="0" dirty="0" err="1">
                <a:cs typeface="Times" pitchFamily="18" charset="0"/>
                <a:sym typeface="Symbol" pitchFamily="18" charset="2"/>
              </a:rPr>
              <a:t>evolvents</a:t>
            </a:r>
            <a:r>
              <a:rPr lang="en-US" sz="2200" kern="0" dirty="0">
                <a:cs typeface="Times" pitchFamily="18" charset="0"/>
                <a:sym typeface="Symbol" pitchFamily="18" charset="2"/>
              </a:rPr>
              <a:t>) are considered in Strongin, Sergeyev</a:t>
            </a:r>
            <a:r>
              <a:rPr lang="ru-RU" sz="2200" kern="0" dirty="0">
                <a:cs typeface="Times" pitchFamily="18" charset="0"/>
                <a:sym typeface="Symbol" pitchFamily="18" charset="2"/>
              </a:rPr>
              <a:t> </a:t>
            </a:r>
            <a:r>
              <a:rPr lang="en-US" sz="2200" kern="0" dirty="0">
                <a:cs typeface="Times" pitchFamily="18" charset="0"/>
                <a:sym typeface="Symbol" pitchFamily="18" charset="2"/>
              </a:rPr>
              <a:t>(2000) and Sergeyev, Strongin, Lera (2013)</a:t>
            </a:r>
          </a:p>
          <a:p>
            <a:r>
              <a:rPr lang="en-US" sz="2200" dirty="0">
                <a:cs typeface="Times" pitchFamily="18" charset="0"/>
              </a:rPr>
              <a:t>If </a:t>
            </a:r>
            <a:r>
              <a:rPr lang="en-US" sz="2200" i="1" dirty="0">
                <a:cs typeface="Times" pitchFamily="18" charset="0"/>
                <a:sym typeface="Symbol"/>
              </a:rPr>
              <a:t></a:t>
            </a:r>
            <a:r>
              <a:rPr lang="en-US" sz="2200" dirty="0">
                <a:cs typeface="Times" pitchFamily="18" charset="0"/>
                <a:sym typeface="Symbol"/>
              </a:rPr>
              <a:t>(</a:t>
            </a:r>
            <a:r>
              <a:rPr lang="en-US" sz="2200" i="1" dirty="0">
                <a:cs typeface="Times" pitchFamily="18" charset="0"/>
                <a:sym typeface="Symbol"/>
              </a:rPr>
              <a:t>y</a:t>
            </a:r>
            <a:r>
              <a:rPr lang="en-US" sz="2200" dirty="0">
                <a:cs typeface="Times" pitchFamily="18" charset="0"/>
                <a:sym typeface="Symbol"/>
              </a:rPr>
              <a:t>) </a:t>
            </a:r>
            <a:r>
              <a:rPr lang="en-US" sz="2200" dirty="0"/>
              <a:t>is </a:t>
            </a:r>
            <a:r>
              <a:rPr lang="en-US" sz="2200" dirty="0" err="1"/>
              <a:t>Lipschitzian</a:t>
            </a:r>
            <a:r>
              <a:rPr lang="en-US" sz="2200" dirty="0"/>
              <a:t> with some constant </a:t>
            </a:r>
            <a:r>
              <a:rPr lang="en-US" sz="2200" i="1" dirty="0"/>
              <a:t>L </a:t>
            </a:r>
            <a:r>
              <a:rPr lang="en-US" sz="2200" dirty="0"/>
              <a:t>then the univariate </a:t>
            </a:r>
            <a:r>
              <a:rPr lang="fr-FR" sz="2200" dirty="0" err="1"/>
              <a:t>function</a:t>
            </a:r>
            <a:r>
              <a:rPr lang="fr-FR" sz="2200" i="1" dirty="0"/>
              <a:t> </a:t>
            </a:r>
            <a:r>
              <a:rPr lang="en-US" sz="2200" i="1" dirty="0">
                <a:cs typeface="Times" pitchFamily="18" charset="0"/>
                <a:sym typeface="Symbol"/>
              </a:rPr>
              <a:t></a:t>
            </a:r>
            <a:r>
              <a:rPr lang="en-US" sz="2200" dirty="0">
                <a:cs typeface="Times" pitchFamily="18" charset="0"/>
                <a:sym typeface="Symbol"/>
              </a:rPr>
              <a:t>(</a:t>
            </a:r>
            <a:r>
              <a:rPr lang="en-US" sz="2200" i="1" dirty="0">
                <a:cs typeface="Times" pitchFamily="18" charset="0"/>
                <a:sym typeface="Symbol"/>
              </a:rPr>
              <a:t>y</a:t>
            </a:r>
            <a:r>
              <a:rPr lang="en-US" sz="2200" dirty="0">
                <a:cs typeface="Times" pitchFamily="18" charset="0"/>
                <a:sym typeface="Symbol"/>
              </a:rPr>
              <a:t>(</a:t>
            </a:r>
            <a:r>
              <a:rPr lang="en-US" sz="2200" i="1" dirty="0">
                <a:cs typeface="Times" pitchFamily="18" charset="0"/>
                <a:sym typeface="Symbol"/>
              </a:rPr>
              <a:t>x</a:t>
            </a:r>
            <a:r>
              <a:rPr lang="en-US" sz="2200" dirty="0">
                <a:cs typeface="Times" pitchFamily="18" charset="0"/>
                <a:sym typeface="Symbol"/>
              </a:rPr>
              <a:t>))</a:t>
            </a:r>
            <a:r>
              <a:rPr lang="fr-FR" sz="2200" i="1" dirty="0"/>
              <a:t> </a:t>
            </a:r>
            <a:r>
              <a:rPr lang="fr-FR" sz="2200" dirty="0" err="1"/>
              <a:t>satisfies</a:t>
            </a:r>
            <a:r>
              <a:rPr lang="fr-FR" sz="2200" dirty="0"/>
              <a:t> </a:t>
            </a:r>
            <a:r>
              <a:rPr lang="fr-FR" sz="2200" dirty="0" err="1"/>
              <a:t>Hölder</a:t>
            </a:r>
            <a:r>
              <a:rPr lang="fr-FR" sz="2200" dirty="0"/>
              <a:t> condition</a:t>
            </a:r>
            <a:r>
              <a:rPr lang="en-US" sz="2200" dirty="0"/>
              <a:t> </a:t>
            </a:r>
            <a:endParaRPr lang="en-US" sz="2200" dirty="0">
              <a:cs typeface="Times" pitchFamily="18" charset="0"/>
            </a:endParaRPr>
          </a:p>
          <a:p>
            <a:pPr lvl="0" eaLnBrk="0" hangingPunct="0">
              <a:lnSpc>
                <a:spcPct val="90000"/>
              </a:lnSpc>
              <a:spcBef>
                <a:spcPct val="20000"/>
              </a:spcBef>
              <a:buSzPct val="80000"/>
              <a:defRPr/>
            </a:pPr>
            <a:endParaRPr lang="en-US" sz="2200" dirty="0">
              <a:latin typeface="+mn-lt"/>
              <a:cs typeface="Times" pitchFamily="18" charset="0"/>
            </a:endParaRPr>
          </a:p>
          <a:p>
            <a:pPr lvl="0" eaLnBrk="0" hangingPunct="0">
              <a:lnSpc>
                <a:spcPct val="90000"/>
              </a:lnSpc>
              <a:spcBef>
                <a:spcPct val="20000"/>
              </a:spcBef>
              <a:buSzPct val="80000"/>
              <a:defRPr/>
            </a:pPr>
            <a:r>
              <a:rPr lang="en-US" sz="2200" dirty="0">
                <a:cs typeface="Times New Roman" panose="02020603050405020304" pitchFamily="18" charset="0"/>
              </a:rPr>
              <a:t> where </a:t>
            </a:r>
            <a:r>
              <a:rPr lang="en-US" sz="2200" i="1" dirty="0">
                <a:cs typeface="Times New Roman" panose="02020603050405020304" pitchFamily="18" charset="0"/>
              </a:rPr>
              <a:t>x</a:t>
            </a:r>
            <a:r>
              <a:rPr lang="en-US" sz="2200" baseline="-25000" dirty="0">
                <a:cs typeface="Times New Roman" panose="02020603050405020304" pitchFamily="18" charset="0"/>
              </a:rPr>
              <a:t>1</a:t>
            </a:r>
            <a:r>
              <a:rPr lang="en-US" sz="2200" dirty="0"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cs typeface="Times New Roman" panose="02020603050405020304" pitchFamily="18" charset="0"/>
              </a:rPr>
              <a:t>x</a:t>
            </a:r>
            <a:r>
              <a:rPr lang="en-US" sz="2200" baseline="-25000" dirty="0">
                <a:cs typeface="Times New Roman" panose="02020603050405020304" pitchFamily="18" charset="0"/>
              </a:rPr>
              <a:t>2</a:t>
            </a:r>
            <a:r>
              <a:rPr lang="ru-RU" sz="2200" dirty="0"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sz="2200" dirty="0">
                <a:cs typeface="Times New Roman" panose="02020603050405020304" pitchFamily="18" charset="0"/>
              </a:rPr>
              <a:t>[0,1]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anose="02020603050405020304" pitchFamily="18" charset="0"/>
              <a:sym typeface="Symbol" pitchFamily="18" charset="2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68624" y="5517232"/>
            <a:ext cx="5208254" cy="487619"/>
          </a:xfrm>
          <a:prstGeom prst="rect">
            <a:avLst/>
          </a:prstGeom>
          <a:noFill/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D4263F2-A3B4-467E-A774-130556615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0" y="207963"/>
            <a:ext cx="9466263" cy="561975"/>
          </a:xfrm>
        </p:spPr>
        <p:txBody>
          <a:bodyPr/>
          <a:lstStyle/>
          <a:p>
            <a:r>
              <a:rPr lang="en-US" dirty="0"/>
              <a:t>2. Dimensionality reduction</a:t>
            </a:r>
          </a:p>
        </p:txBody>
      </p:sp>
      <p:grpSp>
        <p:nvGrpSpPr>
          <p:cNvPr id="15" name="Группа 14"/>
          <p:cNvGrpSpPr>
            <a:grpSpLocks noChangeAspect="1"/>
          </p:cNvGrpSpPr>
          <p:nvPr/>
        </p:nvGrpSpPr>
        <p:grpSpPr>
          <a:xfrm>
            <a:off x="506506" y="980728"/>
            <a:ext cx="9055006" cy="3095479"/>
            <a:chOff x="115625" y="764704"/>
            <a:chExt cx="8954779" cy="3253242"/>
          </a:xfrm>
        </p:grpSpPr>
        <p:pic>
          <p:nvPicPr>
            <p:cNvPr id="12" name="Picture 3" descr="D:\Barkalov\Публикации\2019 WCGO\Презентация\Трехмерные развертки\m=3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064023" y="764704"/>
              <a:ext cx="3019875" cy="3253242"/>
            </a:xfrm>
            <a:prstGeom prst="rect">
              <a:avLst/>
            </a:prstGeom>
            <a:noFill/>
          </p:spPr>
        </p:pic>
        <p:pic>
          <p:nvPicPr>
            <p:cNvPr id="13" name="Picture 4" descr="D:\Barkalov\Публикации\2019 WCGO\Презентация\Трехмерные развертки\m=4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083899" y="764704"/>
              <a:ext cx="2986505" cy="3238953"/>
            </a:xfrm>
            <a:prstGeom prst="rect">
              <a:avLst/>
            </a:prstGeom>
            <a:noFill/>
          </p:spPr>
        </p:pic>
        <p:pic>
          <p:nvPicPr>
            <p:cNvPr id="14" name="Picture 5" descr="D:\Barkalov\Публикации\2019 WCGO\Презентация\Трехмерные развертки\m=2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15625" y="764704"/>
              <a:ext cx="2948399" cy="3248479"/>
            </a:xfrm>
            <a:prstGeom prst="rect">
              <a:avLst/>
            </a:prstGeom>
            <a:noFill/>
          </p:spPr>
        </p:pic>
      </p:grpSp>
      <p:sp>
        <p:nvSpPr>
          <p:cNvPr id="4" name="Дата 3">
            <a:extLst>
              <a:ext uri="{FF2B5EF4-FFF2-40B4-BE49-F238E27FC236}">
                <a16:creationId xmlns:a16="http://schemas.microsoft.com/office/drawing/2014/main" id="{6D4CC24E-CBA9-4331-B686-4C29A138628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LION16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42CE4E-F639-4E61-8752-96932B6FC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ML-based approach for accelerating global search algorithm for solving multicriteria problems</a:t>
            </a:r>
            <a:endParaRPr lang="en-US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580039E-C55F-4DBA-AEC8-2D26E99A9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9</a:t>
            </a:fld>
            <a:r>
              <a:rPr lang="en-US"/>
              <a:t>/1</a:t>
            </a:r>
            <a:r>
              <a:rPr lang="ru-RU"/>
              <a:t>9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itlab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1925</Words>
  <Application>Microsoft Office PowerPoint</Application>
  <PresentationFormat>Лист A4 (210x297 мм)</PresentationFormat>
  <Paragraphs>222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5" baseType="lpstr">
      <vt:lpstr>Arial</vt:lpstr>
      <vt:lpstr>Bernard MT Condensed</vt:lpstr>
      <vt:lpstr>Cambria Math</vt:lpstr>
      <vt:lpstr>CMBX12</vt:lpstr>
      <vt:lpstr>Courier New</vt:lpstr>
      <vt:lpstr>Times New Roman</vt:lpstr>
      <vt:lpstr>Verdana</vt:lpstr>
      <vt:lpstr>Verdana</vt:lpstr>
      <vt:lpstr>Wingdings</vt:lpstr>
      <vt:lpstr>1_itlab</vt:lpstr>
      <vt:lpstr>An Approach for Simultaneous Finding of Multiple Efficient Decisions in Multi-objective Optimization Problems</vt:lpstr>
      <vt:lpstr>Victor Gergel</vt:lpstr>
      <vt:lpstr>Content</vt:lpstr>
      <vt:lpstr>Multi-objective optimization problem</vt:lpstr>
      <vt:lpstr>Общий процесс построения оценки  области Парето</vt:lpstr>
      <vt:lpstr>1. Scalarization of multiple objective functions</vt:lpstr>
      <vt:lpstr>2. Dimensionality reduction</vt:lpstr>
      <vt:lpstr>2. Dimensionality reduction</vt:lpstr>
      <vt:lpstr>2. Dimensionality reduction</vt:lpstr>
      <vt:lpstr>3. Global search algorithm</vt:lpstr>
      <vt:lpstr>5. Multiple Global Search Algorithm…</vt:lpstr>
      <vt:lpstr>5. Multiple Global Search Algorithm</vt:lpstr>
      <vt:lpstr>6. Построение оценки области Парето</vt:lpstr>
      <vt:lpstr>Пример исследования области поиска при решении двумерной задачи МКО</vt:lpstr>
      <vt:lpstr>Approaches to improving search efficiency</vt:lpstr>
      <vt:lpstr>Approaches to improving search efficiency</vt:lpstr>
      <vt:lpstr>Approaches to improving search efficiency</vt:lpstr>
      <vt:lpstr>Results of numerical experiments…</vt:lpstr>
      <vt:lpstr>Results of numerical experiments…</vt:lpstr>
      <vt:lpstr>Results of numerical experiments…</vt:lpstr>
      <vt:lpstr>Results of numerical experiments…</vt:lpstr>
      <vt:lpstr>Results of numerical experiments…</vt:lpstr>
      <vt:lpstr>Results of numerical experiments…</vt:lpstr>
      <vt:lpstr>Thank you for attention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программирования.  Курс на базе  Microsoft Solutions Framework</dc:title>
  <dc:creator/>
  <cp:lastModifiedBy/>
  <cp:revision>16</cp:revision>
  <cp:lastPrinted>1900-12-31T20:00:00Z</cp:lastPrinted>
  <dcterms:created xsi:type="dcterms:W3CDTF">1900-12-31T20:00:00Z</dcterms:created>
  <dcterms:modified xsi:type="dcterms:W3CDTF">2022-05-14T14:18:31Z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