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9" r:id="rId3"/>
    <p:sldId id="257" r:id="rId4"/>
    <p:sldId id="268" r:id="rId5"/>
    <p:sldId id="258" r:id="rId6"/>
    <p:sldId id="267" r:id="rId7"/>
    <p:sldId id="265" r:id="rId8"/>
    <p:sldId id="261" r:id="rId9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621E44-CCD7-8EE2-D1ED-6BAC211BD9F7}">
  <a:tblStyle styleId="{17621E44-CCD7-8EE2-D1ED-6BAC211BD9F7}" styleName="Светлый стиль 2 — акцент 2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2H>
      <a:tcStyle>
        <a:tcBdr/>
      </a:tcStyle>
    </a:band2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2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2"/>
        </a:fillRef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2700" y="376034"/>
            <a:ext cx="2294084" cy="21666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2352676" y="2399794"/>
            <a:ext cx="7488238" cy="1006474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доклада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352676" y="4378450"/>
            <a:ext cx="7488238" cy="431479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Докладчик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2179996" y="6356349"/>
            <a:ext cx="2743200" cy="365125"/>
          </a:xfrm>
        </p:spPr>
        <p:txBody>
          <a:bodyPr/>
          <a:lstStyle/>
          <a:p>
            <a:pPr>
              <a:defRPr/>
            </a:pPr>
            <a:fld id="{D546D691-ACD7-4F62-99D0-748F5BE04925}" type="datetime1">
              <a:rPr lang="en-US"/>
              <a:t>6/20/2024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7381875" y="6356349"/>
            <a:ext cx="4114800" cy="365125"/>
          </a:xfrm>
        </p:spPr>
        <p:txBody>
          <a:bodyPr/>
          <a:lstStyle>
            <a:lvl1pPr>
              <a:defRPr i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5460928"/>
            <a:ext cx="1524078" cy="1397072"/>
          </a:xfrm>
          <a:prstGeom prst="rect">
            <a:avLst/>
          </a:prstGeom>
        </p:spPr>
      </p:pic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352675" y="4954597"/>
            <a:ext cx="6772275" cy="419028"/>
          </a:xfrm>
        </p:spPr>
        <p:txBody>
          <a:bodyPr/>
          <a:lstStyle>
            <a:lvl2pPr marL="0" indent="0">
              <a:defRPr sz="2000"/>
            </a:lvl2pPr>
          </a:lstStyle>
          <a:p>
            <a:pPr lvl="1">
              <a:defRPr/>
            </a:pPr>
            <a:r>
              <a:rPr lang="ru-RU"/>
              <a:t>Должность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8098210" y="711925"/>
            <a:ext cx="3035456" cy="3175163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Спис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822854" y="-875280"/>
            <a:ext cx="2048935" cy="204893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438" y="365125"/>
            <a:ext cx="9901236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 bwMode="auto">
          <a:xfrm>
            <a:off x="1595438" y="2011325"/>
            <a:ext cx="9901237" cy="4129088"/>
          </a:xfrm>
        </p:spPr>
        <p:txBody>
          <a:bodyPr/>
          <a:lstStyle>
            <a:lvl2pPr marL="914400" indent="-457200">
              <a:buClr>
                <a:schemeClr val="accent4"/>
              </a:buClr>
              <a:buFont typeface="+mj-lt"/>
              <a:buAutoNum type="arabicPeriod"/>
              <a:defRPr/>
            </a:lvl2pPr>
            <a:lvl3pPr marL="1371600" indent="-457200">
              <a:buClr>
                <a:schemeClr val="accent4"/>
              </a:buClr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5422826"/>
            <a:ext cx="1524078" cy="1435174"/>
          </a:xfrm>
          <a:prstGeom prst="rect">
            <a:avLst/>
          </a:prstGeom>
        </p:spPr>
      </p:pic>
      <p:sp>
        <p:nvSpPr>
          <p:cNvPr id="10" name="Дата 9"/>
          <p:cNvSpPr>
            <a:spLocks noGrp="1"/>
          </p:cNvSpPr>
          <p:nvPr>
            <p:ph type="dt" sz="half" idx="14"/>
          </p:nvPr>
        </p:nvSpPr>
        <p:spPr bwMode="auto"/>
        <p:txBody>
          <a:bodyPr/>
          <a:lstStyle/>
          <a:p>
            <a:pPr>
              <a:defRPr/>
            </a:pPr>
            <a:fld id="{95445C7C-4633-4435-959B-432D0470A961}" type="datetime1">
              <a:rPr lang="en-US"/>
              <a:t>6/20/2024</a:t>
            </a:fld>
            <a:endParaRPr 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5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6"/>
          </p:nvPr>
        </p:nvSpPr>
        <p:spPr bwMode="auto"/>
        <p:txBody>
          <a:bodyPr/>
          <a:lstStyle/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 rot="5400000">
            <a:off x="11979276" y="2171700"/>
            <a:ext cx="278027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вершающий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2716163" y="2488757"/>
            <a:ext cx="6880121" cy="1325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Спасибо за внимание!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445C7C-4633-4435-959B-432D0470A961}" type="datetime1">
              <a:rPr lang="en-US"/>
              <a:t>6/20/2024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5422826"/>
            <a:ext cx="1524078" cy="143517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5400000">
            <a:off x="8145252" y="2317517"/>
            <a:ext cx="3035456" cy="31751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373726" y="490281"/>
            <a:ext cx="1799970" cy="17999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2351088" y="2701106"/>
            <a:ext cx="7800873" cy="727894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раздела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6E3227-B368-4363-87E0-396BC7F4E94C}" type="datetime1">
              <a:rPr lang="en-US"/>
              <a:t>6/20/2024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6621384" y="-393086"/>
            <a:ext cx="1028753" cy="30354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5460928"/>
            <a:ext cx="1524078" cy="13970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0" y="376034"/>
            <a:ext cx="2294084" cy="216663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6671982" y="3899061"/>
            <a:ext cx="3479979" cy="1714588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Раздел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2351088" y="2701106"/>
            <a:ext cx="7800873" cy="727894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ru-RU"/>
              <a:t>Название раздела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6E3227-B368-4363-87E0-396BC7F4E94C}" type="datetime1">
              <a:rPr lang="en-US"/>
              <a:t>6/20/2024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6621384" y="-393086"/>
            <a:ext cx="1028753" cy="303545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5460928"/>
            <a:ext cx="1524078" cy="139707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0" y="376034"/>
            <a:ext cx="2294084" cy="21666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7846816" y="2076450"/>
            <a:ext cx="4282095" cy="42799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5422826"/>
            <a:ext cx="1524078" cy="14351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438" y="365125"/>
            <a:ext cx="9886180" cy="86390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571EC2-7465-4702-B2F9-63207D11B56F}" type="datetime1">
              <a:rPr lang="en-US"/>
              <a:t>6/20/2024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 bwMode="auto">
          <a:xfrm>
            <a:off x="1595438" y="1671638"/>
            <a:ext cx="9886180" cy="415925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384102" y="1328270"/>
            <a:ext cx="4280120" cy="42801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333702" y="2120498"/>
            <a:ext cx="1629695" cy="401991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5422826"/>
            <a:ext cx="1524078" cy="14351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438" y="365125"/>
            <a:ext cx="9896012" cy="86390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571EC2-7465-4702-B2F9-63207D11B56F}" type="datetime1">
              <a:rPr lang="en-US"/>
              <a:t>6/20/2024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 bwMode="auto">
          <a:xfrm>
            <a:off x="1595438" y="1671638"/>
            <a:ext cx="9896012" cy="415925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аблиц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5422826"/>
            <a:ext cx="1524078" cy="14351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438" y="365125"/>
            <a:ext cx="9896012" cy="86390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571EC2-7465-4702-B2F9-63207D11B56F}" type="datetime1">
              <a:rPr lang="en-US"/>
              <a:t>6/20/2024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sp>
        <p:nvSpPr>
          <p:cNvPr id="9" name="Таблица 8"/>
          <p:cNvSpPr>
            <a:spLocks noGrp="1"/>
          </p:cNvSpPr>
          <p:nvPr>
            <p:ph type="tbl" sz="quarter" idx="13"/>
          </p:nvPr>
        </p:nvSpPr>
        <p:spPr bwMode="auto">
          <a:xfrm>
            <a:off x="1595438" y="1541463"/>
            <a:ext cx="9896475" cy="388143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33114" y="2596820"/>
            <a:ext cx="657849" cy="19410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Слайд_темный">
    <p:bg>
      <p:bgRef idx="1002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5422826"/>
            <a:ext cx="1524078" cy="14351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438" y="365125"/>
            <a:ext cx="9901237" cy="86390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571EC2-7465-4702-B2F9-63207D11B56F}" type="datetime1">
              <a:rPr lang="en-US"/>
              <a:t>6/20/2024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 bwMode="auto">
          <a:xfrm>
            <a:off x="1595438" y="1661804"/>
            <a:ext cx="9901237" cy="415925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8312134" y="1671636"/>
            <a:ext cx="3341857" cy="3341857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Слайд_темный">
    <p:bg>
      <p:bgRef idx="1002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298427" y="1671638"/>
            <a:ext cx="3342711" cy="33427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5422826"/>
            <a:ext cx="1524078" cy="14351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438" y="365125"/>
            <a:ext cx="9896012" cy="86390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571EC2-7465-4702-B2F9-63207D11B56F}" type="datetime1">
              <a:rPr lang="en-US"/>
              <a:t>6/20/2024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 bwMode="auto">
          <a:xfrm>
            <a:off x="1595438" y="1671638"/>
            <a:ext cx="9896012" cy="415925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Слайд_темный_без смайла">
    <p:bg>
      <p:bgRef idx="1002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5422826"/>
            <a:ext cx="1524078" cy="143517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438" y="365125"/>
            <a:ext cx="9901237" cy="86390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D571EC2-7465-4702-B2F9-63207D11B56F}" type="datetime1">
              <a:rPr lang="en-US"/>
              <a:t>6/20/2024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3"/>
          </p:nvPr>
        </p:nvSpPr>
        <p:spPr bwMode="auto">
          <a:xfrm>
            <a:off x="1595438" y="1602812"/>
            <a:ext cx="9901237" cy="415925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227371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445C7C-4633-4435-959B-432D0470A961}" type="datetime1">
              <a:rPr lang="en-US"/>
              <a:t>6/20/2024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713576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11133666" y="0"/>
            <a:ext cx="713656" cy="490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8BF04B-557E-4FE6-9A41-D405FD62B78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>
        <a:lnSpc>
          <a:spcPct val="90000"/>
        </a:lnSpc>
        <a:spcBef>
          <a:spcPts val="500"/>
        </a:spcBef>
        <a:buFontTx/>
        <a:buNone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0" algn="l" defTabSz="914400">
        <a:lnSpc>
          <a:spcPct val="90000"/>
        </a:lnSpc>
        <a:spcBef>
          <a:spcPts val="500"/>
        </a:spcBef>
        <a:buFontTx/>
        <a:buNone/>
        <a:defRPr sz="20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371600" indent="0" algn="l" defTabSz="914400">
        <a:lnSpc>
          <a:spcPct val="90000"/>
        </a:lnSpc>
        <a:spcBef>
          <a:spcPts val="500"/>
        </a:spcBef>
        <a:buFontTx/>
        <a:buNone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>
        <a:lnSpc>
          <a:spcPct val="90000"/>
        </a:lnSpc>
        <a:spcBef>
          <a:spcPts val="500"/>
        </a:spcBef>
        <a:buFontTx/>
        <a:buNone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4479219" y="2154128"/>
            <a:ext cx="2519188" cy="13681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8800" dirty="0">
                <a:latin typeface="Cascadia Code SemiLight" panose="020B0609020000020004" pitchFamily="49" charset="0"/>
                <a:cs typeface="Cascadia Code SemiLight" panose="020B0609020000020004" pitchFamily="49" charset="0"/>
              </a:rPr>
              <a:t>PIP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2352676" y="4581128"/>
            <a:ext cx="6119588" cy="1472604"/>
          </a:xfrm>
        </p:spPr>
        <p:txBody>
          <a:bodyPr/>
          <a:lstStyle/>
          <a:p>
            <a:pPr>
              <a:defRPr/>
            </a:pPr>
            <a:r>
              <a:rPr lang="ru-RU" dirty="0"/>
              <a:t>Титов Александр Сергеевич, БФУ</a:t>
            </a:r>
          </a:p>
          <a:p>
            <a:pPr>
              <a:defRPr/>
            </a:pPr>
            <a:r>
              <a:rPr lang="ru-RU" dirty="0"/>
              <a:t>Лебедкина Надежда Александровна, БФУ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 bwMode="auto">
          <a:xfrm>
            <a:off x="2352676" y="3666296"/>
            <a:ext cx="6772275" cy="626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 dirty="0"/>
              <a:t>Будь здоров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E5D6F-0CA7-D7CD-2CC3-FF574C26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 пути к решению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2A1773B-BA0C-1662-EEF1-77254F0B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BF04B-557E-4FE6-9A41-D405FD62B78C}" type="slidenum">
              <a:rPr lang="en-US" smtClean="0"/>
              <a:t>2</a:t>
            </a:fld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B8068C-52B3-5FD1-1B97-EAA54A2F1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5520" y="1594157"/>
            <a:ext cx="5652690" cy="4159250"/>
          </a:xfrm>
        </p:spPr>
        <p:txBody>
          <a:bodyPr/>
          <a:lstStyle/>
          <a:p>
            <a:pPr>
              <a:defRPr/>
            </a:pPr>
            <a:r>
              <a:rPr lang="ru-RU" dirty="0"/>
              <a:t>С самого начала пробовали настроить </a:t>
            </a:r>
            <a:r>
              <a:rPr lang="ru-RU" dirty="0" err="1"/>
              <a:t>XGBClassifier</a:t>
            </a:r>
            <a:r>
              <a:rPr lang="ru-RU" dirty="0"/>
              <a:t>, использовали </a:t>
            </a:r>
            <a:r>
              <a:rPr lang="ru-RU" dirty="0" err="1"/>
              <a:t>gridsearch</a:t>
            </a:r>
            <a:r>
              <a:rPr lang="ru-RU" dirty="0"/>
              <a:t>, но показатели метрики были не очень хорошие.  </a:t>
            </a:r>
          </a:p>
          <a:p>
            <a:pPr>
              <a:defRPr/>
            </a:pPr>
            <a:endParaRPr lang="ru-RU" dirty="0"/>
          </a:p>
          <a:p>
            <a:pPr>
              <a:defRPr/>
            </a:pPr>
            <a:r>
              <a:rPr lang="ru-RU" dirty="0"/>
              <a:t>В итоге решили использовать </a:t>
            </a:r>
            <a:r>
              <a:rPr lang="ru-RU" dirty="0" err="1"/>
              <a:t>Catboost</a:t>
            </a:r>
            <a:r>
              <a:rPr lang="ru-RU" dirty="0"/>
              <a:t>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84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 bwMode="auto">
          <a:xfrm>
            <a:off x="767408" y="906539"/>
            <a:ext cx="10369152" cy="2018405"/>
          </a:xfrm>
        </p:spPr>
        <p:txBody>
          <a:bodyPr>
            <a:normAutofit/>
          </a:bodyPr>
          <a:lstStyle/>
          <a:p>
            <a:r>
              <a:rPr lang="ru-RU" dirty="0"/>
              <a:t>Искали коррелирующие признаки, пытались обучить модель удалив некоторые, но лучше всего модель себя показывала при обучении на всех фичах.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82468D-D652-FD9A-AD53-2F193A2A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83" y="2276872"/>
            <a:ext cx="5979602" cy="3952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021D3E-02FF-FA69-69E8-211EA319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BF04B-557E-4FE6-9A41-D405FD62B78C}" type="slidenum">
              <a:rPr lang="en-US" smtClean="0"/>
              <a:t>4</a:t>
            </a:fld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C30D7C-EBA2-575B-9AB0-739C5E2ADD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60096" y="1394364"/>
            <a:ext cx="3168352" cy="4194876"/>
          </a:xfrm>
        </p:spPr>
        <p:txBody>
          <a:bodyPr/>
          <a:lstStyle/>
          <a:p>
            <a:r>
              <a:rPr lang="ru-RU" dirty="0"/>
              <a:t>Смотрели выбросы, решили их не удалять, т.к. после тестов увидели, что это только ухудшает модель.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0124EF-57F6-936F-9DCA-C740EBD8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83432" y="1268760"/>
            <a:ext cx="5710634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43709" y="291985"/>
            <a:ext cx="9896012" cy="863907"/>
          </a:xfrm>
        </p:spPr>
        <p:txBody>
          <a:bodyPr/>
          <a:lstStyle/>
          <a:p>
            <a:pPr>
              <a:defRPr/>
            </a:pP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 bwMode="auto">
          <a:xfrm>
            <a:off x="791743" y="980728"/>
            <a:ext cx="10147978" cy="21602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Из-за того, что классы были не сбалансированы и набор данных был небольшой, мы использовали метод </a:t>
            </a:r>
            <a:r>
              <a:rPr lang="ru-RU" dirty="0" err="1"/>
              <a:t>оверсэмплинга</a:t>
            </a:r>
            <a:r>
              <a:rPr lang="ru-RU" dirty="0"/>
              <a:t> SMOTE-NC из библиотеки </a:t>
            </a:r>
            <a:r>
              <a:rPr lang="ru-RU" dirty="0" err="1"/>
              <a:t>imbalanced</a:t>
            </a:r>
            <a:r>
              <a:rPr lang="ru-RU" dirty="0"/>
              <a:t> learn, чтобы сгенерировать синтетические данные и уравнять количество экземпляров каждого класса.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704474-FBF9-24EC-D337-13168F54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958" y="2969688"/>
            <a:ext cx="7258709" cy="359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34EDD-FE17-3C03-0F59-BA19A837080F}"/>
              </a:ext>
            </a:extLst>
          </p:cNvPr>
          <p:cNvSpPr txBox="1"/>
          <p:nvPr/>
        </p:nvSpPr>
        <p:spPr>
          <a:xfrm>
            <a:off x="1024558" y="4077072"/>
            <a:ext cx="220888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Деревьев получилось 886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595438" y="327418"/>
            <a:ext cx="9901237" cy="863907"/>
          </a:xfrm>
        </p:spPr>
        <p:txBody>
          <a:bodyPr/>
          <a:lstStyle/>
          <a:p>
            <a:pPr>
              <a:defRPr/>
            </a:pPr>
            <a:r>
              <a:rPr lang="ru-RU" dirty="0"/>
              <a:t>Параметры модели</a:t>
            </a:r>
            <a:r>
              <a:rPr lang="en-US" dirty="0"/>
              <a:t> </a:t>
            </a:r>
            <a:r>
              <a:rPr lang="ru-RU" dirty="0"/>
              <a:t>и метрики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 bwMode="auto">
          <a:xfrm>
            <a:off x="5951984" y="1412776"/>
            <a:ext cx="5544691" cy="438309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kern="100" dirty="0">
                <a:solidFill>
                  <a:schemeClr val="tx1">
                    <a:lumMod val="85000"/>
                  </a:schemeClr>
                </a:solidFill>
                <a:effectLst/>
                <a:latin typeface="Roboto Light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Если смотреть метрики только на чистых данных, без синтетических, то получится такой результат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 Light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f1= 0.65,</a:t>
            </a:r>
            <a:endParaRPr lang="ru-RU" sz="2000" kern="1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Roboto Light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 Light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accuracy= 0.7429467084639498,</a:t>
            </a:r>
            <a:endParaRPr lang="ru-RU" sz="2000" kern="1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Roboto Light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 Light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precision= 0.35096153846153844,</a:t>
            </a:r>
            <a:endParaRPr lang="ru-RU" sz="2000" kern="1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Roboto Light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 Light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recall= 0.7156862745098039,</a:t>
            </a:r>
            <a:endParaRPr lang="ru-RU" sz="2000" kern="1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Roboto Light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Roboto Light (Основной текст)"/>
                <a:ea typeface="Times New Roman" panose="02020603050405020304" pitchFamily="18" charset="0"/>
                <a:cs typeface="Times New Roman" panose="02020603050405020304" pitchFamily="18" charset="0"/>
              </a:rPr>
              <a:t>roc= 0.7319103014340065.</a:t>
            </a:r>
            <a:endParaRPr lang="ru-RU" sz="2000" kern="100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Roboto Light (Основной текст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36F126-1AA9-DC2E-DF8C-C052F8F7C7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34" t="13154" r="14231" b="13770"/>
          <a:stretch/>
        </p:blipFill>
        <p:spPr bwMode="auto">
          <a:xfrm>
            <a:off x="1595438" y="1412776"/>
            <a:ext cx="4032448" cy="4383094"/>
          </a:xfrm>
          <a:prstGeom prst="round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83432" y="476672"/>
            <a:ext cx="9901237" cy="863907"/>
          </a:xfrm>
        </p:spPr>
        <p:txBody>
          <a:bodyPr/>
          <a:lstStyle/>
          <a:p>
            <a:pPr>
              <a:defRPr/>
            </a:pPr>
            <a:r>
              <a:rPr lang="ru-RU" dirty="0"/>
              <a:t>Сложности, которые преодолели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 bwMode="auto">
          <a:xfrm>
            <a:off x="1559496" y="1556792"/>
            <a:ext cx="6624736" cy="415925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ru-RU" sz="2400" dirty="0"/>
              <a:t>Использовали </a:t>
            </a:r>
            <a:r>
              <a:rPr lang="ru-RU" sz="2400" dirty="0" err="1"/>
              <a:t>catboost</a:t>
            </a:r>
            <a:r>
              <a:rPr lang="ru-RU" sz="2400" dirty="0"/>
              <a:t> впервые. </a:t>
            </a:r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ru-RU" sz="2400" dirty="0"/>
              <a:t>Из-за дисбаланса классов модель обучалась не очень хорошо, </a:t>
            </a:r>
            <a:r>
              <a:rPr lang="ru-RU" sz="2400" dirty="0" err="1"/>
              <a:t>smotenc</a:t>
            </a:r>
            <a:r>
              <a:rPr lang="ru-RU" sz="2400" dirty="0"/>
              <a:t> помогла улучшить целевую метрику.</a:t>
            </a:r>
          </a:p>
          <a:p>
            <a:pPr marL="457200" indent="-457200">
              <a:buClr>
                <a:schemeClr val="tx2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ru-RU" sz="2400" dirty="0"/>
              <a:t>После </a:t>
            </a:r>
            <a:r>
              <a:rPr lang="ru-RU" sz="2400" dirty="0" err="1"/>
              <a:t>передискретизации</a:t>
            </a:r>
            <a:r>
              <a:rPr lang="ru-RU" sz="2400" dirty="0"/>
              <a:t> модель переобучалась, и мы вручную регулировали параметры модели для повышения скора, т.к. </a:t>
            </a:r>
            <a:r>
              <a:rPr lang="ru-RU" sz="2400" dirty="0" err="1"/>
              <a:t>gridsearch</a:t>
            </a:r>
            <a:r>
              <a:rPr lang="ru-RU" sz="2400" dirty="0"/>
              <a:t> выдавал неподходящие параметры как раз из-за переобучения.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Спасибо за внимание!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uCode">
      <a:dk1>
        <a:srgbClr val="202124"/>
      </a:dk1>
      <a:lt1>
        <a:srgbClr val="FFFFFF"/>
      </a:lt1>
      <a:dk2>
        <a:srgbClr val="465EA4"/>
      </a:dk2>
      <a:lt2>
        <a:srgbClr val="FFD102"/>
      </a:lt2>
      <a:accent1>
        <a:srgbClr val="B657FF"/>
      </a:accent1>
      <a:accent2>
        <a:srgbClr val="FFD102"/>
      </a:accent2>
      <a:accent3>
        <a:srgbClr val="CA2419"/>
      </a:accent3>
      <a:accent4>
        <a:srgbClr val="FFD102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Roboto"/>
        <a:ea typeface="Arial"/>
        <a:cs typeface="Arial"/>
      </a:majorFont>
      <a:minorFont>
        <a:latin typeface="Roboto Light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220</Words>
  <Application>Microsoft Office PowerPoint</Application>
  <DocSecurity>0</DocSecurity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Cascadia Code SemiLight</vt:lpstr>
      <vt:lpstr>Roboto</vt:lpstr>
      <vt:lpstr>Roboto Light</vt:lpstr>
      <vt:lpstr>Roboto Light (Основной текст)</vt:lpstr>
      <vt:lpstr>Тема Office</vt:lpstr>
      <vt:lpstr>PIP</vt:lpstr>
      <vt:lpstr>На пути к решению</vt:lpstr>
      <vt:lpstr>Презентация PowerPoint</vt:lpstr>
      <vt:lpstr>Презентация PowerPoint</vt:lpstr>
      <vt:lpstr>Решение</vt:lpstr>
      <vt:lpstr>Параметры модели и метрики</vt:lpstr>
      <vt:lpstr>Сложности, которые преодолели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Дарья</dc:creator>
  <cp:keywords/>
  <dc:description/>
  <cp:lastModifiedBy>Alexandr T</cp:lastModifiedBy>
  <cp:revision>37</cp:revision>
  <dcterms:created xsi:type="dcterms:W3CDTF">2023-03-04T08:22:23Z</dcterms:created>
  <dcterms:modified xsi:type="dcterms:W3CDTF">2024-06-19T23:41:50Z</dcterms:modified>
  <cp:category/>
  <dc:identifier/>
  <cp:contentStatus/>
  <dc:language/>
  <cp:version/>
</cp:coreProperties>
</file>