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815761-165C-4FD2-AE7A-232E0166510C}">
  <a:tblStyle styleId="{7E815761-165C-4FD2-AE7A-232E01665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dc6dcad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dc6dcad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f7367e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f7367e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f7367e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cf7367e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cdc6dcad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cdc6dcad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cf7367e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cf7367e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cf7367e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cf7367e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cf7367e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cf7367e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cf7367e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cf7367e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d9f3ad9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d9f3ad9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d9f3ad92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d9f3ad92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cdc6dcad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cdc6dcad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cdc6dcad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cdc6dcad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9f3ad9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d9f3ad9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cf7367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cf7367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9f3ad92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9f3ad92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cf7367e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cf7367e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d9f3ad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d9f3ad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9f3ad92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9f3ad9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5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5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Datacove Dataset Analysis Task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072250"/>
            <a:ext cx="7688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 Marine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27/05/2025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10350" y="1295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Products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291225" y="1830775"/>
            <a:ext cx="1959900" cy="2936400"/>
          </a:xfrm>
          <a:prstGeom prst="rect">
            <a:avLst/>
          </a:prstGeom>
        </p:spPr>
        <p:txBody>
          <a:bodyPr anchorCtr="0" anchor="t" bIns="91425" lIns="18000" spcFirstLastPara="1" rIns="91425" wrap="square" tIns="18000">
            <a:normAutofit/>
          </a:bodyPr>
          <a:lstStyle/>
          <a:p>
            <a:pPr indent="-204950" lvl="0" marL="24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Smartphones are the most cost effective product type</a:t>
            </a:r>
            <a:endParaRPr>
              <a:solidFill>
                <a:srgbClr val="000000"/>
              </a:solidFill>
            </a:endParaRPr>
          </a:p>
          <a:p>
            <a:pPr indent="-204950" lvl="0" marL="24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Best selling, and generate the most revenue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2438250" y="8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{7E815761-165C-4FD2-AE7A-232E0166510C}</a:tableStyleId>
              </a:tblPr>
              <a:tblGrid>
                <a:gridCol w="1238700"/>
                <a:gridCol w="1123425"/>
                <a:gridCol w="1204150"/>
                <a:gridCol w="846575"/>
                <a:gridCol w="812050"/>
                <a:gridCol w="1204075"/>
              </a:tblGrid>
              <a:tr h="79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Product Type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Revenue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% Revenue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Units sold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% units sold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Mean revenue per sale</a:t>
                      </a:r>
                      <a:endParaRPr b="1"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Headphones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2,734,651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6.41%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7,565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6.89%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361.49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Laptop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8,365,905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19.62%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14,623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13.33%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572.11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Smartphone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14,407,836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33.80%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21,947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20.00%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656.48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Smartwatch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9,398,591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22.05%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14,474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13.19%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649.34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Tablet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7,722,632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18.11%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15,041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13.71%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513.43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Total</a:t>
                      </a:r>
                      <a:endParaRPr b="1"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42,629,616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73,650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Cancellations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1853850"/>
            <a:ext cx="7688700" cy="27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Around 33% of all orders were cancelled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Amazon recommends that sellers maintain a &lt;2.5% cancellation rate</a:t>
            </a:r>
            <a:r>
              <a:rPr baseline="30000" lang="en-GB">
                <a:solidFill>
                  <a:srgbClr val="000000"/>
                </a:solidFill>
              </a:rPr>
              <a:t>1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revenue lost from cancelled orders was £20,973,053 (32.3% of potential revenue)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No recognisable demographics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Action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Offer incentives to </a:t>
            </a:r>
            <a:r>
              <a:rPr lang="en-GB">
                <a:solidFill>
                  <a:srgbClr val="000000"/>
                </a:solidFill>
              </a:rPr>
              <a:t>dissuade</a:t>
            </a:r>
            <a:r>
              <a:rPr lang="en-GB">
                <a:solidFill>
                  <a:srgbClr val="000000"/>
                </a:solidFill>
              </a:rPr>
              <a:t> cancelling orders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Present customers that cancel with a </a:t>
            </a:r>
            <a:r>
              <a:rPr lang="en-GB">
                <a:solidFill>
                  <a:srgbClr val="000000"/>
                </a:solidFill>
              </a:rPr>
              <a:t>questionnaire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68200" y="4580275"/>
            <a:ext cx="7688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-GB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https://sellercentral.amazon.co.uk/help/hub/reference/external/G200285210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Addons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2580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Total revenue from addons was £1,244,897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3% of total revenue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24% of customers bought no addons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No identifiable demographic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7" name="Google Shape;157;p24" title="addon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00" y="1146325"/>
            <a:ext cx="4955975" cy="37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Addons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1853850"/>
            <a:ext cx="38973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Impulse Items sold the best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On-site advertising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Discounted bundles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4798650" y="17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{7E815761-165C-4FD2-AE7A-232E0166510C}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Addon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Quantity</a:t>
                      </a:r>
                      <a:r>
                        <a:rPr b="1" lang="en-GB"/>
                        <a:t> Sold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Impulse Item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10,234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Accessory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10,048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Extended Warranty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9,975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30,257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Rating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36795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main measure of customer satisfaction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Attempted many visualisations and analyses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Analyses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Highest rated product/product type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Rating as a function of order price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1" name="Google Shape;171;p26" title="ratingplo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8950" y="537375"/>
            <a:ext cx="4505774" cy="450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613825" y="957200"/>
            <a:ext cx="1070100" cy="5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7" title="product_graph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00" y="538289"/>
            <a:ext cx="8133801" cy="406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01850" y="4564600"/>
            <a:ext cx="7694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(Each product sold very similar amounts)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731425" y="1074800"/>
            <a:ext cx="929100" cy="29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8" title="price_rating_plo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250" y="488675"/>
            <a:ext cx="7963725" cy="39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126325" y="4383575"/>
            <a:ext cx="8645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i="1" lang="en-GB" sz="1500"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(1, 19998) = 1142, </a:t>
            </a:r>
            <a:r>
              <a:rPr i="1" lang="en-GB" sz="1500">
                <a:latin typeface="Lato"/>
                <a:ea typeface="Lato"/>
                <a:cs typeface="Lato"/>
                <a:sym typeface="Lato"/>
              </a:rPr>
              <a:t>p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&lt; .001, </a:t>
            </a:r>
            <a:r>
              <a:rPr i="1" lang="en-GB" sz="1500">
                <a:latin typeface="Lato"/>
                <a:ea typeface="Lato"/>
                <a:cs typeface="Lato"/>
                <a:sym typeface="Lato"/>
              </a:rPr>
              <a:t>β </a:t>
            </a:r>
            <a:r>
              <a:rPr lang="en-GB" sz="1500">
                <a:latin typeface="Lato"/>
                <a:ea typeface="Lato"/>
                <a:cs typeface="Lato"/>
                <a:sym typeface="Lato"/>
              </a:rPr>
              <a:t>= -483.3666, CI 95% = [-511.4021, -455.3312]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○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Increasing rating decreases the mean order price by £483.37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ANOVA conclusions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29450" y="1853850"/>
            <a:ext cx="7688700" cy="3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Questionable model fit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>
                <a:solidFill>
                  <a:srgbClr val="000000"/>
                </a:solidFill>
              </a:rPr>
              <a:t>R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: 0.05, very small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Therefore, limited predictive power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 displayed pattern may still be reasonable: lower prices may mean higher ratings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This model is “reversed”, looking at mean price as a function of rating, not the opposite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Action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Strive towards </a:t>
            </a:r>
            <a:r>
              <a:rPr lang="en-GB">
                <a:solidFill>
                  <a:srgbClr val="000000"/>
                </a:solidFill>
              </a:rPr>
              <a:t>lowering</a:t>
            </a:r>
            <a:r>
              <a:rPr lang="en-GB">
                <a:solidFill>
                  <a:srgbClr val="000000"/>
                </a:solidFill>
              </a:rPr>
              <a:t> prices to improve customer satisfaction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729450" y="2078875"/>
            <a:ext cx="76887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Around half of customers only make one order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Improve the loyalty programme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Addons make up a very small proportion of revenue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Increase promotion or sell bundles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All products sell roughly the same quantity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majority are rated similarly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Smartphones are the best selling, best rated, and most cost efficient product type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Best </a:t>
            </a:r>
            <a:r>
              <a:rPr lang="en-GB">
                <a:solidFill>
                  <a:srgbClr val="000000"/>
                </a:solidFill>
              </a:rPr>
              <a:t>product type to push for increased sales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1853850"/>
            <a:ext cx="76887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 massive proportion of orders are cancelled, leading to large losses of revenue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Provide discounts when cancelling, or collect the reason for cancelling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Reducing prices may increase ratings and product satisfaction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Overarching questions: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>
                <a:solidFill>
                  <a:srgbClr val="000000"/>
                </a:solidFill>
              </a:rPr>
              <a:t>What insights can I provide to the client?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>
                <a:solidFill>
                  <a:srgbClr val="000000"/>
                </a:solidFill>
              </a:rPr>
              <a:t>How can I address the client’s goals?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Top-down analysis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>
                <a:solidFill>
                  <a:srgbClr val="000000"/>
                </a:solidFill>
              </a:rPr>
              <a:t>Demographics: provide better understanding of customers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>
                <a:solidFill>
                  <a:srgbClr val="000000"/>
                </a:solidFill>
              </a:rPr>
              <a:t>Products: what do customers prefer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Rating: customer satisfaction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Create human readable results</a:t>
            </a:r>
            <a:endParaRPr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GB">
                <a:solidFill>
                  <a:srgbClr val="000000"/>
                </a:solidFill>
              </a:rPr>
              <a:t>Stats are important, but conveying them is more important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Company is a relatively sizable online retailer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company is UK based, so the unit of currency is pounds/pence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Cancelled orders result in no revenue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Rating represents the customer’s satisfaction with the product, with no other factors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Rating scores are an integer </a:t>
            </a:r>
            <a:r>
              <a:rPr lang="en-GB">
                <a:solidFill>
                  <a:srgbClr val="000000"/>
                </a:solidFill>
              </a:rPr>
              <a:t>between</a:t>
            </a:r>
            <a:r>
              <a:rPr lang="en-GB">
                <a:solidFill>
                  <a:srgbClr val="000000"/>
                </a:solidFill>
              </a:rPr>
              <a:t> 1–5, no decimals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Language: R (version 4.4.3)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Data manipulation: Tidyverse (version 2.0.0) and data.table (version 1.17.0)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Graphing: ggplot (version 3.5.2)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Demographics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853850"/>
            <a:ext cx="7688700" cy="31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12,136 customers bought 73,650 products over 20,000 total orders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Gender split: 50.82% men, 49.18% women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 average customer spent £5240.83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They bought 9.04 items over 1.65 orders</a:t>
            </a:r>
            <a:endParaRPr>
              <a:solidFill>
                <a:srgbClr val="000000"/>
              </a:solidFill>
            </a:endParaRPr>
          </a:p>
          <a:p>
            <a:pPr indent="-30495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3"/>
              <a:buChar char="●"/>
            </a:pPr>
            <a:r>
              <a:rPr lang="en-GB">
                <a:solidFill>
                  <a:srgbClr val="000000"/>
                </a:solidFill>
              </a:rPr>
              <a:t>5,941 (48.95%) customers made 2 or more orders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 average order costed £</a:t>
            </a:r>
            <a:r>
              <a:rPr lang="en-GB">
                <a:solidFill>
                  <a:srgbClr val="000000"/>
                </a:solidFill>
              </a:rPr>
              <a:t>3180.13, and consisted of 5.49 items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>
                <a:solidFill>
                  <a:srgbClr val="000000"/>
                </a:solidFill>
              </a:rPr>
              <a:t>Action</a:t>
            </a:r>
            <a:endParaRPr b="1">
              <a:solidFill>
                <a:srgbClr val="000000"/>
              </a:solidFill>
            </a:endParaRPr>
          </a:p>
          <a:p>
            <a:pPr indent="-304958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3"/>
              <a:buChar char="●"/>
            </a:pPr>
            <a:r>
              <a:rPr lang="en-GB">
                <a:solidFill>
                  <a:srgbClr val="000000"/>
                </a:solidFill>
              </a:rPr>
              <a:t>Encourage repeat purchases</a:t>
            </a:r>
            <a:endParaRPr b="1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Increasing the number of items customers buy is the best way to increase revenue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Increasing price is mostly to be avoided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Loyalty Programme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853850"/>
            <a:ext cx="76887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21.71% were loyalty members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Loyalty members have no recognisable demographic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No </a:t>
            </a:r>
            <a:r>
              <a:rPr lang="en-GB">
                <a:solidFill>
                  <a:srgbClr val="000000"/>
                </a:solidFill>
              </a:rPr>
              <a:t>significant</a:t>
            </a:r>
            <a:r>
              <a:rPr lang="en-GB">
                <a:solidFill>
                  <a:srgbClr val="000000"/>
                </a:solidFill>
              </a:rPr>
              <a:t> change in ratings, repeat purchases or spending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 average loyalty member made 1.13 orders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The average non-loyalty member made 1.48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Action</a:t>
            </a:r>
            <a:endParaRPr b="1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If the loyalty scheme offers points, provide more rewards to spend them on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>
                <a:solidFill>
                  <a:srgbClr val="000000"/>
                </a:solidFill>
              </a:rPr>
              <a:t>Incentivise repeated shopping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 title="patchplo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59825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751925" y="1077125"/>
            <a:ext cx="9456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488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Products</a:t>
            </a:r>
            <a:endParaRPr/>
          </a:p>
        </p:txBody>
      </p:sp>
      <p:pic>
        <p:nvPicPr>
          <p:cNvPr id="129" name="Google Shape;129;p20" title="quantity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00" y="1023500"/>
            <a:ext cx="8240000" cy="4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786525" y="1088675"/>
            <a:ext cx="945600" cy="24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1" title="revenue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486400"/>
            <a:ext cx="8680402" cy="434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648125" y="4744475"/>
            <a:ext cx="7703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Total revenue from completed orders was 42,629,616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