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73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McKinney" initials="LM" lastIdx="1" clrIdx="0">
    <p:extLst>
      <p:ext uri="{19B8F6BF-5375-455C-9EA6-DF929625EA0E}">
        <p15:presenceInfo xmlns:p15="http://schemas.microsoft.com/office/powerpoint/2012/main" userId="S::lauren.mckinney@zerto.com::103c7a3c-f6ed-459d-8342-a73f78ac1c6c" providerId="AD"/>
      </p:ext>
    </p:extLst>
  </p:cmAuthor>
  <p:cmAuthor id="2" name="Marie Pacelli" initials="MP" lastIdx="2" clrIdx="1">
    <p:extLst>
      <p:ext uri="{19B8F6BF-5375-455C-9EA6-DF929625EA0E}">
        <p15:presenceInfo xmlns:p15="http://schemas.microsoft.com/office/powerpoint/2012/main" userId="S::marie.pacelli@zerto.com::5634170c-1dad-4a03-9db8-bd5628ed88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80559" autoAdjust="0"/>
  </p:normalViewPr>
  <p:slideViewPr>
    <p:cSldViewPr snapToGrid="0">
      <p:cViewPr varScale="1">
        <p:scale>
          <a:sx n="85" d="100"/>
          <a:sy n="85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1EA85-390D-4504-8E9C-F68D82F206D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EBDAC-C7E5-4857-B364-42DADEC7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AFF32F-6AA3-466B-88DC-B0413ABE06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56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*Any License can mean a Trial license on the CSP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AFF32F-6AA3-466B-88DC-B0413ABE06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70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68C6339-3568-414E-ACEF-C0BFA8FE15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89167"/>
            <a:ext cx="10515600" cy="1041415"/>
          </a:xfrm>
          <a:prstGeom prst="rect">
            <a:avLst/>
          </a:prstGeom>
        </p:spPr>
        <p:txBody>
          <a:bodyPr anchor="t"/>
          <a:lstStyle>
            <a:lvl1pPr algn="l">
              <a:defRPr sz="6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3361"/>
            <a:ext cx="10515600" cy="1344395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2F054-F3AD-DC44-81A7-9EFDC64353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134" y="6446189"/>
            <a:ext cx="583407" cy="164964"/>
          </a:xfrm>
          <a:prstGeom prst="rect">
            <a:avLst/>
          </a:prstGeom>
        </p:spPr>
      </p:pic>
      <p:grpSp>
        <p:nvGrpSpPr>
          <p:cNvPr id="19" name="Graphic 4">
            <a:extLst>
              <a:ext uri="{FF2B5EF4-FFF2-40B4-BE49-F238E27FC236}">
                <a16:creationId xmlns:a16="http://schemas.microsoft.com/office/drawing/2014/main" id="{E3B59F85-1BF2-6D46-9E6C-51839EEE17CD}"/>
              </a:ext>
            </a:extLst>
          </p:cNvPr>
          <p:cNvGrpSpPr/>
          <p:nvPr userDrawn="1"/>
        </p:nvGrpSpPr>
        <p:grpSpPr>
          <a:xfrm>
            <a:off x="9195786" y="5439864"/>
            <a:ext cx="2234214" cy="912940"/>
            <a:chOff x="2890837" y="2119312"/>
            <a:chExt cx="6410325" cy="2619375"/>
          </a:xfrm>
          <a:solidFill>
            <a:schemeClr val="bg1"/>
          </a:solidFill>
        </p:grpSpPr>
        <p:sp>
          <p:nvSpPr>
            <p:cNvPr id="20" name="Freeform: Shape 6">
              <a:extLst>
                <a:ext uri="{FF2B5EF4-FFF2-40B4-BE49-F238E27FC236}">
                  <a16:creationId xmlns:a16="http://schemas.microsoft.com/office/drawing/2014/main" id="{C0339FA5-B2A3-5548-B5A6-2EBC592E8560}"/>
                </a:ext>
              </a:extLst>
            </p:cNvPr>
            <p:cNvSpPr/>
            <p:nvPr/>
          </p:nvSpPr>
          <p:spPr>
            <a:xfrm>
              <a:off x="4677537" y="2997993"/>
              <a:ext cx="1019175" cy="1181100"/>
            </a:xfrm>
            <a:custGeom>
              <a:avLst/>
              <a:gdLst/>
              <a:ahLst/>
              <a:cxnLst/>
              <a:rect l="0" t="0" r="0" b="0"/>
              <a:pathLst>
                <a:path w="1019175" h="1181100">
                  <a:moveTo>
                    <a:pt x="540544" y="7144"/>
                  </a:moveTo>
                  <a:cubicBezTo>
                    <a:pt x="245935" y="7144"/>
                    <a:pt x="7144" y="192119"/>
                    <a:pt x="7144" y="581406"/>
                  </a:cubicBezTo>
                  <a:cubicBezTo>
                    <a:pt x="7144" y="916876"/>
                    <a:pt x="149066" y="1175004"/>
                    <a:pt x="564166" y="1175004"/>
                  </a:cubicBezTo>
                  <a:cubicBezTo>
                    <a:pt x="725519" y="1175004"/>
                    <a:pt x="871728" y="1129856"/>
                    <a:pt x="1005078" y="1065276"/>
                  </a:cubicBezTo>
                  <a:lnTo>
                    <a:pt x="925544" y="852392"/>
                  </a:lnTo>
                  <a:cubicBezTo>
                    <a:pt x="779335" y="906113"/>
                    <a:pt x="688943" y="925544"/>
                    <a:pt x="605123" y="925544"/>
                  </a:cubicBezTo>
                  <a:cubicBezTo>
                    <a:pt x="428816" y="925544"/>
                    <a:pt x="362141" y="824484"/>
                    <a:pt x="351377" y="671798"/>
                  </a:cubicBezTo>
                  <a:lnTo>
                    <a:pt x="1009459" y="671798"/>
                  </a:lnTo>
                  <a:cubicBezTo>
                    <a:pt x="1011650" y="628745"/>
                    <a:pt x="1013746" y="553498"/>
                    <a:pt x="1013746" y="527685"/>
                  </a:cubicBezTo>
                  <a:cubicBezTo>
                    <a:pt x="1013651" y="155924"/>
                    <a:pt x="824389" y="7144"/>
                    <a:pt x="540544" y="7144"/>
                  </a:cubicBezTo>
                  <a:close/>
                  <a:moveTo>
                    <a:pt x="353377" y="467392"/>
                  </a:moveTo>
                  <a:cubicBezTo>
                    <a:pt x="366331" y="291084"/>
                    <a:pt x="441579" y="239459"/>
                    <a:pt x="534352" y="239459"/>
                  </a:cubicBezTo>
                  <a:cubicBezTo>
                    <a:pt x="622554" y="239459"/>
                    <a:pt x="693515" y="287084"/>
                    <a:pt x="695706" y="4673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7">
              <a:extLst>
                <a:ext uri="{FF2B5EF4-FFF2-40B4-BE49-F238E27FC236}">
                  <a16:creationId xmlns:a16="http://schemas.microsoft.com/office/drawing/2014/main" id="{D7CE1DD4-1B32-A34C-BF8F-DEA96B248C63}"/>
                </a:ext>
              </a:extLst>
            </p:cNvPr>
            <p:cNvSpPr/>
            <p:nvPr/>
          </p:nvSpPr>
          <p:spPr>
            <a:xfrm>
              <a:off x="5755290" y="2979896"/>
              <a:ext cx="885825" cy="1171575"/>
            </a:xfrm>
            <a:custGeom>
              <a:avLst/>
              <a:gdLst/>
              <a:ahLst/>
              <a:cxnLst/>
              <a:rect l="0" t="0" r="0" b="0"/>
              <a:pathLst>
                <a:path w="885825" h="1171575">
                  <a:moveTo>
                    <a:pt x="887254" y="53150"/>
                  </a:moveTo>
                  <a:lnTo>
                    <a:pt x="887254" y="15716"/>
                  </a:lnTo>
                  <a:lnTo>
                    <a:pt x="887254" y="15716"/>
                  </a:lnTo>
                  <a:lnTo>
                    <a:pt x="887254" y="15716"/>
                  </a:lnTo>
                  <a:cubicBezTo>
                    <a:pt x="845649" y="10674"/>
                    <a:pt x="803809" y="7812"/>
                    <a:pt x="761905" y="7144"/>
                  </a:cubicBezTo>
                  <a:cubicBezTo>
                    <a:pt x="622363" y="7144"/>
                    <a:pt x="526447" y="92202"/>
                    <a:pt x="454533" y="203359"/>
                  </a:cubicBezTo>
                  <a:lnTo>
                    <a:pt x="441388" y="203359"/>
                  </a:lnTo>
                  <a:lnTo>
                    <a:pt x="415195" y="28956"/>
                  </a:lnTo>
                  <a:lnTo>
                    <a:pt x="31147" y="28956"/>
                  </a:lnTo>
                  <a:lnTo>
                    <a:pt x="7144" y="205550"/>
                  </a:lnTo>
                  <a:lnTo>
                    <a:pt x="124873" y="246983"/>
                  </a:lnTo>
                  <a:cubicBezTo>
                    <a:pt x="146685" y="253556"/>
                    <a:pt x="153448" y="268796"/>
                    <a:pt x="153448" y="292798"/>
                  </a:cubicBezTo>
                  <a:lnTo>
                    <a:pt x="153448" y="931545"/>
                  </a:lnTo>
                  <a:cubicBezTo>
                    <a:pt x="153448" y="964216"/>
                    <a:pt x="149066" y="970788"/>
                    <a:pt x="118586" y="975170"/>
                  </a:cubicBezTo>
                  <a:lnTo>
                    <a:pt x="20479" y="988219"/>
                  </a:lnTo>
                  <a:lnTo>
                    <a:pt x="20479" y="1164812"/>
                  </a:lnTo>
                  <a:lnTo>
                    <a:pt x="615410" y="1164812"/>
                  </a:lnTo>
                  <a:lnTo>
                    <a:pt x="615410" y="987266"/>
                  </a:lnTo>
                  <a:lnTo>
                    <a:pt x="516922" y="974503"/>
                  </a:lnTo>
                  <a:cubicBezTo>
                    <a:pt x="501682" y="972312"/>
                    <a:pt x="493014" y="969645"/>
                    <a:pt x="488347" y="963359"/>
                  </a:cubicBezTo>
                  <a:cubicBezTo>
                    <a:pt x="483680" y="957072"/>
                    <a:pt x="482537" y="947357"/>
                    <a:pt x="482537" y="931259"/>
                  </a:cubicBezTo>
                  <a:lnTo>
                    <a:pt x="482537" y="931259"/>
                  </a:lnTo>
                  <a:cubicBezTo>
                    <a:pt x="482537" y="931259"/>
                    <a:pt x="482537" y="931259"/>
                    <a:pt x="482537" y="930593"/>
                  </a:cubicBezTo>
                  <a:lnTo>
                    <a:pt x="482537" y="930593"/>
                  </a:lnTo>
                  <a:cubicBezTo>
                    <a:pt x="482888" y="929967"/>
                    <a:pt x="483145" y="929293"/>
                    <a:pt x="483298" y="928592"/>
                  </a:cubicBezTo>
                  <a:lnTo>
                    <a:pt x="483298" y="362236"/>
                  </a:lnTo>
                  <a:cubicBezTo>
                    <a:pt x="492728" y="352499"/>
                    <a:pt x="502647" y="343248"/>
                    <a:pt x="513016" y="334518"/>
                  </a:cubicBezTo>
                  <a:cubicBezTo>
                    <a:pt x="560641" y="297561"/>
                    <a:pt x="668750" y="236696"/>
                    <a:pt x="870204" y="235363"/>
                  </a:cubicBezTo>
                  <a:lnTo>
                    <a:pt x="887730" y="235363"/>
                  </a:lnTo>
                  <a:lnTo>
                    <a:pt x="887730" y="184214"/>
                  </a:lnTo>
                  <a:cubicBezTo>
                    <a:pt x="887635" y="130016"/>
                    <a:pt x="887254" y="53150"/>
                    <a:pt x="887254" y="53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9F69B8E6-4025-9E40-930F-EAE73EB0A04E}"/>
                </a:ext>
              </a:extLst>
            </p:cNvPr>
            <p:cNvSpPr/>
            <p:nvPr/>
          </p:nvSpPr>
          <p:spPr>
            <a:xfrm>
              <a:off x="7568850" y="2997993"/>
              <a:ext cx="1143000" cy="1181100"/>
            </a:xfrm>
            <a:custGeom>
              <a:avLst/>
              <a:gdLst/>
              <a:ahLst/>
              <a:cxnLst/>
              <a:rect l="0" t="0" r="0" b="0"/>
              <a:pathLst>
                <a:path w="1143000" h="1181100">
                  <a:moveTo>
                    <a:pt x="588169" y="7144"/>
                  </a:moveTo>
                  <a:cubicBezTo>
                    <a:pt x="194596" y="7144"/>
                    <a:pt x="7144" y="239459"/>
                    <a:pt x="7144" y="596455"/>
                  </a:cubicBezTo>
                  <a:cubicBezTo>
                    <a:pt x="7144" y="934117"/>
                    <a:pt x="166306" y="1175004"/>
                    <a:pt x="559594" y="1175004"/>
                  </a:cubicBezTo>
                  <a:cubicBezTo>
                    <a:pt x="955357" y="1175004"/>
                    <a:pt x="1140619" y="938403"/>
                    <a:pt x="1140619" y="572834"/>
                  </a:cubicBezTo>
                  <a:cubicBezTo>
                    <a:pt x="1140904" y="244126"/>
                    <a:pt x="986028" y="7144"/>
                    <a:pt x="588169" y="7144"/>
                  </a:cubicBezTo>
                  <a:close/>
                  <a:moveTo>
                    <a:pt x="583882" y="239459"/>
                  </a:moveTo>
                  <a:cubicBezTo>
                    <a:pt x="612978" y="238964"/>
                    <a:pt x="641895" y="244107"/>
                    <a:pt x="669036" y="254603"/>
                  </a:cubicBezTo>
                  <a:lnTo>
                    <a:pt x="359378" y="734378"/>
                  </a:lnTo>
                  <a:cubicBezTo>
                    <a:pt x="350870" y="685314"/>
                    <a:pt x="346822" y="635581"/>
                    <a:pt x="347281" y="585788"/>
                  </a:cubicBezTo>
                  <a:cubicBezTo>
                    <a:pt x="347282" y="327946"/>
                    <a:pt x="441960" y="239744"/>
                    <a:pt x="583882" y="239744"/>
                  </a:cubicBezTo>
                  <a:close/>
                  <a:moveTo>
                    <a:pt x="575310" y="949166"/>
                  </a:moveTo>
                  <a:cubicBezTo>
                    <a:pt x="540185" y="949964"/>
                    <a:pt x="505406" y="942079"/>
                    <a:pt x="474059" y="926211"/>
                  </a:cubicBezTo>
                  <a:lnTo>
                    <a:pt x="789337" y="435102"/>
                  </a:lnTo>
                  <a:cubicBezTo>
                    <a:pt x="797972" y="484245"/>
                    <a:pt x="802022" y="534085"/>
                    <a:pt x="801434" y="583978"/>
                  </a:cubicBezTo>
                  <a:cubicBezTo>
                    <a:pt x="801052" y="852773"/>
                    <a:pt x="715042" y="949452"/>
                    <a:pt x="575310" y="949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9">
              <a:extLst>
                <a:ext uri="{FF2B5EF4-FFF2-40B4-BE49-F238E27FC236}">
                  <a16:creationId xmlns:a16="http://schemas.microsoft.com/office/drawing/2014/main" id="{7E82BB86-20D0-5343-AD13-33FFBB681EC9}"/>
                </a:ext>
              </a:extLst>
            </p:cNvPr>
            <p:cNvSpPr/>
            <p:nvPr/>
          </p:nvSpPr>
          <p:spPr>
            <a:xfrm>
              <a:off x="6725316" y="2696464"/>
              <a:ext cx="895350" cy="1476375"/>
            </a:xfrm>
            <a:custGeom>
              <a:avLst/>
              <a:gdLst/>
              <a:ahLst/>
              <a:cxnLst/>
              <a:rect l="0" t="0" r="0" b="0"/>
              <a:pathLst>
                <a:path w="895350" h="1476375">
                  <a:moveTo>
                    <a:pt x="755618" y="1220883"/>
                  </a:moveTo>
                  <a:lnTo>
                    <a:pt x="750665" y="1221931"/>
                  </a:lnTo>
                  <a:cubicBezTo>
                    <a:pt x="719100" y="1228893"/>
                    <a:pt x="686882" y="1232469"/>
                    <a:pt x="654558" y="1232599"/>
                  </a:cubicBezTo>
                  <a:cubicBezTo>
                    <a:pt x="536829" y="1232599"/>
                    <a:pt x="506349" y="1182497"/>
                    <a:pt x="506349" y="1053814"/>
                  </a:cubicBezTo>
                  <a:lnTo>
                    <a:pt x="506349" y="518224"/>
                  </a:lnTo>
                  <a:lnTo>
                    <a:pt x="831151" y="518224"/>
                  </a:lnTo>
                  <a:lnTo>
                    <a:pt x="831151" y="300482"/>
                  </a:lnTo>
                  <a:lnTo>
                    <a:pt x="523780" y="300482"/>
                  </a:lnTo>
                  <a:cubicBezTo>
                    <a:pt x="506349" y="300482"/>
                    <a:pt x="506349" y="293910"/>
                    <a:pt x="506349" y="278670"/>
                  </a:cubicBezTo>
                  <a:lnTo>
                    <a:pt x="506349" y="7398"/>
                  </a:lnTo>
                  <a:cubicBezTo>
                    <a:pt x="506349" y="7398"/>
                    <a:pt x="294799" y="6826"/>
                    <a:pt x="294799" y="7398"/>
                  </a:cubicBezTo>
                  <a:cubicBezTo>
                    <a:pt x="289917" y="46362"/>
                    <a:pt x="281663" y="84828"/>
                    <a:pt x="270129" y="122365"/>
                  </a:cubicBezTo>
                  <a:cubicBezTo>
                    <a:pt x="229553" y="234378"/>
                    <a:pt x="150781" y="285432"/>
                    <a:pt x="7144" y="299720"/>
                  </a:cubicBezTo>
                  <a:lnTo>
                    <a:pt x="7144" y="518795"/>
                  </a:lnTo>
                  <a:lnTo>
                    <a:pt x="159544" y="518795"/>
                  </a:lnTo>
                  <a:cubicBezTo>
                    <a:pt x="176974" y="518795"/>
                    <a:pt x="176974" y="527558"/>
                    <a:pt x="176974" y="540607"/>
                  </a:cubicBezTo>
                  <a:lnTo>
                    <a:pt x="176974" y="1126300"/>
                  </a:lnTo>
                  <a:cubicBezTo>
                    <a:pt x="176974" y="1372616"/>
                    <a:pt x="275082" y="1477296"/>
                    <a:pt x="534543" y="1477296"/>
                  </a:cubicBezTo>
                  <a:cubicBezTo>
                    <a:pt x="658368" y="1477296"/>
                    <a:pt x="796195" y="1435862"/>
                    <a:pt x="889921" y="1390142"/>
                  </a:cubicBezTo>
                  <a:cubicBezTo>
                    <a:pt x="889921" y="1390142"/>
                    <a:pt x="811339" y="1205262"/>
                    <a:pt x="809625" y="1205833"/>
                  </a:cubicBezTo>
                  <a:cubicBezTo>
                    <a:pt x="792480" y="1211453"/>
                    <a:pt x="774287" y="1216597"/>
                    <a:pt x="755618" y="1220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: Shape 10">
              <a:extLst>
                <a:ext uri="{FF2B5EF4-FFF2-40B4-BE49-F238E27FC236}">
                  <a16:creationId xmlns:a16="http://schemas.microsoft.com/office/drawing/2014/main" id="{3712DC47-84B8-A549-8010-73251EA9BC10}"/>
                </a:ext>
              </a:extLst>
            </p:cNvPr>
            <p:cNvSpPr/>
            <p:nvPr/>
          </p:nvSpPr>
          <p:spPr>
            <a:xfrm>
              <a:off x="3461956" y="2696717"/>
              <a:ext cx="1152525" cy="1447800"/>
            </a:xfrm>
            <a:custGeom>
              <a:avLst/>
              <a:gdLst/>
              <a:ahLst/>
              <a:cxnLst/>
              <a:rect l="0" t="0" r="0" b="0"/>
              <a:pathLst>
                <a:path w="1152525" h="1447800">
                  <a:moveTo>
                    <a:pt x="63627" y="7144"/>
                  </a:moveTo>
                  <a:lnTo>
                    <a:pt x="15145" y="7144"/>
                  </a:lnTo>
                  <a:lnTo>
                    <a:pt x="15145" y="478155"/>
                  </a:lnTo>
                  <a:lnTo>
                    <a:pt x="244697" y="478155"/>
                  </a:lnTo>
                  <a:lnTo>
                    <a:pt x="282797" y="262223"/>
                  </a:lnTo>
                  <a:cubicBezTo>
                    <a:pt x="286893" y="242030"/>
                    <a:pt x="292894" y="240030"/>
                    <a:pt x="315087" y="240030"/>
                  </a:cubicBezTo>
                  <a:lnTo>
                    <a:pt x="736949" y="240030"/>
                  </a:lnTo>
                  <a:lnTo>
                    <a:pt x="7144" y="1253204"/>
                  </a:lnTo>
                  <a:lnTo>
                    <a:pt x="7144" y="1448943"/>
                  </a:lnTo>
                  <a:lnTo>
                    <a:pt x="1143381" y="1448943"/>
                  </a:lnTo>
                  <a:lnTo>
                    <a:pt x="1143381" y="994791"/>
                  </a:lnTo>
                  <a:lnTo>
                    <a:pt x="925259" y="994791"/>
                  </a:lnTo>
                  <a:lnTo>
                    <a:pt x="887159" y="1210723"/>
                  </a:lnTo>
                  <a:cubicBezTo>
                    <a:pt x="883158" y="1230916"/>
                    <a:pt x="877062" y="1232916"/>
                    <a:pt x="854869" y="1232916"/>
                  </a:cubicBezTo>
                  <a:lnTo>
                    <a:pt x="407194" y="1232916"/>
                  </a:lnTo>
                  <a:lnTo>
                    <a:pt x="1149096" y="202978"/>
                  </a:lnTo>
                  <a:lnTo>
                    <a:pt x="1149096" y="7144"/>
                  </a:lnTo>
                  <a:lnTo>
                    <a:pt x="6324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462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42936"/>
            <a:ext cx="11277600" cy="4714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B0DA4B2-9AA4-A244-8B04-2F11ACE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8079"/>
            <a:ext cx="11277600" cy="829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006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8469-4E31-C942-87EE-F02D8F79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00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89167"/>
            <a:ext cx="10515600" cy="1041415"/>
          </a:xfrm>
          <a:prstGeom prst="rect">
            <a:avLst/>
          </a:prstGeom>
        </p:spPr>
        <p:txBody>
          <a:bodyPr anchor="t"/>
          <a:lstStyle>
            <a:lvl1pPr algn="l">
              <a:defRPr sz="6000" b="0" i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3361"/>
            <a:ext cx="10515600" cy="1344395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2F054-F3AD-DC44-81A7-9EFDC6435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134" y="6446189"/>
            <a:ext cx="583407" cy="1649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B5A442-1E02-0441-9392-E0BA67E423F3}"/>
              </a:ext>
            </a:extLst>
          </p:cNvPr>
          <p:cNvSpPr/>
          <p:nvPr userDrawn="1"/>
        </p:nvSpPr>
        <p:spPr>
          <a:xfrm>
            <a:off x="0" y="0"/>
            <a:ext cx="12192000" cy="80011"/>
          </a:xfrm>
          <a:prstGeom prst="rect">
            <a:avLst/>
          </a:prstGeom>
          <a:solidFill>
            <a:srgbClr val="BA0C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1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59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bg>
      <p:bgPr>
        <a:solidFill>
          <a:srgbClr val="BA0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FAB2780-2897-2C41-8E36-10DD4F534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19FC33-A427-6544-9299-4CB1B61E33D1}"/>
              </a:ext>
            </a:extLst>
          </p:cNvPr>
          <p:cNvSpPr txBox="1">
            <a:spLocks/>
          </p:cNvSpPr>
          <p:nvPr userDrawn="1"/>
        </p:nvSpPr>
        <p:spPr>
          <a:xfrm>
            <a:off x="567398" y="2526243"/>
            <a:ext cx="11057205" cy="96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rgbClr val="9E0013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1" i="0" kern="1200">
                <a:solidFill>
                  <a:srgbClr val="9E0013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3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58595-37D3-5045-9E2D-5D8F4EC1B063}"/>
              </a:ext>
            </a:extLst>
          </p:cNvPr>
          <p:cNvSpPr/>
          <p:nvPr userDrawn="1"/>
        </p:nvSpPr>
        <p:spPr>
          <a:xfrm>
            <a:off x="9349947" y="6301947"/>
            <a:ext cx="2570205" cy="4283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D3C89D5C-F4D5-044D-B7B3-58907C9D2D5C}"/>
              </a:ext>
            </a:extLst>
          </p:cNvPr>
          <p:cNvGrpSpPr/>
          <p:nvPr userDrawn="1"/>
        </p:nvGrpSpPr>
        <p:grpSpPr>
          <a:xfrm>
            <a:off x="5108094" y="3394469"/>
            <a:ext cx="1975815" cy="807353"/>
            <a:chOff x="2890837" y="2119312"/>
            <a:chExt cx="6410325" cy="2619375"/>
          </a:xfrm>
          <a:solidFill>
            <a:schemeClr val="bg1"/>
          </a:solidFill>
        </p:grpSpPr>
        <p:sp>
          <p:nvSpPr>
            <p:cNvPr id="10" name="Freeform: Shape 6">
              <a:extLst>
                <a:ext uri="{FF2B5EF4-FFF2-40B4-BE49-F238E27FC236}">
                  <a16:creationId xmlns:a16="http://schemas.microsoft.com/office/drawing/2014/main" id="{E7B07B8E-D834-7741-8136-ECD6913D673A}"/>
                </a:ext>
              </a:extLst>
            </p:cNvPr>
            <p:cNvSpPr/>
            <p:nvPr/>
          </p:nvSpPr>
          <p:spPr>
            <a:xfrm>
              <a:off x="4677537" y="2997993"/>
              <a:ext cx="1019175" cy="1181100"/>
            </a:xfrm>
            <a:custGeom>
              <a:avLst/>
              <a:gdLst/>
              <a:ahLst/>
              <a:cxnLst/>
              <a:rect l="0" t="0" r="0" b="0"/>
              <a:pathLst>
                <a:path w="1019175" h="1181100">
                  <a:moveTo>
                    <a:pt x="540544" y="7144"/>
                  </a:moveTo>
                  <a:cubicBezTo>
                    <a:pt x="245935" y="7144"/>
                    <a:pt x="7144" y="192119"/>
                    <a:pt x="7144" y="581406"/>
                  </a:cubicBezTo>
                  <a:cubicBezTo>
                    <a:pt x="7144" y="916876"/>
                    <a:pt x="149066" y="1175004"/>
                    <a:pt x="564166" y="1175004"/>
                  </a:cubicBezTo>
                  <a:cubicBezTo>
                    <a:pt x="725519" y="1175004"/>
                    <a:pt x="871728" y="1129856"/>
                    <a:pt x="1005078" y="1065276"/>
                  </a:cubicBezTo>
                  <a:lnTo>
                    <a:pt x="925544" y="852392"/>
                  </a:lnTo>
                  <a:cubicBezTo>
                    <a:pt x="779335" y="906113"/>
                    <a:pt x="688943" y="925544"/>
                    <a:pt x="605123" y="925544"/>
                  </a:cubicBezTo>
                  <a:cubicBezTo>
                    <a:pt x="428816" y="925544"/>
                    <a:pt x="362141" y="824484"/>
                    <a:pt x="351377" y="671798"/>
                  </a:cubicBezTo>
                  <a:lnTo>
                    <a:pt x="1009459" y="671798"/>
                  </a:lnTo>
                  <a:cubicBezTo>
                    <a:pt x="1011650" y="628745"/>
                    <a:pt x="1013746" y="553498"/>
                    <a:pt x="1013746" y="527685"/>
                  </a:cubicBezTo>
                  <a:cubicBezTo>
                    <a:pt x="1013651" y="155924"/>
                    <a:pt x="824389" y="7144"/>
                    <a:pt x="540544" y="7144"/>
                  </a:cubicBezTo>
                  <a:close/>
                  <a:moveTo>
                    <a:pt x="353377" y="467392"/>
                  </a:moveTo>
                  <a:cubicBezTo>
                    <a:pt x="366331" y="291084"/>
                    <a:pt x="441579" y="239459"/>
                    <a:pt x="534352" y="239459"/>
                  </a:cubicBezTo>
                  <a:cubicBezTo>
                    <a:pt x="622554" y="239459"/>
                    <a:pt x="693515" y="287084"/>
                    <a:pt x="695706" y="4673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 sz="1351"/>
            </a:p>
          </p:txBody>
        </p:sp>
        <p:sp>
          <p:nvSpPr>
            <p:cNvPr id="11" name="Freeform: Shape 7">
              <a:extLst>
                <a:ext uri="{FF2B5EF4-FFF2-40B4-BE49-F238E27FC236}">
                  <a16:creationId xmlns:a16="http://schemas.microsoft.com/office/drawing/2014/main" id="{6A87E8A7-B62A-4A4B-B523-58BB961D0DC2}"/>
                </a:ext>
              </a:extLst>
            </p:cNvPr>
            <p:cNvSpPr/>
            <p:nvPr/>
          </p:nvSpPr>
          <p:spPr>
            <a:xfrm>
              <a:off x="5755290" y="2979896"/>
              <a:ext cx="885825" cy="1171575"/>
            </a:xfrm>
            <a:custGeom>
              <a:avLst/>
              <a:gdLst/>
              <a:ahLst/>
              <a:cxnLst/>
              <a:rect l="0" t="0" r="0" b="0"/>
              <a:pathLst>
                <a:path w="885825" h="1171575">
                  <a:moveTo>
                    <a:pt x="887254" y="53150"/>
                  </a:moveTo>
                  <a:lnTo>
                    <a:pt x="887254" y="15716"/>
                  </a:lnTo>
                  <a:lnTo>
                    <a:pt x="887254" y="15716"/>
                  </a:lnTo>
                  <a:lnTo>
                    <a:pt x="887254" y="15716"/>
                  </a:lnTo>
                  <a:cubicBezTo>
                    <a:pt x="845649" y="10674"/>
                    <a:pt x="803809" y="7812"/>
                    <a:pt x="761905" y="7144"/>
                  </a:cubicBezTo>
                  <a:cubicBezTo>
                    <a:pt x="622363" y="7144"/>
                    <a:pt x="526447" y="92202"/>
                    <a:pt x="454533" y="203359"/>
                  </a:cubicBezTo>
                  <a:lnTo>
                    <a:pt x="441388" y="203359"/>
                  </a:lnTo>
                  <a:lnTo>
                    <a:pt x="415195" y="28956"/>
                  </a:lnTo>
                  <a:lnTo>
                    <a:pt x="31147" y="28956"/>
                  </a:lnTo>
                  <a:lnTo>
                    <a:pt x="7144" y="205550"/>
                  </a:lnTo>
                  <a:lnTo>
                    <a:pt x="124873" y="246983"/>
                  </a:lnTo>
                  <a:cubicBezTo>
                    <a:pt x="146685" y="253556"/>
                    <a:pt x="153448" y="268796"/>
                    <a:pt x="153448" y="292798"/>
                  </a:cubicBezTo>
                  <a:lnTo>
                    <a:pt x="153448" y="931545"/>
                  </a:lnTo>
                  <a:cubicBezTo>
                    <a:pt x="153448" y="964216"/>
                    <a:pt x="149066" y="970788"/>
                    <a:pt x="118586" y="975170"/>
                  </a:cubicBezTo>
                  <a:lnTo>
                    <a:pt x="20479" y="988219"/>
                  </a:lnTo>
                  <a:lnTo>
                    <a:pt x="20479" y="1164812"/>
                  </a:lnTo>
                  <a:lnTo>
                    <a:pt x="615410" y="1164812"/>
                  </a:lnTo>
                  <a:lnTo>
                    <a:pt x="615410" y="987266"/>
                  </a:lnTo>
                  <a:lnTo>
                    <a:pt x="516922" y="974503"/>
                  </a:lnTo>
                  <a:cubicBezTo>
                    <a:pt x="501682" y="972312"/>
                    <a:pt x="493014" y="969645"/>
                    <a:pt x="488347" y="963359"/>
                  </a:cubicBezTo>
                  <a:cubicBezTo>
                    <a:pt x="483680" y="957072"/>
                    <a:pt x="482537" y="947357"/>
                    <a:pt x="482537" y="931259"/>
                  </a:cubicBezTo>
                  <a:lnTo>
                    <a:pt x="482537" y="931259"/>
                  </a:lnTo>
                  <a:cubicBezTo>
                    <a:pt x="482537" y="931259"/>
                    <a:pt x="482537" y="931259"/>
                    <a:pt x="482537" y="930593"/>
                  </a:cubicBezTo>
                  <a:lnTo>
                    <a:pt x="482537" y="930593"/>
                  </a:lnTo>
                  <a:cubicBezTo>
                    <a:pt x="482888" y="929967"/>
                    <a:pt x="483145" y="929293"/>
                    <a:pt x="483298" y="928592"/>
                  </a:cubicBezTo>
                  <a:lnTo>
                    <a:pt x="483298" y="362236"/>
                  </a:lnTo>
                  <a:cubicBezTo>
                    <a:pt x="492728" y="352499"/>
                    <a:pt x="502647" y="343248"/>
                    <a:pt x="513016" y="334518"/>
                  </a:cubicBezTo>
                  <a:cubicBezTo>
                    <a:pt x="560641" y="297561"/>
                    <a:pt x="668750" y="236696"/>
                    <a:pt x="870204" y="235363"/>
                  </a:cubicBezTo>
                  <a:lnTo>
                    <a:pt x="887730" y="235363"/>
                  </a:lnTo>
                  <a:lnTo>
                    <a:pt x="887730" y="184214"/>
                  </a:lnTo>
                  <a:cubicBezTo>
                    <a:pt x="887635" y="130016"/>
                    <a:pt x="887254" y="53150"/>
                    <a:pt x="887254" y="53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 sz="1351"/>
            </a:p>
          </p:txBody>
        </p:sp>
        <p:sp>
          <p:nvSpPr>
            <p:cNvPr id="12" name="Freeform: Shape 8">
              <a:extLst>
                <a:ext uri="{FF2B5EF4-FFF2-40B4-BE49-F238E27FC236}">
                  <a16:creationId xmlns:a16="http://schemas.microsoft.com/office/drawing/2014/main" id="{37CA6A4D-EBE2-F34F-BC86-3DC53AEDA315}"/>
                </a:ext>
              </a:extLst>
            </p:cNvPr>
            <p:cNvSpPr/>
            <p:nvPr/>
          </p:nvSpPr>
          <p:spPr>
            <a:xfrm>
              <a:off x="7568850" y="2997993"/>
              <a:ext cx="1143000" cy="1181100"/>
            </a:xfrm>
            <a:custGeom>
              <a:avLst/>
              <a:gdLst/>
              <a:ahLst/>
              <a:cxnLst/>
              <a:rect l="0" t="0" r="0" b="0"/>
              <a:pathLst>
                <a:path w="1143000" h="1181100">
                  <a:moveTo>
                    <a:pt x="588169" y="7144"/>
                  </a:moveTo>
                  <a:cubicBezTo>
                    <a:pt x="194596" y="7144"/>
                    <a:pt x="7144" y="239459"/>
                    <a:pt x="7144" y="596455"/>
                  </a:cubicBezTo>
                  <a:cubicBezTo>
                    <a:pt x="7144" y="934117"/>
                    <a:pt x="166306" y="1175004"/>
                    <a:pt x="559594" y="1175004"/>
                  </a:cubicBezTo>
                  <a:cubicBezTo>
                    <a:pt x="955357" y="1175004"/>
                    <a:pt x="1140619" y="938403"/>
                    <a:pt x="1140619" y="572834"/>
                  </a:cubicBezTo>
                  <a:cubicBezTo>
                    <a:pt x="1140904" y="244126"/>
                    <a:pt x="986028" y="7144"/>
                    <a:pt x="588169" y="7144"/>
                  </a:cubicBezTo>
                  <a:close/>
                  <a:moveTo>
                    <a:pt x="583882" y="239459"/>
                  </a:moveTo>
                  <a:cubicBezTo>
                    <a:pt x="612978" y="238964"/>
                    <a:pt x="641895" y="244107"/>
                    <a:pt x="669036" y="254603"/>
                  </a:cubicBezTo>
                  <a:lnTo>
                    <a:pt x="359378" y="734378"/>
                  </a:lnTo>
                  <a:cubicBezTo>
                    <a:pt x="350870" y="685314"/>
                    <a:pt x="346822" y="635581"/>
                    <a:pt x="347281" y="585788"/>
                  </a:cubicBezTo>
                  <a:cubicBezTo>
                    <a:pt x="347282" y="327946"/>
                    <a:pt x="441960" y="239744"/>
                    <a:pt x="583882" y="239744"/>
                  </a:cubicBezTo>
                  <a:close/>
                  <a:moveTo>
                    <a:pt x="575310" y="949166"/>
                  </a:moveTo>
                  <a:cubicBezTo>
                    <a:pt x="540185" y="949964"/>
                    <a:pt x="505406" y="942079"/>
                    <a:pt x="474059" y="926211"/>
                  </a:cubicBezTo>
                  <a:lnTo>
                    <a:pt x="789337" y="435102"/>
                  </a:lnTo>
                  <a:cubicBezTo>
                    <a:pt x="797972" y="484245"/>
                    <a:pt x="802022" y="534085"/>
                    <a:pt x="801434" y="583978"/>
                  </a:cubicBezTo>
                  <a:cubicBezTo>
                    <a:pt x="801052" y="852773"/>
                    <a:pt x="715042" y="949452"/>
                    <a:pt x="575310" y="949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 sz="1351"/>
            </a:p>
          </p:txBody>
        </p:sp>
        <p:sp>
          <p:nvSpPr>
            <p:cNvPr id="13" name="Freeform: Shape 9">
              <a:extLst>
                <a:ext uri="{FF2B5EF4-FFF2-40B4-BE49-F238E27FC236}">
                  <a16:creationId xmlns:a16="http://schemas.microsoft.com/office/drawing/2014/main" id="{5F0FB759-8077-1B40-B734-24F45DD2D75D}"/>
                </a:ext>
              </a:extLst>
            </p:cNvPr>
            <p:cNvSpPr/>
            <p:nvPr/>
          </p:nvSpPr>
          <p:spPr>
            <a:xfrm>
              <a:off x="6725316" y="2696464"/>
              <a:ext cx="895350" cy="1476375"/>
            </a:xfrm>
            <a:custGeom>
              <a:avLst/>
              <a:gdLst/>
              <a:ahLst/>
              <a:cxnLst/>
              <a:rect l="0" t="0" r="0" b="0"/>
              <a:pathLst>
                <a:path w="895350" h="1476375">
                  <a:moveTo>
                    <a:pt x="755618" y="1220883"/>
                  </a:moveTo>
                  <a:lnTo>
                    <a:pt x="750665" y="1221931"/>
                  </a:lnTo>
                  <a:cubicBezTo>
                    <a:pt x="719100" y="1228893"/>
                    <a:pt x="686882" y="1232469"/>
                    <a:pt x="654558" y="1232599"/>
                  </a:cubicBezTo>
                  <a:cubicBezTo>
                    <a:pt x="536829" y="1232599"/>
                    <a:pt x="506349" y="1182497"/>
                    <a:pt x="506349" y="1053814"/>
                  </a:cubicBezTo>
                  <a:lnTo>
                    <a:pt x="506349" y="518224"/>
                  </a:lnTo>
                  <a:lnTo>
                    <a:pt x="831151" y="518224"/>
                  </a:lnTo>
                  <a:lnTo>
                    <a:pt x="831151" y="300482"/>
                  </a:lnTo>
                  <a:lnTo>
                    <a:pt x="523780" y="300482"/>
                  </a:lnTo>
                  <a:cubicBezTo>
                    <a:pt x="506349" y="300482"/>
                    <a:pt x="506349" y="293910"/>
                    <a:pt x="506349" y="278670"/>
                  </a:cubicBezTo>
                  <a:lnTo>
                    <a:pt x="506349" y="7398"/>
                  </a:lnTo>
                  <a:cubicBezTo>
                    <a:pt x="506349" y="7398"/>
                    <a:pt x="294799" y="6826"/>
                    <a:pt x="294799" y="7398"/>
                  </a:cubicBezTo>
                  <a:cubicBezTo>
                    <a:pt x="289917" y="46362"/>
                    <a:pt x="281663" y="84828"/>
                    <a:pt x="270129" y="122365"/>
                  </a:cubicBezTo>
                  <a:cubicBezTo>
                    <a:pt x="229553" y="234378"/>
                    <a:pt x="150781" y="285432"/>
                    <a:pt x="7144" y="299720"/>
                  </a:cubicBezTo>
                  <a:lnTo>
                    <a:pt x="7144" y="518795"/>
                  </a:lnTo>
                  <a:lnTo>
                    <a:pt x="159544" y="518795"/>
                  </a:lnTo>
                  <a:cubicBezTo>
                    <a:pt x="176974" y="518795"/>
                    <a:pt x="176974" y="527558"/>
                    <a:pt x="176974" y="540607"/>
                  </a:cubicBezTo>
                  <a:lnTo>
                    <a:pt x="176974" y="1126300"/>
                  </a:lnTo>
                  <a:cubicBezTo>
                    <a:pt x="176974" y="1372616"/>
                    <a:pt x="275082" y="1477296"/>
                    <a:pt x="534543" y="1477296"/>
                  </a:cubicBezTo>
                  <a:cubicBezTo>
                    <a:pt x="658368" y="1477296"/>
                    <a:pt x="796195" y="1435862"/>
                    <a:pt x="889921" y="1390142"/>
                  </a:cubicBezTo>
                  <a:cubicBezTo>
                    <a:pt x="889921" y="1390142"/>
                    <a:pt x="811339" y="1205262"/>
                    <a:pt x="809625" y="1205833"/>
                  </a:cubicBezTo>
                  <a:cubicBezTo>
                    <a:pt x="792480" y="1211453"/>
                    <a:pt x="774287" y="1216597"/>
                    <a:pt x="755618" y="1220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 sz="1351"/>
            </a:p>
          </p:txBody>
        </p:sp>
        <p:sp>
          <p:nvSpPr>
            <p:cNvPr id="14" name="Freeform: Shape 10">
              <a:extLst>
                <a:ext uri="{FF2B5EF4-FFF2-40B4-BE49-F238E27FC236}">
                  <a16:creationId xmlns:a16="http://schemas.microsoft.com/office/drawing/2014/main" id="{72158EEF-0D01-314E-A10C-997A9895C0C9}"/>
                </a:ext>
              </a:extLst>
            </p:cNvPr>
            <p:cNvSpPr/>
            <p:nvPr/>
          </p:nvSpPr>
          <p:spPr>
            <a:xfrm>
              <a:off x="3461956" y="2696717"/>
              <a:ext cx="1152525" cy="1447800"/>
            </a:xfrm>
            <a:custGeom>
              <a:avLst/>
              <a:gdLst/>
              <a:ahLst/>
              <a:cxnLst/>
              <a:rect l="0" t="0" r="0" b="0"/>
              <a:pathLst>
                <a:path w="1152525" h="1447800">
                  <a:moveTo>
                    <a:pt x="63627" y="7144"/>
                  </a:moveTo>
                  <a:lnTo>
                    <a:pt x="15145" y="7144"/>
                  </a:lnTo>
                  <a:lnTo>
                    <a:pt x="15145" y="478155"/>
                  </a:lnTo>
                  <a:lnTo>
                    <a:pt x="244697" y="478155"/>
                  </a:lnTo>
                  <a:lnTo>
                    <a:pt x="282797" y="262223"/>
                  </a:lnTo>
                  <a:cubicBezTo>
                    <a:pt x="286893" y="242030"/>
                    <a:pt x="292894" y="240030"/>
                    <a:pt x="315087" y="240030"/>
                  </a:cubicBezTo>
                  <a:lnTo>
                    <a:pt x="736949" y="240030"/>
                  </a:lnTo>
                  <a:lnTo>
                    <a:pt x="7144" y="1253204"/>
                  </a:lnTo>
                  <a:lnTo>
                    <a:pt x="7144" y="1448943"/>
                  </a:lnTo>
                  <a:lnTo>
                    <a:pt x="1143381" y="1448943"/>
                  </a:lnTo>
                  <a:lnTo>
                    <a:pt x="1143381" y="994791"/>
                  </a:lnTo>
                  <a:lnTo>
                    <a:pt x="925259" y="994791"/>
                  </a:lnTo>
                  <a:lnTo>
                    <a:pt x="887159" y="1210723"/>
                  </a:lnTo>
                  <a:cubicBezTo>
                    <a:pt x="883158" y="1230916"/>
                    <a:pt x="877062" y="1232916"/>
                    <a:pt x="854869" y="1232916"/>
                  </a:cubicBezTo>
                  <a:lnTo>
                    <a:pt x="407194" y="1232916"/>
                  </a:lnTo>
                  <a:lnTo>
                    <a:pt x="1149096" y="202978"/>
                  </a:lnTo>
                  <a:lnTo>
                    <a:pt x="1149096" y="7144"/>
                  </a:lnTo>
                  <a:lnTo>
                    <a:pt x="6324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239230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B0DA4B2-9AA4-A244-8B04-2F11ACE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8078"/>
            <a:ext cx="11277600" cy="829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8484FE9-B7FA-9046-91A0-604E555AB0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78400" y="1242934"/>
            <a:ext cx="6734629" cy="4714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368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42934"/>
            <a:ext cx="5275943" cy="4714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B0DA4B2-9AA4-A244-8B04-2F11ACE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8078"/>
            <a:ext cx="11277600" cy="829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8484FE9-B7FA-9046-91A0-604E555AB0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37086" y="1242934"/>
            <a:ext cx="5275943" cy="4714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4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2471359" y="743493"/>
            <a:ext cx="1259631" cy="695563"/>
          </a:xfrm>
          <a:prstGeom prst="rect">
            <a:avLst/>
          </a:prstGeom>
          <a:solidFill>
            <a:srgbClr val="BA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Zerto Red</a:t>
            </a:r>
          </a:p>
          <a:p>
            <a:pPr algn="ctr"/>
            <a:r>
              <a:rPr lang="en-US" sz="1400"/>
              <a:t>#BA0C25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2935"/>
            <a:ext cx="11277600" cy="397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71359" y="0"/>
            <a:ext cx="1259631" cy="674557"/>
          </a:xfrm>
          <a:prstGeom prst="rect">
            <a:avLst/>
          </a:prstGeom>
          <a:solidFill>
            <a:srgbClr val="373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/>
              <a:t>Text Color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8079"/>
            <a:ext cx="11277600" cy="829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7AFFC-06EC-8B47-9AC3-FA45E3CE0FFF}"/>
              </a:ext>
            </a:extLst>
          </p:cNvPr>
          <p:cNvSpPr/>
          <p:nvPr userDrawn="1"/>
        </p:nvSpPr>
        <p:spPr>
          <a:xfrm>
            <a:off x="12471359" y="743493"/>
            <a:ext cx="1259631" cy="695563"/>
          </a:xfrm>
          <a:prstGeom prst="rect">
            <a:avLst/>
          </a:prstGeom>
          <a:solidFill>
            <a:srgbClr val="BA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Zerto Red</a:t>
            </a:r>
          </a:p>
          <a:p>
            <a:pPr algn="ctr"/>
            <a:r>
              <a:rPr lang="en-US" sz="1400"/>
              <a:t>#BA0C25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684B7-AC02-634D-9920-78DB233061C2}"/>
              </a:ext>
            </a:extLst>
          </p:cNvPr>
          <p:cNvSpPr/>
          <p:nvPr userDrawn="1"/>
        </p:nvSpPr>
        <p:spPr>
          <a:xfrm>
            <a:off x="12471359" y="0"/>
            <a:ext cx="1259631" cy="6745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/>
              <a:t>Text Color</a:t>
            </a:r>
          </a:p>
          <a:p>
            <a:pPr algn="l"/>
            <a:r>
              <a:rPr lang="en-US" sz="1400"/>
              <a:t>#373C41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0EDE9F-7834-2A4C-A075-574DAD882E8D}"/>
              </a:ext>
            </a:extLst>
          </p:cNvPr>
          <p:cNvGrpSpPr/>
          <p:nvPr userDrawn="1"/>
        </p:nvGrpSpPr>
        <p:grpSpPr>
          <a:xfrm>
            <a:off x="12640194" y="1833920"/>
            <a:ext cx="1575343" cy="3705283"/>
            <a:chOff x="2544469" y="1940325"/>
            <a:chExt cx="1575343" cy="37052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3E32E7-FA19-2049-A24F-26E9F7F89FAE}"/>
                </a:ext>
              </a:extLst>
            </p:cNvPr>
            <p:cNvSpPr txBox="1"/>
            <p:nvPr userDrawn="1"/>
          </p:nvSpPr>
          <p:spPr>
            <a:xfrm>
              <a:off x="2544469" y="1940325"/>
              <a:ext cx="1575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Calibri" charset="0"/>
                  <a:ea typeface="Calibri" charset="0"/>
                  <a:cs typeface="Calibri" charset="0"/>
                </a:rPr>
                <a:t>Neutrals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02DF54-67CE-D149-B2C6-07858BD025BA}"/>
                </a:ext>
              </a:extLst>
            </p:cNvPr>
            <p:cNvSpPr/>
            <p:nvPr userDrawn="1"/>
          </p:nvSpPr>
          <p:spPr>
            <a:xfrm>
              <a:off x="2634782" y="2379372"/>
              <a:ext cx="914400" cy="281882"/>
            </a:xfrm>
            <a:prstGeom prst="rect">
              <a:avLst/>
            </a:prstGeom>
            <a:solidFill>
              <a:srgbClr val="373C4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207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80D52C-94FD-D44A-A246-09A2C85B1EBC}"/>
                </a:ext>
              </a:extLst>
            </p:cNvPr>
            <p:cNvSpPr/>
            <p:nvPr userDrawn="1"/>
          </p:nvSpPr>
          <p:spPr>
            <a:xfrm>
              <a:off x="2634782" y="4368942"/>
              <a:ext cx="914400" cy="281882"/>
            </a:xfrm>
            <a:prstGeom prst="rect">
              <a:avLst/>
            </a:prstGeom>
            <a:solidFill>
              <a:srgbClr val="90A0A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207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9BD295-4ED4-264F-8E19-1E651DB5A785}"/>
                </a:ext>
              </a:extLst>
            </p:cNvPr>
            <p:cNvSpPr/>
            <p:nvPr userDrawn="1"/>
          </p:nvSpPr>
          <p:spPr>
            <a:xfrm>
              <a:off x="2634782" y="5363726"/>
              <a:ext cx="914400" cy="281882"/>
            </a:xfrm>
            <a:prstGeom prst="rect">
              <a:avLst/>
            </a:prstGeom>
            <a:solidFill>
              <a:srgbClr val="D0D8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207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F06C9F-4FCF-894A-AA2A-B4276F9902FE}"/>
                </a:ext>
              </a:extLst>
            </p:cNvPr>
            <p:cNvSpPr/>
            <p:nvPr userDrawn="1"/>
          </p:nvSpPr>
          <p:spPr>
            <a:xfrm>
              <a:off x="2634782" y="3374157"/>
              <a:ext cx="914400" cy="281882"/>
            </a:xfrm>
            <a:prstGeom prst="rect">
              <a:avLst/>
            </a:prstGeom>
            <a:solidFill>
              <a:srgbClr val="4F5E6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207</a:t>
              </a:r>
              <a:endParaRPr lang="en-US" sz="80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39F3F46-F46D-5249-8545-EBC98258F2A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546" y="6184454"/>
            <a:ext cx="1297991" cy="5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09539" rtl="0" eaLnBrk="1" latinLnBrk="0" hangingPunct="1">
        <a:spcBef>
          <a:spcPct val="0"/>
        </a:spcBef>
        <a:buNone/>
        <a:defRPr lang="en-US" sz="4000" b="0" i="0" kern="1200" baseline="0" dirty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8918" indent="-288918" algn="l" defTabSz="609539" rtl="0" eaLnBrk="1" latinLnBrk="0" hangingPunct="1">
        <a:spcBef>
          <a:spcPct val="20000"/>
        </a:spcBef>
        <a:buClr>
          <a:srgbClr val="A30015"/>
        </a:buClr>
        <a:buFont typeface="Arial"/>
        <a:buChar char="•"/>
        <a:tabLst/>
        <a:defRPr lang="en-US" sz="3200" b="0" i="0" kern="1200" dirty="0" smtClean="0">
          <a:solidFill>
            <a:schemeClr val="tx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1pPr>
      <a:lvl2pPr marL="858817" indent="-249232" algn="l" defTabSz="609539" rtl="0" eaLnBrk="1" latinLnBrk="0" hangingPunct="1">
        <a:spcBef>
          <a:spcPct val="20000"/>
        </a:spcBef>
        <a:buClr>
          <a:srgbClr val="A30015"/>
        </a:buClr>
        <a:buFont typeface="Arial"/>
        <a:buChar char="–"/>
        <a:tabLst/>
        <a:defRPr sz="26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433477" indent="-214308" algn="l" defTabSz="609539" rtl="0" eaLnBrk="1" latinLnBrk="0" hangingPunct="1">
        <a:spcBef>
          <a:spcPct val="20000"/>
        </a:spcBef>
        <a:buClr>
          <a:srgbClr val="A30015"/>
        </a:buClr>
        <a:buFont typeface="Arial"/>
        <a:buChar char="•"/>
        <a:tabLst/>
        <a:defRPr sz="26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2063699" indent="-234945" algn="l" defTabSz="609539" rtl="0" eaLnBrk="1" latinLnBrk="0" hangingPunct="1">
        <a:spcBef>
          <a:spcPct val="20000"/>
        </a:spcBef>
        <a:buClr>
          <a:srgbClr val="A30015"/>
        </a:buClr>
        <a:buFont typeface="Arial"/>
        <a:buChar char="–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630422" indent="-192083" algn="l" defTabSz="609539" rtl="0" eaLnBrk="1" latinLnBrk="0" hangingPunct="1">
        <a:spcBef>
          <a:spcPct val="20000"/>
        </a:spcBef>
        <a:buClr>
          <a:srgbClr val="A30015"/>
        </a:buClr>
        <a:buFont typeface="Arial"/>
        <a:buChar char="»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3352464" indent="-304768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erto-mobile-data.zert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6214-8D01-4F99-AC36-19D65368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Planner Prerequisites and Caveats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BE270F-ED0B-5B4B-AEAE-460FCEE11049}"/>
              </a:ext>
            </a:extLst>
          </p:cNvPr>
          <p:cNvGrpSpPr/>
          <p:nvPr/>
        </p:nvGrpSpPr>
        <p:grpSpPr>
          <a:xfrm>
            <a:off x="457200" y="4900922"/>
            <a:ext cx="11143397" cy="1026577"/>
            <a:chOff x="585627" y="318499"/>
            <a:chExt cx="11143397" cy="15616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BCCF72-7514-4546-9299-C538904DAEF8}"/>
                </a:ext>
              </a:extLst>
            </p:cNvPr>
            <p:cNvSpPr/>
            <p:nvPr/>
          </p:nvSpPr>
          <p:spPr>
            <a:xfrm>
              <a:off x="585627" y="318499"/>
              <a:ext cx="11143397" cy="15616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C13EFA-BF52-F342-A3F2-80518DE8F595}"/>
                </a:ext>
              </a:extLst>
            </p:cNvPr>
            <p:cNvSpPr/>
            <p:nvPr/>
          </p:nvSpPr>
          <p:spPr>
            <a:xfrm>
              <a:off x="585627" y="318499"/>
              <a:ext cx="102742" cy="1561672"/>
            </a:xfrm>
            <a:prstGeom prst="rect">
              <a:avLst/>
            </a:prstGeom>
            <a:solidFill>
              <a:srgbClr val="BA0C2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0C08DD-1729-A64F-9456-B9015687DC93}"/>
              </a:ext>
            </a:extLst>
          </p:cNvPr>
          <p:cNvSpPr/>
          <p:nvPr/>
        </p:nvSpPr>
        <p:spPr>
          <a:xfrm>
            <a:off x="815849" y="5055095"/>
            <a:ext cx="10784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Note: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lt"/>
                <a:cs typeface="Calibri"/>
              </a:rPr>
              <a:t>For prospects that refuse to install 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lt"/>
                <a:cs typeface="Calibri"/>
              </a:rPr>
              <a:t>Zerto's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lt"/>
                <a:cs typeface="Calibri"/>
              </a:rPr>
              <a:t> ZVM, the standalone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lt"/>
                <a:cs typeface="Calibri"/>
              </a:rPr>
              <a:t>zPlanner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lt"/>
                <a:cs typeface="Calibri"/>
              </a:rPr>
              <a:t> is still available upon request with your Account team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373C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AF7F18-458A-194B-9F22-924CE7D332B6}"/>
              </a:ext>
            </a:extLst>
          </p:cNvPr>
          <p:cNvSpPr/>
          <p:nvPr/>
        </p:nvSpPr>
        <p:spPr>
          <a:xfrm>
            <a:off x="457200" y="1371708"/>
            <a:ext cx="3555242" cy="3323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38C9D-4B96-9A4F-83F7-29463A8F21F3}"/>
              </a:ext>
            </a:extLst>
          </p:cNvPr>
          <p:cNvSpPr/>
          <p:nvPr/>
        </p:nvSpPr>
        <p:spPr>
          <a:xfrm>
            <a:off x="4251278" y="1371708"/>
            <a:ext cx="3555242" cy="3323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63E46D-57F9-5941-AF8F-FC8C1F536B2F}"/>
              </a:ext>
            </a:extLst>
          </p:cNvPr>
          <p:cNvSpPr/>
          <p:nvPr/>
        </p:nvSpPr>
        <p:spPr>
          <a:xfrm>
            <a:off x="8045355" y="1371708"/>
            <a:ext cx="3555242" cy="3323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499FE-9CC0-8140-9C11-DD881428B5F7}"/>
              </a:ext>
            </a:extLst>
          </p:cNvPr>
          <p:cNvSpPr/>
          <p:nvPr/>
        </p:nvSpPr>
        <p:spPr>
          <a:xfrm>
            <a:off x="457200" y="1374326"/>
            <a:ext cx="3555242" cy="700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Prerequisites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81260-556D-104E-A76C-9FED31D67132}"/>
              </a:ext>
            </a:extLst>
          </p:cNvPr>
          <p:cNvSpPr/>
          <p:nvPr/>
        </p:nvSpPr>
        <p:spPr>
          <a:xfrm>
            <a:off x="4251278" y="1374326"/>
            <a:ext cx="3555242" cy="700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Caveats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071AE-4B4E-AC48-9979-65C088E7A58A}"/>
              </a:ext>
            </a:extLst>
          </p:cNvPr>
          <p:cNvSpPr txBox="1"/>
          <p:nvPr/>
        </p:nvSpPr>
        <p:spPr>
          <a:xfrm>
            <a:off x="457200" y="2197290"/>
            <a:ext cx="3555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6863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Zerto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version 7.0u1 or higher</a:t>
            </a:r>
          </a:p>
          <a:p>
            <a:pPr marL="296863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ZVM must have internet access and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443 open to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https://zerto-mobile-data.zerto.com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373C4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96863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Zerto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license (any)</a:t>
            </a:r>
          </a:p>
          <a:p>
            <a:pPr marL="296863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User must have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myzerto.com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access for the Analytics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373C41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7C3B9-BCF4-3F44-87D2-32BA3C0900E8}"/>
              </a:ext>
            </a:extLst>
          </p:cNvPr>
          <p:cNvSpPr txBox="1"/>
          <p:nvPr/>
        </p:nvSpPr>
        <p:spPr>
          <a:xfrm>
            <a:off x="4251278" y="2197290"/>
            <a:ext cx="35552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6863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Assumes 50% compression ratio and 24 hours of journal history</a:t>
            </a:r>
          </a:p>
          <a:p>
            <a:pPr marL="296863" marR="0" lvl="1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AWS and Hyper-V support is not available at this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100EF4-57AD-DA44-884E-237F29A8F7E6}"/>
              </a:ext>
            </a:extLst>
          </p:cNvPr>
          <p:cNvSpPr/>
          <p:nvPr/>
        </p:nvSpPr>
        <p:spPr>
          <a:xfrm>
            <a:off x="8045355" y="1374326"/>
            <a:ext cx="3555242" cy="7001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History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BBB206-728E-FD45-96D1-B7ED1FBA2387}"/>
              </a:ext>
            </a:extLst>
          </p:cNvPr>
          <p:cNvSpPr txBox="1"/>
          <p:nvPr/>
        </p:nvSpPr>
        <p:spPr>
          <a:xfrm>
            <a:off x="8045355" y="2197290"/>
            <a:ext cx="3555242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96545" marR="0" lvl="1" indent="-22987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C4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Journal length is selectable for the previous 30 days, assuming that the ZVM has been running for that amount of time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C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93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E19112-D600-944A-B464-FFF714129150}"/>
              </a:ext>
            </a:extLst>
          </p:cNvPr>
          <p:cNvSpPr/>
          <p:nvPr/>
        </p:nvSpPr>
        <p:spPr>
          <a:xfrm>
            <a:off x="0" y="0"/>
            <a:ext cx="4734232" cy="6091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C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AB0A9-A22B-E54C-90D8-3A997DE3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Planner Deployment – Sizing for a prospect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3B4533-99A0-F14E-94E8-2B71E7BD920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51901" y="1242934"/>
            <a:ext cx="7359176" cy="522698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Download ZVM version 7.0U1 or above from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MyZerto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Install ZVM</a:t>
            </a:r>
          </a:p>
          <a:p>
            <a:pPr marL="858520" lvl="1" indent="-24892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Express installation, no specific setup is required. </a:t>
            </a:r>
          </a:p>
          <a:p>
            <a:pPr marL="858520" lvl="1" indent="-24892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VC admin credentials need to be provided.</a:t>
            </a:r>
          </a:p>
          <a:p>
            <a:pPr marL="858520" lvl="1" indent="-24892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Online services should be left enabled (default).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Setup ZVM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Log in to ZVM and input your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Zerto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license (any).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Within ZVM site settings, opt-in to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Zerto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Analytics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Log in to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Zerto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Analytics and navigate to the "Planning" tab.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Click VM selection to start using the resource planner</a:t>
            </a:r>
          </a:p>
          <a:p>
            <a:pPr marL="1433195" lvl="2" indent="-24892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Select the desired Source Site.</a:t>
            </a:r>
          </a:p>
          <a:p>
            <a:pPr marL="1433195" lvl="2" indent="-24892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Out of the monitored VMs list, pick the VMs to be included in the planning report.</a:t>
            </a:r>
          </a:p>
          <a:p>
            <a:pPr marL="1433195" lvl="2" indent="-248920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Specify 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platform type of the target recovery site</a:t>
            </a:r>
          </a:p>
          <a:p>
            <a:pPr marL="1433195" lvl="2" indent="-24892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Optionally select a date range for historical data baseline (default=1 week)</a:t>
            </a: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View the planning report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Zerto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Analytics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CEB4F-FCB9-2C42-9AC6-9227C8002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25" y="1329570"/>
            <a:ext cx="1985351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E8B5E-0B76-A04D-AE55-7158D7CF0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2" y="2514600"/>
            <a:ext cx="31496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B8D4AE-00F1-B84C-AD99-52486B638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36" y="3995555"/>
            <a:ext cx="323193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01506"/>
      </p:ext>
    </p:extLst>
  </p:cSld>
  <p:clrMapOvr>
    <a:masterClrMapping/>
  </p:clrMapOvr>
</p:sld>
</file>

<file path=ppt/theme/theme1.xml><?xml version="1.0" encoding="utf-8"?>
<a:theme xmlns:a="http://schemas.openxmlformats.org/drawingml/2006/main" name="4_Zerto072517">
  <a:themeElements>
    <a:clrScheme name="Custom 9 1">
      <a:dk1>
        <a:srgbClr val="373C41"/>
      </a:dk1>
      <a:lt1>
        <a:srgbClr val="FFFFFF"/>
      </a:lt1>
      <a:dk2>
        <a:srgbClr val="373C41"/>
      </a:dk2>
      <a:lt2>
        <a:srgbClr val="F5F7FA"/>
      </a:lt2>
      <a:accent1>
        <a:srgbClr val="373C41"/>
      </a:accent1>
      <a:accent2>
        <a:srgbClr val="4E5E6A"/>
      </a:accent2>
      <a:accent3>
        <a:srgbClr val="90A0AD"/>
      </a:accent3>
      <a:accent4>
        <a:srgbClr val="CFD8DE"/>
      </a:accent4>
      <a:accent5>
        <a:srgbClr val="363F50"/>
      </a:accent5>
      <a:accent6>
        <a:srgbClr val="9CA6B9"/>
      </a:accent6>
      <a:hlink>
        <a:srgbClr val="BA0C24"/>
      </a:hlink>
      <a:folHlink>
        <a:srgbClr val="BA0C24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25000"/>
              <a:lumOff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Zerto_Template_Internal" id="{3416AF91-7B80-EC47-B5B2-CF31B449445A}" vid="{31C492A1-C944-604D-B164-807D93BB6D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111</Words>
  <Application>Microsoft Office PowerPoint</Application>
  <PresentationFormat>Widescreen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4_Zerto072517</vt:lpstr>
      <vt:lpstr>Planner Prerequisites and Caveats</vt:lpstr>
      <vt:lpstr>Planner Deployment – Sizing for a prospect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Planner Deployment – Sizing for a prospect</dc:title>
  <dc:creator>Michael Lebo</dc:creator>
  <cp:lastModifiedBy>Michael Lebo</cp:lastModifiedBy>
  <cp:revision>3</cp:revision>
  <dcterms:created xsi:type="dcterms:W3CDTF">2019-10-16T19:01:58Z</dcterms:created>
  <dcterms:modified xsi:type="dcterms:W3CDTF">2019-10-21T18:49:47Z</dcterms:modified>
</cp:coreProperties>
</file>