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89E51-637F-4BE5-BA13-CB00B465B3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5240A-B281-4C5F-87B9-01F2F4A109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400" dirty="0"/>
            <a:t>加入了中断管理，定义了中断向量描述符，添加了</a:t>
          </a:r>
          <a:r>
            <a:rPr lang="en-US" sz="2400" dirty="0"/>
            <a:t>IDT</a:t>
          </a:r>
          <a:r>
            <a:rPr lang="zh-CN" sz="2400" dirty="0"/>
            <a:t>。</a:t>
          </a:r>
          <a:endParaRPr lang="en-US" sz="2400" dirty="0"/>
        </a:p>
      </dgm:t>
    </dgm:pt>
    <dgm:pt modelId="{AE94F3B7-6321-4E2C-9141-EC8C6D4E6367}" type="parTrans" cxnId="{75C6D585-A43A-4799-A3DE-B82954978F69}">
      <dgm:prSet/>
      <dgm:spPr/>
      <dgm:t>
        <a:bodyPr/>
        <a:lstStyle/>
        <a:p>
          <a:endParaRPr lang="en-US"/>
        </a:p>
      </dgm:t>
    </dgm:pt>
    <dgm:pt modelId="{8D1F0E3E-A31F-4F30-9CF3-348279FEB3DB}" type="sibTrans" cxnId="{75C6D585-A43A-4799-A3DE-B82954978F69}">
      <dgm:prSet/>
      <dgm:spPr/>
      <dgm:t>
        <a:bodyPr/>
        <a:lstStyle/>
        <a:p>
          <a:endParaRPr lang="en-US"/>
        </a:p>
      </dgm:t>
    </dgm:pt>
    <dgm:pt modelId="{C09D33C5-37B8-4890-B43D-EFD6A08CD4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400" dirty="0"/>
            <a:t>加入了内存管理，定义了全局段描述符，添加了</a:t>
          </a:r>
          <a:r>
            <a:rPr lang="en-US" sz="2400" dirty="0"/>
            <a:t>GDT</a:t>
          </a:r>
          <a:r>
            <a:rPr lang="zh-CN" sz="2400" dirty="0"/>
            <a:t>。</a:t>
          </a:r>
          <a:endParaRPr lang="en-US" sz="2400" dirty="0"/>
        </a:p>
      </dgm:t>
    </dgm:pt>
    <dgm:pt modelId="{1B781690-CB9C-4DA7-BCA0-BF732FF592FE}" type="parTrans" cxnId="{A0A5AA53-CEEB-4130-BC54-33F7599D4F72}">
      <dgm:prSet/>
      <dgm:spPr/>
      <dgm:t>
        <a:bodyPr/>
        <a:lstStyle/>
        <a:p>
          <a:endParaRPr lang="en-US"/>
        </a:p>
      </dgm:t>
    </dgm:pt>
    <dgm:pt modelId="{3DA54D99-8679-4E90-A760-372324618DDC}" type="sibTrans" cxnId="{A0A5AA53-CEEB-4130-BC54-33F7599D4F72}">
      <dgm:prSet/>
      <dgm:spPr/>
      <dgm:t>
        <a:bodyPr/>
        <a:lstStyle/>
        <a:p>
          <a:endParaRPr lang="en-US"/>
        </a:p>
      </dgm:t>
    </dgm:pt>
    <dgm:pt modelId="{7D12ADA4-FD2C-4EF2-9386-B62A839FC1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400" dirty="0"/>
            <a:t>加入了</a:t>
          </a:r>
          <a:r>
            <a:rPr lang="en-US" sz="2400" dirty="0"/>
            <a:t>ASCII</a:t>
          </a:r>
          <a:r>
            <a:rPr lang="zh-CN" sz="2400" dirty="0"/>
            <a:t>码字符集的字体数据。（如左图字符“</a:t>
          </a:r>
          <a:r>
            <a:rPr lang="en-US" sz="2400" dirty="0"/>
            <a:t>A</a:t>
          </a:r>
          <a:r>
            <a:rPr lang="zh-CN" sz="2400"/>
            <a:t>”）</a:t>
          </a:r>
          <a:endParaRPr lang="en-US" sz="2400"/>
        </a:p>
      </dgm:t>
    </dgm:pt>
    <dgm:pt modelId="{CC7C2474-1856-4167-8E19-E902E852CDA8}" type="parTrans" cxnId="{FC676459-2E95-4750-9F69-2BE86BF06A17}">
      <dgm:prSet/>
      <dgm:spPr/>
      <dgm:t>
        <a:bodyPr/>
        <a:lstStyle/>
        <a:p>
          <a:endParaRPr lang="en-US"/>
        </a:p>
      </dgm:t>
    </dgm:pt>
    <dgm:pt modelId="{DCDB3ABD-A232-4F6D-8143-EB3135396EED}" type="sibTrans" cxnId="{FC676459-2E95-4750-9F69-2BE86BF06A17}">
      <dgm:prSet/>
      <dgm:spPr/>
      <dgm:t>
        <a:bodyPr/>
        <a:lstStyle/>
        <a:p>
          <a:endParaRPr lang="en-US"/>
        </a:p>
      </dgm:t>
    </dgm:pt>
    <dgm:pt modelId="{648A03AF-7D75-4DF1-8B68-FF21FA9C8A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400" dirty="0"/>
            <a:t>加入了渲染字符和字符串到画面上的</a:t>
          </a:r>
          <a:r>
            <a:rPr lang="zh-CN" altLang="en-US" sz="2400" dirty="0"/>
            <a:t>函数</a:t>
          </a:r>
          <a:r>
            <a:rPr lang="zh-CN" sz="2400" dirty="0"/>
            <a:t>。</a:t>
          </a:r>
          <a:endParaRPr lang="en-US" sz="2400" dirty="0"/>
        </a:p>
      </dgm:t>
    </dgm:pt>
    <dgm:pt modelId="{1F99C8F8-6429-421B-9A93-AD9A249032BD}" type="parTrans" cxnId="{6BE2D760-E703-4711-AB48-8376DE0FD010}">
      <dgm:prSet/>
      <dgm:spPr/>
      <dgm:t>
        <a:bodyPr/>
        <a:lstStyle/>
        <a:p>
          <a:endParaRPr lang="en-US"/>
        </a:p>
      </dgm:t>
    </dgm:pt>
    <dgm:pt modelId="{99E8910F-175A-456A-9E46-349C78A9D430}" type="sibTrans" cxnId="{6BE2D760-E703-4711-AB48-8376DE0FD010}">
      <dgm:prSet/>
      <dgm:spPr/>
      <dgm:t>
        <a:bodyPr/>
        <a:lstStyle/>
        <a:p>
          <a:endParaRPr lang="en-US"/>
        </a:p>
      </dgm:t>
    </dgm:pt>
    <dgm:pt modelId="{725B0EA6-95B7-4D2E-9A59-90D958B602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2400" dirty="0"/>
            <a:t>加入了鼠标指针显示，暂时将鼠标的</a:t>
          </a:r>
          <a:r>
            <a:rPr lang="zh-CN" altLang="en-US" sz="2400" dirty="0"/>
            <a:t>坐标</a:t>
          </a:r>
          <a:r>
            <a:rPr lang="zh-CN" sz="2400" dirty="0"/>
            <a:t>显示在背景的左上角。</a:t>
          </a:r>
          <a:endParaRPr lang="en-US" sz="2400" dirty="0"/>
        </a:p>
      </dgm:t>
    </dgm:pt>
    <dgm:pt modelId="{E4B73427-10C3-4F1C-AF69-90ED4996B79A}" type="parTrans" cxnId="{769B2B53-813E-409C-AB3B-0416240310BE}">
      <dgm:prSet/>
      <dgm:spPr/>
      <dgm:t>
        <a:bodyPr/>
        <a:lstStyle/>
        <a:p>
          <a:endParaRPr lang="en-US"/>
        </a:p>
      </dgm:t>
    </dgm:pt>
    <dgm:pt modelId="{AA2040DE-8AF3-4904-A2F3-0319B620EF22}" type="sibTrans" cxnId="{769B2B53-813E-409C-AB3B-0416240310BE}">
      <dgm:prSet/>
      <dgm:spPr/>
      <dgm:t>
        <a:bodyPr/>
        <a:lstStyle/>
        <a:p>
          <a:endParaRPr lang="en-US"/>
        </a:p>
      </dgm:t>
    </dgm:pt>
    <dgm:pt modelId="{1BC09EE0-493F-4A1C-A22C-3F30969DB449}" type="pres">
      <dgm:prSet presAssocID="{A5C89E51-637F-4BE5-BA13-CB00B465B310}" presName="root" presStyleCnt="0">
        <dgm:presLayoutVars>
          <dgm:dir/>
          <dgm:resizeHandles val="exact"/>
        </dgm:presLayoutVars>
      </dgm:prSet>
      <dgm:spPr/>
    </dgm:pt>
    <dgm:pt modelId="{25DDD103-4A3D-47E0-A6A0-D9BFE6A49475}" type="pres">
      <dgm:prSet presAssocID="{BF75240A-B281-4C5F-87B9-01F2F4A109B3}" presName="compNode" presStyleCnt="0"/>
      <dgm:spPr/>
    </dgm:pt>
    <dgm:pt modelId="{16D1F232-96F7-428F-8C66-810AF29BFBD5}" type="pres">
      <dgm:prSet presAssocID="{BF75240A-B281-4C5F-87B9-01F2F4A109B3}" presName="bgRect" presStyleLbl="bgShp" presStyleIdx="0" presStyleCnt="5" custLinFactY="-5226" custLinFactNeighborY="-100000"/>
      <dgm:spPr/>
    </dgm:pt>
    <dgm:pt modelId="{C866ED48-3776-4340-BB03-C7F63A84FC4B}" type="pres">
      <dgm:prSet presAssocID="{BF75240A-B281-4C5F-87B9-01F2F4A109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添加"/>
        </a:ext>
      </dgm:extLst>
    </dgm:pt>
    <dgm:pt modelId="{A15FE15E-DCFC-4B7B-BB83-C0630EB559DD}" type="pres">
      <dgm:prSet presAssocID="{BF75240A-B281-4C5F-87B9-01F2F4A109B3}" presName="spaceRect" presStyleCnt="0"/>
      <dgm:spPr/>
    </dgm:pt>
    <dgm:pt modelId="{0823BE8F-4388-4BD4-9573-5C247B1C045B}" type="pres">
      <dgm:prSet presAssocID="{BF75240A-B281-4C5F-87B9-01F2F4A109B3}" presName="parTx" presStyleLbl="revTx" presStyleIdx="0" presStyleCnt="5">
        <dgm:presLayoutVars>
          <dgm:chMax val="0"/>
          <dgm:chPref val="0"/>
        </dgm:presLayoutVars>
      </dgm:prSet>
      <dgm:spPr/>
    </dgm:pt>
    <dgm:pt modelId="{27316531-24B5-4BB8-BD0B-F763955707C1}" type="pres">
      <dgm:prSet presAssocID="{8D1F0E3E-A31F-4F30-9CF3-348279FEB3DB}" presName="sibTrans" presStyleCnt="0"/>
      <dgm:spPr/>
    </dgm:pt>
    <dgm:pt modelId="{6A7722A1-210C-44CF-8FC0-7C0F9600A00F}" type="pres">
      <dgm:prSet presAssocID="{C09D33C5-37B8-4890-B43D-EFD6A08CD412}" presName="compNode" presStyleCnt="0"/>
      <dgm:spPr/>
    </dgm:pt>
    <dgm:pt modelId="{74857E6A-6608-4CBA-8CD3-3AE76B795C52}" type="pres">
      <dgm:prSet presAssocID="{C09D33C5-37B8-4890-B43D-EFD6A08CD412}" presName="bgRect" presStyleLbl="bgShp" presStyleIdx="1" presStyleCnt="5"/>
      <dgm:spPr/>
    </dgm:pt>
    <dgm:pt modelId="{28B7AE0C-AF78-440A-871F-29E4AEADA74D}" type="pres">
      <dgm:prSet presAssocID="{C09D33C5-37B8-4890-B43D-EFD6A08CD4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橡皮擦"/>
        </a:ext>
      </dgm:extLst>
    </dgm:pt>
    <dgm:pt modelId="{D98883E2-6EA4-4563-960F-1DDECDE97F58}" type="pres">
      <dgm:prSet presAssocID="{C09D33C5-37B8-4890-B43D-EFD6A08CD412}" presName="spaceRect" presStyleCnt="0"/>
      <dgm:spPr/>
    </dgm:pt>
    <dgm:pt modelId="{75490081-EABD-4016-952F-6C5A6503477E}" type="pres">
      <dgm:prSet presAssocID="{C09D33C5-37B8-4890-B43D-EFD6A08CD412}" presName="parTx" presStyleLbl="revTx" presStyleIdx="1" presStyleCnt="5">
        <dgm:presLayoutVars>
          <dgm:chMax val="0"/>
          <dgm:chPref val="0"/>
        </dgm:presLayoutVars>
      </dgm:prSet>
      <dgm:spPr/>
    </dgm:pt>
    <dgm:pt modelId="{36F41008-C474-433D-8957-E6C9391BA41F}" type="pres">
      <dgm:prSet presAssocID="{3DA54D99-8679-4E90-A760-372324618DDC}" presName="sibTrans" presStyleCnt="0"/>
      <dgm:spPr/>
    </dgm:pt>
    <dgm:pt modelId="{1B513136-53CE-428A-8BED-FBB38B33DEDC}" type="pres">
      <dgm:prSet presAssocID="{7D12ADA4-FD2C-4EF2-9386-B62A839FC1D3}" presName="compNode" presStyleCnt="0"/>
      <dgm:spPr/>
    </dgm:pt>
    <dgm:pt modelId="{A43E442E-BF0C-40FB-9CC6-4817DEE5970C}" type="pres">
      <dgm:prSet presAssocID="{7D12ADA4-FD2C-4EF2-9386-B62A839FC1D3}" presName="bgRect" presStyleLbl="bgShp" presStyleIdx="2" presStyleCnt="5"/>
      <dgm:spPr/>
    </dgm:pt>
    <dgm:pt modelId="{01607F64-97E5-4B51-BBF6-9DB4B82B5B23}" type="pres">
      <dgm:prSet presAssocID="{7D12ADA4-FD2C-4EF2-9386-B62A839FC1D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836CD97B-0AD2-4327-8FAC-1F5707BE24D7}" type="pres">
      <dgm:prSet presAssocID="{7D12ADA4-FD2C-4EF2-9386-B62A839FC1D3}" presName="spaceRect" presStyleCnt="0"/>
      <dgm:spPr/>
    </dgm:pt>
    <dgm:pt modelId="{A867762B-F72F-48B4-8C7B-B6F1A7A40AD8}" type="pres">
      <dgm:prSet presAssocID="{7D12ADA4-FD2C-4EF2-9386-B62A839FC1D3}" presName="parTx" presStyleLbl="revTx" presStyleIdx="2" presStyleCnt="5">
        <dgm:presLayoutVars>
          <dgm:chMax val="0"/>
          <dgm:chPref val="0"/>
        </dgm:presLayoutVars>
      </dgm:prSet>
      <dgm:spPr/>
    </dgm:pt>
    <dgm:pt modelId="{5D778A7B-37C0-4E7E-9D93-A3F932034DE6}" type="pres">
      <dgm:prSet presAssocID="{DCDB3ABD-A232-4F6D-8143-EB3135396EED}" presName="sibTrans" presStyleCnt="0"/>
      <dgm:spPr/>
    </dgm:pt>
    <dgm:pt modelId="{F8F655C2-941E-48DC-B564-C3D61DA801DA}" type="pres">
      <dgm:prSet presAssocID="{648A03AF-7D75-4DF1-8B68-FF21FA9C8A20}" presName="compNode" presStyleCnt="0"/>
      <dgm:spPr/>
    </dgm:pt>
    <dgm:pt modelId="{D424D613-C01C-4FAF-9C06-0795E2573274}" type="pres">
      <dgm:prSet presAssocID="{648A03AF-7D75-4DF1-8B68-FF21FA9C8A20}" presName="bgRect" presStyleLbl="bgShp" presStyleIdx="3" presStyleCnt="5"/>
      <dgm:spPr/>
    </dgm:pt>
    <dgm:pt modelId="{F825A2FA-A2EB-44C7-9764-AED7F54FF56F}" type="pres">
      <dgm:prSet presAssocID="{648A03AF-7D75-4DF1-8B68-FF21FA9C8A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打字机"/>
        </a:ext>
      </dgm:extLst>
    </dgm:pt>
    <dgm:pt modelId="{6931363E-1922-47B2-8D69-800C8B0AE38B}" type="pres">
      <dgm:prSet presAssocID="{648A03AF-7D75-4DF1-8B68-FF21FA9C8A20}" presName="spaceRect" presStyleCnt="0"/>
      <dgm:spPr/>
    </dgm:pt>
    <dgm:pt modelId="{223F7D57-45A7-4D5E-AC6B-A6D00593B74F}" type="pres">
      <dgm:prSet presAssocID="{648A03AF-7D75-4DF1-8B68-FF21FA9C8A20}" presName="parTx" presStyleLbl="revTx" presStyleIdx="3" presStyleCnt="5">
        <dgm:presLayoutVars>
          <dgm:chMax val="0"/>
          <dgm:chPref val="0"/>
        </dgm:presLayoutVars>
      </dgm:prSet>
      <dgm:spPr/>
    </dgm:pt>
    <dgm:pt modelId="{84F3915B-2CC9-44D2-BFEC-B374AD0C2B50}" type="pres">
      <dgm:prSet presAssocID="{99E8910F-175A-456A-9E46-349C78A9D430}" presName="sibTrans" presStyleCnt="0"/>
      <dgm:spPr/>
    </dgm:pt>
    <dgm:pt modelId="{FD5FFE1D-BC08-4668-9886-BE0A808B8A2E}" type="pres">
      <dgm:prSet presAssocID="{725B0EA6-95B7-4D2E-9A59-90D958B6020D}" presName="compNode" presStyleCnt="0"/>
      <dgm:spPr/>
    </dgm:pt>
    <dgm:pt modelId="{EDE77C2A-4249-4D27-B7D1-740D418F9451}" type="pres">
      <dgm:prSet presAssocID="{725B0EA6-95B7-4D2E-9A59-90D958B6020D}" presName="bgRect" presStyleLbl="bgShp" presStyleIdx="4" presStyleCnt="5"/>
      <dgm:spPr/>
    </dgm:pt>
    <dgm:pt modelId="{1441F13F-6A17-4620-B536-1E7B4C6901E8}" type="pres">
      <dgm:prSet presAssocID="{725B0EA6-95B7-4D2E-9A59-90D958B602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游标"/>
        </a:ext>
      </dgm:extLst>
    </dgm:pt>
    <dgm:pt modelId="{4FEC9BCA-696D-4E1B-99B4-C456E09C22FF}" type="pres">
      <dgm:prSet presAssocID="{725B0EA6-95B7-4D2E-9A59-90D958B6020D}" presName="spaceRect" presStyleCnt="0"/>
      <dgm:spPr/>
    </dgm:pt>
    <dgm:pt modelId="{0FC643F0-FF7C-47F8-9097-D8B3CE6D6520}" type="pres">
      <dgm:prSet presAssocID="{725B0EA6-95B7-4D2E-9A59-90D958B6020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BE2D760-E703-4711-AB48-8376DE0FD010}" srcId="{A5C89E51-637F-4BE5-BA13-CB00B465B310}" destId="{648A03AF-7D75-4DF1-8B68-FF21FA9C8A20}" srcOrd="3" destOrd="0" parTransId="{1F99C8F8-6429-421B-9A93-AD9A249032BD}" sibTransId="{99E8910F-175A-456A-9E46-349C78A9D430}"/>
    <dgm:cxn modelId="{769B2B53-813E-409C-AB3B-0416240310BE}" srcId="{A5C89E51-637F-4BE5-BA13-CB00B465B310}" destId="{725B0EA6-95B7-4D2E-9A59-90D958B6020D}" srcOrd="4" destOrd="0" parTransId="{E4B73427-10C3-4F1C-AF69-90ED4996B79A}" sibTransId="{AA2040DE-8AF3-4904-A2F3-0319B620EF22}"/>
    <dgm:cxn modelId="{A0A5AA53-CEEB-4130-BC54-33F7599D4F72}" srcId="{A5C89E51-637F-4BE5-BA13-CB00B465B310}" destId="{C09D33C5-37B8-4890-B43D-EFD6A08CD412}" srcOrd="1" destOrd="0" parTransId="{1B781690-CB9C-4DA7-BCA0-BF732FF592FE}" sibTransId="{3DA54D99-8679-4E90-A760-372324618DDC}"/>
    <dgm:cxn modelId="{FC676459-2E95-4750-9F69-2BE86BF06A17}" srcId="{A5C89E51-637F-4BE5-BA13-CB00B465B310}" destId="{7D12ADA4-FD2C-4EF2-9386-B62A839FC1D3}" srcOrd="2" destOrd="0" parTransId="{CC7C2474-1856-4167-8E19-E902E852CDA8}" sibTransId="{DCDB3ABD-A232-4F6D-8143-EB3135396EED}"/>
    <dgm:cxn modelId="{75C6D585-A43A-4799-A3DE-B82954978F69}" srcId="{A5C89E51-637F-4BE5-BA13-CB00B465B310}" destId="{BF75240A-B281-4C5F-87B9-01F2F4A109B3}" srcOrd="0" destOrd="0" parTransId="{AE94F3B7-6321-4E2C-9141-EC8C6D4E6367}" sibTransId="{8D1F0E3E-A31F-4F30-9CF3-348279FEB3DB}"/>
    <dgm:cxn modelId="{E55F038E-7349-4CA0-838F-56BB0171AF10}" type="presOf" srcId="{7D12ADA4-FD2C-4EF2-9386-B62A839FC1D3}" destId="{A867762B-F72F-48B4-8C7B-B6F1A7A40AD8}" srcOrd="0" destOrd="0" presId="urn:microsoft.com/office/officeart/2018/2/layout/IconVerticalSolidList"/>
    <dgm:cxn modelId="{70FA9F99-5EAC-4F4E-9D67-ED491E23F88C}" type="presOf" srcId="{725B0EA6-95B7-4D2E-9A59-90D958B6020D}" destId="{0FC643F0-FF7C-47F8-9097-D8B3CE6D6520}" srcOrd="0" destOrd="0" presId="urn:microsoft.com/office/officeart/2018/2/layout/IconVerticalSolidList"/>
    <dgm:cxn modelId="{405407D2-422E-4026-8C72-6E3EA0E62269}" type="presOf" srcId="{648A03AF-7D75-4DF1-8B68-FF21FA9C8A20}" destId="{223F7D57-45A7-4D5E-AC6B-A6D00593B74F}" srcOrd="0" destOrd="0" presId="urn:microsoft.com/office/officeart/2018/2/layout/IconVerticalSolidList"/>
    <dgm:cxn modelId="{F3F4E9F0-7D01-4771-A43D-5D2F7CA30A93}" type="presOf" srcId="{A5C89E51-637F-4BE5-BA13-CB00B465B310}" destId="{1BC09EE0-493F-4A1C-A22C-3F30969DB449}" srcOrd="0" destOrd="0" presId="urn:microsoft.com/office/officeart/2018/2/layout/IconVerticalSolidList"/>
    <dgm:cxn modelId="{FBE574F4-3CD0-4AE5-9382-7BC7CD4C9AC0}" type="presOf" srcId="{BF75240A-B281-4C5F-87B9-01F2F4A109B3}" destId="{0823BE8F-4388-4BD4-9573-5C247B1C045B}" srcOrd="0" destOrd="0" presId="urn:microsoft.com/office/officeart/2018/2/layout/IconVerticalSolidList"/>
    <dgm:cxn modelId="{410B6AFB-4645-431D-B7DB-8D42677F3A8D}" type="presOf" srcId="{C09D33C5-37B8-4890-B43D-EFD6A08CD412}" destId="{75490081-EABD-4016-952F-6C5A6503477E}" srcOrd="0" destOrd="0" presId="urn:microsoft.com/office/officeart/2018/2/layout/IconVerticalSolidList"/>
    <dgm:cxn modelId="{F672F843-B51A-4C81-90E1-E4D34472C6EE}" type="presParOf" srcId="{1BC09EE0-493F-4A1C-A22C-3F30969DB449}" destId="{25DDD103-4A3D-47E0-A6A0-D9BFE6A49475}" srcOrd="0" destOrd="0" presId="urn:microsoft.com/office/officeart/2018/2/layout/IconVerticalSolidList"/>
    <dgm:cxn modelId="{D4F108B2-2680-4CE3-A0CD-6399C46814DE}" type="presParOf" srcId="{25DDD103-4A3D-47E0-A6A0-D9BFE6A49475}" destId="{16D1F232-96F7-428F-8C66-810AF29BFBD5}" srcOrd="0" destOrd="0" presId="urn:microsoft.com/office/officeart/2018/2/layout/IconVerticalSolidList"/>
    <dgm:cxn modelId="{13D76650-0C8A-43B3-9B3F-B80762A784F8}" type="presParOf" srcId="{25DDD103-4A3D-47E0-A6A0-D9BFE6A49475}" destId="{C866ED48-3776-4340-BB03-C7F63A84FC4B}" srcOrd="1" destOrd="0" presId="urn:microsoft.com/office/officeart/2018/2/layout/IconVerticalSolidList"/>
    <dgm:cxn modelId="{41AE6B2A-17D7-4E28-9A5D-648A2DC98E46}" type="presParOf" srcId="{25DDD103-4A3D-47E0-A6A0-D9BFE6A49475}" destId="{A15FE15E-DCFC-4B7B-BB83-C0630EB559DD}" srcOrd="2" destOrd="0" presId="urn:microsoft.com/office/officeart/2018/2/layout/IconVerticalSolidList"/>
    <dgm:cxn modelId="{23FDE305-ADFB-4236-A6A8-3048BCE03B3C}" type="presParOf" srcId="{25DDD103-4A3D-47E0-A6A0-D9BFE6A49475}" destId="{0823BE8F-4388-4BD4-9573-5C247B1C045B}" srcOrd="3" destOrd="0" presId="urn:microsoft.com/office/officeart/2018/2/layout/IconVerticalSolidList"/>
    <dgm:cxn modelId="{91A0F9B1-4E5F-4F3D-8489-E1F36C225596}" type="presParOf" srcId="{1BC09EE0-493F-4A1C-A22C-3F30969DB449}" destId="{27316531-24B5-4BB8-BD0B-F763955707C1}" srcOrd="1" destOrd="0" presId="urn:microsoft.com/office/officeart/2018/2/layout/IconVerticalSolidList"/>
    <dgm:cxn modelId="{1C0F25BF-BA99-45D0-BBEE-F46ED91BEF6C}" type="presParOf" srcId="{1BC09EE0-493F-4A1C-A22C-3F30969DB449}" destId="{6A7722A1-210C-44CF-8FC0-7C0F9600A00F}" srcOrd="2" destOrd="0" presId="urn:microsoft.com/office/officeart/2018/2/layout/IconVerticalSolidList"/>
    <dgm:cxn modelId="{E39970B7-4FC5-4CD9-A9E5-13C4C098566C}" type="presParOf" srcId="{6A7722A1-210C-44CF-8FC0-7C0F9600A00F}" destId="{74857E6A-6608-4CBA-8CD3-3AE76B795C52}" srcOrd="0" destOrd="0" presId="urn:microsoft.com/office/officeart/2018/2/layout/IconVerticalSolidList"/>
    <dgm:cxn modelId="{8370D5ED-BBA7-4135-9F9D-6480DB05619B}" type="presParOf" srcId="{6A7722A1-210C-44CF-8FC0-7C0F9600A00F}" destId="{28B7AE0C-AF78-440A-871F-29E4AEADA74D}" srcOrd="1" destOrd="0" presId="urn:microsoft.com/office/officeart/2018/2/layout/IconVerticalSolidList"/>
    <dgm:cxn modelId="{A9919510-7248-4CD8-AA0C-8851B93D042E}" type="presParOf" srcId="{6A7722A1-210C-44CF-8FC0-7C0F9600A00F}" destId="{D98883E2-6EA4-4563-960F-1DDECDE97F58}" srcOrd="2" destOrd="0" presId="urn:microsoft.com/office/officeart/2018/2/layout/IconVerticalSolidList"/>
    <dgm:cxn modelId="{87D933CD-7C1B-43B7-A5B9-D81096F3FFF1}" type="presParOf" srcId="{6A7722A1-210C-44CF-8FC0-7C0F9600A00F}" destId="{75490081-EABD-4016-952F-6C5A6503477E}" srcOrd="3" destOrd="0" presId="urn:microsoft.com/office/officeart/2018/2/layout/IconVerticalSolidList"/>
    <dgm:cxn modelId="{F0B38C83-0A06-44A3-BB60-EDA91ECAE7FA}" type="presParOf" srcId="{1BC09EE0-493F-4A1C-A22C-3F30969DB449}" destId="{36F41008-C474-433D-8957-E6C9391BA41F}" srcOrd="3" destOrd="0" presId="urn:microsoft.com/office/officeart/2018/2/layout/IconVerticalSolidList"/>
    <dgm:cxn modelId="{29A6F997-E90B-4034-B533-D56D802FB9FD}" type="presParOf" srcId="{1BC09EE0-493F-4A1C-A22C-3F30969DB449}" destId="{1B513136-53CE-428A-8BED-FBB38B33DEDC}" srcOrd="4" destOrd="0" presId="urn:microsoft.com/office/officeart/2018/2/layout/IconVerticalSolidList"/>
    <dgm:cxn modelId="{A150B941-59C7-4FD5-8A46-8D10C48D65C0}" type="presParOf" srcId="{1B513136-53CE-428A-8BED-FBB38B33DEDC}" destId="{A43E442E-BF0C-40FB-9CC6-4817DEE5970C}" srcOrd="0" destOrd="0" presId="urn:microsoft.com/office/officeart/2018/2/layout/IconVerticalSolidList"/>
    <dgm:cxn modelId="{DC2A0750-C0CC-4D0A-8092-C5AC98548569}" type="presParOf" srcId="{1B513136-53CE-428A-8BED-FBB38B33DEDC}" destId="{01607F64-97E5-4B51-BBF6-9DB4B82B5B23}" srcOrd="1" destOrd="0" presId="urn:microsoft.com/office/officeart/2018/2/layout/IconVerticalSolidList"/>
    <dgm:cxn modelId="{A8D4A220-53DA-4490-A162-8E2A48251AA8}" type="presParOf" srcId="{1B513136-53CE-428A-8BED-FBB38B33DEDC}" destId="{836CD97B-0AD2-4327-8FAC-1F5707BE24D7}" srcOrd="2" destOrd="0" presId="urn:microsoft.com/office/officeart/2018/2/layout/IconVerticalSolidList"/>
    <dgm:cxn modelId="{D6495890-B545-4541-A78C-55E941E439E4}" type="presParOf" srcId="{1B513136-53CE-428A-8BED-FBB38B33DEDC}" destId="{A867762B-F72F-48B4-8C7B-B6F1A7A40AD8}" srcOrd="3" destOrd="0" presId="urn:microsoft.com/office/officeart/2018/2/layout/IconVerticalSolidList"/>
    <dgm:cxn modelId="{19E361FF-7D79-48EC-A8D2-D56B7909C842}" type="presParOf" srcId="{1BC09EE0-493F-4A1C-A22C-3F30969DB449}" destId="{5D778A7B-37C0-4E7E-9D93-A3F932034DE6}" srcOrd="5" destOrd="0" presId="urn:microsoft.com/office/officeart/2018/2/layout/IconVerticalSolidList"/>
    <dgm:cxn modelId="{00B3CCF8-2478-420F-9A91-AD673FA22014}" type="presParOf" srcId="{1BC09EE0-493F-4A1C-A22C-3F30969DB449}" destId="{F8F655C2-941E-48DC-B564-C3D61DA801DA}" srcOrd="6" destOrd="0" presId="urn:microsoft.com/office/officeart/2018/2/layout/IconVerticalSolidList"/>
    <dgm:cxn modelId="{4522AFFB-60CB-44E3-9DF8-E0996B09767E}" type="presParOf" srcId="{F8F655C2-941E-48DC-B564-C3D61DA801DA}" destId="{D424D613-C01C-4FAF-9C06-0795E2573274}" srcOrd="0" destOrd="0" presId="urn:microsoft.com/office/officeart/2018/2/layout/IconVerticalSolidList"/>
    <dgm:cxn modelId="{9CE4ACE3-C58A-4F41-B640-E201A9113EDF}" type="presParOf" srcId="{F8F655C2-941E-48DC-B564-C3D61DA801DA}" destId="{F825A2FA-A2EB-44C7-9764-AED7F54FF56F}" srcOrd="1" destOrd="0" presId="urn:microsoft.com/office/officeart/2018/2/layout/IconVerticalSolidList"/>
    <dgm:cxn modelId="{9FD8AA97-895D-442F-904F-B5F24B2C0110}" type="presParOf" srcId="{F8F655C2-941E-48DC-B564-C3D61DA801DA}" destId="{6931363E-1922-47B2-8D69-800C8B0AE38B}" srcOrd="2" destOrd="0" presId="urn:microsoft.com/office/officeart/2018/2/layout/IconVerticalSolidList"/>
    <dgm:cxn modelId="{F906C52C-AF62-44D9-BA06-C8799B4E3A67}" type="presParOf" srcId="{F8F655C2-941E-48DC-B564-C3D61DA801DA}" destId="{223F7D57-45A7-4D5E-AC6B-A6D00593B74F}" srcOrd="3" destOrd="0" presId="urn:microsoft.com/office/officeart/2018/2/layout/IconVerticalSolidList"/>
    <dgm:cxn modelId="{609A88CA-18F0-4A7D-8B50-E06508365AE1}" type="presParOf" srcId="{1BC09EE0-493F-4A1C-A22C-3F30969DB449}" destId="{84F3915B-2CC9-44D2-BFEC-B374AD0C2B50}" srcOrd="7" destOrd="0" presId="urn:microsoft.com/office/officeart/2018/2/layout/IconVerticalSolidList"/>
    <dgm:cxn modelId="{CF2736A2-D1E3-4AE8-8E41-7118E20A4E55}" type="presParOf" srcId="{1BC09EE0-493F-4A1C-A22C-3F30969DB449}" destId="{FD5FFE1D-BC08-4668-9886-BE0A808B8A2E}" srcOrd="8" destOrd="0" presId="urn:microsoft.com/office/officeart/2018/2/layout/IconVerticalSolidList"/>
    <dgm:cxn modelId="{6F6FDBF2-5E0E-4357-A56D-48C8866A471E}" type="presParOf" srcId="{FD5FFE1D-BC08-4668-9886-BE0A808B8A2E}" destId="{EDE77C2A-4249-4D27-B7D1-740D418F9451}" srcOrd="0" destOrd="0" presId="urn:microsoft.com/office/officeart/2018/2/layout/IconVerticalSolidList"/>
    <dgm:cxn modelId="{B0C6510C-1D71-426D-AA0F-29EDF61C711C}" type="presParOf" srcId="{FD5FFE1D-BC08-4668-9886-BE0A808B8A2E}" destId="{1441F13F-6A17-4620-B536-1E7B4C6901E8}" srcOrd="1" destOrd="0" presId="urn:microsoft.com/office/officeart/2018/2/layout/IconVerticalSolidList"/>
    <dgm:cxn modelId="{B1BFB66B-05BB-432B-849B-003377247187}" type="presParOf" srcId="{FD5FFE1D-BC08-4668-9886-BE0A808B8A2E}" destId="{4FEC9BCA-696D-4E1B-99B4-C456E09C22FF}" srcOrd="2" destOrd="0" presId="urn:microsoft.com/office/officeart/2018/2/layout/IconVerticalSolidList"/>
    <dgm:cxn modelId="{1C70CC4F-EEF0-4DE6-939C-109783378C5E}" type="presParOf" srcId="{FD5FFE1D-BC08-4668-9886-BE0A808B8A2E}" destId="{0FC643F0-FF7C-47F8-9097-D8B3CE6D65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1F232-96F7-428F-8C66-810AF29BFBD5}">
      <dsp:nvSpPr>
        <dsp:cNvPr id="0" name=""/>
        <dsp:cNvSpPr/>
      </dsp:nvSpPr>
      <dsp:spPr>
        <a:xfrm>
          <a:off x="0" y="0"/>
          <a:ext cx="5933182" cy="7928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6ED48-3776-4340-BB03-C7F63A84FC4B}">
      <dsp:nvSpPr>
        <dsp:cNvPr id="0" name=""/>
        <dsp:cNvSpPr/>
      </dsp:nvSpPr>
      <dsp:spPr>
        <a:xfrm>
          <a:off x="239830" y="181669"/>
          <a:ext cx="436480" cy="436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3BE8F-4388-4BD4-9573-5C247B1C045B}">
      <dsp:nvSpPr>
        <dsp:cNvPr id="0" name=""/>
        <dsp:cNvSpPr/>
      </dsp:nvSpPr>
      <dsp:spPr>
        <a:xfrm>
          <a:off x="916141" y="3283"/>
          <a:ext cx="4583858" cy="79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0" tIns="83990" rIns="83990" bIns="839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加入了中断管理，定义了中断向量描述符，添加了</a:t>
          </a:r>
          <a:r>
            <a:rPr lang="en-US" sz="2400" kern="1200" dirty="0"/>
            <a:t>IDT</a:t>
          </a:r>
          <a:r>
            <a:rPr lang="zh-CN" sz="2400" kern="1200" dirty="0"/>
            <a:t>。</a:t>
          </a:r>
          <a:endParaRPr lang="en-US" sz="2400" kern="1200" dirty="0"/>
        </a:p>
      </dsp:txBody>
      <dsp:txXfrm>
        <a:off x="916141" y="3283"/>
        <a:ext cx="4583858" cy="793601"/>
      </dsp:txXfrm>
    </dsp:sp>
    <dsp:sp modelId="{74857E6A-6608-4CBA-8CD3-3AE76B795C52}">
      <dsp:nvSpPr>
        <dsp:cNvPr id="0" name=""/>
        <dsp:cNvSpPr/>
      </dsp:nvSpPr>
      <dsp:spPr>
        <a:xfrm>
          <a:off x="0" y="973241"/>
          <a:ext cx="5933182" cy="7928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7AE0C-AF78-440A-871F-29E4AEADA74D}">
      <dsp:nvSpPr>
        <dsp:cNvPr id="0" name=""/>
        <dsp:cNvSpPr/>
      </dsp:nvSpPr>
      <dsp:spPr>
        <a:xfrm>
          <a:off x="239830" y="1151627"/>
          <a:ext cx="436480" cy="436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90081-EABD-4016-952F-6C5A6503477E}">
      <dsp:nvSpPr>
        <dsp:cNvPr id="0" name=""/>
        <dsp:cNvSpPr/>
      </dsp:nvSpPr>
      <dsp:spPr>
        <a:xfrm>
          <a:off x="916141" y="973241"/>
          <a:ext cx="4583858" cy="79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0" tIns="83990" rIns="83990" bIns="839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加入了内存管理，定义了全局段描述符，添加了</a:t>
          </a:r>
          <a:r>
            <a:rPr lang="en-US" sz="2400" kern="1200" dirty="0"/>
            <a:t>GDT</a:t>
          </a:r>
          <a:r>
            <a:rPr lang="zh-CN" sz="2400" kern="1200" dirty="0"/>
            <a:t>。</a:t>
          </a:r>
          <a:endParaRPr lang="en-US" sz="2400" kern="1200" dirty="0"/>
        </a:p>
      </dsp:txBody>
      <dsp:txXfrm>
        <a:off x="916141" y="973241"/>
        <a:ext cx="4583858" cy="793601"/>
      </dsp:txXfrm>
    </dsp:sp>
    <dsp:sp modelId="{A43E442E-BF0C-40FB-9CC6-4817DEE5970C}">
      <dsp:nvSpPr>
        <dsp:cNvPr id="0" name=""/>
        <dsp:cNvSpPr/>
      </dsp:nvSpPr>
      <dsp:spPr>
        <a:xfrm>
          <a:off x="0" y="1943199"/>
          <a:ext cx="5933182" cy="7928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07F64-97E5-4B51-BBF6-9DB4B82B5B23}">
      <dsp:nvSpPr>
        <dsp:cNvPr id="0" name=""/>
        <dsp:cNvSpPr/>
      </dsp:nvSpPr>
      <dsp:spPr>
        <a:xfrm>
          <a:off x="239830" y="2121585"/>
          <a:ext cx="436480" cy="436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7762B-F72F-48B4-8C7B-B6F1A7A40AD8}">
      <dsp:nvSpPr>
        <dsp:cNvPr id="0" name=""/>
        <dsp:cNvSpPr/>
      </dsp:nvSpPr>
      <dsp:spPr>
        <a:xfrm>
          <a:off x="916141" y="1943199"/>
          <a:ext cx="4583858" cy="79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0" tIns="83990" rIns="83990" bIns="839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加入了</a:t>
          </a:r>
          <a:r>
            <a:rPr lang="en-US" sz="2400" kern="1200" dirty="0"/>
            <a:t>ASCII</a:t>
          </a:r>
          <a:r>
            <a:rPr lang="zh-CN" sz="2400" kern="1200" dirty="0"/>
            <a:t>码字符集的字体数据。（如左图字符“</a:t>
          </a:r>
          <a:r>
            <a:rPr lang="en-US" sz="2400" kern="1200" dirty="0"/>
            <a:t>A</a:t>
          </a:r>
          <a:r>
            <a:rPr lang="zh-CN" sz="2400" kern="1200"/>
            <a:t>”）</a:t>
          </a:r>
          <a:endParaRPr lang="en-US" sz="2400" kern="1200"/>
        </a:p>
      </dsp:txBody>
      <dsp:txXfrm>
        <a:off x="916141" y="1943199"/>
        <a:ext cx="4583858" cy="793601"/>
      </dsp:txXfrm>
    </dsp:sp>
    <dsp:sp modelId="{D424D613-C01C-4FAF-9C06-0795E2573274}">
      <dsp:nvSpPr>
        <dsp:cNvPr id="0" name=""/>
        <dsp:cNvSpPr/>
      </dsp:nvSpPr>
      <dsp:spPr>
        <a:xfrm>
          <a:off x="0" y="2913156"/>
          <a:ext cx="5933182" cy="7928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5A2FA-A2EB-44C7-9764-AED7F54FF56F}">
      <dsp:nvSpPr>
        <dsp:cNvPr id="0" name=""/>
        <dsp:cNvSpPr/>
      </dsp:nvSpPr>
      <dsp:spPr>
        <a:xfrm>
          <a:off x="239830" y="3091542"/>
          <a:ext cx="436480" cy="4360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F7D57-45A7-4D5E-AC6B-A6D00593B74F}">
      <dsp:nvSpPr>
        <dsp:cNvPr id="0" name=""/>
        <dsp:cNvSpPr/>
      </dsp:nvSpPr>
      <dsp:spPr>
        <a:xfrm>
          <a:off x="916141" y="2913156"/>
          <a:ext cx="4583858" cy="79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0" tIns="83990" rIns="83990" bIns="839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加入了渲染字符和字符串到画面上的</a:t>
          </a:r>
          <a:r>
            <a:rPr lang="zh-CN" altLang="en-US" sz="2400" kern="1200" dirty="0"/>
            <a:t>函数</a:t>
          </a:r>
          <a:r>
            <a:rPr lang="zh-CN" sz="2400" kern="1200" dirty="0"/>
            <a:t>。</a:t>
          </a:r>
          <a:endParaRPr lang="en-US" sz="2400" kern="1200" dirty="0"/>
        </a:p>
      </dsp:txBody>
      <dsp:txXfrm>
        <a:off x="916141" y="2913156"/>
        <a:ext cx="4583858" cy="793601"/>
      </dsp:txXfrm>
    </dsp:sp>
    <dsp:sp modelId="{EDE77C2A-4249-4D27-B7D1-740D418F9451}">
      <dsp:nvSpPr>
        <dsp:cNvPr id="0" name=""/>
        <dsp:cNvSpPr/>
      </dsp:nvSpPr>
      <dsp:spPr>
        <a:xfrm>
          <a:off x="0" y="3883114"/>
          <a:ext cx="5933182" cy="7928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1F13F-6A17-4620-B536-1E7B4C6901E8}">
      <dsp:nvSpPr>
        <dsp:cNvPr id="0" name=""/>
        <dsp:cNvSpPr/>
      </dsp:nvSpPr>
      <dsp:spPr>
        <a:xfrm>
          <a:off x="239830" y="4061500"/>
          <a:ext cx="436480" cy="4360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643F0-FF7C-47F8-9097-D8B3CE6D6520}">
      <dsp:nvSpPr>
        <dsp:cNvPr id="0" name=""/>
        <dsp:cNvSpPr/>
      </dsp:nvSpPr>
      <dsp:spPr>
        <a:xfrm>
          <a:off x="916141" y="3883114"/>
          <a:ext cx="4583858" cy="79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90" tIns="83990" rIns="83990" bIns="839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加入了鼠标指针显示，暂时将鼠标的</a:t>
          </a:r>
          <a:r>
            <a:rPr lang="zh-CN" altLang="en-US" sz="2400" kern="1200" dirty="0"/>
            <a:t>坐标</a:t>
          </a:r>
          <a:r>
            <a:rPr lang="zh-CN" sz="2400" kern="1200" dirty="0"/>
            <a:t>显示在背景的左上角。</a:t>
          </a:r>
          <a:endParaRPr lang="en-US" sz="2400" kern="1200" dirty="0"/>
        </a:p>
      </dsp:txBody>
      <dsp:txXfrm>
        <a:off x="916141" y="3883114"/>
        <a:ext cx="4583858" cy="793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33CE-CFDB-1A91-4C18-62F3A91F2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2A649-A2A6-759F-C479-BDE968313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EF52F-A4BC-5BC1-3D72-C5C9AA67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72DCE-D7A7-4C8A-FD05-E9446955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27E21-A769-628C-827D-85B1EBCE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598B-12C6-B6B0-1387-D9D61D3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9DCE6-E713-03A9-C50A-10857E038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73A31-180F-2B9E-5BD6-EE4636F0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4A211-6FD3-773B-6DC0-829915B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A5E2B-5CE7-50F4-634B-FDF2DDF8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2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5CC35B-27C0-9BD3-EFCA-3E043B250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2FC20-B169-C280-5F86-5F83F281B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9C63E-56E6-45BB-5D55-B2B83AB7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B19DC-F0B1-3102-65D8-F72389D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AE7DA-10AB-1F76-5A25-2C707B3F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9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9BF72-29D3-0270-2974-7AAA9FAD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5E492-FB90-95A8-A37C-CBDC1249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68F45-E8D1-04F0-0793-02AC725B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25F52-74E5-CFE4-E108-DB32A21C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579AD-10EC-9060-F2DE-68A4A414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7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14034-690E-1C54-0026-71E4DF55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AEA5E-CA72-CFD9-464F-E3E5AF5C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9F8B3-6C34-CE2D-C2C5-1BB087D7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95FFA-6EA3-0B36-0E4B-93BAF0BF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F268A-96BF-85B7-96D5-DD5C63CD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FC0FC-D57F-C913-F7CA-3E431B8D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A30A4-CFE3-74C5-5FB2-E8C369CBA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3466C-6BC7-2B9C-51DA-99227A743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C6600-3AF6-8154-B28F-D4897F31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CC693-2C92-5F3A-FFA6-B4ACEC6C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CE0F9-639F-45A5-3F52-94C2AAF6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CDC82-8535-D0B6-5160-611CB4B8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CB3F4-A313-57EA-CFD1-30EE3BA0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11BCD-560E-39A3-C46A-E4454C5D9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1BB205-7C54-8C4D-986D-31FEDEE6A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F29F3A-24E3-04E0-BF29-CBDD46ADC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91174-D23A-CFA8-361D-35D66CD9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F0E2E4-AE66-7F09-DEB5-9F37AA22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43B92-C6C6-5BC9-3265-588A606B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2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2524F-CF86-E384-7F2D-63012018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9FEF6F-17B9-48F8-A688-114BA4BC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01F85-9D0B-93EE-B75A-2258658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FB42C-D8D0-054D-768B-29E02D8B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8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010FB-7505-87C4-042D-E30A2E01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B674F-FB59-A5E2-AEF2-436E0B61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474C1-A447-D40C-25B1-D2B0CD9E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D8EB8-14EC-CCEA-92ED-F590BF00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D681D-697E-39C0-E4B2-E3F43454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60E54-B561-1410-D418-9DB39208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DE273-BA07-9A80-3396-CEE41D50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1BAA5-33AB-7486-ED53-29195C3B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D6DB0-79D3-E366-55B6-552FABB5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F665-3A66-D4FB-0C42-713B0944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C23A64-F13F-3515-3105-17475421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7FE80-DC6E-2DAF-58BF-A9DAE22D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9DA59-9589-C354-7FBE-CD1B0F99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14862-BF8E-2D98-C5A5-35BC823A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FDCD5B-F4FD-C933-1E56-3EBFB75D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5B44E6-AD3E-B366-2799-764A866A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53D1A-403D-6F1E-6A4E-97ECA913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B4FD9-61BB-64C9-DC76-005F1171C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C1224-64C8-46A0-B433-C19CC5FE7FD2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9D6B-9726-F8CC-D909-A094405A8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860DD-AE3B-E00C-1845-D4E7549F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A3626-8099-4878-AD73-1EB2EB27C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17EB07-7EBB-4DDD-EEA6-4B13D914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114" y="583345"/>
            <a:ext cx="10184674" cy="4164820"/>
          </a:xfrm>
        </p:spPr>
        <p:txBody>
          <a:bodyPr anchor="t">
            <a:normAutofit/>
          </a:bodyPr>
          <a:lstStyle/>
          <a:p>
            <a:pPr algn="r"/>
            <a:r>
              <a:rPr lang="zh-CN" altLang="en-US" sz="8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设计一个简单的</a:t>
            </a:r>
            <a:br>
              <a:rPr lang="en-US" altLang="zh-CN" sz="8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6162AE-446B-68D0-5733-23CD88BB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8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46" y="50674"/>
            <a:ext cx="3712559" cy="675285"/>
          </a:xfrm>
        </p:spPr>
        <p:txBody>
          <a:bodyPr anchor="b"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Day6 &amp; Day7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46" y="1010992"/>
            <a:ext cx="4654784" cy="5280338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完善了内存管理，增加了开机获取内存容量并进行内存错误检查，采用空闲内存段记录表的方式进行管理，增加了申请内存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和释放内存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(free)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的接口并采用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对齐来优化碎片问题。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暂时将总内存大小和可用内存大小显示在背景上。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完善了画面渲染，引入了图层管理，修复了鼠标把背景擦除的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，并优化了画面的刷新逻辑，加快画面渲染速度。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94B01D0F-6A5A-8F6B-2C47-852F1E8E2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497" y="50674"/>
            <a:ext cx="3821029" cy="1609349"/>
          </a:xfrm>
          <a:prstGeom prst="rect">
            <a:avLst/>
          </a:prstGeom>
        </p:spPr>
      </p:pic>
      <p:pic>
        <p:nvPicPr>
          <p:cNvPr id="9" name="图片 8" descr="屏幕上有字&#10;&#10;描述已自动生成">
            <a:extLst>
              <a:ext uri="{FF2B5EF4-FFF2-40B4-BE49-F238E27FC236}">
                <a16:creationId xmlns:a16="http://schemas.microsoft.com/office/drawing/2014/main" id="{64B9CF6D-5710-7AEA-1D91-E8E5A4865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957" y="1725052"/>
            <a:ext cx="6919278" cy="2577430"/>
          </a:xfrm>
          <a:prstGeom prst="rect">
            <a:avLst/>
          </a:prstGeom>
        </p:spPr>
      </p:pic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2A1BE658-F3C2-8227-F420-B8B2C9BE1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45" y="4367511"/>
            <a:ext cx="3427390" cy="230491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2CC9F2B-E219-AF55-BBE8-372B5AC60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56E449-1EFC-16B5-CB11-7E6A8BBBC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734DB8-CD27-D04F-74D4-3AC47BA0B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0259AE5-83BB-C74A-DC28-822C909A11D8}"/>
              </a:ext>
            </a:extLst>
          </p:cNvPr>
          <p:cNvSpPr txBox="1"/>
          <p:nvPr/>
        </p:nvSpPr>
        <p:spPr>
          <a:xfrm>
            <a:off x="7062978" y="281069"/>
            <a:ext cx="1211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内存管理结构体定义代码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5C4DE-CE6B-AF08-2E2B-13A1966E533C}"/>
              </a:ext>
            </a:extLst>
          </p:cNvPr>
          <p:cNvSpPr txBox="1"/>
          <p:nvPr/>
        </p:nvSpPr>
        <p:spPr>
          <a:xfrm>
            <a:off x="5263860" y="4302482"/>
            <a:ext cx="260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画面渲染的图层管理结构体定义代码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53EAF-4FED-2D09-E52F-C5F86552B004}"/>
              </a:ext>
            </a:extLst>
          </p:cNvPr>
          <p:cNvSpPr txBox="1"/>
          <p:nvPr/>
        </p:nvSpPr>
        <p:spPr>
          <a:xfrm>
            <a:off x="7181062" y="5075397"/>
            <a:ext cx="15973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显示内存信息以及修复鼠标擦除背景的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7526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824" y="182226"/>
            <a:ext cx="3999971" cy="898833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图片包含 图形用户界面&#10;&#10;描述已自动生成">
            <a:extLst>
              <a:ext uri="{FF2B5EF4-FFF2-40B4-BE49-F238E27FC236}">
                <a16:creationId xmlns:a16="http://schemas.microsoft.com/office/drawing/2014/main" id="{F558B55F-89F5-FC4E-5DBD-2F37F18C0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12" t="25732" b="-1"/>
          <a:stretch/>
        </p:blipFill>
        <p:spPr>
          <a:xfrm>
            <a:off x="4785277" y="246789"/>
            <a:ext cx="845447" cy="2855462"/>
          </a:xfrm>
          <a:prstGeom prst="rect">
            <a:avLst/>
          </a:prstGeom>
        </p:spPr>
      </p:pic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7B346811-26DE-8BF0-4ED0-344693F3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6" y="182226"/>
            <a:ext cx="4342044" cy="2920025"/>
          </a:xfrm>
          <a:prstGeom prst="rect">
            <a:avLst/>
          </a:prstGeom>
        </p:spPr>
      </p:pic>
      <p:pic>
        <p:nvPicPr>
          <p:cNvPr id="14" name="图片 13" descr="绿色的截图&#10;&#10;描述已自动生成">
            <a:extLst>
              <a:ext uri="{FF2B5EF4-FFF2-40B4-BE49-F238E27FC236}">
                <a16:creationId xmlns:a16="http://schemas.microsoft.com/office/drawing/2014/main" id="{10D9005B-0948-AD44-5AA2-7565A1127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24" y="3573442"/>
            <a:ext cx="4669317" cy="3140116"/>
          </a:xfrm>
          <a:prstGeom prst="rect">
            <a:avLst/>
          </a:prstGeom>
        </p:spPr>
      </p:pic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EAFCDBDF-E321-70B3-4D06-D25314082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1" y="3704023"/>
            <a:ext cx="5874384" cy="237912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483" y="1187105"/>
            <a:ext cx="5702605" cy="224189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继续优化了画面渲染，实现了画面外渲染支持，鼠标移动范围也扩大到整个屏幕，引入了图层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，优化了图层刷新时的鼠标闪烁问题。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增加了窗口显示功能，显示一个窗口，在窗口中不停地显示累加数值。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E71F44-FBD2-2960-32B9-C4148A5E1CFF}"/>
              </a:ext>
            </a:extLst>
          </p:cNvPr>
          <p:cNvSpPr txBox="1"/>
          <p:nvPr/>
        </p:nvSpPr>
        <p:spPr>
          <a:xfrm>
            <a:off x="526093" y="3102251"/>
            <a:ext cx="510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修改前↑    鼠标移动至画面最右边    修改后↑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C5494D-ADF3-C351-2C9D-AA5738D22BCF}"/>
              </a:ext>
            </a:extLst>
          </p:cNvPr>
          <p:cNvSpPr txBox="1"/>
          <p:nvPr/>
        </p:nvSpPr>
        <p:spPr>
          <a:xfrm>
            <a:off x="1721905" y="6101241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39121-33CB-0F7F-BBF3-083CF835DCE7}"/>
              </a:ext>
            </a:extLst>
          </p:cNvPr>
          <p:cNvSpPr txBox="1"/>
          <p:nvPr/>
        </p:nvSpPr>
        <p:spPr>
          <a:xfrm>
            <a:off x="6212853" y="6067227"/>
            <a:ext cx="120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图层叠加渲染测试</a:t>
            </a:r>
          </a:p>
        </p:txBody>
      </p:sp>
    </p:spTree>
    <p:extLst>
      <p:ext uri="{BB962C8B-B14F-4D97-AF65-F5344CB8AC3E}">
        <p14:creationId xmlns:p14="http://schemas.microsoft.com/office/powerpoint/2010/main" val="233612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69" y="242767"/>
            <a:ext cx="3484631" cy="92388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Day9 &amp; 10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1" y="1180457"/>
            <a:ext cx="4520846" cy="5434776"/>
          </a:xfrm>
        </p:spPr>
        <p:txBody>
          <a:bodyPr anchor="ctr">
            <a:no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PIT (programable interval timer)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来实现超时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(time out)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的中断间隔设置为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一次，设置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秒定时器用于光标闪烁、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秒定时器用于计时测试。采用定时器池和链表的方式管理定时器，并加入超时时间为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的哨兵定时器，以防止定时计数溢出。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改进了先进先出队列数据缓冲区结构体，升级到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字节一个数据。改用数据范围进行区分数据的类型。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D0E5A37A-805D-565C-8F7E-928B7E1E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94" y="3741706"/>
            <a:ext cx="3534178" cy="2376734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EE7F74CF-2A4E-EFB0-7F53-2FB4B0591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46" y="130840"/>
            <a:ext cx="5480555" cy="3515303"/>
          </a:xfrm>
          <a:prstGeom prst="rect">
            <a:avLst/>
          </a:prstGeom>
        </p:spPr>
      </p:pic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923885AC-BF88-F66B-D14F-EE2BBF3A6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69" y="3741706"/>
            <a:ext cx="3693132" cy="1088856"/>
          </a:xfrm>
          <a:prstGeom prst="rect">
            <a:avLst/>
          </a:pr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6CDDC915-06E3-7EEB-6758-6F032FCC8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69" y="5289551"/>
            <a:ext cx="3693132" cy="11094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E23D01-6EE5-3C69-B21A-139E8C2748B9}"/>
              </a:ext>
            </a:extLst>
          </p:cNvPr>
          <p:cNvSpPr txBox="1"/>
          <p:nvPr/>
        </p:nvSpPr>
        <p:spPr>
          <a:xfrm>
            <a:off x="5324189" y="969793"/>
            <a:ext cx="1212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定时器管理结构体的定义代码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2DD378-1E41-CF15-3E45-0EDC636C829F}"/>
              </a:ext>
            </a:extLst>
          </p:cNvPr>
          <p:cNvSpPr txBox="1"/>
          <p:nvPr/>
        </p:nvSpPr>
        <p:spPr>
          <a:xfrm>
            <a:off x="4920555" y="6118440"/>
            <a:ext cx="323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秒定时器和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秒定时器和光标定时器演示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F9F76C-C5CB-BEA9-037D-F22FE02E08E1}"/>
              </a:ext>
            </a:extLst>
          </p:cNvPr>
          <p:cNvSpPr txBox="1"/>
          <p:nvPr/>
        </p:nvSpPr>
        <p:spPr>
          <a:xfrm>
            <a:off x="8743747" y="4830562"/>
            <a:ext cx="3168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字节先进先出队列结构体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F3D07D-3A0E-0EFD-9A01-19798EF009F4}"/>
              </a:ext>
            </a:extLst>
          </p:cNvPr>
          <p:cNvSpPr txBox="1"/>
          <p:nvPr/>
        </p:nvSpPr>
        <p:spPr>
          <a:xfrm>
            <a:off x="8849639" y="639543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定时器数据区分表</a:t>
            </a:r>
          </a:p>
        </p:txBody>
      </p:sp>
    </p:spTree>
    <p:extLst>
      <p:ext uri="{BB962C8B-B14F-4D97-AF65-F5344CB8AC3E}">
        <p14:creationId xmlns:p14="http://schemas.microsoft.com/office/powerpoint/2010/main" val="101351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56" y="172679"/>
            <a:ext cx="3895359" cy="848192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66" y="1617109"/>
            <a:ext cx="4252138" cy="514945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修改操作系统启动程序，</a:t>
            </a:r>
            <a:r>
              <a:rPr lang="en-US" altLang="zh-CN" sz="2400" dirty="0"/>
              <a:t>BIOS</a:t>
            </a:r>
            <a:r>
              <a:rPr lang="zh-CN" altLang="en-US" sz="2400" dirty="0"/>
              <a:t>设置</a:t>
            </a:r>
            <a:r>
              <a:rPr lang="en-US" altLang="zh-CN" sz="2400" dirty="0"/>
              <a:t>VBE</a:t>
            </a:r>
            <a:r>
              <a:rPr lang="zh-CN" altLang="en-US" sz="2400" dirty="0"/>
              <a:t>画面模式，提高画面分辨率。</a:t>
            </a:r>
            <a:endParaRPr lang="en-US" altLang="zh-CN" sz="2400" dirty="0"/>
          </a:p>
          <a:p>
            <a:r>
              <a:rPr lang="zh-CN" altLang="en-US" sz="2400" dirty="0"/>
              <a:t>修改了内核中的键盘数据处理程序，不再将从键盘接收到的数据直接显示到背景上，而是将数据转换成对应的字符编号。</a:t>
            </a:r>
            <a:endParaRPr lang="en-US" altLang="zh-CN" sz="2400" dirty="0"/>
          </a:p>
          <a:p>
            <a:r>
              <a:rPr lang="zh-CN" altLang="en-US" sz="2400" dirty="0"/>
              <a:t>增加了一个长得像文本框的控件，把键盘输入的数据显示在文本框中。</a:t>
            </a:r>
            <a:endParaRPr lang="en-US" altLang="zh-CN" sz="2400" dirty="0"/>
          </a:p>
          <a:p>
            <a:r>
              <a:rPr lang="zh-CN" altLang="en-US" sz="2400" dirty="0"/>
              <a:t>修改了内核中鼠标数据的处理程序，增加了移动窗口的功能。</a:t>
            </a: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25808D7-3464-2E27-FA7B-3E87DCCB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07" y="172679"/>
            <a:ext cx="3385037" cy="3154680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D0B0AF3-18A2-AAAC-D330-65F6607F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10" y="964744"/>
            <a:ext cx="3154680" cy="1439398"/>
          </a:xfrm>
          <a:prstGeom prst="rect">
            <a:avLst/>
          </a:prstGeom>
        </p:spPr>
      </p:pic>
      <p:pic>
        <p:nvPicPr>
          <p:cNvPr id="9" name="图片 8" descr="图片包含 形状&#10;&#10;描述已自动生成">
            <a:extLst>
              <a:ext uri="{FF2B5EF4-FFF2-40B4-BE49-F238E27FC236}">
                <a16:creationId xmlns:a16="http://schemas.microsoft.com/office/drawing/2014/main" id="{D1EEA375-8268-16DC-8F0E-7B597C716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84" y="3154681"/>
            <a:ext cx="3785615" cy="2952780"/>
          </a:xfrm>
          <a:prstGeom prst="rect">
            <a:avLst/>
          </a:prstGeom>
        </p:spPr>
      </p:pic>
      <p:pic>
        <p:nvPicPr>
          <p:cNvPr id="11" name="图片 10" descr="图片包含 形状&#10;&#10;描述已自动生成">
            <a:extLst>
              <a:ext uri="{FF2B5EF4-FFF2-40B4-BE49-F238E27FC236}">
                <a16:creationId xmlns:a16="http://schemas.microsoft.com/office/drawing/2014/main" id="{71417DFD-5346-8B43-B87A-5A097C7B1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26" y="3813780"/>
            <a:ext cx="3785616" cy="29527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E187D3-BA4E-2454-01EE-B159C5F971B5}"/>
              </a:ext>
            </a:extLst>
          </p:cNvPr>
          <p:cNvSpPr txBox="1"/>
          <p:nvPr/>
        </p:nvSpPr>
        <p:spPr>
          <a:xfrm>
            <a:off x="4654535" y="2410079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画面模式的几种分辨率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6393A5-7BA5-4128-A320-5C17351D29F8}"/>
              </a:ext>
            </a:extLst>
          </p:cNvPr>
          <p:cNvSpPr txBox="1"/>
          <p:nvPr/>
        </p:nvSpPr>
        <p:spPr>
          <a:xfrm>
            <a:off x="8855902" y="332735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键盘中断数据对应的字符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4634CE-BFAD-B2BD-8262-D2D5F174BE9C}"/>
              </a:ext>
            </a:extLst>
          </p:cNvPr>
          <p:cNvSpPr txBox="1"/>
          <p:nvPr/>
        </p:nvSpPr>
        <p:spPr>
          <a:xfrm>
            <a:off x="5969834" y="6107461"/>
            <a:ext cx="239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↑  窗口移动测试  →</a:t>
            </a:r>
          </a:p>
        </p:txBody>
      </p:sp>
    </p:spTree>
    <p:extLst>
      <p:ext uri="{BB962C8B-B14F-4D97-AF65-F5344CB8AC3E}">
        <p14:creationId xmlns:p14="http://schemas.microsoft.com/office/powerpoint/2010/main" val="384770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284000"/>
            <a:ext cx="3835034" cy="661716"/>
          </a:xfrm>
        </p:spPr>
        <p:txBody>
          <a:bodyPr anchor="b">
            <a:no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Day12 &amp; 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1057042"/>
            <a:ext cx="3382028" cy="551695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增加了多任务调度处理，采用可剥夺的优先级调度算法。在定时器中断响应程序中添加任务切换处理函数的调用。使用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TSS(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segment)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结构，在任务切换时保存和恢复任务的中间状态。并添加进程休眠和唤醒功能取代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指令，使等待中断的进程让出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的占用时间。</a:t>
            </a:r>
          </a:p>
        </p:txBody>
      </p:sp>
      <p:pic>
        <p:nvPicPr>
          <p:cNvPr id="7" name="图片 6" descr="绿色的截图&#10;&#10;描述已自动生成">
            <a:extLst>
              <a:ext uri="{FF2B5EF4-FFF2-40B4-BE49-F238E27FC236}">
                <a16:creationId xmlns:a16="http://schemas.microsoft.com/office/drawing/2014/main" id="{D038C229-B63F-3F8B-A7F8-FD06943C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79" y="3953227"/>
            <a:ext cx="3140068" cy="2111696"/>
          </a:xfrm>
          <a:prstGeom prst="rect">
            <a:avLst/>
          </a:prstGeom>
        </p:spPr>
      </p:pic>
      <p:pic>
        <p:nvPicPr>
          <p:cNvPr id="9" name="图片 8" descr="图示, 文本&#10;&#10;描述已自动生成">
            <a:extLst>
              <a:ext uri="{FF2B5EF4-FFF2-40B4-BE49-F238E27FC236}">
                <a16:creationId xmlns:a16="http://schemas.microsoft.com/office/drawing/2014/main" id="{A86E70CE-BB17-EE59-0A58-6D8BE6104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79" y="1126513"/>
            <a:ext cx="3016710" cy="2111696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328B66C9-505E-CD40-9326-9ECB3AD9F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52" y="1057042"/>
            <a:ext cx="5413927" cy="500788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A0A18D-98B4-40E5-4078-A318C9554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02A9A7-35A0-25BE-8907-0AB62C454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8BDF14-9776-769C-B15E-E2D6BA4DC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4BAD933-6E8D-1937-F924-AB3238DDBE95}"/>
              </a:ext>
            </a:extLst>
          </p:cNvPr>
          <p:cNvSpPr txBox="1"/>
          <p:nvPr/>
        </p:nvSpPr>
        <p:spPr>
          <a:xfrm>
            <a:off x="4038220" y="608312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整个任务管理结构体的定义代码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272DD-14BC-FAC9-2137-3659E8611F03}"/>
              </a:ext>
            </a:extLst>
          </p:cNvPr>
          <p:cNvSpPr txBox="1"/>
          <p:nvPr/>
        </p:nvSpPr>
        <p:spPr>
          <a:xfrm>
            <a:off x="9288049" y="32382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任务管理逻辑示意图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FC504C-3750-116D-7D29-A1010C235DDD}"/>
              </a:ext>
            </a:extLst>
          </p:cNvPr>
          <p:cNvSpPr txBox="1"/>
          <p:nvPr/>
        </p:nvSpPr>
        <p:spPr>
          <a:xfrm>
            <a:off x="9482203" y="6115089"/>
            <a:ext cx="241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测试多进程同时运行</a:t>
            </a:r>
          </a:p>
        </p:txBody>
      </p:sp>
    </p:spTree>
    <p:extLst>
      <p:ext uri="{BB962C8B-B14F-4D97-AF65-F5344CB8AC3E}">
        <p14:creationId xmlns:p14="http://schemas.microsoft.com/office/powerpoint/2010/main" val="165337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E115D7-68EB-4590-9BD1-A56D94144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06" y="137647"/>
            <a:ext cx="3737530" cy="796679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Day14 &amp; 15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06" y="1071973"/>
            <a:ext cx="4226045" cy="556531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完善了进程调度，添加了闲置任务，该任务优先级最低，用于在系统没有任务时让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自动进入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添加了命令行窗口，实现了输入窗口的切换，增加了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mem, cls, dir</a:t>
            </a:r>
            <a:r>
              <a:rPr lang="zh-CN" altLang="pt-BR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命令显示总内存和剩余内存，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命令清除命令行内容，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显示所有文件。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完善了键盘输入，实现了符号的输入，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区分字母大小写输入，和对三个锁定键的支持。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删除了背景中的数据信息。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图形用户界面, 文本&#10;&#10;描述已自动生成">
            <a:extLst>
              <a:ext uri="{FF2B5EF4-FFF2-40B4-BE49-F238E27FC236}">
                <a16:creationId xmlns:a16="http://schemas.microsoft.com/office/drawing/2014/main" id="{B870E7E4-6C73-DA5D-AF84-D522A1A3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06" y="714552"/>
            <a:ext cx="3649248" cy="2457099"/>
          </a:xfrm>
          <a:prstGeom prst="rect">
            <a:avLst/>
          </a:prstGeom>
        </p:spPr>
      </p:pic>
      <p:pic>
        <p:nvPicPr>
          <p:cNvPr id="20" name="图片 19" descr="图形用户界面, 文本&#10;&#10;描述已自动生成">
            <a:extLst>
              <a:ext uri="{FF2B5EF4-FFF2-40B4-BE49-F238E27FC236}">
                <a16:creationId xmlns:a16="http://schemas.microsoft.com/office/drawing/2014/main" id="{3D837FE2-D234-74BA-B433-EF3125D2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14" y="714552"/>
            <a:ext cx="3649247" cy="2457099"/>
          </a:xfrm>
          <a:prstGeom prst="rect">
            <a:avLst/>
          </a:prstGeom>
        </p:spPr>
      </p:pic>
      <p:pic>
        <p:nvPicPr>
          <p:cNvPr id="24" name="图片 23" descr="图形用户界面, 文本&#10;&#10;描述已自动生成">
            <a:extLst>
              <a:ext uri="{FF2B5EF4-FFF2-40B4-BE49-F238E27FC236}">
                <a16:creationId xmlns:a16="http://schemas.microsoft.com/office/drawing/2014/main" id="{309985BD-B5CD-807C-FEA4-CA34985A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07" y="3786276"/>
            <a:ext cx="3649247" cy="2457099"/>
          </a:xfrm>
          <a:prstGeom prst="rect">
            <a:avLst/>
          </a:prstGeom>
        </p:spPr>
      </p:pic>
      <p:pic>
        <p:nvPicPr>
          <p:cNvPr id="28" name="图片 27" descr="图形用户界面, 应用程序&#10;&#10;描述已自动生成">
            <a:extLst>
              <a:ext uri="{FF2B5EF4-FFF2-40B4-BE49-F238E27FC236}">
                <a16:creationId xmlns:a16="http://schemas.microsoft.com/office/drawing/2014/main" id="{964FEB90-D0FF-3393-081B-04B635878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14" y="3786276"/>
            <a:ext cx="3649246" cy="24570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12C779-E046-A3B9-BE80-E6B2D5D0F59E}"/>
              </a:ext>
            </a:extLst>
          </p:cNvPr>
          <p:cNvSpPr txBox="1"/>
          <p:nvPr/>
        </p:nvSpPr>
        <p:spPr>
          <a:xfrm>
            <a:off x="5210828" y="324433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7C2045-3AB1-DD0B-AD65-1E536C46A727}"/>
              </a:ext>
            </a:extLst>
          </p:cNvPr>
          <p:cNvSpPr txBox="1"/>
          <p:nvPr/>
        </p:nvSpPr>
        <p:spPr>
          <a:xfrm>
            <a:off x="9142179" y="3244334"/>
            <a:ext cx="161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5896B5-9560-9430-0803-31A8490D6188}"/>
              </a:ext>
            </a:extLst>
          </p:cNvPr>
          <p:cNvSpPr txBox="1"/>
          <p:nvPr/>
        </p:nvSpPr>
        <p:spPr>
          <a:xfrm>
            <a:off x="5287202" y="6347325"/>
            <a:ext cx="161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66CDEC-B9CB-91DD-055C-3A780C0D624F}"/>
              </a:ext>
            </a:extLst>
          </p:cNvPr>
          <p:cNvSpPr txBox="1"/>
          <p:nvPr/>
        </p:nvSpPr>
        <p:spPr>
          <a:xfrm>
            <a:off x="9142179" y="6366021"/>
            <a:ext cx="161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78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781007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Day16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0CE3D31F-2F42-3D5A-BDF0-0C600BD0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032" y="2379992"/>
            <a:ext cx="3258997" cy="2191676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719582" cy="367214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命令行窗口增加了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命令，能够将文本文件的内容输出到命令行窗口。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FAT(File Allocation Table)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的支持，能够读取所有的分块文件。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增加了三个系统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，向命令行中输出字符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和两个向命令行中输出字符串的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增加了第一个控制台应用程序“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hello.hrb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，调用了系统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，运行后能在命令行输出“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</p:txBody>
      </p:sp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CE2584CF-B630-4F81-F003-92CDF40F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94" y="4665826"/>
            <a:ext cx="3259737" cy="2192174"/>
          </a:xfrm>
          <a:prstGeom prst="rect">
            <a:avLst/>
          </a:prstGeom>
        </p:spPr>
      </p:pic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2F3BC396-B835-1962-8696-2ECDDA93F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033" y="94158"/>
            <a:ext cx="3258997" cy="21916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A870C1-850E-8753-7F7D-1A8EA94B2D7E}"/>
              </a:ext>
            </a:extLst>
          </p:cNvPr>
          <p:cNvSpPr txBox="1"/>
          <p:nvPr/>
        </p:nvSpPr>
        <p:spPr>
          <a:xfrm>
            <a:off x="7849338" y="678678"/>
            <a:ext cx="82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73043C-B229-C072-6F57-C9950EBFD167}"/>
              </a:ext>
            </a:extLst>
          </p:cNvPr>
          <p:cNvSpPr txBox="1"/>
          <p:nvPr/>
        </p:nvSpPr>
        <p:spPr>
          <a:xfrm>
            <a:off x="7849338" y="3109858"/>
            <a:ext cx="820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0A929B-8A1A-4BEC-B444-380506994D2D}"/>
              </a:ext>
            </a:extLst>
          </p:cNvPr>
          <p:cNvSpPr txBox="1"/>
          <p:nvPr/>
        </p:nvSpPr>
        <p:spPr>
          <a:xfrm>
            <a:off x="7591153" y="5561556"/>
            <a:ext cx="1079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运行应用程序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hello.hrb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18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nt">
            <a:extLst>
              <a:ext uri="{FF2B5EF4-FFF2-40B4-BE49-F238E27FC236}">
                <a16:creationId xmlns:a16="http://schemas.microsoft.com/office/drawing/2014/main" id="{BC84AE2F-44F4-4DB9-AA52-F1DF1D835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D38F80-A0D0-4062-8B61-16440AC9D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B6B893-A22E-3404-0752-819EE7049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139" y="92345"/>
            <a:ext cx="2405802" cy="123541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Day17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4B045E95-F23E-EAAD-CBA0-3F7E7F73B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6" y="92345"/>
            <a:ext cx="5391828" cy="1604068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A8B51E81-3712-3829-F8E3-12BD131DA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0" y="4035504"/>
            <a:ext cx="4090894" cy="2751125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8C920F3-0F33-D2B7-4B8C-304634354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0" y="1952050"/>
            <a:ext cx="5750519" cy="201208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578" y="1891862"/>
            <a:ext cx="5127794" cy="4776951"/>
          </a:xfrm>
        </p:spPr>
        <p:txBody>
          <a:bodyPr anchor="ctr">
            <a:noAutofit/>
          </a:bodyPr>
          <a:lstStyle/>
          <a:p>
            <a:r>
              <a:rPr lang="zh-CN" altLang="en-US" sz="2400" dirty="0"/>
              <a:t>完善了内存管理，增加了应用程序用数据段和代码段，限制应用程序段里面的程序的权限。</a:t>
            </a:r>
            <a:endParaRPr lang="en-US" altLang="zh-CN" sz="2400" dirty="0"/>
          </a:p>
          <a:p>
            <a:r>
              <a:rPr lang="zh-CN" altLang="en-US" sz="2400" dirty="0"/>
              <a:t>增加了对操作系统的保护，禁止应用程序直接修改操作系统内存段内的数据，禁止通过汇编语言直接对</a:t>
            </a:r>
            <a:r>
              <a:rPr lang="en-US" altLang="zh-CN" sz="2400" dirty="0"/>
              <a:t>DS</a:t>
            </a:r>
            <a:r>
              <a:rPr lang="zh-CN" altLang="en-US" sz="2400" dirty="0"/>
              <a:t>寄存器进行修改，防止恶意程序修改</a:t>
            </a:r>
            <a:r>
              <a:rPr lang="en-US" altLang="zh-CN" sz="2400" dirty="0"/>
              <a:t>DS</a:t>
            </a:r>
            <a:r>
              <a:rPr lang="zh-CN" altLang="en-US" sz="2400" dirty="0"/>
              <a:t>到操作系统用的段再修改段内数据。</a:t>
            </a:r>
            <a:endParaRPr lang="en-US" altLang="zh-CN" sz="2400" dirty="0"/>
          </a:p>
          <a:p>
            <a:r>
              <a:rPr lang="zh-CN" altLang="en-US" sz="2400" dirty="0"/>
              <a:t>增加了</a:t>
            </a:r>
            <a:r>
              <a:rPr lang="en-US" altLang="zh-CN" sz="2400" dirty="0"/>
              <a:t>0d</a:t>
            </a:r>
            <a:r>
              <a:rPr lang="zh-CN" altLang="en-US" sz="2400" dirty="0"/>
              <a:t>号中断处理，即程序异常中断，用于保护操作系统，提示应用程序进行了非法操作。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8DC772-A484-0FF9-74E6-42CFB27CC49D}"/>
              </a:ext>
            </a:extLst>
          </p:cNvPr>
          <p:cNvSpPr txBox="1"/>
          <p:nvPr/>
        </p:nvSpPr>
        <p:spPr>
          <a:xfrm>
            <a:off x="4752366" y="3964134"/>
            <a:ext cx="1170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破坏测试程序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crack2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42059B-898E-1583-A82C-977D38AA6B2B}"/>
              </a:ext>
            </a:extLst>
          </p:cNvPr>
          <p:cNvSpPr txBox="1"/>
          <p:nvPr/>
        </p:nvSpPr>
        <p:spPr>
          <a:xfrm>
            <a:off x="4263634" y="614029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成功拦截程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序非法操作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B70BE-C7CE-C77C-9510-404F475E27D4}"/>
              </a:ext>
            </a:extLst>
          </p:cNvPr>
          <p:cNvSpPr txBox="1"/>
          <p:nvPr/>
        </p:nvSpPr>
        <p:spPr>
          <a:xfrm>
            <a:off x="5833656" y="710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内存分段情况</a:t>
            </a:r>
          </a:p>
        </p:txBody>
      </p:sp>
    </p:spTree>
    <p:extLst>
      <p:ext uri="{BB962C8B-B14F-4D97-AF65-F5344CB8AC3E}">
        <p14:creationId xmlns:p14="http://schemas.microsoft.com/office/powerpoint/2010/main" val="45606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48" y="355071"/>
            <a:ext cx="4772975" cy="108373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Day18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51" y="1955801"/>
            <a:ext cx="4772975" cy="422116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继续完善系统保护，增加了栈异常</a:t>
            </a:r>
            <a:r>
              <a:rPr lang="en-US" altLang="zh-CN" sz="2400" dirty="0"/>
              <a:t>(0x0c</a:t>
            </a:r>
            <a:r>
              <a:rPr lang="zh-CN" altLang="en-US" sz="2400" dirty="0"/>
              <a:t>号</a:t>
            </a:r>
            <a:r>
              <a:rPr lang="en-US" altLang="zh-CN" sz="2400" dirty="0"/>
              <a:t>)</a:t>
            </a:r>
            <a:r>
              <a:rPr lang="zh-CN" altLang="en-US" sz="2400" dirty="0"/>
              <a:t>中断处理，防止应用程序读写自己数据段以外的区域。增加了强制结束应用程序的功能，防止应用程序死循环导致系统卡死。</a:t>
            </a:r>
            <a:endParaRPr lang="en-US" altLang="zh-CN" sz="2400" dirty="0"/>
          </a:p>
          <a:p>
            <a:r>
              <a:rPr lang="zh-CN" altLang="en-US" sz="2400" dirty="0"/>
              <a:t>增加了三个系统</a:t>
            </a:r>
            <a:r>
              <a:rPr lang="en-US" altLang="zh-CN" sz="2400" dirty="0"/>
              <a:t>API</a:t>
            </a:r>
            <a:r>
              <a:rPr lang="zh-CN" altLang="en-US" sz="2400" dirty="0"/>
              <a:t>。显示窗口</a:t>
            </a:r>
            <a:r>
              <a:rPr lang="en-US" altLang="zh-CN" sz="2400" dirty="0"/>
              <a:t>API</a:t>
            </a:r>
            <a:r>
              <a:rPr lang="zh-CN" altLang="en-US" sz="2400" dirty="0"/>
              <a:t>，让应用程序不用再局限于控制台。在窗口中渲染字符</a:t>
            </a:r>
            <a:r>
              <a:rPr lang="en-US" altLang="zh-CN" sz="2400" dirty="0"/>
              <a:t>API</a:t>
            </a:r>
            <a:r>
              <a:rPr lang="zh-CN" altLang="en-US" sz="2400" dirty="0"/>
              <a:t>，在窗口中渲染方块</a:t>
            </a:r>
            <a:r>
              <a:rPr lang="en-US" altLang="zh-CN" sz="2400" dirty="0"/>
              <a:t>API</a:t>
            </a:r>
            <a:r>
              <a:rPr lang="zh-CN" altLang="en-US" sz="2400" dirty="0"/>
              <a:t>，增加窗口应用程序可以实现的功能。</a:t>
            </a:r>
            <a:endParaRPr lang="en-US" altLang="zh-CN" sz="2400" dirty="0"/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4C59B15F-3F68-4CF5-7B33-B373D4062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00" y="3429000"/>
            <a:ext cx="4742876" cy="3191468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30EAAC06-6A30-DB8C-98A4-DF40019C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00" y="118766"/>
            <a:ext cx="4742876" cy="31914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7409EF-922B-4E9B-21B5-B194B7EAB270}"/>
              </a:ext>
            </a:extLst>
          </p:cNvPr>
          <p:cNvSpPr txBox="1"/>
          <p:nvPr/>
        </p:nvSpPr>
        <p:spPr>
          <a:xfrm>
            <a:off x="6202310" y="1955801"/>
            <a:ext cx="114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死循环退出测试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DA0B7E-3B17-9073-A358-8B891C0F3188}"/>
              </a:ext>
            </a:extLst>
          </p:cNvPr>
          <p:cNvSpPr txBox="1"/>
          <p:nvPr/>
        </p:nvSpPr>
        <p:spPr>
          <a:xfrm>
            <a:off x="6400800" y="4699635"/>
            <a:ext cx="89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窗口应用程序并显示字符和方块</a:t>
            </a:r>
          </a:p>
        </p:txBody>
      </p:sp>
    </p:spTree>
    <p:extLst>
      <p:ext uri="{BB962C8B-B14F-4D97-AF65-F5344CB8AC3E}">
        <p14:creationId xmlns:p14="http://schemas.microsoft.com/office/powerpoint/2010/main" val="96837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4"/>
            <a:ext cx="3608896" cy="696762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Day19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60F0B277-12DF-EFCC-E4BE-BD786A48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55" y="14146"/>
            <a:ext cx="3453407" cy="1371414"/>
          </a:xfrm>
          <a:prstGeom prst="rect">
            <a:avLst/>
          </a:prstGeom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751DB9B2-4337-AA35-217F-84F968E3A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04" y="1703618"/>
            <a:ext cx="3229464" cy="217181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1889950"/>
            <a:ext cx="3607930" cy="4261468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增加了</a:t>
            </a:r>
            <a:r>
              <a:rPr lang="en-US" altLang="zh-CN" sz="2400" dirty="0">
                <a:solidFill>
                  <a:srgbClr val="FFFFFF"/>
                </a:solidFill>
              </a:rPr>
              <a:t>6</a:t>
            </a:r>
            <a:r>
              <a:rPr lang="zh-CN" altLang="en-US" sz="2400" dirty="0">
                <a:solidFill>
                  <a:srgbClr val="FFFFFF"/>
                </a:solidFill>
              </a:rPr>
              <a:t>个系统</a:t>
            </a:r>
            <a:r>
              <a:rPr lang="en-US" altLang="zh-CN" sz="2400" dirty="0">
                <a:solidFill>
                  <a:srgbClr val="FFFFFF"/>
                </a:solidFill>
              </a:rPr>
              <a:t>API</a:t>
            </a:r>
            <a:r>
              <a:rPr lang="zh-CN" altLang="en-US" sz="2400" dirty="0">
                <a:solidFill>
                  <a:srgbClr val="FFFFFF"/>
                </a:solidFill>
              </a:rPr>
              <a:t>：应用程序</a:t>
            </a:r>
            <a:r>
              <a:rPr lang="en-US" altLang="zh-CN" sz="2400" dirty="0">
                <a:solidFill>
                  <a:srgbClr val="FFFFFF"/>
                </a:solidFill>
              </a:rPr>
              <a:t>malloc</a:t>
            </a:r>
            <a:r>
              <a:rPr lang="zh-CN" altLang="en-US" sz="2400" dirty="0">
                <a:solidFill>
                  <a:srgbClr val="FFFFFF"/>
                </a:solidFill>
              </a:rPr>
              <a:t>内存空间、画点和画直线在窗口上、手动刷新窗口画面、关闭应用程序的窗口、获取键盘输入。</a:t>
            </a:r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添加了相应的演示应用程序。</a:t>
            </a:r>
          </a:p>
        </p:txBody>
      </p:sp>
      <p:pic>
        <p:nvPicPr>
          <p:cNvPr id="13" name="图片 12" descr="屏幕上有字&#10;&#10;描述已自动生成">
            <a:extLst>
              <a:ext uri="{FF2B5EF4-FFF2-40B4-BE49-F238E27FC236}">
                <a16:creationId xmlns:a16="http://schemas.microsoft.com/office/drawing/2014/main" id="{D53145E2-D1C4-D527-1EC5-9359753B9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00" y="289666"/>
            <a:ext cx="3535992" cy="1090812"/>
          </a:xfrm>
          <a:prstGeom prst="rect">
            <a:avLst/>
          </a:prstGeom>
        </p:spPr>
      </p:pic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71EFF472-0FC2-BD8E-1F75-2867FC7A2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04" y="4226858"/>
            <a:ext cx="3229464" cy="2171815"/>
          </a:xfrm>
          <a:prstGeom prst="rect">
            <a:avLst/>
          </a:prstGeom>
        </p:spPr>
      </p:pic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C9BCEBDC-1212-888B-EE0F-FF199C6AE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79" y="1703618"/>
            <a:ext cx="3229464" cy="2171815"/>
          </a:xfrm>
          <a:prstGeom prst="rect">
            <a:avLst/>
          </a:prstGeom>
        </p:spPr>
      </p:pic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91B6861F-A44A-A341-398F-25E7F83AA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70" y="4226858"/>
            <a:ext cx="3229073" cy="21715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C279E1A-4064-F673-C722-7BD867805F1E}"/>
              </a:ext>
            </a:extLst>
          </p:cNvPr>
          <p:cNvSpPr txBox="1"/>
          <p:nvPr/>
        </p:nvSpPr>
        <p:spPr>
          <a:xfrm>
            <a:off x="5544415" y="133699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的程序代码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C0CBB8-9AF3-0CAA-E23A-2E3684882C48}"/>
              </a:ext>
            </a:extLst>
          </p:cNvPr>
          <p:cNvSpPr txBox="1"/>
          <p:nvPr/>
        </p:nvSpPr>
        <p:spPr>
          <a:xfrm>
            <a:off x="9056479" y="1334286"/>
            <a:ext cx="2449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的程序代码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CB008E-E7E5-CFE1-8514-798DB5EFAC03}"/>
              </a:ext>
            </a:extLst>
          </p:cNvPr>
          <p:cNvSpPr txBox="1"/>
          <p:nvPr/>
        </p:nvSpPr>
        <p:spPr>
          <a:xfrm>
            <a:off x="5717650" y="381558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84D1B0-53E0-F75D-7C69-0E212DCEC569}"/>
              </a:ext>
            </a:extLst>
          </p:cNvPr>
          <p:cNvSpPr txBox="1"/>
          <p:nvPr/>
        </p:nvSpPr>
        <p:spPr>
          <a:xfrm>
            <a:off x="9561425" y="382009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683B08-D1E3-AB45-7497-EBFA4C4284D9}"/>
              </a:ext>
            </a:extLst>
          </p:cNvPr>
          <p:cNvSpPr txBox="1"/>
          <p:nvPr/>
        </p:nvSpPr>
        <p:spPr>
          <a:xfrm>
            <a:off x="5544415" y="633007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获取键盘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87787C-72E4-06BA-685E-EAFFF676E08A}"/>
              </a:ext>
            </a:extLst>
          </p:cNvPr>
          <p:cNvSpPr txBox="1"/>
          <p:nvPr/>
        </p:nvSpPr>
        <p:spPr>
          <a:xfrm>
            <a:off x="9465985" y="632966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关闭窗口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9474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874E45-69BE-4A20-F774-6524D13A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成品演示：</a:t>
            </a:r>
          </a:p>
        </p:txBody>
      </p:sp>
      <p:pic>
        <p:nvPicPr>
          <p:cNvPr id="4" name="内容占位符 3" descr="图形用户界面&#10;&#10;描述已自动生成">
            <a:extLst>
              <a:ext uri="{FF2B5EF4-FFF2-40B4-BE49-F238E27FC236}">
                <a16:creationId xmlns:a16="http://schemas.microsoft.com/office/drawing/2014/main" id="{FE6EA7CE-F64A-EB00-FADA-A7A8AC546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35" y="388307"/>
            <a:ext cx="7901032" cy="61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76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Day20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实现了鼠标和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切换窗口和光标，按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将底层窗口提到最上面。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添加了定时器的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，并实现了程序关闭后全部申请的定时器自动取消。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增加了个计时器应用程序。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9DECD765-25F2-BD51-8901-792ADCCD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569463"/>
            <a:ext cx="5450275" cy="3678936"/>
          </a:xfrm>
          <a:prstGeom prst="rect">
            <a:avLst/>
          </a:prstGeom>
        </p:spPr>
      </p:pic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E9649228-724E-49DC-DF41-C0A02D7C0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0" y="2570278"/>
            <a:ext cx="5468112" cy="36773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E769AD-86C9-A84E-0B45-AB10570C16F5}"/>
              </a:ext>
            </a:extLst>
          </p:cNvPr>
          <p:cNvSpPr txBox="1"/>
          <p:nvPr/>
        </p:nvSpPr>
        <p:spPr>
          <a:xfrm>
            <a:off x="1786973" y="62161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鼠标切换窗口焦点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4E51AA-4FCA-975D-FEC8-0212F4190CFC}"/>
              </a:ext>
            </a:extLst>
          </p:cNvPr>
          <p:cNvSpPr txBox="1"/>
          <p:nvPr/>
        </p:nvSpPr>
        <p:spPr>
          <a:xfrm>
            <a:off x="7848554" y="62466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计时器应用程序演示</a:t>
            </a:r>
          </a:p>
        </p:txBody>
      </p:sp>
    </p:spTree>
    <p:extLst>
      <p:ext uri="{BB962C8B-B14F-4D97-AF65-F5344CB8AC3E}">
        <p14:creationId xmlns:p14="http://schemas.microsoft.com/office/powerpoint/2010/main" val="1476291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1D185E-56B7-6F7A-FB33-9967EB7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Day21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E1FB7-5C00-51F9-AFD0-4A9A68A7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23236"/>
            <a:ext cx="3438906" cy="4158214"/>
          </a:xfrm>
        </p:spPr>
        <p:txBody>
          <a:bodyPr anchor="t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继续完善画面渲染，增加了更多颜色，现在可以定义出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个色阶了。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增加了应用程序多开功能，通过多开控制台，再在控制台打开应用程序实现。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删除了开机自动启动的那个小窗口。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DF0E2E15-8E4F-C8ED-209D-539A62554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03" y="1033083"/>
            <a:ext cx="7125403" cy="47918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A5A39C-A86B-7714-95E3-DAB53617D916}"/>
              </a:ext>
            </a:extLst>
          </p:cNvPr>
          <p:cNvSpPr txBox="1"/>
          <p:nvPr/>
        </p:nvSpPr>
        <p:spPr>
          <a:xfrm>
            <a:off x="6564380" y="588204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应用多开和画面颜色增加演示</a:t>
            </a:r>
          </a:p>
        </p:txBody>
      </p:sp>
    </p:spTree>
    <p:extLst>
      <p:ext uri="{BB962C8B-B14F-4D97-AF65-F5344CB8AC3E}">
        <p14:creationId xmlns:p14="http://schemas.microsoft.com/office/powerpoint/2010/main" val="37270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1D185E-56B7-6F7A-FB33-9967EB7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Day22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E1FB7-5C00-51F9-AFD0-4A9A68A7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288350"/>
            <a:ext cx="6858000" cy="2089317"/>
          </a:xfrm>
        </p:spPr>
        <p:txBody>
          <a:bodyPr anchor="ctr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：打开一个有画面控制台并运行一个应用程序；增加了命令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：打开一个无画面控制台并运行一个应用程序。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扩展了控制台的个数到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个，无画面控制台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</a:p>
        </p:txBody>
      </p:sp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E067D644-CD75-54A4-F053-E7311465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028183"/>
            <a:ext cx="3584448" cy="2795869"/>
          </a:xfrm>
          <a:prstGeom prst="rect">
            <a:avLst/>
          </a:prstGeom>
        </p:spPr>
      </p:pic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4E509B44-5A35-C23F-49B4-A3820898F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219384"/>
            <a:ext cx="3584448" cy="2413468"/>
          </a:xfrm>
          <a:prstGeom prst="rect">
            <a:avLst/>
          </a:prstGeom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2ADDB4C6-6041-A6A4-B123-56535B61E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28" y="3219384"/>
            <a:ext cx="3584448" cy="24134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3AB76C-1A7B-0E9A-F0CF-BA8BAAA7C4FF}"/>
              </a:ext>
            </a:extLst>
          </p:cNvPr>
          <p:cNvSpPr txBox="1"/>
          <p:nvPr/>
        </p:nvSpPr>
        <p:spPr>
          <a:xfrm>
            <a:off x="1447689" y="58240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控制台多开演示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E058A1-58BC-8979-BE5F-7F6D990CC44A}"/>
              </a:ext>
            </a:extLst>
          </p:cNvPr>
          <p:cNvSpPr txBox="1"/>
          <p:nvPr/>
        </p:nvSpPr>
        <p:spPr>
          <a:xfrm>
            <a:off x="5289913" y="5632852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命令演示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06681B-9AB6-6650-9861-4607353430BD}"/>
              </a:ext>
            </a:extLst>
          </p:cNvPr>
          <p:cNvSpPr txBox="1"/>
          <p:nvPr/>
        </p:nvSpPr>
        <p:spPr>
          <a:xfrm>
            <a:off x="9149618" y="5639386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命令演示</a:t>
            </a:r>
          </a:p>
        </p:txBody>
      </p:sp>
    </p:spTree>
    <p:extLst>
      <p:ext uri="{BB962C8B-B14F-4D97-AF65-F5344CB8AC3E}">
        <p14:creationId xmlns:p14="http://schemas.microsoft.com/office/powerpoint/2010/main" val="359276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185E-56B7-6F7A-FB33-9967EB7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85" y="110044"/>
            <a:ext cx="3893126" cy="761102"/>
          </a:xfrm>
        </p:spPr>
        <p:txBody>
          <a:bodyPr anchor="t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E1FB7-5C00-51F9-AFD0-4A9A68A7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2" y="1090247"/>
            <a:ext cx="5252982" cy="565770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新增应用程序运行时关闭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命令行窗口的功能。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LDT(Local (Segment) Descriptor Table)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号异常中断处理，防止应用程序修改另一个应用程序的内存段。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alloca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，用于在栈区内申请超过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大小的内存；文件操作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：打开、关闭、定位、获取大小、读取；获取控制台命令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命令替换成控制台应用程序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type.hrb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，功能不变，但可以减小内核大小。</a:t>
            </a:r>
          </a:p>
        </p:txBody>
      </p: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E1B3CCD3-D0E3-54EC-C30E-ED3AD4081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2"/>
          <a:stretch/>
        </p:blipFill>
        <p:spPr>
          <a:xfrm>
            <a:off x="7079142" y="3569892"/>
            <a:ext cx="4848033" cy="3178062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3AE19D64-BDCB-8608-DE79-649DDC117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1" b="-2"/>
          <a:stretch/>
        </p:blipFill>
        <p:spPr>
          <a:xfrm>
            <a:off x="7079142" y="110044"/>
            <a:ext cx="4848033" cy="33536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E87911-862F-5542-B03E-ED0C086D1900}"/>
              </a:ext>
            </a:extLst>
          </p:cNvPr>
          <p:cNvSpPr txBox="1"/>
          <p:nvPr/>
        </p:nvSpPr>
        <p:spPr>
          <a:xfrm>
            <a:off x="5883409" y="871146"/>
            <a:ext cx="1247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程序被破坏程序入侵演示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B7446C-27E3-4739-CA74-297B0E612D3B}"/>
              </a:ext>
            </a:extLst>
          </p:cNvPr>
          <p:cNvSpPr txBox="1"/>
          <p:nvPr/>
        </p:nvSpPr>
        <p:spPr>
          <a:xfrm>
            <a:off x="5876532" y="4343315"/>
            <a:ext cx="1302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保护时，破坏程序触发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号异常中断演示</a:t>
            </a:r>
          </a:p>
        </p:txBody>
      </p:sp>
    </p:spTree>
    <p:extLst>
      <p:ext uri="{BB962C8B-B14F-4D97-AF65-F5344CB8AC3E}">
        <p14:creationId xmlns:p14="http://schemas.microsoft.com/office/powerpoint/2010/main" val="233110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185E-56B7-6F7A-FB33-9967EB7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923" y="0"/>
            <a:ext cx="3645749" cy="791296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Day24 &amp; 25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65689-55A4-1A17-9396-9760BDCFF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1" y="0"/>
            <a:ext cx="12336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CBC69B-172A-330B-94CA-F9651D6D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34201E-0AB3-F791-0BCB-A522009F9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图片 6" descr="截图里有图片&#10;&#10;描述已自动生成">
            <a:extLst>
              <a:ext uri="{FF2B5EF4-FFF2-40B4-BE49-F238E27FC236}">
                <a16:creationId xmlns:a16="http://schemas.microsoft.com/office/drawing/2014/main" id="{90330D7A-0FEA-5FCC-8AB1-D328AA393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2" y="3197236"/>
            <a:ext cx="4311891" cy="3363275"/>
          </a:xfrm>
          <a:prstGeom prst="rect">
            <a:avLst/>
          </a:prstGeom>
        </p:spPr>
      </p:pic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72AE6B6E-BADB-8EA1-C1F0-E55FA2790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34" y="3197235"/>
            <a:ext cx="5001153" cy="3363275"/>
          </a:xfrm>
          <a:prstGeom prst="rect">
            <a:avLst/>
          </a:prstGeom>
        </p:spPr>
      </p:pic>
      <p:pic>
        <p:nvPicPr>
          <p:cNvPr id="5" name="图片 4" descr="图形用户界面&#10;&#10;中度可信度描述已自动生成">
            <a:extLst>
              <a:ext uri="{FF2B5EF4-FFF2-40B4-BE49-F238E27FC236}">
                <a16:creationId xmlns:a16="http://schemas.microsoft.com/office/drawing/2014/main" id="{0A9C5D2D-BBC5-2014-E65D-084D7C656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2" y="0"/>
            <a:ext cx="4311891" cy="289974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E1FB7-5C00-51F9-AFD0-4A9A68A7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910" y="915683"/>
            <a:ext cx="5825277" cy="2879703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添加了中文字库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(GB2312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添加了命令行计算器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、文本显示应用程序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、图片显示应用程序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和外星人游戏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invader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等应用程序。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18ED9A-FEE8-8F1B-EDDB-F49234CBF2F4}"/>
              </a:ext>
            </a:extLst>
          </p:cNvPr>
          <p:cNvSpPr txBox="1"/>
          <p:nvPr/>
        </p:nvSpPr>
        <p:spPr>
          <a:xfrm>
            <a:off x="4436113" y="663878"/>
            <a:ext cx="1175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应用程序计算演示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BD3025-CBDB-45DE-5DE8-D487A6EC5CA1}"/>
              </a:ext>
            </a:extLst>
          </p:cNvPr>
          <p:cNvSpPr txBox="1"/>
          <p:nvPr/>
        </p:nvSpPr>
        <p:spPr>
          <a:xfrm>
            <a:off x="4436113" y="4133588"/>
            <a:ext cx="950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应用程序显示图片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872D75-6B0E-4BEB-2019-9C798FADF2C9}"/>
              </a:ext>
            </a:extLst>
          </p:cNvPr>
          <p:cNvSpPr txBox="1"/>
          <p:nvPr/>
        </p:nvSpPr>
        <p:spPr>
          <a:xfrm>
            <a:off x="5949863" y="3995803"/>
            <a:ext cx="108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Invader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外星人游戏演示</a:t>
            </a:r>
          </a:p>
        </p:txBody>
      </p:sp>
    </p:spTree>
    <p:extLst>
      <p:ext uri="{BB962C8B-B14F-4D97-AF65-F5344CB8AC3E}">
        <p14:creationId xmlns:p14="http://schemas.microsoft.com/office/powerpoint/2010/main" val="129192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185E-56B7-6F7A-FB33-9967EB7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161" y="365125"/>
            <a:ext cx="2605413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Day25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E1FB7-5C00-51F9-AFD0-4A9A68A7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 descr="文本&#10;&#10;中度可信度描述已自动生成">
            <a:extLst>
              <a:ext uri="{FF2B5EF4-FFF2-40B4-BE49-F238E27FC236}">
                <a16:creationId xmlns:a16="http://schemas.microsoft.com/office/drawing/2014/main" id="{FB62A8EF-1402-5181-B9D8-163BBA3F9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" y="0"/>
            <a:ext cx="8809972" cy="68717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63E42B-0EA0-4242-17D3-FF3319637DCF}"/>
              </a:ext>
            </a:extLst>
          </p:cNvPr>
          <p:cNvSpPr txBox="1"/>
          <p:nvPr/>
        </p:nvSpPr>
        <p:spPr>
          <a:xfrm>
            <a:off x="8830849" y="2651058"/>
            <a:ext cx="2041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应用程序显示文本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中文字符支持演示</a:t>
            </a:r>
          </a:p>
        </p:txBody>
      </p:sp>
    </p:spTree>
    <p:extLst>
      <p:ext uri="{BB962C8B-B14F-4D97-AF65-F5344CB8AC3E}">
        <p14:creationId xmlns:p14="http://schemas.microsoft.com/office/powerpoint/2010/main" val="354398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874E45-69BE-4A20-F774-6524D13A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成品演示：</a:t>
            </a:r>
          </a:p>
        </p:txBody>
      </p:sp>
      <p:pic>
        <p:nvPicPr>
          <p:cNvPr id="4" name="内容占位符 3" descr="图形用户界面&#10;&#10;描述已自动生成">
            <a:extLst>
              <a:ext uri="{FF2B5EF4-FFF2-40B4-BE49-F238E27FC236}">
                <a16:creationId xmlns:a16="http://schemas.microsoft.com/office/drawing/2014/main" id="{FE6EA7CE-F64A-EB00-FADA-A7A8AC546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35" y="388307"/>
            <a:ext cx="7901032" cy="61628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5982C4-49BA-A9F1-B7A1-7A589E43FFFF}"/>
              </a:ext>
            </a:extLst>
          </p:cNvPr>
          <p:cNvSpPr txBox="1"/>
          <p:nvPr/>
        </p:nvSpPr>
        <p:spPr>
          <a:xfrm>
            <a:off x="717422" y="55615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17361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FDBB-5CEE-1046-2745-DE723B57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操作系统主要模块：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994F4-60F9-631C-A046-BE307D5D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864"/>
            <a:ext cx="10515600" cy="531103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、开机引导（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、画面渲染（图层管理）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、中断管理（定时器、键盘、鼠标）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、内存管理（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、分配与回收、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、任务调度（多层优先级调度）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、系统保护（进入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位保护模式、使用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（控制台命令、打开关闭窗口、输出字符到控制台、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获取键盘数据、画点线矩形、读取打开文件等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、中文和日文支持（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GB2312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汉字库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+Shift-JIS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中的半角片假名）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、应用程序（计算器、文字浏览器、图片浏览器、小游戏等）</a:t>
            </a:r>
          </a:p>
        </p:txBody>
      </p:sp>
    </p:spTree>
    <p:extLst>
      <p:ext uri="{BB962C8B-B14F-4D97-AF65-F5344CB8AC3E}">
        <p14:creationId xmlns:p14="http://schemas.microsoft.com/office/powerpoint/2010/main" val="20547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382E25-5B48-A57B-006C-62CF0C274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075435" cy="4027712"/>
          </a:xfrm>
        </p:spPr>
        <p:txBody>
          <a:bodyPr anchor="t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用汇编语言编写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将磁盘的第一扇区（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）的最后两字节的值设为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0x55AA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寄存器循环存入字符的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码值，调用显卡中断，向屏幕输出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hello, world!(from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Liao_Zhaoming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629E882A-808F-3863-ABFB-A051BFE2A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20" y="1790189"/>
            <a:ext cx="7474180" cy="44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97D942E-09EF-4107-98F4-74DB7F72D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D37F8C82-C3FC-9602-F9C9-53B57B0AD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04" b="1"/>
          <a:stretch/>
        </p:blipFill>
        <p:spPr>
          <a:xfrm>
            <a:off x="838200" y="364144"/>
            <a:ext cx="3335789" cy="2811320"/>
          </a:xfrm>
          <a:prstGeom prst="rect">
            <a:avLst/>
          </a:prstGeom>
        </p:spPr>
      </p:pic>
      <p:pic>
        <p:nvPicPr>
          <p:cNvPr id="5" name="内容占位符 4" descr="形状&#10;&#10;描述已自动生成">
            <a:extLst>
              <a:ext uri="{FF2B5EF4-FFF2-40B4-BE49-F238E27FC236}">
                <a16:creationId xmlns:a16="http://schemas.microsoft.com/office/drawing/2014/main" id="{B91E6D79-6413-72E4-800F-3E0052129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r="16703"/>
          <a:stretch/>
        </p:blipFill>
        <p:spPr>
          <a:xfrm>
            <a:off x="8016847" y="364144"/>
            <a:ext cx="3336953" cy="2811320"/>
          </a:xfrm>
          <a:prstGeom prst="rect">
            <a:avLst/>
          </a:prstGeom>
        </p:spPr>
      </p:pic>
      <p:pic>
        <p:nvPicPr>
          <p:cNvPr id="10" name="图片 9" descr="形状, 矩形&#10;&#10;描述已自动生成">
            <a:extLst>
              <a:ext uri="{FF2B5EF4-FFF2-40B4-BE49-F238E27FC236}">
                <a16:creationId xmlns:a16="http://schemas.microsoft.com/office/drawing/2014/main" id="{87FBAAD3-FAD8-834D-777C-4A18AB8DBC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r="10584"/>
          <a:stretch/>
        </p:blipFill>
        <p:spPr>
          <a:xfrm>
            <a:off x="4427522" y="364144"/>
            <a:ext cx="3336953" cy="281132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290A76-57BF-92F3-3122-3631CC9E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991" y="3733800"/>
            <a:ext cx="6823644" cy="2941319"/>
          </a:xfrm>
        </p:spPr>
        <p:txBody>
          <a:bodyPr anchor="ctr"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通过调用磁盘中断，将磁盘中的前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个扇区加载到内存中，再将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BISO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的信息记录在内存中，完成开机引导，跳转到系统启动程序。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运行操作系统的初始化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（汇编程序），将画面模式从命令行模式切换至图形模式。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编写操作系统内核程序（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语言），添加了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种常用的颜色，画一些简单的矩形到画面上，做一个简易的背景。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9DD5E-0A31-08A7-1028-A1F3E4A59F27}"/>
              </a:ext>
            </a:extLst>
          </p:cNvPr>
          <p:cNvSpPr txBox="1"/>
          <p:nvPr/>
        </p:nvSpPr>
        <p:spPr>
          <a:xfrm>
            <a:off x="1878540" y="313055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1C9DD1-A3A4-AAA2-AE31-102E5BC30810}"/>
              </a:ext>
            </a:extLst>
          </p:cNvPr>
          <p:cNvSpPr txBox="1"/>
          <p:nvPr/>
        </p:nvSpPr>
        <p:spPr>
          <a:xfrm>
            <a:off x="5464347" y="31097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D5C3B-1096-05D6-0C74-89C039126544}"/>
              </a:ext>
            </a:extLst>
          </p:cNvPr>
          <p:cNvSpPr txBox="1"/>
          <p:nvPr/>
        </p:nvSpPr>
        <p:spPr>
          <a:xfrm>
            <a:off x="8900493" y="3130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系统启动完成</a:t>
            </a:r>
          </a:p>
        </p:txBody>
      </p:sp>
    </p:spTree>
    <p:extLst>
      <p:ext uri="{BB962C8B-B14F-4D97-AF65-F5344CB8AC3E}">
        <p14:creationId xmlns:p14="http://schemas.microsoft.com/office/powerpoint/2010/main" val="218123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156" y="86574"/>
            <a:ext cx="5933181" cy="1062357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A83DF-35A8-9CC8-3C8E-C3F32BEC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6300" cy="68580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A29D64-B4CD-CEFF-8174-BCDB2EA4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336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271C26-E797-25E4-4A2D-5AA7A104D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4BD6EF-3C9D-3DEF-A540-84C50BAA5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BA6DE4B-7388-668E-CE87-9681F0B85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7" y="38449"/>
            <a:ext cx="2967508" cy="1110482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F379EDED-729D-A7C1-DAB3-CC4986D42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7" y="1274398"/>
            <a:ext cx="2967508" cy="1136292"/>
          </a:xfrm>
          <a:prstGeom prst="rect">
            <a:avLst/>
          </a:prstGeom>
        </p:spPr>
      </p:pic>
      <p:pic>
        <p:nvPicPr>
          <p:cNvPr id="9" name="图片 8" descr="文字图案&#10;&#10;中度可信度描述已自动生成">
            <a:extLst>
              <a:ext uri="{FF2B5EF4-FFF2-40B4-BE49-F238E27FC236}">
                <a16:creationId xmlns:a16="http://schemas.microsoft.com/office/drawing/2014/main" id="{04C96FB7-C7DC-9B37-63BA-F90F1BF99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2" y="2492752"/>
            <a:ext cx="1422238" cy="1593544"/>
          </a:xfrm>
          <a:prstGeom prst="rect">
            <a:avLst/>
          </a:prstGeom>
        </p:spPr>
      </p:pic>
      <p:graphicFrame>
        <p:nvGraphicFramePr>
          <p:cNvPr id="20" name="内容占位符 2">
            <a:extLst>
              <a:ext uri="{FF2B5EF4-FFF2-40B4-BE49-F238E27FC236}">
                <a16:creationId xmlns:a16="http://schemas.microsoft.com/office/drawing/2014/main" id="{5CBE11D6-20AA-C595-ABF3-C3A4F09EA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877303"/>
              </p:ext>
            </p:extLst>
          </p:nvPr>
        </p:nvGraphicFramePr>
        <p:xfrm>
          <a:off x="5375156" y="1565755"/>
          <a:ext cx="5933182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图片 12" descr="图形用户界面&#10;&#10;中度可信度描述已自动生成">
            <a:extLst>
              <a:ext uri="{FF2B5EF4-FFF2-40B4-BE49-F238E27FC236}">
                <a16:creationId xmlns:a16="http://schemas.microsoft.com/office/drawing/2014/main" id="{620ADA63-E4C5-AAEA-4197-14DA603595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8" y="4170187"/>
            <a:ext cx="3819525" cy="25717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A7BB4C-1486-FBB5-681A-82CE0A81CFDA}"/>
              </a:ext>
            </a:extLst>
          </p:cNvPr>
          <p:cNvSpPr txBox="1"/>
          <p:nvPr/>
        </p:nvSpPr>
        <p:spPr>
          <a:xfrm>
            <a:off x="3546975" y="116063"/>
            <a:ext cx="113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中断描述符结构体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B269A5-8C30-38EF-56B0-67491107F23E}"/>
              </a:ext>
            </a:extLst>
          </p:cNvPr>
          <p:cNvSpPr txBox="1"/>
          <p:nvPr/>
        </p:nvSpPr>
        <p:spPr>
          <a:xfrm>
            <a:off x="3546976" y="1274564"/>
            <a:ext cx="113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内存段描述符结构体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B5580E-62D9-C5D3-5209-21C03FADEDCF}"/>
              </a:ext>
            </a:extLst>
          </p:cNvPr>
          <p:cNvSpPr txBox="1"/>
          <p:nvPr/>
        </p:nvSpPr>
        <p:spPr>
          <a:xfrm>
            <a:off x="2430684" y="2870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64BDC-0A8F-EA0B-386F-BA02AC5F75AA}"/>
              </a:ext>
            </a:extLst>
          </p:cNvPr>
          <p:cNvSpPr txBox="1"/>
          <p:nvPr/>
        </p:nvSpPr>
        <p:spPr>
          <a:xfrm>
            <a:off x="4209710" y="4567773"/>
            <a:ext cx="476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鼠标和字符演示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8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61" y="382729"/>
            <a:ext cx="2621434" cy="991120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Day3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图片 10" descr="图片包含 图形用户界面&#10;&#10;描述已自动生成">
            <a:extLst>
              <a:ext uri="{FF2B5EF4-FFF2-40B4-BE49-F238E27FC236}">
                <a16:creationId xmlns:a16="http://schemas.microsoft.com/office/drawing/2014/main" id="{C66C34E8-5850-2E49-82FD-2D367F3C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45" y="4340356"/>
            <a:ext cx="3743710" cy="251764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0" y="2315487"/>
            <a:ext cx="7003565" cy="4542512"/>
          </a:xfrm>
        </p:spPr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段描述符在内存中的结构如上图，基地址，段大小，管理属性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禁止写入，禁止执行，系统专用等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。拆分数据是为了向下兼容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80286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PIC(programmable interrupt controller)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ICW1-4(initial control word)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，打开需要用的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IRQ(interrupt request)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IMR(interrupt mask register)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标志位和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IF(interrupt flag)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写一个键盘中断处理程序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，和一个键盘中断响应程序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，将响应程序注册到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上，中断来时执行中断响应程序，由响应程序调用中断处理程序。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图示, 示意图&#10;&#10;描述已自动生成">
            <a:extLst>
              <a:ext uri="{FF2B5EF4-FFF2-40B4-BE49-F238E27FC236}">
                <a16:creationId xmlns:a16="http://schemas.microsoft.com/office/drawing/2014/main" id="{83E191C1-99B2-A94F-0994-29CACD1B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88" y="1972702"/>
            <a:ext cx="3787767" cy="2291600"/>
          </a:xfrm>
          <a:prstGeom prst="rect">
            <a:avLst/>
          </a:prstGeom>
        </p:spPr>
      </p:pic>
      <p:pic>
        <p:nvPicPr>
          <p:cNvPr id="7" name="图片 6" descr="图片包含 图表&#10;&#10;描述已自动生成">
            <a:extLst>
              <a:ext uri="{FF2B5EF4-FFF2-40B4-BE49-F238E27FC236}">
                <a16:creationId xmlns:a16="http://schemas.microsoft.com/office/drawing/2014/main" id="{8D1D1446-591D-F06E-671E-268B19E32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37" y="66612"/>
            <a:ext cx="9750918" cy="1877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FE8C2D-830D-E3C8-16ED-C874E333AED5}"/>
              </a:ext>
            </a:extLst>
          </p:cNvPr>
          <p:cNvSpPr txBox="1"/>
          <p:nvPr/>
        </p:nvSpPr>
        <p:spPr>
          <a:xfrm>
            <a:off x="7465511" y="2656837"/>
            <a:ext cx="94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物理电路示意图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BAA8C-9A93-1D00-A771-F2980EDEEE38}"/>
              </a:ext>
            </a:extLst>
          </p:cNvPr>
          <p:cNvSpPr txBox="1"/>
          <p:nvPr/>
        </p:nvSpPr>
        <p:spPr>
          <a:xfrm>
            <a:off x="7465511" y="4933721"/>
            <a:ext cx="911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接收键盘中断演示</a:t>
            </a:r>
          </a:p>
        </p:txBody>
      </p:sp>
    </p:spTree>
    <p:extLst>
      <p:ext uri="{BB962C8B-B14F-4D97-AF65-F5344CB8AC3E}">
        <p14:creationId xmlns:p14="http://schemas.microsoft.com/office/powerpoint/2010/main" val="139294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365125"/>
            <a:ext cx="4568952" cy="906768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326368F-8985-7515-4838-B695070AE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99" y="169367"/>
            <a:ext cx="4212875" cy="1314846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505782" cy="421871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新增了队列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数据结构和一些处理函数，用作数据缓冲区。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修改了键盘中断处理程序，向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OCW2(Operation Control Word)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发送恢复接收中断的信号，将接收到的按键编码放进键盘的数据缓冲区。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新增了鼠标中断处理，激活鼠标的控制电路，编写中断响应和处理程序并注册到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上，处理过程基本与键盘一致，不再赘述。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内核进程负责从数据缓冲区中读出数据然后显示到屏幕上。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D71FB8C8-021B-D6B4-C5E1-7FBD09368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64" y="1645630"/>
            <a:ext cx="3675410" cy="2471714"/>
          </a:xfrm>
          <a:prstGeom prst="rect">
            <a:avLst/>
          </a:prstGeom>
        </p:spPr>
      </p:pic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C1270C3E-33F4-4FDA-4B4D-94E5A0179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64" y="4200788"/>
            <a:ext cx="3675410" cy="24717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B302ED-A024-3280-D82C-A2DB83E4C6F7}"/>
              </a:ext>
            </a:extLst>
          </p:cNvPr>
          <p:cNvSpPr txBox="1"/>
          <p:nvPr/>
        </p:nvSpPr>
        <p:spPr>
          <a:xfrm>
            <a:off x="6726953" y="365125"/>
            <a:ext cx="117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先进先出结构体定义代码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B46DB1-FCF4-339C-84F1-A1D5BA46CC76}"/>
              </a:ext>
            </a:extLst>
          </p:cNvPr>
          <p:cNvSpPr txBox="1"/>
          <p:nvPr/>
        </p:nvSpPr>
        <p:spPr>
          <a:xfrm>
            <a:off x="7535119" y="2052993"/>
            <a:ext cx="90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接收键盘中断数据演示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6B94A7-D2AF-3FDA-CC61-F59EE93AED38}"/>
              </a:ext>
            </a:extLst>
          </p:cNvPr>
          <p:cNvSpPr txBox="1"/>
          <p:nvPr/>
        </p:nvSpPr>
        <p:spPr>
          <a:xfrm>
            <a:off x="7561533" y="4836480"/>
            <a:ext cx="1004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接收鼠标中断数据演示</a:t>
            </a:r>
          </a:p>
        </p:txBody>
      </p:sp>
    </p:spTree>
    <p:extLst>
      <p:ext uri="{BB962C8B-B14F-4D97-AF65-F5344CB8AC3E}">
        <p14:creationId xmlns:p14="http://schemas.microsoft.com/office/powerpoint/2010/main" val="22811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183F6FDC-1C54-4129-7266-9870D43A2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3" y="3625809"/>
            <a:ext cx="3874124" cy="2605348"/>
          </a:xfrm>
          <a:prstGeom prst="rect">
            <a:avLst/>
          </a:prstGeom>
        </p:spPr>
      </p:pic>
      <p:pic>
        <p:nvPicPr>
          <p:cNvPr id="5" name="图片 4" descr="图形用户界面&#10;&#10;中度可信度描述已自动生成">
            <a:extLst>
              <a:ext uri="{FF2B5EF4-FFF2-40B4-BE49-F238E27FC236}">
                <a16:creationId xmlns:a16="http://schemas.microsoft.com/office/drawing/2014/main" id="{38E140CA-C846-73FB-204C-D99319B03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3" y="316590"/>
            <a:ext cx="3874124" cy="2605348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7764F0-80CB-DBAD-F77D-BA15835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6D38B-9B88-7E3D-6CAD-EEA6FAE9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59" y="2998278"/>
            <a:ext cx="5642311" cy="2728198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添加了鼠标中断数据解读程序将数据显示到背景上，渲染鼠标画面程序将旧鼠标擦除，画一个新的鼠标，实现了鼠标的移动。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但是由于画面渲染部分比较简陋，会出现背景被擦除的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2ED3FD-4C66-24FC-1D41-BE07F5B0123E}"/>
              </a:ext>
            </a:extLst>
          </p:cNvPr>
          <p:cNvSpPr txBox="1"/>
          <p:nvPr/>
        </p:nvSpPr>
        <p:spPr>
          <a:xfrm>
            <a:off x="1084030" y="2921938"/>
            <a:ext cx="173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鼠标移动演示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BE8BE0-5B55-4BB1-1EFE-C77FB5BED5E8}"/>
              </a:ext>
            </a:extLst>
          </p:cNvPr>
          <p:cNvSpPr txBox="1"/>
          <p:nvPr/>
        </p:nvSpPr>
        <p:spPr>
          <a:xfrm>
            <a:off x="927509" y="62311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鼠标擦除背景画面演示</a:t>
            </a:r>
          </a:p>
        </p:txBody>
      </p:sp>
    </p:spTree>
    <p:extLst>
      <p:ext uri="{BB962C8B-B14F-4D97-AF65-F5344CB8AC3E}">
        <p14:creationId xmlns:p14="http://schemas.microsoft.com/office/powerpoint/2010/main" val="404255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2083</Words>
  <Application>Microsoft Office PowerPoint</Application>
  <PresentationFormat>宽屏</PresentationFormat>
  <Paragraphs>163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Calibri</vt:lpstr>
      <vt:lpstr>Office 主题​​</vt:lpstr>
      <vt:lpstr>设计一个简单的 操作系统</vt:lpstr>
      <vt:lpstr>成品演示：</vt:lpstr>
      <vt:lpstr>操作系统主要模块：</vt:lpstr>
      <vt:lpstr>Day0</vt:lpstr>
      <vt:lpstr>Day1</vt:lpstr>
      <vt:lpstr>Day2</vt:lpstr>
      <vt:lpstr>Day3</vt:lpstr>
      <vt:lpstr>Day4</vt:lpstr>
      <vt:lpstr>Day5</vt:lpstr>
      <vt:lpstr>Day6 &amp; Day7</vt:lpstr>
      <vt:lpstr>Day8</vt:lpstr>
      <vt:lpstr>Day9 &amp; 10</vt:lpstr>
      <vt:lpstr>Day11</vt:lpstr>
      <vt:lpstr>Day12 &amp; 13</vt:lpstr>
      <vt:lpstr>Day14 &amp; 15</vt:lpstr>
      <vt:lpstr>Day16</vt:lpstr>
      <vt:lpstr>Day17</vt:lpstr>
      <vt:lpstr>Day18</vt:lpstr>
      <vt:lpstr>Day19</vt:lpstr>
      <vt:lpstr>Day20</vt:lpstr>
      <vt:lpstr>Day21</vt:lpstr>
      <vt:lpstr>Day22</vt:lpstr>
      <vt:lpstr>Day23</vt:lpstr>
      <vt:lpstr>Day24 &amp; 25</vt:lpstr>
      <vt:lpstr>续Day25</vt:lpstr>
      <vt:lpstr>成品演示：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制作一个基于C语言的简易操作系统</dc:title>
  <dc:creator>Zhaoming Liao</dc:creator>
  <cp:lastModifiedBy>Zhaoming Liao</cp:lastModifiedBy>
  <cp:revision>287</cp:revision>
  <dcterms:created xsi:type="dcterms:W3CDTF">2024-03-24T05:48:58Z</dcterms:created>
  <dcterms:modified xsi:type="dcterms:W3CDTF">2024-04-06T09:24:01Z</dcterms:modified>
</cp:coreProperties>
</file>