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2" r:id="rId3"/>
    <p:sldId id="298" r:id="rId4"/>
    <p:sldId id="299" r:id="rId5"/>
    <p:sldId id="300" r:id="rId6"/>
    <p:sldId id="301" r:id="rId7"/>
    <p:sldId id="302" r:id="rId8"/>
    <p:sldId id="297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4459"/>
    <a:srgbClr val="214C90"/>
    <a:srgbClr val="9C7352"/>
    <a:srgbClr val="D8C5B5"/>
    <a:srgbClr val="4B9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179" autoAdjust="0"/>
  </p:normalViewPr>
  <p:slideViewPr>
    <p:cSldViewPr snapToGrid="0">
      <p:cViewPr varScale="1">
        <p:scale>
          <a:sx n="55" d="100"/>
          <a:sy n="55" d="100"/>
        </p:scale>
        <p:origin x="106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D97A6-2213-4C21-87A4-579F4F5969A0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D570D-3EE0-4FCA-9986-5C5828926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5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538D-52E3-4EE6-974D-32A80ABFDE9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477A-5842-4DFE-B7AC-6DF578F37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8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538D-52E3-4EE6-974D-32A80ABFDE9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477A-5842-4DFE-B7AC-6DF578F37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5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538D-52E3-4EE6-974D-32A80ABFDE9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477A-5842-4DFE-B7AC-6DF578F37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538D-52E3-4EE6-974D-32A80ABFDE9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477A-5842-4DFE-B7AC-6DF578F37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3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538D-52E3-4EE6-974D-32A80ABFDE9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477A-5842-4DFE-B7AC-6DF578F37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9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538D-52E3-4EE6-974D-32A80ABFDE9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477A-5842-4DFE-B7AC-6DF578F37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1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538D-52E3-4EE6-974D-32A80ABFDE9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477A-5842-4DFE-B7AC-6DF578F37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0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538D-52E3-4EE6-974D-32A80ABFDE9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477A-5842-4DFE-B7AC-6DF578F37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3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538D-52E3-4EE6-974D-32A80ABFDE9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477A-5842-4DFE-B7AC-6DF578F37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1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538D-52E3-4EE6-974D-32A80ABFDE9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477A-5842-4DFE-B7AC-6DF578F37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6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538D-52E3-4EE6-974D-32A80ABFDE9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477A-5842-4DFE-B7AC-6DF578F37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2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6538D-52E3-4EE6-974D-32A80ABFDE9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8477A-5842-4DFE-B7AC-6DF578F37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4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angyan.m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7" Type="http://schemas.openxmlformats.org/officeDocument/2006/relationships/hyperlink" Target="https://docs.python.org/zh-cn/3/tutorial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nda.io/projects/conda/en/latest/user-guide/tasks/manage-environments.html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s://pytorch123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hyperlink" Target="https://pytorch.org/" TargetMode="External"/><Relationship Id="rId4" Type="http://schemas.openxmlformats.org/officeDocument/2006/relationships/hyperlink" Target="https://opencv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DD12A4E-B9B7-4472-AF3C-1417AE9DE3BC}"/>
              </a:ext>
            </a:extLst>
          </p:cNvPr>
          <p:cNvSpPr/>
          <p:nvPr/>
        </p:nvSpPr>
        <p:spPr>
          <a:xfrm>
            <a:off x="0" y="6146800"/>
            <a:ext cx="12192000" cy="711200"/>
          </a:xfrm>
          <a:prstGeom prst="rect">
            <a:avLst/>
          </a:prstGeom>
          <a:solidFill>
            <a:srgbClr val="214C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Spring 2023</a:t>
            </a:r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DDF4015-0AD4-42C9-A688-5A041AEF3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438400"/>
            <a:ext cx="7772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sz="6000" b="0" i="0" dirty="0">
                <a:latin typeface="KaiTi" panose="02010609060101010101" pitchFamily="49" charset="-122"/>
                <a:ea typeface="KaiTi" panose="02010609060101010101" pitchFamily="49" charset="-122"/>
                <a:cs typeface="宋体" charset="0"/>
              </a:rPr>
              <a:t>第一周 熟悉</a:t>
            </a:r>
            <a:endParaRPr lang="en-US" altLang="zh-CN" sz="2500" b="0" i="0" dirty="0">
              <a:latin typeface="KaiTi" panose="02010609060101010101" pitchFamily="49" charset="-122"/>
              <a:ea typeface="KaiTi" panose="02010609060101010101" pitchFamily="49" charset="-122"/>
              <a:cs typeface="宋体" charset="0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sz="4000" b="0" i="0" dirty="0">
                <a:latin typeface="KaiTi" panose="02010609060101010101" pitchFamily="49" charset="-122"/>
                <a:ea typeface="KaiTi" panose="02010609060101010101" pitchFamily="49" charset="-122"/>
                <a:cs typeface="宋体" charset="0"/>
              </a:rPr>
              <a:t>庞彦</a:t>
            </a:r>
            <a:endParaRPr lang="en-US" altLang="zh-CN" sz="4000" b="0" i="0" dirty="0">
              <a:latin typeface="KaiTi" panose="02010609060101010101" pitchFamily="49" charset="-122"/>
              <a:ea typeface="KaiTi" panose="02010609060101010101" pitchFamily="49" charset="-122"/>
              <a:cs typeface="宋体" charset="0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zh-CN" sz="4000" b="0" i="0" dirty="0">
                <a:ea typeface="KaiTi" panose="02010609060101010101" pitchFamily="49" charset="-122"/>
                <a:cs typeface="Times New Roman" panose="02020603050405020304" pitchFamily="18" charset="0"/>
              </a:rPr>
              <a:t>yanpang@gzhu.edu.cn</a:t>
            </a:r>
          </a:p>
        </p:txBody>
      </p:sp>
      <p:sp>
        <p:nvSpPr>
          <p:cNvPr id="9" name="矩形 5">
            <a:extLst>
              <a:ext uri="{FF2B5EF4-FFF2-40B4-BE49-F238E27FC236}">
                <a16:creationId xmlns:a16="http://schemas.microsoft.com/office/drawing/2014/main" id="{9B25C591-291C-439A-972D-67661C975761}"/>
              </a:ext>
            </a:extLst>
          </p:cNvPr>
          <p:cNvSpPr/>
          <p:nvPr/>
        </p:nvSpPr>
        <p:spPr>
          <a:xfrm>
            <a:off x="0" y="0"/>
            <a:ext cx="12192000" cy="1685925"/>
          </a:xfrm>
          <a:prstGeom prst="rect">
            <a:avLst/>
          </a:prstGeom>
          <a:solidFill>
            <a:srgbClr val="214C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Berlin Sans FB" panose="020E0602020502020306" pitchFamily="34" charset="0"/>
              </a:rPr>
              <a:t>     Computer Vision</a:t>
            </a:r>
            <a:endParaRPr lang="zh-CN" altLang="en-US" sz="4800" dirty="0">
              <a:latin typeface="Berlin Sans FB" panose="020E0602020502020306" pitchFamily="34" charset="0"/>
            </a:endParaRPr>
          </a:p>
        </p:txBody>
      </p:sp>
      <p:pic>
        <p:nvPicPr>
          <p:cNvPr id="3" name="Picture 2" descr="2017广州大学校园开放日_腾讯高考_腾讯教育">
            <a:extLst>
              <a:ext uri="{FF2B5EF4-FFF2-40B4-BE49-F238E27FC236}">
                <a16:creationId xmlns:a16="http://schemas.microsoft.com/office/drawing/2014/main" id="{994F64C9-EE3A-6D22-763A-366538FAA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" y="995098"/>
            <a:ext cx="1381653" cy="138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93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DD12A4E-B9B7-4472-AF3C-1417AE9DE3BC}"/>
              </a:ext>
            </a:extLst>
          </p:cNvPr>
          <p:cNvSpPr/>
          <p:nvPr/>
        </p:nvSpPr>
        <p:spPr>
          <a:xfrm>
            <a:off x="0" y="-1"/>
            <a:ext cx="12192000" cy="1304925"/>
          </a:xfrm>
          <a:prstGeom prst="rect">
            <a:avLst/>
          </a:prstGeom>
          <a:solidFill>
            <a:srgbClr val="214C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0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DDF4015-0AD4-42C9-A688-5A041AEF3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430" y="1835829"/>
            <a:ext cx="6008370" cy="3780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zh-CN" altLang="en-US" sz="2500" b="0" i="0" dirty="0">
                <a:cs typeface="宋体" charset="0"/>
              </a:rPr>
              <a:t>授课教师</a:t>
            </a:r>
            <a:r>
              <a:rPr lang="en-US" altLang="zh-CN" sz="2500" b="0" i="0" dirty="0">
                <a:cs typeface="宋体" charset="0"/>
              </a:rPr>
              <a:t>:	</a:t>
            </a:r>
            <a:r>
              <a:rPr lang="zh-CN" altLang="en-US" sz="2500" b="0" i="0" dirty="0">
                <a:cs typeface="宋体" charset="0"/>
              </a:rPr>
              <a:t>庞彦 副教授</a:t>
            </a:r>
            <a:endParaRPr lang="en-US" altLang="zh-CN" sz="2500" b="0" i="0" dirty="0">
              <a:cs typeface="宋体" charset="0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500" b="0" i="0" dirty="0">
                <a:cs typeface="宋体" charset="0"/>
              </a:rPr>
              <a:t>课程名字：</a:t>
            </a:r>
            <a:r>
              <a:rPr lang="en-US" altLang="zh-CN" sz="2500" b="0" i="0" dirty="0">
                <a:cs typeface="宋体" charset="0"/>
              </a:rPr>
              <a:t>	</a:t>
            </a:r>
            <a:r>
              <a:rPr lang="zh-CN" altLang="en-US" sz="2500" b="0" i="0" dirty="0">
                <a:cs typeface="宋体" charset="0"/>
              </a:rPr>
              <a:t>计算机视觉与模式识别实验</a:t>
            </a:r>
            <a:endParaRPr lang="en-US" altLang="zh-CN" sz="2500" b="0" i="0" dirty="0">
              <a:cs typeface="宋体" charset="0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500" b="0" i="0" dirty="0">
                <a:cs typeface="宋体" charset="0"/>
              </a:rPr>
              <a:t>课程编号：</a:t>
            </a:r>
            <a:r>
              <a:rPr lang="en-US" altLang="zh-CN" sz="2500" b="0" i="0" dirty="0">
                <a:cs typeface="宋体" charset="0"/>
              </a:rPr>
              <a:t>	(2022-2023-2)180600031-1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500" b="0" i="0" dirty="0">
                <a:cs typeface="宋体" charset="0"/>
              </a:rPr>
              <a:t>上课地点</a:t>
            </a:r>
            <a:r>
              <a:rPr lang="en-US" altLang="zh-CN" sz="2500" b="0" i="0" dirty="0">
                <a:cs typeface="宋体" charset="0"/>
              </a:rPr>
              <a:t>:	</a:t>
            </a:r>
            <a:r>
              <a:rPr lang="zh-CN" altLang="en-US" sz="2500" b="0" i="0" dirty="0">
                <a:cs typeface="宋体" charset="0"/>
              </a:rPr>
              <a:t>电子楼</a:t>
            </a:r>
            <a:r>
              <a:rPr lang="en-US" altLang="zh-CN" sz="2500" b="0" i="0" dirty="0">
                <a:cs typeface="宋体" charset="0"/>
              </a:rPr>
              <a:t>516#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500" b="0" i="0" dirty="0"/>
              <a:t>上课时间</a:t>
            </a:r>
            <a:r>
              <a:rPr lang="en-US" altLang="zh-CN" sz="2500" b="0" i="0" dirty="0"/>
              <a:t>:	15:45</a:t>
            </a:r>
            <a:r>
              <a:rPr lang="zh-CN" altLang="en-US" sz="2500" b="0" i="0" dirty="0"/>
              <a:t> </a:t>
            </a:r>
            <a:r>
              <a:rPr lang="en-US" altLang="zh-CN" sz="2500" b="0" i="0" dirty="0"/>
              <a:t>PM ~ 17:20 PM W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500" b="0" i="0" dirty="0">
                <a:cs typeface="宋体" charset="0"/>
              </a:rPr>
              <a:t>办公地点</a:t>
            </a:r>
            <a:r>
              <a:rPr lang="en-US" altLang="zh-CN" sz="2500" b="0" i="0" dirty="0">
                <a:cs typeface="宋体" charset="0"/>
              </a:rPr>
              <a:t>:	</a:t>
            </a:r>
            <a:r>
              <a:rPr lang="zh-CN" altLang="en-US" sz="2500" b="0" i="0" dirty="0">
                <a:cs typeface="宋体" charset="0"/>
              </a:rPr>
              <a:t>黄埔研究院 </a:t>
            </a:r>
            <a:r>
              <a:rPr lang="en-US" altLang="zh-CN" sz="2500" b="0" i="0" dirty="0">
                <a:cs typeface="宋体" charset="0"/>
              </a:rPr>
              <a:t>B4-808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500" b="0" i="0" dirty="0">
                <a:cs typeface="宋体" charset="0"/>
              </a:rPr>
              <a:t>电子邮件</a:t>
            </a:r>
            <a:r>
              <a:rPr lang="en-US" altLang="zh-CN" sz="2500" b="0" i="0" dirty="0">
                <a:cs typeface="宋体" charset="0"/>
              </a:rPr>
              <a:t>:	yanpang@gzhu.edu.cn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500" b="0" i="0" dirty="0">
                <a:cs typeface="宋体" charset="0"/>
              </a:rPr>
              <a:t>个人网站：</a:t>
            </a:r>
            <a:r>
              <a:rPr lang="en-US" altLang="zh-CN" sz="2500" b="0" i="0" dirty="0">
                <a:cs typeface="宋体" charset="0"/>
              </a:rPr>
              <a:t>	</a:t>
            </a:r>
            <a:r>
              <a:rPr lang="en-US" altLang="zh-CN" sz="2500" b="0" i="0" dirty="0">
                <a:cs typeface="宋体" charset="0"/>
                <a:hlinkClick r:id="rId2"/>
              </a:rPr>
              <a:t>https://pangyan.me/</a:t>
            </a:r>
            <a:r>
              <a:rPr lang="en-US" altLang="zh-CN" sz="2500" b="0" i="0" dirty="0">
                <a:cs typeface="宋体" charset="0"/>
              </a:rPr>
              <a:t> </a:t>
            </a:r>
          </a:p>
          <a:p>
            <a:pPr eaLnBrk="1" hangingPunct="1">
              <a:spcBef>
                <a:spcPct val="20000"/>
              </a:spcBef>
              <a:defRPr/>
            </a:pPr>
            <a:endParaRPr lang="en-US" altLang="zh-CN" sz="2500" b="0" i="0" dirty="0">
              <a:cs typeface="宋体" charset="0"/>
            </a:endParaRPr>
          </a:p>
          <a:p>
            <a:pPr eaLnBrk="1" hangingPunct="1">
              <a:spcBef>
                <a:spcPct val="20000"/>
              </a:spcBef>
              <a:defRPr/>
            </a:pPr>
            <a:endParaRPr lang="en-US" altLang="zh-CN" sz="2500" b="0" i="0" dirty="0">
              <a:cs typeface="宋体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1B7786-74FF-4C7B-87DD-1E8105845F5D}"/>
              </a:ext>
            </a:extLst>
          </p:cNvPr>
          <p:cNvSpPr txBox="1"/>
          <p:nvPr/>
        </p:nvSpPr>
        <p:spPr>
          <a:xfrm>
            <a:off x="447675" y="298518"/>
            <a:ext cx="99155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>
                <a:solidFill>
                  <a:schemeClr val="bg1"/>
                </a:solidFill>
              </a:rPr>
              <a:t>Instructor Information</a:t>
            </a:r>
            <a:endParaRPr lang="zh-CN" altLang="en-US" sz="5000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7EFB32-A333-4B94-B08B-89BD5FFFDB05}"/>
              </a:ext>
            </a:extLst>
          </p:cNvPr>
          <p:cNvSpPr/>
          <p:nvPr/>
        </p:nvSpPr>
        <p:spPr>
          <a:xfrm>
            <a:off x="0" y="6146800"/>
            <a:ext cx="12192000" cy="711200"/>
          </a:xfrm>
          <a:prstGeom prst="rect">
            <a:avLst/>
          </a:prstGeom>
          <a:solidFill>
            <a:srgbClr val="214C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Spring 2023</a:t>
            </a:r>
            <a:endParaRPr lang="zh-CN" altLang="en-US" dirty="0"/>
          </a:p>
        </p:txBody>
      </p:sp>
      <p:pic>
        <p:nvPicPr>
          <p:cNvPr id="1026" name="Picture 2" descr="2017广州大学校园开放日_腾讯高考_腾讯教育">
            <a:extLst>
              <a:ext uri="{FF2B5EF4-FFF2-40B4-BE49-F238E27FC236}">
                <a16:creationId xmlns:a16="http://schemas.microsoft.com/office/drawing/2014/main" id="{A538E7A8-A6C3-0216-8887-7D715C2E0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22" y="223627"/>
            <a:ext cx="1011555" cy="101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59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DD12A4E-B9B7-4472-AF3C-1417AE9DE3BC}"/>
              </a:ext>
            </a:extLst>
          </p:cNvPr>
          <p:cNvSpPr/>
          <p:nvPr/>
        </p:nvSpPr>
        <p:spPr>
          <a:xfrm>
            <a:off x="0" y="-1"/>
            <a:ext cx="12192000" cy="1304925"/>
          </a:xfrm>
          <a:prstGeom prst="rect">
            <a:avLst/>
          </a:prstGeom>
          <a:solidFill>
            <a:srgbClr val="214C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1B7786-74FF-4C7B-87DD-1E8105845F5D}"/>
              </a:ext>
            </a:extLst>
          </p:cNvPr>
          <p:cNvSpPr txBox="1"/>
          <p:nvPr/>
        </p:nvSpPr>
        <p:spPr>
          <a:xfrm>
            <a:off x="447675" y="298518"/>
            <a:ext cx="99155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>
                <a:solidFill>
                  <a:schemeClr val="bg1"/>
                </a:solidFill>
              </a:rPr>
              <a:t>Software</a:t>
            </a:r>
            <a:endParaRPr lang="zh-CN" altLang="en-US" sz="5000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7EFB32-A333-4B94-B08B-89BD5FFFDB05}"/>
              </a:ext>
            </a:extLst>
          </p:cNvPr>
          <p:cNvSpPr/>
          <p:nvPr/>
        </p:nvSpPr>
        <p:spPr>
          <a:xfrm>
            <a:off x="0" y="6146800"/>
            <a:ext cx="12192000" cy="711200"/>
          </a:xfrm>
          <a:prstGeom prst="rect">
            <a:avLst/>
          </a:prstGeom>
          <a:solidFill>
            <a:srgbClr val="214C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Spring 2023</a:t>
            </a:r>
            <a:endParaRPr lang="zh-CN" altLang="en-US" dirty="0"/>
          </a:p>
        </p:txBody>
      </p:sp>
      <p:pic>
        <p:nvPicPr>
          <p:cNvPr id="1026" name="Picture 2" descr="2017广州大学校园开放日_腾讯高考_腾讯教育">
            <a:extLst>
              <a:ext uri="{FF2B5EF4-FFF2-40B4-BE49-F238E27FC236}">
                <a16:creationId xmlns:a16="http://schemas.microsoft.com/office/drawing/2014/main" id="{A538E7A8-A6C3-0216-8887-7D715C2E0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22" y="223627"/>
            <a:ext cx="1011555" cy="101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E92888-EA84-55F1-79A4-4C01E50D55F7}"/>
              </a:ext>
            </a:extLst>
          </p:cNvPr>
          <p:cNvSpPr txBox="1"/>
          <p:nvPr/>
        </p:nvSpPr>
        <p:spPr>
          <a:xfrm>
            <a:off x="886488" y="5267538"/>
            <a:ext cx="4264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https://code.visualstudio.com/download</a:t>
            </a:r>
            <a:r>
              <a:rPr lang="en-US" dirty="0"/>
              <a:t> </a:t>
            </a:r>
          </a:p>
        </p:txBody>
      </p:sp>
      <p:pic>
        <p:nvPicPr>
          <p:cNvPr id="8" name="Picture 2" descr="Visual Studio Code SVG Vector Logos - Vector Logo Zone">
            <a:extLst>
              <a:ext uri="{FF2B5EF4-FFF2-40B4-BE49-F238E27FC236}">
                <a16:creationId xmlns:a16="http://schemas.microsoft.com/office/drawing/2014/main" id="{8BD35E0C-BA8F-CA11-E4CF-FCB923A92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26" y="2206386"/>
            <a:ext cx="4688711" cy="234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Logo - PNG and Vector - Logo Download">
            <a:extLst>
              <a:ext uri="{FF2B5EF4-FFF2-40B4-BE49-F238E27FC236}">
                <a16:creationId xmlns:a16="http://schemas.microsoft.com/office/drawing/2014/main" id="{7403E4A2-E59D-844D-0592-89D4F1441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78" y="2206386"/>
            <a:ext cx="202882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21A91C-6FBA-7071-0260-5223ACDA0C83}"/>
              </a:ext>
            </a:extLst>
          </p:cNvPr>
          <p:cNvSpPr txBox="1"/>
          <p:nvPr/>
        </p:nvSpPr>
        <p:spPr>
          <a:xfrm>
            <a:off x="7835096" y="5267538"/>
            <a:ext cx="2748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https://www.python.org/</a:t>
            </a: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77F2D6-D032-15A5-4745-B2B938C00AC0}"/>
              </a:ext>
            </a:extLst>
          </p:cNvPr>
          <p:cNvSpPr txBox="1"/>
          <p:nvPr/>
        </p:nvSpPr>
        <p:spPr>
          <a:xfrm>
            <a:off x="5932025" y="5636870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https://docs.python.org/zh-cn/3/tutorial/index.html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761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DD12A4E-B9B7-4472-AF3C-1417AE9DE3BC}"/>
              </a:ext>
            </a:extLst>
          </p:cNvPr>
          <p:cNvSpPr/>
          <p:nvPr/>
        </p:nvSpPr>
        <p:spPr>
          <a:xfrm>
            <a:off x="0" y="-1"/>
            <a:ext cx="12192000" cy="1304925"/>
          </a:xfrm>
          <a:prstGeom prst="rect">
            <a:avLst/>
          </a:prstGeom>
          <a:solidFill>
            <a:srgbClr val="214C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1B7786-74FF-4C7B-87DD-1E8105845F5D}"/>
              </a:ext>
            </a:extLst>
          </p:cNvPr>
          <p:cNvSpPr txBox="1"/>
          <p:nvPr/>
        </p:nvSpPr>
        <p:spPr>
          <a:xfrm>
            <a:off x="447675" y="298518"/>
            <a:ext cx="99155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>
                <a:solidFill>
                  <a:schemeClr val="bg1"/>
                </a:solidFill>
              </a:rPr>
              <a:t>Software</a:t>
            </a:r>
            <a:endParaRPr lang="zh-CN" altLang="en-US" sz="5000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7EFB32-A333-4B94-B08B-89BD5FFFDB05}"/>
              </a:ext>
            </a:extLst>
          </p:cNvPr>
          <p:cNvSpPr/>
          <p:nvPr/>
        </p:nvSpPr>
        <p:spPr>
          <a:xfrm>
            <a:off x="0" y="6146800"/>
            <a:ext cx="12192000" cy="711200"/>
          </a:xfrm>
          <a:prstGeom prst="rect">
            <a:avLst/>
          </a:prstGeom>
          <a:solidFill>
            <a:srgbClr val="214C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Spring 2023</a:t>
            </a:r>
            <a:endParaRPr lang="zh-CN" altLang="en-US" dirty="0"/>
          </a:p>
        </p:txBody>
      </p:sp>
      <p:pic>
        <p:nvPicPr>
          <p:cNvPr id="1026" name="Picture 2" descr="2017广州大学校园开放日_腾讯高考_腾讯教育">
            <a:extLst>
              <a:ext uri="{FF2B5EF4-FFF2-40B4-BE49-F238E27FC236}">
                <a16:creationId xmlns:a16="http://schemas.microsoft.com/office/drawing/2014/main" id="{A538E7A8-A6C3-0216-8887-7D715C2E0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22" y="223627"/>
            <a:ext cx="1011555" cy="101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B2C33E-65BA-78AE-161D-4E0BCA0CC5C1}"/>
              </a:ext>
            </a:extLst>
          </p:cNvPr>
          <p:cNvSpPr txBox="1"/>
          <p:nvPr/>
        </p:nvSpPr>
        <p:spPr>
          <a:xfrm>
            <a:off x="1313727" y="5382757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https://www.anaconda.com/</a:t>
            </a:r>
            <a:r>
              <a:rPr lang="en-US" dirty="0"/>
              <a:t> </a:t>
            </a:r>
          </a:p>
        </p:txBody>
      </p:sp>
      <p:pic>
        <p:nvPicPr>
          <p:cNvPr id="3074" name="Picture 2" descr="Anaconda (Python distribution) - Wikipedia">
            <a:extLst>
              <a:ext uri="{FF2B5EF4-FFF2-40B4-BE49-F238E27FC236}">
                <a16:creationId xmlns:a16="http://schemas.microsoft.com/office/drawing/2014/main" id="{67349F95-6141-F64B-5E84-79ACB60B9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706" y="2757548"/>
            <a:ext cx="3028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BEB411-13E3-FC9C-9DDC-42714CD0EF1A}"/>
              </a:ext>
            </a:extLst>
          </p:cNvPr>
          <p:cNvSpPr txBox="1"/>
          <p:nvPr/>
        </p:nvSpPr>
        <p:spPr>
          <a:xfrm>
            <a:off x="6209818" y="3186857"/>
            <a:ext cx="60998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https://conda.io/projects/conda/en/latest/user-guide/tasks/manage-environments.html</a:t>
            </a:r>
            <a:r>
              <a:rPr lang="en-US" dirty="0"/>
              <a:t> 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CF1AF8A6-1817-21A0-8ABB-A23052D78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5443" y="2573276"/>
            <a:ext cx="2415717" cy="77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zh-CN" altLang="en-US" sz="2500" b="0" i="0" dirty="0">
                <a:cs typeface="宋体" charset="0"/>
              </a:rPr>
              <a:t>创教虚拟环境</a:t>
            </a:r>
            <a:endParaRPr lang="en-US" altLang="zh-CN" sz="2500" b="0" i="0" dirty="0"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63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DD12A4E-B9B7-4472-AF3C-1417AE9DE3BC}"/>
              </a:ext>
            </a:extLst>
          </p:cNvPr>
          <p:cNvSpPr/>
          <p:nvPr/>
        </p:nvSpPr>
        <p:spPr>
          <a:xfrm>
            <a:off x="0" y="-1"/>
            <a:ext cx="12192000" cy="1304925"/>
          </a:xfrm>
          <a:prstGeom prst="rect">
            <a:avLst/>
          </a:prstGeom>
          <a:solidFill>
            <a:srgbClr val="214C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1B7786-74FF-4C7B-87DD-1E8105845F5D}"/>
              </a:ext>
            </a:extLst>
          </p:cNvPr>
          <p:cNvSpPr txBox="1"/>
          <p:nvPr/>
        </p:nvSpPr>
        <p:spPr>
          <a:xfrm>
            <a:off x="447675" y="298518"/>
            <a:ext cx="99155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>
                <a:solidFill>
                  <a:schemeClr val="bg1"/>
                </a:solidFill>
              </a:rPr>
              <a:t>Software</a:t>
            </a:r>
            <a:endParaRPr lang="zh-CN" altLang="en-US" sz="5000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7EFB32-A333-4B94-B08B-89BD5FFFDB05}"/>
              </a:ext>
            </a:extLst>
          </p:cNvPr>
          <p:cNvSpPr/>
          <p:nvPr/>
        </p:nvSpPr>
        <p:spPr>
          <a:xfrm>
            <a:off x="0" y="6146800"/>
            <a:ext cx="12192000" cy="711200"/>
          </a:xfrm>
          <a:prstGeom prst="rect">
            <a:avLst/>
          </a:prstGeom>
          <a:solidFill>
            <a:srgbClr val="214C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Spring 2023</a:t>
            </a:r>
            <a:endParaRPr lang="zh-CN" altLang="en-US" dirty="0"/>
          </a:p>
        </p:txBody>
      </p:sp>
      <p:pic>
        <p:nvPicPr>
          <p:cNvPr id="1026" name="Picture 2" descr="2017广州大学校园开放日_腾讯高考_腾讯教育">
            <a:extLst>
              <a:ext uri="{FF2B5EF4-FFF2-40B4-BE49-F238E27FC236}">
                <a16:creationId xmlns:a16="http://schemas.microsoft.com/office/drawing/2014/main" id="{A538E7A8-A6C3-0216-8887-7D715C2E0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22" y="223627"/>
            <a:ext cx="1011555" cy="101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48AF96-4A91-F6E6-610C-B0F6C5E26F7A}"/>
              </a:ext>
            </a:extLst>
          </p:cNvPr>
          <p:cNvSpPr txBox="1"/>
          <p:nvPr/>
        </p:nvSpPr>
        <p:spPr>
          <a:xfrm>
            <a:off x="5191245" y="5113847"/>
            <a:ext cx="2448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</a:t>
            </a:r>
            <a:r>
              <a:rPr lang="en-US" dirty="0"/>
              <a:t> </a:t>
            </a:r>
          </a:p>
        </p:txBody>
      </p:sp>
      <p:pic>
        <p:nvPicPr>
          <p:cNvPr id="2050" name="Picture 2" descr="GitHub Logo and symbol, meaning, history, PNG, brand">
            <a:extLst>
              <a:ext uri="{FF2B5EF4-FFF2-40B4-BE49-F238E27FC236}">
                <a16:creationId xmlns:a16="http://schemas.microsoft.com/office/drawing/2014/main" id="{0E83CA13-5D44-A7F9-715F-72524DDD6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772" y="1950915"/>
            <a:ext cx="5000263" cy="281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86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DD12A4E-B9B7-4472-AF3C-1417AE9DE3BC}"/>
              </a:ext>
            </a:extLst>
          </p:cNvPr>
          <p:cNvSpPr/>
          <p:nvPr/>
        </p:nvSpPr>
        <p:spPr>
          <a:xfrm>
            <a:off x="0" y="-1"/>
            <a:ext cx="12192000" cy="1304925"/>
          </a:xfrm>
          <a:prstGeom prst="rect">
            <a:avLst/>
          </a:prstGeom>
          <a:solidFill>
            <a:srgbClr val="214C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1B7786-74FF-4C7B-87DD-1E8105845F5D}"/>
              </a:ext>
            </a:extLst>
          </p:cNvPr>
          <p:cNvSpPr txBox="1"/>
          <p:nvPr/>
        </p:nvSpPr>
        <p:spPr>
          <a:xfrm>
            <a:off x="447675" y="298518"/>
            <a:ext cx="99155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>
                <a:solidFill>
                  <a:schemeClr val="bg1"/>
                </a:solidFill>
              </a:rPr>
              <a:t>Software</a:t>
            </a:r>
            <a:endParaRPr lang="zh-CN" altLang="en-US" sz="5000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7EFB32-A333-4B94-B08B-89BD5FFFDB05}"/>
              </a:ext>
            </a:extLst>
          </p:cNvPr>
          <p:cNvSpPr/>
          <p:nvPr/>
        </p:nvSpPr>
        <p:spPr>
          <a:xfrm>
            <a:off x="0" y="6146800"/>
            <a:ext cx="12192000" cy="711200"/>
          </a:xfrm>
          <a:prstGeom prst="rect">
            <a:avLst/>
          </a:prstGeom>
          <a:solidFill>
            <a:srgbClr val="214C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Spring 2023</a:t>
            </a:r>
            <a:endParaRPr lang="zh-CN" altLang="en-US" dirty="0"/>
          </a:p>
        </p:txBody>
      </p:sp>
      <p:pic>
        <p:nvPicPr>
          <p:cNvPr id="1026" name="Picture 2" descr="2017广州大学校园开放日_腾讯高考_腾讯教育">
            <a:extLst>
              <a:ext uri="{FF2B5EF4-FFF2-40B4-BE49-F238E27FC236}">
                <a16:creationId xmlns:a16="http://schemas.microsoft.com/office/drawing/2014/main" id="{A538E7A8-A6C3-0216-8887-7D715C2E0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22" y="223627"/>
            <a:ext cx="1011555" cy="101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ownload OpenCV Logo PNG and Vector (PDF, SVG, Ai, EPS) Free">
            <a:extLst>
              <a:ext uri="{FF2B5EF4-FFF2-40B4-BE49-F238E27FC236}">
                <a16:creationId xmlns:a16="http://schemas.microsoft.com/office/drawing/2014/main" id="{404ED853-AEDD-CE39-10EF-4415CFD56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617" y="182500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5AFEAE-DB06-F21C-E595-8519B59B166E}"/>
              </a:ext>
            </a:extLst>
          </p:cNvPr>
          <p:cNvSpPr txBox="1"/>
          <p:nvPr/>
        </p:nvSpPr>
        <p:spPr>
          <a:xfrm>
            <a:off x="2193403" y="3968128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https://opencv.org/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3AC56-F46E-CA41-15DB-B8B80DB1726C}"/>
              </a:ext>
            </a:extLst>
          </p:cNvPr>
          <p:cNvSpPr txBox="1"/>
          <p:nvPr/>
        </p:nvSpPr>
        <p:spPr>
          <a:xfrm>
            <a:off x="6568634" y="3939034"/>
            <a:ext cx="406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https://pytorch.org/</a:t>
            </a:r>
            <a:r>
              <a:rPr lang="en-US" dirty="0"/>
              <a:t> </a:t>
            </a:r>
          </a:p>
        </p:txBody>
      </p:sp>
      <p:pic>
        <p:nvPicPr>
          <p:cNvPr id="4102" name="Picture 6" descr="5 Statistical Functions in PyTorch | by Anurag Lahon | Towards Data Science">
            <a:extLst>
              <a:ext uri="{FF2B5EF4-FFF2-40B4-BE49-F238E27FC236}">
                <a16:creationId xmlns:a16="http://schemas.microsoft.com/office/drawing/2014/main" id="{377FEC19-DB43-EDFD-63A9-4DBCA8C710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52"/>
          <a:stretch/>
        </p:blipFill>
        <p:spPr bwMode="auto">
          <a:xfrm>
            <a:off x="5243332" y="2049496"/>
            <a:ext cx="4277574" cy="165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2043B6-AD3C-FDAF-52BC-0C1E3BA435A3}"/>
              </a:ext>
            </a:extLst>
          </p:cNvPr>
          <p:cNvSpPr txBox="1"/>
          <p:nvPr/>
        </p:nvSpPr>
        <p:spPr>
          <a:xfrm>
            <a:off x="6568634" y="4539311"/>
            <a:ext cx="4406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https://pytorch123.com/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493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DD12A4E-B9B7-4472-AF3C-1417AE9DE3BC}"/>
              </a:ext>
            </a:extLst>
          </p:cNvPr>
          <p:cNvSpPr/>
          <p:nvPr/>
        </p:nvSpPr>
        <p:spPr>
          <a:xfrm>
            <a:off x="0" y="-1"/>
            <a:ext cx="12192000" cy="1304925"/>
          </a:xfrm>
          <a:prstGeom prst="rect">
            <a:avLst/>
          </a:prstGeom>
          <a:solidFill>
            <a:srgbClr val="214C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1B7786-74FF-4C7B-87DD-1E8105845F5D}"/>
              </a:ext>
            </a:extLst>
          </p:cNvPr>
          <p:cNvSpPr txBox="1"/>
          <p:nvPr/>
        </p:nvSpPr>
        <p:spPr>
          <a:xfrm>
            <a:off x="447675" y="298518"/>
            <a:ext cx="99155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>
                <a:solidFill>
                  <a:schemeClr val="bg1"/>
                </a:solidFill>
              </a:rPr>
              <a:t>Software</a:t>
            </a:r>
            <a:endParaRPr lang="zh-CN" altLang="en-US" sz="5000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7EFB32-A333-4B94-B08B-89BD5FFFDB05}"/>
              </a:ext>
            </a:extLst>
          </p:cNvPr>
          <p:cNvSpPr/>
          <p:nvPr/>
        </p:nvSpPr>
        <p:spPr>
          <a:xfrm>
            <a:off x="0" y="6146800"/>
            <a:ext cx="12192000" cy="711200"/>
          </a:xfrm>
          <a:prstGeom prst="rect">
            <a:avLst/>
          </a:prstGeom>
          <a:solidFill>
            <a:srgbClr val="214C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Spring 2023</a:t>
            </a:r>
            <a:endParaRPr lang="zh-CN" altLang="en-US" dirty="0"/>
          </a:p>
        </p:txBody>
      </p:sp>
      <p:pic>
        <p:nvPicPr>
          <p:cNvPr id="1026" name="Picture 2" descr="2017广州大学校园开放日_腾讯高考_腾讯教育">
            <a:extLst>
              <a:ext uri="{FF2B5EF4-FFF2-40B4-BE49-F238E27FC236}">
                <a16:creationId xmlns:a16="http://schemas.microsoft.com/office/drawing/2014/main" id="{A538E7A8-A6C3-0216-8887-7D715C2E0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22" y="223627"/>
            <a:ext cx="1011555" cy="101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F9EDB97C-9805-DFF5-F371-0C64855E8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430" y="1835829"/>
            <a:ext cx="6008370" cy="3780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b="1" i="1" kern="1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zh-CN" altLang="en-US" sz="2500" b="0" i="0" dirty="0">
                <a:cs typeface="宋体" charset="0"/>
              </a:rPr>
              <a:t>请确保你的</a:t>
            </a:r>
            <a:r>
              <a:rPr lang="en-US" altLang="zh-CN" sz="2500" b="0" i="0" dirty="0">
                <a:cs typeface="宋体" charset="0"/>
              </a:rPr>
              <a:t>Python</a:t>
            </a:r>
            <a:r>
              <a:rPr lang="zh-CN" altLang="en-US" sz="2500" b="0" i="0" dirty="0">
                <a:cs typeface="宋体" charset="0"/>
              </a:rPr>
              <a:t>可以正常使用，并尝试运行下面</a:t>
            </a:r>
            <a:r>
              <a:rPr lang="en-US" altLang="zh-CN" sz="2500" b="0" i="0" dirty="0">
                <a:cs typeface="宋体" charset="0"/>
              </a:rPr>
              <a:t>5</a:t>
            </a:r>
            <a:r>
              <a:rPr lang="zh-CN" altLang="en-US" sz="2500" b="0" i="0" dirty="0">
                <a:cs typeface="宋体" charset="0"/>
              </a:rPr>
              <a:t>个小程序，并且弄明白它们在做什么。</a:t>
            </a:r>
            <a:endParaRPr lang="en-US" altLang="zh-CN" sz="2500" b="0" i="0" dirty="0"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452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DD12A4E-B9B7-4472-AF3C-1417AE9DE3BC}"/>
              </a:ext>
            </a:extLst>
          </p:cNvPr>
          <p:cNvSpPr/>
          <p:nvPr/>
        </p:nvSpPr>
        <p:spPr>
          <a:xfrm>
            <a:off x="0" y="-1"/>
            <a:ext cx="12192000" cy="1304925"/>
          </a:xfrm>
          <a:prstGeom prst="rect">
            <a:avLst/>
          </a:prstGeom>
          <a:solidFill>
            <a:srgbClr val="214C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1B7786-74FF-4C7B-87DD-1E8105845F5D}"/>
              </a:ext>
            </a:extLst>
          </p:cNvPr>
          <p:cNvSpPr txBox="1"/>
          <p:nvPr/>
        </p:nvSpPr>
        <p:spPr>
          <a:xfrm>
            <a:off x="447675" y="298518"/>
            <a:ext cx="99155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>
                <a:solidFill>
                  <a:schemeClr val="bg1"/>
                </a:solidFill>
              </a:rPr>
              <a:t>Q&amp;A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7EFB32-A333-4B94-B08B-89BD5FFFDB05}"/>
              </a:ext>
            </a:extLst>
          </p:cNvPr>
          <p:cNvSpPr/>
          <p:nvPr/>
        </p:nvSpPr>
        <p:spPr>
          <a:xfrm>
            <a:off x="0" y="6146800"/>
            <a:ext cx="12192000" cy="711200"/>
          </a:xfrm>
          <a:prstGeom prst="rect">
            <a:avLst/>
          </a:prstGeom>
          <a:solidFill>
            <a:srgbClr val="214C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Spring 2023</a:t>
            </a:r>
          </a:p>
        </p:txBody>
      </p:sp>
      <p:pic>
        <p:nvPicPr>
          <p:cNvPr id="34818" name="Picture 2" descr="Image result for Question">
            <a:extLst>
              <a:ext uri="{FF2B5EF4-FFF2-40B4-BE49-F238E27FC236}">
                <a16:creationId xmlns:a16="http://schemas.microsoft.com/office/drawing/2014/main" id="{94113E72-07DF-4635-9568-C0A0D784D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227" y="1787524"/>
            <a:ext cx="4548811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2017广州大学校园开放日_腾讯高考_腾讯教育">
            <a:extLst>
              <a:ext uri="{FF2B5EF4-FFF2-40B4-BE49-F238E27FC236}">
                <a16:creationId xmlns:a16="http://schemas.microsoft.com/office/drawing/2014/main" id="{D08FB92B-2200-CDF4-CFB5-B83BE5D26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22" y="223627"/>
            <a:ext cx="1011555" cy="101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467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271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KaiTi</vt:lpstr>
      <vt:lpstr>Arial</vt:lpstr>
      <vt:lpstr>Berlin Sans FB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Pang Yan</dc:creator>
  <cp:lastModifiedBy>Pang Yan</cp:lastModifiedBy>
  <cp:revision>156</cp:revision>
  <dcterms:created xsi:type="dcterms:W3CDTF">2018-04-20T22:22:50Z</dcterms:created>
  <dcterms:modified xsi:type="dcterms:W3CDTF">2023-02-28T15:01:51Z</dcterms:modified>
</cp:coreProperties>
</file>