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0287000" cx="18288000"/>
  <p:notesSz cx="6858000" cy="9144000"/>
  <p:embeddedFontLst>
    <p:embeddedFont>
      <p:font typeface="Cabin"/>
      <p:regular r:id="rId20"/>
      <p:bold r:id="rId21"/>
      <p:italic r:id="rId22"/>
      <p:boldItalic r:id="rId23"/>
    </p:embeddedFont>
    <p:embeddedFont>
      <p:font typeface="Noto Sans"/>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6" roundtripDataSignature="AMtx7mgBY40FHtEabpD/HJg3rMwVuNMl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bin-regular.fntdata"/><Relationship Id="rId22" Type="http://schemas.openxmlformats.org/officeDocument/2006/relationships/font" Target="fonts/Cabin-italic.fntdata"/><Relationship Id="rId21" Type="http://schemas.openxmlformats.org/officeDocument/2006/relationships/font" Target="fonts/Cabin-bold.fntdata"/><Relationship Id="rId24" Type="http://schemas.openxmlformats.org/officeDocument/2006/relationships/font" Target="fonts/NotoSans-bold.fntdata"/><Relationship Id="rId23" Type="http://schemas.openxmlformats.org/officeDocument/2006/relationships/font" Target="fonts/Cabin-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Noto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4"/>
          <p:cNvSpPr/>
          <p:nvPr>
            <p:ph idx="2" type="pic"/>
          </p:nvPr>
        </p:nvSpPr>
        <p:spPr>
          <a:xfrm>
            <a:off x="1792288" y="612775"/>
            <a:ext cx="5486400" cy="4114800"/>
          </a:xfrm>
          <a:prstGeom prst="rect">
            <a:avLst/>
          </a:prstGeom>
          <a:noFill/>
          <a:ln>
            <a:noFill/>
          </a:ln>
        </p:spPr>
      </p:sp>
      <p:sp>
        <p:nvSpPr>
          <p:cNvPr id="64" name="Google Shape;64;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slide" Target="/ppt/slid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drive.google.com/file/d/13NnoVypTavn08Pbhh2lpvAy1KCS7nfaR/view" TargetMode="External"/><Relationship Id="rId4" Type="http://schemas.openxmlformats.org/officeDocument/2006/relationships/image" Target="../media/image2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10.png"/><Relationship Id="rId7" Type="http://schemas.openxmlformats.org/officeDocument/2006/relationships/slide" Target="/ppt/slides/sl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jpg"/><Relationship Id="rId9"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1.png"/><Relationship Id="rId7" Type="http://schemas.openxmlformats.org/officeDocument/2006/relationships/image" Target="../media/image11.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1" Type="http://schemas.openxmlformats.org/officeDocument/2006/relationships/hyperlink" Target="https://arxiv.org/search/stat?searchtype=author&amp;query=Warde-Farley,+D" TargetMode="External"/><Relationship Id="rId10" Type="http://schemas.openxmlformats.org/officeDocument/2006/relationships/hyperlink" Target="https://arxiv.org/search/stat?searchtype=author&amp;query=Xu,+B" TargetMode="External"/><Relationship Id="rId13" Type="http://schemas.openxmlformats.org/officeDocument/2006/relationships/hyperlink" Target="https://arxiv.org/search/stat?searchtype=author&amp;query=Courville,+A" TargetMode="External"/><Relationship Id="rId12" Type="http://schemas.openxmlformats.org/officeDocument/2006/relationships/hyperlink" Target="https://arxiv.org/search/stat?searchtype=author&amp;query=Ozair,+S" TargetMode="External"/><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6.png"/><Relationship Id="rId9" Type="http://schemas.openxmlformats.org/officeDocument/2006/relationships/hyperlink" Target="https://arxiv.org/search/stat?searchtype=author&amp;query=Mirza,+M" TargetMode="External"/><Relationship Id="rId15" Type="http://schemas.openxmlformats.org/officeDocument/2006/relationships/hyperlink" Target="https://arxiv.org/abs/1406.2661" TargetMode="External"/><Relationship Id="rId14" Type="http://schemas.openxmlformats.org/officeDocument/2006/relationships/hyperlink" Target="https://arxiv.org/search/stat?searchtype=author&amp;query=Bengio,+Y" TargetMode="External"/><Relationship Id="rId17" Type="http://schemas.openxmlformats.org/officeDocument/2006/relationships/hyperlink" Target="https://arxiv.org/search/stat?searchtype=author&amp;query=Goodfellow,+I+J" TargetMode="External"/><Relationship Id="rId16"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18.png"/><Relationship Id="rId7" Type="http://schemas.openxmlformats.org/officeDocument/2006/relationships/hyperlink" Target="https://arxiv.org/search/stat?searchtype=author&amp;query=Goodfellow,+I+J" TargetMode="External"/><Relationship Id="rId8" Type="http://schemas.openxmlformats.org/officeDocument/2006/relationships/hyperlink" Target="https://arxiv.org/search/stat?searchtype=author&amp;query=Pouget-Abadie,+J"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png"/><Relationship Id="rId6"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0.png"/><Relationship Id="rId5" Type="http://schemas.openxmlformats.org/officeDocument/2006/relationships/image" Target="../media/image1.png"/><Relationship Id="rId6" Type="http://schemas.openxmlformats.org/officeDocument/2006/relationships/image" Target="../media/image22.png"/><Relationship Id="rId7"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85" name="Google Shape;85;p1"/>
          <p:cNvSpPr/>
          <p:nvPr/>
        </p:nvSpPr>
        <p:spPr>
          <a:xfrm>
            <a:off x="1546624" y="1170468"/>
            <a:ext cx="15194751" cy="7060297"/>
          </a:xfrm>
          <a:custGeom>
            <a:rect b="b" l="l" r="r" t="t"/>
            <a:pathLst>
              <a:path extrusionOk="0" h="2575615" w="5543086">
                <a:moveTo>
                  <a:pt x="0" y="0"/>
                </a:moveTo>
                <a:lnTo>
                  <a:pt x="5543086" y="0"/>
                </a:lnTo>
                <a:lnTo>
                  <a:pt x="5543086" y="2575615"/>
                </a:lnTo>
                <a:lnTo>
                  <a:pt x="0" y="2575615"/>
                </a:lnTo>
                <a:close/>
              </a:path>
            </a:pathLst>
          </a:custGeom>
          <a:solidFill>
            <a:srgbClr val="FFFFFF"/>
          </a:solidFill>
          <a:ln>
            <a:noFill/>
          </a:ln>
        </p:spPr>
      </p:sp>
      <p:sp>
        <p:nvSpPr>
          <p:cNvPr id="86" name="Google Shape;86;p1"/>
          <p:cNvSpPr/>
          <p:nvPr/>
        </p:nvSpPr>
        <p:spPr>
          <a:xfrm flipH="1">
            <a:off x="-2156129" y="8872350"/>
            <a:ext cx="6662470" cy="1611106"/>
          </a:xfrm>
          <a:custGeom>
            <a:rect b="b" l="l" r="r" t="t"/>
            <a:pathLst>
              <a:path extrusionOk="0" h="1611106" w="6662470">
                <a:moveTo>
                  <a:pt x="6662470" y="0"/>
                </a:moveTo>
                <a:lnTo>
                  <a:pt x="0" y="0"/>
                </a:lnTo>
                <a:lnTo>
                  <a:pt x="0" y="1611107"/>
                </a:lnTo>
                <a:lnTo>
                  <a:pt x="6662470" y="1611107"/>
                </a:lnTo>
                <a:lnTo>
                  <a:pt x="6662470" y="0"/>
                </a:lnTo>
                <a:close/>
              </a:path>
            </a:pathLst>
          </a:custGeom>
          <a:blipFill rotWithShape="1">
            <a:blip r:embed="rId4">
              <a:alphaModFix/>
            </a:blip>
            <a:stretch>
              <a:fillRect b="0" l="0" r="0" t="0"/>
            </a:stretch>
          </a:blipFill>
          <a:ln>
            <a:noFill/>
          </a:ln>
        </p:spPr>
      </p:sp>
      <p:sp>
        <p:nvSpPr>
          <p:cNvPr id="87" name="Google Shape;87;p1"/>
          <p:cNvSpPr/>
          <p:nvPr/>
        </p:nvSpPr>
        <p:spPr>
          <a:xfrm flipH="1">
            <a:off x="14791434" y="-196457"/>
            <a:ext cx="5652695" cy="1366924"/>
          </a:xfrm>
          <a:custGeom>
            <a:rect b="b" l="l" r="r" t="t"/>
            <a:pathLst>
              <a:path extrusionOk="0" h="1366924" w="5652695">
                <a:moveTo>
                  <a:pt x="5652695" y="0"/>
                </a:moveTo>
                <a:lnTo>
                  <a:pt x="0" y="0"/>
                </a:lnTo>
                <a:lnTo>
                  <a:pt x="0" y="1366925"/>
                </a:lnTo>
                <a:lnTo>
                  <a:pt x="5652695" y="1366925"/>
                </a:lnTo>
                <a:lnTo>
                  <a:pt x="5652695" y="0"/>
                </a:lnTo>
                <a:close/>
              </a:path>
            </a:pathLst>
          </a:custGeom>
          <a:blipFill rotWithShape="1">
            <a:blip r:embed="rId4">
              <a:alphaModFix/>
            </a:blip>
            <a:stretch>
              <a:fillRect b="0" l="0" r="0" t="0"/>
            </a:stretch>
          </a:blipFill>
          <a:ln>
            <a:noFill/>
          </a:ln>
        </p:spPr>
      </p:sp>
      <p:sp>
        <p:nvSpPr>
          <p:cNvPr id="88" name="Google Shape;88;p1"/>
          <p:cNvSpPr/>
          <p:nvPr/>
        </p:nvSpPr>
        <p:spPr>
          <a:xfrm>
            <a:off x="16100246" y="3001723"/>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89" name="Google Shape;89;p1"/>
          <p:cNvSpPr/>
          <p:nvPr/>
        </p:nvSpPr>
        <p:spPr>
          <a:xfrm rot="-203414">
            <a:off x="11173930" y="3499519"/>
            <a:ext cx="321948" cy="461574"/>
          </a:xfrm>
          <a:custGeom>
            <a:rect b="b" l="l" r="r" t="t"/>
            <a:pathLst>
              <a:path extrusionOk="0" h="461574" w="321948">
                <a:moveTo>
                  <a:pt x="0" y="0"/>
                </a:moveTo>
                <a:lnTo>
                  <a:pt x="321948" y="0"/>
                </a:lnTo>
                <a:lnTo>
                  <a:pt x="321948" y="461574"/>
                </a:lnTo>
                <a:lnTo>
                  <a:pt x="0" y="461574"/>
                </a:lnTo>
                <a:lnTo>
                  <a:pt x="0" y="0"/>
                </a:lnTo>
                <a:close/>
              </a:path>
            </a:pathLst>
          </a:custGeom>
          <a:blipFill rotWithShape="1">
            <a:blip r:embed="rId5">
              <a:alphaModFix/>
            </a:blip>
            <a:stretch>
              <a:fillRect b="0" l="0" r="0" t="0"/>
            </a:stretch>
          </a:blipFill>
          <a:ln>
            <a:noFill/>
          </a:ln>
        </p:spPr>
      </p:sp>
      <p:sp>
        <p:nvSpPr>
          <p:cNvPr id="90" name="Google Shape;90;p1"/>
          <p:cNvSpPr txBox="1"/>
          <p:nvPr/>
        </p:nvSpPr>
        <p:spPr>
          <a:xfrm>
            <a:off x="2952300" y="2690900"/>
            <a:ext cx="12383400" cy="2911200"/>
          </a:xfrm>
          <a:prstGeom prst="rect">
            <a:avLst/>
          </a:prstGeom>
          <a:noFill/>
          <a:ln>
            <a:noFill/>
          </a:ln>
        </p:spPr>
        <p:txBody>
          <a:bodyPr anchorCtr="0" anchor="t" bIns="0" lIns="0" spcFirstLastPara="1" rIns="0" wrap="square" tIns="0">
            <a:spAutoFit/>
          </a:bodyPr>
          <a:lstStyle/>
          <a:p>
            <a:pPr indent="0" lvl="0" marL="0" marR="0" rtl="0" algn="ctr">
              <a:lnSpc>
                <a:spcPct val="119995"/>
              </a:lnSpc>
              <a:spcBef>
                <a:spcPts val="0"/>
              </a:spcBef>
              <a:spcAft>
                <a:spcPts val="0"/>
              </a:spcAft>
              <a:buNone/>
            </a:pPr>
            <a:r>
              <a:rPr b="0" i="0" lang="en-US" sz="8597" u="none" cap="none" strike="noStrike">
                <a:solidFill>
                  <a:srgbClr val="003EA8"/>
                </a:solidFill>
                <a:latin typeface="Arial"/>
                <a:ea typeface="Arial"/>
                <a:cs typeface="Arial"/>
                <a:sym typeface="Arial"/>
              </a:rPr>
              <a:t>TÌM HIỂU GAN ĐỂ PHÁT SINH MÃ ĐỘC PE</a:t>
            </a:r>
            <a:endParaRPr/>
          </a:p>
        </p:txBody>
      </p:sp>
      <p:sp>
        <p:nvSpPr>
          <p:cNvPr id="91" name="Google Shape;91;p1"/>
          <p:cNvSpPr txBox="1"/>
          <p:nvPr/>
        </p:nvSpPr>
        <p:spPr>
          <a:xfrm>
            <a:off x="2169324" y="6071827"/>
            <a:ext cx="15194700" cy="198810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3EA8"/>
                </a:solidFill>
                <a:latin typeface="Arial"/>
                <a:ea typeface="Arial"/>
                <a:cs typeface="Arial"/>
                <a:sym typeface="Arial"/>
              </a:rPr>
              <a:t>Thành viên: 21522145 - Lê Công Quốc Huy</a:t>
            </a:r>
            <a:endParaRPr/>
          </a:p>
          <a:p>
            <a:pPr indent="0" lvl="0" marL="0" marR="0" rtl="0" algn="l">
              <a:lnSpc>
                <a:spcPct val="140011"/>
              </a:lnSpc>
              <a:spcBef>
                <a:spcPts val="0"/>
              </a:spcBef>
              <a:spcAft>
                <a:spcPts val="0"/>
              </a:spcAft>
              <a:buNone/>
            </a:pPr>
            <a:r>
              <a:rPr b="0" i="0" lang="en-US" sz="3399" u="none" cap="none" strike="noStrike">
                <a:solidFill>
                  <a:srgbClr val="003EA8"/>
                </a:solidFill>
                <a:latin typeface="Arial"/>
                <a:ea typeface="Arial"/>
                <a:cs typeface="Arial"/>
                <a:sym typeface="Arial"/>
              </a:rPr>
              <a:t>                    21521323 - Dương Uy Quan</a:t>
            </a:r>
            <a:endParaRPr/>
          </a:p>
          <a:p>
            <a:pPr indent="0" lvl="0" marL="0" marR="0" rtl="0" algn="l">
              <a:lnSpc>
                <a:spcPct val="140011"/>
              </a:lnSpc>
              <a:spcBef>
                <a:spcPts val="0"/>
              </a:spcBef>
              <a:spcAft>
                <a:spcPts val="0"/>
              </a:spcAft>
              <a:buNone/>
            </a:pPr>
            <a:r>
              <a:rPr b="0" i="0" lang="en-US" sz="3399" u="none" cap="none" strike="noStrike">
                <a:solidFill>
                  <a:srgbClr val="003EA8"/>
                </a:solidFill>
                <a:latin typeface="Arial"/>
                <a:ea typeface="Arial"/>
                <a:cs typeface="Arial"/>
                <a:sym typeface="Arial"/>
              </a:rPr>
              <a:t>Giảng viên: Nguyễn Tấn Cầm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216" name="Google Shape;216;p10"/>
          <p:cNvSpPr/>
          <p:nvPr/>
        </p:nvSpPr>
        <p:spPr>
          <a:xfrm>
            <a:off x="9627827" y="3943645"/>
            <a:ext cx="8045761" cy="4757212"/>
          </a:xfrm>
          <a:custGeom>
            <a:rect b="b" l="l" r="r" t="t"/>
            <a:pathLst>
              <a:path extrusionOk="0" h="1735444" w="2935115">
                <a:moveTo>
                  <a:pt x="0" y="0"/>
                </a:moveTo>
                <a:lnTo>
                  <a:pt x="2935115" y="0"/>
                </a:lnTo>
                <a:lnTo>
                  <a:pt x="2935115" y="1735444"/>
                </a:lnTo>
                <a:lnTo>
                  <a:pt x="0" y="1735444"/>
                </a:lnTo>
                <a:close/>
              </a:path>
            </a:pathLst>
          </a:custGeom>
          <a:solidFill>
            <a:srgbClr val="FFFFFF"/>
          </a:solidFill>
          <a:ln>
            <a:noFill/>
          </a:ln>
        </p:spPr>
      </p:sp>
      <p:sp>
        <p:nvSpPr>
          <p:cNvPr id="217" name="Google Shape;217;p10"/>
          <p:cNvSpPr/>
          <p:nvPr/>
        </p:nvSpPr>
        <p:spPr>
          <a:xfrm>
            <a:off x="9627827" y="681362"/>
            <a:ext cx="8045761" cy="2654533"/>
          </a:xfrm>
          <a:custGeom>
            <a:rect b="b" l="l" r="r" t="t"/>
            <a:pathLst>
              <a:path extrusionOk="0" h="968381" w="2935115">
                <a:moveTo>
                  <a:pt x="0" y="0"/>
                </a:moveTo>
                <a:lnTo>
                  <a:pt x="2935115" y="0"/>
                </a:lnTo>
                <a:lnTo>
                  <a:pt x="2935115" y="968381"/>
                </a:lnTo>
                <a:lnTo>
                  <a:pt x="0" y="968381"/>
                </a:lnTo>
                <a:close/>
              </a:path>
            </a:pathLst>
          </a:custGeom>
          <a:solidFill>
            <a:srgbClr val="FFFFFF"/>
          </a:solidFill>
          <a:ln>
            <a:noFill/>
          </a:ln>
        </p:spPr>
      </p:sp>
      <p:sp>
        <p:nvSpPr>
          <p:cNvPr id="218" name="Google Shape;218;p10"/>
          <p:cNvSpPr txBox="1"/>
          <p:nvPr/>
        </p:nvSpPr>
        <p:spPr>
          <a:xfrm>
            <a:off x="10177220" y="1487928"/>
            <a:ext cx="6777837" cy="93662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499" u="none" cap="none" strike="noStrike">
                <a:solidFill>
                  <a:srgbClr val="003EA8"/>
                </a:solidFill>
                <a:latin typeface="Arial"/>
                <a:ea typeface="Arial"/>
                <a:cs typeface="Arial"/>
                <a:sym typeface="Arial"/>
              </a:rPr>
              <a:t>Đánh giá mô hình</a:t>
            </a:r>
            <a:endParaRPr/>
          </a:p>
        </p:txBody>
      </p:sp>
      <p:sp>
        <p:nvSpPr>
          <p:cNvPr id="219" name="Google Shape;219;p10"/>
          <p:cNvSpPr txBox="1"/>
          <p:nvPr/>
        </p:nvSpPr>
        <p:spPr>
          <a:xfrm>
            <a:off x="9872977" y="5124450"/>
            <a:ext cx="7386323" cy="2129155"/>
          </a:xfrm>
          <a:prstGeom prst="rect">
            <a:avLst/>
          </a:prstGeom>
          <a:noFill/>
          <a:ln>
            <a:noFill/>
          </a:ln>
        </p:spPr>
        <p:txBody>
          <a:bodyPr anchorCtr="0" anchor="t" bIns="0" lIns="0" spcFirstLastPara="1" rIns="0" wrap="square" tIns="0">
            <a:spAutoFit/>
          </a:bodyPr>
          <a:lstStyle/>
          <a:p>
            <a:pPr indent="-280669" lvl="1" marL="561337" marR="0" rtl="0" algn="l">
              <a:lnSpc>
                <a:spcPct val="130011"/>
              </a:lnSpc>
              <a:spcBef>
                <a:spcPts val="0"/>
              </a:spcBef>
              <a:spcAft>
                <a:spcPts val="0"/>
              </a:spcAft>
              <a:buClr>
                <a:srgbClr val="000000"/>
              </a:buClr>
              <a:buSzPts val="2599"/>
              <a:buFont typeface="Arial"/>
              <a:buChar char="•"/>
            </a:pPr>
            <a:r>
              <a:rPr b="0" i="0" lang="en-US" sz="2599" u="none" cap="none" strike="noStrike">
                <a:solidFill>
                  <a:srgbClr val="000000"/>
                </a:solidFill>
                <a:latin typeface="Cabin"/>
                <a:ea typeface="Cabin"/>
                <a:cs typeface="Cabin"/>
                <a:sym typeface="Cabin"/>
              </a:rPr>
              <a:t>Đường màu cam thể hiện giá trị mất mát của Generator Network</a:t>
            </a:r>
            <a:endParaRPr/>
          </a:p>
          <a:p>
            <a:pPr indent="0" lvl="0" marL="0" marR="0" rtl="0" algn="l">
              <a:lnSpc>
                <a:spcPct val="130011"/>
              </a:lnSpc>
              <a:spcBef>
                <a:spcPts val="0"/>
              </a:spcBef>
              <a:spcAft>
                <a:spcPts val="0"/>
              </a:spcAft>
              <a:buNone/>
            </a:pPr>
            <a:r>
              <a:t/>
            </a:r>
            <a:endParaRPr b="0" i="0" sz="2599" u="none" cap="none" strike="noStrike">
              <a:solidFill>
                <a:srgbClr val="000000"/>
              </a:solidFill>
              <a:latin typeface="Cabin"/>
              <a:ea typeface="Cabin"/>
              <a:cs typeface="Cabin"/>
              <a:sym typeface="Cabin"/>
            </a:endParaRPr>
          </a:p>
          <a:p>
            <a:pPr indent="-280669" lvl="1" marL="561337" marR="0" rtl="0" algn="l">
              <a:lnSpc>
                <a:spcPct val="130011"/>
              </a:lnSpc>
              <a:spcBef>
                <a:spcPts val="0"/>
              </a:spcBef>
              <a:spcAft>
                <a:spcPts val="0"/>
              </a:spcAft>
              <a:buClr>
                <a:srgbClr val="000000"/>
              </a:buClr>
              <a:buSzPts val="2599"/>
              <a:buFont typeface="Arial"/>
              <a:buChar char="•"/>
            </a:pPr>
            <a:r>
              <a:rPr b="0" i="0" lang="en-US" sz="2599" u="none" cap="none" strike="noStrike">
                <a:solidFill>
                  <a:srgbClr val="000000"/>
                </a:solidFill>
                <a:latin typeface="Cabin"/>
                <a:ea typeface="Cabin"/>
                <a:cs typeface="Cabin"/>
                <a:sym typeface="Cabin"/>
              </a:rPr>
              <a:t> Đường màu xanh thể hiện giá trị mất mát của Discriminator Network</a:t>
            </a:r>
            <a:endParaRPr/>
          </a:p>
        </p:txBody>
      </p:sp>
      <p:sp>
        <p:nvSpPr>
          <p:cNvPr id="220" name="Google Shape;220;p10"/>
          <p:cNvSpPr/>
          <p:nvPr/>
        </p:nvSpPr>
        <p:spPr>
          <a:xfrm>
            <a:off x="592858" y="681362"/>
            <a:ext cx="8693441" cy="8248143"/>
          </a:xfrm>
          <a:custGeom>
            <a:rect b="b" l="l" r="r" t="t"/>
            <a:pathLst>
              <a:path extrusionOk="0" h="3008945" w="3171391">
                <a:moveTo>
                  <a:pt x="0" y="0"/>
                </a:moveTo>
                <a:lnTo>
                  <a:pt x="3171391" y="0"/>
                </a:lnTo>
                <a:lnTo>
                  <a:pt x="3171391" y="3008945"/>
                </a:lnTo>
                <a:lnTo>
                  <a:pt x="0" y="3008945"/>
                </a:lnTo>
                <a:close/>
              </a:path>
            </a:pathLst>
          </a:custGeom>
          <a:solidFill>
            <a:srgbClr val="FFFFFF"/>
          </a:solidFill>
          <a:ln>
            <a:noFill/>
          </a:ln>
        </p:spPr>
      </p:sp>
      <p:sp>
        <p:nvSpPr>
          <p:cNvPr id="221" name="Google Shape;221;p10"/>
          <p:cNvSpPr/>
          <p:nvPr/>
        </p:nvSpPr>
        <p:spPr>
          <a:xfrm rot="-278358">
            <a:off x="-187185" y="433311"/>
            <a:ext cx="2756025" cy="866895"/>
          </a:xfrm>
          <a:custGeom>
            <a:rect b="b" l="l" r="r" t="t"/>
            <a:pathLst>
              <a:path extrusionOk="0" h="866895" w="2756025">
                <a:moveTo>
                  <a:pt x="0" y="0"/>
                </a:moveTo>
                <a:lnTo>
                  <a:pt x="2756025" y="0"/>
                </a:lnTo>
                <a:lnTo>
                  <a:pt x="2756025" y="866895"/>
                </a:lnTo>
                <a:lnTo>
                  <a:pt x="0" y="866895"/>
                </a:lnTo>
                <a:lnTo>
                  <a:pt x="0" y="0"/>
                </a:lnTo>
                <a:close/>
              </a:path>
            </a:pathLst>
          </a:custGeom>
          <a:blipFill rotWithShape="1">
            <a:blip r:embed="rId4">
              <a:alphaModFix/>
            </a:blip>
            <a:stretch>
              <a:fillRect b="0" l="0" r="0" t="0"/>
            </a:stretch>
          </a:blipFill>
          <a:ln>
            <a:noFill/>
          </a:ln>
        </p:spPr>
      </p:sp>
      <p:sp>
        <p:nvSpPr>
          <p:cNvPr id="222" name="Google Shape;222;p10"/>
          <p:cNvSpPr/>
          <p:nvPr/>
        </p:nvSpPr>
        <p:spPr>
          <a:xfrm rot="-278358">
            <a:off x="15881287" y="7952572"/>
            <a:ext cx="2756025" cy="866895"/>
          </a:xfrm>
          <a:custGeom>
            <a:rect b="b" l="l" r="r" t="t"/>
            <a:pathLst>
              <a:path extrusionOk="0" h="866895" w="2756025">
                <a:moveTo>
                  <a:pt x="0" y="0"/>
                </a:moveTo>
                <a:lnTo>
                  <a:pt x="2756026" y="0"/>
                </a:lnTo>
                <a:lnTo>
                  <a:pt x="2756026" y="866895"/>
                </a:lnTo>
                <a:lnTo>
                  <a:pt x="0" y="866895"/>
                </a:lnTo>
                <a:lnTo>
                  <a:pt x="0" y="0"/>
                </a:lnTo>
                <a:close/>
              </a:path>
            </a:pathLst>
          </a:custGeom>
          <a:blipFill rotWithShape="1">
            <a:blip r:embed="rId4">
              <a:alphaModFix/>
            </a:blip>
            <a:stretch>
              <a:fillRect b="0" l="0" r="0" t="0"/>
            </a:stretch>
          </a:blipFill>
          <a:ln>
            <a:noFill/>
          </a:ln>
        </p:spPr>
      </p:sp>
      <p:sp>
        <p:nvSpPr>
          <p:cNvPr id="223" name="Google Shape;223;p10"/>
          <p:cNvSpPr/>
          <p:nvPr/>
        </p:nvSpPr>
        <p:spPr>
          <a:xfrm>
            <a:off x="17444800" y="3754995"/>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224" name="Google Shape;224;p10"/>
          <p:cNvSpPr/>
          <p:nvPr/>
        </p:nvSpPr>
        <p:spPr>
          <a:xfrm>
            <a:off x="401584" y="8067717"/>
            <a:ext cx="441616" cy="633141"/>
          </a:xfrm>
          <a:custGeom>
            <a:rect b="b" l="l" r="r" t="t"/>
            <a:pathLst>
              <a:path extrusionOk="0" h="633141" w="441616">
                <a:moveTo>
                  <a:pt x="0" y="0"/>
                </a:moveTo>
                <a:lnTo>
                  <a:pt x="441616" y="0"/>
                </a:lnTo>
                <a:lnTo>
                  <a:pt x="441616" y="633140"/>
                </a:lnTo>
                <a:lnTo>
                  <a:pt x="0" y="633140"/>
                </a:lnTo>
                <a:lnTo>
                  <a:pt x="0" y="0"/>
                </a:lnTo>
                <a:close/>
              </a:path>
            </a:pathLst>
          </a:custGeom>
          <a:blipFill rotWithShape="1">
            <a:blip r:embed="rId5">
              <a:alphaModFix/>
            </a:blip>
            <a:stretch>
              <a:fillRect b="0" l="0" r="0" t="0"/>
            </a:stretch>
          </a:blipFill>
          <a:ln>
            <a:noFill/>
          </a:ln>
        </p:spPr>
      </p:sp>
      <p:sp>
        <p:nvSpPr>
          <p:cNvPr id="225" name="Google Shape;225;p10"/>
          <p:cNvSpPr/>
          <p:nvPr/>
        </p:nvSpPr>
        <p:spPr>
          <a:xfrm>
            <a:off x="843200" y="1716916"/>
            <a:ext cx="8196480" cy="6669104"/>
          </a:xfrm>
          <a:custGeom>
            <a:rect b="b" l="l" r="r" t="t"/>
            <a:pathLst>
              <a:path extrusionOk="0" h="6669104" w="8196480">
                <a:moveTo>
                  <a:pt x="0" y="0"/>
                </a:moveTo>
                <a:lnTo>
                  <a:pt x="8196480" y="0"/>
                </a:lnTo>
                <a:lnTo>
                  <a:pt x="8196480" y="6669104"/>
                </a:lnTo>
                <a:lnTo>
                  <a:pt x="0" y="6669104"/>
                </a:lnTo>
                <a:lnTo>
                  <a:pt x="0" y="0"/>
                </a:lnTo>
                <a:close/>
              </a:path>
            </a:pathLst>
          </a:custGeom>
          <a:blipFill rotWithShape="1">
            <a:blip r:embed="rId6">
              <a:alphaModFix/>
            </a:blip>
            <a:stretch>
              <a:fillRect b="0" l="-1521" r="-152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1"/>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231" name="Google Shape;231;p11"/>
          <p:cNvSpPr/>
          <p:nvPr/>
        </p:nvSpPr>
        <p:spPr>
          <a:xfrm>
            <a:off x="9627827" y="3943645"/>
            <a:ext cx="8045761" cy="4757212"/>
          </a:xfrm>
          <a:custGeom>
            <a:rect b="b" l="l" r="r" t="t"/>
            <a:pathLst>
              <a:path extrusionOk="0" h="1735444" w="2935115">
                <a:moveTo>
                  <a:pt x="0" y="0"/>
                </a:moveTo>
                <a:lnTo>
                  <a:pt x="2935115" y="0"/>
                </a:lnTo>
                <a:lnTo>
                  <a:pt x="2935115" y="1735444"/>
                </a:lnTo>
                <a:lnTo>
                  <a:pt x="0" y="1735444"/>
                </a:lnTo>
                <a:close/>
              </a:path>
            </a:pathLst>
          </a:custGeom>
          <a:solidFill>
            <a:srgbClr val="FFFFFF"/>
          </a:solidFill>
          <a:ln>
            <a:noFill/>
          </a:ln>
        </p:spPr>
      </p:sp>
      <p:sp>
        <p:nvSpPr>
          <p:cNvPr id="232" name="Google Shape;232;p11"/>
          <p:cNvSpPr/>
          <p:nvPr/>
        </p:nvSpPr>
        <p:spPr>
          <a:xfrm>
            <a:off x="9627827" y="681362"/>
            <a:ext cx="8045761" cy="2654533"/>
          </a:xfrm>
          <a:custGeom>
            <a:rect b="b" l="l" r="r" t="t"/>
            <a:pathLst>
              <a:path extrusionOk="0" h="968381" w="2935115">
                <a:moveTo>
                  <a:pt x="0" y="0"/>
                </a:moveTo>
                <a:lnTo>
                  <a:pt x="2935115" y="0"/>
                </a:lnTo>
                <a:lnTo>
                  <a:pt x="2935115" y="968381"/>
                </a:lnTo>
                <a:lnTo>
                  <a:pt x="0" y="968381"/>
                </a:lnTo>
                <a:close/>
              </a:path>
            </a:pathLst>
          </a:custGeom>
          <a:solidFill>
            <a:srgbClr val="FFFFFF"/>
          </a:solidFill>
          <a:ln>
            <a:noFill/>
          </a:ln>
        </p:spPr>
      </p:sp>
      <p:sp>
        <p:nvSpPr>
          <p:cNvPr id="233" name="Google Shape;233;p11"/>
          <p:cNvSpPr txBox="1"/>
          <p:nvPr/>
        </p:nvSpPr>
        <p:spPr>
          <a:xfrm>
            <a:off x="10177220" y="1487928"/>
            <a:ext cx="6777837" cy="93662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499" u="none" cap="none" strike="noStrike">
                <a:solidFill>
                  <a:srgbClr val="003EA8"/>
                </a:solidFill>
                <a:latin typeface="Arial"/>
                <a:ea typeface="Arial"/>
                <a:cs typeface="Arial"/>
                <a:sym typeface="Arial"/>
              </a:rPr>
              <a:t>Đánh giá mô hình</a:t>
            </a:r>
            <a:endParaRPr/>
          </a:p>
        </p:txBody>
      </p:sp>
      <p:sp>
        <p:nvSpPr>
          <p:cNvPr id="234" name="Google Shape;234;p11"/>
          <p:cNvSpPr txBox="1"/>
          <p:nvPr/>
        </p:nvSpPr>
        <p:spPr>
          <a:xfrm>
            <a:off x="9872977" y="4659723"/>
            <a:ext cx="7386323" cy="3415030"/>
          </a:xfrm>
          <a:prstGeom prst="rect">
            <a:avLst/>
          </a:prstGeom>
          <a:noFill/>
          <a:ln>
            <a:noFill/>
          </a:ln>
        </p:spPr>
        <p:txBody>
          <a:bodyPr anchorCtr="0" anchor="t" bIns="0" lIns="0" spcFirstLastPara="1" rIns="0" wrap="square" tIns="0">
            <a:spAutoFit/>
          </a:bodyPr>
          <a:lstStyle/>
          <a:p>
            <a:pPr indent="-280669" lvl="1" marL="561337" marR="0" rtl="0" algn="l">
              <a:lnSpc>
                <a:spcPct val="130011"/>
              </a:lnSpc>
              <a:spcBef>
                <a:spcPts val="0"/>
              </a:spcBef>
              <a:spcAft>
                <a:spcPts val="0"/>
              </a:spcAft>
              <a:buClr>
                <a:srgbClr val="000000"/>
              </a:buClr>
              <a:buSzPts val="2599"/>
              <a:buFont typeface="Arial"/>
              <a:buChar char="•"/>
            </a:pPr>
            <a:r>
              <a:rPr b="0" i="0" lang="en-US" sz="2599" u="none" cap="none" strike="noStrike">
                <a:solidFill>
                  <a:srgbClr val="000000"/>
                </a:solidFill>
                <a:latin typeface="Cabin"/>
                <a:ea typeface="Cabin"/>
                <a:cs typeface="Cabin"/>
                <a:sym typeface="Cabin"/>
              </a:rPr>
              <a:t>Đường màu cam thể hiện fake_score: Điểm số này đo lường độ tương đồng của các ảnh tạo ra với ảnh thực tế.</a:t>
            </a:r>
            <a:endParaRPr/>
          </a:p>
          <a:p>
            <a:pPr indent="0" lvl="0" marL="0" marR="0" rtl="0" algn="l">
              <a:lnSpc>
                <a:spcPct val="130011"/>
              </a:lnSpc>
              <a:spcBef>
                <a:spcPts val="0"/>
              </a:spcBef>
              <a:spcAft>
                <a:spcPts val="0"/>
              </a:spcAft>
              <a:buNone/>
            </a:pPr>
            <a:r>
              <a:t/>
            </a:r>
            <a:endParaRPr b="0" i="0" sz="2599" u="none" cap="none" strike="noStrike">
              <a:solidFill>
                <a:srgbClr val="000000"/>
              </a:solidFill>
              <a:latin typeface="Cabin"/>
              <a:ea typeface="Cabin"/>
              <a:cs typeface="Cabin"/>
              <a:sym typeface="Cabin"/>
            </a:endParaRPr>
          </a:p>
          <a:p>
            <a:pPr indent="-280669" lvl="1" marL="561337" marR="0" rtl="0" algn="l">
              <a:lnSpc>
                <a:spcPct val="130011"/>
              </a:lnSpc>
              <a:spcBef>
                <a:spcPts val="0"/>
              </a:spcBef>
              <a:spcAft>
                <a:spcPts val="0"/>
              </a:spcAft>
              <a:buClr>
                <a:srgbClr val="000000"/>
              </a:buClr>
              <a:buSzPts val="2599"/>
              <a:buFont typeface="Arial"/>
              <a:buChar char="•"/>
            </a:pPr>
            <a:r>
              <a:rPr b="0" i="0" lang="en-US" sz="2599" u="none" cap="none" strike="noStrike">
                <a:solidFill>
                  <a:srgbClr val="000000"/>
                </a:solidFill>
                <a:latin typeface="Cabin"/>
                <a:ea typeface="Cabin"/>
                <a:cs typeface="Cabin"/>
                <a:sym typeface="Cabin"/>
              </a:rPr>
              <a:t> Đường màu xanh thể hiện real_score: Điểm số này đo lường độ tương đồng của các ảnh thực tế với dữ liệu gốc.</a:t>
            </a:r>
            <a:endParaRPr/>
          </a:p>
          <a:p>
            <a:pPr indent="0" lvl="0" marL="0" marR="0" rtl="0" algn="l">
              <a:lnSpc>
                <a:spcPct val="130011"/>
              </a:lnSpc>
              <a:spcBef>
                <a:spcPts val="0"/>
              </a:spcBef>
              <a:spcAft>
                <a:spcPts val="0"/>
              </a:spcAft>
              <a:buNone/>
            </a:pPr>
            <a:r>
              <a:t/>
            </a:r>
            <a:endParaRPr b="0" i="0" sz="2599" u="none" cap="none" strike="noStrike">
              <a:solidFill>
                <a:srgbClr val="000000"/>
              </a:solidFill>
              <a:latin typeface="Cabin"/>
              <a:ea typeface="Cabin"/>
              <a:cs typeface="Cabin"/>
              <a:sym typeface="Cabin"/>
            </a:endParaRPr>
          </a:p>
        </p:txBody>
      </p:sp>
      <p:sp>
        <p:nvSpPr>
          <p:cNvPr id="235" name="Google Shape;235;p11"/>
          <p:cNvSpPr/>
          <p:nvPr/>
        </p:nvSpPr>
        <p:spPr>
          <a:xfrm>
            <a:off x="592858" y="681362"/>
            <a:ext cx="8693441" cy="8248143"/>
          </a:xfrm>
          <a:custGeom>
            <a:rect b="b" l="l" r="r" t="t"/>
            <a:pathLst>
              <a:path extrusionOk="0" h="3008945" w="3171391">
                <a:moveTo>
                  <a:pt x="0" y="0"/>
                </a:moveTo>
                <a:lnTo>
                  <a:pt x="3171391" y="0"/>
                </a:lnTo>
                <a:lnTo>
                  <a:pt x="3171391" y="3008945"/>
                </a:lnTo>
                <a:lnTo>
                  <a:pt x="0" y="3008945"/>
                </a:lnTo>
                <a:close/>
              </a:path>
            </a:pathLst>
          </a:custGeom>
          <a:solidFill>
            <a:srgbClr val="FFFFFF"/>
          </a:solidFill>
          <a:ln>
            <a:noFill/>
          </a:ln>
        </p:spPr>
      </p:sp>
      <p:sp>
        <p:nvSpPr>
          <p:cNvPr id="236" name="Google Shape;236;p11"/>
          <p:cNvSpPr/>
          <p:nvPr/>
        </p:nvSpPr>
        <p:spPr>
          <a:xfrm rot="-278358">
            <a:off x="-187185" y="433311"/>
            <a:ext cx="2756025" cy="866895"/>
          </a:xfrm>
          <a:custGeom>
            <a:rect b="b" l="l" r="r" t="t"/>
            <a:pathLst>
              <a:path extrusionOk="0" h="866895" w="2756025">
                <a:moveTo>
                  <a:pt x="0" y="0"/>
                </a:moveTo>
                <a:lnTo>
                  <a:pt x="2756025" y="0"/>
                </a:lnTo>
                <a:lnTo>
                  <a:pt x="2756025" y="866895"/>
                </a:lnTo>
                <a:lnTo>
                  <a:pt x="0" y="866895"/>
                </a:lnTo>
                <a:lnTo>
                  <a:pt x="0" y="0"/>
                </a:lnTo>
                <a:close/>
              </a:path>
            </a:pathLst>
          </a:custGeom>
          <a:blipFill rotWithShape="1">
            <a:blip r:embed="rId4">
              <a:alphaModFix/>
            </a:blip>
            <a:stretch>
              <a:fillRect b="0" l="0" r="0" t="0"/>
            </a:stretch>
          </a:blipFill>
          <a:ln>
            <a:noFill/>
          </a:ln>
        </p:spPr>
      </p:sp>
      <p:sp>
        <p:nvSpPr>
          <p:cNvPr id="237" name="Google Shape;237;p11"/>
          <p:cNvSpPr/>
          <p:nvPr/>
        </p:nvSpPr>
        <p:spPr>
          <a:xfrm rot="-278358">
            <a:off x="15881287" y="7952572"/>
            <a:ext cx="2756025" cy="866895"/>
          </a:xfrm>
          <a:custGeom>
            <a:rect b="b" l="l" r="r" t="t"/>
            <a:pathLst>
              <a:path extrusionOk="0" h="866895" w="2756025">
                <a:moveTo>
                  <a:pt x="0" y="0"/>
                </a:moveTo>
                <a:lnTo>
                  <a:pt x="2756026" y="0"/>
                </a:lnTo>
                <a:lnTo>
                  <a:pt x="2756026" y="866895"/>
                </a:lnTo>
                <a:lnTo>
                  <a:pt x="0" y="866895"/>
                </a:lnTo>
                <a:lnTo>
                  <a:pt x="0" y="0"/>
                </a:lnTo>
                <a:close/>
              </a:path>
            </a:pathLst>
          </a:custGeom>
          <a:blipFill rotWithShape="1">
            <a:blip r:embed="rId4">
              <a:alphaModFix/>
            </a:blip>
            <a:stretch>
              <a:fillRect b="0" l="0" r="0" t="0"/>
            </a:stretch>
          </a:blipFill>
          <a:ln>
            <a:noFill/>
          </a:ln>
        </p:spPr>
      </p:sp>
      <p:sp>
        <p:nvSpPr>
          <p:cNvPr id="238" name="Google Shape;238;p11"/>
          <p:cNvSpPr/>
          <p:nvPr/>
        </p:nvSpPr>
        <p:spPr>
          <a:xfrm>
            <a:off x="17444800" y="3754995"/>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239" name="Google Shape;239;p11"/>
          <p:cNvSpPr/>
          <p:nvPr/>
        </p:nvSpPr>
        <p:spPr>
          <a:xfrm>
            <a:off x="401584" y="8067717"/>
            <a:ext cx="441616" cy="633141"/>
          </a:xfrm>
          <a:custGeom>
            <a:rect b="b" l="l" r="r" t="t"/>
            <a:pathLst>
              <a:path extrusionOk="0" h="633141" w="441616">
                <a:moveTo>
                  <a:pt x="0" y="0"/>
                </a:moveTo>
                <a:lnTo>
                  <a:pt x="441616" y="0"/>
                </a:lnTo>
                <a:lnTo>
                  <a:pt x="441616" y="633140"/>
                </a:lnTo>
                <a:lnTo>
                  <a:pt x="0" y="633140"/>
                </a:lnTo>
                <a:lnTo>
                  <a:pt x="0" y="0"/>
                </a:lnTo>
                <a:close/>
              </a:path>
            </a:pathLst>
          </a:custGeom>
          <a:blipFill rotWithShape="1">
            <a:blip r:embed="rId5">
              <a:alphaModFix/>
            </a:blip>
            <a:stretch>
              <a:fillRect b="0" l="0" r="0" t="0"/>
            </a:stretch>
          </a:blipFill>
          <a:ln>
            <a:noFill/>
          </a:ln>
        </p:spPr>
      </p:sp>
      <p:sp>
        <p:nvSpPr>
          <p:cNvPr id="240" name="Google Shape;240;p11"/>
          <p:cNvSpPr/>
          <p:nvPr/>
        </p:nvSpPr>
        <p:spPr>
          <a:xfrm>
            <a:off x="667801" y="1457868"/>
            <a:ext cx="8543554" cy="6441810"/>
          </a:xfrm>
          <a:custGeom>
            <a:rect b="b" l="l" r="r" t="t"/>
            <a:pathLst>
              <a:path extrusionOk="0" h="6441810" w="8543554">
                <a:moveTo>
                  <a:pt x="0" y="0"/>
                </a:moveTo>
                <a:lnTo>
                  <a:pt x="8543555" y="0"/>
                </a:lnTo>
                <a:lnTo>
                  <a:pt x="8543555" y="6441810"/>
                </a:lnTo>
                <a:lnTo>
                  <a:pt x="0" y="644181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2"/>
          <p:cNvSpPr/>
          <p:nvPr/>
        </p:nvSpPr>
        <p:spPr>
          <a:xfrm>
            <a:off x="921532" y="2338150"/>
            <a:ext cx="16029199" cy="6832229"/>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2"/>
          <p:cNvSpPr txBox="1"/>
          <p:nvPr/>
        </p:nvSpPr>
        <p:spPr>
          <a:xfrm>
            <a:off x="921532" y="598928"/>
            <a:ext cx="10958660" cy="1371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3EA8"/>
                </a:solidFill>
                <a:latin typeface="Arial"/>
                <a:ea typeface="Arial"/>
                <a:cs typeface="Arial"/>
                <a:sym typeface="Arial"/>
              </a:rPr>
              <a:t>Kết luận</a:t>
            </a:r>
            <a:endParaRPr/>
          </a:p>
        </p:txBody>
      </p:sp>
      <p:sp>
        <p:nvSpPr>
          <p:cNvPr id="247" name="Google Shape;247;p12"/>
          <p:cNvSpPr txBox="1"/>
          <p:nvPr/>
        </p:nvSpPr>
        <p:spPr>
          <a:xfrm>
            <a:off x="14057733" y="1107880"/>
            <a:ext cx="3078300" cy="280800"/>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0" i="0" lang="en-US" sz="1824" u="sng" cap="none" strike="noStrike">
                <a:solidFill>
                  <a:srgbClr val="FFFFFF"/>
                </a:solidFill>
                <a:latin typeface="Cabin"/>
                <a:ea typeface="Cabin"/>
                <a:cs typeface="Cabin"/>
                <a:sym typeface="Cabin"/>
                <a:hlinkClick action="ppaction://hlinksldjump" r:id="rId3">
                  <a:extLst>
                    <a:ext uri="{A12FA001-AC4F-418D-AE19-62706E023703}">
                      <ahyp:hlinkClr val="tx"/>
                    </a:ext>
                  </a:extLst>
                </a:hlinkClick>
              </a:rPr>
              <a:t>Quay lại Trang Cơng trình</a:t>
            </a:r>
            <a:endParaRPr/>
          </a:p>
        </p:txBody>
      </p:sp>
      <p:sp>
        <p:nvSpPr>
          <p:cNvPr id="248" name="Google Shape;248;p12"/>
          <p:cNvSpPr txBox="1"/>
          <p:nvPr/>
        </p:nvSpPr>
        <p:spPr>
          <a:xfrm>
            <a:off x="1631879" y="2825793"/>
            <a:ext cx="13598930" cy="1170940"/>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Nghiên cứu này nhằm mục đích ứng dụng mô hình GAN để phát sinh mã độc PE mới nhằm đánh bại hệ thống ML hiện tại.</a:t>
            </a:r>
            <a:endParaRPr/>
          </a:p>
        </p:txBody>
      </p:sp>
      <p:sp>
        <p:nvSpPr>
          <p:cNvPr id="249" name="Google Shape;249;p12"/>
          <p:cNvSpPr txBox="1"/>
          <p:nvPr/>
        </p:nvSpPr>
        <p:spPr>
          <a:xfrm>
            <a:off x="1631879" y="5086350"/>
            <a:ext cx="13775257" cy="177101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000000"/>
                </a:solidFill>
                <a:latin typeface="Arial"/>
                <a:ea typeface="Arial"/>
                <a:cs typeface="Arial"/>
                <a:sym typeface="Arial"/>
              </a:rPr>
              <a:t>Bên cạnh đó, chúng tôi sẽ sử dụng các dữ liệu được tạo ra này và kết hợp với một vài mô hình bảo vệ để huấn luyện cho hệ thống chống lại mã độc mới.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p:nvPr/>
        </p:nvSpPr>
        <p:spPr>
          <a:xfrm>
            <a:off x="921532" y="2338150"/>
            <a:ext cx="16029199" cy="6832229"/>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txBox="1"/>
          <p:nvPr/>
        </p:nvSpPr>
        <p:spPr>
          <a:xfrm>
            <a:off x="977423" y="4185160"/>
            <a:ext cx="10958660" cy="15144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9999" u="none" cap="none" strike="noStrike">
                <a:solidFill>
                  <a:srgbClr val="003EA8"/>
                </a:solidFill>
                <a:latin typeface="Arial"/>
                <a:ea typeface="Arial"/>
                <a:cs typeface="Arial"/>
                <a:sym typeface="Arial"/>
              </a:rPr>
              <a:t>Demo</a:t>
            </a:r>
            <a:endParaRPr/>
          </a:p>
        </p:txBody>
      </p:sp>
      <p:pic>
        <p:nvPicPr>
          <p:cNvPr id="256" name="Google Shape;256;p13" title="gans_training.avi">
            <a:hlinkClick r:id="rId3"/>
          </p:cNvPr>
          <p:cNvPicPr preferRelativeResize="0"/>
          <p:nvPr/>
        </p:nvPicPr>
        <p:blipFill>
          <a:blip r:embed="rId4">
            <a:alphaModFix/>
          </a:blip>
          <a:stretch>
            <a:fillRect/>
          </a:stretch>
        </p:blipFill>
        <p:spPr>
          <a:xfrm>
            <a:off x="6607350" y="258238"/>
            <a:ext cx="9770525" cy="9770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4"/>
          <p:cNvSpPr txBox="1"/>
          <p:nvPr/>
        </p:nvSpPr>
        <p:spPr>
          <a:xfrm>
            <a:off x="6092981" y="4274503"/>
            <a:ext cx="6102039" cy="156654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000000"/>
                </a:solidFill>
                <a:latin typeface="Noto Sans"/>
                <a:ea typeface="Noto Sans"/>
                <a:cs typeface="Noto Sans"/>
                <a:sym typeface="Noto San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97" name="Google Shape;97;p2"/>
          <p:cNvSpPr/>
          <p:nvPr/>
        </p:nvSpPr>
        <p:spPr>
          <a:xfrm>
            <a:off x="1730061" y="1198668"/>
            <a:ext cx="11992846" cy="2556106"/>
          </a:xfrm>
          <a:custGeom>
            <a:rect b="b" l="l" r="r" t="t"/>
            <a:pathLst>
              <a:path extrusionOk="0" h="1278204" w="5997129">
                <a:moveTo>
                  <a:pt x="0" y="0"/>
                </a:moveTo>
                <a:lnTo>
                  <a:pt x="5997129" y="0"/>
                </a:lnTo>
                <a:lnTo>
                  <a:pt x="5997129" y="1278204"/>
                </a:lnTo>
                <a:lnTo>
                  <a:pt x="0" y="1278204"/>
                </a:lnTo>
                <a:close/>
              </a:path>
            </a:pathLst>
          </a:custGeom>
          <a:solidFill>
            <a:srgbClr val="FFFFFF"/>
          </a:solidFill>
          <a:ln>
            <a:noFill/>
          </a:ln>
        </p:spPr>
      </p:sp>
      <p:sp>
        <p:nvSpPr>
          <p:cNvPr id="98" name="Google Shape;98;p2"/>
          <p:cNvSpPr/>
          <p:nvPr/>
        </p:nvSpPr>
        <p:spPr>
          <a:xfrm>
            <a:off x="12548796" y="9258300"/>
            <a:ext cx="7147788" cy="1728465"/>
          </a:xfrm>
          <a:custGeom>
            <a:rect b="b" l="l" r="r" t="t"/>
            <a:pathLst>
              <a:path extrusionOk="0" h="1728465" w="7147788">
                <a:moveTo>
                  <a:pt x="0" y="0"/>
                </a:moveTo>
                <a:lnTo>
                  <a:pt x="7147787" y="0"/>
                </a:lnTo>
                <a:lnTo>
                  <a:pt x="7147787" y="1728465"/>
                </a:lnTo>
                <a:lnTo>
                  <a:pt x="0" y="1728465"/>
                </a:lnTo>
                <a:lnTo>
                  <a:pt x="0" y="0"/>
                </a:lnTo>
                <a:close/>
              </a:path>
            </a:pathLst>
          </a:custGeom>
          <a:blipFill rotWithShape="1">
            <a:blip r:embed="rId4">
              <a:alphaModFix/>
            </a:blip>
            <a:stretch>
              <a:fillRect b="0" l="0" r="0" t="0"/>
            </a:stretch>
          </a:blipFill>
          <a:ln>
            <a:noFill/>
          </a:ln>
        </p:spPr>
      </p:sp>
      <p:sp>
        <p:nvSpPr>
          <p:cNvPr id="99" name="Google Shape;99;p2"/>
          <p:cNvSpPr/>
          <p:nvPr/>
        </p:nvSpPr>
        <p:spPr>
          <a:xfrm>
            <a:off x="13436006" y="855067"/>
            <a:ext cx="573798" cy="822649"/>
          </a:xfrm>
          <a:custGeom>
            <a:rect b="b" l="l" r="r" t="t"/>
            <a:pathLst>
              <a:path extrusionOk="0" h="822649" w="573798">
                <a:moveTo>
                  <a:pt x="0" y="0"/>
                </a:moveTo>
                <a:lnTo>
                  <a:pt x="573797" y="0"/>
                </a:lnTo>
                <a:lnTo>
                  <a:pt x="573797" y="822648"/>
                </a:lnTo>
                <a:lnTo>
                  <a:pt x="0" y="822648"/>
                </a:lnTo>
                <a:lnTo>
                  <a:pt x="0" y="0"/>
                </a:lnTo>
                <a:close/>
              </a:path>
            </a:pathLst>
          </a:custGeom>
          <a:blipFill rotWithShape="1">
            <a:blip r:embed="rId5">
              <a:alphaModFix/>
            </a:blip>
            <a:stretch>
              <a:fillRect b="0" l="0" r="0" t="0"/>
            </a:stretch>
          </a:blipFill>
          <a:ln>
            <a:noFill/>
          </a:ln>
        </p:spPr>
      </p:sp>
      <p:sp>
        <p:nvSpPr>
          <p:cNvPr id="100" name="Google Shape;100;p2"/>
          <p:cNvSpPr/>
          <p:nvPr/>
        </p:nvSpPr>
        <p:spPr>
          <a:xfrm>
            <a:off x="2097595" y="-411324"/>
            <a:ext cx="573798" cy="822649"/>
          </a:xfrm>
          <a:custGeom>
            <a:rect b="b" l="l" r="r" t="t"/>
            <a:pathLst>
              <a:path extrusionOk="0" h="822649" w="573798">
                <a:moveTo>
                  <a:pt x="0" y="0"/>
                </a:moveTo>
                <a:lnTo>
                  <a:pt x="573797" y="0"/>
                </a:lnTo>
                <a:lnTo>
                  <a:pt x="573797" y="822648"/>
                </a:lnTo>
                <a:lnTo>
                  <a:pt x="0" y="822648"/>
                </a:lnTo>
                <a:lnTo>
                  <a:pt x="0" y="0"/>
                </a:lnTo>
                <a:close/>
              </a:path>
            </a:pathLst>
          </a:custGeom>
          <a:blipFill rotWithShape="1">
            <a:blip r:embed="rId5">
              <a:alphaModFix/>
            </a:blip>
            <a:stretch>
              <a:fillRect b="0" l="0" r="0" t="0"/>
            </a:stretch>
          </a:blipFill>
          <a:ln>
            <a:noFill/>
          </a:ln>
        </p:spPr>
      </p:sp>
      <p:sp>
        <p:nvSpPr>
          <p:cNvPr id="101" name="Google Shape;101;p2"/>
          <p:cNvSpPr/>
          <p:nvPr/>
        </p:nvSpPr>
        <p:spPr>
          <a:xfrm>
            <a:off x="-1829585" y="158885"/>
            <a:ext cx="3927179" cy="1392364"/>
          </a:xfrm>
          <a:custGeom>
            <a:rect b="b" l="l" r="r" t="t"/>
            <a:pathLst>
              <a:path extrusionOk="0" h="1392364" w="3927179">
                <a:moveTo>
                  <a:pt x="0" y="0"/>
                </a:moveTo>
                <a:lnTo>
                  <a:pt x="3927180" y="0"/>
                </a:lnTo>
                <a:lnTo>
                  <a:pt x="3927180" y="1392363"/>
                </a:lnTo>
                <a:lnTo>
                  <a:pt x="0" y="1392363"/>
                </a:lnTo>
                <a:lnTo>
                  <a:pt x="0" y="0"/>
                </a:lnTo>
                <a:close/>
              </a:path>
            </a:pathLst>
          </a:custGeom>
          <a:blipFill rotWithShape="1">
            <a:blip r:embed="rId6">
              <a:alphaModFix/>
            </a:blip>
            <a:stretch>
              <a:fillRect b="0" l="0" r="0" t="0"/>
            </a:stretch>
          </a:blipFill>
          <a:ln>
            <a:noFill/>
          </a:ln>
        </p:spPr>
      </p:sp>
      <p:sp>
        <p:nvSpPr>
          <p:cNvPr id="102" name="Google Shape;102;p2"/>
          <p:cNvSpPr txBox="1"/>
          <p:nvPr/>
        </p:nvSpPr>
        <p:spPr>
          <a:xfrm>
            <a:off x="1028700" y="1858360"/>
            <a:ext cx="13395565" cy="12287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100" u="none" cap="none" strike="noStrike">
                <a:solidFill>
                  <a:srgbClr val="003EA8"/>
                </a:solidFill>
                <a:latin typeface="Arial"/>
                <a:ea typeface="Arial"/>
                <a:cs typeface="Arial"/>
                <a:sym typeface="Arial"/>
              </a:rPr>
              <a:t>LỜI MỞ ĐẦU</a:t>
            </a:r>
            <a:endParaRPr/>
          </a:p>
        </p:txBody>
      </p:sp>
      <p:sp>
        <p:nvSpPr>
          <p:cNvPr id="103" name="Google Shape;103;p2"/>
          <p:cNvSpPr/>
          <p:nvPr/>
        </p:nvSpPr>
        <p:spPr>
          <a:xfrm>
            <a:off x="1790826" y="3935749"/>
            <a:ext cx="15268164" cy="5544422"/>
          </a:xfrm>
          <a:custGeom>
            <a:rect b="b" l="l" r="r" t="t"/>
            <a:pathLst>
              <a:path extrusionOk="0" h="2460863" w="6776696">
                <a:moveTo>
                  <a:pt x="0" y="0"/>
                </a:moveTo>
                <a:lnTo>
                  <a:pt x="6776696" y="0"/>
                </a:lnTo>
                <a:lnTo>
                  <a:pt x="6776696" y="2460863"/>
                </a:lnTo>
                <a:lnTo>
                  <a:pt x="0" y="2460863"/>
                </a:lnTo>
                <a:close/>
              </a:path>
            </a:pathLst>
          </a:custGeom>
          <a:solidFill>
            <a:srgbClr val="FFFFFF"/>
          </a:solidFill>
          <a:ln>
            <a:noFill/>
          </a:ln>
        </p:spPr>
      </p:sp>
      <p:sp>
        <p:nvSpPr>
          <p:cNvPr id="104" name="Google Shape;104;p2"/>
          <p:cNvSpPr txBox="1"/>
          <p:nvPr/>
        </p:nvSpPr>
        <p:spPr>
          <a:xfrm>
            <a:off x="1973284" y="4603442"/>
            <a:ext cx="14903246" cy="3758565"/>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0" i="0" lang="en-US" sz="2400" u="none" cap="none" strike="noStrike">
                <a:solidFill>
                  <a:srgbClr val="000000"/>
                </a:solidFill>
                <a:latin typeface="Arial"/>
                <a:ea typeface="Arial"/>
                <a:cs typeface="Arial"/>
                <a:sym typeface="Arial"/>
              </a:rPr>
              <a:t>Dựa theo khảo sát [1] của Ani Petrosyan, cho tới năm 2022, số lượng các cuộc tấn công mã độc đã giảm đi rất nhiều so với thời điểm năm 2018. Tuy vậy số lượng các cuộc tấn công vẫn dừng lại ở con số 5 tỷ ở năm 2022. Cùng với đó là sự phát triển ngày càng tinh vi và phức tạp của Malware [2] đã khiến cho vấn đề về phát hiện mã độc cũng ngày càng trở nên quan trọng, cấp thiết. Những năm trở lại đây học máy (ML) đã vô cùng phát triển, trở thành thành phần quan trọng trong công cuộc phát hiện Malware trong các hệ thống hiện đại. Tuy nhiên, dù cho đã mang lại nhiều đột phá mới trong việc phát hiện mã độc, các kỹ thuật ứng dụng học máy vẫn rất dễ bị qua mặt bởi các cuộc tấn công đối địch [3]. Do đó, trong bài báo cáo này, chúng tôi trình bày về một kỹ thuật có khả năng đánh lừa các hệ thống ML hiện tại bằng cách tạo ra dữ liệu gần như giống với thực tế có tên Generative Adversarial Network (GAN).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10" name="Google Shape;110;p3"/>
          <p:cNvSpPr/>
          <p:nvPr/>
        </p:nvSpPr>
        <p:spPr>
          <a:xfrm>
            <a:off x="1219294" y="2910273"/>
            <a:ext cx="15795020" cy="6745738"/>
          </a:xfrm>
          <a:custGeom>
            <a:rect b="b" l="l" r="r" t="t"/>
            <a:pathLst>
              <a:path extrusionOk="0" h="2460863" w="5762066">
                <a:moveTo>
                  <a:pt x="0" y="0"/>
                </a:moveTo>
                <a:lnTo>
                  <a:pt x="5762066" y="0"/>
                </a:lnTo>
                <a:lnTo>
                  <a:pt x="5762066" y="2460863"/>
                </a:lnTo>
                <a:lnTo>
                  <a:pt x="0" y="2460863"/>
                </a:lnTo>
                <a:close/>
              </a:path>
            </a:pathLst>
          </a:custGeom>
          <a:solidFill>
            <a:srgbClr val="FFFFFF"/>
          </a:solidFill>
          <a:ln>
            <a:noFill/>
          </a:ln>
        </p:spPr>
      </p:sp>
      <p:sp>
        <p:nvSpPr>
          <p:cNvPr id="111" name="Google Shape;111;p3"/>
          <p:cNvSpPr/>
          <p:nvPr/>
        </p:nvSpPr>
        <p:spPr>
          <a:xfrm>
            <a:off x="4943435" y="657204"/>
            <a:ext cx="7884561" cy="1907038"/>
          </a:xfrm>
          <a:custGeom>
            <a:rect b="b" l="l" r="r" t="t"/>
            <a:pathLst>
              <a:path extrusionOk="0" h="695693" w="2876309">
                <a:moveTo>
                  <a:pt x="0" y="0"/>
                </a:moveTo>
                <a:lnTo>
                  <a:pt x="2876309" y="0"/>
                </a:lnTo>
                <a:lnTo>
                  <a:pt x="2876309" y="695693"/>
                </a:lnTo>
                <a:lnTo>
                  <a:pt x="0" y="695693"/>
                </a:lnTo>
                <a:close/>
              </a:path>
            </a:pathLst>
          </a:custGeom>
          <a:solidFill>
            <a:srgbClr val="FFFFFF"/>
          </a:solidFill>
          <a:ln>
            <a:noFill/>
          </a:ln>
        </p:spPr>
      </p:sp>
      <p:sp>
        <p:nvSpPr>
          <p:cNvPr id="112" name="Google Shape;112;p3"/>
          <p:cNvSpPr/>
          <p:nvPr/>
        </p:nvSpPr>
        <p:spPr>
          <a:xfrm rot="-278358">
            <a:off x="-1432939" y="-269558"/>
            <a:ext cx="5304464" cy="1668495"/>
          </a:xfrm>
          <a:custGeom>
            <a:rect b="b" l="l" r="r" t="t"/>
            <a:pathLst>
              <a:path extrusionOk="0" h="1668495" w="5304464">
                <a:moveTo>
                  <a:pt x="0" y="0"/>
                </a:moveTo>
                <a:lnTo>
                  <a:pt x="5304465" y="0"/>
                </a:lnTo>
                <a:lnTo>
                  <a:pt x="5304465" y="1668495"/>
                </a:lnTo>
                <a:lnTo>
                  <a:pt x="0" y="1668495"/>
                </a:lnTo>
                <a:lnTo>
                  <a:pt x="0" y="0"/>
                </a:lnTo>
                <a:close/>
              </a:path>
            </a:pathLst>
          </a:custGeom>
          <a:blipFill rotWithShape="1">
            <a:blip r:embed="rId4">
              <a:alphaModFix/>
            </a:blip>
            <a:stretch>
              <a:fillRect b="0" l="0" r="0" t="0"/>
            </a:stretch>
          </a:blipFill>
          <a:ln>
            <a:noFill/>
          </a:ln>
        </p:spPr>
      </p:sp>
      <p:cxnSp>
        <p:nvCxnSpPr>
          <p:cNvPr id="113" name="Google Shape;113;p3"/>
          <p:cNvCxnSpPr/>
          <p:nvPr/>
        </p:nvCxnSpPr>
        <p:spPr>
          <a:xfrm rot="-5400000">
            <a:off x="-541453" y="6273617"/>
            <a:ext cx="6745738" cy="0"/>
          </a:xfrm>
          <a:prstGeom prst="straightConnector1">
            <a:avLst/>
          </a:prstGeom>
          <a:noFill/>
          <a:ln cap="flat" cmpd="sng" w="19050">
            <a:solidFill>
              <a:srgbClr val="CCCCCC"/>
            </a:solidFill>
            <a:prstDash val="solid"/>
            <a:round/>
            <a:headEnd len="sm" w="sm" type="none"/>
            <a:tailEnd len="sm" w="sm" type="none"/>
          </a:ln>
        </p:spPr>
      </p:cxnSp>
      <p:cxnSp>
        <p:nvCxnSpPr>
          <p:cNvPr id="114" name="Google Shape;114;p3"/>
          <p:cNvCxnSpPr/>
          <p:nvPr/>
        </p:nvCxnSpPr>
        <p:spPr>
          <a:xfrm rot="10800000">
            <a:off x="11298684" y="2969804"/>
            <a:ext cx="0" cy="6745738"/>
          </a:xfrm>
          <a:prstGeom prst="straightConnector1">
            <a:avLst/>
          </a:prstGeom>
          <a:noFill/>
          <a:ln cap="flat" cmpd="sng" w="19050">
            <a:solidFill>
              <a:srgbClr val="CCCCCC"/>
            </a:solidFill>
            <a:prstDash val="solid"/>
            <a:round/>
            <a:headEnd len="sm" w="sm" type="none"/>
            <a:tailEnd len="sm" w="sm" type="none"/>
          </a:ln>
        </p:spPr>
      </p:cxnSp>
      <p:sp>
        <p:nvSpPr>
          <p:cNvPr id="115" name="Google Shape;115;p3"/>
          <p:cNvSpPr/>
          <p:nvPr/>
        </p:nvSpPr>
        <p:spPr>
          <a:xfrm rot="-203414">
            <a:off x="12502346" y="190322"/>
            <a:ext cx="651301" cy="933765"/>
          </a:xfrm>
          <a:custGeom>
            <a:rect b="b" l="l" r="r" t="t"/>
            <a:pathLst>
              <a:path extrusionOk="0" h="933765" w="651301">
                <a:moveTo>
                  <a:pt x="0" y="0"/>
                </a:moveTo>
                <a:lnTo>
                  <a:pt x="651301" y="0"/>
                </a:lnTo>
                <a:lnTo>
                  <a:pt x="651301" y="933765"/>
                </a:lnTo>
                <a:lnTo>
                  <a:pt x="0" y="933765"/>
                </a:lnTo>
                <a:lnTo>
                  <a:pt x="0" y="0"/>
                </a:lnTo>
                <a:close/>
              </a:path>
            </a:pathLst>
          </a:custGeom>
          <a:blipFill rotWithShape="1">
            <a:blip r:embed="rId5">
              <a:alphaModFix/>
            </a:blip>
            <a:stretch>
              <a:fillRect b="0" l="0" r="0" t="0"/>
            </a:stretch>
          </a:blipFill>
          <a:ln>
            <a:noFill/>
          </a:ln>
        </p:spPr>
      </p:sp>
      <p:sp>
        <p:nvSpPr>
          <p:cNvPr id="116" name="Google Shape;116;p3"/>
          <p:cNvSpPr/>
          <p:nvPr/>
        </p:nvSpPr>
        <p:spPr>
          <a:xfrm>
            <a:off x="11497796" y="4431775"/>
            <a:ext cx="5439731" cy="4826525"/>
          </a:xfrm>
          <a:custGeom>
            <a:rect b="b" l="l" r="r" t="t"/>
            <a:pathLst>
              <a:path extrusionOk="0" h="4826525" w="5439731">
                <a:moveTo>
                  <a:pt x="0" y="0"/>
                </a:moveTo>
                <a:lnTo>
                  <a:pt x="5439731" y="0"/>
                </a:lnTo>
                <a:lnTo>
                  <a:pt x="5439731" y="4826525"/>
                </a:lnTo>
                <a:lnTo>
                  <a:pt x="0" y="4826525"/>
                </a:lnTo>
                <a:lnTo>
                  <a:pt x="0" y="0"/>
                </a:lnTo>
                <a:close/>
              </a:path>
            </a:pathLst>
          </a:custGeom>
          <a:blipFill rotWithShape="1">
            <a:blip r:embed="rId6">
              <a:alphaModFix/>
            </a:blip>
            <a:stretch>
              <a:fillRect b="0" l="0" r="0" t="0"/>
            </a:stretch>
          </a:blipFill>
          <a:ln>
            <a:noFill/>
          </a:ln>
        </p:spPr>
      </p:sp>
      <p:sp>
        <p:nvSpPr>
          <p:cNvPr id="117" name="Google Shape;117;p3"/>
          <p:cNvSpPr txBox="1"/>
          <p:nvPr/>
        </p:nvSpPr>
        <p:spPr>
          <a:xfrm>
            <a:off x="3724142" y="924923"/>
            <a:ext cx="10839717"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3EA8"/>
                </a:solidFill>
                <a:latin typeface="Arial"/>
                <a:ea typeface="Arial"/>
                <a:cs typeface="Arial"/>
                <a:sym typeface="Arial"/>
              </a:rPr>
              <a:t>Tổng Quát</a:t>
            </a:r>
            <a:endParaRPr/>
          </a:p>
        </p:txBody>
      </p:sp>
      <p:sp>
        <p:nvSpPr>
          <p:cNvPr id="118" name="Google Shape;118;p3"/>
          <p:cNvSpPr txBox="1"/>
          <p:nvPr/>
        </p:nvSpPr>
        <p:spPr>
          <a:xfrm>
            <a:off x="3422638" y="4611981"/>
            <a:ext cx="4080791"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sng" cap="none" strike="noStrike">
                <a:solidFill>
                  <a:srgbClr val="000000"/>
                </a:solidFill>
                <a:latin typeface="Arial"/>
                <a:ea typeface="Arial"/>
                <a:cs typeface="Arial"/>
                <a:sym typeface="Arial"/>
                <a:hlinkClick action="ppaction://hlinksldjump" r:id="rId7">
                  <a:extLst>
                    <a:ext uri="{A12FA001-AC4F-418D-AE19-62706E023703}">
                      <ahyp:hlinkClr val="tx"/>
                    </a:ext>
                  </a:extLst>
                </a:hlinkClick>
              </a:rPr>
              <a:t>R</a:t>
            </a:r>
            <a:r>
              <a:rPr b="0" i="0" lang="en-US" sz="3600" u="none" cap="none" strike="noStrike">
                <a:solidFill>
                  <a:srgbClr val="000000"/>
                </a:solidFill>
                <a:latin typeface="Arial"/>
                <a:ea typeface="Arial"/>
                <a:cs typeface="Arial"/>
                <a:sym typeface="Arial"/>
              </a:rPr>
              <a:t>ELATED WORKS</a:t>
            </a:r>
            <a:endParaRPr/>
          </a:p>
        </p:txBody>
      </p:sp>
      <p:sp>
        <p:nvSpPr>
          <p:cNvPr id="119" name="Google Shape;119;p3"/>
          <p:cNvSpPr txBox="1"/>
          <p:nvPr/>
        </p:nvSpPr>
        <p:spPr>
          <a:xfrm>
            <a:off x="3422638" y="5933574"/>
            <a:ext cx="4722750"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PROPOSE SYSTEM</a:t>
            </a:r>
            <a:endParaRPr/>
          </a:p>
        </p:txBody>
      </p:sp>
      <p:sp>
        <p:nvSpPr>
          <p:cNvPr id="120" name="Google Shape;120;p3"/>
          <p:cNvSpPr txBox="1"/>
          <p:nvPr/>
        </p:nvSpPr>
        <p:spPr>
          <a:xfrm>
            <a:off x="3422638" y="7369517"/>
            <a:ext cx="4080791"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VALIDATION</a:t>
            </a:r>
            <a:endParaRPr/>
          </a:p>
        </p:txBody>
      </p:sp>
      <p:sp>
        <p:nvSpPr>
          <p:cNvPr id="121" name="Google Shape;121;p3"/>
          <p:cNvSpPr txBox="1"/>
          <p:nvPr/>
        </p:nvSpPr>
        <p:spPr>
          <a:xfrm>
            <a:off x="3422638" y="8650423"/>
            <a:ext cx="7676022"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CONCLUSION AND FUTURE WORK</a:t>
            </a:r>
            <a:endParaRPr/>
          </a:p>
        </p:txBody>
      </p:sp>
      <p:sp>
        <p:nvSpPr>
          <p:cNvPr id="122" name="Google Shape;122;p3"/>
          <p:cNvSpPr txBox="1"/>
          <p:nvPr/>
        </p:nvSpPr>
        <p:spPr>
          <a:xfrm>
            <a:off x="3422638" y="3335788"/>
            <a:ext cx="4080791" cy="62293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00" u="none" cap="none" strike="noStrike">
                <a:solidFill>
                  <a:srgbClr val="000000"/>
                </a:solidFill>
                <a:latin typeface="Arial"/>
                <a:ea typeface="Arial"/>
                <a:cs typeface="Arial"/>
                <a:sym typeface="Arial"/>
              </a:rPr>
              <a:t>INTRODUCTION</a:t>
            </a:r>
            <a:endParaRPr/>
          </a:p>
        </p:txBody>
      </p:sp>
      <p:sp>
        <p:nvSpPr>
          <p:cNvPr id="123" name="Google Shape;123;p3"/>
          <p:cNvSpPr txBox="1"/>
          <p:nvPr/>
        </p:nvSpPr>
        <p:spPr>
          <a:xfrm>
            <a:off x="1650988" y="3271018"/>
            <a:ext cx="766091" cy="828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5499" u="none" cap="none" strike="noStrike">
                <a:solidFill>
                  <a:srgbClr val="003EA8"/>
                </a:solidFill>
                <a:latin typeface="Arial"/>
                <a:ea typeface="Arial"/>
                <a:cs typeface="Arial"/>
                <a:sym typeface="Arial"/>
              </a:rPr>
              <a:t>1.</a:t>
            </a:r>
            <a:endParaRPr/>
          </a:p>
        </p:txBody>
      </p:sp>
      <p:sp>
        <p:nvSpPr>
          <p:cNvPr id="124" name="Google Shape;124;p3"/>
          <p:cNvSpPr txBox="1"/>
          <p:nvPr/>
        </p:nvSpPr>
        <p:spPr>
          <a:xfrm>
            <a:off x="1650988" y="4547211"/>
            <a:ext cx="766091" cy="828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5499" u="none" cap="none" strike="noStrike">
                <a:solidFill>
                  <a:srgbClr val="003EA8"/>
                </a:solidFill>
                <a:latin typeface="Arial"/>
                <a:ea typeface="Arial"/>
                <a:cs typeface="Arial"/>
                <a:sym typeface="Arial"/>
              </a:rPr>
              <a:t>2.</a:t>
            </a:r>
            <a:endParaRPr/>
          </a:p>
        </p:txBody>
      </p:sp>
      <p:sp>
        <p:nvSpPr>
          <p:cNvPr id="125" name="Google Shape;125;p3"/>
          <p:cNvSpPr txBox="1"/>
          <p:nvPr/>
        </p:nvSpPr>
        <p:spPr>
          <a:xfrm>
            <a:off x="1650988" y="5928336"/>
            <a:ext cx="766091" cy="828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5499" u="none" cap="none" strike="noStrike">
                <a:solidFill>
                  <a:srgbClr val="003EA8"/>
                </a:solidFill>
                <a:latin typeface="Arial"/>
                <a:ea typeface="Arial"/>
                <a:cs typeface="Arial"/>
                <a:sym typeface="Arial"/>
              </a:rPr>
              <a:t>3.</a:t>
            </a:r>
            <a:endParaRPr/>
          </a:p>
        </p:txBody>
      </p:sp>
      <p:sp>
        <p:nvSpPr>
          <p:cNvPr id="126" name="Google Shape;126;p3"/>
          <p:cNvSpPr txBox="1"/>
          <p:nvPr/>
        </p:nvSpPr>
        <p:spPr>
          <a:xfrm>
            <a:off x="1650988" y="7304747"/>
            <a:ext cx="766091" cy="828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5499" u="none" cap="none" strike="noStrike">
                <a:solidFill>
                  <a:srgbClr val="003EA8"/>
                </a:solidFill>
                <a:latin typeface="Arial"/>
                <a:ea typeface="Arial"/>
                <a:cs typeface="Arial"/>
                <a:sym typeface="Arial"/>
              </a:rPr>
              <a:t>4.</a:t>
            </a:r>
            <a:endParaRPr/>
          </a:p>
        </p:txBody>
      </p:sp>
      <p:sp>
        <p:nvSpPr>
          <p:cNvPr id="127" name="Google Shape;127;p3"/>
          <p:cNvSpPr txBox="1"/>
          <p:nvPr/>
        </p:nvSpPr>
        <p:spPr>
          <a:xfrm>
            <a:off x="1650988" y="8585653"/>
            <a:ext cx="766091" cy="828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0" i="0" lang="en-US" sz="5499" u="none" cap="none" strike="noStrike">
                <a:solidFill>
                  <a:srgbClr val="003EA8"/>
                </a:solidFill>
                <a:latin typeface="Arial"/>
                <a:ea typeface="Arial"/>
                <a:cs typeface="Arial"/>
                <a:sym typeface="Arial"/>
              </a:rPr>
              <a:t>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4"/>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33" name="Google Shape;133;p4"/>
          <p:cNvSpPr/>
          <p:nvPr/>
        </p:nvSpPr>
        <p:spPr>
          <a:xfrm>
            <a:off x="905495" y="657204"/>
            <a:ext cx="9009410" cy="1907038"/>
          </a:xfrm>
          <a:custGeom>
            <a:rect b="b" l="l" r="r" t="t"/>
            <a:pathLst>
              <a:path extrusionOk="0" h="695693" w="3286657">
                <a:moveTo>
                  <a:pt x="0" y="0"/>
                </a:moveTo>
                <a:lnTo>
                  <a:pt x="3286657" y="0"/>
                </a:lnTo>
                <a:lnTo>
                  <a:pt x="3286657" y="695693"/>
                </a:lnTo>
                <a:lnTo>
                  <a:pt x="0" y="695693"/>
                </a:lnTo>
                <a:close/>
              </a:path>
            </a:pathLst>
          </a:custGeom>
          <a:solidFill>
            <a:srgbClr val="FFFFFF"/>
          </a:solidFill>
          <a:ln>
            <a:noFill/>
          </a:ln>
        </p:spPr>
      </p:sp>
      <p:sp>
        <p:nvSpPr>
          <p:cNvPr id="134" name="Google Shape;134;p4"/>
          <p:cNvSpPr/>
          <p:nvPr/>
        </p:nvSpPr>
        <p:spPr>
          <a:xfrm>
            <a:off x="905495" y="2915205"/>
            <a:ext cx="9009410" cy="5787794"/>
          </a:xfrm>
          <a:custGeom>
            <a:rect b="b" l="l" r="r" t="t"/>
            <a:pathLst>
              <a:path extrusionOk="0" h="2111403" w="3286657">
                <a:moveTo>
                  <a:pt x="0" y="0"/>
                </a:moveTo>
                <a:lnTo>
                  <a:pt x="3286657" y="0"/>
                </a:lnTo>
                <a:lnTo>
                  <a:pt x="3286657" y="2111403"/>
                </a:lnTo>
                <a:lnTo>
                  <a:pt x="0" y="2111403"/>
                </a:lnTo>
                <a:close/>
              </a:path>
            </a:pathLst>
          </a:custGeom>
          <a:solidFill>
            <a:srgbClr val="FFFFFF"/>
          </a:solidFill>
          <a:ln>
            <a:noFill/>
          </a:ln>
        </p:spPr>
      </p:sp>
      <p:sp>
        <p:nvSpPr>
          <p:cNvPr id="135" name="Google Shape;135;p4"/>
          <p:cNvSpPr/>
          <p:nvPr/>
        </p:nvSpPr>
        <p:spPr>
          <a:xfrm>
            <a:off x="10261150" y="657204"/>
            <a:ext cx="7087021" cy="8045795"/>
          </a:xfrm>
          <a:custGeom>
            <a:rect b="b" l="l" r="r" t="t"/>
            <a:pathLst>
              <a:path extrusionOk="0" h="2935128" w="2585364">
                <a:moveTo>
                  <a:pt x="0" y="0"/>
                </a:moveTo>
                <a:lnTo>
                  <a:pt x="2585364" y="0"/>
                </a:lnTo>
                <a:lnTo>
                  <a:pt x="2585364" y="2935128"/>
                </a:lnTo>
                <a:lnTo>
                  <a:pt x="0" y="2935128"/>
                </a:lnTo>
                <a:close/>
              </a:path>
            </a:pathLst>
          </a:custGeom>
          <a:solidFill>
            <a:srgbClr val="FFFFFF"/>
          </a:solidFill>
          <a:ln>
            <a:noFill/>
          </a:ln>
        </p:spPr>
      </p:sp>
      <p:pic>
        <p:nvPicPr>
          <p:cNvPr id="136" name="Google Shape;136;p4"/>
          <p:cNvPicPr preferRelativeResize="0"/>
          <p:nvPr/>
        </p:nvPicPr>
        <p:blipFill rotWithShape="1">
          <a:blip r:embed="rId4">
            <a:alphaModFix/>
          </a:blip>
          <a:srcRect b="0" l="33154" r="33154" t="0"/>
          <a:stretch/>
        </p:blipFill>
        <p:spPr>
          <a:xfrm>
            <a:off x="10626673" y="1105464"/>
            <a:ext cx="6355975" cy="7351955"/>
          </a:xfrm>
          <a:prstGeom prst="rect">
            <a:avLst/>
          </a:prstGeom>
          <a:noFill/>
          <a:ln>
            <a:noFill/>
          </a:ln>
        </p:spPr>
      </p:pic>
      <p:sp>
        <p:nvSpPr>
          <p:cNvPr id="137" name="Google Shape;137;p4"/>
          <p:cNvSpPr/>
          <p:nvPr/>
        </p:nvSpPr>
        <p:spPr>
          <a:xfrm rot="10800000">
            <a:off x="8469322" y="9150674"/>
            <a:ext cx="4876557" cy="1728961"/>
          </a:xfrm>
          <a:custGeom>
            <a:rect b="b" l="l" r="r" t="t"/>
            <a:pathLst>
              <a:path extrusionOk="0" h="1728961" w="4876557">
                <a:moveTo>
                  <a:pt x="0" y="0"/>
                </a:moveTo>
                <a:lnTo>
                  <a:pt x="4876557" y="0"/>
                </a:lnTo>
                <a:lnTo>
                  <a:pt x="4876557" y="1728961"/>
                </a:lnTo>
                <a:lnTo>
                  <a:pt x="0" y="1728961"/>
                </a:lnTo>
                <a:lnTo>
                  <a:pt x="0" y="0"/>
                </a:lnTo>
                <a:close/>
              </a:path>
            </a:pathLst>
          </a:custGeom>
          <a:blipFill rotWithShape="1">
            <a:blip r:embed="rId5">
              <a:alphaModFix/>
            </a:blip>
            <a:stretch>
              <a:fillRect b="0" l="0" r="0" t="0"/>
            </a:stretch>
          </a:blipFill>
          <a:ln>
            <a:noFill/>
          </a:ln>
        </p:spPr>
      </p:sp>
      <p:sp>
        <p:nvSpPr>
          <p:cNvPr id="138" name="Google Shape;138;p4"/>
          <p:cNvSpPr/>
          <p:nvPr/>
        </p:nvSpPr>
        <p:spPr>
          <a:xfrm>
            <a:off x="295787" y="291782"/>
            <a:ext cx="441616" cy="633141"/>
          </a:xfrm>
          <a:custGeom>
            <a:rect b="b" l="l" r="r" t="t"/>
            <a:pathLst>
              <a:path extrusionOk="0" h="633141" w="441616">
                <a:moveTo>
                  <a:pt x="0" y="0"/>
                </a:moveTo>
                <a:lnTo>
                  <a:pt x="441615" y="0"/>
                </a:lnTo>
                <a:lnTo>
                  <a:pt x="441615" y="633141"/>
                </a:lnTo>
                <a:lnTo>
                  <a:pt x="0" y="633141"/>
                </a:lnTo>
                <a:lnTo>
                  <a:pt x="0" y="0"/>
                </a:lnTo>
                <a:close/>
              </a:path>
            </a:pathLst>
          </a:custGeom>
          <a:blipFill rotWithShape="1">
            <a:blip r:embed="rId6">
              <a:alphaModFix/>
            </a:blip>
            <a:stretch>
              <a:fillRect b="0" l="0" r="0" t="0"/>
            </a:stretch>
          </a:blipFill>
          <a:ln>
            <a:noFill/>
          </a:ln>
        </p:spPr>
      </p:sp>
      <p:sp>
        <p:nvSpPr>
          <p:cNvPr id="139" name="Google Shape;139;p4"/>
          <p:cNvSpPr/>
          <p:nvPr/>
        </p:nvSpPr>
        <p:spPr>
          <a:xfrm>
            <a:off x="10654952" y="1105464"/>
            <a:ext cx="6327695" cy="7435451"/>
          </a:xfrm>
          <a:custGeom>
            <a:rect b="b" l="l" r="r" t="t"/>
            <a:pathLst>
              <a:path extrusionOk="0" h="7435451" w="6327695">
                <a:moveTo>
                  <a:pt x="0" y="0"/>
                </a:moveTo>
                <a:lnTo>
                  <a:pt x="6327695" y="0"/>
                </a:lnTo>
                <a:lnTo>
                  <a:pt x="6327695" y="7435451"/>
                </a:lnTo>
                <a:lnTo>
                  <a:pt x="0" y="7435451"/>
                </a:lnTo>
                <a:lnTo>
                  <a:pt x="0" y="0"/>
                </a:lnTo>
                <a:close/>
              </a:path>
            </a:pathLst>
          </a:custGeom>
          <a:blipFill rotWithShape="1">
            <a:blip r:embed="rId7">
              <a:alphaModFix/>
            </a:blip>
            <a:stretch>
              <a:fillRect b="0" l="-34720" r="-34456" t="0"/>
            </a:stretch>
          </a:blipFill>
          <a:ln>
            <a:noFill/>
          </a:ln>
        </p:spPr>
      </p:sp>
      <p:sp>
        <p:nvSpPr>
          <p:cNvPr id="140" name="Google Shape;140;p4"/>
          <p:cNvSpPr/>
          <p:nvPr/>
        </p:nvSpPr>
        <p:spPr>
          <a:xfrm>
            <a:off x="11631510" y="1548100"/>
            <a:ext cx="4632497" cy="6466683"/>
          </a:xfrm>
          <a:custGeom>
            <a:rect b="b" l="l" r="r" t="t"/>
            <a:pathLst>
              <a:path extrusionOk="0" h="6466683" w="4632497">
                <a:moveTo>
                  <a:pt x="0" y="0"/>
                </a:moveTo>
                <a:lnTo>
                  <a:pt x="4632496" y="0"/>
                </a:lnTo>
                <a:lnTo>
                  <a:pt x="4632496" y="6466683"/>
                </a:lnTo>
                <a:lnTo>
                  <a:pt x="0" y="6466683"/>
                </a:lnTo>
                <a:lnTo>
                  <a:pt x="0" y="0"/>
                </a:lnTo>
                <a:close/>
              </a:path>
            </a:pathLst>
          </a:custGeom>
          <a:blipFill rotWithShape="1">
            <a:blip r:embed="rId8">
              <a:alphaModFix/>
            </a:blip>
            <a:stretch>
              <a:fillRect b="0" l="0" r="0" t="0"/>
            </a:stretch>
          </a:blipFill>
          <a:ln>
            <a:noFill/>
          </a:ln>
        </p:spPr>
      </p:sp>
      <p:sp>
        <p:nvSpPr>
          <p:cNvPr id="141" name="Google Shape;141;p4"/>
          <p:cNvSpPr/>
          <p:nvPr/>
        </p:nvSpPr>
        <p:spPr>
          <a:xfrm>
            <a:off x="15301511" y="-207276"/>
            <a:ext cx="4876557" cy="1728961"/>
          </a:xfrm>
          <a:custGeom>
            <a:rect b="b" l="l" r="r" t="t"/>
            <a:pathLst>
              <a:path extrusionOk="0" h="1728961" w="4876557">
                <a:moveTo>
                  <a:pt x="0" y="0"/>
                </a:moveTo>
                <a:lnTo>
                  <a:pt x="4876558" y="0"/>
                </a:lnTo>
                <a:lnTo>
                  <a:pt x="4876558" y="1728961"/>
                </a:lnTo>
                <a:lnTo>
                  <a:pt x="0" y="1728961"/>
                </a:lnTo>
                <a:lnTo>
                  <a:pt x="0" y="0"/>
                </a:lnTo>
                <a:close/>
              </a:path>
            </a:pathLst>
          </a:custGeom>
          <a:blipFill rotWithShape="1">
            <a:blip r:embed="rId5">
              <a:alphaModFix/>
            </a:blip>
            <a:stretch>
              <a:fillRect b="0" l="0" r="0" t="0"/>
            </a:stretch>
          </a:blipFill>
          <a:ln>
            <a:noFill/>
          </a:ln>
        </p:spPr>
      </p:sp>
      <p:sp>
        <p:nvSpPr>
          <p:cNvPr id="142" name="Google Shape;142;p4"/>
          <p:cNvSpPr/>
          <p:nvPr/>
        </p:nvSpPr>
        <p:spPr>
          <a:xfrm>
            <a:off x="144726" y="7696351"/>
            <a:ext cx="1185354" cy="844564"/>
          </a:xfrm>
          <a:custGeom>
            <a:rect b="b" l="l" r="r" t="t"/>
            <a:pathLst>
              <a:path extrusionOk="0" h="844564" w="1185354">
                <a:moveTo>
                  <a:pt x="0" y="0"/>
                </a:moveTo>
                <a:lnTo>
                  <a:pt x="1185353" y="0"/>
                </a:lnTo>
                <a:lnTo>
                  <a:pt x="1185353" y="844564"/>
                </a:lnTo>
                <a:lnTo>
                  <a:pt x="0" y="844564"/>
                </a:lnTo>
                <a:lnTo>
                  <a:pt x="0" y="0"/>
                </a:lnTo>
                <a:close/>
              </a:path>
            </a:pathLst>
          </a:custGeom>
          <a:blipFill rotWithShape="1">
            <a:blip r:embed="rId9">
              <a:alphaModFix/>
            </a:blip>
            <a:stretch>
              <a:fillRect b="0" l="0" r="0" t="0"/>
            </a:stretch>
          </a:blipFill>
          <a:ln>
            <a:noFill/>
          </a:ln>
        </p:spPr>
      </p:sp>
      <p:sp>
        <p:nvSpPr>
          <p:cNvPr id="143" name="Google Shape;143;p4"/>
          <p:cNvSpPr txBox="1"/>
          <p:nvPr/>
        </p:nvSpPr>
        <p:spPr>
          <a:xfrm>
            <a:off x="905495" y="924923"/>
            <a:ext cx="9019683" cy="1371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9000" u="none" cap="none" strike="noStrike">
                <a:solidFill>
                  <a:srgbClr val="003EA8"/>
                </a:solidFill>
                <a:latin typeface="Arial"/>
                <a:ea typeface="Arial"/>
                <a:cs typeface="Arial"/>
                <a:sym typeface="Arial"/>
              </a:rPr>
              <a:t>INTRODUCTION</a:t>
            </a:r>
            <a:endParaRPr/>
          </a:p>
        </p:txBody>
      </p:sp>
      <p:sp>
        <p:nvSpPr>
          <p:cNvPr id="144" name="Google Shape;144;p4"/>
          <p:cNvSpPr txBox="1"/>
          <p:nvPr/>
        </p:nvSpPr>
        <p:spPr>
          <a:xfrm>
            <a:off x="1045288" y="3647880"/>
            <a:ext cx="8740097" cy="3512820"/>
          </a:xfrm>
          <a:prstGeom prst="rect">
            <a:avLst/>
          </a:prstGeom>
          <a:noFill/>
          <a:ln>
            <a:noFill/>
          </a:ln>
        </p:spPr>
        <p:txBody>
          <a:bodyPr anchorCtr="0" anchor="t" bIns="0" lIns="0" spcFirstLastPara="1" rIns="0" wrap="square" tIns="0">
            <a:spAutoFit/>
          </a:bodyPr>
          <a:lstStyle/>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GAN – Generative Adversarial Networks (Mô hình sinh đối nghịch)</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GAN cấu thành từ:</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Generator (Tạo sinh)</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Discriminator (Phân biệt)</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Chức năng:</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Generator: tạo ra các dữ liệu sao cho giống như thực tế nhất có thể</a:t>
            </a:r>
            <a:endParaRPr/>
          </a:p>
          <a:p>
            <a:pPr indent="-259079" lvl="1" marL="518160" marR="0" rtl="0" algn="l">
              <a:lnSpc>
                <a:spcPct val="130000"/>
              </a:lnSpc>
              <a:spcBef>
                <a:spcPts val="0"/>
              </a:spcBef>
              <a:spcAft>
                <a:spcPts val="0"/>
              </a:spcAft>
              <a:buClr>
                <a:srgbClr val="000000"/>
              </a:buClr>
              <a:buSzPts val="2400"/>
              <a:buFont typeface="Arial"/>
              <a:buChar char="•"/>
            </a:pPr>
            <a:r>
              <a:rPr b="0" i="0" lang="en-US" sz="2400" u="none" cap="none" strike="noStrike">
                <a:solidFill>
                  <a:srgbClr val="000000"/>
                </a:solidFill>
                <a:latin typeface="Arial"/>
                <a:ea typeface="Arial"/>
                <a:cs typeface="Arial"/>
                <a:sym typeface="Arial"/>
              </a:rPr>
              <a:t>Discriminator: phân biệt dữ liệu trên với dữ liệu thực</a:t>
            </a:r>
            <a:endParaRPr/>
          </a:p>
        </p:txBody>
      </p:sp>
      <p:sp>
        <p:nvSpPr>
          <p:cNvPr id="145" name="Google Shape;145;p4"/>
          <p:cNvSpPr txBox="1"/>
          <p:nvPr/>
        </p:nvSpPr>
        <p:spPr>
          <a:xfrm>
            <a:off x="1543195" y="7857965"/>
            <a:ext cx="8242190" cy="502285"/>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0" i="0" lang="en-US" sz="3200" u="none" cap="none" strike="noStrike">
                <a:solidFill>
                  <a:srgbClr val="003EA8"/>
                </a:solidFill>
                <a:latin typeface="Arial"/>
                <a:ea typeface="Arial"/>
                <a:cs typeface="Arial"/>
                <a:sym typeface="Arial"/>
              </a:rPr>
              <a:t>Mô hình với khả năng tạo sinh dữ liệu mới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5"/>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51" name="Google Shape;151;p5"/>
          <p:cNvSpPr/>
          <p:nvPr/>
        </p:nvSpPr>
        <p:spPr>
          <a:xfrm>
            <a:off x="905495" y="657204"/>
            <a:ext cx="16445245" cy="1906519"/>
          </a:xfrm>
          <a:custGeom>
            <a:rect b="b" l="l" r="r" t="t"/>
            <a:pathLst>
              <a:path extrusionOk="0" h="695503" w="5999270">
                <a:moveTo>
                  <a:pt x="0" y="0"/>
                </a:moveTo>
                <a:lnTo>
                  <a:pt x="5999270" y="0"/>
                </a:lnTo>
                <a:lnTo>
                  <a:pt x="5999270" y="695503"/>
                </a:lnTo>
                <a:lnTo>
                  <a:pt x="0" y="695503"/>
                </a:lnTo>
                <a:close/>
              </a:path>
            </a:pathLst>
          </a:custGeom>
          <a:solidFill>
            <a:srgbClr val="FFFFFF"/>
          </a:solidFill>
          <a:ln>
            <a:noFill/>
          </a:ln>
        </p:spPr>
      </p:sp>
      <p:sp>
        <p:nvSpPr>
          <p:cNvPr id="152" name="Google Shape;152;p5"/>
          <p:cNvSpPr/>
          <p:nvPr/>
        </p:nvSpPr>
        <p:spPr>
          <a:xfrm>
            <a:off x="10556620" y="7995212"/>
            <a:ext cx="121908" cy="121908"/>
          </a:xfrm>
          <a:custGeom>
            <a:rect b="b" l="l" r="r" t="t"/>
            <a:pathLst>
              <a:path extrusionOk="0"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txBox="1"/>
          <p:nvPr/>
        </p:nvSpPr>
        <p:spPr>
          <a:xfrm>
            <a:off x="3343782" y="924697"/>
            <a:ext cx="11600436"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3EA8"/>
                </a:solidFill>
                <a:latin typeface="Arial"/>
                <a:ea typeface="Arial"/>
                <a:cs typeface="Arial"/>
                <a:sym typeface="Arial"/>
              </a:rPr>
              <a:t>RELATED WORKS</a:t>
            </a:r>
            <a:endParaRPr/>
          </a:p>
        </p:txBody>
      </p:sp>
      <p:sp>
        <p:nvSpPr>
          <p:cNvPr id="154" name="Google Shape;154;p5"/>
          <p:cNvSpPr/>
          <p:nvPr/>
        </p:nvSpPr>
        <p:spPr>
          <a:xfrm>
            <a:off x="-1276562" y="-156776"/>
            <a:ext cx="6732164" cy="1627960"/>
          </a:xfrm>
          <a:custGeom>
            <a:rect b="b" l="l" r="r" t="t"/>
            <a:pathLst>
              <a:path extrusionOk="0" h="1627960" w="6732164">
                <a:moveTo>
                  <a:pt x="0" y="0"/>
                </a:moveTo>
                <a:lnTo>
                  <a:pt x="6732164" y="0"/>
                </a:lnTo>
                <a:lnTo>
                  <a:pt x="6732164" y="1627960"/>
                </a:lnTo>
                <a:lnTo>
                  <a:pt x="0" y="1627960"/>
                </a:lnTo>
                <a:lnTo>
                  <a:pt x="0" y="0"/>
                </a:lnTo>
                <a:close/>
              </a:path>
            </a:pathLst>
          </a:custGeom>
          <a:blipFill rotWithShape="1">
            <a:blip r:embed="rId4">
              <a:alphaModFix/>
            </a:blip>
            <a:stretch>
              <a:fillRect b="0" l="0" r="0" t="0"/>
            </a:stretch>
          </a:blipFill>
          <a:ln>
            <a:noFill/>
          </a:ln>
        </p:spPr>
      </p:sp>
      <p:sp>
        <p:nvSpPr>
          <p:cNvPr id="155" name="Google Shape;155;p5"/>
          <p:cNvSpPr/>
          <p:nvPr/>
        </p:nvSpPr>
        <p:spPr>
          <a:xfrm rot="-278358">
            <a:off x="15456578" y="8778302"/>
            <a:ext cx="5868613" cy="1845945"/>
          </a:xfrm>
          <a:custGeom>
            <a:rect b="b" l="l" r="r" t="t"/>
            <a:pathLst>
              <a:path extrusionOk="0" h="1845945" w="5868613">
                <a:moveTo>
                  <a:pt x="0" y="0"/>
                </a:moveTo>
                <a:lnTo>
                  <a:pt x="5868613" y="0"/>
                </a:lnTo>
                <a:lnTo>
                  <a:pt x="5868613" y="1845945"/>
                </a:lnTo>
                <a:lnTo>
                  <a:pt x="0" y="1845945"/>
                </a:lnTo>
                <a:lnTo>
                  <a:pt x="0" y="0"/>
                </a:lnTo>
                <a:close/>
              </a:path>
            </a:pathLst>
          </a:custGeom>
          <a:blipFill rotWithShape="1">
            <a:blip r:embed="rId5">
              <a:alphaModFix/>
            </a:blip>
            <a:stretch>
              <a:fillRect b="0" l="0" r="0" t="0"/>
            </a:stretch>
          </a:blipFill>
          <a:ln>
            <a:noFill/>
          </a:ln>
        </p:spPr>
      </p:sp>
      <p:sp>
        <p:nvSpPr>
          <p:cNvPr id="156" name="Google Shape;156;p5"/>
          <p:cNvSpPr/>
          <p:nvPr/>
        </p:nvSpPr>
        <p:spPr>
          <a:xfrm>
            <a:off x="2161430" y="2686576"/>
            <a:ext cx="4602654" cy="5857415"/>
          </a:xfrm>
          <a:custGeom>
            <a:rect b="b" l="l" r="r" t="t"/>
            <a:pathLst>
              <a:path extrusionOk="0" h="848388" w="666648">
                <a:moveTo>
                  <a:pt x="38687" y="0"/>
                </a:moveTo>
                <a:lnTo>
                  <a:pt x="627961" y="0"/>
                </a:lnTo>
                <a:cubicBezTo>
                  <a:pt x="638222" y="0"/>
                  <a:pt x="648062" y="4076"/>
                  <a:pt x="655317" y="11331"/>
                </a:cubicBezTo>
                <a:cubicBezTo>
                  <a:pt x="662572" y="18587"/>
                  <a:pt x="666648" y="28427"/>
                  <a:pt x="666648" y="38687"/>
                </a:cubicBezTo>
                <a:lnTo>
                  <a:pt x="666648" y="809701"/>
                </a:lnTo>
                <a:cubicBezTo>
                  <a:pt x="666648" y="819961"/>
                  <a:pt x="662572" y="829801"/>
                  <a:pt x="655317" y="837057"/>
                </a:cubicBezTo>
                <a:cubicBezTo>
                  <a:pt x="648062" y="844312"/>
                  <a:pt x="638222" y="848388"/>
                  <a:pt x="627961" y="848388"/>
                </a:cubicBezTo>
                <a:lnTo>
                  <a:pt x="38687" y="848388"/>
                </a:lnTo>
                <a:cubicBezTo>
                  <a:pt x="17321" y="848388"/>
                  <a:pt x="0" y="831067"/>
                  <a:pt x="0" y="809701"/>
                </a:cubicBezTo>
                <a:lnTo>
                  <a:pt x="0" y="38687"/>
                </a:lnTo>
                <a:cubicBezTo>
                  <a:pt x="0" y="28427"/>
                  <a:pt x="4076" y="18587"/>
                  <a:pt x="11331" y="11331"/>
                </a:cubicBezTo>
                <a:cubicBezTo>
                  <a:pt x="18587" y="4076"/>
                  <a:pt x="28427" y="0"/>
                  <a:pt x="38687" y="0"/>
                </a:cubicBezTo>
                <a:close/>
              </a:path>
            </a:pathLst>
          </a:custGeom>
          <a:blipFill rotWithShape="1">
            <a:blip r:embed="rId6">
              <a:alphaModFix/>
            </a:blip>
            <a:stretch>
              <a:fillRect b="0" l="-6383" r="-6383"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5"/>
          <p:cNvGrpSpPr/>
          <p:nvPr/>
        </p:nvGrpSpPr>
        <p:grpSpPr>
          <a:xfrm>
            <a:off x="1028700" y="8934516"/>
            <a:ext cx="6868115" cy="1082246"/>
            <a:chOff x="0" y="0"/>
            <a:chExt cx="9157487" cy="1442994"/>
          </a:xfrm>
        </p:grpSpPr>
        <p:sp>
          <p:nvSpPr>
            <p:cNvPr id="158" name="Google Shape;158;p5"/>
            <p:cNvSpPr/>
            <p:nvPr/>
          </p:nvSpPr>
          <p:spPr>
            <a:xfrm>
              <a:off x="0" y="0"/>
              <a:ext cx="9157487" cy="1442994"/>
            </a:xfrm>
            <a:custGeom>
              <a:rect b="b" l="l" r="r" t="t"/>
              <a:pathLst>
                <a:path extrusionOk="0" h="394806" w="2505507">
                  <a:moveTo>
                    <a:pt x="0" y="0"/>
                  </a:moveTo>
                  <a:lnTo>
                    <a:pt x="2505507" y="0"/>
                  </a:lnTo>
                  <a:lnTo>
                    <a:pt x="2505507" y="394806"/>
                  </a:lnTo>
                  <a:lnTo>
                    <a:pt x="0" y="394806"/>
                  </a:lnTo>
                  <a:close/>
                </a:path>
              </a:pathLst>
            </a:custGeom>
            <a:solidFill>
              <a:srgbClr val="FFFFFF"/>
            </a:solidFill>
            <a:ln>
              <a:noFill/>
            </a:ln>
          </p:spPr>
        </p:sp>
        <p:sp>
          <p:nvSpPr>
            <p:cNvPr id="159" name="Google Shape;159;p5"/>
            <p:cNvSpPr txBox="1"/>
            <p:nvPr/>
          </p:nvSpPr>
          <p:spPr>
            <a:xfrm>
              <a:off x="0" y="13397"/>
              <a:ext cx="9157487" cy="1429597"/>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0" i="0" lang="en-US" sz="2199" u="sng" cap="none" strike="noStrike">
                  <a:solidFill>
                    <a:srgbClr val="000000"/>
                  </a:solidFill>
                  <a:latin typeface="Cabin"/>
                  <a:ea typeface="Cabin"/>
                  <a:cs typeface="Cabin"/>
                  <a:sym typeface="Cabin"/>
                  <a:hlinkClick r:id="rId7">
                    <a:extLst>
                      <a:ext uri="{A12FA001-AC4F-418D-AE19-62706E023703}">
                        <ahyp:hlinkClr val="tx"/>
                      </a:ext>
                    </a:extLst>
                  </a:hlinkClick>
                </a:rPr>
                <a:t>Ian J. Goodfellow</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8">
                    <a:extLst>
                      <a:ext uri="{A12FA001-AC4F-418D-AE19-62706E023703}">
                        <ahyp:hlinkClr val="tx"/>
                      </a:ext>
                    </a:extLst>
                  </a:hlinkClick>
                </a:rPr>
                <a:t>Jean Pouget-Abadie</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9">
                    <a:extLst>
                      <a:ext uri="{A12FA001-AC4F-418D-AE19-62706E023703}">
                        <ahyp:hlinkClr val="tx"/>
                      </a:ext>
                    </a:extLst>
                  </a:hlinkClick>
                </a:rPr>
                <a:t>Mehdi Mirza</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10">
                    <a:extLst>
                      <a:ext uri="{A12FA001-AC4F-418D-AE19-62706E023703}">
                        <ahyp:hlinkClr val="tx"/>
                      </a:ext>
                    </a:extLst>
                  </a:hlinkClick>
                </a:rPr>
                <a:t>Bing Xu</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11">
                    <a:extLst>
                      <a:ext uri="{A12FA001-AC4F-418D-AE19-62706E023703}">
                        <ahyp:hlinkClr val="tx"/>
                      </a:ext>
                    </a:extLst>
                  </a:hlinkClick>
                </a:rPr>
                <a:t>David Warde-Farley</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12">
                    <a:extLst>
                      <a:ext uri="{A12FA001-AC4F-418D-AE19-62706E023703}">
                        <ahyp:hlinkClr val="tx"/>
                      </a:ext>
                    </a:extLst>
                  </a:hlinkClick>
                </a:rPr>
                <a:t>Sherjil Ozair</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13">
                    <a:extLst>
                      <a:ext uri="{A12FA001-AC4F-418D-AE19-62706E023703}">
                        <ahyp:hlinkClr val="tx"/>
                      </a:ext>
                    </a:extLst>
                  </a:hlinkClick>
                </a:rPr>
                <a:t>Aaron Courville</a:t>
              </a:r>
              <a:r>
                <a:rPr b="0" i="0" lang="en-US" sz="2199" u="none" cap="none" strike="noStrike">
                  <a:solidFill>
                    <a:srgbClr val="000000"/>
                  </a:solidFill>
                  <a:latin typeface="Cabin"/>
                  <a:ea typeface="Cabin"/>
                  <a:cs typeface="Cabin"/>
                  <a:sym typeface="Cabin"/>
                </a:rPr>
                <a:t>, </a:t>
              </a:r>
              <a:r>
                <a:rPr b="0" i="0" lang="en-US" sz="2199" u="sng" cap="none" strike="noStrike">
                  <a:solidFill>
                    <a:srgbClr val="000000"/>
                  </a:solidFill>
                  <a:latin typeface="Cabin"/>
                  <a:ea typeface="Cabin"/>
                  <a:cs typeface="Cabin"/>
                  <a:sym typeface="Cabin"/>
                  <a:hlinkClick r:id="rId14">
                    <a:extLst>
                      <a:ext uri="{A12FA001-AC4F-418D-AE19-62706E023703}">
                        <ahyp:hlinkClr val="tx"/>
                      </a:ext>
                    </a:extLst>
                  </a:hlinkClick>
                </a:rPr>
                <a:t>Yoshua Bengio</a:t>
              </a:r>
              <a:r>
                <a:rPr b="0" i="0" lang="en-US" sz="2199" u="none" cap="none" strike="noStrike">
                  <a:solidFill>
                    <a:srgbClr val="000000"/>
                  </a:solidFill>
                  <a:latin typeface="Cabin"/>
                  <a:ea typeface="Cabin"/>
                  <a:cs typeface="Cabin"/>
                  <a:sym typeface="Cabin"/>
                </a:rPr>
                <a:t>, 2014: </a:t>
              </a:r>
              <a:r>
                <a:rPr b="0" i="0" lang="en-US" sz="2199" u="sng" cap="none" strike="noStrike">
                  <a:solidFill>
                    <a:srgbClr val="000000"/>
                  </a:solidFill>
                  <a:latin typeface="Cabin"/>
                  <a:ea typeface="Cabin"/>
                  <a:cs typeface="Cabin"/>
                  <a:sym typeface="Cabin"/>
                  <a:hlinkClick r:id="rId15">
                    <a:extLst>
                      <a:ext uri="{A12FA001-AC4F-418D-AE19-62706E023703}">
                        <ahyp:hlinkClr val="tx"/>
                      </a:ext>
                    </a:extLst>
                  </a:hlinkClick>
                </a:rPr>
                <a:t>Generative Adversarial Nets</a:t>
              </a:r>
              <a:endParaRPr/>
            </a:p>
          </p:txBody>
        </p:sp>
      </p:grpSp>
      <p:sp>
        <p:nvSpPr>
          <p:cNvPr id="160" name="Google Shape;160;p5"/>
          <p:cNvSpPr/>
          <p:nvPr/>
        </p:nvSpPr>
        <p:spPr>
          <a:xfrm>
            <a:off x="9943378" y="2686576"/>
            <a:ext cx="4602654" cy="5857415"/>
          </a:xfrm>
          <a:custGeom>
            <a:rect b="b" l="l" r="r" t="t"/>
            <a:pathLst>
              <a:path extrusionOk="0" h="848388" w="666648">
                <a:moveTo>
                  <a:pt x="38687" y="0"/>
                </a:moveTo>
                <a:lnTo>
                  <a:pt x="627961" y="0"/>
                </a:lnTo>
                <a:cubicBezTo>
                  <a:pt x="638222" y="0"/>
                  <a:pt x="648062" y="4076"/>
                  <a:pt x="655317" y="11331"/>
                </a:cubicBezTo>
                <a:cubicBezTo>
                  <a:pt x="662572" y="18587"/>
                  <a:pt x="666648" y="28427"/>
                  <a:pt x="666648" y="38687"/>
                </a:cubicBezTo>
                <a:lnTo>
                  <a:pt x="666648" y="809701"/>
                </a:lnTo>
                <a:cubicBezTo>
                  <a:pt x="666648" y="819961"/>
                  <a:pt x="662572" y="829801"/>
                  <a:pt x="655317" y="837057"/>
                </a:cubicBezTo>
                <a:cubicBezTo>
                  <a:pt x="648062" y="844312"/>
                  <a:pt x="638222" y="848388"/>
                  <a:pt x="627961" y="848388"/>
                </a:cubicBezTo>
                <a:lnTo>
                  <a:pt x="38687" y="848388"/>
                </a:lnTo>
                <a:cubicBezTo>
                  <a:pt x="17321" y="848388"/>
                  <a:pt x="0" y="831067"/>
                  <a:pt x="0" y="809701"/>
                </a:cubicBezTo>
                <a:lnTo>
                  <a:pt x="0" y="38687"/>
                </a:lnTo>
                <a:cubicBezTo>
                  <a:pt x="0" y="28427"/>
                  <a:pt x="4076" y="18587"/>
                  <a:pt x="11331" y="11331"/>
                </a:cubicBezTo>
                <a:cubicBezTo>
                  <a:pt x="18587" y="4076"/>
                  <a:pt x="28427" y="0"/>
                  <a:pt x="38687" y="0"/>
                </a:cubicBezTo>
                <a:close/>
              </a:path>
            </a:pathLst>
          </a:custGeom>
          <a:blipFill rotWithShape="1">
            <a:blip r:embed="rId16">
              <a:alphaModFix/>
            </a:blip>
            <a:stretch>
              <a:fillRect b="-1033" l="0" r="0" t="-1034"/>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5"/>
          <p:cNvGrpSpPr/>
          <p:nvPr/>
        </p:nvGrpSpPr>
        <p:grpSpPr>
          <a:xfrm>
            <a:off x="8810648" y="8934516"/>
            <a:ext cx="6868115" cy="1082246"/>
            <a:chOff x="0" y="0"/>
            <a:chExt cx="9157487" cy="1442994"/>
          </a:xfrm>
        </p:grpSpPr>
        <p:sp>
          <p:nvSpPr>
            <p:cNvPr id="162" name="Google Shape;162;p5"/>
            <p:cNvSpPr/>
            <p:nvPr/>
          </p:nvSpPr>
          <p:spPr>
            <a:xfrm>
              <a:off x="0" y="0"/>
              <a:ext cx="9157487" cy="1442994"/>
            </a:xfrm>
            <a:custGeom>
              <a:rect b="b" l="l" r="r" t="t"/>
              <a:pathLst>
                <a:path extrusionOk="0" h="394806" w="2505507">
                  <a:moveTo>
                    <a:pt x="0" y="0"/>
                  </a:moveTo>
                  <a:lnTo>
                    <a:pt x="2505507" y="0"/>
                  </a:lnTo>
                  <a:lnTo>
                    <a:pt x="2505507" y="394806"/>
                  </a:lnTo>
                  <a:lnTo>
                    <a:pt x="0" y="394806"/>
                  </a:lnTo>
                  <a:close/>
                </a:path>
              </a:pathLst>
            </a:custGeom>
            <a:solidFill>
              <a:srgbClr val="FFFFFF"/>
            </a:solidFill>
            <a:ln>
              <a:noFill/>
            </a:ln>
          </p:spPr>
        </p:sp>
        <p:sp>
          <p:nvSpPr>
            <p:cNvPr id="163" name="Google Shape;163;p5"/>
            <p:cNvSpPr txBox="1"/>
            <p:nvPr/>
          </p:nvSpPr>
          <p:spPr>
            <a:xfrm>
              <a:off x="0" y="13397"/>
              <a:ext cx="9157487" cy="1429597"/>
            </a:xfrm>
            <a:prstGeom prst="rect">
              <a:avLst/>
            </a:prstGeom>
            <a:noFill/>
            <a:ln>
              <a:noFill/>
            </a:ln>
          </p:spPr>
          <p:txBody>
            <a:bodyPr anchorCtr="0" anchor="t" bIns="0" lIns="0" spcFirstLastPara="1" rIns="0" wrap="square" tIns="0">
              <a:spAutoFit/>
            </a:bodyPr>
            <a:lstStyle/>
            <a:p>
              <a:pPr indent="0" lvl="0" marL="0" marR="0" rtl="0" algn="ctr">
                <a:lnSpc>
                  <a:spcPct val="130013"/>
                </a:lnSpc>
                <a:spcBef>
                  <a:spcPts val="0"/>
                </a:spcBef>
                <a:spcAft>
                  <a:spcPts val="0"/>
                </a:spcAft>
                <a:buNone/>
              </a:pPr>
              <a:r>
                <a:rPr b="0" i="0" lang="en-US" sz="2199" u="sng" cap="none" strike="noStrike">
                  <a:solidFill>
                    <a:srgbClr val="000000"/>
                  </a:solidFill>
                  <a:latin typeface="Cabin"/>
                  <a:ea typeface="Cabin"/>
                  <a:cs typeface="Cabin"/>
                  <a:sym typeface="Cabin"/>
                  <a:hlinkClick r:id="rId17">
                    <a:extLst>
                      <a:ext uri="{A12FA001-AC4F-418D-AE19-62706E023703}">
                        <ahyp:hlinkClr val="tx"/>
                      </a:ext>
                    </a:extLst>
                  </a:hlinkClick>
                </a:rPr>
                <a:t>Alec Radford; Luke Metz; Soumith Chintala, 2016: Unsupervised Representation Learning with Deep Convolutional Generative Adversarial Networks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6"/>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69" name="Google Shape;169;p6"/>
          <p:cNvSpPr/>
          <p:nvPr/>
        </p:nvSpPr>
        <p:spPr>
          <a:xfrm>
            <a:off x="905495" y="657204"/>
            <a:ext cx="16445245" cy="1906519"/>
          </a:xfrm>
          <a:custGeom>
            <a:rect b="b" l="l" r="r" t="t"/>
            <a:pathLst>
              <a:path extrusionOk="0" h="695503" w="5999270">
                <a:moveTo>
                  <a:pt x="0" y="0"/>
                </a:moveTo>
                <a:lnTo>
                  <a:pt x="5999270" y="0"/>
                </a:lnTo>
                <a:lnTo>
                  <a:pt x="5999270" y="695503"/>
                </a:lnTo>
                <a:lnTo>
                  <a:pt x="0" y="695503"/>
                </a:lnTo>
                <a:close/>
              </a:path>
            </a:pathLst>
          </a:custGeom>
          <a:solidFill>
            <a:srgbClr val="FFFFFF"/>
          </a:solidFill>
          <a:ln>
            <a:noFill/>
          </a:ln>
        </p:spPr>
      </p:sp>
      <p:sp>
        <p:nvSpPr>
          <p:cNvPr id="170" name="Google Shape;170;p6"/>
          <p:cNvSpPr txBox="1"/>
          <p:nvPr/>
        </p:nvSpPr>
        <p:spPr>
          <a:xfrm>
            <a:off x="3961525" y="924697"/>
            <a:ext cx="10364949"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9000" u="none" cap="none" strike="noStrike">
                <a:solidFill>
                  <a:srgbClr val="003EA8"/>
                </a:solidFill>
                <a:latin typeface="Arial"/>
                <a:ea typeface="Arial"/>
                <a:cs typeface="Arial"/>
                <a:sym typeface="Arial"/>
              </a:rPr>
              <a:t>Propose System</a:t>
            </a:r>
            <a:endParaRPr/>
          </a:p>
        </p:txBody>
      </p:sp>
      <p:sp>
        <p:nvSpPr>
          <p:cNvPr id="171" name="Google Shape;171;p6"/>
          <p:cNvSpPr/>
          <p:nvPr/>
        </p:nvSpPr>
        <p:spPr>
          <a:xfrm>
            <a:off x="-1276562" y="-156776"/>
            <a:ext cx="6732164" cy="1627960"/>
          </a:xfrm>
          <a:custGeom>
            <a:rect b="b" l="l" r="r" t="t"/>
            <a:pathLst>
              <a:path extrusionOk="0" h="1627960" w="6732164">
                <a:moveTo>
                  <a:pt x="0" y="0"/>
                </a:moveTo>
                <a:lnTo>
                  <a:pt x="6732164" y="0"/>
                </a:lnTo>
                <a:lnTo>
                  <a:pt x="6732164" y="1627960"/>
                </a:lnTo>
                <a:lnTo>
                  <a:pt x="0" y="1627960"/>
                </a:lnTo>
                <a:lnTo>
                  <a:pt x="0" y="0"/>
                </a:lnTo>
                <a:close/>
              </a:path>
            </a:pathLst>
          </a:custGeom>
          <a:blipFill rotWithShape="1">
            <a:blip r:embed="rId4">
              <a:alphaModFix/>
            </a:blip>
            <a:stretch>
              <a:fillRect b="0" l="0" r="0" t="0"/>
            </a:stretch>
          </a:blipFill>
          <a:ln>
            <a:noFill/>
          </a:ln>
        </p:spPr>
      </p:sp>
      <p:sp>
        <p:nvSpPr>
          <p:cNvPr id="172" name="Google Shape;172;p6"/>
          <p:cNvSpPr/>
          <p:nvPr/>
        </p:nvSpPr>
        <p:spPr>
          <a:xfrm>
            <a:off x="463879" y="-156776"/>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173" name="Google Shape;173;p6"/>
          <p:cNvSpPr/>
          <p:nvPr/>
        </p:nvSpPr>
        <p:spPr>
          <a:xfrm>
            <a:off x="14011526" y="8735435"/>
            <a:ext cx="441616" cy="633141"/>
          </a:xfrm>
          <a:custGeom>
            <a:rect b="b" l="l" r="r" t="t"/>
            <a:pathLst>
              <a:path extrusionOk="0" h="633141" w="441616">
                <a:moveTo>
                  <a:pt x="0" y="0"/>
                </a:moveTo>
                <a:lnTo>
                  <a:pt x="441616" y="0"/>
                </a:lnTo>
                <a:lnTo>
                  <a:pt x="441616" y="633140"/>
                </a:lnTo>
                <a:lnTo>
                  <a:pt x="0" y="633140"/>
                </a:lnTo>
                <a:lnTo>
                  <a:pt x="0" y="0"/>
                </a:lnTo>
                <a:close/>
              </a:path>
            </a:pathLst>
          </a:custGeom>
          <a:blipFill rotWithShape="1">
            <a:blip r:embed="rId5">
              <a:alphaModFix/>
            </a:blip>
            <a:stretch>
              <a:fillRect b="0" l="0" r="0" t="0"/>
            </a:stretch>
          </a:blipFill>
          <a:ln>
            <a:noFill/>
          </a:ln>
        </p:spPr>
      </p:sp>
      <p:sp>
        <p:nvSpPr>
          <p:cNvPr id="174" name="Google Shape;174;p6"/>
          <p:cNvSpPr/>
          <p:nvPr/>
        </p:nvSpPr>
        <p:spPr>
          <a:xfrm>
            <a:off x="2730702" y="2781411"/>
            <a:ext cx="13496259" cy="6587165"/>
          </a:xfrm>
          <a:custGeom>
            <a:rect b="b" l="l" r="r" t="t"/>
            <a:pathLst>
              <a:path extrusionOk="0" h="6587165" w="13496259">
                <a:moveTo>
                  <a:pt x="0" y="0"/>
                </a:moveTo>
                <a:lnTo>
                  <a:pt x="13496259" y="0"/>
                </a:lnTo>
                <a:lnTo>
                  <a:pt x="13496259" y="6587164"/>
                </a:lnTo>
                <a:lnTo>
                  <a:pt x="0" y="6587164"/>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80" name="Google Shape;180;p7"/>
          <p:cNvSpPr/>
          <p:nvPr/>
        </p:nvSpPr>
        <p:spPr>
          <a:xfrm>
            <a:off x="814363" y="657204"/>
            <a:ext cx="16444937" cy="8601096"/>
          </a:xfrm>
          <a:custGeom>
            <a:rect b="b" l="l" r="r" t="t"/>
            <a:pathLst>
              <a:path extrusionOk="0" h="3137703" w="5999157">
                <a:moveTo>
                  <a:pt x="0" y="0"/>
                </a:moveTo>
                <a:lnTo>
                  <a:pt x="5999157" y="0"/>
                </a:lnTo>
                <a:lnTo>
                  <a:pt x="5999157" y="3137703"/>
                </a:lnTo>
                <a:lnTo>
                  <a:pt x="0" y="3137703"/>
                </a:lnTo>
                <a:close/>
              </a:path>
            </a:pathLst>
          </a:custGeom>
          <a:solidFill>
            <a:srgbClr val="FFFFFF"/>
          </a:solidFill>
          <a:ln>
            <a:noFill/>
          </a:ln>
        </p:spPr>
      </p:sp>
      <p:sp>
        <p:nvSpPr>
          <p:cNvPr id="181" name="Google Shape;181;p7"/>
          <p:cNvSpPr/>
          <p:nvPr/>
        </p:nvSpPr>
        <p:spPr>
          <a:xfrm>
            <a:off x="7374448" y="9044945"/>
            <a:ext cx="3539104" cy="617207"/>
          </a:xfrm>
          <a:custGeom>
            <a:rect b="b" l="l" r="r" t="t"/>
            <a:pathLst>
              <a:path extrusionOk="0" h="225159" w="1291075">
                <a:moveTo>
                  <a:pt x="0" y="0"/>
                </a:moveTo>
                <a:lnTo>
                  <a:pt x="1291075" y="0"/>
                </a:lnTo>
                <a:lnTo>
                  <a:pt x="1291075" y="225159"/>
                </a:lnTo>
                <a:lnTo>
                  <a:pt x="0" y="225159"/>
                </a:lnTo>
                <a:close/>
              </a:path>
            </a:pathLst>
          </a:custGeom>
          <a:solidFill>
            <a:srgbClr val="FFFFFF"/>
          </a:solidFill>
          <a:ln>
            <a:noFill/>
          </a:ln>
        </p:spPr>
      </p:sp>
      <p:sp>
        <p:nvSpPr>
          <p:cNvPr id="182" name="Google Shape;182;p7"/>
          <p:cNvSpPr/>
          <p:nvPr/>
        </p:nvSpPr>
        <p:spPr>
          <a:xfrm flipH="1">
            <a:off x="15484919" y="8123782"/>
            <a:ext cx="4585506" cy="1625770"/>
          </a:xfrm>
          <a:custGeom>
            <a:rect b="b" l="l" r="r" t="t"/>
            <a:pathLst>
              <a:path extrusionOk="0" h="1625770" w="4585506">
                <a:moveTo>
                  <a:pt x="4585506" y="0"/>
                </a:moveTo>
                <a:lnTo>
                  <a:pt x="0" y="0"/>
                </a:lnTo>
                <a:lnTo>
                  <a:pt x="0" y="1625770"/>
                </a:lnTo>
                <a:lnTo>
                  <a:pt x="4585506" y="1625770"/>
                </a:lnTo>
                <a:lnTo>
                  <a:pt x="4585506" y="0"/>
                </a:lnTo>
                <a:close/>
              </a:path>
            </a:pathLst>
          </a:custGeom>
          <a:blipFill rotWithShape="1">
            <a:blip r:embed="rId4">
              <a:alphaModFix/>
            </a:blip>
            <a:stretch>
              <a:fillRect b="0" l="0" r="0" t="0"/>
            </a:stretch>
          </a:blipFill>
          <a:ln>
            <a:noFill/>
          </a:ln>
        </p:spPr>
      </p:sp>
      <p:sp>
        <p:nvSpPr>
          <p:cNvPr id="183" name="Google Shape;183;p7"/>
          <p:cNvSpPr/>
          <p:nvPr/>
        </p:nvSpPr>
        <p:spPr>
          <a:xfrm>
            <a:off x="-1782425" y="8123782"/>
            <a:ext cx="4585506" cy="1625770"/>
          </a:xfrm>
          <a:custGeom>
            <a:rect b="b" l="l" r="r" t="t"/>
            <a:pathLst>
              <a:path extrusionOk="0" h="1625770" w="4585506">
                <a:moveTo>
                  <a:pt x="0" y="0"/>
                </a:moveTo>
                <a:lnTo>
                  <a:pt x="4585506" y="0"/>
                </a:lnTo>
                <a:lnTo>
                  <a:pt x="4585506" y="1625770"/>
                </a:lnTo>
                <a:lnTo>
                  <a:pt x="0" y="1625770"/>
                </a:lnTo>
                <a:lnTo>
                  <a:pt x="0" y="0"/>
                </a:lnTo>
                <a:close/>
              </a:path>
            </a:pathLst>
          </a:custGeom>
          <a:blipFill rotWithShape="1">
            <a:blip r:embed="rId4">
              <a:alphaModFix/>
            </a:blip>
            <a:stretch>
              <a:fillRect b="0" l="0" r="0" t="0"/>
            </a:stretch>
          </a:blipFill>
          <a:ln>
            <a:noFill/>
          </a:ln>
        </p:spPr>
      </p:sp>
      <p:sp>
        <p:nvSpPr>
          <p:cNvPr id="184" name="Google Shape;184;p7"/>
          <p:cNvSpPr/>
          <p:nvPr/>
        </p:nvSpPr>
        <p:spPr>
          <a:xfrm>
            <a:off x="8923192" y="-166829"/>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185" name="Google Shape;185;p7"/>
          <p:cNvSpPr txBox="1"/>
          <p:nvPr/>
        </p:nvSpPr>
        <p:spPr>
          <a:xfrm>
            <a:off x="3782484" y="1208166"/>
            <a:ext cx="10723032" cy="902063"/>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3EA8"/>
                </a:solidFill>
                <a:latin typeface="Arial"/>
                <a:ea typeface="Arial"/>
                <a:cs typeface="Arial"/>
                <a:sym typeface="Arial"/>
              </a:rPr>
              <a:t>Dữ liệu</a:t>
            </a:r>
            <a:endParaRPr/>
          </a:p>
        </p:txBody>
      </p:sp>
      <p:sp>
        <p:nvSpPr>
          <p:cNvPr id="186" name="Google Shape;186;p7"/>
          <p:cNvSpPr txBox="1"/>
          <p:nvPr/>
        </p:nvSpPr>
        <p:spPr>
          <a:xfrm>
            <a:off x="2532754" y="2752317"/>
            <a:ext cx="13222492" cy="5371465"/>
          </a:xfrm>
          <a:prstGeom prst="rect">
            <a:avLst/>
          </a:prstGeom>
          <a:noFill/>
          <a:ln>
            <a:noFill/>
          </a:ln>
        </p:spPr>
        <p:txBody>
          <a:bodyPr anchorCtr="0" anchor="t" bIns="0" lIns="0" spcFirstLastPara="1" rIns="0" wrap="square" tIns="0">
            <a:spAutoFit/>
          </a:bodyPr>
          <a:lstStyle/>
          <a:p>
            <a:pPr indent="0" lvl="0" marL="0" marR="0" rtl="0" algn="l">
              <a:lnSpc>
                <a:spcPct val="140011"/>
              </a:lnSpc>
              <a:spcBef>
                <a:spcPts val="0"/>
              </a:spcBef>
              <a:spcAft>
                <a:spcPts val="0"/>
              </a:spcAft>
              <a:buNone/>
            </a:pPr>
            <a:r>
              <a:rPr b="0" i="0" lang="en-US" sz="3399" u="none" cap="none" strike="noStrike">
                <a:solidFill>
                  <a:srgbClr val="291B26"/>
                </a:solidFill>
                <a:latin typeface="Arial"/>
                <a:ea typeface="Arial"/>
                <a:cs typeface="Arial"/>
                <a:sym typeface="Arial"/>
              </a:rPr>
              <a:t>Dữ liệu được lấy tại “Blended Malware Image Dataset” trên Kaggle</a:t>
            </a:r>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a:p>
            <a:pPr indent="0" lvl="0" marL="0" marR="0" rtl="0" algn="l">
              <a:lnSpc>
                <a:spcPct val="140011"/>
              </a:lnSpc>
              <a:spcBef>
                <a:spcPts val="0"/>
              </a:spcBef>
              <a:spcAft>
                <a:spcPts val="0"/>
              </a:spcAft>
              <a:buNone/>
            </a:pPr>
            <a:r>
              <a:rPr b="0" i="0" lang="en-US" sz="3399" u="none" cap="none" strike="noStrike">
                <a:solidFill>
                  <a:srgbClr val="291B26"/>
                </a:solidFill>
                <a:latin typeface="Arial"/>
                <a:ea typeface="Arial"/>
                <a:cs typeface="Arial"/>
                <a:sym typeface="Arial"/>
              </a:rPr>
              <a:t>Bộ dữ liệu được chia thành 31 class với khoảng 9868 sample</a:t>
            </a:r>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a:p>
            <a:pPr indent="0" lvl="0" marL="0" marR="0" rtl="0" algn="l">
              <a:lnSpc>
                <a:spcPct val="140011"/>
              </a:lnSpc>
              <a:spcBef>
                <a:spcPts val="0"/>
              </a:spcBef>
              <a:spcAft>
                <a:spcPts val="0"/>
              </a:spcAft>
              <a:buNone/>
            </a:pPr>
            <a:r>
              <a:rPr b="0" i="0" lang="en-US" sz="3399" u="none" cap="none" strike="noStrike">
                <a:solidFill>
                  <a:srgbClr val="291B26"/>
                </a:solidFill>
                <a:latin typeface="Arial"/>
                <a:ea typeface="Arial"/>
                <a:cs typeface="Arial"/>
                <a:sym typeface="Arial"/>
              </a:rPr>
              <a:t>Chuẩn hóa dữ liệu về 1 kích thước</a:t>
            </a:r>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a:p>
            <a:pPr indent="0" lvl="0" marL="0" marR="0" rtl="0" algn="l">
              <a:lnSpc>
                <a:spcPct val="140011"/>
              </a:lnSpc>
              <a:spcBef>
                <a:spcPts val="0"/>
              </a:spcBef>
              <a:spcAft>
                <a:spcPts val="0"/>
              </a:spcAft>
              <a:buNone/>
            </a:pPr>
            <a:r>
              <a:t/>
            </a:r>
            <a:endParaRPr b="0" i="0" sz="3399" u="none" cap="none" strike="noStrike">
              <a:solidFill>
                <a:srgbClr val="291B26"/>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192" name="Google Shape;192;p8"/>
          <p:cNvSpPr/>
          <p:nvPr/>
        </p:nvSpPr>
        <p:spPr>
          <a:xfrm>
            <a:off x="814363" y="657204"/>
            <a:ext cx="16444937" cy="8601096"/>
          </a:xfrm>
          <a:custGeom>
            <a:rect b="b" l="l" r="r" t="t"/>
            <a:pathLst>
              <a:path extrusionOk="0" h="3137703" w="5999157">
                <a:moveTo>
                  <a:pt x="0" y="0"/>
                </a:moveTo>
                <a:lnTo>
                  <a:pt x="5999157" y="0"/>
                </a:lnTo>
                <a:lnTo>
                  <a:pt x="5999157" y="3137703"/>
                </a:lnTo>
                <a:lnTo>
                  <a:pt x="0" y="3137703"/>
                </a:lnTo>
                <a:close/>
              </a:path>
            </a:pathLst>
          </a:custGeom>
          <a:solidFill>
            <a:srgbClr val="FFFFFF"/>
          </a:solidFill>
          <a:ln>
            <a:noFill/>
          </a:ln>
        </p:spPr>
      </p:sp>
      <p:sp>
        <p:nvSpPr>
          <p:cNvPr id="193" name="Google Shape;193;p8"/>
          <p:cNvSpPr/>
          <p:nvPr/>
        </p:nvSpPr>
        <p:spPr>
          <a:xfrm>
            <a:off x="7374448" y="9044945"/>
            <a:ext cx="3539104" cy="617207"/>
          </a:xfrm>
          <a:custGeom>
            <a:rect b="b" l="l" r="r" t="t"/>
            <a:pathLst>
              <a:path extrusionOk="0" h="225159" w="1291075">
                <a:moveTo>
                  <a:pt x="0" y="0"/>
                </a:moveTo>
                <a:lnTo>
                  <a:pt x="1291075" y="0"/>
                </a:lnTo>
                <a:lnTo>
                  <a:pt x="1291075" y="225159"/>
                </a:lnTo>
                <a:lnTo>
                  <a:pt x="0" y="225159"/>
                </a:lnTo>
                <a:close/>
              </a:path>
            </a:pathLst>
          </a:custGeom>
          <a:solidFill>
            <a:srgbClr val="FFFFFF"/>
          </a:solidFill>
          <a:ln>
            <a:noFill/>
          </a:ln>
        </p:spPr>
      </p:sp>
      <p:sp>
        <p:nvSpPr>
          <p:cNvPr id="194" name="Google Shape;194;p8"/>
          <p:cNvSpPr/>
          <p:nvPr/>
        </p:nvSpPr>
        <p:spPr>
          <a:xfrm flipH="1">
            <a:off x="15484919" y="8123782"/>
            <a:ext cx="4585506" cy="1625770"/>
          </a:xfrm>
          <a:custGeom>
            <a:rect b="b" l="l" r="r" t="t"/>
            <a:pathLst>
              <a:path extrusionOk="0" h="1625770" w="4585506">
                <a:moveTo>
                  <a:pt x="4585506" y="0"/>
                </a:moveTo>
                <a:lnTo>
                  <a:pt x="0" y="0"/>
                </a:lnTo>
                <a:lnTo>
                  <a:pt x="0" y="1625770"/>
                </a:lnTo>
                <a:lnTo>
                  <a:pt x="4585506" y="1625770"/>
                </a:lnTo>
                <a:lnTo>
                  <a:pt x="4585506" y="0"/>
                </a:lnTo>
                <a:close/>
              </a:path>
            </a:pathLst>
          </a:custGeom>
          <a:blipFill rotWithShape="1">
            <a:blip r:embed="rId4">
              <a:alphaModFix/>
            </a:blip>
            <a:stretch>
              <a:fillRect b="0" l="0" r="0" t="0"/>
            </a:stretch>
          </a:blipFill>
          <a:ln>
            <a:noFill/>
          </a:ln>
        </p:spPr>
      </p:sp>
      <p:sp>
        <p:nvSpPr>
          <p:cNvPr id="195" name="Google Shape;195;p8"/>
          <p:cNvSpPr/>
          <p:nvPr/>
        </p:nvSpPr>
        <p:spPr>
          <a:xfrm>
            <a:off x="-1782425" y="8123782"/>
            <a:ext cx="4585506" cy="1625770"/>
          </a:xfrm>
          <a:custGeom>
            <a:rect b="b" l="l" r="r" t="t"/>
            <a:pathLst>
              <a:path extrusionOk="0" h="1625770" w="4585506">
                <a:moveTo>
                  <a:pt x="0" y="0"/>
                </a:moveTo>
                <a:lnTo>
                  <a:pt x="4585506" y="0"/>
                </a:lnTo>
                <a:lnTo>
                  <a:pt x="4585506" y="1625770"/>
                </a:lnTo>
                <a:lnTo>
                  <a:pt x="0" y="1625770"/>
                </a:lnTo>
                <a:lnTo>
                  <a:pt x="0" y="0"/>
                </a:lnTo>
                <a:close/>
              </a:path>
            </a:pathLst>
          </a:custGeom>
          <a:blipFill rotWithShape="1">
            <a:blip r:embed="rId4">
              <a:alphaModFix/>
            </a:blip>
            <a:stretch>
              <a:fillRect b="0" l="0" r="0" t="0"/>
            </a:stretch>
          </a:blipFill>
          <a:ln>
            <a:noFill/>
          </a:ln>
        </p:spPr>
      </p:sp>
      <p:sp>
        <p:nvSpPr>
          <p:cNvPr id="196" name="Google Shape;196;p8"/>
          <p:cNvSpPr/>
          <p:nvPr/>
        </p:nvSpPr>
        <p:spPr>
          <a:xfrm>
            <a:off x="8923192" y="-166829"/>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197" name="Google Shape;197;p8"/>
          <p:cNvSpPr/>
          <p:nvPr/>
        </p:nvSpPr>
        <p:spPr>
          <a:xfrm>
            <a:off x="2100655" y="2552179"/>
            <a:ext cx="14086691" cy="4811147"/>
          </a:xfrm>
          <a:custGeom>
            <a:rect b="b" l="l" r="r" t="t"/>
            <a:pathLst>
              <a:path extrusionOk="0" h="4811147" w="14086691">
                <a:moveTo>
                  <a:pt x="0" y="0"/>
                </a:moveTo>
                <a:lnTo>
                  <a:pt x="14086690" y="0"/>
                </a:lnTo>
                <a:lnTo>
                  <a:pt x="14086690" y="4811147"/>
                </a:lnTo>
                <a:lnTo>
                  <a:pt x="0" y="4811147"/>
                </a:lnTo>
                <a:lnTo>
                  <a:pt x="0" y="0"/>
                </a:lnTo>
                <a:close/>
              </a:path>
            </a:pathLst>
          </a:custGeom>
          <a:blipFill rotWithShape="1">
            <a:blip r:embed="rId6">
              <a:alphaModFix/>
            </a:blip>
            <a:stretch>
              <a:fillRect b="0" l="0" r="0" t="0"/>
            </a:stretch>
          </a:blipFill>
          <a:ln>
            <a:noFill/>
          </a:ln>
        </p:spPr>
      </p:sp>
      <p:sp>
        <p:nvSpPr>
          <p:cNvPr id="198" name="Google Shape;198;p8"/>
          <p:cNvSpPr txBox="1"/>
          <p:nvPr/>
        </p:nvSpPr>
        <p:spPr>
          <a:xfrm>
            <a:off x="3782484" y="733062"/>
            <a:ext cx="10723032" cy="902063"/>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3EA8"/>
                </a:solidFill>
                <a:latin typeface="Arial"/>
                <a:ea typeface="Arial"/>
                <a:cs typeface="Arial"/>
                <a:sym typeface="Arial"/>
              </a:rPr>
              <a:t>Huấn luyện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9"/>
          <p:cNvSpPr/>
          <p:nvPr/>
        </p:nvSpPr>
        <p:spPr>
          <a:xfrm>
            <a:off x="0" y="0"/>
            <a:ext cx="18288000" cy="10287000"/>
          </a:xfrm>
          <a:custGeom>
            <a:rect b="b" l="l" r="r" t="t"/>
            <a:pathLst>
              <a:path extrusionOk="0" h="10287000" w="18288000">
                <a:moveTo>
                  <a:pt x="0" y="0"/>
                </a:moveTo>
                <a:lnTo>
                  <a:pt x="18288000" y="0"/>
                </a:lnTo>
                <a:lnTo>
                  <a:pt x="18288000" y="10287000"/>
                </a:lnTo>
                <a:lnTo>
                  <a:pt x="0" y="10287000"/>
                </a:lnTo>
                <a:lnTo>
                  <a:pt x="0" y="0"/>
                </a:lnTo>
                <a:close/>
              </a:path>
            </a:pathLst>
          </a:custGeom>
          <a:blipFill rotWithShape="1">
            <a:blip r:embed="rId3">
              <a:alphaModFix/>
            </a:blip>
            <a:stretch>
              <a:fillRect b="-56030" l="0" r="-1467" t="-24351"/>
            </a:stretch>
          </a:blipFill>
          <a:ln>
            <a:noFill/>
          </a:ln>
        </p:spPr>
      </p:sp>
      <p:sp>
        <p:nvSpPr>
          <p:cNvPr id="204" name="Google Shape;204;p9"/>
          <p:cNvSpPr/>
          <p:nvPr/>
        </p:nvSpPr>
        <p:spPr>
          <a:xfrm>
            <a:off x="1028700" y="622746"/>
            <a:ext cx="16581062" cy="9426198"/>
          </a:xfrm>
          <a:custGeom>
            <a:rect b="b" l="l" r="r" t="t"/>
            <a:pathLst>
              <a:path extrusionOk="0" h="3410473" w="5999159">
                <a:moveTo>
                  <a:pt x="0" y="0"/>
                </a:moveTo>
                <a:lnTo>
                  <a:pt x="5999159" y="0"/>
                </a:lnTo>
                <a:lnTo>
                  <a:pt x="5999159" y="3410473"/>
                </a:lnTo>
                <a:lnTo>
                  <a:pt x="0" y="3410473"/>
                </a:lnTo>
                <a:close/>
              </a:path>
            </a:pathLst>
          </a:custGeom>
          <a:solidFill>
            <a:srgbClr val="FFFFFF"/>
          </a:solidFill>
          <a:ln>
            <a:noFill/>
          </a:ln>
        </p:spPr>
      </p:sp>
      <p:sp>
        <p:nvSpPr>
          <p:cNvPr id="205" name="Google Shape;205;p9"/>
          <p:cNvSpPr/>
          <p:nvPr/>
        </p:nvSpPr>
        <p:spPr>
          <a:xfrm rot="-278358">
            <a:off x="13186236" y="8760183"/>
            <a:ext cx="5868613" cy="1845945"/>
          </a:xfrm>
          <a:custGeom>
            <a:rect b="b" l="l" r="r" t="t"/>
            <a:pathLst>
              <a:path extrusionOk="0" h="1845945" w="5868613">
                <a:moveTo>
                  <a:pt x="0" y="0"/>
                </a:moveTo>
                <a:lnTo>
                  <a:pt x="5868612" y="0"/>
                </a:lnTo>
                <a:lnTo>
                  <a:pt x="5868612" y="1845946"/>
                </a:lnTo>
                <a:lnTo>
                  <a:pt x="0" y="1845946"/>
                </a:lnTo>
                <a:lnTo>
                  <a:pt x="0" y="0"/>
                </a:lnTo>
                <a:close/>
              </a:path>
            </a:pathLst>
          </a:custGeom>
          <a:blipFill rotWithShape="1">
            <a:blip r:embed="rId4">
              <a:alphaModFix/>
            </a:blip>
            <a:stretch>
              <a:fillRect b="0" l="0" r="0" t="0"/>
            </a:stretch>
          </a:blipFill>
          <a:ln>
            <a:noFill/>
          </a:ln>
        </p:spPr>
      </p:sp>
      <p:sp>
        <p:nvSpPr>
          <p:cNvPr id="206" name="Google Shape;206;p9"/>
          <p:cNvSpPr/>
          <p:nvPr/>
        </p:nvSpPr>
        <p:spPr>
          <a:xfrm>
            <a:off x="17609762" y="7735400"/>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207" name="Google Shape;207;p9"/>
          <p:cNvSpPr/>
          <p:nvPr/>
        </p:nvSpPr>
        <p:spPr>
          <a:xfrm>
            <a:off x="243671" y="950893"/>
            <a:ext cx="441616" cy="633141"/>
          </a:xfrm>
          <a:custGeom>
            <a:rect b="b" l="l" r="r" t="t"/>
            <a:pathLst>
              <a:path extrusionOk="0" h="633141" w="441616">
                <a:moveTo>
                  <a:pt x="0" y="0"/>
                </a:moveTo>
                <a:lnTo>
                  <a:pt x="441616" y="0"/>
                </a:lnTo>
                <a:lnTo>
                  <a:pt x="441616" y="633141"/>
                </a:lnTo>
                <a:lnTo>
                  <a:pt x="0" y="633141"/>
                </a:lnTo>
                <a:lnTo>
                  <a:pt x="0" y="0"/>
                </a:lnTo>
                <a:close/>
              </a:path>
            </a:pathLst>
          </a:custGeom>
          <a:blipFill rotWithShape="1">
            <a:blip r:embed="rId5">
              <a:alphaModFix/>
            </a:blip>
            <a:stretch>
              <a:fillRect b="0" l="0" r="0" t="0"/>
            </a:stretch>
          </a:blipFill>
          <a:ln>
            <a:noFill/>
          </a:ln>
        </p:spPr>
      </p:sp>
      <p:sp>
        <p:nvSpPr>
          <p:cNvPr id="208" name="Google Shape;208;p9"/>
          <p:cNvSpPr/>
          <p:nvPr/>
        </p:nvSpPr>
        <p:spPr>
          <a:xfrm>
            <a:off x="5592562" y="755876"/>
            <a:ext cx="7241017" cy="4983305"/>
          </a:xfrm>
          <a:custGeom>
            <a:rect b="b" l="l" r="r" t="t"/>
            <a:pathLst>
              <a:path extrusionOk="0" h="4983305" w="7241017">
                <a:moveTo>
                  <a:pt x="0" y="0"/>
                </a:moveTo>
                <a:lnTo>
                  <a:pt x="7241017" y="0"/>
                </a:lnTo>
                <a:lnTo>
                  <a:pt x="7241017" y="4983305"/>
                </a:lnTo>
                <a:lnTo>
                  <a:pt x="0" y="4983305"/>
                </a:lnTo>
                <a:lnTo>
                  <a:pt x="0" y="0"/>
                </a:lnTo>
                <a:close/>
              </a:path>
            </a:pathLst>
          </a:custGeom>
          <a:blipFill rotWithShape="1">
            <a:blip r:embed="rId6">
              <a:alphaModFix/>
            </a:blip>
            <a:stretch>
              <a:fillRect b="0" l="0" r="0" t="0"/>
            </a:stretch>
          </a:blipFill>
          <a:ln>
            <a:noFill/>
          </a:ln>
        </p:spPr>
      </p:sp>
      <p:sp>
        <p:nvSpPr>
          <p:cNvPr id="209" name="Google Shape;209;p9"/>
          <p:cNvSpPr/>
          <p:nvPr/>
        </p:nvSpPr>
        <p:spPr>
          <a:xfrm>
            <a:off x="3413393" y="5615356"/>
            <a:ext cx="11811676" cy="4240089"/>
          </a:xfrm>
          <a:custGeom>
            <a:rect b="b" l="l" r="r" t="t"/>
            <a:pathLst>
              <a:path extrusionOk="0" h="4240089" w="11811676">
                <a:moveTo>
                  <a:pt x="0" y="0"/>
                </a:moveTo>
                <a:lnTo>
                  <a:pt x="11811676" y="0"/>
                </a:lnTo>
                <a:lnTo>
                  <a:pt x="11811676" y="4240089"/>
                </a:lnTo>
                <a:lnTo>
                  <a:pt x="0" y="4240089"/>
                </a:lnTo>
                <a:lnTo>
                  <a:pt x="0" y="0"/>
                </a:lnTo>
                <a:close/>
              </a:path>
            </a:pathLst>
          </a:custGeom>
          <a:blipFill rotWithShape="1">
            <a:blip r:embed="rId7">
              <a:alphaModFix/>
            </a:blip>
            <a:stretch>
              <a:fillRect b="0" l="0" r="0" t="0"/>
            </a:stretch>
          </a:blipFill>
          <a:ln>
            <a:noFill/>
          </a:ln>
        </p:spPr>
      </p:sp>
      <p:sp>
        <p:nvSpPr>
          <p:cNvPr id="210" name="Google Shape;210;p9"/>
          <p:cNvSpPr txBox="1"/>
          <p:nvPr/>
        </p:nvSpPr>
        <p:spPr>
          <a:xfrm>
            <a:off x="3782484" y="-104775"/>
            <a:ext cx="10723032" cy="902063"/>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0" i="0" lang="en-US" sz="5199" u="none" cap="none" strike="noStrike">
                <a:solidFill>
                  <a:srgbClr val="003EA8"/>
                </a:solidFill>
                <a:latin typeface="Arial"/>
                <a:ea typeface="Arial"/>
                <a:cs typeface="Arial"/>
                <a:sym typeface="Arial"/>
              </a:rPr>
              <a:t>Huấn luyện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