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2" r:id="rId2"/>
    <p:sldMasterId id="2147483746" r:id="rId3"/>
    <p:sldMasterId id="2147483751" r:id="rId4"/>
    <p:sldMasterId id="2147483749" r:id="rId5"/>
    <p:sldMasterId id="2147483754" r:id="rId6"/>
  </p:sldMasterIdLst>
  <p:notesMasterIdLst>
    <p:notesMasterId r:id="rId15"/>
  </p:notesMasterIdLst>
  <p:handoutMasterIdLst>
    <p:handoutMasterId r:id="rId16"/>
  </p:handoutMasterIdLst>
  <p:sldIdLst>
    <p:sldId id="256" r:id="rId7"/>
    <p:sldId id="262" r:id="rId8"/>
    <p:sldId id="267" r:id="rId9"/>
    <p:sldId id="279" r:id="rId10"/>
    <p:sldId id="268" r:id="rId11"/>
    <p:sldId id="269" r:id="rId12"/>
    <p:sldId id="270" r:id="rId13"/>
    <p:sldId id="277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226"/>
    <a:srgbClr val="BF8F55"/>
    <a:srgbClr val="4D4B66"/>
    <a:srgbClr val="5C6873"/>
    <a:srgbClr val="78748A"/>
    <a:srgbClr val="898E97"/>
    <a:srgbClr val="D1AF84"/>
    <a:srgbClr val="F5C832"/>
    <a:srgbClr val="0C8843"/>
    <a:srgbClr val="D22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96D3B-C5ED-B187-8E62-E36046B176E7}" v="11" dt="2023-02-16T12:18:55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85098" autoAdjust="0"/>
  </p:normalViewPr>
  <p:slideViewPr>
    <p:cSldViewPr snapToGrid="0">
      <p:cViewPr varScale="1">
        <p:scale>
          <a:sx n="75" d="100"/>
          <a:sy n="75" d="100"/>
        </p:scale>
        <p:origin x="55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őkés László János" userId="S::laszlo.tokes@uni-corvinus.hu::66d05c4e-82b5-4a05-93ab-1d0acbb09014" providerId="AD" clId="Web-{6E296D3B-C5ED-B187-8E62-E36046B176E7}"/>
    <pc:docChg chg="addSld modSld sldOrd">
      <pc:chgData name="Tőkés László János" userId="S::laszlo.tokes@uni-corvinus.hu::66d05c4e-82b5-4a05-93ab-1d0acbb09014" providerId="AD" clId="Web-{6E296D3B-C5ED-B187-8E62-E36046B176E7}" dt="2023-02-16T12:19:07.949" v="34"/>
      <pc:docMkLst>
        <pc:docMk/>
      </pc:docMkLst>
      <pc:sldChg chg="modSp add ord replId modNotes">
        <pc:chgData name="Tőkés László János" userId="S::laszlo.tokes@uni-corvinus.hu::66d05c4e-82b5-4a05-93ab-1d0acbb09014" providerId="AD" clId="Web-{6E296D3B-C5ED-B187-8E62-E36046B176E7}" dt="2023-02-16T12:19:07.949" v="34"/>
        <pc:sldMkLst>
          <pc:docMk/>
          <pc:sldMk cId="2388754479" sldId="278"/>
        </pc:sldMkLst>
        <pc:spChg chg="mod">
          <ac:chgData name="Tőkés László János" userId="S::laszlo.tokes@uni-corvinus.hu::66d05c4e-82b5-4a05-93ab-1d0acbb09014" providerId="AD" clId="Web-{6E296D3B-C5ED-B187-8E62-E36046B176E7}" dt="2023-02-16T12:18:51.949" v="9" actId="20577"/>
          <ac:spMkLst>
            <pc:docMk/>
            <pc:sldMk cId="2388754479" sldId="278"/>
            <ac:spMk id="4" creationId="{184AA0F1-DA9F-86A1-F507-27998F2D27B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BDE3C8-015D-4364-8747-086292953E3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F4B9CB6-1C7F-4CC7-9AA5-44C01C061363}">
      <dgm:prSet phldrT="[Szöveg]" custT="1"/>
      <dgm:spPr>
        <a:solidFill>
          <a:srgbClr val="BF8F55"/>
        </a:solidFill>
        <a:ln>
          <a:solidFill>
            <a:srgbClr val="101226"/>
          </a:solidFill>
        </a:ln>
      </dgm:spPr>
      <dgm:t>
        <a:bodyPr/>
        <a:lstStyle/>
        <a:p>
          <a:r>
            <a:rPr lang="hu-HU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Company</a:t>
          </a:r>
          <a:endParaRPr lang="en-GB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6FDE02-97A8-4A12-860D-C5BBB55ED148}" type="parTrans" cxnId="{9F26C0DC-8640-43C8-B277-6DE3A8569814}">
      <dgm:prSet/>
      <dgm:spPr/>
      <dgm:t>
        <a:bodyPr/>
        <a:lstStyle/>
        <a:p>
          <a:endParaRPr lang="en-GB"/>
        </a:p>
      </dgm:t>
    </dgm:pt>
    <dgm:pt modelId="{3786A2D5-6E81-4D6D-B59F-FF4780C390F5}" type="sibTrans" cxnId="{9F26C0DC-8640-43C8-B277-6DE3A8569814}">
      <dgm:prSet/>
      <dgm:spPr>
        <a:solidFill>
          <a:schemeClr val="accent1"/>
        </a:solidFill>
      </dgm:spPr>
      <dgm:t>
        <a:bodyPr/>
        <a:lstStyle/>
        <a:p>
          <a:endParaRPr lang="en-GB"/>
        </a:p>
      </dgm:t>
    </dgm:pt>
    <dgm:pt modelId="{9FAC430E-CEAB-4D78-830F-E76AAF6582B9}">
      <dgm:prSet phldrT="[Szöveg]"/>
      <dgm:spPr>
        <a:solidFill>
          <a:srgbClr val="BF8F55"/>
        </a:solidFill>
        <a:ln>
          <a:solidFill>
            <a:srgbClr val="101226"/>
          </a:solidFill>
        </a:ln>
      </dgm:spPr>
      <dgm:t>
        <a:bodyPr/>
        <a:lstStyle/>
        <a:p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Prices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B523EF-19D5-4D90-8916-F96BAE77EF58}" type="parTrans" cxnId="{BA15842B-81EB-4C0E-9139-5152F88F897F}">
      <dgm:prSet/>
      <dgm:spPr/>
      <dgm:t>
        <a:bodyPr/>
        <a:lstStyle/>
        <a:p>
          <a:endParaRPr lang="en-GB"/>
        </a:p>
      </dgm:t>
    </dgm:pt>
    <dgm:pt modelId="{E338C1B5-D7F9-4299-89C7-5A1EA05946C9}" type="sibTrans" cxnId="{BA15842B-81EB-4C0E-9139-5152F88F897F}">
      <dgm:prSet/>
      <dgm:spPr>
        <a:solidFill>
          <a:schemeClr val="accent1"/>
        </a:solidFill>
      </dgm:spPr>
      <dgm:t>
        <a:bodyPr/>
        <a:lstStyle/>
        <a:p>
          <a:endParaRPr lang="en-GB"/>
        </a:p>
      </dgm:t>
    </dgm:pt>
    <dgm:pt modelId="{CDD423C3-0AC9-4CFC-A4F0-43E270598CD1}">
      <dgm:prSet phldrT="[Szöveg]"/>
      <dgm:spPr>
        <a:solidFill>
          <a:srgbClr val="BF8F55"/>
        </a:solidFill>
        <a:ln>
          <a:solidFill>
            <a:srgbClr val="101226"/>
          </a:solidFill>
        </a:ln>
      </dgm:spPr>
      <dgm:t>
        <a:bodyPr/>
        <a:lstStyle/>
        <a:p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Location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263AAC-9F0D-4A09-BE18-C720F3095F5E}" type="parTrans" cxnId="{8EC54216-E724-4198-A2CA-782BB1175998}">
      <dgm:prSet/>
      <dgm:spPr/>
      <dgm:t>
        <a:bodyPr/>
        <a:lstStyle/>
        <a:p>
          <a:endParaRPr lang="hu-HU"/>
        </a:p>
      </dgm:t>
    </dgm:pt>
    <dgm:pt modelId="{4490ED31-853E-4FFC-8CA5-642834215DE6}" type="sibTrans" cxnId="{8EC54216-E724-4198-A2CA-782BB1175998}">
      <dgm:prSet/>
      <dgm:spPr/>
      <dgm:t>
        <a:bodyPr/>
        <a:lstStyle/>
        <a:p>
          <a:endParaRPr lang="hu-HU"/>
        </a:p>
      </dgm:t>
    </dgm:pt>
    <dgm:pt modelId="{BCF826E4-61AB-4498-AFF4-CAC77DA78CA2}" type="pres">
      <dgm:prSet presAssocID="{DEBDE3C8-015D-4364-8747-086292953E3B}" presName="Name0" presStyleCnt="0">
        <dgm:presLayoutVars>
          <dgm:dir/>
          <dgm:resizeHandles val="exact"/>
        </dgm:presLayoutVars>
      </dgm:prSet>
      <dgm:spPr/>
    </dgm:pt>
    <dgm:pt modelId="{68E47EC0-354F-4712-8822-B4EB3722DBCF}" type="pres">
      <dgm:prSet presAssocID="{FF4B9CB6-1C7F-4CC7-9AA5-44C01C061363}" presName="node" presStyleLbl="node1" presStyleIdx="0" presStyleCnt="3">
        <dgm:presLayoutVars>
          <dgm:bulletEnabled val="1"/>
        </dgm:presLayoutVars>
      </dgm:prSet>
      <dgm:spPr/>
    </dgm:pt>
    <dgm:pt modelId="{0B37F099-97BF-49B0-9EB2-723F0BB6A39A}" type="pres">
      <dgm:prSet presAssocID="{3786A2D5-6E81-4D6D-B59F-FF4780C390F5}" presName="sibTrans" presStyleLbl="sibTrans2D1" presStyleIdx="0" presStyleCnt="2"/>
      <dgm:spPr/>
    </dgm:pt>
    <dgm:pt modelId="{F3FCD9C6-E92C-4DEF-A9DA-0591BD3987BD}" type="pres">
      <dgm:prSet presAssocID="{3786A2D5-6E81-4D6D-B59F-FF4780C390F5}" presName="connectorText" presStyleLbl="sibTrans2D1" presStyleIdx="0" presStyleCnt="2"/>
      <dgm:spPr/>
    </dgm:pt>
    <dgm:pt modelId="{69B4B68C-D8C9-40D7-A5C3-9F7FE1870B22}" type="pres">
      <dgm:prSet presAssocID="{9FAC430E-CEAB-4D78-830F-E76AAF6582B9}" presName="node" presStyleLbl="node1" presStyleIdx="1" presStyleCnt="3">
        <dgm:presLayoutVars>
          <dgm:bulletEnabled val="1"/>
        </dgm:presLayoutVars>
      </dgm:prSet>
      <dgm:spPr/>
    </dgm:pt>
    <dgm:pt modelId="{A0788B89-D660-4820-AD50-75CE7F61EAA6}" type="pres">
      <dgm:prSet presAssocID="{E338C1B5-D7F9-4299-89C7-5A1EA05946C9}" presName="sibTrans" presStyleLbl="sibTrans2D1" presStyleIdx="1" presStyleCnt="2" custAng="10800000"/>
      <dgm:spPr/>
    </dgm:pt>
    <dgm:pt modelId="{BBDB4E04-F0D1-4132-B7D6-46455F89BB6E}" type="pres">
      <dgm:prSet presAssocID="{E338C1B5-D7F9-4299-89C7-5A1EA05946C9}" presName="connectorText" presStyleLbl="sibTrans2D1" presStyleIdx="1" presStyleCnt="2"/>
      <dgm:spPr/>
    </dgm:pt>
    <dgm:pt modelId="{00A22107-E682-4AF5-BD36-9AAA981F7F89}" type="pres">
      <dgm:prSet presAssocID="{CDD423C3-0AC9-4CFC-A4F0-43E270598CD1}" presName="node" presStyleLbl="node1" presStyleIdx="2" presStyleCnt="3">
        <dgm:presLayoutVars>
          <dgm:bulletEnabled val="1"/>
        </dgm:presLayoutVars>
      </dgm:prSet>
      <dgm:spPr/>
    </dgm:pt>
  </dgm:ptLst>
  <dgm:cxnLst>
    <dgm:cxn modelId="{8EC54216-E724-4198-A2CA-782BB1175998}" srcId="{DEBDE3C8-015D-4364-8747-086292953E3B}" destId="{CDD423C3-0AC9-4CFC-A4F0-43E270598CD1}" srcOrd="2" destOrd="0" parTransId="{AD263AAC-9F0D-4A09-BE18-C720F3095F5E}" sibTransId="{4490ED31-853E-4FFC-8CA5-642834215DE6}"/>
    <dgm:cxn modelId="{BA15842B-81EB-4C0E-9139-5152F88F897F}" srcId="{DEBDE3C8-015D-4364-8747-086292953E3B}" destId="{9FAC430E-CEAB-4D78-830F-E76AAF6582B9}" srcOrd="1" destOrd="0" parTransId="{B6B523EF-19D5-4D90-8916-F96BAE77EF58}" sibTransId="{E338C1B5-D7F9-4299-89C7-5A1EA05946C9}"/>
    <dgm:cxn modelId="{E07E0537-B0D8-471D-9F32-D98FBF481773}" type="presOf" srcId="{FF4B9CB6-1C7F-4CC7-9AA5-44C01C061363}" destId="{68E47EC0-354F-4712-8822-B4EB3722DBCF}" srcOrd="0" destOrd="0" presId="urn:microsoft.com/office/officeart/2005/8/layout/process1"/>
    <dgm:cxn modelId="{6655D05C-0468-4983-9B6D-3698444BE3A0}" type="presOf" srcId="{E338C1B5-D7F9-4299-89C7-5A1EA05946C9}" destId="{A0788B89-D660-4820-AD50-75CE7F61EAA6}" srcOrd="0" destOrd="0" presId="urn:microsoft.com/office/officeart/2005/8/layout/process1"/>
    <dgm:cxn modelId="{9519E16C-C608-45FE-935A-0745826815C1}" type="presOf" srcId="{CDD423C3-0AC9-4CFC-A4F0-43E270598CD1}" destId="{00A22107-E682-4AF5-BD36-9AAA981F7F89}" srcOrd="0" destOrd="0" presId="urn:microsoft.com/office/officeart/2005/8/layout/process1"/>
    <dgm:cxn modelId="{68205A73-6173-40D9-8962-337BEC38FCD4}" type="presOf" srcId="{E338C1B5-D7F9-4299-89C7-5A1EA05946C9}" destId="{BBDB4E04-F0D1-4132-B7D6-46455F89BB6E}" srcOrd="1" destOrd="0" presId="urn:microsoft.com/office/officeart/2005/8/layout/process1"/>
    <dgm:cxn modelId="{4F8D007F-9E14-4BE6-A86A-C96A142761FF}" type="presOf" srcId="{3786A2D5-6E81-4D6D-B59F-FF4780C390F5}" destId="{0B37F099-97BF-49B0-9EB2-723F0BB6A39A}" srcOrd="0" destOrd="0" presId="urn:microsoft.com/office/officeart/2005/8/layout/process1"/>
    <dgm:cxn modelId="{B2FAF3C6-BC99-47F5-A2D5-7AEAFDE3D306}" type="presOf" srcId="{9FAC430E-CEAB-4D78-830F-E76AAF6582B9}" destId="{69B4B68C-D8C9-40D7-A5C3-9F7FE1870B22}" srcOrd="0" destOrd="0" presId="urn:microsoft.com/office/officeart/2005/8/layout/process1"/>
    <dgm:cxn modelId="{9F26C0DC-8640-43C8-B277-6DE3A8569814}" srcId="{DEBDE3C8-015D-4364-8747-086292953E3B}" destId="{FF4B9CB6-1C7F-4CC7-9AA5-44C01C061363}" srcOrd="0" destOrd="0" parTransId="{556FDE02-97A8-4A12-860D-C5BBB55ED148}" sibTransId="{3786A2D5-6E81-4D6D-B59F-FF4780C390F5}"/>
    <dgm:cxn modelId="{7E09E9E1-CABA-40BF-8C12-5F084A3662BC}" type="presOf" srcId="{3786A2D5-6E81-4D6D-B59F-FF4780C390F5}" destId="{F3FCD9C6-E92C-4DEF-A9DA-0591BD3987BD}" srcOrd="1" destOrd="0" presId="urn:microsoft.com/office/officeart/2005/8/layout/process1"/>
    <dgm:cxn modelId="{8792DFEC-E9FC-4513-8AC7-50303421B909}" type="presOf" srcId="{DEBDE3C8-015D-4364-8747-086292953E3B}" destId="{BCF826E4-61AB-4498-AFF4-CAC77DA78CA2}" srcOrd="0" destOrd="0" presId="urn:microsoft.com/office/officeart/2005/8/layout/process1"/>
    <dgm:cxn modelId="{AC18C14B-9E82-4470-A998-F81AF2364628}" type="presParOf" srcId="{BCF826E4-61AB-4498-AFF4-CAC77DA78CA2}" destId="{68E47EC0-354F-4712-8822-B4EB3722DBCF}" srcOrd="0" destOrd="0" presId="urn:microsoft.com/office/officeart/2005/8/layout/process1"/>
    <dgm:cxn modelId="{8CAC8F82-28AD-417C-A23E-D3942473A75C}" type="presParOf" srcId="{BCF826E4-61AB-4498-AFF4-CAC77DA78CA2}" destId="{0B37F099-97BF-49B0-9EB2-723F0BB6A39A}" srcOrd="1" destOrd="0" presId="urn:microsoft.com/office/officeart/2005/8/layout/process1"/>
    <dgm:cxn modelId="{9A285470-B1EA-48DE-AF65-9C1F493A555F}" type="presParOf" srcId="{0B37F099-97BF-49B0-9EB2-723F0BB6A39A}" destId="{F3FCD9C6-E92C-4DEF-A9DA-0591BD3987BD}" srcOrd="0" destOrd="0" presId="urn:microsoft.com/office/officeart/2005/8/layout/process1"/>
    <dgm:cxn modelId="{EE3A48DB-6B90-4DD6-ACE1-62B76648DD33}" type="presParOf" srcId="{BCF826E4-61AB-4498-AFF4-CAC77DA78CA2}" destId="{69B4B68C-D8C9-40D7-A5C3-9F7FE1870B22}" srcOrd="2" destOrd="0" presId="urn:microsoft.com/office/officeart/2005/8/layout/process1"/>
    <dgm:cxn modelId="{2ECF1B0A-D64E-4456-98A3-7A22393AC92E}" type="presParOf" srcId="{BCF826E4-61AB-4498-AFF4-CAC77DA78CA2}" destId="{A0788B89-D660-4820-AD50-75CE7F61EAA6}" srcOrd="3" destOrd="0" presId="urn:microsoft.com/office/officeart/2005/8/layout/process1"/>
    <dgm:cxn modelId="{BAC35DE8-35AA-4D6E-8D74-E65EADB6B92C}" type="presParOf" srcId="{A0788B89-D660-4820-AD50-75CE7F61EAA6}" destId="{BBDB4E04-F0D1-4132-B7D6-46455F89BB6E}" srcOrd="0" destOrd="0" presId="urn:microsoft.com/office/officeart/2005/8/layout/process1"/>
    <dgm:cxn modelId="{075B1C8D-790A-48F3-A4EA-A809BABD9E5E}" type="presParOf" srcId="{BCF826E4-61AB-4498-AFF4-CAC77DA78CA2}" destId="{00A22107-E682-4AF5-BD36-9AAA981F7F8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47EC0-354F-4712-8822-B4EB3722DBCF}">
      <dsp:nvSpPr>
        <dsp:cNvPr id="0" name=""/>
        <dsp:cNvSpPr/>
      </dsp:nvSpPr>
      <dsp:spPr>
        <a:xfrm>
          <a:off x="6490" y="1788508"/>
          <a:ext cx="1940018" cy="1164010"/>
        </a:xfrm>
        <a:prstGeom prst="roundRect">
          <a:avLst>
            <a:gd name="adj" fmla="val 10000"/>
          </a:avLst>
        </a:prstGeom>
        <a:solidFill>
          <a:srgbClr val="BF8F55"/>
        </a:solidFill>
        <a:ln w="12700" cap="flat" cmpd="sng" algn="ctr">
          <a:solidFill>
            <a:srgbClr val="1012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Company</a:t>
          </a:r>
          <a:endParaRPr lang="en-GB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83" y="1822601"/>
        <a:ext cx="1871832" cy="1095824"/>
      </dsp:txXfrm>
    </dsp:sp>
    <dsp:sp modelId="{0B37F099-97BF-49B0-9EB2-723F0BB6A39A}">
      <dsp:nvSpPr>
        <dsp:cNvPr id="0" name=""/>
        <dsp:cNvSpPr/>
      </dsp:nvSpPr>
      <dsp:spPr>
        <a:xfrm>
          <a:off x="2140510" y="2129951"/>
          <a:ext cx="411283" cy="481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2140510" y="2226176"/>
        <a:ext cx="287898" cy="288674"/>
      </dsp:txXfrm>
    </dsp:sp>
    <dsp:sp modelId="{69B4B68C-D8C9-40D7-A5C3-9F7FE1870B22}">
      <dsp:nvSpPr>
        <dsp:cNvPr id="0" name=""/>
        <dsp:cNvSpPr/>
      </dsp:nvSpPr>
      <dsp:spPr>
        <a:xfrm>
          <a:off x="2722515" y="1788508"/>
          <a:ext cx="1940018" cy="1164010"/>
        </a:xfrm>
        <a:prstGeom prst="roundRect">
          <a:avLst>
            <a:gd name="adj" fmla="val 10000"/>
          </a:avLst>
        </a:prstGeom>
        <a:solidFill>
          <a:srgbClr val="BF8F55"/>
        </a:solidFill>
        <a:ln w="12700" cap="flat" cmpd="sng" algn="ctr">
          <a:solidFill>
            <a:srgbClr val="1012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Prices</a:t>
          </a:r>
          <a:endParaRPr lang="en-GB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56608" y="1822601"/>
        <a:ext cx="1871832" cy="1095824"/>
      </dsp:txXfrm>
    </dsp:sp>
    <dsp:sp modelId="{A0788B89-D660-4820-AD50-75CE7F61EAA6}">
      <dsp:nvSpPr>
        <dsp:cNvPr id="0" name=""/>
        <dsp:cNvSpPr/>
      </dsp:nvSpPr>
      <dsp:spPr>
        <a:xfrm rot="10800000">
          <a:off x="4856535" y="2129951"/>
          <a:ext cx="411283" cy="481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4979920" y="2226176"/>
        <a:ext cx="287898" cy="288674"/>
      </dsp:txXfrm>
    </dsp:sp>
    <dsp:sp modelId="{00A22107-E682-4AF5-BD36-9AAA981F7F89}">
      <dsp:nvSpPr>
        <dsp:cNvPr id="0" name=""/>
        <dsp:cNvSpPr/>
      </dsp:nvSpPr>
      <dsp:spPr>
        <a:xfrm>
          <a:off x="5438541" y="1788508"/>
          <a:ext cx="1940018" cy="1164010"/>
        </a:xfrm>
        <a:prstGeom prst="roundRect">
          <a:avLst>
            <a:gd name="adj" fmla="val 10000"/>
          </a:avLst>
        </a:prstGeom>
        <a:solidFill>
          <a:srgbClr val="BF8F55"/>
        </a:solidFill>
        <a:ln w="12700" cap="flat" cmpd="sng" algn="ctr">
          <a:solidFill>
            <a:srgbClr val="1012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Location</a:t>
          </a:r>
          <a:endParaRPr lang="en-GB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72634" y="1822601"/>
        <a:ext cx="1871832" cy="109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B8A5F8E-55AF-4885-A2EC-90E3B4EA07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8C9AF74-E70B-4456-A70C-DA4D5E5C97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6CC4A-8218-4BDA-98A5-A5996A95B397}" type="datetimeFigureOut">
              <a:rPr lang="hu-HU" smtClean="0"/>
              <a:t>2025. 10. 21.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F90E50F-7A6E-4FC2-96AB-F5E54844B4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FC1F0FF-6110-4F17-A725-AC394804EF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2F92F-F94A-4D17-913F-9AB619DC0A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8271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23FB2-ADFE-4D94-8D0C-BCB533AF8BD6}" type="datetimeFigureOut">
              <a:rPr lang="hu-HU" smtClean="0"/>
              <a:t>2025. 10. 21.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260B-2877-4559-9AFC-56C12A6E9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910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Problémafelvetés, a kutatási kérdés,</a:t>
            </a:r>
            <a:r>
              <a:rPr lang="hu-HU" baseline="0" dirty="0"/>
              <a:t> illetve hipotézis megfogalmazása.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Miért releváns a kérdés (motiváció)?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60B-2877-4559-9AFC-56C12A6E943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018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/>
              <a:t>Adatok forrása, tartalma röviden. Itt kerül sor a leíró statisztikák közlésére is, de azok az előadásból most kivételesen maradjanak ki! (Egyébként, ha leíró statisztikákat is közlünk, akkor legyen több </a:t>
            </a:r>
            <a:r>
              <a:rPr lang="hu-HU" baseline="0" dirty="0" err="1"/>
              <a:t>slide</a:t>
            </a:r>
            <a:r>
              <a:rPr lang="hu-HU" baseline="0" dirty="0"/>
              <a:t> az adatokról, ne egyre zsúfoljunk oda mindent!)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60B-2877-4559-9AFC-56C12A6E943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812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Rövid</a:t>
            </a:r>
            <a:r>
              <a:rPr lang="hu-HU" baseline="0" dirty="0"/>
              <a:t> összefoglalás az alkalmazott módszertanról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60B-2877-4559-9AFC-56C12A6E943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209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eredmények rövid bemutatása</a:t>
            </a:r>
            <a:endParaRPr lang="hu-HU" baseline="0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60B-2877-4559-9AFC-56C12A6E9433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3579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Konklúzió megfogalmazása, alkalmazhatóság (ha van ilyen), további kutatási lehetőségek (ha van ilyen).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60B-2877-4559-9AFC-56C12A6E9433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201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60B-2877-4559-9AFC-56C12A6E943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235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hyperlink" Target="mailto:xy.z@uni-corvinus.hu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21B22-D365-495C-88F1-1B023545C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600201"/>
            <a:ext cx="9144000" cy="1828800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C58CEF-E392-45B5-BDE8-D20516C75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3602038"/>
            <a:ext cx="7389841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 i="0"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168CCA1-A3E8-48EC-AA71-6C3EC07B53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900000">
            <a:off x="8612223" y="3585940"/>
            <a:ext cx="2544996" cy="2544996"/>
          </a:xfrm>
          <a:prstGeom prst="rect">
            <a:avLst/>
          </a:prstGeom>
        </p:spPr>
      </p:pic>
      <p:sp>
        <p:nvSpPr>
          <p:cNvPr id="13" name="Szöveg helye 12">
            <a:extLst>
              <a:ext uri="{FF2B5EF4-FFF2-40B4-BE49-F238E27FC236}">
                <a16:creationId xmlns:a16="http://schemas.microsoft.com/office/drawing/2014/main" id="{E7C88084-184B-4E45-86E3-B471C8510B1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81074" y="5400212"/>
            <a:ext cx="7389841" cy="3863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dirty="0"/>
              <a:t>Author</a:t>
            </a:r>
            <a:r>
              <a:rPr lang="hu-HU" dirty="0"/>
              <a:t>: 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EFD3DBF-40CF-4739-B3A5-EDB6B02D5C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965" y="584200"/>
            <a:ext cx="16092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title +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AA563B-1007-4753-A9CD-57710D33D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99" y="216000"/>
            <a:ext cx="10440000" cy="1008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hu-HU" dirty="0"/>
          </a:p>
        </p:txBody>
      </p:sp>
      <p:sp>
        <p:nvSpPr>
          <p:cNvPr id="7" name="Szöveg helye 3">
            <a:extLst>
              <a:ext uri="{FF2B5EF4-FFF2-40B4-BE49-F238E27FC236}">
                <a16:creationId xmlns:a16="http://schemas.microsoft.com/office/drawing/2014/main" id="{70525B92-1521-4408-948A-88D6B9C6B7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2280" y="1542750"/>
            <a:ext cx="11349037" cy="5718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9" name="Tartalom helye 6">
            <a:extLst>
              <a:ext uri="{FF2B5EF4-FFF2-40B4-BE49-F238E27FC236}">
                <a16:creationId xmlns:a16="http://schemas.microsoft.com/office/drawing/2014/main" id="{B5A9C7AB-49B8-4DC3-944F-0E04F1BB405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431" y="2388974"/>
            <a:ext cx="5400000" cy="39674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artalom helye 6">
            <a:extLst>
              <a:ext uri="{FF2B5EF4-FFF2-40B4-BE49-F238E27FC236}">
                <a16:creationId xmlns:a16="http://schemas.microsoft.com/office/drawing/2014/main" id="{54ADE77F-8F11-4A65-8AC1-F52DBD88A3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21317" y="2388974"/>
            <a:ext cx="5400000" cy="39674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362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title +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AA563B-1007-4753-A9CD-57710D33D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99" y="216000"/>
            <a:ext cx="10440000" cy="1008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hu-HU" dirty="0"/>
          </a:p>
        </p:txBody>
      </p:sp>
      <p:sp>
        <p:nvSpPr>
          <p:cNvPr id="7" name="Szöveg helye 3">
            <a:extLst>
              <a:ext uri="{FF2B5EF4-FFF2-40B4-BE49-F238E27FC236}">
                <a16:creationId xmlns:a16="http://schemas.microsoft.com/office/drawing/2014/main" id="{70525B92-1521-4408-948A-88D6B9C6B7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2280" y="1542750"/>
            <a:ext cx="11349037" cy="5718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10" name="Tartalom helye 6">
            <a:extLst>
              <a:ext uri="{FF2B5EF4-FFF2-40B4-BE49-F238E27FC236}">
                <a16:creationId xmlns:a16="http://schemas.microsoft.com/office/drawing/2014/main" id="{3B23D413-D334-4118-9EB2-208C052650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431" y="2361300"/>
            <a:ext cx="3600000" cy="39951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11" name="Tartalom helye 6">
            <a:extLst>
              <a:ext uri="{FF2B5EF4-FFF2-40B4-BE49-F238E27FC236}">
                <a16:creationId xmlns:a16="http://schemas.microsoft.com/office/drawing/2014/main" id="{3D1C0295-03ED-4A5C-86EF-1F00C752CD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221317" y="2361300"/>
            <a:ext cx="3600000" cy="39951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8" name="Tartalom helye 6">
            <a:extLst>
              <a:ext uri="{FF2B5EF4-FFF2-40B4-BE49-F238E27FC236}">
                <a16:creationId xmlns:a16="http://schemas.microsoft.com/office/drawing/2014/main" id="{700523A3-375E-43EB-A109-AA5F32D6F59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84034" y="2361300"/>
            <a:ext cx="3600000" cy="39951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9720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title + 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AA563B-1007-4753-A9CD-57710D33D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99" y="216000"/>
            <a:ext cx="10440000" cy="1008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hu-HU" dirty="0"/>
          </a:p>
        </p:txBody>
      </p:sp>
      <p:sp>
        <p:nvSpPr>
          <p:cNvPr id="7" name="Szöveg helye 3">
            <a:extLst>
              <a:ext uri="{FF2B5EF4-FFF2-40B4-BE49-F238E27FC236}">
                <a16:creationId xmlns:a16="http://schemas.microsoft.com/office/drawing/2014/main" id="{70525B92-1521-4408-948A-88D6B9C6B7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2280" y="1542750"/>
            <a:ext cx="11349037" cy="5718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10" name="Tartalom helye 6">
            <a:extLst>
              <a:ext uri="{FF2B5EF4-FFF2-40B4-BE49-F238E27FC236}">
                <a16:creationId xmlns:a16="http://schemas.microsoft.com/office/drawing/2014/main" id="{3B23D413-D334-4118-9EB2-208C052650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431" y="2361300"/>
            <a:ext cx="3600000" cy="399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artalom helye 6">
            <a:extLst>
              <a:ext uri="{FF2B5EF4-FFF2-40B4-BE49-F238E27FC236}">
                <a16:creationId xmlns:a16="http://schemas.microsoft.com/office/drawing/2014/main" id="{3D1C0295-03ED-4A5C-86EF-1F00C752CD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221317" y="2361300"/>
            <a:ext cx="3600000" cy="399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artalom helye 6">
            <a:extLst>
              <a:ext uri="{FF2B5EF4-FFF2-40B4-BE49-F238E27FC236}">
                <a16:creationId xmlns:a16="http://schemas.microsoft.com/office/drawing/2014/main" id="{700523A3-375E-43EB-A109-AA5F32D6F59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84034" y="2361300"/>
            <a:ext cx="3600000" cy="399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2861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numb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AA563B-1007-4753-A9CD-57710D33D6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431" y="847575"/>
            <a:ext cx="3600000" cy="5718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noProof="0"/>
              <a:t>Numbering</a:t>
            </a:r>
          </a:p>
        </p:txBody>
      </p:sp>
      <p:sp>
        <p:nvSpPr>
          <p:cNvPr id="7" name="Szöveg helye 3">
            <a:extLst>
              <a:ext uri="{FF2B5EF4-FFF2-40B4-BE49-F238E27FC236}">
                <a16:creationId xmlns:a16="http://schemas.microsoft.com/office/drawing/2014/main" id="{70525B92-1521-4408-948A-88D6B9C6B7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2280" y="1542750"/>
            <a:ext cx="3596151" cy="5718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10" name="Tartalom helye 6">
            <a:extLst>
              <a:ext uri="{FF2B5EF4-FFF2-40B4-BE49-F238E27FC236}">
                <a16:creationId xmlns:a16="http://schemas.microsoft.com/office/drawing/2014/main" id="{3B23D413-D334-4118-9EB2-208C052650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431" y="2361300"/>
            <a:ext cx="3600000" cy="399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artalom helye 6">
            <a:extLst>
              <a:ext uri="{FF2B5EF4-FFF2-40B4-BE49-F238E27FC236}">
                <a16:creationId xmlns:a16="http://schemas.microsoft.com/office/drawing/2014/main" id="{3D1C0295-03ED-4A5C-86EF-1F00C752CD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221317" y="2361300"/>
            <a:ext cx="3600000" cy="399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artalom helye 6">
            <a:extLst>
              <a:ext uri="{FF2B5EF4-FFF2-40B4-BE49-F238E27FC236}">
                <a16:creationId xmlns:a16="http://schemas.microsoft.com/office/drawing/2014/main" id="{700523A3-375E-43EB-A109-AA5F32D6F59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84034" y="2361300"/>
            <a:ext cx="3600000" cy="3995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zöveg helye 3">
            <a:extLst>
              <a:ext uri="{FF2B5EF4-FFF2-40B4-BE49-F238E27FC236}">
                <a16:creationId xmlns:a16="http://schemas.microsoft.com/office/drawing/2014/main" id="{E28104EE-F1DC-4424-9B48-FE3658EC5D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87883" y="1542750"/>
            <a:ext cx="3596151" cy="5718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14" name="Szöveg helye 3">
            <a:extLst>
              <a:ext uri="{FF2B5EF4-FFF2-40B4-BE49-F238E27FC236}">
                <a16:creationId xmlns:a16="http://schemas.microsoft.com/office/drawing/2014/main" id="{546FFA6A-85A0-4F5D-A260-F96DC8A8FC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25166" y="1542750"/>
            <a:ext cx="3596151" cy="5718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18" name="Szöveg helye 3">
            <a:extLst>
              <a:ext uri="{FF2B5EF4-FFF2-40B4-BE49-F238E27FC236}">
                <a16:creationId xmlns:a16="http://schemas.microsoft.com/office/drawing/2014/main" id="{69ED1598-87DB-4D41-A19E-CAAC7DDB42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25166" y="826216"/>
            <a:ext cx="3596151" cy="571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800" b="1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Numbering</a:t>
            </a:r>
          </a:p>
        </p:txBody>
      </p:sp>
      <p:sp>
        <p:nvSpPr>
          <p:cNvPr id="19" name="Szöveg helye 3">
            <a:extLst>
              <a:ext uri="{FF2B5EF4-FFF2-40B4-BE49-F238E27FC236}">
                <a16:creationId xmlns:a16="http://schemas.microsoft.com/office/drawing/2014/main" id="{008C70E5-6C05-4139-9CE8-37D9CB47C3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87883" y="847575"/>
            <a:ext cx="3596151" cy="571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800" b="1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Numbering</a:t>
            </a:r>
          </a:p>
        </p:txBody>
      </p:sp>
    </p:spTree>
    <p:extLst>
      <p:ext uri="{BB962C8B-B14F-4D97-AF65-F5344CB8AC3E}">
        <p14:creationId xmlns:p14="http://schemas.microsoft.com/office/powerpoint/2010/main" val="3323537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- 9 numb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FD0674F-3698-4C62-873C-C684583F741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363723" y="1286453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2.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38A67DE-6F39-470E-8387-BDE6A5E754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073710" y="1286583"/>
            <a:ext cx="3370263" cy="45886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3.</a:t>
            </a:r>
            <a:endParaRPr lang="en-US" dirty="0"/>
          </a:p>
        </p:txBody>
      </p:sp>
      <p:sp>
        <p:nvSpPr>
          <p:cNvPr id="7" name="Szöveg helye 7">
            <a:extLst>
              <a:ext uri="{FF2B5EF4-FFF2-40B4-BE49-F238E27FC236}">
                <a16:creationId xmlns:a16="http://schemas.microsoft.com/office/drawing/2014/main" id="{0DF119E4-5278-43E2-9C19-066BA5749E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51047" y="1921644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C976B6BF-E09A-4E49-A9FD-195850241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6271" y="1921644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C20D801-18A2-4519-892E-EC392A9933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363723" y="2767015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5.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D60C8E7-5F58-4B56-81F5-9E789DB8A0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73710" y="2767145"/>
            <a:ext cx="3370263" cy="45886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6.</a:t>
            </a:r>
            <a:endParaRPr lang="en-US" dirty="0"/>
          </a:p>
        </p:txBody>
      </p:sp>
      <p:sp>
        <p:nvSpPr>
          <p:cNvPr id="11" name="Szöveg helye 7">
            <a:extLst>
              <a:ext uri="{FF2B5EF4-FFF2-40B4-BE49-F238E27FC236}">
                <a16:creationId xmlns:a16="http://schemas.microsoft.com/office/drawing/2014/main" id="{98CA84C7-6891-4CD1-BC33-A902F2418C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51047" y="3402206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12" name="Szöveg helye 7">
            <a:extLst>
              <a:ext uri="{FF2B5EF4-FFF2-40B4-BE49-F238E27FC236}">
                <a16:creationId xmlns:a16="http://schemas.microsoft.com/office/drawing/2014/main" id="{A8E33CB9-B7A0-4A74-8A05-0236549C87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56271" y="3402206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DC4D8D4-E0F1-4194-9D47-7C7D04ED189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5324" y="1286453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1.</a:t>
            </a:r>
            <a:endParaRPr lang="en-US" dirty="0"/>
          </a:p>
        </p:txBody>
      </p:sp>
      <p:sp>
        <p:nvSpPr>
          <p:cNvPr id="14" name="Szöveg helye 7">
            <a:extLst>
              <a:ext uri="{FF2B5EF4-FFF2-40B4-BE49-F238E27FC236}">
                <a16:creationId xmlns:a16="http://schemas.microsoft.com/office/drawing/2014/main" id="{83A130E6-4072-4493-887F-7160AC79BA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2648" y="1921644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771BB7C-1F8F-4860-B7B3-F4BBF9AFB586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55324" y="2772483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4.</a:t>
            </a:r>
            <a:endParaRPr lang="en-US" dirty="0"/>
          </a:p>
        </p:txBody>
      </p:sp>
      <p:sp>
        <p:nvSpPr>
          <p:cNvPr id="16" name="Szöveg helye 7">
            <a:extLst>
              <a:ext uri="{FF2B5EF4-FFF2-40B4-BE49-F238E27FC236}">
                <a16:creationId xmlns:a16="http://schemas.microsoft.com/office/drawing/2014/main" id="{0BA7F94B-C6FC-429D-9185-0577CDA9508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2648" y="3407674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DDBE87F-7C32-4BC5-B533-4232C71D3DBC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363723" y="4258383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8.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4A58838-1207-403A-9698-3482DC37115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73710" y="4258513"/>
            <a:ext cx="3370263" cy="45886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9.</a:t>
            </a:r>
            <a:endParaRPr lang="en-US" dirty="0"/>
          </a:p>
        </p:txBody>
      </p:sp>
      <p:sp>
        <p:nvSpPr>
          <p:cNvPr id="19" name="Szöveg helye 7">
            <a:extLst>
              <a:ext uri="{FF2B5EF4-FFF2-40B4-BE49-F238E27FC236}">
                <a16:creationId xmlns:a16="http://schemas.microsoft.com/office/drawing/2014/main" id="{ECBA7B46-E9BE-4AD9-AF52-511C8DCBBB2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1047" y="4893574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20" name="Szöveg helye 7">
            <a:extLst>
              <a:ext uri="{FF2B5EF4-FFF2-40B4-BE49-F238E27FC236}">
                <a16:creationId xmlns:a16="http://schemas.microsoft.com/office/drawing/2014/main" id="{17483462-AAED-42E3-85A0-71224533AE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56271" y="4893574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48EE39E-4602-42B8-A3CA-8353BF73F4D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55324" y="4263851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7.</a:t>
            </a:r>
            <a:endParaRPr lang="en-US" dirty="0"/>
          </a:p>
        </p:txBody>
      </p:sp>
      <p:sp>
        <p:nvSpPr>
          <p:cNvPr id="22" name="Szöveg helye 7">
            <a:extLst>
              <a:ext uri="{FF2B5EF4-FFF2-40B4-BE49-F238E27FC236}">
                <a16:creationId xmlns:a16="http://schemas.microsoft.com/office/drawing/2014/main" id="{F58F9C52-BD9A-40A2-8CF2-3F060160D5E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8" y="4899042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292880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- 12 numb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4AE8FD-34DC-4E0D-BD1A-0EB356C468DF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96913" y="1276928"/>
            <a:ext cx="2699934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1.</a:t>
            </a:r>
            <a:endParaRPr lang="en-US" dirty="0"/>
          </a:p>
        </p:txBody>
      </p:sp>
      <p:sp>
        <p:nvSpPr>
          <p:cNvPr id="6" name="Szöveg helye 7">
            <a:extLst>
              <a:ext uri="{FF2B5EF4-FFF2-40B4-BE49-F238E27FC236}">
                <a16:creationId xmlns:a16="http://schemas.microsoft.com/office/drawing/2014/main" id="{5CA47AFC-36CE-4BD9-BE58-4D3F1CE5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236" y="191211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944A7D8-1BD8-4C88-A64E-AC44D916F82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96912" y="2762958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5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000494A7-FF9A-409E-A04E-B77A78C4CA1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4236" y="339814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FB35BAF-68CA-4EC3-935E-9C1AF7DB007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96912" y="4254326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9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10" name="Szöveg helye 7">
            <a:extLst>
              <a:ext uri="{FF2B5EF4-FFF2-40B4-BE49-F238E27FC236}">
                <a16:creationId xmlns:a16="http://schemas.microsoft.com/office/drawing/2014/main" id="{98AD58FE-249A-41A5-8839-DB14B58A38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4237" y="4889517"/>
            <a:ext cx="2511830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6B728B-3B21-42E5-803E-A1814D08CF5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396066" y="1276928"/>
            <a:ext cx="2699934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12" name="Szöveg helye 7">
            <a:extLst>
              <a:ext uri="{FF2B5EF4-FFF2-40B4-BE49-F238E27FC236}">
                <a16:creationId xmlns:a16="http://schemas.microsoft.com/office/drawing/2014/main" id="{707C4E61-B287-4FA5-9643-6E587DFAF2D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83389" y="191211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B1B3741-8F96-4AE2-9ED5-121A498B9671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396065" y="2762958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6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14" name="Szöveg helye 7">
            <a:extLst>
              <a:ext uri="{FF2B5EF4-FFF2-40B4-BE49-F238E27FC236}">
                <a16:creationId xmlns:a16="http://schemas.microsoft.com/office/drawing/2014/main" id="{A46C1999-D2FC-4558-B887-BEB66E1CAA2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583389" y="339814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1CD39DD-D4EC-4B68-BC49-D0D024D199A9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3396065" y="4254326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10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16" name="Szöveg helye 7">
            <a:extLst>
              <a:ext uri="{FF2B5EF4-FFF2-40B4-BE49-F238E27FC236}">
                <a16:creationId xmlns:a16="http://schemas.microsoft.com/office/drawing/2014/main" id="{0EE0CD1F-231C-4383-BC17-A8F432183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583390" y="4889517"/>
            <a:ext cx="2511830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6B4B19B-F0BA-4E75-8B8C-140224B529D5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096001" y="1276928"/>
            <a:ext cx="2699934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3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18" name="Szöveg helye 7">
            <a:extLst>
              <a:ext uri="{FF2B5EF4-FFF2-40B4-BE49-F238E27FC236}">
                <a16:creationId xmlns:a16="http://schemas.microsoft.com/office/drawing/2014/main" id="{646D24A9-5DD2-4DDE-ADC9-A0E0B2D8BE3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83324" y="191211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2F77EB8-CB6D-4EF7-861E-C1F98D1E1C6B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096000" y="2762958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7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20" name="Szöveg helye 7">
            <a:extLst>
              <a:ext uri="{FF2B5EF4-FFF2-40B4-BE49-F238E27FC236}">
                <a16:creationId xmlns:a16="http://schemas.microsoft.com/office/drawing/2014/main" id="{EB404DD9-BC3B-422A-B02F-6625DA22591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83324" y="339814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7E685E4-5A56-4C2E-817B-0AAD007B2E0F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6096000" y="4254326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11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22" name="Szöveg helye 7">
            <a:extLst>
              <a:ext uri="{FF2B5EF4-FFF2-40B4-BE49-F238E27FC236}">
                <a16:creationId xmlns:a16="http://schemas.microsoft.com/office/drawing/2014/main" id="{77AE3990-8DAC-4804-B0F3-D8BDB5748B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3325" y="4889517"/>
            <a:ext cx="2511830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5B0000A-06BC-45EF-B873-0069F4D9A2C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795936" y="1276928"/>
            <a:ext cx="2699934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4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24" name="Szöveg helye 7">
            <a:extLst>
              <a:ext uri="{FF2B5EF4-FFF2-40B4-BE49-F238E27FC236}">
                <a16:creationId xmlns:a16="http://schemas.microsoft.com/office/drawing/2014/main" id="{E4352486-8A79-4BEC-A45D-EDD495C2002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83259" y="191211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EBCF89C-E719-4BC5-9916-DB84486CE4D8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8795935" y="2762958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8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26" name="Szöveg helye 7">
            <a:extLst>
              <a:ext uri="{FF2B5EF4-FFF2-40B4-BE49-F238E27FC236}">
                <a16:creationId xmlns:a16="http://schemas.microsoft.com/office/drawing/2014/main" id="{24403933-DC68-449F-8EC7-02539B455D1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983259" y="339814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04C3A2C-ECF3-42EE-BDF5-347F32DE9A1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795935" y="4254326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12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28" name="Szöveg helye 7">
            <a:extLst>
              <a:ext uri="{FF2B5EF4-FFF2-40B4-BE49-F238E27FC236}">
                <a16:creationId xmlns:a16="http://schemas.microsoft.com/office/drawing/2014/main" id="{D27D24AF-E6E7-4A29-97C3-C15EAC87041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983260" y="4889517"/>
            <a:ext cx="2511830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2524637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öszönöm a figyelmet!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Ábra 1">
            <a:extLst>
              <a:ext uri="{FF2B5EF4-FFF2-40B4-BE49-F238E27FC236}">
                <a16:creationId xmlns:a16="http://schemas.microsoft.com/office/drawing/2014/main" id="{58CF40DE-3488-4F28-8E08-884CD08AAC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514" y="1114422"/>
            <a:ext cx="5694362" cy="813480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1A7147B-719B-4B06-ABCB-908B8A704C37}"/>
              </a:ext>
            </a:extLst>
          </p:cNvPr>
          <p:cNvSpPr txBox="1">
            <a:spLocks/>
          </p:cNvSpPr>
          <p:nvPr userDrawn="1"/>
        </p:nvSpPr>
        <p:spPr>
          <a:xfrm>
            <a:off x="6365876" y="2141693"/>
            <a:ext cx="5841204" cy="761982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400" b="1" kern="6600" baseline="0">
                <a:solidFill>
                  <a:srgbClr val="1B213E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hu-HU" sz="4400" dirty="0"/>
              <a:t>Köszönöm a figyelmet!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CFD0DF1-4EF7-40CF-BC06-82D22A30576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65876" y="5910442"/>
            <a:ext cx="5257799" cy="4182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>
                <a:latin typeface="Muli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xy.z@uni-corvinus.hu</a:t>
            </a:r>
            <a:endParaRPr lang="hu-HU" dirty="0">
              <a:latin typeface="Mul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35227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áblázat helye 4">
            <a:extLst>
              <a:ext uri="{FF2B5EF4-FFF2-40B4-BE49-F238E27FC236}">
                <a16:creationId xmlns:a16="http://schemas.microsoft.com/office/drawing/2014/main" id="{56A17600-A856-4B9E-AF11-ED721008296F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68000" y="1528763"/>
            <a:ext cx="11181075" cy="4805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1600" noProof="0" dirty="0"/>
              <a:t>Click to edit table icon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78180D-13CF-455A-B0B0-A2A0F8E02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98" y="216000"/>
            <a:ext cx="10440000" cy="1008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872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áblázat helye 4">
            <a:extLst>
              <a:ext uri="{FF2B5EF4-FFF2-40B4-BE49-F238E27FC236}">
                <a16:creationId xmlns:a16="http://schemas.microsoft.com/office/drawing/2014/main" id="{88AF4310-F95F-4C93-9067-630145493233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72280" y="2360610"/>
            <a:ext cx="5400000" cy="3913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1600" noProof="0" dirty="0"/>
              <a:t>Click to edit table icon</a:t>
            </a:r>
          </a:p>
        </p:txBody>
      </p:sp>
      <p:sp>
        <p:nvSpPr>
          <p:cNvPr id="10" name="Szöveg helye 3">
            <a:extLst>
              <a:ext uri="{FF2B5EF4-FFF2-40B4-BE49-F238E27FC236}">
                <a16:creationId xmlns:a16="http://schemas.microsoft.com/office/drawing/2014/main" id="{B3403E48-323D-4282-894B-FC64C74A77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2280" y="1542750"/>
            <a:ext cx="11349037" cy="5718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13" name="Táblázat helye 4">
            <a:extLst>
              <a:ext uri="{FF2B5EF4-FFF2-40B4-BE49-F238E27FC236}">
                <a16:creationId xmlns:a16="http://schemas.microsoft.com/office/drawing/2014/main" id="{B8A404AB-10AE-4A56-A74E-B93999E7DDBA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421317" y="2360610"/>
            <a:ext cx="5400000" cy="3913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1600" noProof="0" dirty="0"/>
              <a:t>Click to edit table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1B084A-7C46-4296-A126-7F4D00CA4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98" y="216000"/>
            <a:ext cx="10440000" cy="1008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6086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6C082B5-4E2A-4FF1-A7C8-2320A6600909}"/>
              </a:ext>
            </a:extLst>
          </p:cNvPr>
          <p:cNvSpPr txBox="1">
            <a:spLocks/>
          </p:cNvSpPr>
          <p:nvPr userDrawn="1"/>
        </p:nvSpPr>
        <p:spPr>
          <a:xfrm>
            <a:off x="11693728" y="6353969"/>
            <a:ext cx="412344" cy="42386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FF7219C-298C-485E-9732-5DCFA723F33A}" type="slidenum">
              <a:rPr lang="hu-HU" sz="1100" smtClean="0"/>
              <a:t>‹#›</a:t>
            </a:fld>
            <a:endParaRPr lang="hu-HU" sz="1100" dirty="0"/>
          </a:p>
        </p:txBody>
      </p:sp>
      <p:pic>
        <p:nvPicPr>
          <p:cNvPr id="4" name="Kép 8">
            <a:extLst>
              <a:ext uri="{FF2B5EF4-FFF2-40B4-BE49-F238E27FC236}">
                <a16:creationId xmlns:a16="http://schemas.microsoft.com/office/drawing/2014/main" id="{49BFBD28-7B68-4C0A-9440-E92D6B83D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5992" y="167620"/>
            <a:ext cx="118008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3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21B22-D365-495C-88F1-1B023545C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4" y="1600201"/>
            <a:ext cx="10372725" cy="1828800"/>
          </a:xfrm>
        </p:spPr>
        <p:txBody>
          <a:bodyPr anchor="t" anchorCtr="0">
            <a:normAutofit/>
          </a:bodyPr>
          <a:lstStyle>
            <a:lvl1pPr algn="l">
              <a:defRPr sz="4400" b="1">
                <a:latin typeface="Georgia" panose="02040502050405020303" pitchFamily="18" charset="0"/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C58CEF-E392-45B5-BDE8-D20516C75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4" y="3602038"/>
            <a:ext cx="7347164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4483763A-786D-4D99-8200-86D8AA433E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28238" y="3301340"/>
            <a:ext cx="3107796" cy="3107796"/>
          </a:xfrm>
          <a:prstGeom prst="rect">
            <a:avLst/>
          </a:prstGeom>
        </p:spPr>
      </p:pic>
      <p:sp>
        <p:nvSpPr>
          <p:cNvPr id="12" name="Szöveg helye 12">
            <a:extLst>
              <a:ext uri="{FF2B5EF4-FFF2-40B4-BE49-F238E27FC236}">
                <a16:creationId xmlns:a16="http://schemas.microsoft.com/office/drawing/2014/main" id="{B7074CB3-3F50-4498-9366-DB66EA36469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81074" y="5430837"/>
            <a:ext cx="7372352" cy="3863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dirty="0"/>
              <a:t>Author</a:t>
            </a:r>
            <a:r>
              <a:rPr lang="hu-HU" dirty="0"/>
              <a:t>: </a:t>
            </a:r>
          </a:p>
        </p:txBody>
      </p:sp>
      <p:pic>
        <p:nvPicPr>
          <p:cNvPr id="7" name="Kép 8">
            <a:extLst>
              <a:ext uri="{FF2B5EF4-FFF2-40B4-BE49-F238E27FC236}">
                <a16:creationId xmlns:a16="http://schemas.microsoft.com/office/drawing/2014/main" id="{16EF7075-5098-4392-943F-445B683CEF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965" y="584200"/>
            <a:ext cx="16092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38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791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for your atten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abadkézi sokszög: alakzat 5">
            <a:extLst>
              <a:ext uri="{FF2B5EF4-FFF2-40B4-BE49-F238E27FC236}">
                <a16:creationId xmlns:a16="http://schemas.microsoft.com/office/drawing/2014/main" id="{3A402B69-5D47-4A7C-AC5D-40042DBAB163}"/>
              </a:ext>
            </a:extLst>
          </p:cNvPr>
          <p:cNvSpPr/>
          <p:nvPr/>
        </p:nvSpPr>
        <p:spPr>
          <a:xfrm>
            <a:off x="1138239" y="423987"/>
            <a:ext cx="4050001" cy="6137118"/>
          </a:xfrm>
          <a:custGeom>
            <a:avLst/>
            <a:gdLst>
              <a:gd name="connsiteX0" fmla="*/ 0 w 4050001"/>
              <a:gd name="connsiteY0" fmla="*/ 5665033 h 6137118"/>
              <a:gd name="connsiteX1" fmla="*/ 4050001 w 4050001"/>
              <a:gd name="connsiteY1" fmla="*/ 5665033 h 6137118"/>
              <a:gd name="connsiteX2" fmla="*/ 4050001 w 4050001"/>
              <a:gd name="connsiteY2" fmla="*/ 6137119 h 6137118"/>
              <a:gd name="connsiteX3" fmla="*/ 0 w 4050001"/>
              <a:gd name="connsiteY3" fmla="*/ 6137119 h 6137118"/>
              <a:gd name="connsiteX4" fmla="*/ 0 w 4050001"/>
              <a:gd name="connsiteY4" fmla="*/ 5665033 h 6137118"/>
              <a:gd name="connsiteX5" fmla="*/ 3950615 w 4050001"/>
              <a:gd name="connsiteY5" fmla="*/ 658436 h 6137118"/>
              <a:gd name="connsiteX6" fmla="*/ 3267332 w 4050001"/>
              <a:gd name="connsiteY6" fmla="*/ 0 h 6137118"/>
              <a:gd name="connsiteX7" fmla="*/ 2795246 w 4050001"/>
              <a:gd name="connsiteY7" fmla="*/ 198773 h 6137118"/>
              <a:gd name="connsiteX8" fmla="*/ 3143099 w 4050001"/>
              <a:gd name="connsiteY8" fmla="*/ 347853 h 6137118"/>
              <a:gd name="connsiteX9" fmla="*/ 3279756 w 4050001"/>
              <a:gd name="connsiteY9" fmla="*/ 323006 h 6137118"/>
              <a:gd name="connsiteX10" fmla="*/ 3640032 w 4050001"/>
              <a:gd name="connsiteY10" fmla="*/ 670859 h 6137118"/>
              <a:gd name="connsiteX11" fmla="*/ 3292179 w 4050001"/>
              <a:gd name="connsiteY11" fmla="*/ 1031135 h 6137118"/>
              <a:gd name="connsiteX12" fmla="*/ 2969173 w 4050001"/>
              <a:gd name="connsiteY12" fmla="*/ 832362 h 6137118"/>
              <a:gd name="connsiteX13" fmla="*/ 2633743 w 4050001"/>
              <a:gd name="connsiteY13" fmla="*/ 832362 h 6137118"/>
              <a:gd name="connsiteX14" fmla="*/ 3441259 w 4050001"/>
              <a:gd name="connsiteY14" fmla="*/ 1316872 h 6137118"/>
              <a:gd name="connsiteX15" fmla="*/ 3950615 w 4050001"/>
              <a:gd name="connsiteY15" fmla="*/ 658436 h 613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50001" h="6137118">
                <a:moveTo>
                  <a:pt x="0" y="5665033"/>
                </a:moveTo>
                <a:lnTo>
                  <a:pt x="4050001" y="5665033"/>
                </a:lnTo>
                <a:lnTo>
                  <a:pt x="4050001" y="6137119"/>
                </a:lnTo>
                <a:lnTo>
                  <a:pt x="0" y="6137119"/>
                </a:lnTo>
                <a:lnTo>
                  <a:pt x="0" y="5665033"/>
                </a:lnTo>
                <a:close/>
                <a:moveTo>
                  <a:pt x="3950615" y="658436"/>
                </a:moveTo>
                <a:cubicBezTo>
                  <a:pt x="3938192" y="285736"/>
                  <a:pt x="3640032" y="0"/>
                  <a:pt x="3267332" y="0"/>
                </a:cubicBezTo>
                <a:cubicBezTo>
                  <a:pt x="3093406" y="0"/>
                  <a:pt x="2919480" y="74540"/>
                  <a:pt x="2795246" y="198773"/>
                </a:cubicBezTo>
                <a:lnTo>
                  <a:pt x="3143099" y="347853"/>
                </a:lnTo>
                <a:cubicBezTo>
                  <a:pt x="3180369" y="335430"/>
                  <a:pt x="3230063" y="323006"/>
                  <a:pt x="3279756" y="323006"/>
                </a:cubicBezTo>
                <a:cubicBezTo>
                  <a:pt x="3478529" y="323006"/>
                  <a:pt x="3640032" y="472086"/>
                  <a:pt x="3640032" y="670859"/>
                </a:cubicBezTo>
                <a:cubicBezTo>
                  <a:pt x="3640032" y="869632"/>
                  <a:pt x="3478529" y="1031135"/>
                  <a:pt x="3292179" y="1031135"/>
                </a:cubicBezTo>
                <a:cubicBezTo>
                  <a:pt x="3155523" y="1031135"/>
                  <a:pt x="3031289" y="956596"/>
                  <a:pt x="2969173" y="832362"/>
                </a:cubicBezTo>
                <a:lnTo>
                  <a:pt x="2633743" y="832362"/>
                </a:lnTo>
                <a:cubicBezTo>
                  <a:pt x="2720707" y="1192639"/>
                  <a:pt x="3080983" y="1403835"/>
                  <a:pt x="3441259" y="1316872"/>
                </a:cubicBezTo>
                <a:cubicBezTo>
                  <a:pt x="3739419" y="1254755"/>
                  <a:pt x="3950615" y="981442"/>
                  <a:pt x="3950615" y="658436"/>
                </a:cubicBezTo>
              </a:path>
            </a:pathLst>
          </a:custGeom>
          <a:solidFill>
            <a:srgbClr val="BF8F55"/>
          </a:solidFill>
          <a:ln w="124097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3AAA7C92-DBC7-435B-B3B9-79C53551FB2F}"/>
              </a:ext>
            </a:extLst>
          </p:cNvPr>
          <p:cNvGrpSpPr/>
          <p:nvPr/>
        </p:nvGrpSpPr>
        <p:grpSpPr>
          <a:xfrm>
            <a:off x="1166191" y="402072"/>
            <a:ext cx="4345055" cy="5227285"/>
            <a:chOff x="1166191" y="402072"/>
            <a:chExt cx="4345055" cy="5227285"/>
          </a:xfrm>
          <a:solidFill>
            <a:schemeClr val="tx1"/>
          </a:solidFill>
        </p:grpSpPr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9970B417-BDDD-4E76-BCE7-0A39B96548E4}"/>
                </a:ext>
              </a:extLst>
            </p:cNvPr>
            <p:cNvSpPr/>
            <p:nvPr/>
          </p:nvSpPr>
          <p:spPr>
            <a:xfrm>
              <a:off x="2703577" y="4933652"/>
              <a:ext cx="919325" cy="695705"/>
            </a:xfrm>
            <a:custGeom>
              <a:avLst/>
              <a:gdLst>
                <a:gd name="connsiteX0" fmla="*/ 459663 w 919325"/>
                <a:gd name="connsiteY0" fmla="*/ 695706 h 695705"/>
                <a:gd name="connsiteX1" fmla="*/ 919325 w 919325"/>
                <a:gd name="connsiteY1" fmla="*/ 236043 h 695705"/>
                <a:gd name="connsiteX2" fmla="*/ 683282 w 919325"/>
                <a:gd name="connsiteY2" fmla="*/ 0 h 695705"/>
                <a:gd name="connsiteX3" fmla="*/ 0 w 919325"/>
                <a:gd name="connsiteY3" fmla="*/ 695706 h 69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9325" h="695705">
                  <a:moveTo>
                    <a:pt x="459663" y="695706"/>
                  </a:moveTo>
                  <a:lnTo>
                    <a:pt x="919325" y="236043"/>
                  </a:lnTo>
                  <a:lnTo>
                    <a:pt x="683282" y="0"/>
                  </a:lnTo>
                  <a:lnTo>
                    <a:pt x="0" y="695706"/>
                  </a:lnTo>
                  <a:close/>
                </a:path>
              </a:pathLst>
            </a:custGeom>
            <a:solidFill>
              <a:schemeClr val="accent1"/>
            </a:solidFill>
            <a:ln w="1240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 dirty="0">
                <a:solidFill>
                  <a:schemeClr val="accent1"/>
                </a:solidFill>
              </a:endParaRP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7ECD1A9A-D4EB-4E19-86C3-0E3ABD55DC6B}"/>
                </a:ext>
              </a:extLst>
            </p:cNvPr>
            <p:cNvSpPr/>
            <p:nvPr/>
          </p:nvSpPr>
          <p:spPr>
            <a:xfrm>
              <a:off x="1166191" y="402072"/>
              <a:ext cx="4345055" cy="5214862"/>
            </a:xfrm>
            <a:custGeom>
              <a:avLst/>
              <a:gdLst>
                <a:gd name="connsiteX0" fmla="*/ 2158552 w 4345055"/>
                <a:gd name="connsiteY0" fmla="*/ 854278 h 5214862"/>
                <a:gd name="connsiteX1" fmla="*/ 3251803 w 4345055"/>
                <a:gd name="connsiteY1" fmla="*/ 854278 h 5214862"/>
                <a:gd name="connsiteX2" fmla="*/ 2990914 w 4345055"/>
                <a:gd name="connsiteY2" fmla="*/ 494001 h 5214862"/>
                <a:gd name="connsiteX3" fmla="*/ 1798275 w 4345055"/>
                <a:gd name="connsiteY3" fmla="*/ 21915 h 5214862"/>
                <a:gd name="connsiteX4" fmla="*/ 1363459 w 4345055"/>
                <a:gd name="connsiteY4" fmla="*/ 108879 h 5214862"/>
                <a:gd name="connsiteX5" fmla="*/ 456557 w 4345055"/>
                <a:gd name="connsiteY5" fmla="*/ 1003358 h 5214862"/>
                <a:gd name="connsiteX6" fmla="*/ 456557 w 4345055"/>
                <a:gd name="connsiteY6" fmla="*/ 3202285 h 5214862"/>
                <a:gd name="connsiteX7" fmla="*/ 456557 w 4345055"/>
                <a:gd name="connsiteY7" fmla="*/ 3202285 h 5214862"/>
                <a:gd name="connsiteX8" fmla="*/ 1611925 w 4345055"/>
                <a:gd name="connsiteY8" fmla="*/ 4357653 h 5214862"/>
                <a:gd name="connsiteX9" fmla="*/ 754717 w 4345055"/>
                <a:gd name="connsiteY9" fmla="*/ 5214862 h 5214862"/>
                <a:gd name="connsiteX10" fmla="*/ 1214379 w 4345055"/>
                <a:gd name="connsiteY10" fmla="*/ 5214862 h 5214862"/>
                <a:gd name="connsiteX11" fmla="*/ 2059165 w 4345055"/>
                <a:gd name="connsiteY11" fmla="*/ 4370077 h 5214862"/>
                <a:gd name="connsiteX12" fmla="*/ 1748582 w 4345055"/>
                <a:gd name="connsiteY12" fmla="*/ 4059494 h 5214862"/>
                <a:gd name="connsiteX13" fmla="*/ 1910085 w 4345055"/>
                <a:gd name="connsiteY13" fmla="*/ 3897991 h 5214862"/>
                <a:gd name="connsiteX14" fmla="*/ 2792141 w 4345055"/>
                <a:gd name="connsiteY14" fmla="*/ 4780046 h 5214862"/>
                <a:gd name="connsiteX15" fmla="*/ 3102724 w 4345055"/>
                <a:gd name="connsiteY15" fmla="*/ 4904280 h 5214862"/>
                <a:gd name="connsiteX16" fmla="*/ 4345056 w 4345055"/>
                <a:gd name="connsiteY16" fmla="*/ 4904280 h 5214862"/>
                <a:gd name="connsiteX17" fmla="*/ 3102724 w 4345055"/>
                <a:gd name="connsiteY17" fmla="*/ 3661948 h 5214862"/>
                <a:gd name="connsiteX18" fmla="*/ 3102724 w 4345055"/>
                <a:gd name="connsiteY18" fmla="*/ 2904125 h 5214862"/>
                <a:gd name="connsiteX19" fmla="*/ 2978491 w 4345055"/>
                <a:gd name="connsiteY19" fmla="*/ 2605966 h 5214862"/>
                <a:gd name="connsiteX20" fmla="*/ 1810699 w 4345055"/>
                <a:gd name="connsiteY20" fmla="*/ 1438174 h 5214862"/>
                <a:gd name="connsiteX21" fmla="*/ 1810699 w 4345055"/>
                <a:gd name="connsiteY21" fmla="*/ 1214554 h 5214862"/>
                <a:gd name="connsiteX22" fmla="*/ 2158552 w 4345055"/>
                <a:gd name="connsiteY22" fmla="*/ 854278 h 5214862"/>
                <a:gd name="connsiteX23" fmla="*/ 2158552 w 4345055"/>
                <a:gd name="connsiteY23" fmla="*/ 854278 h 5214862"/>
                <a:gd name="connsiteX24" fmla="*/ 1847969 w 4345055"/>
                <a:gd name="connsiteY24" fmla="*/ 2096609 h 5214862"/>
                <a:gd name="connsiteX25" fmla="*/ 2779717 w 4345055"/>
                <a:gd name="connsiteY25" fmla="*/ 3028358 h 5214862"/>
                <a:gd name="connsiteX26" fmla="*/ 2779717 w 4345055"/>
                <a:gd name="connsiteY26" fmla="*/ 3351365 h 5214862"/>
                <a:gd name="connsiteX27" fmla="*/ 1934932 w 4345055"/>
                <a:gd name="connsiteY27" fmla="*/ 2506579 h 5214862"/>
                <a:gd name="connsiteX28" fmla="*/ 1835545 w 4345055"/>
                <a:gd name="connsiteY28" fmla="*/ 2282959 h 5214862"/>
                <a:gd name="connsiteX29" fmla="*/ 1835545 w 4345055"/>
                <a:gd name="connsiteY29" fmla="*/ 2096609 h 521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345055" h="5214862">
                  <a:moveTo>
                    <a:pt x="2158552" y="854278"/>
                  </a:moveTo>
                  <a:lnTo>
                    <a:pt x="3251803" y="854278"/>
                  </a:lnTo>
                  <a:cubicBezTo>
                    <a:pt x="3226957" y="692775"/>
                    <a:pt x="3127570" y="556118"/>
                    <a:pt x="2990914" y="494001"/>
                  </a:cubicBezTo>
                  <a:lnTo>
                    <a:pt x="1798275" y="21915"/>
                  </a:lnTo>
                  <a:cubicBezTo>
                    <a:pt x="1649195" y="-27778"/>
                    <a:pt x="1475269" y="9492"/>
                    <a:pt x="1363459" y="108879"/>
                  </a:cubicBezTo>
                  <a:lnTo>
                    <a:pt x="456557" y="1003358"/>
                  </a:lnTo>
                  <a:cubicBezTo>
                    <a:pt x="-152186" y="1612100"/>
                    <a:pt x="-152186" y="2593542"/>
                    <a:pt x="456557" y="3202285"/>
                  </a:cubicBezTo>
                  <a:cubicBezTo>
                    <a:pt x="456557" y="3202285"/>
                    <a:pt x="456557" y="3202285"/>
                    <a:pt x="456557" y="3202285"/>
                  </a:cubicBezTo>
                  <a:lnTo>
                    <a:pt x="1611925" y="4357653"/>
                  </a:lnTo>
                  <a:lnTo>
                    <a:pt x="754717" y="5214862"/>
                  </a:lnTo>
                  <a:lnTo>
                    <a:pt x="1214379" y="5214862"/>
                  </a:lnTo>
                  <a:lnTo>
                    <a:pt x="2059165" y="4370077"/>
                  </a:lnTo>
                  <a:lnTo>
                    <a:pt x="1748582" y="4059494"/>
                  </a:lnTo>
                  <a:lnTo>
                    <a:pt x="1910085" y="3897991"/>
                  </a:lnTo>
                  <a:lnTo>
                    <a:pt x="2792141" y="4780046"/>
                  </a:lnTo>
                  <a:cubicBezTo>
                    <a:pt x="2879104" y="4854586"/>
                    <a:pt x="2978491" y="4904280"/>
                    <a:pt x="3102724" y="4904280"/>
                  </a:cubicBezTo>
                  <a:lnTo>
                    <a:pt x="4345056" y="4904280"/>
                  </a:lnTo>
                  <a:lnTo>
                    <a:pt x="3102724" y="3661948"/>
                  </a:lnTo>
                  <a:lnTo>
                    <a:pt x="3102724" y="2904125"/>
                  </a:lnTo>
                  <a:cubicBezTo>
                    <a:pt x="3102724" y="2792315"/>
                    <a:pt x="3053030" y="2680506"/>
                    <a:pt x="2978491" y="2605966"/>
                  </a:cubicBezTo>
                  <a:lnTo>
                    <a:pt x="1810699" y="1438174"/>
                  </a:lnTo>
                  <a:cubicBezTo>
                    <a:pt x="1748582" y="1376057"/>
                    <a:pt x="1748582" y="1276671"/>
                    <a:pt x="1810699" y="1214554"/>
                  </a:cubicBezTo>
                  <a:lnTo>
                    <a:pt x="2158552" y="854278"/>
                  </a:lnTo>
                  <a:lnTo>
                    <a:pt x="2158552" y="854278"/>
                  </a:lnTo>
                  <a:close/>
                  <a:moveTo>
                    <a:pt x="1847969" y="2096609"/>
                  </a:moveTo>
                  <a:lnTo>
                    <a:pt x="2779717" y="3028358"/>
                  </a:lnTo>
                  <a:lnTo>
                    <a:pt x="2779717" y="3351365"/>
                  </a:lnTo>
                  <a:lnTo>
                    <a:pt x="1934932" y="2506579"/>
                  </a:lnTo>
                  <a:cubicBezTo>
                    <a:pt x="1872815" y="2444463"/>
                    <a:pt x="1847969" y="2357499"/>
                    <a:pt x="1835545" y="2282959"/>
                  </a:cubicBezTo>
                  <a:lnTo>
                    <a:pt x="1835545" y="2096609"/>
                  </a:lnTo>
                  <a:close/>
                </a:path>
              </a:pathLst>
            </a:custGeom>
            <a:solidFill>
              <a:schemeClr val="accent1"/>
            </a:solidFill>
            <a:ln w="1240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hu-H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E1A7147B-719B-4B06-ABCB-908B8A704C37}"/>
              </a:ext>
            </a:extLst>
          </p:cNvPr>
          <p:cNvSpPr txBox="1">
            <a:spLocks/>
          </p:cNvSpPr>
          <p:nvPr/>
        </p:nvSpPr>
        <p:spPr>
          <a:xfrm>
            <a:off x="6365876" y="2141692"/>
            <a:ext cx="5391928" cy="167118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400" b="1" kern="6600" baseline="0">
                <a:solidFill>
                  <a:srgbClr val="1B213E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dirty="0">
                <a:solidFill>
                  <a:schemeClr val="tx1"/>
                </a:solidFill>
              </a:rPr>
              <a:t>Thank you for your attention!</a:t>
            </a:r>
            <a:endParaRPr lang="hu-HU" sz="4400" dirty="0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CFD0DF1-4EF7-40CF-BC06-82D22A30576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65876" y="5910442"/>
            <a:ext cx="5257799" cy="41823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>
                <a:latin typeface="Muli" pitchFamily="2" charset="77"/>
              </a:rPr>
              <a:t>…@uni-corvinus.hu</a:t>
            </a:r>
          </a:p>
        </p:txBody>
      </p:sp>
    </p:spTree>
    <p:extLst>
      <p:ext uri="{BB962C8B-B14F-4D97-AF65-F5344CB8AC3E}">
        <p14:creationId xmlns:p14="http://schemas.microsoft.com/office/powerpoint/2010/main" val="3724152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vinus 9 color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29">
            <a:extLst>
              <a:ext uri="{FF2B5EF4-FFF2-40B4-BE49-F238E27FC236}">
                <a16:creationId xmlns:a16="http://schemas.microsoft.com/office/drawing/2014/main" id="{B3A51A6E-BA40-41E4-9035-49E0B32CB6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31813" y="3229494"/>
            <a:ext cx="4781551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Arial "/>
              </a:defRPr>
            </a:lvl1pPr>
          </a:lstStyle>
          <a:p>
            <a:pPr marL="0" indent="0"/>
            <a:r>
              <a:rPr lang="hu-HU" dirty="0"/>
              <a:t>A sablonban létrehoztunk egy </a:t>
            </a:r>
            <a:r>
              <a:rPr lang="hu-HU" b="1" dirty="0"/>
              <a:t>Corvinus színsémát</a:t>
            </a:r>
            <a:r>
              <a:rPr lang="hu-HU" dirty="0"/>
              <a:t> ezekből a színekből +a fehér szín.</a:t>
            </a:r>
          </a:p>
          <a:p>
            <a:r>
              <a:rPr lang="hu-HU" dirty="0"/>
              <a:t>A Corvinus arculati rendszeréhez használt színek listája </a:t>
            </a:r>
            <a:r>
              <a:rPr lang="hu-HU" dirty="0" err="1"/>
              <a:t>hexa</a:t>
            </a:r>
            <a:r>
              <a:rPr lang="hu-HU" dirty="0"/>
              <a:t> kódokkal.</a:t>
            </a:r>
          </a:p>
          <a:p>
            <a:r>
              <a:rPr lang="hu-HU" dirty="0"/>
              <a:t>A sablonban létrehoztunk egy </a:t>
            </a:r>
            <a:r>
              <a:rPr lang="hu-HU" b="1" dirty="0"/>
              <a:t>Corvinus-</a:t>
            </a:r>
            <a:r>
              <a:rPr lang="hu-HU" b="1" dirty="0" err="1"/>
              <a:t>new</a:t>
            </a:r>
            <a:r>
              <a:rPr lang="hu-HU" b="1" dirty="0"/>
              <a:t> színsémát </a:t>
            </a:r>
            <a:r>
              <a:rPr lang="hu-HU" dirty="0"/>
              <a:t>ezekből a színekből. </a:t>
            </a:r>
            <a:endParaRPr lang="en-US" dirty="0"/>
          </a:p>
          <a:p>
            <a:pPr marL="0" indent="0"/>
            <a:endParaRPr lang="hu-H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9B4926A-3EFF-4F82-820B-8307E7A163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5292725" cy="126901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Corvinus színséma alapszínek</a:t>
            </a:r>
          </a:p>
        </p:txBody>
      </p:sp>
      <p:sp>
        <p:nvSpPr>
          <p:cNvPr id="5" name="Szöveg helye 2">
            <a:extLst>
              <a:ext uri="{FF2B5EF4-FFF2-40B4-BE49-F238E27FC236}">
                <a16:creationId xmlns:a16="http://schemas.microsoft.com/office/drawing/2014/main" id="{001FEF86-E7E6-48D2-8CB7-71C34DC5D387}"/>
              </a:ext>
            </a:extLst>
          </p:cNvPr>
          <p:cNvSpPr txBox="1">
            <a:spLocks/>
          </p:cNvSpPr>
          <p:nvPr userDrawn="1"/>
        </p:nvSpPr>
        <p:spPr>
          <a:xfrm>
            <a:off x="10123469" y="3429000"/>
            <a:ext cx="1344612" cy="113792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defPPr>
              <a:defRPr lang="hu-HU"/>
            </a:defPPr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algn="l"/>
            <a:r>
              <a:rPr lang="pt-BR" dirty="0"/>
              <a:t>#F5C832</a:t>
            </a:r>
            <a:br>
              <a:rPr lang="pt-BR" dirty="0"/>
            </a:br>
            <a:r>
              <a:rPr lang="pt-BR" dirty="0"/>
              <a:t>R: 245</a:t>
            </a:r>
            <a:br>
              <a:rPr lang="pt-BR" dirty="0"/>
            </a:br>
            <a:r>
              <a:rPr lang="pt-BR" dirty="0"/>
              <a:t>G: 200</a:t>
            </a:r>
            <a:br>
              <a:rPr lang="pt-BR" dirty="0"/>
            </a:br>
            <a:r>
              <a:rPr lang="pt-BR" dirty="0"/>
              <a:t>B: 50</a:t>
            </a:r>
          </a:p>
        </p:txBody>
      </p:sp>
      <p:sp>
        <p:nvSpPr>
          <p:cNvPr id="6" name="Szöveg helye 2">
            <a:extLst>
              <a:ext uri="{FF2B5EF4-FFF2-40B4-BE49-F238E27FC236}">
                <a16:creationId xmlns:a16="http://schemas.microsoft.com/office/drawing/2014/main" id="{121DB994-CDA6-47A8-BB92-177373C631E5}"/>
              </a:ext>
            </a:extLst>
          </p:cNvPr>
          <p:cNvSpPr txBox="1">
            <a:spLocks/>
          </p:cNvSpPr>
          <p:nvPr userDrawn="1"/>
        </p:nvSpPr>
        <p:spPr>
          <a:xfrm>
            <a:off x="6096000" y="3429000"/>
            <a:ext cx="1344612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hu-HU"/>
            </a:defPPr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algn="l"/>
            <a:r>
              <a:rPr lang="pt-BR" dirty="0"/>
              <a:t>#1B213E</a:t>
            </a:r>
            <a:br>
              <a:rPr lang="pt-BR" dirty="0"/>
            </a:br>
            <a:r>
              <a:rPr lang="pt-BR" dirty="0"/>
              <a:t>R: 27</a:t>
            </a:r>
            <a:br>
              <a:rPr lang="pt-BR" dirty="0"/>
            </a:br>
            <a:r>
              <a:rPr lang="pt-BR" dirty="0"/>
              <a:t>G: 33</a:t>
            </a:r>
            <a:br>
              <a:rPr lang="pt-BR" dirty="0"/>
            </a:br>
            <a:r>
              <a:rPr lang="pt-BR" dirty="0"/>
              <a:t>B: 62</a:t>
            </a:r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CB49D1DA-6A33-4785-8908-5BE4C65AF478}"/>
              </a:ext>
            </a:extLst>
          </p:cNvPr>
          <p:cNvSpPr txBox="1">
            <a:spLocks/>
          </p:cNvSpPr>
          <p:nvPr userDrawn="1"/>
        </p:nvSpPr>
        <p:spPr>
          <a:xfrm>
            <a:off x="7438128" y="3429000"/>
            <a:ext cx="1344612" cy="113792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/>
              <a:t>#BF8F55</a:t>
            </a:r>
            <a:br>
              <a:rPr lang="pt-BR" dirty="0"/>
            </a:br>
            <a:r>
              <a:rPr lang="pt-BR" dirty="0"/>
              <a:t>R: 191</a:t>
            </a:r>
            <a:br>
              <a:rPr lang="pt-BR" dirty="0"/>
            </a:br>
            <a:r>
              <a:rPr lang="pt-BR" dirty="0"/>
              <a:t>G: 143</a:t>
            </a:r>
            <a:br>
              <a:rPr lang="pt-BR" dirty="0"/>
            </a:br>
            <a:r>
              <a:rPr lang="pt-BR" dirty="0"/>
              <a:t>B: 85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750490FB-A280-44F5-8E94-66E94C72FB58}"/>
              </a:ext>
            </a:extLst>
          </p:cNvPr>
          <p:cNvSpPr txBox="1">
            <a:spLocks/>
          </p:cNvSpPr>
          <p:nvPr userDrawn="1"/>
        </p:nvSpPr>
        <p:spPr>
          <a:xfrm>
            <a:off x="8778549" y="3429000"/>
            <a:ext cx="1344612" cy="113792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/>
              <a:t>#5C6873</a:t>
            </a:r>
            <a:br>
              <a:rPr lang="pt-BR" dirty="0"/>
            </a:br>
            <a:r>
              <a:rPr lang="pt-BR" dirty="0"/>
              <a:t>R: </a:t>
            </a:r>
            <a:r>
              <a:rPr lang="hu-HU" dirty="0"/>
              <a:t>92</a:t>
            </a:r>
            <a:br>
              <a:rPr lang="pt-BR" dirty="0"/>
            </a:br>
            <a:r>
              <a:rPr lang="pt-BR" dirty="0"/>
              <a:t>G: </a:t>
            </a:r>
            <a:r>
              <a:rPr lang="hu-HU" dirty="0"/>
              <a:t>104</a:t>
            </a:r>
            <a:br>
              <a:rPr lang="pt-BR" dirty="0"/>
            </a:br>
            <a:r>
              <a:rPr lang="pt-BR" dirty="0"/>
              <a:t>B: </a:t>
            </a:r>
            <a:r>
              <a:rPr lang="hu-HU" dirty="0"/>
              <a:t>115</a:t>
            </a:r>
            <a:endParaRPr lang="pt-BR" dirty="0"/>
          </a:p>
        </p:txBody>
      </p:sp>
      <p:sp>
        <p:nvSpPr>
          <p:cNvPr id="10" name="Szöveg helye 2">
            <a:extLst>
              <a:ext uri="{FF2B5EF4-FFF2-40B4-BE49-F238E27FC236}">
                <a16:creationId xmlns:a16="http://schemas.microsoft.com/office/drawing/2014/main" id="{E6D8E888-94DE-496B-9B5F-E2E30DF138AA}"/>
              </a:ext>
            </a:extLst>
          </p:cNvPr>
          <p:cNvSpPr txBox="1">
            <a:spLocks/>
          </p:cNvSpPr>
          <p:nvPr userDrawn="1"/>
        </p:nvSpPr>
        <p:spPr>
          <a:xfrm>
            <a:off x="7440612" y="4565447"/>
            <a:ext cx="1344612" cy="113792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/>
              <a:t>#0C8843</a:t>
            </a:r>
            <a:br>
              <a:rPr lang="pt-BR" dirty="0"/>
            </a:br>
            <a:r>
              <a:rPr lang="pt-BR" dirty="0"/>
              <a:t>R: </a:t>
            </a:r>
            <a:r>
              <a:rPr lang="hu-HU" dirty="0"/>
              <a:t>12</a:t>
            </a:r>
            <a:br>
              <a:rPr lang="pt-BR" dirty="0"/>
            </a:br>
            <a:r>
              <a:rPr lang="pt-BR" dirty="0"/>
              <a:t>G: </a:t>
            </a:r>
            <a:r>
              <a:rPr lang="hu-HU" dirty="0"/>
              <a:t>136</a:t>
            </a:r>
            <a:br>
              <a:rPr lang="pt-BR" dirty="0"/>
            </a:br>
            <a:r>
              <a:rPr lang="pt-BR" dirty="0"/>
              <a:t>B: </a:t>
            </a:r>
            <a:r>
              <a:rPr lang="hu-HU" dirty="0"/>
              <a:t>67</a:t>
            </a:r>
            <a:endParaRPr lang="pt-BR" dirty="0"/>
          </a:p>
        </p:txBody>
      </p:sp>
      <p:sp>
        <p:nvSpPr>
          <p:cNvPr id="11" name="Szöveg helye 2">
            <a:extLst>
              <a:ext uri="{FF2B5EF4-FFF2-40B4-BE49-F238E27FC236}">
                <a16:creationId xmlns:a16="http://schemas.microsoft.com/office/drawing/2014/main" id="{B19B29B5-4CA2-4270-9BCA-DEED4F63B835}"/>
              </a:ext>
            </a:extLst>
          </p:cNvPr>
          <p:cNvSpPr txBox="1">
            <a:spLocks/>
          </p:cNvSpPr>
          <p:nvPr userDrawn="1"/>
        </p:nvSpPr>
        <p:spPr>
          <a:xfrm>
            <a:off x="6096000" y="4566920"/>
            <a:ext cx="1344612" cy="113792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#D22027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R: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210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G: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76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vinus base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29">
            <a:extLst>
              <a:ext uri="{FF2B5EF4-FFF2-40B4-BE49-F238E27FC236}">
                <a16:creationId xmlns:a16="http://schemas.microsoft.com/office/drawing/2014/main" id="{B3A51A6E-BA40-41E4-9035-49E0B32CB6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06920" y="3277891"/>
            <a:ext cx="4781551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Arial "/>
              </a:defRPr>
            </a:lvl1pPr>
          </a:lstStyle>
          <a:p>
            <a:r>
              <a:rPr lang="hu-HU" dirty="0"/>
              <a:t>A Corvinus arculati rendszerében használható  színek listája </a:t>
            </a:r>
            <a:r>
              <a:rPr lang="hu-HU" dirty="0" err="1"/>
              <a:t>hexa</a:t>
            </a:r>
            <a:r>
              <a:rPr lang="hu-HU" dirty="0"/>
              <a:t> kódokkal.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 sz="1800" dirty="0">
                <a:solidFill>
                  <a:srgbClr val="1B213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 sablonban létrehozott Corvinus színsémán kívül ezekből a színekből lehet egyedit kiválasztani. A színpalettából kimaradt színeket pirossal megjelöltük, a megadott </a:t>
            </a:r>
            <a:r>
              <a:rPr lang="hu-HU" sz="1800" dirty="0" err="1">
                <a:solidFill>
                  <a:srgbClr val="1B213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hexa</a:t>
            </a:r>
            <a:r>
              <a:rPr lang="hu-HU" sz="1800" dirty="0">
                <a:solidFill>
                  <a:srgbClr val="1B213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kódokkal lehet egyedileg létrehozni a kívánt objektumnál. </a:t>
            </a:r>
          </a:p>
          <a:p>
            <a:pPr marL="0" indent="0"/>
            <a:endParaRPr lang="hu-H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9B4926A-3EFF-4F82-820B-8307E7A163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5292725" cy="126901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Corvinus színséma további elemei</a:t>
            </a:r>
          </a:p>
        </p:txBody>
      </p:sp>
      <p:sp>
        <p:nvSpPr>
          <p:cNvPr id="6" name="Szöveg helye 2">
            <a:extLst>
              <a:ext uri="{FF2B5EF4-FFF2-40B4-BE49-F238E27FC236}">
                <a16:creationId xmlns:a16="http://schemas.microsoft.com/office/drawing/2014/main" id="{7136B0C2-B72A-4140-8543-7C8693A07CDC}"/>
              </a:ext>
            </a:extLst>
          </p:cNvPr>
          <p:cNvSpPr txBox="1">
            <a:spLocks/>
          </p:cNvSpPr>
          <p:nvPr userDrawn="1"/>
        </p:nvSpPr>
        <p:spPr>
          <a:xfrm>
            <a:off x="10230545" y="1014768"/>
            <a:ext cx="1344612" cy="1137920"/>
          </a:xfrm>
          <a:prstGeom prst="rect">
            <a:avLst/>
          </a:prstGeom>
          <a:solidFill>
            <a:srgbClr val="F5C83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defPPr>
              <a:defRPr lang="hu-HU"/>
            </a:defPPr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algn="l"/>
            <a:r>
              <a:rPr lang="pt-BR" dirty="0"/>
              <a:t>#F5C832</a:t>
            </a:r>
            <a:br>
              <a:rPr lang="pt-BR" dirty="0"/>
            </a:br>
            <a:r>
              <a:rPr lang="pt-BR" dirty="0"/>
              <a:t>R: 245</a:t>
            </a:r>
            <a:br>
              <a:rPr lang="pt-BR" dirty="0"/>
            </a:br>
            <a:r>
              <a:rPr lang="pt-BR" dirty="0"/>
              <a:t>G: 200</a:t>
            </a:r>
            <a:br>
              <a:rPr lang="pt-BR" dirty="0"/>
            </a:br>
            <a:r>
              <a:rPr lang="pt-BR" dirty="0"/>
              <a:t>B: 50</a:t>
            </a:r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C3C05A8B-591D-4BF8-8530-EF736E66B806}"/>
              </a:ext>
            </a:extLst>
          </p:cNvPr>
          <p:cNvSpPr txBox="1">
            <a:spLocks/>
          </p:cNvSpPr>
          <p:nvPr userDrawn="1"/>
        </p:nvSpPr>
        <p:spPr>
          <a:xfrm>
            <a:off x="7535605" y="2151498"/>
            <a:ext cx="1344612" cy="1137920"/>
          </a:xfrm>
          <a:prstGeom prst="rect">
            <a:avLst/>
          </a:prstGeom>
          <a:solidFill>
            <a:srgbClr val="855C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#855C24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R: 133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G: 92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B: 36</a:t>
            </a:r>
          </a:p>
        </p:txBody>
      </p:sp>
      <p:sp>
        <p:nvSpPr>
          <p:cNvPr id="8" name="Szöveg helye 2">
            <a:extLst>
              <a:ext uri="{FF2B5EF4-FFF2-40B4-BE49-F238E27FC236}">
                <a16:creationId xmlns:a16="http://schemas.microsoft.com/office/drawing/2014/main" id="{8C72A7B1-AD72-4763-BE51-E16E88BDABC1}"/>
              </a:ext>
            </a:extLst>
          </p:cNvPr>
          <p:cNvSpPr txBox="1">
            <a:spLocks/>
          </p:cNvSpPr>
          <p:nvPr userDrawn="1"/>
        </p:nvSpPr>
        <p:spPr>
          <a:xfrm>
            <a:off x="8880217" y="2151498"/>
            <a:ext cx="1344612" cy="1137920"/>
          </a:xfrm>
          <a:prstGeom prst="rect">
            <a:avLst/>
          </a:prstGeom>
          <a:solidFill>
            <a:srgbClr val="3D454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#3D454C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R: 61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G: 69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B: 76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9EDCF2CA-8D57-4A0B-BEFE-6228225DFCDC}"/>
              </a:ext>
            </a:extLst>
          </p:cNvPr>
          <p:cNvSpPr txBox="1">
            <a:spLocks/>
          </p:cNvSpPr>
          <p:nvPr userDrawn="1"/>
        </p:nvSpPr>
        <p:spPr>
          <a:xfrm>
            <a:off x="10234477" y="3290609"/>
            <a:ext cx="1344612" cy="1137920"/>
          </a:xfrm>
          <a:prstGeom prst="rect">
            <a:avLst/>
          </a:prstGeom>
          <a:solidFill>
            <a:srgbClr val="F9D97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/>
              <a:t>#F9D97C</a:t>
            </a:r>
            <a:br>
              <a:rPr lang="pt-BR" dirty="0"/>
            </a:br>
            <a:r>
              <a:rPr lang="pt-BR" dirty="0"/>
              <a:t>R: 249</a:t>
            </a:r>
            <a:br>
              <a:rPr lang="pt-BR" dirty="0"/>
            </a:br>
            <a:r>
              <a:rPr lang="pt-BR" dirty="0"/>
              <a:t>G: 217</a:t>
            </a:r>
            <a:br>
              <a:rPr lang="pt-BR" dirty="0"/>
            </a:br>
            <a:r>
              <a:rPr lang="pt-BR" dirty="0"/>
              <a:t>B: 124</a:t>
            </a:r>
          </a:p>
        </p:txBody>
      </p:sp>
      <p:sp>
        <p:nvSpPr>
          <p:cNvPr id="10" name="Szöveg helye 2">
            <a:extLst>
              <a:ext uri="{FF2B5EF4-FFF2-40B4-BE49-F238E27FC236}">
                <a16:creationId xmlns:a16="http://schemas.microsoft.com/office/drawing/2014/main" id="{3FD0A3CF-1E5E-4A9F-AC01-BBD227A1920C}"/>
              </a:ext>
            </a:extLst>
          </p:cNvPr>
          <p:cNvSpPr txBox="1">
            <a:spLocks/>
          </p:cNvSpPr>
          <p:nvPr userDrawn="1"/>
        </p:nvSpPr>
        <p:spPr>
          <a:xfrm>
            <a:off x="10230545" y="4424675"/>
            <a:ext cx="1344612" cy="1137920"/>
          </a:xfrm>
          <a:prstGeom prst="rect">
            <a:avLst/>
          </a:prstGeom>
          <a:solidFill>
            <a:srgbClr val="FBE3A5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/>
              <a:t>#FBE3A5</a:t>
            </a:r>
            <a:br>
              <a:rPr lang="pt-BR" dirty="0"/>
            </a:br>
            <a:r>
              <a:rPr lang="pt-BR" dirty="0"/>
              <a:t>R: 251</a:t>
            </a:r>
            <a:br>
              <a:rPr lang="pt-BR" dirty="0"/>
            </a:br>
            <a:r>
              <a:rPr lang="pt-BR" dirty="0"/>
              <a:t>G: 227</a:t>
            </a:r>
            <a:br>
              <a:rPr lang="pt-BR" dirty="0"/>
            </a:br>
            <a:r>
              <a:rPr lang="pt-BR" dirty="0"/>
              <a:t>B: 165</a:t>
            </a:r>
          </a:p>
        </p:txBody>
      </p:sp>
      <p:sp>
        <p:nvSpPr>
          <p:cNvPr id="11" name="Szöveg helye 2">
            <a:extLst>
              <a:ext uri="{FF2B5EF4-FFF2-40B4-BE49-F238E27FC236}">
                <a16:creationId xmlns:a16="http://schemas.microsoft.com/office/drawing/2014/main" id="{52040448-97D2-4FC2-8799-DB979D5982A3}"/>
              </a:ext>
            </a:extLst>
          </p:cNvPr>
          <p:cNvSpPr txBox="1">
            <a:spLocks/>
          </p:cNvSpPr>
          <p:nvPr userDrawn="1"/>
        </p:nvSpPr>
        <p:spPr>
          <a:xfrm>
            <a:off x="6197668" y="3290609"/>
            <a:ext cx="1344612" cy="1137920"/>
          </a:xfrm>
          <a:prstGeom prst="rect">
            <a:avLst/>
          </a:prstGeom>
          <a:solidFill>
            <a:srgbClr val="101226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/>
              <a:t>#101226</a:t>
            </a:r>
            <a:br>
              <a:rPr lang="pt-BR" dirty="0"/>
            </a:br>
            <a:r>
              <a:rPr lang="pt-BR" dirty="0"/>
              <a:t>R: 16</a:t>
            </a:r>
            <a:br>
              <a:rPr lang="pt-BR" dirty="0"/>
            </a:br>
            <a:r>
              <a:rPr lang="pt-BR" dirty="0"/>
              <a:t>G: 18</a:t>
            </a:r>
            <a:br>
              <a:rPr lang="pt-BR" dirty="0"/>
            </a:br>
            <a:r>
              <a:rPr lang="pt-BR" dirty="0"/>
              <a:t>B: 38</a:t>
            </a:r>
          </a:p>
        </p:txBody>
      </p:sp>
      <p:sp>
        <p:nvSpPr>
          <p:cNvPr id="12" name="Szöveg helye 2">
            <a:extLst>
              <a:ext uri="{FF2B5EF4-FFF2-40B4-BE49-F238E27FC236}">
                <a16:creationId xmlns:a16="http://schemas.microsoft.com/office/drawing/2014/main" id="{746BD614-3326-4BF2-ABE8-3A9777CA89E8}"/>
              </a:ext>
            </a:extLst>
          </p:cNvPr>
          <p:cNvSpPr txBox="1">
            <a:spLocks/>
          </p:cNvSpPr>
          <p:nvPr userDrawn="1"/>
        </p:nvSpPr>
        <p:spPr>
          <a:xfrm>
            <a:off x="6195818" y="2152687"/>
            <a:ext cx="1344612" cy="1137920"/>
          </a:xfrm>
          <a:prstGeom prst="rect">
            <a:avLst/>
          </a:prstGeom>
          <a:solidFill>
            <a:srgbClr val="100C08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/>
              <a:t>#100C08</a:t>
            </a:r>
            <a:br>
              <a:rPr lang="pt-BR" dirty="0"/>
            </a:br>
            <a:r>
              <a:rPr lang="pt-BR" dirty="0"/>
              <a:t>R: 16</a:t>
            </a:r>
            <a:br>
              <a:rPr lang="pt-BR" dirty="0"/>
            </a:br>
            <a:r>
              <a:rPr lang="pt-BR" dirty="0"/>
              <a:t>G: 12</a:t>
            </a:r>
            <a:br>
              <a:rPr lang="pt-BR" dirty="0"/>
            </a:br>
            <a:r>
              <a:rPr lang="pt-BR" dirty="0"/>
              <a:t>B: 8</a:t>
            </a:r>
          </a:p>
        </p:txBody>
      </p:sp>
      <p:sp>
        <p:nvSpPr>
          <p:cNvPr id="13" name="Szöveg helye 2">
            <a:extLst>
              <a:ext uri="{FF2B5EF4-FFF2-40B4-BE49-F238E27FC236}">
                <a16:creationId xmlns:a16="http://schemas.microsoft.com/office/drawing/2014/main" id="{C20FAFEC-F123-47B7-8E69-95BD0796AC44}"/>
              </a:ext>
            </a:extLst>
          </p:cNvPr>
          <p:cNvSpPr txBox="1">
            <a:spLocks/>
          </p:cNvSpPr>
          <p:nvPr userDrawn="1"/>
        </p:nvSpPr>
        <p:spPr>
          <a:xfrm>
            <a:off x="10224828" y="2152688"/>
            <a:ext cx="1344612" cy="1137920"/>
          </a:xfrm>
          <a:prstGeom prst="rect">
            <a:avLst/>
          </a:prstGeom>
          <a:solidFill>
            <a:srgbClr val="E0AA26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/>
              <a:t>#E0AA26</a:t>
            </a:r>
            <a:br>
              <a:rPr lang="pt-BR" dirty="0"/>
            </a:br>
            <a:r>
              <a:rPr lang="pt-BR" dirty="0"/>
              <a:t>R: 224</a:t>
            </a:r>
            <a:br>
              <a:rPr lang="pt-BR" dirty="0"/>
            </a:br>
            <a:r>
              <a:rPr lang="pt-BR" dirty="0"/>
              <a:t>G: 170</a:t>
            </a:r>
            <a:br>
              <a:rPr lang="pt-BR" dirty="0"/>
            </a:br>
            <a:r>
              <a:rPr lang="pt-BR" dirty="0"/>
              <a:t>B: 38</a:t>
            </a:r>
          </a:p>
        </p:txBody>
      </p: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EF3FFC4E-735C-44DE-A123-10C7CFAD1153}"/>
              </a:ext>
            </a:extLst>
          </p:cNvPr>
          <p:cNvSpPr txBox="1">
            <a:spLocks/>
          </p:cNvSpPr>
          <p:nvPr userDrawn="1"/>
        </p:nvSpPr>
        <p:spPr>
          <a:xfrm>
            <a:off x="6197668" y="1014768"/>
            <a:ext cx="1344612" cy="1137920"/>
          </a:xfrm>
          <a:prstGeom prst="rect">
            <a:avLst/>
          </a:prstGeom>
          <a:solidFill>
            <a:srgbClr val="1B213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hu-HU"/>
            </a:defPPr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algn="l"/>
            <a:r>
              <a:rPr lang="pt-BR" dirty="0"/>
              <a:t>#1B213E</a:t>
            </a:r>
            <a:br>
              <a:rPr lang="pt-BR" dirty="0"/>
            </a:br>
            <a:r>
              <a:rPr lang="pt-BR" dirty="0"/>
              <a:t>R: 27</a:t>
            </a:r>
            <a:br>
              <a:rPr lang="pt-BR" dirty="0"/>
            </a:br>
            <a:r>
              <a:rPr lang="pt-BR" dirty="0"/>
              <a:t>G: 33</a:t>
            </a:r>
            <a:br>
              <a:rPr lang="pt-BR" dirty="0"/>
            </a:br>
            <a:r>
              <a:rPr lang="pt-BR" dirty="0"/>
              <a:t>B: 62</a:t>
            </a:r>
          </a:p>
        </p:txBody>
      </p:sp>
      <p:sp>
        <p:nvSpPr>
          <p:cNvPr id="15" name="Szöveg helye 2">
            <a:extLst>
              <a:ext uri="{FF2B5EF4-FFF2-40B4-BE49-F238E27FC236}">
                <a16:creationId xmlns:a16="http://schemas.microsoft.com/office/drawing/2014/main" id="{49F8A52D-0610-4906-9283-402FE4271C56}"/>
              </a:ext>
            </a:extLst>
          </p:cNvPr>
          <p:cNvSpPr txBox="1">
            <a:spLocks/>
          </p:cNvSpPr>
          <p:nvPr userDrawn="1"/>
        </p:nvSpPr>
        <p:spPr>
          <a:xfrm>
            <a:off x="7539796" y="1014768"/>
            <a:ext cx="1344612" cy="1137920"/>
          </a:xfrm>
          <a:prstGeom prst="rect">
            <a:avLst/>
          </a:prstGeom>
          <a:solidFill>
            <a:srgbClr val="BF8F55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/>
              <a:t>#BF8F55</a:t>
            </a:r>
            <a:br>
              <a:rPr lang="pt-BR" dirty="0"/>
            </a:br>
            <a:r>
              <a:rPr lang="pt-BR" dirty="0"/>
              <a:t>R: 191</a:t>
            </a:r>
            <a:br>
              <a:rPr lang="pt-BR" dirty="0"/>
            </a:br>
            <a:r>
              <a:rPr lang="pt-BR" dirty="0"/>
              <a:t>G: 143</a:t>
            </a:r>
            <a:br>
              <a:rPr lang="pt-BR" dirty="0"/>
            </a:br>
            <a:r>
              <a:rPr lang="pt-BR" dirty="0"/>
              <a:t>B: 85</a:t>
            </a:r>
          </a:p>
        </p:txBody>
      </p:sp>
      <p:sp>
        <p:nvSpPr>
          <p:cNvPr id="17" name="Szöveg helye 2">
            <a:extLst>
              <a:ext uri="{FF2B5EF4-FFF2-40B4-BE49-F238E27FC236}">
                <a16:creationId xmlns:a16="http://schemas.microsoft.com/office/drawing/2014/main" id="{AFD5A0BA-A54D-41AA-80F3-9F591AD9B515}"/>
              </a:ext>
            </a:extLst>
          </p:cNvPr>
          <p:cNvSpPr txBox="1">
            <a:spLocks/>
          </p:cNvSpPr>
          <p:nvPr userDrawn="1"/>
        </p:nvSpPr>
        <p:spPr>
          <a:xfrm>
            <a:off x="8880217" y="1014768"/>
            <a:ext cx="1344612" cy="1137920"/>
          </a:xfrm>
          <a:prstGeom prst="rect">
            <a:avLst/>
          </a:prstGeom>
          <a:solidFill>
            <a:srgbClr val="5C6873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/>
              <a:t>#5C6873</a:t>
            </a:r>
            <a:br>
              <a:rPr lang="pt-BR" dirty="0"/>
            </a:br>
            <a:r>
              <a:rPr lang="pt-BR" dirty="0"/>
              <a:t>R: </a:t>
            </a:r>
            <a:r>
              <a:rPr lang="hu-HU" dirty="0"/>
              <a:t>92</a:t>
            </a:r>
            <a:br>
              <a:rPr lang="pt-BR" dirty="0"/>
            </a:br>
            <a:r>
              <a:rPr lang="pt-BR" dirty="0"/>
              <a:t>G: </a:t>
            </a:r>
            <a:r>
              <a:rPr lang="hu-HU" dirty="0"/>
              <a:t>104</a:t>
            </a:r>
            <a:br>
              <a:rPr lang="pt-BR" dirty="0"/>
            </a:br>
            <a:r>
              <a:rPr lang="pt-BR" dirty="0"/>
              <a:t>B: </a:t>
            </a:r>
            <a:r>
              <a:rPr lang="hu-HU" dirty="0"/>
              <a:t>115</a:t>
            </a:r>
            <a:endParaRPr lang="pt-BR" dirty="0"/>
          </a:p>
        </p:txBody>
      </p:sp>
      <p:sp>
        <p:nvSpPr>
          <p:cNvPr id="18" name="Szöveg helye 2">
            <a:extLst>
              <a:ext uri="{FF2B5EF4-FFF2-40B4-BE49-F238E27FC236}">
                <a16:creationId xmlns:a16="http://schemas.microsoft.com/office/drawing/2014/main" id="{D42A9EA3-65FB-4853-9975-FEDD96675CFD}"/>
              </a:ext>
            </a:extLst>
          </p:cNvPr>
          <p:cNvSpPr txBox="1">
            <a:spLocks/>
          </p:cNvSpPr>
          <p:nvPr userDrawn="1"/>
        </p:nvSpPr>
        <p:spPr>
          <a:xfrm>
            <a:off x="7539536" y="3290608"/>
            <a:ext cx="1344612" cy="1137920"/>
          </a:xfrm>
          <a:prstGeom prst="rect">
            <a:avLst/>
          </a:prstGeom>
          <a:solidFill>
            <a:srgbClr val="D1AF8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#D1AF84</a:t>
            </a:r>
            <a:b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R: 209</a:t>
            </a:r>
            <a:b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G: 175</a:t>
            </a:r>
            <a:b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B: 132</a:t>
            </a:r>
          </a:p>
        </p:txBody>
      </p:sp>
      <p:sp>
        <p:nvSpPr>
          <p:cNvPr id="19" name="Szöveg helye 2">
            <a:extLst>
              <a:ext uri="{FF2B5EF4-FFF2-40B4-BE49-F238E27FC236}">
                <a16:creationId xmlns:a16="http://schemas.microsoft.com/office/drawing/2014/main" id="{B681D54D-016F-47EA-A7FF-C16036335F69}"/>
              </a:ext>
            </a:extLst>
          </p:cNvPr>
          <p:cNvSpPr txBox="1">
            <a:spLocks/>
          </p:cNvSpPr>
          <p:nvPr userDrawn="1"/>
        </p:nvSpPr>
        <p:spPr>
          <a:xfrm>
            <a:off x="8885936" y="3290608"/>
            <a:ext cx="1344612" cy="1137920"/>
          </a:xfrm>
          <a:prstGeom prst="rect">
            <a:avLst/>
          </a:prstGeom>
          <a:solidFill>
            <a:srgbClr val="898E97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#898E97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R: 137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G: 142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B: 151</a:t>
            </a:r>
          </a:p>
        </p:txBody>
      </p:sp>
      <p:sp>
        <p:nvSpPr>
          <p:cNvPr id="20" name="Szöveg helye 2">
            <a:extLst>
              <a:ext uri="{FF2B5EF4-FFF2-40B4-BE49-F238E27FC236}">
                <a16:creationId xmlns:a16="http://schemas.microsoft.com/office/drawing/2014/main" id="{78C62BE3-8021-4D97-96E7-6B9FD4A7A744}"/>
              </a:ext>
            </a:extLst>
          </p:cNvPr>
          <p:cNvSpPr txBox="1">
            <a:spLocks/>
          </p:cNvSpPr>
          <p:nvPr userDrawn="1"/>
        </p:nvSpPr>
        <p:spPr>
          <a:xfrm>
            <a:off x="6197668" y="4428528"/>
            <a:ext cx="1344612" cy="1137920"/>
          </a:xfrm>
          <a:prstGeom prst="rect">
            <a:avLst/>
          </a:prstGeom>
          <a:solidFill>
            <a:srgbClr val="4D4B66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#4D4B66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R: 77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G: 75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B: 102</a:t>
            </a:r>
          </a:p>
        </p:txBody>
      </p:sp>
      <p:sp>
        <p:nvSpPr>
          <p:cNvPr id="21" name="Szöveg helye 2">
            <a:extLst>
              <a:ext uri="{FF2B5EF4-FFF2-40B4-BE49-F238E27FC236}">
                <a16:creationId xmlns:a16="http://schemas.microsoft.com/office/drawing/2014/main" id="{901AB510-4874-416A-B060-FE7F527AFF8B}"/>
              </a:ext>
            </a:extLst>
          </p:cNvPr>
          <p:cNvSpPr txBox="1">
            <a:spLocks/>
          </p:cNvSpPr>
          <p:nvPr userDrawn="1"/>
        </p:nvSpPr>
        <p:spPr>
          <a:xfrm>
            <a:off x="6197668" y="5566449"/>
            <a:ext cx="1344612" cy="1137920"/>
          </a:xfrm>
          <a:prstGeom prst="rect">
            <a:avLst/>
          </a:prstGeom>
          <a:solidFill>
            <a:srgbClr val="78748A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#78748A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R: 120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G: 116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B: 138</a:t>
            </a:r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28661039-A9C1-470F-95C5-51A3A9A319E9}"/>
              </a:ext>
            </a:extLst>
          </p:cNvPr>
          <p:cNvSpPr txBox="1">
            <a:spLocks/>
          </p:cNvSpPr>
          <p:nvPr userDrawn="1"/>
        </p:nvSpPr>
        <p:spPr>
          <a:xfrm>
            <a:off x="7539536" y="4428529"/>
            <a:ext cx="1344612" cy="1137920"/>
          </a:xfrm>
          <a:prstGeom prst="rect">
            <a:avLst/>
          </a:prstGeom>
          <a:solidFill>
            <a:srgbClr val="DEC5A6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#DEC5A6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R: 222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G: 197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B: 166</a:t>
            </a:r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D610F3FF-D6A4-4E0D-8E2B-CF8815FB9AFF}"/>
              </a:ext>
            </a:extLst>
          </p:cNvPr>
          <p:cNvSpPr txBox="1">
            <a:spLocks/>
          </p:cNvSpPr>
          <p:nvPr userDrawn="1"/>
        </p:nvSpPr>
        <p:spPr>
          <a:xfrm>
            <a:off x="8885936" y="4428529"/>
            <a:ext cx="1344612" cy="1137920"/>
          </a:xfrm>
          <a:prstGeom prst="rect">
            <a:avLst/>
          </a:prstGeom>
          <a:solidFill>
            <a:srgbClr val="A9ABB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hu-HU" sz="14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u-HU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#A9ABB2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R: 169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G: 171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B: 178</a:t>
            </a:r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3C4E6AF9-375B-4ED9-B39C-FA1793622028}"/>
              </a:ext>
            </a:extLst>
          </p:cNvPr>
          <p:cNvSpPr/>
          <p:nvPr/>
        </p:nvSpPr>
        <p:spPr>
          <a:xfrm>
            <a:off x="7163430" y="2949913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769A7EA0-E55F-4D2B-930F-8A234D969371}"/>
              </a:ext>
            </a:extLst>
          </p:cNvPr>
          <p:cNvSpPr/>
          <p:nvPr/>
        </p:nvSpPr>
        <p:spPr>
          <a:xfrm>
            <a:off x="8413500" y="2973909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8CD33F66-FF1F-4C6E-A5A3-0FEE60D3A028}"/>
              </a:ext>
            </a:extLst>
          </p:cNvPr>
          <p:cNvSpPr/>
          <p:nvPr/>
        </p:nvSpPr>
        <p:spPr>
          <a:xfrm>
            <a:off x="9845979" y="2949913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91F9E0F7-B1E8-4A36-BABB-EE470353DA4B}"/>
              </a:ext>
            </a:extLst>
          </p:cNvPr>
          <p:cNvSpPr/>
          <p:nvPr/>
        </p:nvSpPr>
        <p:spPr>
          <a:xfrm>
            <a:off x="11201164" y="2973909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5EDBF66B-705B-4621-B049-B5EB05B049A5}"/>
              </a:ext>
            </a:extLst>
          </p:cNvPr>
          <p:cNvSpPr/>
          <p:nvPr userDrawn="1"/>
        </p:nvSpPr>
        <p:spPr>
          <a:xfrm>
            <a:off x="7163430" y="4083017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1" name="Ellipszis 40">
            <a:extLst>
              <a:ext uri="{FF2B5EF4-FFF2-40B4-BE49-F238E27FC236}">
                <a16:creationId xmlns:a16="http://schemas.microsoft.com/office/drawing/2014/main" id="{0B64D19B-A6BB-40C6-A773-2B0ADFC0F9A5}"/>
              </a:ext>
            </a:extLst>
          </p:cNvPr>
          <p:cNvSpPr/>
          <p:nvPr userDrawn="1"/>
        </p:nvSpPr>
        <p:spPr>
          <a:xfrm>
            <a:off x="8413500" y="4107013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2" name="Ellipszis 41">
            <a:extLst>
              <a:ext uri="{FF2B5EF4-FFF2-40B4-BE49-F238E27FC236}">
                <a16:creationId xmlns:a16="http://schemas.microsoft.com/office/drawing/2014/main" id="{4A2A8BD0-FE39-4523-A246-408007AD8B32}"/>
              </a:ext>
            </a:extLst>
          </p:cNvPr>
          <p:cNvSpPr/>
          <p:nvPr userDrawn="1"/>
        </p:nvSpPr>
        <p:spPr>
          <a:xfrm>
            <a:off x="9845979" y="4083017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3" name="Ellipszis 42">
            <a:extLst>
              <a:ext uri="{FF2B5EF4-FFF2-40B4-BE49-F238E27FC236}">
                <a16:creationId xmlns:a16="http://schemas.microsoft.com/office/drawing/2014/main" id="{48E2078D-F676-42C7-A76A-D44CEB556B68}"/>
              </a:ext>
            </a:extLst>
          </p:cNvPr>
          <p:cNvSpPr/>
          <p:nvPr userDrawn="1"/>
        </p:nvSpPr>
        <p:spPr>
          <a:xfrm>
            <a:off x="11201164" y="4107013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4" name="Ellipszis 43">
            <a:extLst>
              <a:ext uri="{FF2B5EF4-FFF2-40B4-BE49-F238E27FC236}">
                <a16:creationId xmlns:a16="http://schemas.microsoft.com/office/drawing/2014/main" id="{54194446-B123-416E-8346-5F81E8874556}"/>
              </a:ext>
            </a:extLst>
          </p:cNvPr>
          <p:cNvSpPr/>
          <p:nvPr userDrawn="1"/>
        </p:nvSpPr>
        <p:spPr>
          <a:xfrm>
            <a:off x="7254854" y="5220936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50765198-1BC1-471C-A4BE-DFCF3F22F254}"/>
              </a:ext>
            </a:extLst>
          </p:cNvPr>
          <p:cNvSpPr/>
          <p:nvPr userDrawn="1"/>
        </p:nvSpPr>
        <p:spPr>
          <a:xfrm>
            <a:off x="8504924" y="5244932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6" name="Ellipszis 45">
            <a:extLst>
              <a:ext uri="{FF2B5EF4-FFF2-40B4-BE49-F238E27FC236}">
                <a16:creationId xmlns:a16="http://schemas.microsoft.com/office/drawing/2014/main" id="{D533EF4B-7BDD-487C-AF16-BFEB6E5FB8EF}"/>
              </a:ext>
            </a:extLst>
          </p:cNvPr>
          <p:cNvSpPr/>
          <p:nvPr userDrawn="1"/>
        </p:nvSpPr>
        <p:spPr>
          <a:xfrm>
            <a:off x="9937403" y="5220936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AA6D6282-BA5E-43A9-A300-F73D20D15142}"/>
              </a:ext>
            </a:extLst>
          </p:cNvPr>
          <p:cNvSpPr/>
          <p:nvPr userDrawn="1"/>
        </p:nvSpPr>
        <p:spPr>
          <a:xfrm>
            <a:off x="11292588" y="5244932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8" name="Ellipszis 47">
            <a:extLst>
              <a:ext uri="{FF2B5EF4-FFF2-40B4-BE49-F238E27FC236}">
                <a16:creationId xmlns:a16="http://schemas.microsoft.com/office/drawing/2014/main" id="{DDD38DAA-C185-4598-9B0C-4BFF3C60C9D3}"/>
              </a:ext>
            </a:extLst>
          </p:cNvPr>
          <p:cNvSpPr/>
          <p:nvPr userDrawn="1"/>
        </p:nvSpPr>
        <p:spPr>
          <a:xfrm>
            <a:off x="7236184" y="6355002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4615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>
            <a:extLst>
              <a:ext uri="{FF2B5EF4-FFF2-40B4-BE49-F238E27FC236}">
                <a16:creationId xmlns:a16="http://schemas.microsoft.com/office/drawing/2014/main" id="{974488C6-1BF6-46F1-9432-34AC08B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9341" y="3301375"/>
            <a:ext cx="2839260" cy="2839261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25252A8F-1937-4613-8EFA-9D346E05C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0952" y="1343871"/>
            <a:ext cx="1379721" cy="1619177"/>
          </a:xfrm>
          <a:prstGeom prst="rect">
            <a:avLst/>
          </a:prstGeom>
        </p:spPr>
      </p:pic>
      <p:pic>
        <p:nvPicPr>
          <p:cNvPr id="8" name="Ábra 7">
            <a:extLst>
              <a:ext uri="{FF2B5EF4-FFF2-40B4-BE49-F238E27FC236}">
                <a16:creationId xmlns:a16="http://schemas.microsoft.com/office/drawing/2014/main" id="{87E42343-1EC1-4912-B195-8897B8606F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9976" y="2870270"/>
            <a:ext cx="558730" cy="558730"/>
          </a:xfrm>
          <a:prstGeom prst="rect">
            <a:avLst/>
          </a:prstGeom>
        </p:spPr>
      </p:pic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CD5B022D-3CB7-4C29-9EB1-2944CD07FE6B}"/>
              </a:ext>
            </a:extLst>
          </p:cNvPr>
          <p:cNvGrpSpPr/>
          <p:nvPr/>
        </p:nvGrpSpPr>
        <p:grpSpPr>
          <a:xfrm>
            <a:off x="6102376" y="3586442"/>
            <a:ext cx="2269127" cy="2269128"/>
            <a:chOff x="5239584" y="2481262"/>
            <a:chExt cx="1895475" cy="1895475"/>
          </a:xfrm>
        </p:grpSpPr>
        <p:pic>
          <p:nvPicPr>
            <p:cNvPr id="10" name="Ábra 9">
              <a:extLst>
                <a:ext uri="{FF2B5EF4-FFF2-40B4-BE49-F238E27FC236}">
                  <a16:creationId xmlns:a16="http://schemas.microsoft.com/office/drawing/2014/main" id="{7FCD9CC9-B31A-430F-BF86-4F9F056CF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39584" y="2481262"/>
              <a:ext cx="1895475" cy="1895475"/>
            </a:xfrm>
            <a:prstGeom prst="rect">
              <a:avLst/>
            </a:prstGeom>
          </p:spPr>
        </p:pic>
        <p:pic>
          <p:nvPicPr>
            <p:cNvPr id="11" name="Ábra 10">
              <a:extLst>
                <a:ext uri="{FF2B5EF4-FFF2-40B4-BE49-F238E27FC236}">
                  <a16:creationId xmlns:a16="http://schemas.microsoft.com/office/drawing/2014/main" id="{7F84FB8B-8B81-41A8-AB56-04098A1A0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68250" y="3209925"/>
              <a:ext cx="438150" cy="438150"/>
            </a:xfrm>
            <a:prstGeom prst="rect">
              <a:avLst/>
            </a:prstGeom>
          </p:spPr>
        </p:pic>
      </p:grpSp>
      <p:sp>
        <p:nvSpPr>
          <p:cNvPr id="13" name="Szöveg helye 29">
            <a:extLst>
              <a:ext uri="{FF2B5EF4-FFF2-40B4-BE49-F238E27FC236}">
                <a16:creationId xmlns:a16="http://schemas.microsoft.com/office/drawing/2014/main" id="{6863C8A6-7D07-4239-910C-77D3E79A0C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0395" y="2619980"/>
            <a:ext cx="4781551" cy="34210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800" b="0" i="0" baseline="0">
                <a:solidFill>
                  <a:schemeClr val="accent1"/>
                </a:solidFill>
                <a:latin typeface="Arial "/>
              </a:defRPr>
            </a:lvl1pPr>
          </a:lstStyle>
          <a:p>
            <a:r>
              <a:rPr lang="hu-HU" dirty="0"/>
              <a:t>Az itt található grafikai elemek szabadon felhasználhatók díszitő elemként.</a:t>
            </a:r>
          </a:p>
          <a:p>
            <a:r>
              <a:rPr lang="hu-HU" dirty="0"/>
              <a:t>A Corvinus színpalettájából átszínezhetők.</a:t>
            </a:r>
          </a:p>
          <a:p>
            <a:r>
              <a:rPr lang="hu-HU" dirty="0"/>
              <a:t>Fehérre színezve és képre ráhelyezve mutatós dia készíthető.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93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0E2FA13-E2E8-477F-A01D-4CEE2C6AB77C}"/>
              </a:ext>
            </a:extLst>
          </p:cNvPr>
          <p:cNvSpPr txBox="1">
            <a:spLocks/>
          </p:cNvSpPr>
          <p:nvPr/>
        </p:nvSpPr>
        <p:spPr>
          <a:xfrm>
            <a:off x="1042988" y="2852738"/>
            <a:ext cx="3167062" cy="342106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solidFill>
                  <a:schemeClr val="accent1"/>
                </a:solidFill>
              </a:rPr>
              <a:t>Ezen az oldalon egy táblázat mintát mutatunk be, amit lehet bővíteni, szűkíteni, átszínezni.</a:t>
            </a:r>
          </a:p>
          <a:p>
            <a:endParaRPr lang="hu-HU" dirty="0">
              <a:solidFill>
                <a:schemeClr val="accent1"/>
              </a:solidFill>
            </a:endParaRPr>
          </a:p>
          <a:p>
            <a:r>
              <a:rPr lang="hu-HU" dirty="0">
                <a:solidFill>
                  <a:schemeClr val="accent1"/>
                </a:solidFill>
              </a:rPr>
              <a:t>A ppt-be beépített táblázatok a </a:t>
            </a:r>
            <a:r>
              <a:rPr lang="en-US" dirty="0">
                <a:solidFill>
                  <a:schemeClr val="accent1"/>
                </a:solidFill>
              </a:rPr>
              <a:t>Corvinus színséma szerint vesz fel </a:t>
            </a:r>
            <a:r>
              <a:rPr lang="en-US" dirty="0" err="1">
                <a:solidFill>
                  <a:schemeClr val="accent1"/>
                </a:solidFill>
              </a:rPr>
              <a:t>árnyalatokat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828C34-E8A6-4A47-AFBC-17911EEF09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5292725" cy="126901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Táblázat minta</a:t>
            </a:r>
          </a:p>
        </p:txBody>
      </p:sp>
      <p:graphicFrame>
        <p:nvGraphicFramePr>
          <p:cNvPr id="2" name="Táblázat 2">
            <a:extLst>
              <a:ext uri="{FF2B5EF4-FFF2-40B4-BE49-F238E27FC236}">
                <a16:creationId xmlns:a16="http://schemas.microsoft.com/office/drawing/2014/main" id="{8314924A-2DE0-4D01-ABDF-22AD7B03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27468"/>
              </p:ext>
            </p:extLst>
          </p:nvPr>
        </p:nvGraphicFramePr>
        <p:xfrm>
          <a:off x="4672013" y="3049232"/>
          <a:ext cx="66198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313">
                  <a:extLst>
                    <a:ext uri="{9D8B030D-6E8A-4147-A177-3AD203B41FA5}">
                      <a16:colId xmlns:a16="http://schemas.microsoft.com/office/drawing/2014/main" val="2201860919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2254881536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193268877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3955977677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1302196946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1715767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4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1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2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48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1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31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BC12F70C-DEAB-4161-816B-05AA0DC262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8000" y="216000"/>
            <a:ext cx="10440000" cy="1008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  <a:endParaRPr lang="hu-HU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2898A189-3D20-4F4D-A083-1E28FA59D1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8000" y="1438275"/>
            <a:ext cx="11358942" cy="491807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F5C832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5C832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5C832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5C832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5C832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715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B5C9ED1-93FB-4E78-BFEE-EA8A879C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99" y="216000"/>
            <a:ext cx="10440000" cy="1008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hu-HU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3A47545A-9C82-48FE-888A-F1646D07DEB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281" y="1438275"/>
            <a:ext cx="11354661" cy="4933949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1800"/>
            </a:lvl1pPr>
            <a:lvl2pPr marL="457200" indent="0">
              <a:buClr>
                <a:schemeClr val="tx2"/>
              </a:buClr>
              <a:buFontTx/>
              <a:buNone/>
              <a:defRPr/>
            </a:lvl2pPr>
            <a:lvl3pPr marL="914400" indent="0">
              <a:buClr>
                <a:schemeClr val="tx2"/>
              </a:buClr>
              <a:buFontTx/>
              <a:buNone/>
              <a:defRPr/>
            </a:lvl3pPr>
            <a:lvl4pPr marL="1371600" indent="0">
              <a:buClr>
                <a:schemeClr val="tx2"/>
              </a:buClr>
              <a:buFontTx/>
              <a:buNone/>
              <a:defRPr/>
            </a:lvl4pPr>
            <a:lvl5pPr marL="1828800" indent="0">
              <a:buClr>
                <a:schemeClr val="tx2"/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F77C7DD-753C-4480-8A88-31DD72BB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98" y="216000"/>
            <a:ext cx="10440000" cy="1008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hu-HU" dirty="0"/>
          </a:p>
        </p:txBody>
      </p:sp>
      <p:sp>
        <p:nvSpPr>
          <p:cNvPr id="6" name="Tartalom helye 6">
            <a:extLst>
              <a:ext uri="{FF2B5EF4-FFF2-40B4-BE49-F238E27FC236}">
                <a16:creationId xmlns:a16="http://schemas.microsoft.com/office/drawing/2014/main" id="{A2AA9D71-7A9E-44F1-B04A-C78FC24F54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431" y="1676450"/>
            <a:ext cx="5400000" cy="46799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2F3731E7-1BE0-48B4-8CE8-7F278A987E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26511" y="1676450"/>
            <a:ext cx="5400000" cy="46799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720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78A6139-837B-486C-9F9D-FD026A14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99" y="216000"/>
            <a:ext cx="10440000" cy="1008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hu-HU" dirty="0"/>
          </a:p>
        </p:txBody>
      </p:sp>
      <p:sp>
        <p:nvSpPr>
          <p:cNvPr id="6" name="Tartalom helye 6">
            <a:extLst>
              <a:ext uri="{FF2B5EF4-FFF2-40B4-BE49-F238E27FC236}">
                <a16:creationId xmlns:a16="http://schemas.microsoft.com/office/drawing/2014/main" id="{DB9C19B2-BC3F-48F4-8715-BA3F9948FEB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431" y="1676450"/>
            <a:ext cx="5400000" cy="46799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C832"/>
              </a:buClr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A02D566E-9CAB-4BD2-AE83-56E6840E8D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26942" y="1676450"/>
            <a:ext cx="5400000" cy="46799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8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 + d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0A3E11-626E-4EB5-BFCF-1F3DB09F06D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8000" y="1438275"/>
            <a:ext cx="11358942" cy="239077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F5C832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5C832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5C832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5C832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5C832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56A7D9-412D-44DA-80B0-6148D63D6A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8000" y="216000"/>
            <a:ext cx="10440000" cy="1008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  <a:endParaRPr lang="hu-HU" dirty="0"/>
          </a:p>
        </p:txBody>
      </p:sp>
      <p:sp>
        <p:nvSpPr>
          <p:cNvPr id="6" name="Diagram helye 5">
            <a:extLst>
              <a:ext uri="{FF2B5EF4-FFF2-40B4-BE49-F238E27FC236}">
                <a16:creationId xmlns:a16="http://schemas.microsoft.com/office/drawing/2014/main" id="{A7BE49BF-D86D-47F9-B01A-F04DAE572539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468000" y="3960000"/>
            <a:ext cx="11397600" cy="2565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</a:t>
            </a:r>
            <a:r>
              <a:rPr lang="hu-HU" dirty="0"/>
              <a:t>diagram </a:t>
            </a:r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8764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0A3E11-626E-4EB5-BFCF-1F3DB09F06D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8000" y="1438275"/>
            <a:ext cx="11397600" cy="239077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F5C832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5C832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5C832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5C832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5C832"/>
              </a:buClr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56A7D9-412D-44DA-80B0-6148D63D6A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8000" y="216000"/>
            <a:ext cx="10440000" cy="1008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  <a:endParaRPr lang="hu-HU" dirty="0"/>
          </a:p>
        </p:txBody>
      </p:sp>
      <p:sp>
        <p:nvSpPr>
          <p:cNvPr id="5" name="Táblázat helye 4">
            <a:extLst>
              <a:ext uri="{FF2B5EF4-FFF2-40B4-BE49-F238E27FC236}">
                <a16:creationId xmlns:a16="http://schemas.microsoft.com/office/drawing/2014/main" id="{2441E63B-D587-46FB-B92F-4DF3662A7CA9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468000" y="3960000"/>
            <a:ext cx="11397600" cy="24574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edit table icon</a:t>
            </a:r>
          </a:p>
        </p:txBody>
      </p:sp>
    </p:spTree>
    <p:extLst>
      <p:ext uri="{BB962C8B-B14F-4D97-AF65-F5344CB8AC3E}">
        <p14:creationId xmlns:p14="http://schemas.microsoft.com/office/powerpoint/2010/main" val="58264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titl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AA563B-1007-4753-A9CD-57710D33D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99" y="216000"/>
            <a:ext cx="10440000" cy="1008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hu-HU" dirty="0"/>
          </a:p>
        </p:txBody>
      </p:sp>
      <p:sp>
        <p:nvSpPr>
          <p:cNvPr id="7" name="Szöveg helye 3">
            <a:extLst>
              <a:ext uri="{FF2B5EF4-FFF2-40B4-BE49-F238E27FC236}">
                <a16:creationId xmlns:a16="http://schemas.microsoft.com/office/drawing/2014/main" id="{70525B92-1521-4408-948A-88D6B9C6B7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2280" y="1542750"/>
            <a:ext cx="11349037" cy="5718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Subtitle styles</a:t>
            </a:r>
          </a:p>
        </p:txBody>
      </p:sp>
      <p:sp>
        <p:nvSpPr>
          <p:cNvPr id="10" name="Tartalom helye 6">
            <a:extLst>
              <a:ext uri="{FF2B5EF4-FFF2-40B4-BE49-F238E27FC236}">
                <a16:creationId xmlns:a16="http://schemas.microsoft.com/office/drawing/2014/main" id="{3B23D413-D334-4118-9EB2-208C052650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431" y="2361300"/>
            <a:ext cx="5400000" cy="39951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11" name="Tartalom helye 6">
            <a:extLst>
              <a:ext uri="{FF2B5EF4-FFF2-40B4-BE49-F238E27FC236}">
                <a16:creationId xmlns:a16="http://schemas.microsoft.com/office/drawing/2014/main" id="{3D1C0295-03ED-4A5C-86EF-1F00C752CD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26942" y="2361300"/>
            <a:ext cx="5400000" cy="39951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999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helye 5">
            <a:extLst>
              <a:ext uri="{FF2B5EF4-FFF2-40B4-BE49-F238E27FC236}">
                <a16:creationId xmlns:a16="http://schemas.microsoft.com/office/drawing/2014/main" id="{66742DF6-F6D0-44ED-BE86-7CFF97F2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noProof="0"/>
              <a:t>Mintacím szerkesztése</a:t>
            </a: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F5E78691-B463-45BC-A7F8-9D5BBC5F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649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Wingdings" panose="05000000000000000000" pitchFamily="2" charset="2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Wingdings" panose="05000000000000000000" pitchFamily="2" charset="2"/>
        <a:buChar char="§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Wingdings" panose="05000000000000000000" pitchFamily="2" charset="2"/>
        <a:buChar char="§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657">
          <p15:clr>
            <a:srgbClr val="A4A3A4"/>
          </p15:clr>
        </p15:guide>
        <p15:guide id="4" pos="529">
          <p15:clr>
            <a:srgbClr val="A4A3A4"/>
          </p15:clr>
        </p15:guide>
        <p15:guide id="5" pos="347">
          <p15:clr>
            <a:srgbClr val="A4A3A4"/>
          </p15:clr>
        </p15:guide>
        <p15:guide id="6" orient="horz" pos="368">
          <p15:clr>
            <a:srgbClr val="A4A3A4"/>
          </p15:clr>
        </p15:guide>
        <p15:guide id="7" orient="horz" pos="714">
          <p15:clr>
            <a:srgbClr val="A4A3A4"/>
          </p15:clr>
        </p15:guide>
        <p15:guide id="8" pos="4988">
          <p15:clr>
            <a:srgbClr val="A4A3A4"/>
          </p15:clr>
        </p15:guide>
        <p15:guide id="9" pos="5328">
          <p15:clr>
            <a:srgbClr val="A4A3A4"/>
          </p15:clr>
        </p15:guide>
        <p15:guide id="10" pos="7322">
          <p15:clr>
            <a:srgbClr val="A4A3A4"/>
          </p15:clr>
        </p15:guide>
        <p15:guide id="11" pos="2993">
          <p15:clr>
            <a:srgbClr val="A4A3A4"/>
          </p15:clr>
        </p15:guide>
        <p15:guide id="12" pos="2652">
          <p15:clr>
            <a:srgbClr val="A4A3A4"/>
          </p15:clr>
        </p15:guide>
        <p15:guide id="13" orient="horz" pos="3952">
          <p15:clr>
            <a:srgbClr val="A4A3A4"/>
          </p15:clr>
        </p15:guide>
        <p15:guide id="14" orient="horz" pos="1797">
          <p15:clr>
            <a:srgbClr val="A4A3A4"/>
          </p15:clr>
        </p15:guide>
        <p15:guide id="15" orient="horz" pos="1434">
          <p15:clr>
            <a:srgbClr val="A4A3A4"/>
          </p15:clr>
        </p15:guide>
        <p15:guide id="16" orient="horz" pos="1077">
          <p15:clr>
            <a:srgbClr val="A4A3A4"/>
          </p15:clr>
        </p15:guide>
        <p15:guide id="17" pos="3669">
          <p15:clr>
            <a:srgbClr val="A4A3A4"/>
          </p15:clr>
        </p15:guide>
        <p15:guide id="18" pos="4010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FE4F2EDA-D901-4835-8C80-7FFCFE8FDE37}"/>
              </a:ext>
            </a:extLst>
          </p:cNvPr>
          <p:cNvSpPr txBox="1">
            <a:spLocks/>
          </p:cNvSpPr>
          <p:nvPr/>
        </p:nvSpPr>
        <p:spPr>
          <a:xfrm>
            <a:off x="11693728" y="6353969"/>
            <a:ext cx="412344" cy="42386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CA5128C-8080-4D6C-ACC9-4612070BD095}" type="slidenum">
              <a:rPr lang="hu-HU" sz="1100" smtClean="0"/>
              <a:t>‹#›</a:t>
            </a:fld>
            <a:endParaRPr lang="hu-HU" sz="1100" dirty="0"/>
          </a:p>
        </p:txBody>
      </p:sp>
      <p:sp>
        <p:nvSpPr>
          <p:cNvPr id="5" name="Cím helye 1">
            <a:extLst>
              <a:ext uri="{FF2B5EF4-FFF2-40B4-BE49-F238E27FC236}">
                <a16:creationId xmlns:a16="http://schemas.microsoft.com/office/drawing/2014/main" id="{D32DE082-8A60-4100-B7CB-F39474DA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620"/>
            <a:ext cx="10082842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hu-HU" dirty="0"/>
          </a:p>
        </p:txBody>
      </p:sp>
      <p:sp>
        <p:nvSpPr>
          <p:cNvPr id="8" name="Szöveg helye 2">
            <a:extLst>
              <a:ext uri="{FF2B5EF4-FFF2-40B4-BE49-F238E27FC236}">
                <a16:creationId xmlns:a16="http://schemas.microsoft.com/office/drawing/2014/main" id="{09CFBA87-7CFA-49F5-84DE-05A76C39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pic>
        <p:nvPicPr>
          <p:cNvPr id="10" name="Kép 8">
            <a:extLst>
              <a:ext uri="{FF2B5EF4-FFF2-40B4-BE49-F238E27FC236}">
                <a16:creationId xmlns:a16="http://schemas.microsoft.com/office/drawing/2014/main" id="{565D4E91-BC19-4E9E-80F5-487DD00E08B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925992" y="167620"/>
            <a:ext cx="118008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9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59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5C832"/>
        </a:buClr>
        <a:buFont typeface="Wingdings" panose="05000000000000000000" pitchFamily="2" charset="2"/>
        <a:buChar char="§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C832"/>
        </a:buClr>
        <a:buFont typeface="Wingdings" panose="05000000000000000000" pitchFamily="2" charset="2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C832"/>
        </a:buClr>
        <a:buFont typeface="Wingdings" panose="05000000000000000000" pitchFamily="2" charset="2"/>
        <a:buChar char="§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C832"/>
        </a:buClr>
        <a:buFont typeface="Wingdings" panose="05000000000000000000" pitchFamily="2" charset="2"/>
        <a:buChar char="§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C832"/>
        </a:buClr>
        <a:buFont typeface="Wingdings" panose="05000000000000000000" pitchFamily="2" charset="2"/>
        <a:buChar char="§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657">
          <p15:clr>
            <a:srgbClr val="A4A3A4"/>
          </p15:clr>
        </p15:guide>
        <p15:guide id="4" pos="529">
          <p15:clr>
            <a:srgbClr val="A4A3A4"/>
          </p15:clr>
        </p15:guide>
        <p15:guide id="5" pos="347">
          <p15:clr>
            <a:srgbClr val="A4A3A4"/>
          </p15:clr>
        </p15:guide>
        <p15:guide id="6" orient="horz" pos="368">
          <p15:clr>
            <a:srgbClr val="A4A3A4"/>
          </p15:clr>
        </p15:guide>
        <p15:guide id="7" orient="horz" pos="714">
          <p15:clr>
            <a:srgbClr val="A4A3A4"/>
          </p15:clr>
        </p15:guide>
        <p15:guide id="8" pos="4988">
          <p15:clr>
            <a:srgbClr val="A4A3A4"/>
          </p15:clr>
        </p15:guide>
        <p15:guide id="9" pos="5328">
          <p15:clr>
            <a:srgbClr val="A4A3A4"/>
          </p15:clr>
        </p15:guide>
        <p15:guide id="10" pos="7322">
          <p15:clr>
            <a:srgbClr val="A4A3A4"/>
          </p15:clr>
        </p15:guide>
        <p15:guide id="11" pos="2993">
          <p15:clr>
            <a:srgbClr val="A4A3A4"/>
          </p15:clr>
        </p15:guide>
        <p15:guide id="12" pos="2652">
          <p15:clr>
            <a:srgbClr val="A4A3A4"/>
          </p15:clr>
        </p15:guide>
        <p15:guide id="13" orient="horz" pos="3952">
          <p15:clr>
            <a:srgbClr val="A4A3A4"/>
          </p15:clr>
        </p15:guide>
        <p15:guide id="14" orient="horz" pos="1797">
          <p15:clr>
            <a:srgbClr val="A4A3A4"/>
          </p15:clr>
        </p15:guide>
        <p15:guide id="15" orient="horz" pos="1434">
          <p15:clr>
            <a:srgbClr val="A4A3A4"/>
          </p15:clr>
        </p15:guide>
        <p15:guide id="16" orient="horz" pos="1077">
          <p15:clr>
            <a:srgbClr val="A4A3A4"/>
          </p15:clr>
        </p15:guide>
        <p15:guide id="17" pos="3669">
          <p15:clr>
            <a:srgbClr val="A4A3A4"/>
          </p15:clr>
        </p15:guide>
        <p15:guide id="18" pos="4010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FC3CB45F-117B-466B-B5D1-428FF2F57857}"/>
              </a:ext>
            </a:extLst>
          </p:cNvPr>
          <p:cNvSpPr txBox="1">
            <a:spLocks/>
          </p:cNvSpPr>
          <p:nvPr/>
        </p:nvSpPr>
        <p:spPr>
          <a:xfrm>
            <a:off x="11693728" y="6353969"/>
            <a:ext cx="412344" cy="42386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FF7219C-298C-485E-9732-5DCFA723F33A}" type="slidenum">
              <a:rPr lang="hu-HU" sz="1100" smtClean="0"/>
              <a:t>‹#›</a:t>
            </a:fld>
            <a:endParaRPr lang="hu-HU" sz="1100" dirty="0"/>
          </a:p>
        </p:txBody>
      </p:sp>
      <p:pic>
        <p:nvPicPr>
          <p:cNvPr id="5" name="Kép 8">
            <a:extLst>
              <a:ext uri="{FF2B5EF4-FFF2-40B4-BE49-F238E27FC236}">
                <a16:creationId xmlns:a16="http://schemas.microsoft.com/office/drawing/2014/main" id="{D4CA1A37-9EF9-4A98-9907-8993BBABD1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5992" y="167620"/>
            <a:ext cx="118008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9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657">
          <p15:clr>
            <a:srgbClr val="A4A3A4"/>
          </p15:clr>
        </p15:guide>
        <p15:guide id="4" pos="529">
          <p15:clr>
            <a:srgbClr val="A4A3A4"/>
          </p15:clr>
        </p15:guide>
        <p15:guide id="5" pos="347">
          <p15:clr>
            <a:srgbClr val="A4A3A4"/>
          </p15:clr>
        </p15:guide>
        <p15:guide id="6" orient="horz" pos="368">
          <p15:clr>
            <a:srgbClr val="A4A3A4"/>
          </p15:clr>
        </p15:guide>
        <p15:guide id="7" orient="horz" pos="714">
          <p15:clr>
            <a:srgbClr val="A4A3A4"/>
          </p15:clr>
        </p15:guide>
        <p15:guide id="8" pos="4988">
          <p15:clr>
            <a:srgbClr val="A4A3A4"/>
          </p15:clr>
        </p15:guide>
        <p15:guide id="9" pos="5328">
          <p15:clr>
            <a:srgbClr val="A4A3A4"/>
          </p15:clr>
        </p15:guide>
        <p15:guide id="10" pos="7322">
          <p15:clr>
            <a:srgbClr val="A4A3A4"/>
          </p15:clr>
        </p15:guide>
        <p15:guide id="11" pos="2993">
          <p15:clr>
            <a:srgbClr val="A4A3A4"/>
          </p15:clr>
        </p15:guide>
        <p15:guide id="12" pos="2652">
          <p15:clr>
            <a:srgbClr val="A4A3A4"/>
          </p15:clr>
        </p15:guide>
        <p15:guide id="13" orient="horz" pos="3952">
          <p15:clr>
            <a:srgbClr val="A4A3A4"/>
          </p15:clr>
        </p15:guide>
        <p15:guide id="14" orient="horz" pos="1797">
          <p15:clr>
            <a:srgbClr val="A4A3A4"/>
          </p15:clr>
        </p15:guide>
        <p15:guide id="15" orient="horz" pos="1434">
          <p15:clr>
            <a:srgbClr val="A4A3A4"/>
          </p15:clr>
        </p15:guide>
        <p15:guide id="16" orient="horz" pos="1077">
          <p15:clr>
            <a:srgbClr val="A4A3A4"/>
          </p15:clr>
        </p15:guide>
        <p15:guide id="17" pos="3669">
          <p15:clr>
            <a:srgbClr val="A4A3A4"/>
          </p15:clr>
        </p15:guide>
        <p15:guide id="18" pos="4010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A78239-9534-4DFD-9BF8-F33BDADFB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EE57F-8A73-4B52-8F8E-22838C9BE6DC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7" name="Cím helye 1">
            <a:extLst>
              <a:ext uri="{FF2B5EF4-FFF2-40B4-BE49-F238E27FC236}">
                <a16:creationId xmlns:a16="http://schemas.microsoft.com/office/drawing/2014/main" id="{71A3BCAF-6857-42E0-B5DB-669957AD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2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hu-HU" dirty="0"/>
          </a:p>
        </p:txBody>
      </p:sp>
      <p:sp>
        <p:nvSpPr>
          <p:cNvPr id="8" name="Szöveg helye 2">
            <a:extLst>
              <a:ext uri="{FF2B5EF4-FFF2-40B4-BE49-F238E27FC236}">
                <a16:creationId xmlns:a16="http://schemas.microsoft.com/office/drawing/2014/main" id="{B589EAB6-7E3A-4BAC-A41B-F4932FE3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78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5C83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C83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C83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C83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C83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59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657">
          <p15:clr>
            <a:srgbClr val="A4A3A4"/>
          </p15:clr>
        </p15:guide>
        <p15:guide id="4" pos="529">
          <p15:clr>
            <a:srgbClr val="A4A3A4"/>
          </p15:clr>
        </p15:guide>
        <p15:guide id="5" pos="347">
          <p15:clr>
            <a:srgbClr val="A4A3A4"/>
          </p15:clr>
        </p15:guide>
        <p15:guide id="6" orient="horz" pos="368">
          <p15:clr>
            <a:srgbClr val="A4A3A4"/>
          </p15:clr>
        </p15:guide>
        <p15:guide id="7" orient="horz" pos="714">
          <p15:clr>
            <a:srgbClr val="A4A3A4"/>
          </p15:clr>
        </p15:guide>
        <p15:guide id="8" pos="4988">
          <p15:clr>
            <a:srgbClr val="A4A3A4"/>
          </p15:clr>
        </p15:guide>
        <p15:guide id="9" pos="5328">
          <p15:clr>
            <a:srgbClr val="A4A3A4"/>
          </p15:clr>
        </p15:guide>
        <p15:guide id="10" pos="7322">
          <p15:clr>
            <a:srgbClr val="A4A3A4"/>
          </p15:clr>
        </p15:guide>
        <p15:guide id="11" pos="2993">
          <p15:clr>
            <a:srgbClr val="A4A3A4"/>
          </p15:clr>
        </p15:guide>
        <p15:guide id="12" pos="2652">
          <p15:clr>
            <a:srgbClr val="A4A3A4"/>
          </p15:clr>
        </p15:guide>
        <p15:guide id="13" orient="horz" pos="3952">
          <p15:clr>
            <a:srgbClr val="A4A3A4"/>
          </p15:clr>
        </p15:guide>
        <p15:guide id="14" orient="horz" pos="1797">
          <p15:clr>
            <a:srgbClr val="A4A3A4"/>
          </p15:clr>
        </p15:guide>
        <p15:guide id="15" orient="horz" pos="1434">
          <p15:clr>
            <a:srgbClr val="A4A3A4"/>
          </p15:clr>
        </p15:guide>
        <p15:guide id="16" orient="horz" pos="1077">
          <p15:clr>
            <a:srgbClr val="A4A3A4"/>
          </p15:clr>
        </p15:guide>
        <p15:guide id="17" pos="3669">
          <p15:clr>
            <a:srgbClr val="A4A3A4"/>
          </p15:clr>
        </p15:guide>
        <p15:guide id="18" pos="4010">
          <p15:clr>
            <a:srgbClr val="A4A3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8">
            <a:extLst>
              <a:ext uri="{FF2B5EF4-FFF2-40B4-BE49-F238E27FC236}">
                <a16:creationId xmlns:a16="http://schemas.microsoft.com/office/drawing/2014/main" id="{7F4D4434-6C2A-4BE9-8899-BCEF40635B1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25992" y="167620"/>
            <a:ext cx="118008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657">
          <p15:clr>
            <a:srgbClr val="A4A3A4"/>
          </p15:clr>
        </p15:guide>
        <p15:guide id="4" pos="529">
          <p15:clr>
            <a:srgbClr val="A4A3A4"/>
          </p15:clr>
        </p15:guide>
        <p15:guide id="5" pos="347">
          <p15:clr>
            <a:srgbClr val="A4A3A4"/>
          </p15:clr>
        </p15:guide>
        <p15:guide id="6" orient="horz" pos="368">
          <p15:clr>
            <a:srgbClr val="A4A3A4"/>
          </p15:clr>
        </p15:guide>
        <p15:guide id="7" orient="horz" pos="714">
          <p15:clr>
            <a:srgbClr val="A4A3A4"/>
          </p15:clr>
        </p15:guide>
        <p15:guide id="8" pos="4988">
          <p15:clr>
            <a:srgbClr val="A4A3A4"/>
          </p15:clr>
        </p15:guide>
        <p15:guide id="9" pos="5328">
          <p15:clr>
            <a:srgbClr val="A4A3A4"/>
          </p15:clr>
        </p15:guide>
        <p15:guide id="10" pos="7322">
          <p15:clr>
            <a:srgbClr val="A4A3A4"/>
          </p15:clr>
        </p15:guide>
        <p15:guide id="11" pos="2993">
          <p15:clr>
            <a:srgbClr val="A4A3A4"/>
          </p15:clr>
        </p15:guide>
        <p15:guide id="12" pos="2652">
          <p15:clr>
            <a:srgbClr val="A4A3A4"/>
          </p15:clr>
        </p15:guide>
        <p15:guide id="13" orient="horz" pos="3952">
          <p15:clr>
            <a:srgbClr val="A4A3A4"/>
          </p15:clr>
        </p15:guide>
        <p15:guide id="14" orient="horz" pos="1797">
          <p15:clr>
            <a:srgbClr val="A4A3A4"/>
          </p15:clr>
        </p15:guide>
        <p15:guide id="15" orient="horz" pos="1434">
          <p15:clr>
            <a:srgbClr val="A4A3A4"/>
          </p15:clr>
        </p15:guide>
        <p15:guide id="16" orient="horz" pos="1077">
          <p15:clr>
            <a:srgbClr val="A4A3A4"/>
          </p15:clr>
        </p15:guide>
        <p15:guide id="17" pos="3669">
          <p15:clr>
            <a:srgbClr val="A4A3A4"/>
          </p15:clr>
        </p15:guide>
        <p15:guide id="18" pos="4010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A2C286-7149-4CA2-951B-1B855E181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438" y="2176496"/>
            <a:ext cx="9144000" cy="1828800"/>
          </a:xfrm>
        </p:spPr>
        <p:txBody>
          <a:bodyPr>
            <a:normAutofit/>
          </a:bodyPr>
          <a:lstStyle/>
          <a:p>
            <a:r>
              <a:rPr lang="hu-H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Hungarian</a:t>
            </a:r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4900365-7B50-2347-FC9C-227E03D030A6}"/>
              </a:ext>
            </a:extLst>
          </p:cNvPr>
          <p:cNvSpPr txBox="1"/>
          <p:nvPr/>
        </p:nvSpPr>
        <p:spPr>
          <a:xfrm>
            <a:off x="878438" y="6145316"/>
            <a:ext cx="5228217" cy="276999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hu-HU" dirty="0">
                <a:solidFill>
                  <a:srgbClr val="1012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Marco </a:t>
            </a:r>
            <a:r>
              <a:rPr lang="hu-HU" dirty="0" err="1">
                <a:solidFill>
                  <a:srgbClr val="1012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Romanelli</a:t>
            </a:r>
            <a:r>
              <a:rPr lang="hu-HU" dirty="0">
                <a:solidFill>
                  <a:srgbClr val="1012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Milán Sztojka, Levente Kiss</a:t>
            </a:r>
          </a:p>
        </p:txBody>
      </p:sp>
    </p:spTree>
    <p:extLst>
      <p:ext uri="{BB962C8B-B14F-4D97-AF65-F5344CB8AC3E}">
        <p14:creationId xmlns:p14="http://schemas.microsoft.com/office/powerpoint/2010/main" val="238710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184AA0F1-DA9F-86A1-F507-27998F2D2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C87F6717-90A0-4F25-9F16-9837F48B4CA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280" y="1438276"/>
            <a:ext cx="9909969" cy="312296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hu-H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hu-H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endParaRPr lang="hu-HU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Influences</a:t>
            </a:r>
            <a:r>
              <a:rPr lang="hu-H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everyday</a:t>
            </a:r>
            <a:r>
              <a:rPr lang="hu-H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hu-H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hu-H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households</a:t>
            </a:r>
            <a:endParaRPr lang="hu-HU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hu-H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hu-H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</a:t>
            </a:r>
            <a:r>
              <a:rPr lang="hu-H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economical</a:t>
            </a:r>
            <a:r>
              <a:rPr lang="hu-H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endParaRPr lang="hu-HU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75DBE4A-7FA0-4984-5C2F-774E8C378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131689"/>
              </p:ext>
            </p:extLst>
          </p:nvPr>
        </p:nvGraphicFramePr>
        <p:xfrm>
          <a:off x="2403475" y="2470150"/>
          <a:ext cx="7385050" cy="4741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147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184AA0F1-DA9F-86A1-F507-27998F2D2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C87F6717-90A0-4F25-9F16-9837F48B4CA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diesel and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gasoline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Adress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KSH TIMEA app: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regionally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1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EDD20D-9D73-7F3F-B63E-F988B0D63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7DBA0D-3978-9F60-29FF-7C43867104D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motorway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(Dummy)</a:t>
            </a: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Budapest (Dummy)</a:t>
            </a: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1000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EC15EC9-3471-87F3-8078-1200A6CCC8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657" y="552648"/>
            <a:ext cx="3718786" cy="304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E90A8DD-06F8-45CF-D286-EDAF8BE80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659" y="3597325"/>
            <a:ext cx="3718784" cy="3044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46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184AA0F1-DA9F-86A1-F507-27998F2D2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Alcím 1">
                <a:extLst>
                  <a:ext uri="{FF2B5EF4-FFF2-40B4-BE49-F238E27FC236}">
                    <a16:creationId xmlns:a16="http://schemas.microsoft.com/office/drawing/2014/main" id="{C87F6717-90A0-4F25-9F16-9837F48B4CA0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72281" y="1562100"/>
                <a:ext cx="11354661" cy="507990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OLS </a:t>
                </a:r>
                <a:r>
                  <a:rPr lang="hu-H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</a:t>
                </a:r>
                <a:r>
                  <a:rPr lang="hu-H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</a:t>
                </a:r>
                <a:r>
                  <a:rPr lang="hu-H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sectional</a:t>
                </a:r>
                <a:r>
                  <a:rPr lang="hu-H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</a:t>
                </a:r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Heteroscedasticity-robust</a:t>
                </a:r>
                <a:r>
                  <a:rPr lang="hu-H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standard </a:t>
                </a:r>
                <a:r>
                  <a:rPr lang="hu-H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errors</a:t>
                </a:r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</a:t>
                </a:r>
                <a:r>
                  <a:rPr lang="hu-H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r>
                  <a:rPr lang="hu-H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hu-H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diesel and </a:t>
                </a:r>
                <a:r>
                  <a:rPr lang="hu-H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gasoline</a:t>
                </a:r>
                <a:r>
                  <a:rPr lang="hu-H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prices</a:t>
                </a:r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u-H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𝑊𝑒𝑒𝑘𝑙𝑦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𝑝𝑟𝑖𝑐𝑒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GB" sz="2400" i="1"/>
                      <m:t>𝛼</m:t>
                    </m:r>
                    <m:r>
                      <a:rPr lang="en-GB" sz="2400" i="1"/>
                      <m:t>+ </m:t>
                    </m:r>
                    <m:sSub>
                      <m:sSubPr>
                        <m:ctrlPr>
                          <a:rPr lang="hu-HU" sz="2400" i="1"/>
                        </m:ctrlPr>
                      </m:sSubPr>
                      <m:e>
                        <m:r>
                          <a:rPr lang="en-GB" sz="2400" i="1"/>
                          <m:t>𝛽</m:t>
                        </m:r>
                      </m:e>
                      <m:sub>
                        <m:r>
                          <a:rPr lang="en-GB" sz="2400" i="1"/>
                          <m:t>1</m:t>
                        </m:r>
                      </m:sub>
                    </m:sSub>
                    <m:r>
                      <a:rPr lang="en-GB" sz="2400" i="1"/>
                      <m:t>∗</m:t>
                    </m:r>
                    <m:r>
                      <a:rPr lang="en-GB" sz="2400" i="1"/>
                      <m:t>𝑀𝑜</m:t>
                    </m:r>
                    <m:sSub>
                      <m:sSubPr>
                        <m:ctrlPr>
                          <a:rPr lang="hu-HU" sz="2400" i="1"/>
                        </m:ctrlPr>
                      </m:sSubPr>
                      <m:e>
                        <m:r>
                          <a:rPr lang="en-GB" sz="2400" i="1"/>
                          <m:t>𝑙</m:t>
                        </m:r>
                      </m:e>
                      <m:sub>
                        <m:r>
                          <a:rPr lang="en-GB" sz="2400" i="1"/>
                          <m:t>𝑖</m:t>
                        </m:r>
                      </m:sub>
                    </m:sSub>
                    <m:r>
                      <a:rPr lang="en-GB" sz="2400" i="1"/>
                      <m:t>+ </m:t>
                    </m:r>
                    <m:sSub>
                      <m:sSubPr>
                        <m:ctrlPr>
                          <a:rPr lang="hu-HU" sz="2400" i="1"/>
                        </m:ctrlPr>
                      </m:sSubPr>
                      <m:e>
                        <m:r>
                          <a:rPr lang="en-GB" sz="2400" i="1"/>
                          <m:t>𝛽</m:t>
                        </m:r>
                      </m:e>
                      <m:sub>
                        <m:r>
                          <a:rPr lang="en-GB" sz="2400" i="1"/>
                          <m:t>2</m:t>
                        </m:r>
                      </m:sub>
                    </m:sSub>
                    <m:r>
                      <a:rPr lang="en-GB" sz="2400" i="1"/>
                      <m:t>∗</m:t>
                    </m:r>
                    <m:r>
                      <a:rPr lang="en-GB" sz="2400" i="1"/>
                      <m:t>𝑂𝑚</m:t>
                    </m:r>
                    <m:sSub>
                      <m:sSubPr>
                        <m:ctrlPr>
                          <a:rPr lang="hu-HU" sz="2400" i="1"/>
                        </m:ctrlPr>
                      </m:sSubPr>
                      <m:e>
                        <m:r>
                          <a:rPr lang="en-GB" sz="2400" i="1"/>
                          <m:t>𝑣</m:t>
                        </m:r>
                      </m:e>
                      <m:sub>
                        <m:r>
                          <a:rPr lang="en-GB" sz="2400" i="1"/>
                          <m:t>𝑖</m:t>
                        </m:r>
                      </m:sub>
                    </m:sSub>
                    <m:r>
                      <a:rPr lang="en-GB" sz="2400" i="1"/>
                      <m:t>+</m:t>
                    </m:r>
                    <m:sSub>
                      <m:sSubPr>
                        <m:ctrlPr>
                          <a:rPr lang="hu-HU" sz="2400" i="1"/>
                        </m:ctrlPr>
                      </m:sSubPr>
                      <m:e>
                        <m:r>
                          <a:rPr lang="en-GB" sz="2400" i="1"/>
                          <m:t>𝛽</m:t>
                        </m:r>
                      </m:e>
                      <m:sub>
                        <m:r>
                          <a:rPr lang="en-GB" sz="2400" i="1"/>
                          <m:t>3</m:t>
                        </m:r>
                      </m:sub>
                    </m:sSub>
                    <m:r>
                      <a:rPr lang="en-GB" sz="2400" i="1"/>
                      <m:t>∗</m:t>
                    </m:r>
                    <m:r>
                      <a:rPr lang="en-GB" sz="2400" i="1"/>
                      <m:t>𝑂𝑟𝑙𝑒</m:t>
                    </m:r>
                    <m:sSub>
                      <m:sSubPr>
                        <m:ctrlPr>
                          <a:rPr lang="hu-HU" sz="2400" i="1"/>
                        </m:ctrlPr>
                      </m:sSubPr>
                      <m:e>
                        <m:r>
                          <a:rPr lang="en-GB" sz="2400" i="1"/>
                          <m:t>𝑛</m:t>
                        </m:r>
                      </m:e>
                      <m:sub>
                        <m:r>
                          <a:rPr lang="en-GB" sz="2400" i="1"/>
                          <m:t>𝑖</m:t>
                        </m:r>
                      </m:sub>
                    </m:sSub>
                    <m:r>
                      <a:rPr lang="en-GB" sz="2400" i="1"/>
                      <m:t>+</m:t>
                    </m:r>
                    <m:sSub>
                      <m:sSubPr>
                        <m:ctrlPr>
                          <a:rPr lang="hu-HU" sz="2400" i="1"/>
                        </m:ctrlPr>
                      </m:sSubPr>
                      <m:e>
                        <m:r>
                          <a:rPr lang="en-GB" sz="2400" i="1"/>
                          <m:t>𝛽</m:t>
                        </m:r>
                      </m:e>
                      <m:sub>
                        <m:r>
                          <a:rPr lang="en-GB" sz="2400" i="1"/>
                          <m:t>4</m:t>
                        </m:r>
                      </m:sub>
                    </m:sSub>
                    <m:r>
                      <a:rPr lang="en-GB" sz="2400" i="1"/>
                      <m:t>∗</m:t>
                    </m:r>
                    <m:r>
                      <a:rPr lang="en-GB" sz="2400" i="1"/>
                      <m:t>𝑆h𝑒𝑙</m:t>
                    </m:r>
                    <m:sSub>
                      <m:sSubPr>
                        <m:ctrlPr>
                          <a:rPr lang="hu-HU" sz="2400" i="1"/>
                        </m:ctrlPr>
                      </m:sSubPr>
                      <m:e>
                        <m:r>
                          <a:rPr lang="en-GB" sz="2400" i="1"/>
                          <m:t>𝑙</m:t>
                        </m:r>
                      </m:e>
                      <m:sub>
                        <m:r>
                          <a:rPr lang="en-GB" sz="2400" i="1"/>
                          <m:t>𝑖</m:t>
                        </m:r>
                      </m:sub>
                    </m:sSub>
                    <m:r>
                      <a:rPr lang="en-GB" sz="2400" i="1"/>
                      <m:t>+ </m:t>
                    </m:r>
                    <m:sSub>
                      <m:sSubPr>
                        <m:ctrlPr>
                          <a:rPr lang="hu-HU" sz="2400" i="1"/>
                        </m:ctrlPr>
                      </m:sSubPr>
                      <m:e>
                        <m:r>
                          <a:rPr lang="en-GB" sz="2400" i="1"/>
                          <m:t>𝛽</m:t>
                        </m:r>
                      </m:e>
                      <m:sub>
                        <m:r>
                          <a:rPr lang="en-GB" sz="2400" i="1"/>
                          <m:t>5</m:t>
                        </m:r>
                      </m:sub>
                    </m:sSub>
                    <m:r>
                      <a:rPr lang="en-GB" sz="2400" i="1"/>
                      <m:t>∗</m:t>
                    </m:r>
                    <m:r>
                      <a:rPr lang="en-GB" sz="2400" i="1"/>
                      <m:t>𝑀𝑜𝑡𝑜𝑟𝑤𝑎</m:t>
                    </m:r>
                    <m:sSub>
                      <m:sSubPr>
                        <m:ctrlPr>
                          <a:rPr lang="hu-HU" sz="2400" i="1"/>
                        </m:ctrlPr>
                      </m:sSubPr>
                      <m:e>
                        <m:r>
                          <a:rPr lang="en-GB" sz="2400" i="1"/>
                          <m:t>𝑦</m:t>
                        </m:r>
                      </m:e>
                      <m:sub>
                        <m:r>
                          <a:rPr lang="en-GB" sz="2400" i="1"/>
                          <m:t>𝑖</m:t>
                        </m:r>
                      </m:sub>
                    </m:sSub>
                    <m:r>
                      <a:rPr lang="en-GB" sz="2400" i="1"/>
                      <m:t>  + </m:t>
                    </m:r>
                    <m:sSub>
                      <m:sSubPr>
                        <m:ctrlPr>
                          <a:rPr lang="hu-HU" sz="2400" i="1"/>
                        </m:ctrlPr>
                      </m:sSubPr>
                      <m:e>
                        <m:r>
                          <a:rPr lang="en-GB" sz="2400" i="1"/>
                          <m:t>𝛽</m:t>
                        </m:r>
                      </m:e>
                      <m:sub>
                        <m:r>
                          <a:rPr lang="en-GB" sz="2400" i="1"/>
                          <m:t>6</m:t>
                        </m:r>
                      </m:sub>
                    </m:sSub>
                    <m:r>
                      <a:rPr lang="en-GB" sz="2400" i="1"/>
                      <m:t>∗</m:t>
                    </m:r>
                    <m:r>
                      <a:rPr lang="en-GB" sz="2400" i="1"/>
                      <m:t>𝐵𝑢𝑑𝑎𝑝𝑒𝑠</m:t>
                    </m:r>
                    <m:sSub>
                      <m:sSubPr>
                        <m:ctrlPr>
                          <a:rPr lang="hu-HU" sz="2400" i="1"/>
                        </m:ctrlPr>
                      </m:sSubPr>
                      <m:e>
                        <m:r>
                          <a:rPr lang="en-GB" sz="2400" i="1"/>
                          <m:t>𝑡</m:t>
                        </m:r>
                      </m:e>
                      <m:sub>
                        <m:r>
                          <a:rPr lang="en-GB" sz="2400" i="1"/>
                          <m:t>𝑖</m:t>
                        </m:r>
                      </m:sub>
                    </m:sSub>
                    <m:r>
                      <a:rPr lang="en-GB" sz="2400" i="1"/>
                      <m:t>+ </m:t>
                    </m:r>
                    <m:sSub>
                      <m:sSubPr>
                        <m:ctrlPr>
                          <a:rPr lang="hu-HU" sz="2400" i="1"/>
                        </m:ctrlPr>
                      </m:sSubPr>
                      <m:e>
                        <m:r>
                          <a:rPr lang="en-GB" sz="2400" i="1"/>
                          <m:t>𝛽</m:t>
                        </m:r>
                      </m:e>
                      <m:sub>
                        <m:r>
                          <a:rPr lang="en-GB" sz="2400" i="1"/>
                          <m:t>7</m:t>
                        </m:r>
                      </m:sub>
                    </m:sSub>
                    <m:r>
                      <a:rPr lang="en-GB" sz="2400" i="1"/>
                      <m:t>∗</m:t>
                    </m:r>
                    <m:r>
                      <a:rPr lang="en-GB" sz="2400" i="1"/>
                      <m:t>𝐶𝑎𝑟</m:t>
                    </m:r>
                    <m:r>
                      <a:rPr lang="en-GB" sz="2400" i="1"/>
                      <m:t> </m:t>
                    </m:r>
                    <m:r>
                      <a:rPr lang="en-GB" sz="2400" i="1"/>
                      <m:t>𝑝𝑒𝑟</m:t>
                    </m:r>
                    <m:r>
                      <a:rPr lang="en-GB" sz="2400" i="1"/>
                      <m:t> 1000 </m:t>
                    </m:r>
                    <m:r>
                      <a:rPr lang="en-GB" sz="2400" i="1"/>
                      <m:t>𝑝𝑒𝑜𝑝𝑙</m:t>
                    </m:r>
                    <m:sSub>
                      <m:sSubPr>
                        <m:ctrlPr>
                          <a:rPr lang="hu-HU" sz="2400" i="1"/>
                        </m:ctrlPr>
                      </m:sSubPr>
                      <m:e>
                        <m:r>
                          <a:rPr lang="en-GB" sz="2400" i="1"/>
                          <m:t>𝑒</m:t>
                        </m:r>
                      </m:e>
                      <m:sub>
                        <m:r>
                          <a:rPr lang="en-GB" sz="2400" i="1"/>
                          <m:t>𝑖</m:t>
                        </m:r>
                      </m:sub>
                    </m:sSub>
                    <m:r>
                      <a:rPr lang="en-GB" sz="2400" i="1"/>
                      <m:t>+ </m:t>
                    </m:r>
                    <m:sSub>
                      <m:sSubPr>
                        <m:ctrlPr>
                          <a:rPr lang="hu-HU" sz="2400" i="1"/>
                        </m:ctrlPr>
                      </m:sSubPr>
                      <m:e>
                        <m:r>
                          <a:rPr lang="en-GB" sz="2400" i="1"/>
                          <m:t>𝜀</m:t>
                        </m:r>
                      </m:e>
                      <m:sub>
                        <m:r>
                          <a:rPr lang="en-GB" sz="2400" i="1"/>
                          <m:t>𝑖</m:t>
                        </m:r>
                      </m:sub>
                    </m:sSub>
                  </m:oMath>
                </a14:m>
                <a:endParaRPr lang="hu-HU" sz="2400" dirty="0"/>
              </a:p>
            </p:txBody>
          </p:sp>
        </mc:Choice>
        <mc:Fallback>
          <p:sp>
            <p:nvSpPr>
              <p:cNvPr id="2" name="Alcím 1">
                <a:extLst>
                  <a:ext uri="{FF2B5EF4-FFF2-40B4-BE49-F238E27FC236}">
                    <a16:creationId xmlns:a16="http://schemas.microsoft.com/office/drawing/2014/main" id="{C87F6717-90A0-4F25-9F16-9837F48B4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72281" y="1562100"/>
                <a:ext cx="11354661" cy="5079900"/>
              </a:xfrm>
              <a:blipFill>
                <a:blip r:embed="rId3"/>
                <a:stretch>
                  <a:fillRect l="-698" t="-167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50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184AA0F1-DA9F-86A1-F507-27998F2D2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98" y="216000"/>
            <a:ext cx="10440000" cy="1008000"/>
          </a:xfrm>
        </p:spPr>
        <p:txBody>
          <a:bodyPr anchor="t">
            <a:normAutofit/>
          </a:bodyPr>
          <a:lstStyle/>
          <a:p>
            <a:r>
              <a:rPr lang="hu-HU" dirty="0" err="1"/>
              <a:t>Results</a:t>
            </a:r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79DE443F-50E0-2C9C-7BD6-8B620901B9C7}"/>
              </a:ext>
            </a:extLst>
          </p:cNvPr>
          <p:cNvSpPr txBox="1"/>
          <p:nvPr/>
        </p:nvSpPr>
        <p:spPr>
          <a:xfrm>
            <a:off x="6407150" y="755650"/>
            <a:ext cx="4972050" cy="563880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099E310-616D-97EF-8E09-F376B406F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98" y="631306"/>
            <a:ext cx="5251465" cy="5595388"/>
          </a:xfrm>
          <a:prstGeom prst="rect">
            <a:avLst/>
          </a:prstGeom>
        </p:spPr>
      </p:pic>
      <p:sp>
        <p:nvSpPr>
          <p:cNvPr id="9" name="Tartalom helye 2">
            <a:extLst>
              <a:ext uri="{FF2B5EF4-FFF2-40B4-BE49-F238E27FC236}">
                <a16:creationId xmlns:a16="http://schemas.microsoft.com/office/drawing/2014/main" id="{E4F7A145-6062-661E-46D8-720C73EAA740}"/>
              </a:ext>
            </a:extLst>
          </p:cNvPr>
          <p:cNvSpPr txBox="1">
            <a:spLocks/>
          </p:cNvSpPr>
          <p:nvPr/>
        </p:nvSpPr>
        <p:spPr>
          <a:xfrm>
            <a:off x="467998" y="2743993"/>
            <a:ext cx="4614069" cy="1662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5C83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5C83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5C83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5C83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5C83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2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hu-H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endParaRPr lang="hu-H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2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184AA0F1-DA9F-86A1-F507-27998F2D2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C87F6717-90A0-4F25-9F16-9837F48B4CA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281" y="1086522"/>
            <a:ext cx="11354661" cy="5285703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hu-H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Ommited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‣"/>
            </a:pP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profound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socio-economics</a:t>
            </a:r>
            <a:endParaRPr lang="hu-H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futher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hu-H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Phisical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54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E07ACA2-F0FC-4B57-54AB-7DAA2D6E73AD}"/>
              </a:ext>
            </a:extLst>
          </p:cNvPr>
          <p:cNvSpPr txBox="1"/>
          <p:nvPr/>
        </p:nvSpPr>
        <p:spPr>
          <a:xfrm>
            <a:off x="6305550" y="1951157"/>
            <a:ext cx="4768850" cy="16619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hu-HU" sz="5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hu-HU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hu-HU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hu-HU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hu-HU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hu-HU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11387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Corvinus New3">
      <a:dk1>
        <a:srgbClr val="000000"/>
      </a:dk1>
      <a:lt1>
        <a:sysClr val="window" lastClr="FFFFFF"/>
      </a:lt1>
      <a:dk2>
        <a:srgbClr val="855C24"/>
      </a:dk2>
      <a:lt2>
        <a:srgbClr val="DEC5A6"/>
      </a:lt2>
      <a:accent1>
        <a:srgbClr val="1B213E"/>
      </a:accent1>
      <a:accent2>
        <a:srgbClr val="BF8F55"/>
      </a:accent2>
      <a:accent3>
        <a:srgbClr val="5C6873"/>
      </a:accent3>
      <a:accent4>
        <a:srgbClr val="F5C832"/>
      </a:accent4>
      <a:accent5>
        <a:srgbClr val="D22027"/>
      </a:accent5>
      <a:accent6>
        <a:srgbClr val="0C8843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vinus_eng" id="{7FE88C59-574B-44A4-B10C-A291E1A042CA}" vid="{D8EE96A8-42F9-4417-86C0-0E426C341AE1}"/>
    </a:ext>
  </a:extLst>
</a:theme>
</file>

<file path=ppt/theme/theme2.xml><?xml version="1.0" encoding="utf-8"?>
<a:theme xmlns:a="http://schemas.openxmlformats.org/drawingml/2006/main" name="Corvinus base dia">
  <a:themeElements>
    <a:clrScheme name="Corvinus New3">
      <a:dk1>
        <a:srgbClr val="000000"/>
      </a:dk1>
      <a:lt1>
        <a:sysClr val="window" lastClr="FFFFFF"/>
      </a:lt1>
      <a:dk2>
        <a:srgbClr val="855C24"/>
      </a:dk2>
      <a:lt2>
        <a:srgbClr val="DEC5A6"/>
      </a:lt2>
      <a:accent1>
        <a:srgbClr val="1B213E"/>
      </a:accent1>
      <a:accent2>
        <a:srgbClr val="BF8F55"/>
      </a:accent2>
      <a:accent3>
        <a:srgbClr val="5C6873"/>
      </a:accent3>
      <a:accent4>
        <a:srgbClr val="F5C832"/>
      </a:accent4>
      <a:accent5>
        <a:srgbClr val="D22027"/>
      </a:accent5>
      <a:accent6>
        <a:srgbClr val="0C8843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vinus_eng" id="{7FE88C59-574B-44A4-B10C-A291E1A042CA}" vid="{41FFBDF2-19AA-4D88-9C94-633483EA1837}"/>
    </a:ext>
  </a:extLst>
</a:theme>
</file>

<file path=ppt/theme/theme3.xml><?xml version="1.0" encoding="utf-8"?>
<a:theme xmlns:a="http://schemas.openxmlformats.org/drawingml/2006/main" name="1_Corvinus táblázat dia">
  <a:themeElements>
    <a:clrScheme name="Corvinus New3">
      <a:dk1>
        <a:srgbClr val="000000"/>
      </a:dk1>
      <a:lt1>
        <a:sysClr val="window" lastClr="FFFFFF"/>
      </a:lt1>
      <a:dk2>
        <a:srgbClr val="855C24"/>
      </a:dk2>
      <a:lt2>
        <a:srgbClr val="DEC5A6"/>
      </a:lt2>
      <a:accent1>
        <a:srgbClr val="1B213E"/>
      </a:accent1>
      <a:accent2>
        <a:srgbClr val="BF8F55"/>
      </a:accent2>
      <a:accent3>
        <a:srgbClr val="5C6873"/>
      </a:accent3>
      <a:accent4>
        <a:srgbClr val="F5C832"/>
      </a:accent4>
      <a:accent5>
        <a:srgbClr val="D22027"/>
      </a:accent5>
      <a:accent6>
        <a:srgbClr val="0C8843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vinus_eng" id="{7FE88C59-574B-44A4-B10C-A291E1A042CA}" vid="{121E4260-8522-439B-90E7-57B2C628AE46}"/>
    </a:ext>
  </a:extLst>
</a:theme>
</file>

<file path=ppt/theme/theme4.xml><?xml version="1.0" encoding="utf-8"?>
<a:theme xmlns:a="http://schemas.openxmlformats.org/drawingml/2006/main" name="Blank slide">
  <a:themeElements>
    <a:clrScheme name="Corvinus New3">
      <a:dk1>
        <a:srgbClr val="000000"/>
      </a:dk1>
      <a:lt1>
        <a:sysClr val="window" lastClr="FFFFFF"/>
      </a:lt1>
      <a:dk2>
        <a:srgbClr val="855C24"/>
      </a:dk2>
      <a:lt2>
        <a:srgbClr val="DEC5A6"/>
      </a:lt2>
      <a:accent1>
        <a:srgbClr val="1B213E"/>
      </a:accent1>
      <a:accent2>
        <a:srgbClr val="BF8F55"/>
      </a:accent2>
      <a:accent3>
        <a:srgbClr val="5C6873"/>
      </a:accent3>
      <a:accent4>
        <a:srgbClr val="F5C832"/>
      </a:accent4>
      <a:accent5>
        <a:srgbClr val="D22027"/>
      </a:accent5>
      <a:accent6>
        <a:srgbClr val="0C884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vinus_eng" id="{7FE88C59-574B-44A4-B10C-A291E1A042CA}" vid="{10AF5ECA-0CF5-499F-B225-C0F6DC811E1A}"/>
    </a:ext>
  </a:extLst>
</a:theme>
</file>

<file path=ppt/theme/theme5.xml><?xml version="1.0" encoding="utf-8"?>
<a:theme xmlns:a="http://schemas.openxmlformats.org/drawingml/2006/main" name="Thank you for your attention">
  <a:themeElements>
    <a:clrScheme name="Corvinus New3">
      <a:dk1>
        <a:srgbClr val="000000"/>
      </a:dk1>
      <a:lt1>
        <a:sysClr val="window" lastClr="FFFFFF"/>
      </a:lt1>
      <a:dk2>
        <a:srgbClr val="855C24"/>
      </a:dk2>
      <a:lt2>
        <a:srgbClr val="DEC5A6"/>
      </a:lt2>
      <a:accent1>
        <a:srgbClr val="1B213E"/>
      </a:accent1>
      <a:accent2>
        <a:srgbClr val="BF8F55"/>
      </a:accent2>
      <a:accent3>
        <a:srgbClr val="5C6873"/>
      </a:accent3>
      <a:accent4>
        <a:srgbClr val="F5C832"/>
      </a:accent4>
      <a:accent5>
        <a:srgbClr val="D22027"/>
      </a:accent5>
      <a:accent6>
        <a:srgbClr val="0C8843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vinus_eng" id="{7FE88C59-574B-44A4-B10C-A291E1A042CA}" vid="{940B5F81-70D3-4DE0-8999-14D2CA07D1C3}"/>
    </a:ext>
  </a:extLst>
</a:theme>
</file>

<file path=ppt/theme/theme6.xml><?xml version="1.0" encoding="utf-8"?>
<a:theme xmlns:a="http://schemas.openxmlformats.org/drawingml/2006/main" name="Excipients">
  <a:themeElements>
    <a:clrScheme name="Corvinus New">
      <a:dk1>
        <a:srgbClr val="000000"/>
      </a:dk1>
      <a:lt1>
        <a:sysClr val="window" lastClr="FFFFFF"/>
      </a:lt1>
      <a:dk2>
        <a:srgbClr val="855C24"/>
      </a:dk2>
      <a:lt2>
        <a:srgbClr val="DEC5A6"/>
      </a:lt2>
      <a:accent1>
        <a:srgbClr val="1B213E"/>
      </a:accent1>
      <a:accent2>
        <a:srgbClr val="BF8F55"/>
      </a:accent2>
      <a:accent3>
        <a:srgbClr val="5C6873"/>
      </a:accent3>
      <a:accent4>
        <a:srgbClr val="F5C832"/>
      </a:accent4>
      <a:accent5>
        <a:srgbClr val="D22027"/>
      </a:accent5>
      <a:accent6>
        <a:srgbClr val="0C8843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vinus_eng" id="{7FE88C59-574B-44A4-B10C-A291E1A042CA}" vid="{BCA5E3C8-49F6-42B9-976C-F32B80B63032}"/>
    </a:ext>
  </a:extLst>
</a:theme>
</file>

<file path=ppt/theme/theme7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Corvinus Presentation template_EN.7fb</Template>
  <TotalTime>284</TotalTime>
  <Words>286</Words>
  <Application>Microsoft Office PowerPoint</Application>
  <PresentationFormat>Szélesvásznú</PresentationFormat>
  <Paragraphs>55</Paragraphs>
  <Slides>8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6</vt:i4>
      </vt:variant>
      <vt:variant>
        <vt:lpstr>Diacímek</vt:lpstr>
      </vt:variant>
      <vt:variant>
        <vt:i4>8</vt:i4>
      </vt:variant>
    </vt:vector>
  </HeadingPairs>
  <TitlesOfParts>
    <vt:vector size="23" baseType="lpstr">
      <vt:lpstr>Arial</vt:lpstr>
      <vt:lpstr>Arial </vt:lpstr>
      <vt:lpstr>Calibri</vt:lpstr>
      <vt:lpstr>Calibri Light</vt:lpstr>
      <vt:lpstr>Cambria Math</vt:lpstr>
      <vt:lpstr>Georgia</vt:lpstr>
      <vt:lpstr>Muli</vt:lpstr>
      <vt:lpstr>Times New Roman</vt:lpstr>
      <vt:lpstr>Wingdings</vt:lpstr>
      <vt:lpstr>Title slide</vt:lpstr>
      <vt:lpstr>Corvinus base dia</vt:lpstr>
      <vt:lpstr>1_Corvinus táblázat dia</vt:lpstr>
      <vt:lpstr>Blank slide</vt:lpstr>
      <vt:lpstr>Thank you for your attention</vt:lpstr>
      <vt:lpstr>Excipients</vt:lpstr>
      <vt:lpstr>What determines Hungarian fuel prices?</vt:lpstr>
      <vt:lpstr>Introduction</vt:lpstr>
      <vt:lpstr>Data</vt:lpstr>
      <vt:lpstr>Variables</vt:lpstr>
      <vt:lpstr>Methodology</vt:lpstr>
      <vt:lpstr>Results</vt:lpstr>
      <vt:lpstr>Conclusion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from home and Employee Performance</dc:title>
  <dc:creator>Tőkés László János</dc:creator>
  <cp:lastModifiedBy>Kiss Levente Attila</cp:lastModifiedBy>
  <cp:revision>22</cp:revision>
  <dcterms:created xsi:type="dcterms:W3CDTF">2022-09-13T08:31:15Z</dcterms:created>
  <dcterms:modified xsi:type="dcterms:W3CDTF">2025-10-21T09:19:09Z</dcterms:modified>
</cp:coreProperties>
</file>