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7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1F4F-B146-D160-561B-8E49189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4AC094-E3DE-E629-BC73-9ED01B3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8400F-0BC1-843F-CCE9-84203BB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BDA5F-073F-3623-AE5C-2CA7299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F92B5-E7AD-E48C-09A1-2CB06D0C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9D8B-761A-732A-291E-BF2E159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E7CBF-7F6B-FD38-5A8C-A22F399A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FFD8A-FAB9-D826-7839-D2E40D6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99F65-049B-C01E-BEAB-F207A5F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9A757-026D-49B5-4F41-3F6A4C3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1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EA3029-793E-7863-BA66-039A81CB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5248CF-D4B4-8B0F-DD44-D3CD3E1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0A055-AB0C-5AFE-3864-BC50689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F9BA-1D7A-5E42-148F-B2C7B04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E4FA0-4318-7CB6-FB2D-3FE903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8B7-B2AA-3534-B876-223B588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8CBE44-5F8A-C45B-E3F5-E1F9EC69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969A7-F3EE-6B51-34A2-B40F6D3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D3C78-21C3-EDAD-51CF-4C7F3A00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92E93-4FCD-FD95-F893-CA6F078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011A0-1F44-1A55-A79E-DC98293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885418-1C7F-F602-D399-257A3EF7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A6F83-D654-8612-20F2-53D1269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D52B8-1DCB-7578-F03A-4227603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5CC86-478B-4301-2AAC-0707B77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930DE-1CE8-C7F2-7830-A1C8E4D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26ACB-8161-DC5E-84E4-E58E6A4A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5F4245-E552-4045-7B34-B47D21FF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FBEB-866E-4AC6-2D02-D63A242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7301F-3E6C-C830-B4D1-D4999D2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CB0B5A-86C9-5FAC-9A15-6C39131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2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538C-0A5C-BF48-6FEC-76D67252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91C7F-D696-63F8-FAFD-0A4C9755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C781C-C62F-3A41-EF27-49E544CB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FF9D2F-131F-861D-30DE-C1B37D82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4DBBC-E4F3-3183-3BE1-A400E39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E0A256-2ED6-AA13-EA75-B6700C2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C778C-221F-B514-5961-4A8DB3B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07E5DC-07D2-5948-A22C-2660798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F0C00-C493-544A-3472-A0A5FF77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20EE47-969A-E48B-A173-09B4A04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DCFA55-7555-DA19-FC67-733D9C0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130180-6CC3-16C9-4CAF-3BA2702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97EAD-AB89-04CD-5126-C879AE27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37B6BB-1AF9-DFB1-5C10-98888EE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143129-E962-C804-6B2C-36592B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2FC34-3570-9F52-2D7C-EFD408A7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BE7A9-24C0-B3B1-C34D-98AF2441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566D41-8278-8F6B-4BC6-E803B103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766DD8-C6D4-9BD3-C257-9BA0BA5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9C4E71-7CFD-5115-4BF7-A3BFCAD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D70145-5954-DA93-9756-0FB0D1E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2FDB-8D63-0A1F-C77B-9562119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33A133-2375-BFB6-F8AD-FFE08715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EE6167-2FA8-D3D5-8FBC-3178748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C448CA-84E6-B438-F333-D1D474C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EA259-0107-0508-EBB4-C37C1F6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0818E-98CF-3FC8-18DD-6A2301B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238943D-DF42-B96E-413D-1A82FC46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00F75C-1A89-8B82-EBD8-C0B4A6C4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3ABB5-1109-4618-D1A4-2CBFB854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CEB8F-B2D3-4602-B193-BC06AF1D60B6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92923-9183-276F-D620-7028BBBA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23FBE-80A6-9342-4B9A-C6D32B96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1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CBB0-11A3-D9C1-8DA8-96DF6D4E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</a:t>
            </a:r>
            <a:r>
              <a:rPr lang="nl-NL" dirty="0" err="1"/>
              <a:t>Labcontrol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E2B0BF-82F1-7908-A202-3DBABC9D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Bestuur het lab met Python.</a:t>
            </a:r>
          </a:p>
        </p:txBody>
      </p:sp>
    </p:spTree>
    <p:extLst>
      <p:ext uri="{BB962C8B-B14F-4D97-AF65-F5344CB8AC3E}">
        <p14:creationId xmlns:p14="http://schemas.microsoft.com/office/powerpoint/2010/main" val="3101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5CA07-ADAF-31D2-1124-3D2716EA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BB1EFD6-F967-C2EF-09EF-1A8A852D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37F1879-D851-2FBD-BE17-4AC279A1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6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8B6B-3B58-7521-7EB3-CA3F659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2CB69-A0B7-D081-2556-850EADB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FBDF1D7-6194-2C3E-A977-A130F4CA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C83CB1A-C5C9-29A7-DC47-FC32E019FC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CDFC434-C2C6-DC9E-09FB-4D74D9E4D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76" y="2200276"/>
            <a:ext cx="1525805" cy="82511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AADED07-36A0-87B4-57B2-2B65BD07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8" y="2281801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E46432E-A17D-F1EB-FB17-AF34A28DD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2749865" y="2309445"/>
            <a:ext cx="1713980" cy="783271"/>
          </a:xfrm>
          <a:prstGeom prst="rect">
            <a:avLst/>
          </a:prstGeom>
        </p:spPr>
      </p:pic>
      <p:pic>
        <p:nvPicPr>
          <p:cNvPr id="11" name="Afbeelding 10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4B01C826-99DD-147F-BBE8-0462C6153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04" y="2291633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56DAD6-18B8-71D2-2C90-F8F0B3B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341275"/>
            <a:ext cx="8141706" cy="49721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C9A6EC-7E0A-46C8-1135-9663AAE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handmatig meting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6220-CE85-3B97-F891-93CE279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522"/>
            <a:ext cx="10515600" cy="84787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Relatief veel werk, herhaling (“saai”), foutgevoelig</a:t>
            </a:r>
          </a:p>
          <a:p>
            <a:r>
              <a:rPr lang="nl-NL" dirty="0"/>
              <a:t>Student gaat gefrustreerd de klas uit: geen idee, verkeerd idee of bang om te vragen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331F94-8E3B-87A6-6E04-9332D2FF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34" y="4379084"/>
            <a:ext cx="1112327" cy="75565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FA93CE4-5E28-5084-AD78-DF32B1ABED25}"/>
              </a:ext>
            </a:extLst>
          </p:cNvPr>
          <p:cNvSpPr txBox="1"/>
          <p:nvPr/>
        </p:nvSpPr>
        <p:spPr>
          <a:xfrm>
            <a:off x="4866968" y="5216781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DUT = Device Under Test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D4E618-C7AB-0192-DBED-B42343E99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40" y="1690688"/>
            <a:ext cx="1525805" cy="82511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A3A7021-7662-77B3-6502-E835747D2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95" y="1733106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5B62E60-5C60-4876-0CC0-633BC21E3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3298306" y="1728950"/>
            <a:ext cx="1713980" cy="783271"/>
          </a:xfrm>
          <a:prstGeom prst="rect">
            <a:avLst/>
          </a:prstGeom>
        </p:spPr>
      </p:pic>
      <p:pic>
        <p:nvPicPr>
          <p:cNvPr id="10" name="Afbeelding 9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2EB73AE7-FCD8-2697-AD2D-91E5F5010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6" y="1781074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1464-C2F9-EC72-C850-96759478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Meetapparatuur: de achterkant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51F60BF-4AD3-7F71-0B85-19C1B45CE92B}"/>
              </a:ext>
            </a:extLst>
          </p:cNvPr>
          <p:cNvSpPr txBox="1">
            <a:spLocks/>
          </p:cNvSpPr>
          <p:nvPr/>
        </p:nvSpPr>
        <p:spPr>
          <a:xfrm>
            <a:off x="489943" y="1546836"/>
            <a:ext cx="593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NL" dirty="0"/>
              <a:t>Belangrijkste functionele aansluitingen aan de voorkant. </a:t>
            </a:r>
          </a:p>
          <a:p>
            <a:pPr marL="457200" lvl="1" indent="0">
              <a:buNone/>
            </a:pPr>
            <a:r>
              <a:rPr lang="nl-NL" dirty="0"/>
              <a:t>Aansluitingen voor </a:t>
            </a:r>
            <a:r>
              <a:rPr lang="nl-NL" b="1" dirty="0"/>
              <a:t>besturing</a:t>
            </a:r>
            <a:r>
              <a:rPr lang="nl-NL" dirty="0"/>
              <a:t>, diagnose, geheugen </a:t>
            </a:r>
            <a:r>
              <a:rPr lang="nl-NL" dirty="0" err="1"/>
              <a:t>etc</a:t>
            </a:r>
            <a:r>
              <a:rPr lang="nl-NL" dirty="0"/>
              <a:t> aan de achterkant.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Er bestaan speciale aansluitingen voor het kunnen besturen van het apparaat op afstand. Voorbeelden:</a:t>
            </a:r>
          </a:p>
          <a:p>
            <a:pPr lvl="1"/>
            <a:r>
              <a:rPr lang="nl-NL" dirty="0"/>
              <a:t>RJ45 (UTP) netwerk aansluiting</a:t>
            </a:r>
          </a:p>
          <a:p>
            <a:pPr lvl="1"/>
            <a:r>
              <a:rPr lang="nl-NL" dirty="0"/>
              <a:t>USB A aansluiting</a:t>
            </a:r>
          </a:p>
          <a:p>
            <a:pPr lvl="1"/>
            <a:r>
              <a:rPr lang="nl-NL" dirty="0"/>
              <a:t>IEEE 488 of GPIB aansluiting  </a:t>
            </a:r>
          </a:p>
          <a:p>
            <a:pPr lvl="1"/>
            <a:endParaRPr lang="nl-NL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D436533-484C-F9FD-F904-3D118A3AE48E}"/>
              </a:ext>
            </a:extLst>
          </p:cNvPr>
          <p:cNvGrpSpPr/>
          <p:nvPr/>
        </p:nvGrpSpPr>
        <p:grpSpPr>
          <a:xfrm>
            <a:off x="6869716" y="1546836"/>
            <a:ext cx="4876800" cy="2273808"/>
            <a:chOff x="6869716" y="4124737"/>
            <a:chExt cx="4876800" cy="2273808"/>
          </a:xfrm>
        </p:grpSpPr>
        <p:pic>
          <p:nvPicPr>
            <p:cNvPr id="9" name="Afbeelding 8" descr="Afbeelding met elektronica, machine, Elektronische engineering, bedieningspaneel&#10;&#10;Automatisch gegenereerde beschrijving">
              <a:extLst>
                <a:ext uri="{FF2B5EF4-FFF2-40B4-BE49-F238E27FC236}">
                  <a16:creationId xmlns:a16="http://schemas.microsoft.com/office/drawing/2014/main" id="{2D82EDA2-3EA6-67CE-2EF8-B2ACD2FC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16" y="4124737"/>
              <a:ext cx="4876800" cy="2273808"/>
            </a:xfrm>
            <a:prstGeom prst="rect">
              <a:avLst/>
            </a:prstGeom>
          </p:spPr>
        </p:pic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6C3E6F14-6336-79F0-3127-6831BC8821E1}"/>
                </a:ext>
              </a:extLst>
            </p:cNvPr>
            <p:cNvGrpSpPr/>
            <p:nvPr/>
          </p:nvGrpSpPr>
          <p:grpSpPr>
            <a:xfrm>
              <a:off x="7138219" y="5438142"/>
              <a:ext cx="4215580" cy="716852"/>
              <a:chOff x="7138219" y="5438142"/>
              <a:chExt cx="4215580" cy="716852"/>
            </a:xfrm>
          </p:grpSpPr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7AEA500F-63B3-C1BD-1314-B058F4688C73}"/>
                  </a:ext>
                </a:extLst>
              </p:cNvPr>
              <p:cNvSpPr/>
              <p:nvPr/>
            </p:nvSpPr>
            <p:spPr>
              <a:xfrm>
                <a:off x="7138219" y="5521160"/>
                <a:ext cx="599768" cy="511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Ovaal 13">
                <a:extLst>
                  <a:ext uri="{FF2B5EF4-FFF2-40B4-BE49-F238E27FC236}">
                    <a16:creationId xmlns:a16="http://schemas.microsoft.com/office/drawing/2014/main" id="{015E6659-26A7-4B65-63B8-D926D6B26F2A}"/>
                  </a:ext>
                </a:extLst>
              </p:cNvPr>
              <p:cNvSpPr/>
              <p:nvPr/>
            </p:nvSpPr>
            <p:spPr>
              <a:xfrm>
                <a:off x="7624915" y="5438142"/>
                <a:ext cx="599768" cy="511713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1E2D14CF-B833-A6CC-7622-4FE890CCCA18}"/>
                  </a:ext>
                </a:extLst>
              </p:cNvPr>
              <p:cNvSpPr/>
              <p:nvPr/>
            </p:nvSpPr>
            <p:spPr>
              <a:xfrm>
                <a:off x="10038734" y="5509205"/>
                <a:ext cx="1315065" cy="645789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F08AAEB-F8C9-5814-9FF7-E21C3F3E1C8E}"/>
              </a:ext>
            </a:extLst>
          </p:cNvPr>
          <p:cNvSpPr/>
          <p:nvPr/>
        </p:nvSpPr>
        <p:spPr>
          <a:xfrm rot="19441182">
            <a:off x="5458943" y="3963615"/>
            <a:ext cx="1544498" cy="2405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1F42CFCF-4253-25D2-E672-05D17DB523D4}"/>
              </a:ext>
            </a:extLst>
          </p:cNvPr>
          <p:cNvSpPr/>
          <p:nvPr/>
        </p:nvSpPr>
        <p:spPr>
          <a:xfrm rot="17067579">
            <a:off x="6852666" y="4107508"/>
            <a:ext cx="1544498" cy="24054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8BA9BD8-BA72-EFC1-DFC6-A11B0DB1E1FD}"/>
              </a:ext>
            </a:extLst>
          </p:cNvPr>
          <p:cNvSpPr txBox="1"/>
          <p:nvPr/>
        </p:nvSpPr>
        <p:spPr>
          <a:xfrm>
            <a:off x="6096000" y="5061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USB A aansluiting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9FBABD6-C747-B518-20A7-555CE239EC91}"/>
              </a:ext>
            </a:extLst>
          </p:cNvPr>
          <p:cNvSpPr txBox="1"/>
          <p:nvPr/>
        </p:nvSpPr>
        <p:spPr>
          <a:xfrm>
            <a:off x="10225548" y="5126498"/>
            <a:ext cx="171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IEEE 488 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F2180D18-1C53-DEC0-AA69-912DE9DD12C8}"/>
              </a:ext>
            </a:extLst>
          </p:cNvPr>
          <p:cNvSpPr/>
          <p:nvPr/>
        </p:nvSpPr>
        <p:spPr>
          <a:xfrm rot="16200000">
            <a:off x="9956934" y="4284727"/>
            <a:ext cx="1544498" cy="24054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2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F685A-9042-C641-A01C-4274268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VISA = kern </a:t>
            </a:r>
            <a:r>
              <a:rPr lang="nl-NL" dirty="0" err="1"/>
              <a:t>labcontrol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B1A30C-17C6-4AAD-A067-CBB845FF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2" y="1406013"/>
            <a:ext cx="10515600" cy="4918434"/>
          </a:xfrm>
        </p:spPr>
        <p:txBody>
          <a:bodyPr>
            <a:normAutofit/>
          </a:bodyPr>
          <a:lstStyle/>
          <a:p>
            <a:r>
              <a:rPr lang="nl-NL" dirty="0"/>
              <a:t>Geautomatiseerd meten en testen is oud en bestaat vaak uit:</a:t>
            </a:r>
          </a:p>
          <a:p>
            <a:pPr lvl="1"/>
            <a:r>
              <a:rPr lang="nl-NL" dirty="0"/>
              <a:t>Een (meet)controller</a:t>
            </a:r>
          </a:p>
          <a:p>
            <a:pPr lvl="1"/>
            <a:r>
              <a:rPr lang="nl-NL" dirty="0"/>
              <a:t>Bestuurbare meetapparatuur.</a:t>
            </a:r>
          </a:p>
          <a:p>
            <a:pPr lvl="1"/>
            <a:r>
              <a:rPr lang="nl-NL" dirty="0" err="1"/>
              <a:t>Interconnect</a:t>
            </a:r>
            <a:r>
              <a:rPr lang="nl-NL" dirty="0"/>
              <a:t> tussen apparaten, meestal een </a:t>
            </a:r>
            <a:r>
              <a:rPr lang="nl-NL" dirty="0" err="1"/>
              <a:t>bussysteem</a:t>
            </a:r>
            <a:r>
              <a:rPr lang="nl-NL" dirty="0"/>
              <a:t>. (uitleggen?)</a:t>
            </a:r>
          </a:p>
          <a:p>
            <a:r>
              <a:rPr lang="nl-NL" dirty="0"/>
              <a:t>Bijvoorbeeld: IEEE 488. Oud, bewezen en stabiel: </a:t>
            </a:r>
          </a:p>
          <a:p>
            <a:pPr lvl="1"/>
            <a:r>
              <a:rPr lang="nl-NL" dirty="0"/>
              <a:t>“Standard Digital Interface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Programmable</a:t>
            </a:r>
            <a:r>
              <a:rPr lang="nl-NL" dirty="0"/>
              <a:t> Instrumentation”</a:t>
            </a:r>
          </a:p>
          <a:p>
            <a:pPr lvl="1"/>
            <a:r>
              <a:rPr lang="nl-NL" dirty="0"/>
              <a:t>IEEE standaard (1975) van GPIB  </a:t>
            </a:r>
          </a:p>
          <a:p>
            <a:r>
              <a:rPr lang="nl-NL" dirty="0"/>
              <a:t>National Instrument (NI): VISA = Virtual Instrument System Architecture </a:t>
            </a:r>
          </a:p>
          <a:p>
            <a:pPr lvl="1"/>
            <a:r>
              <a:rPr lang="nl-NL" dirty="0"/>
              <a:t>NI heeft zo’n beetje alle </a:t>
            </a:r>
            <a:r>
              <a:rPr lang="nl-NL" dirty="0" err="1"/>
              <a:t>meetbussystemen</a:t>
            </a:r>
            <a:r>
              <a:rPr lang="nl-NL" dirty="0"/>
              <a:t> (op)gekocht</a:t>
            </a:r>
          </a:p>
          <a:p>
            <a:pPr lvl="1"/>
            <a:r>
              <a:rPr lang="nl-NL" dirty="0"/>
              <a:t>VISA is een uniforme interface voor al die verschillende bussen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14EB25-DB23-2E70-AA78-5E6B4BD442CE}"/>
              </a:ext>
            </a:extLst>
          </p:cNvPr>
          <p:cNvSpPr txBox="1"/>
          <p:nvPr/>
        </p:nvSpPr>
        <p:spPr>
          <a:xfrm>
            <a:off x="322006" y="6461476"/>
            <a:ext cx="1093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GPIB: General </a:t>
            </a:r>
            <a:r>
              <a:rPr lang="nl-NL" dirty="0" err="1"/>
              <a:t>Purpose</a:t>
            </a:r>
            <a:r>
              <a:rPr lang="nl-NL" dirty="0"/>
              <a:t> Instrument Bus. Ontwikkeld door HP na 1960. Dit deel van HP heet inmiddels </a:t>
            </a:r>
            <a:r>
              <a:rPr lang="nl-NL" dirty="0" err="1"/>
              <a:t>Keysight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4496-32A5-3DC2-6588-F662DFF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Oude zooi in moderne toepassing?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13B6-E713-B444-ADEA-5BB275B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80CC7-C794-086B-93BB-87392E5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4" y="1741436"/>
            <a:ext cx="7940217" cy="47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9540-CA1A-2949-F71B-7604F33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Labcontrol</a:t>
            </a:r>
            <a:r>
              <a:rPr lang="nl-NL" dirty="0"/>
              <a:t> = software op student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801E6-B77D-AFC6-9FA4-13AC5CF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49AD85-1D4A-0B45-5AC8-E1190B5C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787"/>
            <a:ext cx="10496194" cy="20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F560D-37BA-8833-CB03-415CD5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E6735-1C9F-63D9-8358-2EC72A01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software: het staat op </a:t>
            </a:r>
            <a:r>
              <a:rPr lang="nl-NL" dirty="0" err="1"/>
              <a:t>github</a:t>
            </a:r>
            <a:r>
              <a:rPr lang="nl-NL" dirty="0"/>
              <a:t>.</a:t>
            </a:r>
          </a:p>
          <a:p>
            <a:r>
              <a:rPr lang="nl-NL" dirty="0"/>
              <a:t>Basisfunctionaliteit </a:t>
            </a:r>
            <a:r>
              <a:rPr lang="nl-NL" dirty="0" err="1"/>
              <a:t>labapparatuur</a:t>
            </a:r>
            <a:r>
              <a:rPr lang="nl-NL" dirty="0"/>
              <a:t> is </a:t>
            </a:r>
            <a:r>
              <a:rPr lang="nl-NL" dirty="0" err="1"/>
              <a:t>uitgeprogrammeerd</a:t>
            </a:r>
            <a:endParaRPr lang="nl-NL" dirty="0"/>
          </a:p>
          <a:p>
            <a:r>
              <a:rPr lang="nl-NL" dirty="0"/>
              <a:t>Een eerste eenvoudige automatische meting is voorhanden.</a:t>
            </a:r>
          </a:p>
        </p:txBody>
      </p:sp>
    </p:spTree>
    <p:extLst>
      <p:ext uri="{BB962C8B-B14F-4D97-AF65-F5344CB8AC3E}">
        <p14:creationId xmlns:p14="http://schemas.microsoft.com/office/powerpoint/2010/main" val="2663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254</Words>
  <Application>Microsoft Office PowerPoint</Application>
  <PresentationFormat>Breedbeeld</PresentationFormat>
  <Paragraphs>37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Intro Labcontrol</vt:lpstr>
      <vt:lpstr>Een labopstelling in T3.62</vt:lpstr>
      <vt:lpstr>Een labopstelling in T3.62</vt:lpstr>
      <vt:lpstr>Een handmatig meting</vt:lpstr>
      <vt:lpstr>Meetapparatuur: de achterkant</vt:lpstr>
      <vt:lpstr>VISA = kern labcontrol </vt:lpstr>
      <vt:lpstr>Oude zooi in moderne toepassing?</vt:lpstr>
      <vt:lpstr>Labcontrol = software op student laptop</vt:lpstr>
      <vt:lpstr>Huidige staat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Snijder</dc:creator>
  <cp:lastModifiedBy>Bart Snijder</cp:lastModifiedBy>
  <cp:revision>14</cp:revision>
  <dcterms:created xsi:type="dcterms:W3CDTF">2024-10-07T06:39:54Z</dcterms:created>
  <dcterms:modified xsi:type="dcterms:W3CDTF">2025-02-06T12:49:36Z</dcterms:modified>
</cp:coreProperties>
</file>