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7"/>
  </p:notesMasterIdLst>
  <p:sldIdLst>
    <p:sldId id="286" r:id="rId2"/>
    <p:sldId id="307" r:id="rId3"/>
    <p:sldId id="309" r:id="rId4"/>
    <p:sldId id="310" r:id="rId5"/>
    <p:sldId id="311" r:id="rId6"/>
    <p:sldId id="312" r:id="rId7"/>
    <p:sldId id="314" r:id="rId8"/>
    <p:sldId id="316" r:id="rId9"/>
    <p:sldId id="318" r:id="rId10"/>
    <p:sldId id="319" r:id="rId11"/>
    <p:sldId id="320" r:id="rId12"/>
    <p:sldId id="321" r:id="rId13"/>
    <p:sldId id="322" r:id="rId14"/>
    <p:sldId id="324" r:id="rId15"/>
    <p:sldId id="32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008100"/>
    <a:srgbClr val="F0EFFC"/>
    <a:srgbClr val="050090"/>
    <a:srgbClr val="7E7F7E"/>
    <a:srgbClr val="A60000"/>
    <a:srgbClr val="05008E"/>
    <a:srgbClr val="FFE0BD"/>
    <a:srgbClr val="B34341"/>
    <a:srgbClr val="DE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6" autoAdjust="0"/>
    <p:restoredTop sz="92402"/>
  </p:normalViewPr>
  <p:slideViewPr>
    <p:cSldViewPr>
      <p:cViewPr>
        <p:scale>
          <a:sx n="115" d="100"/>
          <a:sy n="115" d="100"/>
        </p:scale>
        <p:origin x="5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AC23-E1DC-4390-A344-A3C249DC07E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D572-C993-48CE-B837-79040D94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4414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95800"/>
            <a:ext cx="7543800" cy="14478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0" i="0" cap="none" spc="0" baseline="0">
                <a:solidFill>
                  <a:schemeClr val="tx2"/>
                </a:solidFill>
                <a:latin typeface="Kanit" pitchFamily="2" charset="-34"/>
                <a:cs typeface="Kanit" pitchFamily="2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5AC98FB8-E2FF-4AD9-9841-69012B1BBB8A}" type="datetime1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Kanit" pitchFamily="2" charset="-34"/>
                <a:cs typeface="Kanit" pitchFamily="2" charset="-34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00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3038CE8-A330-0F4A-AE67-8D07B9566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3924"/>
            <a:ext cx="1098368" cy="153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00A0-AB7D-4188-80B7-BA1C118D5AF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C09-1333-41B2-9036-0D4E6430398F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Kanit" pitchFamily="2" charset="-34"/>
                <a:cs typeface="Kanit" pitchFamily="2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523955"/>
          </a:xfrm>
        </p:spPr>
        <p:txBody>
          <a:bodyPr>
            <a:normAutofit/>
          </a:bodyPr>
          <a:lstStyle>
            <a:lvl1pPr marL="231775" indent="-176213">
              <a:buFont typeface="Arial" panose="020B0604020202020204" pitchFamily="34" charset="0"/>
              <a:buChar char="•"/>
              <a:defRPr sz="2800">
                <a:latin typeface="Kanit" pitchFamily="2" charset="-34"/>
                <a:cs typeface="Kanit" pitchFamily="2" charset="-34"/>
              </a:defRPr>
            </a:lvl1pPr>
            <a:lvl2pPr marL="461963" indent="-182563">
              <a:defRPr sz="2400">
                <a:latin typeface="Kanit" pitchFamily="2" charset="-34"/>
                <a:cs typeface="Kanit" pitchFamily="2" charset="-34"/>
              </a:defRPr>
            </a:lvl2pPr>
            <a:lvl3pPr marL="682625" indent="-182563">
              <a:defRPr sz="1800">
                <a:latin typeface="Kanit" pitchFamily="2" charset="-34"/>
                <a:cs typeface="Kanit" pitchFamily="2" charset="-34"/>
              </a:defRPr>
            </a:lvl3pPr>
            <a:lvl4pPr marL="858838" indent="-182563">
              <a:defRPr sz="1800">
                <a:latin typeface="Kanit" pitchFamily="2" charset="-34"/>
                <a:cs typeface="Kanit" pitchFamily="2" charset="-34"/>
              </a:defRPr>
            </a:lvl4pPr>
            <a:lvl5pPr marL="1090613" indent="-182563">
              <a:defRPr sz="1800">
                <a:latin typeface="Kanit" pitchFamily="2" charset="-34"/>
                <a:cs typeface="Kanit" pitchFamily="2" charset="-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F0BD1B07-3F18-481B-9C12-3123890E0994}" type="datetime1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33E4-CF05-497D-971D-E8DF947FB9E7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9320" y="286605"/>
            <a:ext cx="8780444" cy="968437"/>
          </a:xfrm>
        </p:spPr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320" y="1388125"/>
            <a:ext cx="4316960" cy="4480969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>
                <a:latin typeface="Kanit" pitchFamily="2" charset="-34"/>
                <a:cs typeface="Kanit" pitchFamily="2" charset="-34"/>
              </a:defRPr>
            </a:lvl1pPr>
            <a:lvl2pPr>
              <a:defRPr sz="2000">
                <a:latin typeface="Kanit" pitchFamily="2" charset="-34"/>
                <a:cs typeface="Kanit" pitchFamily="2" charset="-34"/>
              </a:defRPr>
            </a:lvl2pPr>
            <a:lvl3pPr>
              <a:defRPr sz="1600">
                <a:latin typeface="Kanit" pitchFamily="2" charset="-34"/>
                <a:cs typeface="Kanit" pitchFamily="2" charset="-34"/>
              </a:defRPr>
            </a:lvl3pPr>
            <a:lvl4pPr>
              <a:defRPr sz="1600">
                <a:latin typeface="Kanit" pitchFamily="2" charset="-34"/>
                <a:cs typeface="Kanit" pitchFamily="2" charset="-34"/>
              </a:defRPr>
            </a:lvl4pPr>
            <a:lvl5pPr>
              <a:defRPr sz="1600">
                <a:latin typeface="Kanit" pitchFamily="2" charset="-34"/>
                <a:cs typeface="Kanit" pitchFamily="2" charset="-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388126"/>
            <a:ext cx="4326325" cy="4480970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>
                <a:latin typeface="Kanit" pitchFamily="2" charset="-34"/>
                <a:cs typeface="Kanit" pitchFamily="2" charset="-34"/>
              </a:defRPr>
            </a:lvl1pPr>
            <a:lvl2pPr>
              <a:defRPr sz="2000">
                <a:latin typeface="Kanit" pitchFamily="2" charset="-34"/>
                <a:cs typeface="Kanit" pitchFamily="2" charset="-34"/>
              </a:defRPr>
            </a:lvl2pPr>
            <a:lvl3pPr>
              <a:defRPr sz="1600">
                <a:latin typeface="Kanit" pitchFamily="2" charset="-34"/>
                <a:cs typeface="Kanit" pitchFamily="2" charset="-34"/>
              </a:defRPr>
            </a:lvl3pPr>
            <a:lvl4pPr>
              <a:defRPr sz="1600">
                <a:latin typeface="Kanit" pitchFamily="2" charset="-34"/>
                <a:cs typeface="Kanit" pitchFamily="2" charset="-34"/>
              </a:defRPr>
            </a:lvl4pPr>
            <a:lvl5pPr>
              <a:defRPr sz="1600">
                <a:latin typeface="Kanit" pitchFamily="2" charset="-34"/>
                <a:cs typeface="Kanit" pitchFamily="2" charset="-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9D1AB641-F669-49C9-A8FE-4CA7EA749178}" type="datetime1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304" y="286605"/>
            <a:ext cx="8769426" cy="968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4" y="1344058"/>
            <a:ext cx="4327976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04" y="2080339"/>
            <a:ext cx="4327976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4058"/>
            <a:ext cx="4304290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80339"/>
            <a:ext cx="4304290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3C14-B383-4340-8E83-AB3FF2FAB12A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4081-790F-4189-BB03-50D0E96DFBA7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0FB8-6DE8-447E-9697-B9C413E5EDDD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  <a:lvl2pPr>
              <a:defRPr>
                <a:latin typeface="Kanit" pitchFamily="2" charset="-34"/>
                <a:cs typeface="Kanit" pitchFamily="2" charset="-34"/>
              </a:defRPr>
            </a:lvl2pPr>
            <a:lvl3pPr>
              <a:defRPr>
                <a:latin typeface="Kanit" pitchFamily="2" charset="-34"/>
                <a:cs typeface="Kanit" pitchFamily="2" charset="-34"/>
              </a:defRPr>
            </a:lvl3pPr>
            <a:lvl4pPr>
              <a:defRPr>
                <a:latin typeface="Kanit" pitchFamily="2" charset="-34"/>
                <a:cs typeface="Kanit" pitchFamily="2" charset="-34"/>
              </a:defRPr>
            </a:lvl4pPr>
            <a:lvl5pPr>
              <a:defRPr>
                <a:latin typeface="Kanit" pitchFamily="2" charset="-34"/>
                <a:cs typeface="Kanit" pitchFamily="2" charset="-3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Kanit" pitchFamily="2" charset="-34"/>
                <a:cs typeface="Kanit" pitchFamily="2" charset="-3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E67418D4-B564-4416-976E-01CA2FDD51B1}" type="datetime1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Kanit" pitchFamily="2" charset="-34"/>
                <a:cs typeface="Kanit" pitchFamily="2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Kanit" pitchFamily="2" charset="-34"/>
                <a:cs typeface="Kanit" pitchFamily="2" charset="-3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5E736855-2CBB-4CD3-9A3D-7661CC9A17EE}" type="datetime1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anit" pitchFamily="2" charset="-34"/>
                <a:cs typeface="Kanit" pitchFamily="2" charset="-34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5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303" y="228600"/>
            <a:ext cx="8780443" cy="91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3" y="1345139"/>
            <a:ext cx="8780444" cy="45239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fld id="{4A797D04-F16E-4F22-B5AA-42A447FD4DA5}" type="datetime1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Kanit" pitchFamily="2" charset="-34"/>
                <a:cs typeface="Kanit" pitchFamily="2" charset="-34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1087" y="1143753"/>
            <a:ext cx="8777659" cy="81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747393" y="6544018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050" kern="1200" smtClean="0">
                <a:solidFill>
                  <a:srgbClr val="FFFFFF"/>
                </a:solidFill>
                <a:latin typeface="Kanit" pitchFamily="2" charset="-34"/>
                <a:ea typeface="+mn-ea"/>
                <a:cs typeface="Kanit" pitchFamily="2" charset="-34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kern="1200" dirty="0">
              <a:solidFill>
                <a:srgbClr val="FFFFFF"/>
              </a:solidFill>
              <a:latin typeface="Kanit" pitchFamily="2" charset="-34"/>
              <a:ea typeface="+mn-ea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72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Kanit" pitchFamily="2" charset="-34"/>
          <a:ea typeface="+mj-ea"/>
          <a:cs typeface="Kanit" pitchFamily="2" charset="-34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Kanit" pitchFamily="2" charset="-34"/>
          <a:ea typeface="+mn-ea"/>
          <a:cs typeface="Kanit" pitchFamily="2" charset="-34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Kanit" pitchFamily="2" charset="-34"/>
          <a:ea typeface="+mn-ea"/>
          <a:cs typeface="Kanit" pitchFamily="2" charset="-34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Kanit" pitchFamily="2" charset="-34"/>
          <a:ea typeface="+mn-ea"/>
          <a:cs typeface="Kanit" pitchFamily="2" charset="-34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Kanit" pitchFamily="2" charset="-34"/>
          <a:ea typeface="+mn-ea"/>
          <a:cs typeface="Kanit" pitchFamily="2" charset="-34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Kanit" pitchFamily="2" charset="-34"/>
          <a:ea typeface="+mn-ea"/>
          <a:cs typeface="Kanit" pitchFamily="2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F77E-C959-4680-9C8E-617BE5B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47800"/>
            <a:ext cx="7543800" cy="1752600"/>
          </a:xfrm>
        </p:spPr>
        <p:txBody>
          <a:bodyPr>
            <a:noAutofit/>
          </a:bodyPr>
          <a:lstStyle/>
          <a:p>
            <a:r>
              <a:rPr lang="th-TH" sz="3200" dirty="0">
                <a:solidFill>
                  <a:srgbClr val="007033"/>
                </a:solidFill>
              </a:rPr>
              <a:t>การจัดองค์การคอมพิวเตอร์</a:t>
            </a:r>
            <a:br>
              <a:rPr lang="en-US" sz="3200" dirty="0">
                <a:solidFill>
                  <a:srgbClr val="007033"/>
                </a:solidFill>
              </a:rPr>
            </a:br>
            <a:r>
              <a:rPr lang="en-US" sz="2400" dirty="0">
                <a:solidFill>
                  <a:srgbClr val="007033"/>
                </a:solidFill>
              </a:rPr>
              <a:t> </a:t>
            </a:r>
            <a:br>
              <a:rPr lang="en-US" sz="6000" dirty="0">
                <a:solidFill>
                  <a:srgbClr val="007033"/>
                </a:solidFill>
              </a:rPr>
            </a:br>
            <a:r>
              <a:rPr lang="en-US" sz="4400" dirty="0">
                <a:solidFill>
                  <a:srgbClr val="007033"/>
                </a:solidFill>
              </a:rPr>
              <a:t>w4.4 </a:t>
            </a:r>
            <a:r>
              <a:rPr lang="th-TH" sz="4400" dirty="0">
                <a:solidFill>
                  <a:srgbClr val="007033"/>
                </a:solidFill>
              </a:rPr>
              <a:t>ภาษาเครื่องแฮก</a:t>
            </a:r>
            <a:r>
              <a:rPr lang="th-TH" sz="4400" dirty="0" err="1">
                <a:solidFill>
                  <a:srgbClr val="007033"/>
                </a:solidFill>
              </a:rPr>
              <a:t>ค์</a:t>
            </a:r>
            <a:endParaRPr lang="en-US" sz="4400" dirty="0">
              <a:solidFill>
                <a:srgbClr val="00703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71A86-5B4A-4F97-A2AD-40AF493FC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492490"/>
            <a:ext cx="7543800" cy="1447800"/>
          </a:xfrm>
        </p:spPr>
        <p:txBody>
          <a:bodyPr>
            <a:normAutofit fontScale="77500" lnSpcReduction="20000"/>
          </a:bodyPr>
          <a:lstStyle/>
          <a:p>
            <a:r>
              <a:rPr lang="th-TH" dirty="0">
                <a:latin typeface="Kanit Light" pitchFamily="2" charset="-34"/>
                <a:cs typeface="Kanit Light" pitchFamily="2" charset="-34"/>
              </a:rPr>
              <a:t>ทรงฤทธิ์ </a:t>
            </a:r>
            <a:r>
              <a:rPr lang="th-TH" dirty="0" err="1">
                <a:latin typeface="Kanit Light" pitchFamily="2" charset="-34"/>
                <a:cs typeface="Kanit Light" pitchFamily="2" charset="-34"/>
              </a:rPr>
              <a:t>กิ</a:t>
            </a:r>
            <a:r>
              <a:rPr lang="th-TH" dirty="0">
                <a:latin typeface="Kanit Light" pitchFamily="2" charset="-34"/>
                <a:cs typeface="Kanit Light" pitchFamily="2" charset="-34"/>
              </a:rPr>
              <a:t>ติศรีวรพันธุ์</a:t>
            </a:r>
            <a:endParaRPr lang="en-US" dirty="0">
              <a:latin typeface="Kanit Light" pitchFamily="2" charset="-34"/>
              <a:cs typeface="Kanit Light" pitchFamily="2" charset="-34"/>
            </a:endParaRPr>
          </a:p>
          <a:p>
            <a:r>
              <a:rPr lang="en-US" dirty="0" err="1">
                <a:latin typeface="Kanit Light" pitchFamily="2" charset="-34"/>
                <a:cs typeface="Kanit Light" pitchFamily="2" charset="-34"/>
              </a:rPr>
              <a:t>songrit@npu.ac.th</a:t>
            </a:r>
            <a:endParaRPr lang="en-US" dirty="0">
              <a:latin typeface="Kanit Light" pitchFamily="2" charset="-34"/>
              <a:cs typeface="Kanit Light" pitchFamily="2" charset="-34"/>
            </a:endParaRPr>
          </a:p>
          <a:p>
            <a:r>
              <a:rPr lang="th-TH" dirty="0">
                <a:latin typeface="Kanit Light" pitchFamily="2" charset="-34"/>
                <a:cs typeface="Kanit Light" pitchFamily="2" charset="-34"/>
              </a:rPr>
              <a:t>สาขาวิชาวิศวกรรมคอมพิวเตอร์</a:t>
            </a:r>
            <a:br>
              <a:rPr lang="en-US" dirty="0">
                <a:latin typeface="Kanit Light" pitchFamily="2" charset="-34"/>
                <a:cs typeface="Kanit Light" pitchFamily="2" charset="-34"/>
              </a:rPr>
            </a:br>
            <a:r>
              <a:rPr lang="th-TH" dirty="0">
                <a:latin typeface="Kanit Light" pitchFamily="2" charset="-34"/>
                <a:cs typeface="Kanit Light" pitchFamily="2" charset="-34"/>
              </a:rPr>
              <a:t>มหาวิทยาลัยนครพนม</a:t>
            </a:r>
            <a:endParaRPr lang="en-US" dirty="0">
              <a:latin typeface="Kanit Light" pitchFamily="2" charset="-34"/>
              <a:cs typeface="Kanit Light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623F6-8E78-4D86-8CB7-DC326FEAEE45}"/>
              </a:ext>
            </a:extLst>
          </p:cNvPr>
          <p:cNvSpPr txBox="1"/>
          <p:nvPr/>
        </p:nvSpPr>
        <p:spPr>
          <a:xfrm>
            <a:off x="822960" y="3238744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Kanit" pitchFamily="2" charset="-34"/>
                <a:cs typeface="Kanit" pitchFamily="2" charset="-34"/>
              </a:rPr>
              <a:t>31110321 Computer Organization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85BA3-DCFE-44D0-8AF1-D704C8777D63}"/>
              </a:ext>
            </a:extLst>
          </p:cNvPr>
          <p:cNvSpPr txBox="1"/>
          <p:nvPr/>
        </p:nvSpPr>
        <p:spPr>
          <a:xfrm>
            <a:off x="7314460" y="6443609"/>
            <a:ext cx="18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Revised 2020-08-16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2C166-5C85-894E-86FB-98F0B3443F1C}"/>
              </a:ext>
            </a:extLst>
          </p:cNvPr>
          <p:cNvSpPr txBox="1"/>
          <p:nvPr/>
        </p:nvSpPr>
        <p:spPr>
          <a:xfrm>
            <a:off x="848113" y="3608076"/>
            <a:ext cx="703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Kanit" pitchFamily="2" charset="-34"/>
                <a:cs typeface="Kanit" pitchFamily="2" charset="-34"/>
              </a:rPr>
              <a:t>สำหรับนักศึกษาชั้นปีที่ </a:t>
            </a:r>
            <a:r>
              <a:rPr lang="en-US" sz="2400" dirty="0">
                <a:latin typeface="Kanit" pitchFamily="2" charset="-34"/>
                <a:cs typeface="Kanit" pitchFamily="2" charset="-34"/>
              </a:rPr>
              <a:t>3 </a:t>
            </a:r>
            <a:r>
              <a:rPr lang="th-TH" sz="2400" dirty="0">
                <a:latin typeface="Kanit" pitchFamily="2" charset="-34"/>
                <a:cs typeface="Kanit" pitchFamily="2" charset="-34"/>
              </a:rPr>
              <a:t>สาขาวิชาวิศวกรรมคอมพิวเตอร์</a:t>
            </a:r>
            <a:endParaRPr lang="en-US" sz="2400" dirty="0"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733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96D-FDCF-8A4A-AD62-50E39A30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C-instruction : MD=D+1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FC4B-3B50-2643-970D-A03423A2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E2BD4-21F7-4647-A4E8-6C28DB8D3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16"/>
          <a:stretch/>
        </p:blipFill>
        <p:spPr>
          <a:xfrm>
            <a:off x="533400" y="982363"/>
            <a:ext cx="7194345" cy="4523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9898B-D7BC-C347-A89A-35BCB1964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81" t="85339"/>
          <a:stretch/>
        </p:blipFill>
        <p:spPr>
          <a:xfrm>
            <a:off x="3862599" y="5501045"/>
            <a:ext cx="4224404" cy="759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6519D-7DA2-084A-826D-058F4E052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39" r="58408"/>
          <a:stretch/>
        </p:blipFill>
        <p:spPr>
          <a:xfrm>
            <a:off x="762000" y="5476884"/>
            <a:ext cx="2992244" cy="759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C86830-43FC-0A48-9C66-27A6CFCB9449}"/>
              </a:ext>
            </a:extLst>
          </p:cNvPr>
          <p:cNvSpPr/>
          <p:nvPr/>
        </p:nvSpPr>
        <p:spPr>
          <a:xfrm>
            <a:off x="2258122" y="3733800"/>
            <a:ext cx="1235720" cy="179501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12DA9-D93D-EE48-BD3A-30B7683DAFB7}"/>
              </a:ext>
            </a:extLst>
          </p:cNvPr>
          <p:cNvSpPr/>
          <p:nvPr/>
        </p:nvSpPr>
        <p:spPr>
          <a:xfrm>
            <a:off x="2438400" y="5856402"/>
            <a:ext cx="609600" cy="214078"/>
          </a:xfrm>
          <a:prstGeom prst="rect">
            <a:avLst/>
          </a:prstGeom>
          <a:solidFill>
            <a:srgbClr val="418AB3">
              <a:alpha val="5137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9419D-5DE3-9C49-ACAC-A126452AE07D}"/>
              </a:ext>
            </a:extLst>
          </p:cNvPr>
          <p:cNvSpPr/>
          <p:nvPr/>
        </p:nvSpPr>
        <p:spPr>
          <a:xfrm>
            <a:off x="4572000" y="5875637"/>
            <a:ext cx="914400" cy="194843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33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0254 L -0.175 -0.313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23559 0.30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1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96D-FDCF-8A4A-AD62-50E39A30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C-instruction : 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FC4B-3B50-2643-970D-A03423A2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E2BD4-21F7-4647-A4E8-6C28DB8D3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6"/>
          <a:stretch/>
        </p:blipFill>
        <p:spPr>
          <a:xfrm>
            <a:off x="533400" y="982363"/>
            <a:ext cx="7194345" cy="452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9DF47-47A7-7E42-9B3D-072FB86B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34"/>
          <a:stretch/>
        </p:blipFill>
        <p:spPr>
          <a:xfrm>
            <a:off x="3836630" y="5577269"/>
            <a:ext cx="300990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C9A3C-412A-2E4B-8DD0-6B8FCF28F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94"/>
          <a:stretch/>
        </p:blipFill>
        <p:spPr>
          <a:xfrm>
            <a:off x="432135" y="5572335"/>
            <a:ext cx="3142785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96D-FDCF-8A4A-AD62-50E39A30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C-instruction : 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FC4B-3B50-2643-970D-A03423A2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E2BD4-21F7-4647-A4E8-6C28DB8D3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6"/>
          <a:stretch/>
        </p:blipFill>
        <p:spPr>
          <a:xfrm>
            <a:off x="533400" y="982363"/>
            <a:ext cx="7194345" cy="4523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5D7E9-7BC6-7645-8EFF-D02EDB64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635221"/>
            <a:ext cx="3073400" cy="8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D1F55-3413-A340-B3FB-6AE0F189A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2" y="5585040"/>
            <a:ext cx="3048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C33-66F1-8041-8B1B-231262DA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Hack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5CF-6DCD-2F4D-B0A9-E323336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1" y="1345139"/>
            <a:ext cx="5092546" cy="4523955"/>
          </a:xfrm>
        </p:spPr>
        <p:txBody>
          <a:bodyPr/>
          <a:lstStyle/>
          <a:p>
            <a:r>
              <a:rPr lang="th-TH" dirty="0"/>
              <a:t>สิ่งที่เรารู้จากโค้ด</a:t>
            </a:r>
          </a:p>
          <a:p>
            <a:pPr lvl="1"/>
            <a:r>
              <a:rPr lang="th-TH" dirty="0"/>
              <a:t>โปรแกรมมีการทำงานเรียงตามลำดับ</a:t>
            </a:r>
          </a:p>
          <a:p>
            <a:pPr lvl="1"/>
            <a:r>
              <a:rPr lang="th-TH" dirty="0"/>
              <a:t>ใช้ช่องว่างได้</a:t>
            </a:r>
          </a:p>
          <a:p>
            <a:pPr lvl="1"/>
            <a:r>
              <a:rPr lang="th-TH" dirty="0"/>
              <a:t>ใช้เครื่องหมาย </a:t>
            </a:r>
            <a:r>
              <a:rPr lang="en-US" dirty="0"/>
              <a:t>// </a:t>
            </a:r>
            <a:r>
              <a:rPr lang="th-TH" dirty="0"/>
              <a:t>แทน </a:t>
            </a:r>
            <a:r>
              <a:rPr lang="en-US" dirty="0"/>
              <a:t>comment</a:t>
            </a:r>
          </a:p>
          <a:p>
            <a:pPr lvl="1"/>
            <a:r>
              <a:rPr lang="th-TH" dirty="0"/>
              <a:t>มีชุดคำสั่ง</a:t>
            </a:r>
          </a:p>
          <a:p>
            <a:pPr lvl="2"/>
            <a:r>
              <a:rPr lang="th-TH" dirty="0"/>
              <a:t> </a:t>
            </a:r>
            <a:r>
              <a:rPr lang="en-US" dirty="0"/>
              <a:t>A-instruction</a:t>
            </a:r>
          </a:p>
          <a:p>
            <a:pPr lvl="2"/>
            <a:r>
              <a:rPr lang="en-US" dirty="0"/>
              <a:t> C-instruction</a:t>
            </a:r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F5BC9-2D47-7549-BEE0-196E5C55F3FD}"/>
              </a:ext>
            </a:extLst>
          </p:cNvPr>
          <p:cNvSpPr/>
          <p:nvPr/>
        </p:nvSpPr>
        <p:spPr>
          <a:xfrm>
            <a:off x="213171" y="1143753"/>
            <a:ext cx="3215829" cy="5180847"/>
          </a:xfrm>
          <a:prstGeom prst="rect">
            <a:avLst/>
          </a:prstGeom>
          <a:solidFill>
            <a:srgbClr val="F0EFF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8100"/>
                </a:solidFill>
              </a:rPr>
              <a:t>// Usage: put a number in RAM[0]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@16 </a:t>
            </a:r>
            <a:r>
              <a:rPr lang="en-US" sz="1200" dirty="0">
                <a:solidFill>
                  <a:srgbClr val="008100"/>
                </a:solidFill>
              </a:rPr>
              <a:t>// RAM[16] represents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M=1 </a:t>
            </a:r>
            <a:r>
              <a:rPr lang="en-US" sz="1200" dirty="0">
                <a:solidFill>
                  <a:srgbClr val="008100"/>
                </a:solidFill>
              </a:rPr>
              <a:t>//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=1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@17 </a:t>
            </a:r>
            <a:r>
              <a:rPr lang="en-US" sz="1200" dirty="0">
                <a:solidFill>
                  <a:srgbClr val="008100"/>
                </a:solidFill>
              </a:rPr>
              <a:t>// RAM[17] represents sum </a:t>
            </a:r>
          </a:p>
          <a:p>
            <a:r>
              <a:rPr lang="en-US" sz="1200" dirty="0">
                <a:solidFill>
                  <a:schemeClr val="tx1"/>
                </a:solidFill>
              </a:rPr>
              <a:t>M=0 </a:t>
            </a:r>
            <a:r>
              <a:rPr lang="en-US" sz="1200" dirty="0">
                <a:solidFill>
                  <a:srgbClr val="008100"/>
                </a:solidFill>
              </a:rPr>
              <a:t>//sum=0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@16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D=D-M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@17 </a:t>
            </a:r>
            <a:r>
              <a:rPr lang="en-US" sz="1200" dirty="0">
                <a:solidFill>
                  <a:srgbClr val="008100"/>
                </a:solidFill>
              </a:rPr>
              <a:t>// if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&gt;RAM[0] </a:t>
            </a:r>
            <a:r>
              <a:rPr lang="en-US" sz="1200" dirty="0" err="1">
                <a:solidFill>
                  <a:srgbClr val="008100"/>
                </a:solidFill>
              </a:rPr>
              <a:t>goto</a:t>
            </a:r>
            <a:r>
              <a:rPr lang="en-US" sz="1200" dirty="0">
                <a:solidFill>
                  <a:srgbClr val="008100"/>
                </a:solidFill>
              </a:rPr>
              <a:t> 17 </a:t>
            </a:r>
          </a:p>
          <a:p>
            <a:r>
              <a:rPr lang="en-US" sz="1200" dirty="0">
                <a:solidFill>
                  <a:schemeClr val="tx1"/>
                </a:solidFill>
              </a:rPr>
              <a:t>D;JGT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@16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@17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M=D+M </a:t>
            </a:r>
            <a:r>
              <a:rPr lang="en-US" sz="1200" dirty="0">
                <a:solidFill>
                  <a:srgbClr val="008100"/>
                </a:solidFill>
              </a:rPr>
              <a:t>// sum +=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@16 </a:t>
            </a:r>
          </a:p>
          <a:p>
            <a:r>
              <a:rPr lang="en-US" sz="1200" dirty="0">
                <a:solidFill>
                  <a:schemeClr val="tx1"/>
                </a:solidFill>
              </a:rPr>
              <a:t>M=M+1 </a:t>
            </a:r>
            <a:r>
              <a:rPr lang="en-US" sz="1200" dirty="0">
                <a:solidFill>
                  <a:srgbClr val="008100"/>
                </a:solidFill>
              </a:rPr>
              <a:t>//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++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@4 </a:t>
            </a:r>
            <a:r>
              <a:rPr lang="en-US" sz="1200" dirty="0">
                <a:solidFill>
                  <a:srgbClr val="008100"/>
                </a:solidFill>
              </a:rPr>
              <a:t>// </a:t>
            </a:r>
            <a:r>
              <a:rPr lang="en-US" sz="1200" dirty="0" err="1">
                <a:solidFill>
                  <a:srgbClr val="008100"/>
                </a:solidFill>
              </a:rPr>
              <a:t>goto</a:t>
            </a:r>
            <a:r>
              <a:rPr lang="en-US" sz="1200" dirty="0">
                <a:solidFill>
                  <a:srgbClr val="008100"/>
                </a:solidFill>
              </a:rPr>
              <a:t> 4 (loop)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0;JMP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@17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M=D </a:t>
            </a:r>
            <a:r>
              <a:rPr lang="en-US" sz="1200" dirty="0">
                <a:solidFill>
                  <a:srgbClr val="008100"/>
                </a:solidFill>
              </a:rPr>
              <a:t>// RAM[1] = sum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@21 </a:t>
            </a:r>
            <a:r>
              <a:rPr lang="en-US" sz="1200" dirty="0">
                <a:solidFill>
                  <a:srgbClr val="008100"/>
                </a:solidFill>
              </a:rPr>
              <a:t>// program’s end </a:t>
            </a:r>
          </a:p>
          <a:p>
            <a:r>
              <a:rPr lang="en-US" sz="1200" dirty="0">
                <a:solidFill>
                  <a:schemeClr val="tx1"/>
                </a:solidFill>
              </a:rPr>
              <a:t>0;JMP </a:t>
            </a:r>
            <a:r>
              <a:rPr lang="en-US" sz="1200" dirty="0">
                <a:solidFill>
                  <a:srgbClr val="008100"/>
                </a:solidFill>
              </a:rPr>
              <a:t>// infinite loop </a:t>
            </a:r>
          </a:p>
        </p:txBody>
      </p:sp>
    </p:spTree>
    <p:extLst>
      <p:ext uri="{BB962C8B-B14F-4D97-AF65-F5344CB8AC3E}">
        <p14:creationId xmlns:p14="http://schemas.microsoft.com/office/powerpoint/2010/main" val="9258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C33-66F1-8041-8B1B-231262DA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Hack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F5BC9-2D47-7549-BEE0-196E5C55F3FD}"/>
              </a:ext>
            </a:extLst>
          </p:cNvPr>
          <p:cNvSpPr/>
          <p:nvPr/>
        </p:nvSpPr>
        <p:spPr>
          <a:xfrm>
            <a:off x="213171" y="1143753"/>
            <a:ext cx="3215829" cy="5180847"/>
          </a:xfrm>
          <a:prstGeom prst="rect">
            <a:avLst/>
          </a:prstGeom>
          <a:solidFill>
            <a:srgbClr val="F0EFF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8100"/>
                </a:solidFill>
              </a:rPr>
              <a:t>// Usage: put a number in RAM[0]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@16 </a:t>
            </a:r>
            <a:r>
              <a:rPr lang="en-US" sz="1200" dirty="0">
                <a:solidFill>
                  <a:srgbClr val="008100"/>
                </a:solidFill>
              </a:rPr>
              <a:t>// RAM[16] represents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M=1 </a:t>
            </a:r>
            <a:r>
              <a:rPr lang="en-US" sz="1200" dirty="0">
                <a:solidFill>
                  <a:srgbClr val="008100"/>
                </a:solidFill>
              </a:rPr>
              <a:t>//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=1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@17 </a:t>
            </a:r>
            <a:r>
              <a:rPr lang="en-US" sz="1200" dirty="0">
                <a:solidFill>
                  <a:srgbClr val="008100"/>
                </a:solidFill>
              </a:rPr>
              <a:t>// RAM[17] represents sum </a:t>
            </a:r>
          </a:p>
          <a:p>
            <a:r>
              <a:rPr lang="en-US" sz="1200" dirty="0">
                <a:solidFill>
                  <a:schemeClr val="tx1"/>
                </a:solidFill>
              </a:rPr>
              <a:t>M=0 </a:t>
            </a:r>
            <a:r>
              <a:rPr lang="en-US" sz="1200" dirty="0">
                <a:solidFill>
                  <a:srgbClr val="008100"/>
                </a:solidFill>
              </a:rPr>
              <a:t>//sum=0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@16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@0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D=D-M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@17 </a:t>
            </a:r>
            <a:r>
              <a:rPr lang="en-US" sz="1200" dirty="0">
                <a:solidFill>
                  <a:srgbClr val="008100"/>
                </a:solidFill>
              </a:rPr>
              <a:t>// if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&gt;RAM[0] </a:t>
            </a:r>
            <a:r>
              <a:rPr lang="en-US" sz="1200" dirty="0" err="1">
                <a:solidFill>
                  <a:srgbClr val="008100"/>
                </a:solidFill>
              </a:rPr>
              <a:t>goto</a:t>
            </a:r>
            <a:r>
              <a:rPr lang="en-US" sz="1200" dirty="0">
                <a:solidFill>
                  <a:srgbClr val="008100"/>
                </a:solidFill>
              </a:rPr>
              <a:t> 17 </a:t>
            </a:r>
          </a:p>
          <a:p>
            <a:r>
              <a:rPr lang="en-US" sz="1200" dirty="0">
                <a:solidFill>
                  <a:schemeClr val="tx1"/>
                </a:solidFill>
              </a:rPr>
              <a:t>D;JGT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@16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@17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M=D+M </a:t>
            </a:r>
            <a:r>
              <a:rPr lang="en-US" sz="1200" dirty="0">
                <a:solidFill>
                  <a:srgbClr val="008100"/>
                </a:solidFill>
              </a:rPr>
              <a:t>// sum +=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@16 </a:t>
            </a:r>
          </a:p>
          <a:p>
            <a:r>
              <a:rPr lang="en-US" sz="1200" dirty="0">
                <a:solidFill>
                  <a:schemeClr val="tx1"/>
                </a:solidFill>
              </a:rPr>
              <a:t>M=M+1 </a:t>
            </a:r>
            <a:r>
              <a:rPr lang="en-US" sz="1200" dirty="0">
                <a:solidFill>
                  <a:srgbClr val="008100"/>
                </a:solidFill>
              </a:rPr>
              <a:t>// </a:t>
            </a:r>
            <a:r>
              <a:rPr lang="en-US" sz="1200" dirty="0" err="1">
                <a:solidFill>
                  <a:srgbClr val="008100"/>
                </a:solidFill>
              </a:rPr>
              <a:t>i</a:t>
            </a:r>
            <a:r>
              <a:rPr lang="en-US" sz="1200" dirty="0">
                <a:solidFill>
                  <a:srgbClr val="008100"/>
                </a:solidFill>
              </a:rPr>
              <a:t>++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@4 </a:t>
            </a:r>
            <a:r>
              <a:rPr lang="en-US" sz="1200" dirty="0">
                <a:solidFill>
                  <a:srgbClr val="008100"/>
                </a:solidFill>
              </a:rPr>
              <a:t>// </a:t>
            </a:r>
            <a:r>
              <a:rPr lang="en-US" sz="1200" dirty="0" err="1">
                <a:solidFill>
                  <a:srgbClr val="008100"/>
                </a:solidFill>
              </a:rPr>
              <a:t>goto</a:t>
            </a:r>
            <a:r>
              <a:rPr lang="en-US" sz="1200" dirty="0">
                <a:solidFill>
                  <a:srgbClr val="008100"/>
                </a:solidFill>
              </a:rPr>
              <a:t> 4 (loop)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0;JMP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@17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D=M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@1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M=D </a:t>
            </a:r>
            <a:r>
              <a:rPr lang="en-US" sz="1200" dirty="0">
                <a:solidFill>
                  <a:srgbClr val="008100"/>
                </a:solidFill>
              </a:rPr>
              <a:t>// RAM[1] = sum </a:t>
            </a:r>
          </a:p>
          <a:p>
            <a:r>
              <a:rPr lang="en-US" sz="1200" dirty="0">
                <a:solidFill>
                  <a:schemeClr val="tx1"/>
                </a:solidFill>
              </a:rPr>
              <a:t>@21 </a:t>
            </a:r>
            <a:r>
              <a:rPr lang="en-US" sz="1200" dirty="0">
                <a:solidFill>
                  <a:srgbClr val="008100"/>
                </a:solidFill>
              </a:rPr>
              <a:t>// program’s end </a:t>
            </a:r>
          </a:p>
          <a:p>
            <a:r>
              <a:rPr lang="en-US" sz="1200" dirty="0">
                <a:solidFill>
                  <a:schemeClr val="tx1"/>
                </a:solidFill>
              </a:rPr>
              <a:t>0;JMP </a:t>
            </a:r>
            <a:r>
              <a:rPr lang="en-US" sz="1200" dirty="0">
                <a:solidFill>
                  <a:srgbClr val="008100"/>
                </a:solidFill>
              </a:rPr>
              <a:t>// infinite loop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CA6BD-E419-1343-AD6C-FA3836A9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5F692-8A88-BC4E-A7F2-E74EF224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162366"/>
            <a:ext cx="1905000" cy="48895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6094E97-7408-9242-9A22-D2659C9A165D}"/>
              </a:ext>
            </a:extLst>
          </p:cNvPr>
          <p:cNvSpPr/>
          <p:nvPr/>
        </p:nvSpPr>
        <p:spPr>
          <a:xfrm>
            <a:off x="7316691" y="3429000"/>
            <a:ext cx="1355764" cy="48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execute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0A278AD-9BE1-B74B-8A1B-1C5BF7F7BE62}"/>
              </a:ext>
            </a:extLst>
          </p:cNvPr>
          <p:cNvSpPr/>
          <p:nvPr/>
        </p:nvSpPr>
        <p:spPr>
          <a:xfrm>
            <a:off x="3749636" y="3339942"/>
            <a:ext cx="1355764" cy="48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9597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C64-DA51-6A49-A1A4-084981D5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CE84-5F6E-B743-9938-DC14F22E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4.1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ภาษาเครื่อง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4.2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ส่วนประกอบพื้นฐาน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4.3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ระบบแฮก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ค์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คอมพิวเตอร์และภาษาเครื่อง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4.4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ภาษาเครื่องแฮก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ค์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b="1" dirty="0">
                <a:solidFill>
                  <a:schemeClr val="tx1"/>
                </a:solidFill>
              </a:rPr>
              <a:t>4.5 </a:t>
            </a:r>
            <a:r>
              <a:rPr lang="th-TH" b="1" dirty="0" err="1">
                <a:solidFill>
                  <a:schemeClr val="tx1"/>
                </a:solidFill>
              </a:rPr>
              <a:t>อินพุท</a:t>
            </a:r>
            <a:r>
              <a:rPr lang="th-TH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/ </a:t>
            </a:r>
            <a:r>
              <a:rPr lang="th-TH" b="1" dirty="0" err="1">
                <a:solidFill>
                  <a:schemeClr val="tx1"/>
                </a:solidFill>
              </a:rPr>
              <a:t>เอาท์พุท</a:t>
            </a:r>
            <a:endParaRPr lang="en-TH" b="1" dirty="0">
              <a:solidFill>
                <a:schemeClr val="tx1"/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4.6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การเขียนโปรแกรมสำหรับเครื่องแฮก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ค์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4.7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ภาพรวมโปรเจ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็ค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สัปดาห์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C64-DA51-6A49-A1A4-084981D5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CE84-5F6E-B743-9938-DC14F22E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4.1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ภาษาเครื่อง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4.2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ส่วนประกอบพื้นฐาน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4.3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ระบบแฮก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ค์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คอมพิวเตอร์และภาษาเครื่อง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b="1" dirty="0"/>
              <a:t>4.4 </a:t>
            </a:r>
            <a:r>
              <a:rPr lang="th-TH" b="1" dirty="0"/>
              <a:t>ภาษาเครื่องแฮก</a:t>
            </a:r>
            <a:r>
              <a:rPr lang="th-TH" b="1" dirty="0" err="1"/>
              <a:t>ค์</a:t>
            </a:r>
            <a:endParaRPr lang="en-TH" b="1" dirty="0"/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4.5 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อินพุท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 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เอาท์พุท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4.6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การเขียนโปรแกรมสำหรับเครื่องแฮก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ค์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TH" dirty="0">
                <a:solidFill>
                  <a:schemeClr val="bg2">
                    <a:lumMod val="75000"/>
                  </a:schemeClr>
                </a:solidFill>
              </a:rPr>
              <a:t>4.7 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ภาพรวมโปรเจ</a:t>
            </a:r>
            <a:r>
              <a:rPr lang="th-TH" dirty="0" err="1">
                <a:solidFill>
                  <a:schemeClr val="bg2">
                    <a:lumMod val="75000"/>
                  </a:schemeClr>
                </a:solidFill>
              </a:rPr>
              <a:t>็ค</a:t>
            </a:r>
            <a:r>
              <a:rPr lang="th-TH" dirty="0">
                <a:solidFill>
                  <a:schemeClr val="bg2">
                    <a:lumMod val="75000"/>
                  </a:schemeClr>
                </a:solidFill>
              </a:rPr>
              <a:t>สัปดาห์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TH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C73-B9FE-8A45-945A-B7C6772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ระบบแฮก</a:t>
            </a:r>
            <a:r>
              <a:rPr lang="th-TH" sz="4400" dirty="0" err="1"/>
              <a:t>ค์</a:t>
            </a:r>
            <a:r>
              <a:rPr lang="th-TH" sz="4400" dirty="0"/>
              <a:t>คอมพิวเตอร์</a:t>
            </a:r>
            <a:r>
              <a:rPr lang="en-US" sz="4400" dirty="0"/>
              <a:t> : </a:t>
            </a:r>
            <a:r>
              <a:rPr lang="th-TH" sz="4400" dirty="0"/>
              <a:t>ซอฟต์แวร์</a:t>
            </a:r>
            <a:endParaRPr lang="en-T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178D-8280-7B45-B8DD-22EED26B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3" y="3778492"/>
            <a:ext cx="8780444" cy="2090602"/>
          </a:xfrm>
        </p:spPr>
        <p:txBody>
          <a:bodyPr/>
          <a:lstStyle/>
          <a:p>
            <a:r>
              <a:rPr lang="th-TH" dirty="0"/>
              <a:t>ภาษาเครื่อง </a:t>
            </a:r>
          </a:p>
          <a:p>
            <a:pPr lvl="1"/>
            <a:r>
              <a:rPr lang="en-US" dirty="0"/>
              <a:t>A-instruction </a:t>
            </a:r>
            <a:r>
              <a:rPr lang="th-TH" dirty="0"/>
              <a:t>ขนาด </a:t>
            </a:r>
            <a:r>
              <a:rPr lang="en-US" dirty="0"/>
              <a:t>16-bit</a:t>
            </a:r>
          </a:p>
          <a:p>
            <a:pPr lvl="1"/>
            <a:r>
              <a:rPr lang="en-US" dirty="0"/>
              <a:t>C-instruction  </a:t>
            </a:r>
            <a:r>
              <a:rPr lang="th-TH" dirty="0"/>
              <a:t>ขนาด </a:t>
            </a:r>
            <a:r>
              <a:rPr lang="en-US" dirty="0"/>
              <a:t>16-bit</a:t>
            </a:r>
          </a:p>
          <a:p>
            <a:r>
              <a:rPr lang="en-US" dirty="0"/>
              <a:t>Hack</a:t>
            </a:r>
            <a:r>
              <a:rPr lang="th-TH" dirty="0"/>
              <a:t> </a:t>
            </a:r>
            <a:r>
              <a:rPr lang="en-US" dirty="0"/>
              <a:t>program </a:t>
            </a:r>
            <a:r>
              <a:rPr lang="th-TH" dirty="0"/>
              <a:t>คือชุดคำสั่งภาษาเครื่องเขียนเป็นลำดับ</a:t>
            </a:r>
            <a:endParaRPr lang="en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612DE-3926-064F-A779-A252B950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45139"/>
            <a:ext cx="4546600" cy="22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CDA5-2974-514C-BD8A-499386AA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Hack machine language </a:t>
            </a:r>
            <a:endParaRPr lang="en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298F0-1B6E-4D45-B475-14AF4741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279900"/>
            <a:ext cx="1981200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B24ED2-47DC-024B-AF3F-52FE83A5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22" y="1143753"/>
            <a:ext cx="6083300" cy="267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386EF-C8EC-E94E-A596-01CE9257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83" y="4324350"/>
            <a:ext cx="2628900" cy="128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5B904-D59B-1643-A925-ED9F29C7772E}"/>
              </a:ext>
            </a:extLst>
          </p:cNvPr>
          <p:cNvSpPr txBox="1"/>
          <p:nvPr/>
        </p:nvSpPr>
        <p:spPr>
          <a:xfrm>
            <a:off x="1295400" y="56515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 Mnemonic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553EE-187F-7043-8ED8-26E1CC6D3D03}"/>
              </a:ext>
            </a:extLst>
          </p:cNvPr>
          <p:cNvSpPr txBox="1"/>
          <p:nvPr/>
        </p:nvSpPr>
        <p:spPr>
          <a:xfrm>
            <a:off x="5927306" y="5651500"/>
            <a:ext cx="134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 Binary code</a:t>
            </a:r>
          </a:p>
        </p:txBody>
      </p:sp>
    </p:spTree>
    <p:extLst>
      <p:ext uri="{BB962C8B-B14F-4D97-AF65-F5344CB8AC3E}">
        <p14:creationId xmlns:p14="http://schemas.microsoft.com/office/powerpoint/2010/main" val="7215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3044-C4B4-7849-813F-4C1E25CA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A-instruction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40EA-81DE-4B40-A5D2-0466E948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1779061"/>
          </a:xfrm>
        </p:spPr>
        <p:txBody>
          <a:bodyPr/>
          <a:lstStyle/>
          <a:p>
            <a:r>
              <a:rPr lang="th-TH" dirty="0"/>
              <a:t>หน้าที่ </a:t>
            </a:r>
            <a:r>
              <a:rPr lang="en-TH" dirty="0"/>
              <a:t>: </a:t>
            </a:r>
            <a:r>
              <a:rPr lang="th-TH" dirty="0"/>
              <a:t>เซตค่าให้</a:t>
            </a:r>
            <a:r>
              <a:rPr lang="th-TH" dirty="0" err="1"/>
              <a:t>รีจีสเตอร์</a:t>
            </a:r>
            <a:r>
              <a:rPr lang="th-TH" dirty="0"/>
              <a:t> </a:t>
            </a:r>
            <a:r>
              <a:rPr lang="en-TH" dirty="0"/>
              <a:t>A</a:t>
            </a:r>
          </a:p>
          <a:p>
            <a:r>
              <a:rPr lang="en-TH" dirty="0"/>
              <a:t>Symbolic syntax: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FD7A-FB44-CF4D-9F15-6F1554811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0"/>
          <a:stretch/>
        </p:blipFill>
        <p:spPr>
          <a:xfrm>
            <a:off x="1219200" y="2455939"/>
            <a:ext cx="20447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5541C-3C32-5543-9D80-10385F26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05000"/>
            <a:ext cx="2019300" cy="10287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46B69B4-7B5A-6E4B-8C84-79033D785320}"/>
              </a:ext>
            </a:extLst>
          </p:cNvPr>
          <p:cNvSpPr/>
          <p:nvPr/>
        </p:nvSpPr>
        <p:spPr>
          <a:xfrm>
            <a:off x="6934200" y="1703614"/>
            <a:ext cx="1562100" cy="449379"/>
          </a:xfrm>
          <a:prstGeom prst="wedgeRoundRectCallout">
            <a:avLst>
              <a:gd name="adj1" fmla="val -65638"/>
              <a:gd name="adj2" fmla="val 135287"/>
              <a:gd name="adj3" fmla="val 16667"/>
            </a:avLst>
          </a:prstGeom>
          <a:solidFill>
            <a:srgbClr val="FFE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เซต </a:t>
            </a:r>
            <a:r>
              <a:rPr lang="en-US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A=21</a:t>
            </a:r>
            <a:endParaRPr lang="en-TH" dirty="0">
              <a:solidFill>
                <a:sysClr val="windowText" lastClr="000000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513D88-8307-5742-85E8-3C9819D6ED7D}"/>
              </a:ext>
            </a:extLst>
          </p:cNvPr>
          <p:cNvSpPr txBox="1">
            <a:spLocks/>
          </p:cNvSpPr>
          <p:nvPr/>
        </p:nvSpPr>
        <p:spPr>
          <a:xfrm>
            <a:off x="198303" y="3141739"/>
            <a:ext cx="8780444" cy="1779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1775" indent="-1762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1pPr>
            <a:lvl2pPr marL="46196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2pPr>
            <a:lvl3pPr marL="6826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3pPr>
            <a:lvl4pPr marL="8588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4pPr>
            <a:lvl5pPr marL="109061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h-TH" dirty="0"/>
              <a:t>เมื่อ </a:t>
            </a:r>
            <a:r>
              <a:rPr lang="en-US" dirty="0"/>
              <a:t>value </a:t>
            </a:r>
            <a:r>
              <a:rPr lang="th-TH" dirty="0"/>
              <a:t>คือ</a:t>
            </a:r>
          </a:p>
          <a:p>
            <a:pPr lvl="2"/>
            <a:r>
              <a:rPr lang="th-TH" dirty="0"/>
              <a:t>เลขจำนวนเต็มบวกตั้งแต่ </a:t>
            </a:r>
            <a:r>
              <a:rPr lang="en-US" dirty="0"/>
              <a:t>0 ≤ 65535 (2</a:t>
            </a:r>
            <a:r>
              <a:rPr lang="en-US" baseline="30000" dirty="0"/>
              <a:t>15</a:t>
            </a:r>
            <a:r>
              <a:rPr lang="en-US" dirty="0"/>
              <a:t>-1)</a:t>
            </a:r>
          </a:p>
          <a:p>
            <a:pPr lvl="2"/>
            <a:r>
              <a:rPr lang="th-TH" dirty="0"/>
              <a:t>หรือ ชื่อ </a:t>
            </a:r>
            <a:r>
              <a:rPr lang="en-US" dirty="0"/>
              <a:t>(label)</a:t>
            </a:r>
            <a:endParaRPr lang="en-T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8C43F4-8AF1-E64E-8286-BB0418A13D47}"/>
              </a:ext>
            </a:extLst>
          </p:cNvPr>
          <p:cNvSpPr txBox="1">
            <a:spLocks/>
          </p:cNvSpPr>
          <p:nvPr/>
        </p:nvSpPr>
        <p:spPr>
          <a:xfrm>
            <a:off x="363556" y="4293058"/>
            <a:ext cx="8780444" cy="1779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1775" indent="-1762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1pPr>
            <a:lvl2pPr marL="46196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2pPr>
            <a:lvl3pPr marL="6826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3pPr>
            <a:lvl4pPr marL="8588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4pPr>
            <a:lvl5pPr marL="109061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H" dirty="0"/>
              <a:t>Binary syntax: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8A627-4278-974E-8E96-8B01900B0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029200"/>
            <a:ext cx="17399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FB23B-3566-7641-AF37-15C48811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77" y="4699988"/>
            <a:ext cx="2882900" cy="965200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EAE0599-2910-B440-BE3B-B6814D1F2C61}"/>
              </a:ext>
            </a:extLst>
          </p:cNvPr>
          <p:cNvSpPr/>
          <p:nvPr/>
        </p:nvSpPr>
        <p:spPr>
          <a:xfrm>
            <a:off x="3807474" y="5830605"/>
            <a:ext cx="1562100" cy="518105"/>
          </a:xfrm>
          <a:prstGeom prst="wedgeRoundRectCallout">
            <a:avLst>
              <a:gd name="adj1" fmla="val 40595"/>
              <a:gd name="adj2" fmla="val -128485"/>
              <a:gd name="adj3" fmla="val 16667"/>
            </a:avLst>
          </a:prstGeom>
          <a:solidFill>
            <a:srgbClr val="FFE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opcode</a:t>
            </a:r>
            <a:r>
              <a:rPr lang="th-TH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A-instruction</a:t>
            </a:r>
            <a:endParaRPr lang="en-TH" dirty="0">
              <a:solidFill>
                <a:sysClr val="windowText" lastClr="000000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BB7242B-9379-DD4B-B7E5-EFEFBE03AD39}"/>
              </a:ext>
            </a:extLst>
          </p:cNvPr>
          <p:cNvSpPr/>
          <p:nvPr/>
        </p:nvSpPr>
        <p:spPr>
          <a:xfrm>
            <a:off x="6475737" y="6014452"/>
            <a:ext cx="1562100" cy="518105"/>
          </a:xfrm>
          <a:prstGeom prst="wedgeRoundRectCallout">
            <a:avLst>
              <a:gd name="adj1" fmla="val -9270"/>
              <a:gd name="adj2" fmla="val -145916"/>
              <a:gd name="adj3" fmla="val 16667"/>
            </a:avLst>
          </a:prstGeom>
          <a:solidFill>
            <a:srgbClr val="FFE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เซต </a:t>
            </a:r>
            <a:r>
              <a:rPr lang="en-US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A=21</a:t>
            </a:r>
            <a:endParaRPr lang="en-TH" dirty="0">
              <a:solidFill>
                <a:sysClr val="windowText" lastClr="000000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F889C-8A86-084A-89B1-308D29724B6E}"/>
              </a:ext>
            </a:extLst>
          </p:cNvPr>
          <p:cNvSpPr/>
          <p:nvPr/>
        </p:nvSpPr>
        <p:spPr>
          <a:xfrm>
            <a:off x="543961" y="5645939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Kanit" pitchFamily="2" charset="-34"/>
                <a:cs typeface="Kanit" pitchFamily="2" charset="-34"/>
              </a:rPr>
              <a:t>value </a:t>
            </a:r>
            <a:r>
              <a:rPr lang="th-TH" dirty="0">
                <a:latin typeface="Kanit" pitchFamily="2" charset="-34"/>
                <a:cs typeface="Kanit" pitchFamily="2" charset="-34"/>
              </a:rPr>
              <a:t>คือรหัสไบนารี </a:t>
            </a:r>
            <a:r>
              <a:rPr lang="en-US" dirty="0">
                <a:latin typeface="Kanit" pitchFamily="2" charset="-34"/>
                <a:cs typeface="Kanit" pitchFamily="2" charset="-34"/>
              </a:rPr>
              <a:t>15-bit </a:t>
            </a:r>
            <a:endParaRPr lang="en-TH" dirty="0"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801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FE63-56F3-114D-830A-B09BA795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C-instruction</a:t>
            </a:r>
            <a:endParaRPr lang="en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B284F-E775-C949-84FA-D13E64641BEA}"/>
              </a:ext>
            </a:extLst>
          </p:cNvPr>
          <p:cNvSpPr txBox="1">
            <a:spLocks/>
          </p:cNvSpPr>
          <p:nvPr/>
        </p:nvSpPr>
        <p:spPr>
          <a:xfrm>
            <a:off x="198303" y="1345139"/>
            <a:ext cx="8780444" cy="1779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1775" indent="-1762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1pPr>
            <a:lvl2pPr marL="46196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2pPr>
            <a:lvl3pPr marL="6826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3pPr>
            <a:lvl4pPr marL="8588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4pPr>
            <a:lvl5pPr marL="109061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หน้าที่ </a:t>
            </a:r>
            <a:r>
              <a:rPr lang="en-US" dirty="0"/>
              <a:t>: Flow control</a:t>
            </a:r>
            <a:endParaRPr lang="en-TH" dirty="0"/>
          </a:p>
          <a:p>
            <a:r>
              <a:rPr lang="en-TH" dirty="0"/>
              <a:t>Symbolic syntax:</a:t>
            </a:r>
          </a:p>
          <a:p>
            <a:r>
              <a:rPr lang="en-TH" dirty="0"/>
              <a:t>Binary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A6F4-E026-6F44-A9D9-24BD6A0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28800"/>
            <a:ext cx="28067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212B-6278-E746-A274-906B6FD8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36361"/>
            <a:ext cx="5981700" cy="5461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D31C5AE-EDC5-4C40-A363-D69E56A4F010}"/>
              </a:ext>
            </a:extLst>
          </p:cNvPr>
          <p:cNvSpPr/>
          <p:nvPr/>
        </p:nvSpPr>
        <p:spPr>
          <a:xfrm rot="16200000">
            <a:off x="1828800" y="3334456"/>
            <a:ext cx="228600" cy="381000"/>
          </a:xfrm>
          <a:prstGeom prst="leftBrace">
            <a:avLst>
              <a:gd name="adj1" fmla="val 268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C5B4CA3-787D-B44F-8F2C-7E6B4AE895D9}"/>
              </a:ext>
            </a:extLst>
          </p:cNvPr>
          <p:cNvSpPr/>
          <p:nvPr/>
        </p:nvSpPr>
        <p:spPr>
          <a:xfrm rot="16200000">
            <a:off x="3352800" y="2349536"/>
            <a:ext cx="228600" cy="2362200"/>
          </a:xfrm>
          <a:prstGeom prst="leftBrace">
            <a:avLst>
              <a:gd name="adj1" fmla="val 268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0162443-1C6C-DA44-A1E2-39F61464999C}"/>
              </a:ext>
            </a:extLst>
          </p:cNvPr>
          <p:cNvSpPr/>
          <p:nvPr/>
        </p:nvSpPr>
        <p:spPr>
          <a:xfrm rot="16200000">
            <a:off x="5153025" y="3019425"/>
            <a:ext cx="228600" cy="1047750"/>
          </a:xfrm>
          <a:prstGeom prst="leftBrace">
            <a:avLst>
              <a:gd name="adj1" fmla="val 268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F179D7-87A4-CE40-A52D-17AA0A217D23}"/>
              </a:ext>
            </a:extLst>
          </p:cNvPr>
          <p:cNvSpPr/>
          <p:nvPr/>
        </p:nvSpPr>
        <p:spPr>
          <a:xfrm rot="16200000">
            <a:off x="6344360" y="3037525"/>
            <a:ext cx="228600" cy="1047750"/>
          </a:xfrm>
          <a:prstGeom prst="leftBrace">
            <a:avLst>
              <a:gd name="adj1" fmla="val 268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47C21C5C-E0C4-3742-BD79-1DDC9192C629}"/>
              </a:ext>
            </a:extLst>
          </p:cNvPr>
          <p:cNvSpPr/>
          <p:nvPr/>
        </p:nvSpPr>
        <p:spPr>
          <a:xfrm>
            <a:off x="457200" y="3733801"/>
            <a:ext cx="1203267" cy="357722"/>
          </a:xfrm>
          <a:prstGeom prst="wedgeRoundRectCallout">
            <a:avLst>
              <a:gd name="adj1" fmla="val 40595"/>
              <a:gd name="adj2" fmla="val -12848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opcode</a:t>
            </a:r>
            <a:endParaRPr lang="en-TH" dirty="0">
              <a:solidFill>
                <a:sysClr val="windowText" lastClr="000000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5F235ED-9016-8447-9701-D69E5DD6E57C}"/>
              </a:ext>
            </a:extLst>
          </p:cNvPr>
          <p:cNvSpPr/>
          <p:nvPr/>
        </p:nvSpPr>
        <p:spPr>
          <a:xfrm>
            <a:off x="1447800" y="4266222"/>
            <a:ext cx="1203267" cy="357722"/>
          </a:xfrm>
          <a:prstGeom prst="wedgeRoundRectCallout">
            <a:avLst>
              <a:gd name="adj1" fmla="val -8455"/>
              <a:gd name="adj2" fmla="val -21446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  <a:latin typeface="Kanit" pitchFamily="2" charset="-34"/>
                <a:cs typeface="Kanit" pitchFamily="2" charset="-34"/>
              </a:rPr>
              <a:t>ไม่ใช้งาน</a:t>
            </a:r>
            <a:endParaRPr lang="en-TH" dirty="0">
              <a:solidFill>
                <a:sysClr val="windowText" lastClr="000000"/>
              </a:solidFill>
              <a:latin typeface="Kanit" pitchFamily="2" charset="-34"/>
              <a:cs typeface="Kanit" pitchFamily="2" charset="-34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11165A8-CC32-7945-BABB-9DB13D9E0895}"/>
              </a:ext>
            </a:extLst>
          </p:cNvPr>
          <p:cNvSpPr/>
          <p:nvPr/>
        </p:nvSpPr>
        <p:spPr>
          <a:xfrm>
            <a:off x="3006783" y="4191000"/>
            <a:ext cx="1203267" cy="510122"/>
          </a:xfrm>
          <a:prstGeom prst="wedgeRoundRectCallout">
            <a:avLst>
              <a:gd name="adj1" fmla="val -13291"/>
              <a:gd name="adj2" fmla="val -153901"/>
              <a:gd name="adj3" fmla="val 16667"/>
            </a:avLst>
          </a:prstGeom>
          <a:solidFill>
            <a:srgbClr val="05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c</a:t>
            </a:r>
            <a:r>
              <a:rPr lang="en-TH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omp bits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177C8846-35C0-E04C-854C-1EF441422C35}"/>
              </a:ext>
            </a:extLst>
          </p:cNvPr>
          <p:cNvSpPr/>
          <p:nvPr/>
        </p:nvSpPr>
        <p:spPr>
          <a:xfrm>
            <a:off x="4665691" y="4190022"/>
            <a:ext cx="1203267" cy="510122"/>
          </a:xfrm>
          <a:prstGeom prst="wedgeRoundRectCallout">
            <a:avLst>
              <a:gd name="adj1" fmla="val -165"/>
              <a:gd name="adj2" fmla="val -152271"/>
              <a:gd name="adj3" fmla="val 16667"/>
            </a:avLst>
          </a:prstGeom>
          <a:solidFill>
            <a:srgbClr val="7E7F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dest</a:t>
            </a:r>
            <a:r>
              <a:rPr lang="en-US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 </a:t>
            </a:r>
            <a:r>
              <a:rPr lang="en-TH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bits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FE9040DA-3CBC-414A-BD2B-EBEC48D295BB}"/>
              </a:ext>
            </a:extLst>
          </p:cNvPr>
          <p:cNvSpPr/>
          <p:nvPr/>
        </p:nvSpPr>
        <p:spPr>
          <a:xfrm>
            <a:off x="6036426" y="4190022"/>
            <a:ext cx="1354974" cy="510122"/>
          </a:xfrm>
          <a:prstGeom prst="wedgeRoundRectCallout">
            <a:avLst>
              <a:gd name="adj1" fmla="val -19426"/>
              <a:gd name="adj2" fmla="val -142494"/>
              <a:gd name="adj3" fmla="val 16667"/>
            </a:avLst>
          </a:prstGeom>
          <a:solidFill>
            <a:srgbClr val="008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jump </a:t>
            </a:r>
            <a:r>
              <a:rPr lang="en-TH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167836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FE63-56F3-114D-830A-B09BA795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C-instruction : comp</a:t>
            </a:r>
            <a:endParaRPr lang="en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B284F-E775-C949-84FA-D13E64641BEA}"/>
              </a:ext>
            </a:extLst>
          </p:cNvPr>
          <p:cNvSpPr txBox="1">
            <a:spLocks/>
          </p:cNvSpPr>
          <p:nvPr/>
        </p:nvSpPr>
        <p:spPr>
          <a:xfrm>
            <a:off x="198303" y="1345139"/>
            <a:ext cx="8780444" cy="177906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31775" indent="-1762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1pPr>
            <a:lvl2pPr marL="46196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2pPr>
            <a:lvl3pPr marL="6826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3pPr>
            <a:lvl4pPr marL="8588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4pPr>
            <a:lvl5pPr marL="109061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หน้าที่ </a:t>
            </a:r>
            <a:r>
              <a:rPr lang="en-US" dirty="0"/>
              <a:t>: Flow control</a:t>
            </a:r>
            <a:endParaRPr lang="en-TH" dirty="0"/>
          </a:p>
          <a:p>
            <a:r>
              <a:rPr lang="en-TH" dirty="0"/>
              <a:t>Symbolic syntax:</a:t>
            </a:r>
          </a:p>
          <a:p>
            <a:endParaRPr lang="en-TH" dirty="0"/>
          </a:p>
          <a:p>
            <a:r>
              <a:rPr lang="en-TH" dirty="0"/>
              <a:t>Binary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A6F4-E026-6F44-A9D9-24BD6A0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64503"/>
            <a:ext cx="28067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212B-6278-E746-A274-906B6FD8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2" y="3188231"/>
            <a:ext cx="5274521" cy="481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D9BB1A-7BA9-4942-9DA8-ED4D8709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1409701"/>
            <a:ext cx="3352800" cy="4648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032AD4-83BD-C548-8AB0-B0F54B3F0DB7}"/>
              </a:ext>
            </a:extLst>
          </p:cNvPr>
          <p:cNvSpPr/>
          <p:nvPr/>
        </p:nvSpPr>
        <p:spPr>
          <a:xfrm>
            <a:off x="1066800" y="3265556"/>
            <a:ext cx="2133600" cy="304800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4223DF-26D9-4143-8B52-93C8F8F830C6}"/>
              </a:ext>
            </a:extLst>
          </p:cNvPr>
          <p:cNvSpPr/>
          <p:nvPr/>
        </p:nvSpPr>
        <p:spPr>
          <a:xfrm>
            <a:off x="1702134" y="2205859"/>
            <a:ext cx="507666" cy="304800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376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FE63-56F3-114D-830A-B09BA795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C-instruction : </a:t>
            </a:r>
            <a:r>
              <a:rPr lang="en-US" dirty="0" err="1"/>
              <a:t>dest</a:t>
            </a:r>
            <a:endParaRPr lang="en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B284F-E775-C949-84FA-D13E64641BEA}"/>
              </a:ext>
            </a:extLst>
          </p:cNvPr>
          <p:cNvSpPr txBox="1">
            <a:spLocks/>
          </p:cNvSpPr>
          <p:nvPr/>
        </p:nvSpPr>
        <p:spPr>
          <a:xfrm>
            <a:off x="198303" y="1345139"/>
            <a:ext cx="8780444" cy="1779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1775" indent="-1762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1pPr>
            <a:lvl2pPr marL="46196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2pPr>
            <a:lvl3pPr marL="6826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3pPr>
            <a:lvl4pPr marL="8588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4pPr>
            <a:lvl5pPr marL="109061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หน้าที่ </a:t>
            </a:r>
            <a:r>
              <a:rPr lang="en-US" dirty="0"/>
              <a:t>: Flow control</a:t>
            </a:r>
            <a:endParaRPr lang="en-TH" dirty="0"/>
          </a:p>
          <a:p>
            <a:r>
              <a:rPr lang="en-TH" dirty="0"/>
              <a:t>Symbolic syntax:</a:t>
            </a:r>
          </a:p>
          <a:p>
            <a:r>
              <a:rPr lang="en-TH" dirty="0"/>
              <a:t>Binary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A6F4-E026-6F44-A9D9-24BD6A0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19008"/>
            <a:ext cx="28067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212B-6278-E746-A274-906B6FD8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51619"/>
            <a:ext cx="5274521" cy="481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2FE6C-22FB-7943-8060-B6BBF111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055" y="3115159"/>
            <a:ext cx="5806937" cy="3124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92EC27-BF12-8541-B518-CCC774F97820}"/>
              </a:ext>
            </a:extLst>
          </p:cNvPr>
          <p:cNvSpPr/>
          <p:nvPr/>
        </p:nvSpPr>
        <p:spPr>
          <a:xfrm>
            <a:off x="6019800" y="2547110"/>
            <a:ext cx="990600" cy="277716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33183-62C2-D144-8259-691F6D022E0D}"/>
              </a:ext>
            </a:extLst>
          </p:cNvPr>
          <p:cNvSpPr/>
          <p:nvPr/>
        </p:nvSpPr>
        <p:spPr>
          <a:xfrm>
            <a:off x="3505200" y="1945433"/>
            <a:ext cx="730198" cy="304800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04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FE63-56F3-114D-830A-B09BA795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C-instruction : jump</a:t>
            </a:r>
            <a:endParaRPr lang="en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B284F-E775-C949-84FA-D13E64641BEA}"/>
              </a:ext>
            </a:extLst>
          </p:cNvPr>
          <p:cNvSpPr txBox="1">
            <a:spLocks/>
          </p:cNvSpPr>
          <p:nvPr/>
        </p:nvSpPr>
        <p:spPr>
          <a:xfrm>
            <a:off x="198303" y="1345139"/>
            <a:ext cx="8780444" cy="1779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1775" indent="-1762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1pPr>
            <a:lvl2pPr marL="46196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2pPr>
            <a:lvl3pPr marL="6826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3pPr>
            <a:lvl4pPr marL="85883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4pPr>
            <a:lvl5pPr marL="1090613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Kanit" pitchFamily="2" charset="-34"/>
                <a:ea typeface="+mn-ea"/>
                <a:cs typeface="Kanit" pitchFamily="2" charset="-34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หน้าที่ </a:t>
            </a:r>
            <a:r>
              <a:rPr lang="en-US" dirty="0"/>
              <a:t>: Flow control</a:t>
            </a:r>
            <a:endParaRPr lang="en-TH" dirty="0"/>
          </a:p>
          <a:p>
            <a:r>
              <a:rPr lang="en-TH" dirty="0"/>
              <a:t>Symbolic syntax:</a:t>
            </a:r>
          </a:p>
          <a:p>
            <a:r>
              <a:rPr lang="en-TH" dirty="0"/>
              <a:t>Binary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A6F4-E026-6F44-A9D9-24BD6A0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19008"/>
            <a:ext cx="28067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212B-6278-E746-A274-906B6FD8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51619"/>
            <a:ext cx="5274521" cy="481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BBD7E8-3C61-2747-B4FE-467E74908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106119"/>
            <a:ext cx="4261695" cy="31124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26DADE-4675-AD4D-9DB9-8807FE7497C5}"/>
              </a:ext>
            </a:extLst>
          </p:cNvPr>
          <p:cNvSpPr/>
          <p:nvPr/>
        </p:nvSpPr>
        <p:spPr>
          <a:xfrm>
            <a:off x="6934200" y="2538549"/>
            <a:ext cx="1123182" cy="304800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5A164-0044-414D-BBB8-6B3D89F20339}"/>
              </a:ext>
            </a:extLst>
          </p:cNvPr>
          <p:cNvSpPr/>
          <p:nvPr/>
        </p:nvSpPr>
        <p:spPr>
          <a:xfrm>
            <a:off x="5257800" y="1945783"/>
            <a:ext cx="730198" cy="304800"/>
          </a:xfrm>
          <a:prstGeom prst="rect">
            <a:avLst/>
          </a:prstGeom>
          <a:solidFill>
            <a:srgbClr val="418AB3">
              <a:alpha val="4627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2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ng-Thai Lecture Notes">
      <a:majorFont>
        <a:latin typeface="Calibri Light"/>
        <a:ea typeface=""/>
        <a:cs typeface="FreesiaUPC"/>
      </a:majorFont>
      <a:minorFont>
        <a:latin typeface="Calibri"/>
        <a:ea typeface=""/>
        <a:cs typeface="FreesiaUPC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21448</TotalTime>
  <Words>588</Words>
  <Application>Microsoft Macintosh PowerPoint</Application>
  <PresentationFormat>On-screen Show (4:3)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Kanit</vt:lpstr>
      <vt:lpstr>Kanit Light</vt:lpstr>
      <vt:lpstr>Retrospect</vt:lpstr>
      <vt:lpstr>การจัดองค์การคอมพิวเตอร์   w4.4 ภาษาเครื่องแฮกค์</vt:lpstr>
      <vt:lpstr>Lecture plan</vt:lpstr>
      <vt:lpstr>ระบบแฮกค์คอมพิวเตอร์ : ซอฟต์แวร์</vt:lpstr>
      <vt:lpstr>Hack machine language </vt:lpstr>
      <vt:lpstr>A-instruction </vt:lpstr>
      <vt:lpstr>C-instruction</vt:lpstr>
      <vt:lpstr>C-instruction : comp</vt:lpstr>
      <vt:lpstr>C-instruction : dest</vt:lpstr>
      <vt:lpstr>C-instruction : jump</vt:lpstr>
      <vt:lpstr>C-instruction : MD=D+1</vt:lpstr>
      <vt:lpstr>C-instruction : M=1</vt:lpstr>
      <vt:lpstr>C-instruction : M=1</vt:lpstr>
      <vt:lpstr>Hack program</vt:lpstr>
      <vt:lpstr>Hack program</vt:lpstr>
      <vt:lpstr>Lecture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Access</dc:title>
  <dc:creator>cpj</dc:creator>
  <cp:lastModifiedBy>ทรงฤทธิ์</cp:lastModifiedBy>
  <cp:revision>806</cp:revision>
  <dcterms:created xsi:type="dcterms:W3CDTF">2016-06-19T03:03:20Z</dcterms:created>
  <dcterms:modified xsi:type="dcterms:W3CDTF">2020-08-17T07:11:17Z</dcterms:modified>
</cp:coreProperties>
</file>