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63" r:id="rId8"/>
    <p:sldId id="259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5268" autoAdjust="0"/>
  </p:normalViewPr>
  <p:slideViewPr>
    <p:cSldViewPr snapToGrid="0">
      <p:cViewPr varScale="1">
        <p:scale>
          <a:sx n="80" d="100"/>
          <a:sy n="80" d="100"/>
        </p:scale>
        <p:origin x="82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dirty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dirty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91FC33-452D-4AD7-8EC8-C3DB4D07E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442" y="1062361"/>
            <a:ext cx="10429115" cy="3846990"/>
          </a:xfrm>
        </p:spPr>
        <p:txBody>
          <a:bodyPr>
            <a:normAutofit fontScale="90000"/>
          </a:bodyPr>
          <a:lstStyle/>
          <a:p>
            <a:r>
              <a:rPr lang="en-US" sz="11500" b="1" dirty="0">
                <a:latin typeface="Impact" panose="020B0806030902050204" pitchFamily="34" charset="0"/>
              </a:rPr>
              <a:t>Laser morse code communication</a:t>
            </a:r>
            <a:endParaRPr lang="th-TH" sz="115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3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3A8D9AA-2BC2-40C4-88D8-3C142A3A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01" y="645542"/>
            <a:ext cx="7879763" cy="3917019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35CD5B1-37F9-437A-ABB2-48CA8233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33" y="5057323"/>
            <a:ext cx="4578533" cy="11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6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4D01E2C5-B9D8-44F8-8E5E-20428488AE5C}"/>
              </a:ext>
            </a:extLst>
          </p:cNvPr>
          <p:cNvSpPr txBox="1">
            <a:spLocks/>
          </p:cNvSpPr>
          <p:nvPr/>
        </p:nvSpPr>
        <p:spPr>
          <a:xfrm>
            <a:off x="1763777" y="421764"/>
            <a:ext cx="4332223" cy="833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atin typeface="Impact" panose="020B0806030902050204" pitchFamily="34" charset="0"/>
              </a:rPr>
              <a:t>decoder</a:t>
            </a:r>
            <a:endParaRPr lang="th-TH" sz="4000" dirty="0">
              <a:latin typeface="Impact" panose="020B0806030902050204" pitchFamily="3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1C20AA0-3E77-4E9F-9420-E3CD0747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77" y="1416539"/>
            <a:ext cx="9181174" cy="304613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918AFD0-2F2A-4089-BF97-CE3BF3FF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77" y="4866465"/>
            <a:ext cx="8116003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8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34D0FE7-BC7E-4D8F-9A2E-AB1F39BF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67" y="1077923"/>
            <a:ext cx="8602465" cy="41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508347B-773B-4D48-A079-26242A04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1097078"/>
            <a:ext cx="9464860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8606FD6-DF50-499E-99C8-5121B7B0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52" y="431460"/>
            <a:ext cx="6916435" cy="5060452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678D6F6-D004-4DF4-B722-406ACC6C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52" y="5743790"/>
            <a:ext cx="5189670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B6AF3670-6C8F-4436-A489-15743C0014D9}"/>
              </a:ext>
            </a:extLst>
          </p:cNvPr>
          <p:cNvSpPr txBox="1">
            <a:spLocks/>
          </p:cNvSpPr>
          <p:nvPr/>
        </p:nvSpPr>
        <p:spPr>
          <a:xfrm>
            <a:off x="881442" y="1062361"/>
            <a:ext cx="10429115" cy="38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1500" b="1" dirty="0">
                <a:latin typeface="Impact" panose="020B0806030902050204" pitchFamily="34" charset="0"/>
              </a:rPr>
              <a:t>THANKS For watching</a:t>
            </a:r>
            <a:endParaRPr lang="th-TH" sz="115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3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FDCD859-5FB2-4963-9969-7D2D8AE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7266"/>
            <a:ext cx="9905998" cy="3269942"/>
          </a:xfrm>
        </p:spPr>
        <p:txBody>
          <a:bodyPr>
            <a:normAutofit/>
          </a:bodyPr>
          <a:lstStyle/>
          <a:p>
            <a:pPr algn="ctr"/>
            <a:r>
              <a:rPr lang="th-TH" sz="13800" b="1" dirty="0">
                <a:latin typeface="Impact" panose="020B0806030902050204" pitchFamily="34" charset="0"/>
              </a:rPr>
              <a:t>หลักการทำงาน</a:t>
            </a:r>
          </a:p>
        </p:txBody>
      </p:sp>
    </p:spTree>
    <p:extLst>
      <p:ext uri="{BB962C8B-B14F-4D97-AF65-F5344CB8AC3E}">
        <p14:creationId xmlns:p14="http://schemas.microsoft.com/office/powerpoint/2010/main" val="229329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F0424-75E5-4394-AE15-E6F448E3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8343"/>
            <a:ext cx="9905998" cy="1368490"/>
          </a:xfrm>
        </p:spPr>
        <p:txBody>
          <a:bodyPr>
            <a:normAutofit/>
          </a:bodyPr>
          <a:lstStyle/>
          <a:p>
            <a:pPr algn="ctr"/>
            <a:r>
              <a:rPr lang="th-TH" sz="6600" b="1" dirty="0">
                <a:latin typeface="Impact" panose="020B0806030902050204" pitchFamily="34" charset="0"/>
              </a:rPr>
              <a:t>อุปกรณ์ที่ใช้</a:t>
            </a:r>
          </a:p>
        </p:txBody>
      </p:sp>
      <p:pic>
        <p:nvPicPr>
          <p:cNvPr id="1026" name="Picture 2" descr="ผลการค้นหารูปภาพสำหรับ esp8266">
            <a:extLst>
              <a:ext uri="{FF2B5EF4-FFF2-40B4-BE49-F238E27FC236}">
                <a16:creationId xmlns:a16="http://schemas.microsoft.com/office/drawing/2014/main" id="{D4EF0439-6D0F-49A5-B4B5-F9473F9C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81" y="1294863"/>
            <a:ext cx="2872714" cy="287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ky-008">
            <a:extLst>
              <a:ext uri="{FF2B5EF4-FFF2-40B4-BE49-F238E27FC236}">
                <a16:creationId xmlns:a16="http://schemas.microsoft.com/office/drawing/2014/main" id="{CEE6A194-59DD-4205-B5E0-50779FA0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27" y="1138336"/>
            <a:ext cx="3080658" cy="287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ผลการค้นหารูปภาพสำหรับ ldr">
            <a:extLst>
              <a:ext uri="{FF2B5EF4-FFF2-40B4-BE49-F238E27FC236}">
                <a16:creationId xmlns:a16="http://schemas.microsoft.com/office/drawing/2014/main" id="{CBE35F1C-1982-4863-976C-D3D81BE7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04" y="1716833"/>
            <a:ext cx="2872714" cy="287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4226351-EAE0-485D-BEC0-C048408F5680}"/>
              </a:ext>
            </a:extLst>
          </p:cNvPr>
          <p:cNvSpPr txBox="1"/>
          <p:nvPr/>
        </p:nvSpPr>
        <p:spPr>
          <a:xfrm>
            <a:off x="1136781" y="4380923"/>
            <a:ext cx="272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mpact" panose="020B0806030902050204" pitchFamily="34" charset="0"/>
              </a:rPr>
              <a:t>ESP8266 NodeMCU</a:t>
            </a:r>
            <a:endParaRPr lang="th-TH" sz="2400" dirty="0">
              <a:latin typeface="Impact" panose="020B080603090205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FD70FBD-D724-4B47-A551-030E9BD38072}"/>
              </a:ext>
            </a:extLst>
          </p:cNvPr>
          <p:cNvSpPr txBox="1"/>
          <p:nvPr/>
        </p:nvSpPr>
        <p:spPr>
          <a:xfrm>
            <a:off x="5569818" y="4749282"/>
            <a:ext cx="69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mpact" panose="020B0806030902050204" pitchFamily="34" charset="0"/>
              </a:rPr>
              <a:t>LDR</a:t>
            </a:r>
            <a:endParaRPr lang="th-TH" sz="2400" dirty="0">
              <a:latin typeface="Impact" panose="020B0806030902050204" pitchFamily="34" charset="0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6D520D2-A4C7-4A32-BD6A-25682B959178}"/>
              </a:ext>
            </a:extLst>
          </p:cNvPr>
          <p:cNvSpPr txBox="1"/>
          <p:nvPr/>
        </p:nvSpPr>
        <p:spPr>
          <a:xfrm>
            <a:off x="7973449" y="4167577"/>
            <a:ext cx="307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mpact" panose="020B0806030902050204" pitchFamily="34" charset="0"/>
              </a:rPr>
              <a:t>KY-008 Laser Module</a:t>
            </a:r>
            <a:endParaRPr lang="th-TH" sz="2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AB7491-E009-4658-A3A5-8734C434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7860"/>
            <a:ext cx="9905998" cy="115705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Impact" panose="020B0806030902050204" pitchFamily="34" charset="0"/>
              </a:rPr>
              <a:t>Flowchart </a:t>
            </a:r>
            <a:r>
              <a:rPr lang="th-TH" sz="4400" dirty="0">
                <a:latin typeface="Impact" panose="020B0806030902050204" pitchFamily="34" charset="0"/>
              </a:rPr>
              <a:t>การทำงาน</a:t>
            </a:r>
          </a:p>
        </p:txBody>
      </p:sp>
      <p:sp>
        <p:nvSpPr>
          <p:cNvPr id="4" name="วงรี 3">
            <a:extLst>
              <a:ext uri="{FF2B5EF4-FFF2-40B4-BE49-F238E27FC236}">
                <a16:creationId xmlns:a16="http://schemas.microsoft.com/office/drawing/2014/main" id="{E5746B56-72E6-429C-8844-8CF266F972E2}"/>
              </a:ext>
            </a:extLst>
          </p:cNvPr>
          <p:cNvSpPr/>
          <p:nvPr/>
        </p:nvSpPr>
        <p:spPr>
          <a:xfrm>
            <a:off x="4905406" y="1048750"/>
            <a:ext cx="1384863" cy="89280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Impact" panose="020B0806030902050204" pitchFamily="34" charset="0"/>
              </a:rPr>
              <a:t>เริ่มการทำงาน</a:t>
            </a:r>
          </a:p>
        </p:txBody>
      </p:sp>
      <p:sp>
        <p:nvSpPr>
          <p:cNvPr id="5" name="แผนผังลำดับงาน: ตัวเชื่อมต่อ 4">
            <a:extLst>
              <a:ext uri="{FF2B5EF4-FFF2-40B4-BE49-F238E27FC236}">
                <a16:creationId xmlns:a16="http://schemas.microsoft.com/office/drawing/2014/main" id="{79049E7C-A678-416F-BEFA-08288B3252E5}"/>
              </a:ext>
            </a:extLst>
          </p:cNvPr>
          <p:cNvSpPr/>
          <p:nvPr/>
        </p:nvSpPr>
        <p:spPr>
          <a:xfrm>
            <a:off x="5517938" y="2125907"/>
            <a:ext cx="159798" cy="15979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B236D349-D136-4008-A6CA-4CC83D12A8F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597837" y="1941556"/>
            <a:ext cx="1" cy="1843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E6DE467-95F3-40E9-AF24-37F418AB1525}"/>
              </a:ext>
            </a:extLst>
          </p:cNvPr>
          <p:cNvSpPr/>
          <p:nvPr/>
        </p:nvSpPr>
        <p:spPr>
          <a:xfrm>
            <a:off x="1719580" y="2499467"/>
            <a:ext cx="1691640" cy="3695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Impact" panose="020B0806030902050204" pitchFamily="34" charset="0"/>
              </a:rPr>
              <a:t>สร้างชุดรหัส </a:t>
            </a:r>
            <a:r>
              <a:rPr lang="en-US" dirty="0">
                <a:latin typeface="Impact" panose="020B0806030902050204" pitchFamily="34" charset="0"/>
              </a:rPr>
              <a:t>morse</a:t>
            </a:r>
            <a:endParaRPr lang="th-TH" dirty="0">
              <a:latin typeface="Impact" panose="020B0806030902050204" pitchFamily="34" charset="0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9FDDAE87-30B4-444F-8B51-DFACA089C96C}"/>
              </a:ext>
            </a:extLst>
          </p:cNvPr>
          <p:cNvSpPr/>
          <p:nvPr/>
        </p:nvSpPr>
        <p:spPr>
          <a:xfrm>
            <a:off x="1719580" y="3195341"/>
            <a:ext cx="2449830" cy="3695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รอรับตัวอักษรจาก </a:t>
            </a:r>
            <a:r>
              <a:rPr lang="en-US" dirty="0"/>
              <a:t>Serial port</a:t>
            </a:r>
            <a:endParaRPr lang="th-TH" dirty="0"/>
          </a:p>
        </p:txBody>
      </p:sp>
      <p:sp>
        <p:nvSpPr>
          <p:cNvPr id="12" name="ข้าวหลามตัด 11">
            <a:extLst>
              <a:ext uri="{FF2B5EF4-FFF2-40B4-BE49-F238E27FC236}">
                <a16:creationId xmlns:a16="http://schemas.microsoft.com/office/drawing/2014/main" id="{0D200C17-3DBE-4705-9A75-0E811B0845B1}"/>
              </a:ext>
            </a:extLst>
          </p:cNvPr>
          <p:cNvSpPr/>
          <p:nvPr/>
        </p:nvSpPr>
        <p:spPr>
          <a:xfrm>
            <a:off x="1719580" y="3891215"/>
            <a:ext cx="1775460" cy="824230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50" dirty="0"/>
              <a:t>เปรียบเทียบตัวอักษรกับชุดรหัส </a:t>
            </a:r>
            <a:r>
              <a:rPr lang="en-US" sz="1050" dirty="0"/>
              <a:t>moser</a:t>
            </a:r>
            <a:endParaRPr lang="th-TH" sz="1050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2D555F9-D04C-4D53-9198-803C476F387C}"/>
              </a:ext>
            </a:extLst>
          </p:cNvPr>
          <p:cNvSpPr/>
          <p:nvPr/>
        </p:nvSpPr>
        <p:spPr>
          <a:xfrm>
            <a:off x="1719580" y="5041749"/>
            <a:ext cx="2449830" cy="3695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นำรหัสที่ได้มาแปลงเป็น สัญญาณเลเซอร์</a:t>
            </a: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EAA3E545-C4A3-4DED-BBD0-0213CBE5A468}"/>
              </a:ext>
            </a:extLst>
          </p:cNvPr>
          <p:cNvSpPr/>
          <p:nvPr/>
        </p:nvSpPr>
        <p:spPr>
          <a:xfrm>
            <a:off x="1719580" y="5737623"/>
            <a:ext cx="2449830" cy="3695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ส่งรหัสออกทางเลเซอร์จนครบทุกตัว</a:t>
            </a:r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A6602AF6-ED82-4C8D-B214-5D4B25A4D12F}"/>
              </a:ext>
            </a:extLst>
          </p:cNvPr>
          <p:cNvCxnSpPr>
            <a:cxnSpLocks/>
          </p:cNvCxnSpPr>
          <p:nvPr/>
        </p:nvCxnSpPr>
        <p:spPr>
          <a:xfrm flipH="1">
            <a:off x="2565400" y="2869037"/>
            <a:ext cx="1" cy="3263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5EBDE6E-E5BE-42E5-8F0A-A474382A3EA4}"/>
              </a:ext>
            </a:extLst>
          </p:cNvPr>
          <p:cNvCxnSpPr>
            <a:cxnSpLocks/>
          </p:cNvCxnSpPr>
          <p:nvPr/>
        </p:nvCxnSpPr>
        <p:spPr>
          <a:xfrm>
            <a:off x="2599367" y="3580872"/>
            <a:ext cx="1" cy="3103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F421472A-4D38-4E65-BEF4-270AD979E5DF}"/>
              </a:ext>
            </a:extLst>
          </p:cNvPr>
          <p:cNvCxnSpPr>
            <a:cxnSpLocks/>
          </p:cNvCxnSpPr>
          <p:nvPr/>
        </p:nvCxnSpPr>
        <p:spPr>
          <a:xfrm>
            <a:off x="2599367" y="4731406"/>
            <a:ext cx="1" cy="3103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CBCCE579-571E-4737-ABCB-88A7AE6270A1}"/>
              </a:ext>
            </a:extLst>
          </p:cNvPr>
          <p:cNvCxnSpPr>
            <a:cxnSpLocks/>
          </p:cNvCxnSpPr>
          <p:nvPr/>
        </p:nvCxnSpPr>
        <p:spPr>
          <a:xfrm>
            <a:off x="2610797" y="5427280"/>
            <a:ext cx="1" cy="3103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ตัวเชื่อมต่อตรง 24">
            <a:extLst>
              <a:ext uri="{FF2B5EF4-FFF2-40B4-BE49-F238E27FC236}">
                <a16:creationId xmlns:a16="http://schemas.microsoft.com/office/drawing/2014/main" id="{5142BDBA-5988-483E-842B-26816FE75FD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311910" y="4299057"/>
            <a:ext cx="407670" cy="42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ตัวเชื่อมต่อตรง 26">
            <a:extLst>
              <a:ext uri="{FF2B5EF4-FFF2-40B4-BE49-F238E27FC236}">
                <a16:creationId xmlns:a16="http://schemas.microsoft.com/office/drawing/2014/main" id="{6C209FB3-A517-493C-9121-5DC6197F4977}"/>
              </a:ext>
            </a:extLst>
          </p:cNvPr>
          <p:cNvCxnSpPr/>
          <p:nvPr/>
        </p:nvCxnSpPr>
        <p:spPr>
          <a:xfrm flipV="1">
            <a:off x="1311910" y="3388467"/>
            <a:ext cx="0" cy="914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C116578C-EA40-4711-B33F-6C6B39BBE1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11910" y="3380126"/>
            <a:ext cx="40767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3C83915B-A737-4BB0-8C53-52123D09413F}"/>
              </a:ext>
            </a:extLst>
          </p:cNvPr>
          <p:cNvSpPr/>
          <p:nvPr/>
        </p:nvSpPr>
        <p:spPr>
          <a:xfrm rot="10800000" flipV="1">
            <a:off x="2736689" y="4780886"/>
            <a:ext cx="387506" cy="151900"/>
          </a:xfrm>
          <a:prstGeom prst="rect">
            <a:avLst/>
          </a:prstGeom>
          <a:solidFill>
            <a:srgbClr val="2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Yes</a:t>
            </a:r>
            <a:endParaRPr lang="th-TH" sz="800" dirty="0"/>
          </a:p>
        </p:txBody>
      </p:sp>
      <p:sp>
        <p:nvSpPr>
          <p:cNvPr id="32" name="สี่เหลี่ยมผืนผ้า 31">
            <a:extLst>
              <a:ext uri="{FF2B5EF4-FFF2-40B4-BE49-F238E27FC236}">
                <a16:creationId xmlns:a16="http://schemas.microsoft.com/office/drawing/2014/main" id="{7AD05B03-44CC-438A-8B98-3B87C5B41CD4}"/>
              </a:ext>
            </a:extLst>
          </p:cNvPr>
          <p:cNvSpPr/>
          <p:nvPr/>
        </p:nvSpPr>
        <p:spPr>
          <a:xfrm rot="10800000" flipV="1">
            <a:off x="1374380" y="4019186"/>
            <a:ext cx="387506" cy="151900"/>
          </a:xfrm>
          <a:prstGeom prst="rect">
            <a:avLst/>
          </a:prstGeom>
          <a:solidFill>
            <a:srgbClr val="2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</a:t>
            </a:r>
            <a:endParaRPr lang="th-TH" sz="800" dirty="0"/>
          </a:p>
        </p:txBody>
      </p:sp>
      <p:cxnSp>
        <p:nvCxnSpPr>
          <p:cNvPr id="34" name="ตัวเชื่อมต่อตรง 33">
            <a:extLst>
              <a:ext uri="{FF2B5EF4-FFF2-40B4-BE49-F238E27FC236}">
                <a16:creationId xmlns:a16="http://schemas.microsoft.com/office/drawing/2014/main" id="{E9C29EC2-6BE2-4FA0-906F-18EAE9F214B7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2565400" y="2192127"/>
            <a:ext cx="2952538" cy="1367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F6FDEB09-5D51-4370-98EE-BA04F64587FA}"/>
              </a:ext>
            </a:extLst>
          </p:cNvPr>
          <p:cNvCxnSpPr>
            <a:cxnSpLocks/>
          </p:cNvCxnSpPr>
          <p:nvPr/>
        </p:nvCxnSpPr>
        <p:spPr>
          <a:xfrm>
            <a:off x="2565399" y="2189485"/>
            <a:ext cx="1" cy="3179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ตัวเชื่อมต่อตรง 37">
            <a:extLst>
              <a:ext uri="{FF2B5EF4-FFF2-40B4-BE49-F238E27FC236}">
                <a16:creationId xmlns:a16="http://schemas.microsoft.com/office/drawing/2014/main" id="{57B4B595-A7DD-4CD7-9605-190D804FD99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311910" y="5922408"/>
            <a:ext cx="40767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ลูกศรเชื่อมต่อแบบตรง 43">
            <a:extLst>
              <a:ext uri="{FF2B5EF4-FFF2-40B4-BE49-F238E27FC236}">
                <a16:creationId xmlns:a16="http://schemas.microsoft.com/office/drawing/2014/main" id="{729CC148-7E31-4650-96ED-197962627DBD}"/>
              </a:ext>
            </a:extLst>
          </p:cNvPr>
          <p:cNvCxnSpPr/>
          <p:nvPr/>
        </p:nvCxnSpPr>
        <p:spPr>
          <a:xfrm flipV="1">
            <a:off x="1311910" y="4299057"/>
            <a:ext cx="0" cy="16233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ตัวเชื่อมต่อตรง 45">
            <a:extLst>
              <a:ext uri="{FF2B5EF4-FFF2-40B4-BE49-F238E27FC236}">
                <a16:creationId xmlns:a16="http://schemas.microsoft.com/office/drawing/2014/main" id="{438E7B53-EFDD-49C2-BEF7-52B69F186566}"/>
              </a:ext>
            </a:extLst>
          </p:cNvPr>
          <p:cNvCxnSpPr/>
          <p:nvPr/>
        </p:nvCxnSpPr>
        <p:spPr>
          <a:xfrm flipH="1" flipV="1">
            <a:off x="5677736" y="2205806"/>
            <a:ext cx="2952538" cy="1367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5BE9BDE4-6AAF-46BF-8AB4-E599FC96DB7A}"/>
              </a:ext>
            </a:extLst>
          </p:cNvPr>
          <p:cNvCxnSpPr>
            <a:cxnSpLocks/>
          </p:cNvCxnSpPr>
          <p:nvPr/>
        </p:nvCxnSpPr>
        <p:spPr>
          <a:xfrm>
            <a:off x="8623921" y="2219485"/>
            <a:ext cx="1" cy="3179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สี่เหลี่ยมผืนผ้า 47">
            <a:extLst>
              <a:ext uri="{FF2B5EF4-FFF2-40B4-BE49-F238E27FC236}">
                <a16:creationId xmlns:a16="http://schemas.microsoft.com/office/drawing/2014/main" id="{8DD07C88-6403-4D8B-851B-A6256091241E}"/>
              </a:ext>
            </a:extLst>
          </p:cNvPr>
          <p:cNvSpPr/>
          <p:nvPr/>
        </p:nvSpPr>
        <p:spPr>
          <a:xfrm>
            <a:off x="7778101" y="2495247"/>
            <a:ext cx="1691640" cy="3695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Impact" panose="020B0806030902050204" pitchFamily="34" charset="0"/>
              </a:rPr>
              <a:t>สร้างชุดรหัส </a:t>
            </a:r>
            <a:r>
              <a:rPr lang="en-US" dirty="0">
                <a:latin typeface="Impact" panose="020B0806030902050204" pitchFamily="34" charset="0"/>
              </a:rPr>
              <a:t>morse</a:t>
            </a:r>
            <a:endParaRPr lang="th-TH" dirty="0">
              <a:latin typeface="Impact" panose="020B0806030902050204" pitchFamily="34" charset="0"/>
            </a:endParaRPr>
          </a:p>
        </p:txBody>
      </p:sp>
      <p:sp>
        <p:nvSpPr>
          <p:cNvPr id="50" name="สี่เหลี่ยมผืนผ้า 49">
            <a:extLst>
              <a:ext uri="{FF2B5EF4-FFF2-40B4-BE49-F238E27FC236}">
                <a16:creationId xmlns:a16="http://schemas.microsoft.com/office/drawing/2014/main" id="{8D452602-A876-469E-B990-DC5C15152961}"/>
              </a:ext>
            </a:extLst>
          </p:cNvPr>
          <p:cNvSpPr/>
          <p:nvPr/>
        </p:nvSpPr>
        <p:spPr>
          <a:xfrm>
            <a:off x="7819392" y="3195341"/>
            <a:ext cx="2449830" cy="3695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LDR </a:t>
            </a:r>
            <a:r>
              <a:rPr lang="th-TH" dirty="0"/>
              <a:t>รอรับสัญญาณเลเซอร์</a:t>
            </a:r>
          </a:p>
        </p:txBody>
      </p: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EACC7488-DAF9-4D44-AE0A-7A8A1414D7CB}"/>
              </a:ext>
            </a:extLst>
          </p:cNvPr>
          <p:cNvCxnSpPr>
            <a:cxnSpLocks/>
          </p:cNvCxnSpPr>
          <p:nvPr/>
        </p:nvCxnSpPr>
        <p:spPr>
          <a:xfrm flipH="1">
            <a:off x="8655673" y="2869037"/>
            <a:ext cx="1" cy="3263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ข้าวหลามตัด 51">
            <a:extLst>
              <a:ext uri="{FF2B5EF4-FFF2-40B4-BE49-F238E27FC236}">
                <a16:creationId xmlns:a16="http://schemas.microsoft.com/office/drawing/2014/main" id="{6BDC4A17-DB71-4F1E-A43F-CE766BD80D8F}"/>
              </a:ext>
            </a:extLst>
          </p:cNvPr>
          <p:cNvSpPr/>
          <p:nvPr/>
        </p:nvSpPr>
        <p:spPr>
          <a:xfrm>
            <a:off x="7806959" y="3891215"/>
            <a:ext cx="1775460" cy="824230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50" dirty="0"/>
              <a:t>ได้รับสัญญาณเลเซอร์</a:t>
            </a:r>
          </a:p>
        </p:txBody>
      </p:sp>
      <p:cxnSp>
        <p:nvCxnSpPr>
          <p:cNvPr id="53" name="ลูกศรเชื่อมต่อแบบตรง 52">
            <a:extLst>
              <a:ext uri="{FF2B5EF4-FFF2-40B4-BE49-F238E27FC236}">
                <a16:creationId xmlns:a16="http://schemas.microsoft.com/office/drawing/2014/main" id="{46F5DD90-4041-4145-9304-4B043F840C00}"/>
              </a:ext>
            </a:extLst>
          </p:cNvPr>
          <p:cNvCxnSpPr>
            <a:cxnSpLocks/>
          </p:cNvCxnSpPr>
          <p:nvPr/>
        </p:nvCxnSpPr>
        <p:spPr>
          <a:xfrm>
            <a:off x="8708069" y="3596833"/>
            <a:ext cx="1" cy="3103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ตัวเชื่อมต่อตรง 53">
            <a:extLst>
              <a:ext uri="{FF2B5EF4-FFF2-40B4-BE49-F238E27FC236}">
                <a16:creationId xmlns:a16="http://schemas.microsoft.com/office/drawing/2014/main" id="{2FA58486-654B-4105-B557-A6E8F2C52D35}"/>
              </a:ext>
            </a:extLst>
          </p:cNvPr>
          <p:cNvCxnSpPr/>
          <p:nvPr/>
        </p:nvCxnSpPr>
        <p:spPr>
          <a:xfrm flipH="1" flipV="1">
            <a:off x="7407232" y="4309800"/>
            <a:ext cx="407670" cy="42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ตัวเชื่อมต่อตรง 54">
            <a:extLst>
              <a:ext uri="{FF2B5EF4-FFF2-40B4-BE49-F238E27FC236}">
                <a16:creationId xmlns:a16="http://schemas.microsoft.com/office/drawing/2014/main" id="{3E501336-5D56-43DF-93BB-7C1EAD1543B3}"/>
              </a:ext>
            </a:extLst>
          </p:cNvPr>
          <p:cNvCxnSpPr/>
          <p:nvPr/>
        </p:nvCxnSpPr>
        <p:spPr>
          <a:xfrm flipV="1">
            <a:off x="7407232" y="3399210"/>
            <a:ext cx="0" cy="914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ลูกศรเชื่อมต่อแบบตรง 55">
            <a:extLst>
              <a:ext uri="{FF2B5EF4-FFF2-40B4-BE49-F238E27FC236}">
                <a16:creationId xmlns:a16="http://schemas.microsoft.com/office/drawing/2014/main" id="{F3D1A387-E3DB-45E5-8EAF-FB513E1A092A}"/>
              </a:ext>
            </a:extLst>
          </p:cNvPr>
          <p:cNvCxnSpPr>
            <a:cxnSpLocks/>
          </p:cNvCxnSpPr>
          <p:nvPr/>
        </p:nvCxnSpPr>
        <p:spPr>
          <a:xfrm>
            <a:off x="7407232" y="3390869"/>
            <a:ext cx="40767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สี่เหลี่ยมผืนผ้า 56">
            <a:extLst>
              <a:ext uri="{FF2B5EF4-FFF2-40B4-BE49-F238E27FC236}">
                <a16:creationId xmlns:a16="http://schemas.microsoft.com/office/drawing/2014/main" id="{7F23ACE5-3B59-4113-9000-23E3F1F272A8}"/>
              </a:ext>
            </a:extLst>
          </p:cNvPr>
          <p:cNvSpPr/>
          <p:nvPr/>
        </p:nvSpPr>
        <p:spPr>
          <a:xfrm rot="10800000" flipV="1">
            <a:off x="7476392" y="4062718"/>
            <a:ext cx="387506" cy="151900"/>
          </a:xfrm>
          <a:prstGeom prst="rect">
            <a:avLst/>
          </a:prstGeom>
          <a:solidFill>
            <a:srgbClr val="2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</a:t>
            </a:r>
            <a:endParaRPr lang="th-TH" sz="800" dirty="0"/>
          </a:p>
        </p:txBody>
      </p:sp>
      <p:cxnSp>
        <p:nvCxnSpPr>
          <p:cNvPr id="59" name="ลูกศรเชื่อมต่อแบบตรง 58">
            <a:extLst>
              <a:ext uri="{FF2B5EF4-FFF2-40B4-BE49-F238E27FC236}">
                <a16:creationId xmlns:a16="http://schemas.microsoft.com/office/drawing/2014/main" id="{BEC800DA-A21D-4042-BC04-702C032643AC}"/>
              </a:ext>
            </a:extLst>
          </p:cNvPr>
          <p:cNvCxnSpPr>
            <a:cxnSpLocks/>
          </p:cNvCxnSpPr>
          <p:nvPr/>
        </p:nvCxnSpPr>
        <p:spPr>
          <a:xfrm>
            <a:off x="8707120" y="4715445"/>
            <a:ext cx="1" cy="3103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สี่เหลี่ยมผืนผ้า 59">
            <a:extLst>
              <a:ext uri="{FF2B5EF4-FFF2-40B4-BE49-F238E27FC236}">
                <a16:creationId xmlns:a16="http://schemas.microsoft.com/office/drawing/2014/main" id="{4ED99906-13BB-43A7-B7D7-76E97C6C34B1}"/>
              </a:ext>
            </a:extLst>
          </p:cNvPr>
          <p:cNvSpPr/>
          <p:nvPr/>
        </p:nvSpPr>
        <p:spPr>
          <a:xfrm rot="10800000" flipV="1">
            <a:off x="8845995" y="4782696"/>
            <a:ext cx="387506" cy="151900"/>
          </a:xfrm>
          <a:prstGeom prst="rect">
            <a:avLst/>
          </a:prstGeom>
          <a:solidFill>
            <a:srgbClr val="2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Yes</a:t>
            </a:r>
            <a:endParaRPr lang="th-TH" sz="800" dirty="0"/>
          </a:p>
        </p:txBody>
      </p:sp>
      <p:sp>
        <p:nvSpPr>
          <p:cNvPr id="61" name="ข้าวหลามตัด 60">
            <a:extLst>
              <a:ext uri="{FF2B5EF4-FFF2-40B4-BE49-F238E27FC236}">
                <a16:creationId xmlns:a16="http://schemas.microsoft.com/office/drawing/2014/main" id="{0E8B54C4-4E73-47B9-96A9-7B692F761402}"/>
              </a:ext>
            </a:extLst>
          </p:cNvPr>
          <p:cNvSpPr/>
          <p:nvPr/>
        </p:nvSpPr>
        <p:spPr>
          <a:xfrm>
            <a:off x="7702032" y="5021411"/>
            <a:ext cx="2010175" cy="93319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50" dirty="0"/>
              <a:t>นำสัญญาณที่ได้ไปเทียบกับชุดรหัสว่าตรงกับที่กำหนดไว้หรือไม่</a:t>
            </a:r>
          </a:p>
        </p:txBody>
      </p:sp>
      <p:sp>
        <p:nvSpPr>
          <p:cNvPr id="62" name="สี่เหลี่ยมผืนผ้า 61">
            <a:extLst>
              <a:ext uri="{FF2B5EF4-FFF2-40B4-BE49-F238E27FC236}">
                <a16:creationId xmlns:a16="http://schemas.microsoft.com/office/drawing/2014/main" id="{86BAA62D-76A3-475C-92AE-AD05688435B4}"/>
              </a:ext>
            </a:extLst>
          </p:cNvPr>
          <p:cNvSpPr/>
          <p:nvPr/>
        </p:nvSpPr>
        <p:spPr>
          <a:xfrm>
            <a:off x="7814832" y="6260570"/>
            <a:ext cx="2909047" cy="3695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แสดงตัวอักษรออกทาง </a:t>
            </a:r>
            <a:r>
              <a:rPr lang="en-US" dirty="0"/>
              <a:t>Serial port</a:t>
            </a:r>
            <a:endParaRPr lang="th-TH" dirty="0"/>
          </a:p>
        </p:txBody>
      </p:sp>
      <p:cxnSp>
        <p:nvCxnSpPr>
          <p:cNvPr id="63" name="ลูกศรเชื่อมต่อแบบตรง 62">
            <a:extLst>
              <a:ext uri="{FF2B5EF4-FFF2-40B4-BE49-F238E27FC236}">
                <a16:creationId xmlns:a16="http://schemas.microsoft.com/office/drawing/2014/main" id="{D3B4633D-17D6-401F-92A8-3B7FDE978E06}"/>
              </a:ext>
            </a:extLst>
          </p:cNvPr>
          <p:cNvCxnSpPr>
            <a:cxnSpLocks/>
          </p:cNvCxnSpPr>
          <p:nvPr/>
        </p:nvCxnSpPr>
        <p:spPr>
          <a:xfrm>
            <a:off x="8707119" y="5952416"/>
            <a:ext cx="1" cy="3103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สี่เหลี่ยมผืนผ้า 63">
            <a:extLst>
              <a:ext uri="{FF2B5EF4-FFF2-40B4-BE49-F238E27FC236}">
                <a16:creationId xmlns:a16="http://schemas.microsoft.com/office/drawing/2014/main" id="{F993FE9F-F204-45E1-8C5C-12DE2981A556}"/>
              </a:ext>
            </a:extLst>
          </p:cNvPr>
          <p:cNvSpPr/>
          <p:nvPr/>
        </p:nvSpPr>
        <p:spPr>
          <a:xfrm rot="10800000" flipV="1">
            <a:off x="8822157" y="6031637"/>
            <a:ext cx="387506" cy="151900"/>
          </a:xfrm>
          <a:prstGeom prst="rect">
            <a:avLst/>
          </a:prstGeom>
          <a:solidFill>
            <a:srgbClr val="2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Yes</a:t>
            </a:r>
            <a:endParaRPr lang="th-TH" sz="800" dirty="0"/>
          </a:p>
        </p:txBody>
      </p:sp>
      <p:cxnSp>
        <p:nvCxnSpPr>
          <p:cNvPr id="65" name="ตัวเชื่อมต่อตรง 64">
            <a:extLst>
              <a:ext uri="{FF2B5EF4-FFF2-40B4-BE49-F238E27FC236}">
                <a16:creationId xmlns:a16="http://schemas.microsoft.com/office/drawing/2014/main" id="{6546CDD3-ECCC-4D06-A13E-8F395EEF2D73}"/>
              </a:ext>
            </a:extLst>
          </p:cNvPr>
          <p:cNvCxnSpPr>
            <a:cxnSpLocks/>
          </p:cNvCxnSpPr>
          <p:nvPr/>
        </p:nvCxnSpPr>
        <p:spPr>
          <a:xfrm flipH="1" flipV="1">
            <a:off x="7407232" y="5479075"/>
            <a:ext cx="280671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ลูกศรเชื่อมต่อแบบตรง 72">
            <a:extLst>
              <a:ext uri="{FF2B5EF4-FFF2-40B4-BE49-F238E27FC236}">
                <a16:creationId xmlns:a16="http://schemas.microsoft.com/office/drawing/2014/main" id="{6BDF9F0E-542B-4F37-ADE8-7B43C432EB5C}"/>
              </a:ext>
            </a:extLst>
          </p:cNvPr>
          <p:cNvCxnSpPr/>
          <p:nvPr/>
        </p:nvCxnSpPr>
        <p:spPr>
          <a:xfrm flipV="1">
            <a:off x="7407232" y="4309800"/>
            <a:ext cx="0" cy="11782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สี่เหลี่ยมผืนผ้า 73">
            <a:extLst>
              <a:ext uri="{FF2B5EF4-FFF2-40B4-BE49-F238E27FC236}">
                <a16:creationId xmlns:a16="http://schemas.microsoft.com/office/drawing/2014/main" id="{477C7375-E67A-4D27-A3DA-2C8A537C35F1}"/>
              </a:ext>
            </a:extLst>
          </p:cNvPr>
          <p:cNvSpPr/>
          <p:nvPr/>
        </p:nvSpPr>
        <p:spPr>
          <a:xfrm rot="10800000" flipV="1">
            <a:off x="7475917" y="5218412"/>
            <a:ext cx="387506" cy="151900"/>
          </a:xfrm>
          <a:prstGeom prst="rect">
            <a:avLst/>
          </a:prstGeom>
          <a:solidFill>
            <a:srgbClr val="2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</a:t>
            </a:r>
            <a:endParaRPr lang="th-TH" sz="800" dirty="0"/>
          </a:p>
        </p:txBody>
      </p:sp>
      <p:cxnSp>
        <p:nvCxnSpPr>
          <p:cNvPr id="75" name="ตัวเชื่อมต่อตรง 74">
            <a:extLst>
              <a:ext uri="{FF2B5EF4-FFF2-40B4-BE49-F238E27FC236}">
                <a16:creationId xmlns:a16="http://schemas.microsoft.com/office/drawing/2014/main" id="{6AA55358-AB69-456C-8639-A369545B27E9}"/>
              </a:ext>
            </a:extLst>
          </p:cNvPr>
          <p:cNvCxnSpPr>
            <a:cxnSpLocks/>
          </p:cNvCxnSpPr>
          <p:nvPr/>
        </p:nvCxnSpPr>
        <p:spPr>
          <a:xfrm flipH="1" flipV="1">
            <a:off x="7403540" y="6468428"/>
            <a:ext cx="403419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ลูกศรเชื่อมต่อแบบตรง 75">
            <a:extLst>
              <a:ext uri="{FF2B5EF4-FFF2-40B4-BE49-F238E27FC236}">
                <a16:creationId xmlns:a16="http://schemas.microsoft.com/office/drawing/2014/main" id="{36BFEE36-C1F0-4D5B-BD55-A1E033A2684C}"/>
              </a:ext>
            </a:extLst>
          </p:cNvPr>
          <p:cNvCxnSpPr>
            <a:cxnSpLocks/>
          </p:cNvCxnSpPr>
          <p:nvPr/>
        </p:nvCxnSpPr>
        <p:spPr>
          <a:xfrm flipV="1">
            <a:off x="7407232" y="5483126"/>
            <a:ext cx="0" cy="985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0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2943DA-2676-47F5-BDCC-5DD80704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888" y="436880"/>
            <a:ext cx="4332223" cy="8331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Impact" panose="020B0806030902050204" pitchFamily="34" charset="0"/>
              </a:rPr>
              <a:t>circuit</a:t>
            </a:r>
            <a:endParaRPr lang="th-TH" sz="4400" dirty="0">
              <a:latin typeface="Impact" panose="020B0806030902050204" pitchFamily="34" charset="0"/>
            </a:endParaRPr>
          </a:p>
        </p:txBody>
      </p:sp>
      <p:pic>
        <p:nvPicPr>
          <p:cNvPr id="2050" name="Picture 2" descr="ผลการค้นหารูปภาพสำหรับ ky-008 esp8266">
            <a:extLst>
              <a:ext uri="{FF2B5EF4-FFF2-40B4-BE49-F238E27FC236}">
                <a16:creationId xmlns:a16="http://schemas.microsoft.com/office/drawing/2014/main" id="{099C4880-5ECB-4633-B03F-A2A8CE57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46" y="1878466"/>
            <a:ext cx="4495868" cy="36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EBF7CE5-B8B0-48BB-990E-04F1FF1168F8}"/>
              </a:ext>
            </a:extLst>
          </p:cNvPr>
          <p:cNvSpPr txBox="1"/>
          <p:nvPr/>
        </p:nvSpPr>
        <p:spPr>
          <a:xfrm>
            <a:off x="6747858" y="2767280"/>
            <a:ext cx="3628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ky-008 module </a:t>
            </a:r>
            <a:r>
              <a:rPr lang="th-TH" sz="2000" dirty="0">
                <a:latin typeface="Impact" panose="020B0806030902050204" pitchFamily="34" charset="0"/>
              </a:rPr>
              <a:t>เชื่อมต่อกับ </a:t>
            </a:r>
            <a:r>
              <a:rPr lang="en-US" sz="2000" dirty="0">
                <a:latin typeface="Impact" panose="020B0806030902050204" pitchFamily="34" charset="0"/>
              </a:rPr>
              <a:t>NodeMCU </a:t>
            </a:r>
            <a:r>
              <a:rPr lang="th-TH" sz="2000" dirty="0">
                <a:latin typeface="Impact" panose="020B0806030902050204" pitchFamily="34" charset="0"/>
              </a:rPr>
              <a:t>โดยใช้ขา </a:t>
            </a:r>
            <a:r>
              <a:rPr lang="en-US" sz="2000" dirty="0">
                <a:latin typeface="Impact" panose="020B0806030902050204" pitchFamily="34" charset="0"/>
              </a:rPr>
              <a:t>vcc </a:t>
            </a:r>
            <a:r>
              <a:rPr lang="th-TH" sz="2000" dirty="0">
                <a:latin typeface="Impact" panose="020B0806030902050204" pitchFamily="34" charset="0"/>
              </a:rPr>
              <a:t>ต่อกับ </a:t>
            </a:r>
            <a:r>
              <a:rPr lang="en-US" sz="2000" dirty="0">
                <a:latin typeface="Impact" panose="020B0806030902050204" pitchFamily="34" charset="0"/>
              </a:rPr>
              <a:t>pin D1</a:t>
            </a:r>
          </a:p>
          <a:p>
            <a:r>
              <a:rPr lang="th-TH" sz="2000" dirty="0">
                <a:latin typeface="Impact" panose="020B0806030902050204" pitchFamily="34" charset="0"/>
              </a:rPr>
              <a:t>และ </a:t>
            </a:r>
            <a:r>
              <a:rPr lang="en-US" sz="2000" dirty="0">
                <a:latin typeface="Impact" panose="020B0806030902050204" pitchFamily="34" charset="0"/>
              </a:rPr>
              <a:t>GND </a:t>
            </a:r>
            <a:r>
              <a:rPr lang="th-TH" sz="2000" dirty="0">
                <a:latin typeface="Impact" panose="020B0806030902050204" pitchFamily="34" charset="0"/>
              </a:rPr>
              <a:t>ต่อ ลง </a:t>
            </a:r>
            <a:r>
              <a:rPr lang="en-US" sz="2000" dirty="0">
                <a:latin typeface="Impact" panose="020B0806030902050204" pitchFamily="34" charset="0"/>
              </a:rPr>
              <a:t>Ground </a:t>
            </a:r>
            <a:r>
              <a:rPr lang="th-TH" sz="2000" dirty="0">
                <a:latin typeface="Impact" panose="020B0806030902050204" pitchFamily="34" charset="0"/>
              </a:rPr>
              <a:t>ส่วนขาตรงกลางให้ว่างเอาไว้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F0869046-5160-4EE4-B96F-3083520102D9}"/>
              </a:ext>
            </a:extLst>
          </p:cNvPr>
          <p:cNvSpPr/>
          <p:nvPr/>
        </p:nvSpPr>
        <p:spPr>
          <a:xfrm>
            <a:off x="3745230" y="3429000"/>
            <a:ext cx="262890" cy="12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D2</a:t>
            </a:r>
            <a:endParaRPr lang="th-TH" sz="400" dirty="0"/>
          </a:p>
        </p:txBody>
      </p:sp>
    </p:spTree>
    <p:extLst>
      <p:ext uri="{BB962C8B-B14F-4D97-AF65-F5344CB8AC3E}">
        <p14:creationId xmlns:p14="http://schemas.microsoft.com/office/powerpoint/2010/main" val="235991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nd ESP8266 analogRead to internet with Thinger.io">
            <a:extLst>
              <a:ext uri="{FF2B5EF4-FFF2-40B4-BE49-F238E27FC236}">
                <a16:creationId xmlns:a16="http://schemas.microsoft.com/office/drawing/2014/main" id="{D19BC08F-272A-4B42-AF83-81DE5C48F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11971" r="1459" b="11817"/>
          <a:stretch/>
        </p:blipFill>
        <p:spPr bwMode="auto">
          <a:xfrm>
            <a:off x="655984" y="1197666"/>
            <a:ext cx="5993296" cy="408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D343F742-C010-4BCD-9C78-355E626BDA30}"/>
              </a:ext>
            </a:extLst>
          </p:cNvPr>
          <p:cNvSpPr txBox="1"/>
          <p:nvPr/>
        </p:nvSpPr>
        <p:spPr>
          <a:xfrm>
            <a:off x="7165301" y="2579303"/>
            <a:ext cx="3628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LDR Module </a:t>
            </a:r>
            <a:r>
              <a:rPr lang="th-TH" sz="2000" dirty="0">
                <a:latin typeface="Impact" panose="020B0806030902050204" pitchFamily="34" charset="0"/>
              </a:rPr>
              <a:t>เชื่อต่อขา </a:t>
            </a:r>
            <a:r>
              <a:rPr lang="en-US" sz="2000" dirty="0">
                <a:latin typeface="Impact" panose="020B0806030902050204" pitchFamily="34" charset="0"/>
              </a:rPr>
              <a:t>A0 </a:t>
            </a:r>
            <a:r>
              <a:rPr lang="th-TH" sz="2000" dirty="0">
                <a:latin typeface="Impact" panose="020B0806030902050204" pitchFamily="34" charset="0"/>
              </a:rPr>
              <a:t>ของ </a:t>
            </a:r>
            <a:r>
              <a:rPr lang="en-US" sz="2000" dirty="0">
                <a:latin typeface="Impact" panose="020B0806030902050204" pitchFamily="34" charset="0"/>
              </a:rPr>
              <a:t>LDR </a:t>
            </a:r>
            <a:r>
              <a:rPr lang="th-TH" sz="2000" dirty="0">
                <a:latin typeface="Impact" panose="020B0806030902050204" pitchFamily="34" charset="0"/>
              </a:rPr>
              <a:t>เข้ากับ </a:t>
            </a:r>
            <a:r>
              <a:rPr lang="en-US" sz="2000" dirty="0">
                <a:latin typeface="Impact" panose="020B0806030902050204" pitchFamily="34" charset="0"/>
              </a:rPr>
              <a:t>pin D2</a:t>
            </a:r>
            <a:r>
              <a:rPr lang="th-TH" sz="2000" dirty="0">
                <a:latin typeface="Impact" panose="020B0806030902050204" pitchFamily="34" charset="0"/>
              </a:rPr>
              <a:t> ของ </a:t>
            </a:r>
            <a:r>
              <a:rPr lang="en-US" sz="2000" dirty="0">
                <a:latin typeface="Impact" panose="020B0806030902050204" pitchFamily="34" charset="0"/>
              </a:rPr>
              <a:t>NodeMCU </a:t>
            </a:r>
            <a:r>
              <a:rPr lang="th-TH" sz="2000" dirty="0">
                <a:latin typeface="Impact" panose="020B0806030902050204" pitchFamily="34" charset="0"/>
              </a:rPr>
              <a:t>จากนั้นต่อขา </a:t>
            </a:r>
            <a:r>
              <a:rPr lang="en-US" sz="2000" dirty="0">
                <a:latin typeface="Impact" panose="020B0806030902050204" pitchFamily="34" charset="0"/>
              </a:rPr>
              <a:t>vcc </a:t>
            </a:r>
            <a:r>
              <a:rPr lang="th-TH" sz="2000" dirty="0">
                <a:latin typeface="Impact" panose="020B0806030902050204" pitchFamily="34" charset="0"/>
              </a:rPr>
              <a:t>เข้ากับไฟ </a:t>
            </a:r>
            <a:r>
              <a:rPr lang="en-US" sz="2000" dirty="0">
                <a:latin typeface="Impact" panose="020B0806030902050204" pitchFamily="34" charset="0"/>
              </a:rPr>
              <a:t>3.3 v </a:t>
            </a:r>
            <a:r>
              <a:rPr lang="th-TH" sz="2000" dirty="0">
                <a:latin typeface="Impact" panose="020B0806030902050204" pitchFamily="34" charset="0"/>
              </a:rPr>
              <a:t>และ </a:t>
            </a:r>
            <a:r>
              <a:rPr lang="en-US" sz="2000" dirty="0">
                <a:latin typeface="Impact" panose="020B0806030902050204" pitchFamily="34" charset="0"/>
              </a:rPr>
              <a:t>GND </a:t>
            </a:r>
            <a:r>
              <a:rPr lang="th-TH" sz="2000" dirty="0">
                <a:latin typeface="Impact" panose="020B0806030902050204" pitchFamily="34" charset="0"/>
              </a:rPr>
              <a:t>ลง </a:t>
            </a:r>
            <a:r>
              <a:rPr lang="en-US" sz="2000" dirty="0">
                <a:latin typeface="Impact" panose="020B0806030902050204" pitchFamily="34" charset="0"/>
              </a:rPr>
              <a:t>ground</a:t>
            </a:r>
            <a:endParaRPr lang="th-TH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1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0ACE9B1C-79AD-4FC8-84CB-6BC0E37A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888" y="436880"/>
            <a:ext cx="4332223" cy="8331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Impact" panose="020B0806030902050204" pitchFamily="34" charset="0"/>
              </a:rPr>
              <a:t>Code</a:t>
            </a:r>
            <a:endParaRPr lang="th-TH" sz="4400" dirty="0">
              <a:latin typeface="Impact" panose="020B0806030902050204" pitchFamily="3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74AB1AB-49D8-4FDA-B10F-3A774CA5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1" y="2598875"/>
            <a:ext cx="8497036" cy="3673158"/>
          </a:xfrm>
          <a:prstGeom prst="rect">
            <a:avLst/>
          </a:prstGeom>
        </p:spPr>
      </p:pic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DBEA23CD-F89F-4683-8823-7B2910F2E884}"/>
              </a:ext>
            </a:extLst>
          </p:cNvPr>
          <p:cNvSpPr txBox="1">
            <a:spLocks/>
          </p:cNvSpPr>
          <p:nvPr/>
        </p:nvSpPr>
        <p:spPr>
          <a:xfrm>
            <a:off x="1847481" y="1554824"/>
            <a:ext cx="4332223" cy="833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atin typeface="Impact" panose="020B0806030902050204" pitchFamily="34" charset="0"/>
              </a:rPr>
              <a:t>Encoder</a:t>
            </a:r>
            <a:endParaRPr lang="th-TH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6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E294ABC-BD32-409F-99FB-244D59D7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25" y="474176"/>
            <a:ext cx="5826054" cy="2146441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4734DEA-87AC-4198-AAC4-88EF85D9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25" y="3228474"/>
            <a:ext cx="5826054" cy="31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7F2BF43-F441-4421-9498-67040EDE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60" y="453089"/>
            <a:ext cx="6301479" cy="36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2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าข่าย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TM03457485[[fn=ตาข่าย]]</Template>
  <TotalTime>109</TotalTime>
  <Words>154</Words>
  <Application>Microsoft Office PowerPoint</Application>
  <PresentationFormat>แบบจอกว้าง</PresentationFormat>
  <Paragraphs>33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Impact</vt:lpstr>
      <vt:lpstr>ตาข่าย</vt:lpstr>
      <vt:lpstr>Laser morse code communication</vt:lpstr>
      <vt:lpstr>หลักการทำงาน</vt:lpstr>
      <vt:lpstr>อุปกรณ์ที่ใช้</vt:lpstr>
      <vt:lpstr>Flowchart การทำงาน</vt:lpstr>
      <vt:lpstr>circuit</vt:lpstr>
      <vt:lpstr>งานนำเสนอ PowerPoint</vt:lpstr>
      <vt:lpstr>Code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morse code communication</dc:title>
  <dc:creator>Anawat Tongta</dc:creator>
  <cp:lastModifiedBy>Anawat Tongta</cp:lastModifiedBy>
  <cp:revision>15</cp:revision>
  <dcterms:created xsi:type="dcterms:W3CDTF">2019-08-20T23:38:15Z</dcterms:created>
  <dcterms:modified xsi:type="dcterms:W3CDTF">2019-08-21T01:27:42Z</dcterms:modified>
</cp:coreProperties>
</file>