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8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1" r:id="rId13"/>
    <p:sldId id="312" r:id="rId14"/>
    <p:sldId id="313" r:id="rId15"/>
    <p:sldId id="314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8" r:id="rId26"/>
    <p:sldId id="327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9EF32-3A0C-41C5-8C66-9E15B8A2E57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E84DD-CE38-42D8-B11B-07C09797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1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86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64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73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93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240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65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74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529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80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02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33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49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F5ED5-9F18-4514-8005-EE3C5874DA4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178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F5ED5-9F18-4514-8005-EE3C5874DA4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9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F5ED5-9F18-4514-8005-EE3C5874DA4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066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F5ED5-9F18-4514-8005-EE3C5874DA4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80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F5ED5-9F18-4514-8005-EE3C5874DA4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412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E392C-77A2-4DB8-8AEC-2F6B39B086B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33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F5ED5-9F18-4514-8005-EE3C5874DA4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64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438B491A-B8B9-4A70-953F-D73CE593752D}" type="slidenum">
              <a:rPr kumimoji="0"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27</a:t>
            </a:fld>
            <a:endParaRPr kumimoji="0"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8BFFE0A5-8FD2-467D-9E46-64D1305D3116}" type="slidenum">
              <a:rPr kumimoji="0"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28</a:t>
            </a:fld>
            <a:endParaRPr kumimoji="0"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29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51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52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31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22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32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4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33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3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34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87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35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60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36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886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37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67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38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88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39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117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77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41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0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42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780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43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76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44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012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45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38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46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683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47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741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48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6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49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5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5778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5F13DCD8-F9C1-4163-8CB7-94DB11B651ED}" type="slidenum">
              <a:rPr kumimoji="0"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50</a:t>
            </a:fld>
            <a:endParaRPr kumimoji="0"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51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691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52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129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53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612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54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809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55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687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56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405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57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583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58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540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59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4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3143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60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19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5DBA1-EA80-4BBA-8265-F149037ABEB8}" type="slidenum">
              <a:rPr lang="en-US" altLang="en-US">
                <a:solidFill>
                  <a:prstClr val="white"/>
                </a:solidFill>
              </a:rPr>
              <a:pPr/>
              <a:t>61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656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ABB77F70-BE00-4899-B00A-57F13AD39D8E}" type="slidenum">
              <a:rPr kumimoji="0"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62</a:t>
            </a:fld>
            <a:endParaRPr kumimoji="0"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4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53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CC203-A3DE-45A5-9BC7-FE0D0FA5CA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64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796338" y="6596063"/>
            <a:ext cx="347662" cy="26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fld id="{112E0A3B-1617-46F6-A7AF-4B940757390F}" type="slidenum">
              <a:rPr kumimoji="1" lang="en-GB" sz="1100">
                <a:solidFill>
                  <a:srgbClr val="800080"/>
                </a:solidFill>
                <a:latin typeface="Times New Roman" pitchFamily="18" charset="0"/>
              </a:rPr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</a:pPr>
              <a:t>‹#›</a:t>
            </a:fld>
            <a:endParaRPr kumimoji="1" lang="en-GB" sz="1100">
              <a:solidFill>
                <a:srgbClr val="CED3F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-769938" y="6581775"/>
            <a:ext cx="1011713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GB" sz="1200" dirty="0">
                <a:solidFill>
                  <a:srgbClr val="000000"/>
                </a:solidFill>
                <a:latin typeface="Times New Roman" pitchFamily="18" charset="0"/>
              </a:rPr>
              <a:t>www.wileyeurope .com/college/van </a:t>
            </a:r>
            <a:r>
              <a:rPr kumimoji="1" lang="en-GB" sz="1200" dirty="0" err="1">
                <a:solidFill>
                  <a:srgbClr val="000000"/>
                </a:solidFill>
                <a:latin typeface="Times New Roman" pitchFamily="18" charset="0"/>
              </a:rPr>
              <a:t>lamsweerde</a:t>
            </a:r>
            <a:r>
              <a:rPr kumimoji="1" lang="en-GB" sz="1200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kumimoji="1" lang="en-GB" sz="1200" dirty="0">
                <a:solidFill>
                  <a:srgbClr val="000000"/>
                </a:solidFill>
                <a:latin typeface="Times New Roman" pitchFamily="18" charset="0"/>
              </a:rPr>
              <a:t>Chap.2:  </a:t>
            </a:r>
            <a:r>
              <a:rPr kumimoji="1" lang="en-US" altLang="en-US" sz="1200" dirty="0">
                <a:solidFill>
                  <a:srgbClr val="CED3F6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Domain Understanding &amp; RE</a:t>
            </a:r>
            <a:r>
              <a:rPr kumimoji="1" lang="fr-BE" sz="1200" dirty="0">
                <a:solidFill>
                  <a:srgbClr val="000000"/>
                </a:solidFill>
                <a:latin typeface="Times New Roman" pitchFamily="18" charset="0"/>
              </a:rPr>
              <a:t>   	   </a:t>
            </a:r>
            <a:r>
              <a:rPr kumimoji="1" lang="en-GB" sz="1200" dirty="0">
                <a:solidFill>
                  <a:srgbClr val="000000"/>
                </a:solidFill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373095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5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4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2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5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5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2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9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2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741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8389938" y="6546850"/>
            <a:ext cx="75406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76200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7620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7620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7620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762000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762000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762000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762000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fld id="{B1919196-45D7-4FE9-A8DF-57C98118685E}" type="slidenum">
              <a:rPr lang="en-GB" sz="1200">
                <a:solidFill>
                  <a:srgbClr val="800080"/>
                </a:solidFill>
                <a:latin typeface="Times New Roman" pitchFamily="18" charset="0"/>
              </a:rPr>
              <a:pPr algn="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GB" sz="120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-682625" y="6581775"/>
            <a:ext cx="1011713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GB" sz="1200" dirty="0">
                <a:solidFill>
                  <a:srgbClr val="000000"/>
                </a:solidFill>
                <a:latin typeface="Times New Roman" pitchFamily="18" charset="0"/>
              </a:rPr>
              <a:t>www.wileyeurope .com/college/van </a:t>
            </a:r>
            <a:r>
              <a:rPr kumimoji="1" lang="en-GB" sz="1200" dirty="0" err="1">
                <a:solidFill>
                  <a:srgbClr val="000000"/>
                </a:solidFill>
                <a:latin typeface="Times New Roman" pitchFamily="18" charset="0"/>
              </a:rPr>
              <a:t>lamsweerde</a:t>
            </a:r>
            <a:r>
              <a:rPr kumimoji="1" lang="en-GB" sz="1200" dirty="0">
                <a:solidFill>
                  <a:srgbClr val="000000"/>
                </a:solidFill>
                <a:latin typeface="Times New Roman" pitchFamily="18" charset="0"/>
              </a:rPr>
              <a:t>        Chap.2:  </a:t>
            </a:r>
            <a:r>
              <a:rPr kumimoji="1" lang="en-US" altLang="en-US" sz="1200" dirty="0">
                <a:solidFill>
                  <a:srgbClr val="CED3F6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Domain Understanding &amp; RE</a:t>
            </a:r>
            <a:r>
              <a:rPr kumimoji="1" lang="fr-BE" sz="1200" dirty="0">
                <a:solidFill>
                  <a:srgbClr val="000000"/>
                </a:solidFill>
                <a:latin typeface="Times New Roman" pitchFamily="18" charset="0"/>
              </a:rPr>
              <a:t>   	 </a:t>
            </a:r>
            <a:r>
              <a:rPr kumimoji="1" lang="en-GB" sz="1200" dirty="0">
                <a:solidFill>
                  <a:srgbClr val="000000"/>
                </a:solidFill>
                <a:latin typeface="Times New Roman" pitchFamily="18" charset="0"/>
              </a:rPr>
              <a:t>©  2009 John Wiley and Sons</a:t>
            </a:r>
          </a:p>
        </p:txBody>
      </p:sp>
    </p:spTree>
    <p:extLst>
      <p:ext uri="{BB962C8B-B14F-4D97-AF65-F5344CB8AC3E}">
        <p14:creationId xmlns:p14="http://schemas.microsoft.com/office/powerpoint/2010/main" val="13056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475" y="4160838"/>
            <a:ext cx="8596313" cy="2098675"/>
          </a:xfrm>
        </p:spPr>
        <p:txBody>
          <a:bodyPr/>
          <a:lstStyle/>
          <a:p>
            <a:r>
              <a:rPr lang="en-US" smtClean="0"/>
              <a:t>Chapter 2</a:t>
            </a:r>
          </a:p>
          <a:p>
            <a:pPr>
              <a:spcBef>
                <a:spcPct val="20000"/>
              </a:spcBef>
            </a:pPr>
            <a:r>
              <a:rPr lang="en-US" altLang="en-US" smtClean="0"/>
              <a:t>Domain Understanding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&amp; Requirements Elicitation</a:t>
            </a:r>
            <a:endParaRPr lang="en-US" smtClean="0"/>
          </a:p>
        </p:txBody>
      </p:sp>
      <p:pic>
        <p:nvPicPr>
          <p:cNvPr id="20484" name="Picture 5" descr="Wiley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70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3"/>
          <p:cNvGrpSpPr>
            <a:grpSpLocks/>
          </p:cNvGrpSpPr>
          <p:nvPr/>
        </p:nvGrpSpPr>
        <p:grpSpPr bwMode="auto">
          <a:xfrm>
            <a:off x="957263" y="1371600"/>
            <a:ext cx="7053262" cy="3429000"/>
            <a:chOff x="603" y="816"/>
            <a:chExt cx="4443" cy="2160"/>
          </a:xfrm>
        </p:grpSpPr>
        <p:sp>
          <p:nvSpPr>
            <p:cNvPr id="31749" name="Text Box 3"/>
            <p:cNvSpPr txBox="1">
              <a:spLocks noChangeArrowheads="1"/>
            </p:cNvSpPr>
            <p:nvPr/>
          </p:nvSpPr>
          <p:spPr bwMode="auto">
            <a:xfrm>
              <a:off x="3340" y="1200"/>
              <a:ext cx="153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>
                  <a:solidFill>
                    <a:srgbClr val="5F5F5F"/>
                  </a:solidFill>
                  <a:latin typeface="Helvetica" charset="0"/>
                </a:rPr>
                <a:t>measuredSpeed</a:t>
              </a:r>
              <a:endParaRPr lang="en-AU" altLang="en-US" sz="2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1750" name="Text Box 4"/>
            <p:cNvSpPr txBox="1">
              <a:spLocks noChangeArrowheads="1"/>
            </p:cNvSpPr>
            <p:nvPr/>
          </p:nvSpPr>
          <p:spPr bwMode="auto">
            <a:xfrm>
              <a:off x="3635" y="1443"/>
              <a:ext cx="141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 i="0">
                  <a:solidFill>
                    <a:schemeClr val="tx1"/>
                  </a:solidFill>
                  <a:latin typeface="Comic Sans MS" pitchFamily="66" charset="0"/>
                </a:rPr>
                <a:t>I: input data</a:t>
              </a:r>
              <a:endParaRPr lang="en-AU" altLang="en-US" sz="20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1227" y="2110"/>
              <a:ext cx="116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>
                  <a:solidFill>
                    <a:srgbClr val="5F5F5F"/>
                  </a:solidFill>
                  <a:latin typeface="Helvetica" charset="0"/>
                </a:rPr>
                <a:t>DoorsClosed</a:t>
              </a:r>
              <a:endParaRPr lang="en-AU" altLang="en-US" sz="14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1752" name="Text Box 6"/>
            <p:cNvSpPr txBox="1">
              <a:spLocks noChangeArrowheads="1"/>
            </p:cNvSpPr>
            <p:nvPr/>
          </p:nvSpPr>
          <p:spPr bwMode="auto">
            <a:xfrm>
              <a:off x="697" y="2338"/>
              <a:ext cx="19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 i="0">
                  <a:solidFill>
                    <a:schemeClr val="tx2"/>
                  </a:solidFill>
                  <a:latin typeface="Comic Sans MS" pitchFamily="66" charset="0"/>
                </a:rPr>
                <a:t>C: controlled variables</a:t>
              </a:r>
            </a:p>
          </p:txBody>
        </p:sp>
        <p:sp>
          <p:nvSpPr>
            <p:cNvPr id="31753" name="Text Box 7"/>
            <p:cNvSpPr txBox="1">
              <a:spLocks noChangeArrowheads="1"/>
            </p:cNvSpPr>
            <p:nvPr/>
          </p:nvSpPr>
          <p:spPr bwMode="auto">
            <a:xfrm>
              <a:off x="1498" y="1200"/>
              <a:ext cx="99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>
                  <a:solidFill>
                    <a:srgbClr val="5F5F5F"/>
                  </a:solidFill>
                  <a:latin typeface="Helvetica" charset="0"/>
                </a:rPr>
                <a:t>trainSpeed</a:t>
              </a:r>
              <a:endParaRPr lang="en-AU" altLang="en-US" sz="1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1754" name="Text Box 8"/>
            <p:cNvSpPr txBox="1">
              <a:spLocks noChangeArrowheads="1"/>
            </p:cNvSpPr>
            <p:nvPr/>
          </p:nvSpPr>
          <p:spPr bwMode="auto">
            <a:xfrm>
              <a:off x="3683" y="2097"/>
              <a:ext cx="99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>
                  <a:solidFill>
                    <a:srgbClr val="5F5F5F"/>
                  </a:solidFill>
                  <a:latin typeface="Helvetica" charset="0"/>
                </a:rPr>
                <a:t>doorsState</a:t>
              </a:r>
              <a:endParaRPr lang="en-AU" altLang="en-US" sz="1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367" y="1795"/>
              <a:ext cx="1378" cy="269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en-US" sz="2000" i="0">
                  <a:solidFill>
                    <a:schemeClr val="tx2"/>
                  </a:solidFill>
                  <a:latin typeface="Comic Sans MS" pitchFamily="66" charset="0"/>
                </a:rPr>
                <a:t>Environment</a:t>
              </a:r>
              <a:endParaRPr lang="en-AU" altLang="en-US" sz="1000" i="0">
                <a:solidFill>
                  <a:schemeClr val="accent2"/>
                </a:solidFill>
                <a:latin typeface="Helvetica" charset="0"/>
              </a:endParaRPr>
            </a:p>
          </p:txBody>
        </p:sp>
        <p:sp>
          <p:nvSpPr>
            <p:cNvPr id="1400842" name="Line 10"/>
            <p:cNvSpPr>
              <a:spLocks noChangeShapeType="1"/>
            </p:cNvSpPr>
            <p:nvPr/>
          </p:nvSpPr>
          <p:spPr bwMode="auto">
            <a:xfrm flipV="1">
              <a:off x="2437" y="1126"/>
              <a:ext cx="431" cy="6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0843" name="Line 11"/>
            <p:cNvSpPr>
              <a:spLocks noChangeShapeType="1"/>
            </p:cNvSpPr>
            <p:nvPr/>
          </p:nvSpPr>
          <p:spPr bwMode="auto">
            <a:xfrm>
              <a:off x="3059" y="1126"/>
              <a:ext cx="59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0844" name="Line 12"/>
            <p:cNvSpPr>
              <a:spLocks noChangeShapeType="1"/>
            </p:cNvSpPr>
            <p:nvPr/>
          </p:nvSpPr>
          <p:spPr bwMode="auto">
            <a:xfrm flipH="1" flipV="1">
              <a:off x="2419" y="2088"/>
              <a:ext cx="492" cy="5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759" name="Text Box 13"/>
            <p:cNvSpPr txBox="1">
              <a:spLocks noChangeArrowheads="1"/>
            </p:cNvSpPr>
            <p:nvPr/>
          </p:nvSpPr>
          <p:spPr bwMode="auto">
            <a:xfrm>
              <a:off x="603" y="1440"/>
              <a:ext cx="20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 i="0">
                  <a:solidFill>
                    <a:schemeClr val="tx2"/>
                  </a:solidFill>
                  <a:latin typeface="Comic Sans MS" pitchFamily="66" charset="0"/>
                </a:rPr>
                <a:t>M: monitored variables</a:t>
              </a:r>
              <a:endParaRPr lang="en-AU" altLang="en-US" sz="1000" i="0">
                <a:solidFill>
                  <a:srgbClr val="006666"/>
                </a:solidFill>
                <a:latin typeface="Helvetica" charset="0"/>
              </a:endParaRPr>
            </a:p>
          </p:txBody>
        </p:sp>
        <p:sp>
          <p:nvSpPr>
            <p:cNvPr id="31760" name="Text Box 14"/>
            <p:cNvSpPr txBox="1">
              <a:spLocks noChangeArrowheads="1"/>
            </p:cNvSpPr>
            <p:nvPr/>
          </p:nvSpPr>
          <p:spPr bwMode="auto">
            <a:xfrm>
              <a:off x="3504" y="2352"/>
              <a:ext cx="14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 i="0">
                  <a:solidFill>
                    <a:schemeClr val="tx1"/>
                  </a:solidFill>
                  <a:latin typeface="Comic Sans MS" pitchFamily="66" charset="0"/>
                </a:rPr>
                <a:t>O: output results</a:t>
              </a:r>
              <a:endParaRPr lang="en-AU" altLang="en-US" sz="1000" b="1" i="0">
                <a:solidFill>
                  <a:srgbClr val="FF0000"/>
                </a:solidFill>
                <a:latin typeface="Helvetica" charset="0"/>
              </a:endParaRPr>
            </a:p>
          </p:txBody>
        </p:sp>
        <p:sp>
          <p:nvSpPr>
            <p:cNvPr id="1400847" name="Line 15"/>
            <p:cNvSpPr>
              <a:spLocks noChangeShapeType="1"/>
            </p:cNvSpPr>
            <p:nvPr/>
          </p:nvSpPr>
          <p:spPr bwMode="auto">
            <a:xfrm flipH="1">
              <a:off x="3059" y="2071"/>
              <a:ext cx="599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762" name="Rectangle 16"/>
            <p:cNvSpPr>
              <a:spLocks noChangeArrowheads="1"/>
            </p:cNvSpPr>
            <p:nvPr/>
          </p:nvSpPr>
          <p:spPr bwMode="auto">
            <a:xfrm>
              <a:off x="3360" y="1777"/>
              <a:ext cx="1248" cy="287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 i="0">
                  <a:solidFill>
                    <a:schemeClr val="tx1"/>
                  </a:solidFill>
                  <a:latin typeface="Comic Sans MS" pitchFamily="66" charset="0"/>
                </a:rPr>
                <a:t>SoftwareToBe</a:t>
              </a:r>
              <a:endParaRPr lang="en-AU" altLang="en-US" sz="1600" i="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1763" name="Rectangle 17"/>
            <p:cNvSpPr>
              <a:spLocks noChangeArrowheads="1"/>
            </p:cNvSpPr>
            <p:nvPr/>
          </p:nvSpPr>
          <p:spPr bwMode="auto">
            <a:xfrm>
              <a:off x="1937" y="2673"/>
              <a:ext cx="2374" cy="303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 i="0">
                  <a:solidFill>
                    <a:schemeClr val="tx1"/>
                  </a:solidFill>
                  <a:latin typeface="Comic Sans MS" pitchFamily="66" charset="0"/>
                </a:rPr>
                <a:t>Output Devices</a:t>
              </a:r>
              <a:r>
                <a:rPr lang="en-AU" altLang="en-US" sz="1800" i="0">
                  <a:solidFill>
                    <a:schemeClr val="tx1"/>
                  </a:solidFill>
                  <a:latin typeface="Helvetica" charset="0"/>
                </a:rPr>
                <a:t> (e.g. actuators)</a:t>
              </a:r>
              <a:endParaRPr lang="en-AU" altLang="en-US" sz="140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64" name="Rectangle 18"/>
            <p:cNvSpPr>
              <a:spLocks noChangeArrowheads="1"/>
            </p:cNvSpPr>
            <p:nvPr/>
          </p:nvSpPr>
          <p:spPr bwMode="auto">
            <a:xfrm>
              <a:off x="1917" y="816"/>
              <a:ext cx="2140" cy="310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 i="1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AU" altLang="en-US" sz="2000" i="0">
                  <a:solidFill>
                    <a:schemeClr val="tx1"/>
                  </a:solidFill>
                  <a:latin typeface="Comic Sans MS" pitchFamily="66" charset="0"/>
                </a:rPr>
                <a:t>Input Devices</a:t>
              </a:r>
              <a:r>
                <a:rPr lang="en-AU" altLang="en-US" sz="1400" i="0">
                  <a:solidFill>
                    <a:schemeClr val="tx1"/>
                  </a:solidFill>
                  <a:latin typeface="Helvetica" charset="0"/>
                </a:rPr>
                <a:t> </a:t>
              </a:r>
              <a:r>
                <a:rPr lang="en-AU" altLang="en-US" sz="1800" i="0">
                  <a:solidFill>
                    <a:schemeClr val="tx1"/>
                  </a:solidFill>
                  <a:latin typeface="Helvetica" charset="0"/>
                </a:rPr>
                <a:t>(e.g. sensors)</a:t>
              </a:r>
              <a:endParaRPr lang="en-AU" altLang="en-US" sz="140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400851" name="Text Box 19"/>
          <p:cNvSpPr txBox="1">
            <a:spLocks noChangeArrowheads="1"/>
          </p:cNvSpPr>
          <p:nvPr/>
        </p:nvSpPr>
        <p:spPr bwMode="auto">
          <a:xfrm>
            <a:off x="152400" y="4946650"/>
            <a:ext cx="8991600" cy="16637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SysReq </a:t>
            </a:r>
            <a:r>
              <a:rPr lang="en-US" sz="22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</a:t>
            </a:r>
            <a:r>
              <a:rPr lang="en-US" sz="2200" i="0">
                <a:solidFill>
                  <a:schemeClr val="tx2"/>
                </a:solidFill>
              </a:rPr>
              <a:t> </a:t>
            </a: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M </a:t>
            </a:r>
            <a:r>
              <a:rPr lang="en-US" sz="2200" b="1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´</a:t>
            </a:r>
            <a:r>
              <a:rPr lang="en-US" sz="2200" i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C</a:t>
            </a:r>
            <a:r>
              <a:rPr lang="en-US" i="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000" i="0">
                <a:solidFill>
                  <a:schemeClr val="tx2"/>
                </a:solidFill>
                <a:latin typeface="Comic Sans MS" pitchFamily="66" charset="0"/>
              </a:rPr>
              <a:t>relation on environment monitored/controlled variables</a:t>
            </a:r>
            <a:r>
              <a:rPr lang="en-US" i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i="0">
              <a:solidFill>
                <a:srgbClr val="006666"/>
              </a:solidFill>
              <a:latin typeface="Comic Sans MS" pitchFamily="66" charset="0"/>
            </a:endParaRPr>
          </a:p>
          <a:p>
            <a:pPr algn="l">
              <a:lnSpc>
                <a:spcPct val="70000"/>
              </a:lnSpc>
              <a:defRPr/>
            </a:pP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SofReq </a:t>
            </a:r>
            <a:r>
              <a:rPr lang="en-US" sz="22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 I </a:t>
            </a:r>
            <a:r>
              <a:rPr lang="en-US" sz="22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´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 O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relation on software input/output variables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SofReq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Map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SysReq, Dom, Asm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)  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            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translates SysReq using domain properties and assumptions</a:t>
            </a:r>
          </a:p>
        </p:txBody>
      </p:sp>
      <p:sp>
        <p:nvSpPr>
          <p:cNvPr id="1400853" name="Rectangle 21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sz="2600" smtClean="0"/>
              <a:t>Relating </a:t>
            </a:r>
            <a:r>
              <a:rPr lang="en-US" alt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</a:t>
            </a:r>
            <a:r>
              <a:rPr lang="en-US" altLang="en-US" sz="2600" smtClean="0"/>
              <a:t>reqs to </a:t>
            </a:r>
            <a:r>
              <a:rPr lang="en-US" alt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</a:t>
            </a:r>
            <a:r>
              <a:rPr lang="en-US" altLang="en-US" sz="2600" smtClean="0"/>
              <a:t>reqs: </a:t>
            </a:r>
            <a:br>
              <a:rPr lang="en-US" altLang="en-US" sz="2600" smtClean="0"/>
            </a:br>
            <a:r>
              <a:rPr lang="en-US" altLang="en-US" sz="2600" smtClean="0"/>
              <a:t>the 4-variable model</a:t>
            </a:r>
            <a:r>
              <a:rPr lang="en-US" altLang="en-US" sz="2400" smtClean="0"/>
              <a:t>  </a:t>
            </a:r>
            <a:r>
              <a:rPr lang="en-US" altLang="en-US" sz="2000" smtClean="0"/>
              <a:t>[Parnas95]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3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317500"/>
            <a:ext cx="8793163" cy="901700"/>
          </a:xfrm>
        </p:spPr>
        <p:txBody>
          <a:bodyPr/>
          <a:lstStyle/>
          <a:p>
            <a:r>
              <a:rPr lang="en-US" altLang="en-US" smtClean="0"/>
              <a:t>Mapping system reqs to software reqs involves</a:t>
            </a:r>
            <a:br>
              <a:rPr lang="en-US" altLang="en-US" smtClean="0"/>
            </a:br>
            <a:r>
              <a:rPr lang="en-US" altLang="en-US" smtClean="0"/>
              <a:t>satisfaction arguments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06538"/>
            <a:ext cx="8737600" cy="4894262"/>
          </a:xfrm>
        </p:spPr>
        <p:txBody>
          <a:bodyPr/>
          <a:lstStyle/>
          <a:p>
            <a:pPr algn="ctr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fr-FR" altLang="fr-FR" smtClean="0">
                <a:latin typeface="Arial" pitchFamily="34" charset="0"/>
              </a:rPr>
              <a:t>SOFREQ, 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ASM</a:t>
            </a:r>
            <a:r>
              <a:rPr lang="fr-FR" altLang="fr-FR" smtClean="0">
                <a:latin typeface="Arial" pitchFamily="34" charset="0"/>
              </a:rPr>
              <a:t>, 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DOM</a:t>
            </a:r>
            <a:r>
              <a:rPr lang="fr-FR" altLang="fr-FR" smtClean="0">
                <a:latin typeface="Arial" pitchFamily="34" charset="0"/>
              </a:rPr>
              <a:t> 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|=</a:t>
            </a:r>
            <a:r>
              <a:rPr lang="fr-FR" altLang="fr-FR" smtClean="0">
                <a:latin typeface="Arial" pitchFamily="34" charset="0"/>
              </a:rPr>
              <a:t> </a:t>
            </a:r>
            <a:r>
              <a:rPr lang="fr-FR" altLang="fr-FR" sz="1800" smtClean="0">
                <a:latin typeface="Arial" pitchFamily="34" charset="0"/>
              </a:rPr>
              <a:t> </a:t>
            </a:r>
            <a:r>
              <a:rPr lang="fr-FR" altLang="fr-FR" i="1" smtClean="0">
                <a:solidFill>
                  <a:schemeClr val="tx2"/>
                </a:solidFill>
                <a:latin typeface="Arial" pitchFamily="34" charset="0"/>
              </a:rPr>
              <a:t>SysReq</a:t>
            </a:r>
            <a:endParaRPr lang="fr-FR" altLang="fr-FR" b="1" i="1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 </a:t>
            </a:r>
            <a:r>
              <a:rPr lang="en-US" altLang="fr-FR" i="1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fr-FR" sz="2000" i="1" smtClean="0">
                <a:solidFill>
                  <a:srgbClr val="009999"/>
                </a:solidFill>
                <a:latin typeface="Arial" pitchFamily="34" charset="0"/>
              </a:rPr>
              <a:t> </a:t>
            </a:r>
            <a:r>
              <a:rPr lang="en-US" altLang="fr-FR" sz="2000" smtClean="0">
                <a:solidFill>
                  <a:srgbClr val="009999"/>
                </a:solidFill>
              </a:rPr>
              <a:t>“</a:t>
            </a:r>
            <a:r>
              <a:rPr lang="en-US" altLang="en-US" sz="20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en-US" sz="2000" smtClean="0">
                <a:solidFill>
                  <a:srgbClr val="009999"/>
                </a:solidFill>
              </a:rPr>
              <a:t> the software requirements in </a:t>
            </a:r>
            <a:r>
              <a:rPr lang="fr-FR" altLang="fr-FR" sz="2000" smtClean="0">
                <a:solidFill>
                  <a:srgbClr val="009999"/>
                </a:solidFill>
                <a:latin typeface="Arial" pitchFamily="34" charset="0"/>
              </a:rPr>
              <a:t>SOFREQ, the assumptions in ASM and the domain properties in DOM</a:t>
            </a:r>
            <a:r>
              <a:rPr lang="en-US" altLang="en-US" sz="2000" smtClean="0">
                <a:solidFill>
                  <a:srgbClr val="009999"/>
                </a:solidFill>
              </a:rPr>
              <a:t> are all satisfied and consistent, </a:t>
            </a:r>
            <a:r>
              <a:rPr lang="en-US" altLang="en-US" sz="20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altLang="en-US" sz="2000" smtClean="0">
                <a:solidFill>
                  <a:srgbClr val="009999"/>
                </a:solidFill>
              </a:rPr>
              <a:t> the system requirements </a:t>
            </a:r>
            <a:r>
              <a:rPr lang="fr-FR" altLang="fr-FR" sz="2000" i="1" smtClean="0">
                <a:solidFill>
                  <a:srgbClr val="009999"/>
                </a:solidFill>
                <a:latin typeface="Arial" pitchFamily="34" charset="0"/>
              </a:rPr>
              <a:t>SysReq</a:t>
            </a:r>
            <a:r>
              <a:rPr lang="en-US" altLang="en-US" sz="2000" smtClean="0">
                <a:solidFill>
                  <a:srgbClr val="009999"/>
                </a:solidFill>
              </a:rPr>
              <a:t> are satisfied”</a:t>
            </a:r>
            <a:endParaRPr lang="en-US" altLang="fr-FR" sz="2000" b="1" smtClean="0">
              <a:solidFill>
                <a:srgbClr val="009999"/>
              </a:solidFill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rgbClr val="009999"/>
                </a:solidFill>
                <a:latin typeface="Arial" pitchFamily="34" charset="0"/>
              </a:rPr>
              <a:t>	</a:t>
            </a:r>
            <a:r>
              <a:rPr lang="fr-FR" altLang="fr-FR" smtClean="0">
                <a:latin typeface="Arial" pitchFamily="34" charset="0"/>
              </a:rPr>
              <a:t>SofReq: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lang="en-US" altLang="en-US" smtClean="0">
                <a:latin typeface="Arial" pitchFamily="34" charset="0"/>
              </a:rPr>
              <a:t>measuredSpeed </a:t>
            </a:r>
            <a:r>
              <a:rPr lang="en-US" smtClean="0">
                <a:latin typeface="Symbol" pitchFamily="18" charset="2"/>
              </a:rPr>
              <a:t>¹</a:t>
            </a:r>
            <a:r>
              <a:rPr lang="en-US" smtClean="0">
                <a:latin typeface="MS Shell Dlg" charset="0"/>
              </a:rPr>
              <a:t> </a:t>
            </a:r>
            <a:r>
              <a:rPr lang="en-US" altLang="en-US" smtClean="0">
                <a:latin typeface="Arial" pitchFamily="34" charset="0"/>
              </a:rPr>
              <a:t>0 </a:t>
            </a: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mtClean="0">
                <a:latin typeface="Symbol" pitchFamily="18" charset="2"/>
              </a:rPr>
              <a:t> </a:t>
            </a:r>
            <a:r>
              <a:rPr lang="en-US" altLang="en-US" smtClean="0">
                <a:latin typeface="Arial" pitchFamily="34" charset="0"/>
              </a:rPr>
              <a:t>doorsState = 'closed’</a:t>
            </a:r>
            <a:endParaRPr lang="fr-FR" altLang="fr-FR" b="1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ASM:</a:t>
            </a: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measuredSpeed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 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		 	doorsState = 'closed’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DoorsClosed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Dom: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TrainMoving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trainSpeed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 </a:t>
            </a:r>
            <a:r>
              <a:rPr lang="en-US" altLang="en-US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---------------------------------------------------------------------------</a:t>
            </a:r>
            <a:endParaRPr lang="fr-FR" altLang="fr-FR" b="1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i="1" smtClean="0">
                <a:solidFill>
                  <a:schemeClr val="tx2"/>
                </a:solidFill>
                <a:latin typeface="Arial" pitchFamily="34" charset="0"/>
              </a:rPr>
              <a:t>SysReq: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TrainMoving </a:t>
            </a:r>
            <a:r>
              <a:rPr lang="fr-BE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DoorsClosed</a:t>
            </a:r>
          </a:p>
          <a:p>
            <a:pPr algn="ctr">
              <a:lnSpc>
                <a:spcPct val="10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altLang="en-US" i="1" smtClean="0"/>
              <a:t>Further to requirements, we need to elicit, evaluate, document, consolidate relevant assumptions &amp; domain properties</a:t>
            </a:r>
          </a:p>
        </p:txBody>
      </p:sp>
    </p:spTree>
    <p:extLst>
      <p:ext uri="{BB962C8B-B14F-4D97-AF65-F5344CB8AC3E}">
        <p14:creationId xmlns:p14="http://schemas.microsoft.com/office/powerpoint/2010/main" val="214835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(1)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2884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5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6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892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2888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9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90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2891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sz="28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2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893" name="Rectangle 13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894" name="Rectangle 14"/>
          <p:cNvSpPr>
            <a:spLocks noChangeArrowheads="1"/>
          </p:cNvSpPr>
          <p:nvPr/>
        </p:nvSpPr>
        <p:spPr bwMode="auto">
          <a:xfrm>
            <a:off x="86042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domain understanding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5" name="Rectangle 15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6" name="Rectangle 16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897" name="Rectangle 17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898" name="Rectangle 18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alternative proposals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9" name="Rectangle 19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900" name="Rectangle 20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901" name="Rectangle 21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902" name="Rectangle 22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903" name="Oval 23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72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understanding</a:t>
            </a:r>
            <a:endParaRPr lang="en-US" altLang="en-US" sz="2000" smtClean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77925"/>
            <a:ext cx="8882062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smtClean="0"/>
              <a:t>Studying the system-as-is</a:t>
            </a:r>
          </a:p>
          <a:p>
            <a:pPr lvl="1">
              <a:spcBef>
                <a:spcPct val="10000"/>
              </a:spcBef>
              <a:defRPr/>
            </a:pPr>
            <a:r>
              <a:rPr lang="fr-FR" smtClean="0"/>
              <a:t>Business organization: structure, dependencies, strategic objectives, policies, workflows, operational procedures, ...</a:t>
            </a:r>
          </a:p>
          <a:p>
            <a:pPr lvl="1">
              <a:spcBef>
                <a:spcPct val="10000"/>
              </a:spcBef>
              <a:defRPr/>
            </a:pPr>
            <a:r>
              <a:rPr lang="fr-FR" smtClean="0"/>
              <a:t>Application domain: concepts, objectives, tasks, constraints, regulations, ...   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fr-FR" smtClean="0"/>
              <a:t>Strengths &amp; weaknesses of the system-as-is </a:t>
            </a:r>
          </a:p>
          <a:p>
            <a:pPr>
              <a:defRPr/>
            </a:pPr>
            <a:r>
              <a:rPr lang="fr-FR" smtClean="0"/>
              <a:t>Identifying the system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stakeholders</a:t>
            </a:r>
            <a:r>
              <a:rPr lang="fr-FR" smtClean="0"/>
              <a:t>:</a:t>
            </a:r>
          </a:p>
          <a:p>
            <a:pPr lvl="1">
              <a:spcBef>
                <a:spcPct val="10000"/>
              </a:spcBef>
              <a:defRPr/>
            </a:pPr>
            <a:r>
              <a:rPr lang="fr-FR" smtClean="0"/>
              <a:t>Groups or individuals affected by the system-to-be, who may influence its elaboration and its acceptance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Decision makers, managers, domain experts, users, clients, subcontractors, analysts, developers, ...</a:t>
            </a:r>
            <a:endParaRPr lang="fr-FR" smtClean="0"/>
          </a:p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sz="23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Products</a:t>
            </a:r>
            <a:r>
              <a:rPr lang="fr-FR" sz="2300" smtClean="0"/>
              <a:t>:  </a:t>
            </a:r>
            <a:r>
              <a:rPr lang="fr-FR" smtClean="0"/>
              <a:t>Initial sections for preliminary draft proposal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fr-FR" smtClean="0"/>
              <a:t>	              Glossary of terms</a:t>
            </a:r>
            <a:endParaRPr lang="fr-FR" sz="2300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52400" y="53975"/>
          <a:ext cx="1066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Clip" r:id="rId4" imgW="1258200" imgH="1103040" progId="MS_ClipArt_Gallery.2">
                  <p:embed/>
                </p:oleObj>
              </mc:Choice>
              <mc:Fallback>
                <p:oleObj name="Clip" r:id="rId4" imgW="1258200" imgH="1103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975"/>
                        <a:ext cx="1066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99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Requirements elicitation</a:t>
            </a:r>
            <a:endParaRPr lang="en-US" altLang="en-US" sz="2000" smtClean="0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30325"/>
            <a:ext cx="8882062" cy="52990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mtClean="0"/>
              <a:t>Exploring the problem world ...</a:t>
            </a:r>
          </a:p>
          <a:p>
            <a:pPr>
              <a:defRPr/>
            </a:pPr>
            <a:r>
              <a:rPr lang="fr-FR" smtClean="0"/>
              <a:t>Further analysis of problems with system-as-is: symptoms, causes, consequences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mtClean="0"/>
              <a:t>Analysis of technology opportunities, new market conditions</a:t>
            </a: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fr-FR" smtClean="0"/>
              <a:t>Identification of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smtClean="0"/>
              <a:t>improvement objectives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organizational/technical constraints on system-to-be</a:t>
            </a:r>
          </a:p>
          <a:p>
            <a:pPr lvl="1">
              <a:lnSpc>
                <a:spcPct val="100000"/>
              </a:lnSpc>
              <a:defRPr/>
            </a:pPr>
            <a:r>
              <a:rPr lang="fr-FR" i="1" smtClean="0"/>
              <a:t>alternative</a:t>
            </a:r>
            <a:r>
              <a:rPr lang="fr-FR" smtClean="0"/>
              <a:t> options for satisfying objectives, for assigning responsibilities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scenarios of hypothetical software-environment interaction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requirements on software, assumptions on environment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Product</a:t>
            </a:r>
            <a:r>
              <a:rPr lang="fr-FR" smtClean="0"/>
              <a:t>: Additional sections for preliminary draft proposal</a:t>
            </a:r>
          </a:p>
        </p:txBody>
      </p:sp>
      <p:pic>
        <p:nvPicPr>
          <p:cNvPr id="38916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200"/>
            <a:ext cx="981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61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(2)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3908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09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0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40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3912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3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4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3915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16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7" name="Freeform 13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8" name="Rectangle 14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9" name="Rectangle 15"/>
          <p:cNvSpPr>
            <a:spLocks noChangeArrowheads="1"/>
          </p:cNvSpPr>
          <p:nvPr/>
        </p:nvSpPr>
        <p:spPr bwMode="auto">
          <a:xfrm>
            <a:off x="86042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0" name="Rectangle 16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1" name="Rectangle 17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22" name="Rectangle 18"/>
          <p:cNvSpPr>
            <a:spLocks noChangeArrowheads="1"/>
          </p:cNvSpPr>
          <p:nvPr/>
        </p:nvSpPr>
        <p:spPr bwMode="auto">
          <a:xfrm>
            <a:off x="6045200" y="2259013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3" name="Rectangle 19"/>
          <p:cNvSpPr>
            <a:spLocks noChangeArrowheads="1"/>
          </p:cNvSpPr>
          <p:nvPr/>
        </p:nvSpPr>
        <p:spPr bwMode="auto">
          <a:xfrm>
            <a:off x="5861050" y="2682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agreement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4" name="Rectangle 20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1" name="Rectangle 21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altLang="en-US" i="0"/>
          </a:p>
        </p:txBody>
      </p:sp>
      <p:sp>
        <p:nvSpPr>
          <p:cNvPr id="1403926" name="Rectangle 22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27" name="Rectangle 23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agreed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28" name="Rectangle 24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29" name="Rectangle 25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30" name="Rectangle 26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31" name="Rectangle 27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32" name="Oval 28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2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(3)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4932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3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4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988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4936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7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8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4939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0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1" name="Freeform 13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2" name="Freeform 14"/>
          <p:cNvSpPr>
            <a:spLocks/>
          </p:cNvSpPr>
          <p:nvPr/>
        </p:nvSpPr>
        <p:spPr bwMode="auto">
          <a:xfrm>
            <a:off x="4587875" y="3783013"/>
            <a:ext cx="798513" cy="717550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3" name="Rectangle 15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94" name="Rectangle 16"/>
          <p:cNvSpPr>
            <a:spLocks noChangeArrowheads="1"/>
          </p:cNvSpPr>
          <p:nvPr/>
        </p:nvSpPr>
        <p:spPr bwMode="auto">
          <a:xfrm>
            <a:off x="854075" y="2217738"/>
            <a:ext cx="3021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</a:p>
        </p:txBody>
      </p:sp>
      <p:sp>
        <p:nvSpPr>
          <p:cNvPr id="1404945" name="Rectangle 17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6" name="Rectangle 18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7" name="Rectangle 19"/>
          <p:cNvSpPr>
            <a:spLocks noChangeArrowheads="1"/>
          </p:cNvSpPr>
          <p:nvPr/>
        </p:nvSpPr>
        <p:spPr bwMode="auto">
          <a:xfrm>
            <a:off x="6073775" y="2259013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8" name="Rectangle 20"/>
          <p:cNvSpPr>
            <a:spLocks noChangeArrowheads="1"/>
          </p:cNvSpPr>
          <p:nvPr/>
        </p:nvSpPr>
        <p:spPr bwMode="auto">
          <a:xfrm>
            <a:off x="5889625" y="2682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agreement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9" name="Rectangle 21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00" name="Rectangle 22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altLang="en-US" i="0"/>
          </a:p>
        </p:txBody>
      </p:sp>
      <p:sp>
        <p:nvSpPr>
          <p:cNvPr id="1404951" name="Rectangle 23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02" name="Rectangle 24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altLang="en-US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2003" name="Rectangle 25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altLang="en-US" i="0">
              <a:latin typeface="Comic Sans MS" pitchFamily="66" charset="0"/>
            </a:endParaRPr>
          </a:p>
        </p:txBody>
      </p:sp>
      <p:sp>
        <p:nvSpPr>
          <p:cNvPr id="1404954" name="Rectangle 26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55" name="Rectangle 27"/>
          <p:cNvSpPr>
            <a:spLocks noChangeArrowheads="1"/>
          </p:cNvSpPr>
          <p:nvPr/>
        </p:nvSpPr>
        <p:spPr bwMode="auto">
          <a:xfrm>
            <a:off x="2946400" y="6019800"/>
            <a:ext cx="3681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documented 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4956" name="Rectangle 28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57" name="Rectangle 29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58" name="Rectangle 30"/>
          <p:cNvSpPr>
            <a:spLocks noChangeArrowheads="1"/>
          </p:cNvSpPr>
          <p:nvPr/>
        </p:nvSpPr>
        <p:spPr bwMode="auto">
          <a:xfrm>
            <a:off x="6096000" y="4864100"/>
            <a:ext cx="1679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specification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9" name="Rectangle 31"/>
          <p:cNvSpPr>
            <a:spLocks noChangeArrowheads="1"/>
          </p:cNvSpPr>
          <p:nvPr/>
        </p:nvSpPr>
        <p:spPr bwMode="auto">
          <a:xfrm>
            <a:off x="5791200" y="5273675"/>
            <a:ext cx="2289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documentation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60" name="Oval 32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87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&amp; documentation</a:t>
            </a:r>
            <a:endParaRPr lang="en-US" altLang="en-US" sz="2000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77925"/>
            <a:ext cx="8991600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smtClean="0"/>
              <a:t>Precise definition of all features of the agreed system</a:t>
            </a:r>
          </a:p>
          <a:p>
            <a:pPr lvl="1">
              <a:defRPr/>
            </a:pPr>
            <a:r>
              <a:rPr lang="fr-FR" smtClean="0"/>
              <a:t>Objectives, concepts, relevant domain properties, system/software requirements, assumptions, responsibilities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Satisfaction arguments, rationale for options taken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Likely system variants &amp; evolutions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Estimated costs</a:t>
            </a:r>
          </a:p>
          <a:p>
            <a:pPr>
              <a:lnSpc>
                <a:spcPct val="140000"/>
              </a:lnSpc>
              <a:defRPr/>
            </a:pPr>
            <a:r>
              <a:rPr lang="fr-FR" smtClean="0"/>
              <a:t>Organization of these in a coherent structure</a:t>
            </a:r>
          </a:p>
          <a:p>
            <a:pPr>
              <a:lnSpc>
                <a:spcPct val="130000"/>
              </a:lnSpc>
              <a:defRPr/>
            </a:pPr>
            <a:r>
              <a:rPr lang="fr-FR" smtClean="0"/>
              <a:t>Documentation in a form understandable by all parties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fr-FR" smtClean="0"/>
              <a:t>Resulting product: 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Document</a:t>
            </a:r>
            <a:r>
              <a:rPr lang="fr-FR" smtClean="0"/>
              <a:t> (RD)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050"/>
            <a:ext cx="1143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65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(4)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5956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57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58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36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5960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61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62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5963" name="Rectangle 11"/>
          <p:cNvSpPr>
            <a:spLocks noChangeArrowheads="1"/>
          </p:cNvSpPr>
          <p:nvPr/>
        </p:nvSpPr>
        <p:spPr bwMode="auto">
          <a:xfrm>
            <a:off x="3538538" y="3730625"/>
            <a:ext cx="132397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4" name="Rectangle 12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65" name="Freeform 13"/>
          <p:cNvSpPr>
            <a:spLocks/>
          </p:cNvSpPr>
          <p:nvPr/>
        </p:nvSpPr>
        <p:spPr bwMode="auto">
          <a:xfrm>
            <a:off x="3363913" y="3810000"/>
            <a:ext cx="1223962" cy="715963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7"/>
              </a:cxn>
              <a:cxn ang="0">
                <a:pos x="47" y="117"/>
              </a:cxn>
              <a:cxn ang="0">
                <a:pos x="47" y="134"/>
              </a:cxn>
              <a:cxn ang="0">
                <a:pos x="78" y="184"/>
              </a:cxn>
              <a:cxn ang="0">
                <a:pos x="141" y="234"/>
              </a:cxn>
              <a:cxn ang="0">
                <a:pos x="188" y="284"/>
              </a:cxn>
              <a:cxn ang="0">
                <a:pos x="267" y="334"/>
              </a:cxn>
              <a:cxn ang="0">
                <a:pos x="456" y="418"/>
              </a:cxn>
              <a:cxn ang="0">
                <a:pos x="597" y="451"/>
              </a:cxn>
              <a:cxn ang="0">
                <a:pos x="771" y="451"/>
              </a:cxn>
              <a:cxn ang="0">
                <a:pos x="771" y="418"/>
              </a:cxn>
              <a:cxn ang="0">
                <a:pos x="613" y="418"/>
              </a:cxn>
              <a:cxn ang="0">
                <a:pos x="472" y="385"/>
              </a:cxn>
              <a:cxn ang="0">
                <a:pos x="283" y="301"/>
              </a:cxn>
              <a:cxn ang="0">
                <a:pos x="204" y="251"/>
              </a:cxn>
              <a:cxn ang="0">
                <a:pos x="157" y="201"/>
              </a:cxn>
              <a:cxn ang="0">
                <a:pos x="94" y="151"/>
              </a:cxn>
              <a:cxn ang="0">
                <a:pos x="62" y="100"/>
              </a:cxn>
              <a:cxn ang="0">
                <a:pos x="62" y="117"/>
              </a:cxn>
              <a:cxn ang="0">
                <a:pos x="78" y="117"/>
              </a:cxn>
              <a:cxn ang="0">
                <a:pos x="31" y="0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6" name="Freeform 14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7" name="Freeform 15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8" name="Freeform 16"/>
          <p:cNvSpPr>
            <a:spLocks/>
          </p:cNvSpPr>
          <p:nvPr/>
        </p:nvSpPr>
        <p:spPr bwMode="auto">
          <a:xfrm>
            <a:off x="4587875" y="3783013"/>
            <a:ext cx="798513" cy="717550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9" name="Rectangle 17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44" name="Rectangle 18"/>
          <p:cNvSpPr>
            <a:spLocks noChangeArrowheads="1"/>
          </p:cNvSpPr>
          <p:nvPr/>
        </p:nvSpPr>
        <p:spPr bwMode="auto">
          <a:xfrm>
            <a:off x="854075" y="2217738"/>
            <a:ext cx="3021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</a:p>
        </p:txBody>
      </p:sp>
      <p:sp>
        <p:nvSpPr>
          <p:cNvPr id="1405971" name="Rectangle 19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72" name="Rectangle 20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73" name="Rectangle 21"/>
          <p:cNvSpPr>
            <a:spLocks noChangeArrowheads="1"/>
          </p:cNvSpPr>
          <p:nvPr/>
        </p:nvSpPr>
        <p:spPr bwMode="auto">
          <a:xfrm>
            <a:off x="6378575" y="2244725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48" name="Rectangle 22"/>
          <p:cNvSpPr>
            <a:spLocks noChangeArrowheads="1"/>
          </p:cNvSpPr>
          <p:nvPr/>
        </p:nvSpPr>
        <p:spPr bwMode="auto">
          <a:xfrm>
            <a:off x="6189663" y="2668588"/>
            <a:ext cx="1746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i="0">
                <a:solidFill>
                  <a:schemeClr val="tx1"/>
                </a:solidFill>
                <a:latin typeface="Arial" pitchFamily="34" charset="0"/>
              </a:rPr>
              <a:t>&amp; agreement</a:t>
            </a:r>
          </a:p>
        </p:txBody>
      </p:sp>
      <p:sp>
        <p:nvSpPr>
          <p:cNvPr id="1405975" name="Rectangle 23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50" name="Rectangle 24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altLang="en-US" i="0"/>
          </a:p>
        </p:txBody>
      </p:sp>
      <p:sp>
        <p:nvSpPr>
          <p:cNvPr id="1405977" name="Rectangle 25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52" name="Rectangle 26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altLang="en-US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4053" name="Rectangle 27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altLang="en-US" i="0">
              <a:latin typeface="Comic Sans MS" pitchFamily="66" charset="0"/>
            </a:endParaRPr>
          </a:p>
        </p:txBody>
      </p:sp>
      <p:sp>
        <p:nvSpPr>
          <p:cNvPr id="1405980" name="Rectangle 28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81" name="Rectangle 29"/>
          <p:cNvSpPr>
            <a:spLocks noChangeArrowheads="1"/>
          </p:cNvSpPr>
          <p:nvPr/>
        </p:nvSpPr>
        <p:spPr bwMode="auto">
          <a:xfrm>
            <a:off x="2946400" y="6019800"/>
            <a:ext cx="3681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documented 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5982" name="Rectangle 30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83" name="Rectangle 31"/>
          <p:cNvSpPr>
            <a:spLocks noChangeArrowheads="1"/>
          </p:cNvSpPr>
          <p:nvPr/>
        </p:nvSpPr>
        <p:spPr bwMode="auto">
          <a:xfrm>
            <a:off x="552450" y="3957638"/>
            <a:ext cx="2279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consolidated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4" name="Rectangle 32"/>
          <p:cNvSpPr>
            <a:spLocks noChangeArrowheads="1"/>
          </p:cNvSpPr>
          <p:nvPr/>
        </p:nvSpPr>
        <p:spPr bwMode="auto">
          <a:xfrm>
            <a:off x="781050" y="4359275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requirements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5985" name="Rectangle 33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86" name="Rectangle 34"/>
          <p:cNvSpPr>
            <a:spLocks noChangeArrowheads="1"/>
          </p:cNvSpPr>
          <p:nvPr/>
        </p:nvSpPr>
        <p:spPr bwMode="auto">
          <a:xfrm>
            <a:off x="6248400" y="4892675"/>
            <a:ext cx="1679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specification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7" name="Rectangle 35"/>
          <p:cNvSpPr>
            <a:spLocks noChangeArrowheads="1"/>
          </p:cNvSpPr>
          <p:nvPr/>
        </p:nvSpPr>
        <p:spPr bwMode="auto">
          <a:xfrm>
            <a:off x="5943600" y="5302250"/>
            <a:ext cx="2289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documentation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8" name="Rectangle 36"/>
          <p:cNvSpPr>
            <a:spLocks noChangeArrowheads="1"/>
          </p:cNvSpPr>
          <p:nvPr/>
        </p:nvSpPr>
        <p:spPr bwMode="auto">
          <a:xfrm>
            <a:off x="615950" y="4899025"/>
            <a:ext cx="32464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89" name="Rectangle 37"/>
          <p:cNvSpPr>
            <a:spLocks noChangeArrowheads="1"/>
          </p:cNvSpPr>
          <p:nvPr/>
        </p:nvSpPr>
        <p:spPr bwMode="auto">
          <a:xfrm>
            <a:off x="1643063" y="4926013"/>
            <a:ext cx="1290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validation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90" name="Rectangle 38"/>
          <p:cNvSpPr>
            <a:spLocks noChangeArrowheads="1"/>
          </p:cNvSpPr>
          <p:nvPr/>
        </p:nvSpPr>
        <p:spPr bwMode="auto">
          <a:xfrm>
            <a:off x="1428750" y="5349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verification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91" name="Oval 39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43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</p:spPr>
        <p:txBody>
          <a:bodyPr/>
          <a:lstStyle/>
          <a:p>
            <a:r>
              <a:rPr lang="en-US" altLang="en-US" smtClean="0"/>
              <a:t>Requirements consolidation</a:t>
            </a:r>
            <a:endParaRPr lang="en-US" altLang="en-US" sz="2000" smtClean="0"/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062038"/>
            <a:ext cx="8550275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endParaRPr lang="fr-FR" smtClean="0"/>
          </a:p>
          <a:p>
            <a:pPr>
              <a:lnSpc>
                <a:spcPct val="90000"/>
              </a:lnSpc>
              <a:defRPr/>
            </a:pPr>
            <a:r>
              <a:rPr lang="fr-FR" smtClean="0"/>
              <a:t>Quality assurance activity on RD ...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smtClean="0"/>
              <a:t>Validation:  adequacy of RD items </a:t>
            </a:r>
            <a:r>
              <a:rPr lang="fr-FR" sz="2000" smtClean="0"/>
              <a:t>wrt</a:t>
            </a:r>
            <a:r>
              <a:rPr lang="fr-FR" smtClean="0"/>
              <a:t> real needs ?</a:t>
            </a:r>
          </a:p>
          <a:p>
            <a:pPr lvl="1">
              <a:spcBef>
                <a:spcPct val="50000"/>
              </a:spcBef>
              <a:defRPr/>
            </a:pPr>
            <a:r>
              <a:rPr lang="fr-FR" smtClean="0"/>
              <a:t>Verification:  omissions, inconsistencies ?</a:t>
            </a:r>
          </a:p>
          <a:p>
            <a:pPr lvl="1">
              <a:spcBef>
                <a:spcPct val="50000"/>
              </a:spcBef>
              <a:defRPr/>
            </a:pPr>
            <a:r>
              <a:rPr lang="fr-FR" smtClean="0"/>
              <a:t>Checks for other target qualities </a:t>
            </a:r>
            <a:r>
              <a:rPr lang="fr-FR" sz="2000" smtClean="0"/>
              <a:t>(discussed next)</a:t>
            </a:r>
            <a:endParaRPr lang="fr-FR" smtClean="0"/>
          </a:p>
          <a:p>
            <a:pPr lvl="1">
              <a:lnSpc>
                <a:spcPct val="150000"/>
              </a:lnSpc>
              <a:defRPr/>
            </a:pPr>
            <a:r>
              <a:rPr lang="fr-FR" smtClean="0"/>
              <a:t>Fixing of errors &amp; flaws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  <a:r>
              <a:rPr lang="fr-FR" smtClean="0"/>
              <a:t>:  Consolidated RD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smtClean="0"/>
              <a:t>                      Acceptance test data, prototype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smtClean="0"/>
              <a:t>			Development plan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smtClean="0"/>
              <a:t>	                  Project contract</a:t>
            </a:r>
          </a:p>
          <a:p>
            <a:pPr lvl="1">
              <a:buFontTx/>
              <a:buNone/>
              <a:defRPr/>
            </a:pPr>
            <a:endParaRPr lang="fr-FR" smtClean="0">
              <a:solidFill>
                <a:schemeClr val="tx1"/>
              </a:solidFill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1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8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The scope of RE:  </a:t>
            </a:r>
            <a:br>
              <a:rPr kumimoji="0" lang="en-US" altLang="en-US" smtClean="0"/>
            </a:br>
            <a:r>
              <a:rPr kumimoji="0" lang="en-US" altLang="en-US" smtClean="0"/>
              <a:t>the </a:t>
            </a:r>
            <a:r>
              <a:rPr kumimoji="0" lang="en-US" altLang="en-US" sz="2400" i="1" smtClean="0"/>
              <a:t>WHY</a:t>
            </a:r>
            <a:r>
              <a:rPr kumimoji="0" lang="en-US" altLang="en-US" sz="2400" smtClean="0"/>
              <a:t>, </a:t>
            </a:r>
            <a:r>
              <a:rPr kumimoji="0" lang="en-US" altLang="en-US" sz="2400" i="1" smtClean="0"/>
              <a:t>WHAT</a:t>
            </a:r>
            <a:r>
              <a:rPr kumimoji="0" lang="en-US" altLang="en-US" sz="2400" smtClean="0"/>
              <a:t>, </a:t>
            </a:r>
            <a:r>
              <a:rPr kumimoji="0" lang="en-US" altLang="en-US" sz="2400" i="1" smtClean="0"/>
              <a:t>WHO</a:t>
            </a:r>
            <a:r>
              <a:rPr kumimoji="0" lang="en-US" altLang="en-US" smtClean="0"/>
              <a:t>  dimensions</a:t>
            </a:r>
            <a:endParaRPr kumimoji="0" lang="fr-FR" altLang="en-US" smtClean="0"/>
          </a:p>
        </p:txBody>
      </p:sp>
      <p:grpSp>
        <p:nvGrpSpPr>
          <p:cNvPr id="2055" name="Group 172"/>
          <p:cNvGrpSpPr>
            <a:grpSpLocks/>
          </p:cNvGrpSpPr>
          <p:nvPr/>
        </p:nvGrpSpPr>
        <p:grpSpPr bwMode="auto">
          <a:xfrm>
            <a:off x="4191000" y="2120900"/>
            <a:ext cx="2057400" cy="609600"/>
            <a:chOff x="2640" y="1134"/>
            <a:chExt cx="1296" cy="384"/>
          </a:xfrm>
        </p:grpSpPr>
        <p:sp>
          <p:nvSpPr>
            <p:cNvPr id="1389570" name="Freeform 2"/>
            <p:cNvSpPr>
              <a:spLocks/>
            </p:cNvSpPr>
            <p:nvPr/>
          </p:nvSpPr>
          <p:spPr bwMode="auto">
            <a:xfrm>
              <a:off x="2640" y="1134"/>
              <a:ext cx="1296" cy="384"/>
            </a:xfrm>
            <a:custGeom>
              <a:avLst/>
              <a:gdLst/>
              <a:ahLst/>
              <a:cxnLst>
                <a:cxn ang="0">
                  <a:pos x="70" y="281"/>
                </a:cxn>
                <a:cxn ang="0">
                  <a:pos x="164" y="219"/>
                </a:cxn>
                <a:cxn ang="0">
                  <a:pos x="405" y="102"/>
                </a:cxn>
                <a:cxn ang="0">
                  <a:pos x="569" y="78"/>
                </a:cxn>
                <a:cxn ang="0">
                  <a:pos x="1224" y="109"/>
                </a:cxn>
                <a:cxn ang="0">
                  <a:pos x="1403" y="164"/>
                </a:cxn>
                <a:cxn ang="0">
                  <a:pos x="1504" y="203"/>
                </a:cxn>
                <a:cxn ang="0">
                  <a:pos x="1535" y="219"/>
                </a:cxn>
                <a:cxn ang="0">
                  <a:pos x="1699" y="70"/>
                </a:cxn>
                <a:cxn ang="0">
                  <a:pos x="1808" y="24"/>
                </a:cxn>
                <a:cxn ang="0">
                  <a:pos x="1972" y="0"/>
                </a:cxn>
                <a:cxn ang="0">
                  <a:pos x="2509" y="24"/>
                </a:cxn>
                <a:cxn ang="0">
                  <a:pos x="2821" y="78"/>
                </a:cxn>
                <a:cxn ang="0">
                  <a:pos x="2922" y="109"/>
                </a:cxn>
                <a:cxn ang="0">
                  <a:pos x="2992" y="148"/>
                </a:cxn>
                <a:cxn ang="0">
                  <a:pos x="3031" y="195"/>
                </a:cxn>
                <a:cxn ang="0">
                  <a:pos x="3086" y="242"/>
                </a:cxn>
                <a:cxn ang="0">
                  <a:pos x="3125" y="195"/>
                </a:cxn>
                <a:cxn ang="0">
                  <a:pos x="3374" y="109"/>
                </a:cxn>
                <a:cxn ang="0">
                  <a:pos x="3966" y="148"/>
                </a:cxn>
                <a:cxn ang="0">
                  <a:pos x="4076" y="172"/>
                </a:cxn>
                <a:cxn ang="0">
                  <a:pos x="4146" y="226"/>
                </a:cxn>
                <a:cxn ang="0">
                  <a:pos x="4278" y="304"/>
                </a:cxn>
                <a:cxn ang="0">
                  <a:pos x="4364" y="413"/>
                </a:cxn>
                <a:cxn ang="0">
                  <a:pos x="4356" y="515"/>
                </a:cxn>
                <a:cxn ang="0">
                  <a:pos x="4208" y="819"/>
                </a:cxn>
                <a:cxn ang="0">
                  <a:pos x="4099" y="865"/>
                </a:cxn>
                <a:cxn ang="0">
                  <a:pos x="3951" y="881"/>
                </a:cxn>
                <a:cxn ang="0">
                  <a:pos x="3499" y="850"/>
                </a:cxn>
                <a:cxn ang="0">
                  <a:pos x="3296" y="819"/>
                </a:cxn>
                <a:cxn ang="0">
                  <a:pos x="3133" y="780"/>
                </a:cxn>
                <a:cxn ang="0">
                  <a:pos x="3094" y="756"/>
                </a:cxn>
                <a:cxn ang="0">
                  <a:pos x="2813" y="865"/>
                </a:cxn>
                <a:cxn ang="0">
                  <a:pos x="2611" y="897"/>
                </a:cxn>
                <a:cxn ang="0">
                  <a:pos x="2057" y="873"/>
                </a:cxn>
                <a:cxn ang="0">
                  <a:pos x="1722" y="780"/>
                </a:cxn>
                <a:cxn ang="0">
                  <a:pos x="1707" y="756"/>
                </a:cxn>
                <a:cxn ang="0">
                  <a:pos x="1730" y="764"/>
                </a:cxn>
                <a:cxn ang="0">
                  <a:pos x="1699" y="787"/>
                </a:cxn>
                <a:cxn ang="0">
                  <a:pos x="1629" y="834"/>
                </a:cxn>
                <a:cxn ang="0">
                  <a:pos x="1364" y="889"/>
                </a:cxn>
                <a:cxn ang="0">
                  <a:pos x="1029" y="858"/>
                </a:cxn>
                <a:cxn ang="0">
                  <a:pos x="857" y="819"/>
                </a:cxn>
                <a:cxn ang="0">
                  <a:pos x="499" y="725"/>
                </a:cxn>
                <a:cxn ang="0">
                  <a:pos x="382" y="686"/>
                </a:cxn>
                <a:cxn ang="0">
                  <a:pos x="304" y="663"/>
                </a:cxn>
                <a:cxn ang="0">
                  <a:pos x="203" y="608"/>
                </a:cxn>
                <a:cxn ang="0">
                  <a:pos x="47" y="561"/>
                </a:cxn>
                <a:cxn ang="0">
                  <a:pos x="0" y="460"/>
                </a:cxn>
                <a:cxn ang="0">
                  <a:pos x="8" y="343"/>
                </a:cxn>
                <a:cxn ang="0">
                  <a:pos x="70" y="304"/>
                </a:cxn>
                <a:cxn ang="0">
                  <a:pos x="70" y="281"/>
                </a:cxn>
              </a:cxnLst>
              <a:rect l="0" t="0" r="r" b="b"/>
              <a:pathLst>
                <a:path w="4364" h="897">
                  <a:moveTo>
                    <a:pt x="70" y="281"/>
                  </a:moveTo>
                  <a:cubicBezTo>
                    <a:pt x="93" y="248"/>
                    <a:pt x="130" y="241"/>
                    <a:pt x="164" y="219"/>
                  </a:cubicBezTo>
                  <a:cubicBezTo>
                    <a:pt x="239" y="172"/>
                    <a:pt x="319" y="126"/>
                    <a:pt x="405" y="102"/>
                  </a:cubicBezTo>
                  <a:cubicBezTo>
                    <a:pt x="458" y="87"/>
                    <a:pt x="569" y="78"/>
                    <a:pt x="569" y="78"/>
                  </a:cubicBezTo>
                  <a:cubicBezTo>
                    <a:pt x="803" y="82"/>
                    <a:pt x="1003" y="76"/>
                    <a:pt x="1224" y="109"/>
                  </a:cubicBezTo>
                  <a:cubicBezTo>
                    <a:pt x="1283" y="134"/>
                    <a:pt x="1344" y="141"/>
                    <a:pt x="1403" y="164"/>
                  </a:cubicBezTo>
                  <a:cubicBezTo>
                    <a:pt x="1437" y="177"/>
                    <a:pt x="1470" y="191"/>
                    <a:pt x="1504" y="203"/>
                  </a:cubicBezTo>
                  <a:cubicBezTo>
                    <a:pt x="1554" y="221"/>
                    <a:pt x="1510" y="219"/>
                    <a:pt x="1535" y="219"/>
                  </a:cubicBezTo>
                  <a:cubicBezTo>
                    <a:pt x="1579" y="131"/>
                    <a:pt x="1616" y="111"/>
                    <a:pt x="1699" y="70"/>
                  </a:cubicBezTo>
                  <a:cubicBezTo>
                    <a:pt x="1737" y="51"/>
                    <a:pt x="1766" y="35"/>
                    <a:pt x="1808" y="24"/>
                  </a:cubicBezTo>
                  <a:cubicBezTo>
                    <a:pt x="1861" y="10"/>
                    <a:pt x="1972" y="0"/>
                    <a:pt x="1972" y="0"/>
                  </a:cubicBezTo>
                  <a:cubicBezTo>
                    <a:pt x="2170" y="4"/>
                    <a:pt x="2325" y="5"/>
                    <a:pt x="2509" y="24"/>
                  </a:cubicBezTo>
                  <a:cubicBezTo>
                    <a:pt x="2609" y="50"/>
                    <a:pt x="2718" y="65"/>
                    <a:pt x="2821" y="78"/>
                  </a:cubicBezTo>
                  <a:cubicBezTo>
                    <a:pt x="2855" y="90"/>
                    <a:pt x="2887" y="101"/>
                    <a:pt x="2922" y="109"/>
                  </a:cubicBezTo>
                  <a:cubicBezTo>
                    <a:pt x="2945" y="124"/>
                    <a:pt x="2971" y="131"/>
                    <a:pt x="2992" y="148"/>
                  </a:cubicBezTo>
                  <a:cubicBezTo>
                    <a:pt x="3032" y="181"/>
                    <a:pt x="3002" y="161"/>
                    <a:pt x="3031" y="195"/>
                  </a:cubicBezTo>
                  <a:cubicBezTo>
                    <a:pt x="3048" y="215"/>
                    <a:pt x="3068" y="224"/>
                    <a:pt x="3086" y="242"/>
                  </a:cubicBezTo>
                  <a:cubicBezTo>
                    <a:pt x="3100" y="228"/>
                    <a:pt x="3111" y="209"/>
                    <a:pt x="3125" y="195"/>
                  </a:cubicBezTo>
                  <a:cubicBezTo>
                    <a:pt x="3178" y="142"/>
                    <a:pt x="3302" y="120"/>
                    <a:pt x="3374" y="109"/>
                  </a:cubicBezTo>
                  <a:cubicBezTo>
                    <a:pt x="3572" y="117"/>
                    <a:pt x="3769" y="128"/>
                    <a:pt x="3966" y="148"/>
                  </a:cubicBezTo>
                  <a:cubicBezTo>
                    <a:pt x="4000" y="155"/>
                    <a:pt x="4045" y="155"/>
                    <a:pt x="4076" y="172"/>
                  </a:cubicBezTo>
                  <a:cubicBezTo>
                    <a:pt x="4137" y="206"/>
                    <a:pt x="4105" y="192"/>
                    <a:pt x="4146" y="226"/>
                  </a:cubicBezTo>
                  <a:cubicBezTo>
                    <a:pt x="4185" y="259"/>
                    <a:pt x="4234" y="279"/>
                    <a:pt x="4278" y="304"/>
                  </a:cubicBezTo>
                  <a:cubicBezTo>
                    <a:pt x="4315" y="329"/>
                    <a:pt x="4349" y="370"/>
                    <a:pt x="4364" y="413"/>
                  </a:cubicBezTo>
                  <a:cubicBezTo>
                    <a:pt x="4356" y="535"/>
                    <a:pt x="4356" y="569"/>
                    <a:pt x="4356" y="515"/>
                  </a:cubicBezTo>
                  <a:cubicBezTo>
                    <a:pt x="4334" y="663"/>
                    <a:pt x="4316" y="711"/>
                    <a:pt x="4208" y="819"/>
                  </a:cubicBezTo>
                  <a:cubicBezTo>
                    <a:pt x="4188" y="839"/>
                    <a:pt x="4128" y="856"/>
                    <a:pt x="4099" y="865"/>
                  </a:cubicBezTo>
                  <a:cubicBezTo>
                    <a:pt x="4085" y="870"/>
                    <a:pt x="3953" y="881"/>
                    <a:pt x="3951" y="881"/>
                  </a:cubicBezTo>
                  <a:cubicBezTo>
                    <a:pt x="3799" y="875"/>
                    <a:pt x="3650" y="861"/>
                    <a:pt x="3499" y="850"/>
                  </a:cubicBezTo>
                  <a:cubicBezTo>
                    <a:pt x="3432" y="839"/>
                    <a:pt x="3364" y="828"/>
                    <a:pt x="3296" y="819"/>
                  </a:cubicBezTo>
                  <a:cubicBezTo>
                    <a:pt x="3242" y="805"/>
                    <a:pt x="3188" y="792"/>
                    <a:pt x="3133" y="780"/>
                  </a:cubicBezTo>
                  <a:cubicBezTo>
                    <a:pt x="3097" y="772"/>
                    <a:pt x="3106" y="781"/>
                    <a:pt x="3094" y="756"/>
                  </a:cubicBezTo>
                  <a:cubicBezTo>
                    <a:pt x="3012" y="819"/>
                    <a:pt x="2915" y="852"/>
                    <a:pt x="2813" y="865"/>
                  </a:cubicBezTo>
                  <a:cubicBezTo>
                    <a:pt x="2753" y="886"/>
                    <a:pt x="2675" y="889"/>
                    <a:pt x="2611" y="897"/>
                  </a:cubicBezTo>
                  <a:cubicBezTo>
                    <a:pt x="2404" y="893"/>
                    <a:pt x="2248" y="889"/>
                    <a:pt x="2057" y="873"/>
                  </a:cubicBezTo>
                  <a:cubicBezTo>
                    <a:pt x="1945" y="844"/>
                    <a:pt x="1833" y="812"/>
                    <a:pt x="1722" y="780"/>
                  </a:cubicBezTo>
                  <a:cubicBezTo>
                    <a:pt x="1717" y="772"/>
                    <a:pt x="1707" y="756"/>
                    <a:pt x="1707" y="756"/>
                  </a:cubicBezTo>
                  <a:cubicBezTo>
                    <a:pt x="1715" y="759"/>
                    <a:pt x="1732" y="756"/>
                    <a:pt x="1730" y="764"/>
                  </a:cubicBezTo>
                  <a:cubicBezTo>
                    <a:pt x="1727" y="776"/>
                    <a:pt x="1710" y="780"/>
                    <a:pt x="1699" y="787"/>
                  </a:cubicBezTo>
                  <a:cubicBezTo>
                    <a:pt x="1676" y="803"/>
                    <a:pt x="1654" y="821"/>
                    <a:pt x="1629" y="834"/>
                  </a:cubicBezTo>
                  <a:cubicBezTo>
                    <a:pt x="1541" y="879"/>
                    <a:pt x="1463" y="882"/>
                    <a:pt x="1364" y="889"/>
                  </a:cubicBezTo>
                  <a:cubicBezTo>
                    <a:pt x="1250" y="883"/>
                    <a:pt x="1142" y="873"/>
                    <a:pt x="1029" y="858"/>
                  </a:cubicBezTo>
                  <a:cubicBezTo>
                    <a:pt x="974" y="840"/>
                    <a:pt x="914" y="834"/>
                    <a:pt x="857" y="819"/>
                  </a:cubicBezTo>
                  <a:cubicBezTo>
                    <a:pt x="737" y="788"/>
                    <a:pt x="619" y="756"/>
                    <a:pt x="499" y="725"/>
                  </a:cubicBezTo>
                  <a:cubicBezTo>
                    <a:pt x="459" y="715"/>
                    <a:pt x="421" y="698"/>
                    <a:pt x="382" y="686"/>
                  </a:cubicBezTo>
                  <a:cubicBezTo>
                    <a:pt x="357" y="679"/>
                    <a:pt x="327" y="675"/>
                    <a:pt x="304" y="663"/>
                  </a:cubicBezTo>
                  <a:cubicBezTo>
                    <a:pt x="269" y="645"/>
                    <a:pt x="240" y="622"/>
                    <a:pt x="203" y="608"/>
                  </a:cubicBezTo>
                  <a:cubicBezTo>
                    <a:pt x="153" y="589"/>
                    <a:pt x="98" y="579"/>
                    <a:pt x="47" y="561"/>
                  </a:cubicBezTo>
                  <a:cubicBezTo>
                    <a:pt x="19" y="519"/>
                    <a:pt x="15" y="505"/>
                    <a:pt x="0" y="460"/>
                  </a:cubicBezTo>
                  <a:cubicBezTo>
                    <a:pt x="3" y="421"/>
                    <a:pt x="2" y="382"/>
                    <a:pt x="8" y="343"/>
                  </a:cubicBezTo>
                  <a:cubicBezTo>
                    <a:pt x="12" y="319"/>
                    <a:pt x="70" y="304"/>
                    <a:pt x="70" y="304"/>
                  </a:cubicBezTo>
                  <a:cubicBezTo>
                    <a:pt x="89" y="277"/>
                    <a:pt x="95" y="281"/>
                    <a:pt x="70" y="281"/>
                  </a:cubicBezTo>
                  <a:close/>
                </a:path>
              </a:pathLst>
            </a:custGeom>
            <a:solidFill>
              <a:srgbClr val="C5C3F1"/>
            </a:solidFill>
            <a:ln w="12700" cap="sq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572" name="Text Box 4"/>
            <p:cNvSpPr txBox="1">
              <a:spLocks noChangeArrowheads="1"/>
            </p:cNvSpPr>
            <p:nvPr/>
          </p:nvSpPr>
          <p:spPr bwMode="auto">
            <a:xfrm>
              <a:off x="2822" y="1240"/>
              <a:ext cx="938" cy="2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fr-FR" sz="2200" i="0">
                  <a:solidFill>
                    <a:schemeClr val="tx1"/>
                  </a:solidFill>
                  <a:latin typeface="Arial" pitchFamily="34" charset="0"/>
                </a:rPr>
                <a:t>Objectives</a:t>
              </a:r>
              <a:endParaRPr lang="fr-FR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1389573" name="Text Box 5"/>
          <p:cNvSpPr txBox="1">
            <a:spLocks noChangeArrowheads="1"/>
          </p:cNvSpPr>
          <p:nvPr/>
        </p:nvSpPr>
        <p:spPr bwMode="auto">
          <a:xfrm>
            <a:off x="6705600" y="2044700"/>
            <a:ext cx="22860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WHY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a new system?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74" name="Text Box 6"/>
          <p:cNvSpPr txBox="1">
            <a:spLocks noChangeArrowheads="1"/>
          </p:cNvSpPr>
          <p:nvPr/>
        </p:nvSpPr>
        <p:spPr bwMode="auto">
          <a:xfrm>
            <a:off x="7010400" y="3644900"/>
            <a:ext cx="17526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services?</a:t>
            </a:r>
            <a:endParaRPr lang="fr-FR" sz="2800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1389575" name="Text Box 7"/>
          <p:cNvSpPr txBox="1">
            <a:spLocks noChangeArrowheads="1"/>
          </p:cNvSpPr>
          <p:nvPr/>
        </p:nvSpPr>
        <p:spPr bwMode="auto">
          <a:xfrm>
            <a:off x="6848475" y="4968875"/>
            <a:ext cx="2066925" cy="14319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WHO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will be responsible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for what ?</a:t>
            </a:r>
            <a:endParaRPr lang="fr-FR" i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76" name="Text Box 8"/>
          <p:cNvSpPr txBox="1">
            <a:spLocks noChangeArrowheads="1"/>
          </p:cNvSpPr>
          <p:nvPr/>
        </p:nvSpPr>
        <p:spPr bwMode="auto">
          <a:xfrm>
            <a:off x="5210175" y="2882900"/>
            <a:ext cx="976313" cy="4270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2200">
                <a:solidFill>
                  <a:srgbClr val="009999"/>
                </a:solidFill>
                <a:latin typeface="Helvetica" charset="0"/>
              </a:rPr>
              <a:t>satisfy</a:t>
            </a:r>
            <a:endParaRPr lang="fr-FR" sz="2800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60" name="Text Box 9"/>
          <p:cNvSpPr txBox="1">
            <a:spLocks noChangeArrowheads="1"/>
          </p:cNvSpPr>
          <p:nvPr/>
        </p:nvSpPr>
        <p:spPr bwMode="auto">
          <a:xfrm>
            <a:off x="2274888" y="4892675"/>
            <a:ext cx="16875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 i="1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 i="1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r">
              <a:lnSpc>
                <a:spcPct val="80000"/>
              </a:lnSpc>
              <a:spcBef>
                <a:spcPts val="700"/>
              </a:spcBef>
            </a:pPr>
            <a:r>
              <a:rPr lang="fr-FR" altLang="en-US" sz="2200">
                <a:solidFill>
                  <a:srgbClr val="009999"/>
                </a:solidFill>
                <a:latin typeface="Helvetica" charset="0"/>
              </a:rPr>
              <a:t>assignment</a:t>
            </a:r>
            <a:endParaRPr lang="fr-FR" altLang="en-US" sz="2200" b="1">
              <a:solidFill>
                <a:schemeClr val="accent2"/>
              </a:solidFill>
              <a:latin typeface="Helvetica" charset="0"/>
            </a:endParaRPr>
          </a:p>
        </p:txBody>
      </p:sp>
      <p:grpSp>
        <p:nvGrpSpPr>
          <p:cNvPr id="2061" name="Group 168"/>
          <p:cNvGrpSpPr>
            <a:grpSpLocks/>
          </p:cNvGrpSpPr>
          <p:nvPr/>
        </p:nvGrpSpPr>
        <p:grpSpPr bwMode="auto">
          <a:xfrm>
            <a:off x="3505200" y="3340100"/>
            <a:ext cx="3810000" cy="1524000"/>
            <a:chOff x="2949" y="2076"/>
            <a:chExt cx="2358" cy="839"/>
          </a:xfrm>
        </p:grpSpPr>
        <p:sp>
          <p:nvSpPr>
            <p:cNvPr id="1389665" name="Freeform 97"/>
            <p:cNvSpPr>
              <a:spLocks/>
            </p:cNvSpPr>
            <p:nvPr/>
          </p:nvSpPr>
          <p:spPr bwMode="auto">
            <a:xfrm>
              <a:off x="3111" y="2120"/>
              <a:ext cx="2196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6" name="Freeform 98"/>
            <p:cNvSpPr>
              <a:spLocks/>
            </p:cNvSpPr>
            <p:nvPr/>
          </p:nvSpPr>
          <p:spPr bwMode="auto">
            <a:xfrm>
              <a:off x="2959" y="2080"/>
              <a:ext cx="2193" cy="794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7" name="Freeform 99"/>
            <p:cNvSpPr>
              <a:spLocks/>
            </p:cNvSpPr>
            <p:nvPr/>
          </p:nvSpPr>
          <p:spPr bwMode="auto">
            <a:xfrm>
              <a:off x="3611" y="2131"/>
              <a:ext cx="250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8" name="Freeform 100"/>
            <p:cNvSpPr>
              <a:spLocks/>
            </p:cNvSpPr>
            <p:nvPr/>
          </p:nvSpPr>
          <p:spPr bwMode="auto">
            <a:xfrm>
              <a:off x="3857" y="2127"/>
              <a:ext cx="443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9" name="Freeform 101"/>
            <p:cNvSpPr>
              <a:spLocks/>
            </p:cNvSpPr>
            <p:nvPr/>
          </p:nvSpPr>
          <p:spPr bwMode="auto">
            <a:xfrm>
              <a:off x="4292" y="2076"/>
              <a:ext cx="782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0" name="Freeform 102"/>
            <p:cNvSpPr>
              <a:spLocks/>
            </p:cNvSpPr>
            <p:nvPr/>
          </p:nvSpPr>
          <p:spPr bwMode="auto">
            <a:xfrm>
              <a:off x="5070" y="2084"/>
              <a:ext cx="90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1" name="Freeform 103"/>
            <p:cNvSpPr>
              <a:spLocks/>
            </p:cNvSpPr>
            <p:nvPr/>
          </p:nvSpPr>
          <p:spPr bwMode="auto">
            <a:xfrm>
              <a:off x="4761" y="2162"/>
              <a:ext cx="374" cy="20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2" name="Freeform 104"/>
            <p:cNvSpPr>
              <a:spLocks/>
            </p:cNvSpPr>
            <p:nvPr/>
          </p:nvSpPr>
          <p:spPr bwMode="auto">
            <a:xfrm>
              <a:off x="4746" y="2182"/>
              <a:ext cx="34" cy="129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3" name="Freeform 105"/>
            <p:cNvSpPr>
              <a:spLocks/>
            </p:cNvSpPr>
            <p:nvPr/>
          </p:nvSpPr>
          <p:spPr bwMode="auto">
            <a:xfrm>
              <a:off x="4748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4" name="Freeform 106"/>
            <p:cNvSpPr>
              <a:spLocks/>
            </p:cNvSpPr>
            <p:nvPr/>
          </p:nvSpPr>
          <p:spPr bwMode="auto">
            <a:xfrm>
              <a:off x="4788" y="2510"/>
              <a:ext cx="46" cy="212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5" name="Freeform 107"/>
            <p:cNvSpPr>
              <a:spLocks/>
            </p:cNvSpPr>
            <p:nvPr/>
          </p:nvSpPr>
          <p:spPr bwMode="auto">
            <a:xfrm>
              <a:off x="4706" y="2724"/>
              <a:ext cx="132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6" name="Freeform 108"/>
            <p:cNvSpPr>
              <a:spLocks/>
            </p:cNvSpPr>
            <p:nvPr/>
          </p:nvSpPr>
          <p:spPr bwMode="auto">
            <a:xfrm>
              <a:off x="4241" y="2805"/>
              <a:ext cx="469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7" name="Freeform 109"/>
            <p:cNvSpPr>
              <a:spLocks/>
            </p:cNvSpPr>
            <p:nvPr/>
          </p:nvSpPr>
          <p:spPr bwMode="auto">
            <a:xfrm>
              <a:off x="3609" y="2837"/>
              <a:ext cx="635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8" name="Freeform 110"/>
            <p:cNvSpPr>
              <a:spLocks/>
            </p:cNvSpPr>
            <p:nvPr/>
          </p:nvSpPr>
          <p:spPr bwMode="auto">
            <a:xfrm>
              <a:off x="3014" y="2854"/>
              <a:ext cx="595" cy="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9" name="Freeform 111"/>
            <p:cNvSpPr>
              <a:spLocks/>
            </p:cNvSpPr>
            <p:nvPr/>
          </p:nvSpPr>
          <p:spPr bwMode="auto">
            <a:xfrm>
              <a:off x="2949" y="2754"/>
              <a:ext cx="88" cy="1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0" name="Freeform 112"/>
            <p:cNvSpPr>
              <a:spLocks/>
            </p:cNvSpPr>
            <p:nvPr/>
          </p:nvSpPr>
          <p:spPr bwMode="auto">
            <a:xfrm>
              <a:off x="3029" y="2749"/>
              <a:ext cx="304" cy="19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1" name="Freeform 113"/>
            <p:cNvSpPr>
              <a:spLocks/>
            </p:cNvSpPr>
            <p:nvPr/>
          </p:nvSpPr>
          <p:spPr bwMode="auto">
            <a:xfrm>
              <a:off x="3315" y="2402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2" name="Freeform 114"/>
            <p:cNvSpPr>
              <a:spLocks/>
            </p:cNvSpPr>
            <p:nvPr/>
          </p:nvSpPr>
          <p:spPr bwMode="auto">
            <a:xfrm>
              <a:off x="3353" y="2251"/>
              <a:ext cx="46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3" name="Freeform 115"/>
            <p:cNvSpPr>
              <a:spLocks/>
            </p:cNvSpPr>
            <p:nvPr/>
          </p:nvSpPr>
          <p:spPr bwMode="auto">
            <a:xfrm>
              <a:off x="3380" y="2139"/>
              <a:ext cx="187" cy="11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4" name="Freeform 116"/>
            <p:cNvSpPr>
              <a:spLocks/>
            </p:cNvSpPr>
            <p:nvPr/>
          </p:nvSpPr>
          <p:spPr bwMode="auto">
            <a:xfrm>
              <a:off x="3552" y="2135"/>
              <a:ext cx="59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5" name="Freeform 117"/>
            <p:cNvSpPr>
              <a:spLocks/>
            </p:cNvSpPr>
            <p:nvPr/>
          </p:nvSpPr>
          <p:spPr bwMode="auto">
            <a:xfrm>
              <a:off x="4599" y="2688"/>
              <a:ext cx="138" cy="119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6" name="Freeform 118"/>
            <p:cNvSpPr>
              <a:spLocks/>
            </p:cNvSpPr>
            <p:nvPr/>
          </p:nvSpPr>
          <p:spPr bwMode="auto">
            <a:xfrm>
              <a:off x="3321" y="2688"/>
              <a:ext cx="1374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7" name="Freeform 119"/>
            <p:cNvSpPr>
              <a:spLocks/>
            </p:cNvSpPr>
            <p:nvPr/>
          </p:nvSpPr>
          <p:spPr bwMode="auto">
            <a:xfrm>
              <a:off x="4748" y="2078"/>
              <a:ext cx="275" cy="149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8" name="Freeform 120"/>
            <p:cNvSpPr>
              <a:spLocks/>
            </p:cNvSpPr>
            <p:nvPr/>
          </p:nvSpPr>
          <p:spPr bwMode="auto">
            <a:xfrm>
              <a:off x="4614" y="2268"/>
              <a:ext cx="142" cy="6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9" name="Freeform 121"/>
            <p:cNvSpPr>
              <a:spLocks/>
            </p:cNvSpPr>
            <p:nvPr/>
          </p:nvSpPr>
          <p:spPr bwMode="auto">
            <a:xfrm>
              <a:off x="4668" y="2286"/>
              <a:ext cx="88" cy="6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2" name="Freeform 124"/>
            <p:cNvSpPr>
              <a:spLocks/>
            </p:cNvSpPr>
            <p:nvPr/>
          </p:nvSpPr>
          <p:spPr bwMode="auto">
            <a:xfrm>
              <a:off x="3498" y="2166"/>
              <a:ext cx="260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3" name="Freeform 125"/>
            <p:cNvSpPr>
              <a:spLocks/>
            </p:cNvSpPr>
            <p:nvPr/>
          </p:nvSpPr>
          <p:spPr bwMode="auto">
            <a:xfrm>
              <a:off x="3447" y="2188"/>
              <a:ext cx="170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4" name="Freeform 126"/>
            <p:cNvSpPr>
              <a:spLocks/>
            </p:cNvSpPr>
            <p:nvPr/>
          </p:nvSpPr>
          <p:spPr bwMode="auto">
            <a:xfrm>
              <a:off x="3409" y="2215"/>
              <a:ext cx="143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5" name="Freeform 127"/>
            <p:cNvSpPr>
              <a:spLocks/>
            </p:cNvSpPr>
            <p:nvPr/>
          </p:nvSpPr>
          <p:spPr bwMode="auto">
            <a:xfrm>
              <a:off x="4563" y="2579"/>
              <a:ext cx="238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6" name="Freeform 128"/>
            <p:cNvSpPr>
              <a:spLocks/>
            </p:cNvSpPr>
            <p:nvPr/>
          </p:nvSpPr>
          <p:spPr bwMode="auto">
            <a:xfrm>
              <a:off x="4655" y="2596"/>
              <a:ext cx="146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7" name="Freeform 129"/>
            <p:cNvSpPr>
              <a:spLocks/>
            </p:cNvSpPr>
            <p:nvPr/>
          </p:nvSpPr>
          <p:spPr bwMode="auto">
            <a:xfrm>
              <a:off x="4733" y="2624"/>
              <a:ext cx="72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03" name="Group 167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389690" name="Freeform 122"/>
              <p:cNvSpPr>
                <a:spLocks/>
              </p:cNvSpPr>
              <p:nvPr/>
            </p:nvSpPr>
            <p:spPr bwMode="auto">
              <a:xfrm>
                <a:off x="3418" y="2541"/>
                <a:ext cx="249" cy="5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1" name="Freeform 123"/>
              <p:cNvSpPr>
                <a:spLocks/>
              </p:cNvSpPr>
              <p:nvPr/>
            </p:nvSpPr>
            <p:spPr bwMode="auto">
              <a:xfrm>
                <a:off x="3434" y="2559"/>
                <a:ext cx="156" cy="9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8" name="Freeform 130"/>
              <p:cNvSpPr>
                <a:spLocks/>
              </p:cNvSpPr>
              <p:nvPr/>
            </p:nvSpPr>
            <p:spPr bwMode="auto">
              <a:xfrm>
                <a:off x="3516" y="2545"/>
                <a:ext cx="106" cy="35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9" name="Freeform 131"/>
              <p:cNvSpPr>
                <a:spLocks/>
              </p:cNvSpPr>
              <p:nvPr/>
            </p:nvSpPr>
            <p:spPr bwMode="auto">
              <a:xfrm>
                <a:off x="3567" y="2553"/>
                <a:ext cx="82" cy="27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0" name="Freeform 132"/>
              <p:cNvSpPr>
                <a:spLocks/>
              </p:cNvSpPr>
              <p:nvPr/>
            </p:nvSpPr>
            <p:spPr bwMode="auto">
              <a:xfrm>
                <a:off x="3588" y="2530"/>
                <a:ext cx="69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1" name="Freeform 133"/>
              <p:cNvSpPr>
                <a:spLocks/>
              </p:cNvSpPr>
              <p:nvPr/>
            </p:nvSpPr>
            <p:spPr bwMode="auto">
              <a:xfrm>
                <a:off x="3605" y="2541"/>
                <a:ext cx="78" cy="35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2" name="Freeform 134"/>
              <p:cNvSpPr>
                <a:spLocks/>
              </p:cNvSpPr>
              <p:nvPr/>
            </p:nvSpPr>
            <p:spPr bwMode="auto">
              <a:xfrm>
                <a:off x="3626" y="2518"/>
                <a:ext cx="79" cy="45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3" name="Freeform 135"/>
              <p:cNvSpPr>
                <a:spLocks/>
              </p:cNvSpPr>
              <p:nvPr/>
            </p:nvSpPr>
            <p:spPr bwMode="auto">
              <a:xfrm>
                <a:off x="3649" y="2540"/>
                <a:ext cx="76" cy="43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4" name="Freeform 136"/>
              <p:cNvSpPr>
                <a:spLocks/>
              </p:cNvSpPr>
              <p:nvPr/>
            </p:nvSpPr>
            <p:spPr bwMode="auto">
              <a:xfrm>
                <a:off x="3670" y="2510"/>
                <a:ext cx="84" cy="53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5" name="Freeform 137"/>
              <p:cNvSpPr>
                <a:spLocks/>
              </p:cNvSpPr>
              <p:nvPr/>
            </p:nvSpPr>
            <p:spPr bwMode="auto">
              <a:xfrm>
                <a:off x="3693" y="2541"/>
                <a:ext cx="71" cy="40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6" name="Freeform 138"/>
              <p:cNvSpPr>
                <a:spLocks/>
              </p:cNvSpPr>
              <p:nvPr/>
            </p:nvSpPr>
            <p:spPr bwMode="auto">
              <a:xfrm>
                <a:off x="3710" y="2514"/>
                <a:ext cx="101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7" name="Freeform 139"/>
              <p:cNvSpPr>
                <a:spLocks/>
              </p:cNvSpPr>
              <p:nvPr/>
            </p:nvSpPr>
            <p:spPr bwMode="auto">
              <a:xfrm>
                <a:off x="3724" y="2545"/>
                <a:ext cx="76" cy="41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8" name="Freeform 140"/>
              <p:cNvSpPr>
                <a:spLocks/>
              </p:cNvSpPr>
              <p:nvPr/>
            </p:nvSpPr>
            <p:spPr bwMode="auto">
              <a:xfrm>
                <a:off x="3748" y="2532"/>
                <a:ext cx="134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9" name="Freeform 141"/>
              <p:cNvSpPr>
                <a:spLocks/>
              </p:cNvSpPr>
              <p:nvPr/>
            </p:nvSpPr>
            <p:spPr bwMode="auto">
              <a:xfrm>
                <a:off x="3732" y="2553"/>
                <a:ext cx="112" cy="37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0" name="Freeform 142"/>
              <p:cNvSpPr>
                <a:spLocks/>
              </p:cNvSpPr>
              <p:nvPr/>
            </p:nvSpPr>
            <p:spPr bwMode="auto">
              <a:xfrm>
                <a:off x="3783" y="2554"/>
                <a:ext cx="173" cy="32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1" name="Freeform 143"/>
              <p:cNvSpPr>
                <a:spLocks/>
              </p:cNvSpPr>
              <p:nvPr/>
            </p:nvSpPr>
            <p:spPr bwMode="auto">
              <a:xfrm>
                <a:off x="3739" y="2563"/>
                <a:ext cx="129" cy="32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2" name="Freeform 144"/>
              <p:cNvSpPr>
                <a:spLocks/>
              </p:cNvSpPr>
              <p:nvPr/>
            </p:nvSpPr>
            <p:spPr bwMode="auto">
              <a:xfrm>
                <a:off x="3797" y="2575"/>
                <a:ext cx="129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3" name="Freeform 145"/>
              <p:cNvSpPr>
                <a:spLocks/>
              </p:cNvSpPr>
              <p:nvPr/>
            </p:nvSpPr>
            <p:spPr bwMode="auto">
              <a:xfrm>
                <a:off x="3754" y="2581"/>
                <a:ext cx="122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4" name="Freeform 146"/>
              <p:cNvSpPr>
                <a:spLocks/>
              </p:cNvSpPr>
              <p:nvPr/>
            </p:nvSpPr>
            <p:spPr bwMode="auto">
              <a:xfrm>
                <a:off x="3800" y="2590"/>
                <a:ext cx="143" cy="27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5" name="Freeform 147"/>
              <p:cNvSpPr>
                <a:spLocks/>
              </p:cNvSpPr>
              <p:nvPr/>
            </p:nvSpPr>
            <p:spPr bwMode="auto">
              <a:xfrm>
                <a:off x="3739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6" name="Freeform 148"/>
              <p:cNvSpPr>
                <a:spLocks/>
              </p:cNvSpPr>
              <p:nvPr/>
            </p:nvSpPr>
            <p:spPr bwMode="auto">
              <a:xfrm>
                <a:off x="3780" y="2607"/>
                <a:ext cx="153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7" name="Freeform 149"/>
              <p:cNvSpPr>
                <a:spLocks/>
              </p:cNvSpPr>
              <p:nvPr/>
            </p:nvSpPr>
            <p:spPr bwMode="auto">
              <a:xfrm>
                <a:off x="3745" y="2612"/>
                <a:ext cx="96" cy="25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8" name="Freeform 150"/>
              <p:cNvSpPr>
                <a:spLocks/>
              </p:cNvSpPr>
              <p:nvPr/>
            </p:nvSpPr>
            <p:spPr bwMode="auto">
              <a:xfrm>
                <a:off x="3754" y="2622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9" name="Freeform 151"/>
              <p:cNvSpPr>
                <a:spLocks/>
              </p:cNvSpPr>
              <p:nvPr/>
            </p:nvSpPr>
            <p:spPr bwMode="auto">
              <a:xfrm>
                <a:off x="3735" y="2619"/>
                <a:ext cx="72" cy="28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0" name="Freeform 152"/>
              <p:cNvSpPr>
                <a:spLocks/>
              </p:cNvSpPr>
              <p:nvPr/>
            </p:nvSpPr>
            <p:spPr bwMode="auto">
              <a:xfrm>
                <a:off x="3616" y="2619"/>
                <a:ext cx="133" cy="22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1" name="Freeform 153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2" name="Freeform 154"/>
              <p:cNvSpPr>
                <a:spLocks/>
              </p:cNvSpPr>
              <p:nvPr/>
            </p:nvSpPr>
            <p:spPr bwMode="auto">
              <a:xfrm>
                <a:off x="3544" y="2602"/>
                <a:ext cx="96" cy="40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3" name="Freeform 155"/>
              <p:cNvSpPr>
                <a:spLocks/>
              </p:cNvSpPr>
              <p:nvPr/>
            </p:nvSpPr>
            <p:spPr bwMode="auto">
              <a:xfrm>
                <a:off x="3493" y="2608"/>
                <a:ext cx="109" cy="32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4" name="Freeform 156"/>
              <p:cNvSpPr>
                <a:spLocks/>
              </p:cNvSpPr>
              <p:nvPr/>
            </p:nvSpPr>
            <p:spPr bwMode="auto">
              <a:xfrm>
                <a:off x="3523" y="2594"/>
                <a:ext cx="99" cy="32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5" name="Freeform 157"/>
              <p:cNvSpPr>
                <a:spLocks/>
              </p:cNvSpPr>
              <p:nvPr/>
            </p:nvSpPr>
            <p:spPr bwMode="auto">
              <a:xfrm>
                <a:off x="3449" y="2590"/>
                <a:ext cx="129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6" name="Freeform 158"/>
              <p:cNvSpPr>
                <a:spLocks/>
              </p:cNvSpPr>
              <p:nvPr/>
            </p:nvSpPr>
            <p:spPr bwMode="auto">
              <a:xfrm>
                <a:off x="3517" y="2584"/>
                <a:ext cx="112" cy="28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7" name="Freeform 159"/>
              <p:cNvSpPr>
                <a:spLocks/>
              </p:cNvSpPr>
              <p:nvPr/>
            </p:nvSpPr>
            <p:spPr bwMode="auto">
              <a:xfrm>
                <a:off x="3493" y="2576"/>
                <a:ext cx="102" cy="2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8" name="Freeform 160"/>
              <p:cNvSpPr>
                <a:spLocks/>
              </p:cNvSpPr>
              <p:nvPr/>
            </p:nvSpPr>
            <p:spPr bwMode="auto">
              <a:xfrm>
                <a:off x="3533" y="2567"/>
                <a:ext cx="103" cy="27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9" name="Freeform 161"/>
              <p:cNvSpPr>
                <a:spLocks/>
              </p:cNvSpPr>
              <p:nvPr/>
            </p:nvSpPr>
            <p:spPr bwMode="auto">
              <a:xfrm>
                <a:off x="3519" y="2621"/>
                <a:ext cx="299" cy="139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0" name="Freeform 162"/>
              <p:cNvSpPr>
                <a:spLocks/>
              </p:cNvSpPr>
              <p:nvPr/>
            </p:nvSpPr>
            <p:spPr bwMode="auto">
              <a:xfrm>
                <a:off x="3565" y="2558"/>
                <a:ext cx="258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1" name="Freeform 163"/>
              <p:cNvSpPr>
                <a:spLocks/>
              </p:cNvSpPr>
              <p:nvPr/>
            </p:nvSpPr>
            <p:spPr bwMode="auto">
              <a:xfrm>
                <a:off x="3694" y="2603"/>
                <a:ext cx="136" cy="4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2" name="Freeform 164"/>
              <p:cNvSpPr>
                <a:spLocks/>
              </p:cNvSpPr>
              <p:nvPr/>
            </p:nvSpPr>
            <p:spPr bwMode="auto">
              <a:xfrm>
                <a:off x="3694" y="2554"/>
                <a:ext cx="136" cy="4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3" name="Freeform 165"/>
              <p:cNvSpPr>
                <a:spLocks/>
              </p:cNvSpPr>
              <p:nvPr/>
            </p:nvSpPr>
            <p:spPr bwMode="auto">
              <a:xfrm>
                <a:off x="3558" y="2554"/>
                <a:ext cx="136" cy="49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4" name="Freeform 166"/>
              <p:cNvSpPr>
                <a:spLocks/>
              </p:cNvSpPr>
              <p:nvPr/>
            </p:nvSpPr>
            <p:spPr bwMode="auto">
              <a:xfrm>
                <a:off x="3558" y="2603"/>
                <a:ext cx="136" cy="46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89579" name="Text Box 11"/>
          <p:cNvSpPr txBox="1">
            <a:spLocks noChangeArrowheads="1"/>
          </p:cNvSpPr>
          <p:nvPr/>
        </p:nvSpPr>
        <p:spPr bwMode="auto">
          <a:xfrm>
            <a:off x="4419600" y="3462338"/>
            <a:ext cx="2052638" cy="8969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requirements,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constraints,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assumptions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80" name="Line 12"/>
          <p:cNvSpPr>
            <a:spLocks noChangeShapeType="1"/>
          </p:cNvSpPr>
          <p:nvPr/>
        </p:nvSpPr>
        <p:spPr bwMode="auto">
          <a:xfrm flipH="1">
            <a:off x="5210175" y="2730500"/>
            <a:ext cx="0" cy="68580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81" name="Line 13"/>
          <p:cNvSpPr>
            <a:spLocks noChangeShapeType="1"/>
          </p:cNvSpPr>
          <p:nvPr/>
        </p:nvSpPr>
        <p:spPr bwMode="auto">
          <a:xfrm flipV="1">
            <a:off x="2743200" y="1866900"/>
            <a:ext cx="1219200" cy="0"/>
          </a:xfrm>
          <a:prstGeom prst="line">
            <a:avLst/>
          </a:prstGeom>
          <a:noFill/>
          <a:ln w="38100" cmpd="dbl">
            <a:solidFill>
              <a:schemeClr val="tx2"/>
            </a:solidFill>
            <a:prstDash val="sysDot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65" name="Group 171"/>
          <p:cNvGrpSpPr>
            <a:grpSpLocks/>
          </p:cNvGrpSpPr>
          <p:nvPr/>
        </p:nvGrpSpPr>
        <p:grpSpPr bwMode="auto">
          <a:xfrm>
            <a:off x="228600" y="1916113"/>
            <a:ext cx="2819400" cy="1500187"/>
            <a:chOff x="528" y="1359"/>
            <a:chExt cx="1776" cy="945"/>
          </a:xfrm>
        </p:grpSpPr>
        <p:graphicFrame>
          <p:nvGraphicFramePr>
            <p:cNvPr id="2053" name="Object 170"/>
            <p:cNvGraphicFramePr>
              <a:graphicFrameLocks noChangeAspect="1"/>
            </p:cNvGraphicFramePr>
            <p:nvPr/>
          </p:nvGraphicFramePr>
          <p:xfrm>
            <a:off x="528" y="1359"/>
            <a:ext cx="1776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Clip" r:id="rId4" imgW="1035720" imgH="504720" progId="MS_ClipArt_Gallery.2">
                    <p:embed/>
                  </p:oleObj>
                </mc:Choice>
                <mc:Fallback>
                  <p:oleObj name="Clip" r:id="rId4" imgW="1035720" imgH="5047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59"/>
                          <a:ext cx="1776" cy="9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9584" name="Text Box 16"/>
            <p:cNvSpPr txBox="1">
              <a:spLocks noChangeArrowheads="1"/>
            </p:cNvSpPr>
            <p:nvPr/>
          </p:nvSpPr>
          <p:spPr bwMode="auto">
            <a:xfrm>
              <a:off x="720" y="1536"/>
              <a:ext cx="1440" cy="52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problems, </a:t>
              </a:r>
            </a:p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opportunities,</a:t>
              </a:r>
            </a:p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system knowledge</a:t>
              </a: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3381375" y="5397500"/>
          <a:ext cx="91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Clip" r:id="rId6" imgW="1259640" imgH="1137240" progId="MS_ClipArt_Gallery.2">
                  <p:embed/>
                </p:oleObj>
              </mc:Choice>
              <mc:Fallback>
                <p:oleObj name="Clip" r:id="rId6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397500"/>
                        <a:ext cx="914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5868988" y="5321300"/>
          <a:ext cx="9413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Clip" r:id="rId8" imgW="762480" imgH="730440" progId="MS_ClipArt_Gallery.2">
                  <p:embed/>
                </p:oleObj>
              </mc:Choice>
              <mc:Fallback>
                <p:oleObj name="Clip" r:id="rId8" imgW="762480" imgH="7304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321300"/>
                        <a:ext cx="9413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"/>
          <p:cNvGraphicFramePr>
            <a:graphicFrameLocks noChangeAspect="1"/>
          </p:cNvGraphicFramePr>
          <p:nvPr/>
        </p:nvGraphicFramePr>
        <p:xfrm>
          <a:off x="4538663" y="5397500"/>
          <a:ext cx="9763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Clip" r:id="rId10" imgW="840240" imgH="859320" progId="MS_ClipArt_Gallery.2">
                  <p:embed/>
                </p:oleObj>
              </mc:Choice>
              <mc:Fallback>
                <p:oleObj name="Clip" r:id="rId10" imgW="840240" imgH="8593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5397500"/>
                        <a:ext cx="9763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9588" name="Line 20"/>
          <p:cNvSpPr>
            <a:spLocks noChangeShapeType="1"/>
          </p:cNvSpPr>
          <p:nvPr/>
        </p:nvSpPr>
        <p:spPr bwMode="auto">
          <a:xfrm flipH="1">
            <a:off x="3984625" y="4870450"/>
            <a:ext cx="1127125" cy="438150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89" name="Line 21"/>
          <p:cNvSpPr>
            <a:spLocks noChangeShapeType="1"/>
          </p:cNvSpPr>
          <p:nvPr/>
        </p:nvSpPr>
        <p:spPr bwMode="auto">
          <a:xfrm>
            <a:off x="5124450" y="4894263"/>
            <a:ext cx="0" cy="438150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90" name="Line 22"/>
          <p:cNvSpPr>
            <a:spLocks noChangeShapeType="1"/>
          </p:cNvSpPr>
          <p:nvPr/>
        </p:nvSpPr>
        <p:spPr bwMode="auto">
          <a:xfrm>
            <a:off x="5111750" y="4870450"/>
            <a:ext cx="1116013" cy="427038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92" name="Text Box 24"/>
          <p:cNvSpPr txBox="1">
            <a:spLocks noChangeArrowheads="1"/>
          </p:cNvSpPr>
          <p:nvPr/>
        </p:nvSpPr>
        <p:spPr bwMode="auto">
          <a:xfrm>
            <a:off x="4267200" y="1739900"/>
            <a:ext cx="1905000" cy="327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Arial" pitchFamily="34" charset="0"/>
              </a:rPr>
              <a:t>System-to-be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89664" name="Text Box 96"/>
          <p:cNvSpPr txBox="1">
            <a:spLocks noChangeArrowheads="1"/>
          </p:cNvSpPr>
          <p:nvPr/>
        </p:nvSpPr>
        <p:spPr bwMode="auto">
          <a:xfrm>
            <a:off x="609600" y="1692275"/>
            <a:ext cx="1905000" cy="327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Arial" pitchFamily="34" charset="0"/>
              </a:rPr>
              <a:t>System-as-is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61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lang="fr-FR" altLang="en-US" smtClean="0"/>
              <a:t>Target qualities for RE process</a:t>
            </a:r>
            <a:endParaRPr lang="en-US" altLang="en-US" smtClean="0"/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3925"/>
            <a:ext cx="8942388" cy="5321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</a:t>
            </a:r>
            <a:r>
              <a:rPr lang="fr-FR" dirty="0" smtClean="0"/>
              <a:t> of objectives,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Consistency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Adequacy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r>
              <a:rPr lang="fr-FR" dirty="0" smtClean="0"/>
              <a:t>,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props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Unambiguity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Measurability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r>
              <a:rPr lang="fr-FR" dirty="0" smtClean="0"/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Pertinence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Feasibility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Comprehensibility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Good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structuring</a:t>
            </a:r>
            <a:r>
              <a:rPr lang="fr-FR" dirty="0" smtClean="0"/>
              <a:t> of the RD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Modifiability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Traceability</a:t>
            </a:r>
            <a:r>
              <a:rPr lang="fr-FR" dirty="0" smtClean="0"/>
              <a:t> of  RD items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2400" y="76200"/>
          <a:ext cx="7635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7635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7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67663" cy="762000"/>
          </a:xfrm>
        </p:spPr>
        <p:txBody>
          <a:bodyPr/>
          <a:lstStyle/>
          <a:p>
            <a:r>
              <a:rPr lang="fr-FR" altLang="en-US" smtClean="0"/>
              <a:t>Types of RE errors &amp; flaws:  a wide palette</a:t>
            </a:r>
            <a:endParaRPr lang="en-US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89875" cy="5099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Omission  		</a:t>
            </a:r>
            <a:r>
              <a:rPr lang="fr-FR" altLang="en-US" smtClean="0">
                <a:solidFill>
                  <a:srgbClr val="009999"/>
                </a:solidFill>
              </a:rPr>
              <a:t>(critical error!)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Contradiction 	</a:t>
            </a:r>
            <a:r>
              <a:rPr lang="fr-FR" altLang="en-US" smtClean="0">
                <a:solidFill>
                  <a:srgbClr val="009999"/>
                </a:solidFill>
              </a:rPr>
              <a:t>(critical error!)</a:t>
            </a:r>
            <a:endParaRPr lang="fr-FR" altLang="en-US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Inadequacy		</a:t>
            </a:r>
            <a:r>
              <a:rPr lang="fr-FR" altLang="en-US" smtClean="0">
                <a:solidFill>
                  <a:srgbClr val="009999"/>
                </a:solidFill>
              </a:rPr>
              <a:t>(critical error!)</a:t>
            </a:r>
            <a:endParaRPr lang="fr-FR" altLang="en-US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Ambiguity 		</a:t>
            </a:r>
            <a:r>
              <a:rPr lang="fr-FR" altLang="en-US" smtClean="0">
                <a:solidFill>
                  <a:srgbClr val="009999"/>
                </a:solidFill>
              </a:rPr>
              <a:t>(critical error!)</a:t>
            </a:r>
            <a:endParaRPr lang="fr-FR" altLang="en-US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Unmeasurability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Noise,  overspecification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Unfeasibility  (wishful thinking)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Unintelligibility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Poor structuring, forward reference, remorse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altLang="en-US" smtClean="0"/>
              <a:t>Opacity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46050"/>
            <a:ext cx="898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10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129463" cy="762000"/>
          </a:xfrm>
        </p:spPr>
        <p:txBody>
          <a:bodyPr/>
          <a:lstStyle/>
          <a:p>
            <a:r>
              <a:rPr lang="en-US" altLang="en-US" smtClean="0"/>
              <a:t>Errors in a requirements document </a:t>
            </a:r>
            <a:r>
              <a:rPr lang="en-US" altLang="en-US" sz="2400" smtClean="0"/>
              <a:t>(RD)</a:t>
            </a:r>
            <a:endParaRPr lang="en-US" altLang="en-US" smtClean="0"/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04938"/>
            <a:ext cx="8882062" cy="4995862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Omission</a:t>
            </a:r>
            <a:r>
              <a:rPr lang="en-US" sz="2000" smtClean="0"/>
              <a:t>: problem world feature not stated by any RD item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009999"/>
                </a:solidFill>
              </a:rPr>
              <a:t>     e.g.</a:t>
            </a:r>
            <a:r>
              <a:rPr lang="en-US" sz="2000" smtClean="0">
                <a:solidFill>
                  <a:srgbClr val="5F5F5F"/>
                </a:solidFill>
              </a:rPr>
              <a:t>  no req about state of train doors in case of emergency stop</a:t>
            </a:r>
            <a:r>
              <a:rPr lang="en-US" sz="2000" smtClean="0"/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Contradiction</a:t>
            </a:r>
            <a:r>
              <a:rPr lang="en-US" sz="2000" smtClean="0"/>
              <a:t>:  RD items stating a problem world feature in an incompatible way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“Doors must always be kept closed between platforms”</a:t>
            </a:r>
            <a:endParaRPr lang="en-US" sz="2000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 </a:t>
            </a:r>
            <a:r>
              <a:rPr lang="en-US" sz="2000" i="1" smtClean="0">
                <a:solidFill>
                  <a:srgbClr val="009999"/>
                </a:solidFill>
              </a:rPr>
              <a:t>and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“Doors must be opened in case of emergency stop”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Inadequacy</a:t>
            </a:r>
            <a:r>
              <a:rPr lang="en-US" sz="2000" smtClean="0"/>
              <a:t>:  RD item not adequately stating a problem world feature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“Panels inside trains shall display all flights served at next stop”</a:t>
            </a:r>
            <a:endParaRPr lang="en-US" sz="2000" smtClean="0"/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Ambiguity</a:t>
            </a:r>
            <a:r>
              <a:rPr lang="en-US" sz="2000" smtClean="0"/>
              <a:t>:  RD item allowing a problem world feature to be interpreted in different ways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“Doors shall be open as soon as the train is stopped at platform”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Unmeasurability</a:t>
            </a:r>
            <a:r>
              <a:rPr lang="en-US" sz="2000" smtClean="0"/>
              <a:t>:  RD item stating a problem world feature in a way precluding option comparison or solution testing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“Panels inside trains shall be user-friendly”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764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02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96263" cy="762000"/>
          </a:xfrm>
        </p:spPr>
        <p:txBody>
          <a:bodyPr/>
          <a:lstStyle/>
          <a:p>
            <a:r>
              <a:rPr lang="en-US" altLang="en-US" smtClean="0"/>
              <a:t>Flaws in a requirements document </a:t>
            </a:r>
            <a:r>
              <a:rPr lang="en-US" altLang="en-US" sz="2400" smtClean="0"/>
              <a:t>(RD)</a:t>
            </a:r>
            <a:endParaRPr lang="en-US" altLang="en-US" smtClean="0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3950"/>
            <a:ext cx="9144000" cy="5353050"/>
          </a:xfrm>
        </p:spPr>
        <p:txBody>
          <a:bodyPr/>
          <a:lstStyle/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Noise</a:t>
            </a:r>
            <a:r>
              <a:rPr lang="en-US" sz="2000" smtClean="0"/>
              <a:t>:  RD item yielding no information on any problem world feature (</a:t>
            </a:r>
            <a:r>
              <a:rPr lang="en-US" sz="2000" smtClean="0">
                <a:solidFill>
                  <a:srgbClr val="008080"/>
                </a:solidFill>
              </a:rPr>
              <a:t>Variant:</a:t>
            </a:r>
            <a:r>
              <a:rPr lang="en-US" sz="2000" smtClean="0"/>
              <a:t> uncontrolled redundancy)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“Non-smoking signs shall be posted on train windows”</a:t>
            </a:r>
            <a:endParaRPr lang="en-US" sz="20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Overspecification</a:t>
            </a:r>
            <a:r>
              <a:rPr lang="en-US" sz="2000" smtClean="0"/>
              <a:t>:  RD item stating a feature not in the problem world, but in the machine solution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“The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setAlarm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method shall be invoked on receipt of an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Alarm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message”</a:t>
            </a:r>
            <a:endParaRPr lang="en-US" sz="2000" smtClean="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Unfeasibility</a:t>
            </a:r>
            <a:r>
              <a:rPr lang="en-US" sz="2000" smtClean="0"/>
              <a:t>:  RD item not implementable within budget/schedule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“In-train panels shall display all delayed flights at next stop”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Unintelligibility</a:t>
            </a:r>
            <a:r>
              <a:rPr lang="en-US" sz="2000" smtClean="0"/>
              <a:t>: RD item incomprehensible to those needing to use 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 A requirement statement containing 5 acronyms</a:t>
            </a:r>
            <a:endParaRPr lang="en-US" sz="20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Poor structuring</a:t>
            </a:r>
            <a:r>
              <a:rPr lang="en-US" sz="2000" smtClean="0"/>
              <a:t>: RD item not organized according to any sensible &amp; visible structuring rule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</a:t>
            </a:r>
            <a:r>
              <a:rPr lang="en-US" sz="2000" smtClean="0">
                <a:solidFill>
                  <a:srgbClr val="5F5F5F"/>
                </a:solidFill>
              </a:rPr>
              <a:t>Intertwining of acceleration control and train tracking issues</a:t>
            </a:r>
            <a:endParaRPr lang="en-US" sz="2000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20663"/>
            <a:ext cx="7096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71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67663" cy="762000"/>
          </a:xfrm>
        </p:spPr>
        <p:txBody>
          <a:bodyPr/>
          <a:lstStyle/>
          <a:p>
            <a:r>
              <a:rPr lang="en-US" altLang="en-US" smtClean="0"/>
              <a:t>Flaws in a requirements document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144000" cy="5353050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Forward reference</a:t>
            </a:r>
            <a:r>
              <a:rPr lang="en-US" sz="2000" dirty="0" smtClean="0"/>
              <a:t>:  RD item making use of problem world features not defined yet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5F5F5F"/>
                </a:solidFill>
              </a:rPr>
              <a:t>     Multiple uses of the concept of </a:t>
            </a:r>
            <a:r>
              <a:rPr lang="en-US" sz="2000" i="1" dirty="0" smtClean="0">
                <a:solidFill>
                  <a:srgbClr val="5F5F5F"/>
                </a:solidFill>
              </a:rPr>
              <a:t>worst-case stopping distance</a:t>
            </a:r>
            <a:r>
              <a:rPr lang="en-US" sz="2000" dirty="0" smtClean="0">
                <a:solidFill>
                  <a:srgbClr val="5F5F5F"/>
                </a:solidFill>
              </a:rPr>
              <a:t> before its definition appears several pages after in the RD</a:t>
            </a:r>
            <a:endParaRPr lang="en-US" sz="2000" dirty="0" smtClean="0"/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Remorse</a:t>
            </a:r>
            <a:r>
              <a:rPr lang="en-US" sz="2000" dirty="0" smtClean="0"/>
              <a:t>:  RD item stating a problem world feature lately </a:t>
            </a:r>
            <a:r>
              <a:rPr lang="en-US" sz="1800" dirty="0" smtClean="0"/>
              <a:t>or</a:t>
            </a:r>
            <a:r>
              <a:rPr lang="en-US" sz="2000" dirty="0" smtClean="0"/>
              <a:t> incidentally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5F5F5F"/>
                </a:solidFill>
              </a:rPr>
              <a:t>     After multiple uses of the undefined concept of </a:t>
            </a:r>
            <a:r>
              <a:rPr lang="en-US" sz="2000" i="1" dirty="0" smtClean="0">
                <a:solidFill>
                  <a:srgbClr val="5F5F5F"/>
                </a:solidFill>
              </a:rPr>
              <a:t>worst-case stopping distance</a:t>
            </a:r>
            <a:r>
              <a:rPr lang="en-US" sz="2000" dirty="0" smtClean="0">
                <a:solidFill>
                  <a:srgbClr val="5F5F5F"/>
                </a:solidFill>
              </a:rPr>
              <a:t>, the last one directly followed by an incidental definition between parentheses</a:t>
            </a:r>
            <a:r>
              <a:rPr lang="en-US" dirty="0" smtClean="0"/>
              <a:t> 	</a:t>
            </a:r>
            <a:endParaRPr lang="en-US" dirty="0" smtClean="0">
              <a:solidFill>
                <a:srgbClr val="008080"/>
              </a:solidFill>
            </a:endParaRPr>
          </a:p>
          <a:p>
            <a:pPr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Poor modifiability</a:t>
            </a:r>
            <a:r>
              <a:rPr lang="en-US" sz="2000" dirty="0" smtClean="0"/>
              <a:t>: RD items whose changes must be propagated throughout the RD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5F5F5F"/>
                </a:solidFill>
              </a:rPr>
              <a:t>     Use of fixed numerical values for quantities subject to change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Opacity</a:t>
            </a:r>
            <a:r>
              <a:rPr lang="en-US" sz="2000" dirty="0" smtClean="0"/>
              <a:t>:  RD item whose rationale, authoring or dependencies are invisible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</a:rPr>
              <a:t>    “The commanded train speed must always be at least 7 mph above physical speed”</a:t>
            </a:r>
            <a:r>
              <a:rPr lang="en-US" sz="2000" dirty="0" smtClean="0">
                <a:solidFill>
                  <a:srgbClr val="5F5F5F"/>
                </a:solidFill>
              </a:rPr>
              <a:t> </a:t>
            </a:r>
            <a:r>
              <a:rPr lang="en-US" sz="2000" i="1" dirty="0" smtClean="0">
                <a:solidFill>
                  <a:srgbClr val="5F5F5F"/>
                </a:solidFill>
              </a:rPr>
              <a:t>without</a:t>
            </a:r>
            <a:r>
              <a:rPr lang="en-US" sz="2000" dirty="0" smtClean="0">
                <a:solidFill>
                  <a:srgbClr val="5F5F5F"/>
                </a:solidFill>
              </a:rPr>
              <a:t> any explanation of rationale for this</a:t>
            </a:r>
            <a:endParaRPr lang="en-US" sz="2000" dirty="0" smtClean="0"/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20663"/>
            <a:ext cx="7096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325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ChangeArrowheads="1"/>
          </p:cNvSpPr>
          <p:nvPr/>
        </p:nvSpPr>
        <p:spPr bwMode="auto">
          <a:xfrm>
            <a:off x="2738438" y="1198563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31" name="Rectangle 3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32" name="Rectangle 4"/>
          <p:cNvSpPr>
            <a:spLocks noChangeArrowheads="1"/>
          </p:cNvSpPr>
          <p:nvPr/>
        </p:nvSpPr>
        <p:spPr bwMode="auto">
          <a:xfrm>
            <a:off x="5153025" y="4430713"/>
            <a:ext cx="287813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4297363" y="1778000"/>
            <a:ext cx="150812" cy="3614738"/>
            <a:chOff x="2779" y="1129"/>
            <a:chExt cx="189" cy="2609"/>
          </a:xfrm>
        </p:grpSpPr>
        <p:sp>
          <p:nvSpPr>
            <p:cNvPr id="1379334" name="Line 6"/>
            <p:cNvSpPr>
              <a:spLocks noChangeShapeType="1"/>
            </p:cNvSpPr>
            <p:nvPr/>
          </p:nvSpPr>
          <p:spPr bwMode="auto">
            <a:xfrm>
              <a:off x="2874" y="1263"/>
              <a:ext cx="0" cy="2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5" name="Freeform 7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6" name="Freeform 8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21510" name="Group 9"/>
          <p:cNvGrpSpPr>
            <a:grpSpLocks/>
          </p:cNvGrpSpPr>
          <p:nvPr/>
        </p:nvGrpSpPr>
        <p:grpSpPr bwMode="auto">
          <a:xfrm>
            <a:off x="935038" y="3298825"/>
            <a:ext cx="6911975" cy="233363"/>
            <a:chOff x="1190" y="2300"/>
            <a:chExt cx="3415" cy="200"/>
          </a:xfrm>
        </p:grpSpPr>
        <p:sp>
          <p:nvSpPr>
            <p:cNvPr id="1379338" name="Line 10"/>
            <p:cNvSpPr>
              <a:spLocks noChangeShapeType="1"/>
            </p:cNvSpPr>
            <p:nvPr/>
          </p:nvSpPr>
          <p:spPr bwMode="auto">
            <a:xfrm flipH="1">
              <a:off x="1316" y="2401"/>
              <a:ext cx="3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9" name="Freeform 11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40" name="Freeform 12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379341" name="Rectangle 13"/>
          <p:cNvSpPr>
            <a:spLocks noChangeArrowheads="1"/>
          </p:cNvSpPr>
          <p:nvPr/>
        </p:nvSpPr>
        <p:spPr bwMode="auto">
          <a:xfrm>
            <a:off x="3522663" y="3349625"/>
            <a:ext cx="11731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42" name="Rectangle 14"/>
          <p:cNvSpPr>
            <a:spLocks noChangeArrowheads="1"/>
          </p:cNvSpPr>
          <p:nvPr/>
        </p:nvSpPr>
        <p:spPr bwMode="auto">
          <a:xfrm>
            <a:off x="3687763" y="346075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43" name="Freeform 15"/>
          <p:cNvSpPr>
            <a:spLocks/>
          </p:cNvSpPr>
          <p:nvPr/>
        </p:nvSpPr>
        <p:spPr bwMode="auto">
          <a:xfrm>
            <a:off x="3833813" y="2997200"/>
            <a:ext cx="554037" cy="417513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79346" name="Rectangle 18"/>
          <p:cNvSpPr>
            <a:spLocks noChangeArrowheads="1"/>
          </p:cNvSpPr>
          <p:nvPr/>
        </p:nvSpPr>
        <p:spPr bwMode="auto">
          <a:xfrm>
            <a:off x="2133600" y="2055813"/>
            <a:ext cx="10302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 2:</a:t>
            </a:r>
            <a:endParaRPr lang="en-US" altLang="en-US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79347" name="Rectangle 19"/>
          <p:cNvSpPr>
            <a:spLocks noChangeArrowheads="1"/>
          </p:cNvSpPr>
          <p:nvPr/>
        </p:nvSpPr>
        <p:spPr bwMode="auto">
          <a:xfrm>
            <a:off x="2090738" y="2487613"/>
            <a:ext cx="13938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/>
            <a:r>
              <a:rPr kumimoji="0" lang="en-US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Elicitation</a:t>
            </a:r>
          </a:p>
          <a:p>
            <a:pPr algn="l"/>
            <a:r>
              <a:rPr kumimoji="0" lang="en-US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techniques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79351" name="Rectangle 23"/>
          <p:cNvSpPr>
            <a:spLocks noChangeArrowheads="1"/>
          </p:cNvSpPr>
          <p:nvPr/>
        </p:nvSpPr>
        <p:spPr bwMode="auto">
          <a:xfrm>
            <a:off x="3298825" y="1336675"/>
            <a:ext cx="2159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</a:pPr>
            <a:r>
              <a:rPr kumimoji="0" lang="en-US" alt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alt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52" name="Rectangle 24"/>
          <p:cNvSpPr>
            <a:spLocks noChangeArrowheads="1"/>
          </p:cNvSpPr>
          <p:nvPr/>
        </p:nvSpPr>
        <p:spPr bwMode="auto">
          <a:xfrm>
            <a:off x="5624513" y="3460750"/>
            <a:ext cx="239236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518" name="Group 25"/>
          <p:cNvGrpSpPr>
            <a:grpSpLocks/>
          </p:cNvGrpSpPr>
          <p:nvPr/>
        </p:nvGrpSpPr>
        <p:grpSpPr bwMode="auto">
          <a:xfrm>
            <a:off x="6307138" y="3440113"/>
            <a:ext cx="1481137" cy="601662"/>
            <a:chOff x="4273" y="2284"/>
            <a:chExt cx="933" cy="379"/>
          </a:xfrm>
        </p:grpSpPr>
        <p:sp>
          <p:nvSpPr>
            <p:cNvPr id="21527" name="Rectangle 26"/>
            <p:cNvSpPr>
              <a:spLocks noChangeArrowheads="1"/>
            </p:cNvSpPr>
            <p:nvPr/>
          </p:nvSpPr>
          <p:spPr bwMode="auto">
            <a:xfrm>
              <a:off x="4485" y="2284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agreed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8" name="Rectangle 27"/>
            <p:cNvSpPr>
              <a:spLocks noChangeArrowheads="1"/>
            </p:cNvSpPr>
            <p:nvPr/>
          </p:nvSpPr>
          <p:spPr bwMode="auto">
            <a:xfrm>
              <a:off x="4273" y="2471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79356" name="Rectangle 28"/>
          <p:cNvSpPr>
            <a:spLocks noChangeArrowheads="1"/>
          </p:cNvSpPr>
          <p:nvPr/>
        </p:nvSpPr>
        <p:spPr bwMode="auto">
          <a:xfrm>
            <a:off x="3003550" y="5391150"/>
            <a:ext cx="294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documented requirements</a:t>
            </a:r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21520" name="Group 29"/>
          <p:cNvGrpSpPr>
            <a:grpSpLocks/>
          </p:cNvGrpSpPr>
          <p:nvPr/>
        </p:nvGrpSpPr>
        <p:grpSpPr bwMode="auto">
          <a:xfrm>
            <a:off x="962025" y="3422650"/>
            <a:ext cx="2020888" cy="598488"/>
            <a:chOff x="933" y="2291"/>
            <a:chExt cx="1273" cy="377"/>
          </a:xfrm>
        </p:grpSpPr>
        <p:sp>
          <p:nvSpPr>
            <p:cNvPr id="21525" name="Rectangle 30"/>
            <p:cNvSpPr>
              <a:spLocks noChangeArrowheads="1"/>
            </p:cNvSpPr>
            <p:nvPr/>
          </p:nvSpPr>
          <p:spPr bwMode="auto">
            <a:xfrm>
              <a:off x="933" y="2291"/>
              <a:ext cx="1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consolidated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6" name="Rectangle 31"/>
            <p:cNvSpPr>
              <a:spLocks noChangeArrowheads="1"/>
            </p:cNvSpPr>
            <p:nvPr/>
          </p:nvSpPr>
          <p:spPr bwMode="auto">
            <a:xfrm>
              <a:off x="1121" y="2476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79361" name="Oval 33"/>
          <p:cNvSpPr>
            <a:spLocks noChangeArrowheads="1"/>
          </p:cNvSpPr>
          <p:nvPr/>
        </p:nvSpPr>
        <p:spPr bwMode="auto">
          <a:xfrm>
            <a:off x="3795713" y="3327400"/>
            <a:ext cx="185737" cy="161925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1523" name="Picture 3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039938"/>
            <a:ext cx="720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4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46843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738187" y="320675"/>
            <a:ext cx="7772400" cy="877888"/>
          </a:xfrm>
        </p:spPr>
        <p:txBody>
          <a:bodyPr/>
          <a:lstStyle/>
          <a:p>
            <a:r>
              <a:rPr kumimoji="0" lang="en-US" alt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Elicitation techniques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789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 has multiple connections with other disciplines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0000"/>
            <a:ext cx="8839200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Primarily with Software Engineering (SE)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Other connections: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understanding &amp; requirements elicitation</a:t>
            </a:r>
            <a:r>
              <a:rPr lang="en-US" smtClean="0"/>
              <a:t>: system engineering, control theory, management science, organization theory, behavioral psychology, anthropology,  AI knowledge acquisition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evaluation &amp; agreement</a:t>
            </a:r>
            <a:r>
              <a:rPr lang="en-US" smtClean="0"/>
              <a:t>: multicriteria analysis, risk management, conflict management, negotiation theory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specification, documentation &amp; consolidation</a:t>
            </a:r>
            <a:r>
              <a:rPr lang="en-US" smtClean="0"/>
              <a:t>: software specification, formal methods in SE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evolution</a:t>
            </a:r>
            <a:r>
              <a:rPr lang="en-US" smtClean="0"/>
              <a:t>: change management, configuration management in SE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modeling</a:t>
            </a:r>
            <a:r>
              <a:rPr lang="en-US" smtClean="0"/>
              <a:t>:  conceptual models in DB &amp; MIS;  task models in HCI; knowledge representation in AI</a:t>
            </a:r>
          </a:p>
        </p:txBody>
      </p:sp>
    </p:spTree>
    <p:extLst>
      <p:ext uri="{BB962C8B-B14F-4D97-AF65-F5344CB8AC3E}">
        <p14:creationId xmlns:p14="http://schemas.microsoft.com/office/powerpoint/2010/main" val="2182858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1750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outline</a:t>
            </a:r>
            <a:endParaRPr kumimoji="0" lang="en-US" altLang="en-US" smtClean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344613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Identifying stakeholders &amp; interacting with them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Artefact-driven</a:t>
            </a:r>
            <a:r>
              <a:rPr kumimoji="0" lang="en-US" smtClean="0"/>
              <a:t>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mtClean="0"/>
              <a:t>Background study</a:t>
            </a:r>
          </a:p>
          <a:p>
            <a:pPr lvl="1">
              <a:spcBef>
                <a:spcPts val="200"/>
              </a:spcBef>
            </a:pPr>
            <a:r>
              <a:rPr kumimoji="0" lang="en-US" smtClean="0"/>
              <a:t>Data collection, questionnaires</a:t>
            </a:r>
          </a:p>
          <a:p>
            <a:pPr lvl="1">
              <a:spcBef>
                <a:spcPts val="200"/>
              </a:spcBef>
            </a:pPr>
            <a:r>
              <a:rPr kumimoji="0" lang="en-US" smtClean="0"/>
              <a:t>Repertory grids, card sorts for concept acquisition</a:t>
            </a:r>
          </a:p>
          <a:p>
            <a:pPr lvl="1">
              <a:spcBef>
                <a:spcPts val="200"/>
              </a:spcBef>
            </a:pPr>
            <a:r>
              <a:rPr kumimoji="0" lang="en-US" smtClean="0"/>
              <a:t>Scenarios, storyboards for problem world exploration</a:t>
            </a:r>
          </a:p>
          <a:p>
            <a:pPr lvl="1">
              <a:spcBef>
                <a:spcPts val="200"/>
              </a:spcBef>
            </a:pPr>
            <a:r>
              <a:rPr kumimoji="0" lang="en-US" smtClean="0"/>
              <a:t>Prototypes, mock-ups for early feedback </a:t>
            </a:r>
          </a:p>
          <a:p>
            <a:pPr lvl="1">
              <a:spcBef>
                <a:spcPts val="200"/>
              </a:spcBef>
            </a:pPr>
            <a:r>
              <a:rPr kumimoji="0" lang="en-US" smtClean="0"/>
              <a:t>Knowledge reuse: domain-independent, domain-specific</a:t>
            </a:r>
          </a:p>
          <a:p>
            <a:pPr>
              <a:lnSpc>
                <a:spcPct val="140000"/>
              </a:lnSpc>
              <a:spcBef>
                <a:spcPts val="300"/>
              </a:spcBef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Stakeholder-driven</a:t>
            </a:r>
            <a:r>
              <a:rPr kumimoji="0" lang="en-US" smtClean="0"/>
              <a:t>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mtClean="0"/>
              <a:t>Interviews</a:t>
            </a:r>
          </a:p>
          <a:p>
            <a:pPr lvl="1">
              <a:spcBef>
                <a:spcPts val="200"/>
              </a:spcBef>
            </a:pPr>
            <a:r>
              <a:rPr kumimoji="0" lang="en-US" smtClean="0"/>
              <a:t>Observation and ethnographic studies</a:t>
            </a:r>
          </a:p>
          <a:p>
            <a:pPr lvl="1">
              <a:spcBef>
                <a:spcPts val="300"/>
              </a:spcBef>
            </a:pPr>
            <a:r>
              <a:rPr kumimoji="0" lang="en-US" smtClean="0"/>
              <a:t>Group sessions</a:t>
            </a:r>
            <a:endParaRPr kumimoji="0" lang="en-US" altLang="en-US" smtClean="0"/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30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Stakeholder analysis</a:t>
            </a:r>
            <a:endParaRPr kumimoji="0"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16025"/>
            <a:ext cx="8529637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Stakeholder cooperation is essential for successful RE</a:t>
            </a:r>
          </a:p>
          <a:p>
            <a:pPr lvl="1">
              <a:spcBef>
                <a:spcPts val="300"/>
              </a:spcBef>
            </a:pPr>
            <a:r>
              <a:rPr kumimoji="0" lang="en-US" smtClean="0"/>
              <a:t>Elicitation =  cooperative learning</a:t>
            </a:r>
          </a:p>
          <a:p>
            <a:r>
              <a:rPr kumimoji="0" lang="en-US" smtClean="0"/>
              <a:t>Representative sample must be selected to ensure adequate, comprehensive coverage of the problem world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dynamic selection as new knowledge is acquired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kumimoji="0" lang="en-US" smtClean="0"/>
              <a:t>Selection based on ...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relevant position in the organization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role in making decisions, reaching agreement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type of contributed knowledge, level of domain expertise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exposure to perceived problems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personal interests, potential conflicts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influence in system acceptance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1438"/>
            <a:ext cx="108426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08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242888"/>
            <a:ext cx="7773988" cy="762000"/>
          </a:xfrm>
        </p:spPr>
        <p:txBody>
          <a:bodyPr/>
          <a:lstStyle/>
          <a:p>
            <a:r>
              <a:rPr lang="en-US" sz="2400" smtClean="0"/>
              <a:t>Knowledge acquisition from stakeholders is difficult</a:t>
            </a:r>
            <a:endParaRPr lang="en-US" smtClean="0"/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916987" cy="52959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Distributed sources, conflicting viewpoints</a:t>
            </a:r>
          </a:p>
          <a:p>
            <a:pPr>
              <a:lnSpc>
                <a:spcPct val="120000"/>
              </a:lnSpc>
            </a:pPr>
            <a:r>
              <a:rPr lang="en-US" smtClean="0"/>
              <a:t>Difficult access to key people &amp; data</a:t>
            </a:r>
          </a:p>
          <a:p>
            <a:pPr>
              <a:lnSpc>
                <a:spcPct val="120000"/>
              </a:lnSpc>
            </a:pPr>
            <a:r>
              <a:rPr lang="en-US" smtClean="0"/>
              <a:t>Different background, terminology, culture</a:t>
            </a:r>
          </a:p>
          <a:p>
            <a:pPr>
              <a:lnSpc>
                <a:spcPct val="120000"/>
              </a:lnSpc>
            </a:pPr>
            <a:r>
              <a:rPr lang="en-US" smtClean="0"/>
              <a:t>Tacit knowledge, hidden needs</a:t>
            </a:r>
          </a:p>
          <a:p>
            <a:pPr>
              <a:lnSpc>
                <a:spcPct val="120000"/>
              </a:lnSpc>
            </a:pPr>
            <a:r>
              <a:rPr lang="en-US" smtClean="0"/>
              <a:t>Irrelevant details</a:t>
            </a:r>
          </a:p>
          <a:p>
            <a:pPr>
              <a:lnSpc>
                <a:spcPct val="120000"/>
              </a:lnSpc>
            </a:pPr>
            <a:r>
              <a:rPr lang="en-US" smtClean="0"/>
              <a:t>Internal politics, competition, resistance to change, </a:t>
            </a:r>
            <a:r>
              <a:rPr lang="en-US" sz="2000" smtClean="0"/>
              <a:t>...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Personnel turnover, changes in organization, in priorities, </a:t>
            </a:r>
            <a:r>
              <a:rPr lang="en-US" sz="2000" smtClean="0"/>
              <a:t>...</a:t>
            </a:r>
            <a:endParaRPr lang="en-US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smtClean="0">
                <a:latin typeface="Symbol" pitchFamily="18" charset="2"/>
              </a:rPr>
              <a:t>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Needed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skills: for talking to, listening from diverse people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Trust relationship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Knowledge reformulation &amp; restructuring  (review meetings)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00013"/>
            <a:ext cx="9921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kumimoji="0" lang="en-US" altLang="en-US" smtClean="0"/>
              <a:t>The </a:t>
            </a:r>
            <a:r>
              <a:rPr kumimoji="0" lang="en-US" altLang="en-US" sz="2400" smtClean="0"/>
              <a:t>WHY</a:t>
            </a:r>
            <a:r>
              <a:rPr kumimoji="0" lang="en-US" altLang="en-US" smtClean="0"/>
              <a:t> dimension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Identify, analyze, refine the system-to-be’s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endParaRPr lang="en-US" smtClean="0"/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to address analyzed deficiencies of the system-as-is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in alignment with business 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taking advantage of technology opportunities</a:t>
            </a:r>
          </a:p>
          <a:p>
            <a:pPr>
              <a:defRPr/>
            </a:pPr>
            <a:r>
              <a:rPr lang="en-US" smtClean="0"/>
              <a:t>Example:  airport train control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“Serve more passengers”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“Reduce transfer time among terminals”</a:t>
            </a:r>
          </a:p>
          <a:p>
            <a:pPr>
              <a:defRPr/>
            </a:pPr>
            <a:r>
              <a:rPr lang="en-US" smtClean="0"/>
              <a:t>Difficulties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mtClean="0"/>
              <a:t>Acquire domain knowledge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Evaluate alternative options </a:t>
            </a:r>
            <a:r>
              <a:rPr lang="en-US" sz="2000" smtClean="0"/>
              <a:t>(e.g. alternative ways of satisfying the same objective)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mtClean="0"/>
              <a:t>Match problems-opportunities, and evaluate these: implications, associated risks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mtClean="0"/>
              <a:t>Handle conflicting objectives</a:t>
            </a:r>
          </a:p>
        </p:txBody>
      </p:sp>
      <p:sp>
        <p:nvSpPr>
          <p:cNvPr id="1388549" name="Freeform 5"/>
          <p:cNvSpPr>
            <a:spLocks/>
          </p:cNvSpPr>
          <p:nvPr/>
        </p:nvSpPr>
        <p:spPr bwMode="auto">
          <a:xfrm>
            <a:off x="228600" y="228600"/>
            <a:ext cx="2057400" cy="609600"/>
          </a:xfrm>
          <a:custGeom>
            <a:avLst/>
            <a:gdLst/>
            <a:ahLst/>
            <a:cxnLst>
              <a:cxn ang="0">
                <a:pos x="70" y="281"/>
              </a:cxn>
              <a:cxn ang="0">
                <a:pos x="164" y="219"/>
              </a:cxn>
              <a:cxn ang="0">
                <a:pos x="405" y="102"/>
              </a:cxn>
              <a:cxn ang="0">
                <a:pos x="569" y="78"/>
              </a:cxn>
              <a:cxn ang="0">
                <a:pos x="1224" y="109"/>
              </a:cxn>
              <a:cxn ang="0">
                <a:pos x="1403" y="164"/>
              </a:cxn>
              <a:cxn ang="0">
                <a:pos x="1504" y="203"/>
              </a:cxn>
              <a:cxn ang="0">
                <a:pos x="1535" y="219"/>
              </a:cxn>
              <a:cxn ang="0">
                <a:pos x="1699" y="70"/>
              </a:cxn>
              <a:cxn ang="0">
                <a:pos x="1808" y="24"/>
              </a:cxn>
              <a:cxn ang="0">
                <a:pos x="1972" y="0"/>
              </a:cxn>
              <a:cxn ang="0">
                <a:pos x="2509" y="24"/>
              </a:cxn>
              <a:cxn ang="0">
                <a:pos x="2821" y="78"/>
              </a:cxn>
              <a:cxn ang="0">
                <a:pos x="2922" y="109"/>
              </a:cxn>
              <a:cxn ang="0">
                <a:pos x="2992" y="148"/>
              </a:cxn>
              <a:cxn ang="0">
                <a:pos x="3031" y="195"/>
              </a:cxn>
              <a:cxn ang="0">
                <a:pos x="3086" y="242"/>
              </a:cxn>
              <a:cxn ang="0">
                <a:pos x="3125" y="195"/>
              </a:cxn>
              <a:cxn ang="0">
                <a:pos x="3374" y="109"/>
              </a:cxn>
              <a:cxn ang="0">
                <a:pos x="3966" y="148"/>
              </a:cxn>
              <a:cxn ang="0">
                <a:pos x="4076" y="172"/>
              </a:cxn>
              <a:cxn ang="0">
                <a:pos x="4146" y="226"/>
              </a:cxn>
              <a:cxn ang="0">
                <a:pos x="4278" y="304"/>
              </a:cxn>
              <a:cxn ang="0">
                <a:pos x="4364" y="413"/>
              </a:cxn>
              <a:cxn ang="0">
                <a:pos x="4356" y="515"/>
              </a:cxn>
              <a:cxn ang="0">
                <a:pos x="4208" y="819"/>
              </a:cxn>
              <a:cxn ang="0">
                <a:pos x="4099" y="865"/>
              </a:cxn>
              <a:cxn ang="0">
                <a:pos x="3951" y="881"/>
              </a:cxn>
              <a:cxn ang="0">
                <a:pos x="3499" y="850"/>
              </a:cxn>
              <a:cxn ang="0">
                <a:pos x="3296" y="819"/>
              </a:cxn>
              <a:cxn ang="0">
                <a:pos x="3133" y="780"/>
              </a:cxn>
              <a:cxn ang="0">
                <a:pos x="3094" y="756"/>
              </a:cxn>
              <a:cxn ang="0">
                <a:pos x="2813" y="865"/>
              </a:cxn>
              <a:cxn ang="0">
                <a:pos x="2611" y="897"/>
              </a:cxn>
              <a:cxn ang="0">
                <a:pos x="2057" y="873"/>
              </a:cxn>
              <a:cxn ang="0">
                <a:pos x="1722" y="780"/>
              </a:cxn>
              <a:cxn ang="0">
                <a:pos x="1707" y="756"/>
              </a:cxn>
              <a:cxn ang="0">
                <a:pos x="1730" y="764"/>
              </a:cxn>
              <a:cxn ang="0">
                <a:pos x="1699" y="787"/>
              </a:cxn>
              <a:cxn ang="0">
                <a:pos x="1629" y="834"/>
              </a:cxn>
              <a:cxn ang="0">
                <a:pos x="1364" y="889"/>
              </a:cxn>
              <a:cxn ang="0">
                <a:pos x="1029" y="858"/>
              </a:cxn>
              <a:cxn ang="0">
                <a:pos x="857" y="819"/>
              </a:cxn>
              <a:cxn ang="0">
                <a:pos x="499" y="725"/>
              </a:cxn>
              <a:cxn ang="0">
                <a:pos x="382" y="686"/>
              </a:cxn>
              <a:cxn ang="0">
                <a:pos x="304" y="663"/>
              </a:cxn>
              <a:cxn ang="0">
                <a:pos x="203" y="608"/>
              </a:cxn>
              <a:cxn ang="0">
                <a:pos x="47" y="561"/>
              </a:cxn>
              <a:cxn ang="0">
                <a:pos x="0" y="460"/>
              </a:cxn>
              <a:cxn ang="0">
                <a:pos x="8" y="343"/>
              </a:cxn>
              <a:cxn ang="0">
                <a:pos x="70" y="304"/>
              </a:cxn>
              <a:cxn ang="0">
                <a:pos x="70" y="281"/>
              </a:cxn>
            </a:cxnLst>
            <a:rect l="0" t="0" r="r" b="b"/>
            <a:pathLst>
              <a:path w="4364" h="897">
                <a:moveTo>
                  <a:pt x="70" y="281"/>
                </a:moveTo>
                <a:cubicBezTo>
                  <a:pt x="93" y="248"/>
                  <a:pt x="130" y="241"/>
                  <a:pt x="164" y="219"/>
                </a:cubicBezTo>
                <a:cubicBezTo>
                  <a:pt x="239" y="172"/>
                  <a:pt x="319" y="126"/>
                  <a:pt x="405" y="102"/>
                </a:cubicBezTo>
                <a:cubicBezTo>
                  <a:pt x="458" y="87"/>
                  <a:pt x="569" y="78"/>
                  <a:pt x="569" y="78"/>
                </a:cubicBezTo>
                <a:cubicBezTo>
                  <a:pt x="803" y="82"/>
                  <a:pt x="1003" y="76"/>
                  <a:pt x="1224" y="109"/>
                </a:cubicBezTo>
                <a:cubicBezTo>
                  <a:pt x="1283" y="134"/>
                  <a:pt x="1344" y="141"/>
                  <a:pt x="1403" y="164"/>
                </a:cubicBezTo>
                <a:cubicBezTo>
                  <a:pt x="1437" y="177"/>
                  <a:pt x="1470" y="191"/>
                  <a:pt x="1504" y="203"/>
                </a:cubicBezTo>
                <a:cubicBezTo>
                  <a:pt x="1554" y="221"/>
                  <a:pt x="1510" y="219"/>
                  <a:pt x="1535" y="219"/>
                </a:cubicBezTo>
                <a:cubicBezTo>
                  <a:pt x="1579" y="131"/>
                  <a:pt x="1616" y="111"/>
                  <a:pt x="1699" y="70"/>
                </a:cubicBezTo>
                <a:cubicBezTo>
                  <a:pt x="1737" y="51"/>
                  <a:pt x="1766" y="35"/>
                  <a:pt x="1808" y="24"/>
                </a:cubicBezTo>
                <a:cubicBezTo>
                  <a:pt x="1861" y="10"/>
                  <a:pt x="1972" y="0"/>
                  <a:pt x="1972" y="0"/>
                </a:cubicBezTo>
                <a:cubicBezTo>
                  <a:pt x="2170" y="4"/>
                  <a:pt x="2325" y="5"/>
                  <a:pt x="2509" y="24"/>
                </a:cubicBezTo>
                <a:cubicBezTo>
                  <a:pt x="2609" y="50"/>
                  <a:pt x="2718" y="65"/>
                  <a:pt x="2821" y="78"/>
                </a:cubicBezTo>
                <a:cubicBezTo>
                  <a:pt x="2855" y="90"/>
                  <a:pt x="2887" y="101"/>
                  <a:pt x="2922" y="109"/>
                </a:cubicBezTo>
                <a:cubicBezTo>
                  <a:pt x="2945" y="124"/>
                  <a:pt x="2971" y="131"/>
                  <a:pt x="2992" y="148"/>
                </a:cubicBezTo>
                <a:cubicBezTo>
                  <a:pt x="3032" y="181"/>
                  <a:pt x="3002" y="161"/>
                  <a:pt x="3031" y="195"/>
                </a:cubicBezTo>
                <a:cubicBezTo>
                  <a:pt x="3048" y="215"/>
                  <a:pt x="3068" y="224"/>
                  <a:pt x="3086" y="242"/>
                </a:cubicBezTo>
                <a:cubicBezTo>
                  <a:pt x="3100" y="228"/>
                  <a:pt x="3111" y="209"/>
                  <a:pt x="3125" y="195"/>
                </a:cubicBezTo>
                <a:cubicBezTo>
                  <a:pt x="3178" y="142"/>
                  <a:pt x="3302" y="120"/>
                  <a:pt x="3374" y="109"/>
                </a:cubicBezTo>
                <a:cubicBezTo>
                  <a:pt x="3572" y="117"/>
                  <a:pt x="3769" y="128"/>
                  <a:pt x="3966" y="148"/>
                </a:cubicBezTo>
                <a:cubicBezTo>
                  <a:pt x="4000" y="155"/>
                  <a:pt x="4045" y="155"/>
                  <a:pt x="4076" y="172"/>
                </a:cubicBezTo>
                <a:cubicBezTo>
                  <a:pt x="4137" y="206"/>
                  <a:pt x="4105" y="192"/>
                  <a:pt x="4146" y="226"/>
                </a:cubicBezTo>
                <a:cubicBezTo>
                  <a:pt x="4185" y="259"/>
                  <a:pt x="4234" y="279"/>
                  <a:pt x="4278" y="304"/>
                </a:cubicBezTo>
                <a:cubicBezTo>
                  <a:pt x="4315" y="329"/>
                  <a:pt x="4349" y="370"/>
                  <a:pt x="4364" y="413"/>
                </a:cubicBezTo>
                <a:cubicBezTo>
                  <a:pt x="4356" y="535"/>
                  <a:pt x="4356" y="569"/>
                  <a:pt x="4356" y="515"/>
                </a:cubicBezTo>
                <a:cubicBezTo>
                  <a:pt x="4334" y="663"/>
                  <a:pt x="4316" y="711"/>
                  <a:pt x="4208" y="819"/>
                </a:cubicBezTo>
                <a:cubicBezTo>
                  <a:pt x="4188" y="839"/>
                  <a:pt x="4128" y="856"/>
                  <a:pt x="4099" y="865"/>
                </a:cubicBezTo>
                <a:cubicBezTo>
                  <a:pt x="4085" y="870"/>
                  <a:pt x="3953" y="881"/>
                  <a:pt x="3951" y="881"/>
                </a:cubicBezTo>
                <a:cubicBezTo>
                  <a:pt x="3799" y="875"/>
                  <a:pt x="3650" y="861"/>
                  <a:pt x="3499" y="850"/>
                </a:cubicBezTo>
                <a:cubicBezTo>
                  <a:pt x="3432" y="839"/>
                  <a:pt x="3364" y="828"/>
                  <a:pt x="3296" y="819"/>
                </a:cubicBezTo>
                <a:cubicBezTo>
                  <a:pt x="3242" y="805"/>
                  <a:pt x="3188" y="792"/>
                  <a:pt x="3133" y="780"/>
                </a:cubicBezTo>
                <a:cubicBezTo>
                  <a:pt x="3097" y="772"/>
                  <a:pt x="3106" y="781"/>
                  <a:pt x="3094" y="756"/>
                </a:cubicBezTo>
                <a:cubicBezTo>
                  <a:pt x="3012" y="819"/>
                  <a:pt x="2915" y="852"/>
                  <a:pt x="2813" y="865"/>
                </a:cubicBezTo>
                <a:cubicBezTo>
                  <a:pt x="2753" y="886"/>
                  <a:pt x="2675" y="889"/>
                  <a:pt x="2611" y="897"/>
                </a:cubicBezTo>
                <a:cubicBezTo>
                  <a:pt x="2404" y="893"/>
                  <a:pt x="2248" y="889"/>
                  <a:pt x="2057" y="873"/>
                </a:cubicBezTo>
                <a:cubicBezTo>
                  <a:pt x="1945" y="844"/>
                  <a:pt x="1833" y="812"/>
                  <a:pt x="1722" y="780"/>
                </a:cubicBezTo>
                <a:cubicBezTo>
                  <a:pt x="1717" y="772"/>
                  <a:pt x="1707" y="756"/>
                  <a:pt x="1707" y="756"/>
                </a:cubicBezTo>
                <a:cubicBezTo>
                  <a:pt x="1715" y="759"/>
                  <a:pt x="1732" y="756"/>
                  <a:pt x="1730" y="764"/>
                </a:cubicBezTo>
                <a:cubicBezTo>
                  <a:pt x="1727" y="776"/>
                  <a:pt x="1710" y="780"/>
                  <a:pt x="1699" y="787"/>
                </a:cubicBezTo>
                <a:cubicBezTo>
                  <a:pt x="1676" y="803"/>
                  <a:pt x="1654" y="821"/>
                  <a:pt x="1629" y="834"/>
                </a:cubicBezTo>
                <a:cubicBezTo>
                  <a:pt x="1541" y="879"/>
                  <a:pt x="1463" y="882"/>
                  <a:pt x="1364" y="889"/>
                </a:cubicBezTo>
                <a:cubicBezTo>
                  <a:pt x="1250" y="883"/>
                  <a:pt x="1142" y="873"/>
                  <a:pt x="1029" y="858"/>
                </a:cubicBezTo>
                <a:cubicBezTo>
                  <a:pt x="974" y="840"/>
                  <a:pt x="914" y="834"/>
                  <a:pt x="857" y="819"/>
                </a:cubicBezTo>
                <a:cubicBezTo>
                  <a:pt x="737" y="788"/>
                  <a:pt x="619" y="756"/>
                  <a:pt x="499" y="725"/>
                </a:cubicBezTo>
                <a:cubicBezTo>
                  <a:pt x="459" y="715"/>
                  <a:pt x="421" y="698"/>
                  <a:pt x="382" y="686"/>
                </a:cubicBezTo>
                <a:cubicBezTo>
                  <a:pt x="357" y="679"/>
                  <a:pt x="327" y="675"/>
                  <a:pt x="304" y="663"/>
                </a:cubicBezTo>
                <a:cubicBezTo>
                  <a:pt x="269" y="645"/>
                  <a:pt x="240" y="622"/>
                  <a:pt x="203" y="608"/>
                </a:cubicBezTo>
                <a:cubicBezTo>
                  <a:pt x="153" y="589"/>
                  <a:pt x="98" y="579"/>
                  <a:pt x="47" y="561"/>
                </a:cubicBezTo>
                <a:cubicBezTo>
                  <a:pt x="19" y="519"/>
                  <a:pt x="15" y="505"/>
                  <a:pt x="0" y="460"/>
                </a:cubicBezTo>
                <a:cubicBezTo>
                  <a:pt x="3" y="421"/>
                  <a:pt x="2" y="382"/>
                  <a:pt x="8" y="343"/>
                </a:cubicBezTo>
                <a:cubicBezTo>
                  <a:pt x="12" y="319"/>
                  <a:pt x="70" y="304"/>
                  <a:pt x="70" y="304"/>
                </a:cubicBezTo>
                <a:cubicBezTo>
                  <a:pt x="89" y="277"/>
                  <a:pt x="95" y="281"/>
                  <a:pt x="70" y="281"/>
                </a:cubicBezTo>
                <a:close/>
              </a:path>
            </a:pathLst>
          </a:custGeom>
          <a:solidFill>
            <a:srgbClr val="C5C3F1"/>
          </a:solidFill>
          <a:ln w="12700" cap="sq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855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5334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0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8588"/>
            <a:ext cx="8653463" cy="762000"/>
          </a:xfrm>
        </p:spPr>
        <p:txBody>
          <a:bodyPr/>
          <a:lstStyle/>
          <a:p>
            <a:r>
              <a:rPr lang="en-US" smtClean="0"/>
              <a:t>Background study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09675"/>
            <a:ext cx="8604250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Collect, read, synthesize documents about...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the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organization</a:t>
            </a:r>
            <a:r>
              <a:rPr lang="en-US" smtClean="0"/>
              <a:t>: organizational charts, business plans, financial reports, meeting minutes, </a:t>
            </a:r>
            <a:r>
              <a:rPr lang="en-US" sz="2000" smtClean="0"/>
              <a:t>etc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the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</a:t>
            </a:r>
            <a:r>
              <a:rPr lang="en-US" smtClean="0"/>
              <a:t>: books, surveys, articles, regulations, reports on similar systems in the same domain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the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system-as-is</a:t>
            </a:r>
            <a:r>
              <a:rPr lang="en-US" smtClean="0"/>
              <a:t>: documented workflows, procedures, business rules; exchanged documents; defect/complaint reports, change requests, </a:t>
            </a:r>
            <a:r>
              <a:rPr lang="en-US" sz="2000" smtClean="0"/>
              <a:t>etc.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Provides basics for getting prepared before meeting stakeholders  </a:t>
            </a: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z="2000" smtClean="0"/>
              <a:t>  </a:t>
            </a:r>
            <a:r>
              <a:rPr lang="en-US" smtClean="0"/>
              <a:t>prerequisite to other techniques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Data mining problem:  huge documentation, irrelevant details, outdated info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Solution: use meta-knowledge to prune the doc space 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know what you need to know &amp; what you don’t need to know</a:t>
            </a:r>
          </a:p>
        </p:txBody>
      </p:sp>
      <p:pic>
        <p:nvPicPr>
          <p:cNvPr id="25604" name="Picture 4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85725"/>
            <a:ext cx="881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169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/>
          <a:lstStyle/>
          <a:p>
            <a:r>
              <a:rPr lang="en-US" smtClean="0"/>
              <a:t>Data collection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66825"/>
            <a:ext cx="8751887" cy="4978400"/>
          </a:xfrm>
        </p:spPr>
        <p:txBody>
          <a:bodyPr/>
          <a:lstStyle/>
          <a:p>
            <a:r>
              <a:rPr lang="en-US" smtClean="0"/>
              <a:t>Gather undocumented facts &amp; figures</a:t>
            </a:r>
          </a:p>
          <a:p>
            <a:pPr lvl="1"/>
            <a:r>
              <a:rPr lang="en-US" smtClean="0"/>
              <a:t>marketing data, usage statistics, performance figures, costs, ...</a:t>
            </a:r>
          </a:p>
          <a:p>
            <a:pPr lvl="1"/>
            <a:r>
              <a:rPr lang="en-US" smtClean="0"/>
              <a:t>by designed experiments </a:t>
            </a:r>
            <a:r>
              <a:rPr lang="en-US" i="1" smtClean="0"/>
              <a:t>or</a:t>
            </a:r>
            <a:r>
              <a:rPr lang="en-US" smtClean="0"/>
              <a:t> selection of representative data sets from available sources (use of statistical sampling techniques)</a:t>
            </a:r>
          </a:p>
          <a:p>
            <a:r>
              <a:rPr lang="en-US" smtClean="0"/>
              <a:t>May complement background study</a:t>
            </a:r>
          </a:p>
          <a:p>
            <a:r>
              <a:rPr lang="en-US" smtClean="0"/>
              <a:t>Helpful for eliciting non-functional reqs on performance, usability, cost </a:t>
            </a:r>
            <a:r>
              <a:rPr lang="en-US" sz="2000" smtClean="0"/>
              <a:t>etc.</a:t>
            </a:r>
          </a:p>
          <a:p>
            <a:pPr>
              <a:lnSpc>
                <a:spcPct val="120000"/>
              </a:lnSpc>
            </a:pPr>
            <a:r>
              <a:rPr lang="en-US" smtClean="0"/>
              <a:t>Difficulties: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Getting reliable data may take time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Data must be correctly interpreted</a:t>
            </a:r>
          </a:p>
        </p:txBody>
      </p:sp>
      <p:pic>
        <p:nvPicPr>
          <p:cNvPr id="26628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31763"/>
            <a:ext cx="96361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09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Questionnaires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23963"/>
            <a:ext cx="8677275" cy="4978400"/>
          </a:xfrm>
        </p:spPr>
        <p:txBody>
          <a:bodyPr/>
          <a:lstStyle/>
          <a:p>
            <a:r>
              <a:rPr lang="en-US" smtClean="0"/>
              <a:t>Submit a list of questions to selected stakeholders, each with a list of possible answers (+ brief context if needed)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Multiple choice</a:t>
            </a:r>
            <a:r>
              <a:rPr lang="en-US" smtClean="0"/>
              <a:t> question: one answer to be selected from answer list</a:t>
            </a:r>
          </a:p>
          <a:p>
            <a:pPr lvl="1">
              <a:spcBef>
                <a:spcPct val="4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Weighting</a:t>
            </a:r>
            <a:r>
              <a:rPr lang="en-US" smtClean="0"/>
              <a:t> question: list of statements to be weighted...</a:t>
            </a:r>
          </a:p>
          <a:p>
            <a:pPr lvl="2">
              <a:buFontTx/>
              <a:buChar char="•"/>
            </a:pPr>
            <a:r>
              <a:rPr lang="en-US" sz="2200" smtClean="0"/>
              <a:t>qualitatively (‘high’, ‘low”, ...),  or</a:t>
            </a:r>
          </a:p>
          <a:p>
            <a:pPr lvl="2">
              <a:buFontTx/>
              <a:buChar char="•"/>
            </a:pPr>
            <a:r>
              <a:rPr lang="en-US" sz="2200" smtClean="0"/>
              <a:t>quantitatively (percentages) </a:t>
            </a:r>
          </a:p>
          <a:p>
            <a:pPr lvl="2"/>
            <a:r>
              <a:rPr lang="en-US" sz="2200" smtClean="0"/>
              <a:t>to express perceived importance, preference, risk</a:t>
            </a:r>
            <a:r>
              <a:rPr lang="en-US" smtClean="0"/>
              <a:t> etc.</a:t>
            </a:r>
          </a:p>
          <a:p>
            <a:pPr>
              <a:spcBef>
                <a:spcPct val="60000"/>
              </a:spcBef>
            </a:pPr>
            <a:r>
              <a:rPr lang="en-US" smtClean="0"/>
              <a:t>Effective for acquiring subjective info quickly, cheaply, remotely from many people</a:t>
            </a:r>
          </a:p>
          <a:p>
            <a:pPr>
              <a:spcBef>
                <a:spcPct val="60000"/>
              </a:spcBef>
            </a:pPr>
            <a:r>
              <a:rPr lang="en-US" smtClean="0"/>
              <a:t>Helpful for preparing better focussed interviews </a:t>
            </a:r>
            <a:r>
              <a:rPr lang="en-US" sz="2000" smtClean="0"/>
              <a:t>(see next)</a:t>
            </a:r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60338"/>
            <a:ext cx="7302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417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088" y="228600"/>
            <a:ext cx="8004175" cy="674688"/>
          </a:xfrm>
        </p:spPr>
        <p:txBody>
          <a:bodyPr/>
          <a:lstStyle/>
          <a:p>
            <a:r>
              <a:rPr lang="en-US" smtClean="0"/>
              <a:t>Questionnaires should be carefully prepared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38250"/>
            <a:ext cx="8751887" cy="4978400"/>
          </a:xfr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mtClean="0"/>
              <a:t>Subject to ...</a:t>
            </a:r>
          </a:p>
          <a:p>
            <a:pPr lvl="1">
              <a:spcBef>
                <a:spcPct val="20000"/>
              </a:spcBef>
              <a:defRPr/>
            </a:pPr>
            <a:r>
              <a:rPr lang="en-US" smtClean="0"/>
              <a:t>multiple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biases</a:t>
            </a:r>
            <a:r>
              <a:rPr lang="en-US" smtClean="0"/>
              <a:t>:  recipients, respondents, questions, answers</a:t>
            </a:r>
          </a:p>
          <a:p>
            <a:pPr lvl="1">
              <a:spcBef>
                <a:spcPct val="20000"/>
              </a:spcBef>
              <a:defRPr/>
            </a:pPr>
            <a:r>
              <a:rPr lang="en-US" smtClean="0"/>
              <a:t>unreliable info: misinterpretation of questions, of answers, inconsistent answers, ....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600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Guidelines for questionnaire design/validation: 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Select a representative, statistically significant sample of people;  provide motivation for responding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Check coverage of questions, of possible answers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Make sure questions, answers, formulations are unbiased &amp; unambiguous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mtClean="0"/>
              <a:t>Add implicitly redundant questions to detect inconsistent answers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Have your questionnaire checked by a third party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1763"/>
            <a:ext cx="7302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636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dirty="0" smtClean="0"/>
              <a:t>Card sorts &amp; repertory grids</a:t>
            </a:r>
            <a:endParaRPr lang="en-US" sz="2000" dirty="0" smtClean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181100"/>
            <a:ext cx="8940800" cy="52244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 smtClean="0"/>
              <a:t>: acquire further info about concepts already elicited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Card sort</a:t>
            </a:r>
            <a:r>
              <a:rPr lang="en-US" dirty="0" smtClean="0"/>
              <a:t>: ask stakeholders to partition a set of cards ...</a:t>
            </a:r>
          </a:p>
          <a:p>
            <a:pPr lvl="1"/>
            <a:r>
              <a:rPr lang="en-US" dirty="0" smtClean="0"/>
              <a:t>Each card captures a concept textually or graphically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Cards grouped into subsets based on stakeholder’s criteria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subset, ask... 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>
                <a:solidFill>
                  <a:schemeClr val="tx2"/>
                </a:solidFill>
              </a:rPr>
              <a:t>?</a:t>
            </a:r>
            <a:r>
              <a:rPr lang="en-US" sz="2200" dirty="0" smtClean="0"/>
              <a:t> implicit shared property used for grouping </a:t>
            </a:r>
            <a:r>
              <a:rPr lang="en-US" sz="2200" dirty="0" smtClean="0">
                <a:solidFill>
                  <a:schemeClr val="tx2"/>
                </a:solidFill>
              </a:rPr>
              <a:t>?</a:t>
            </a:r>
            <a:endParaRPr lang="en-US" sz="2200" dirty="0" smtClean="0"/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2"/>
                </a:solidFill>
              </a:rPr>
              <a:t>?</a:t>
            </a:r>
            <a:r>
              <a:rPr lang="en-US" sz="2200" dirty="0" smtClean="0"/>
              <a:t> descriptive, prescriptive </a:t>
            </a:r>
            <a:r>
              <a:rPr lang="en-US" sz="2200" dirty="0" smtClean="0">
                <a:solidFill>
                  <a:schemeClr val="tx2"/>
                </a:solidFill>
              </a:rPr>
              <a:t>?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Iterate with same cards for new groupings/properties </a:t>
            </a:r>
          </a:p>
          <a:p>
            <a:r>
              <a:rPr lang="en-US" dirty="0" smtClean="0"/>
              <a:t>Example: meeting scheduling system</a:t>
            </a:r>
          </a:p>
          <a:p>
            <a:pPr lvl="1"/>
            <a:r>
              <a:rPr lang="en-US" dirty="0" smtClean="0"/>
              <a:t>Iteration 1: </a:t>
            </a:r>
            <a:r>
              <a:rPr lang="en-US" dirty="0" smtClean="0">
                <a:solidFill>
                  <a:srgbClr val="5F5F5F"/>
                </a:solidFill>
              </a:rPr>
              <a:t> “Meeting”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5F5F5F"/>
                </a:solidFill>
              </a:rPr>
              <a:t> “Participant” </a:t>
            </a:r>
            <a:r>
              <a:rPr lang="en-US" dirty="0" smtClean="0"/>
              <a:t>grouped together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solidFill>
                  <a:srgbClr val="5F5F5F"/>
                </a:solidFill>
              </a:rPr>
              <a:t>     </a:t>
            </a:r>
            <a:r>
              <a:rPr lang="en-US" sz="2400" dirty="0" smtClean="0">
                <a:solidFill>
                  <a:schemeClr val="tx2"/>
                </a:solidFill>
              </a:rPr>
              <a:t>=&gt;</a:t>
            </a:r>
            <a:r>
              <a:rPr lang="en-US" sz="2400" dirty="0" smtClean="0">
                <a:solidFill>
                  <a:srgbClr val="5F5F5F"/>
                </a:solidFill>
              </a:rPr>
              <a:t> </a:t>
            </a:r>
            <a:r>
              <a:rPr lang="en-US" dirty="0" smtClean="0">
                <a:solidFill>
                  <a:srgbClr val="5F5F5F"/>
                </a:solidFill>
              </a:rPr>
              <a:t> “participants shall be </a:t>
            </a:r>
            <a:r>
              <a:rPr lang="en-US" i="1" dirty="0" smtClean="0">
                <a:solidFill>
                  <a:srgbClr val="5F5F5F"/>
                </a:solidFill>
              </a:rPr>
              <a:t>invited to</a:t>
            </a:r>
            <a:r>
              <a:rPr lang="en-US" dirty="0" smtClean="0">
                <a:solidFill>
                  <a:srgbClr val="5F5F5F"/>
                </a:solidFill>
              </a:rPr>
              <a:t> the meeting”</a:t>
            </a:r>
          </a:p>
          <a:p>
            <a:pPr lvl="1"/>
            <a:r>
              <a:rPr lang="en-US" dirty="0" smtClean="0"/>
              <a:t>Iteration 2:</a:t>
            </a:r>
            <a:r>
              <a:rPr lang="en-US" dirty="0" smtClean="0">
                <a:solidFill>
                  <a:srgbClr val="5F5F5F"/>
                </a:solidFill>
              </a:rPr>
              <a:t> “Meeting”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5F5F5F"/>
                </a:solidFill>
              </a:rPr>
              <a:t> “Participant” </a:t>
            </a:r>
            <a:r>
              <a:rPr lang="en-US" dirty="0" smtClean="0"/>
              <a:t>grouped together</a:t>
            </a:r>
            <a:endParaRPr lang="en-US" dirty="0" smtClean="0">
              <a:solidFill>
                <a:srgbClr val="5F5F5F"/>
              </a:solidFill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smtClean="0">
                <a:solidFill>
                  <a:srgbClr val="5F5F5F"/>
                </a:solidFill>
              </a:rPr>
              <a:t>     </a:t>
            </a:r>
            <a:r>
              <a:rPr lang="en-US" sz="2400" dirty="0" smtClean="0">
                <a:solidFill>
                  <a:schemeClr val="tx2"/>
                </a:solidFill>
              </a:rPr>
              <a:t>=&gt;</a:t>
            </a:r>
            <a:r>
              <a:rPr lang="en-US" dirty="0" smtClean="0">
                <a:solidFill>
                  <a:srgbClr val="5F5F5F"/>
                </a:solidFill>
              </a:rPr>
              <a:t>  “participant </a:t>
            </a:r>
            <a:r>
              <a:rPr lang="en-US" i="1" dirty="0" smtClean="0">
                <a:solidFill>
                  <a:srgbClr val="5F5F5F"/>
                </a:solidFill>
              </a:rPr>
              <a:t>constraints</a:t>
            </a:r>
            <a:r>
              <a:rPr lang="en-US" dirty="0" smtClean="0">
                <a:solidFill>
                  <a:srgbClr val="5F5F5F"/>
                </a:solidFill>
              </a:rPr>
              <a:t> for the meeting must be </a:t>
            </a:r>
            <a:r>
              <a:rPr lang="en-US" i="1" dirty="0" smtClean="0">
                <a:solidFill>
                  <a:srgbClr val="5F5F5F"/>
                </a:solidFill>
              </a:rPr>
              <a:t>known”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-19050" y="26988"/>
            <a:ext cx="114300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000000"/>
                </a:solidFill>
                <a:latin typeface="Symbol" pitchFamily="18" charset="2"/>
              </a:rPr>
              <a:t>§</a:t>
            </a:r>
            <a:r>
              <a:rPr kumimoji="1" lang="en-US" sz="2000" dirty="0">
                <a:solidFill>
                  <a:srgbClr val="352270"/>
                </a:solidFill>
                <a:latin typeface="Symbol" pitchFamily="18" charset="2"/>
              </a:rPr>
              <a:t> </a:t>
            </a:r>
            <a:r>
              <a:rPr kumimoji="1" lang="en-US" sz="3600" dirty="0">
                <a:solidFill>
                  <a:srgbClr val="CC0000"/>
                </a:solidFill>
                <a:latin typeface="Symbol" pitchFamily="18" charset="2"/>
              </a:rPr>
              <a:t>¨</a:t>
            </a:r>
            <a:endParaRPr kumimoji="1" lang="en-US" sz="3600" dirty="0">
              <a:solidFill>
                <a:srgbClr val="352270"/>
              </a:solidFill>
              <a:latin typeface="Symbol" pitchFamily="18" charset="2"/>
            </a:endParaRPr>
          </a:p>
          <a:p>
            <a:pPr algn="ctr" eaLnBrk="0" fontAlgn="base" hangingPunct="0">
              <a:lnSpc>
                <a:spcPct val="4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CC0000"/>
                </a:solidFill>
                <a:latin typeface="Symbol" pitchFamily="18" charset="2"/>
              </a:rPr>
              <a:t>©</a:t>
            </a:r>
            <a:r>
              <a:rPr kumimoji="1" lang="en-US" sz="2000" dirty="0">
                <a:solidFill>
                  <a:srgbClr val="352270"/>
                </a:solidFill>
                <a:latin typeface="Symbol" pitchFamily="18" charset="2"/>
              </a:rPr>
              <a:t> </a:t>
            </a:r>
            <a:r>
              <a:rPr kumimoji="1" lang="en-US" sz="3600" dirty="0">
                <a:solidFill>
                  <a:srgbClr val="000000"/>
                </a:solidFill>
                <a:latin typeface="Symbol" pitchFamily="18" charset="2"/>
              </a:rPr>
              <a:t>ª</a:t>
            </a:r>
            <a:endParaRPr kumimoji="1" lang="en-US" sz="2400" dirty="0">
              <a:solidFill>
                <a:srgbClr val="35227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7651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 sorts &amp; repertory grids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81125"/>
            <a:ext cx="8931275" cy="49784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Repertory grid</a:t>
            </a:r>
            <a:r>
              <a:rPr lang="en-US" smtClean="0"/>
              <a:t>:  ask stakeholders to characterize target concept through attributes and value ranges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>
                <a:solidFill>
                  <a:schemeClr val="tx1"/>
                </a:solidFill>
              </a:rPr>
              <a:t>  concept-attribute grid</a:t>
            </a:r>
            <a:endParaRPr lang="en-US" smtClean="0"/>
          </a:p>
          <a:p>
            <a:pPr lvl="1">
              <a:lnSpc>
                <a:spcPct val="105000"/>
              </a:lnSpc>
              <a:spcBef>
                <a:spcPct val="40000"/>
              </a:spcBef>
              <a:buFontTx/>
              <a:buNone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(Date, </a:t>
            </a:r>
            <a:r>
              <a:rPr lang="en-US" i="1" smtClean="0">
                <a:solidFill>
                  <a:srgbClr val="5F5F5F"/>
                </a:solidFill>
              </a:rPr>
              <a:t>Mon-Fri</a:t>
            </a:r>
            <a:r>
              <a:rPr lang="en-US" smtClean="0">
                <a:solidFill>
                  <a:srgbClr val="5F5F5F"/>
                </a:solidFill>
              </a:rPr>
              <a:t>)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(Location, </a:t>
            </a:r>
            <a:r>
              <a:rPr lang="en-US" i="1" smtClean="0">
                <a:solidFill>
                  <a:srgbClr val="5F5F5F"/>
                </a:solidFill>
              </a:rPr>
              <a:t>Europe</a:t>
            </a:r>
            <a:r>
              <a:rPr lang="en-US" smtClean="0">
                <a:solidFill>
                  <a:srgbClr val="5F5F5F"/>
                </a:solidFill>
              </a:rPr>
              <a:t>)</a:t>
            </a:r>
            <a:r>
              <a:rPr lang="en-US" smtClean="0"/>
              <a:t> 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en-US" smtClean="0"/>
              <a:t>      for grid characterizing </a:t>
            </a:r>
            <a:r>
              <a:rPr lang="en-US" smtClean="0">
                <a:solidFill>
                  <a:srgbClr val="5F5F5F"/>
                </a:solidFill>
              </a:rPr>
              <a:t>Meeting</a:t>
            </a:r>
            <a:r>
              <a:rPr lang="en-US" smtClean="0"/>
              <a:t> concept</a:t>
            </a:r>
          </a:p>
          <a:p>
            <a:pPr>
              <a:spcBef>
                <a:spcPct val="6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Conceptual laddering</a:t>
            </a:r>
            <a:r>
              <a:rPr lang="en-US" smtClean="0"/>
              <a:t>:  ask stakeholders to classify target concepts along class-subclass links</a:t>
            </a:r>
          </a:p>
          <a:p>
            <a:pPr lvl="1">
              <a:buFontTx/>
              <a:buNone/>
            </a:pPr>
            <a:r>
              <a:rPr lang="en-US" smtClean="0"/>
              <a:t>e.g.  subclasses </a:t>
            </a:r>
            <a:r>
              <a:rPr lang="en-US" smtClean="0">
                <a:solidFill>
                  <a:srgbClr val="5F5F5F"/>
                </a:solidFill>
              </a:rPr>
              <a:t>RegularMeeting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OccasionalMeeting</a:t>
            </a:r>
            <a:r>
              <a:rPr lang="en-US" smtClean="0"/>
              <a:t> of </a:t>
            </a:r>
            <a:r>
              <a:rPr lang="en-US" smtClean="0">
                <a:solidFill>
                  <a:srgbClr val="5F5F5F"/>
                </a:solidFill>
              </a:rPr>
              <a:t>Meeting</a:t>
            </a:r>
            <a:endParaRPr lang="en-US" smtClean="0"/>
          </a:p>
          <a:p>
            <a:pPr>
              <a:lnSpc>
                <a:spcPct val="10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Simple, cheap, easy-to-use techniques for prompt elicitation of missing info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Results may be subjective, irrelevant, inaccurate</a:t>
            </a: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2863"/>
            <a:ext cx="10795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317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Scenarios &amp; storyboards</a:t>
            </a:r>
          </a:p>
        </p:txBody>
      </p:sp>
      <p:sp>
        <p:nvSpPr>
          <p:cNvPr id="13895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3038" y="1295400"/>
            <a:ext cx="8913812" cy="49784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acquire or validate info from concrete examples through narratives ...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how things are running in the system-</a:t>
            </a:r>
            <a:r>
              <a:rPr lang="en-US" i="1" smtClean="0"/>
              <a:t>as-is</a:t>
            </a:r>
            <a:endParaRPr lang="en-US" smtClean="0"/>
          </a:p>
          <a:p>
            <a:pPr lvl="1"/>
            <a:r>
              <a:rPr lang="en-US" smtClean="0"/>
              <a:t>how things should be running in the system-</a:t>
            </a:r>
            <a:r>
              <a:rPr lang="en-US" i="1" smtClean="0"/>
              <a:t>to-be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Storyboard</a:t>
            </a:r>
            <a:r>
              <a:rPr lang="en-US" smtClean="0"/>
              <a:t>: tells a story by a sequence of snapshots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Snapshot =  sentence, sketch, slide, picture, etc.</a:t>
            </a:r>
          </a:p>
          <a:p>
            <a:pPr lvl="1"/>
            <a:r>
              <a:rPr lang="en-US" smtClean="0"/>
              <a:t>Possibly structured with annotations: 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WHO are the players, WHAT happens to them, WHY this happens, WHAT IF this does / does </a:t>
            </a:r>
            <a:r>
              <a:rPr lang="en-US" i="1" smtClean="0"/>
              <a:t>not</a:t>
            </a:r>
            <a:r>
              <a:rPr lang="en-US" smtClean="0"/>
              <a:t> happen, etc</a:t>
            </a:r>
          </a:p>
          <a:p>
            <a:pPr lvl="1">
              <a:lnSpc>
                <a:spcPct val="130000"/>
              </a:lnSpc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Passive</a:t>
            </a:r>
            <a:r>
              <a:rPr lang="en-US" smtClean="0"/>
              <a:t> mode </a:t>
            </a:r>
            <a:r>
              <a:rPr lang="en-US" sz="2000" smtClean="0"/>
              <a:t>(for validation)</a:t>
            </a:r>
            <a:r>
              <a:rPr lang="en-US" smtClean="0"/>
              <a:t>: stakeholders are told the story</a:t>
            </a:r>
          </a:p>
          <a:p>
            <a:pPr lvl="1">
              <a:lnSpc>
                <a:spcPct val="130000"/>
              </a:lnSpc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Active</a:t>
            </a:r>
            <a:r>
              <a:rPr lang="en-US" smtClean="0"/>
              <a:t> mode </a:t>
            </a:r>
            <a:r>
              <a:rPr lang="en-US" sz="2000" smtClean="0"/>
              <a:t>(for joint exploration)</a:t>
            </a:r>
            <a:r>
              <a:rPr lang="en-US" smtClean="0"/>
              <a:t>: stakeholders contribute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00013" y="101600"/>
          <a:ext cx="996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101600"/>
                        <a:ext cx="99695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249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Illustrate typical sequences of interaction among system components to meet an implicit objective</a:t>
            </a:r>
          </a:p>
          <a:p>
            <a:pPr>
              <a:lnSpc>
                <a:spcPct val="140000"/>
              </a:lnSpc>
            </a:pPr>
            <a:r>
              <a:rPr lang="en-US" smtClean="0"/>
              <a:t>Widely used for...</a:t>
            </a: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explanation</a:t>
            </a:r>
            <a:r>
              <a:rPr lang="en-US" smtClean="0"/>
              <a:t> of system-</a:t>
            </a:r>
            <a:r>
              <a:rPr lang="en-US" i="1" smtClean="0"/>
              <a:t>as-is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exploration</a:t>
            </a:r>
            <a:r>
              <a:rPr lang="en-US" smtClean="0"/>
              <a:t> of system-</a:t>
            </a:r>
            <a:r>
              <a:rPr lang="en-US" i="1" smtClean="0"/>
              <a:t>to-be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elicitation of further info ...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mtClean="0"/>
              <a:t>                             e.g.  WHY this interaction sequence ?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mtClean="0"/>
              <a:t>                                     WHY among these components ?</a:t>
            </a:r>
          </a:p>
          <a:p>
            <a:pPr lvl="1">
              <a:lnSpc>
                <a:spcPct val="130000"/>
              </a:lnSpc>
            </a:pPr>
            <a:r>
              <a:rPr lang="en-US" smtClean="0"/>
              <a:t>specification of acceptance test cases</a:t>
            </a:r>
          </a:p>
          <a:p>
            <a:pPr>
              <a:lnSpc>
                <a:spcPct val="160000"/>
              </a:lnSpc>
            </a:pPr>
            <a:r>
              <a:rPr lang="en-US" smtClean="0"/>
              <a:t>Represented by text or diagram </a:t>
            </a:r>
            <a:r>
              <a:rPr lang="en-US" sz="2000" smtClean="0"/>
              <a:t>(see Chap. 4)</a:t>
            </a:r>
            <a:endParaRPr lang="en-US" smtClean="0"/>
          </a:p>
        </p:txBody>
      </p:sp>
      <p:pic>
        <p:nvPicPr>
          <p:cNvPr id="31748" name="Picture 4" descr="sequence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1438"/>
            <a:ext cx="1346200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846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653463" cy="762000"/>
          </a:xfrm>
        </p:spPr>
        <p:txBody>
          <a:bodyPr/>
          <a:lstStyle/>
          <a:p>
            <a:r>
              <a:rPr lang="en-US" smtClean="0"/>
              <a:t>Scenario example: meeting scheduling</a:t>
            </a:r>
          </a:p>
        </p:txBody>
      </p:sp>
      <p:sp>
        <p:nvSpPr>
          <p:cNvPr id="14018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4163" y="871538"/>
            <a:ext cx="8583612" cy="542448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1.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</a:t>
            </a:r>
            <a:r>
              <a:rPr kumimoji="0" lang="en-US" sz="2000" i="1" smtClean="0"/>
              <a:t>asks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for planning a meeting within some date range. The request includes a list of desired participants.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2.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checks that the initiator is entitled to do so and that the request is valid. It </a:t>
            </a:r>
            <a:r>
              <a:rPr kumimoji="0" lang="en-US" sz="2000" i="1" smtClean="0"/>
              <a:t>confirms</a:t>
            </a:r>
            <a:r>
              <a:rPr kumimoji="0" lang="en-US" sz="2000" smtClean="0"/>
              <a:t>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that the requested meeting is initiated.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3.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</a:t>
            </a:r>
            <a:r>
              <a:rPr kumimoji="0" lang="en-US" sz="2000" i="1" smtClean="0"/>
              <a:t>asks</a:t>
            </a:r>
            <a:r>
              <a:rPr kumimoji="0" lang="en-US" sz="2000" smtClean="0"/>
              <a:t> all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s in the submitted list to send their date and location constraints back within the prescribed date range.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4.</a:t>
            </a:r>
            <a:r>
              <a:rPr kumimoji="0" lang="en-US" sz="2000" smtClean="0"/>
              <a:t> When a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 </a:t>
            </a:r>
            <a:r>
              <a:rPr kumimoji="0" lang="en-US" sz="2000" i="1" smtClean="0"/>
              <a:t>returns</a:t>
            </a:r>
            <a:r>
              <a:rPr kumimoji="0" lang="en-US" sz="2000" smtClean="0"/>
              <a:t> her constraints,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validates them (e.g., with respect to the prescribed date range).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</a:t>
            </a:r>
            <a:r>
              <a:rPr kumimoji="0" lang="en-US" sz="2000" smtClean="0"/>
              <a:t> </a:t>
            </a:r>
            <a:r>
              <a:rPr kumimoji="0" lang="en-US" sz="2000" i="1" smtClean="0"/>
              <a:t>confirms</a:t>
            </a:r>
            <a:r>
              <a:rPr kumimoji="0" lang="en-US" sz="2000" smtClean="0"/>
              <a:t>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 that the constraints have been safely received.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5.</a:t>
            </a:r>
            <a:r>
              <a:rPr kumimoji="0" lang="en-US" sz="2000" smtClean="0"/>
              <a:t> Once all valid constraints are </a:t>
            </a:r>
            <a:r>
              <a:rPr kumimoji="0" lang="en-US" sz="2000" i="1" smtClean="0"/>
              <a:t>received</a:t>
            </a:r>
            <a:r>
              <a:rPr kumimoji="0" lang="en-US" sz="2000" smtClean="0"/>
              <a:t>,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determines a meeting date and location that fit them.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6.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</a:t>
            </a:r>
            <a:r>
              <a:rPr kumimoji="0" lang="en-US" sz="2000" i="1" smtClean="0"/>
              <a:t>notifies</a:t>
            </a:r>
            <a:r>
              <a:rPr kumimoji="0" lang="en-US" sz="2000" smtClean="0"/>
              <a:t> the scheduled meeting date and location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and to all invited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s</a:t>
            </a:r>
            <a:endParaRPr kumimoji="0" lang="en-US" smtClean="0">
              <a:latin typeface="Arial" pitchFamily="34" charset="0"/>
            </a:endParaRPr>
          </a:p>
        </p:txBody>
      </p:sp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7150"/>
            <a:ext cx="11731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scenario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236663"/>
            <a:ext cx="8699500" cy="49784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mtClean="0"/>
              <a:t> scenario </a:t>
            </a:r>
            <a:r>
              <a:rPr lang="en-US" sz="2000" smtClean="0"/>
              <a:t>=</a:t>
            </a:r>
            <a:r>
              <a:rPr lang="en-US" smtClean="0"/>
              <a:t> one behavior the system should cover (example)</a:t>
            </a:r>
          </a:p>
          <a:p>
            <a:pPr>
              <a:spcBef>
                <a:spcPct val="3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lang="en-US" smtClean="0"/>
              <a:t> scenario = one behavior the system should exclude (counter-example), </a:t>
            </a:r>
            <a:r>
              <a:rPr lang="en-US" sz="2000" smtClean="0"/>
              <a:t>e.g.</a:t>
            </a:r>
            <a:endParaRPr lang="en-US" smtClean="0"/>
          </a:p>
          <a:p>
            <a:pPr lvl="1"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1. A participant returns a list of constraints covering all dates within the given date range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2. The scheduler forwards this message to all participants asking them for alternative constraints within extended date range</a:t>
            </a:r>
            <a:endParaRPr lang="en-US" sz="2000" smtClean="0"/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Normal</a:t>
            </a:r>
            <a:r>
              <a:rPr lang="en-US" smtClean="0"/>
              <a:t> scenario:  everything proceeds as expected</a:t>
            </a:r>
          </a:p>
          <a:p>
            <a:pPr>
              <a:spcBef>
                <a:spcPct val="3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Abnormal</a:t>
            </a:r>
            <a:r>
              <a:rPr lang="en-US" smtClean="0"/>
              <a:t> scenario = a desired interaction sequence in exception situation </a:t>
            </a:r>
            <a:r>
              <a:rPr lang="en-US" sz="2000" smtClean="0"/>
              <a:t>(still positive)</a:t>
            </a:r>
            <a:endParaRPr lang="en-US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meeting initiator not authorized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5F5F5F"/>
                </a:solidFill>
              </a:rPr>
              <a:t>      participant constraints not valid</a:t>
            </a:r>
            <a:endParaRPr lang="en-US" smtClean="0"/>
          </a:p>
        </p:txBody>
      </p:sp>
      <p:pic>
        <p:nvPicPr>
          <p:cNvPr id="33796" name="Picture 4" descr="sequence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1438"/>
            <a:ext cx="118745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6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</p:spPr>
        <p:txBody>
          <a:bodyPr/>
          <a:lstStyle/>
          <a:p>
            <a:r>
              <a:rPr kumimoji="0" lang="en-US" altLang="en-US" smtClean="0"/>
              <a:t>The </a:t>
            </a:r>
            <a:r>
              <a:rPr kumimoji="0" lang="en-US" altLang="en-US" sz="2400" smtClean="0"/>
              <a:t>WHAT</a:t>
            </a:r>
            <a:r>
              <a:rPr kumimoji="0" lang="en-US" altLang="en-US" smtClean="0"/>
              <a:t> dimension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46200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Identify &amp; define the system-to-be’s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services </a:t>
            </a:r>
            <a:r>
              <a:rPr lang="en-US" smtClean="0"/>
              <a:t>(software services, associated manual procedures)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to satisfy the identified 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according to quality constraints: security, performance, ...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based on realistic assumptions about the environment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Example: airport train control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“Computation of safe train accelerations”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“Display of useful information for passengers inside trains”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40000"/>
              </a:lnSpc>
              <a:defRPr/>
            </a:pPr>
            <a:r>
              <a:rPr lang="en-US" smtClean="0"/>
              <a:t>Difficulties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Identify the right set of features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smtClean="0"/>
              <a:t>Specify these precisely for understanding by all parties</a:t>
            </a:r>
            <a:endParaRPr lang="en-US" sz="2000" smtClean="0"/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Ensure backward traceability to system objectives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228600" y="228600"/>
            <a:ext cx="1524000" cy="809625"/>
            <a:chOff x="2949" y="2076"/>
            <a:chExt cx="2358" cy="839"/>
          </a:xfrm>
        </p:grpSpPr>
        <p:sp>
          <p:nvSpPr>
            <p:cNvPr id="1390597" name="Freeform 5"/>
            <p:cNvSpPr>
              <a:spLocks/>
            </p:cNvSpPr>
            <p:nvPr/>
          </p:nvSpPr>
          <p:spPr bwMode="auto">
            <a:xfrm>
              <a:off x="3111" y="2120"/>
              <a:ext cx="2196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598" name="Freeform 6"/>
            <p:cNvSpPr>
              <a:spLocks/>
            </p:cNvSpPr>
            <p:nvPr/>
          </p:nvSpPr>
          <p:spPr bwMode="auto">
            <a:xfrm>
              <a:off x="2959" y="2079"/>
              <a:ext cx="2193" cy="796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599" name="Freeform 7"/>
            <p:cNvSpPr>
              <a:spLocks/>
            </p:cNvSpPr>
            <p:nvPr/>
          </p:nvSpPr>
          <p:spPr bwMode="auto">
            <a:xfrm>
              <a:off x="3612" y="2130"/>
              <a:ext cx="248" cy="13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0" name="Freeform 8"/>
            <p:cNvSpPr>
              <a:spLocks/>
            </p:cNvSpPr>
            <p:nvPr/>
          </p:nvSpPr>
          <p:spPr bwMode="auto">
            <a:xfrm>
              <a:off x="3858" y="2127"/>
              <a:ext cx="442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1" name="Freeform 9"/>
            <p:cNvSpPr>
              <a:spLocks/>
            </p:cNvSpPr>
            <p:nvPr/>
          </p:nvSpPr>
          <p:spPr bwMode="auto">
            <a:xfrm>
              <a:off x="4293" y="2076"/>
              <a:ext cx="781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2" name="Freeform 10"/>
            <p:cNvSpPr>
              <a:spLocks/>
            </p:cNvSpPr>
            <p:nvPr/>
          </p:nvSpPr>
          <p:spPr bwMode="auto">
            <a:xfrm>
              <a:off x="5071" y="2084"/>
              <a:ext cx="91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3" name="Freeform 11"/>
            <p:cNvSpPr>
              <a:spLocks/>
            </p:cNvSpPr>
            <p:nvPr/>
          </p:nvSpPr>
          <p:spPr bwMode="auto">
            <a:xfrm>
              <a:off x="4762" y="2162"/>
              <a:ext cx="373" cy="20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4" name="Freeform 12"/>
            <p:cNvSpPr>
              <a:spLocks/>
            </p:cNvSpPr>
            <p:nvPr/>
          </p:nvSpPr>
          <p:spPr bwMode="auto">
            <a:xfrm>
              <a:off x="4747" y="2181"/>
              <a:ext cx="32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5" name="Freeform 13"/>
            <p:cNvSpPr>
              <a:spLocks/>
            </p:cNvSpPr>
            <p:nvPr/>
          </p:nvSpPr>
          <p:spPr bwMode="auto">
            <a:xfrm>
              <a:off x="4747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6" name="Freeform 14"/>
            <p:cNvSpPr>
              <a:spLocks/>
            </p:cNvSpPr>
            <p:nvPr/>
          </p:nvSpPr>
          <p:spPr bwMode="auto">
            <a:xfrm>
              <a:off x="4789" y="2510"/>
              <a:ext cx="44" cy="214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7" name="Freeform 15"/>
            <p:cNvSpPr>
              <a:spLocks/>
            </p:cNvSpPr>
            <p:nvPr/>
          </p:nvSpPr>
          <p:spPr bwMode="auto">
            <a:xfrm>
              <a:off x="4705" y="2724"/>
              <a:ext cx="130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8" name="Freeform 16"/>
            <p:cNvSpPr>
              <a:spLocks/>
            </p:cNvSpPr>
            <p:nvPr/>
          </p:nvSpPr>
          <p:spPr bwMode="auto">
            <a:xfrm>
              <a:off x="4241" y="2805"/>
              <a:ext cx="469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9" name="Freeform 17"/>
            <p:cNvSpPr>
              <a:spLocks/>
            </p:cNvSpPr>
            <p:nvPr/>
          </p:nvSpPr>
          <p:spPr bwMode="auto">
            <a:xfrm>
              <a:off x="3610" y="2838"/>
              <a:ext cx="634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0" name="Freeform 18"/>
            <p:cNvSpPr>
              <a:spLocks/>
            </p:cNvSpPr>
            <p:nvPr/>
          </p:nvSpPr>
          <p:spPr bwMode="auto">
            <a:xfrm>
              <a:off x="3013" y="2854"/>
              <a:ext cx="597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1" name="Freeform 19"/>
            <p:cNvSpPr>
              <a:spLocks/>
            </p:cNvSpPr>
            <p:nvPr/>
          </p:nvSpPr>
          <p:spPr bwMode="auto">
            <a:xfrm>
              <a:off x="2949" y="2754"/>
              <a:ext cx="88" cy="1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2" name="Freeform 20"/>
            <p:cNvSpPr>
              <a:spLocks/>
            </p:cNvSpPr>
            <p:nvPr/>
          </p:nvSpPr>
          <p:spPr bwMode="auto">
            <a:xfrm>
              <a:off x="3030" y="2749"/>
              <a:ext cx="302" cy="20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3" name="Freeform 21"/>
            <p:cNvSpPr>
              <a:spLocks/>
            </p:cNvSpPr>
            <p:nvPr/>
          </p:nvSpPr>
          <p:spPr bwMode="auto">
            <a:xfrm>
              <a:off x="3315" y="2402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4" name="Freeform 22"/>
            <p:cNvSpPr>
              <a:spLocks/>
            </p:cNvSpPr>
            <p:nvPr/>
          </p:nvSpPr>
          <p:spPr bwMode="auto">
            <a:xfrm>
              <a:off x="3352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5" name="Freeform 23"/>
            <p:cNvSpPr>
              <a:spLocks/>
            </p:cNvSpPr>
            <p:nvPr/>
          </p:nvSpPr>
          <p:spPr bwMode="auto">
            <a:xfrm>
              <a:off x="3379" y="2139"/>
              <a:ext cx="189" cy="11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6" name="Freeform 24"/>
            <p:cNvSpPr>
              <a:spLocks/>
            </p:cNvSpPr>
            <p:nvPr/>
          </p:nvSpPr>
          <p:spPr bwMode="auto">
            <a:xfrm>
              <a:off x="3551" y="2135"/>
              <a:ext cx="61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7" name="Freeform 25"/>
            <p:cNvSpPr>
              <a:spLocks/>
            </p:cNvSpPr>
            <p:nvPr/>
          </p:nvSpPr>
          <p:spPr bwMode="auto">
            <a:xfrm>
              <a:off x="4600" y="2688"/>
              <a:ext cx="135" cy="118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8" name="Freeform 26"/>
            <p:cNvSpPr>
              <a:spLocks/>
            </p:cNvSpPr>
            <p:nvPr/>
          </p:nvSpPr>
          <p:spPr bwMode="auto">
            <a:xfrm>
              <a:off x="3320" y="2688"/>
              <a:ext cx="1376" cy="82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9" name="Freeform 27"/>
            <p:cNvSpPr>
              <a:spLocks/>
            </p:cNvSpPr>
            <p:nvPr/>
          </p:nvSpPr>
          <p:spPr bwMode="auto">
            <a:xfrm>
              <a:off x="4747" y="2078"/>
              <a:ext cx="275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0" name="Freeform 28"/>
            <p:cNvSpPr>
              <a:spLocks/>
            </p:cNvSpPr>
            <p:nvPr/>
          </p:nvSpPr>
          <p:spPr bwMode="auto">
            <a:xfrm>
              <a:off x="4614" y="2268"/>
              <a:ext cx="142" cy="5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1" name="Freeform 29"/>
            <p:cNvSpPr>
              <a:spLocks/>
            </p:cNvSpPr>
            <p:nvPr/>
          </p:nvSpPr>
          <p:spPr bwMode="auto">
            <a:xfrm>
              <a:off x="4668" y="2287"/>
              <a:ext cx="88" cy="5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2" name="Freeform 30"/>
            <p:cNvSpPr>
              <a:spLocks/>
            </p:cNvSpPr>
            <p:nvPr/>
          </p:nvSpPr>
          <p:spPr bwMode="auto">
            <a:xfrm>
              <a:off x="3499" y="2166"/>
              <a:ext cx="260" cy="10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3" name="Freeform 31"/>
            <p:cNvSpPr>
              <a:spLocks/>
            </p:cNvSpPr>
            <p:nvPr/>
          </p:nvSpPr>
          <p:spPr bwMode="auto">
            <a:xfrm>
              <a:off x="3448" y="2188"/>
              <a:ext cx="169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4" name="Freeform 32"/>
            <p:cNvSpPr>
              <a:spLocks/>
            </p:cNvSpPr>
            <p:nvPr/>
          </p:nvSpPr>
          <p:spPr bwMode="auto">
            <a:xfrm>
              <a:off x="3408" y="2214"/>
              <a:ext cx="142" cy="12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5" name="Freeform 33"/>
            <p:cNvSpPr>
              <a:spLocks/>
            </p:cNvSpPr>
            <p:nvPr/>
          </p:nvSpPr>
          <p:spPr bwMode="auto">
            <a:xfrm>
              <a:off x="4563" y="2579"/>
              <a:ext cx="238" cy="8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6" name="Freeform 34"/>
            <p:cNvSpPr>
              <a:spLocks/>
            </p:cNvSpPr>
            <p:nvPr/>
          </p:nvSpPr>
          <p:spPr bwMode="auto">
            <a:xfrm>
              <a:off x="4656" y="2596"/>
              <a:ext cx="145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7" name="Freeform 35"/>
            <p:cNvSpPr>
              <a:spLocks/>
            </p:cNvSpPr>
            <p:nvPr/>
          </p:nvSpPr>
          <p:spPr bwMode="auto">
            <a:xfrm>
              <a:off x="4732" y="2624"/>
              <a:ext cx="74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61" name="Group 36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390629" name="Freeform 37"/>
              <p:cNvSpPr>
                <a:spLocks/>
              </p:cNvSpPr>
              <p:nvPr/>
            </p:nvSpPr>
            <p:spPr bwMode="auto">
              <a:xfrm>
                <a:off x="3421" y="2542"/>
                <a:ext cx="248" cy="7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0" name="Freeform 38"/>
              <p:cNvSpPr>
                <a:spLocks/>
              </p:cNvSpPr>
              <p:nvPr/>
            </p:nvSpPr>
            <p:spPr bwMode="auto">
              <a:xfrm>
                <a:off x="3435" y="2561"/>
                <a:ext cx="156" cy="10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1" name="Freeform 39"/>
              <p:cNvSpPr>
                <a:spLocks/>
              </p:cNvSpPr>
              <p:nvPr/>
            </p:nvSpPr>
            <p:spPr bwMode="auto">
              <a:xfrm>
                <a:off x="3516" y="2547"/>
                <a:ext cx="106" cy="34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2" name="Freeform 40"/>
              <p:cNvSpPr>
                <a:spLocks/>
              </p:cNvSpPr>
              <p:nvPr/>
            </p:nvSpPr>
            <p:spPr bwMode="auto">
              <a:xfrm>
                <a:off x="3566" y="2554"/>
                <a:ext cx="85" cy="27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3" name="Freeform 41"/>
              <p:cNvSpPr>
                <a:spLocks/>
              </p:cNvSpPr>
              <p:nvPr/>
            </p:nvSpPr>
            <p:spPr bwMode="auto">
              <a:xfrm>
                <a:off x="3587" y="2530"/>
                <a:ext cx="71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4" name="Freeform 42"/>
              <p:cNvSpPr>
                <a:spLocks/>
              </p:cNvSpPr>
              <p:nvPr/>
            </p:nvSpPr>
            <p:spPr bwMode="auto">
              <a:xfrm>
                <a:off x="3605" y="2544"/>
                <a:ext cx="78" cy="32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5" name="Freeform 43"/>
              <p:cNvSpPr>
                <a:spLocks/>
              </p:cNvSpPr>
              <p:nvPr/>
            </p:nvSpPr>
            <p:spPr bwMode="auto">
              <a:xfrm>
                <a:off x="3626" y="2520"/>
                <a:ext cx="81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6" name="Freeform 44"/>
              <p:cNvSpPr>
                <a:spLocks/>
              </p:cNvSpPr>
              <p:nvPr/>
            </p:nvSpPr>
            <p:spPr bwMode="auto">
              <a:xfrm>
                <a:off x="3651" y="2542"/>
                <a:ext cx="74" cy="41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7" name="Freeform 45"/>
              <p:cNvSpPr>
                <a:spLocks/>
              </p:cNvSpPr>
              <p:nvPr/>
            </p:nvSpPr>
            <p:spPr bwMode="auto">
              <a:xfrm>
                <a:off x="3669" y="2513"/>
                <a:ext cx="85" cy="51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8" name="Freeform 46"/>
              <p:cNvSpPr>
                <a:spLocks/>
              </p:cNvSpPr>
              <p:nvPr/>
            </p:nvSpPr>
            <p:spPr bwMode="auto">
              <a:xfrm>
                <a:off x="3693" y="2542"/>
                <a:ext cx="71" cy="39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9" name="Freeform 47"/>
              <p:cNvSpPr>
                <a:spLocks/>
              </p:cNvSpPr>
              <p:nvPr/>
            </p:nvSpPr>
            <p:spPr bwMode="auto">
              <a:xfrm>
                <a:off x="3711" y="2515"/>
                <a:ext cx="99" cy="51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0" name="Freeform 48"/>
              <p:cNvSpPr>
                <a:spLocks/>
              </p:cNvSpPr>
              <p:nvPr/>
            </p:nvSpPr>
            <p:spPr bwMode="auto">
              <a:xfrm>
                <a:off x="3725" y="2547"/>
                <a:ext cx="74" cy="39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1" name="Freeform 49"/>
              <p:cNvSpPr>
                <a:spLocks/>
              </p:cNvSpPr>
              <p:nvPr/>
            </p:nvSpPr>
            <p:spPr bwMode="auto">
              <a:xfrm>
                <a:off x="3746" y="2535"/>
                <a:ext cx="134" cy="41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2" name="Freeform 50"/>
              <p:cNvSpPr>
                <a:spLocks/>
              </p:cNvSpPr>
              <p:nvPr/>
            </p:nvSpPr>
            <p:spPr bwMode="auto">
              <a:xfrm>
                <a:off x="3732" y="2554"/>
                <a:ext cx="110" cy="36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3" name="Freeform 51"/>
              <p:cNvSpPr>
                <a:spLocks/>
              </p:cNvSpPr>
              <p:nvPr/>
            </p:nvSpPr>
            <p:spPr bwMode="auto">
              <a:xfrm>
                <a:off x="3782" y="2559"/>
                <a:ext cx="173" cy="32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4" name="Freeform 52"/>
              <p:cNvSpPr>
                <a:spLocks/>
              </p:cNvSpPr>
              <p:nvPr/>
            </p:nvSpPr>
            <p:spPr bwMode="auto">
              <a:xfrm>
                <a:off x="3739" y="2566"/>
                <a:ext cx="131" cy="32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5" name="Freeform 53"/>
              <p:cNvSpPr>
                <a:spLocks/>
              </p:cNvSpPr>
              <p:nvPr/>
            </p:nvSpPr>
            <p:spPr bwMode="auto">
              <a:xfrm>
                <a:off x="3796" y="2576"/>
                <a:ext cx="131" cy="27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6" name="Freeform 54"/>
              <p:cNvSpPr>
                <a:spLocks/>
              </p:cNvSpPr>
              <p:nvPr/>
            </p:nvSpPr>
            <p:spPr bwMode="auto">
              <a:xfrm>
                <a:off x="3754" y="2583"/>
                <a:ext cx="120" cy="29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7" name="Freeform 55"/>
              <p:cNvSpPr>
                <a:spLocks/>
              </p:cNvSpPr>
              <p:nvPr/>
            </p:nvSpPr>
            <p:spPr bwMode="auto">
              <a:xfrm>
                <a:off x="3800" y="2593"/>
                <a:ext cx="142" cy="27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8" name="Freeform 56"/>
              <p:cNvSpPr>
                <a:spLocks/>
              </p:cNvSpPr>
              <p:nvPr/>
            </p:nvSpPr>
            <p:spPr bwMode="auto">
              <a:xfrm>
                <a:off x="3739" y="2600"/>
                <a:ext cx="124" cy="24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9" name="Freeform 57"/>
              <p:cNvSpPr>
                <a:spLocks/>
              </p:cNvSpPr>
              <p:nvPr/>
            </p:nvSpPr>
            <p:spPr bwMode="auto">
              <a:xfrm>
                <a:off x="3782" y="2608"/>
                <a:ext cx="152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0" name="Freeform 58"/>
              <p:cNvSpPr>
                <a:spLocks/>
              </p:cNvSpPr>
              <p:nvPr/>
            </p:nvSpPr>
            <p:spPr bwMode="auto">
              <a:xfrm>
                <a:off x="3746" y="2612"/>
                <a:ext cx="96" cy="24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1" name="Freeform 59"/>
              <p:cNvSpPr>
                <a:spLocks/>
              </p:cNvSpPr>
              <p:nvPr/>
            </p:nvSpPr>
            <p:spPr bwMode="auto">
              <a:xfrm>
                <a:off x="3754" y="2625"/>
                <a:ext cx="81" cy="34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2" name="Freeform 60"/>
              <p:cNvSpPr>
                <a:spLocks/>
              </p:cNvSpPr>
              <p:nvPr/>
            </p:nvSpPr>
            <p:spPr bwMode="auto">
              <a:xfrm>
                <a:off x="3736" y="2620"/>
                <a:ext cx="71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3" name="Freeform 61"/>
              <p:cNvSpPr>
                <a:spLocks/>
              </p:cNvSpPr>
              <p:nvPr/>
            </p:nvSpPr>
            <p:spPr bwMode="auto">
              <a:xfrm>
                <a:off x="3616" y="2620"/>
                <a:ext cx="134" cy="22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4" name="Freeform 62"/>
              <p:cNvSpPr>
                <a:spLocks/>
              </p:cNvSpPr>
              <p:nvPr/>
            </p:nvSpPr>
            <p:spPr bwMode="auto">
              <a:xfrm>
                <a:off x="3527" y="2620"/>
                <a:ext cx="117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5" name="Freeform 63"/>
              <p:cNvSpPr>
                <a:spLocks/>
              </p:cNvSpPr>
              <p:nvPr/>
            </p:nvSpPr>
            <p:spPr bwMode="auto">
              <a:xfrm>
                <a:off x="3545" y="2603"/>
                <a:ext cx="96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6" name="Freeform 64"/>
              <p:cNvSpPr>
                <a:spLocks/>
              </p:cNvSpPr>
              <p:nvPr/>
            </p:nvSpPr>
            <p:spPr bwMode="auto">
              <a:xfrm>
                <a:off x="3495" y="2608"/>
                <a:ext cx="110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7" name="Freeform 65"/>
              <p:cNvSpPr>
                <a:spLocks/>
              </p:cNvSpPr>
              <p:nvPr/>
            </p:nvSpPr>
            <p:spPr bwMode="auto">
              <a:xfrm>
                <a:off x="3524" y="2595"/>
                <a:ext cx="99" cy="32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8" name="Freeform 66"/>
              <p:cNvSpPr>
                <a:spLocks/>
              </p:cNvSpPr>
              <p:nvPr/>
            </p:nvSpPr>
            <p:spPr bwMode="auto">
              <a:xfrm>
                <a:off x="3449" y="2593"/>
                <a:ext cx="131" cy="22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9" name="Freeform 67"/>
              <p:cNvSpPr>
                <a:spLocks/>
              </p:cNvSpPr>
              <p:nvPr/>
            </p:nvSpPr>
            <p:spPr bwMode="auto">
              <a:xfrm>
                <a:off x="3520" y="2586"/>
                <a:ext cx="110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0" name="Freeform 68"/>
              <p:cNvSpPr>
                <a:spLocks/>
              </p:cNvSpPr>
              <p:nvPr/>
            </p:nvSpPr>
            <p:spPr bwMode="auto">
              <a:xfrm>
                <a:off x="3495" y="2576"/>
                <a:ext cx="103" cy="27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1" name="Freeform 69"/>
              <p:cNvSpPr>
                <a:spLocks/>
              </p:cNvSpPr>
              <p:nvPr/>
            </p:nvSpPr>
            <p:spPr bwMode="auto">
              <a:xfrm>
                <a:off x="3534" y="2569"/>
                <a:ext cx="103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2" name="Freeform 70"/>
              <p:cNvSpPr>
                <a:spLocks/>
              </p:cNvSpPr>
              <p:nvPr/>
            </p:nvSpPr>
            <p:spPr bwMode="auto">
              <a:xfrm>
                <a:off x="3520" y="2622"/>
                <a:ext cx="297" cy="138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3" name="Freeform 71"/>
              <p:cNvSpPr>
                <a:spLocks/>
              </p:cNvSpPr>
              <p:nvPr/>
            </p:nvSpPr>
            <p:spPr bwMode="auto">
              <a:xfrm>
                <a:off x="3566" y="2559"/>
                <a:ext cx="258" cy="87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4" name="Freeform 72"/>
              <p:cNvSpPr>
                <a:spLocks/>
              </p:cNvSpPr>
              <p:nvPr/>
            </p:nvSpPr>
            <p:spPr bwMode="auto">
              <a:xfrm>
                <a:off x="3693" y="2603"/>
                <a:ext cx="138" cy="4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5" name="Freeform 73"/>
              <p:cNvSpPr>
                <a:spLocks/>
              </p:cNvSpPr>
              <p:nvPr/>
            </p:nvSpPr>
            <p:spPr bwMode="auto">
              <a:xfrm>
                <a:off x="3693" y="2559"/>
                <a:ext cx="138" cy="4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6" name="Freeform 74"/>
              <p:cNvSpPr>
                <a:spLocks/>
              </p:cNvSpPr>
              <p:nvPr/>
            </p:nvSpPr>
            <p:spPr bwMode="auto">
              <a:xfrm>
                <a:off x="3559" y="2559"/>
                <a:ext cx="134" cy="44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7" name="Freeform 75"/>
              <p:cNvSpPr>
                <a:spLocks/>
              </p:cNvSpPr>
              <p:nvPr/>
            </p:nvSpPr>
            <p:spPr bwMode="auto">
              <a:xfrm>
                <a:off x="3559" y="2603"/>
                <a:ext cx="134" cy="46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90668" name="Text Box 76"/>
          <p:cNvSpPr txBox="1">
            <a:spLocks noChangeArrowheads="1"/>
          </p:cNvSpPr>
          <p:nvPr/>
        </p:nvSpPr>
        <p:spPr bwMode="auto">
          <a:xfrm>
            <a:off x="762000" y="304800"/>
            <a:ext cx="5334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5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Scenarios: pros &amp; cons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52513"/>
            <a:ext cx="8769350" cy="5567362"/>
          </a:xfrm>
          <a:noFill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Concrete examples/counter-examples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Narrative style </a:t>
            </a:r>
            <a:r>
              <a:rPr lang="en-US" altLang="en-US" sz="2000" smtClean="0"/>
              <a:t>(appealing to stakeholders)</a:t>
            </a:r>
            <a:endParaRPr lang="en-US" altLang="en-US" smtClean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Yield animation sequences, acceptance test cases</a:t>
            </a: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Inherently partial  </a:t>
            </a:r>
            <a:r>
              <a:rPr lang="en-US" altLang="en-US" sz="2000" smtClean="0"/>
              <a:t>(cf. test coverage problem)</a:t>
            </a:r>
            <a:endParaRPr lang="en-US" altLang="en-US" smtClean="0"/>
          </a:p>
          <a:p>
            <a:pPr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Combinatorial explosion  </a:t>
            </a:r>
            <a:r>
              <a:rPr lang="en-US" altLang="en-US" sz="2000" smtClean="0"/>
              <a:t>(cf. program traces)</a:t>
            </a:r>
            <a:endParaRPr lang="en-US" altLang="en-US" smtClean="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Potential overspecification:  unnecessary sequencing,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         premature software-environment boundary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May contain irrelevant details,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         incompatible granularities from different stakeholders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Keep requirements implicit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mtClean="0"/>
              <a:t>     </a:t>
            </a:r>
            <a:r>
              <a:rPr lang="en-US" altLang="en-US" sz="2000" smtClean="0"/>
              <a:t>  </a:t>
            </a:r>
            <a:r>
              <a:rPr lang="en-US" altLang="en-US" sz="2000" smtClean="0">
                <a:solidFill>
                  <a:srgbClr val="009999"/>
                </a:solidFill>
              </a:rPr>
              <a:t>cf. confidentiality req in negative scenario example</a:t>
            </a:r>
            <a:endParaRPr lang="en-US" altLang="en-US" smtClean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</a:t>
            </a:r>
            <a:r>
              <a:rPr lang="en-US" altLang="en-US" i="1" smtClean="0">
                <a:solidFill>
                  <a:schemeClr val="tx2"/>
                </a:solidFill>
              </a:rPr>
              <a:t>Concrete scenarios naturally jump in anyway... </a:t>
            </a:r>
          </a:p>
          <a:p>
            <a:pPr algn="ctr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 i="1" smtClean="0">
                <a:solidFill>
                  <a:schemeClr val="tx2"/>
                </a:solidFill>
              </a:rPr>
              <a:t>invaluable as initial elicitation vehicles</a:t>
            </a:r>
          </a:p>
        </p:txBody>
      </p:sp>
      <p:pic>
        <p:nvPicPr>
          <p:cNvPr id="34820" name="Picture 5" descr="sequence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1438"/>
            <a:ext cx="118745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62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228600"/>
            <a:ext cx="7835900" cy="762000"/>
          </a:xfrm>
        </p:spPr>
        <p:txBody>
          <a:bodyPr/>
          <a:lstStyle/>
          <a:p>
            <a:r>
              <a:rPr lang="en-US" smtClean="0"/>
              <a:t>Prototypes &amp; mock-ups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check req adequacy from direct user feedback, by showing reduced sketch of software-to-be in action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focus on unclear, hard-to-formulate reqs to elicit further</a:t>
            </a:r>
          </a:p>
          <a:p>
            <a:pPr>
              <a:lnSpc>
                <a:spcPct val="120000"/>
              </a:lnSpc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Prototype</a:t>
            </a:r>
            <a:r>
              <a:rPr lang="en-US" smtClean="0"/>
              <a:t> = quick implementation of some aspects ...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</a:t>
            </a:r>
            <a:r>
              <a:rPr lang="en-US" smtClean="0"/>
              <a:t> proto:  focus on specific functional reqs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  e.g.  </a:t>
            </a:r>
            <a:r>
              <a:rPr lang="en-US" smtClean="0">
                <a:solidFill>
                  <a:srgbClr val="5F5F5F"/>
                </a:solidFill>
              </a:rPr>
              <a:t>initiating meeting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gathering participant constraints</a:t>
            </a:r>
            <a:endParaRPr lang="en-US" smtClean="0"/>
          </a:p>
          <a:p>
            <a:pPr lvl="1">
              <a:spcBef>
                <a:spcPct val="4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User interface</a:t>
            </a:r>
            <a:r>
              <a:rPr lang="en-US" smtClean="0"/>
              <a:t> proto: focus on usability by showing input-output forms, dialog patterns 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  e.g.  </a:t>
            </a:r>
            <a:r>
              <a:rPr lang="en-US" smtClean="0">
                <a:solidFill>
                  <a:srgbClr val="5F5F5F"/>
                </a:solidFill>
              </a:rPr>
              <a:t>static/dynamic interaction to get participant constraints</a:t>
            </a:r>
            <a:endParaRPr lang="en-US" smtClean="0"/>
          </a:p>
          <a:p>
            <a:pPr>
              <a:spcBef>
                <a:spcPct val="50000"/>
              </a:spcBef>
            </a:pPr>
            <a:r>
              <a:rPr lang="en-US" smtClean="0"/>
              <a:t>Quick implementation: by use of very high-level programming language, executable spec language, generic services, ...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119063"/>
            <a:ext cx="14874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3188"/>
            <a:ext cx="148748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167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Requirements prototyping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53063"/>
            <a:ext cx="8970963" cy="93821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Mock-up</a:t>
            </a:r>
            <a:r>
              <a:rPr lang="en-US" dirty="0" smtClean="0"/>
              <a:t>: proto is thrown away (product = adequate </a:t>
            </a:r>
            <a:r>
              <a:rPr lang="en-US" dirty="0" err="1" smtClean="0"/>
              <a:t>reqs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Evolutionary proto</a:t>
            </a:r>
            <a:r>
              <a:rPr lang="en-US" dirty="0" smtClean="0"/>
              <a:t>: transformed towards efficient code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7638"/>
            <a:ext cx="14874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9" name="Group 33"/>
          <p:cNvGrpSpPr>
            <a:grpSpLocks/>
          </p:cNvGrpSpPr>
          <p:nvPr/>
        </p:nvGrpSpPr>
        <p:grpSpPr bwMode="auto">
          <a:xfrm>
            <a:off x="2273300" y="1060450"/>
            <a:ext cx="4164013" cy="4264025"/>
            <a:chOff x="1432" y="668"/>
            <a:chExt cx="2623" cy="2686"/>
          </a:xfrm>
        </p:grpSpPr>
        <p:sp>
          <p:nvSpPr>
            <p:cNvPr id="1404934" name="AutoShape 6"/>
            <p:cNvSpPr>
              <a:spLocks noChangeArrowheads="1"/>
            </p:cNvSpPr>
            <p:nvPr/>
          </p:nvSpPr>
          <p:spPr bwMode="auto">
            <a:xfrm>
              <a:off x="1623" y="1297"/>
              <a:ext cx="1133" cy="3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1695" y="1303"/>
              <a:ext cx="1037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80"/>
                  </a:solidFill>
                  <a:latin typeface="Arial" pitchFamily="34" charset="0"/>
                </a:rPr>
                <a:t>Elaborate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80"/>
                  </a:solidFill>
                  <a:latin typeface="Arial" pitchFamily="34" charset="0"/>
                </a:rPr>
                <a:t>requirements</a:t>
              </a:r>
              <a:endParaRPr lang="en-US" sz="1000">
                <a:solidFill>
                  <a:srgbClr val="000080"/>
                </a:solidFill>
                <a:latin typeface="Times New Roman" pitchFamily="18" charset="0"/>
              </a:endParaRPr>
            </a:p>
          </p:txBody>
        </p:sp>
        <p:sp>
          <p:nvSpPr>
            <p:cNvPr id="1404937" name="AutoShape 9"/>
            <p:cNvSpPr>
              <a:spLocks noChangeArrowheads="1"/>
            </p:cNvSpPr>
            <p:nvPr/>
          </p:nvSpPr>
          <p:spPr bwMode="auto">
            <a:xfrm>
              <a:off x="2923" y="1297"/>
              <a:ext cx="1132" cy="3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2994" y="1303"/>
              <a:ext cx="1037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80"/>
                  </a:solidFill>
                  <a:latin typeface="Arial" pitchFamily="34" charset="0"/>
                </a:rPr>
                <a:t>Prototype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80"/>
                  </a:solidFill>
                  <a:latin typeface="Arial" pitchFamily="34" charset="0"/>
                </a:rPr>
                <a:t>requirements</a:t>
              </a:r>
              <a:endParaRPr lang="en-US" sz="1800">
                <a:solidFill>
                  <a:srgbClr val="000080"/>
                </a:solidFill>
                <a:latin typeface="Times New Roman" pitchFamily="18" charset="0"/>
              </a:endParaRPr>
            </a:p>
          </p:txBody>
        </p:sp>
        <p:sp>
          <p:nvSpPr>
            <p:cNvPr id="1404940" name="AutoShape 12"/>
            <p:cNvSpPr>
              <a:spLocks noChangeArrowheads="1"/>
            </p:cNvSpPr>
            <p:nvPr/>
          </p:nvSpPr>
          <p:spPr bwMode="auto">
            <a:xfrm>
              <a:off x="2136" y="2183"/>
              <a:ext cx="1514" cy="3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2214" y="2198"/>
              <a:ext cx="138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80"/>
                  </a:solidFill>
                  <a:latin typeface="Arial" pitchFamily="34" charset="0"/>
                </a:rPr>
                <a:t>Demonstrate proto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80"/>
                  </a:solidFill>
                  <a:latin typeface="Arial" pitchFamily="34" charset="0"/>
                </a:rPr>
                <a:t>&amp; get feedback</a:t>
              </a:r>
              <a:endParaRPr lang="en-US" sz="2000">
                <a:solidFill>
                  <a:srgbClr val="000080"/>
                </a:solidFill>
                <a:latin typeface="Times New Roman" pitchFamily="18" charset="0"/>
              </a:endParaRPr>
            </a:p>
          </p:txBody>
        </p:sp>
        <p:sp>
          <p:nvSpPr>
            <p:cNvPr id="1404942" name="Oval 14"/>
            <p:cNvSpPr>
              <a:spLocks noChangeArrowheads="1"/>
            </p:cNvSpPr>
            <p:nvPr/>
          </p:nvSpPr>
          <p:spPr bwMode="auto">
            <a:xfrm>
              <a:off x="2806" y="668"/>
              <a:ext cx="131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43" name="Line 15"/>
            <p:cNvSpPr>
              <a:spLocks noChangeShapeType="1"/>
            </p:cNvSpPr>
            <p:nvPr/>
          </p:nvSpPr>
          <p:spPr bwMode="auto">
            <a:xfrm>
              <a:off x="2124" y="1046"/>
              <a:ext cx="146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44" name="Line 16"/>
            <p:cNvSpPr>
              <a:spLocks noChangeShapeType="1"/>
            </p:cNvSpPr>
            <p:nvPr/>
          </p:nvSpPr>
          <p:spPr bwMode="auto">
            <a:xfrm>
              <a:off x="2875" y="729"/>
              <a:ext cx="0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45" name="Line 17"/>
            <p:cNvSpPr>
              <a:spLocks noChangeShapeType="1"/>
            </p:cNvSpPr>
            <p:nvPr/>
          </p:nvSpPr>
          <p:spPr bwMode="auto">
            <a:xfrm>
              <a:off x="2243" y="1046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46" name="Line 18"/>
            <p:cNvSpPr>
              <a:spLocks noChangeShapeType="1"/>
            </p:cNvSpPr>
            <p:nvPr/>
          </p:nvSpPr>
          <p:spPr bwMode="auto">
            <a:xfrm>
              <a:off x="2124" y="1942"/>
              <a:ext cx="146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47" name="Line 19"/>
            <p:cNvSpPr>
              <a:spLocks noChangeShapeType="1"/>
            </p:cNvSpPr>
            <p:nvPr/>
          </p:nvSpPr>
          <p:spPr bwMode="auto">
            <a:xfrm>
              <a:off x="3459" y="1068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48" name="Line 20"/>
            <p:cNvSpPr>
              <a:spLocks noChangeShapeType="1"/>
            </p:cNvSpPr>
            <p:nvPr/>
          </p:nvSpPr>
          <p:spPr bwMode="auto">
            <a:xfrm>
              <a:off x="2243" y="1680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49" name="Line 21"/>
            <p:cNvSpPr>
              <a:spLocks noChangeShapeType="1"/>
            </p:cNvSpPr>
            <p:nvPr/>
          </p:nvSpPr>
          <p:spPr bwMode="auto">
            <a:xfrm>
              <a:off x="3459" y="1691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>
              <a:off x="2887" y="1942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51" name="AutoShape 23"/>
            <p:cNvSpPr>
              <a:spLocks noChangeArrowheads="1"/>
            </p:cNvSpPr>
            <p:nvPr/>
          </p:nvSpPr>
          <p:spPr bwMode="auto">
            <a:xfrm>
              <a:off x="2720" y="2795"/>
              <a:ext cx="298" cy="207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52" name="Line 24"/>
            <p:cNvSpPr>
              <a:spLocks noChangeShapeType="1"/>
            </p:cNvSpPr>
            <p:nvPr/>
          </p:nvSpPr>
          <p:spPr bwMode="auto">
            <a:xfrm>
              <a:off x="2875" y="2565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53" name="Line 25"/>
            <p:cNvSpPr>
              <a:spLocks noChangeShapeType="1"/>
            </p:cNvSpPr>
            <p:nvPr/>
          </p:nvSpPr>
          <p:spPr bwMode="auto">
            <a:xfrm>
              <a:off x="2863" y="3002"/>
              <a:ext cx="0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54" name="Text Box 26"/>
            <p:cNvSpPr txBox="1">
              <a:spLocks noChangeArrowheads="1"/>
            </p:cNvSpPr>
            <p:nvPr/>
          </p:nvSpPr>
          <p:spPr bwMode="auto">
            <a:xfrm>
              <a:off x="2830" y="2966"/>
              <a:ext cx="10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[ Proto_OK ]</a:t>
              </a:r>
              <a:endParaRPr lang="en-US" sz="1800">
                <a:solidFill>
                  <a:srgbClr val="000080"/>
                </a:solidFill>
                <a:latin typeface="Times New Roman" pitchFamily="18" charset="0"/>
              </a:endParaRPr>
            </a:p>
          </p:txBody>
        </p:sp>
        <p:sp>
          <p:nvSpPr>
            <p:cNvPr id="1404955" name="Text Box 27"/>
            <p:cNvSpPr txBox="1">
              <a:spLocks noChangeArrowheads="1"/>
            </p:cNvSpPr>
            <p:nvPr/>
          </p:nvSpPr>
          <p:spPr bwMode="auto">
            <a:xfrm>
              <a:off x="1495" y="2675"/>
              <a:ext cx="123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[</a:t>
              </a:r>
              <a:r>
                <a:rPr lang="en-US" sz="1800">
                  <a:solidFill>
                    <a:srgbClr val="0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  <a:r>
                <a:rPr lang="en-US" sz="1800" b="1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not</a:t>
              </a: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Proto_OK ]</a:t>
              </a:r>
              <a:endParaRPr lang="en-US" sz="2000">
                <a:solidFill>
                  <a:srgbClr val="000080"/>
                </a:solidFill>
                <a:latin typeface="Times New Roman" pitchFamily="18" charset="0"/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 rot="5400000">
              <a:off x="2082" y="2233"/>
              <a:ext cx="0" cy="1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57" name="Line 29"/>
            <p:cNvSpPr>
              <a:spLocks noChangeShapeType="1"/>
            </p:cNvSpPr>
            <p:nvPr/>
          </p:nvSpPr>
          <p:spPr bwMode="auto">
            <a:xfrm rot="10800000">
              <a:off x="1432" y="873"/>
              <a:ext cx="6" cy="19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404958" name="Line 30"/>
            <p:cNvSpPr>
              <a:spLocks noChangeShapeType="1"/>
            </p:cNvSpPr>
            <p:nvPr/>
          </p:nvSpPr>
          <p:spPr bwMode="auto">
            <a:xfrm rot="16200000">
              <a:off x="2148" y="162"/>
              <a:ext cx="0" cy="14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  <a:defRPr/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36894" name="Text Box 31"/>
            <p:cNvSpPr txBox="1">
              <a:spLocks noChangeArrowheads="1"/>
            </p:cNvSpPr>
            <p:nvPr/>
          </p:nvSpPr>
          <p:spPr bwMode="auto">
            <a:xfrm>
              <a:off x="2565" y="3140"/>
              <a:ext cx="6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80"/>
                  </a:solidFill>
                  <a:latin typeface="Arial" pitchFamily="34" charset="0"/>
                </a:rPr>
                <a:t>…</a:t>
              </a:r>
              <a:endParaRPr lang="en-US" sz="1000">
                <a:solidFill>
                  <a:srgbClr val="00008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36870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119063"/>
            <a:ext cx="14874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061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58763"/>
            <a:ext cx="7329487" cy="762000"/>
          </a:xfrm>
          <a:noFill/>
        </p:spPr>
        <p:txBody>
          <a:bodyPr/>
          <a:lstStyle/>
          <a:p>
            <a:r>
              <a:rPr lang="en-US" smtClean="0"/>
              <a:t>Prototypes &amp; mock-ups</a:t>
            </a:r>
            <a:r>
              <a:rPr lang="en-US" altLang="en-US" smtClean="0"/>
              <a:t>:  pros &amp; cons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066800"/>
            <a:ext cx="8769350" cy="5567363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Concrete flavor of what the software will look like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    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clarify reqs, elicit hidden ones, improve adequacy,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          understand implications, ...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Other uses:  user training, stubb for integration testing, ...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Does not cover all aspects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missing functionalities</a:t>
            </a:r>
          </a:p>
          <a:p>
            <a:pPr lvl="1">
              <a:spcBef>
                <a:spcPct val="20000"/>
              </a:spcBef>
            </a:pPr>
            <a:r>
              <a:rPr lang="en-US" altLang="en-US" smtClean="0"/>
              <a:t>ignores important non-functional reqs </a:t>
            </a:r>
            <a:r>
              <a:rPr lang="en-US" altLang="en-US" sz="2000" smtClean="0"/>
              <a:t>(performance, cost, ...)</a:t>
            </a:r>
            <a:endParaRPr lang="en-US" altLang="en-US" smtClean="0"/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Can be misleading, set expectations too high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‘Quick-and-dirty’ code, hard to reuse for sw development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Potential inconsistencies between modified code and documented reqs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7638"/>
            <a:ext cx="14874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62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7163"/>
            <a:ext cx="8653463" cy="762000"/>
          </a:xfrm>
        </p:spPr>
        <p:txBody>
          <a:bodyPr/>
          <a:lstStyle/>
          <a:p>
            <a:r>
              <a:rPr lang="en-US" smtClean="0"/>
              <a:t>Knowledge reuse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0938"/>
            <a:ext cx="8915400" cy="49784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speed up elicitation by reuse of knowledge from experience with related systems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knowledge about similar organization, domain, problem world: requirements, assumptions, dom props, ...</a:t>
            </a:r>
          </a:p>
          <a:p>
            <a:r>
              <a:rPr lang="en-US" smtClean="0"/>
              <a:t>General reuse process:</a:t>
            </a:r>
          </a:p>
          <a:p>
            <a:pPr lvl="1">
              <a:buFontTx/>
              <a:buNone/>
            </a:pPr>
            <a:r>
              <a:rPr lang="en-US" smtClean="0"/>
              <a:t>1. 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r>
              <a:rPr lang="en-US" smtClean="0"/>
              <a:t> relevant knowledge from other systems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mtClean="0"/>
              <a:t>2.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TRANSPOSE</a:t>
            </a:r>
            <a:r>
              <a:rPr lang="en-US" smtClean="0"/>
              <a:t> it to the target system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mtClean="0"/>
              <a:t>3.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VALIDATE</a:t>
            </a:r>
            <a:r>
              <a:rPr lang="en-US" smtClean="0"/>
              <a:t> the result,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ADAPT</a:t>
            </a:r>
            <a:r>
              <a:rPr lang="en-US" smtClean="0"/>
              <a:t> it if necessary &amp;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INTEGRATE</a:t>
            </a:r>
            <a:r>
              <a:rPr lang="en-US" smtClean="0"/>
              <a:t> it with the system knowledge already acquired</a:t>
            </a:r>
          </a:p>
          <a:p>
            <a:pPr>
              <a:lnSpc>
                <a:spcPct val="100000"/>
              </a:lnSpc>
            </a:pPr>
            <a:r>
              <a:rPr lang="en-US" smtClean="0"/>
              <a:t>Transposition mechanisms:</a:t>
            </a:r>
          </a:p>
          <a:p>
            <a:pPr lvl="1">
              <a:spcBef>
                <a:spcPct val="1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 </a:t>
            </a:r>
            <a:r>
              <a:rPr lang="en-US" sz="2000" smtClean="0"/>
              <a:t>(memberOf)</a:t>
            </a:r>
            <a:endParaRPr lang="en-US" smtClean="0"/>
          </a:p>
          <a:p>
            <a:pPr lvl="1">
              <a:spcBef>
                <a:spcPct val="1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 </a:t>
            </a:r>
            <a:r>
              <a:rPr lang="en-US" sz="2000" smtClean="0"/>
              <a:t>(subClassOf) </a:t>
            </a:r>
            <a:r>
              <a:rPr lang="en-US" smtClean="0"/>
              <a:t>+ feature inheritance </a:t>
            </a:r>
          </a:p>
          <a:p>
            <a:pPr lvl="1">
              <a:spcBef>
                <a:spcPct val="1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reformulation</a:t>
            </a:r>
            <a:r>
              <a:rPr lang="en-US" smtClean="0"/>
              <a:t> in vocabulary of target system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lip" r:id="rId4" imgW="4763880" imgH="3297240" progId="MS_ClipArt_Gallery.2">
                  <p:embed/>
                </p:oleObj>
              </mc:Choice>
              <mc:Fallback>
                <p:oleObj name="Clip" r:id="rId4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318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25" y="257175"/>
            <a:ext cx="7513638" cy="762000"/>
          </a:xfrm>
        </p:spPr>
        <p:txBody>
          <a:bodyPr/>
          <a:lstStyle/>
          <a:p>
            <a:r>
              <a:rPr lang="en-US" smtClean="0"/>
              <a:t>Reuse of domain-independent knowledge:</a:t>
            </a:r>
            <a:br>
              <a:rPr lang="en-US" smtClean="0"/>
            </a:br>
            <a:r>
              <a:rPr lang="en-US" smtClean="0"/>
              <a:t>requirements taxonomies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65225"/>
            <a:ext cx="8645525" cy="1209675"/>
          </a:xfrm>
        </p:spPr>
        <p:txBody>
          <a:bodyPr/>
          <a:lstStyle/>
          <a:p>
            <a:r>
              <a:rPr lang="en-US" smtClean="0"/>
              <a:t>For each leaf node in available req taxonomies: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9999"/>
                </a:solidFill>
              </a:rPr>
              <a:t>       </a:t>
            </a:r>
            <a:r>
              <a:rPr lang="en-US" i="1" smtClean="0">
                <a:solidFill>
                  <a:srgbClr val="009999"/>
                </a:solidFill>
              </a:rPr>
              <a:t>“Is there any system-specific req instance from this class?”</a:t>
            </a:r>
            <a:endParaRPr lang="en-US" smtClean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</a:pPr>
            <a:r>
              <a:rPr lang="en-US" smtClean="0"/>
              <a:t>More specific taxonomy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more focussed search</a:t>
            </a:r>
          </a:p>
        </p:txBody>
      </p:sp>
      <p:graphicFrame>
        <p:nvGraphicFramePr>
          <p:cNvPr id="4098" name="Object 5"/>
          <p:cNvGraphicFramePr>
            <a:graphicFrameLocks/>
          </p:cNvGraphicFramePr>
          <p:nvPr/>
        </p:nvGraphicFramePr>
        <p:xfrm>
          <a:off x="0" y="2344738"/>
          <a:ext cx="91440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icture" r:id="rId4" imgW="5580360" imgH="1909440" progId="Word.Picture.8">
                  <p:embed/>
                </p:oleObj>
              </mc:Choice>
              <mc:Fallback>
                <p:oleObj name="Picture" r:id="rId4" imgW="5580360" imgH="1909440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4738"/>
                        <a:ext cx="914400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353050" y="5838825"/>
            <a:ext cx="3646488" cy="646113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 anchorCtr="1"/>
          <a:lstStyle/>
          <a:p>
            <a:pPr marL="342900" indent="-342900" eaLnBrk="0" fontAlgn="base" hangingPunct="0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5F5F5F"/>
                </a:solidFill>
              </a:rPr>
              <a:t>mean number of meetings to</a:t>
            </a:r>
          </a:p>
          <a:p>
            <a:pPr marL="342900" indent="-342900" eaLnBrk="0" fontAlgn="base" hangingPunct="0">
              <a:lnSpc>
                <a:spcPct val="40000"/>
              </a:lnSpc>
              <a:spcBef>
                <a:spcPct val="40000"/>
              </a:spcBef>
              <a:spcAft>
                <a:spcPct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5F5F5F"/>
                </a:solidFill>
              </a:rPr>
              <a:t>be scheduled at peak times ?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5037138"/>
            <a:ext cx="3121025" cy="1323975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 anchorCtr="1"/>
          <a:lstStyle/>
          <a:p>
            <a:pPr marL="342900" indent="-3429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5F5F5F"/>
                </a:solidFill>
              </a:rPr>
              <a:t>response time for ...</a:t>
            </a:r>
          </a:p>
          <a:p>
            <a:pPr marL="342900" indent="-34290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5F5F5F"/>
                </a:solidFill>
              </a:rPr>
              <a:t>participant constraints ?</a:t>
            </a:r>
          </a:p>
          <a:p>
            <a:pPr marL="342900" indent="-34290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5F5F5F"/>
                </a:solidFill>
              </a:rPr>
              <a:t>meeting scheduling ?</a:t>
            </a:r>
          </a:p>
          <a:p>
            <a:pPr marL="342900" indent="-34290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5F5F5F"/>
                </a:solidFill>
              </a:rPr>
              <a:t>meeting notification ?</a:t>
            </a:r>
          </a:p>
        </p:txBody>
      </p:sp>
      <p:sp>
        <p:nvSpPr>
          <p:cNvPr id="1406984" name="Oval 8"/>
          <p:cNvSpPr>
            <a:spLocks noChangeArrowheads="1"/>
          </p:cNvSpPr>
          <p:nvPr/>
        </p:nvSpPr>
        <p:spPr bwMode="auto">
          <a:xfrm>
            <a:off x="2725738" y="3751263"/>
            <a:ext cx="1906587" cy="47625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endParaRPr kumimoji="1" lang="en-GB" sz="2400">
              <a:solidFill>
                <a:srgbClr val="CED3F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3195638" y="5087938"/>
            <a:ext cx="2628900" cy="47625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endParaRPr kumimoji="1" lang="en-GB" sz="2400">
              <a:solidFill>
                <a:srgbClr val="CED3F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406986" name="Line 10"/>
          <p:cNvSpPr>
            <a:spLocks noChangeShapeType="1"/>
          </p:cNvSpPr>
          <p:nvPr/>
        </p:nvSpPr>
        <p:spPr bwMode="auto">
          <a:xfrm flipV="1">
            <a:off x="1831975" y="4184650"/>
            <a:ext cx="1355725" cy="795338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endParaRPr kumimoji="1" lang="en-GB" sz="2400">
              <a:solidFill>
                <a:srgbClr val="CED3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406987" name="Line 11"/>
          <p:cNvSpPr>
            <a:spLocks noChangeShapeType="1"/>
          </p:cNvSpPr>
          <p:nvPr/>
        </p:nvSpPr>
        <p:spPr bwMode="auto">
          <a:xfrm flipH="1" flipV="1">
            <a:off x="4524375" y="5638800"/>
            <a:ext cx="779463" cy="3460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endParaRPr kumimoji="1" lang="en-GB" sz="2400">
              <a:solidFill>
                <a:srgbClr val="CED3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lip" r:id="rId6" imgW="4763880" imgH="3297240" progId="MS_ClipArt_Gallery.2">
                  <p:embed/>
                </p:oleObj>
              </mc:Choice>
              <mc:Fallback>
                <p:oleObj name="Clip" r:id="rId6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879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25" y="342900"/>
            <a:ext cx="7513638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Reuse of domain-independent knowledge:</a:t>
            </a:r>
            <a:br>
              <a:rPr lang="en-US" smtClean="0"/>
            </a:br>
            <a:r>
              <a:rPr lang="en-US" smtClean="0"/>
              <a:t>RD meta-model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452563"/>
            <a:ext cx="8693150" cy="2046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RD meta-model</a:t>
            </a:r>
            <a:r>
              <a:rPr lang="en-US" smtClean="0"/>
              <a:t> =  concepts &amp; relationships in terms of which RD items are captured</a:t>
            </a:r>
            <a:endParaRPr lang="en-US" smtClean="0">
              <a:solidFill>
                <a:srgbClr val="009999"/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smtClean="0"/>
              <a:t>Elicitation by meta-model traversal</a:t>
            </a:r>
          </a:p>
          <a:p>
            <a:pPr>
              <a:spcBef>
                <a:spcPct val="60000"/>
              </a:spcBef>
            </a:pPr>
            <a:r>
              <a:rPr lang="en-US" smtClean="0"/>
              <a:t>RD items are acquired as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instantiations</a:t>
            </a:r>
            <a:r>
              <a:rPr lang="en-US" smtClean="0"/>
              <a:t> of meta-model items</a:t>
            </a:r>
          </a:p>
        </p:txBody>
      </p:sp>
      <p:graphicFrame>
        <p:nvGraphicFramePr>
          <p:cNvPr id="5122" name="Object 12"/>
          <p:cNvGraphicFramePr>
            <a:graphicFrameLocks/>
          </p:cNvGraphicFramePr>
          <p:nvPr/>
        </p:nvGraphicFramePr>
        <p:xfrm>
          <a:off x="158750" y="3986213"/>
          <a:ext cx="91440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Picture" r:id="rId4" imgW="6750720" imgH="1459080" progId="Word.Picture.8">
                  <p:embed/>
                </p:oleObj>
              </mc:Choice>
              <mc:Fallback>
                <p:oleObj name="Picture" r:id="rId4" imgW="6750720" imgH="1459080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3986213"/>
                        <a:ext cx="91440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lip" r:id="rId6" imgW="4763880" imgH="3297240" progId="MS_ClipArt_Gallery.2">
                  <p:embed/>
                </p:oleObj>
              </mc:Choice>
              <mc:Fallback>
                <p:oleObj name="Clip" r:id="rId6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105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271463"/>
            <a:ext cx="7513638" cy="762000"/>
          </a:xfrm>
        </p:spPr>
        <p:txBody>
          <a:bodyPr/>
          <a:lstStyle/>
          <a:p>
            <a:r>
              <a:rPr lang="en-US" smtClean="0"/>
              <a:t>Reuse of domain-specific knowledge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66813"/>
            <a:ext cx="8759825" cy="1743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 domain</a:t>
            </a:r>
            <a:r>
              <a:rPr lang="en-US" smtClean="0"/>
              <a:t> =  concepts, tasks, actors, objectives, reqs, dom props abstracting from a class of domains</a:t>
            </a:r>
            <a:endParaRPr lang="en-US" smtClean="0">
              <a:solidFill>
                <a:srgbClr val="0099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mtClean="0"/>
              <a:t>RD items acquired as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specializations</a:t>
            </a:r>
            <a:r>
              <a:rPr lang="en-US" smtClean="0"/>
              <a:t> of abstract items to target system </a:t>
            </a:r>
            <a:r>
              <a:rPr lang="en-US" sz="2000" smtClean="0"/>
              <a:t>(feature inheritance + system-specific renaming)</a:t>
            </a:r>
            <a:endParaRPr lang="en-US" smtClean="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76250" y="3132138"/>
          <a:ext cx="8667750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Picture" r:id="rId4" imgW="6570360" imgH="1459800" progId="Word.Picture.8">
                  <p:embed/>
                </p:oleObj>
              </mc:Choice>
              <mc:Fallback>
                <p:oleObj name="Picture" r:id="rId4" imgW="6570360" imgH="145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132138"/>
                        <a:ext cx="8667750" cy="217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" name="Group 9"/>
          <p:cNvGrpSpPr>
            <a:grpSpLocks/>
          </p:cNvGrpSpPr>
          <p:nvPr/>
        </p:nvGrpSpPr>
        <p:grpSpPr bwMode="auto">
          <a:xfrm>
            <a:off x="520700" y="5214938"/>
            <a:ext cx="7275513" cy="646112"/>
            <a:chOff x="809" y="3323"/>
            <a:chExt cx="4583" cy="407"/>
          </a:xfrm>
        </p:grpSpPr>
        <p:sp>
          <p:nvSpPr>
            <p:cNvPr id="1409031" name="Rectangle 7"/>
            <p:cNvSpPr>
              <a:spLocks noChangeArrowheads="1"/>
            </p:cNvSpPr>
            <p:nvPr/>
          </p:nvSpPr>
          <p:spPr bwMode="auto">
            <a:xfrm>
              <a:off x="882" y="3323"/>
              <a:ext cx="44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 anchorCtr="1"/>
            <a:lstStyle/>
            <a:p>
              <a:pPr marL="342900" indent="-342900" eaLnBrk="0" fontAlgn="base" hangingPunct="0">
                <a:lnSpc>
                  <a:spcPct val="110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800080"/>
                </a:buClr>
                <a:buSzPct val="70000"/>
                <a:buFont typeface="Wingdings" pitchFamily="2" charset="2"/>
                <a:buNone/>
              </a:pPr>
              <a:r>
                <a:rPr kumimoji="1" lang="en-US" sz="2000">
                  <a:solidFill>
                    <a:srgbClr val="009999"/>
                  </a:solidFill>
                </a:rPr>
                <a:t>“A </a:t>
              </a:r>
              <a:r>
                <a:rPr kumimoji="1"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user</a:t>
              </a:r>
              <a:r>
                <a:rPr kumimoji="1" lang="en-US" sz="2000">
                  <a:solidFill>
                    <a:srgbClr val="009999"/>
                  </a:solidFill>
                </a:rPr>
                <a:t> may not </a:t>
              </a:r>
              <a:r>
                <a:rPr kumimoji="1"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use</a:t>
              </a:r>
              <a:r>
                <a:rPr kumimoji="1" lang="en-US" sz="2000">
                  <a:solidFill>
                    <a:srgbClr val="009999"/>
                  </a:solidFill>
                </a:rPr>
                <a:t> more than X </a:t>
              </a:r>
              <a:r>
                <a:rPr kumimoji="1"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resource</a:t>
              </a:r>
              <a:r>
                <a:rPr kumimoji="1" lang="en-US" sz="2000">
                  <a:solidFill>
                    <a:srgbClr val="009999"/>
                  </a:solidFill>
                </a:rPr>
                <a:t> </a:t>
              </a:r>
              <a:r>
                <a:rPr kumimoji="1"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units</a:t>
              </a:r>
              <a:r>
                <a:rPr kumimoji="1" lang="en-US" sz="2000">
                  <a:solidFill>
                    <a:srgbClr val="009999"/>
                  </a:solidFill>
                </a:rPr>
                <a:t> at a time”</a:t>
              </a:r>
              <a:endParaRPr kumimoji="1" lang="en-US" sz="2000">
                <a:solidFill>
                  <a:srgbClr val="5F5F5F"/>
                </a:solidFill>
              </a:endParaRPr>
            </a:p>
          </p:txBody>
        </p:sp>
        <p:sp>
          <p:nvSpPr>
            <p:cNvPr id="1409032" name="AutoShape 8"/>
            <p:cNvSpPr>
              <a:spLocks noChangeArrowheads="1"/>
            </p:cNvSpPr>
            <p:nvPr/>
          </p:nvSpPr>
          <p:spPr bwMode="auto">
            <a:xfrm>
              <a:off x="809" y="3390"/>
              <a:ext cx="4583" cy="281"/>
            </a:xfrm>
            <a:prstGeom prst="parallelogram">
              <a:avLst>
                <a:gd name="adj" fmla="val 41605"/>
              </a:avLst>
            </a:prstGeom>
            <a:noFill/>
            <a:ln w="12700" cap="sq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kumimoji="1" lang="en-GB" sz="2400">
                <a:solidFill>
                  <a:srgbClr val="CED3F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</p:txBody>
        </p:sp>
      </p:grpSp>
      <p:sp>
        <p:nvSpPr>
          <p:cNvPr id="1409035" name="Rectangle 11"/>
          <p:cNvSpPr>
            <a:spLocks noChangeArrowheads="1"/>
          </p:cNvSpPr>
          <p:nvPr/>
        </p:nvSpPr>
        <p:spPr bwMode="auto">
          <a:xfrm>
            <a:off x="1098550" y="5918200"/>
            <a:ext cx="7629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eaLnBrk="0" fontAlgn="base" hangingPunct="0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5F5F5F"/>
                </a:solidFill>
              </a:rPr>
              <a:t>“A </a:t>
            </a:r>
            <a:r>
              <a:rPr kumimoji="1" lang="en-US" sz="20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patron</a:t>
            </a:r>
            <a:r>
              <a:rPr kumimoji="1" lang="en-US" sz="2000">
                <a:solidFill>
                  <a:srgbClr val="5F5F5F"/>
                </a:solidFill>
              </a:rPr>
              <a:t> may not borrow more than X </a:t>
            </a:r>
            <a:r>
              <a:rPr kumimoji="1" lang="en-US" sz="20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book copies</a:t>
            </a:r>
            <a:r>
              <a:rPr kumimoji="1" lang="en-US" sz="2000">
                <a:solidFill>
                  <a:srgbClr val="5F5F5F"/>
                </a:solidFill>
              </a:rPr>
              <a:t> at a time”</a:t>
            </a:r>
          </a:p>
        </p:txBody>
      </p:sp>
      <p:sp>
        <p:nvSpPr>
          <p:cNvPr id="1409036" name="AutoShape 12"/>
          <p:cNvSpPr>
            <a:spLocks noChangeArrowheads="1"/>
          </p:cNvSpPr>
          <p:nvPr/>
        </p:nvSpPr>
        <p:spPr bwMode="auto">
          <a:xfrm>
            <a:off x="974725" y="5965825"/>
            <a:ext cx="7823200" cy="446088"/>
          </a:xfrm>
          <a:prstGeom prst="parallelogram">
            <a:avLst>
              <a:gd name="adj" fmla="val 44737"/>
            </a:avLst>
          </a:prstGeom>
          <a:noFill/>
          <a:ln w="12700" cap="sq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endParaRPr kumimoji="1" lang="en-GB" sz="2400">
              <a:solidFill>
                <a:srgbClr val="CED3F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409037" name="Line 13"/>
          <p:cNvSpPr>
            <a:spLocks noChangeShapeType="1"/>
          </p:cNvSpPr>
          <p:nvPr/>
        </p:nvSpPr>
        <p:spPr bwMode="auto">
          <a:xfrm>
            <a:off x="3305175" y="5802313"/>
            <a:ext cx="215900" cy="201612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endParaRPr kumimoji="1" lang="en-GB" sz="2400">
              <a:solidFill>
                <a:srgbClr val="CED3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409038" name="Text Box 14"/>
          <p:cNvSpPr txBox="1">
            <a:spLocks noChangeArrowheads="1"/>
          </p:cNvSpPr>
          <p:nvPr/>
        </p:nvSpPr>
        <p:spPr bwMode="auto">
          <a:xfrm>
            <a:off x="365125" y="5011738"/>
            <a:ext cx="180975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1600" b="1" i="1">
                <a:solidFill>
                  <a:srgbClr val="F9152B"/>
                </a:solidFill>
                <a:latin typeface="Arial" pitchFamily="34" charset="0"/>
              </a:rPr>
              <a:t>Spec inheritance</a:t>
            </a:r>
            <a:endParaRPr lang="en-US" sz="1800">
              <a:solidFill>
                <a:srgbClr val="CED3F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09039" name="Line 15"/>
          <p:cNvSpPr>
            <a:spLocks noChangeShapeType="1"/>
          </p:cNvSpPr>
          <p:nvPr/>
        </p:nvSpPr>
        <p:spPr bwMode="auto">
          <a:xfrm flipH="1">
            <a:off x="2120900" y="4892675"/>
            <a:ext cx="592138" cy="246063"/>
          </a:xfrm>
          <a:prstGeom prst="line">
            <a:avLst/>
          </a:prstGeom>
          <a:noFill/>
          <a:ln w="12700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endParaRPr kumimoji="1" lang="en-GB" sz="2400">
              <a:solidFill>
                <a:srgbClr val="CED3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Clip" r:id="rId6" imgW="4763880" imgH="3297240" progId="MS_ClipArt_Gallery.2">
                  <p:embed/>
                </p:oleObj>
              </mc:Choice>
              <mc:Fallback>
                <p:oleObj name="Clip" r:id="rId6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753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257175"/>
            <a:ext cx="7513638" cy="762000"/>
          </a:xfrm>
        </p:spPr>
        <p:txBody>
          <a:bodyPr/>
          <a:lstStyle/>
          <a:p>
            <a:r>
              <a:rPr lang="en-US" smtClean="0"/>
              <a:t>Reuse of domain-specific knowledge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95388"/>
            <a:ext cx="8970962" cy="5192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Same abstract domain may have multiple specializations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smtClean="0"/>
              <a:t> </a:t>
            </a:r>
            <a:r>
              <a:rPr lang="en-US" sz="2000" smtClean="0"/>
              <a:t>e.g. resource management </a:t>
            </a:r>
            <a:r>
              <a:rPr lang="en-US" sz="2000" smtClean="0">
                <a:solidFill>
                  <a:schemeClr val="hlink"/>
                </a:solidFill>
              </a:rPr>
              <a:t>&lt;--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library loan management</a:t>
            </a:r>
            <a:r>
              <a:rPr lang="en-US" sz="2000" smtClean="0"/>
              <a:t>,   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            </a:t>
            </a:r>
            <a:r>
              <a:rPr lang="en-US" sz="2000" smtClean="0">
                <a:solidFill>
                  <a:srgbClr val="5F5F5F"/>
                </a:solidFill>
              </a:rPr>
              <a:t>videostore management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5F5F5F"/>
                </a:solidFill>
              </a:rPr>
              <a:t>flight</a:t>
            </a:r>
            <a:r>
              <a:rPr lang="en-US" sz="2000" smtClean="0"/>
              <a:t> or </a:t>
            </a:r>
            <a:r>
              <a:rPr lang="en-US" sz="2000" smtClean="0">
                <a:solidFill>
                  <a:srgbClr val="5F5F5F"/>
                </a:solidFill>
              </a:rPr>
              <a:t>concert seat allocation</a:t>
            </a:r>
            <a:r>
              <a:rPr lang="en-US" sz="2000" smtClean="0"/>
              <a:t>, ...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Same concrete domain may specialize multiple abstract domains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2000" smtClean="0"/>
              <a:t>e.g. </a:t>
            </a:r>
            <a:r>
              <a:rPr lang="en-US" sz="2000" smtClean="0">
                <a:solidFill>
                  <a:srgbClr val="5F5F5F"/>
                </a:solidFill>
              </a:rPr>
              <a:t>library management</a:t>
            </a:r>
            <a:r>
              <a:rPr lang="en-US" sz="2000" smtClean="0"/>
              <a:t>:</a:t>
            </a:r>
            <a:endParaRPr lang="en-US" sz="2000" smtClean="0">
              <a:solidFill>
                <a:srgbClr val="5F5F5F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               loan management </a:t>
            </a:r>
            <a:r>
              <a:rPr lang="en-US" sz="2000" smtClean="0">
                <a:solidFill>
                  <a:schemeClr val="hlink"/>
                </a:solidFill>
              </a:rPr>
              <a:t>--&gt;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smtClean="0"/>
              <a:t>resource management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	         </a:t>
            </a:r>
            <a:r>
              <a:rPr lang="en-US" sz="2000" smtClean="0">
                <a:solidFill>
                  <a:srgbClr val="5F5F5F"/>
                </a:solidFill>
              </a:rPr>
              <a:t>book acquisition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hlink"/>
                </a:solidFill>
              </a:rPr>
              <a:t>--&gt; </a:t>
            </a:r>
            <a:r>
              <a:rPr lang="en-US" sz="2000" smtClean="0"/>
              <a:t>e-shopping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     patron registration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hlink"/>
                </a:solidFill>
              </a:rPr>
              <a:t>--&gt;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smtClean="0"/>
              <a:t>group membership management</a:t>
            </a:r>
            <a:endParaRPr lang="en-US" smtClean="0"/>
          </a:p>
          <a:p>
            <a:pPr>
              <a:spcBef>
                <a:spcPct val="50000"/>
              </a:spcBef>
            </a:pPr>
            <a:r>
              <a:rPr lang="en-US" smtClean="0"/>
              <a:t>More adequate RD items elicited by reuse of more structured, more accurate abstract domains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sz="2000" smtClean="0"/>
              <a:t>e.g. </a:t>
            </a:r>
            <a:r>
              <a:rPr lang="en-US" sz="2000" smtClean="0">
                <a:solidFill>
                  <a:srgbClr val="5F5F5F"/>
                </a:solidFill>
              </a:rPr>
              <a:t>resource management</a:t>
            </a:r>
            <a:r>
              <a:rPr lang="en-US" sz="2000" smtClean="0"/>
              <a:t>: returnable </a:t>
            </a:r>
            <a:r>
              <a:rPr lang="en-US" sz="2000" i="1" smtClean="0"/>
              <a:t>vs.</a:t>
            </a:r>
            <a:r>
              <a:rPr lang="en-US" sz="2000" smtClean="0"/>
              <a:t> consumable resource</a:t>
            </a:r>
            <a:endParaRPr lang="en-US" smtClean="0"/>
          </a:p>
          <a:p>
            <a:pPr lvl="2">
              <a:lnSpc>
                <a:spcPct val="70000"/>
              </a:lnSpc>
            </a:pPr>
            <a:r>
              <a:rPr lang="en-US" smtClean="0"/>
              <a:t>                                    sharable </a:t>
            </a:r>
            <a:r>
              <a:rPr lang="en-US" i="1" smtClean="0"/>
              <a:t>vs.</a:t>
            </a:r>
            <a:r>
              <a:rPr lang="en-US" smtClean="0"/>
              <a:t> non-sharable resource</a:t>
            </a:r>
          </a:p>
          <a:p>
            <a:pPr lvl="2"/>
            <a:r>
              <a:rPr lang="en-US" smtClean="0">
                <a:solidFill>
                  <a:schemeClr val="tx2"/>
                </a:solidFill>
              </a:rPr>
              <a:t> =&gt;</a:t>
            </a:r>
            <a:r>
              <a:rPr lang="en-US" smtClean="0"/>
              <a:t>  </a:t>
            </a:r>
            <a:r>
              <a:rPr lang="en-US" smtClean="0">
                <a:solidFill>
                  <a:srgbClr val="5F5F5F"/>
                </a:solidFill>
              </a:rPr>
              <a:t>“A book copy can be borrowed by one patron at a time”</a:t>
            </a:r>
            <a:r>
              <a:rPr lang="en-US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	    (dom prop for non-sharable, returnable resource)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Clip" r:id="rId4" imgW="4763880" imgH="3297240" progId="MS_ClipArt_Gallery.2">
                  <p:embed/>
                </p:oleObj>
              </mc:Choice>
              <mc:Fallback>
                <p:oleObj name="Clip" r:id="rId4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901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58763"/>
            <a:ext cx="6786562" cy="762000"/>
          </a:xfrm>
          <a:noFill/>
        </p:spPr>
        <p:txBody>
          <a:bodyPr/>
          <a:lstStyle/>
          <a:p>
            <a:r>
              <a:rPr lang="en-US" smtClean="0"/>
              <a:t>Knowledge reuse</a:t>
            </a:r>
            <a:r>
              <a:rPr lang="en-US" altLang="en-US" smtClean="0"/>
              <a:t>:  pros &amp; cons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066800"/>
            <a:ext cx="8826500" cy="55673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Expert analysts naturally reuse from past experience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Significant guidance and reduction of elicitation efforts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Inheritance of structure &amp; quality of abstract domain spec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Effective for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completing</a:t>
            </a:r>
            <a:r>
              <a:rPr lang="en-US" altLang="en-US" smtClean="0"/>
              <a:t> RD with overlooked aspects</a:t>
            </a:r>
          </a:p>
          <a:p>
            <a:pPr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Effective only if abstract domain sufficiently “close”, accurate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Defining abstract domains for significant reusability is hard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Validation &amp; integration efforts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Near-matches may require tricky adaptations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lip" r:id="rId4" imgW="4763880" imgH="3297240" progId="MS_ClipArt_Gallery.2">
                  <p:embed/>
                </p:oleObj>
              </mc:Choice>
              <mc:Fallback>
                <p:oleObj name="Clip" r:id="rId4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85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kumimoji="0" lang="en-US" altLang="en-US" smtClean="0"/>
              <a:t>The </a:t>
            </a:r>
            <a:r>
              <a:rPr kumimoji="0" lang="en-US" altLang="en-US" sz="2400" smtClean="0"/>
              <a:t>WHO</a:t>
            </a:r>
            <a:r>
              <a:rPr kumimoji="0" lang="en-US" altLang="en-US" smtClean="0"/>
              <a:t> dimension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6988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Assign responsibilities for the objectives, services, constraints among system-to-be components</a:t>
            </a:r>
          </a:p>
          <a:p>
            <a:pPr lvl="1">
              <a:defRPr/>
            </a:pPr>
            <a:r>
              <a:rPr lang="en-US" smtClean="0"/>
              <a:t>based on their capabilities and on the system’s objectives</a:t>
            </a:r>
          </a:p>
          <a:p>
            <a:pPr lvl="1">
              <a:defRPr/>
            </a:pPr>
            <a:r>
              <a:rPr lang="en-US" smtClean="0"/>
              <a:t>yielding the software-environment boundary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Example:  airport train control</a:t>
            </a:r>
          </a:p>
          <a:p>
            <a:pPr lvl="1"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“Safe train acceleration”</a:t>
            </a:r>
            <a:r>
              <a:rPr lang="en-US" smtClean="0"/>
              <a:t> ...  under direct responsibility of software-to-be </a:t>
            </a:r>
            <a:r>
              <a:rPr lang="en-US" sz="2000" smtClean="0"/>
              <a:t>(driverless option)</a:t>
            </a:r>
            <a:r>
              <a:rPr lang="en-US" smtClean="0"/>
              <a:t> </a:t>
            </a:r>
            <a:r>
              <a:rPr lang="en-US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 of driver following software indications ?</a:t>
            </a:r>
          </a:p>
          <a:p>
            <a:pPr lvl="1"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“Accurate estimation of train speed/position”</a:t>
            </a:r>
            <a:r>
              <a:rPr lang="en-US" smtClean="0"/>
              <a:t> ... under responsibility of tracking system </a:t>
            </a:r>
            <a:r>
              <a:rPr lang="en-US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 of preceding train ? </a:t>
            </a:r>
          </a:p>
          <a:p>
            <a:pPr>
              <a:defRPr/>
            </a:pPr>
            <a:r>
              <a:rPr lang="en-US" smtClean="0"/>
              <a:t>Difficulties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Evaluate alternative options to decide on the right degree of automation</a:t>
            </a:r>
          </a:p>
        </p:txBody>
      </p:sp>
      <p:graphicFrame>
        <p:nvGraphicFramePr>
          <p:cNvPr id="3074" name="Object 76"/>
          <p:cNvGraphicFramePr>
            <a:graphicFrameLocks noChangeAspect="1"/>
          </p:cNvGraphicFramePr>
          <p:nvPr/>
        </p:nvGraphicFramePr>
        <p:xfrm>
          <a:off x="76200" y="142875"/>
          <a:ext cx="685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Clip" r:id="rId4" imgW="1259640" imgH="1137240" progId="MS_ClipArt_Gallery.2">
                  <p:embed/>
                </p:oleObj>
              </mc:Choice>
              <mc:Fallback>
                <p:oleObj name="Clip" r:id="rId4" imgW="1259640" imgH="113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2875"/>
                        <a:ext cx="685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1693" name="Text Box 77"/>
          <p:cNvSpPr txBox="1">
            <a:spLocks noChangeArrowheads="1"/>
          </p:cNvSpPr>
          <p:nvPr/>
        </p:nvSpPr>
        <p:spPr bwMode="auto">
          <a:xfrm>
            <a:off x="609600" y="106363"/>
            <a:ext cx="5334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aphicFrame>
        <p:nvGraphicFramePr>
          <p:cNvPr id="3075" name="Object 78"/>
          <p:cNvGraphicFramePr>
            <a:graphicFrameLocks noChangeAspect="1"/>
          </p:cNvGraphicFramePr>
          <p:nvPr/>
        </p:nvGraphicFramePr>
        <p:xfrm>
          <a:off x="1068388" y="106363"/>
          <a:ext cx="6842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Clip" r:id="rId6" imgW="762480" imgH="730440" progId="MS_ClipArt_Gallery.2">
                  <p:embed/>
                </p:oleObj>
              </mc:Choice>
              <mc:Fallback>
                <p:oleObj name="Clip" r:id="rId6" imgW="762480" imgH="7304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06363"/>
                        <a:ext cx="684212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689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1750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outline</a:t>
            </a:r>
            <a:endParaRPr kumimoji="0" lang="en-US" altLang="en-US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344613"/>
            <a:ext cx="8299450" cy="5080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>
                <a:solidFill>
                  <a:srgbClr val="5F5F5F"/>
                </a:solidFill>
              </a:rPr>
              <a:t>Identifying stakeholders &amp; interacting with them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smtClean="0">
                <a:solidFill>
                  <a:srgbClr val="5F5F5F"/>
                </a:solidFill>
              </a:rPr>
              <a:t>Artefact-driven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mtClean="0">
                <a:solidFill>
                  <a:srgbClr val="5F5F5F"/>
                </a:solidFill>
              </a:rPr>
              <a:t>Background study</a:t>
            </a:r>
          </a:p>
          <a:p>
            <a:pPr lvl="1">
              <a:spcBef>
                <a:spcPts val="200"/>
              </a:spcBef>
            </a:pPr>
            <a:r>
              <a:rPr kumimoji="0" lang="en-US" smtClean="0">
                <a:solidFill>
                  <a:srgbClr val="5F5F5F"/>
                </a:solidFill>
              </a:rPr>
              <a:t>Data collection, questionnaires</a:t>
            </a:r>
          </a:p>
          <a:p>
            <a:pPr lvl="1">
              <a:spcBef>
                <a:spcPts val="200"/>
              </a:spcBef>
            </a:pPr>
            <a:r>
              <a:rPr kumimoji="0" lang="en-US" smtClean="0">
                <a:solidFill>
                  <a:srgbClr val="5F5F5F"/>
                </a:solidFill>
              </a:rPr>
              <a:t>Repertory grids, card sorts for concept acquisition</a:t>
            </a:r>
          </a:p>
          <a:p>
            <a:pPr lvl="1">
              <a:spcBef>
                <a:spcPts val="200"/>
              </a:spcBef>
            </a:pPr>
            <a:r>
              <a:rPr kumimoji="0" lang="en-US" smtClean="0">
                <a:solidFill>
                  <a:srgbClr val="5F5F5F"/>
                </a:solidFill>
              </a:rPr>
              <a:t>Scenarios, storyboards for problem world exploration</a:t>
            </a:r>
          </a:p>
          <a:p>
            <a:pPr lvl="1">
              <a:spcBef>
                <a:spcPts val="200"/>
              </a:spcBef>
            </a:pPr>
            <a:r>
              <a:rPr kumimoji="0" lang="en-US" smtClean="0">
                <a:solidFill>
                  <a:srgbClr val="5F5F5F"/>
                </a:solidFill>
              </a:rPr>
              <a:t>Prototypes, mock-ups for early feedback </a:t>
            </a:r>
          </a:p>
          <a:p>
            <a:pPr lvl="1">
              <a:spcBef>
                <a:spcPts val="200"/>
              </a:spcBef>
            </a:pPr>
            <a:r>
              <a:rPr kumimoji="0" lang="en-US" smtClean="0">
                <a:solidFill>
                  <a:srgbClr val="5F5F5F"/>
                </a:solidFill>
              </a:rPr>
              <a:t>Knowledge reuse: domain-independent, domain-specific</a:t>
            </a:r>
          </a:p>
          <a:p>
            <a:pPr>
              <a:lnSpc>
                <a:spcPct val="140000"/>
              </a:lnSpc>
              <a:spcBef>
                <a:spcPts val="300"/>
              </a:spcBef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Stakeholder-driven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Interviews</a:t>
            </a:r>
            <a:endParaRPr kumimoji="0" lang="en-US" smtClean="0"/>
          </a:p>
          <a:p>
            <a:pPr lvl="1">
              <a:spcBef>
                <a:spcPts val="200"/>
              </a:spcBef>
            </a:pPr>
            <a:r>
              <a:rPr kumimoji="0" lang="en-US" smtClean="0"/>
              <a:t>Observation and ethnographic studies</a:t>
            </a:r>
          </a:p>
          <a:p>
            <a:pPr lvl="1">
              <a:spcBef>
                <a:spcPts val="300"/>
              </a:spcBef>
            </a:pPr>
            <a:r>
              <a:rPr kumimoji="0" lang="en-US" smtClean="0"/>
              <a:t>Group sessions</a:t>
            </a:r>
            <a:endParaRPr kumimoji="0" lang="en-US" altLang="en-US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61803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75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Interviews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Primary technique for knowledge elicitation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smtClean="0"/>
              <a:t>1. Select stakeholder specifically for info to be acquired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Tx/>
              <a:buNone/>
            </a:pPr>
            <a:r>
              <a:rPr lang="en-US" smtClean="0"/>
              <a:t>	  </a:t>
            </a:r>
            <a:r>
              <a:rPr lang="en-US" sz="2000" smtClean="0"/>
              <a:t>(domain expert, manager, salesperson, end-user, consultant, ...)</a:t>
            </a:r>
            <a:endParaRPr lang="en-US" smtClean="0"/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mtClean="0"/>
              <a:t>2. Organize meeting with interviewee, ask questions, record answers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mtClean="0"/>
              <a:t>3. Write report from interview transcripts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mtClean="0"/>
              <a:t>4. Submit report to interviewee for validation &amp; refinement</a:t>
            </a:r>
          </a:p>
          <a:p>
            <a:pPr>
              <a:lnSpc>
                <a:spcPct val="130000"/>
              </a:lnSpc>
            </a:pPr>
            <a:r>
              <a:rPr lang="en-US" smtClean="0"/>
              <a:t>Single interview may involve multiple stakeholders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saves times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weaker contact; individuals less involved, speak less freely</a:t>
            </a:r>
          </a:p>
          <a:p>
            <a:pPr>
              <a:lnSpc>
                <a:spcPct val="130000"/>
              </a:lnSpc>
            </a:pPr>
            <a:r>
              <a:rPr lang="en-US" smtClean="0"/>
              <a:t>Interview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effectiveness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  (</a:t>
            </a:r>
            <a:r>
              <a:rPr lang="en-US" i="1" smtClean="0">
                <a:solidFill>
                  <a:schemeClr val="tx1"/>
                </a:solidFill>
              </a:rPr>
              <a:t>utility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i="1" smtClean="0">
                <a:solidFill>
                  <a:schemeClr val="tx1"/>
                </a:solidFill>
              </a:rPr>
              <a:t>coverage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of acquired info</a:t>
            </a:r>
            <a:r>
              <a:rPr lang="en-US" smtClean="0">
                <a:solidFill>
                  <a:schemeClr val="tx1"/>
                </a:solidFill>
              </a:rPr>
              <a:t>) </a:t>
            </a:r>
            <a:r>
              <a:rPr lang="en-US" smtClean="0">
                <a:solidFill>
                  <a:schemeClr val="tx2"/>
                </a:solidFill>
              </a:rPr>
              <a:t>/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acquisition </a:t>
            </a:r>
            <a:r>
              <a:rPr lang="en-US" i="1" smtClean="0">
                <a:solidFill>
                  <a:schemeClr val="tx1"/>
                </a:solidFill>
              </a:rPr>
              <a:t>time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Clip" r:id="rId4" imgW="6484320" imgH="2277720" progId="MS_ClipArt_Gallery.2">
                  <p:embed/>
                </p:oleObj>
              </mc:Choice>
              <mc:Fallback>
                <p:oleObj name="Clip" r:id="rId4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1027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interview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5400"/>
            <a:ext cx="8942387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smtClean="0"/>
              <a:t> interview: predetermined set of questions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specific to purpose of interview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some open-ended, others with pre-determined answer set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more focussed discussion, no rambling among topics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smtClean="0"/>
              <a:t> interview: no predetermined set of questions</a:t>
            </a:r>
          </a:p>
          <a:p>
            <a:pPr lvl="1">
              <a:defRPr/>
            </a:pPr>
            <a:r>
              <a:rPr lang="en-US" smtClean="0"/>
              <a:t>free discussion about system-as-is, perceived problems, proposed solutions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exploration of possibly overlooked issues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mtClean="0"/>
              <a:t>  Effective interviews should mix both modes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start with structured parts</a:t>
            </a:r>
          </a:p>
          <a:p>
            <a:pPr lvl="1">
              <a:defRPr/>
            </a:pPr>
            <a:r>
              <a:rPr lang="en-US" smtClean="0"/>
              <a:t>shift to unstructured parts as felt necessary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Clip" r:id="rId4" imgW="6484320" imgH="2277720" progId="MS_ClipArt_Gallery.2">
                  <p:embed/>
                </p:oleObj>
              </mc:Choice>
              <mc:Fallback>
                <p:oleObj name="Clip" r:id="rId4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165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Interviews:  strengths &amp; difficulties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295400"/>
            <a:ext cx="8797925" cy="4978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May reveal info not acquired through other techniques</a:t>
            </a:r>
          </a:p>
          <a:p>
            <a:pPr lvl="1">
              <a:spcBef>
                <a:spcPct val="10000"/>
              </a:spcBef>
            </a:pPr>
            <a:r>
              <a:rPr lang="en-US" smtClean="0"/>
              <a:t>how things are running </a:t>
            </a:r>
            <a:r>
              <a:rPr lang="en-US" i="1" smtClean="0"/>
              <a:t>really</a:t>
            </a:r>
            <a:r>
              <a:rPr lang="en-US" smtClean="0"/>
              <a:t>, personal complaints, suggestions for improvement, ...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On-the-fly acquisition of info appearing relevant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new questions triggered from previous answers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Acquired info might be subjective (hard to assess)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Potential inconsistencies between different interviewees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Effectiveness critically relies on interviewer’s attitude, appropriateness of questions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mtClean="0"/>
              <a:t>  </a:t>
            </a:r>
            <a:r>
              <a:rPr lang="en-US" i="1" smtClean="0"/>
              <a:t>Interviewing guidelines</a:t>
            </a:r>
            <a:endParaRPr lang="en-US" smtClean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Clip" r:id="rId4" imgW="6484320" imgH="2277720" progId="MS_ClipArt_Gallery.2">
                  <p:embed/>
                </p:oleObj>
              </mc:Choice>
              <mc:Fallback>
                <p:oleObj name="Clip" r:id="rId4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89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85738"/>
            <a:ext cx="8423275" cy="762000"/>
          </a:xfrm>
        </p:spPr>
        <p:txBody>
          <a:bodyPr/>
          <a:lstStyle/>
          <a:p>
            <a:r>
              <a:rPr lang="en-US" smtClean="0"/>
              <a:t>    Guidelines for effective interviews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Clip" r:id="rId4" imgW="6484320" imgH="2277720" progId="MS_ClipArt_Gallery.2">
                  <p:embed/>
                </p:oleObj>
              </mc:Choice>
              <mc:Fallback>
                <p:oleObj name="Clip" r:id="rId4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179513"/>
            <a:ext cx="8751887" cy="497840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kumimoji="0" lang="en-US" smtClean="0"/>
              <a:t>Identify the right interviewee sample for full coverage of issues</a:t>
            </a:r>
          </a:p>
          <a:p>
            <a:pPr lvl="1" algn="just">
              <a:spcBef>
                <a:spcPts val="300"/>
              </a:spcBef>
            </a:pPr>
            <a:r>
              <a:rPr kumimoji="0" lang="en-AU" smtClean="0"/>
              <a:t>different responsibilities, expertise, tasks, exposure to problems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Come prepared, to focus on right issue at right time</a:t>
            </a:r>
          </a:p>
          <a:p>
            <a:pPr lvl="1" algn="just">
              <a:spcBef>
                <a:spcPts val="300"/>
              </a:spcBef>
            </a:pPr>
            <a:r>
              <a:rPr kumimoji="0" lang="en-US" smtClean="0"/>
              <a:t>backgound study first</a:t>
            </a:r>
          </a:p>
          <a:p>
            <a:pPr lvl="1" algn="just">
              <a:spcBef>
                <a:spcPts val="300"/>
              </a:spcBef>
            </a:pPr>
            <a:r>
              <a:rPr kumimoji="0" lang="en-US" smtClean="0"/>
              <a:t>predesign a sequence of questions for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</a:t>
            </a:r>
            <a:r>
              <a:rPr kumimoji="0" lang="en-US" smtClean="0"/>
              <a:t> interviewee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smtClean="0"/>
              <a:t>Centre the interview on the interviewee’s work &amp; concerns</a:t>
            </a:r>
            <a:endParaRPr kumimoji="0" lang="en-US" b="1" smtClean="0"/>
          </a:p>
          <a:p>
            <a:pPr algn="just"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Keep control over the interview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Make the interviewee feel comfortable</a:t>
            </a:r>
          </a:p>
          <a:p>
            <a:pPr lvl="1" algn="just">
              <a:spcBef>
                <a:spcPts val="300"/>
              </a:spcBef>
            </a:pPr>
            <a:r>
              <a:rPr kumimoji="0" lang="en-US" i="1" smtClean="0"/>
              <a:t>Start:</a:t>
            </a:r>
            <a:r>
              <a:rPr kumimoji="0" lang="en-US" smtClean="0"/>
              <a:t> break ice, provide motivation, ask easy questions</a:t>
            </a:r>
          </a:p>
          <a:p>
            <a:pPr lvl="1" algn="just">
              <a:spcBef>
                <a:spcPts val="300"/>
              </a:spcBef>
            </a:pPr>
            <a:r>
              <a:rPr kumimoji="0" lang="en-US" smtClean="0"/>
              <a:t>Consider the person too, not only the role</a:t>
            </a:r>
          </a:p>
          <a:p>
            <a:pPr lvl="1" algn="just">
              <a:spcBef>
                <a:spcPts val="300"/>
              </a:spcBef>
            </a:pPr>
            <a:r>
              <a:rPr kumimoji="0" lang="en-US" smtClean="0"/>
              <a:t>Do always appear as a trustworthy partner</a:t>
            </a:r>
          </a:p>
        </p:txBody>
      </p:sp>
    </p:spTree>
    <p:extLst>
      <p:ext uri="{BB962C8B-B14F-4D97-AF65-F5344CB8AC3E}">
        <p14:creationId xmlns:p14="http://schemas.microsoft.com/office/powerpoint/2010/main" val="3911623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42875"/>
            <a:ext cx="8423275" cy="762000"/>
          </a:xfrm>
        </p:spPr>
        <p:txBody>
          <a:bodyPr/>
          <a:lstStyle/>
          <a:p>
            <a:r>
              <a:rPr lang="en-US" smtClean="0"/>
              <a:t>    Guidelines for effective interviews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52538"/>
            <a:ext cx="8751887" cy="4978400"/>
          </a:xfrm>
        </p:spPr>
        <p:txBody>
          <a:bodyPr/>
          <a:lstStyle/>
          <a:p>
            <a:pPr algn="just">
              <a:spcBef>
                <a:spcPts val="300"/>
              </a:spcBef>
            </a:pPr>
            <a:r>
              <a:rPr kumimoji="0" lang="en-US" smtClean="0"/>
              <a:t>Be focused, keep open-ended questions for the end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Be open-minded, flexible in case of unexpected answers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Ask </a:t>
            </a:r>
            <a:r>
              <a:rPr kumimoji="0" lang="en-US" i="1" smtClean="0"/>
              <a:t>why</a:t>
            </a:r>
            <a:r>
              <a:rPr kumimoji="0" lang="en-US" smtClean="0"/>
              <a:t>-questions without being offending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Avoid certain types of questions ...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</a:pPr>
            <a:r>
              <a:rPr kumimoji="0" lang="en-US" sz="2000" smtClean="0"/>
              <a:t>opiniated or biased</a:t>
            </a:r>
          </a:p>
          <a:p>
            <a:pPr lvl="1" algn="just">
              <a:spcBef>
                <a:spcPts val="300"/>
              </a:spcBef>
            </a:pPr>
            <a:r>
              <a:rPr kumimoji="0" lang="en-US" sz="2000" smtClean="0"/>
              <a:t>affirmative</a:t>
            </a:r>
          </a:p>
          <a:p>
            <a:pPr lvl="1" algn="just">
              <a:spcBef>
                <a:spcPts val="300"/>
              </a:spcBef>
            </a:pPr>
            <a:r>
              <a:rPr kumimoji="0" lang="en-US" sz="2000" smtClean="0"/>
              <a:t>obvious or impossible answer for this interviewee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Edit &amp; structure interview transcripts while still fresh in mind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</a:pPr>
            <a:r>
              <a:rPr kumimoji="0" lang="en-US" sz="2000" smtClean="0"/>
              <a:t>including personal reactions, attitudes, etc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Keep interviewee in the loop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</a:pPr>
            <a:r>
              <a:rPr kumimoji="0" lang="en-US" sz="2000" smtClean="0"/>
              <a:t>co-review interview transcript for validation &amp; refinement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0" lang="en-US" i="1" smtClean="0">
                <a:solidFill>
                  <a:schemeClr val="tx2"/>
                </a:solidFill>
              </a:rPr>
              <a:t>Model-driven interviews may help structure them</a:t>
            </a:r>
          </a:p>
          <a:p>
            <a:pPr algn="ctr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(see Part 2 of the book)</a:t>
            </a:r>
            <a:endParaRPr kumimoji="0" lang="en-US" sz="2000" smtClean="0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Clip" r:id="rId4" imgW="6484320" imgH="2277720" progId="MS_ClipArt_Gallery.2">
                  <p:embed/>
                </p:oleObj>
              </mc:Choice>
              <mc:Fallback>
                <p:oleObj name="Clip" r:id="rId4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491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2875"/>
            <a:ext cx="8653463" cy="762000"/>
          </a:xfrm>
        </p:spPr>
        <p:txBody>
          <a:bodyPr/>
          <a:lstStyle/>
          <a:p>
            <a:r>
              <a:rPr lang="en-US" smtClean="0"/>
              <a:t>Observation &amp; ethnographic studies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136650"/>
            <a:ext cx="8931275" cy="4978400"/>
          </a:xfrm>
        </p:spPr>
        <p:txBody>
          <a:bodyPr/>
          <a:lstStyle/>
          <a:p>
            <a:r>
              <a:rPr lang="en-US" smtClean="0"/>
              <a:t>Focus on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task</a:t>
            </a:r>
            <a:r>
              <a:rPr lang="en-US" smtClean="0"/>
              <a:t> elicitation in the system-as-is</a:t>
            </a:r>
          </a:p>
          <a:p>
            <a:r>
              <a:rPr lang="en-US" smtClean="0"/>
              <a:t>Understanding a task is often easier by observing people performing it (rather than verbal or textual explanation)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cf. tying shoelaces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Passive</a:t>
            </a:r>
            <a:r>
              <a:rPr lang="en-US" smtClean="0"/>
              <a:t> observation: no interference with task performers</a:t>
            </a:r>
          </a:p>
          <a:p>
            <a:pPr lvl="1"/>
            <a:r>
              <a:rPr lang="en-US" smtClean="0"/>
              <a:t>Watch from outside, record (notes, video), edit transcripts, interpret</a:t>
            </a:r>
          </a:p>
          <a:p>
            <a:pPr lvl="1">
              <a:lnSpc>
                <a:spcPct val="100000"/>
              </a:lnSpc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Protocol analysis</a:t>
            </a:r>
            <a:r>
              <a:rPr lang="en-US" smtClean="0">
                <a:solidFill>
                  <a:schemeClr val="tx1"/>
                </a:solidFill>
              </a:rPr>
              <a:t>: task performers concurrently explain it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Ethnographic studies</a:t>
            </a:r>
            <a:r>
              <a:rPr lang="en-US" smtClean="0">
                <a:solidFill>
                  <a:schemeClr val="tx1"/>
                </a:solidFill>
              </a:rPr>
              <a:t>: over long periods of time, try to discover emergent properties of social group involved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z="2200" smtClean="0"/>
              <a:t>about task performance </a:t>
            </a:r>
            <a:r>
              <a:rPr lang="en-US" sz="2200" smtClean="0">
                <a:solidFill>
                  <a:schemeClr val="tx2"/>
                </a:solidFill>
              </a:rPr>
              <a:t>+</a:t>
            </a:r>
            <a:r>
              <a:rPr lang="en-US" sz="2200" smtClean="0"/>
              <a:t> attitudes, reactions, gestures, </a:t>
            </a:r>
            <a:r>
              <a:rPr lang="en-US" smtClean="0"/>
              <a:t>...</a:t>
            </a:r>
            <a:endParaRPr lang="en-US" sz="2200" smtClean="0"/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Active</a:t>
            </a:r>
            <a:r>
              <a:rPr lang="en-US" smtClean="0"/>
              <a:t> observation: you get involved in the task, even become a team member	</a:t>
            </a:r>
          </a:p>
        </p:txBody>
      </p:sp>
      <p:pic>
        <p:nvPicPr>
          <p:cNvPr id="39940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4613"/>
            <a:ext cx="4683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67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58750"/>
            <a:ext cx="8315325" cy="762000"/>
          </a:xfrm>
          <a:noFill/>
        </p:spPr>
        <p:txBody>
          <a:bodyPr/>
          <a:lstStyle/>
          <a:p>
            <a:r>
              <a:rPr lang="en-US" smtClean="0"/>
              <a:t>Observation &amp; ethnographic studies</a:t>
            </a:r>
            <a:r>
              <a:rPr lang="en-US" altLang="en-US" smtClean="0"/>
              <a:t>: pros &amp; cons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922338"/>
            <a:ext cx="8940800" cy="55673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May reveal ...</a:t>
            </a:r>
          </a:p>
          <a:p>
            <a:pPr lvl="1"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tacit knowledge</a:t>
            </a:r>
            <a:r>
              <a:rPr lang="en-US" altLang="en-US" sz="2000" dirty="0" smtClean="0"/>
              <a:t> that would not emerge otherwise</a:t>
            </a:r>
          </a:p>
          <a:p>
            <a:pPr lvl="1">
              <a:spcBef>
                <a:spcPct val="15000"/>
              </a:spcBef>
              <a:buFontTx/>
              <a:buNone/>
              <a:defRPr/>
            </a:pPr>
            <a:r>
              <a:rPr lang="en-US" altLang="en-US" sz="2000" dirty="0" smtClean="0"/>
              <a:t>   e.g. </a:t>
            </a:r>
            <a:r>
              <a:rPr lang="en-US" altLang="en-US" sz="2000" dirty="0" smtClean="0">
                <a:solidFill>
                  <a:srgbClr val="5F5F5F"/>
                </a:solidFill>
              </a:rPr>
              <a:t>ethnographic study of air traffic control </a:t>
            </a:r>
            <a:r>
              <a:rPr lang="en-US" altLang="en-US" sz="2000" dirty="0" smtClean="0">
                <a:solidFill>
                  <a:schemeClr val="tx2"/>
                </a:solidFill>
              </a:rPr>
              <a:t>=&gt;</a:t>
            </a:r>
            <a:r>
              <a:rPr lang="en-US" altLang="en-US" sz="2000" dirty="0" smtClean="0">
                <a:solidFill>
                  <a:srgbClr val="5F5F5F"/>
                </a:solidFill>
              </a:rPr>
              <a:t> implicit mental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5F5F5F"/>
                </a:solidFill>
              </a:rPr>
              <a:t>         model of air traffic to be preserved in system-to-be</a:t>
            </a:r>
            <a:r>
              <a:rPr lang="en-US" altLang="en-US" sz="2000" dirty="0" smtClean="0"/>
              <a:t> </a:t>
            </a:r>
          </a:p>
          <a:p>
            <a:pPr lvl="1">
              <a:defRPr/>
            </a:pPr>
            <a:r>
              <a:rPr lang="en-US" altLang="en-US" sz="2000" dirty="0" smtClean="0"/>
              <a:t>hidden problems through tricky ways of doing things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000" dirty="0" smtClean="0"/>
              <a:t>culture-specific aspects to be taken into account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Contextualization of acquired info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Slow &amp; expensive: to be done over long periods of time,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altLang="en-US" dirty="0" smtClean="0"/>
              <a:t>         at different times, under different workload conditions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Potentially inaccurate </a:t>
            </a:r>
            <a:r>
              <a:rPr lang="en-US" altLang="en-US" sz="2000" dirty="0" smtClean="0"/>
              <a:t>(people behave differently when observed)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Data mining problem, interpretation problem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Focus on system-</a:t>
            </a:r>
            <a:r>
              <a:rPr lang="en-US" altLang="en-US" i="1" dirty="0" smtClean="0"/>
              <a:t>as-is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chemeClr val="tx2"/>
                </a:solidFill>
              </a:rPr>
              <a:t>Some of the interviewing guidelines are relevant</a:t>
            </a:r>
          </a:p>
        </p:txBody>
      </p:sp>
      <p:pic>
        <p:nvPicPr>
          <p:cNvPr id="40964" name="Picture 7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4613"/>
            <a:ext cx="4683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430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Image Bitmap" r:id="rId4" imgW="3191320" imgH="2314286" progId="Paint.Picture">
                  <p:embed/>
                </p:oleObj>
              </mc:Choice>
              <mc:Fallback>
                <p:oleObj name="Image Bitmap" r:id="rId4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5900" y="1295400"/>
            <a:ext cx="8788400" cy="4978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More perception, judgement, invention from interactions within group of diverse people</a:t>
            </a:r>
          </a:p>
          <a:p>
            <a:r>
              <a:rPr lang="en-US" smtClean="0"/>
              <a:t>Elicitation takes place in series of group workshops (a few days each)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follow-up actions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audiovisuals, wall charts</a:t>
            </a:r>
            <a:r>
              <a:rPr lang="en-US" sz="2000" smtClean="0"/>
              <a:t> </a:t>
            </a:r>
            <a:r>
              <a:rPr lang="en-US" smtClean="0"/>
              <a:t>to foster discussion, record outcome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smtClean="0"/>
              <a:t> group sessions: </a:t>
            </a:r>
          </a:p>
          <a:p>
            <a:pPr lvl="1">
              <a:spcBef>
                <a:spcPct val="10000"/>
              </a:spcBef>
            </a:pPr>
            <a:r>
              <a:rPr lang="en-US" smtClean="0"/>
              <a:t>Each participant has a clearly defined role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      (leader, moderator, manager, user, developer, ...)</a:t>
            </a:r>
            <a:endParaRPr lang="en-US" smtClean="0"/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smtClean="0"/>
              <a:t>Contributes to req elaboration according to his/her role, towards reaching synergies</a:t>
            </a:r>
          </a:p>
          <a:p>
            <a:pPr lvl="1">
              <a:spcBef>
                <a:spcPct val="20000"/>
              </a:spcBef>
            </a:pPr>
            <a:r>
              <a:rPr lang="en-US" smtClean="0"/>
              <a:t>Generally focused on high-level reqs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</a:pPr>
            <a:r>
              <a:rPr lang="en-US" smtClean="0"/>
              <a:t>Variants:  focus groups, JAD, QFD, ...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678790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  </a:t>
            </a:r>
            <a:r>
              <a:rPr lang="en-US" sz="2000" smtClean="0"/>
              <a:t>(2)</a:t>
            </a:r>
            <a:endParaRPr lang="en-US" smtClean="0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Image Bitmap" r:id="rId4" imgW="3191320" imgH="2314286" progId="Paint.Picture">
                  <p:embed/>
                </p:oleObj>
              </mc:Choice>
              <mc:Fallback>
                <p:oleObj name="Image Bitmap" r:id="rId4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8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900" y="1266825"/>
            <a:ext cx="8748713" cy="49784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smtClean="0"/>
              <a:t> group sessions (brainstorming): 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Participants have a less clearly defined role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Two separate stages ...</a:t>
            </a:r>
          </a:p>
          <a:p>
            <a:pPr lvl="2"/>
            <a:r>
              <a:rPr lang="en-US" smtClean="0"/>
              <a:t>1. </a:t>
            </a: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Idea generation</a:t>
            </a:r>
            <a:r>
              <a:rPr lang="en-US" sz="2200" smtClean="0"/>
              <a:t> to address a problem:  </a:t>
            </a:r>
          </a:p>
          <a:p>
            <a:pPr lvl="2">
              <a:spcBef>
                <a:spcPct val="15000"/>
              </a:spcBef>
            </a:pPr>
            <a:r>
              <a:rPr lang="en-US" sz="2200" smtClean="0"/>
              <a:t>     as many ideas as possible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sz="2200" smtClean="0"/>
              <a:t>     from each participant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sz="2200" smtClean="0"/>
              <a:t>     without censorship/criticism</a:t>
            </a:r>
          </a:p>
          <a:p>
            <a:pPr lvl="2">
              <a:lnSpc>
                <a:spcPct val="130000"/>
              </a:lnSpc>
            </a:pPr>
            <a:r>
              <a:rPr lang="en-US" smtClean="0"/>
              <a:t>2. </a:t>
            </a: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Idea evaluation</a:t>
            </a:r>
            <a:r>
              <a:rPr lang="en-US" sz="2200" smtClean="0"/>
              <a:t>: </a:t>
            </a:r>
          </a:p>
          <a:p>
            <a:pPr lvl="2">
              <a:spcBef>
                <a:spcPct val="15000"/>
              </a:spcBef>
            </a:pPr>
            <a:r>
              <a:rPr lang="en-US" sz="2200" smtClean="0"/>
              <a:t>	  by all participants together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sz="2200" smtClean="0"/>
              <a:t>     according to agreed criteria </a:t>
            </a:r>
            <a:r>
              <a:rPr lang="en-US" smtClean="0"/>
              <a:t>(e.g. value, cost, feasibility)</a:t>
            </a:r>
            <a:endParaRPr lang="en-US" sz="2200" smtClean="0"/>
          </a:p>
          <a:p>
            <a:pPr lvl="2">
              <a:spcBef>
                <a:spcPct val="15000"/>
              </a:spcBef>
            </a:pPr>
            <a:r>
              <a:rPr lang="en-US" sz="2200" smtClean="0"/>
              <a:t>     to prioritize ideas	</a:t>
            </a:r>
          </a:p>
        </p:txBody>
      </p:sp>
    </p:spTree>
    <p:extLst>
      <p:ext uri="{BB962C8B-B14F-4D97-AF65-F5344CB8AC3E}">
        <p14:creationId xmlns:p14="http://schemas.microsoft.com/office/powerpoint/2010/main" val="1741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dirty="0" smtClean="0"/>
              <a:t>Statements </a:t>
            </a:r>
            <a:r>
              <a:rPr kumimoji="0" lang="en-US" dirty="0" smtClean="0"/>
              <a:t>about the System</a:t>
            </a:r>
            <a:endParaRPr kumimoji="0"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  <a:r>
              <a:rPr lang="en-US" dirty="0" smtClean="0"/>
              <a:t> statements state system properties holding regardless of how the system should behave (indicative mood)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natural law, physical constraint,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e.g.    </a:t>
            </a: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“If train doors are closed, they are not open”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	      “If the train’s acceleration is positive, its speed is non-null”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Prescriptive</a:t>
            </a:r>
            <a:r>
              <a:rPr lang="en-US" dirty="0" smtClean="0"/>
              <a:t> statements state desirable properties holding or not depending on how the system behaves (optative mood)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smtClean="0"/>
              <a:t>e.g.   </a:t>
            </a: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“Doors shall always remain closed when the train is moving”</a:t>
            </a:r>
            <a:endParaRPr lang="en-US" dirty="0" smtClean="0"/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Important distinction for RE: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dirty="0" smtClean="0"/>
              <a:t>prescriptive statements can be negotiated, weakened, replaced by alternatives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dirty="0" smtClean="0"/>
              <a:t>descriptive statements cannot</a:t>
            </a:r>
          </a:p>
        </p:txBody>
      </p:sp>
    </p:spTree>
    <p:extLst>
      <p:ext uri="{BB962C8B-B14F-4D97-AF65-F5344CB8AC3E}">
        <p14:creationId xmlns:p14="http://schemas.microsoft.com/office/powerpoint/2010/main" val="4173761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</a:t>
            </a:r>
            <a:r>
              <a:rPr lang="en-US" altLang="en-US" smtClean="0"/>
              <a:t>: pros &amp; cons</a:t>
            </a:r>
            <a:endParaRPr lang="en-US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Image Bitmap" r:id="rId4" imgW="3191320" imgH="2314286" progId="Paint.Picture">
                  <p:embed/>
                </p:oleObj>
              </mc:Choice>
              <mc:Fallback>
                <p:oleObj name="Image Bitmap" r:id="rId4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3200" y="908050"/>
            <a:ext cx="8940800" cy="5567363"/>
          </a:xfrm>
          <a:noFill/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Less formal interactions than interviews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mtClean="0"/>
              <a:t>     </a:t>
            </a:r>
            <a:r>
              <a:rPr lang="en-US" altLang="en-US" smtClean="0">
                <a:solidFill>
                  <a:schemeClr val="tx2"/>
                </a:solidFill>
              </a:rPr>
              <a:t>=&gt; </a:t>
            </a:r>
            <a:r>
              <a:rPr lang="en-US" altLang="en-US" smtClean="0"/>
              <a:t> may reveal hidden aspects of the system </a:t>
            </a:r>
            <a:r>
              <a:rPr lang="en-US" altLang="en-US" sz="2000" smtClean="0"/>
              <a:t>(as-is or to-be) </a:t>
            </a:r>
            <a:endParaRPr lang="en-US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Potentially 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mtClean="0"/>
              <a:t>wider exploration of issues &amp; ideas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more inventive ways of addressing problems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Synergies </a:t>
            </a:r>
            <a:r>
              <a:rPr lang="en-US" altLang="en-US" smtClean="0">
                <a:solidFill>
                  <a:schemeClr val="tx2"/>
                </a:solidFill>
              </a:rPr>
              <a:t>=&gt; </a:t>
            </a:r>
            <a:r>
              <a:rPr lang="en-US" altLang="en-US" smtClean="0"/>
              <a:t>agreed conflict resolutions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Group composition is critical ...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time consuming for key, busy people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heavily relying on leader expertise &amp; skills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group dynamics, dominant persons 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biases, inadequacies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Risk of ...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 smtClean="0"/>
              <a:t>missing focus &amp; structure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rambling discussions, little concrete outcome, waste of time </a:t>
            </a:r>
            <a:endParaRPr lang="en-US" altLang="en-US" sz="200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mtClean="0"/>
              <a:t>superficial coverage of more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3226345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techniques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38263"/>
            <a:ext cx="8751887" cy="4978400"/>
          </a:xfrm>
        </p:spPr>
        <p:txBody>
          <a:bodyPr/>
          <a:lstStyle/>
          <a:p>
            <a:r>
              <a:rPr lang="en-US" smtClean="0"/>
              <a:t>Elicitation techniques have complementary strengths &amp; limitations </a:t>
            </a:r>
          </a:p>
          <a:p>
            <a:pPr>
              <a:lnSpc>
                <a:spcPct val="100000"/>
              </a:lnSpc>
            </a:pPr>
            <a:r>
              <a:rPr lang="en-US" smtClean="0"/>
              <a:t>Strength-based combinations are more effective for full, adequate coverage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artefact-driven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stakeholder-driven</a:t>
            </a:r>
          </a:p>
          <a:p>
            <a:pPr>
              <a:lnSpc>
                <a:spcPct val="100000"/>
              </a:lnSpc>
            </a:pPr>
            <a:r>
              <a:rPr lang="en-US" smtClean="0"/>
              <a:t>Examples</a:t>
            </a:r>
          </a:p>
          <a:p>
            <a:pPr lvl="1">
              <a:spcBef>
                <a:spcPct val="15000"/>
              </a:spcBef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Contextual Inquiry</a:t>
            </a:r>
            <a:r>
              <a:rPr lang="en-US" smtClean="0"/>
              <a:t>:  workplace observation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open-ended interviews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prototyping</a:t>
            </a: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RAD</a:t>
            </a:r>
            <a:r>
              <a:rPr lang="en-US" smtClean="0"/>
              <a:t>: JAD group sessions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evolutionary prototyping </a:t>
            </a:r>
            <a:r>
              <a:rPr lang="en-US" sz="2000" smtClean="0"/>
              <a:t>(with code generation tools)</a:t>
            </a:r>
          </a:p>
          <a:p>
            <a:pPr>
              <a:lnSpc>
                <a:spcPct val="100000"/>
              </a:lnSpc>
            </a:pPr>
            <a:r>
              <a:rPr lang="en-US" smtClean="0"/>
              <a:t>Techniques from other RE phases support elicitation too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Resolution of conflicts, risks, omissions, </a:t>
            </a:r>
            <a:r>
              <a:rPr lang="en-US" sz="2000" smtClean="0"/>
              <a:t>etc.</a:t>
            </a:r>
            <a:endParaRPr lang="en-US" smtClean="0"/>
          </a:p>
        </p:txBody>
      </p:sp>
      <p:pic>
        <p:nvPicPr>
          <p:cNvPr id="41988" name="Picture 4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6363"/>
            <a:ext cx="836612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412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03213"/>
            <a:ext cx="8178800" cy="762000"/>
          </a:xfrm>
          <a:noFill/>
        </p:spPr>
        <p:txBody>
          <a:bodyPr/>
          <a:lstStyle/>
          <a:p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summary</a:t>
            </a:r>
            <a:endParaRPr kumimoji="0" lang="en-US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301750"/>
            <a:ext cx="8928100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dirty="0" smtClean="0"/>
              <a:t>Identifying the right stakeholders, interacting the right way </a:t>
            </a:r>
          </a:p>
          <a:p>
            <a:pPr>
              <a:spcBef>
                <a:spcPts val="300"/>
              </a:spcBef>
            </a:pPr>
            <a:r>
              <a:rPr kumimoji="0" lang="en-US" dirty="0" err="1" smtClean="0"/>
              <a:t>Artefact</a:t>
            </a:r>
            <a:r>
              <a:rPr kumimoji="0" lang="en-US" dirty="0" smtClean="0"/>
              <a:t>-driven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z="2000" dirty="0" smtClean="0"/>
              <a:t>Background study as a prerequisite</a:t>
            </a:r>
          </a:p>
          <a:p>
            <a:pPr lvl="1">
              <a:spcBef>
                <a:spcPts val="200"/>
              </a:spcBef>
            </a:pPr>
            <a:r>
              <a:rPr kumimoji="0" lang="en-US" sz="2000" dirty="0" smtClean="0"/>
              <a:t>Data collection, questionnaires for preparing interviews</a:t>
            </a:r>
          </a:p>
          <a:p>
            <a:pPr lvl="1">
              <a:spcBef>
                <a:spcPts val="200"/>
              </a:spcBef>
            </a:pPr>
            <a:r>
              <a:rPr kumimoji="0" lang="en-US" sz="2000" dirty="0" smtClean="0"/>
              <a:t>Repertory grids, card sorts for concept characterization</a:t>
            </a:r>
          </a:p>
          <a:p>
            <a:pPr lvl="1">
              <a:spcBef>
                <a:spcPts val="200"/>
              </a:spcBef>
            </a:pPr>
            <a:r>
              <a:rPr kumimoji="0" lang="en-US" sz="2000" dirty="0" smtClean="0"/>
              <a:t>Scenarios, storyboards for concrete exploration</a:t>
            </a:r>
          </a:p>
          <a:p>
            <a:pPr lvl="1">
              <a:spcBef>
                <a:spcPts val="200"/>
              </a:spcBef>
            </a:pPr>
            <a:r>
              <a:rPr kumimoji="0" lang="en-US" sz="2000" dirty="0" smtClean="0"/>
              <a:t>Prototypes, mock-ups for early feedback &amp; adequacy check </a:t>
            </a:r>
          </a:p>
          <a:p>
            <a:pPr lvl="1">
              <a:spcBef>
                <a:spcPts val="200"/>
              </a:spcBef>
            </a:pPr>
            <a:r>
              <a:rPr kumimoji="0" lang="en-US" sz="2000" dirty="0" smtClean="0"/>
              <a:t>Knowledge reuse brings a lot: domain-independent, domain-specific</a:t>
            </a:r>
            <a:endParaRPr kumimoji="0" lang="en-US" dirty="0" smtClean="0"/>
          </a:p>
          <a:p>
            <a:pPr>
              <a:spcBef>
                <a:spcPts val="300"/>
              </a:spcBef>
            </a:pPr>
            <a:r>
              <a:rPr kumimoji="0" lang="en-US" dirty="0" smtClean="0"/>
              <a:t>Stakeholder-driven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z="2000" dirty="0" smtClean="0"/>
              <a:t>Interviews are essential - structured, unstructured, cf. guidelines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kumimoji="0" lang="en-US" sz="2000" dirty="0" smtClean="0"/>
              <a:t>Observation, ethnographic studies for hidden knowledge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kumimoji="0" lang="en-US" sz="2000" dirty="0" smtClean="0"/>
              <a:t>Group sessions for broader, more inventive acquisition &amp; agreement</a:t>
            </a:r>
            <a:endParaRPr kumimoji="0" lang="en-US" dirty="0" smtClean="0"/>
          </a:p>
          <a:p>
            <a:pPr algn="ctr">
              <a:buFont typeface="Wingdings" pitchFamily="2" charset="2"/>
              <a:buNone/>
            </a:pPr>
            <a:r>
              <a:rPr kumimoji="0" lang="en-US" altLang="en-US" i="1" dirty="0" smtClean="0">
                <a:solidFill>
                  <a:schemeClr val="tx2"/>
                </a:solidFill>
              </a:rPr>
              <a:t>Model-driven elicitation provides focus &amp; structure for what needs to be elicited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(see Part 2 of the book)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58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Statements may differ in scope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43000"/>
            <a:ext cx="8751887" cy="1905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A RE statement may refer to phenomena ...</a:t>
            </a:r>
          </a:p>
          <a:p>
            <a:pPr lvl="1">
              <a:defRPr/>
            </a:pPr>
            <a:r>
              <a:rPr lang="en-US" dirty="0" smtClean="0"/>
              <a:t>owned by the environment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or shared  between the environment &amp; the software-to-be:   one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controls </a:t>
            </a:r>
            <a:r>
              <a:rPr lang="en-US" dirty="0" smtClean="0"/>
              <a:t>phenomena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monitored </a:t>
            </a:r>
            <a:r>
              <a:rPr lang="en-US" dirty="0" smtClean="0"/>
              <a:t>by the other, and resp.</a:t>
            </a:r>
          </a:p>
        </p:txBody>
      </p:sp>
    </p:spTree>
    <p:extLst>
      <p:ext uri="{BB962C8B-B14F-4D97-AF65-F5344CB8AC3E}">
        <p14:creationId xmlns:p14="http://schemas.microsoft.com/office/powerpoint/2010/main" val="408271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smtClean="0"/>
              <a:t>Types of statements:</a:t>
            </a:r>
            <a:br>
              <a:rPr lang="en-US" altLang="en-US" smtClean="0"/>
            </a:b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r>
              <a:rPr lang="en-US" altLang="en-US" smtClean="0"/>
              <a:t> requirements, 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</a:t>
            </a:r>
            <a:r>
              <a:rPr lang="en-US" altLang="en-US" smtClean="0"/>
              <a:t> requirements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5725"/>
            <a:ext cx="8813800" cy="534987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requirement</a:t>
            </a:r>
            <a:r>
              <a:rPr lang="en-US" altLang="en-US" smtClean="0"/>
              <a:t>: </a:t>
            </a:r>
            <a:r>
              <a:rPr lang="en-US" altLang="en-US" i="1" smtClean="0"/>
              <a:t>prescriptive</a:t>
            </a:r>
            <a:r>
              <a:rPr lang="en-US" altLang="en-US" smtClean="0"/>
              <a:t> statement refering to </a:t>
            </a:r>
            <a:r>
              <a:rPr lang="en-US" altLang="en-US" i="1" smtClean="0"/>
              <a:t>environment</a:t>
            </a:r>
            <a:r>
              <a:rPr lang="en-US" altLang="en-US" smtClean="0"/>
              <a:t> phenomena (not necessarily shared)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smtClean="0"/>
              <a:t>to be enforced by the software-to-be possibly together with other system components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altLang="en-US" smtClean="0"/>
              <a:t>formulated in a vocabulary understandable by all parties</a:t>
            </a:r>
          </a:p>
          <a:p>
            <a:pPr lvl="1"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	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TrainMoving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DoorsClosed</a:t>
            </a:r>
            <a:endParaRPr lang="en-US" altLang="en-US" sz="2000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requirement</a:t>
            </a:r>
            <a:r>
              <a:rPr lang="en-US" altLang="en-US" smtClean="0"/>
              <a:t>: </a:t>
            </a:r>
            <a:r>
              <a:rPr lang="en-US" altLang="en-US" i="1" smtClean="0"/>
              <a:t>prescriptive</a:t>
            </a:r>
            <a:r>
              <a:rPr lang="en-US" altLang="en-US" smtClean="0"/>
              <a:t> statement refering to </a:t>
            </a:r>
            <a:r>
              <a:rPr lang="en-US" altLang="en-US" i="1" smtClean="0"/>
              <a:t>shared</a:t>
            </a:r>
            <a:r>
              <a:rPr lang="en-US" altLang="en-US" smtClean="0"/>
              <a:t> phenomena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smtClean="0"/>
              <a:t>to be enforced by the software-to-be solely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formulated in the vocabulary of software developers</a:t>
            </a:r>
          </a:p>
          <a:p>
            <a:pPr lvl="1"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  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measuredSpeed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doorsState = 'closed’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altLang="en-US" sz="2000" smtClean="0"/>
              <a:t>(A software req is a system req; the converse is not true)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046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1150"/>
            <a:ext cx="91440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Types of statements: </a:t>
            </a:r>
            <a:br>
              <a:rPr lang="en-US" altLang="en-US" smtClean="0"/>
            </a:br>
            <a:r>
              <a:rPr lang="en-US" altLang="en-US" smtClean="0"/>
              <a:t>domain properties, assumptions, definitions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265238"/>
            <a:ext cx="9042400" cy="5349875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property</a:t>
            </a:r>
            <a:r>
              <a:rPr lang="en-US" altLang="en-US" smtClean="0"/>
              <a:t>: </a:t>
            </a:r>
            <a:r>
              <a:rPr lang="en-US" altLang="en-US" i="1" smtClean="0"/>
              <a:t>descriptive</a:t>
            </a:r>
            <a:r>
              <a:rPr lang="en-US" altLang="en-US" smtClean="0"/>
              <a:t> statement about problem world phenomena (holds regardless of any software-to-be)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 	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trainAcceleration &gt; 0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endParaRPr lang="en-US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</a:t>
            </a:r>
            <a:r>
              <a:rPr lang="en-US" altLang="en-US" smtClean="0"/>
              <a:t>: statement to be satisfied by the environment of the software-to-be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2000" smtClean="0"/>
              <a:t>fo</a:t>
            </a:r>
            <a:r>
              <a:rPr lang="en-US" altLang="en-US" smtClean="0"/>
              <a:t>rmulated in terms of environment phenomena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generally prescriptive (</a:t>
            </a:r>
            <a:r>
              <a:rPr lang="en-US" altLang="en-US" sz="2000" smtClean="0"/>
              <a:t>e.g.</a:t>
            </a:r>
            <a:r>
              <a:rPr lang="en-US" altLang="en-US" smtClean="0"/>
              <a:t> on sensors or actuators)</a:t>
            </a:r>
          </a:p>
          <a:p>
            <a:pPr lvl="1">
              <a:spcBef>
                <a:spcPct val="2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       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measuredSpeed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endParaRPr lang="en-US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</a:t>
            </a:r>
            <a:r>
              <a:rPr lang="en-US" altLang="en-US" smtClean="0"/>
              <a:t>: statement providing a precise meaning to system concepts or auxiliary terms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no truth value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“measuredSpeed is the speed estimated by the train’s speedometer”</a:t>
            </a:r>
          </a:p>
        </p:txBody>
      </p:sp>
    </p:spTree>
    <p:extLst>
      <p:ext uri="{BB962C8B-B14F-4D97-AF65-F5344CB8AC3E}">
        <p14:creationId xmlns:p14="http://schemas.microsoft.com/office/powerpoint/2010/main" val="14553186"/>
      </p:ext>
    </p:extLst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4468</Words>
  <Application>Microsoft Office PowerPoint</Application>
  <PresentationFormat>On-screen Show (4:3)</PresentationFormat>
  <Paragraphs>728</Paragraphs>
  <Slides>62</Slides>
  <Notes>62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Flyer (Standard)</vt:lpstr>
      <vt:lpstr>Clip</vt:lpstr>
      <vt:lpstr>Picture</vt:lpstr>
      <vt:lpstr>Image Bitmap</vt:lpstr>
      <vt:lpstr>Microsoft Clip Gallery</vt:lpstr>
      <vt:lpstr>Fundamentals of RE</vt:lpstr>
      <vt:lpstr>The scope of RE:   the WHY, WHAT, WHO  dimensions</vt:lpstr>
      <vt:lpstr>The WHY dimension</vt:lpstr>
      <vt:lpstr>The WHAT dimension</vt:lpstr>
      <vt:lpstr>The WHO dimension</vt:lpstr>
      <vt:lpstr>Statements about the System</vt:lpstr>
      <vt:lpstr>Statements may differ in scope</vt:lpstr>
      <vt:lpstr>Types of statements: system requirements,  software requirements</vt:lpstr>
      <vt:lpstr>Types of statements:  domain properties, assumptions, definitions</vt:lpstr>
      <vt:lpstr>Relating software reqs to system reqs:  the 4-variable model  [Parnas95]</vt:lpstr>
      <vt:lpstr>Mapping system reqs to software reqs involves satisfaction arguments</vt:lpstr>
      <vt:lpstr>The RE process  (1)</vt:lpstr>
      <vt:lpstr>Domain understanding</vt:lpstr>
      <vt:lpstr>Requirements elicitation</vt:lpstr>
      <vt:lpstr>The RE process  (2)</vt:lpstr>
      <vt:lpstr>The RE process  (3)</vt:lpstr>
      <vt:lpstr>Specification &amp; documentation</vt:lpstr>
      <vt:lpstr>The RE process  (4)</vt:lpstr>
      <vt:lpstr>Requirements consolidation</vt:lpstr>
      <vt:lpstr>Target qualities for RE process</vt:lpstr>
      <vt:lpstr>Types of RE errors &amp; flaws:  a wide palette</vt:lpstr>
      <vt:lpstr>Errors in a requirements document (RD)</vt:lpstr>
      <vt:lpstr>Flaws in a requirements document (RD)</vt:lpstr>
      <vt:lpstr>Flaws in a requirements document  (2)</vt:lpstr>
      <vt:lpstr>Elicitation techniques</vt:lpstr>
      <vt:lpstr>RE has multiple connections with other disciplines</vt:lpstr>
      <vt:lpstr>Domain analysis &amp; requirements elicitation: outline</vt:lpstr>
      <vt:lpstr>Stakeholder analysis</vt:lpstr>
      <vt:lpstr>Knowledge acquisition from stakeholders is difficult</vt:lpstr>
      <vt:lpstr>Background study</vt:lpstr>
      <vt:lpstr>Data collection</vt:lpstr>
      <vt:lpstr>Questionnaires</vt:lpstr>
      <vt:lpstr>Questionnaires should be carefully prepared</vt:lpstr>
      <vt:lpstr>Card sorts &amp; repertory grids</vt:lpstr>
      <vt:lpstr>Card sorts &amp; repertory grids  (2)</vt:lpstr>
      <vt:lpstr>Scenarios &amp; storyboards</vt:lpstr>
      <vt:lpstr>Scenarios</vt:lpstr>
      <vt:lpstr>Scenario example: meeting scheduling</vt:lpstr>
      <vt:lpstr>Types of scenario</vt:lpstr>
      <vt:lpstr>Scenarios: pros &amp; cons</vt:lpstr>
      <vt:lpstr>Prototypes &amp; mock-ups</vt:lpstr>
      <vt:lpstr>Requirements prototyping</vt:lpstr>
      <vt:lpstr>Prototypes &amp; mock-ups:  pros &amp; cons</vt:lpstr>
      <vt:lpstr>Knowledge reuse</vt:lpstr>
      <vt:lpstr>Reuse of domain-independent knowledge: requirements taxonomies</vt:lpstr>
      <vt:lpstr>Reuse of domain-independent knowledge: RD meta-model</vt:lpstr>
      <vt:lpstr>Reuse of domain-specific knowledge</vt:lpstr>
      <vt:lpstr>Reuse of domain-specific knowledge  (2)</vt:lpstr>
      <vt:lpstr>Knowledge reuse:  pros &amp; cons</vt:lpstr>
      <vt:lpstr>Domain analysis &amp; requirements elicitation: outline</vt:lpstr>
      <vt:lpstr>Interviews</vt:lpstr>
      <vt:lpstr>Types of interview</vt:lpstr>
      <vt:lpstr>    Interviews:  strengths &amp; difficulties</vt:lpstr>
      <vt:lpstr>    Guidelines for effective interviews</vt:lpstr>
      <vt:lpstr>    Guidelines for effective interviews  (2)</vt:lpstr>
      <vt:lpstr>Observation &amp; ethnographic studies</vt:lpstr>
      <vt:lpstr>Observation &amp; ethnographic studies: pros &amp; cons</vt:lpstr>
      <vt:lpstr>Group sessions</vt:lpstr>
      <vt:lpstr>Group sessions  (2)</vt:lpstr>
      <vt:lpstr>Group sessions: pros &amp; cons</vt:lpstr>
      <vt:lpstr>Combining techniques</vt:lpstr>
      <vt:lpstr>Domain analysis &amp; requirements elicitation: summary</vt:lpstr>
    </vt:vector>
  </TitlesOfParts>
  <Company>Pace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RE</dc:title>
  <dc:creator>Frank</dc:creator>
  <cp:lastModifiedBy>Frank</cp:lastModifiedBy>
  <cp:revision>4</cp:revision>
  <dcterms:created xsi:type="dcterms:W3CDTF">2013-09-12T22:37:15Z</dcterms:created>
  <dcterms:modified xsi:type="dcterms:W3CDTF">2013-09-17T13:36:47Z</dcterms:modified>
</cp:coreProperties>
</file>