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1223" r:id="rId2"/>
    <p:sldId id="1228" r:id="rId3"/>
    <p:sldId id="1229" r:id="rId4"/>
    <p:sldId id="1222" r:id="rId5"/>
    <p:sldId id="1232" r:id="rId6"/>
    <p:sldId id="1231" r:id="rId7"/>
    <p:sldId id="1233" r:id="rId8"/>
    <p:sldId id="1234" r:id="rId9"/>
    <p:sldId id="1235" r:id="rId10"/>
    <p:sldId id="1236" r:id="rId11"/>
    <p:sldId id="1238" r:id="rId12"/>
    <p:sldId id="1239" r:id="rId13"/>
    <p:sldId id="1237" r:id="rId14"/>
    <p:sldId id="1240" r:id="rId15"/>
    <p:sldId id="1243" r:id="rId16"/>
    <p:sldId id="1245" r:id="rId17"/>
    <p:sldId id="1246" r:id="rId18"/>
    <p:sldId id="1244" r:id="rId19"/>
    <p:sldId id="1247" r:id="rId20"/>
    <p:sldId id="1248" r:id="rId21"/>
    <p:sldId id="1250" r:id="rId22"/>
    <p:sldId id="1249" r:id="rId23"/>
    <p:sldId id="1251" r:id="rId24"/>
    <p:sldId id="1252" r:id="rId25"/>
    <p:sldId id="1253" r:id="rId26"/>
    <p:sldId id="1254" r:id="rId27"/>
    <p:sldId id="1255" r:id="rId28"/>
    <p:sldId id="1256" r:id="rId29"/>
    <p:sldId id="1257" r:id="rId30"/>
    <p:sldId id="1258" r:id="rId31"/>
    <p:sldId id="1260" r:id="rId32"/>
    <p:sldId id="1259" r:id="rId33"/>
    <p:sldId id="1261" r:id="rId34"/>
    <p:sldId id="1262" r:id="rId35"/>
    <p:sldId id="1263" r:id="rId36"/>
    <p:sldId id="1264" r:id="rId37"/>
    <p:sldId id="1267" r:id="rId38"/>
    <p:sldId id="1268" r:id="rId39"/>
    <p:sldId id="1269" r:id="rId40"/>
    <p:sldId id="1266" r:id="rId41"/>
    <p:sldId id="1241" r:id="rId42"/>
    <p:sldId id="1270" r:id="rId43"/>
    <p:sldId id="1271" r:id="rId44"/>
    <p:sldId id="1272" r:id="rId45"/>
    <p:sldId id="1242" r:id="rId46"/>
    <p:sldId id="1273" r:id="rId47"/>
    <p:sldId id="1274" r:id="rId48"/>
    <p:sldId id="1276" r:id="rId49"/>
    <p:sldId id="1277" r:id="rId50"/>
    <p:sldId id="1278" r:id="rId51"/>
    <p:sldId id="1275" r:id="rId52"/>
    <p:sldId id="1230" r:id="rId53"/>
    <p:sldId id="1279" r:id="rId5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9DC"/>
    <a:srgbClr val="33CCCC"/>
    <a:srgbClr val="009999"/>
    <a:srgbClr val="CC00FF"/>
    <a:srgbClr val="663300"/>
    <a:srgbClr val="E2E5FA"/>
    <a:srgbClr val="B8BFF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900" y="-756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76F4AA11-CC8F-44A0-B99B-755B8DB50C7C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8671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0DA82E45-BC3A-4207-B42A-EAD1CC114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4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1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882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80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05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418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EEAFBA75-668C-4142-A25C-BBAF314AF44C}" type="slidenum">
              <a:rPr kumimoji="0" lang="en-US" altLang="en-US" sz="13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kumimoji="0" lang="en-US" altLang="en-US" sz="13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16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890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421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911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51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7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919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497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952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931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903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298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518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33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564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83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153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341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631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046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47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2116F044-6A82-4B30-A77D-E04CEE16A7A3}" type="slidenum">
              <a:rPr kumimoji="0" lang="en-US" altLang="en-US" sz="1300" smtClean="0">
                <a:solidFill>
                  <a:schemeClr val="tx1"/>
                </a:solidFill>
                <a:latin typeface="Times New Roman" pitchFamily="18" charset="0"/>
              </a:rPr>
              <a:pPr/>
              <a:t>34</a:t>
            </a:fld>
            <a:endParaRPr kumimoji="0" lang="en-US" altLang="en-US" sz="13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99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692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159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291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69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7B0298E6-EF63-4120-A74E-CBC66BBC41F6}" type="slidenum">
              <a:rPr kumimoji="0" lang="en-US" altLang="en-US" sz="13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kumimoji="0" lang="en-US" altLang="en-US" sz="13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563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9498DA79-5384-4DC1-89D1-F84528166F44}" type="slidenum">
              <a:rPr kumimoji="0" lang="en-US" altLang="en-US" sz="1300" smtClean="0">
                <a:solidFill>
                  <a:schemeClr val="tx1"/>
                </a:solidFill>
                <a:latin typeface="Times New Roman" pitchFamily="18" charset="0"/>
              </a:rPr>
              <a:pPr/>
              <a:t>41</a:t>
            </a:fld>
            <a:endParaRPr kumimoji="0" lang="en-US" altLang="en-US" sz="13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013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236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014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F439E263-CE1D-41BE-BDAD-AE81AA63F5E7}" type="slidenum">
              <a:rPr kumimoji="0" lang="en-US" altLang="en-US" sz="1300" smtClean="0">
                <a:solidFill>
                  <a:schemeClr val="tx1"/>
                </a:solidFill>
                <a:latin typeface="Times New Roman" pitchFamily="18" charset="0"/>
              </a:rPr>
              <a:pPr/>
              <a:t>45</a:t>
            </a:fld>
            <a:endParaRPr kumimoji="0" lang="en-US" altLang="en-US" sz="13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076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5301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3181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0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490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50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179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C1CE54F3-18A4-450A-BE70-69622D41726A}" type="slidenum">
              <a:rPr kumimoji="0" lang="en-US" altLang="en-US" sz="1300" smtClean="0">
                <a:solidFill>
                  <a:schemeClr val="tx1"/>
                </a:solidFill>
                <a:latin typeface="Times New Roman" pitchFamily="18" charset="0"/>
              </a:rPr>
              <a:pPr/>
              <a:t>52</a:t>
            </a:fld>
            <a:endParaRPr kumimoji="0" lang="en-US" altLang="en-US" sz="13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 defTabSz="966788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defTabSz="966788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85982014-A360-4D4E-91D0-D5303686FEE7}" type="slidenum">
              <a:rPr kumimoji="0" lang="en-US" altLang="en-US" sz="1300" smtClean="0">
                <a:solidFill>
                  <a:schemeClr val="tx1"/>
                </a:solidFill>
                <a:latin typeface="Times New Roman" pitchFamily="18" charset="0"/>
              </a:rPr>
              <a:pPr/>
              <a:t>53</a:t>
            </a:fld>
            <a:endParaRPr kumimoji="0" lang="en-US" altLang="en-US" sz="13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40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922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2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82E45-BC3A-4207-B42A-EAD1CC114CB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7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0" y="6637338"/>
            <a:ext cx="9115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effectLst/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Chap.3:  </a:t>
            </a: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Requirements Evaluation</a:t>
            </a:r>
            <a:r>
              <a:rPr lang="fr-BE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                   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5" name="Text Box 46"/>
          <p:cNvSpPr txBox="1">
            <a:spLocks noChangeArrowheads="1"/>
          </p:cNvSpPr>
          <p:nvPr userDrawn="1"/>
        </p:nvSpPr>
        <p:spPr bwMode="auto">
          <a:xfrm>
            <a:off x="8575675" y="6546850"/>
            <a:ext cx="56832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0CC0314E-6439-4D83-A536-E811EE652AC8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dirty="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196549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9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4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2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8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14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7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6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2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3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2253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8575675" y="6546850"/>
            <a:ext cx="56832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3A69D28B-4A44-4B79-A78D-B37C987048C2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dirty="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0" y="6635750"/>
            <a:ext cx="9115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</a:t>
            </a:r>
            <a:r>
              <a:rPr lang="en-GB" sz="1200" dirty="0" err="1">
                <a:solidFill>
                  <a:schemeClr val="bg2"/>
                </a:solidFill>
                <a:effectLst/>
                <a:latin typeface="Times New Roman" pitchFamily="18" charset="0"/>
              </a:rPr>
              <a:t>lamsweerde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</a:t>
            </a:r>
            <a:r>
              <a:rPr lang="en-GB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Chap.3:  </a:t>
            </a: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Requirements Evaluation</a:t>
            </a:r>
            <a:r>
              <a:rPr lang="fr-BE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                            </a:t>
            </a:r>
            <a:r>
              <a:rPr lang="en-GB" sz="1200" dirty="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image" Target="../media/image2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wmf"/><Relationship Id="rId4" Type="http://schemas.openxmlformats.org/officeDocument/2006/relationships/image" Target="../media/image3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4146550"/>
            <a:ext cx="8596312" cy="2098675"/>
          </a:xfrm>
        </p:spPr>
        <p:txBody>
          <a:bodyPr/>
          <a:lstStyle/>
          <a:p>
            <a:r>
              <a:rPr lang="en-US" altLang="en-US" smtClean="0"/>
              <a:t>Chapter 3</a:t>
            </a:r>
          </a:p>
          <a:p>
            <a:pPr>
              <a:spcBef>
                <a:spcPct val="20000"/>
              </a:spcBef>
            </a:pPr>
            <a:r>
              <a:rPr lang="en-US" altLang="en-US" smtClean="0"/>
              <a:t>Requirements Evaluation</a:t>
            </a:r>
          </a:p>
        </p:txBody>
      </p:sp>
      <p:pic>
        <p:nvPicPr>
          <p:cNvPr id="25604" name="Picture 5" descr="Wiley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9" name="AutoShape 5"/>
          <p:cNvSpPr>
            <a:spLocks noChangeArrowheads="1"/>
          </p:cNvSpPr>
          <p:nvPr/>
        </p:nvSpPr>
        <p:spPr bwMode="auto">
          <a:xfrm>
            <a:off x="663575" y="3195638"/>
            <a:ext cx="5827713" cy="2524125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191500" cy="762000"/>
          </a:xfrm>
        </p:spPr>
        <p:txBody>
          <a:bodyPr/>
          <a:lstStyle/>
          <a:p>
            <a:r>
              <a:rPr lang="en-US" altLang="en-US" smtClean="0"/>
              <a:t>Detected conflicts should be documented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60425"/>
            <a:ext cx="8845550" cy="54975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later resolution,  for impact analysis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       ?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9999"/>
                </a:solidFill>
              </a:rPr>
              <a:t>statement in multiple conflicts, most conflicting statements, ... </a:t>
            </a:r>
            <a:r>
              <a:rPr lang="en-US" sz="2000" dirty="0" smtClean="0">
                <a:solidFill>
                  <a:schemeClr val="tx2"/>
                </a:solidFill>
              </a:rPr>
              <a:t>?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 smtClean="0"/>
              <a:t>Using documentation tools, query tools along </a:t>
            </a:r>
            <a:r>
              <a:rPr lang="en-US" i="1" dirty="0" smtClean="0"/>
              <a:t>Conflict</a:t>
            </a:r>
            <a:r>
              <a:rPr lang="en-US" dirty="0" smtClean="0"/>
              <a:t> links recorded in requirements database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 smtClean="0"/>
              <a:t>Or in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interaction matrix</a:t>
            </a:r>
            <a:r>
              <a:rPr lang="en-US" dirty="0" smtClean="0"/>
              <a:t>:</a:t>
            </a:r>
            <a:endParaRPr kumimoji="0" lang="en-US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000" b="1" dirty="0" smtClean="0"/>
              <a:t>    </a:t>
            </a:r>
            <a:r>
              <a:rPr lang="en-US" sz="1800" dirty="0" smtClean="0"/>
              <a:t>Statement	</a:t>
            </a:r>
            <a:r>
              <a:rPr kumimoji="0" lang="en-US" sz="1800" b="1" dirty="0" smtClean="0"/>
              <a:t>S1	S2	S3	S4</a:t>
            </a:r>
            <a:r>
              <a:rPr kumimoji="0" lang="en-US" sz="1800" dirty="0" smtClean="0"/>
              <a:t>     </a:t>
            </a:r>
            <a:r>
              <a:rPr kumimoji="0"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Total</a:t>
            </a:r>
            <a:r>
              <a:rPr kumimoji="0" lang="en-US" sz="2000" dirty="0" smtClean="0"/>
              <a:t>         </a:t>
            </a:r>
            <a:r>
              <a:rPr kumimoji="0" lang="en-US" sz="2000" dirty="0" err="1" smtClean="0">
                <a:solidFill>
                  <a:srgbClr val="009999"/>
                </a:solidFill>
              </a:rPr>
              <a:t>S</a:t>
            </a:r>
            <a:r>
              <a:rPr kumimoji="0" lang="en-US" sz="2000" baseline="-25000" dirty="0" err="1" smtClean="0">
                <a:solidFill>
                  <a:srgbClr val="009999"/>
                </a:solidFill>
              </a:rPr>
              <a:t>ij</a:t>
            </a:r>
            <a:r>
              <a:rPr kumimoji="0" lang="en-US" sz="2000" dirty="0" smtClean="0">
                <a:solidFill>
                  <a:srgbClr val="009999"/>
                </a:solidFill>
              </a:rPr>
              <a:t> =</a:t>
            </a:r>
            <a:endParaRPr kumimoji="0" lang="en-US" sz="20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        </a:t>
            </a:r>
            <a:r>
              <a:rPr lang="en-US" sz="1800" b="1" dirty="0" smtClean="0"/>
              <a:t>S1</a:t>
            </a:r>
            <a:r>
              <a:rPr lang="en-US" sz="1800" dirty="0" smtClean="0"/>
              <a:t>	 </a:t>
            </a:r>
            <a:r>
              <a:rPr kumimoji="0" lang="en-US" sz="1800" dirty="0" smtClean="0"/>
              <a:t>0         1000	  1	  1      1002</a:t>
            </a:r>
            <a:r>
              <a:rPr kumimoji="0" lang="en-US" sz="2000" dirty="0" smtClean="0"/>
              <a:t>	       </a:t>
            </a:r>
            <a:r>
              <a:rPr kumimoji="0" lang="en-US" sz="2000" dirty="0" smtClean="0">
                <a:solidFill>
                  <a:srgbClr val="009999"/>
                </a:solidFill>
              </a:rPr>
              <a:t>1: conflict</a:t>
            </a:r>
            <a:endParaRPr kumimoji="0" lang="en-US" sz="20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dirty="0" smtClean="0"/>
              <a:t>         </a:t>
            </a:r>
            <a:r>
              <a:rPr kumimoji="0" lang="en-US" sz="1800" b="1" dirty="0" smtClean="0"/>
              <a:t>S2</a:t>
            </a:r>
            <a:r>
              <a:rPr kumimoji="0" lang="en-US" sz="1800" dirty="0" smtClean="0"/>
              <a:t>          1000	  0	  0	  0      1000</a:t>
            </a:r>
            <a:r>
              <a:rPr kumimoji="0" lang="en-US" sz="2000" dirty="0" smtClean="0"/>
              <a:t> 	       </a:t>
            </a:r>
            <a:r>
              <a:rPr kumimoji="0" lang="en-US" sz="2000" dirty="0" smtClean="0">
                <a:solidFill>
                  <a:srgbClr val="009999"/>
                </a:solidFill>
              </a:rPr>
              <a:t>0: no overlap</a:t>
            </a:r>
            <a:endParaRPr kumimoji="0" lang="en-US" sz="20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dirty="0" smtClean="0"/>
              <a:t>         </a:t>
            </a:r>
            <a:r>
              <a:rPr kumimoji="0" lang="en-US" sz="1800" b="1" dirty="0" smtClean="0"/>
              <a:t>S3</a:t>
            </a:r>
            <a:r>
              <a:rPr kumimoji="0" lang="en-US" sz="1800" dirty="0" smtClean="0"/>
              <a:t>	  1	  0	  0	  1	2</a:t>
            </a:r>
            <a:r>
              <a:rPr kumimoji="0" lang="en-US" sz="2000" dirty="0" smtClean="0"/>
              <a:t>            </a:t>
            </a:r>
            <a:r>
              <a:rPr kumimoji="0" lang="en-US" sz="2000" dirty="0" smtClean="0">
                <a:solidFill>
                  <a:srgbClr val="009999"/>
                </a:solidFill>
              </a:rPr>
              <a:t>1000: no conflict</a:t>
            </a:r>
            <a:endParaRPr kumimoji="0" lang="en-US" sz="20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dirty="0" smtClean="0"/>
              <a:t>         </a:t>
            </a:r>
            <a:r>
              <a:rPr kumimoji="0" lang="en-US" sz="1800" b="1" dirty="0" smtClean="0"/>
              <a:t>S4</a:t>
            </a:r>
            <a:r>
              <a:rPr kumimoji="0" lang="en-US" sz="1800" dirty="0" smtClean="0"/>
              <a:t>	  1	  0	  1	  0	2</a:t>
            </a:r>
            <a:r>
              <a:rPr kumimoji="0" lang="en-US" sz="2000" i="1" dirty="0" smtClean="0"/>
              <a:t>	</a:t>
            </a:r>
            <a:endParaRPr kumimoji="0"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sz="2000" dirty="0" smtClean="0"/>
              <a:t>       </a:t>
            </a:r>
            <a:r>
              <a:rPr kumimoji="0"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Total</a:t>
            </a:r>
            <a:r>
              <a:rPr kumimoji="0" lang="en-US" sz="1800" dirty="0" smtClean="0"/>
              <a:t>         </a:t>
            </a:r>
            <a:r>
              <a:rPr kumimoji="0" lang="en-US" sz="1800" i="1" dirty="0" smtClean="0">
                <a:solidFill>
                  <a:schemeClr val="folHlink"/>
                </a:solidFill>
              </a:rPr>
              <a:t>1002</a:t>
            </a:r>
            <a:r>
              <a:rPr kumimoji="0" lang="en-US" sz="1800" i="1" dirty="0" smtClean="0"/>
              <a:t>      1000	  2	  2      2006</a:t>
            </a:r>
            <a:endParaRPr kumimoji="0" lang="en-US" sz="1800" dirty="0" smtClean="0"/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kumimoji="0" lang="en-US" sz="2000" dirty="0" smtClean="0"/>
              <a:t>                #Conflicts(S</a:t>
            </a:r>
            <a:r>
              <a:rPr kumimoji="0" lang="en-US" sz="2000" baseline="-25000" dirty="0" smtClean="0"/>
              <a:t>1</a:t>
            </a:r>
            <a:r>
              <a:rPr kumimoji="0" lang="en-US" sz="2000" dirty="0" smtClean="0"/>
              <a:t>) = </a:t>
            </a:r>
            <a:r>
              <a:rPr kumimoji="0" lang="en-US" sz="1500" dirty="0" smtClean="0"/>
              <a:t> </a:t>
            </a:r>
            <a:r>
              <a:rPr kumimoji="0" lang="en-US" sz="2000" dirty="0" err="1" smtClean="0"/>
              <a:t>remainderOf</a:t>
            </a:r>
            <a:r>
              <a:rPr kumimoji="0" lang="en-US" sz="1000" dirty="0" smtClean="0"/>
              <a:t> </a:t>
            </a:r>
            <a:r>
              <a:rPr kumimoji="0" lang="en-US" sz="2000" dirty="0" smtClean="0"/>
              <a:t>(</a:t>
            </a:r>
            <a:r>
              <a:rPr kumimoji="0" lang="en-US" sz="2000" dirty="0" smtClean="0">
                <a:solidFill>
                  <a:schemeClr val="hlink"/>
                </a:solidFill>
              </a:rPr>
              <a:t>1002</a:t>
            </a:r>
            <a:r>
              <a:rPr kumimoji="0" lang="en-US" sz="2000" dirty="0" smtClean="0"/>
              <a:t> </a:t>
            </a:r>
            <a:r>
              <a:rPr kumimoji="0" lang="en-US" sz="2000" b="1" dirty="0" smtClean="0"/>
              <a:t>div</a:t>
            </a:r>
            <a:r>
              <a:rPr kumimoji="0" lang="en-US" sz="2000" dirty="0" smtClean="0"/>
              <a:t> 1000)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  <a:defRPr/>
            </a:pPr>
            <a:r>
              <a:rPr kumimoji="0" lang="en-US" sz="2000" dirty="0" smtClean="0"/>
              <a:t>                #</a:t>
            </a:r>
            <a:r>
              <a:rPr kumimoji="0" lang="en-US" sz="2000" dirty="0" err="1" smtClean="0"/>
              <a:t>nonConflictingOverlaps</a:t>
            </a:r>
            <a:r>
              <a:rPr kumimoji="0" lang="en-US" sz="2000" dirty="0" smtClean="0"/>
              <a:t>(S</a:t>
            </a:r>
            <a:r>
              <a:rPr kumimoji="0" lang="en-US" sz="2000" baseline="-25000" dirty="0" smtClean="0"/>
              <a:t>1</a:t>
            </a:r>
            <a:r>
              <a:rPr kumimoji="0" lang="en-US" sz="2000" dirty="0" smtClean="0"/>
              <a:t>) = </a:t>
            </a:r>
            <a:r>
              <a:rPr kumimoji="0" lang="en-US" sz="1500" dirty="0" smtClean="0"/>
              <a:t> </a:t>
            </a:r>
            <a:r>
              <a:rPr kumimoji="0" lang="en-US" sz="2000" dirty="0" err="1" smtClean="0"/>
              <a:t>quotientOf</a:t>
            </a:r>
            <a:r>
              <a:rPr kumimoji="0" lang="en-US" sz="1000" dirty="0" smtClean="0"/>
              <a:t> </a:t>
            </a:r>
            <a:r>
              <a:rPr kumimoji="0" lang="en-US" sz="2000" dirty="0" smtClean="0"/>
              <a:t>(</a:t>
            </a:r>
            <a:r>
              <a:rPr kumimoji="0" lang="en-US" sz="2000" dirty="0" smtClean="0">
                <a:solidFill>
                  <a:schemeClr val="hlink"/>
                </a:solidFill>
              </a:rPr>
              <a:t>1002</a:t>
            </a:r>
            <a:r>
              <a:rPr kumimoji="0" lang="en-US" sz="2000" dirty="0" smtClean="0"/>
              <a:t> </a:t>
            </a:r>
            <a:r>
              <a:rPr kumimoji="0" lang="en-US" sz="2000" b="1" dirty="0" smtClean="0"/>
              <a:t>div</a:t>
            </a:r>
            <a:r>
              <a:rPr kumimoji="0" lang="en-US" sz="2000" dirty="0" smtClean="0"/>
              <a:t> 1000)</a:t>
            </a:r>
            <a:r>
              <a:rPr kumimoji="0" lang="en-US" dirty="0" smtClean="0"/>
              <a:t> 	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7163" y="71438"/>
          <a:ext cx="8207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lip" r:id="rId4" imgW="1258200" imgH="1103040" progId="MS_ClipArt_Gallery.2">
                  <p:embed/>
                </p:oleObj>
              </mc:Choice>
              <mc:Fallback>
                <p:oleObj name="Clip" r:id="rId4" imgW="1258200" imgH="110304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71438"/>
                        <a:ext cx="8207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altLang="en-US" smtClean="0"/>
              <a:t>Managing conflicts: a systematic process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3136900"/>
            <a:ext cx="8404225" cy="3505200"/>
          </a:xfrm>
        </p:spPr>
        <p:txBody>
          <a:bodyPr/>
          <a:lstStyle/>
          <a:p>
            <a:r>
              <a:rPr lang="en-US" altLang="en-US" smtClean="0"/>
              <a:t>For optimal resolution, better to ... </a:t>
            </a:r>
          </a:p>
          <a:p>
            <a:pPr lvl="1"/>
            <a:r>
              <a:rPr lang="en-US" altLang="en-US" smtClean="0"/>
              <a:t>explore multiple candidate resolutions </a:t>
            </a:r>
            <a:r>
              <a:rPr lang="en-US" altLang="en-US" i="1" smtClean="0"/>
              <a:t>first</a:t>
            </a:r>
            <a:r>
              <a:rPr lang="en-US" altLang="en-US" smtClean="0"/>
              <a:t>,</a:t>
            </a:r>
          </a:p>
          <a:p>
            <a:pPr lvl="1"/>
            <a:r>
              <a:rPr lang="en-US" altLang="en-US" smtClean="0"/>
              <a:t>compare, select/agree on most preferred </a:t>
            </a:r>
            <a:r>
              <a:rPr lang="en-US" altLang="en-US" i="1" smtClean="0"/>
              <a:t>next</a:t>
            </a:r>
            <a:endParaRPr lang="en-US" altLang="en-US" smtClean="0"/>
          </a:p>
          <a:p>
            <a:pPr>
              <a:lnSpc>
                <a:spcPct val="150000"/>
              </a:lnSpc>
            </a:pPr>
            <a:r>
              <a:rPr lang="en-US" altLang="en-US" smtClean="0"/>
              <a:t>To generate candidate resolutions, use ...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elicitation techniques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 (interviews, group sessions)</a:t>
            </a:r>
            <a:endParaRPr lang="en-US" altLang="en-US" smtClean="0"/>
          </a:p>
          <a:p>
            <a:pPr lvl="1">
              <a:lnSpc>
                <a:spcPct val="130000"/>
              </a:lnSpc>
            </a:pPr>
            <a:r>
              <a:rPr lang="en-US" altLang="en-US" smtClean="0"/>
              <a:t>resolution tactics</a:t>
            </a:r>
            <a:endParaRPr lang="en-US" altLang="en-US" smtClean="0">
              <a:solidFill>
                <a:srgbClr val="5F5F5F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76213" y="1254125"/>
          <a:ext cx="892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icture" r:id="rId4" imgW="5850360" imgH="919440" progId="Word.Picture.8">
                  <p:embed/>
                </p:oleObj>
              </mc:Choice>
              <mc:Fallback>
                <p:oleObj name="Picture" r:id="rId4" imgW="5850360" imgH="91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254125"/>
                        <a:ext cx="8924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 smtClean="0"/>
              <a:t>Conflict resolution tactics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350963"/>
            <a:ext cx="8729662" cy="50641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Avoid</a:t>
            </a:r>
            <a:r>
              <a:rPr lang="en-US" smtClean="0"/>
              <a:t> boundary condition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“Keep copies of highly needed books unborrowable”</a:t>
            </a:r>
            <a:endParaRPr lang="en-US" smtClean="0"/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Restore</a:t>
            </a:r>
            <a:r>
              <a:rPr lang="en-US" smtClean="0"/>
              <a:t> conflicting statements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“Copy returned within X weeks </a:t>
            </a:r>
            <a:r>
              <a:rPr lang="en-US" i="1" smtClean="0">
                <a:solidFill>
                  <a:srgbClr val="5F5F5F"/>
                </a:solidFill>
              </a:rPr>
              <a:t>and then</a:t>
            </a:r>
            <a:r>
              <a:rPr lang="en-US" smtClean="0">
                <a:solidFill>
                  <a:srgbClr val="5F5F5F"/>
                </a:solidFill>
              </a:rPr>
              <a:t> borrowed again”</a:t>
            </a:r>
            <a:endParaRPr lang="en-US" smtClean="0"/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Weaken</a:t>
            </a:r>
            <a:r>
              <a:rPr lang="en-US" smtClean="0"/>
              <a:t> conflicting statements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“Copy returned within X weeks </a:t>
            </a:r>
            <a:r>
              <a:rPr lang="en-US" i="1" smtClean="0">
                <a:solidFill>
                  <a:srgbClr val="5F5F5F"/>
                </a:solidFill>
              </a:rPr>
              <a:t>unless</a:t>
            </a:r>
            <a:r>
              <a:rPr lang="en-US" smtClean="0">
                <a:solidFill>
                  <a:srgbClr val="5F5F5F"/>
                </a:solidFill>
              </a:rPr>
              <a:t> explicit permission”</a:t>
            </a:r>
            <a:endParaRPr lang="en-US" smtClean="0"/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Drop</a:t>
            </a:r>
            <a:r>
              <a:rPr lang="en-US" smtClean="0"/>
              <a:t> lower-priority statements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Specialize</a:t>
            </a:r>
            <a:r>
              <a:rPr lang="en-US" smtClean="0"/>
              <a:t> conflict source or target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e.g. </a:t>
            </a:r>
            <a:r>
              <a:rPr lang="en-US" smtClean="0">
                <a:solidFill>
                  <a:srgbClr val="5F5F5F"/>
                </a:solidFill>
              </a:rPr>
              <a:t>“Book loan status known </a:t>
            </a:r>
            <a:r>
              <a:rPr lang="en-US" i="1" smtClean="0">
                <a:solidFill>
                  <a:srgbClr val="5F5F5F"/>
                </a:solidFill>
              </a:rPr>
              <a:t>by staff users only</a:t>
            </a:r>
            <a:r>
              <a:rPr lang="en-US" smtClean="0">
                <a:solidFill>
                  <a:srgbClr val="5F5F5F"/>
                </a:solidFill>
              </a:rPr>
              <a:t>”</a:t>
            </a:r>
          </a:p>
          <a:p>
            <a:pPr algn="ctr">
              <a:lnSpc>
                <a:spcPct val="12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i="1" smtClean="0">
                <a:solidFill>
                  <a:schemeClr val="tx2"/>
                </a:solidFill>
              </a:rPr>
              <a:t>Transform conflicting statements or involved objects, or introduce new requirements</a:t>
            </a:r>
            <a:endParaRPr lang="en-US" smtClean="0">
              <a:solidFill>
                <a:srgbClr val="5F5F5F"/>
              </a:solidFill>
            </a:endParaRP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8113"/>
            <a:ext cx="113506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/>
          <a:lstStyle/>
          <a:p>
            <a:r>
              <a:rPr lang="en-US" altLang="en-US" smtClean="0"/>
              <a:t>Managing conflicts: a systematic process  </a:t>
            </a:r>
            <a:r>
              <a:rPr lang="en-US" altLang="en-US" sz="2000" smtClean="0"/>
              <a:t>(3)</a:t>
            </a:r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822575"/>
            <a:ext cx="8947150" cy="3417888"/>
          </a:xfrm>
        </p:spPr>
        <p:txBody>
          <a:bodyPr/>
          <a:lstStyle/>
          <a:p>
            <a:r>
              <a:rPr lang="en-US" altLang="en-US" smtClean="0"/>
              <a:t>Evaluation criteria for preferred resolution:</a:t>
            </a:r>
          </a:p>
          <a:p>
            <a:pPr lvl="1"/>
            <a:r>
              <a:rPr lang="en-US" altLang="en-US" smtClean="0"/>
              <a:t>contribution to critical non-functional requirements</a:t>
            </a:r>
          </a:p>
          <a:p>
            <a:pPr lvl="1"/>
            <a:r>
              <a:rPr lang="en-US" altLang="en-US" smtClean="0"/>
              <a:t>contribution to resolution of </a:t>
            </a:r>
            <a:r>
              <a:rPr lang="en-US" altLang="en-US" i="1" smtClean="0"/>
              <a:t>other</a:t>
            </a:r>
            <a:r>
              <a:rPr lang="en-US" altLang="en-US" smtClean="0"/>
              <a:t> conflicts &amp; risks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/>
              <a:t>S</a:t>
            </a:r>
            <a:r>
              <a:rPr lang="en-US" altLang="en-US" smtClean="0"/>
              <a:t>ee ...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Sect. 3.3 in this chapter (“Evaluating alternative options”) 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Chapters 16, 18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6213" y="1125538"/>
          <a:ext cx="892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icture" r:id="rId4" imgW="5850360" imgH="919440" progId="Word.Picture.8">
                  <p:embed/>
                </p:oleObj>
              </mc:Choice>
              <mc:Fallback>
                <p:oleObj name="Picture" r:id="rId4" imgW="5850360" imgH="91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125538"/>
                        <a:ext cx="8924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Requirements evaluation: outline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 analysis</a:t>
            </a:r>
            <a:endParaRPr kumimoji="0" lang="en-US" smtClean="0"/>
          </a:p>
          <a:p>
            <a:pPr lvl="1">
              <a:spcBef>
                <a:spcPts val="200"/>
              </a:spcBef>
              <a:defRPr/>
            </a:pPr>
            <a:r>
              <a:rPr kumimoji="0" lang="en-AU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 management</a:t>
            </a:r>
            <a:endParaRPr kumimoji="0" lang="en-AU" i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US" smtClean="0"/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smtClean="0"/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/>
              <a:t>Requirements prioritization</a:t>
            </a:r>
            <a:endParaRPr kumimoji="0" lang="en-US" alt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900363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risk ?</a:t>
            </a:r>
          </a:p>
        </p:txBody>
      </p:sp>
      <p:sp>
        <p:nvSpPr>
          <p:cNvPr id="140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691562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Uncertain factor whose occurrence may result in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loss of satisfaction</a:t>
            </a:r>
            <a:r>
              <a:rPr lang="en-US" smtClean="0"/>
              <a:t> of a corresponding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</a:t>
            </a:r>
          </a:p>
          <a:p>
            <a:pPr lvl="1"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z="2000" i="1" smtClean="0"/>
              <a:t>  </a:t>
            </a:r>
            <a:r>
              <a:rPr lang="en-US" sz="2000" smtClean="0">
                <a:solidFill>
                  <a:srgbClr val="5F5F5F"/>
                </a:solidFill>
              </a:rPr>
              <a:t>a passenger forcing doors opening while train moving</a:t>
            </a:r>
          </a:p>
          <a:p>
            <a:pPr lvl="1">
              <a:spcBef>
                <a:spcPct val="20000"/>
              </a:spcBef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  a meeting participant not checking email regularly</a:t>
            </a:r>
            <a:endParaRPr lang="en-US" smtClean="0"/>
          </a:p>
          <a:p>
            <a:pPr>
              <a:lnSpc>
                <a:spcPct val="100000"/>
              </a:lnSpc>
              <a:defRPr/>
            </a:pPr>
            <a:r>
              <a:rPr lang="en-US" smtClean="0"/>
              <a:t>A risk has...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smtClean="0"/>
              <a:t> of occurrence, </a:t>
            </a:r>
          </a:p>
          <a:p>
            <a:pPr lvl="1">
              <a:defRPr/>
            </a:pPr>
            <a:r>
              <a:rPr lang="en-US" smtClean="0"/>
              <a:t>one or more undesirable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consequences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e.g.  </a:t>
            </a:r>
            <a:r>
              <a:rPr lang="en-US" sz="2000" smtClean="0">
                <a:solidFill>
                  <a:srgbClr val="5F5F5F"/>
                </a:solidFill>
              </a:rPr>
              <a:t>passengers falling out of train moving with doors open</a:t>
            </a:r>
            <a:endParaRPr lang="en-US" smtClean="0"/>
          </a:p>
          <a:p>
            <a:pPr>
              <a:lnSpc>
                <a:spcPct val="130000"/>
              </a:lnSpc>
              <a:defRPr/>
            </a:pPr>
            <a:r>
              <a:rPr lang="en-US" smtClean="0"/>
              <a:t>Each risk consequence has ...</a:t>
            </a:r>
          </a:p>
          <a:p>
            <a:pPr lvl="1">
              <a:defRPr/>
            </a:pPr>
            <a:r>
              <a:rPr lang="en-US" smtClean="0"/>
              <a:t>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smtClean="0"/>
              <a:t> of occurrence if the risk occurs</a:t>
            </a:r>
          </a:p>
          <a:p>
            <a:pPr lvl="2">
              <a:lnSpc>
                <a:spcPct val="100000"/>
              </a:lnSpc>
              <a:defRPr/>
            </a:pPr>
            <a:r>
              <a:rPr lang="en-US" smtClean="0"/>
              <a:t> (not to be confused with risk likelihood)</a:t>
            </a:r>
          </a:p>
          <a:p>
            <a:pPr lvl="1">
              <a:defRPr/>
            </a:pPr>
            <a:r>
              <a:rPr lang="en-US" smtClean="0"/>
              <a:t>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severity</a:t>
            </a:r>
            <a:r>
              <a:rPr lang="en-US" smtClean="0"/>
              <a:t>:  degree of loss of satisfaction of objective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228600" y="222250"/>
          <a:ext cx="9556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Clip" r:id="rId4" imgW="1632600" imgH="1818360" progId="MS_ClipArt_Gallery.2">
                  <p:embed/>
                </p:oleObj>
              </mc:Choice>
              <mc:Fallback>
                <p:oleObj name="Clip" r:id="rId4" imgW="1632600" imgH="18183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2250"/>
                        <a:ext cx="95567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7175"/>
            <a:ext cx="8653463" cy="762000"/>
          </a:xfrm>
        </p:spPr>
        <p:txBody>
          <a:bodyPr/>
          <a:lstStyle/>
          <a:p>
            <a:r>
              <a:rPr lang="en-US" altLang="en-US" smtClean="0"/>
              <a:t>Types of RE risk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691562" cy="4776788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Product-related</a:t>
            </a:r>
            <a:r>
              <a:rPr lang="en-US" smtClean="0"/>
              <a:t> risks:  negative impact on functional or non-functional objectives of the system</a:t>
            </a:r>
          </a:p>
          <a:p>
            <a:pPr lvl="1">
              <a:buFontTx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       =&gt;</a:t>
            </a:r>
            <a:r>
              <a:rPr lang="en-US" smtClean="0"/>
              <a:t>  failure to deliver services or quality of service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9999"/>
                </a:solidFill>
              </a:rPr>
              <a:t>     e.g. security threats, safety hazards</a:t>
            </a:r>
          </a:p>
          <a:p>
            <a:pPr>
              <a:spcBef>
                <a:spcPct val="10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Process-related</a:t>
            </a:r>
            <a:r>
              <a:rPr lang="en-US" smtClean="0"/>
              <a:t> risks:  negative impact on development objectives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	   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delayed delivery, cost overruns, ...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9999"/>
                </a:solidFill>
              </a:rPr>
              <a:t>     e.g. personnel turnover</a:t>
            </a:r>
          </a:p>
        </p:txBody>
      </p:sp>
      <p:pic>
        <p:nvPicPr>
          <p:cNvPr id="34820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14300"/>
            <a:ext cx="1211263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 risk management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3690938"/>
            <a:ext cx="8172450" cy="28940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Risk management is iterative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countermeasures may introduce new risks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Poor risk management is a major cause of software failure</a:t>
            </a:r>
          </a:p>
          <a:p>
            <a:pPr lvl="1">
              <a:spcBef>
                <a:spcPct val="5000"/>
              </a:spcBef>
            </a:pPr>
            <a:r>
              <a:rPr lang="en-US" altLang="en-US" smtClean="0"/>
              <a:t>natural inclination to conceive over-ideal systems </a:t>
            </a:r>
            <a:r>
              <a:rPr lang="en-US" altLang="en-US" sz="2000" smtClean="0"/>
              <a:t>(nothing can go wrong)</a:t>
            </a:r>
            <a:endParaRPr lang="en-US" altLang="en-US" smtClean="0"/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en-US" smtClean="0"/>
              <a:t>unrecognized, underestimated risks 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 incomplete, inadequate reqs</a:t>
            </a:r>
          </a:p>
        </p:txBody>
      </p:sp>
      <p:pic>
        <p:nvPicPr>
          <p:cNvPr id="7173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14300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4" name="Group 12"/>
          <p:cNvGrpSpPr>
            <a:grpSpLocks/>
          </p:cNvGrpSpPr>
          <p:nvPr/>
        </p:nvGrpSpPr>
        <p:grpSpPr bwMode="auto">
          <a:xfrm>
            <a:off x="173038" y="1204913"/>
            <a:ext cx="8928100" cy="2660650"/>
            <a:chOff x="109" y="957"/>
            <a:chExt cx="5624" cy="1676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09" y="957"/>
            <a:ext cx="5624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Picture" r:id="rId5" imgW="4590360" imgH="829440" progId="Word.Picture.8">
                    <p:embed/>
                  </p:oleObj>
                </mc:Choice>
                <mc:Fallback>
                  <p:oleObj name="Picture" r:id="rId5" imgW="4590360" imgH="829440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" y="957"/>
                          <a:ext cx="5624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173" y="1947"/>
              <a:ext cx="176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 anchorCtr="1"/>
            <a:lstStyle>
              <a:lvl1pPr marL="342900" indent="-3429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what system-specific risks?</a:t>
              </a:r>
              <a:endParaRPr lang="en-US" altLang="en-US" sz="220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1924" y="2070"/>
              <a:ext cx="2299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 anchorCtr="1"/>
            <a:lstStyle>
              <a:lvl1pPr marL="342900" indent="-3429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11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likely?</a:t>
              </a:r>
            </a:p>
            <a:p>
              <a:pPr algn="l">
                <a:lnSpc>
                  <a:spcPct val="7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severe, likely consequences?</a:t>
              </a: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4078" y="1961"/>
              <a:ext cx="142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 anchorCtr="1"/>
            <a:lstStyle>
              <a:lvl1pPr marL="342900" indent="-3429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countermeasures as new reqs</a:t>
              </a:r>
              <a:endParaRPr lang="en-US" altLang="en-US" sz="220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06985" name="Line 9"/>
            <p:cNvSpPr>
              <a:spLocks noChangeShapeType="1"/>
            </p:cNvSpPr>
            <p:nvPr/>
          </p:nvSpPr>
          <p:spPr bwMode="auto">
            <a:xfrm flipH="1">
              <a:off x="882" y="1564"/>
              <a:ext cx="327" cy="48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6986" name="Line 10"/>
            <p:cNvSpPr>
              <a:spLocks noChangeShapeType="1"/>
            </p:cNvSpPr>
            <p:nvPr/>
          </p:nvSpPr>
          <p:spPr bwMode="auto">
            <a:xfrm flipH="1">
              <a:off x="2341" y="1560"/>
              <a:ext cx="491" cy="5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6987" name="Line 11"/>
            <p:cNvSpPr>
              <a:spLocks noChangeShapeType="1"/>
            </p:cNvSpPr>
            <p:nvPr/>
          </p:nvSpPr>
          <p:spPr bwMode="auto">
            <a:xfrm flipH="1">
              <a:off x="4823" y="1560"/>
              <a:ext cx="254" cy="44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228600"/>
            <a:ext cx="8321675" cy="762000"/>
          </a:xfrm>
        </p:spPr>
        <p:txBody>
          <a:bodyPr/>
          <a:lstStyle/>
          <a:p>
            <a:r>
              <a:rPr lang="en-US" altLang="en-US" smtClean="0"/>
              <a:t>Risk identification:  risk checklists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338263"/>
            <a:ext cx="8686800" cy="4978400"/>
          </a:xfrm>
        </p:spPr>
        <p:txBody>
          <a:bodyPr/>
          <a:lstStyle/>
          <a:p>
            <a:r>
              <a:rPr lang="en-US" altLang="en-US" smtClean="0"/>
              <a:t>Instantiation of risk categories to project specifics</a:t>
            </a:r>
          </a:p>
          <a:p>
            <a:pPr lvl="1">
              <a:lnSpc>
                <a:spcPct val="100000"/>
              </a:lnSpc>
            </a:pPr>
            <a:r>
              <a:rPr lang="en-US" altLang="en-US" smtClean="0"/>
              <a:t>associated with corresponding req categories </a:t>
            </a:r>
            <a:r>
              <a:rPr lang="en-US" altLang="en-US" sz="1800" smtClean="0"/>
              <a:t>(cf. Chap. 1)</a:t>
            </a:r>
          </a:p>
          <a:p>
            <a:r>
              <a:rPr lang="en-US" altLang="en-US" smtClean="0"/>
              <a:t>Product-related risks:  req unsatisfaction in functional or quality req categories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info inaccuracy, unavailability, unusability, poor response time, poor peak throughput, ...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smtClean="0"/>
              <a:t>e.g.  ? </a:t>
            </a:r>
            <a:r>
              <a:rPr lang="en-US" altLang="en-US" sz="2000" smtClean="0">
                <a:solidFill>
                  <a:srgbClr val="5F5F5F"/>
                </a:solidFill>
              </a:rPr>
              <a:t>inaccurate estimates of train speed, positions</a:t>
            </a:r>
            <a:r>
              <a:rPr lang="en-US" altLang="en-US" sz="2000" smtClean="0"/>
              <a:t> ?</a:t>
            </a:r>
          </a:p>
          <a:p>
            <a:r>
              <a:rPr lang="en-US" altLang="en-US" smtClean="0"/>
              <a:t>Process-related risks:  top 10 risks </a:t>
            </a:r>
            <a:r>
              <a:rPr lang="en-US" altLang="en-US" sz="1800" smtClean="0"/>
              <a:t>[Boehm, 1989]</a:t>
            </a:r>
            <a:endParaRPr lang="en-US" altLang="en-US" smtClean="0"/>
          </a:p>
          <a:p>
            <a:pPr lvl="1">
              <a:spcBef>
                <a:spcPct val="15000"/>
              </a:spcBef>
            </a:pPr>
            <a:r>
              <a:rPr lang="en-US" altLang="en-US" smtClean="0"/>
              <a:t>req volatility, personnel shortfalls, dependencies on external sources, unrealistic schedules/budgets, ... 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poor risk management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buFontTx/>
              <a:buNone/>
            </a:pPr>
            <a:r>
              <a:rPr lang="en-US" altLang="en-US" sz="2000" smtClean="0"/>
              <a:t>e.g.  ? </a:t>
            </a:r>
            <a:r>
              <a:rPr lang="en-US" altLang="en-US" sz="2000" smtClean="0">
                <a:solidFill>
                  <a:srgbClr val="5F5F5F"/>
                </a:solidFill>
              </a:rPr>
              <a:t>unexperienced developer team for train system </a:t>
            </a:r>
            <a:r>
              <a:rPr lang="en-US" altLang="en-US" sz="2000" smtClean="0"/>
              <a:t>?</a:t>
            </a:r>
            <a:endParaRPr lang="en-US" altLang="en-US" sz="1800" smtClean="0"/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31125" cy="762000"/>
          </a:xfrm>
        </p:spPr>
        <p:txBody>
          <a:bodyPr/>
          <a:lstStyle/>
          <a:p>
            <a:r>
              <a:rPr lang="en-US" altLang="en-US" smtClean="0"/>
              <a:t>Risk identification:  component inspection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338263"/>
            <a:ext cx="8745537" cy="4978400"/>
          </a:xfrm>
        </p:spPr>
        <p:txBody>
          <a:bodyPr/>
          <a:lstStyle/>
          <a:p>
            <a:r>
              <a:rPr lang="en-US" altLang="en-US" smtClean="0"/>
              <a:t>For product-related risks</a:t>
            </a:r>
          </a:p>
          <a:p>
            <a:r>
              <a:rPr lang="en-US" altLang="en-US" smtClean="0"/>
              <a:t>Review each component of the system-to-be:  human, device, software component ...</a:t>
            </a:r>
          </a:p>
          <a:p>
            <a:pPr lvl="1"/>
            <a:r>
              <a:rPr lang="en-US" altLang="en-US" smtClean="0"/>
              <a:t>can it fail? </a:t>
            </a:r>
          </a:p>
          <a:p>
            <a:pPr lvl="1"/>
            <a:r>
              <a:rPr lang="en-US" altLang="en-US" smtClean="0"/>
              <a:t>how? </a:t>
            </a:r>
          </a:p>
          <a:p>
            <a:pPr lvl="1"/>
            <a:r>
              <a:rPr lang="en-US" altLang="en-US" smtClean="0"/>
              <a:t>why? </a:t>
            </a:r>
          </a:p>
          <a:p>
            <a:pPr lvl="1"/>
            <a:r>
              <a:rPr lang="en-US" altLang="en-US" smtClean="0"/>
              <a:t>what are possible consequences?</a:t>
            </a:r>
          </a:p>
          <a:p>
            <a:pPr lvl="1">
              <a:buFontTx/>
              <a:buNone/>
            </a:pPr>
            <a:r>
              <a:rPr lang="en-US" altLang="en-US" sz="2000" smtClean="0"/>
              <a:t>e.g.  </a:t>
            </a:r>
            <a:r>
              <a:rPr lang="en-US" altLang="en-US" sz="2000" smtClean="0">
                <a:solidFill>
                  <a:srgbClr val="5F5F5F"/>
                </a:solidFill>
              </a:rPr>
              <a:t>on-board train controller, station computer, tracking system,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5F5F5F"/>
                </a:solidFill>
              </a:rPr>
              <a:t>       communication infrastructure</a:t>
            </a:r>
            <a:r>
              <a:rPr lang="en-US" altLang="en-US" sz="2000" smtClean="0"/>
              <a:t>, ...</a:t>
            </a:r>
            <a:endParaRPr lang="en-US" altLang="en-US" smtClean="0"/>
          </a:p>
          <a:p>
            <a:pPr>
              <a:lnSpc>
                <a:spcPct val="120000"/>
              </a:lnSpc>
            </a:pPr>
            <a:r>
              <a:rPr lang="en-US" altLang="en-US" smtClean="0"/>
              <a:t>Finer-grained components </a:t>
            </a:r>
            <a:r>
              <a:rPr lang="en-US" altLang="en-US" smtClean="0">
                <a:solidFill>
                  <a:schemeClr val="tx2"/>
                </a:solidFill>
              </a:rPr>
              <a:t>=&gt;</a:t>
            </a:r>
            <a:r>
              <a:rPr lang="en-US" altLang="en-US" smtClean="0"/>
              <a:t> more accurate analysis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 smtClean="0"/>
              <a:t>e.g.  </a:t>
            </a:r>
            <a:r>
              <a:rPr lang="en-US" altLang="en-US" sz="2000" smtClean="0">
                <a:solidFill>
                  <a:srgbClr val="5F5F5F"/>
                </a:solidFill>
              </a:rPr>
              <a:t>acceleration controller, doors controller, track sensors</a:t>
            </a:r>
            <a:r>
              <a:rPr lang="en-US" altLang="en-US" sz="2000" smtClean="0"/>
              <a:t>, ...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2738438" y="1198563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2403" name="Rectangle 3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2404" name="Rectangle 4"/>
          <p:cNvSpPr>
            <a:spLocks noChangeArrowheads="1"/>
          </p:cNvSpPr>
          <p:nvPr/>
        </p:nvSpPr>
        <p:spPr bwMode="auto">
          <a:xfrm>
            <a:off x="5153025" y="4430713"/>
            <a:ext cx="287813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297363" y="1778000"/>
            <a:ext cx="150812" cy="3614738"/>
            <a:chOff x="2779" y="1129"/>
            <a:chExt cx="189" cy="2609"/>
          </a:xfrm>
        </p:grpSpPr>
        <p:sp>
          <p:nvSpPr>
            <p:cNvPr id="1382406" name="Line 6"/>
            <p:cNvSpPr>
              <a:spLocks noChangeShapeType="1"/>
            </p:cNvSpPr>
            <p:nvPr/>
          </p:nvSpPr>
          <p:spPr bwMode="auto">
            <a:xfrm>
              <a:off x="2874" y="1263"/>
              <a:ext cx="0" cy="2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07" name="Freeform 7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08" name="Freeform 8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26630" name="Group 9"/>
          <p:cNvGrpSpPr>
            <a:grpSpLocks/>
          </p:cNvGrpSpPr>
          <p:nvPr/>
        </p:nvGrpSpPr>
        <p:grpSpPr bwMode="auto">
          <a:xfrm>
            <a:off x="935038" y="3298825"/>
            <a:ext cx="6911975" cy="233363"/>
            <a:chOff x="1190" y="2300"/>
            <a:chExt cx="3415" cy="200"/>
          </a:xfrm>
        </p:grpSpPr>
        <p:sp>
          <p:nvSpPr>
            <p:cNvPr id="1382410" name="Line 10"/>
            <p:cNvSpPr>
              <a:spLocks noChangeShapeType="1"/>
            </p:cNvSpPr>
            <p:nvPr/>
          </p:nvSpPr>
          <p:spPr bwMode="auto">
            <a:xfrm flipH="1">
              <a:off x="1316" y="2401"/>
              <a:ext cx="3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11" name="Freeform 11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12" name="Freeform 12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382413" name="Rectangle 13"/>
          <p:cNvSpPr>
            <a:spLocks noChangeArrowheads="1"/>
          </p:cNvSpPr>
          <p:nvPr/>
        </p:nvSpPr>
        <p:spPr bwMode="auto">
          <a:xfrm>
            <a:off x="3522663" y="3349625"/>
            <a:ext cx="11731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2414" name="Rectangle 14"/>
          <p:cNvSpPr>
            <a:spLocks noChangeArrowheads="1"/>
          </p:cNvSpPr>
          <p:nvPr/>
        </p:nvSpPr>
        <p:spPr bwMode="auto">
          <a:xfrm>
            <a:off x="3687763" y="346075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15" name="Freeform 15"/>
          <p:cNvSpPr>
            <a:spLocks/>
          </p:cNvSpPr>
          <p:nvPr/>
        </p:nvSpPr>
        <p:spPr bwMode="auto">
          <a:xfrm>
            <a:off x="3876675" y="2997200"/>
            <a:ext cx="554038" cy="417513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2416" name="Freeform 16"/>
          <p:cNvSpPr>
            <a:spLocks/>
          </p:cNvSpPr>
          <p:nvPr/>
        </p:nvSpPr>
        <p:spPr bwMode="auto">
          <a:xfrm>
            <a:off x="4400550" y="2976563"/>
            <a:ext cx="738188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26635" name="Group 18"/>
          <p:cNvGrpSpPr>
            <a:grpSpLocks/>
          </p:cNvGrpSpPr>
          <p:nvPr/>
        </p:nvGrpSpPr>
        <p:grpSpPr bwMode="auto">
          <a:xfrm>
            <a:off x="2090738" y="2055813"/>
            <a:ext cx="1393825" cy="835025"/>
            <a:chOff x="1571" y="1512"/>
            <a:chExt cx="878" cy="526"/>
          </a:xfrm>
        </p:grpSpPr>
        <p:sp>
          <p:nvSpPr>
            <p:cNvPr id="1382419" name="Rectangle 19"/>
            <p:cNvSpPr>
              <a:spLocks noChangeArrowheads="1"/>
            </p:cNvSpPr>
            <p:nvPr/>
          </p:nvSpPr>
          <p:spPr bwMode="auto">
            <a:xfrm>
              <a:off x="1598" y="1512"/>
              <a:ext cx="6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Chap. 2: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82420" name="Rectangle 20"/>
            <p:cNvSpPr>
              <a:spLocks noChangeArrowheads="1"/>
            </p:cNvSpPr>
            <p:nvPr/>
          </p:nvSpPr>
          <p:spPr bwMode="auto">
            <a:xfrm>
              <a:off x="1571" y="1710"/>
              <a:ext cx="87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Elicitation</a:t>
              </a:r>
            </a:p>
            <a:p>
              <a:pPr algn="l">
                <a:lnSpc>
                  <a:spcPct val="10000"/>
                </a:lnSpc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techniques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6636" name="Group 21"/>
          <p:cNvGrpSpPr>
            <a:grpSpLocks/>
          </p:cNvGrpSpPr>
          <p:nvPr/>
        </p:nvGrpSpPr>
        <p:grpSpPr bwMode="auto">
          <a:xfrm>
            <a:off x="5684838" y="2092325"/>
            <a:ext cx="1411287" cy="869950"/>
            <a:chOff x="3581" y="1399"/>
            <a:chExt cx="889" cy="548"/>
          </a:xfrm>
        </p:grpSpPr>
        <p:sp>
          <p:nvSpPr>
            <p:cNvPr id="1382422" name="Rectangle 22"/>
            <p:cNvSpPr>
              <a:spLocks noChangeArrowheads="1"/>
            </p:cNvSpPr>
            <p:nvPr/>
          </p:nvSpPr>
          <p:spPr bwMode="auto">
            <a:xfrm>
              <a:off x="3581" y="1399"/>
              <a:ext cx="6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Chap. 3:</a:t>
              </a:r>
              <a:endParaRPr lang="en-US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82423" name="Rectangle 23"/>
            <p:cNvSpPr>
              <a:spLocks noChangeArrowheads="1"/>
            </p:cNvSpPr>
            <p:nvPr/>
          </p:nvSpPr>
          <p:spPr bwMode="auto">
            <a:xfrm>
              <a:off x="3592" y="1598"/>
              <a:ext cx="87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kumimoji="0" lang="en-US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Evaluation</a:t>
              </a:r>
            </a:p>
            <a:p>
              <a:pPr algn="l">
                <a:lnSpc>
                  <a:spcPct val="20000"/>
                </a:lnSpc>
                <a:defRPr/>
              </a:pPr>
              <a:r>
                <a:rPr kumimoji="0" lang="en-US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techniques</a:t>
              </a:r>
              <a:endParaRPr kumimoji="0"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1382424" name="Rectangle 24"/>
          <p:cNvSpPr>
            <a:spLocks noChangeArrowheads="1"/>
          </p:cNvSpPr>
          <p:nvPr/>
        </p:nvSpPr>
        <p:spPr bwMode="auto">
          <a:xfrm>
            <a:off x="3298825" y="1336675"/>
            <a:ext cx="2159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25" name="Rectangle 25"/>
          <p:cNvSpPr>
            <a:spLocks noChangeArrowheads="1"/>
          </p:cNvSpPr>
          <p:nvPr/>
        </p:nvSpPr>
        <p:spPr bwMode="auto">
          <a:xfrm>
            <a:off x="5624513" y="3460750"/>
            <a:ext cx="239236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26639" name="Group 26"/>
          <p:cNvGrpSpPr>
            <a:grpSpLocks/>
          </p:cNvGrpSpPr>
          <p:nvPr/>
        </p:nvGrpSpPr>
        <p:grpSpPr bwMode="auto">
          <a:xfrm>
            <a:off x="6307138" y="3440113"/>
            <a:ext cx="1481137" cy="601662"/>
            <a:chOff x="4273" y="2284"/>
            <a:chExt cx="933" cy="379"/>
          </a:xfrm>
        </p:grpSpPr>
        <p:sp>
          <p:nvSpPr>
            <p:cNvPr id="26650" name="Rectangle 27"/>
            <p:cNvSpPr>
              <a:spLocks noChangeArrowheads="1"/>
            </p:cNvSpPr>
            <p:nvPr/>
          </p:nvSpPr>
          <p:spPr bwMode="auto">
            <a:xfrm>
              <a:off x="4485" y="2284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agreed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651" name="Rectangle 28"/>
            <p:cNvSpPr>
              <a:spLocks noChangeArrowheads="1"/>
            </p:cNvSpPr>
            <p:nvPr/>
          </p:nvSpPr>
          <p:spPr bwMode="auto">
            <a:xfrm>
              <a:off x="4273" y="2471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2429" name="Rectangle 29"/>
          <p:cNvSpPr>
            <a:spLocks noChangeArrowheads="1"/>
          </p:cNvSpPr>
          <p:nvPr/>
        </p:nvSpPr>
        <p:spPr bwMode="auto">
          <a:xfrm>
            <a:off x="3003550" y="5391150"/>
            <a:ext cx="294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documented requirements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26641" name="Group 30"/>
          <p:cNvGrpSpPr>
            <a:grpSpLocks/>
          </p:cNvGrpSpPr>
          <p:nvPr/>
        </p:nvGrpSpPr>
        <p:grpSpPr bwMode="auto">
          <a:xfrm>
            <a:off x="962025" y="3422650"/>
            <a:ext cx="2020888" cy="598488"/>
            <a:chOff x="933" y="2291"/>
            <a:chExt cx="1273" cy="377"/>
          </a:xfrm>
        </p:grpSpPr>
        <p:sp>
          <p:nvSpPr>
            <p:cNvPr id="26648" name="Rectangle 31"/>
            <p:cNvSpPr>
              <a:spLocks noChangeArrowheads="1"/>
            </p:cNvSpPr>
            <p:nvPr/>
          </p:nvSpPr>
          <p:spPr bwMode="auto">
            <a:xfrm>
              <a:off x="933" y="2291"/>
              <a:ext cx="1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consolidated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649" name="Rectangle 32"/>
            <p:cNvSpPr>
              <a:spLocks noChangeArrowheads="1"/>
            </p:cNvSpPr>
            <p:nvPr/>
          </p:nvSpPr>
          <p:spPr bwMode="auto">
            <a:xfrm>
              <a:off x="1121" y="2476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2436" name="Rectangle 36"/>
          <p:cNvSpPr>
            <a:spLocks noChangeArrowheads="1"/>
          </p:cNvSpPr>
          <p:nvPr/>
        </p:nvSpPr>
        <p:spPr bwMode="auto">
          <a:xfrm>
            <a:off x="931863" y="4316413"/>
            <a:ext cx="28781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2437" name="Oval 37"/>
          <p:cNvSpPr>
            <a:spLocks noChangeArrowheads="1"/>
          </p:cNvSpPr>
          <p:nvPr/>
        </p:nvSpPr>
        <p:spPr bwMode="auto">
          <a:xfrm>
            <a:off x="3824288" y="3327400"/>
            <a:ext cx="185737" cy="161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44" name="Rectangle 38"/>
          <p:cNvSpPr>
            <a:spLocks noChangeArrowheads="1"/>
          </p:cNvSpPr>
          <p:nvPr/>
        </p:nvSpPr>
        <p:spPr bwMode="auto">
          <a:xfrm>
            <a:off x="855663" y="688975"/>
            <a:ext cx="6642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>
                <a:solidFill>
                  <a:srgbClr val="5F5F5F"/>
                </a:solidFill>
                <a:effectLst/>
                <a:latin typeface="Comic Sans MS" pitchFamily="66" charset="0"/>
              </a:rPr>
              <a:t>Chap.1:  RE products and processes</a:t>
            </a:r>
            <a:endParaRPr kumimoji="0" lang="en-US" altLang="en-US" sz="2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6645" name="Picture 39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039938"/>
            <a:ext cx="720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6" name="Picture 40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2066925"/>
            <a:ext cx="12874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88753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31125" cy="762000"/>
          </a:xfrm>
        </p:spPr>
        <p:txBody>
          <a:bodyPr/>
          <a:lstStyle/>
          <a:p>
            <a:r>
              <a:rPr lang="en-US" altLang="en-US" smtClean="0"/>
              <a:t>Risk identification:  risk trees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195388"/>
            <a:ext cx="8986837" cy="4978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mtClean="0"/>
              <a:t>Tree organization for causal linking of failures, causes, consequences </a:t>
            </a:r>
          </a:p>
          <a:p>
            <a:pPr lvl="1">
              <a:defRPr/>
            </a:pPr>
            <a:r>
              <a:rPr lang="en-US" smtClean="0"/>
              <a:t>similar to </a:t>
            </a:r>
            <a:r>
              <a:rPr lang="en-US" i="1" smtClean="0"/>
              <a:t>fault trees</a:t>
            </a:r>
            <a:r>
              <a:rPr lang="en-US" smtClean="0"/>
              <a:t> in safety, </a:t>
            </a:r>
            <a:r>
              <a:rPr lang="en-US" i="1" smtClean="0"/>
              <a:t>threat trees</a:t>
            </a:r>
            <a:r>
              <a:rPr lang="en-US" smtClean="0"/>
              <a:t> in security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Failure node</a:t>
            </a:r>
            <a:r>
              <a:rPr lang="en-US" smtClean="0"/>
              <a:t> =  independent failure event or condition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decomposable into finer-grained nodes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AND/OR links</a:t>
            </a:r>
            <a:r>
              <a:rPr lang="en-US" smtClean="0"/>
              <a:t>: causal links through logical nodes ...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AND-node</a:t>
            </a:r>
            <a:r>
              <a:rPr lang="en-US" smtClean="0"/>
              <a:t>: child nodes must all occur for parent node to occur as consequence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OR-node</a:t>
            </a:r>
            <a:r>
              <a:rPr lang="en-US" smtClean="0"/>
              <a:t>: only one child node needs to occur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072312" cy="762000"/>
          </a:xfrm>
        </p:spPr>
        <p:txBody>
          <a:bodyPr/>
          <a:lstStyle/>
          <a:p>
            <a:r>
              <a:rPr lang="en-US" altLang="en-US" smtClean="0"/>
              <a:t>Risk tree:  example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7150" y="1439863"/>
          <a:ext cx="9144000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Picture" r:id="rId4" imgW="6300360" imgH="2989440" progId="Word.Picture.8">
                  <p:embed/>
                </p:oleObj>
              </mc:Choice>
              <mc:Fallback>
                <p:oleObj name="Picture" r:id="rId4" imgW="6300360" imgH="29894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1439863"/>
                        <a:ext cx="9144000" cy="419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31125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Building risk trees:</a:t>
            </a:r>
            <a:br>
              <a:rPr lang="en-US" altLang="en-US" smtClean="0"/>
            </a:br>
            <a:r>
              <a:rPr lang="en-US" altLang="en-US" smtClean="0"/>
              <a:t> heuristic identification of failure nodes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1538288"/>
            <a:ext cx="8702675" cy="48196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Checklists, component failure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Guidewords</a:t>
            </a:r>
            <a:r>
              <a:rPr lang="en-US" smtClean="0"/>
              <a:t> =  keyword-based patterns of failure</a:t>
            </a:r>
          </a:p>
          <a:p>
            <a:pPr lvl="1">
              <a:lnSpc>
                <a:spcPct val="140000"/>
              </a:lnSpc>
              <a:defRPr/>
            </a:pPr>
            <a:r>
              <a:rPr lang="en-US" smtClean="0"/>
              <a:t>NO:  </a:t>
            </a:r>
            <a:r>
              <a:rPr kumimoji="0" lang="en-US" smtClean="0"/>
              <a:t>“something is missing”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smtClean="0"/>
              <a:t>MORE:  “there are more things than expected”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smtClean="0"/>
              <a:t>LESS:  “there are fewer things than expected”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smtClean="0"/>
              <a:t>BEFORE:  “something occurs earlier than expected”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smtClean="0"/>
              <a:t>AFTER:  “something occurs later than expected”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smtClean="0"/>
              <a:t>But ... problems frequently due to </a:t>
            </a:r>
            <a:r>
              <a:rPr kumimoji="0" lang="en-US" i="1" smtClean="0"/>
              <a:t>combinations</a:t>
            </a:r>
            <a:r>
              <a:rPr kumimoji="0" lang="en-US" smtClean="0"/>
              <a:t> of basic failure events/conditions ...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731125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Analyzing failure combinations:</a:t>
            </a:r>
            <a:br>
              <a:rPr lang="en-US" altLang="en-US" smtClean="0"/>
            </a:br>
            <a:r>
              <a:rPr lang="en-US" altLang="en-US" smtClean="0"/>
              <a:t> cut set of a risk tree</a:t>
            </a:r>
          </a:p>
        </p:txBody>
      </p:sp>
      <p:sp>
        <p:nvSpPr>
          <p:cNvPr id="1412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63" y="1495425"/>
            <a:ext cx="9144000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Cut set</a:t>
            </a:r>
            <a:r>
              <a:rPr lang="en-US" smtClean="0"/>
              <a:t> of risk tree RT:  set of minimal AND-</a:t>
            </a:r>
            <a:r>
              <a:rPr lang="en-US" i="1" smtClean="0"/>
              <a:t>combinations</a:t>
            </a:r>
            <a:r>
              <a:rPr lang="en-US" smtClean="0"/>
              <a:t> of RT’s leaf nodes sufficient for causing RT’s root node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Cut-set tree</a:t>
            </a:r>
            <a:r>
              <a:rPr lang="en-US" smtClean="0"/>
              <a:t> of RT:  set of its leaf nodes =  RT’s cut set</a:t>
            </a:r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mtClean="0"/>
              <a:t>Derivation of cut-set tree CST of RT: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mtClean="0"/>
              <a:t>CST’s top node := RT’s top logical node</a:t>
            </a:r>
          </a:p>
          <a:p>
            <a:pPr lvl="1">
              <a:spcBef>
                <a:spcPct val="4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smtClean="0"/>
              <a:t> current CST node is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-node: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lang="en-US" smtClean="0"/>
              <a:t>      expand it with RT’s corresponding alternative child nodes</a:t>
            </a:r>
          </a:p>
          <a:p>
            <a:pPr lvl="1">
              <a:lnSpc>
                <a:spcPct val="60000"/>
              </a:lnSpc>
              <a:spcBef>
                <a:spcPct val="60000"/>
              </a:spcBef>
              <a:buFontTx/>
              <a:buNone/>
              <a:defRPr/>
            </a:pPr>
            <a:r>
              <a:rPr lang="en-US" smtClean="0"/>
              <a:t>  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smtClean="0"/>
              <a:t> current CST node is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smtClean="0"/>
              <a:t>-node: 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smtClean="0"/>
              <a:t>      expand it in single aggregation of RT’s conjoined child nodes</a:t>
            </a:r>
          </a:p>
          <a:p>
            <a:pPr lvl="1">
              <a:spcBef>
                <a:spcPct val="40000"/>
              </a:spcBef>
              <a:defRPr/>
            </a:pPr>
            <a:r>
              <a:rPr lang="en-US" smtClean="0"/>
              <a:t>Termination when CST’s child nodes are all aggregations of leaf nodes from RT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731125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Cut-set tree derivation:  example</a:t>
            </a:r>
          </a:p>
        </p:txBody>
      </p:sp>
      <p:sp>
        <p:nvSpPr>
          <p:cNvPr id="141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564188"/>
            <a:ext cx="9144000" cy="51911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smtClean="0"/>
              <a:t>Cut set</a:t>
            </a:r>
            <a:r>
              <a:rPr kumimoji="0" lang="en-US" sz="1000" smtClean="0"/>
              <a:t> </a:t>
            </a:r>
            <a:r>
              <a:rPr lang="en-US" sz="1500" smtClean="0"/>
              <a:t>=</a:t>
            </a:r>
            <a:r>
              <a:rPr kumimoji="0" lang="en-US" sz="1000" smtClean="0"/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WR},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WA},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WS},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WI},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DAF},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SF},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PFDO}}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0" lang="en-US" sz="2000" i="1" smtClean="0">
                <a:solidFill>
                  <a:srgbClr val="009999"/>
                </a:solidFill>
              </a:rPr>
              <a:t>all</a:t>
            </a:r>
            <a:r>
              <a:rPr lang="en-US" sz="2000" i="1" smtClean="0">
                <a:solidFill>
                  <a:srgbClr val="009999"/>
                </a:solidFill>
              </a:rPr>
              <a:t> combinations of bad circumstances for root risk to occur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-33338" y="1570038"/>
          <a:ext cx="9067801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Picture" r:id="rId4" imgW="6570360" imgH="2629440" progId="Word.Picture.8">
                  <p:embed/>
                </p:oleObj>
              </mc:Choice>
              <mc:Fallback>
                <p:oleObj name="Picture" r:id="rId4" imgW="6570360" imgH="26294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338" y="1570038"/>
                        <a:ext cx="9067801" cy="362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357188"/>
            <a:ext cx="7186612" cy="9636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Risk identification:  </a:t>
            </a:r>
            <a:br>
              <a:rPr lang="en-US" altLang="en-US" smtClean="0"/>
            </a:br>
            <a:r>
              <a:rPr lang="en-US" altLang="en-US" smtClean="0"/>
              <a:t>using elicitation techniques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209675"/>
            <a:ext cx="8869362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  <a:r>
              <a:rPr lang="en-US" smtClean="0"/>
              <a:t> to point out failures from WHAT IF questions</a:t>
            </a:r>
          </a:p>
          <a:p>
            <a:pPr lvl="1">
              <a:defRPr/>
            </a:pPr>
            <a:r>
              <a:rPr lang="en-US" smtClean="0"/>
              <a:t>interactions not occurring</a:t>
            </a:r>
          </a:p>
          <a:p>
            <a:pPr lvl="1">
              <a:defRPr/>
            </a:pPr>
            <a:r>
              <a:rPr lang="en-US" smtClean="0"/>
              <a:t>interactions occurring too late</a:t>
            </a:r>
          </a:p>
          <a:p>
            <a:pPr lvl="1">
              <a:defRPr/>
            </a:pPr>
            <a:r>
              <a:rPr lang="en-US" smtClean="0"/>
              <a:t>unexpected interactions </a:t>
            </a:r>
            <a:r>
              <a:rPr lang="en-US" sz="2000" smtClean="0"/>
              <a:t>(e.g. under wrong conditions)</a:t>
            </a:r>
            <a:r>
              <a:rPr lang="en-US" smtClean="0"/>
              <a:t>,</a:t>
            </a:r>
            <a:r>
              <a:rPr lang="en-US" sz="2000" smtClean="0"/>
              <a:t> ...</a:t>
            </a:r>
          </a:p>
          <a:p>
            <a:pPr>
              <a:lnSpc>
                <a:spcPct val="17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Knowledge reuse</a:t>
            </a:r>
            <a:r>
              <a:rPr lang="en-US" smtClean="0"/>
              <a:t>:  typical risks from similar systems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Group sessions</a:t>
            </a:r>
            <a:r>
              <a:rPr lang="en-US" smtClean="0"/>
              <a:t> focussed on identification of project-specific risks</a:t>
            </a:r>
          </a:p>
        </p:txBody>
      </p:sp>
      <p:pic>
        <p:nvPicPr>
          <p:cNvPr id="40964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7150"/>
            <a:ext cx="97948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Risk assessment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3041650"/>
            <a:ext cx="8705850" cy="3427413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 assess likelihood of risks </a:t>
            </a:r>
            <a:r>
              <a:rPr lang="en-US" sz="2600" smtClean="0">
                <a:solidFill>
                  <a:schemeClr val="tx2"/>
                </a:solidFill>
              </a:rPr>
              <a:t>+</a:t>
            </a:r>
            <a:r>
              <a:rPr lang="en-US" smtClean="0"/>
              <a:t> severity, likelihood of consequences, to control high-priority risks</a:t>
            </a:r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Qualitative</a:t>
            </a:r>
            <a:r>
              <a:rPr lang="en-US" smtClean="0"/>
              <a:t> assessment: use qualitative estimates (levels)</a:t>
            </a:r>
          </a:p>
          <a:p>
            <a:pPr lvl="1">
              <a:defRPr/>
            </a:pPr>
            <a:r>
              <a:rPr lang="en-US" smtClean="0"/>
              <a:t>for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smtClean="0"/>
              <a:t>: </a:t>
            </a:r>
            <a:r>
              <a:rPr lang="en-US" sz="2000" smtClean="0"/>
              <a:t>{very likely, likely, possible, unlikely, ...}</a:t>
            </a:r>
          </a:p>
          <a:p>
            <a:pPr lvl="1">
              <a:defRPr/>
            </a:pPr>
            <a:r>
              <a:rPr lang="en-US" smtClean="0"/>
              <a:t>for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severity</a:t>
            </a:r>
            <a:r>
              <a:rPr lang="en-US" smtClean="0"/>
              <a:t>: </a:t>
            </a:r>
            <a:r>
              <a:rPr lang="en-US" sz="2000" smtClean="0"/>
              <a:t>{catastrophic, severe, high, moderate, ...}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risk </a:t>
            </a:r>
            <a:r>
              <a:rPr lang="en-US" i="1" smtClean="0"/>
              <a:t>likelihood-consequence</a:t>
            </a:r>
            <a:r>
              <a:rPr lang="en-US" smtClean="0"/>
              <a:t> table for each risk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 =&gt;</a:t>
            </a:r>
            <a:r>
              <a:rPr lang="en-US" smtClean="0"/>
              <a:t>  risk comparison/prioritization on severity levels </a:t>
            </a:r>
          </a:p>
        </p:txBody>
      </p:sp>
      <p:pic>
        <p:nvPicPr>
          <p:cNvPr id="10245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85725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73038" y="1204913"/>
          <a:ext cx="892810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Picture" r:id="rId5" imgW="4590360" imgH="829440" progId="Word.Picture.8">
                  <p:embed/>
                </p:oleObj>
              </mc:Choice>
              <mc:Fallback>
                <p:oleObj name="Picture" r:id="rId5" imgW="4590360" imgH="8294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204913"/>
                        <a:ext cx="8928100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200" name="AutoShape 8"/>
          <p:cNvSpPr>
            <a:spLocks noChangeArrowheads="1"/>
          </p:cNvSpPr>
          <p:nvPr/>
        </p:nvSpPr>
        <p:spPr bwMode="auto">
          <a:xfrm>
            <a:off x="517525" y="1711325"/>
            <a:ext cx="8255000" cy="2798763"/>
          </a:xfrm>
          <a:prstGeom prst="roundRect">
            <a:avLst>
              <a:gd name="adj" fmla="val 16667"/>
            </a:avLst>
          </a:prstGeom>
          <a:solidFill>
            <a:srgbClr val="E2E5FA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228600"/>
            <a:ext cx="7773987" cy="762000"/>
          </a:xfrm>
        </p:spPr>
        <p:txBody>
          <a:bodyPr/>
          <a:lstStyle/>
          <a:p>
            <a:r>
              <a:rPr lang="en-US" altLang="en-US" smtClean="0"/>
              <a:t>   Qualitative risk assessment table: example</a:t>
            </a:r>
            <a:endParaRPr lang="en-US" altLang="en-US" sz="2500" smtClean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52525"/>
            <a:ext cx="8815387" cy="3786188"/>
          </a:xfrm>
        </p:spPr>
        <p:txBody>
          <a:bodyPr/>
          <a:lstStyle/>
          <a:p>
            <a:pPr lvl="2">
              <a:lnSpc>
                <a:spcPct val="170000"/>
              </a:lnSpc>
              <a:spcBef>
                <a:spcPts val="300"/>
              </a:spcBef>
              <a:defRPr/>
            </a:pPr>
            <a:r>
              <a:rPr kumimoji="0" lang="en-US" smtClean="0">
                <a:solidFill>
                  <a:schemeClr val="tx1"/>
                </a:solidFill>
              </a:rPr>
              <a:t>              Risk: </a:t>
            </a:r>
            <a:r>
              <a:rPr kumimoji="0" lang="en-US" smtClean="0">
                <a:solidFill>
                  <a:srgbClr val="5F5F5F"/>
                </a:solidFill>
              </a:rPr>
              <a:t>“Doors open while train moving”</a:t>
            </a:r>
            <a:endParaRPr kumimoji="0" lang="en-US" smtClean="0">
              <a:solidFill>
                <a:schemeClr val="tx1"/>
              </a:solidFill>
            </a:endParaRPr>
          </a:p>
          <a:p>
            <a:pPr lvl="2" algn="ctr">
              <a:spcBef>
                <a:spcPts val="300"/>
              </a:spcBef>
              <a:defRPr/>
            </a:pPr>
            <a:r>
              <a:rPr kumimoji="0"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Risk likelihood</a:t>
            </a:r>
            <a:endParaRPr kumimoji="0" lang="en-US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Consequences</a:t>
            </a:r>
            <a:r>
              <a:rPr kumimoji="0" lang="en-US" sz="2000" smtClean="0"/>
              <a:t>	           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Likely</a:t>
            </a:r>
            <a:r>
              <a:rPr kumimoji="0" lang="en-US" sz="2000" smtClean="0"/>
              <a:t>	              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Possible</a:t>
            </a:r>
            <a:r>
              <a:rPr kumimoji="0" lang="en-US" sz="2000" smtClean="0"/>
              <a:t>	</a:t>
            </a:r>
            <a:r>
              <a:rPr kumimoji="0"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Unlikely</a:t>
            </a:r>
            <a:endParaRPr kumimoji="0" lang="en-US" sz="2000" smtClean="0"/>
          </a:p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Loss of life</a:t>
            </a:r>
            <a:r>
              <a:rPr kumimoji="0" lang="en-US" sz="1800" smtClean="0"/>
              <a:t>	         	        </a:t>
            </a:r>
            <a:r>
              <a:rPr kumimoji="0" lang="en-US" sz="1800" i="1" smtClean="0"/>
              <a:t>Catastrophic	Catastrophic	 Severe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Serious injuries</a:t>
            </a:r>
            <a:r>
              <a:rPr kumimoji="0" lang="en-US" sz="1800" smtClean="0"/>
              <a:t>	         </a:t>
            </a:r>
            <a:r>
              <a:rPr kumimoji="0" lang="en-US" sz="1800" i="1" smtClean="0"/>
              <a:t>Catastrophic	   Severe	  High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Train car damaged</a:t>
            </a:r>
            <a:r>
              <a:rPr kumimoji="0" lang="en-US" sz="1800" smtClean="0"/>
              <a:t>	              </a:t>
            </a:r>
            <a:r>
              <a:rPr kumimoji="0" lang="en-US" sz="1800" i="1" smtClean="0"/>
              <a:t>High	               Moderate	   Low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#passengers decreased</a:t>
            </a:r>
            <a:r>
              <a:rPr kumimoji="0" lang="en-US" sz="1800" smtClean="0"/>
              <a:t>	 </a:t>
            </a:r>
            <a:r>
              <a:rPr kumimoji="0" lang="en-US" sz="1800" i="1" smtClean="0"/>
              <a:t>High	                   High	                Low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0" lang="en-US" sz="1800" smtClean="0"/>
              <a:t>	</a:t>
            </a:r>
            <a:r>
              <a:rPr kumimoji="0" lang="en-US" sz="1800" smtClean="0">
                <a:solidFill>
                  <a:srgbClr val="5F5F5F"/>
                </a:solidFill>
              </a:rPr>
              <a:t>Bad airport reputation</a:t>
            </a:r>
            <a:r>
              <a:rPr kumimoji="0" lang="en-US" sz="1800" smtClean="0"/>
              <a:t>           </a:t>
            </a:r>
            <a:r>
              <a:rPr kumimoji="0" lang="en-US" sz="1800" i="1" smtClean="0"/>
              <a:t>Moderate	                   Low	                Low</a:t>
            </a:r>
            <a:r>
              <a:rPr lang="en-US" sz="2000" smtClean="0"/>
              <a:t> </a:t>
            </a:r>
          </a:p>
          <a:p>
            <a:pPr>
              <a:lnSpc>
                <a:spcPct val="1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000" smtClean="0"/>
              <a:t>                                                       </a:t>
            </a:r>
            <a:r>
              <a:rPr lang="en-US" sz="2000" smtClean="0">
                <a:solidFill>
                  <a:schemeClr val="tx2"/>
                </a:solidFill>
              </a:rPr>
              <a:t>likelihood level</a:t>
            </a:r>
            <a:r>
              <a:rPr lang="en-US" sz="2000" smtClean="0"/>
              <a:t>        </a:t>
            </a:r>
            <a:r>
              <a:rPr lang="en-US" sz="2000" smtClean="0">
                <a:solidFill>
                  <a:schemeClr val="tx2"/>
                </a:solidFill>
              </a:rPr>
              <a:t>severity level</a:t>
            </a:r>
            <a:endParaRPr lang="en-US" sz="2000" smtClean="0"/>
          </a:p>
        </p:txBody>
      </p:sp>
      <p:pic>
        <p:nvPicPr>
          <p:cNvPr id="41989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85725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6201" name="Line 9"/>
          <p:cNvSpPr>
            <a:spLocks noChangeShapeType="1"/>
          </p:cNvSpPr>
          <p:nvPr/>
        </p:nvSpPr>
        <p:spPr bwMode="auto">
          <a:xfrm flipV="1">
            <a:off x="4819650" y="2224088"/>
            <a:ext cx="1211263" cy="2455862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16202" name="Line 10"/>
          <p:cNvSpPr>
            <a:spLocks noChangeShapeType="1"/>
          </p:cNvSpPr>
          <p:nvPr/>
        </p:nvSpPr>
        <p:spPr bwMode="auto">
          <a:xfrm flipH="1" flipV="1">
            <a:off x="7194550" y="2679700"/>
            <a:ext cx="317500" cy="1963738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1992" name="Rectangle 13"/>
          <p:cNvSpPr>
            <a:spLocks noChangeArrowheads="1"/>
          </p:cNvSpPr>
          <p:nvPr/>
        </p:nvSpPr>
        <p:spPr bwMode="auto">
          <a:xfrm>
            <a:off x="57150" y="4979988"/>
            <a:ext cx="90868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 anchorCtr="1"/>
          <a:lstStyle>
            <a:lvl1pPr marL="342900" indent="-342900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70000"/>
              </a:lnSpc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b="1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en-US" altLang="en-US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Easy to use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b="1">
                <a:solidFill>
                  <a:schemeClr val="tx2"/>
                </a:solidFill>
                <a:effectLst/>
                <a:latin typeface="Wingdings" pitchFamily="2" charset="2"/>
              </a:rPr>
              <a:t>L</a:t>
            </a:r>
            <a:r>
              <a:rPr lang="en-US" altLang="en-US" sz="200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Limited conclusions:  coarse-grained, subjective estimates</a:t>
            </a:r>
          </a:p>
          <a:p>
            <a:pPr algn="l"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                                     likelihood of consequences not considered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Risk assessment  </a:t>
            </a:r>
            <a:r>
              <a:rPr lang="en-US" altLang="en-US" sz="2000" smtClean="0"/>
              <a:t>(2)</a:t>
            </a:r>
            <a:endParaRPr lang="en-US" altLang="en-US" smtClean="0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004888"/>
            <a:ext cx="8829675" cy="561975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</a:t>
            </a:r>
            <a:r>
              <a:rPr lang="en-US" smtClean="0"/>
              <a:t> assessment:  use numerical estimates</a:t>
            </a:r>
          </a:p>
          <a:p>
            <a:pPr lvl="1">
              <a:defRPr/>
            </a:pPr>
            <a:r>
              <a:rPr lang="en-US" smtClean="0"/>
              <a:t>for likelihoods:    </a:t>
            </a:r>
            <a:r>
              <a:rPr lang="en-US" sz="2000" smtClean="0"/>
              <a:t>{</a:t>
            </a:r>
            <a:r>
              <a:rPr lang="en-US" sz="1800" smtClean="0"/>
              <a:t>0, 0.1, 0.2, ..., 0.9, 1.0</a:t>
            </a:r>
            <a:r>
              <a:rPr lang="en-US" sz="2000" smtClean="0"/>
              <a:t>}      </a:t>
            </a:r>
            <a:r>
              <a:rPr lang="en-US" sz="2000" i="1" smtClean="0"/>
              <a:t>probability values</a:t>
            </a:r>
            <a:endParaRPr lang="en-US" sz="2000" smtClean="0"/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               </a:t>
            </a:r>
            <a:r>
              <a:rPr lang="en-US" sz="1800" smtClean="0"/>
              <a:t>or</a:t>
            </a:r>
            <a:r>
              <a:rPr lang="en-US" smtClean="0"/>
              <a:t>  </a:t>
            </a:r>
            <a:r>
              <a:rPr lang="en-US" sz="2000" smtClean="0"/>
              <a:t>{</a:t>
            </a:r>
            <a:r>
              <a:rPr lang="en-US" sz="1800" smtClean="0"/>
              <a:t>0-0.3, 0.3-0.5, 0.5-0.7, 0.7-1.0</a:t>
            </a:r>
            <a:r>
              <a:rPr lang="en-US" sz="2000" smtClean="0"/>
              <a:t>}     </a:t>
            </a:r>
            <a:r>
              <a:rPr lang="en-US" sz="2000" i="1" smtClean="0"/>
              <a:t>probability intervals</a:t>
            </a:r>
            <a:endParaRPr lang="en-US" smtClean="0"/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for severity:       </a:t>
            </a:r>
            <a:r>
              <a:rPr lang="en-US" sz="2000" smtClean="0"/>
              <a:t>scale from 1 to 10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mtClean="0"/>
              <a:t>    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 exposure</a:t>
            </a:r>
            <a:r>
              <a:rPr lang="en-US" smtClean="0"/>
              <a:t> for risk</a:t>
            </a:r>
            <a:r>
              <a:rPr lang="en-US" i="1" smtClean="0"/>
              <a:t> r</a:t>
            </a:r>
            <a:r>
              <a:rPr lang="en-US" smtClean="0"/>
              <a:t> with independent consequences </a:t>
            </a:r>
            <a:r>
              <a:rPr lang="en-US" i="1" smtClean="0"/>
              <a:t>c</a:t>
            </a:r>
            <a:r>
              <a:rPr lang="en-US" smtClean="0"/>
              <a:t>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smtClean="0"/>
              <a:t>                </a:t>
            </a:r>
            <a:r>
              <a:rPr kumimoji="0" lang="en-US" smtClean="0"/>
              <a:t>Exposure</a:t>
            </a:r>
            <a:r>
              <a:rPr kumimoji="0" lang="en-US" sz="1000" i="1" smtClean="0"/>
              <a:t> </a:t>
            </a:r>
            <a:r>
              <a:rPr kumimoji="0" lang="en-US" smtClean="0"/>
              <a:t>(</a:t>
            </a:r>
            <a:r>
              <a:rPr kumimoji="0" lang="en-US" i="1" smtClean="0"/>
              <a:t>r</a:t>
            </a:r>
            <a:r>
              <a:rPr kumimoji="0" lang="en-US" smtClean="0"/>
              <a:t>) = </a:t>
            </a:r>
            <a:r>
              <a:rPr kumimoji="0" lang="en-US" sz="1000" i="1" smtClean="0"/>
              <a:t> </a:t>
            </a:r>
            <a:r>
              <a:rPr kumimoji="0" lang="en-AU" sz="2600" b="1" smtClean="0">
                <a:latin typeface="Symbol" pitchFamily="18" charset="2"/>
              </a:rPr>
              <a:t>å</a:t>
            </a:r>
            <a:r>
              <a:rPr kumimoji="0" lang="en-US" i="1" baseline="-25000" smtClean="0"/>
              <a:t>c</a:t>
            </a:r>
            <a:r>
              <a:rPr kumimoji="0" lang="en-US" smtClean="0"/>
              <a:t> Likelihood</a:t>
            </a:r>
            <a:r>
              <a:rPr kumimoji="0" lang="en-US" sz="1000" i="1" smtClean="0"/>
              <a:t> </a:t>
            </a:r>
            <a:r>
              <a:rPr kumimoji="0" lang="en-US" smtClean="0"/>
              <a:t>(</a:t>
            </a:r>
            <a:r>
              <a:rPr kumimoji="0" lang="en-US" i="1" smtClean="0"/>
              <a:t>c</a:t>
            </a:r>
            <a:r>
              <a:rPr kumimoji="0" lang="en-US" smtClean="0"/>
              <a:t>)</a:t>
            </a:r>
            <a:r>
              <a:rPr kumimoji="0" lang="en-US" i="1" smtClean="0"/>
              <a:t>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mtClean="0">
                <a:latin typeface="Symbol" pitchFamily="18" charset="2"/>
              </a:rPr>
              <a:t> </a:t>
            </a:r>
            <a:r>
              <a:rPr kumimoji="0" lang="en-US" smtClean="0"/>
              <a:t>Severity</a:t>
            </a:r>
            <a:r>
              <a:rPr kumimoji="0" lang="en-US" sz="1000" i="1" smtClean="0"/>
              <a:t> </a:t>
            </a:r>
            <a:r>
              <a:rPr kumimoji="0" lang="en-US" smtClean="0"/>
              <a:t>(</a:t>
            </a:r>
            <a:r>
              <a:rPr kumimoji="0" lang="en-US" i="1" smtClean="0"/>
              <a:t>c</a:t>
            </a:r>
            <a:r>
              <a:rPr kumimoji="0" lang="en-US" smtClean="0"/>
              <a:t>) 	</a:t>
            </a:r>
            <a:endParaRPr lang="en-US" smtClean="0"/>
          </a:p>
          <a:p>
            <a:pPr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mtClean="0"/>
              <a:t>    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 Risk comparison/prioritization based on exposures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smtClean="0"/>
              <a:t>          </a:t>
            </a:r>
            <a:r>
              <a:rPr lang="en-US" sz="2000" smtClean="0"/>
              <a:t>(with risks weighted by their likelihood) </a:t>
            </a:r>
          </a:p>
          <a:p>
            <a:pPr>
              <a:lnSpc>
                <a:spcPct val="16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sz="2400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009999"/>
                </a:solidFill>
              </a:rPr>
              <a:t>Finer-grained than qualitative assessment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000" smtClean="0"/>
              <a:t> </a:t>
            </a:r>
            <a:r>
              <a:rPr lang="en-US" smtClean="0">
                <a:solidFill>
                  <a:srgbClr val="009999"/>
                </a:solidFill>
              </a:rPr>
              <a:t>Sill subjective estimates: not grounded on system phenomena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tx2"/>
                </a:solidFill>
              </a:rPr>
              <a:t>       =&gt;</a:t>
            </a:r>
            <a:r>
              <a:rPr lang="en-US" smtClean="0"/>
              <a:t>  </a:t>
            </a:r>
            <a:r>
              <a:rPr lang="en-US" smtClean="0">
                <a:solidFill>
                  <a:srgbClr val="009999"/>
                </a:solidFill>
              </a:rPr>
              <a:t>to be elicited from domain experts 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9999"/>
                </a:solidFill>
              </a:rPr>
              <a:t>                   or data collection from accumulated experiments</a:t>
            </a:r>
          </a:p>
        </p:txBody>
      </p:sp>
      <p:pic>
        <p:nvPicPr>
          <p:cNvPr id="43012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85725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Risk control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3041650"/>
            <a:ext cx="9144000" cy="1941513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Reduce high-exposure risks through countermeasures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yields new or adapted requirements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should be cost-effective</a:t>
            </a:r>
          </a:p>
          <a:p>
            <a:pPr>
              <a:defRPr/>
            </a:pPr>
            <a:r>
              <a:rPr lang="en-US" smtClean="0"/>
              <a:t> Cf. conflict management: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73038" y="1204913"/>
          <a:ext cx="892810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Picture" r:id="rId4" imgW="4590360" imgH="829440" progId="Word.Picture.8">
                  <p:embed/>
                </p:oleObj>
              </mc:Choice>
              <mc:Fallback>
                <p:oleObj name="Picture" r:id="rId4" imgW="4590360" imgH="8294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204913"/>
                        <a:ext cx="8928100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093913" y="4921250"/>
          <a:ext cx="5080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Picture" r:id="rId6" imgW="3330000" imgH="919440" progId="Word.Picture.8">
                  <p:embed/>
                </p:oleObj>
              </mc:Choice>
              <mc:Fallback>
                <p:oleObj name="Picture" r:id="rId6" imgW="3330000" imgH="9194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921250"/>
                        <a:ext cx="5080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3038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28613"/>
            <a:ext cx="863917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 altLang="en-US" smtClean="0"/>
              <a:t>Negotiation-based decision making</a:t>
            </a:r>
            <a:r>
              <a:rPr kumimoji="0" lang="en-US" altLang="en-US" smtClean="0"/>
              <a:t>: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z="2400" smtClean="0"/>
              <a:t>as introduced in Chapter 1 ...</a:t>
            </a:r>
            <a:endParaRPr lang="en-US" altLang="en-US" smtClean="0"/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249363"/>
            <a:ext cx="8680450" cy="4978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fr-FR" dirty="0" smtClean="0"/>
              <a:t>Identification &amp; </a:t>
            </a:r>
            <a:r>
              <a:rPr lang="fr-FR" dirty="0" err="1" smtClean="0"/>
              <a:t>resolution</a:t>
            </a:r>
            <a:r>
              <a:rPr lang="fr-FR" dirty="0" smtClean="0"/>
              <a:t> of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inconsistencies</a:t>
            </a:r>
            <a:endParaRPr lang="fr-FR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dirty="0" err="1" smtClean="0"/>
              <a:t>conflicting</a:t>
            </a:r>
            <a:r>
              <a:rPr lang="fr-FR" dirty="0" smtClean="0"/>
              <a:t> </a:t>
            </a:r>
            <a:r>
              <a:rPr lang="fr-FR" dirty="0" err="1" smtClean="0"/>
              <a:t>stakeholder</a:t>
            </a:r>
            <a:r>
              <a:rPr lang="fr-FR" dirty="0" smtClean="0"/>
              <a:t> </a:t>
            </a:r>
            <a:r>
              <a:rPr lang="fr-FR" dirty="0" err="1" smtClean="0"/>
              <a:t>viewpoints</a:t>
            </a:r>
            <a:r>
              <a:rPr lang="fr-FR" dirty="0" smtClean="0"/>
              <a:t>,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reqs</a:t>
            </a:r>
            <a:r>
              <a:rPr lang="fr-FR" dirty="0" smtClean="0"/>
              <a:t>, ...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fr-FR" dirty="0" smtClean="0"/>
              <a:t>to </a:t>
            </a:r>
            <a:r>
              <a:rPr lang="fr-FR" dirty="0" err="1" smtClean="0"/>
              <a:t>reach</a:t>
            </a:r>
            <a:r>
              <a:rPr lang="fr-FR" dirty="0" smtClean="0"/>
              <a:t> agreement</a:t>
            </a:r>
          </a:p>
          <a:p>
            <a:pPr>
              <a:spcBef>
                <a:spcPct val="30000"/>
              </a:spcBef>
              <a:defRPr/>
            </a:pPr>
            <a:r>
              <a:rPr lang="fr-FR" dirty="0" smtClean="0"/>
              <a:t>Identification, </a:t>
            </a:r>
            <a:r>
              <a:rPr lang="fr-FR" dirty="0" err="1" smtClean="0"/>
              <a:t>assessment</a:t>
            </a:r>
            <a:r>
              <a:rPr lang="fr-FR" dirty="0" smtClean="0"/>
              <a:t> &amp; </a:t>
            </a:r>
            <a:r>
              <a:rPr lang="fr-FR" dirty="0" err="1" smtClean="0"/>
              <a:t>resolution</a:t>
            </a:r>
            <a:r>
              <a:rPr lang="fr-FR" dirty="0" smtClean="0"/>
              <a:t> of system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risks</a:t>
            </a:r>
            <a:endParaRPr lang="fr-FR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dirty="0" err="1" smtClean="0"/>
              <a:t>critical</a:t>
            </a:r>
            <a:r>
              <a:rPr lang="fr-FR" dirty="0" smtClean="0"/>
              <a:t> objectives not met, 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safety</a:t>
            </a:r>
            <a:r>
              <a:rPr lang="fr-FR" dirty="0" smtClean="0"/>
              <a:t> </a:t>
            </a:r>
            <a:r>
              <a:rPr lang="fr-FR" dirty="0" err="1" smtClean="0"/>
              <a:t>hazards</a:t>
            </a:r>
            <a:r>
              <a:rPr lang="fr-FR" dirty="0" smtClean="0"/>
              <a:t>,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threats</a:t>
            </a:r>
            <a:r>
              <a:rPr lang="fr-FR" dirty="0" smtClean="0"/>
              <a:t>,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risks</a:t>
            </a:r>
            <a:r>
              <a:rPr lang="fr-FR" dirty="0" smtClean="0"/>
              <a:t>,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new </a:t>
            </a:r>
            <a:r>
              <a:rPr lang="fr-FR" dirty="0" err="1" smtClean="0"/>
              <a:t>reqs</a:t>
            </a:r>
            <a:r>
              <a:rPr lang="fr-FR" dirty="0" smtClean="0"/>
              <a:t> for more </a:t>
            </a:r>
            <a:r>
              <a:rPr lang="fr-FR" dirty="0" err="1" smtClean="0"/>
              <a:t>robust</a:t>
            </a:r>
            <a:r>
              <a:rPr lang="fr-FR" dirty="0" smtClean="0"/>
              <a:t> system-to-</a:t>
            </a:r>
            <a:r>
              <a:rPr lang="fr-FR" dirty="0" err="1" smtClean="0"/>
              <a:t>be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options</a:t>
            </a:r>
            <a:r>
              <a:rPr lang="fr-FR" dirty="0" smtClean="0"/>
              <a:t>, </a:t>
            </a:r>
            <a:r>
              <a:rPr lang="fr-FR" dirty="0" err="1" smtClean="0"/>
              <a:t>selection</a:t>
            </a:r>
            <a:r>
              <a:rPr lang="fr-FR" dirty="0" smtClean="0"/>
              <a:t> of </a:t>
            </a:r>
            <a:r>
              <a:rPr lang="fr-FR" dirty="0" err="1" smtClean="0"/>
              <a:t>preferred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endParaRPr lang="fr-FR" dirty="0" smtClean="0"/>
          </a:p>
          <a:p>
            <a:pPr lvl="1">
              <a:spcBef>
                <a:spcPct val="10000"/>
              </a:spcBef>
              <a:defRPr/>
            </a:pP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of:  meeting </a:t>
            </a:r>
            <a:r>
              <a:rPr lang="fr-FR" dirty="0" err="1" smtClean="0"/>
              <a:t>same</a:t>
            </a:r>
            <a:r>
              <a:rPr lang="fr-FR" dirty="0" smtClean="0"/>
              <a:t> objective, </a:t>
            </a:r>
            <a:r>
              <a:rPr lang="fr-FR" dirty="0" err="1" smtClean="0"/>
              <a:t>assigning</a:t>
            </a:r>
            <a:r>
              <a:rPr lang="fr-FR" dirty="0" smtClean="0"/>
              <a:t> </a:t>
            </a:r>
            <a:r>
              <a:rPr lang="fr-FR" dirty="0" err="1" smtClean="0"/>
              <a:t>responsibilities</a:t>
            </a:r>
            <a:r>
              <a:rPr lang="fr-FR" dirty="0" smtClean="0"/>
              <a:t>, </a:t>
            </a:r>
            <a:r>
              <a:rPr lang="fr-FR" dirty="0" err="1" smtClean="0"/>
              <a:t>resolving</a:t>
            </a:r>
            <a:r>
              <a:rPr lang="fr-FR" dirty="0" smtClean="0"/>
              <a:t> </a:t>
            </a:r>
            <a:r>
              <a:rPr lang="fr-FR" dirty="0" err="1" smtClean="0"/>
              <a:t>conflicts</a:t>
            </a:r>
            <a:r>
              <a:rPr lang="fr-FR" dirty="0" smtClean="0"/>
              <a:t> &amp; </a:t>
            </a:r>
            <a:r>
              <a:rPr lang="fr-FR" dirty="0" err="1" smtClean="0"/>
              <a:t>risks</a:t>
            </a:r>
            <a:endParaRPr lang="fr-FR" dirty="0" smtClean="0"/>
          </a:p>
          <a:p>
            <a:pPr>
              <a:spcBef>
                <a:spcPct val="30000"/>
              </a:spcBef>
              <a:defRPr/>
            </a:pP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prioritization</a:t>
            </a:r>
            <a:endParaRPr lang="fr-FR" dirty="0" smtClean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fr-FR" dirty="0" smtClean="0"/>
              <a:t>to </a:t>
            </a:r>
            <a:r>
              <a:rPr lang="fr-FR" dirty="0" err="1" smtClean="0"/>
              <a:t>resolve</a:t>
            </a:r>
            <a:r>
              <a:rPr lang="fr-FR" dirty="0" smtClean="0"/>
              <a:t> </a:t>
            </a:r>
            <a:r>
              <a:rPr lang="fr-FR" dirty="0" err="1" smtClean="0"/>
              <a:t>conflicts</a:t>
            </a:r>
            <a:r>
              <a:rPr lang="fr-FR" dirty="0" smtClean="0"/>
              <a:t>, </a:t>
            </a:r>
            <a:r>
              <a:rPr lang="fr-FR" dirty="0" err="1" smtClean="0"/>
              <a:t>address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/</a:t>
            </a:r>
            <a:r>
              <a:rPr lang="fr-FR" dirty="0" err="1" smtClean="0"/>
              <a:t>schedule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support </a:t>
            </a:r>
            <a:r>
              <a:rPr lang="fr-FR" dirty="0" err="1" smtClean="0"/>
              <a:t>incremental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en-US" dirty="0" smtClean="0"/>
          </a:p>
        </p:txBody>
      </p:sp>
      <p:pic>
        <p:nvPicPr>
          <p:cNvPr id="27652" name="Picture 6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77800"/>
            <a:ext cx="120015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Exploring countermeasures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Using elicitation techniques</a:t>
            </a:r>
          </a:p>
          <a:p>
            <a:pPr lvl="1"/>
            <a:r>
              <a:rPr lang="en-US" altLang="en-US" smtClean="0"/>
              <a:t>interviews, group sessions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Reusing known countermeasures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9999"/>
                </a:solidFill>
              </a:rPr>
              <a:t>    e.g.</a:t>
            </a:r>
            <a:r>
              <a:rPr lang="en-US" altLang="en-US" smtClean="0"/>
              <a:t> generic countermeasures to top 10 risks </a:t>
            </a:r>
            <a:r>
              <a:rPr lang="en-US" altLang="en-US" sz="1800" smtClean="0"/>
              <a:t>[Boehm, 1989]</a:t>
            </a:r>
            <a:endParaRPr lang="en-US" altLang="en-US" smtClean="0"/>
          </a:p>
          <a:p>
            <a:pPr lvl="1">
              <a:lnSpc>
                <a:spcPct val="130000"/>
              </a:lnSpc>
            </a:pPr>
            <a:r>
              <a:rPr lang="en-US" altLang="en-US" smtClean="0"/>
              <a:t>simulation  </a:t>
            </a:r>
            <a:r>
              <a:rPr lang="en-US" altLang="en-US" smtClean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altLang="en-US" smtClean="0"/>
              <a:t> poor performance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prototyping, task analysis  </a:t>
            </a:r>
            <a:r>
              <a:rPr lang="en-US" altLang="en-US" smtClean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altLang="en-US" smtClean="0"/>
              <a:t> poor usability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use of cost models  </a:t>
            </a:r>
            <a:r>
              <a:rPr lang="en-US" altLang="en-US" smtClean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altLang="en-US" smtClean="0"/>
              <a:t> unrealistic budgets/schedules</a:t>
            </a:r>
            <a:endParaRPr lang="en-US" altLang="en-US" sz="2000" smtClean="0"/>
          </a:p>
          <a:p>
            <a:pPr>
              <a:lnSpc>
                <a:spcPct val="140000"/>
              </a:lnSpc>
            </a:pPr>
            <a:r>
              <a:rPr lang="en-US" altLang="en-US" smtClean="0"/>
              <a:t>Using risk reduction tactics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3038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28600"/>
            <a:ext cx="8235950" cy="762000"/>
          </a:xfrm>
        </p:spPr>
        <p:txBody>
          <a:bodyPr/>
          <a:lstStyle/>
          <a:p>
            <a:r>
              <a:rPr lang="en-US" altLang="en-US" smtClean="0"/>
              <a:t>Risk reduction tactics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Reduce risk likelihood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ensure significant decrease</a:t>
            </a:r>
            <a:endParaRPr kumimoji="0" lang="en-US" smtClean="0"/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“Prompts for driver reaction regularly generated by software”</a:t>
            </a:r>
            <a:endParaRPr lang="en-US" sz="2000" smtClean="0"/>
          </a:p>
          <a:p>
            <a:pPr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Avoid risk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ensure risk may never occur</a:t>
            </a:r>
            <a:endParaRPr kumimoji="0" lang="en-US" smtClean="0"/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“Doors may be opened by software-controlled actuators only”</a:t>
            </a:r>
            <a:endParaRPr kumimoji="0" lang="en-US" sz="2000" smtClean="0"/>
          </a:p>
          <a:p>
            <a:pPr>
              <a:spcBef>
                <a:spcPct val="250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Reduce consequence likelihood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ensure significant decrease of consequence likelihood</a:t>
            </a:r>
            <a:endParaRPr kumimoji="0" lang="en-US" smtClean="0"/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“Alarm generated in case of door opening while train moving”</a:t>
            </a:r>
            <a:endParaRPr kumimoji="0" lang="en-US" sz="2000" smtClean="0"/>
          </a:p>
          <a:p>
            <a:pPr>
              <a:spcBef>
                <a:spcPct val="250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Avoid risk consequence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ensure consequence may never occur</a:t>
            </a:r>
            <a:endParaRPr kumimoji="0" lang="en-US" smtClean="0"/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“No collision in case of inaccurate speed/position estimates” </a:t>
            </a:r>
            <a:endParaRPr kumimoji="0" lang="en-US" sz="2000" smtClean="0"/>
          </a:p>
          <a:p>
            <a:pPr>
              <a:spcBef>
                <a:spcPct val="250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Mitigate risk consequence</a:t>
            </a:r>
            <a:r>
              <a:rPr kumimoji="0" lang="en-US" smtClean="0"/>
              <a:t>: </a:t>
            </a:r>
            <a:r>
              <a:rPr kumimoji="0" lang="en-US" smtClean="0">
                <a:solidFill>
                  <a:srgbClr val="009999"/>
                </a:solidFill>
              </a:rPr>
              <a:t>new reqs to reduce severity of consequence(s)</a:t>
            </a:r>
            <a:endParaRPr kumimoji="0" lang="en-US" smtClean="0"/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kumimoji="0" lang="en-US" sz="2000" smtClean="0"/>
              <a:t>e.g. </a:t>
            </a:r>
            <a:r>
              <a:rPr kumimoji="0" lang="en-US" sz="2000" smtClean="0">
                <a:solidFill>
                  <a:srgbClr val="5F5F5F"/>
                </a:solidFill>
              </a:rPr>
              <a:t>“Waiting passengers informed of train delays”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3038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28600"/>
            <a:ext cx="7947025" cy="762000"/>
          </a:xfrm>
        </p:spPr>
        <p:txBody>
          <a:bodyPr/>
          <a:lstStyle/>
          <a:p>
            <a:r>
              <a:rPr lang="en-US" altLang="en-US" smtClean="0"/>
              <a:t>Selecting preferred countermeasures</a:t>
            </a: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95400"/>
            <a:ext cx="9031288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Evaluation criteria for preferred countermeasure: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contribution to critical non-functional requirements</a:t>
            </a:r>
          </a:p>
          <a:p>
            <a:pPr lvl="1">
              <a:defRPr/>
            </a:pPr>
            <a:r>
              <a:rPr lang="en-US" smtClean="0"/>
              <a:t>contribution to resolution of </a:t>
            </a:r>
            <a:r>
              <a:rPr lang="en-US" i="1" smtClean="0"/>
              <a:t>other</a:t>
            </a:r>
            <a:r>
              <a:rPr lang="en-US" smtClean="0"/>
              <a:t> risks</a:t>
            </a:r>
          </a:p>
          <a:p>
            <a:pPr lvl="1">
              <a:defRPr/>
            </a:pPr>
            <a:r>
              <a:rPr lang="en-US" smtClean="0"/>
              <a:t>cost-effectiveness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Cost-effectiveness is measured by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risk-reduction leverage</a:t>
            </a:r>
            <a:r>
              <a:rPr lang="en-US" smtClean="0"/>
              <a:t>:</a:t>
            </a:r>
          </a:p>
          <a:p>
            <a:pPr lvl="1" algn="ctr">
              <a:lnSpc>
                <a:spcPct val="150000"/>
              </a:lnSpc>
              <a:buFontTx/>
              <a:buNone/>
              <a:defRPr/>
            </a:pPr>
            <a:r>
              <a:rPr kumimoji="0" lang="en-US" smtClean="0">
                <a:solidFill>
                  <a:schemeClr val="tx1"/>
                </a:solidFill>
              </a:rPr>
              <a:t>RRL</a:t>
            </a:r>
            <a:r>
              <a:rPr kumimoji="0" lang="en-US" sz="1200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</a:t>
            </a:r>
            <a:r>
              <a:rPr kumimoji="0" lang="en-US" i="1" smtClean="0">
                <a:solidFill>
                  <a:schemeClr val="tx1"/>
                </a:solidFill>
              </a:rPr>
              <a:t>r,</a:t>
            </a:r>
            <a:r>
              <a:rPr kumimoji="0" lang="en-US" sz="1200" i="1" smtClean="0"/>
              <a:t> </a:t>
            </a:r>
            <a:r>
              <a:rPr kumimoji="0" lang="en-US" i="1" smtClean="0">
                <a:solidFill>
                  <a:schemeClr val="tx1"/>
                </a:solidFill>
              </a:rPr>
              <a:t>cm</a:t>
            </a:r>
            <a:r>
              <a:rPr kumimoji="0" lang="en-US" smtClean="0">
                <a:solidFill>
                  <a:schemeClr val="tx1"/>
                </a:solidFill>
              </a:rPr>
              <a:t>) = </a:t>
            </a:r>
            <a:r>
              <a:rPr kumimoji="0" lang="en-US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(Exp</a:t>
            </a:r>
            <a:r>
              <a:rPr kumimoji="0" lang="en-US" sz="1200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</a:t>
            </a:r>
            <a:r>
              <a:rPr kumimoji="0" lang="en-US" i="1" smtClean="0">
                <a:solidFill>
                  <a:schemeClr val="tx1"/>
                </a:solidFill>
              </a:rPr>
              <a:t>r</a:t>
            </a:r>
            <a:r>
              <a:rPr kumimoji="0" lang="en-US" smtClean="0">
                <a:solidFill>
                  <a:schemeClr val="tx1"/>
                </a:solidFill>
              </a:rPr>
              <a:t>) </a:t>
            </a:r>
            <a:r>
              <a:rPr kumimoji="0" lang="en-AU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kumimoji="0" lang="en-US" smtClean="0">
                <a:solidFill>
                  <a:schemeClr val="tx1"/>
                </a:solidFill>
              </a:rPr>
              <a:t> Exp</a:t>
            </a:r>
            <a:r>
              <a:rPr kumimoji="0" lang="en-US" sz="1200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</a:t>
            </a:r>
            <a:r>
              <a:rPr kumimoji="0" lang="en-US" i="1" smtClean="0">
                <a:solidFill>
                  <a:schemeClr val="tx1"/>
                </a:solidFill>
              </a:rPr>
              <a:t>r|cm</a:t>
            </a:r>
            <a:r>
              <a:rPr kumimoji="0" lang="en-US" smtClean="0">
                <a:solidFill>
                  <a:schemeClr val="tx1"/>
                </a:solidFill>
              </a:rPr>
              <a:t>)) </a:t>
            </a:r>
            <a:r>
              <a:rPr kumimoji="0" lang="en-US" b="1" smtClean="0">
                <a:solidFill>
                  <a:schemeClr val="tx2"/>
                </a:solidFill>
              </a:rPr>
              <a:t>/</a:t>
            </a:r>
            <a:r>
              <a:rPr kumimoji="0" lang="en-US" smtClean="0">
                <a:solidFill>
                  <a:schemeClr val="tx1"/>
                </a:solidFill>
              </a:rPr>
              <a:t> Cost</a:t>
            </a:r>
            <a:r>
              <a:rPr kumimoji="0" lang="en-US" sz="1200" i="1" smtClean="0"/>
              <a:t> </a:t>
            </a:r>
            <a:r>
              <a:rPr kumimoji="0" lang="en-US" smtClean="0">
                <a:solidFill>
                  <a:schemeClr val="tx1"/>
                </a:solidFill>
              </a:rPr>
              <a:t>(</a:t>
            </a:r>
            <a:r>
              <a:rPr kumimoji="0" lang="en-US" i="1" smtClean="0">
                <a:solidFill>
                  <a:schemeClr val="tx1"/>
                </a:solidFill>
              </a:rPr>
              <a:t>cm</a:t>
            </a:r>
            <a:r>
              <a:rPr kumimoji="0" lang="en-US" smtClean="0">
                <a:solidFill>
                  <a:schemeClr val="tx1"/>
                </a:solidFill>
              </a:rPr>
              <a:t>)</a:t>
            </a:r>
            <a:endParaRPr kumimoji="0" lang="en-US" smtClean="0"/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kumimoji="0" lang="en-US" smtClean="0"/>
              <a:t>Exp</a:t>
            </a:r>
            <a:r>
              <a:rPr kumimoji="0" lang="en-US" sz="1000" i="1" smtClean="0"/>
              <a:t> </a:t>
            </a:r>
            <a:r>
              <a:rPr kumimoji="0" lang="en-US" smtClean="0"/>
              <a:t>(</a:t>
            </a:r>
            <a:r>
              <a:rPr kumimoji="0" lang="en-US" i="1" smtClean="0"/>
              <a:t>r</a:t>
            </a:r>
            <a:r>
              <a:rPr kumimoji="0" lang="en-US" smtClean="0"/>
              <a:t>):</a:t>
            </a:r>
            <a:r>
              <a:rPr kumimoji="0" lang="en-US" i="1" smtClean="0"/>
              <a:t> </a:t>
            </a:r>
            <a:r>
              <a:rPr kumimoji="0" lang="en-US" smtClean="0"/>
              <a:t>exposure of risk </a:t>
            </a:r>
            <a:r>
              <a:rPr kumimoji="0" lang="en-US" i="1" smtClean="0"/>
              <a:t>r</a:t>
            </a:r>
          </a:p>
          <a:p>
            <a:pPr lvl="1">
              <a:buFontTx/>
              <a:buNone/>
              <a:defRPr/>
            </a:pPr>
            <a:r>
              <a:rPr kumimoji="0" lang="en-US" smtClean="0"/>
              <a:t>Exp</a:t>
            </a:r>
            <a:r>
              <a:rPr kumimoji="0" lang="en-US" sz="1000" i="1" smtClean="0"/>
              <a:t> </a:t>
            </a:r>
            <a:r>
              <a:rPr kumimoji="0" lang="en-US" smtClean="0"/>
              <a:t>(</a:t>
            </a:r>
            <a:r>
              <a:rPr kumimoji="0" lang="en-US" i="1" smtClean="0"/>
              <a:t>r</a:t>
            </a:r>
            <a:r>
              <a:rPr kumimoji="0" lang="en-US" sz="1800" i="1" smtClean="0"/>
              <a:t>|</a:t>
            </a:r>
            <a:r>
              <a:rPr kumimoji="0" lang="en-US" i="1" smtClean="0"/>
              <a:t>cm</a:t>
            </a:r>
            <a:r>
              <a:rPr kumimoji="0" lang="en-US" smtClean="0"/>
              <a:t>): new exposure of </a:t>
            </a:r>
            <a:r>
              <a:rPr kumimoji="0" lang="en-US" i="1" smtClean="0"/>
              <a:t>r</a:t>
            </a:r>
            <a:r>
              <a:rPr kumimoji="0" lang="en-US" smtClean="0"/>
              <a:t> if countermeasure </a:t>
            </a:r>
            <a:r>
              <a:rPr kumimoji="0" lang="en-US" i="1" smtClean="0"/>
              <a:t>cm</a:t>
            </a:r>
            <a:r>
              <a:rPr kumimoji="0" lang="en-US" smtClean="0"/>
              <a:t> is selected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en-US" smtClean="0">
                <a:solidFill>
                  <a:schemeClr val="tx2"/>
                </a:solidFill>
              </a:rPr>
              <a:t>=&gt;</a:t>
            </a:r>
            <a:r>
              <a:rPr kumimoji="0" lang="en-US" smtClean="0"/>
              <a:t>  Select countermeasures with highest RRLs</a:t>
            </a:r>
          </a:p>
          <a:p>
            <a:pPr lvl="1">
              <a:lnSpc>
                <a:spcPct val="100000"/>
              </a:lnSpc>
              <a:defRPr/>
            </a:pPr>
            <a:r>
              <a:rPr kumimoji="0" lang="en-US" smtClean="0"/>
              <a:t>refinable through cumulative countermeasures &amp; RRLs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3038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6763" y="214313"/>
            <a:ext cx="8191500" cy="762000"/>
          </a:xfrm>
        </p:spPr>
        <p:txBody>
          <a:bodyPr/>
          <a:lstStyle/>
          <a:p>
            <a:r>
              <a:rPr lang="en-US" altLang="en-US" smtClean="0"/>
              <a:t>Risks should be documented</a:t>
            </a:r>
          </a:p>
        </p:txBody>
      </p:sp>
      <p:sp>
        <p:nvSpPr>
          <p:cNvPr id="142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900" y="1004888"/>
            <a:ext cx="8845550" cy="549751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kumimoji="0" lang="en-US" smtClean="0"/>
              <a:t>To record/explain 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kumimoji="0" lang="en-US" smtClean="0"/>
              <a:t> these countermeasure reqs, to support system evolution	</a:t>
            </a:r>
          </a:p>
          <a:p>
            <a:pPr>
              <a:lnSpc>
                <a:spcPct val="140000"/>
              </a:lnSpc>
              <a:defRPr/>
            </a:pPr>
            <a:r>
              <a:rPr kumimoji="0" lang="en-US" smtClean="0"/>
              <a:t>For each identified risk: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conditions/events for occurrence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estimated likelihood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possible causes &amp; consequences 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estimated likelihood &amp; severity of each consequence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smtClean="0"/>
              <a:t>identified countermeasures + risk-reduction leverages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smtClean="0"/>
              <a:t>selected countermeasures</a:t>
            </a:r>
          </a:p>
          <a:p>
            <a:pPr lvl="1" algn="just">
              <a:lnSpc>
                <a:spcPct val="140000"/>
              </a:lnSpc>
              <a:spcBef>
                <a:spcPts val="300"/>
              </a:spcBef>
              <a:buFontTx/>
              <a:buNone/>
              <a:defRPr/>
            </a:pPr>
            <a:r>
              <a:rPr lang="en-US" sz="24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@</a:t>
            </a:r>
            <a:r>
              <a:rPr kumimoji="0" lang="en-US" smtClean="0"/>
              <a:t>  </a:t>
            </a:r>
            <a:r>
              <a:rPr kumimoji="0" lang="en-US" smtClean="0">
                <a:solidFill>
                  <a:schemeClr val="tx1"/>
                </a:solidFill>
              </a:rPr>
              <a:t>annotated risk tree  </a:t>
            </a:r>
          </a:p>
          <a:p>
            <a:pPr algn="just"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smtClean="0"/>
              <a:t>More on risk management &amp; documentation in Chaps. 9, 16, 18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71450" y="85725"/>
          <a:ext cx="8207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Clip" r:id="rId4" imgW="1258200" imgH="1103040" progId="MS_ClipArt_Gallery.2">
                  <p:embed/>
                </p:oleObj>
              </mc:Choice>
              <mc:Fallback>
                <p:oleObj name="Clip" r:id="rId4" imgW="1258200" imgH="11030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85725"/>
                        <a:ext cx="8207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dirty="0" smtClean="0"/>
              <a:t>Requirements evaluation: outline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dirty="0" smtClean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  <a:defRPr/>
            </a:pPr>
            <a:r>
              <a:rPr kumimoji="0" lang="en-US" dirty="0" smtClean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Risk management</a:t>
            </a:r>
            <a:endParaRPr kumimoji="0" lang="en-AU" i="1" dirty="0" smtClean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DDP: quantitative risk management for RE</a:t>
            </a:r>
            <a:endParaRPr kumimoji="0" lang="en-US" dirty="0" smtClean="0"/>
          </a:p>
          <a:p>
            <a:pPr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dirty="0" smtClean="0"/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dirty="0" smtClean="0"/>
              <a:t>Requirements prioritization</a:t>
            </a:r>
            <a:endParaRPr kumimoji="0" lang="en-US" altLang="en-US" dirty="0" smtClean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16450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28600"/>
            <a:ext cx="8089900" cy="762000"/>
          </a:xfrm>
        </p:spPr>
        <p:txBody>
          <a:bodyPr/>
          <a:lstStyle/>
          <a:p>
            <a:r>
              <a:rPr kumimoji="0" lang="en-US" altLang="en-US" smtClean="0"/>
              <a:t>DDP:  quantitative risk management for 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1100"/>
            <a:ext cx="8886825" cy="25542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DDP = </a:t>
            </a:r>
            <a:r>
              <a:rPr lang="en-US" altLang="en-US" u="sng" smtClean="0"/>
              <a:t>D</a:t>
            </a:r>
            <a:r>
              <a:rPr lang="en-US" altLang="en-US" smtClean="0"/>
              <a:t>efect </a:t>
            </a:r>
            <a:r>
              <a:rPr lang="en-US" altLang="en-US" u="sng" smtClean="0"/>
              <a:t>D</a:t>
            </a:r>
            <a:r>
              <a:rPr lang="en-US" altLang="en-US" smtClean="0"/>
              <a:t>etection </a:t>
            </a:r>
            <a:r>
              <a:rPr lang="en-US" altLang="en-US" u="sng" smtClean="0"/>
              <a:t>P</a:t>
            </a:r>
            <a:r>
              <a:rPr lang="en-US" altLang="en-US" smtClean="0"/>
              <a:t>revention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Technique &amp; tool developed at NASA </a:t>
            </a:r>
            <a:r>
              <a:rPr lang="en-US" altLang="en-US" sz="1800" smtClean="0"/>
              <a:t>[Feather, 2003]</a:t>
            </a:r>
            <a:r>
              <a:rPr lang="en-US" altLang="en-US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Quantitative support for </a:t>
            </a:r>
            <a:r>
              <a:rPr lang="en-US" altLang="en-US" i="1" smtClean="0"/>
              <a:t>Identify</a:t>
            </a:r>
            <a:r>
              <a:rPr lang="en-US" altLang="en-US" smtClean="0"/>
              <a:t>-</a:t>
            </a:r>
            <a:r>
              <a:rPr lang="en-US" altLang="en-US" i="1" smtClean="0"/>
              <a:t>Assess</a:t>
            </a:r>
            <a:r>
              <a:rPr lang="en-US" altLang="en-US" smtClean="0"/>
              <a:t>-</a:t>
            </a:r>
            <a:r>
              <a:rPr lang="en-US" altLang="en-US" i="1" smtClean="0"/>
              <a:t>Control</a:t>
            </a:r>
            <a:r>
              <a:rPr lang="en-US" altLang="en-US" smtClean="0"/>
              <a:t> cycles</a:t>
            </a:r>
          </a:p>
          <a:p>
            <a:pPr>
              <a:lnSpc>
                <a:spcPct val="190000"/>
              </a:lnSpc>
            </a:pPr>
            <a:r>
              <a:rPr lang="en-US" altLang="en-US" smtClean="0"/>
              <a:t>Three steps:</a:t>
            </a:r>
          </a:p>
        </p:txBody>
      </p:sp>
      <p:pic>
        <p:nvPicPr>
          <p:cNvPr id="13317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85725"/>
            <a:ext cx="98266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63525" y="3840163"/>
          <a:ext cx="879475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Picture" r:id="rId5" imgW="5130000" imgH="1099080" progId="Word.Picture.8">
                  <p:embed/>
                </p:oleObj>
              </mc:Choice>
              <mc:Fallback>
                <p:oleObj name="Picture" r:id="rId5" imgW="5130000" imgH="10990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3840163"/>
                        <a:ext cx="879475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mtClean="0"/>
              <a:t>Step 1:  Elaborate the </a:t>
            </a:r>
            <a:r>
              <a:rPr kumimoji="0" lang="en-US" altLang="en-US" i="1" smtClean="0"/>
              <a:t>Impact</a:t>
            </a:r>
            <a:r>
              <a:rPr kumimoji="0" lang="en-US" altLang="en-US" smtClean="0"/>
              <a:t> matrix</a:t>
            </a:r>
            <a:endParaRPr kumimoji="0" lang="en-US" altLang="en-US" b="1" smtClean="0">
              <a:solidFill>
                <a:schemeClr val="tx1"/>
              </a:solidFill>
            </a:endParaRP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95400"/>
            <a:ext cx="9001125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Build 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risk-consequence table</a:t>
            </a:r>
            <a:r>
              <a:rPr lang="en-US" smtClean="0"/>
              <a:t> with domain experts for ...</a:t>
            </a:r>
          </a:p>
          <a:p>
            <a:pPr lvl="1">
              <a:defRPr/>
            </a:pPr>
            <a:r>
              <a:rPr lang="en-US" smtClean="0"/>
              <a:t>prioritizing risks by critical impact on all objectives</a:t>
            </a:r>
          </a:p>
          <a:p>
            <a:pPr lvl="1">
              <a:defRPr/>
            </a:pPr>
            <a:r>
              <a:rPr lang="en-US" smtClean="0"/>
              <a:t>highlighting the most risk-driving objectives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/>
              <a:t>For each objective </a:t>
            </a:r>
            <a:r>
              <a:rPr lang="en-US" i="1" smtClean="0"/>
              <a:t>obj</a:t>
            </a:r>
            <a:r>
              <a:rPr lang="en-US" smtClean="0"/>
              <a:t>, risk </a:t>
            </a:r>
            <a:r>
              <a:rPr lang="en-US" i="1" smtClean="0"/>
              <a:t>r:</a:t>
            </a:r>
            <a:r>
              <a:rPr lang="en-US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sz="2000" i="1" smtClean="0"/>
              <a:t>        </a:t>
            </a:r>
            <a:r>
              <a:rPr kumimoji="0" lang="en-US" sz="2000" smtClean="0"/>
              <a:t>Impact</a:t>
            </a:r>
            <a:r>
              <a:rPr kumimoji="0" lang="en-US" sz="9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</a:t>
            </a:r>
            <a:r>
              <a:rPr lang="en-US" smtClean="0"/>
              <a:t> =  estimated loss of satisfaction of </a:t>
            </a:r>
            <a:r>
              <a:rPr lang="en-US" i="1" smtClean="0"/>
              <a:t>obj</a:t>
            </a:r>
            <a:r>
              <a:rPr lang="en-US" smtClean="0"/>
              <a:t>  by</a:t>
            </a:r>
            <a:r>
              <a:rPr lang="en-US" i="1" smtClean="0"/>
              <a:t> r</a:t>
            </a:r>
            <a:endParaRPr lang="en-US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			                            </a:t>
            </a:r>
            <a:r>
              <a:rPr lang="en-US" sz="2000" smtClean="0"/>
              <a:t>0</a:t>
            </a:r>
            <a:r>
              <a:rPr lang="en-US" sz="1800" smtClean="0"/>
              <a:t> (no loss) </a:t>
            </a:r>
            <a:r>
              <a:rPr lang="en-US" sz="2000" smtClean="0"/>
              <a:t>--&gt; 1</a:t>
            </a:r>
            <a:r>
              <a:rPr lang="en-US" sz="1800" smtClean="0"/>
              <a:t> (total loss)</a:t>
            </a:r>
            <a:endParaRPr lang="en-US" sz="2000" smtClean="0"/>
          </a:p>
          <a:p>
            <a:pPr>
              <a:lnSpc>
                <a:spcPct val="100000"/>
              </a:lnSpc>
              <a:defRPr/>
            </a:pPr>
            <a:r>
              <a:rPr lang="en-US" smtClean="0"/>
              <a:t>Last line, for each risk </a:t>
            </a:r>
            <a:r>
              <a:rPr lang="en-US" i="1" smtClean="0"/>
              <a:t>r</a:t>
            </a:r>
            <a:r>
              <a:rPr lang="en-US" smtClean="0"/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Criticality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 = 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Likelihood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i="1" baseline="-25000" smtClean="0"/>
              <a:t>obj</a:t>
            </a:r>
            <a:r>
              <a:rPr kumimoji="0" lang="en-US" sz="1100" smtClean="0"/>
              <a:t> </a:t>
            </a:r>
            <a:r>
              <a:rPr kumimoji="0" lang="en-US" sz="2000" smtClean="0"/>
              <a:t>(Impact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Weight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))</a:t>
            </a:r>
            <a:endParaRPr lang="en-US" smtClean="0"/>
          </a:p>
          <a:p>
            <a:pPr>
              <a:lnSpc>
                <a:spcPct val="160000"/>
              </a:lnSpc>
              <a:defRPr/>
            </a:pPr>
            <a:r>
              <a:rPr lang="en-US" smtClean="0"/>
              <a:t>Last column, for each objective </a:t>
            </a:r>
            <a:r>
              <a:rPr lang="en-US" i="1" smtClean="0"/>
              <a:t>obj</a:t>
            </a:r>
            <a:r>
              <a:rPr lang="en-US" smtClean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Loss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 = 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Weight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i="1" baseline="-25000" smtClean="0"/>
              <a:t>r</a:t>
            </a:r>
            <a:r>
              <a:rPr kumimoji="0" lang="en-US" sz="1100" smtClean="0"/>
              <a:t> </a:t>
            </a:r>
            <a:r>
              <a:rPr kumimoji="0" lang="en-US" sz="2000" smtClean="0"/>
              <a:t>(Impact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obj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Likelihood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8625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 i="1" smtClean="0"/>
              <a:t>Impact</a:t>
            </a:r>
            <a:r>
              <a:rPr kumimoji="0" lang="en-US" altLang="en-US" smtClean="0"/>
              <a:t> matrix:  </a:t>
            </a:r>
            <a:br>
              <a:rPr kumimoji="0" lang="en-US" altLang="en-US" smtClean="0"/>
            </a:br>
            <a:r>
              <a:rPr kumimoji="0" lang="en-US" altLang="en-US" smtClean="0"/>
              <a:t>example for library system</a:t>
            </a:r>
            <a:endParaRPr kumimoji="0" lang="en-US" altLang="en-US" b="1" smtClean="0">
              <a:solidFill>
                <a:schemeClr val="tx1"/>
              </a:solidFill>
            </a:endParaRPr>
          </a:p>
        </p:txBody>
      </p:sp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57150" y="1889125"/>
            <a:ext cx="8945563" cy="3376613"/>
            <a:chOff x="0" y="1064"/>
            <a:chExt cx="5635" cy="2127"/>
          </a:xfrm>
        </p:grpSpPr>
        <p:sp>
          <p:nvSpPr>
            <p:cNvPr id="1429514" name="AutoShape 10"/>
            <p:cNvSpPr>
              <a:spLocks noChangeArrowheads="1"/>
            </p:cNvSpPr>
            <p:nvPr/>
          </p:nvSpPr>
          <p:spPr bwMode="auto">
            <a:xfrm>
              <a:off x="45" y="1064"/>
              <a:ext cx="5590" cy="2018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graphicFrame>
          <p:nvGraphicFramePr>
            <p:cNvPr id="14339" name="Object 8"/>
            <p:cNvGraphicFramePr>
              <a:graphicFrameLocks noChangeAspect="1"/>
            </p:cNvGraphicFramePr>
            <p:nvPr/>
          </p:nvGraphicFramePr>
          <p:xfrm>
            <a:off x="0" y="1082"/>
            <a:ext cx="5591" cy="2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Document" r:id="rId4" imgW="5859720" imgH="2211480" progId="Word.Document.8">
                    <p:embed/>
                  </p:oleObj>
                </mc:Choice>
                <mc:Fallback>
                  <p:oleObj name="Document" r:id="rId4" imgW="5859720" imgH="2211480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82"/>
                          <a:ext cx="5591" cy="2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8" name="Object 9"/>
          <p:cNvGraphicFramePr>
            <a:graphicFrameLocks noGrp="1"/>
          </p:cNvGraphicFramePr>
          <p:nvPr>
            <p:ph type="body" idx="1"/>
          </p:nvPr>
        </p:nvGraphicFramePr>
        <p:xfrm>
          <a:off x="201613" y="204788"/>
          <a:ext cx="9286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Clip" r:id="rId6" imgW="707040" imgH="759960" progId="MS_ClipArt_Gallery.2">
                  <p:embed/>
                </p:oleObj>
              </mc:Choice>
              <mc:Fallback>
                <p:oleObj name="Clip" r:id="rId6" imgW="707040" imgH="759960" progId="MS_ClipArt_Gallery.2">
                  <p:embed/>
                  <p:pic>
                    <p:nvPicPr>
                      <p:cNvPr id="0" name="Object 9"/>
                      <p:cNvPicPr preferRelativeResize="0"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204788"/>
                        <a:ext cx="9286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mtClean="0"/>
              <a:t>Step 2:  Elaborate the </a:t>
            </a:r>
            <a:r>
              <a:rPr kumimoji="0" lang="en-US" altLang="en-US" i="1" smtClean="0"/>
              <a:t>Effectiveness</a:t>
            </a:r>
            <a:r>
              <a:rPr kumimoji="0" lang="en-US" altLang="en-US" smtClean="0"/>
              <a:t> matrix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95400"/>
            <a:ext cx="9001125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Build 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risk-countermeasure table</a:t>
            </a:r>
            <a:r>
              <a:rPr lang="en-US" smtClean="0"/>
              <a:t> with domain experts for ...</a:t>
            </a:r>
          </a:p>
          <a:p>
            <a:pPr lvl="1">
              <a:defRPr/>
            </a:pPr>
            <a:r>
              <a:rPr lang="en-US" smtClean="0"/>
              <a:t>estimating risk reduction by alternative countermeasures</a:t>
            </a:r>
          </a:p>
          <a:p>
            <a:pPr lvl="1">
              <a:defRPr/>
            </a:pPr>
            <a:r>
              <a:rPr lang="en-US" smtClean="0"/>
              <a:t>highlighting most globally effective countermeasures</a:t>
            </a:r>
          </a:p>
          <a:p>
            <a:pPr>
              <a:lnSpc>
                <a:spcPct val="160000"/>
              </a:lnSpc>
              <a:defRPr/>
            </a:pPr>
            <a:r>
              <a:rPr lang="en-US" smtClean="0"/>
              <a:t>For each countermeasure </a:t>
            </a:r>
            <a:r>
              <a:rPr lang="en-US" i="1" smtClean="0"/>
              <a:t>cm</a:t>
            </a:r>
            <a:r>
              <a:rPr lang="en-US" smtClean="0"/>
              <a:t>, weighted risk </a:t>
            </a:r>
            <a:r>
              <a:rPr lang="en-US" i="1" smtClean="0"/>
              <a:t>r:</a:t>
            </a:r>
            <a:r>
              <a:rPr lang="en-US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0" lang="en-US" sz="2000" i="1" smtClean="0"/>
              <a:t>        </a:t>
            </a:r>
            <a:r>
              <a:rPr kumimoji="0" lang="en-US" sz="2000" smtClean="0"/>
              <a:t>Reduction</a:t>
            </a:r>
            <a:r>
              <a:rPr kumimoji="0" lang="en-US" sz="9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cm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r</a:t>
            </a:r>
            <a:r>
              <a:rPr kumimoji="0" lang="en-US" sz="2000" smtClean="0"/>
              <a:t>)</a:t>
            </a:r>
            <a:r>
              <a:rPr lang="en-US" smtClean="0"/>
              <a:t> =  estimated reduction of </a:t>
            </a:r>
            <a:r>
              <a:rPr lang="en-US" i="1" smtClean="0"/>
              <a:t>r</a:t>
            </a:r>
            <a:r>
              <a:rPr lang="en-US" smtClean="0"/>
              <a:t> if </a:t>
            </a:r>
            <a:r>
              <a:rPr lang="en-US" i="1" smtClean="0"/>
              <a:t>cm</a:t>
            </a:r>
            <a:r>
              <a:rPr lang="en-US" smtClean="0"/>
              <a:t> applied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			                      </a:t>
            </a:r>
            <a:r>
              <a:rPr lang="en-US" sz="2000" smtClean="0"/>
              <a:t>0</a:t>
            </a:r>
            <a:r>
              <a:rPr lang="en-US" sz="1800" smtClean="0"/>
              <a:t> (no reduction) </a:t>
            </a:r>
            <a:r>
              <a:rPr lang="en-US" sz="2000" smtClean="0"/>
              <a:t>--&gt; 1</a:t>
            </a:r>
            <a:r>
              <a:rPr lang="en-US" sz="1800" smtClean="0"/>
              <a:t> (risk elimination)</a:t>
            </a:r>
            <a:endParaRPr lang="en-US" sz="2000" smtClean="0"/>
          </a:p>
          <a:p>
            <a:pPr>
              <a:defRPr/>
            </a:pPr>
            <a:r>
              <a:rPr lang="en-US" smtClean="0"/>
              <a:t>Last line, for each risk </a:t>
            </a:r>
            <a:r>
              <a:rPr lang="en-US" i="1" smtClean="0"/>
              <a:t>r</a:t>
            </a:r>
            <a:r>
              <a:rPr lang="en-US" smtClean="0"/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 combinedReduction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 =</a:t>
            </a:r>
            <a:r>
              <a:rPr kumimoji="0" lang="en-AU" sz="2000" smtClean="0"/>
              <a:t>  1 </a:t>
            </a:r>
            <a:r>
              <a:rPr kumimoji="0" lang="en-AU" sz="2000" smtClean="0">
                <a:latin typeface="Symbol" pitchFamily="18" charset="2"/>
              </a:rPr>
              <a:t>- </a:t>
            </a:r>
            <a:r>
              <a:rPr kumimoji="0" lang="en-AU" b="1" smtClean="0">
                <a:latin typeface="Symbol" pitchFamily="18" charset="2"/>
              </a:rPr>
              <a:t>P</a:t>
            </a:r>
            <a:r>
              <a:rPr kumimoji="0" lang="en-US" sz="2000" i="1" baseline="-25000" smtClean="0"/>
              <a:t>cm</a:t>
            </a:r>
            <a:r>
              <a:rPr kumimoji="0" lang="en-US" sz="2000" baseline="-25000" smtClean="0"/>
              <a:t> </a:t>
            </a:r>
            <a:r>
              <a:rPr kumimoji="0" lang="en-US" sz="2000" smtClean="0"/>
              <a:t>(</a:t>
            </a:r>
            <a:r>
              <a:rPr kumimoji="0" lang="en-AU" sz="2000" smtClean="0"/>
              <a:t>1 </a:t>
            </a:r>
            <a:r>
              <a:rPr kumimoji="0" lang="en-AU" sz="2000" smtClean="0">
                <a:latin typeface="Symbol" pitchFamily="18" charset="2"/>
              </a:rPr>
              <a:t>- </a:t>
            </a:r>
            <a:r>
              <a:rPr kumimoji="0" lang="en-US" sz="2000" smtClean="0"/>
              <a:t>Reduction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cm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r</a:t>
            </a:r>
            <a:r>
              <a:rPr kumimoji="0" lang="en-US" sz="2000" smtClean="0"/>
              <a:t>))</a:t>
            </a:r>
            <a:endParaRPr lang="en-US" smtClean="0"/>
          </a:p>
          <a:p>
            <a:pPr>
              <a:lnSpc>
                <a:spcPct val="160000"/>
              </a:lnSpc>
              <a:defRPr/>
            </a:pPr>
            <a:r>
              <a:rPr lang="en-US" smtClean="0"/>
              <a:t>Last column, for each countermeasure </a:t>
            </a:r>
            <a:r>
              <a:rPr lang="en-US" i="1" smtClean="0"/>
              <a:t>cm</a:t>
            </a:r>
            <a:r>
              <a:rPr lang="en-US" smtClean="0"/>
              <a:t>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en-US" sz="2000" smtClean="0"/>
              <a:t>       overallEffect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cm</a:t>
            </a:r>
            <a:r>
              <a:rPr kumimoji="0" lang="en-US" sz="2000" smtClean="0"/>
              <a:t>) =</a:t>
            </a:r>
            <a:r>
              <a:rPr kumimoji="0" lang="en-AU" sz="2000" smtClean="0"/>
              <a:t>  </a:t>
            </a:r>
            <a:r>
              <a:rPr kumimoji="0" lang="en-AU" b="1" smtClean="0">
                <a:latin typeface="Symbol" pitchFamily="18" charset="2"/>
              </a:rPr>
              <a:t>å</a:t>
            </a:r>
            <a:r>
              <a:rPr kumimoji="0" lang="en-US" sz="2000" i="1" baseline="-25000" smtClean="0"/>
              <a:t>r</a:t>
            </a:r>
            <a:r>
              <a:rPr kumimoji="0" lang="en-US" sz="2000" smtClean="0"/>
              <a:t> (Reduction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cm</a:t>
            </a:r>
            <a:r>
              <a:rPr kumimoji="0" lang="en-US" sz="2000" smtClean="0"/>
              <a:t>,</a:t>
            </a:r>
            <a:r>
              <a:rPr kumimoji="0" lang="en-US" sz="1100" smtClean="0"/>
              <a:t> </a:t>
            </a:r>
            <a:r>
              <a:rPr kumimoji="0" lang="en-US" sz="2000" i="1" smtClean="0"/>
              <a:t>r</a:t>
            </a:r>
            <a:r>
              <a:rPr kumimoji="0" lang="en-US" sz="2000" smtClean="0"/>
              <a:t>) </a:t>
            </a:r>
            <a:r>
              <a:rPr kumimoji="0" lang="en-AU" b="1" smtClean="0">
                <a:latin typeface="Symbol" pitchFamily="18" charset="2"/>
              </a:rPr>
              <a:t>´</a:t>
            </a:r>
            <a:r>
              <a:rPr kumimoji="0" lang="en-AU" sz="2000" smtClean="0">
                <a:latin typeface="Symbol" pitchFamily="18" charset="2"/>
              </a:rPr>
              <a:t> </a:t>
            </a:r>
            <a:r>
              <a:rPr kumimoji="0" lang="en-US" sz="2000" smtClean="0"/>
              <a:t> Criticality</a:t>
            </a:r>
            <a:r>
              <a:rPr kumimoji="0" lang="en-US" sz="1100" smtClean="0"/>
              <a:t> </a:t>
            </a:r>
            <a:r>
              <a:rPr kumimoji="0" lang="en-US" sz="2000" smtClean="0"/>
              <a:t>(</a:t>
            </a:r>
            <a:r>
              <a:rPr kumimoji="0" lang="en-US" sz="2000" i="1" smtClean="0"/>
              <a:t>r</a:t>
            </a:r>
            <a:r>
              <a:rPr kumimoji="0" lang="en-US" sz="2000" smtClean="0"/>
              <a:t>))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28625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 i="1" smtClean="0"/>
              <a:t>Effectiveness</a:t>
            </a:r>
            <a:r>
              <a:rPr kumimoji="0" lang="en-US" altLang="en-US" smtClean="0"/>
              <a:t> matrix:  </a:t>
            </a:r>
            <a:br>
              <a:rPr kumimoji="0" lang="en-US" altLang="en-US" smtClean="0"/>
            </a:br>
            <a:r>
              <a:rPr kumimoji="0" lang="en-US" altLang="en-US" smtClean="0"/>
              <a:t>example for library system</a:t>
            </a:r>
          </a:p>
        </p:txBody>
      </p:sp>
      <p:graphicFrame>
        <p:nvGraphicFramePr>
          <p:cNvPr id="15362" name="Object 6"/>
          <p:cNvGraphicFramePr>
            <a:graphicFrameLocks noGrp="1"/>
          </p:cNvGraphicFramePr>
          <p:nvPr>
            <p:ph type="body" idx="1"/>
          </p:nvPr>
        </p:nvGraphicFramePr>
        <p:xfrm>
          <a:off x="201613" y="204788"/>
          <a:ext cx="9286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Clip" r:id="rId4" imgW="707040" imgH="759960" progId="MS_ClipArt_Gallery.2">
                  <p:embed/>
                </p:oleObj>
              </mc:Choice>
              <mc:Fallback>
                <p:oleObj name="Clip" r:id="rId4" imgW="707040" imgH="759960" progId="MS_ClipArt_Gallery.2">
                  <p:embed/>
                  <p:pic>
                    <p:nvPicPr>
                      <p:cNvPr id="0" name="Object 6"/>
                      <p:cNvPicPr preferRelativeResize="0"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204788"/>
                        <a:ext cx="9286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42863" y="1962150"/>
            <a:ext cx="9144000" cy="3282950"/>
            <a:chOff x="27" y="1146"/>
            <a:chExt cx="5760" cy="2068"/>
          </a:xfrm>
        </p:grpSpPr>
        <p:sp>
          <p:nvSpPr>
            <p:cNvPr id="1431556" name="AutoShape 4"/>
            <p:cNvSpPr>
              <a:spLocks noChangeArrowheads="1"/>
            </p:cNvSpPr>
            <p:nvPr/>
          </p:nvSpPr>
          <p:spPr bwMode="auto">
            <a:xfrm>
              <a:off x="45" y="1146"/>
              <a:ext cx="5715" cy="1872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graphicFrame>
          <p:nvGraphicFramePr>
            <p:cNvPr id="15363" name="Object 8"/>
            <p:cNvGraphicFramePr>
              <a:graphicFrameLocks noChangeAspect="1"/>
            </p:cNvGraphicFramePr>
            <p:nvPr/>
          </p:nvGraphicFramePr>
          <p:xfrm>
            <a:off x="27" y="1177"/>
            <a:ext cx="5760" cy="2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Document" r:id="rId6" imgW="6219360" imgH="2199240" progId="Word.Document.8">
                    <p:embed/>
                  </p:oleObj>
                </mc:Choice>
                <mc:Fallback>
                  <p:oleObj name="Document" r:id="rId6" imgW="6219360" imgH="2199240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" y="1177"/>
                          <a:ext cx="5760" cy="2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Requirements evaluation: outline</a:t>
            </a:r>
          </a:p>
        </p:txBody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altLang="en-US" smtClean="0"/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AU" altLang="en-US" smtClean="0"/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smtClean="0"/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smtClean="0"/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</a:pPr>
            <a:r>
              <a:rPr kumimoji="0" lang="en-US" altLang="en-US" smtClean="0"/>
              <a:t>Risk analysis</a:t>
            </a:r>
          </a:p>
          <a:p>
            <a:pPr lvl="1">
              <a:spcBef>
                <a:spcPts val="200"/>
              </a:spcBef>
            </a:pPr>
            <a:r>
              <a:rPr kumimoji="0" lang="en-AU" altLang="en-US" smtClean="0"/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smtClean="0"/>
              <a:t>Risk management</a:t>
            </a:r>
            <a:endParaRPr kumimoji="0" lang="en-AU" altLang="en-US" i="1" smtClean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smtClean="0"/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smtClean="0"/>
              <a:t>DDP: quantitative risk management for RE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smtClean="0"/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smtClean="0"/>
              <a:t>Requirements prioritization</a:t>
            </a:r>
            <a:endParaRPr kumimoji="0" lang="en-US" altLang="en-US" b="1" smtClean="0"/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005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Step 3: Determine optimal balance </a:t>
            </a:r>
            <a:br>
              <a:rPr kumimoji="0" lang="en-US" altLang="en-US" smtClean="0"/>
            </a:br>
            <a:r>
              <a:rPr kumimoji="0" lang="en-US" altLang="en-US" smtClean="0"/>
              <a:t>risk reduction </a:t>
            </a:r>
            <a:r>
              <a:rPr kumimoji="0" lang="en-US" altLang="en-US" sz="2400" i="1" smtClean="0"/>
              <a:t>vs.</a:t>
            </a:r>
            <a:r>
              <a:rPr kumimoji="0" lang="en-US" altLang="en-US" smtClean="0"/>
              <a:t> countermeasure cost</a:t>
            </a:r>
            <a:endParaRPr kumimoji="0" lang="en-US" altLang="en-US" b="1" smtClean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566863"/>
            <a:ext cx="8916987" cy="4978400"/>
          </a:xfrm>
        </p:spPr>
        <p:txBody>
          <a:bodyPr/>
          <a:lstStyle/>
          <a:p>
            <a:r>
              <a:rPr lang="en-US" altLang="en-US" smtClean="0"/>
              <a:t>Cost of each countermeasure </a:t>
            </a:r>
            <a:r>
              <a:rPr lang="en-US" altLang="en-US" i="1" smtClean="0"/>
              <a:t>cm</a:t>
            </a:r>
            <a:r>
              <a:rPr lang="en-US" altLang="en-US" smtClean="0"/>
              <a:t> to be estimated with domain experts</a:t>
            </a:r>
          </a:p>
          <a:p>
            <a:r>
              <a:rPr lang="en-US" altLang="en-US" smtClean="0"/>
              <a:t>DDP can then visualize ...</a:t>
            </a:r>
          </a:p>
          <a:p>
            <a:pPr lvl="1"/>
            <a:r>
              <a:rPr lang="en-US" altLang="en-US" smtClean="0"/>
              <a:t>risk balance charts: residual impact of each risk on all objectives if </a:t>
            </a:r>
            <a:r>
              <a:rPr lang="en-US" altLang="en-US" i="1" smtClean="0"/>
              <a:t>cm</a:t>
            </a:r>
            <a:r>
              <a:rPr lang="en-US" altLang="en-US" smtClean="0"/>
              <a:t> is selected</a:t>
            </a:r>
          </a:p>
          <a:p>
            <a:pPr lvl="1"/>
            <a:r>
              <a:rPr lang="en-US" altLang="en-US" smtClean="0"/>
              <a:t>optimal combinations of countermeasures for risk balance under cost constraints</a:t>
            </a:r>
          </a:p>
          <a:p>
            <a:pPr lvl="2">
              <a:buFontTx/>
              <a:buChar char="•"/>
            </a:pPr>
            <a:r>
              <a:rPr lang="en-US" altLang="en-US" smtClean="0"/>
              <a:t>simulated annealing search for near-optimal solutions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 smtClean="0"/>
              <a:t>optimality criterion can be set by user</a:t>
            </a:r>
          </a:p>
          <a:p>
            <a:pPr lvl="2"/>
            <a:r>
              <a:rPr lang="en-US" altLang="en-US" smtClean="0"/>
              <a:t>   </a:t>
            </a:r>
            <a:r>
              <a:rPr lang="en-US" altLang="en-US" sz="1800" smtClean="0"/>
              <a:t>e.g.</a:t>
            </a:r>
            <a:r>
              <a:rPr lang="en-US" altLang="en-US" smtClean="0"/>
              <a:t> </a:t>
            </a:r>
            <a:r>
              <a:rPr lang="en-US" altLang="en-US" sz="1800" smtClean="0">
                <a:solidFill>
                  <a:srgbClr val="5F5F5F"/>
                </a:solidFill>
              </a:rPr>
              <a:t>“maximize satisfaction of objectives under this cost threshold”</a:t>
            </a:r>
          </a:p>
          <a:p>
            <a:pPr lvl="2"/>
            <a:r>
              <a:rPr lang="en-US" altLang="en-US" sz="1800" smtClean="0">
                <a:solidFill>
                  <a:srgbClr val="5F5F5F"/>
                </a:solidFill>
              </a:rPr>
              <a:t>          “minimize cost above this satisfaction threshold”</a:t>
            </a:r>
            <a:endParaRPr lang="en-US" altLang="en-US" smtClean="0"/>
          </a:p>
          <a:p>
            <a:pPr lvl="2"/>
            <a:endParaRPr lang="en-US" alt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Requirements evaluation: outline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Risk management</a:t>
            </a:r>
            <a:endParaRPr kumimoji="0" lang="en-AU" i="1" smtClean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smtClean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Evaluating alternative options for decision making</a:t>
            </a:r>
            <a:endParaRPr kumimoji="0" lang="en-US" smtClean="0"/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/>
              <a:t>Requirements prioritization</a:t>
            </a:r>
            <a:endParaRPr kumimoji="0" lang="en-US" altLang="en-US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19588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4325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kumimoji="0" lang="en-US" smtClean="0"/>
              <a:t>Evaluating alternative options </a:t>
            </a:r>
            <a:br>
              <a:rPr kumimoji="0" lang="en-US" smtClean="0"/>
            </a:br>
            <a:r>
              <a:rPr kumimoji="0" lang="en-US" smtClean="0"/>
              <a:t>for decision making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423988"/>
            <a:ext cx="8751887" cy="497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mtClean="0"/>
              <a:t>The RE process raises multiple alternative options of different types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alternative ways of satisfying a system objective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alternative assignments of responsibilities among system components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alternative resolutions of a conflict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alternative countermeasures to reduce a risk</a:t>
            </a:r>
          </a:p>
          <a:p>
            <a:r>
              <a:rPr lang="en-US" altLang="en-US" smtClean="0"/>
              <a:t>Preferred alternatives must be negotiated, selected ...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agree on evaluation criteria (</a:t>
            </a:r>
            <a:r>
              <a:rPr lang="en-US" altLang="en-US" sz="2000" smtClean="0"/>
              <a:t>e.g. </a:t>
            </a:r>
            <a:r>
              <a:rPr lang="en-US" altLang="en-US" smtClean="0"/>
              <a:t>contribution to NFRs)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compare options according to criteria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select best option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lang="en-US" altLang="en-US" i="1" smtClean="0"/>
              <a:t>Qualitative</a:t>
            </a:r>
            <a:r>
              <a:rPr lang="en-US" altLang="en-US" smtClean="0"/>
              <a:t> </a:t>
            </a:r>
            <a:r>
              <a:rPr lang="en-US" altLang="en-US" sz="2000" smtClean="0"/>
              <a:t>or</a:t>
            </a:r>
            <a:r>
              <a:rPr lang="en-US" altLang="en-US" smtClean="0"/>
              <a:t> </a:t>
            </a:r>
            <a:r>
              <a:rPr lang="en-US" altLang="en-US" i="1" smtClean="0"/>
              <a:t>quantitative</a:t>
            </a:r>
            <a:r>
              <a:rPr lang="en-US" altLang="en-US" smtClean="0"/>
              <a:t> reasoning techniques for this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4300"/>
            <a:ext cx="117316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228600"/>
            <a:ext cx="7948613" cy="690563"/>
          </a:xfrm>
        </p:spPr>
        <p:txBody>
          <a:bodyPr/>
          <a:lstStyle/>
          <a:p>
            <a:r>
              <a:rPr kumimoji="0" lang="en-US" altLang="en-US" smtClean="0"/>
              <a:t>Qualitative reasoning for evaluating options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938213"/>
            <a:ext cx="8751887" cy="176212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smtClean="0"/>
              <a:t>: determine qualitative contribution of each option to important non-functional requirements (NFRs):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very positively (++), positively (+), negatively (-), very negatively (--)</a:t>
            </a:r>
          </a:p>
          <a:p>
            <a:pPr>
              <a:lnSpc>
                <a:spcPct val="120000"/>
              </a:lnSpc>
              <a:defRPr/>
            </a:pPr>
            <a:r>
              <a:rPr lang="en-US" sz="2000" smtClean="0"/>
              <a:t>Example: meeting scheduling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4300"/>
            <a:ext cx="8969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0" y="2641600"/>
            <a:ext cx="9144000" cy="2024063"/>
            <a:chOff x="0" y="2365"/>
            <a:chExt cx="5760" cy="1275"/>
          </a:xfrm>
        </p:grpSpPr>
        <p:sp>
          <p:nvSpPr>
            <p:cNvPr id="1433609" name="AutoShape 9"/>
            <p:cNvSpPr>
              <a:spLocks noChangeArrowheads="1"/>
            </p:cNvSpPr>
            <p:nvPr/>
          </p:nvSpPr>
          <p:spPr bwMode="auto">
            <a:xfrm>
              <a:off x="636" y="2365"/>
              <a:ext cx="4736" cy="1113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graphicFrame>
          <p:nvGraphicFramePr>
            <p:cNvPr id="16386" name="Object 8"/>
            <p:cNvGraphicFramePr>
              <a:graphicFrameLocks noChangeAspect="1"/>
            </p:cNvGraphicFramePr>
            <p:nvPr/>
          </p:nvGraphicFramePr>
          <p:xfrm>
            <a:off x="0" y="2380"/>
            <a:ext cx="5760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Document" r:id="rId5" imgW="5632560" imgH="1233000" progId="Word.Document.8">
                    <p:embed/>
                  </p:oleObj>
                </mc:Choice>
                <mc:Fallback>
                  <p:oleObj name="Document" r:id="rId5" imgW="5632560" imgH="1233000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80"/>
                          <a:ext cx="5760" cy="1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391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655888"/>
            <a:ext cx="9223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206375" y="4435475"/>
            <a:ext cx="89376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 anchorCtr="1"/>
          <a:lstStyle>
            <a:lvl1pPr marL="342900" indent="-342900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Qualitative labels “</a:t>
            </a: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+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”, “</a:t>
            </a: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-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” on </a:t>
            </a:r>
            <a:r>
              <a:rPr lang="en-US" altLang="en-US" sz="2200" i="1">
                <a:solidFill>
                  <a:schemeClr val="tx1"/>
                </a:solidFill>
                <a:effectLst/>
                <a:latin typeface="Comic Sans MS" pitchFamily="66" charset="0"/>
              </a:rPr>
              <a:t>higher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-level NFRs are obtained by bottom-up propagation from </a:t>
            </a:r>
            <a:r>
              <a:rPr lang="en-US" altLang="en-US" sz="2200" i="1">
                <a:solidFill>
                  <a:schemeClr val="tx1"/>
                </a:solidFill>
                <a:effectLst/>
                <a:latin typeface="Comic Sans MS" pitchFamily="66" charset="0"/>
              </a:rPr>
              <a:t>lower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-level reqs in goal-subgoal refinement/conflict graph </a:t>
            </a:r>
            <a:r>
              <a:rPr lang="en-US" altLang="en-US" sz="1800">
                <a:solidFill>
                  <a:schemeClr val="tx1"/>
                </a:solidFill>
                <a:effectLst/>
                <a:latin typeface="Comic Sans MS" pitchFamily="66" charset="0"/>
              </a:rPr>
              <a:t>([Chung et al 2000], see chap. 16)</a:t>
            </a:r>
            <a:endParaRPr lang="en-US" altLang="en-US" sz="220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algn="l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Given “</a:t>
            </a: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+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”, “</a:t>
            </a:r>
            <a:r>
              <a:rPr lang="en-US" altLang="en-US" sz="2200">
                <a:solidFill>
                  <a:srgbClr val="009999"/>
                </a:solidFill>
                <a:effectLst/>
                <a:latin typeface="Comic Sans MS" pitchFamily="66" charset="0"/>
              </a:rPr>
              <a:t>-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” contributions of each option to </a:t>
            </a:r>
            <a:r>
              <a:rPr lang="en-US" altLang="en-US" sz="2200" i="1">
                <a:solidFill>
                  <a:schemeClr val="tx1"/>
                </a:solidFill>
                <a:effectLst/>
                <a:latin typeface="Comic Sans MS" pitchFamily="66" charset="0"/>
              </a:rPr>
              <a:t>lowest-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level reqs, option with best contribution to critical </a:t>
            </a:r>
            <a:r>
              <a:rPr lang="en-US" altLang="en-US" sz="2200" i="1">
                <a:solidFill>
                  <a:schemeClr val="tx1"/>
                </a:solidFill>
                <a:effectLst/>
                <a:latin typeface="Comic Sans MS" pitchFamily="66" charset="0"/>
              </a:rPr>
              <a:t>high-</a:t>
            </a: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level NFRs is taken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142875"/>
            <a:ext cx="7948613" cy="690563"/>
          </a:xfrm>
        </p:spPr>
        <p:txBody>
          <a:bodyPr/>
          <a:lstStyle/>
          <a:p>
            <a:r>
              <a:rPr kumimoji="0" lang="en-US" altLang="en-US" smtClean="0"/>
              <a:t>Quantitative reasoning for evaluating options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50888"/>
            <a:ext cx="8916987" cy="35782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Build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weighted matrix</a:t>
            </a:r>
            <a:r>
              <a:rPr lang="en-US" dirty="0" smtClean="0"/>
              <a:t> for ...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defRPr/>
            </a:pPr>
            <a:r>
              <a:rPr lang="en-US" dirty="0" smtClean="0"/>
              <a:t>estimating score of each option on each evaluation criterion (weighted by relative importance)</a:t>
            </a:r>
          </a:p>
          <a:p>
            <a:pPr lvl="1">
              <a:spcBef>
                <a:spcPct val="15000"/>
              </a:spcBef>
              <a:defRPr/>
            </a:pPr>
            <a:r>
              <a:rPr lang="en-US" dirty="0" smtClean="0"/>
              <a:t>selecting option with highest overall score on all criteria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For each option </a:t>
            </a:r>
            <a:r>
              <a:rPr lang="en-US" i="1" dirty="0" smtClean="0"/>
              <a:t>opt</a:t>
            </a:r>
            <a:r>
              <a:rPr lang="en-US" dirty="0" smtClean="0"/>
              <a:t>, criterion </a:t>
            </a:r>
            <a:r>
              <a:rPr lang="en-US" i="1" dirty="0" err="1" smtClean="0"/>
              <a:t>crit</a:t>
            </a:r>
            <a:r>
              <a:rPr lang="en-US" i="1" dirty="0" smtClean="0"/>
              <a:t>:</a:t>
            </a:r>
            <a:r>
              <a:rPr lang="en-US" dirty="0" smtClean="0"/>
              <a:t> 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kumimoji="0" lang="en-US" sz="2000" i="1" dirty="0" smtClean="0"/>
              <a:t>        </a:t>
            </a:r>
            <a:r>
              <a:rPr kumimoji="0" lang="en-US" sz="2000" dirty="0" smtClean="0"/>
              <a:t>Score</a:t>
            </a:r>
            <a:r>
              <a:rPr kumimoji="0" lang="en-US" sz="1100" dirty="0" smtClean="0"/>
              <a:t> </a:t>
            </a:r>
            <a:r>
              <a:rPr kumimoji="0" lang="en-US" sz="2000" dirty="0" smtClean="0"/>
              <a:t>(</a:t>
            </a:r>
            <a:r>
              <a:rPr lang="en-US" i="1" dirty="0" smtClean="0"/>
              <a:t>opt</a:t>
            </a:r>
            <a:r>
              <a:rPr kumimoji="0" lang="en-US" sz="2000" dirty="0" smtClean="0"/>
              <a:t>,</a:t>
            </a:r>
            <a:r>
              <a:rPr kumimoji="0" lang="en-US" sz="1100" dirty="0" smtClean="0"/>
              <a:t> </a:t>
            </a:r>
            <a:r>
              <a:rPr lang="en-US" i="1" dirty="0" err="1" smtClean="0"/>
              <a:t>crit</a:t>
            </a:r>
            <a:r>
              <a:rPr kumimoji="0" lang="en-US" sz="2000" dirty="0" smtClean="0"/>
              <a:t>)</a:t>
            </a:r>
            <a:r>
              <a:rPr lang="en-US" dirty="0" smtClean="0"/>
              <a:t> =  estimated score percentage of </a:t>
            </a:r>
            <a:r>
              <a:rPr lang="en-US" i="1" dirty="0" smtClean="0"/>
              <a:t>opt</a:t>
            </a:r>
            <a:r>
              <a:rPr lang="en-US" dirty="0" smtClean="0"/>
              <a:t> on </a:t>
            </a:r>
            <a:r>
              <a:rPr lang="en-US" i="1" dirty="0" err="1" smtClean="0"/>
              <a:t>crit</a:t>
            </a:r>
            <a:endParaRPr lang="en-US" dirty="0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  	     </a:t>
            </a:r>
            <a:r>
              <a:rPr lang="en-US" sz="1800" dirty="0" smtClean="0"/>
              <a:t>                          </a:t>
            </a:r>
            <a:r>
              <a:rPr lang="en-US" sz="2000" dirty="0" smtClean="0"/>
              <a:t>0</a:t>
            </a:r>
            <a:r>
              <a:rPr lang="en-US" sz="1800" dirty="0" smtClean="0"/>
              <a:t> --&gt; </a:t>
            </a:r>
            <a:r>
              <a:rPr lang="en-US" sz="2000" dirty="0" smtClean="0"/>
              <a:t>1</a:t>
            </a:r>
            <a:r>
              <a:rPr lang="en-US" sz="1800" dirty="0" smtClean="0"/>
              <a:t>,  Y/100 means  “</a:t>
            </a:r>
            <a:r>
              <a:rPr lang="en-US" sz="1800" i="1" dirty="0" err="1" smtClean="0"/>
              <a:t>crit</a:t>
            </a:r>
            <a:r>
              <a:rPr lang="en-US" sz="1800" dirty="0" smtClean="0"/>
              <a:t> satisfied in Y% of cases”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Last line, for each option </a:t>
            </a:r>
            <a:r>
              <a:rPr lang="en-US" i="1" dirty="0" smtClean="0"/>
              <a:t>opt</a:t>
            </a:r>
            <a:r>
              <a:rPr lang="en-US" dirty="0" smtClean="0"/>
              <a:t>: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sz="2000" dirty="0" smtClean="0"/>
              <a:t>        </a:t>
            </a:r>
            <a:r>
              <a:rPr kumimoji="0" lang="en-US" sz="2000" dirty="0" err="1" smtClean="0"/>
              <a:t>totalScore</a:t>
            </a:r>
            <a:r>
              <a:rPr kumimoji="0" lang="en-US" sz="1100" dirty="0" smtClean="0"/>
              <a:t> </a:t>
            </a:r>
            <a:r>
              <a:rPr kumimoji="0" lang="en-US" sz="2000" dirty="0" smtClean="0"/>
              <a:t>(</a:t>
            </a:r>
            <a:r>
              <a:rPr kumimoji="0" lang="en-US" sz="2000" i="1" dirty="0" smtClean="0"/>
              <a:t>opt</a:t>
            </a:r>
            <a:r>
              <a:rPr kumimoji="0" lang="en-US" sz="2000" dirty="0" smtClean="0"/>
              <a:t>) = </a:t>
            </a:r>
            <a:r>
              <a:rPr kumimoji="0" lang="en-AU" sz="2000" dirty="0" smtClean="0">
                <a:latin typeface="Symbol" pitchFamily="18" charset="2"/>
              </a:rPr>
              <a:t> </a:t>
            </a:r>
            <a:r>
              <a:rPr kumimoji="0" lang="en-AU" b="1" dirty="0" smtClean="0">
                <a:latin typeface="Symbol" pitchFamily="18" charset="2"/>
              </a:rPr>
              <a:t>å</a:t>
            </a:r>
            <a:r>
              <a:rPr kumimoji="0" lang="en-US" sz="2000" i="1" baseline="-25000" dirty="0" err="1" smtClean="0"/>
              <a:t>crit</a:t>
            </a:r>
            <a:r>
              <a:rPr kumimoji="0" lang="en-US" sz="1100" dirty="0" smtClean="0"/>
              <a:t> </a:t>
            </a:r>
            <a:r>
              <a:rPr kumimoji="0" lang="en-US" sz="2000" dirty="0" smtClean="0"/>
              <a:t>(Score</a:t>
            </a:r>
            <a:r>
              <a:rPr kumimoji="0" lang="en-US" sz="1100" dirty="0" smtClean="0"/>
              <a:t> </a:t>
            </a:r>
            <a:r>
              <a:rPr kumimoji="0" lang="en-US" sz="2000" dirty="0" smtClean="0"/>
              <a:t>(</a:t>
            </a:r>
            <a:r>
              <a:rPr kumimoji="0" lang="en-US" sz="2000" i="1" dirty="0" smtClean="0"/>
              <a:t>opt</a:t>
            </a:r>
            <a:r>
              <a:rPr kumimoji="0" lang="en-US" sz="2000" dirty="0" smtClean="0"/>
              <a:t>,</a:t>
            </a:r>
            <a:r>
              <a:rPr kumimoji="0" lang="en-US" sz="1100" dirty="0" smtClean="0"/>
              <a:t> </a:t>
            </a:r>
            <a:r>
              <a:rPr kumimoji="0" lang="en-US" sz="2000" i="1" dirty="0" err="1" smtClean="0"/>
              <a:t>crit</a:t>
            </a:r>
            <a:r>
              <a:rPr kumimoji="0" lang="en-US" sz="2000" dirty="0" smtClean="0"/>
              <a:t>) </a:t>
            </a:r>
            <a:r>
              <a:rPr kumimoji="0" lang="en-AU" b="1" dirty="0" smtClean="0">
                <a:latin typeface="Symbol" pitchFamily="18" charset="2"/>
              </a:rPr>
              <a:t>´</a:t>
            </a:r>
            <a:r>
              <a:rPr kumimoji="0" lang="en-AU" sz="2000" dirty="0" smtClean="0">
                <a:latin typeface="Symbol" pitchFamily="18" charset="2"/>
              </a:rPr>
              <a:t> </a:t>
            </a:r>
            <a:r>
              <a:rPr kumimoji="0" lang="en-US" sz="2000" dirty="0" smtClean="0"/>
              <a:t> Weight</a:t>
            </a:r>
            <a:r>
              <a:rPr kumimoji="0" lang="en-US" sz="1100" dirty="0" smtClean="0"/>
              <a:t> </a:t>
            </a:r>
            <a:r>
              <a:rPr kumimoji="0" lang="en-US" sz="2000" dirty="0" smtClean="0"/>
              <a:t>(</a:t>
            </a:r>
            <a:r>
              <a:rPr kumimoji="0" lang="en-US" sz="2000" i="1" dirty="0" err="1" smtClean="0"/>
              <a:t>crit</a:t>
            </a:r>
            <a:r>
              <a:rPr kumimoji="0" lang="en-US" sz="2000" dirty="0" smtClean="0"/>
              <a:t>))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4300"/>
            <a:ext cx="8969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4" name="Group 17"/>
          <p:cNvGrpSpPr>
            <a:grpSpLocks/>
          </p:cNvGrpSpPr>
          <p:nvPr/>
        </p:nvGrpSpPr>
        <p:grpSpPr bwMode="auto">
          <a:xfrm>
            <a:off x="255588" y="4371975"/>
            <a:ext cx="8523287" cy="2220913"/>
            <a:chOff x="143" y="2882"/>
            <a:chExt cx="5369" cy="1399"/>
          </a:xfrm>
        </p:grpSpPr>
        <p:sp>
          <p:nvSpPr>
            <p:cNvPr id="1434636" name="AutoShape 12"/>
            <p:cNvSpPr>
              <a:spLocks noChangeArrowheads="1"/>
            </p:cNvSpPr>
            <p:nvPr/>
          </p:nvSpPr>
          <p:spPr bwMode="auto">
            <a:xfrm>
              <a:off x="618" y="2882"/>
              <a:ext cx="4591" cy="1273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17416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3030"/>
              <a:ext cx="67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7410" name="Object 16"/>
            <p:cNvGraphicFramePr>
              <a:graphicFrameLocks noChangeAspect="1"/>
            </p:cNvGraphicFramePr>
            <p:nvPr/>
          </p:nvGraphicFramePr>
          <p:xfrm>
            <a:off x="143" y="2882"/>
            <a:ext cx="5369" cy="1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Document" r:id="rId6" imgW="5632560" imgH="1656720" progId="Word.Document.8">
                    <p:embed/>
                  </p:oleObj>
                </mc:Choice>
                <mc:Fallback>
                  <p:oleObj name="Document" r:id="rId6" imgW="5632560" imgH="1656720" progId="Word.Document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" y="2882"/>
                          <a:ext cx="5369" cy="1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Requirements evaluation: outline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258888"/>
            <a:ext cx="8529637" cy="5080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kumimoji="0" lang="en-US" dirty="0" smtClean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  <a:defRPr/>
            </a:pPr>
            <a:r>
              <a:rPr kumimoji="0" lang="en-US" dirty="0" smtClean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Risk management</a:t>
            </a:r>
            <a:endParaRPr kumimoji="0" lang="en-AU" i="1" dirty="0" smtClean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AU" dirty="0" smtClean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defRPr/>
            </a:pPr>
            <a:r>
              <a:rPr kumimoji="0" lang="en-US" dirty="0" smtClean="0">
                <a:solidFill>
                  <a:srgbClr val="5F5F5F"/>
                </a:solidFill>
              </a:rPr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  <a:defRPr/>
            </a:pPr>
            <a:r>
              <a:rPr kumimoji="0" lang="en-US" dirty="0" smtClean="0">
                <a:solidFill>
                  <a:srgbClr val="5F5F5F"/>
                </a:solidFill>
              </a:rPr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prioritization</a:t>
            </a:r>
            <a:endParaRPr kumimoji="0" lang="en-US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5337175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Requirements prioritization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r>
              <a:rPr lang="en-US" altLang="en-US" smtClean="0"/>
              <a:t>Elicited &amp; evaluated reqs must be assigned priorities ...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conflict resolution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resource limitations </a:t>
            </a:r>
            <a:r>
              <a:rPr lang="en-US" altLang="en-US" sz="2000" smtClean="0"/>
              <a:t>(budget, personnel, schedules)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incremental development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replanning due to unexpected problems</a:t>
            </a:r>
          </a:p>
          <a:p>
            <a:r>
              <a:rPr lang="en-US" altLang="en-US" smtClean="0"/>
              <a:t>Some principles for effective req prioritization 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(1)</a:t>
            </a:r>
            <a:r>
              <a:rPr lang="en-US" altLang="en-US" smtClean="0"/>
              <a:t> by ordered levels of equal priority, in small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(2)</a:t>
            </a:r>
            <a:r>
              <a:rPr lang="en-US" altLang="en-US" smtClean="0"/>
              <a:t> qualitative &amp; relative levels </a:t>
            </a:r>
            <a:r>
              <a:rPr lang="en-US" altLang="en-US" sz="2000" smtClean="0"/>
              <a:t>(“higher than”, ...)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(3)</a:t>
            </a:r>
            <a:r>
              <a:rPr lang="en-US" altLang="en-US" smtClean="0"/>
              <a:t> comparable reqs: same granularity, same abstraction level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(4)</a:t>
            </a:r>
            <a:r>
              <a:rPr lang="en-US" altLang="en-US" smtClean="0"/>
              <a:t> reqs not mutually dependent </a:t>
            </a:r>
            <a:r>
              <a:rPr lang="en-US" altLang="en-US" sz="1800" smtClean="0"/>
              <a:t>(one can be kept, another dropped)</a:t>
            </a:r>
            <a:endParaRPr lang="en-US" altLang="en-US" sz="20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(5)</a:t>
            </a:r>
            <a:r>
              <a:rPr lang="en-US" altLang="en-US" smtClean="0"/>
              <a:t> agreed by key players</a:t>
            </a:r>
          </a:p>
          <a:p>
            <a:r>
              <a:rPr lang="en-US" altLang="en-US" smtClean="0"/>
              <a:t>Too early ranking at elicitation time might be subjective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mtClean="0">
                <a:solidFill>
                  <a:schemeClr val="tx2"/>
                </a:solidFill>
              </a:rPr>
              <a:t>     =&gt;</a:t>
            </a:r>
            <a:r>
              <a:rPr lang="en-US" altLang="en-US" smtClean="0"/>
              <a:t>  risk of inadequate, inconsistent results</a:t>
            </a: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176213" y="114300"/>
            <a:ext cx="915987" cy="996950"/>
            <a:chOff x="192" y="144"/>
            <a:chExt cx="649" cy="674"/>
          </a:xfrm>
        </p:grpSpPr>
        <p:pic>
          <p:nvPicPr>
            <p:cNvPr id="5427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Rectangle 5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pPr>
              <a:defRPr/>
            </a:pPr>
            <a:r>
              <a:rPr kumimoji="0" lang="en-US" smtClean="0"/>
              <a:t>Value-cost prioritization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023938"/>
            <a:ext cx="8956675" cy="2554287"/>
          </a:xfrm>
        </p:spPr>
        <p:txBody>
          <a:bodyPr/>
          <a:lstStyle/>
          <a:p>
            <a:pPr>
              <a:defRPr/>
            </a:pPr>
            <a:r>
              <a:rPr lang="en-US" smtClean="0"/>
              <a:t>Systematic technique, meets principles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z="2000" smtClean="0">
                <a:solidFill>
                  <a:schemeClr val="tx2"/>
                </a:solidFill>
              </a:rPr>
              <a:t>(1) </a:t>
            </a:r>
            <a:r>
              <a:rPr lang="en-US" sz="2000" smtClean="0"/>
              <a:t>- </a:t>
            </a:r>
            <a:r>
              <a:rPr lang="en-US" sz="2000" smtClean="0">
                <a:solidFill>
                  <a:schemeClr val="tx2"/>
                </a:solidFill>
              </a:rPr>
              <a:t>(3)</a:t>
            </a: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Three steps: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1.</a:t>
            </a:r>
            <a:r>
              <a:rPr lang="en-US" smtClean="0"/>
              <a:t> Estimate relative contribution of each req to project’s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value</a:t>
            </a:r>
            <a:endParaRPr lang="en-US" sz="2400" smtClean="0"/>
          </a:p>
          <a:p>
            <a:pPr lvl="1">
              <a:lnSpc>
                <a:spcPct val="100000"/>
              </a:lnSpc>
              <a:spcBef>
                <a:spcPct val="15000"/>
              </a:spcBef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2.</a:t>
            </a:r>
            <a:r>
              <a:rPr lang="en-US" sz="2400" smtClean="0"/>
              <a:t> </a:t>
            </a:r>
            <a:r>
              <a:rPr lang="en-US" smtClean="0"/>
              <a:t>Estimate relative contribution of each req to project’s </a:t>
            </a:r>
            <a:r>
              <a:rPr 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</a:p>
          <a:p>
            <a:pPr lvl="1">
              <a:spcBef>
                <a:spcPct val="15000"/>
              </a:spcBef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3.</a:t>
            </a:r>
            <a:r>
              <a:rPr lang="en-US" smtClean="0"/>
              <a:t> Plot contributions on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value-cost diagram</a:t>
            </a:r>
            <a:r>
              <a:rPr lang="en-US" smtClean="0"/>
              <a:t>: shows what req fits what priority level according to value-cost tradeoff</a:t>
            </a:r>
          </a:p>
        </p:txBody>
      </p: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18438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18434" name="Object 10"/>
          <p:cNvGraphicFramePr>
            <a:graphicFrameLocks noChangeAspect="1"/>
          </p:cNvGraphicFramePr>
          <p:nvPr/>
        </p:nvGraphicFramePr>
        <p:xfrm>
          <a:off x="1706563" y="3579813"/>
          <a:ext cx="5160962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Picture" r:id="rId5" imgW="4050720" imgH="2454120" progId="Word.Picture.8">
                  <p:embed/>
                </p:oleObj>
              </mc:Choice>
              <mc:Fallback>
                <p:oleObj name="Picture" r:id="rId5" imgW="4050720" imgH="245412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579813"/>
                        <a:ext cx="5160962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763" y="300038"/>
            <a:ext cx="7172325" cy="9493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Estimating relative contributions </a:t>
            </a:r>
            <a:br>
              <a:rPr lang="en-US" altLang="en-US" smtClean="0"/>
            </a:br>
            <a:r>
              <a:rPr lang="en-US" altLang="en-US" smtClean="0"/>
              <a:t>of requirements to project value &amp; cost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60000"/>
              </a:spcBef>
              <a:defRPr/>
            </a:pPr>
            <a:r>
              <a:rPr lang="en-US" smtClean="0"/>
              <a:t>AHP technique from Decision Theory </a:t>
            </a:r>
          </a:p>
          <a:p>
            <a:pPr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sz="2000" smtClean="0"/>
              <a:t>    (“Analytic Hierarchy Process”,</a:t>
            </a:r>
            <a:r>
              <a:rPr lang="en-US" smtClean="0"/>
              <a:t> </a:t>
            </a:r>
            <a:r>
              <a:rPr lang="en-US" sz="1800" smtClean="0"/>
              <a:t>[Saati, 1980]</a:t>
            </a:r>
            <a:r>
              <a:rPr lang="en-US" sz="2000" smtClean="0"/>
              <a:t>)</a:t>
            </a:r>
            <a:endParaRPr lang="en-US" smtClean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smtClean="0"/>
              <a:t>Determines in what proportion each req </a:t>
            </a:r>
            <a:r>
              <a:rPr lang="en-US" i="1" smtClean="0"/>
              <a:t>R</a:t>
            </a:r>
            <a:r>
              <a:rPr lang="en-US" i="1" baseline="-25000" smtClean="0"/>
              <a:t>1</a:t>
            </a:r>
            <a:r>
              <a:rPr lang="en-US" smtClean="0"/>
              <a:t>, ..., </a:t>
            </a:r>
            <a:r>
              <a:rPr lang="en-US" i="1" smtClean="0"/>
              <a:t>R</a:t>
            </a:r>
            <a:r>
              <a:rPr lang="en-US" i="1" baseline="-25000" smtClean="0"/>
              <a:t>N</a:t>
            </a:r>
            <a:r>
              <a:rPr lang="en-US" smtClean="0"/>
              <a:t> contributes to criterion </a:t>
            </a:r>
            <a:r>
              <a:rPr lang="en-US" i="1" smtClean="0"/>
              <a:t>Crit</a:t>
            </a:r>
            <a:endParaRPr lang="en-US" smtClean="0"/>
          </a:p>
          <a:p>
            <a:pPr>
              <a:spcBef>
                <a:spcPct val="60000"/>
              </a:spcBef>
              <a:defRPr/>
            </a:pPr>
            <a:r>
              <a:rPr lang="en-US" smtClean="0"/>
              <a:t>Applied twice:  </a:t>
            </a:r>
            <a:r>
              <a:rPr lang="en-US" i="1" smtClean="0"/>
              <a:t>Crit</a:t>
            </a:r>
            <a:r>
              <a:rPr lang="en-US" smtClean="0"/>
              <a:t> = </a:t>
            </a:r>
            <a:r>
              <a:rPr lang="en-US" smtClean="0">
                <a:solidFill>
                  <a:schemeClr val="tx2"/>
                </a:solidFill>
              </a:rPr>
              <a:t>value</a:t>
            </a:r>
            <a:r>
              <a:rPr lang="en-US" smtClean="0"/>
              <a:t>,  </a:t>
            </a:r>
            <a:r>
              <a:rPr lang="en-US" i="1" smtClean="0"/>
              <a:t>Crit</a:t>
            </a:r>
            <a:r>
              <a:rPr lang="en-US" smtClean="0"/>
              <a:t> = </a:t>
            </a:r>
            <a:r>
              <a:rPr lang="en-US" smtClean="0">
                <a:solidFill>
                  <a:schemeClr val="tx2"/>
                </a:solidFill>
              </a:rPr>
              <a:t>cost</a:t>
            </a:r>
            <a:endParaRPr lang="en-US" smtClean="0"/>
          </a:p>
          <a:p>
            <a:pPr>
              <a:lnSpc>
                <a:spcPct val="130000"/>
              </a:lnSpc>
              <a:spcBef>
                <a:spcPct val="60000"/>
              </a:spcBef>
              <a:defRPr/>
            </a:pPr>
            <a:r>
              <a:rPr lang="en-US" smtClean="0"/>
              <a:t>Two steps:	</a:t>
            </a:r>
          </a:p>
          <a:p>
            <a:pPr lvl="1"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1.</a:t>
            </a:r>
            <a:r>
              <a:rPr lang="en-US" smtClean="0"/>
              <a:t> Build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comparison matrix</a:t>
            </a:r>
            <a:r>
              <a:rPr lang="en-US" smtClean="0"/>
              <a:t>: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mtClean="0"/>
              <a:t>      estimates how 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  <a:r>
              <a:rPr lang="en-US" smtClean="0"/>
              <a:t>’s contribution to </a:t>
            </a:r>
            <a:r>
              <a:rPr lang="en-US" i="1" smtClean="0"/>
              <a:t>Crit</a:t>
            </a:r>
            <a:r>
              <a:rPr lang="en-US" smtClean="0"/>
              <a:t> compares to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r>
              <a:rPr lang="en-US" smtClean="0"/>
              <a:t>’s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1800" smtClean="0">
                <a:solidFill>
                  <a:schemeClr val="tx2"/>
                </a:solidFill>
              </a:rPr>
              <a:t>2.</a:t>
            </a:r>
            <a:r>
              <a:rPr lang="en-US" smtClean="0"/>
              <a:t> Determine how </a:t>
            </a:r>
            <a:r>
              <a:rPr lang="en-US" i="1" smtClean="0"/>
              <a:t>Crit</a:t>
            </a:r>
            <a:r>
              <a:rPr lang="en-US" smtClean="0"/>
              <a:t> distributes among all 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71438"/>
            <a:ext cx="7734300" cy="9493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AHP, Step 1:  Compare requirements pairwise</a:t>
            </a:r>
            <a:r>
              <a:rPr lang="en-US" altLang="en-US" smtClean="0"/>
              <a:t> 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9325"/>
            <a:ext cx="8978900" cy="2324100"/>
          </a:xfrm>
        </p:spPr>
        <p:txBody>
          <a:bodyPr/>
          <a:lstStyle/>
          <a:p>
            <a:pPr>
              <a:spcBef>
                <a:spcPct val="60000"/>
              </a:spcBef>
              <a:defRPr/>
            </a:pPr>
            <a:r>
              <a:rPr lang="en-US" smtClean="0"/>
              <a:t>Scale for comparing 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  <a:r>
              <a:rPr lang="en-US" smtClean="0"/>
              <a:t>’s contribution to </a:t>
            </a:r>
            <a:r>
              <a:rPr lang="en-US" i="1" smtClean="0"/>
              <a:t>Crit</a:t>
            </a:r>
            <a:r>
              <a:rPr lang="en-US" smtClean="0"/>
              <a:t> to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r>
              <a:rPr lang="en-US" smtClean="0"/>
              <a:t>’s:</a:t>
            </a:r>
          </a:p>
          <a:p>
            <a:pPr>
              <a:lnSpc>
                <a:spcPct val="130000"/>
              </a:lnSpc>
              <a:spcBef>
                <a:spcPts val="200"/>
              </a:spcBef>
              <a:buFont typeface="Wingdings" pitchFamily="2" charset="2"/>
              <a:buNone/>
              <a:defRPr/>
            </a:pPr>
            <a:r>
              <a:rPr kumimoji="0" lang="en-AU" sz="2000" i="1" smtClean="0">
                <a:solidFill>
                  <a:srgbClr val="009999"/>
                </a:solidFill>
                <a:latin typeface="Arial" pitchFamily="34" charset="0"/>
              </a:rPr>
              <a:t>    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:  contributes equally	  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7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 : contributes very strongly more</a:t>
            </a:r>
          </a:p>
          <a:p>
            <a:pPr>
              <a:lnSpc>
                <a:spcPct val="130000"/>
              </a:lnSpc>
              <a:spcBef>
                <a:spcPts val="100"/>
              </a:spcBef>
              <a:buFont typeface="Wingdings" pitchFamily="2" charset="2"/>
              <a:buNone/>
              <a:defRPr/>
            </a:pPr>
            <a:r>
              <a:rPr kumimoji="0" lang="en-AU" sz="2000" i="1" smtClean="0">
                <a:solidFill>
                  <a:srgbClr val="009999"/>
                </a:solidFill>
                <a:latin typeface="Arial" pitchFamily="34" charset="0"/>
              </a:rPr>
              <a:t>    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:  contributes slightly more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9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 : contributes extremely more</a:t>
            </a:r>
          </a:p>
          <a:p>
            <a:pPr>
              <a:lnSpc>
                <a:spcPct val="130000"/>
              </a:lnSpc>
              <a:spcBef>
                <a:spcPts val="100"/>
              </a:spcBef>
              <a:buFont typeface="Wingdings" pitchFamily="2" charset="2"/>
              <a:buNone/>
              <a:defRPr/>
            </a:pPr>
            <a:r>
              <a:rPr kumimoji="0" lang="en-AU" sz="2000" i="1" smtClean="0">
                <a:solidFill>
                  <a:srgbClr val="009999"/>
                </a:solidFill>
                <a:latin typeface="Arial" pitchFamily="34" charset="0"/>
              </a:rPr>
              <a:t>          </a:t>
            </a:r>
            <a:r>
              <a:rPr kumimoji="0" lang="en-AU" sz="2000" i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5</a:t>
            </a:r>
            <a:r>
              <a:rPr kumimoji="0" lang="en-AU" sz="2000" smtClean="0">
                <a:solidFill>
                  <a:srgbClr val="009999"/>
                </a:solidFill>
                <a:latin typeface="Arial" pitchFamily="34" charset="0"/>
              </a:rPr>
              <a:t> : contributes strongly more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/>
            </a:pPr>
            <a:r>
              <a:rPr kumimoji="0" lang="en-AU" smtClean="0"/>
              <a:t>In comparison matrix,  </a:t>
            </a:r>
            <a:r>
              <a:rPr lang="en-US" i="1" smtClean="0"/>
              <a:t>R</a:t>
            </a:r>
            <a:r>
              <a:rPr lang="en-US" i="1" baseline="-25000" smtClean="0"/>
              <a:t>ji</a:t>
            </a:r>
            <a:r>
              <a:rPr kumimoji="0" lang="en-AU" smtClean="0"/>
              <a:t> = 1</a:t>
            </a:r>
            <a:r>
              <a:rPr kumimoji="0" lang="en-AU" sz="1300" smtClean="0"/>
              <a:t> </a:t>
            </a:r>
            <a:r>
              <a:rPr kumimoji="0" lang="en-AU" b="1" smtClean="0"/>
              <a:t>/</a:t>
            </a:r>
            <a:r>
              <a:rPr kumimoji="0" lang="en-AU" sz="1300" smtClean="0"/>
              <a:t> </a:t>
            </a:r>
            <a:r>
              <a:rPr lang="en-US" i="1" smtClean="0"/>
              <a:t>R</a:t>
            </a:r>
            <a:r>
              <a:rPr lang="en-US" i="1" baseline="-25000" smtClean="0"/>
              <a:t>ij</a:t>
            </a:r>
            <a:r>
              <a:rPr kumimoji="0" lang="en-AU" smtClean="0"/>
              <a:t> 	</a:t>
            </a:r>
            <a:r>
              <a:rPr kumimoji="0" lang="en-AU" sz="2000" smtClean="0"/>
              <a:t>(1 </a:t>
            </a:r>
            <a:r>
              <a:rPr lang="en-US" sz="2000" smtClean="0">
                <a:latin typeface="Symbol" pitchFamily="18" charset="2"/>
              </a:rPr>
              <a:t>£</a:t>
            </a:r>
            <a:r>
              <a:rPr kumimoji="0" lang="en-AU" sz="2000" smtClean="0"/>
              <a:t> i, j </a:t>
            </a:r>
            <a:r>
              <a:rPr lang="en-US" sz="2000" smtClean="0">
                <a:latin typeface="Symbol" pitchFamily="18" charset="2"/>
              </a:rPr>
              <a:t>£ </a:t>
            </a:r>
            <a:r>
              <a:rPr kumimoji="0" lang="en-AU" sz="2000" smtClean="0"/>
              <a:t>N)</a:t>
            </a:r>
            <a:r>
              <a:rPr kumimoji="0" lang="en-AU" smtClean="0"/>
              <a:t> 	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1946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Rectangle 6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0" y="3216275"/>
            <a:ext cx="9144000" cy="3290888"/>
            <a:chOff x="-25" y="2172"/>
            <a:chExt cx="5760" cy="2073"/>
          </a:xfrm>
        </p:grpSpPr>
        <p:sp>
          <p:nvSpPr>
            <p:cNvPr id="1439752" name="AutoShape 8"/>
            <p:cNvSpPr>
              <a:spLocks noChangeArrowheads="1"/>
            </p:cNvSpPr>
            <p:nvPr/>
          </p:nvSpPr>
          <p:spPr bwMode="auto">
            <a:xfrm>
              <a:off x="90" y="2172"/>
              <a:ext cx="5645" cy="1936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graphicFrame>
          <p:nvGraphicFramePr>
            <p:cNvPr id="19458" name="Object 7"/>
            <p:cNvGraphicFramePr>
              <a:graphicFrameLocks noChangeAspect="1"/>
            </p:cNvGraphicFramePr>
            <p:nvPr/>
          </p:nvGraphicFramePr>
          <p:xfrm>
            <a:off x="-25" y="2236"/>
            <a:ext cx="5727" cy="2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Document" r:id="rId5" imgW="6129360" imgH="2150280" progId="Word.Document.8">
                    <p:embed/>
                  </p:oleObj>
                </mc:Choice>
                <mc:Fallback>
                  <p:oleObj name="Document" r:id="rId5" imgW="6129360" imgH="2150280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" y="2236"/>
                          <a:ext cx="5727" cy="2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463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6313488"/>
            <a:ext cx="7905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755" name="Text Box 11"/>
          <p:cNvSpPr txBox="1">
            <a:spLocks noChangeArrowheads="1"/>
          </p:cNvSpPr>
          <p:nvPr/>
        </p:nvSpPr>
        <p:spPr bwMode="auto">
          <a:xfrm>
            <a:off x="360363" y="3440113"/>
            <a:ext cx="1250950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Crit: </a:t>
            </a:r>
            <a:r>
              <a:rPr lang="en-US" sz="1800" b="1">
                <a:solidFill>
                  <a:schemeClr val="tx2"/>
                </a:solidFill>
                <a:effectLst/>
                <a:latin typeface="Arial" pitchFamily="34" charset="0"/>
              </a:rPr>
              <a:t>value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088" y="228600"/>
            <a:ext cx="8004175" cy="762000"/>
          </a:xfrm>
        </p:spPr>
        <p:txBody>
          <a:bodyPr/>
          <a:lstStyle/>
          <a:p>
            <a:r>
              <a:rPr kumimoji="0" lang="en-US" altLang="en-US" smtClean="0"/>
              <a:t>Inconsistency management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09688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Inconsistency = violation of consistency rule among items</a:t>
            </a:r>
          </a:p>
          <a:p>
            <a:pPr>
              <a:lnSpc>
                <a:spcPct val="140000"/>
              </a:lnSpc>
              <a:defRPr/>
            </a:pPr>
            <a:r>
              <a:rPr lang="en-US" smtClean="0"/>
              <a:t>Inconsistencies are highly frequent in RE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inter-viewpoints</a:t>
            </a:r>
            <a:r>
              <a:rPr lang="en-US" smtClean="0"/>
              <a:t>: each stakeholder has its own focus &amp; concerns </a:t>
            </a:r>
            <a:r>
              <a:rPr lang="en-US" sz="2000" smtClean="0"/>
              <a:t>(e.g. domain experts </a:t>
            </a:r>
            <a:r>
              <a:rPr lang="en-US" sz="2000" i="1" smtClean="0"/>
              <a:t>vs.</a:t>
            </a:r>
            <a:r>
              <a:rPr lang="en-US" sz="2000" smtClean="0"/>
              <a:t> marketing dept)</a:t>
            </a:r>
            <a:endParaRPr lang="en-US" smtClean="0"/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intra-viewpoint</a:t>
            </a:r>
            <a:r>
              <a:rPr lang="en-US" smtClean="0"/>
              <a:t>:  conflicting quality reqs </a:t>
            </a:r>
            <a:r>
              <a:rPr lang="en-US" sz="2000" smtClean="0"/>
              <a:t>(e.g. security </a:t>
            </a:r>
            <a:r>
              <a:rPr lang="en-US" sz="2000" i="1" smtClean="0"/>
              <a:t>vs.</a:t>
            </a:r>
            <a:r>
              <a:rPr lang="en-US" sz="2000" smtClean="0"/>
              <a:t> usability)</a:t>
            </a:r>
            <a:endParaRPr lang="en-US" smtClean="0"/>
          </a:p>
          <a:p>
            <a:pPr>
              <a:lnSpc>
                <a:spcPct val="120000"/>
              </a:lnSpc>
              <a:defRPr/>
            </a:pPr>
            <a:r>
              <a:rPr lang="en-US" smtClean="0"/>
              <a:t>Inconsistencies must be detected and resolved ...</a:t>
            </a:r>
          </a:p>
          <a:p>
            <a:pPr lvl="1">
              <a:defRPr/>
            </a:pPr>
            <a:r>
              <a:rPr lang="en-US" smtClean="0"/>
              <a:t>not too soon: to allow further elicitation within viewpoint</a:t>
            </a:r>
          </a:p>
          <a:p>
            <a:pPr lvl="1">
              <a:defRPr/>
            </a:pPr>
            <a:r>
              <a:rPr lang="en-US" smtClean="0"/>
              <a:t>not too late:  to allow software development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smtClean="0"/>
              <a:t>                           </a:t>
            </a:r>
            <a:r>
              <a:rPr lang="en-US" sz="1800" smtClean="0"/>
              <a:t>(anything may be developed from inconsistent specs)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30175"/>
            <a:ext cx="113506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7163"/>
            <a:ext cx="7950200" cy="949325"/>
          </a:xfrm>
        </p:spPr>
        <p:txBody>
          <a:bodyPr/>
          <a:lstStyle/>
          <a:p>
            <a:r>
              <a:rPr lang="en-US" altLang="en-US" sz="2600" smtClean="0"/>
              <a:t>AHP, Step 2:</a:t>
            </a:r>
            <a:r>
              <a:rPr lang="en-US" altLang="en-US" sz="2400" smtClean="0"/>
              <a:t>  Evaluate how the criterion distributes among all requirements</a:t>
            </a:r>
            <a:endParaRPr lang="en-US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9350"/>
            <a:ext cx="8978900" cy="1544638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mtClean="0"/>
              <a:t>Criterion distribution =  eigenvalues of comparison matrix</a:t>
            </a:r>
          </a:p>
          <a:p>
            <a:pPr lvl="1">
              <a:lnSpc>
                <a:spcPct val="140000"/>
              </a:lnSpc>
              <a:spcBef>
                <a:spcPts val="100"/>
              </a:spcBef>
              <a:buFontTx/>
              <a:buNone/>
            </a:pPr>
            <a:r>
              <a:rPr kumimoji="0" lang="en-AU" altLang="en-US" sz="2000" smtClean="0">
                <a:solidFill>
                  <a:schemeClr val="tx2"/>
                </a:solidFill>
              </a:rPr>
              <a:t>2.a</a:t>
            </a:r>
            <a:r>
              <a:rPr kumimoji="0" lang="en-AU" altLang="en-US" smtClean="0"/>
              <a:t>  Normalize columns:        </a:t>
            </a:r>
            <a:r>
              <a:rPr lang="en-US" altLang="en-US" i="1" smtClean="0"/>
              <a:t>R’</a:t>
            </a:r>
            <a:r>
              <a:rPr lang="en-US" altLang="en-US" i="1" baseline="-25000" smtClean="0"/>
              <a:t>ij</a:t>
            </a:r>
            <a:r>
              <a:rPr kumimoji="0" lang="en-AU" altLang="en-US" smtClean="0"/>
              <a:t> :=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ij</a:t>
            </a:r>
            <a:r>
              <a:rPr kumimoji="0" lang="en-AU" altLang="en-US" sz="1300" smtClean="0"/>
              <a:t> </a:t>
            </a:r>
            <a:r>
              <a:rPr kumimoji="0" lang="en-AU" altLang="en-US" b="1" smtClean="0"/>
              <a:t>/</a:t>
            </a:r>
            <a:r>
              <a:rPr kumimoji="0" lang="en-AU" altLang="en-US" sz="1300" smtClean="0"/>
              <a:t> </a:t>
            </a:r>
            <a:r>
              <a:rPr kumimoji="0" lang="en-AU" altLang="en-US" b="1" smtClean="0">
                <a:latin typeface="Symbol" pitchFamily="18" charset="2"/>
              </a:rPr>
              <a:t>å</a:t>
            </a:r>
            <a:r>
              <a:rPr kumimoji="0" lang="en-US" altLang="en-US" sz="2000" b="1" i="1" baseline="-25000" smtClean="0">
                <a:solidFill>
                  <a:schemeClr val="tx2"/>
                </a:solidFill>
              </a:rPr>
              <a:t>i</a:t>
            </a:r>
            <a:r>
              <a:rPr kumimoji="0" lang="en-AU" altLang="en-US" sz="1300" b="1" smtClean="0">
                <a:solidFill>
                  <a:schemeClr val="tx2"/>
                </a:solidFill>
              </a:rPr>
              <a:t>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ij</a:t>
            </a:r>
            <a:r>
              <a:rPr kumimoji="0" lang="en-AU" altLang="en-US" smtClean="0"/>
              <a:t> </a:t>
            </a:r>
          </a:p>
          <a:p>
            <a:pPr lvl="1">
              <a:lnSpc>
                <a:spcPct val="140000"/>
              </a:lnSpc>
              <a:spcBef>
                <a:spcPts val="100"/>
              </a:spcBef>
              <a:buFontTx/>
              <a:buNone/>
            </a:pPr>
            <a:r>
              <a:rPr kumimoji="0" lang="en-AU" altLang="en-US" sz="2000" smtClean="0">
                <a:solidFill>
                  <a:schemeClr val="tx2"/>
                </a:solidFill>
              </a:rPr>
              <a:t>2.b</a:t>
            </a:r>
            <a:r>
              <a:rPr kumimoji="0" lang="en-AU" altLang="en-US" smtClean="0"/>
              <a:t>  Average accross lines:   Contrib</a:t>
            </a:r>
            <a:r>
              <a:rPr kumimoji="0" lang="en-AU" altLang="en-US" sz="1200" smtClean="0"/>
              <a:t> </a:t>
            </a:r>
            <a:r>
              <a:rPr kumimoji="0" lang="en-AU" altLang="en-US" smtClean="0"/>
              <a:t>(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i</a:t>
            </a:r>
            <a:r>
              <a:rPr lang="en-US" altLang="en-US" sz="1000" i="1" baseline="-25000" smtClean="0"/>
              <a:t> </a:t>
            </a:r>
            <a:r>
              <a:rPr kumimoji="0" lang="en-AU" altLang="en-US" smtClean="0"/>
              <a:t>, </a:t>
            </a:r>
            <a:r>
              <a:rPr kumimoji="0" lang="en-AU" altLang="en-US" i="1" smtClean="0"/>
              <a:t>Crit</a:t>
            </a:r>
            <a:r>
              <a:rPr kumimoji="0" lang="en-AU" altLang="en-US" smtClean="0"/>
              <a:t>) =  </a:t>
            </a:r>
            <a:r>
              <a:rPr kumimoji="0" lang="en-AU" altLang="en-US" sz="1300" smtClean="0"/>
              <a:t> </a:t>
            </a:r>
            <a:r>
              <a:rPr kumimoji="0" lang="en-AU" altLang="en-US" b="1" smtClean="0">
                <a:latin typeface="Symbol" pitchFamily="18" charset="2"/>
              </a:rPr>
              <a:t>å</a:t>
            </a:r>
            <a:r>
              <a:rPr kumimoji="0" lang="en-US" altLang="en-US" sz="2000" b="1" i="1" baseline="-25000" smtClean="0">
                <a:solidFill>
                  <a:schemeClr val="tx2"/>
                </a:solidFill>
              </a:rPr>
              <a:t>j</a:t>
            </a:r>
            <a:r>
              <a:rPr kumimoji="0" lang="en-US" altLang="en-US" sz="1200" i="1" baseline="-25000" smtClean="0"/>
              <a:t> </a:t>
            </a:r>
            <a:r>
              <a:rPr lang="en-US" altLang="en-US" i="1" smtClean="0"/>
              <a:t>R’</a:t>
            </a:r>
            <a:r>
              <a:rPr lang="en-US" altLang="en-US" i="1" baseline="-25000" smtClean="0"/>
              <a:t>ij</a:t>
            </a:r>
            <a:r>
              <a:rPr lang="en-US" altLang="en-US" sz="1600" i="1" baseline="-25000" smtClean="0"/>
              <a:t> </a:t>
            </a:r>
            <a:r>
              <a:rPr kumimoji="0" lang="en-AU" altLang="en-US" b="1" smtClean="0"/>
              <a:t>/</a:t>
            </a:r>
            <a:r>
              <a:rPr kumimoji="0" lang="en-AU" altLang="en-US" smtClean="0"/>
              <a:t> N	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20490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pSp>
        <p:nvGrpSpPr>
          <p:cNvPr id="20486" name="Group 16"/>
          <p:cNvGrpSpPr>
            <a:grpSpLocks/>
          </p:cNvGrpSpPr>
          <p:nvPr/>
        </p:nvGrpSpPr>
        <p:grpSpPr bwMode="auto">
          <a:xfrm>
            <a:off x="-57150" y="2833688"/>
            <a:ext cx="9172575" cy="3281362"/>
            <a:chOff x="-36" y="2019"/>
            <a:chExt cx="5778" cy="2067"/>
          </a:xfrm>
        </p:grpSpPr>
        <p:sp>
          <p:nvSpPr>
            <p:cNvPr id="1440782" name="AutoShape 14"/>
            <p:cNvSpPr>
              <a:spLocks noChangeArrowheads="1"/>
            </p:cNvSpPr>
            <p:nvPr/>
          </p:nvSpPr>
          <p:spPr bwMode="auto">
            <a:xfrm>
              <a:off x="82" y="2019"/>
              <a:ext cx="5660" cy="1900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20489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" y="3766"/>
              <a:ext cx="49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482" name="Object 15"/>
            <p:cNvGraphicFramePr>
              <a:graphicFrameLocks noChangeAspect="1"/>
            </p:cNvGraphicFramePr>
            <p:nvPr/>
          </p:nvGraphicFramePr>
          <p:xfrm>
            <a:off x="-36" y="2033"/>
            <a:ext cx="5760" cy="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name="Document" r:id="rId6" imgW="6041160" imgH="2154960" progId="Word.Document.8">
                    <p:embed/>
                  </p:oleObj>
                </mc:Choice>
                <mc:Fallback>
                  <p:oleObj name="Document" r:id="rId6" imgW="6041160" imgH="2154960" progId="Word.Document.8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6" y="2033"/>
                          <a:ext cx="5760" cy="2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7" name="Rectangle 17"/>
          <p:cNvSpPr>
            <a:spLocks noChangeArrowheads="1"/>
          </p:cNvSpPr>
          <p:nvPr/>
        </p:nvSpPr>
        <p:spPr bwMode="auto">
          <a:xfrm>
            <a:off x="0" y="5888038"/>
            <a:ext cx="84089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 anchorCtr="1"/>
          <a:lstStyle>
            <a:lvl1pPr marL="342900" indent="-342900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altLang="en-US" sz="2200">
                <a:solidFill>
                  <a:schemeClr val="tx1"/>
                </a:solidFill>
                <a:effectLst/>
                <a:latin typeface="Comic Sans MS" pitchFamily="66" charset="0"/>
              </a:rPr>
              <a:t>AHP has rules for ensuring consistent estimates &amp; ratios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28600"/>
            <a:ext cx="7729538" cy="762000"/>
          </a:xfrm>
        </p:spPr>
        <p:txBody>
          <a:bodyPr/>
          <a:lstStyle/>
          <a:p>
            <a:pPr>
              <a:defRPr/>
            </a:pPr>
            <a:r>
              <a:rPr kumimoji="0" lang="en-US" smtClean="0"/>
              <a:t>Plotting contributions on value-cost diagram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8250"/>
            <a:ext cx="8970963" cy="1198563"/>
          </a:xfrm>
        </p:spPr>
        <p:txBody>
          <a:bodyPr/>
          <a:lstStyle/>
          <a:p>
            <a:pPr>
              <a:defRPr/>
            </a:pPr>
            <a:r>
              <a:rPr lang="en-US" smtClean="0"/>
              <a:t>Replay Steps 1 &amp; 2 of AHP with </a:t>
            </a:r>
            <a:r>
              <a:rPr lang="en-US" i="1" smtClean="0"/>
              <a:t>Crit</a:t>
            </a:r>
            <a:r>
              <a:rPr lang="en-US" smtClean="0"/>
              <a:t> =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  <a:endParaRPr lang="en-US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mtClean="0"/>
              <a:t>Visualize value/cost contributions on diagram partitioned in selected priority levels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147638" y="100013"/>
            <a:ext cx="915987" cy="996950"/>
            <a:chOff x="192" y="144"/>
            <a:chExt cx="649" cy="674"/>
          </a:xfrm>
        </p:grpSpPr>
        <p:pic>
          <p:nvPicPr>
            <p:cNvPr id="21510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21506" name="Object 9"/>
          <p:cNvGraphicFramePr>
            <a:graphicFrameLocks noChangeAspect="1"/>
          </p:cNvGraphicFramePr>
          <p:nvPr/>
        </p:nvGraphicFramePr>
        <p:xfrm>
          <a:off x="0" y="2654300"/>
          <a:ext cx="9144000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Picture" r:id="rId5" imgW="5941080" imgH="2544480" progId="Word.Picture.8">
                  <p:embed/>
                </p:oleObj>
              </mc:Choice>
              <mc:Fallback>
                <p:oleObj name="Picture" r:id="rId5" imgW="5941080" imgH="254448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54300"/>
                        <a:ext cx="9144000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>
            <p:ph type="title"/>
          </p:nvPr>
        </p:nvSpPr>
        <p:spPr>
          <a:xfrm>
            <a:off x="779463" y="14605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Requirements evaluation:  summary</a:t>
            </a:r>
          </a:p>
        </p:txBody>
      </p:sp>
      <p:sp>
        <p:nvSpPr>
          <p:cNvPr id="56323" name="Rectangle 3"/>
          <p:cNvSpPr>
            <a:spLocks noChangeArrowheads="1"/>
          </p:cNvSpPr>
          <p:nvPr>
            <p:ph type="body" idx="1"/>
          </p:nvPr>
        </p:nvSpPr>
        <p:spPr>
          <a:xfrm>
            <a:off x="157163" y="1130300"/>
            <a:ext cx="8861425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altLang="en-US" smtClean="0"/>
              <a:t>Inconsistencies are frequent during req acquisition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kumimoji="0" lang="en-AU" altLang="en-US" sz="2000" smtClean="0"/>
              <a:t>For clashes in terminology, designation, structure: a glossary of terms is best</a:t>
            </a:r>
          </a:p>
          <a:p>
            <a:pPr lvl="1">
              <a:spcBef>
                <a:spcPct val="15000"/>
              </a:spcBef>
            </a:pPr>
            <a:r>
              <a:rPr kumimoji="0" lang="en-AU" altLang="en-US" sz="2000" smtClean="0"/>
              <a:t>For weak, strong conflicts:  variety of techniques &amp; heuristics to support cycles “</a:t>
            </a:r>
            <a:r>
              <a:rPr kumimoji="0" lang="en-AU" altLang="en-US" sz="2000" i="1" smtClean="0"/>
              <a:t>identify overlaps</a:t>
            </a:r>
            <a:r>
              <a:rPr kumimoji="0" lang="en-AU" altLang="en-US" sz="2000" smtClean="0"/>
              <a:t>, </a:t>
            </a:r>
            <a:r>
              <a:rPr kumimoji="0" lang="en-AU" altLang="en-US" sz="2000" i="1" smtClean="0"/>
              <a:t>detect conflicts</a:t>
            </a:r>
            <a:r>
              <a:rPr kumimoji="0" lang="en-AU" altLang="en-US" sz="2000" smtClean="0"/>
              <a:t>, </a:t>
            </a:r>
            <a:r>
              <a:rPr kumimoji="0" lang="en-AU" altLang="en-US" sz="2000" i="1" smtClean="0"/>
              <a:t>generate resolutions</a:t>
            </a:r>
            <a:r>
              <a:rPr kumimoji="0" lang="en-AU" altLang="en-US" sz="2000" smtClean="0"/>
              <a:t>, </a:t>
            </a:r>
            <a:r>
              <a:rPr kumimoji="0" lang="en-AU" altLang="en-US" sz="2000" i="1" smtClean="0"/>
              <a:t>select preferred</a:t>
            </a:r>
            <a:r>
              <a:rPr kumimoji="0" lang="en-AU" altLang="en-US" sz="2000" smtClean="0"/>
              <a:t>”</a:t>
            </a:r>
            <a:endParaRPr kumimoji="0" lang="en-AU" altLang="en-US" smtClean="0"/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kumimoji="0" lang="en-US" altLang="en-US" smtClean="0"/>
              <a:t>Product-/process-related risks must be carefully analyzed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kumimoji="0" lang="en-AU" altLang="en-US" sz="2000" smtClean="0"/>
              <a:t>Loss of satisfaction of system/development objectives</a:t>
            </a:r>
          </a:p>
          <a:p>
            <a:pPr lvl="1">
              <a:spcBef>
                <a:spcPct val="15000"/>
              </a:spcBef>
            </a:pPr>
            <a:r>
              <a:rPr kumimoji="0" lang="en-AU" altLang="en-US" sz="2000" smtClean="0"/>
              <a:t>Variety of techniques for risk identification, incl. risk trees &amp; their cut set</a:t>
            </a:r>
            <a:endParaRPr kumimoji="0" lang="en-AU" altLang="en-US" sz="2000" i="1" smtClean="0"/>
          </a:p>
          <a:p>
            <a:pPr lvl="1">
              <a:spcBef>
                <a:spcPct val="15000"/>
              </a:spcBef>
            </a:pPr>
            <a:r>
              <a:rPr kumimoji="0" lang="en-AU" altLang="en-US" sz="2000" smtClean="0"/>
              <a:t>Likelihood of risks &amp; consequences + severity need be assessed, qualitatively or quantitatively, with domain experts</a:t>
            </a:r>
          </a:p>
          <a:p>
            <a:pPr lvl="1">
              <a:spcBef>
                <a:spcPct val="15000"/>
              </a:spcBef>
            </a:pPr>
            <a:r>
              <a:rPr kumimoji="0" lang="en-US" altLang="en-US" sz="2000" smtClean="0"/>
              <a:t>Heuristics for exploring countermeasures, selecting cost-effective ones</a:t>
            </a:r>
          </a:p>
          <a:p>
            <a:pPr lvl="1">
              <a:spcBef>
                <a:spcPct val="15000"/>
              </a:spcBef>
            </a:pPr>
            <a:r>
              <a:rPr kumimoji="0" lang="en-US" altLang="en-US" sz="2000" smtClean="0"/>
              <a:t>DDP: an integrated quantitative approach for RE risk management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>
            <p:ph type="title"/>
          </p:nvPr>
        </p:nvSpPr>
        <p:spPr>
          <a:xfrm>
            <a:off x="779463" y="14605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 smtClean="0"/>
              <a:t>Requirements evaluation:  summary  </a:t>
            </a:r>
            <a:r>
              <a:rPr kumimoji="0" lang="en-US" altLang="en-US" sz="2000" smtClean="0"/>
              <a:t>(2)</a:t>
            </a:r>
            <a:endParaRPr kumimoji="0" lang="en-US" altLang="en-US" smtClean="0"/>
          </a:p>
        </p:txBody>
      </p:sp>
      <p:sp>
        <p:nvSpPr>
          <p:cNvPr id="57347" name="Rectangle 3"/>
          <p:cNvSpPr>
            <a:spLocks noChangeArrowheads="1"/>
          </p:cNvSpPr>
          <p:nvPr>
            <p:ph type="body" idx="1"/>
          </p:nvPr>
        </p:nvSpPr>
        <p:spPr>
          <a:xfrm>
            <a:off x="157163" y="1258888"/>
            <a:ext cx="8861425" cy="5080000"/>
          </a:xfrm>
          <a:noFill/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en-US" altLang="en-US" smtClean="0"/>
              <a:t>Alternative options need be evaluated for selecting preferred, agreed ones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sz="2000" smtClean="0"/>
              <a:t>Different types, incl. resolutions of conflicts &amp; risks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sz="2000" smtClean="0"/>
              <a:t>Qualitative or quantitative reasoning for this (weighted matrices)</a:t>
            </a:r>
          </a:p>
          <a:p>
            <a:pPr>
              <a:lnSpc>
                <a:spcPct val="200000"/>
              </a:lnSpc>
              <a:spcBef>
                <a:spcPts val="300"/>
              </a:spcBef>
            </a:pPr>
            <a:r>
              <a:rPr kumimoji="0" lang="en-US" altLang="en-US" smtClean="0"/>
              <a:t>Requirements must be prioritized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kumimoji="0" lang="en-US" altLang="en-US" sz="2000" smtClean="0"/>
              <a:t>Due to resource limitations, incremental development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sz="2000" smtClean="0"/>
              <a:t>Constraints for effective prioritization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sz="2000" smtClean="0"/>
              <a:t>AHP-based value-cost prioritization: a systematic technique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Tx/>
              <a:buNone/>
            </a:pPr>
            <a:endParaRPr kumimoji="0" lang="en-US" altLang="en-US" i="1" smtClean="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kumimoji="0" lang="en-US" altLang="en-US" i="1" smtClean="0">
                <a:solidFill>
                  <a:schemeClr val="tx2"/>
                </a:solidFill>
              </a:rPr>
              <a:t>Model-driven evaluation provides structure &amp; comparability for what needs to be evaluated  </a:t>
            </a:r>
            <a:r>
              <a:rPr kumimoji="0" lang="en-US" altLang="en-US" sz="2000" smtClean="0">
                <a:solidFill>
                  <a:schemeClr val="tx2"/>
                </a:solidFill>
              </a:rPr>
              <a:t>(see Part 2 of the book)</a:t>
            </a:r>
            <a:endParaRPr kumimoji="0" lang="en-US" altLang="en-US" sz="200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kumimoji="0" lang="en-US" altLang="en-US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r>
              <a:rPr kumimoji="0" lang="en-AU" altLang="en-US" smtClean="0"/>
              <a:t>Types of inconsistency in RE</a:t>
            </a:r>
            <a:endParaRPr kumimoji="0" lang="en-US" altLang="en-US" smtClean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Terminology clash</a:t>
            </a:r>
            <a:r>
              <a:rPr lang="en-US" smtClean="0"/>
              <a:t>: same concept named differently in different statements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mtClean="0"/>
              <a:t> library management:  </a:t>
            </a:r>
            <a:r>
              <a:rPr lang="en-US" smtClean="0">
                <a:solidFill>
                  <a:srgbClr val="5F5F5F"/>
                </a:solidFill>
              </a:rPr>
              <a:t>“borrower”</a:t>
            </a:r>
            <a:r>
              <a:rPr lang="en-US" smtClean="0"/>
              <a:t> </a:t>
            </a:r>
            <a:r>
              <a:rPr lang="en-US" i="1" smtClean="0"/>
              <a:t>vs.</a:t>
            </a:r>
            <a:r>
              <a:rPr lang="en-US" smtClean="0"/>
              <a:t> </a:t>
            </a:r>
            <a:r>
              <a:rPr lang="en-US" smtClean="0">
                <a:solidFill>
                  <a:srgbClr val="5F5F5F"/>
                </a:solidFill>
              </a:rPr>
              <a:t>“patron”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Designation clash</a:t>
            </a:r>
            <a:r>
              <a:rPr lang="en-US" smtClean="0"/>
              <a:t>: same name for different concepts in different statements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mtClean="0"/>
              <a:t>  </a:t>
            </a:r>
            <a:r>
              <a:rPr lang="en-US" smtClean="0">
                <a:solidFill>
                  <a:srgbClr val="5F5F5F"/>
                </a:solidFill>
              </a:rPr>
              <a:t>“user”</a:t>
            </a:r>
            <a:r>
              <a:rPr lang="en-US" smtClean="0"/>
              <a:t> for </a:t>
            </a:r>
            <a:r>
              <a:rPr lang="en-US" smtClean="0">
                <a:solidFill>
                  <a:srgbClr val="5F5F5F"/>
                </a:solidFill>
              </a:rPr>
              <a:t>“library user”</a:t>
            </a:r>
            <a:r>
              <a:rPr lang="en-US" smtClean="0"/>
              <a:t> </a:t>
            </a:r>
            <a:r>
              <a:rPr lang="en-US" i="1" smtClean="0"/>
              <a:t>vs.</a:t>
            </a:r>
            <a:r>
              <a:rPr lang="en-US" smtClean="0">
                <a:solidFill>
                  <a:srgbClr val="5F5F5F"/>
                </a:solidFill>
              </a:rPr>
              <a:t> “library software user”</a:t>
            </a:r>
          </a:p>
          <a:p>
            <a:pPr>
              <a:spcBef>
                <a:spcPct val="6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 clash</a:t>
            </a:r>
            <a:r>
              <a:rPr lang="en-US" smtClean="0"/>
              <a:t>: same concept structured differently in different statements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mtClean="0"/>
              <a:t>  </a:t>
            </a:r>
            <a:r>
              <a:rPr lang="en-US" smtClean="0">
                <a:solidFill>
                  <a:srgbClr val="5F5F5F"/>
                </a:solidFill>
              </a:rPr>
              <a:t>“latest return date”</a:t>
            </a:r>
            <a:r>
              <a:rPr lang="en-US" smtClean="0"/>
              <a:t> as time point </a:t>
            </a:r>
            <a:r>
              <a:rPr lang="en-US" sz="2000" smtClean="0"/>
              <a:t>(e.g. Fri 5pm)</a:t>
            </a:r>
            <a:r>
              <a:rPr lang="en-US" smtClean="0"/>
              <a:t> 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i="1" smtClean="0"/>
              <a:t>                                      vs.</a:t>
            </a:r>
            <a:r>
              <a:rPr lang="en-US" smtClean="0"/>
              <a:t> time interval </a:t>
            </a:r>
            <a:r>
              <a:rPr lang="en-US" sz="2000" smtClean="0"/>
              <a:t>(e.g. Friday)</a:t>
            </a: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altLang="en-US" smtClean="0"/>
              <a:t>Types of inconsistency in RE  </a:t>
            </a:r>
            <a:r>
              <a:rPr kumimoji="0" lang="en-AU" altLang="en-US" sz="2000" smtClean="0"/>
              <a:t>(2)</a:t>
            </a:r>
            <a:endParaRPr kumimoji="0" lang="en-US" altLang="en-US" smtClean="0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Strong conflict</a:t>
            </a:r>
            <a:r>
              <a:rPr lang="en-US" smtClean="0"/>
              <a:t>:  statements not satisfiable together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i.e. logically inconsistent:  </a:t>
            </a:r>
            <a:r>
              <a:rPr lang="en-US" i="1" smtClean="0"/>
              <a:t>S</a:t>
            </a:r>
            <a:r>
              <a:rPr lang="en-US" smtClean="0"/>
              <a:t>,  </a:t>
            </a:r>
            <a:r>
              <a:rPr lang="en-US" sz="2000" b="1" i="1" smtClean="0"/>
              <a:t>not</a:t>
            </a:r>
            <a:r>
              <a:rPr lang="en-US" sz="1300" i="1" smtClean="0"/>
              <a:t> </a:t>
            </a:r>
            <a:r>
              <a:rPr lang="en-US" i="1" smtClean="0"/>
              <a:t>S</a:t>
            </a:r>
            <a:endParaRPr lang="en-US" smtClean="0"/>
          </a:p>
          <a:p>
            <a:pPr lvl="1">
              <a:buFontTx/>
              <a:buNone/>
              <a:defRPr/>
            </a:pPr>
            <a:r>
              <a:rPr lang="en-US" sz="2000" smtClean="0"/>
              <a:t>e.g.</a:t>
            </a:r>
            <a:r>
              <a:rPr lang="en-US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“participant constraints may not be disclosed to anyone else”</a:t>
            </a:r>
            <a:r>
              <a:rPr lang="en-US" smtClean="0"/>
              <a:t>  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mtClean="0"/>
              <a:t>       </a:t>
            </a:r>
            <a:r>
              <a:rPr lang="en-US" i="1" smtClean="0"/>
              <a:t>vs.</a:t>
            </a:r>
            <a:r>
              <a:rPr lang="en-US" smtClean="0"/>
              <a:t> </a:t>
            </a:r>
            <a:r>
              <a:rPr lang="en-US" sz="2000" smtClean="0">
                <a:solidFill>
                  <a:srgbClr val="5F5F5F"/>
                </a:solidFill>
              </a:rPr>
              <a:t>“the meeting initiator should know participant constraints”</a:t>
            </a:r>
            <a:endParaRPr lang="en-US" smtClean="0">
              <a:solidFill>
                <a:srgbClr val="5F5F5F"/>
              </a:solidFill>
            </a:endParaRPr>
          </a:p>
          <a:p>
            <a:pPr>
              <a:spcBef>
                <a:spcPct val="7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Weak conflict</a:t>
            </a:r>
            <a:r>
              <a:rPr lang="en-US" smtClean="0"/>
              <a:t> (divergence): statements not satisfiable together under some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boundary condition</a:t>
            </a:r>
            <a:endParaRPr lang="en-US" smtClean="0"/>
          </a:p>
          <a:p>
            <a:pPr lvl="1">
              <a:defRPr/>
            </a:pPr>
            <a:r>
              <a:rPr lang="en-US" smtClean="0"/>
              <a:t>i.e.</a:t>
            </a:r>
            <a:r>
              <a:rPr lang="en-US" i="1" smtClean="0"/>
              <a:t> </a:t>
            </a:r>
            <a:r>
              <a:rPr lang="en-US" smtClean="0"/>
              <a:t>strongly conflicting if </a:t>
            </a:r>
            <a:r>
              <a:rPr lang="en-US" i="1" smtClean="0"/>
              <a:t>B</a:t>
            </a:r>
            <a:r>
              <a:rPr lang="en-US" smtClean="0"/>
              <a:t> holds: </a:t>
            </a:r>
            <a:r>
              <a:rPr lang="en-US" i="1" smtClean="0"/>
              <a:t>potential</a:t>
            </a:r>
            <a:r>
              <a:rPr lang="en-US" smtClean="0"/>
              <a:t> conflict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/>
              <a:t>MUCH more frequent in RE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2000" smtClean="0"/>
              <a:t>e.g.    (staff’s viewpoint)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        “patrons shall return borrowed copies within </a:t>
            </a:r>
            <a:r>
              <a:rPr lang="en-US" sz="2000" i="1" smtClean="0">
                <a:solidFill>
                  <a:srgbClr val="5F5F5F"/>
                </a:solidFill>
              </a:rPr>
              <a:t>X</a:t>
            </a:r>
            <a:r>
              <a:rPr lang="en-US" sz="2000" smtClean="0">
                <a:solidFill>
                  <a:srgbClr val="5F5F5F"/>
                </a:solidFill>
              </a:rPr>
              <a:t> weeks”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i="1" smtClean="0"/>
              <a:t>    vs.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smtClean="0"/>
              <a:t>(patron’s viewpoint)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             </a:t>
            </a:r>
            <a:r>
              <a:rPr lang="en-US" sz="2000" smtClean="0">
                <a:solidFill>
                  <a:srgbClr val="5F5F5F"/>
                </a:solidFill>
              </a:rPr>
              <a:t>“patrons shall keep borrowed copies as long as needed”</a:t>
            </a:r>
            <a:endParaRPr lang="en-US" sz="2000" smtClean="0"/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sz="2000" smtClean="0"/>
              <a:t>       </a:t>
            </a:r>
            <a:r>
              <a:rPr lang="en-US" sz="2000" i="1" smtClean="0"/>
              <a:t>B:</a:t>
            </a:r>
            <a:r>
              <a:rPr lang="en-US" sz="2000" smtClean="0">
                <a:solidFill>
                  <a:srgbClr val="5F5F5F"/>
                </a:solidFill>
              </a:rPr>
              <a:t>   “a patron needing a borrowed copy more than </a:t>
            </a:r>
            <a:r>
              <a:rPr lang="en-US" sz="2000" i="1" smtClean="0">
                <a:solidFill>
                  <a:srgbClr val="5F5F5F"/>
                </a:solidFill>
              </a:rPr>
              <a:t>X</a:t>
            </a:r>
            <a:r>
              <a:rPr lang="en-US" sz="2000" smtClean="0">
                <a:solidFill>
                  <a:srgbClr val="5F5F5F"/>
                </a:solidFill>
              </a:rPr>
              <a:t> weeks”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Handling inconsistencies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295400"/>
            <a:ext cx="8702675" cy="4978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Handling clashes in terminology, designation, structure: through agreed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glossary of terms</a:t>
            </a:r>
            <a:r>
              <a:rPr lang="en-US" smtClean="0"/>
              <a:t> to stick to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For some terms, if needed: accepted synonym(s)</a:t>
            </a:r>
          </a:p>
          <a:p>
            <a:pPr lvl="1">
              <a:defRPr/>
            </a:pPr>
            <a:r>
              <a:rPr lang="en-US" smtClean="0"/>
              <a:t>To be built during elicitation phase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Weak, strong conflicts: more difficult, deeper causes...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Often rooted in underlying personal objectives of stakeholders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to be handled at root level and propagated to requirements level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Inherent to some non-functional concerns </a:t>
            </a:r>
            <a:r>
              <a:rPr lang="en-US" sz="2000" smtClean="0"/>
              <a:t>(performance </a:t>
            </a:r>
            <a:r>
              <a:rPr lang="en-US" sz="2000" i="1" smtClean="0"/>
              <a:t>vs.</a:t>
            </a:r>
            <a:r>
              <a:rPr lang="en-US" sz="2000" smtClean="0"/>
              <a:t> safety, confidentiality </a:t>
            </a:r>
            <a:r>
              <a:rPr lang="en-US" sz="2000" i="1" smtClean="0"/>
              <a:t>vs.</a:t>
            </a:r>
            <a:r>
              <a:rPr lang="en-US" sz="2000" smtClean="0"/>
              <a:t> awareness, ...)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=&gt;</a:t>
            </a:r>
            <a:r>
              <a:rPr lang="en-US" smtClean="0"/>
              <a:t> exploration of preferred tradeoffs</a:t>
            </a:r>
          </a:p>
          <a:p>
            <a:pPr lvl="1">
              <a:defRPr/>
            </a:pPr>
            <a:r>
              <a:rPr lang="en-US" smtClean="0"/>
              <a:t>Example:  spiral, negotiation-based reconciliation of </a:t>
            </a:r>
            <a:r>
              <a:rPr lang="en-US" i="1" smtClean="0"/>
              <a:t>win</a:t>
            </a:r>
            <a:r>
              <a:rPr lang="en-US" smtClean="0"/>
              <a:t> conditions </a:t>
            </a:r>
            <a:r>
              <a:rPr lang="en-US" sz="1800" smtClean="0"/>
              <a:t>[Boehm et al, 1995]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7963" y="157163"/>
          <a:ext cx="7270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157163"/>
                        <a:ext cx="7270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/>
          <a:lstStyle/>
          <a:p>
            <a:r>
              <a:rPr lang="en-US" altLang="en-US" smtClean="0"/>
              <a:t>Managing conflicts:  a systematic process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476500"/>
            <a:ext cx="8947150" cy="38798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Overlap</a:t>
            </a:r>
            <a:r>
              <a:rPr lang="en-US" dirty="0" smtClean="0"/>
              <a:t> = reference to common terms or phenomena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precondition for conflicting statements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e.g.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gathering meeting constraints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5F5F5F"/>
                </a:solidFill>
              </a:rPr>
              <a:t>determining schedules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Conflict detection</a:t>
            </a:r>
            <a:r>
              <a:rPr lang="en-US" dirty="0" smtClean="0"/>
              <a:t> ...  </a:t>
            </a:r>
            <a:r>
              <a:rPr lang="en-US" sz="2000" dirty="0" smtClean="0"/>
              <a:t>(see Chapters 16, 18)</a:t>
            </a: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informally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using heuristics on conflicting </a:t>
            </a:r>
            <a:r>
              <a:rPr lang="en-US" dirty="0" err="1" smtClean="0"/>
              <a:t>req</a:t>
            </a:r>
            <a:r>
              <a:rPr lang="en-US" dirty="0" smtClean="0"/>
              <a:t> categories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rgbClr val="5F5F5F"/>
                </a:solidFill>
              </a:rPr>
              <a:t>“Check </a:t>
            </a:r>
            <a:r>
              <a:rPr lang="en-US" i="1" dirty="0" smtClean="0">
                <a:solidFill>
                  <a:srgbClr val="5F5F5F"/>
                </a:solidFill>
              </a:rPr>
              <a:t>information</a:t>
            </a:r>
            <a:r>
              <a:rPr lang="en-US" dirty="0" smtClean="0">
                <a:solidFill>
                  <a:srgbClr val="5F5F5F"/>
                </a:solidFill>
              </a:rPr>
              <a:t> </a:t>
            </a:r>
            <a:r>
              <a:rPr lang="en-US" dirty="0" err="1" smtClean="0">
                <a:solidFill>
                  <a:srgbClr val="5F5F5F"/>
                </a:solidFill>
              </a:rPr>
              <a:t>req</a:t>
            </a:r>
            <a:r>
              <a:rPr lang="en-US" dirty="0" smtClean="0">
                <a:solidFill>
                  <a:srgbClr val="5F5F5F"/>
                </a:solidFill>
              </a:rPr>
              <a:t> &amp; </a:t>
            </a:r>
            <a:r>
              <a:rPr lang="en-US" i="1" dirty="0" smtClean="0">
                <a:solidFill>
                  <a:srgbClr val="5F5F5F"/>
                </a:solidFill>
              </a:rPr>
              <a:t>confidentiality</a:t>
            </a:r>
            <a:r>
              <a:rPr lang="en-US" dirty="0" smtClean="0">
                <a:solidFill>
                  <a:srgbClr val="5F5F5F"/>
                </a:solidFill>
              </a:rPr>
              <a:t> </a:t>
            </a:r>
            <a:r>
              <a:rPr lang="en-US" dirty="0" err="1" smtClean="0">
                <a:solidFill>
                  <a:srgbClr val="5F5F5F"/>
                </a:solidFill>
              </a:rPr>
              <a:t>req</a:t>
            </a:r>
            <a:r>
              <a:rPr lang="en-US" dirty="0" smtClean="0">
                <a:solidFill>
                  <a:srgbClr val="5F5F5F"/>
                </a:solidFill>
              </a:rPr>
              <a:t> on related objects”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rgbClr val="5F5F5F"/>
                </a:solidFill>
              </a:rPr>
              <a:t>“Check </a:t>
            </a:r>
            <a:r>
              <a:rPr lang="en-US" dirty="0" err="1" smtClean="0">
                <a:solidFill>
                  <a:srgbClr val="5F5F5F"/>
                </a:solidFill>
              </a:rPr>
              <a:t>reqs</a:t>
            </a:r>
            <a:r>
              <a:rPr lang="en-US" dirty="0" smtClean="0">
                <a:solidFill>
                  <a:srgbClr val="5F5F5F"/>
                </a:solidFill>
              </a:rPr>
              <a:t> on </a:t>
            </a:r>
            <a:r>
              <a:rPr lang="en-US" i="1" dirty="0" smtClean="0">
                <a:solidFill>
                  <a:srgbClr val="5F5F5F"/>
                </a:solidFill>
              </a:rPr>
              <a:t>decreasing</a:t>
            </a:r>
            <a:r>
              <a:rPr lang="en-US" dirty="0" smtClean="0">
                <a:solidFill>
                  <a:srgbClr val="5F5F5F"/>
                </a:solidFill>
              </a:rPr>
              <a:t> &amp; </a:t>
            </a:r>
            <a:r>
              <a:rPr lang="en-US" i="1" dirty="0" smtClean="0">
                <a:solidFill>
                  <a:srgbClr val="5F5F5F"/>
                </a:solidFill>
              </a:rPr>
              <a:t>increasing</a:t>
            </a:r>
            <a:r>
              <a:rPr lang="en-US" dirty="0" smtClean="0">
                <a:solidFill>
                  <a:srgbClr val="5F5F5F"/>
                </a:solidFill>
              </a:rPr>
              <a:t> related quantities”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using conflict patterns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formally </a:t>
            </a:r>
            <a:r>
              <a:rPr lang="en-US" sz="2000" dirty="0" smtClean="0"/>
              <a:t>(theorem proving techniques)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19075" y="881063"/>
          <a:ext cx="892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icture" r:id="rId4" imgW="5850360" imgH="919440" progId="Word.Picture.8">
                  <p:embed/>
                </p:oleObj>
              </mc:Choice>
              <mc:Fallback>
                <p:oleObj name="Picture" r:id="rId4" imgW="5850360" imgH="91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881063"/>
                        <a:ext cx="8924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24502</TotalTime>
  <Words>3241</Words>
  <Application>Microsoft Office PowerPoint</Application>
  <PresentationFormat>On-screen Show (4:3)</PresentationFormat>
  <Paragraphs>531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Symbol</vt:lpstr>
      <vt:lpstr>Arial</vt:lpstr>
      <vt:lpstr>Comic Sans MS</vt:lpstr>
      <vt:lpstr>Wingdings</vt:lpstr>
      <vt:lpstr>Arial Black</vt:lpstr>
      <vt:lpstr>Times New Roman</vt:lpstr>
      <vt:lpstr>MS Shell Dlg</vt:lpstr>
      <vt:lpstr>Times</vt:lpstr>
      <vt:lpstr>Flyer (Standard)</vt:lpstr>
      <vt:lpstr>Microsoft Clip Gallery</vt:lpstr>
      <vt:lpstr>Microsoft Word Picture</vt:lpstr>
      <vt:lpstr>Microsoft Word Document</vt:lpstr>
      <vt:lpstr>Fundamentals of RE</vt:lpstr>
      <vt:lpstr>PowerPoint Presentation</vt:lpstr>
      <vt:lpstr>Negotiation-based decision making:  as introduced in Chapter 1 ...</vt:lpstr>
      <vt:lpstr>Requirements evaluation: outline</vt:lpstr>
      <vt:lpstr>Inconsistency management</vt:lpstr>
      <vt:lpstr>Types of inconsistency in RE</vt:lpstr>
      <vt:lpstr>Types of inconsistency in RE  (2)</vt:lpstr>
      <vt:lpstr>Handling inconsistencies</vt:lpstr>
      <vt:lpstr>Managing conflicts:  a systematic process</vt:lpstr>
      <vt:lpstr>Detected conflicts should be documented</vt:lpstr>
      <vt:lpstr>Managing conflicts: a systematic process  (2)</vt:lpstr>
      <vt:lpstr>Conflict resolution tactics</vt:lpstr>
      <vt:lpstr>Managing conflicts: a systematic process  (3)</vt:lpstr>
      <vt:lpstr>Requirements evaluation: outline</vt:lpstr>
      <vt:lpstr>What is a risk ?</vt:lpstr>
      <vt:lpstr>Types of RE risk</vt:lpstr>
      <vt:lpstr>RE risk management</vt:lpstr>
      <vt:lpstr>Risk identification:  risk checklists</vt:lpstr>
      <vt:lpstr>Risk identification:  component inspection</vt:lpstr>
      <vt:lpstr>Risk identification:  risk trees</vt:lpstr>
      <vt:lpstr>Risk tree:  example</vt:lpstr>
      <vt:lpstr>Building risk trees:  heuristic identification of failure nodes</vt:lpstr>
      <vt:lpstr>Analyzing failure combinations:  cut set of a risk tree</vt:lpstr>
      <vt:lpstr>Cut-set tree derivation:  example</vt:lpstr>
      <vt:lpstr>Risk identification:   using elicitation techniques</vt:lpstr>
      <vt:lpstr>Risk assessment</vt:lpstr>
      <vt:lpstr>   Qualitative risk assessment table: example</vt:lpstr>
      <vt:lpstr>Risk assessment  (2)</vt:lpstr>
      <vt:lpstr>Risk control</vt:lpstr>
      <vt:lpstr>Exploring countermeasures</vt:lpstr>
      <vt:lpstr>Risk reduction tactics</vt:lpstr>
      <vt:lpstr>Selecting preferred countermeasures</vt:lpstr>
      <vt:lpstr>Risks should be documented</vt:lpstr>
      <vt:lpstr>Requirements evaluation: outline</vt:lpstr>
      <vt:lpstr>DDP:  quantitative risk management for RE</vt:lpstr>
      <vt:lpstr>Step 1:  Elaborate the Impact matrix</vt:lpstr>
      <vt:lpstr>Impact matrix:   example for library system</vt:lpstr>
      <vt:lpstr>Step 2:  Elaborate the Effectiveness matrix</vt:lpstr>
      <vt:lpstr>Effectiveness matrix:   example for library system</vt:lpstr>
      <vt:lpstr>Step 3: Determine optimal balance  risk reduction vs. countermeasure cost</vt:lpstr>
      <vt:lpstr>Requirements evaluation: outline</vt:lpstr>
      <vt:lpstr>Evaluating alternative options  for decision making</vt:lpstr>
      <vt:lpstr>Qualitative reasoning for evaluating options</vt:lpstr>
      <vt:lpstr>Quantitative reasoning for evaluating options</vt:lpstr>
      <vt:lpstr>Requirements evaluation: outline</vt:lpstr>
      <vt:lpstr>Requirements prioritization</vt:lpstr>
      <vt:lpstr>Value-cost prioritization</vt:lpstr>
      <vt:lpstr>Estimating relative contributions  of requirements to project value &amp; cost</vt:lpstr>
      <vt:lpstr>AHP, Step 1:  Compare requirements pairwise </vt:lpstr>
      <vt:lpstr>AHP, Step 2:  Evaluate how the criterion distributes among all requirements</vt:lpstr>
      <vt:lpstr>Plotting contributions on value-cost diagram</vt:lpstr>
      <vt:lpstr>Requirements evaluation:  summary</vt:lpstr>
      <vt:lpstr>Requirements evaluation:  summary  (2)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Frank</cp:lastModifiedBy>
  <cp:revision>1001</cp:revision>
  <cp:lastPrinted>2006-06-19T13:43:37Z</cp:lastPrinted>
  <dcterms:created xsi:type="dcterms:W3CDTF">2000-05-26T10:39:43Z</dcterms:created>
  <dcterms:modified xsi:type="dcterms:W3CDTF">2013-09-22T20:20:54Z</dcterms:modified>
</cp:coreProperties>
</file>