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1223" r:id="rId2"/>
    <p:sldId id="1232" r:id="rId3"/>
    <p:sldId id="1233" r:id="rId4"/>
    <p:sldId id="1222" r:id="rId5"/>
    <p:sldId id="1229" r:id="rId6"/>
    <p:sldId id="1234" r:id="rId7"/>
    <p:sldId id="1238" r:id="rId8"/>
    <p:sldId id="1239" r:id="rId9"/>
    <p:sldId id="1240" r:id="rId10"/>
    <p:sldId id="1241" r:id="rId11"/>
    <p:sldId id="1242" r:id="rId12"/>
    <p:sldId id="1243" r:id="rId13"/>
    <p:sldId id="1244" r:id="rId14"/>
    <p:sldId id="1245" r:id="rId15"/>
    <p:sldId id="1246" r:id="rId16"/>
    <p:sldId id="1247" r:id="rId17"/>
    <p:sldId id="1248" r:id="rId18"/>
    <p:sldId id="1249" r:id="rId19"/>
    <p:sldId id="1250" r:id="rId20"/>
    <p:sldId id="1251" r:id="rId21"/>
    <p:sldId id="1252" r:id="rId22"/>
    <p:sldId id="1253" r:id="rId23"/>
    <p:sldId id="1254" r:id="rId24"/>
    <p:sldId id="1255" r:id="rId25"/>
    <p:sldId id="1262" r:id="rId26"/>
    <p:sldId id="1263" r:id="rId27"/>
    <p:sldId id="1256" r:id="rId28"/>
    <p:sldId id="1264" r:id="rId29"/>
    <p:sldId id="1258" r:id="rId30"/>
    <p:sldId id="1265" r:id="rId31"/>
    <p:sldId id="1259" r:id="rId32"/>
    <p:sldId id="1257" r:id="rId33"/>
    <p:sldId id="1266" r:id="rId34"/>
    <p:sldId id="1260" r:id="rId35"/>
    <p:sldId id="1267" r:id="rId36"/>
    <p:sldId id="1268" r:id="rId37"/>
    <p:sldId id="1269" r:id="rId38"/>
    <p:sldId id="1270" r:id="rId39"/>
    <p:sldId id="1271" r:id="rId40"/>
    <p:sldId id="1261" r:id="rId41"/>
    <p:sldId id="1272" r:id="rId42"/>
    <p:sldId id="1273" r:id="rId43"/>
    <p:sldId id="1274" r:id="rId44"/>
    <p:sldId id="1275" r:id="rId45"/>
    <p:sldId id="1276" r:id="rId46"/>
    <p:sldId id="1235" r:id="rId47"/>
  </p:sldIdLst>
  <p:sldSz cx="9144000" cy="6858000" type="screen4x3"/>
  <p:notesSz cx="7315200" cy="9601200"/>
  <p:defaultTextStyle>
    <a:defPPr>
      <a:defRPr lang="en-US"/>
    </a:defPPr>
    <a:lvl1pPr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1pPr>
    <a:lvl2pPr marL="4572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2pPr>
    <a:lvl3pPr marL="9144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3pPr>
    <a:lvl4pPr marL="13716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4pPr>
    <a:lvl5pPr marL="18288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5pPr>
    <a:lvl6pPr marL="22860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6pPr>
    <a:lvl7pPr marL="27432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7pPr>
    <a:lvl8pPr marL="32004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8pPr>
    <a:lvl9pPr marL="36576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D9DC"/>
    <a:srgbClr val="33CCCC"/>
    <a:srgbClr val="009999"/>
    <a:srgbClr val="CC00FF"/>
    <a:srgbClr val="663300"/>
    <a:srgbClr val="E2E5FA"/>
    <a:srgbClr val="B8BFF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086" y="-792"/>
      </p:cViewPr>
      <p:guideLst>
        <p:guide orient="horz" pos="624"/>
        <p:guide/>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12420"/>
    </p:cViewPr>
  </p:sorterViewPr>
  <p:notesViewPr>
    <p:cSldViewPr snapToGrid="0">
      <p:cViewPr varScale="1">
        <p:scale>
          <a:sx n="51" d="100"/>
          <a:sy n="51" d="100"/>
        </p:scale>
        <p:origin x="-106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ftr" sz="quarter" idx="2"/>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sz="2500">
                <a:solidFill>
                  <a:schemeClr val="tx1"/>
                </a:solidFill>
                <a:effectLst/>
                <a:latin typeface="MS Shell Dlg" charset="0"/>
              </a:defRPr>
            </a:lvl1pPr>
          </a:lstStyle>
          <a:p>
            <a:endParaRPr lang="en-US" altLang="en-US"/>
          </a:p>
          <a:p>
            <a:r>
              <a:rPr lang="en-US" altLang="en-US"/>
              <a:t> </a:t>
            </a:r>
            <a:r>
              <a:rPr lang="en-US" altLang="en-US" sz="1300">
                <a:latin typeface="Times New Roman" pitchFamily="18" charset="0"/>
              </a:rPr>
              <a:t>©</a:t>
            </a:r>
            <a:r>
              <a:rPr lang="en-US" altLang="en-US" sz="1300"/>
              <a:t> </a:t>
            </a:r>
            <a:r>
              <a:rPr kumimoji="0" lang="fr-FR" altLang="fr-FR" sz="1300">
                <a:latin typeface="Comic Sans MS" pitchFamily="66" charset="0"/>
              </a:rPr>
              <a:t>A. van Lamsweerde</a:t>
            </a:r>
            <a:endParaRPr kumimoji="0" lang="fr-FR" altLang="fr-FR" sz="1300">
              <a:latin typeface="Times" pitchFamily="18" charset="0"/>
            </a:endParaRPr>
          </a:p>
        </p:txBody>
      </p:sp>
      <p:sp>
        <p:nvSpPr>
          <p:cNvPr id="6149" name="Rectangle 5"/>
          <p:cNvSpPr>
            <a:spLocks noGrp="1" noChangeArrowheads="1"/>
          </p:cNvSpPr>
          <p:nvPr>
            <p:ph type="sldNum" sz="quarter" idx="3"/>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pitchFamily="18" charset="0"/>
              </a:defRPr>
            </a:lvl1pPr>
          </a:lstStyle>
          <a:p>
            <a:fld id="{05E49F9E-5005-42CD-BEDC-B5300F66E4EF}" type="slidenum">
              <a:rPr lang="fr-FR" altLang="fr-FR"/>
              <a:pPr/>
              <a:t>‹#›</a:t>
            </a:fld>
            <a:endParaRPr lang="fr-FR" altLang="fr-FR"/>
          </a:p>
        </p:txBody>
      </p:sp>
      <p:sp>
        <p:nvSpPr>
          <p:cNvPr id="6150" name="Rectangle 6"/>
          <p:cNvSpPr>
            <a:spLocks noGrp="1" noChangeArrowheads="1"/>
          </p:cNvSpPr>
          <p:nvPr>
            <p:ph type="hdr" sz="quarter"/>
          </p:nvPr>
        </p:nvSpPr>
        <p:spPr bwMode="auto">
          <a:xfrm>
            <a:off x="76200" y="152400"/>
            <a:ext cx="7162800" cy="587375"/>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Comic Sans MS" pitchFamily="66" charset="0"/>
              </a:defRPr>
            </a:lvl1pPr>
          </a:lstStyle>
          <a:p>
            <a:pPr>
              <a:defRPr/>
            </a:pPr>
            <a:r>
              <a:rPr lang="fr-FR" altLang="fr-FR"/>
              <a:t>Axel van Lamsweerde</a:t>
            </a:r>
          </a:p>
          <a:p>
            <a:pPr>
              <a:defRPr/>
            </a:pPr>
            <a:r>
              <a:rPr lang="fr-FR" altLang="fr-FR"/>
              <a:t>Requirements Engineering: From System Goals to UML Models to Software Specifications</a:t>
            </a:r>
          </a:p>
        </p:txBody>
      </p:sp>
    </p:spTree>
    <p:extLst>
      <p:ext uri="{BB962C8B-B14F-4D97-AF65-F5344CB8AC3E}">
        <p14:creationId xmlns:p14="http://schemas.microsoft.com/office/powerpoint/2010/main" val="176260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52227" name="Rectangle 3"/>
          <p:cNvSpPr>
            <a:spLocks noChangeArrowheads="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76313" y="4560888"/>
            <a:ext cx="5362575" cy="4319587"/>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3" name="Rectangle 5"/>
          <p:cNvSpPr>
            <a:spLocks noGrp="1" noChangeArrowheads="1"/>
          </p:cNvSpPr>
          <p:nvPr>
            <p:ph type="dt" idx="1"/>
          </p:nvPr>
        </p:nvSpPr>
        <p:spPr bwMode="auto">
          <a:xfrm>
            <a:off x="4144963" y="0"/>
            <a:ext cx="3170237"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endParaRPr lang="en-US" altLang="en-US"/>
          </a:p>
        </p:txBody>
      </p:sp>
      <p:sp>
        <p:nvSpPr>
          <p:cNvPr id="2054" name="Rectangle 6"/>
          <p:cNvSpPr>
            <a:spLocks noGrp="1" noChangeArrowheads="1"/>
          </p:cNvSpPr>
          <p:nvPr>
            <p:ph type="ftr" sz="quarter" idx="4"/>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2055" name="Rectangle 7"/>
          <p:cNvSpPr>
            <a:spLocks noGrp="1" noChangeArrowheads="1"/>
          </p:cNvSpPr>
          <p:nvPr>
            <p:ph type="sldNum" sz="quarter" idx="5"/>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fld id="{94715987-C169-41F9-8CAE-B758596304B1}" type="slidenum">
              <a:rPr lang="en-US" altLang="en-US"/>
              <a:pPr/>
              <a:t>‹#›</a:t>
            </a:fld>
            <a:endParaRPr lang="en-US" altLang="en-US"/>
          </a:p>
        </p:txBody>
      </p:sp>
    </p:spTree>
    <p:extLst>
      <p:ext uri="{BB962C8B-B14F-4D97-AF65-F5344CB8AC3E}">
        <p14:creationId xmlns:p14="http://schemas.microsoft.com/office/powerpoint/2010/main" val="2895703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a:t>
            </a:fld>
            <a:endParaRPr lang="en-US" altLang="en-US"/>
          </a:p>
        </p:txBody>
      </p:sp>
    </p:spTree>
    <p:extLst>
      <p:ext uri="{BB962C8B-B14F-4D97-AF65-F5344CB8AC3E}">
        <p14:creationId xmlns:p14="http://schemas.microsoft.com/office/powerpoint/2010/main" val="369458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10</a:t>
            </a:fld>
            <a:endParaRPr lang="en-US" altLang="en-US"/>
          </a:p>
        </p:txBody>
      </p:sp>
    </p:spTree>
    <p:extLst>
      <p:ext uri="{BB962C8B-B14F-4D97-AF65-F5344CB8AC3E}">
        <p14:creationId xmlns:p14="http://schemas.microsoft.com/office/powerpoint/2010/main" val="253882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11</a:t>
            </a:fld>
            <a:endParaRPr lang="en-US" altLang="en-US"/>
          </a:p>
        </p:txBody>
      </p:sp>
    </p:spTree>
    <p:extLst>
      <p:ext uri="{BB962C8B-B14F-4D97-AF65-F5344CB8AC3E}">
        <p14:creationId xmlns:p14="http://schemas.microsoft.com/office/powerpoint/2010/main" val="1332741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12</a:t>
            </a:fld>
            <a:endParaRPr lang="en-US" altLang="en-US"/>
          </a:p>
        </p:txBody>
      </p:sp>
    </p:spTree>
    <p:extLst>
      <p:ext uri="{BB962C8B-B14F-4D97-AF65-F5344CB8AC3E}">
        <p14:creationId xmlns:p14="http://schemas.microsoft.com/office/powerpoint/2010/main" val="3204638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13</a:t>
            </a:fld>
            <a:endParaRPr lang="en-US" altLang="en-US"/>
          </a:p>
        </p:txBody>
      </p:sp>
    </p:spTree>
    <p:extLst>
      <p:ext uri="{BB962C8B-B14F-4D97-AF65-F5344CB8AC3E}">
        <p14:creationId xmlns:p14="http://schemas.microsoft.com/office/powerpoint/2010/main" val="188328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14</a:t>
            </a:fld>
            <a:endParaRPr lang="en-US" altLang="en-US"/>
          </a:p>
        </p:txBody>
      </p:sp>
    </p:spTree>
    <p:extLst>
      <p:ext uri="{BB962C8B-B14F-4D97-AF65-F5344CB8AC3E}">
        <p14:creationId xmlns:p14="http://schemas.microsoft.com/office/powerpoint/2010/main" val="4145126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61E91D0B-465C-4C33-AEE0-F74F5F1C7CA4}" type="slidenum">
              <a:rPr kumimoji="0" lang="en-US" altLang="en-US" sz="1300">
                <a:solidFill>
                  <a:schemeClr val="tx1"/>
                </a:solidFill>
                <a:latin typeface="Times New Roman" pitchFamily="18" charset="0"/>
              </a:rPr>
              <a:pPr/>
              <a:t>15</a:t>
            </a:fld>
            <a:endParaRPr kumimoji="0" lang="en-US" altLang="en-US" sz="1300">
              <a:solidFill>
                <a:schemeClr val="tx1"/>
              </a:solidFill>
              <a:latin typeface="Times New Roman" pitchFamily="18"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16</a:t>
            </a:fld>
            <a:endParaRPr lang="en-US" altLang="en-US"/>
          </a:p>
        </p:txBody>
      </p:sp>
    </p:spTree>
    <p:extLst>
      <p:ext uri="{BB962C8B-B14F-4D97-AF65-F5344CB8AC3E}">
        <p14:creationId xmlns:p14="http://schemas.microsoft.com/office/powerpoint/2010/main" val="2474250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17</a:t>
            </a:fld>
            <a:endParaRPr lang="en-US" altLang="en-US"/>
          </a:p>
        </p:txBody>
      </p:sp>
    </p:spTree>
    <p:extLst>
      <p:ext uri="{BB962C8B-B14F-4D97-AF65-F5344CB8AC3E}">
        <p14:creationId xmlns:p14="http://schemas.microsoft.com/office/powerpoint/2010/main" val="81770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18</a:t>
            </a:fld>
            <a:endParaRPr lang="en-US" altLang="en-US"/>
          </a:p>
        </p:txBody>
      </p:sp>
    </p:spTree>
    <p:extLst>
      <p:ext uri="{BB962C8B-B14F-4D97-AF65-F5344CB8AC3E}">
        <p14:creationId xmlns:p14="http://schemas.microsoft.com/office/powerpoint/2010/main" val="262224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19</a:t>
            </a:fld>
            <a:endParaRPr lang="en-US" altLang="en-US"/>
          </a:p>
        </p:txBody>
      </p:sp>
    </p:spTree>
    <p:extLst>
      <p:ext uri="{BB962C8B-B14F-4D97-AF65-F5344CB8AC3E}">
        <p14:creationId xmlns:p14="http://schemas.microsoft.com/office/powerpoint/2010/main" val="16540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a:t>
            </a:fld>
            <a:endParaRPr lang="en-US" altLang="en-US"/>
          </a:p>
        </p:txBody>
      </p:sp>
    </p:spTree>
    <p:extLst>
      <p:ext uri="{BB962C8B-B14F-4D97-AF65-F5344CB8AC3E}">
        <p14:creationId xmlns:p14="http://schemas.microsoft.com/office/powerpoint/2010/main" val="2634459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20</a:t>
            </a:fld>
            <a:endParaRPr lang="en-US" altLang="en-US"/>
          </a:p>
        </p:txBody>
      </p:sp>
    </p:spTree>
    <p:extLst>
      <p:ext uri="{BB962C8B-B14F-4D97-AF65-F5344CB8AC3E}">
        <p14:creationId xmlns:p14="http://schemas.microsoft.com/office/powerpoint/2010/main" val="1270977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21</a:t>
            </a:fld>
            <a:endParaRPr lang="en-US" altLang="en-US"/>
          </a:p>
        </p:txBody>
      </p:sp>
    </p:spTree>
    <p:extLst>
      <p:ext uri="{BB962C8B-B14F-4D97-AF65-F5344CB8AC3E}">
        <p14:creationId xmlns:p14="http://schemas.microsoft.com/office/powerpoint/2010/main" val="412932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22</a:t>
            </a:fld>
            <a:endParaRPr lang="en-US" altLang="en-US"/>
          </a:p>
        </p:txBody>
      </p:sp>
    </p:spTree>
    <p:extLst>
      <p:ext uri="{BB962C8B-B14F-4D97-AF65-F5344CB8AC3E}">
        <p14:creationId xmlns:p14="http://schemas.microsoft.com/office/powerpoint/2010/main" val="3078652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EE2D5739-7082-472A-8DFD-618CBA586C73}" type="slidenum">
              <a:rPr kumimoji="0" lang="en-US" altLang="en-US" sz="1300">
                <a:solidFill>
                  <a:schemeClr val="tx1"/>
                </a:solidFill>
                <a:latin typeface="Times New Roman" pitchFamily="18" charset="0"/>
              </a:rPr>
              <a:pPr/>
              <a:t>23</a:t>
            </a:fld>
            <a:endParaRPr kumimoji="0" lang="en-US" altLang="en-US" sz="1300">
              <a:solidFill>
                <a:schemeClr val="tx1"/>
              </a:solidFill>
              <a:latin typeface="Times New Roman" pitchFamily="18" charset="0"/>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24</a:t>
            </a:fld>
            <a:endParaRPr lang="en-US" altLang="en-US"/>
          </a:p>
        </p:txBody>
      </p:sp>
    </p:spTree>
    <p:extLst>
      <p:ext uri="{BB962C8B-B14F-4D97-AF65-F5344CB8AC3E}">
        <p14:creationId xmlns:p14="http://schemas.microsoft.com/office/powerpoint/2010/main" val="205107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25</a:t>
            </a:fld>
            <a:endParaRPr lang="en-US" altLang="en-US"/>
          </a:p>
        </p:txBody>
      </p:sp>
    </p:spTree>
    <p:extLst>
      <p:ext uri="{BB962C8B-B14F-4D97-AF65-F5344CB8AC3E}">
        <p14:creationId xmlns:p14="http://schemas.microsoft.com/office/powerpoint/2010/main" val="44760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26</a:t>
            </a:fld>
            <a:endParaRPr lang="en-US" altLang="en-US"/>
          </a:p>
        </p:txBody>
      </p:sp>
    </p:spTree>
    <p:extLst>
      <p:ext uri="{BB962C8B-B14F-4D97-AF65-F5344CB8AC3E}">
        <p14:creationId xmlns:p14="http://schemas.microsoft.com/office/powerpoint/2010/main" val="1702330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27</a:t>
            </a:fld>
            <a:endParaRPr lang="en-US" altLang="en-US"/>
          </a:p>
        </p:txBody>
      </p:sp>
    </p:spTree>
    <p:extLst>
      <p:ext uri="{BB962C8B-B14F-4D97-AF65-F5344CB8AC3E}">
        <p14:creationId xmlns:p14="http://schemas.microsoft.com/office/powerpoint/2010/main" val="863401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28</a:t>
            </a:fld>
            <a:endParaRPr lang="en-US" altLang="en-US"/>
          </a:p>
        </p:txBody>
      </p:sp>
    </p:spTree>
    <p:extLst>
      <p:ext uri="{BB962C8B-B14F-4D97-AF65-F5344CB8AC3E}">
        <p14:creationId xmlns:p14="http://schemas.microsoft.com/office/powerpoint/2010/main" val="1503345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29</a:t>
            </a:fld>
            <a:endParaRPr lang="en-US" altLang="en-US"/>
          </a:p>
        </p:txBody>
      </p:sp>
    </p:spTree>
    <p:extLst>
      <p:ext uri="{BB962C8B-B14F-4D97-AF65-F5344CB8AC3E}">
        <p14:creationId xmlns:p14="http://schemas.microsoft.com/office/powerpoint/2010/main" val="252281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a:t>
            </a:fld>
            <a:endParaRPr lang="en-US" altLang="en-US"/>
          </a:p>
        </p:txBody>
      </p:sp>
    </p:spTree>
    <p:extLst>
      <p:ext uri="{BB962C8B-B14F-4D97-AF65-F5344CB8AC3E}">
        <p14:creationId xmlns:p14="http://schemas.microsoft.com/office/powerpoint/2010/main" val="1464371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30</a:t>
            </a:fld>
            <a:endParaRPr lang="en-US" altLang="en-US"/>
          </a:p>
        </p:txBody>
      </p:sp>
    </p:spTree>
    <p:extLst>
      <p:ext uri="{BB962C8B-B14F-4D97-AF65-F5344CB8AC3E}">
        <p14:creationId xmlns:p14="http://schemas.microsoft.com/office/powerpoint/2010/main" val="3771638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D449D2EE-384B-4FC9-906A-FEB2B38B9339}" type="slidenum">
              <a:rPr kumimoji="0" lang="en-US" altLang="en-US" sz="1300">
                <a:solidFill>
                  <a:schemeClr val="tx1"/>
                </a:solidFill>
                <a:latin typeface="Times New Roman" pitchFamily="18" charset="0"/>
              </a:rPr>
              <a:pPr/>
              <a:t>31</a:t>
            </a:fld>
            <a:endParaRPr kumimoji="0" lang="en-US" altLang="en-US" sz="1300">
              <a:solidFill>
                <a:schemeClr val="tx1"/>
              </a:solidFill>
              <a:latin typeface="Times New Roman" pitchFamily="18"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32</a:t>
            </a:fld>
            <a:endParaRPr lang="en-US" altLang="en-US"/>
          </a:p>
        </p:txBody>
      </p:sp>
    </p:spTree>
    <p:extLst>
      <p:ext uri="{BB962C8B-B14F-4D97-AF65-F5344CB8AC3E}">
        <p14:creationId xmlns:p14="http://schemas.microsoft.com/office/powerpoint/2010/main" val="4153447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33</a:t>
            </a:fld>
            <a:endParaRPr lang="en-US" altLang="en-US"/>
          </a:p>
        </p:txBody>
      </p:sp>
    </p:spTree>
    <p:extLst>
      <p:ext uri="{BB962C8B-B14F-4D97-AF65-F5344CB8AC3E}">
        <p14:creationId xmlns:p14="http://schemas.microsoft.com/office/powerpoint/2010/main" val="1802128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34</a:t>
            </a:fld>
            <a:endParaRPr lang="en-US" altLang="en-US"/>
          </a:p>
        </p:txBody>
      </p:sp>
    </p:spTree>
    <p:extLst>
      <p:ext uri="{BB962C8B-B14F-4D97-AF65-F5344CB8AC3E}">
        <p14:creationId xmlns:p14="http://schemas.microsoft.com/office/powerpoint/2010/main" val="3738046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35</a:t>
            </a:fld>
            <a:endParaRPr lang="en-US" altLang="en-US"/>
          </a:p>
        </p:txBody>
      </p:sp>
    </p:spTree>
    <p:extLst>
      <p:ext uri="{BB962C8B-B14F-4D97-AF65-F5344CB8AC3E}">
        <p14:creationId xmlns:p14="http://schemas.microsoft.com/office/powerpoint/2010/main" val="1269902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36</a:t>
            </a:fld>
            <a:endParaRPr lang="en-US" altLang="en-US"/>
          </a:p>
        </p:txBody>
      </p:sp>
    </p:spTree>
    <p:extLst>
      <p:ext uri="{BB962C8B-B14F-4D97-AF65-F5344CB8AC3E}">
        <p14:creationId xmlns:p14="http://schemas.microsoft.com/office/powerpoint/2010/main" val="1782018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37</a:t>
            </a:fld>
            <a:endParaRPr lang="en-US" altLang="en-US"/>
          </a:p>
        </p:txBody>
      </p:sp>
    </p:spTree>
    <p:extLst>
      <p:ext uri="{BB962C8B-B14F-4D97-AF65-F5344CB8AC3E}">
        <p14:creationId xmlns:p14="http://schemas.microsoft.com/office/powerpoint/2010/main" val="1989568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38</a:t>
            </a:fld>
            <a:endParaRPr lang="en-US" altLang="en-US"/>
          </a:p>
        </p:txBody>
      </p:sp>
    </p:spTree>
    <p:extLst>
      <p:ext uri="{BB962C8B-B14F-4D97-AF65-F5344CB8AC3E}">
        <p14:creationId xmlns:p14="http://schemas.microsoft.com/office/powerpoint/2010/main" val="13964782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39</a:t>
            </a:fld>
            <a:endParaRPr lang="en-US" altLang="en-US"/>
          </a:p>
        </p:txBody>
      </p:sp>
    </p:spTree>
    <p:extLst>
      <p:ext uri="{BB962C8B-B14F-4D97-AF65-F5344CB8AC3E}">
        <p14:creationId xmlns:p14="http://schemas.microsoft.com/office/powerpoint/2010/main" val="340901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BE95E7B1-277E-47DD-94E5-92BB65F2EF9A}" type="slidenum">
              <a:rPr kumimoji="0" lang="en-US" altLang="en-US" sz="1300">
                <a:solidFill>
                  <a:schemeClr val="tx1"/>
                </a:solidFill>
                <a:latin typeface="Times New Roman" pitchFamily="18" charset="0"/>
              </a:rPr>
              <a:pPr/>
              <a:t>4</a:t>
            </a:fld>
            <a:endParaRPr kumimoji="0" lang="en-US" altLang="en-US" sz="1300">
              <a:solidFill>
                <a:schemeClr val="tx1"/>
              </a:solidFill>
              <a:latin typeface="Times New Roman" pitchFamily="18"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40</a:t>
            </a:fld>
            <a:endParaRPr lang="en-US" altLang="en-US"/>
          </a:p>
        </p:txBody>
      </p:sp>
    </p:spTree>
    <p:extLst>
      <p:ext uri="{BB962C8B-B14F-4D97-AF65-F5344CB8AC3E}">
        <p14:creationId xmlns:p14="http://schemas.microsoft.com/office/powerpoint/2010/main" val="492568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41</a:t>
            </a:fld>
            <a:endParaRPr lang="en-US" altLang="en-US"/>
          </a:p>
        </p:txBody>
      </p:sp>
    </p:spTree>
    <p:extLst>
      <p:ext uri="{BB962C8B-B14F-4D97-AF65-F5344CB8AC3E}">
        <p14:creationId xmlns:p14="http://schemas.microsoft.com/office/powerpoint/2010/main" val="2536668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42</a:t>
            </a:fld>
            <a:endParaRPr lang="en-US" altLang="en-US"/>
          </a:p>
        </p:txBody>
      </p:sp>
    </p:spTree>
    <p:extLst>
      <p:ext uri="{BB962C8B-B14F-4D97-AF65-F5344CB8AC3E}">
        <p14:creationId xmlns:p14="http://schemas.microsoft.com/office/powerpoint/2010/main" val="702314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43</a:t>
            </a:fld>
            <a:endParaRPr lang="en-US" altLang="en-US"/>
          </a:p>
        </p:txBody>
      </p:sp>
    </p:spTree>
    <p:extLst>
      <p:ext uri="{BB962C8B-B14F-4D97-AF65-F5344CB8AC3E}">
        <p14:creationId xmlns:p14="http://schemas.microsoft.com/office/powerpoint/2010/main" val="2286733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44</a:t>
            </a:fld>
            <a:endParaRPr lang="en-US" altLang="en-US"/>
          </a:p>
        </p:txBody>
      </p:sp>
    </p:spTree>
    <p:extLst>
      <p:ext uri="{BB962C8B-B14F-4D97-AF65-F5344CB8AC3E}">
        <p14:creationId xmlns:p14="http://schemas.microsoft.com/office/powerpoint/2010/main" val="724407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45</a:t>
            </a:fld>
            <a:endParaRPr lang="en-US" altLang="en-US"/>
          </a:p>
        </p:txBody>
      </p:sp>
    </p:spTree>
    <p:extLst>
      <p:ext uri="{BB962C8B-B14F-4D97-AF65-F5344CB8AC3E}">
        <p14:creationId xmlns:p14="http://schemas.microsoft.com/office/powerpoint/2010/main" val="3894173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41B38781-74ED-4425-BF07-C6683CF2A984}" type="slidenum">
              <a:rPr kumimoji="0" lang="en-US" altLang="en-US" sz="1300">
                <a:solidFill>
                  <a:schemeClr val="tx1"/>
                </a:solidFill>
                <a:latin typeface="Times New Roman" pitchFamily="18" charset="0"/>
              </a:rPr>
              <a:pPr/>
              <a:t>46</a:t>
            </a:fld>
            <a:endParaRPr kumimoji="0" lang="en-US" altLang="en-US" sz="1300">
              <a:solidFill>
                <a:schemeClr val="tx1"/>
              </a:solidFill>
              <a:latin typeface="Times New Roman" pitchFamily="18" charset="0"/>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itchFamily="18" charset="2"/>
              </a:defRPr>
            </a:lvl1pPr>
            <a:lvl2pPr marL="742950" indent="-285750" defTabSz="966788">
              <a:defRPr kumimoji="1" sz="2400">
                <a:solidFill>
                  <a:schemeClr val="bg1"/>
                </a:solidFill>
                <a:latin typeface="Symbol" pitchFamily="18" charset="2"/>
              </a:defRPr>
            </a:lvl2pPr>
            <a:lvl3pPr marL="1143000" indent="-228600" defTabSz="966788">
              <a:defRPr kumimoji="1" sz="2400">
                <a:solidFill>
                  <a:schemeClr val="bg1"/>
                </a:solidFill>
                <a:latin typeface="Symbol" pitchFamily="18" charset="2"/>
              </a:defRPr>
            </a:lvl3pPr>
            <a:lvl4pPr marL="1600200" indent="-228600" defTabSz="966788">
              <a:defRPr kumimoji="1" sz="2400">
                <a:solidFill>
                  <a:schemeClr val="bg1"/>
                </a:solidFill>
                <a:latin typeface="Symbol" pitchFamily="18" charset="2"/>
              </a:defRPr>
            </a:lvl4pPr>
            <a:lvl5pPr marL="2057400" indent="-228600" defTabSz="966788">
              <a:defRPr kumimoji="1" sz="2400">
                <a:solidFill>
                  <a:schemeClr val="bg1"/>
                </a:solidFill>
                <a:latin typeface="Symbol" pitchFamily="18" charset="2"/>
              </a:defRPr>
            </a:lvl5pPr>
            <a:lvl6pPr marL="2514600" indent="-228600" algn="ctr" defTabSz="966788" eaLnBrk="0" fontAlgn="base" hangingPunct="0">
              <a:spcBef>
                <a:spcPts val="1200"/>
              </a:spcBef>
              <a:spcAft>
                <a:spcPct val="0"/>
              </a:spcAft>
              <a:defRPr kumimoji="1" sz="2400">
                <a:solidFill>
                  <a:schemeClr val="bg1"/>
                </a:solidFill>
                <a:latin typeface="Symbol" pitchFamily="18" charset="2"/>
              </a:defRPr>
            </a:lvl6pPr>
            <a:lvl7pPr marL="2971800" indent="-228600" algn="ctr" defTabSz="966788" eaLnBrk="0" fontAlgn="base" hangingPunct="0">
              <a:spcBef>
                <a:spcPts val="1200"/>
              </a:spcBef>
              <a:spcAft>
                <a:spcPct val="0"/>
              </a:spcAft>
              <a:defRPr kumimoji="1" sz="2400">
                <a:solidFill>
                  <a:schemeClr val="bg1"/>
                </a:solidFill>
                <a:latin typeface="Symbol" pitchFamily="18" charset="2"/>
              </a:defRPr>
            </a:lvl7pPr>
            <a:lvl8pPr marL="3429000" indent="-228600" algn="ctr" defTabSz="966788" eaLnBrk="0" fontAlgn="base" hangingPunct="0">
              <a:spcBef>
                <a:spcPts val="1200"/>
              </a:spcBef>
              <a:spcAft>
                <a:spcPct val="0"/>
              </a:spcAft>
              <a:defRPr kumimoji="1" sz="2400">
                <a:solidFill>
                  <a:schemeClr val="bg1"/>
                </a:solidFill>
                <a:latin typeface="Symbol" pitchFamily="18" charset="2"/>
              </a:defRPr>
            </a:lvl8pPr>
            <a:lvl9pPr marL="3886200" indent="-228600" algn="ctr" defTabSz="966788" eaLnBrk="0" fontAlgn="base" hangingPunct="0">
              <a:spcBef>
                <a:spcPts val="1200"/>
              </a:spcBef>
              <a:spcAft>
                <a:spcPct val="0"/>
              </a:spcAft>
              <a:defRPr kumimoji="1" sz="2400">
                <a:solidFill>
                  <a:schemeClr val="bg1"/>
                </a:solidFill>
                <a:latin typeface="Symbol" pitchFamily="18" charset="2"/>
              </a:defRPr>
            </a:lvl9pPr>
          </a:lstStyle>
          <a:p>
            <a:fld id="{9E52FC62-AF24-4F6C-9DD3-7C300B379691}" type="slidenum">
              <a:rPr kumimoji="0" lang="en-US" altLang="en-US" sz="1300">
                <a:solidFill>
                  <a:schemeClr val="tx1"/>
                </a:solidFill>
                <a:latin typeface="Times New Roman" pitchFamily="18" charset="0"/>
              </a:rPr>
              <a:pPr/>
              <a:t>5</a:t>
            </a:fld>
            <a:endParaRPr kumimoji="0" lang="en-US" altLang="en-US" sz="1300">
              <a:solidFill>
                <a:schemeClr val="tx1"/>
              </a:solidFill>
              <a:latin typeface="Times New Roman" pitchFamily="18"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6</a:t>
            </a:fld>
            <a:endParaRPr lang="en-US" altLang="en-US"/>
          </a:p>
        </p:txBody>
      </p:sp>
    </p:spTree>
    <p:extLst>
      <p:ext uri="{BB962C8B-B14F-4D97-AF65-F5344CB8AC3E}">
        <p14:creationId xmlns:p14="http://schemas.microsoft.com/office/powerpoint/2010/main" val="191539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7</a:t>
            </a:fld>
            <a:endParaRPr lang="en-US" altLang="en-US"/>
          </a:p>
        </p:txBody>
      </p:sp>
    </p:spTree>
    <p:extLst>
      <p:ext uri="{BB962C8B-B14F-4D97-AF65-F5344CB8AC3E}">
        <p14:creationId xmlns:p14="http://schemas.microsoft.com/office/powerpoint/2010/main" val="206363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8</a:t>
            </a:fld>
            <a:endParaRPr lang="en-US" altLang="en-US"/>
          </a:p>
        </p:txBody>
      </p:sp>
    </p:spTree>
    <p:extLst>
      <p:ext uri="{BB962C8B-B14F-4D97-AF65-F5344CB8AC3E}">
        <p14:creationId xmlns:p14="http://schemas.microsoft.com/office/powerpoint/2010/main" val="345869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715987-C169-41F9-8CAE-B758596304B1}" type="slidenum">
              <a:rPr lang="en-US" altLang="en-US" smtClean="0"/>
              <a:pPr/>
              <a:t>9</a:t>
            </a:fld>
            <a:endParaRPr lang="en-US" altLang="en-US"/>
          </a:p>
        </p:txBody>
      </p:sp>
    </p:spTree>
    <p:extLst>
      <p:ext uri="{BB962C8B-B14F-4D97-AF65-F5344CB8AC3E}">
        <p14:creationId xmlns:p14="http://schemas.microsoft.com/office/powerpoint/2010/main" val="411812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
        <p:nvSpPr>
          <p:cNvPr id="5" name="Text Box 46"/>
          <p:cNvSpPr txBox="1">
            <a:spLocks noChangeArrowheads="1"/>
          </p:cNvSpPr>
          <p:nvPr userDrawn="1"/>
        </p:nvSpPr>
        <p:spPr bwMode="auto">
          <a:xfrm>
            <a:off x="8204200" y="6561138"/>
            <a:ext cx="939800" cy="312737"/>
          </a:xfrm>
          <a:prstGeom prst="rect">
            <a:avLst/>
          </a:prstGeom>
          <a:noFill/>
          <a:ln w="12700">
            <a:noFill/>
            <a:miter lim="800000"/>
            <a:headEnd/>
            <a:tailEnd/>
          </a:ln>
          <a:effectLst/>
        </p:spPr>
        <p:txBody>
          <a:bodyPr>
            <a:spAutoFit/>
          </a:bodyPr>
          <a:lstStyle>
            <a:lvl1pPr defTabSz="762000">
              <a:defRPr kumimoji="1" sz="2400">
                <a:solidFill>
                  <a:schemeClr val="bg1"/>
                </a:solidFill>
                <a:latin typeface="Symbol" pitchFamily="18" charset="2"/>
              </a:defRPr>
            </a:lvl1pPr>
            <a:lvl2pPr marL="742950" indent="-285750" defTabSz="762000">
              <a:defRPr kumimoji="1" sz="2400">
                <a:solidFill>
                  <a:schemeClr val="bg1"/>
                </a:solidFill>
                <a:latin typeface="Symbol" pitchFamily="18" charset="2"/>
              </a:defRPr>
            </a:lvl2pPr>
            <a:lvl3pPr marL="1143000" indent="-228600" defTabSz="762000">
              <a:defRPr kumimoji="1" sz="2400">
                <a:solidFill>
                  <a:schemeClr val="bg1"/>
                </a:solidFill>
                <a:latin typeface="Symbol" pitchFamily="18" charset="2"/>
              </a:defRPr>
            </a:lvl3pPr>
            <a:lvl4pPr marL="1600200" indent="-228600" defTabSz="762000">
              <a:defRPr kumimoji="1" sz="2400">
                <a:solidFill>
                  <a:schemeClr val="bg1"/>
                </a:solidFill>
                <a:latin typeface="Symbol" pitchFamily="18" charset="2"/>
              </a:defRPr>
            </a:lvl4pPr>
            <a:lvl5pPr marL="2057400" indent="-228600" defTabSz="762000">
              <a:defRPr kumimoji="1" sz="2400">
                <a:solidFill>
                  <a:schemeClr val="bg1"/>
                </a:solidFill>
                <a:latin typeface="Symbol" pitchFamily="18" charset="2"/>
              </a:defRPr>
            </a:lvl5pPr>
            <a:lvl6pPr marL="2514600" indent="-228600" algn="ctr" defTabSz="762000" eaLnBrk="0" fontAlgn="base" hangingPunct="0">
              <a:spcBef>
                <a:spcPts val="1200"/>
              </a:spcBef>
              <a:spcAft>
                <a:spcPct val="0"/>
              </a:spcAft>
              <a:defRPr kumimoji="1" sz="2400">
                <a:solidFill>
                  <a:schemeClr val="bg1"/>
                </a:solidFill>
                <a:latin typeface="Symbol" pitchFamily="18" charset="2"/>
              </a:defRPr>
            </a:lvl6pPr>
            <a:lvl7pPr marL="2971800" indent="-228600" algn="ctr" defTabSz="762000" eaLnBrk="0" fontAlgn="base" hangingPunct="0">
              <a:spcBef>
                <a:spcPts val="1200"/>
              </a:spcBef>
              <a:spcAft>
                <a:spcPct val="0"/>
              </a:spcAft>
              <a:defRPr kumimoji="1" sz="2400">
                <a:solidFill>
                  <a:schemeClr val="bg1"/>
                </a:solidFill>
                <a:latin typeface="Symbol" pitchFamily="18" charset="2"/>
              </a:defRPr>
            </a:lvl7pPr>
            <a:lvl8pPr marL="3429000" indent="-228600" algn="ctr" defTabSz="762000" eaLnBrk="0" fontAlgn="base" hangingPunct="0">
              <a:spcBef>
                <a:spcPts val="1200"/>
              </a:spcBef>
              <a:spcAft>
                <a:spcPct val="0"/>
              </a:spcAft>
              <a:defRPr kumimoji="1" sz="2400">
                <a:solidFill>
                  <a:schemeClr val="bg1"/>
                </a:solidFill>
                <a:latin typeface="Symbol" pitchFamily="18" charset="2"/>
              </a:defRPr>
            </a:lvl8pPr>
            <a:lvl9pPr marL="3886200" indent="-228600" algn="ctr" defTabSz="762000" eaLnBrk="0" fontAlgn="base" hangingPunct="0">
              <a:spcBef>
                <a:spcPts val="1200"/>
              </a:spcBef>
              <a:spcAft>
                <a:spcPct val="0"/>
              </a:spcAft>
              <a:defRPr kumimoji="1" sz="2400">
                <a:solidFill>
                  <a:schemeClr val="bg1"/>
                </a:solidFill>
                <a:latin typeface="Symbol" pitchFamily="18" charset="2"/>
              </a:defRPr>
            </a:lvl9pPr>
          </a:lstStyle>
          <a:p>
            <a:pPr algn="r">
              <a:lnSpc>
                <a:spcPct val="120000"/>
              </a:lnSpc>
              <a:spcBef>
                <a:spcPct val="50000"/>
              </a:spcBef>
            </a:pPr>
            <a:fld id="{6612B798-9084-41CA-A05D-C83C8F973EE3}" type="slidenum">
              <a:rPr lang="en-GB" altLang="en-US" sz="1200">
                <a:solidFill>
                  <a:schemeClr val="tx2"/>
                </a:solidFill>
                <a:effectLst/>
                <a:latin typeface="Times New Roman" pitchFamily="18" charset="0"/>
              </a:rPr>
              <a:pPr algn="r">
                <a:lnSpc>
                  <a:spcPct val="120000"/>
                </a:lnSpc>
                <a:spcBef>
                  <a:spcPct val="50000"/>
                </a:spcBef>
              </a:pPr>
              <a:t>‹#›</a:t>
            </a:fld>
            <a:endParaRPr lang="en-GB" altLang="en-US" sz="1200">
              <a:solidFill>
                <a:schemeClr val="tx2"/>
              </a:solidFill>
              <a:effectLst/>
              <a:latin typeface="Times New Roman" pitchFamily="18" charset="0"/>
            </a:endParaRPr>
          </a:p>
        </p:txBody>
      </p:sp>
      <p:sp>
        <p:nvSpPr>
          <p:cNvPr id="3093" name="Rectangle 21"/>
          <p:cNvSpPr>
            <a:spLocks noGrp="1" noChangeArrowheads="1"/>
          </p:cNvSpPr>
          <p:nvPr>
            <p:ph type="ctrTitle" sz="quarter"/>
          </p:nvPr>
        </p:nvSpPr>
        <p:spPr>
          <a:xfrm>
            <a:off x="685800" y="590550"/>
            <a:ext cx="7772400" cy="1600200"/>
          </a:xfrm>
        </p:spPr>
        <p:txBody>
          <a:bodyPr anchor="b"/>
          <a:lstStyle>
            <a:lvl1pPr>
              <a:lnSpc>
                <a:spcPct val="110000"/>
              </a:lnSpc>
              <a:defRPr sz="4000">
                <a:solidFill>
                  <a:srgbClr val="009999"/>
                </a:solidFill>
              </a:defRPr>
            </a:lvl1pPr>
          </a:lstStyle>
          <a:p>
            <a:r>
              <a:rPr lang="en-US" altLang="en-US"/>
              <a:t>Blurb</a:t>
            </a:r>
          </a:p>
        </p:txBody>
      </p:sp>
      <p:sp>
        <p:nvSpPr>
          <p:cNvPr id="3094" name="Rectangle 22"/>
          <p:cNvSpPr>
            <a:spLocks noGrp="1" noChangeArrowheads="1"/>
          </p:cNvSpPr>
          <p:nvPr>
            <p:ph type="subTitle" sz="quarter" idx="1"/>
          </p:nvPr>
        </p:nvSpPr>
        <p:spPr>
          <a:xfrm>
            <a:off x="1371600" y="3079750"/>
            <a:ext cx="6400800" cy="728663"/>
          </a:xfrm>
        </p:spPr>
        <p:txBody>
          <a:bodyPr anchor="t" anchorCtr="0"/>
          <a:lstStyle>
            <a:lvl1pPr marL="0" indent="0" algn="ctr">
              <a:buFont typeface="Wingdings" pitchFamily="2" charset="2"/>
              <a:buNone/>
              <a:defRPr sz="3500">
                <a:solidFill>
                  <a:schemeClr val="folHlink"/>
                </a:solidFill>
              </a:defRPr>
            </a:lvl1pPr>
          </a:lstStyle>
          <a:p>
            <a:r>
              <a:rPr lang="en-US" altLang="en-US"/>
              <a:t>blah</a:t>
            </a:r>
          </a:p>
        </p:txBody>
      </p:sp>
    </p:spTree>
    <p:extLst>
      <p:ext uri="{BB962C8B-B14F-4D97-AF65-F5344CB8AC3E}">
        <p14:creationId xmlns:p14="http://schemas.microsoft.com/office/powerpoint/2010/main" val="428952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640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187575" cy="6045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7013" y="228600"/>
            <a:ext cx="6411912"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3729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3423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340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7013" y="1295400"/>
            <a:ext cx="429895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295400"/>
            <a:ext cx="4300537"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520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4683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12424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85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486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016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CED0">
            <a:alpha val="0"/>
          </a:srgbClr>
        </a:solidFill>
        <a:effectLst/>
      </p:bgPr>
    </p:bg>
    <p:spTree>
      <p:nvGrpSpPr>
        <p:cNvPr id="1" name=""/>
        <p:cNvGrpSpPr/>
        <p:nvPr/>
      </p:nvGrpSpPr>
      <p:grpSpPr>
        <a:xfrm>
          <a:off x="0" y="0"/>
          <a:ext cx="0" cy="0"/>
          <a:chOff x="0" y="0"/>
          <a:chExt cx="0" cy="0"/>
        </a:xfrm>
      </p:grpSpPr>
      <p:sp>
        <p:nvSpPr>
          <p:cNvPr id="21506" name="Rectangle 19"/>
          <p:cNvSpPr>
            <a:spLocks noGrp="1" noChangeArrowheads="1"/>
          </p:cNvSpPr>
          <p:nvPr>
            <p:ph type="title"/>
          </p:nvPr>
        </p:nvSpPr>
        <p:spPr bwMode="auto">
          <a:xfrm>
            <a:off x="304800" y="228600"/>
            <a:ext cx="8653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style</a:t>
            </a:r>
          </a:p>
        </p:txBody>
      </p:sp>
      <p:sp>
        <p:nvSpPr>
          <p:cNvPr id="21507" name="Rectangle 20"/>
          <p:cNvSpPr>
            <a:spLocks noGrp="1" noChangeArrowheads="1"/>
          </p:cNvSpPr>
          <p:nvPr>
            <p:ph type="body" idx="1"/>
          </p:nvPr>
        </p:nvSpPr>
        <p:spPr bwMode="auto">
          <a:xfrm>
            <a:off x="227013" y="1295400"/>
            <a:ext cx="8751887"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a:t>
            </a:r>
          </a:p>
          <a:p>
            <a:pPr lvl="0"/>
            <a:endParaRPr lang="en-US" altLang="en-US" smtClean="0"/>
          </a:p>
        </p:txBody>
      </p:sp>
      <p:sp>
        <p:nvSpPr>
          <p:cNvPr id="1070" name="Text Box 46"/>
          <p:cNvSpPr txBox="1">
            <a:spLocks noChangeArrowheads="1"/>
          </p:cNvSpPr>
          <p:nvPr/>
        </p:nvSpPr>
        <p:spPr bwMode="auto">
          <a:xfrm>
            <a:off x="8204200" y="6546850"/>
            <a:ext cx="939800" cy="311150"/>
          </a:xfrm>
          <a:prstGeom prst="rect">
            <a:avLst/>
          </a:prstGeom>
          <a:noFill/>
          <a:ln w="12700">
            <a:noFill/>
            <a:miter lim="800000"/>
            <a:headEnd/>
            <a:tailEnd/>
          </a:ln>
          <a:effectLst/>
        </p:spPr>
        <p:txBody>
          <a:bodyPr>
            <a:spAutoFit/>
          </a:bodyPr>
          <a:lstStyle>
            <a:lvl1pPr defTabSz="762000">
              <a:defRPr kumimoji="1" sz="2400">
                <a:solidFill>
                  <a:schemeClr val="bg1"/>
                </a:solidFill>
                <a:latin typeface="Symbol" pitchFamily="18" charset="2"/>
              </a:defRPr>
            </a:lvl1pPr>
            <a:lvl2pPr marL="742950" indent="-285750" defTabSz="762000">
              <a:defRPr kumimoji="1" sz="2400">
                <a:solidFill>
                  <a:schemeClr val="bg1"/>
                </a:solidFill>
                <a:latin typeface="Symbol" pitchFamily="18" charset="2"/>
              </a:defRPr>
            </a:lvl2pPr>
            <a:lvl3pPr marL="1143000" indent="-228600" defTabSz="762000">
              <a:defRPr kumimoji="1" sz="2400">
                <a:solidFill>
                  <a:schemeClr val="bg1"/>
                </a:solidFill>
                <a:latin typeface="Symbol" pitchFamily="18" charset="2"/>
              </a:defRPr>
            </a:lvl3pPr>
            <a:lvl4pPr marL="1600200" indent="-228600" defTabSz="762000">
              <a:defRPr kumimoji="1" sz="2400">
                <a:solidFill>
                  <a:schemeClr val="bg1"/>
                </a:solidFill>
                <a:latin typeface="Symbol" pitchFamily="18" charset="2"/>
              </a:defRPr>
            </a:lvl4pPr>
            <a:lvl5pPr marL="2057400" indent="-228600" defTabSz="762000">
              <a:defRPr kumimoji="1" sz="2400">
                <a:solidFill>
                  <a:schemeClr val="bg1"/>
                </a:solidFill>
                <a:latin typeface="Symbol" pitchFamily="18" charset="2"/>
              </a:defRPr>
            </a:lvl5pPr>
            <a:lvl6pPr marL="2514600" indent="-228600" algn="ctr" defTabSz="762000" eaLnBrk="0" fontAlgn="base" hangingPunct="0">
              <a:spcBef>
                <a:spcPts val="1200"/>
              </a:spcBef>
              <a:spcAft>
                <a:spcPct val="0"/>
              </a:spcAft>
              <a:defRPr kumimoji="1" sz="2400">
                <a:solidFill>
                  <a:schemeClr val="bg1"/>
                </a:solidFill>
                <a:latin typeface="Symbol" pitchFamily="18" charset="2"/>
              </a:defRPr>
            </a:lvl6pPr>
            <a:lvl7pPr marL="2971800" indent="-228600" algn="ctr" defTabSz="762000" eaLnBrk="0" fontAlgn="base" hangingPunct="0">
              <a:spcBef>
                <a:spcPts val="1200"/>
              </a:spcBef>
              <a:spcAft>
                <a:spcPct val="0"/>
              </a:spcAft>
              <a:defRPr kumimoji="1" sz="2400">
                <a:solidFill>
                  <a:schemeClr val="bg1"/>
                </a:solidFill>
                <a:latin typeface="Symbol" pitchFamily="18" charset="2"/>
              </a:defRPr>
            </a:lvl7pPr>
            <a:lvl8pPr marL="3429000" indent="-228600" algn="ctr" defTabSz="762000" eaLnBrk="0" fontAlgn="base" hangingPunct="0">
              <a:spcBef>
                <a:spcPts val="1200"/>
              </a:spcBef>
              <a:spcAft>
                <a:spcPct val="0"/>
              </a:spcAft>
              <a:defRPr kumimoji="1" sz="2400">
                <a:solidFill>
                  <a:schemeClr val="bg1"/>
                </a:solidFill>
                <a:latin typeface="Symbol" pitchFamily="18" charset="2"/>
              </a:defRPr>
            </a:lvl8pPr>
            <a:lvl9pPr marL="3886200" indent="-228600" algn="ctr" defTabSz="762000" eaLnBrk="0" fontAlgn="base" hangingPunct="0">
              <a:spcBef>
                <a:spcPts val="1200"/>
              </a:spcBef>
              <a:spcAft>
                <a:spcPct val="0"/>
              </a:spcAft>
              <a:defRPr kumimoji="1" sz="2400">
                <a:solidFill>
                  <a:schemeClr val="bg1"/>
                </a:solidFill>
                <a:latin typeface="Symbol" pitchFamily="18" charset="2"/>
              </a:defRPr>
            </a:lvl9pPr>
          </a:lstStyle>
          <a:p>
            <a:pPr algn="r">
              <a:lnSpc>
                <a:spcPct val="120000"/>
              </a:lnSpc>
              <a:spcBef>
                <a:spcPct val="50000"/>
              </a:spcBef>
            </a:pPr>
            <a:fld id="{276B75A4-BDE6-41F0-8970-278FFEE40C84}" type="slidenum">
              <a:rPr lang="en-GB" altLang="en-US" sz="1200">
                <a:solidFill>
                  <a:schemeClr val="tx2"/>
                </a:solidFill>
                <a:effectLst/>
                <a:latin typeface="Times New Roman" pitchFamily="18" charset="0"/>
              </a:rPr>
              <a:pPr algn="r">
                <a:lnSpc>
                  <a:spcPct val="120000"/>
                </a:lnSpc>
                <a:spcBef>
                  <a:spcPct val="50000"/>
                </a:spcBef>
              </a:pPr>
              <a:t>‹#›</a:t>
            </a:fld>
            <a:endParaRPr lang="en-GB" altLang="en-US" sz="1200">
              <a:solidFill>
                <a:schemeClr val="tx2"/>
              </a:solidFill>
              <a:effectLst/>
              <a:latin typeface="Times New Roman" pitchFamily="18" charset="0"/>
            </a:endParaRPr>
          </a:p>
        </p:txBody>
      </p:sp>
      <p:sp>
        <p:nvSpPr>
          <p:cNvPr id="7"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kumimoji="1" sz="2800">
          <a:solidFill>
            <a:schemeClr val="folHlink"/>
          </a:solidFill>
          <a:latin typeface="+mj-lt"/>
          <a:ea typeface="+mj-ea"/>
          <a:cs typeface="+mj-cs"/>
        </a:defRPr>
      </a:lvl1pPr>
      <a:lvl2pPr algn="ctr" rtl="0" eaLnBrk="0" fontAlgn="base" hangingPunct="0">
        <a:spcBef>
          <a:spcPct val="0"/>
        </a:spcBef>
        <a:spcAft>
          <a:spcPct val="0"/>
        </a:spcAft>
        <a:defRPr kumimoji="1" sz="2800">
          <a:solidFill>
            <a:schemeClr val="folHlink"/>
          </a:solidFill>
          <a:latin typeface="Comic Sans MS" pitchFamily="66" charset="0"/>
        </a:defRPr>
      </a:lvl2pPr>
      <a:lvl3pPr algn="ctr" rtl="0" eaLnBrk="0" fontAlgn="base" hangingPunct="0">
        <a:spcBef>
          <a:spcPct val="0"/>
        </a:spcBef>
        <a:spcAft>
          <a:spcPct val="0"/>
        </a:spcAft>
        <a:defRPr kumimoji="1" sz="2800">
          <a:solidFill>
            <a:schemeClr val="folHlink"/>
          </a:solidFill>
          <a:latin typeface="Comic Sans MS" pitchFamily="66" charset="0"/>
        </a:defRPr>
      </a:lvl3pPr>
      <a:lvl4pPr algn="ctr" rtl="0" eaLnBrk="0" fontAlgn="base" hangingPunct="0">
        <a:spcBef>
          <a:spcPct val="0"/>
        </a:spcBef>
        <a:spcAft>
          <a:spcPct val="0"/>
        </a:spcAft>
        <a:defRPr kumimoji="1" sz="2800">
          <a:solidFill>
            <a:schemeClr val="folHlink"/>
          </a:solidFill>
          <a:latin typeface="Comic Sans MS" pitchFamily="66" charset="0"/>
        </a:defRPr>
      </a:lvl4pPr>
      <a:lvl5pPr algn="ctr" rtl="0" eaLnBrk="0" fontAlgn="base" hangingPunct="0">
        <a:spcBef>
          <a:spcPct val="0"/>
        </a:spcBef>
        <a:spcAft>
          <a:spcPct val="0"/>
        </a:spcAft>
        <a:defRPr kumimoji="1" sz="2800">
          <a:solidFill>
            <a:schemeClr val="folHlink"/>
          </a:solidFill>
          <a:latin typeface="Comic Sans MS" pitchFamily="66" charset="0"/>
        </a:defRPr>
      </a:lvl5pPr>
      <a:lvl6pPr marL="457200" algn="ctr" rtl="0" eaLnBrk="0" fontAlgn="base" hangingPunct="0">
        <a:spcBef>
          <a:spcPct val="0"/>
        </a:spcBef>
        <a:spcAft>
          <a:spcPct val="0"/>
        </a:spcAft>
        <a:defRPr kumimoji="1" sz="2800">
          <a:solidFill>
            <a:schemeClr val="folHlink"/>
          </a:solidFill>
          <a:latin typeface="Comic Sans MS" pitchFamily="66" charset="0"/>
        </a:defRPr>
      </a:lvl6pPr>
      <a:lvl7pPr marL="914400" algn="ctr" rtl="0" eaLnBrk="0" fontAlgn="base" hangingPunct="0">
        <a:spcBef>
          <a:spcPct val="0"/>
        </a:spcBef>
        <a:spcAft>
          <a:spcPct val="0"/>
        </a:spcAft>
        <a:defRPr kumimoji="1" sz="2800">
          <a:solidFill>
            <a:schemeClr val="folHlink"/>
          </a:solidFill>
          <a:latin typeface="Comic Sans MS" pitchFamily="66" charset="0"/>
        </a:defRPr>
      </a:lvl7pPr>
      <a:lvl8pPr marL="1371600" algn="ctr" rtl="0" eaLnBrk="0" fontAlgn="base" hangingPunct="0">
        <a:spcBef>
          <a:spcPct val="0"/>
        </a:spcBef>
        <a:spcAft>
          <a:spcPct val="0"/>
        </a:spcAft>
        <a:defRPr kumimoji="1" sz="2800">
          <a:solidFill>
            <a:schemeClr val="folHlink"/>
          </a:solidFill>
          <a:latin typeface="Comic Sans MS" pitchFamily="66" charset="0"/>
        </a:defRPr>
      </a:lvl8pPr>
      <a:lvl9pPr marL="1828800" algn="ctr" rtl="0" eaLnBrk="0" fontAlgn="base" hangingPunct="0">
        <a:spcBef>
          <a:spcPct val="0"/>
        </a:spcBef>
        <a:spcAft>
          <a:spcPct val="0"/>
        </a:spcAft>
        <a:defRPr kumimoji="1" sz="2800">
          <a:solidFill>
            <a:schemeClr val="folHlink"/>
          </a:solidFill>
          <a:latin typeface="Comic Sans MS" pitchFamily="66" charset="0"/>
        </a:defRPr>
      </a:lvl9pPr>
    </p:titleStyle>
    <p:bodyStyle>
      <a:lvl1pPr marL="342900" indent="-342900" algn="l" rtl="0" eaLnBrk="0" fontAlgn="base" hangingPunct="0">
        <a:lnSpc>
          <a:spcPct val="110000"/>
        </a:lnSpc>
        <a:spcBef>
          <a:spcPct val="40000"/>
        </a:spcBef>
        <a:spcAft>
          <a:spcPct val="0"/>
        </a:spcAft>
        <a:buClr>
          <a:schemeClr val="tx2"/>
        </a:buClr>
        <a:buSzPct val="70000"/>
        <a:buFont typeface="Wingdings" pitchFamily="2" charset="2"/>
        <a:buChar char="u"/>
        <a:defRPr kumimoji="1" sz="2200">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lr>
          <a:schemeClr val="tx2"/>
        </a:buClr>
        <a:buChar char="–"/>
        <a:defRPr kumimoji="1" sz="2200">
          <a:solidFill>
            <a:srgbClr val="009999"/>
          </a:solidFill>
          <a:latin typeface="+mn-lt"/>
        </a:defRPr>
      </a:lvl2pPr>
      <a:lvl3pPr marL="1143000" indent="-228600" algn="l" rtl="0" eaLnBrk="0" fontAlgn="base" hangingPunct="0">
        <a:lnSpc>
          <a:spcPct val="110000"/>
        </a:lnSpc>
        <a:spcBef>
          <a:spcPct val="25000"/>
        </a:spcBef>
        <a:spcAft>
          <a:spcPct val="0"/>
        </a:spcAft>
        <a:defRPr kumimoji="1" sz="2000">
          <a:solidFill>
            <a:srgbClr val="009999"/>
          </a:solidFill>
          <a:latin typeface="+mn-lt"/>
        </a:defRPr>
      </a:lvl3pPr>
      <a:lvl4pPr marL="1600200" indent="-228600" algn="l" rtl="0" eaLnBrk="0" fontAlgn="base" hangingPunct="0">
        <a:spcBef>
          <a:spcPct val="20000"/>
        </a:spcBef>
        <a:spcAft>
          <a:spcPct val="0"/>
        </a:spcAft>
        <a:defRPr kumimoji="1" sz="2400">
          <a:solidFill>
            <a:srgbClr val="FBD9DC"/>
          </a:solidFill>
          <a:effectLst>
            <a:outerShdw blurRad="38100" dist="38100" dir="2700000" algn="tl">
              <a:srgbClr val="000000"/>
            </a:outerShdw>
          </a:effectLst>
          <a:latin typeface="Arial Black" pitchFamily="34" charset="0"/>
        </a:defRPr>
      </a:lvl4pPr>
      <a:lvl5pPr marL="2057400" indent="-228600" algn="l" rtl="0" eaLnBrk="0" fontAlgn="base" hangingPunct="0">
        <a:spcBef>
          <a:spcPct val="20000"/>
        </a:spcBef>
        <a:spcAft>
          <a:spcPct val="0"/>
        </a:spcAft>
        <a:defRPr kumimoji="1" sz="2000">
          <a:solidFill>
            <a:srgbClr val="009999"/>
          </a:solidFill>
          <a:latin typeface="+mn-lt"/>
        </a:defRPr>
      </a:lvl5pPr>
      <a:lvl6pPr marL="2514600" indent="-228600" algn="l" rtl="0" eaLnBrk="0" fontAlgn="base" hangingPunct="0">
        <a:spcBef>
          <a:spcPct val="20000"/>
        </a:spcBef>
        <a:spcAft>
          <a:spcPct val="0"/>
        </a:spcAft>
        <a:defRPr kumimoji="1" sz="2000">
          <a:solidFill>
            <a:srgbClr val="009999"/>
          </a:solidFill>
          <a:latin typeface="+mn-lt"/>
        </a:defRPr>
      </a:lvl6pPr>
      <a:lvl7pPr marL="2971800" indent="-228600" algn="l" rtl="0" eaLnBrk="0" fontAlgn="base" hangingPunct="0">
        <a:spcBef>
          <a:spcPct val="20000"/>
        </a:spcBef>
        <a:spcAft>
          <a:spcPct val="0"/>
        </a:spcAft>
        <a:defRPr kumimoji="1" sz="2000">
          <a:solidFill>
            <a:srgbClr val="009999"/>
          </a:solidFill>
          <a:latin typeface="+mn-lt"/>
        </a:defRPr>
      </a:lvl7pPr>
      <a:lvl8pPr marL="3429000" indent="-228600" algn="l" rtl="0" eaLnBrk="0" fontAlgn="base" hangingPunct="0">
        <a:spcBef>
          <a:spcPct val="20000"/>
        </a:spcBef>
        <a:spcAft>
          <a:spcPct val="0"/>
        </a:spcAft>
        <a:defRPr kumimoji="1" sz="2000">
          <a:solidFill>
            <a:srgbClr val="009999"/>
          </a:solidFill>
          <a:latin typeface="+mn-lt"/>
        </a:defRPr>
      </a:lvl8pPr>
      <a:lvl9pPr marL="3886200" indent="-228600" algn="l" rtl="0" eaLnBrk="0" fontAlgn="base" hangingPunct="0">
        <a:spcBef>
          <a:spcPct val="20000"/>
        </a:spcBef>
        <a:spcAft>
          <a:spcPct val="0"/>
        </a:spcAft>
        <a:defRPr kumimoji="1" sz="2000">
          <a:solidFill>
            <a:srgbClr val="0099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jpeg"/><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image" Target="../media/image21.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0.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image" Target="../media/image10.wmf"/><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wmf"/><Relationship Id="rId5" Type="http://schemas.openxmlformats.org/officeDocument/2006/relationships/image" Target="../media/image33.wmf"/><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wmf"/><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5234" name="Rectangle 2"/>
          <p:cNvSpPr>
            <a:spLocks noGrp="1" noChangeArrowheads="1"/>
          </p:cNvSpPr>
          <p:nvPr>
            <p:ph type="ctrTitle"/>
          </p:nvPr>
        </p:nvSpPr>
        <p:spPr>
          <a:xfrm>
            <a:off x="714375" y="2882900"/>
            <a:ext cx="7772400" cy="850900"/>
          </a:xfrm>
        </p:spPr>
        <p:txBody>
          <a:bodyPr/>
          <a:lstStyle/>
          <a:p>
            <a:pPr>
              <a:defRPr/>
            </a:pPr>
            <a:r>
              <a:rPr lang="en-US" smtClean="0">
                <a:effectLst>
                  <a:outerShdw blurRad="38100" dist="38100" dir="2700000" algn="tl">
                    <a:srgbClr val="000000"/>
                  </a:outerShdw>
                </a:effectLst>
              </a:rPr>
              <a:t>Fundamentals of RE</a:t>
            </a:r>
          </a:p>
        </p:txBody>
      </p:sp>
      <p:sp>
        <p:nvSpPr>
          <p:cNvPr id="24579" name="Rectangle 3"/>
          <p:cNvSpPr>
            <a:spLocks noGrp="1" noChangeArrowheads="1"/>
          </p:cNvSpPr>
          <p:nvPr>
            <p:ph type="subTitle" idx="1"/>
          </p:nvPr>
        </p:nvSpPr>
        <p:spPr>
          <a:xfrm>
            <a:off x="244475" y="4146550"/>
            <a:ext cx="8596313" cy="2098675"/>
          </a:xfrm>
        </p:spPr>
        <p:txBody>
          <a:bodyPr/>
          <a:lstStyle/>
          <a:p>
            <a:r>
              <a:rPr lang="en-US" altLang="en-US" smtClean="0"/>
              <a:t>Chapter 4</a:t>
            </a:r>
          </a:p>
          <a:p>
            <a:pPr>
              <a:spcBef>
                <a:spcPct val="20000"/>
              </a:spcBef>
            </a:pPr>
            <a:r>
              <a:rPr lang="en-US" altLang="en-US" smtClean="0"/>
              <a:t>Requirements Specification</a:t>
            </a:r>
          </a:p>
          <a:p>
            <a:pPr>
              <a:lnSpc>
                <a:spcPct val="90000"/>
              </a:lnSpc>
              <a:spcBef>
                <a:spcPct val="20000"/>
              </a:spcBef>
            </a:pPr>
            <a:r>
              <a:rPr lang="en-US" altLang="en-US" smtClean="0"/>
              <a:t>&amp; Documentation</a:t>
            </a:r>
          </a:p>
        </p:txBody>
      </p:sp>
      <p:pic>
        <p:nvPicPr>
          <p:cNvPr id="24580" name="Picture 5" descr="Wiley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263" y="519113"/>
            <a:ext cx="181610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493838" y="228600"/>
            <a:ext cx="6862762" cy="762000"/>
          </a:xfrm>
        </p:spPr>
        <p:txBody>
          <a:bodyPr/>
          <a:lstStyle/>
          <a:p>
            <a:pPr>
              <a:lnSpc>
                <a:spcPct val="110000"/>
              </a:lnSpc>
            </a:pPr>
            <a:r>
              <a:rPr kumimoji="0" lang="en-US" altLang="en-US" sz="2600" smtClean="0"/>
              <a:t>Fit criteria make statements measurable</a:t>
            </a:r>
          </a:p>
        </p:txBody>
      </p:sp>
      <p:sp>
        <p:nvSpPr>
          <p:cNvPr id="3076" name="Rectangle 4"/>
          <p:cNvSpPr>
            <a:spLocks noGrp="1" noChangeArrowheads="1"/>
          </p:cNvSpPr>
          <p:nvPr>
            <p:ph type="body" idx="1"/>
          </p:nvPr>
        </p:nvSpPr>
        <p:spPr>
          <a:xfrm>
            <a:off x="114300" y="1193800"/>
            <a:ext cx="8278813" cy="1665288"/>
          </a:xfrm>
        </p:spPr>
        <p:txBody>
          <a:bodyPr/>
          <a:lstStyle/>
          <a:p>
            <a:r>
              <a:rPr lang="en-US" altLang="en-US" smtClean="0"/>
              <a:t>Complement statements by quantifying the extent to which they must be satisfied </a:t>
            </a:r>
            <a:r>
              <a:rPr lang="en-US" altLang="en-US" sz="1800" smtClean="0"/>
              <a:t>[Robertson, 1999]</a:t>
            </a:r>
            <a:endParaRPr lang="en-US" altLang="en-US" smtClean="0"/>
          </a:p>
          <a:p>
            <a:r>
              <a:rPr lang="en-US" altLang="en-US" smtClean="0"/>
              <a:t>Especially important for measurability of NFRs</a:t>
            </a:r>
          </a:p>
        </p:txBody>
      </p:sp>
      <p:grpSp>
        <p:nvGrpSpPr>
          <p:cNvPr id="3077" name="Group 5"/>
          <p:cNvGrpSpPr>
            <a:grpSpLocks/>
          </p:cNvGrpSpPr>
          <p:nvPr/>
        </p:nvGrpSpPr>
        <p:grpSpPr bwMode="auto">
          <a:xfrm>
            <a:off x="138113" y="-142875"/>
            <a:ext cx="1184275" cy="1154113"/>
            <a:chOff x="249" y="-73"/>
            <a:chExt cx="746" cy="727"/>
          </a:xfrm>
        </p:grpSpPr>
        <p:grpSp>
          <p:nvGrpSpPr>
            <p:cNvPr id="3085" name="Group 6"/>
            <p:cNvGrpSpPr>
              <a:grpSpLocks/>
            </p:cNvGrpSpPr>
            <p:nvPr/>
          </p:nvGrpSpPr>
          <p:grpSpPr bwMode="auto">
            <a:xfrm>
              <a:off x="249" y="99"/>
              <a:ext cx="737" cy="555"/>
              <a:chOff x="1784" y="1547"/>
              <a:chExt cx="363" cy="406"/>
            </a:xfrm>
          </p:grpSpPr>
          <p:sp>
            <p:nvSpPr>
              <p:cNvPr id="1400839" name="Freeform 7"/>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400840" name="Freeform 8"/>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400841" name="Freeform 9"/>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400842" name="Freeform 10"/>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400843" name="Freeform 11"/>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400844" name="Freeform 12"/>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400845" name="Freeform 13"/>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400846" name="Freeform 14"/>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400847" name="Freeform 15"/>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400848" name="Freeform 16"/>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400849" name="Freeform 17"/>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400850" name="Freeform 18"/>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400851" name="Freeform 19"/>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400852" name="Freeform 20"/>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400853" name="Freeform 21"/>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400854" name="Freeform 22"/>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400855" name="Freeform 23"/>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400856" name="Freeform 24"/>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400857" name="Freeform 25"/>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400858" name="Freeform 26"/>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400859" name="Freeform 27"/>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400860" name="Freeform 28"/>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400861" name="Freeform 29"/>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400862" name="Freeform 30"/>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400863" name="Freeform 31"/>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86" name="Text Box 32"/>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grpSp>
        <p:nvGrpSpPr>
          <p:cNvPr id="3078" name="Group 38"/>
          <p:cNvGrpSpPr>
            <a:grpSpLocks/>
          </p:cNvGrpSpPr>
          <p:nvPr/>
        </p:nvGrpSpPr>
        <p:grpSpPr bwMode="auto">
          <a:xfrm>
            <a:off x="158750" y="4875213"/>
            <a:ext cx="8885238" cy="1477962"/>
            <a:chOff x="172" y="3017"/>
            <a:chExt cx="5597" cy="931"/>
          </a:xfrm>
        </p:grpSpPr>
        <p:sp>
          <p:nvSpPr>
            <p:cNvPr id="1400869" name="AutoShape 37" descr="Newsprint"/>
            <p:cNvSpPr>
              <a:spLocks noChangeArrowheads="1"/>
            </p:cNvSpPr>
            <p:nvPr/>
          </p:nvSpPr>
          <p:spPr bwMode="auto">
            <a:xfrm>
              <a:off x="172" y="3086"/>
              <a:ext cx="5597" cy="810"/>
            </a:xfrm>
            <a:prstGeom prst="roundRect">
              <a:avLst>
                <a:gd name="adj" fmla="val 11852"/>
              </a:avLst>
            </a:prstGeom>
            <a:blipFill dpi="0" rotWithShape="0">
              <a:blip r:embed="rId4" cstate="print"/>
              <a:srcRect/>
              <a:tile tx="0" ty="0" sx="100000" sy="100000" flip="none" algn="tl"/>
            </a:blip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1400866" name="Rectangle 34"/>
            <p:cNvSpPr>
              <a:spLocks noChangeArrowheads="1"/>
            </p:cNvSpPr>
            <p:nvPr/>
          </p:nvSpPr>
          <p:spPr bwMode="auto">
            <a:xfrm>
              <a:off x="194" y="3017"/>
              <a:ext cx="5566" cy="931"/>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just">
                <a:lnSpc>
                  <a:spcPct val="110000"/>
                </a:lnSpc>
                <a:spcBef>
                  <a:spcPts val="300"/>
                </a:spcBef>
                <a:buClr>
                  <a:schemeClr val="tx2"/>
                </a:buClr>
                <a:buSzPct val="70000"/>
                <a:buFont typeface="Wingdings" pitchFamily="2" charset="2"/>
                <a:buNone/>
              </a:pPr>
              <a:r>
                <a:rPr kumimoji="0" lang="en-US" altLang="en-US" sz="2000">
                  <a:solidFill>
                    <a:schemeClr val="tx1"/>
                  </a:solidFill>
                  <a:effectLst>
                    <a:outerShdw blurRad="38100" dist="38100" dir="2700000" algn="tl">
                      <a:srgbClr val="000000"/>
                    </a:outerShdw>
                  </a:effectLst>
                  <a:latin typeface="Arial" pitchFamily="34" charset="0"/>
                </a:rPr>
                <a:t>Spec:</a:t>
              </a:r>
              <a:r>
                <a:rPr kumimoji="0" lang="en-US" altLang="en-US" sz="2000" i="1">
                  <a:solidFill>
                    <a:schemeClr val="tx1"/>
                  </a:solidFill>
                  <a:effectLst/>
                  <a:latin typeface="Arial" pitchFamily="34" charset="0"/>
                </a:rPr>
                <a:t> </a:t>
              </a:r>
              <a:r>
                <a:rPr kumimoji="0" lang="en-US" altLang="en-US" sz="2000">
                  <a:solidFill>
                    <a:schemeClr val="tx1"/>
                  </a:solidFill>
                  <a:effectLst/>
                  <a:latin typeface="Arial" pitchFamily="34" charset="0"/>
                </a:rPr>
                <a:t>Info displays inside trains shall be informative &amp; understandable</a:t>
              </a:r>
            </a:p>
            <a:p>
              <a:pPr algn="just">
                <a:lnSpc>
                  <a:spcPct val="110000"/>
                </a:lnSpc>
                <a:spcBef>
                  <a:spcPts val="300"/>
                </a:spcBef>
                <a:buClr>
                  <a:schemeClr val="tx2"/>
                </a:buClr>
                <a:buSzPct val="70000"/>
                <a:buFont typeface="Wingdings" pitchFamily="2" charset="2"/>
                <a:buNone/>
              </a:pPr>
              <a:r>
                <a:rPr kumimoji="0" lang="en-US" altLang="en-US" sz="2000" i="1">
                  <a:solidFill>
                    <a:schemeClr val="tx1"/>
                  </a:solidFill>
                  <a:effectLst/>
                  <a:latin typeface="Arial" pitchFamily="34" charset="0"/>
                </a:rPr>
                <a:t>   </a:t>
              </a:r>
              <a:r>
                <a:rPr kumimoji="0" lang="en-US" altLang="en-US" sz="2000">
                  <a:solidFill>
                    <a:schemeClr val="tx1"/>
                  </a:solidFill>
                  <a:effectLst>
                    <a:outerShdw blurRad="38100" dist="38100" dir="2700000" algn="tl">
                      <a:srgbClr val="000000"/>
                    </a:outerShdw>
                  </a:effectLst>
                  <a:latin typeface="Arial" pitchFamily="34" charset="0"/>
                </a:rPr>
                <a:t>Fit criterion</a:t>
              </a:r>
              <a:r>
                <a:rPr kumimoji="0" lang="en-US" altLang="en-US" sz="2000">
                  <a:solidFill>
                    <a:schemeClr val="tx1"/>
                  </a:solidFill>
                  <a:effectLst/>
                  <a:latin typeface="Arial" pitchFamily="34" charset="0"/>
                </a:rPr>
                <a:t>: </a:t>
              </a:r>
              <a:r>
                <a:rPr kumimoji="0" lang="en-US" altLang="en-US" sz="2000" i="1">
                  <a:solidFill>
                    <a:schemeClr val="tx1"/>
                  </a:solidFill>
                  <a:effectLst/>
                  <a:latin typeface="Arial" pitchFamily="34" charset="0"/>
                </a:rPr>
                <a:t> A survey after 3 months of use should reveal that at least 75% of travelers found in-train info displays helpful for finding their connection</a:t>
              </a:r>
              <a:endParaRPr kumimoji="0" lang="en-US" altLang="en-US" sz="2000">
                <a:solidFill>
                  <a:schemeClr val="tx1"/>
                </a:solidFill>
                <a:effectLst/>
                <a:latin typeface="Arial" pitchFamily="34" charset="0"/>
              </a:endParaRPr>
            </a:p>
          </p:txBody>
        </p:sp>
      </p:grpSp>
      <p:graphicFrame>
        <p:nvGraphicFramePr>
          <p:cNvPr id="3074" name="Object 39"/>
          <p:cNvGraphicFramePr>
            <a:graphicFrameLocks noChangeAspect="1"/>
          </p:cNvGraphicFramePr>
          <p:nvPr/>
        </p:nvGraphicFramePr>
        <p:xfrm flipH="1">
          <a:off x="8277225" y="4749800"/>
          <a:ext cx="781050" cy="485775"/>
        </p:xfrm>
        <a:graphic>
          <a:graphicData uri="http://schemas.openxmlformats.org/presentationml/2006/ole">
            <mc:AlternateContent xmlns:mc="http://schemas.openxmlformats.org/markup-compatibility/2006">
              <mc:Choice xmlns:v="urn:schemas-microsoft-com:vml" Requires="v">
                <p:oleObj spid="_x0000_s3113" name="Clip" r:id="rId5" imgW="5096880" imgH="2642760" progId="MS_ClipArt_Gallery.2">
                  <p:embed/>
                </p:oleObj>
              </mc:Choice>
              <mc:Fallback>
                <p:oleObj name="Clip" r:id="rId5" imgW="5096880" imgH="2642760" progId="MS_ClipArt_Gallery.2">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277225" y="4749800"/>
                        <a:ext cx="7810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9" name="Group 41"/>
          <p:cNvGrpSpPr>
            <a:grpSpLocks/>
          </p:cNvGrpSpPr>
          <p:nvPr/>
        </p:nvGrpSpPr>
        <p:grpSpPr bwMode="auto">
          <a:xfrm>
            <a:off x="173038" y="2903538"/>
            <a:ext cx="8885237" cy="1681162"/>
            <a:chOff x="109" y="1883"/>
            <a:chExt cx="5597" cy="1059"/>
          </a:xfrm>
        </p:grpSpPr>
        <p:sp>
          <p:nvSpPr>
            <p:cNvPr id="1400834" name="AutoShape 2" descr="Newsprint"/>
            <p:cNvSpPr>
              <a:spLocks noChangeArrowheads="1"/>
            </p:cNvSpPr>
            <p:nvPr/>
          </p:nvSpPr>
          <p:spPr bwMode="auto">
            <a:xfrm>
              <a:off x="109" y="2090"/>
              <a:ext cx="5597" cy="810"/>
            </a:xfrm>
            <a:prstGeom prst="roundRect">
              <a:avLst>
                <a:gd name="adj" fmla="val 11852"/>
              </a:avLst>
            </a:prstGeom>
            <a:blipFill dpi="0" rotWithShape="0">
              <a:blip r:embed="rId4" cstate="print"/>
              <a:srcRect/>
              <a:tile tx="0" ty="0" sx="100000" sy="100000" flip="none" algn="tl"/>
            </a:blip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1400865" name="Rectangle 33"/>
            <p:cNvSpPr>
              <a:spLocks noChangeArrowheads="1"/>
            </p:cNvSpPr>
            <p:nvPr/>
          </p:nvSpPr>
          <p:spPr bwMode="auto">
            <a:xfrm>
              <a:off x="140" y="2011"/>
              <a:ext cx="5566" cy="931"/>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just">
                <a:lnSpc>
                  <a:spcPct val="110000"/>
                </a:lnSpc>
                <a:spcBef>
                  <a:spcPts val="300"/>
                </a:spcBef>
                <a:buClr>
                  <a:schemeClr val="tx2"/>
                </a:buClr>
                <a:buSzPct val="70000"/>
                <a:buFont typeface="Wingdings" pitchFamily="2" charset="2"/>
                <a:buNone/>
              </a:pPr>
              <a:r>
                <a:rPr kumimoji="0" lang="en-US" altLang="en-US" sz="2000">
                  <a:solidFill>
                    <a:schemeClr val="tx1"/>
                  </a:solidFill>
                  <a:effectLst>
                    <a:outerShdw blurRad="38100" dist="38100" dir="2700000" algn="tl">
                      <a:srgbClr val="000000"/>
                    </a:outerShdw>
                  </a:effectLst>
                  <a:latin typeface="Arial" pitchFamily="34" charset="0"/>
                </a:rPr>
                <a:t>Spec:</a:t>
              </a:r>
              <a:r>
                <a:rPr kumimoji="0" lang="en-US" altLang="en-US" sz="2000" i="1">
                  <a:solidFill>
                    <a:schemeClr val="tx1"/>
                  </a:solidFill>
                  <a:effectLst/>
                  <a:latin typeface="Arial" pitchFamily="34" charset="0"/>
                </a:rPr>
                <a:t> </a:t>
              </a:r>
              <a:r>
                <a:rPr kumimoji="0" lang="en-US" altLang="en-US" sz="2000">
                  <a:solidFill>
                    <a:schemeClr val="tx1"/>
                  </a:solidFill>
                  <a:effectLst/>
                  <a:latin typeface="Arial" pitchFamily="34" charset="0"/>
                </a:rPr>
                <a:t>The scheduled meeting dates shall be convenient to participants</a:t>
              </a:r>
            </a:p>
            <a:p>
              <a:pPr algn="just">
                <a:lnSpc>
                  <a:spcPct val="110000"/>
                </a:lnSpc>
                <a:spcBef>
                  <a:spcPts val="300"/>
                </a:spcBef>
                <a:buClr>
                  <a:schemeClr val="tx2"/>
                </a:buClr>
                <a:buSzPct val="70000"/>
                <a:buFont typeface="Wingdings" pitchFamily="2" charset="2"/>
                <a:buNone/>
              </a:pPr>
              <a:r>
                <a:rPr kumimoji="0" lang="en-US" altLang="en-US" sz="2000" i="1">
                  <a:solidFill>
                    <a:schemeClr val="tx1"/>
                  </a:solidFill>
                  <a:effectLst/>
                  <a:latin typeface="Arial" pitchFamily="34" charset="0"/>
                </a:rPr>
                <a:t>   </a:t>
              </a:r>
              <a:r>
                <a:rPr kumimoji="0" lang="en-US" altLang="en-US" sz="2000">
                  <a:solidFill>
                    <a:schemeClr val="tx1"/>
                  </a:solidFill>
                  <a:effectLst>
                    <a:outerShdw blurRad="38100" dist="38100" dir="2700000" algn="tl">
                      <a:srgbClr val="000000"/>
                    </a:outerShdw>
                  </a:effectLst>
                  <a:latin typeface="Arial" pitchFamily="34" charset="0"/>
                </a:rPr>
                <a:t>Fit criterion</a:t>
              </a:r>
              <a:r>
                <a:rPr kumimoji="0" lang="en-US" altLang="en-US" sz="2000">
                  <a:solidFill>
                    <a:schemeClr val="tx1"/>
                  </a:solidFill>
                  <a:effectLst/>
                  <a:latin typeface="Arial" pitchFamily="34" charset="0"/>
                </a:rPr>
                <a:t>: </a:t>
              </a:r>
              <a:r>
                <a:rPr kumimoji="0" lang="en-US" altLang="en-US" sz="2000" i="1">
                  <a:solidFill>
                    <a:schemeClr val="tx1"/>
                  </a:solidFill>
                  <a:effectLst/>
                  <a:latin typeface="Arial" pitchFamily="34" charset="0"/>
                </a:rPr>
                <a:t> Scheduled dates should fit the diary constraints of at least 90% of invited participants in at least 80% of cases</a:t>
              </a:r>
              <a:endParaRPr kumimoji="0" lang="en-US" altLang="en-US" sz="2200">
                <a:solidFill>
                  <a:schemeClr val="tx1"/>
                </a:solidFill>
                <a:effectLst/>
                <a:latin typeface="Arial" pitchFamily="34" charset="0"/>
              </a:endParaRPr>
            </a:p>
          </p:txBody>
        </p:sp>
        <p:pic>
          <p:nvPicPr>
            <p:cNvPr id="3082" name="Picture 4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6" y="1883"/>
              <a:ext cx="583"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93838" y="371475"/>
            <a:ext cx="7464425" cy="762000"/>
          </a:xfrm>
        </p:spPr>
        <p:txBody>
          <a:bodyPr/>
          <a:lstStyle/>
          <a:p>
            <a:pPr>
              <a:lnSpc>
                <a:spcPct val="130000"/>
              </a:lnSpc>
            </a:pPr>
            <a:r>
              <a:rPr kumimoji="0" lang="en-US" altLang="en-US" sz="2600" smtClean="0"/>
              <a:t>Disciplined documentation in structured NL:</a:t>
            </a:r>
            <a:br>
              <a:rPr kumimoji="0" lang="en-US" altLang="en-US" sz="2600" smtClean="0"/>
            </a:br>
            <a:r>
              <a:rPr kumimoji="0" lang="en-US" altLang="en-US" sz="2600" smtClean="0"/>
              <a:t>global rules on organizing the RD</a:t>
            </a:r>
          </a:p>
        </p:txBody>
      </p:sp>
      <p:sp>
        <p:nvSpPr>
          <p:cNvPr id="1401859" name="Rectangle 3"/>
          <p:cNvSpPr>
            <a:spLocks noGrp="1" noChangeArrowheads="1"/>
          </p:cNvSpPr>
          <p:nvPr>
            <p:ph type="body" idx="1"/>
          </p:nvPr>
        </p:nvSpPr>
        <p:spPr>
          <a:xfrm>
            <a:off x="352425" y="1452563"/>
            <a:ext cx="8524875" cy="4978400"/>
          </a:xfrm>
        </p:spPr>
        <p:txBody>
          <a:bodyPr/>
          <a:lstStyle/>
          <a:p>
            <a:r>
              <a:rPr lang="en-US" altLang="en-US" smtClean="0">
                <a:effectLst>
                  <a:outerShdw blurRad="38100" dist="38100" dir="2700000" algn="tl">
                    <a:srgbClr val="000000"/>
                  </a:outerShdw>
                </a:effectLst>
              </a:rPr>
              <a:t>Grouping</a:t>
            </a:r>
            <a:r>
              <a:rPr lang="en-US" altLang="en-US" smtClean="0"/>
              <a:t> rules:  Put in same section all items related to common factor ...</a:t>
            </a:r>
          </a:p>
          <a:p>
            <a:pPr lvl="1">
              <a:lnSpc>
                <a:spcPct val="100000"/>
              </a:lnSpc>
            </a:pPr>
            <a:r>
              <a:rPr lang="en-US" altLang="en-US" smtClean="0"/>
              <a:t>system objective</a:t>
            </a:r>
          </a:p>
          <a:p>
            <a:pPr lvl="1">
              <a:lnSpc>
                <a:spcPct val="100000"/>
              </a:lnSpc>
            </a:pPr>
            <a:r>
              <a:rPr kumimoji="0" lang="en-US" altLang="en-US" smtClean="0"/>
              <a:t>system component</a:t>
            </a:r>
            <a:endParaRPr lang="en-US" altLang="en-US" smtClean="0"/>
          </a:p>
          <a:p>
            <a:pPr lvl="1">
              <a:lnSpc>
                <a:spcPct val="100000"/>
              </a:lnSpc>
            </a:pPr>
            <a:r>
              <a:rPr kumimoji="0" lang="en-US" altLang="en-US" smtClean="0"/>
              <a:t>task</a:t>
            </a:r>
            <a:endParaRPr lang="en-US" altLang="en-US" smtClean="0"/>
          </a:p>
          <a:p>
            <a:pPr lvl="1">
              <a:lnSpc>
                <a:spcPct val="100000"/>
              </a:lnSpc>
            </a:pPr>
            <a:r>
              <a:rPr kumimoji="0" lang="en-US" altLang="en-US" smtClean="0"/>
              <a:t>conceptual object</a:t>
            </a:r>
          </a:p>
          <a:p>
            <a:pPr lvl="1">
              <a:lnSpc>
                <a:spcPct val="100000"/>
              </a:lnSpc>
            </a:pPr>
            <a:r>
              <a:rPr kumimoji="0" lang="en-US" altLang="en-US" smtClean="0"/>
              <a:t>software feature</a:t>
            </a:r>
          </a:p>
          <a:p>
            <a:pPr lvl="1">
              <a:lnSpc>
                <a:spcPct val="100000"/>
              </a:lnSpc>
            </a:pPr>
            <a:r>
              <a:rPr kumimoji="0" lang="en-US" altLang="en-US" smtClean="0"/>
              <a:t>...</a:t>
            </a:r>
            <a:endParaRPr lang="en-US" altLang="en-US" smtClean="0"/>
          </a:p>
          <a:p>
            <a:pPr>
              <a:lnSpc>
                <a:spcPct val="160000"/>
              </a:lnSpc>
            </a:pPr>
            <a:r>
              <a:rPr lang="en-US" altLang="en-US" smtClean="0"/>
              <a:t>Global </a:t>
            </a:r>
            <a:r>
              <a:rPr lang="en-US" altLang="en-US" smtClean="0">
                <a:effectLst>
                  <a:outerShdw blurRad="38100" dist="38100" dir="2700000" algn="tl">
                    <a:srgbClr val="000000"/>
                  </a:outerShdw>
                </a:effectLst>
              </a:rPr>
              <a:t>templates</a:t>
            </a:r>
            <a:r>
              <a:rPr lang="en-US" altLang="en-US" smtClean="0"/>
              <a:t> for standardizing the RD structure</a:t>
            </a:r>
          </a:p>
          <a:p>
            <a:pPr lvl="1">
              <a:lnSpc>
                <a:spcPct val="80000"/>
              </a:lnSpc>
            </a:pPr>
            <a:r>
              <a:rPr lang="en-US" altLang="en-US" smtClean="0"/>
              <a:t>domain-specific, organization-specific, company-specific </a:t>
            </a:r>
          </a:p>
        </p:txBody>
      </p:sp>
      <p:pic>
        <p:nvPicPr>
          <p:cNvPr id="31748" name="Picture 32" descr="mazemap.jpg                                                    00050B78Macintosh HD                   B8AA18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119063"/>
            <a:ext cx="9620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12" name="AutoShape 32" descr="Recycled paper"/>
          <p:cNvSpPr>
            <a:spLocks noChangeArrowheads="1"/>
          </p:cNvSpPr>
          <p:nvPr/>
        </p:nvSpPr>
        <p:spPr bwMode="auto">
          <a:xfrm>
            <a:off x="374650" y="1096963"/>
            <a:ext cx="5094288" cy="5267325"/>
          </a:xfrm>
          <a:prstGeom prst="roundRect">
            <a:avLst>
              <a:gd name="adj" fmla="val 7042"/>
            </a:avLst>
          </a:prstGeom>
          <a:blipFill dpi="0" rotWithShape="0">
            <a:blip r:embed="rId3" cstate="print"/>
            <a:srcRect/>
            <a:tile tx="0" ty="0" sx="100000" sy="100000" flip="none" algn="tl"/>
          </a:blipFill>
          <a:ln w="12700" cap="sq">
            <a:noFill/>
            <a:round/>
            <a:headEnd/>
            <a:tailEnd/>
          </a:ln>
          <a:effec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32771" name="Rectangle 2"/>
          <p:cNvSpPr>
            <a:spLocks noGrp="1" noChangeArrowheads="1"/>
          </p:cNvSpPr>
          <p:nvPr>
            <p:ph type="title"/>
          </p:nvPr>
        </p:nvSpPr>
        <p:spPr>
          <a:xfrm>
            <a:off x="1041400" y="57150"/>
            <a:ext cx="7974013" cy="925513"/>
          </a:xfrm>
        </p:spPr>
        <p:txBody>
          <a:bodyPr/>
          <a:lstStyle/>
          <a:p>
            <a:r>
              <a:rPr lang="fr-FR" altLang="en-US" smtClean="0"/>
              <a:t>IEEE Std-830 template for organizing the RD</a:t>
            </a:r>
            <a:endParaRPr lang="en-GB" altLang="en-US" sz="2400" smtClean="0"/>
          </a:p>
        </p:txBody>
      </p:sp>
      <p:sp>
        <p:nvSpPr>
          <p:cNvPr id="32772" name="Text Box 3"/>
          <p:cNvSpPr txBox="1">
            <a:spLocks noChangeArrowheads="1"/>
          </p:cNvSpPr>
          <p:nvPr/>
        </p:nvSpPr>
        <p:spPr bwMode="auto">
          <a:xfrm>
            <a:off x="430213" y="1169988"/>
            <a:ext cx="6296025"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fr-FR" altLang="en-US">
                <a:solidFill>
                  <a:schemeClr val="tx1"/>
                </a:solidFill>
                <a:effectLst/>
                <a:latin typeface="Arial Narrow" pitchFamily="34" charset="0"/>
              </a:rPr>
              <a:t>1. Introduction</a:t>
            </a:r>
          </a:p>
          <a:p>
            <a:pPr lvl="1" algn="l">
              <a:spcBef>
                <a:spcPct val="0"/>
              </a:spcBef>
            </a:pPr>
            <a:r>
              <a:rPr lang="fr-FR" altLang="en-US">
                <a:solidFill>
                  <a:schemeClr val="tx1"/>
                </a:solidFill>
                <a:effectLst/>
                <a:latin typeface="Arial Narrow" pitchFamily="34" charset="0"/>
              </a:rPr>
              <a:t>1.1 RD purpose</a:t>
            </a:r>
          </a:p>
          <a:p>
            <a:pPr lvl="1" algn="l">
              <a:spcBef>
                <a:spcPct val="0"/>
              </a:spcBef>
            </a:pPr>
            <a:r>
              <a:rPr lang="fr-FR" altLang="en-US">
                <a:solidFill>
                  <a:schemeClr val="tx1"/>
                </a:solidFill>
                <a:effectLst/>
                <a:latin typeface="Arial Narrow" pitchFamily="34" charset="0"/>
              </a:rPr>
              <a:t>1.2 Product scope</a:t>
            </a:r>
          </a:p>
          <a:p>
            <a:pPr lvl="1" algn="l">
              <a:spcBef>
                <a:spcPct val="0"/>
              </a:spcBef>
            </a:pPr>
            <a:r>
              <a:rPr lang="fr-FR" altLang="en-US">
                <a:solidFill>
                  <a:schemeClr val="tx1"/>
                </a:solidFill>
                <a:effectLst/>
                <a:latin typeface="Arial Narrow" pitchFamily="34" charset="0"/>
              </a:rPr>
              <a:t>1.3 Definitions,</a:t>
            </a:r>
            <a:r>
              <a:rPr lang="fr-FR" altLang="en-US" sz="1800">
                <a:solidFill>
                  <a:schemeClr val="tx1"/>
                </a:solidFill>
                <a:effectLst/>
                <a:latin typeface="Arial Narrow" pitchFamily="34" charset="0"/>
              </a:rPr>
              <a:t> </a:t>
            </a:r>
            <a:r>
              <a:rPr lang="fr-FR" altLang="en-US">
                <a:solidFill>
                  <a:schemeClr val="tx1"/>
                </a:solidFill>
                <a:effectLst/>
                <a:latin typeface="Arial Narrow" pitchFamily="34" charset="0"/>
              </a:rPr>
              <a:t>acronyms,</a:t>
            </a:r>
            <a:r>
              <a:rPr lang="fr-FR" altLang="en-US" sz="1600">
                <a:solidFill>
                  <a:schemeClr val="tx1"/>
                </a:solidFill>
                <a:effectLst/>
                <a:latin typeface="Arial Narrow" pitchFamily="34" charset="0"/>
              </a:rPr>
              <a:t> </a:t>
            </a:r>
            <a:r>
              <a:rPr lang="fr-FR" altLang="en-US">
                <a:solidFill>
                  <a:schemeClr val="tx1"/>
                </a:solidFill>
                <a:effectLst/>
                <a:latin typeface="Arial Narrow" pitchFamily="34" charset="0"/>
              </a:rPr>
              <a:t>abbreviations</a:t>
            </a:r>
          </a:p>
          <a:p>
            <a:pPr lvl="1" algn="l">
              <a:spcBef>
                <a:spcPct val="0"/>
              </a:spcBef>
            </a:pPr>
            <a:r>
              <a:rPr lang="fr-FR" altLang="en-US">
                <a:solidFill>
                  <a:schemeClr val="tx1"/>
                </a:solidFill>
                <a:effectLst/>
                <a:latin typeface="Arial Narrow" pitchFamily="34" charset="0"/>
              </a:rPr>
              <a:t>1.4 References</a:t>
            </a:r>
          </a:p>
          <a:p>
            <a:pPr lvl="1" algn="l">
              <a:spcBef>
                <a:spcPct val="0"/>
              </a:spcBef>
            </a:pPr>
            <a:r>
              <a:rPr lang="fr-FR" altLang="en-US">
                <a:solidFill>
                  <a:schemeClr val="tx1"/>
                </a:solidFill>
                <a:effectLst/>
                <a:latin typeface="Arial Narrow" pitchFamily="34" charset="0"/>
              </a:rPr>
              <a:t>1.5 Overview</a:t>
            </a:r>
          </a:p>
          <a:p>
            <a:pPr algn="l">
              <a:lnSpc>
                <a:spcPct val="110000"/>
              </a:lnSpc>
              <a:spcBef>
                <a:spcPct val="0"/>
              </a:spcBef>
            </a:pPr>
            <a:r>
              <a:rPr lang="fr-FR" altLang="en-US">
                <a:solidFill>
                  <a:schemeClr val="tx1"/>
                </a:solidFill>
                <a:effectLst/>
                <a:latin typeface="Arial Narrow" pitchFamily="34" charset="0"/>
              </a:rPr>
              <a:t>2. General Description</a:t>
            </a:r>
          </a:p>
          <a:p>
            <a:pPr lvl="1" algn="l">
              <a:spcBef>
                <a:spcPct val="0"/>
              </a:spcBef>
            </a:pPr>
            <a:r>
              <a:rPr lang="fr-FR" altLang="en-US">
                <a:solidFill>
                  <a:schemeClr val="tx1"/>
                </a:solidFill>
                <a:effectLst/>
                <a:latin typeface="Arial Narrow" pitchFamily="34" charset="0"/>
              </a:rPr>
              <a:t>2.1 Product perspective</a:t>
            </a:r>
          </a:p>
          <a:p>
            <a:pPr lvl="1" algn="l">
              <a:spcBef>
                <a:spcPct val="0"/>
              </a:spcBef>
            </a:pPr>
            <a:r>
              <a:rPr lang="fr-FR" altLang="en-US">
                <a:solidFill>
                  <a:schemeClr val="tx1"/>
                </a:solidFill>
                <a:effectLst/>
                <a:latin typeface="Arial Narrow" pitchFamily="34" charset="0"/>
              </a:rPr>
              <a:t>2.2 Product functions</a:t>
            </a:r>
          </a:p>
          <a:p>
            <a:pPr lvl="1" algn="l">
              <a:spcBef>
                <a:spcPct val="0"/>
              </a:spcBef>
            </a:pPr>
            <a:r>
              <a:rPr lang="fr-FR" altLang="en-US">
                <a:solidFill>
                  <a:schemeClr val="tx1"/>
                </a:solidFill>
                <a:effectLst/>
                <a:latin typeface="Arial Narrow" pitchFamily="34" charset="0"/>
              </a:rPr>
              <a:t>2.3 User characteristics</a:t>
            </a:r>
          </a:p>
          <a:p>
            <a:pPr lvl="1" algn="l">
              <a:spcBef>
                <a:spcPct val="0"/>
              </a:spcBef>
            </a:pPr>
            <a:r>
              <a:rPr lang="fr-FR" altLang="en-US">
                <a:solidFill>
                  <a:schemeClr val="tx1"/>
                </a:solidFill>
                <a:effectLst/>
                <a:latin typeface="Arial Narrow" pitchFamily="34" charset="0"/>
              </a:rPr>
              <a:t>2.4 General constraints</a:t>
            </a:r>
          </a:p>
          <a:p>
            <a:pPr lvl="1" algn="l">
              <a:spcBef>
                <a:spcPct val="0"/>
              </a:spcBef>
            </a:pPr>
            <a:r>
              <a:rPr lang="fr-FR" altLang="en-US">
                <a:solidFill>
                  <a:schemeClr val="tx1"/>
                </a:solidFill>
                <a:effectLst/>
                <a:latin typeface="Arial Narrow" pitchFamily="34" charset="0"/>
              </a:rPr>
              <a:t>2.5 Assumptions &amp; Dependencies</a:t>
            </a:r>
            <a:br>
              <a:rPr lang="fr-FR" altLang="en-US">
                <a:solidFill>
                  <a:schemeClr val="tx1"/>
                </a:solidFill>
                <a:effectLst/>
                <a:latin typeface="Arial Narrow" pitchFamily="34" charset="0"/>
              </a:rPr>
            </a:br>
            <a:r>
              <a:rPr lang="fr-FR" altLang="en-US">
                <a:solidFill>
                  <a:schemeClr val="tx1"/>
                </a:solidFill>
                <a:effectLst/>
                <a:latin typeface="Arial Narrow" pitchFamily="34" charset="0"/>
              </a:rPr>
              <a:t>2.6 Apportioning of requirements</a:t>
            </a:r>
          </a:p>
          <a:p>
            <a:pPr algn="l">
              <a:lnSpc>
                <a:spcPct val="120000"/>
              </a:lnSpc>
              <a:spcBef>
                <a:spcPct val="0"/>
              </a:spcBef>
            </a:pPr>
            <a:r>
              <a:rPr lang="fr-FR" altLang="en-US">
                <a:solidFill>
                  <a:schemeClr val="tx1"/>
                </a:solidFill>
                <a:effectLst/>
                <a:latin typeface="Arial Narrow" pitchFamily="34" charset="0"/>
              </a:rPr>
              <a:t>3. Specific Requirements</a:t>
            </a:r>
            <a:endParaRPr lang="fr-FR" altLang="en-US">
              <a:solidFill>
                <a:schemeClr val="tx1"/>
              </a:solidFill>
              <a:effectLst/>
              <a:latin typeface="Times New Roman" pitchFamily="18" charset="0"/>
            </a:endParaRPr>
          </a:p>
        </p:txBody>
      </p:sp>
      <p:sp>
        <p:nvSpPr>
          <p:cNvPr id="32773" name="Text Box 5"/>
          <p:cNvSpPr txBox="1">
            <a:spLocks noChangeArrowheads="1"/>
          </p:cNvSpPr>
          <p:nvPr/>
        </p:nvSpPr>
        <p:spPr bwMode="auto">
          <a:xfrm>
            <a:off x="5653088" y="3141663"/>
            <a:ext cx="317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0"/>
              </a:spcBef>
            </a:pPr>
            <a:r>
              <a:rPr lang="en-GB" altLang="en-US" sz="2000">
                <a:solidFill>
                  <a:srgbClr val="009999"/>
                </a:solidFill>
                <a:effectLst/>
                <a:latin typeface="Arial" pitchFamily="34" charset="0"/>
              </a:rPr>
              <a:t>sw-environment boundary:</a:t>
            </a:r>
          </a:p>
          <a:p>
            <a:pPr algn="l">
              <a:lnSpc>
                <a:spcPct val="90000"/>
              </a:lnSpc>
              <a:spcBef>
                <a:spcPct val="0"/>
              </a:spcBef>
            </a:pPr>
            <a:r>
              <a:rPr lang="en-GB" altLang="en-US" sz="2000">
                <a:solidFill>
                  <a:srgbClr val="009999"/>
                </a:solidFill>
                <a:effectLst/>
                <a:latin typeface="Arial" pitchFamily="34" charset="0"/>
              </a:rPr>
              <a:t>interfaces with users, </a:t>
            </a:r>
          </a:p>
          <a:p>
            <a:pPr algn="l">
              <a:lnSpc>
                <a:spcPct val="90000"/>
              </a:lnSpc>
              <a:spcBef>
                <a:spcPct val="0"/>
              </a:spcBef>
            </a:pPr>
            <a:r>
              <a:rPr lang="en-GB" altLang="en-US" sz="2000">
                <a:solidFill>
                  <a:srgbClr val="009999"/>
                </a:solidFill>
                <a:effectLst/>
                <a:latin typeface="Arial" pitchFamily="34" charset="0"/>
              </a:rPr>
              <a:t>devices, other sw</a:t>
            </a:r>
          </a:p>
        </p:txBody>
      </p:sp>
      <p:sp>
        <p:nvSpPr>
          <p:cNvPr id="32774" name="Text Box 12"/>
          <p:cNvSpPr txBox="1">
            <a:spLocks noChangeArrowheads="1"/>
          </p:cNvSpPr>
          <p:nvPr/>
        </p:nvSpPr>
        <p:spPr bwMode="auto">
          <a:xfrm>
            <a:off x="5822950" y="1844675"/>
            <a:ext cx="211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glossary of terms</a:t>
            </a:r>
            <a:endParaRPr lang="en-GB" altLang="en-US" sz="2000">
              <a:solidFill>
                <a:srgbClr val="004D66"/>
              </a:solidFill>
              <a:effectLst/>
              <a:latin typeface="Arial" pitchFamily="34" charset="0"/>
            </a:endParaRPr>
          </a:p>
        </p:txBody>
      </p:sp>
      <p:sp>
        <p:nvSpPr>
          <p:cNvPr id="32775" name="Text Box 15"/>
          <p:cNvSpPr txBox="1">
            <a:spLocks noChangeArrowheads="1"/>
          </p:cNvSpPr>
          <p:nvPr/>
        </p:nvSpPr>
        <p:spPr bwMode="auto">
          <a:xfrm>
            <a:off x="5978525" y="1041400"/>
            <a:ext cx="289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domain, scope, purpose</a:t>
            </a:r>
          </a:p>
          <a:p>
            <a:pPr algn="l">
              <a:spcBef>
                <a:spcPct val="0"/>
              </a:spcBef>
            </a:pPr>
            <a:r>
              <a:rPr lang="en-GB" altLang="en-US" sz="2000">
                <a:solidFill>
                  <a:srgbClr val="009999"/>
                </a:solidFill>
                <a:effectLst/>
                <a:latin typeface="Arial" pitchFamily="34" charset="0"/>
              </a:rPr>
              <a:t>of system-to-be</a:t>
            </a:r>
            <a:endParaRPr lang="en-GB" altLang="en-US" sz="2000">
              <a:solidFill>
                <a:srgbClr val="004D66"/>
              </a:solidFill>
              <a:effectLst/>
              <a:latin typeface="Arial" pitchFamily="34" charset="0"/>
            </a:endParaRPr>
          </a:p>
        </p:txBody>
      </p:sp>
      <p:sp>
        <p:nvSpPr>
          <p:cNvPr id="1402896" name="Line 16"/>
          <p:cNvSpPr>
            <a:spLocks noChangeShapeType="1"/>
          </p:cNvSpPr>
          <p:nvPr/>
        </p:nvSpPr>
        <p:spPr bwMode="auto">
          <a:xfrm flipH="1">
            <a:off x="3087688" y="1295400"/>
            <a:ext cx="2946400" cy="823913"/>
          </a:xfrm>
          <a:prstGeom prst="line">
            <a:avLst/>
          </a:prstGeom>
          <a:noFill/>
          <a:ln w="19050">
            <a:solidFill>
              <a:srgbClr val="009999"/>
            </a:solidFill>
            <a:prstDash val="sysDot"/>
            <a:round/>
            <a:headEnd/>
            <a:tailEnd/>
          </a:ln>
          <a:effectLst/>
        </p:spPr>
        <p:txBody>
          <a:bodyPr anchor="b"/>
          <a:lstStyle/>
          <a:p>
            <a:pPr>
              <a:defRPr/>
            </a:pPr>
            <a:endParaRPr lang="en-GB"/>
          </a:p>
        </p:txBody>
      </p:sp>
      <p:pic>
        <p:nvPicPr>
          <p:cNvPr id="32777" name="Picture 17" descr="mazemap.jpg                                                    00050B78Macintosh HD                   B8AA18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6200"/>
            <a:ext cx="7651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18"/>
          <p:cNvSpPr txBox="1">
            <a:spLocks noChangeArrowheads="1"/>
          </p:cNvSpPr>
          <p:nvPr/>
        </p:nvSpPr>
        <p:spPr bwMode="auto">
          <a:xfrm>
            <a:off x="5959475" y="2559050"/>
            <a:ext cx="220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elicitation sources</a:t>
            </a:r>
          </a:p>
        </p:txBody>
      </p:sp>
      <p:sp>
        <p:nvSpPr>
          <p:cNvPr id="1402899" name="Line 19"/>
          <p:cNvSpPr>
            <a:spLocks noChangeShapeType="1"/>
          </p:cNvSpPr>
          <p:nvPr/>
        </p:nvSpPr>
        <p:spPr bwMode="auto">
          <a:xfrm flipH="1">
            <a:off x="2552700" y="2066925"/>
            <a:ext cx="3290888" cy="3476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0" name="Line 20"/>
          <p:cNvSpPr>
            <a:spLocks noChangeShapeType="1"/>
          </p:cNvSpPr>
          <p:nvPr/>
        </p:nvSpPr>
        <p:spPr bwMode="auto">
          <a:xfrm flipH="1">
            <a:off x="2765425" y="2759075"/>
            <a:ext cx="3233738" cy="1444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1" name="Line 21"/>
          <p:cNvSpPr>
            <a:spLocks noChangeShapeType="1"/>
          </p:cNvSpPr>
          <p:nvPr/>
        </p:nvSpPr>
        <p:spPr bwMode="auto">
          <a:xfrm flipH="1">
            <a:off x="3697288" y="3386138"/>
            <a:ext cx="1963737" cy="5794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2" name="Text Box 22"/>
          <p:cNvSpPr txBox="1">
            <a:spLocks noChangeArrowheads="1"/>
          </p:cNvSpPr>
          <p:nvPr/>
        </p:nvSpPr>
        <p:spPr bwMode="auto">
          <a:xfrm>
            <a:off x="5449888" y="4075113"/>
            <a:ext cx="369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functionalities of software-to-be</a:t>
            </a:r>
          </a:p>
        </p:txBody>
      </p:sp>
      <p:sp>
        <p:nvSpPr>
          <p:cNvPr id="1402903" name="Line 23"/>
          <p:cNvSpPr>
            <a:spLocks noChangeShapeType="1"/>
          </p:cNvSpPr>
          <p:nvPr/>
        </p:nvSpPr>
        <p:spPr bwMode="auto">
          <a:xfrm flipH="1">
            <a:off x="3416300" y="4260850"/>
            <a:ext cx="2065338" cy="14763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4" name="Text Box 24"/>
          <p:cNvSpPr txBox="1">
            <a:spLocks noChangeArrowheads="1"/>
          </p:cNvSpPr>
          <p:nvPr/>
        </p:nvSpPr>
        <p:spPr bwMode="auto">
          <a:xfrm>
            <a:off x="5719763" y="4457700"/>
            <a:ext cx="300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assumptions about users</a:t>
            </a:r>
          </a:p>
        </p:txBody>
      </p:sp>
      <p:sp>
        <p:nvSpPr>
          <p:cNvPr id="1402905" name="Line 25"/>
          <p:cNvSpPr>
            <a:spLocks noChangeShapeType="1"/>
          </p:cNvSpPr>
          <p:nvPr/>
        </p:nvSpPr>
        <p:spPr bwMode="auto">
          <a:xfrm flipH="1">
            <a:off x="3640138" y="4645025"/>
            <a:ext cx="2081212" cy="10318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6" name="Text Box 26"/>
          <p:cNvSpPr txBox="1">
            <a:spLocks noChangeArrowheads="1"/>
          </p:cNvSpPr>
          <p:nvPr/>
        </p:nvSpPr>
        <p:spPr bwMode="auto">
          <a:xfrm>
            <a:off x="5630863" y="4876800"/>
            <a:ext cx="351313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development constraints</a:t>
            </a:r>
          </a:p>
          <a:p>
            <a:pPr algn="l">
              <a:spcBef>
                <a:spcPct val="0"/>
              </a:spcBef>
            </a:pPr>
            <a:r>
              <a:rPr lang="en-GB" altLang="en-US" sz="1800">
                <a:solidFill>
                  <a:srgbClr val="009999"/>
                </a:solidFill>
                <a:effectLst/>
                <a:latin typeface="Arial Narrow" pitchFamily="34" charset="0"/>
              </a:rPr>
              <a:t>(hw limitations, implem platform, ...)</a:t>
            </a:r>
            <a:endParaRPr lang="en-GB" altLang="en-US" sz="2000">
              <a:solidFill>
                <a:srgbClr val="009999"/>
              </a:solidFill>
              <a:effectLst/>
              <a:latin typeface="Arial" pitchFamily="34" charset="0"/>
            </a:endParaRPr>
          </a:p>
        </p:txBody>
      </p:sp>
      <p:sp>
        <p:nvSpPr>
          <p:cNvPr id="1402907" name="Line 27"/>
          <p:cNvSpPr>
            <a:spLocks noChangeShapeType="1"/>
          </p:cNvSpPr>
          <p:nvPr/>
        </p:nvSpPr>
        <p:spPr bwMode="auto">
          <a:xfrm flipH="1" flipV="1">
            <a:off x="3648075" y="5059363"/>
            <a:ext cx="1978025" cy="841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8" name="Text Box 28"/>
          <p:cNvSpPr txBox="1">
            <a:spLocks noChangeArrowheads="1"/>
          </p:cNvSpPr>
          <p:nvPr/>
        </p:nvSpPr>
        <p:spPr bwMode="auto">
          <a:xfrm>
            <a:off x="5581650" y="5541963"/>
            <a:ext cx="30765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environment assumptions</a:t>
            </a:r>
          </a:p>
          <a:p>
            <a:pPr algn="l">
              <a:lnSpc>
                <a:spcPct val="90000"/>
              </a:lnSpc>
              <a:spcBef>
                <a:spcPct val="0"/>
              </a:spcBef>
            </a:pPr>
            <a:r>
              <a:rPr lang="en-GB" altLang="en-US" sz="1800">
                <a:solidFill>
                  <a:srgbClr val="009999"/>
                </a:solidFill>
                <a:effectLst/>
                <a:latin typeface="Arial Narrow" pitchFamily="34" charset="0"/>
              </a:rPr>
              <a:t>(subject to change)</a:t>
            </a:r>
          </a:p>
        </p:txBody>
      </p:sp>
      <p:sp>
        <p:nvSpPr>
          <p:cNvPr id="32789" name="Text Box 29"/>
          <p:cNvSpPr txBox="1">
            <a:spLocks noChangeArrowheads="1"/>
          </p:cNvSpPr>
          <p:nvPr/>
        </p:nvSpPr>
        <p:spPr bwMode="auto">
          <a:xfrm>
            <a:off x="5448300" y="6159500"/>
            <a:ext cx="283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optional, deferable reqs</a:t>
            </a:r>
          </a:p>
        </p:txBody>
      </p:sp>
      <p:sp>
        <p:nvSpPr>
          <p:cNvPr id="1402910" name="Line 30"/>
          <p:cNvSpPr>
            <a:spLocks noChangeShapeType="1"/>
          </p:cNvSpPr>
          <p:nvPr/>
        </p:nvSpPr>
        <p:spPr bwMode="auto">
          <a:xfrm flipH="1" flipV="1">
            <a:off x="4810125" y="5500688"/>
            <a:ext cx="766763" cy="228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11" name="Line 31"/>
          <p:cNvSpPr>
            <a:spLocks noChangeShapeType="1"/>
          </p:cNvSpPr>
          <p:nvPr/>
        </p:nvSpPr>
        <p:spPr bwMode="auto">
          <a:xfrm flipH="1" flipV="1">
            <a:off x="4657725" y="5854700"/>
            <a:ext cx="896938" cy="400050"/>
          </a:xfrm>
          <a:prstGeom prst="line">
            <a:avLst/>
          </a:prstGeom>
          <a:noFill/>
          <a:ln w="19050">
            <a:solidFill>
              <a:srgbClr val="009999"/>
            </a:solidFill>
            <a:prstDash val="sysDot"/>
            <a:round/>
            <a:headEnd/>
            <a:tailEnd/>
          </a:ln>
          <a:effectLst/>
        </p:spPr>
        <p:txBody>
          <a:bodyPr anchor="b"/>
          <a:lstStyle/>
          <a:p>
            <a:pPr>
              <a:defRPr/>
            </a:pPr>
            <a:endParaRPr lang="en-GB"/>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3929" name="AutoShape 25" descr="Recycled paper"/>
          <p:cNvSpPr>
            <a:spLocks noChangeArrowheads="1"/>
          </p:cNvSpPr>
          <p:nvPr/>
        </p:nvSpPr>
        <p:spPr bwMode="auto">
          <a:xfrm>
            <a:off x="433388" y="1198563"/>
            <a:ext cx="4514850" cy="3895725"/>
          </a:xfrm>
          <a:prstGeom prst="roundRect">
            <a:avLst>
              <a:gd name="adj" fmla="val 7042"/>
            </a:avLst>
          </a:prstGeom>
          <a:blipFill dpi="0" rotWithShape="0">
            <a:blip r:embed="rId3" cstate="print"/>
            <a:srcRect/>
            <a:tile tx="0" ty="0" sx="100000" sy="100000" flip="none" algn="tl"/>
          </a:blip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33795" name="Rectangle 2"/>
          <p:cNvSpPr>
            <a:spLocks noGrp="1" noChangeArrowheads="1"/>
          </p:cNvSpPr>
          <p:nvPr>
            <p:ph type="title"/>
          </p:nvPr>
        </p:nvSpPr>
        <p:spPr>
          <a:xfrm>
            <a:off x="1041400" y="57150"/>
            <a:ext cx="7974013" cy="925513"/>
          </a:xfrm>
        </p:spPr>
        <p:txBody>
          <a:bodyPr/>
          <a:lstStyle/>
          <a:p>
            <a:r>
              <a:rPr lang="fr-FR" altLang="en-US" sz="2600" smtClean="0"/>
              <a:t>IEEE Std-830 template for organizing the RD  </a:t>
            </a:r>
            <a:r>
              <a:rPr lang="fr-FR" altLang="en-US" sz="2000" smtClean="0"/>
              <a:t>(2)</a:t>
            </a:r>
            <a:endParaRPr lang="en-GB" altLang="en-US" sz="2400" smtClean="0"/>
          </a:p>
        </p:txBody>
      </p:sp>
      <p:sp>
        <p:nvSpPr>
          <p:cNvPr id="1403907" name="Text Box 3"/>
          <p:cNvSpPr txBox="1">
            <a:spLocks noChangeArrowheads="1"/>
          </p:cNvSpPr>
          <p:nvPr/>
        </p:nvSpPr>
        <p:spPr bwMode="auto">
          <a:xfrm>
            <a:off x="601663" y="1169988"/>
            <a:ext cx="6296025" cy="3925887"/>
          </a:xfrm>
          <a:prstGeom prst="rect">
            <a:avLst/>
          </a:prstGeom>
          <a:noFill/>
          <a:ln w="9525">
            <a:noFill/>
            <a:miter lim="800000"/>
            <a:headEnd/>
            <a:tailEnd/>
          </a:ln>
          <a:effectLst/>
        </p:spPr>
        <p:txBody>
          <a:bodyPr>
            <a:spAutoFit/>
          </a:bodyPr>
          <a:lstStyle>
            <a:lvl1pPr>
              <a:defRPr kumimoji="1" sz="2400">
                <a:solidFill>
                  <a:schemeClr val="bg1"/>
                </a:solidFill>
                <a:latin typeface="Symbol" pitchFamily="18" charset="2"/>
              </a:defRPr>
            </a:lvl1pPr>
            <a:lvl2pPr>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110000"/>
              </a:lnSpc>
              <a:spcBef>
                <a:spcPct val="0"/>
              </a:spcBef>
            </a:pPr>
            <a:r>
              <a:rPr lang="fr-FR" altLang="en-US">
                <a:solidFill>
                  <a:schemeClr val="tx1"/>
                </a:solidFill>
                <a:effectLst>
                  <a:outerShdw blurRad="38100" dist="38100" dir="2700000" algn="tl">
                    <a:srgbClr val="000000"/>
                  </a:outerShdw>
                </a:effectLst>
                <a:latin typeface="Arial Narrow" pitchFamily="34" charset="0"/>
              </a:rPr>
              <a:t>3.</a:t>
            </a:r>
            <a:r>
              <a:rPr lang="fr-FR" altLang="en-US">
                <a:solidFill>
                  <a:schemeClr val="tx1"/>
                </a:solidFill>
                <a:effectLst>
                  <a:outerShdw blurRad="38100" dist="38100" dir="2700000" algn="tl">
                    <a:srgbClr val="000000"/>
                  </a:outerShdw>
                </a:effectLst>
                <a:latin typeface="Arial" pitchFamily="34" charset="0"/>
              </a:rPr>
              <a:t> Specific Requirements</a:t>
            </a:r>
            <a:endParaRPr lang="fr-FR" altLang="en-US">
              <a:solidFill>
                <a:schemeClr val="tx1"/>
              </a:solidFill>
              <a:effectLst/>
              <a:latin typeface="Arial" pitchFamily="34" charset="0"/>
            </a:endParaRPr>
          </a:p>
          <a:p>
            <a:pPr lvl="1" algn="l">
              <a:lnSpc>
                <a:spcPct val="120000"/>
              </a:lnSpc>
              <a:spcBef>
                <a:spcPct val="0"/>
              </a:spcBef>
            </a:pPr>
            <a:r>
              <a:rPr lang="fr-FR" altLang="en-US">
                <a:solidFill>
                  <a:schemeClr val="tx1"/>
                </a:solidFill>
                <a:effectLst/>
                <a:latin typeface="Arial Narrow" pitchFamily="34" charset="0"/>
              </a:rPr>
              <a:t>3.1 Functional requirements</a:t>
            </a:r>
          </a:p>
          <a:p>
            <a:pPr lvl="1" algn="l">
              <a:lnSpc>
                <a:spcPct val="120000"/>
              </a:lnSpc>
              <a:spcBef>
                <a:spcPct val="0"/>
              </a:spcBef>
            </a:pPr>
            <a:r>
              <a:rPr lang="fr-FR" altLang="en-US">
                <a:solidFill>
                  <a:schemeClr val="tx1"/>
                </a:solidFill>
                <a:effectLst/>
                <a:latin typeface="Arial Narrow" pitchFamily="34" charset="0"/>
              </a:rPr>
              <a:t>3.2 External interface reqs</a:t>
            </a:r>
          </a:p>
          <a:p>
            <a:pPr lvl="1" algn="l">
              <a:lnSpc>
                <a:spcPct val="120000"/>
              </a:lnSpc>
              <a:spcBef>
                <a:spcPct val="0"/>
              </a:spcBef>
            </a:pPr>
            <a:r>
              <a:rPr lang="fr-FR" altLang="en-US">
                <a:solidFill>
                  <a:schemeClr val="tx1"/>
                </a:solidFill>
                <a:effectLst/>
                <a:latin typeface="Arial Narrow" pitchFamily="34" charset="0"/>
              </a:rPr>
              <a:t>3.3 Performance reqs</a:t>
            </a:r>
          </a:p>
          <a:p>
            <a:pPr lvl="1" algn="l">
              <a:lnSpc>
                <a:spcPct val="120000"/>
              </a:lnSpc>
              <a:spcBef>
                <a:spcPct val="0"/>
              </a:spcBef>
            </a:pPr>
            <a:r>
              <a:rPr lang="fr-FR" altLang="en-US">
                <a:solidFill>
                  <a:schemeClr val="tx1"/>
                </a:solidFill>
                <a:effectLst/>
                <a:latin typeface="Arial Narrow" pitchFamily="34" charset="0"/>
              </a:rPr>
              <a:t>3.4 Design constraints</a:t>
            </a:r>
          </a:p>
          <a:p>
            <a:pPr lvl="1" algn="l">
              <a:lnSpc>
                <a:spcPct val="120000"/>
              </a:lnSpc>
              <a:spcBef>
                <a:spcPct val="0"/>
              </a:spcBef>
            </a:pPr>
            <a:r>
              <a:rPr lang="fr-FR" altLang="en-US">
                <a:solidFill>
                  <a:schemeClr val="tx1"/>
                </a:solidFill>
                <a:effectLst/>
                <a:latin typeface="Arial Narrow" pitchFamily="34" charset="0"/>
              </a:rPr>
              <a:t>3.5 Software quality attributes</a:t>
            </a:r>
          </a:p>
          <a:p>
            <a:pPr lvl="1" algn="l">
              <a:lnSpc>
                <a:spcPct val="120000"/>
              </a:lnSpc>
              <a:spcBef>
                <a:spcPct val="0"/>
              </a:spcBef>
            </a:pPr>
            <a:r>
              <a:rPr lang="fr-FR" altLang="en-US">
                <a:solidFill>
                  <a:schemeClr val="tx1"/>
                </a:solidFill>
                <a:effectLst/>
                <a:latin typeface="Arial Narrow" pitchFamily="34" charset="0"/>
              </a:rPr>
              <a:t>3.6 Other requirements</a:t>
            </a:r>
          </a:p>
          <a:p>
            <a:pPr algn="l">
              <a:lnSpc>
                <a:spcPct val="110000"/>
              </a:lnSpc>
              <a:spcBef>
                <a:spcPct val="0"/>
              </a:spcBef>
            </a:pPr>
            <a:r>
              <a:rPr lang="fr-FR" altLang="en-US">
                <a:solidFill>
                  <a:schemeClr val="tx1"/>
                </a:solidFill>
                <a:effectLst/>
                <a:latin typeface="Arial Narrow" pitchFamily="34" charset="0"/>
              </a:rPr>
              <a:t>Appendices</a:t>
            </a:r>
          </a:p>
          <a:p>
            <a:pPr algn="l">
              <a:lnSpc>
                <a:spcPct val="110000"/>
              </a:lnSpc>
              <a:spcBef>
                <a:spcPct val="0"/>
              </a:spcBef>
            </a:pPr>
            <a:r>
              <a:rPr lang="fr-FR" altLang="en-US">
                <a:solidFill>
                  <a:schemeClr val="tx1"/>
                </a:solidFill>
                <a:effectLst/>
                <a:latin typeface="Arial Narrow" pitchFamily="34" charset="0"/>
              </a:rPr>
              <a:t>Index</a:t>
            </a:r>
          </a:p>
        </p:txBody>
      </p:sp>
      <p:sp>
        <p:nvSpPr>
          <p:cNvPr id="33797" name="Text Box 4"/>
          <p:cNvSpPr txBox="1">
            <a:spLocks noChangeArrowheads="1"/>
          </p:cNvSpPr>
          <p:nvPr/>
        </p:nvSpPr>
        <p:spPr bwMode="auto">
          <a:xfrm>
            <a:off x="5464175" y="2997200"/>
            <a:ext cx="2992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0"/>
              </a:spcBef>
            </a:pPr>
            <a:r>
              <a:rPr lang="en-GB" altLang="en-US" sz="2000">
                <a:solidFill>
                  <a:srgbClr val="009999"/>
                </a:solidFill>
                <a:effectLst/>
                <a:latin typeface="Arial" pitchFamily="34" charset="0"/>
              </a:rPr>
              <a:t>NFRs: development reqs</a:t>
            </a:r>
          </a:p>
        </p:txBody>
      </p:sp>
      <p:sp>
        <p:nvSpPr>
          <p:cNvPr id="33798" name="Text Box 5"/>
          <p:cNvSpPr txBox="1">
            <a:spLocks noChangeArrowheads="1"/>
          </p:cNvSpPr>
          <p:nvPr/>
        </p:nvSpPr>
        <p:spPr bwMode="auto">
          <a:xfrm>
            <a:off x="5822950" y="1844675"/>
            <a:ext cx="2627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interoperability</a:t>
            </a:r>
          </a:p>
        </p:txBody>
      </p:sp>
      <p:sp>
        <p:nvSpPr>
          <p:cNvPr id="1403910" name="Text Box 6"/>
          <p:cNvSpPr txBox="1">
            <a:spLocks noChangeArrowheads="1"/>
          </p:cNvSpPr>
          <p:nvPr/>
        </p:nvSpPr>
        <p:spPr bwMode="auto">
          <a:xfrm>
            <a:off x="5270500" y="969963"/>
            <a:ext cx="3455988" cy="701675"/>
          </a:xfrm>
          <a:prstGeom prst="rect">
            <a:avLst/>
          </a:prstGeom>
          <a:noFill/>
          <a:ln w="9525">
            <a:noFill/>
            <a:miter lim="800000"/>
            <a:headEnd/>
            <a:tailEnd/>
          </a:ln>
          <a:effectLst/>
        </p:spPr>
        <p:txBody>
          <a:bodyPr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i="1">
                <a:solidFill>
                  <a:srgbClr val="009999"/>
                </a:solidFill>
                <a:effectLst>
                  <a:outerShdw blurRad="38100" dist="38100" dir="2700000" algn="tl">
                    <a:srgbClr val="000000"/>
                  </a:outerShdw>
                </a:effectLst>
                <a:latin typeface="Comic Sans MS" pitchFamily="66" charset="0"/>
              </a:rPr>
              <a:t>alternative templates for specific types of system</a:t>
            </a:r>
            <a:endParaRPr lang="en-GB" altLang="en-US" sz="2000" i="1">
              <a:solidFill>
                <a:srgbClr val="004D66"/>
              </a:solidFill>
              <a:effectLst>
                <a:outerShdw blurRad="38100" dist="38100" dir="2700000" algn="tl">
                  <a:srgbClr val="000000"/>
                </a:outerShdw>
              </a:effectLst>
              <a:latin typeface="Arial" pitchFamily="34" charset="0"/>
            </a:endParaRPr>
          </a:p>
        </p:txBody>
      </p:sp>
      <p:sp>
        <p:nvSpPr>
          <p:cNvPr id="1403911" name="Line 7"/>
          <p:cNvSpPr>
            <a:spLocks noChangeShapeType="1"/>
          </p:cNvSpPr>
          <p:nvPr/>
        </p:nvSpPr>
        <p:spPr bwMode="auto">
          <a:xfrm flipH="1">
            <a:off x="4143375" y="1223963"/>
            <a:ext cx="1127125" cy="2159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1" name="Text Box 9"/>
          <p:cNvSpPr txBox="1">
            <a:spLocks noChangeArrowheads="1"/>
          </p:cNvSpPr>
          <p:nvPr/>
        </p:nvSpPr>
        <p:spPr bwMode="auto">
          <a:xfrm>
            <a:off x="5106988" y="2443163"/>
            <a:ext cx="369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time/space performance</a:t>
            </a:r>
          </a:p>
        </p:txBody>
      </p:sp>
      <p:sp>
        <p:nvSpPr>
          <p:cNvPr id="1403914" name="Line 10"/>
          <p:cNvSpPr>
            <a:spLocks noChangeShapeType="1"/>
          </p:cNvSpPr>
          <p:nvPr/>
        </p:nvSpPr>
        <p:spPr bwMode="auto">
          <a:xfrm flipH="1">
            <a:off x="4141788" y="2052638"/>
            <a:ext cx="1673225" cy="276225"/>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5" name="Line 11"/>
          <p:cNvSpPr>
            <a:spLocks noChangeShapeType="1"/>
          </p:cNvSpPr>
          <p:nvPr/>
        </p:nvSpPr>
        <p:spPr bwMode="auto">
          <a:xfrm flipH="1">
            <a:off x="3621088" y="2671763"/>
            <a:ext cx="1498600" cy="101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6" name="Line 12"/>
          <p:cNvSpPr>
            <a:spLocks noChangeShapeType="1"/>
          </p:cNvSpPr>
          <p:nvPr/>
        </p:nvSpPr>
        <p:spPr bwMode="auto">
          <a:xfrm flipH="1">
            <a:off x="3668713" y="3141663"/>
            <a:ext cx="1806575" cy="444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5" name="Text Box 13"/>
          <p:cNvSpPr txBox="1">
            <a:spLocks noChangeArrowheads="1"/>
          </p:cNvSpPr>
          <p:nvPr/>
        </p:nvSpPr>
        <p:spPr bwMode="auto">
          <a:xfrm>
            <a:off x="5465763" y="3513138"/>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quality reqs</a:t>
            </a:r>
          </a:p>
        </p:txBody>
      </p:sp>
      <p:sp>
        <p:nvSpPr>
          <p:cNvPr id="1403918" name="Line 14"/>
          <p:cNvSpPr>
            <a:spLocks noChangeShapeType="1"/>
          </p:cNvSpPr>
          <p:nvPr/>
        </p:nvSpPr>
        <p:spPr bwMode="auto">
          <a:xfrm flipH="1" flipV="1">
            <a:off x="4470400" y="3671888"/>
            <a:ext cx="1011238" cy="5238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7" name="Text Box 15"/>
          <p:cNvSpPr txBox="1">
            <a:spLocks noChangeArrowheads="1"/>
          </p:cNvSpPr>
          <p:nvPr/>
        </p:nvSpPr>
        <p:spPr bwMode="auto">
          <a:xfrm>
            <a:off x="5502275" y="4095750"/>
            <a:ext cx="31194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security, reliability, </a:t>
            </a:r>
          </a:p>
          <a:p>
            <a:pPr algn="l">
              <a:lnSpc>
                <a:spcPct val="90000"/>
              </a:lnSpc>
              <a:spcBef>
                <a:spcPct val="0"/>
              </a:spcBef>
            </a:pPr>
            <a:r>
              <a:rPr lang="en-GB" altLang="en-US" sz="2000">
                <a:solidFill>
                  <a:srgbClr val="009999"/>
                </a:solidFill>
                <a:effectLst/>
                <a:latin typeface="Arial" pitchFamily="34" charset="0"/>
              </a:rPr>
              <a:t>            maintainability</a:t>
            </a:r>
          </a:p>
        </p:txBody>
      </p:sp>
      <p:sp>
        <p:nvSpPr>
          <p:cNvPr id="1403920" name="Line 16"/>
          <p:cNvSpPr>
            <a:spLocks noChangeShapeType="1"/>
          </p:cNvSpPr>
          <p:nvPr/>
        </p:nvSpPr>
        <p:spPr bwMode="auto">
          <a:xfrm flipH="1" flipV="1">
            <a:off x="3784600" y="4111625"/>
            <a:ext cx="1736725" cy="1571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9" name="Rectangle 24"/>
          <p:cNvSpPr>
            <a:spLocks noChangeArrowheads="1"/>
          </p:cNvSpPr>
          <p:nvPr/>
        </p:nvSpPr>
        <p:spPr bwMode="auto">
          <a:xfrm>
            <a:off x="200025" y="4918075"/>
            <a:ext cx="875347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40000"/>
              </a:spcBef>
              <a:buClr>
                <a:schemeClr val="tx2"/>
              </a:buClr>
              <a:buSzPct val="70000"/>
              <a:buFont typeface="Wingdings" pitchFamily="2" charset="2"/>
              <a:buChar char="u"/>
            </a:pPr>
            <a:r>
              <a:rPr lang="en-US" altLang="en-US" sz="2200">
                <a:solidFill>
                  <a:schemeClr val="tx1"/>
                </a:solidFill>
                <a:effectLst/>
                <a:latin typeface="Comic Sans MS" pitchFamily="66" charset="0"/>
              </a:rPr>
              <a:t>Variant: VOLERE template </a:t>
            </a:r>
            <a:r>
              <a:rPr lang="en-US" altLang="en-US" sz="1800">
                <a:solidFill>
                  <a:schemeClr val="tx1"/>
                </a:solidFill>
                <a:effectLst/>
                <a:latin typeface="Comic Sans MS" pitchFamily="66" charset="0"/>
              </a:rPr>
              <a:t>[Robertson, 1999]</a:t>
            </a:r>
          </a:p>
          <a:p>
            <a:pPr lvl="1" algn="l">
              <a:spcBef>
                <a:spcPct val="15000"/>
              </a:spcBef>
              <a:buClr>
                <a:schemeClr val="tx2"/>
              </a:buClr>
              <a:buFontTx/>
              <a:buChar char="–"/>
            </a:pPr>
            <a:r>
              <a:rPr lang="en-US" altLang="en-US" sz="2200">
                <a:solidFill>
                  <a:srgbClr val="009999"/>
                </a:solidFill>
                <a:effectLst/>
                <a:latin typeface="Comic Sans MS" pitchFamily="66" charset="0"/>
              </a:rPr>
              <a:t>explicit sections for domain properties, costs, risks, development workplan, ...</a:t>
            </a:r>
          </a:p>
        </p:txBody>
      </p:sp>
      <p:pic>
        <p:nvPicPr>
          <p:cNvPr id="33810" name="Picture 26" descr="mazemap.jpg                                                    00050B78Macintosh HD                   B8AA18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6200"/>
            <a:ext cx="7651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30313" y="228600"/>
            <a:ext cx="5886450" cy="762000"/>
          </a:xfrm>
        </p:spPr>
        <p:txBody>
          <a:bodyPr/>
          <a:lstStyle/>
          <a:p>
            <a:r>
              <a:rPr lang="en-US" altLang="en-US" smtClean="0"/>
              <a:t>Use of diagrammatic notations</a:t>
            </a:r>
          </a:p>
        </p:txBody>
      </p:sp>
      <p:sp>
        <p:nvSpPr>
          <p:cNvPr id="1404931" name="Rectangle 3"/>
          <p:cNvSpPr>
            <a:spLocks noGrp="1" noChangeArrowheads="1"/>
          </p:cNvSpPr>
          <p:nvPr>
            <p:ph type="body" idx="1"/>
          </p:nvPr>
        </p:nvSpPr>
        <p:spPr/>
        <p:txBody>
          <a:bodyPr/>
          <a:lstStyle/>
          <a:p>
            <a:pPr>
              <a:defRPr/>
            </a:pPr>
            <a:r>
              <a:rPr lang="en-US" smtClean="0"/>
              <a:t>To complement or replace NL prose</a:t>
            </a:r>
          </a:p>
          <a:p>
            <a:pPr>
              <a:defRPr/>
            </a:pPr>
            <a:r>
              <a:rPr lang="en-US" smtClean="0"/>
              <a:t>Dedicated to </a:t>
            </a:r>
            <a:r>
              <a:rPr lang="en-US" smtClean="0">
                <a:effectLst>
                  <a:outerShdw blurRad="38100" dist="38100" dir="2700000" algn="tl">
                    <a:srgbClr val="000000"/>
                  </a:outerShdw>
                </a:effectLst>
              </a:rPr>
              <a:t>specific aspects</a:t>
            </a:r>
            <a:r>
              <a:rPr lang="en-US" smtClean="0"/>
              <a:t> of the system (as-is </a:t>
            </a:r>
            <a:r>
              <a:rPr lang="en-US" sz="2000" smtClean="0"/>
              <a:t>or</a:t>
            </a:r>
            <a:r>
              <a:rPr lang="en-US" smtClean="0"/>
              <a:t> to-be)</a:t>
            </a:r>
          </a:p>
          <a:p>
            <a:pPr>
              <a:defRPr/>
            </a:pPr>
            <a:r>
              <a:rPr lang="en-US" smtClean="0"/>
              <a:t>Graphical: to ease communication, provide overview</a:t>
            </a:r>
          </a:p>
          <a:p>
            <a:pPr>
              <a:lnSpc>
                <a:spcPct val="120000"/>
              </a:lnSpc>
              <a:defRPr/>
            </a:pPr>
            <a:r>
              <a:rPr lang="en-US" smtClean="0"/>
              <a:t>Semi-formal ...</a:t>
            </a:r>
          </a:p>
          <a:p>
            <a:pPr lvl="1">
              <a:lnSpc>
                <a:spcPct val="100000"/>
              </a:lnSpc>
              <a:defRPr/>
            </a:pPr>
            <a:r>
              <a:rPr lang="en-US" smtClean="0"/>
              <a:t>Declaration of items in formal language (syntax, semantics) </a:t>
            </a:r>
          </a:p>
          <a:p>
            <a:pPr lvl="1">
              <a:lnSpc>
                <a:spcPct val="100000"/>
              </a:lnSpc>
              <a:buFontTx/>
              <a:buNone/>
              <a:defRPr/>
            </a:pPr>
            <a:r>
              <a:rPr lang="en-US" smtClean="0"/>
              <a:t>	</a:t>
            </a:r>
            <a:r>
              <a:rPr lang="en-US" smtClean="0">
                <a:solidFill>
                  <a:schemeClr val="tx2"/>
                </a:solidFill>
              </a:rPr>
              <a:t>=&gt;</a:t>
            </a:r>
            <a:r>
              <a:rPr lang="en-US" smtClean="0"/>
              <a:t>  surface checks on RD items, machine-processable</a:t>
            </a:r>
          </a:p>
          <a:p>
            <a:pPr lvl="1">
              <a:lnSpc>
                <a:spcPct val="100000"/>
              </a:lnSpc>
              <a:defRPr/>
            </a:pPr>
            <a:r>
              <a:rPr lang="en-US" smtClean="0"/>
              <a:t>Informal spec of item properties in NL</a:t>
            </a:r>
          </a:p>
          <a:p>
            <a:pPr>
              <a:defRPr/>
            </a:pPr>
            <a:r>
              <a:rPr lang="en-US" smtClean="0">
                <a:effectLst>
                  <a:outerShdw blurRad="38100" dist="38100" dir="2700000" algn="tl">
                    <a:srgbClr val="000000"/>
                  </a:outerShdw>
                </a:effectLst>
              </a:rPr>
              <a:t>This chapter</a:t>
            </a:r>
            <a:r>
              <a:rPr lang="en-US" smtClean="0"/>
              <a:t>:  typical sample of frequently used diagrams, showing complementarities</a:t>
            </a:r>
          </a:p>
          <a:p>
            <a:pPr>
              <a:defRPr/>
            </a:pPr>
            <a:r>
              <a:rPr lang="en-US" smtClean="0">
                <a:effectLst>
                  <a:outerShdw blurRad="38100" dist="38100" dir="2700000" algn="tl">
                    <a:srgbClr val="000000"/>
                  </a:outerShdw>
                </a:effectLst>
              </a:rPr>
              <a:t>Part 2</a:t>
            </a:r>
            <a:r>
              <a:rPr lang="en-US" smtClean="0"/>
              <a:t>:  in-depth study </a:t>
            </a:r>
            <a:r>
              <a:rPr lang="en-US" smtClean="0">
                <a:solidFill>
                  <a:schemeClr val="tx2"/>
                </a:solidFill>
              </a:rPr>
              <a:t>+</a:t>
            </a:r>
            <a:r>
              <a:rPr lang="en-US" smtClean="0"/>
              <a:t> systematic method for building complex models using integrated set of diagrams</a:t>
            </a:r>
          </a:p>
        </p:txBody>
      </p:sp>
      <p:grpSp>
        <p:nvGrpSpPr>
          <p:cNvPr id="34820" name="Group 4"/>
          <p:cNvGrpSpPr>
            <a:grpSpLocks/>
          </p:cNvGrpSpPr>
          <p:nvPr/>
        </p:nvGrpSpPr>
        <p:grpSpPr bwMode="auto">
          <a:xfrm>
            <a:off x="209550" y="173038"/>
            <a:ext cx="1071563" cy="693737"/>
            <a:chOff x="2496" y="624"/>
            <a:chExt cx="1104" cy="672"/>
          </a:xfrm>
        </p:grpSpPr>
        <p:sp>
          <p:nvSpPr>
            <p:cNvPr id="1404933" name="Rectangle 5"/>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34" name="Rectangle 6"/>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35" name="Rectangle 7"/>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36" name="Oval 8"/>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04937" name="Oval 9"/>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38" name="Oval 10"/>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39" name="Oval 11"/>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04940" name="Oval 12"/>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04941" name="Line 13"/>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2" name="Line 14"/>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04943" name="Line 15"/>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4" name="Oval 16"/>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4945" name="Line 17"/>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348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157163"/>
            <a:ext cx="19081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ChangeArrowheads="1"/>
          </p:cNvSpPr>
          <p:nvPr>
            <p:ph type="title"/>
          </p:nvPr>
        </p:nvSpPr>
        <p:spPr>
          <a:xfrm>
            <a:off x="779463" y="317500"/>
            <a:ext cx="8178800" cy="762000"/>
          </a:xfrm>
          <a:noFill/>
        </p:spPr>
        <p:txBody>
          <a:bodyPr/>
          <a:lstStyle/>
          <a:p>
            <a:pPr>
              <a:lnSpc>
                <a:spcPct val="110000"/>
              </a:lnSpc>
            </a:pPr>
            <a:r>
              <a:rPr kumimoji="0" lang="en-US" altLang="en-US" smtClean="0"/>
              <a:t>Requirements specification &amp; documentation: outline</a:t>
            </a:r>
          </a:p>
        </p:txBody>
      </p:sp>
      <p:sp>
        <p:nvSpPr>
          <p:cNvPr id="1406979" name="Rectangle 3"/>
          <p:cNvSpPr>
            <a:spLocks noGrp="1" noChangeArrowheads="1"/>
          </p:cNvSpPr>
          <p:nvPr>
            <p:ph type="body" idx="1"/>
          </p:nvPr>
        </p:nvSpPr>
        <p:spPr>
          <a:xfrm>
            <a:off x="214313" y="1214438"/>
            <a:ext cx="8812212" cy="5080000"/>
          </a:xfrm>
        </p:spPr>
        <p:txBody>
          <a:bodyPr/>
          <a:lstStyle/>
          <a:p>
            <a:pPr>
              <a:spcBef>
                <a:spcPts val="300"/>
              </a:spcBef>
            </a:pPr>
            <a:r>
              <a:rPr kumimoji="0" lang="en-US" altLang="en-US" smtClean="0">
                <a:solidFill>
                  <a:srgbClr val="5F5F5F"/>
                </a:solidFill>
              </a:rPr>
              <a:t>Free documentation in unrestricted natural language </a:t>
            </a:r>
          </a:p>
          <a:p>
            <a:pPr>
              <a:lnSpc>
                <a:spcPct val="130000"/>
              </a:lnSpc>
              <a:spcBef>
                <a:spcPts val="300"/>
              </a:spcBef>
            </a:pPr>
            <a:r>
              <a:rPr kumimoji="0" lang="en-US" altLang="en-US" smtClean="0">
                <a:solidFill>
                  <a:srgbClr val="5F5F5F"/>
                </a:solidFill>
              </a:rPr>
              <a:t>Disciplined documentation in structured natural language</a:t>
            </a:r>
          </a:p>
          <a:p>
            <a:pPr lvl="1">
              <a:lnSpc>
                <a:spcPct val="100000"/>
              </a:lnSpc>
              <a:spcBef>
                <a:spcPts val="200"/>
              </a:spcBef>
            </a:pPr>
            <a:r>
              <a:rPr kumimoji="0" lang="en-US" altLang="en-US" sz="2000" smtClean="0">
                <a:solidFill>
                  <a:srgbClr val="5F5F5F"/>
                </a:solidFill>
              </a:rPr>
              <a:t>Local rules on writing statements</a:t>
            </a:r>
          </a:p>
          <a:p>
            <a:pPr lvl="1">
              <a:spcBef>
                <a:spcPts val="200"/>
              </a:spcBef>
            </a:pPr>
            <a:r>
              <a:rPr kumimoji="0" lang="en-US" altLang="en-US" sz="2000" smtClean="0">
                <a:solidFill>
                  <a:srgbClr val="5F5F5F"/>
                </a:solidFill>
              </a:rPr>
              <a:t>Global rules on organizing the Requirements Document</a:t>
            </a:r>
          </a:p>
          <a:p>
            <a:pPr>
              <a:lnSpc>
                <a:spcPct val="130000"/>
              </a:lnSpc>
              <a:spcBef>
                <a:spcPts val="300"/>
              </a:spcBef>
            </a:pPr>
            <a:r>
              <a:rPr kumimoji="0" lang="en-US" altLang="en-US" smtClean="0">
                <a:effectLst>
                  <a:outerShdw blurRad="38100" dist="38100" dir="2700000" algn="tl">
                    <a:srgbClr val="000000"/>
                  </a:outerShdw>
                </a:effectLst>
              </a:rPr>
              <a:t>Use of diagrammatic notations</a:t>
            </a:r>
          </a:p>
          <a:p>
            <a:pPr lvl="1">
              <a:lnSpc>
                <a:spcPct val="100000"/>
              </a:lnSpc>
              <a:spcBef>
                <a:spcPts val="200"/>
              </a:spcBef>
            </a:pPr>
            <a:r>
              <a:rPr kumimoji="0" lang="en-US" altLang="en-US" sz="2000" smtClean="0">
                <a:effectLst>
                  <a:outerShdw blurRad="38100" dist="38100" dir="2700000" algn="tl">
                    <a:srgbClr val="000000"/>
                  </a:outerShdw>
                </a:effectLst>
              </a:rPr>
              <a:t>System scope:  context, problem, frame diagrams</a:t>
            </a:r>
          </a:p>
          <a:p>
            <a:pPr lvl="1">
              <a:spcBef>
                <a:spcPts val="200"/>
              </a:spcBef>
            </a:pPr>
            <a:r>
              <a:rPr kumimoji="0" lang="en-US" altLang="en-US" sz="2000" smtClean="0"/>
              <a:t>Conceptual structures:  entity-relationship diagrams</a:t>
            </a:r>
          </a:p>
          <a:p>
            <a:pPr lvl="1">
              <a:spcBef>
                <a:spcPts val="200"/>
              </a:spcBef>
            </a:pPr>
            <a:r>
              <a:rPr kumimoji="0" lang="en-US" altLang="en-US" sz="2000" smtClean="0"/>
              <a:t>Activities and data:  SADT diagrams</a:t>
            </a:r>
          </a:p>
          <a:p>
            <a:pPr lvl="1">
              <a:spcBef>
                <a:spcPts val="200"/>
              </a:spcBef>
            </a:pPr>
            <a:r>
              <a:rPr kumimoji="0" lang="en-US" altLang="en-US" sz="2000" smtClean="0"/>
              <a:t>Information flows:  dataflow diagrams</a:t>
            </a:r>
          </a:p>
          <a:p>
            <a:pPr lvl="1">
              <a:spcBef>
                <a:spcPts val="200"/>
              </a:spcBef>
            </a:pPr>
            <a:r>
              <a:rPr kumimoji="0" lang="en-US" altLang="en-US" sz="2000" smtClean="0"/>
              <a:t>System operations:  use case diagrams</a:t>
            </a:r>
          </a:p>
          <a:p>
            <a:pPr lvl="1">
              <a:spcBef>
                <a:spcPts val="200"/>
              </a:spcBef>
            </a:pPr>
            <a:r>
              <a:rPr kumimoji="0" lang="en-US" altLang="en-US" sz="2000" smtClean="0"/>
              <a:t>Interaction scenarios:  event trace diagrams</a:t>
            </a:r>
          </a:p>
          <a:p>
            <a:pPr lvl="1">
              <a:spcBef>
                <a:spcPts val="200"/>
              </a:spcBef>
            </a:pPr>
            <a:r>
              <a:rPr kumimoji="0" lang="en-US" altLang="en-US" sz="2000" smtClean="0"/>
              <a:t>System behaviors:  state machine diagrams</a:t>
            </a:r>
          </a:p>
          <a:p>
            <a:pPr lvl="1">
              <a:spcBef>
                <a:spcPts val="200"/>
              </a:spcBef>
            </a:pPr>
            <a:r>
              <a:rPr kumimoji="0" lang="en-US" altLang="en-US" sz="2000" smtClean="0"/>
              <a:t>Stimuli and responses:  R-net diagrams</a:t>
            </a:r>
          </a:p>
          <a:p>
            <a:pPr lvl="1">
              <a:spcBef>
                <a:spcPts val="200"/>
              </a:spcBef>
            </a:pPr>
            <a:r>
              <a:rPr kumimoji="0" lang="en-US" altLang="en-US" sz="2000" smtClean="0"/>
              <a:t>Integrating multiple system views, multi-view spec in UML</a:t>
            </a:r>
          </a:p>
        </p:txBody>
      </p:sp>
      <p:pic>
        <p:nvPicPr>
          <p:cNvPr id="35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2740025"/>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a:xfrm>
            <a:off x="1560513" y="185738"/>
            <a:ext cx="7469187" cy="762000"/>
          </a:xfrm>
        </p:spPr>
        <p:txBody>
          <a:bodyPr/>
          <a:lstStyle/>
          <a:p>
            <a:r>
              <a:rPr kumimoji="0" lang="en-US" altLang="en-US" smtClean="0"/>
              <a:t>System scope:  context diagrams</a:t>
            </a:r>
            <a:endParaRPr kumimoji="0" lang="en-US" altLang="en-US" sz="2500" smtClean="0">
              <a:effectLst>
                <a:outerShdw blurRad="38100" dist="38100" dir="2700000" algn="tl">
                  <a:srgbClr val="000000"/>
                </a:outerShdw>
              </a:effectLst>
            </a:endParaRPr>
          </a:p>
        </p:txBody>
      </p:sp>
      <p:grpSp>
        <p:nvGrpSpPr>
          <p:cNvPr id="4100" name="Group 27"/>
          <p:cNvGrpSpPr>
            <a:grpSpLocks/>
          </p:cNvGrpSpPr>
          <p:nvPr/>
        </p:nvGrpSpPr>
        <p:grpSpPr bwMode="auto">
          <a:xfrm>
            <a:off x="100013" y="142875"/>
            <a:ext cx="2027237" cy="649288"/>
            <a:chOff x="1451" y="2837"/>
            <a:chExt cx="2750" cy="882"/>
          </a:xfrm>
        </p:grpSpPr>
        <p:sp>
          <p:nvSpPr>
            <p:cNvPr id="1409030" name="Oval 6"/>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1" name="Oval 7"/>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2" name="Oval 8"/>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3" name="Oval 9"/>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4" name="Oval 10"/>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5" name="Oval 11"/>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6" name="Oval 12"/>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8" name="Oval 14"/>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39" name="Oval 15"/>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4131" name="Group 16"/>
            <p:cNvGrpSpPr>
              <a:grpSpLocks/>
            </p:cNvGrpSpPr>
            <p:nvPr/>
          </p:nvGrpSpPr>
          <p:grpSpPr bwMode="auto">
            <a:xfrm>
              <a:off x="3606" y="3042"/>
              <a:ext cx="384" cy="336"/>
              <a:chOff x="3504" y="1632"/>
              <a:chExt cx="288" cy="240"/>
            </a:xfrm>
          </p:grpSpPr>
          <p:sp>
            <p:nvSpPr>
              <p:cNvPr id="1409041" name="Line 17"/>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09042" name="Line 18"/>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09043" name="Oval 19"/>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44" name="Oval 20"/>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45" name="Oval 21"/>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09046" name="Oval 22"/>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pic>
          <p:nvPicPr>
            <p:cNvPr id="413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 y="3101"/>
              <a:ext cx="55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4"/>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4140" name="Clip" r:id="rId5" imgW="1259640" imgH="1137240" progId="MS_ClipArt_Gallery.2">
                    <p:embed/>
                  </p:oleObj>
                </mc:Choice>
                <mc:Fallback>
                  <p:oleObj name="Clip" r:id="rId5" imgW="1259640" imgH="113724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09052" name="Rectangle 28"/>
          <p:cNvSpPr>
            <a:spLocks noChangeArrowheads="1"/>
          </p:cNvSpPr>
          <p:nvPr/>
        </p:nvSpPr>
        <p:spPr bwMode="auto">
          <a:xfrm>
            <a:off x="314325" y="1306513"/>
            <a:ext cx="8772525" cy="1520825"/>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120000"/>
              </a:lnSpc>
              <a:spcBef>
                <a:spcPct val="40000"/>
              </a:spcBef>
              <a:buClr>
                <a:schemeClr val="tx2"/>
              </a:buClr>
              <a:buSzPct val="70000"/>
              <a:buFont typeface="Wingdings" pitchFamily="2" charset="2"/>
              <a:buChar char="u"/>
            </a:pPr>
            <a:r>
              <a:rPr lang="fr-BE" altLang="en-US" sz="2200">
                <a:solidFill>
                  <a:schemeClr val="tx1"/>
                </a:solidFill>
                <a:effectLst/>
                <a:latin typeface="Comic Sans MS" pitchFamily="66" charset="0"/>
              </a:rPr>
              <a:t>Declare system </a:t>
            </a:r>
            <a:r>
              <a:rPr lang="fr-BE" altLang="en-US" sz="2200">
                <a:solidFill>
                  <a:schemeClr val="tx1"/>
                </a:solidFill>
                <a:effectLst>
                  <a:outerShdw blurRad="38100" dist="38100" dir="2700000" algn="tl">
                    <a:srgbClr val="000000"/>
                  </a:outerShdw>
                </a:effectLst>
                <a:latin typeface="Comic Sans MS" pitchFamily="66" charset="0"/>
              </a:rPr>
              <a:t>components</a:t>
            </a:r>
            <a:r>
              <a:rPr lang="fr-BE" altLang="en-US" sz="2200">
                <a:solidFill>
                  <a:schemeClr val="tx1"/>
                </a:solidFill>
                <a:effectLst/>
                <a:latin typeface="Comic Sans MS" pitchFamily="66" charset="0"/>
              </a:rPr>
              <a:t> &amp; their </a:t>
            </a:r>
            <a:r>
              <a:rPr lang="fr-BE" altLang="en-US" sz="2200">
                <a:solidFill>
                  <a:schemeClr val="tx1"/>
                </a:solidFill>
                <a:effectLst>
                  <a:outerShdw blurRad="38100" dist="38100" dir="2700000" algn="tl">
                    <a:srgbClr val="000000"/>
                  </a:outerShdw>
                </a:effectLst>
                <a:latin typeface="Comic Sans MS" pitchFamily="66" charset="0"/>
              </a:rPr>
              <a:t>interfaces</a:t>
            </a:r>
            <a:r>
              <a:rPr lang="fr-BE" altLang="en-US" sz="2200">
                <a:solidFill>
                  <a:schemeClr val="tx1"/>
                </a:solidFill>
                <a:effectLst/>
                <a:latin typeface="Comic Sans MS" pitchFamily="66" charset="0"/>
              </a:rPr>
              <a:t> </a:t>
            </a:r>
            <a:r>
              <a:rPr lang="fr-BE" altLang="en-US" sz="1800">
                <a:solidFill>
                  <a:schemeClr val="tx1"/>
                </a:solidFill>
                <a:effectLst/>
                <a:latin typeface="Comic Sans MS" pitchFamily="66" charset="0"/>
              </a:rPr>
              <a:t>[DeMarco ’78]</a:t>
            </a:r>
            <a:endParaRPr lang="fr-BE" altLang="en-US" sz="2200">
              <a:solidFill>
                <a:schemeClr val="tx1"/>
              </a:solidFill>
              <a:effectLst/>
              <a:latin typeface="Comic Sans MS" pitchFamily="66" charset="0"/>
            </a:endParaRPr>
          </a:p>
          <a:p>
            <a:pPr lvl="1" algn="l">
              <a:lnSpc>
                <a:spcPct val="90000"/>
              </a:lnSpc>
              <a:spcBef>
                <a:spcPct val="25000"/>
              </a:spcBef>
              <a:buClr>
                <a:schemeClr val="tx2"/>
              </a:buClr>
            </a:pPr>
            <a:r>
              <a:rPr lang="fr-BE" altLang="en-US">
                <a:solidFill>
                  <a:schemeClr val="tx2"/>
                </a:solidFill>
                <a:effectLst/>
                <a:latin typeface="Comic Sans MS" pitchFamily="66" charset="0"/>
              </a:rPr>
              <a:t>=&gt;</a:t>
            </a:r>
            <a:r>
              <a:rPr lang="fr-BE" altLang="en-US" sz="2200">
                <a:solidFill>
                  <a:srgbClr val="009999"/>
                </a:solidFill>
                <a:effectLst/>
                <a:latin typeface="Comic Sans MS" pitchFamily="66" charset="0"/>
              </a:rPr>
              <a:t> 	system structure</a:t>
            </a:r>
          </a:p>
          <a:p>
            <a:pPr lvl="2" algn="l">
              <a:spcBef>
                <a:spcPct val="25000"/>
              </a:spcBef>
            </a:pPr>
            <a:r>
              <a:rPr lang="fr-BE" altLang="en-US" sz="2200">
                <a:solidFill>
                  <a:srgbClr val="009999"/>
                </a:solidFill>
                <a:effectLst/>
                <a:latin typeface="Comic Sans MS" pitchFamily="66" charset="0"/>
              </a:rPr>
              <a:t>what is in system, what is not</a:t>
            </a:r>
          </a:p>
          <a:p>
            <a:pPr lvl="2" algn="l">
              <a:spcBef>
                <a:spcPct val="25000"/>
              </a:spcBef>
            </a:pPr>
            <a:r>
              <a:rPr lang="fr-BE" altLang="en-US" sz="2200">
                <a:solidFill>
                  <a:srgbClr val="009999"/>
                </a:solidFill>
                <a:effectLst/>
                <a:latin typeface="Comic Sans MS" pitchFamily="66" charset="0"/>
              </a:rPr>
              <a:t>environment of each component:  neighbors, interfaces</a:t>
            </a:r>
          </a:p>
        </p:txBody>
      </p:sp>
      <p:sp>
        <p:nvSpPr>
          <p:cNvPr id="1409055" name="Rectangle 31"/>
          <p:cNvSpPr>
            <a:spLocks noChangeArrowheads="1"/>
          </p:cNvSpPr>
          <p:nvPr/>
        </p:nvSpPr>
        <p:spPr bwMode="auto">
          <a:xfrm>
            <a:off x="2081213" y="3584575"/>
            <a:ext cx="1565275" cy="755650"/>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4103" name="Text Box 32"/>
          <p:cNvSpPr txBox="1">
            <a:spLocks noChangeArrowheads="1"/>
          </p:cNvSpPr>
          <p:nvPr/>
        </p:nvSpPr>
        <p:spPr bwMode="auto">
          <a:xfrm>
            <a:off x="2151063" y="3629025"/>
            <a:ext cx="15255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Handbrake</a:t>
            </a:r>
          </a:p>
          <a:p>
            <a:pPr>
              <a:lnSpc>
                <a:spcPct val="40000"/>
              </a:lnSpc>
              <a:spcBef>
                <a:spcPct val="50000"/>
              </a:spcBef>
            </a:pPr>
            <a:r>
              <a:rPr lang="fr-BE" altLang="en-US" sz="2000">
                <a:solidFill>
                  <a:srgbClr val="5F5F5F"/>
                </a:solidFill>
                <a:effectLst/>
                <a:latin typeface="Arial" pitchFamily="34" charset="0"/>
              </a:rPr>
              <a:t>Controller</a:t>
            </a:r>
            <a:endParaRPr lang="en-US" altLang="en-US" sz="2000">
              <a:solidFill>
                <a:srgbClr val="008080"/>
              </a:solidFill>
              <a:effectLst/>
              <a:latin typeface="Arial" pitchFamily="34" charset="0"/>
            </a:endParaRPr>
          </a:p>
        </p:txBody>
      </p:sp>
      <p:sp>
        <p:nvSpPr>
          <p:cNvPr id="1409058" name="Rectangle 34"/>
          <p:cNvSpPr>
            <a:spLocks noChangeArrowheads="1"/>
          </p:cNvSpPr>
          <p:nvPr/>
        </p:nvSpPr>
        <p:spPr bwMode="auto">
          <a:xfrm>
            <a:off x="2960688" y="5232400"/>
            <a:ext cx="1130300" cy="611188"/>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4105" name="Text Box 35"/>
          <p:cNvSpPr txBox="1">
            <a:spLocks noChangeArrowheads="1"/>
          </p:cNvSpPr>
          <p:nvPr/>
        </p:nvSpPr>
        <p:spPr bwMode="auto">
          <a:xfrm>
            <a:off x="3073400" y="53054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Driver</a:t>
            </a:r>
            <a:endParaRPr lang="en-US" altLang="en-US" sz="2000">
              <a:solidFill>
                <a:srgbClr val="008080"/>
              </a:solidFill>
              <a:effectLst/>
              <a:latin typeface="Arial" pitchFamily="34" charset="0"/>
            </a:endParaRPr>
          </a:p>
        </p:txBody>
      </p:sp>
      <p:grpSp>
        <p:nvGrpSpPr>
          <p:cNvPr id="4106" name="Group 36"/>
          <p:cNvGrpSpPr>
            <a:grpSpLocks/>
          </p:cNvGrpSpPr>
          <p:nvPr/>
        </p:nvGrpSpPr>
        <p:grpSpPr bwMode="auto">
          <a:xfrm>
            <a:off x="6378575" y="3671888"/>
            <a:ext cx="1130300" cy="611187"/>
            <a:chOff x="1880" y="1979"/>
            <a:chExt cx="712" cy="385"/>
          </a:xfrm>
        </p:grpSpPr>
        <p:sp>
          <p:nvSpPr>
            <p:cNvPr id="1409061" name="Rectangle 37"/>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4121" name="Text Box 38"/>
            <p:cNvSpPr txBox="1">
              <a:spLocks noChangeArrowheads="1"/>
            </p:cNvSpPr>
            <p:nvPr/>
          </p:nvSpPr>
          <p:spPr bwMode="auto">
            <a:xfrm>
              <a:off x="1951" y="202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Car</a:t>
              </a:r>
              <a:endParaRPr lang="en-US" altLang="en-US" sz="2000">
                <a:solidFill>
                  <a:srgbClr val="008080"/>
                </a:solidFill>
                <a:effectLst/>
                <a:latin typeface="Arial" pitchFamily="34" charset="0"/>
              </a:endParaRPr>
            </a:p>
          </p:txBody>
        </p:sp>
      </p:grpSp>
      <p:sp>
        <p:nvSpPr>
          <p:cNvPr id="1409063" name="Line 39"/>
          <p:cNvSpPr>
            <a:spLocks noChangeShapeType="1"/>
          </p:cNvSpPr>
          <p:nvPr/>
        </p:nvSpPr>
        <p:spPr bwMode="auto">
          <a:xfrm>
            <a:off x="3676650" y="38608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09064" name="Line 40"/>
          <p:cNvSpPr>
            <a:spLocks noChangeShapeType="1"/>
          </p:cNvSpPr>
          <p:nvPr/>
        </p:nvSpPr>
        <p:spPr bwMode="auto">
          <a:xfrm>
            <a:off x="2773363" y="43465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09" name="Text Box 41"/>
          <p:cNvSpPr txBox="1">
            <a:spLocks noChangeArrowheads="1"/>
          </p:cNvSpPr>
          <p:nvPr/>
        </p:nvSpPr>
        <p:spPr bwMode="auto">
          <a:xfrm>
            <a:off x="3717925" y="3481388"/>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handbrake.Sw</a:t>
            </a:r>
            <a:endParaRPr lang="en-US" altLang="en-US" sz="2000">
              <a:solidFill>
                <a:srgbClr val="5F5F5F"/>
              </a:solidFill>
              <a:effectLst/>
              <a:latin typeface="Arial" pitchFamily="34" charset="0"/>
            </a:endParaRPr>
          </a:p>
        </p:txBody>
      </p:sp>
      <p:sp>
        <p:nvSpPr>
          <p:cNvPr id="4110" name="Text Box 42"/>
          <p:cNvSpPr txBox="1">
            <a:spLocks noChangeArrowheads="1"/>
          </p:cNvSpPr>
          <p:nvPr/>
        </p:nvSpPr>
        <p:spPr bwMode="auto">
          <a:xfrm>
            <a:off x="3735388" y="4003675"/>
            <a:ext cx="251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motor.Regime</a:t>
            </a:r>
            <a:endParaRPr lang="en-US" altLang="en-US" sz="2000">
              <a:solidFill>
                <a:srgbClr val="5F5F5F"/>
              </a:solidFill>
              <a:effectLst/>
              <a:latin typeface="Arial" pitchFamily="34" charset="0"/>
            </a:endParaRPr>
          </a:p>
        </p:txBody>
      </p:sp>
      <p:sp>
        <p:nvSpPr>
          <p:cNvPr id="4111" name="Text Box 43"/>
          <p:cNvSpPr txBox="1">
            <a:spLocks noChangeArrowheads="1"/>
          </p:cNvSpPr>
          <p:nvPr/>
        </p:nvSpPr>
        <p:spPr bwMode="auto">
          <a:xfrm>
            <a:off x="3595688" y="4483100"/>
            <a:ext cx="1112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80000"/>
              </a:lnSpc>
              <a:spcBef>
                <a:spcPct val="0"/>
              </a:spcBef>
            </a:pPr>
            <a:r>
              <a:rPr lang="fr-BE" altLang="en-US" sz="2000">
                <a:solidFill>
                  <a:srgbClr val="5F5F5F"/>
                </a:solidFill>
                <a:effectLst/>
                <a:latin typeface="Arial" pitchFamily="34" charset="0"/>
              </a:rPr>
              <a:t>pedal</a:t>
            </a:r>
          </a:p>
          <a:p>
            <a:pPr algn="r">
              <a:lnSpc>
                <a:spcPct val="80000"/>
              </a:lnSpc>
              <a:spcBef>
                <a:spcPct val="0"/>
              </a:spcBef>
            </a:pPr>
            <a:r>
              <a:rPr lang="fr-BE" altLang="en-US" sz="2000">
                <a:solidFill>
                  <a:srgbClr val="5F5F5F"/>
                </a:solidFill>
                <a:effectLst/>
                <a:latin typeface="Arial" pitchFamily="34" charset="0"/>
              </a:rPr>
              <a:t>Pushed</a:t>
            </a:r>
            <a:endParaRPr lang="en-US" altLang="en-US" sz="2000">
              <a:solidFill>
                <a:srgbClr val="008080"/>
              </a:solidFill>
              <a:effectLst/>
              <a:latin typeface="Arial" pitchFamily="34" charset="0"/>
            </a:endParaRPr>
          </a:p>
        </p:txBody>
      </p:sp>
      <p:sp>
        <p:nvSpPr>
          <p:cNvPr id="1409074" name="Line 50"/>
          <p:cNvSpPr>
            <a:spLocks noChangeShapeType="1"/>
          </p:cNvSpPr>
          <p:nvPr/>
        </p:nvSpPr>
        <p:spPr bwMode="auto">
          <a:xfrm flipV="1">
            <a:off x="3684588" y="4027488"/>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13" name="Text Box 51"/>
          <p:cNvSpPr txBox="1">
            <a:spLocks noChangeArrowheads="1"/>
          </p:cNvSpPr>
          <p:nvPr/>
        </p:nvSpPr>
        <p:spPr bwMode="auto">
          <a:xfrm>
            <a:off x="1971675" y="4476750"/>
            <a:ext cx="1214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80000"/>
              </a:lnSpc>
              <a:spcBef>
                <a:spcPct val="0"/>
              </a:spcBef>
            </a:pPr>
            <a:r>
              <a:rPr lang="fr-BE" altLang="en-US" sz="2000">
                <a:solidFill>
                  <a:srgbClr val="5F5F5F"/>
                </a:solidFill>
                <a:effectLst/>
                <a:latin typeface="Arial" pitchFamily="34" charset="0"/>
              </a:rPr>
              <a:t>button</a:t>
            </a:r>
          </a:p>
          <a:p>
            <a:pPr algn="l">
              <a:lnSpc>
                <a:spcPct val="80000"/>
              </a:lnSpc>
              <a:spcBef>
                <a:spcPct val="0"/>
              </a:spcBef>
            </a:pPr>
            <a:r>
              <a:rPr lang="fr-BE" altLang="en-US" sz="2000">
                <a:solidFill>
                  <a:srgbClr val="5F5F5F"/>
                </a:solidFill>
                <a:effectLst/>
                <a:latin typeface="Arial" pitchFamily="34" charset="0"/>
              </a:rPr>
              <a:t>Pressed</a:t>
            </a:r>
            <a:endParaRPr lang="en-US" altLang="en-US" sz="2000">
              <a:solidFill>
                <a:srgbClr val="5F5F5F"/>
              </a:solidFill>
              <a:effectLst/>
              <a:latin typeface="Arial" pitchFamily="34" charset="0"/>
            </a:endParaRPr>
          </a:p>
        </p:txBody>
      </p:sp>
      <p:sp>
        <p:nvSpPr>
          <p:cNvPr id="1409077" name="Line 53"/>
          <p:cNvSpPr>
            <a:spLocks noChangeShapeType="1"/>
          </p:cNvSpPr>
          <p:nvPr/>
        </p:nvSpPr>
        <p:spPr bwMode="auto">
          <a:xfrm>
            <a:off x="3201988" y="43402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pic>
        <p:nvPicPr>
          <p:cNvPr id="4115" name="Picture 55" descr="MPj0436406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850" y="3516313"/>
            <a:ext cx="8493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Rectangle 57"/>
          <p:cNvSpPr>
            <a:spLocks noChangeArrowheads="1"/>
          </p:cNvSpPr>
          <p:nvPr/>
        </p:nvSpPr>
        <p:spPr bwMode="auto">
          <a:xfrm>
            <a:off x="450850" y="5688013"/>
            <a:ext cx="15890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system </a:t>
            </a:r>
          </a:p>
          <a:p>
            <a:pPr algn="l">
              <a:lnSpc>
                <a:spcPct val="40000"/>
              </a:lnSpc>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component</a:t>
            </a:r>
          </a:p>
        </p:txBody>
      </p:sp>
      <p:sp>
        <p:nvSpPr>
          <p:cNvPr id="4117" name="Rectangle 58"/>
          <p:cNvSpPr>
            <a:spLocks noChangeArrowheads="1"/>
          </p:cNvSpPr>
          <p:nvPr/>
        </p:nvSpPr>
        <p:spPr bwMode="auto">
          <a:xfrm>
            <a:off x="5019675" y="5753100"/>
            <a:ext cx="27574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connection through</a:t>
            </a:r>
          </a:p>
          <a:p>
            <a:pPr algn="l">
              <a:lnSpc>
                <a:spcPct val="50000"/>
              </a:lnSpc>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shared phenomenon</a:t>
            </a:r>
          </a:p>
          <a:p>
            <a:pPr>
              <a:lnSpc>
                <a:spcPct val="50000"/>
              </a:lnSpc>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(data, event)</a:t>
            </a:r>
          </a:p>
        </p:txBody>
      </p:sp>
      <p:sp>
        <p:nvSpPr>
          <p:cNvPr id="1409083" name="Line 59"/>
          <p:cNvSpPr>
            <a:spLocks noChangeShapeType="1"/>
          </p:cNvSpPr>
          <p:nvPr/>
        </p:nvSpPr>
        <p:spPr bwMode="auto">
          <a:xfrm flipV="1">
            <a:off x="1728788" y="5483225"/>
            <a:ext cx="1012825" cy="3603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09085" name="Line 61"/>
          <p:cNvSpPr>
            <a:spLocks noChangeShapeType="1"/>
          </p:cNvSpPr>
          <p:nvPr/>
        </p:nvSpPr>
        <p:spPr bwMode="auto">
          <a:xfrm flipH="1" flipV="1">
            <a:off x="4156075" y="5068888"/>
            <a:ext cx="1111250" cy="661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1560513" y="157163"/>
            <a:ext cx="7469187" cy="762000"/>
          </a:xfrm>
        </p:spPr>
        <p:txBody>
          <a:bodyPr/>
          <a:lstStyle/>
          <a:p>
            <a:r>
              <a:rPr kumimoji="0" lang="en-US" altLang="en-US" smtClean="0"/>
              <a:t>System scope:  problem diagrams</a:t>
            </a:r>
            <a:endParaRPr kumimoji="0" lang="en-US" altLang="en-US" sz="2500" smtClean="0">
              <a:effectLst>
                <a:outerShdw blurRad="38100" dist="38100" dir="2700000" algn="tl">
                  <a:srgbClr val="000000"/>
                </a:outerShdw>
              </a:effectLst>
            </a:endParaRPr>
          </a:p>
        </p:txBody>
      </p:sp>
      <p:grpSp>
        <p:nvGrpSpPr>
          <p:cNvPr id="5124" name="Group 3"/>
          <p:cNvGrpSpPr>
            <a:grpSpLocks/>
          </p:cNvGrpSpPr>
          <p:nvPr/>
        </p:nvGrpSpPr>
        <p:grpSpPr bwMode="auto">
          <a:xfrm>
            <a:off x="100013" y="142875"/>
            <a:ext cx="2027237" cy="649288"/>
            <a:chOff x="1451" y="2837"/>
            <a:chExt cx="2750" cy="882"/>
          </a:xfrm>
        </p:grpSpPr>
        <p:sp>
          <p:nvSpPr>
            <p:cNvPr id="1410052"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3"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4"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5"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6"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7"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8"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59"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60"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5166" name="Group 13"/>
            <p:cNvGrpSpPr>
              <a:grpSpLocks/>
            </p:cNvGrpSpPr>
            <p:nvPr/>
          </p:nvGrpSpPr>
          <p:grpSpPr bwMode="auto">
            <a:xfrm>
              <a:off x="3606" y="3042"/>
              <a:ext cx="384" cy="336"/>
              <a:chOff x="3504" y="1632"/>
              <a:chExt cx="288" cy="240"/>
            </a:xfrm>
          </p:grpSpPr>
          <p:sp>
            <p:nvSpPr>
              <p:cNvPr id="1410062"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0063"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0064"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65"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66"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67"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pic>
          <p:nvPicPr>
            <p:cNvPr id="517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 y="3101"/>
              <a:ext cx="55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5175" name="Clip" r:id="rId5" imgW="1259640" imgH="1137240" progId="MS_ClipArt_Gallery.2">
                    <p:embed/>
                  </p:oleObj>
                </mc:Choice>
                <mc:Fallback>
                  <p:oleObj name="Clip" r:id="rId5" imgW="1259640" imgH="1137240" progId="MS_ClipArt_Gallery.2">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10070" name="Rectangle 22"/>
          <p:cNvSpPr>
            <a:spLocks noChangeArrowheads="1"/>
          </p:cNvSpPr>
          <p:nvPr/>
        </p:nvSpPr>
        <p:spPr bwMode="auto">
          <a:xfrm>
            <a:off x="401638" y="1074738"/>
            <a:ext cx="8431212" cy="14351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defRPr/>
            </a:pPr>
            <a:r>
              <a:rPr lang="fr-BE" sz="2200">
                <a:solidFill>
                  <a:schemeClr val="tx1"/>
                </a:solidFill>
                <a:effectLst/>
                <a:latin typeface="Comic Sans MS" pitchFamily="66" charset="0"/>
              </a:rPr>
              <a:t>More detailed form of context diagram:  highlights...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the </a:t>
            </a:r>
            <a:r>
              <a:rPr lang="fr-BE" sz="2200">
                <a:solidFill>
                  <a:srgbClr val="009999"/>
                </a:solidFill>
                <a:effectLst>
                  <a:outerShdw blurRad="38100" dist="38100" dir="2700000" algn="tl">
                    <a:srgbClr val="000000"/>
                  </a:outerShdw>
                </a:effectLst>
                <a:latin typeface="Comic Sans MS" pitchFamily="66" charset="0"/>
              </a:rPr>
              <a:t>Machine</a:t>
            </a:r>
            <a:r>
              <a:rPr lang="fr-BE" sz="2200">
                <a:solidFill>
                  <a:srgbClr val="009999"/>
                </a:solidFill>
                <a:effectLst/>
                <a:latin typeface="Comic Sans MS" pitchFamily="66" charset="0"/>
              </a:rPr>
              <a:t> among system components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for shared phenomenon: who </a:t>
            </a:r>
            <a:r>
              <a:rPr lang="fr-BE" sz="2200">
                <a:solidFill>
                  <a:srgbClr val="009999"/>
                </a:solidFill>
                <a:effectLst>
                  <a:outerShdw blurRad="38100" dist="38100" dir="2700000" algn="tl">
                    <a:srgbClr val="000000"/>
                  </a:outerShdw>
                </a:effectLst>
                <a:latin typeface="Comic Sans MS" pitchFamily="66" charset="0"/>
              </a:rPr>
              <a:t>controls</a:t>
            </a:r>
            <a:r>
              <a:rPr lang="fr-BE" sz="2200">
                <a:solidFill>
                  <a:srgbClr val="009999"/>
                </a:solidFill>
                <a:effectLst/>
                <a:latin typeface="Comic Sans MS" pitchFamily="66" charset="0"/>
              </a:rPr>
              <a:t> it, who </a:t>
            </a:r>
            <a:r>
              <a:rPr lang="fr-BE" sz="2200">
                <a:solidFill>
                  <a:srgbClr val="009999"/>
                </a:solidFill>
                <a:effectLst>
                  <a:outerShdw blurRad="38100" dist="38100" dir="2700000" algn="tl">
                    <a:srgbClr val="000000"/>
                  </a:outerShdw>
                </a:effectLst>
                <a:latin typeface="Comic Sans MS" pitchFamily="66" charset="0"/>
              </a:rPr>
              <a:t>monitors</a:t>
            </a:r>
            <a:r>
              <a:rPr lang="fr-BE" sz="2200">
                <a:solidFill>
                  <a:srgbClr val="009999"/>
                </a:solidFill>
                <a:effectLst/>
                <a:latin typeface="Comic Sans MS" pitchFamily="66" charset="0"/>
              </a:rPr>
              <a:t> it</a:t>
            </a:r>
          </a:p>
          <a:p>
            <a:pPr marL="742950" lvl="1" indent="-285750" algn="l">
              <a:lnSpc>
                <a:spcPct val="90000"/>
              </a:lnSpc>
              <a:spcBef>
                <a:spcPct val="25000"/>
              </a:spcBef>
              <a:buClr>
                <a:schemeClr val="tx2"/>
              </a:buClr>
              <a:buFontTx/>
              <a:buChar char="–"/>
              <a:defRPr/>
            </a:pPr>
            <a:r>
              <a:rPr lang="fr-BE" sz="2200">
                <a:solidFill>
                  <a:srgbClr val="009999"/>
                </a:solidFill>
                <a:effectLst>
                  <a:outerShdw blurRad="38100" dist="38100" dir="2700000" algn="tl">
                    <a:srgbClr val="000000"/>
                  </a:outerShdw>
                </a:effectLst>
                <a:latin typeface="Comic Sans MS" pitchFamily="66" charset="0"/>
              </a:rPr>
              <a:t>requirements</a:t>
            </a:r>
            <a:r>
              <a:rPr lang="fr-BE" sz="2200">
                <a:solidFill>
                  <a:srgbClr val="009999"/>
                </a:solidFill>
                <a:effectLst/>
                <a:latin typeface="Comic Sans MS" pitchFamily="66" charset="0"/>
              </a:rPr>
              <a:t>, components affected by them</a:t>
            </a:r>
          </a:p>
        </p:txBody>
      </p:sp>
      <p:sp>
        <p:nvSpPr>
          <p:cNvPr id="1410076" name="Rectangle 28"/>
          <p:cNvSpPr>
            <a:spLocks noChangeArrowheads="1"/>
          </p:cNvSpPr>
          <p:nvPr/>
        </p:nvSpPr>
        <p:spPr bwMode="auto">
          <a:xfrm>
            <a:off x="1563688" y="4595813"/>
            <a:ext cx="1130300" cy="611187"/>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5127" name="Text Box 29"/>
          <p:cNvSpPr txBox="1">
            <a:spLocks noChangeArrowheads="1"/>
          </p:cNvSpPr>
          <p:nvPr/>
        </p:nvSpPr>
        <p:spPr bwMode="auto">
          <a:xfrm>
            <a:off x="1676400" y="46688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Driver</a:t>
            </a:r>
            <a:endParaRPr lang="en-US" altLang="en-US" sz="2000">
              <a:solidFill>
                <a:srgbClr val="008080"/>
              </a:solidFill>
              <a:effectLst/>
              <a:latin typeface="Arial" pitchFamily="34" charset="0"/>
            </a:endParaRPr>
          </a:p>
        </p:txBody>
      </p:sp>
      <p:grpSp>
        <p:nvGrpSpPr>
          <p:cNvPr id="5128" name="Group 30"/>
          <p:cNvGrpSpPr>
            <a:grpSpLocks/>
          </p:cNvGrpSpPr>
          <p:nvPr/>
        </p:nvGrpSpPr>
        <p:grpSpPr bwMode="auto">
          <a:xfrm>
            <a:off x="4981575" y="3035300"/>
            <a:ext cx="1130300" cy="611188"/>
            <a:chOff x="1880" y="1979"/>
            <a:chExt cx="712" cy="385"/>
          </a:xfrm>
        </p:grpSpPr>
        <p:sp>
          <p:nvSpPr>
            <p:cNvPr id="1410079" name="Rectangle 31"/>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5156" name="Text Box 32"/>
            <p:cNvSpPr txBox="1">
              <a:spLocks noChangeArrowheads="1"/>
            </p:cNvSpPr>
            <p:nvPr/>
          </p:nvSpPr>
          <p:spPr bwMode="auto">
            <a:xfrm>
              <a:off x="1951" y="202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Car</a:t>
              </a:r>
              <a:endParaRPr lang="en-US" altLang="en-US" sz="2000">
                <a:solidFill>
                  <a:srgbClr val="008080"/>
                </a:solidFill>
                <a:effectLst/>
                <a:latin typeface="Arial" pitchFamily="34" charset="0"/>
              </a:endParaRPr>
            </a:p>
          </p:txBody>
        </p:sp>
      </p:grpSp>
      <p:sp>
        <p:nvSpPr>
          <p:cNvPr id="1410081" name="Line 33"/>
          <p:cNvSpPr>
            <a:spLocks noChangeShapeType="1"/>
          </p:cNvSpPr>
          <p:nvPr/>
        </p:nvSpPr>
        <p:spPr bwMode="auto">
          <a:xfrm flipV="1">
            <a:off x="2293938" y="329565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82" name="Line 34"/>
          <p:cNvSpPr>
            <a:spLocks noChangeShapeType="1"/>
          </p:cNvSpPr>
          <p:nvPr/>
        </p:nvSpPr>
        <p:spPr bwMode="auto">
          <a:xfrm>
            <a:off x="1219200" y="37242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5131" name="Text Box 35"/>
          <p:cNvSpPr txBox="1">
            <a:spLocks noChangeArrowheads="1"/>
          </p:cNvSpPr>
          <p:nvPr/>
        </p:nvSpPr>
        <p:spPr bwMode="auto">
          <a:xfrm>
            <a:off x="2320925" y="2887663"/>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HC</a:t>
            </a:r>
            <a:r>
              <a:rPr lang="fr-BE" altLang="en-US" sz="16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handbrake.Sw</a:t>
            </a:r>
            <a:endParaRPr lang="en-US" altLang="en-US" sz="2000">
              <a:solidFill>
                <a:srgbClr val="008080"/>
              </a:solidFill>
              <a:effectLst/>
              <a:latin typeface="Arial" pitchFamily="34" charset="0"/>
            </a:endParaRPr>
          </a:p>
        </p:txBody>
      </p:sp>
      <p:sp>
        <p:nvSpPr>
          <p:cNvPr id="5132" name="Text Box 36"/>
          <p:cNvSpPr txBox="1">
            <a:spLocks noChangeArrowheads="1"/>
          </p:cNvSpPr>
          <p:nvPr/>
        </p:nvSpPr>
        <p:spPr bwMode="auto">
          <a:xfrm>
            <a:off x="2295525" y="3324225"/>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a:t>
            </a:r>
            <a:r>
              <a:rPr lang="fr-BE" altLang="en-US" sz="16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motor.Regime</a:t>
            </a:r>
            <a:endParaRPr lang="en-US" altLang="en-US" sz="2000">
              <a:solidFill>
                <a:srgbClr val="008080"/>
              </a:solidFill>
              <a:effectLst/>
              <a:latin typeface="Arial" pitchFamily="34" charset="0"/>
            </a:endParaRPr>
          </a:p>
        </p:txBody>
      </p:sp>
      <p:sp>
        <p:nvSpPr>
          <p:cNvPr id="5133" name="Text Box 37"/>
          <p:cNvSpPr txBox="1">
            <a:spLocks noChangeArrowheads="1"/>
          </p:cNvSpPr>
          <p:nvPr/>
        </p:nvSpPr>
        <p:spPr bwMode="auto">
          <a:xfrm>
            <a:off x="1492250" y="3817938"/>
            <a:ext cx="2455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DR</a:t>
            </a:r>
            <a:r>
              <a:rPr lang="fr-BE" altLang="en-US" sz="16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{pedalPushed, buttonPressed}</a:t>
            </a:r>
            <a:endParaRPr lang="en-US" altLang="en-US" sz="2000">
              <a:solidFill>
                <a:srgbClr val="008080"/>
              </a:solidFill>
              <a:effectLst/>
              <a:latin typeface="Arial" pitchFamily="34" charset="0"/>
            </a:endParaRPr>
          </a:p>
        </p:txBody>
      </p:sp>
      <p:sp>
        <p:nvSpPr>
          <p:cNvPr id="5134" name="Text Box 38"/>
          <p:cNvSpPr txBox="1">
            <a:spLocks noChangeArrowheads="1"/>
          </p:cNvSpPr>
          <p:nvPr/>
        </p:nvSpPr>
        <p:spPr bwMode="auto">
          <a:xfrm>
            <a:off x="3773488" y="5222875"/>
            <a:ext cx="5240337"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5000"/>
              </a:spcBef>
            </a:pPr>
            <a:r>
              <a:rPr lang="fr-BE" altLang="en-US" sz="2000" i="1">
                <a:solidFill>
                  <a:srgbClr val="5F5F5F"/>
                </a:solidFill>
                <a:effectLst/>
                <a:latin typeface="Arial" pitchFamily="34" charset="0"/>
              </a:rPr>
              <a:t>Handbrake shall be ... </a:t>
            </a:r>
          </a:p>
          <a:p>
            <a:pPr algn="l">
              <a:lnSpc>
                <a:spcPct val="90000"/>
              </a:lnSpc>
              <a:spcBef>
                <a:spcPct val="5000"/>
              </a:spcBef>
            </a:pPr>
            <a:r>
              <a:rPr lang="fr-BE" altLang="en-US" sz="2000" i="1">
                <a:solidFill>
                  <a:srgbClr val="5F5F5F"/>
                </a:solidFill>
                <a:effectLst/>
                <a:latin typeface="Arial" pitchFamily="34" charset="0"/>
              </a:rPr>
              <a:t>activated if the brake button is pressed,</a:t>
            </a:r>
          </a:p>
          <a:p>
            <a:pPr algn="l">
              <a:lnSpc>
                <a:spcPct val="90000"/>
              </a:lnSpc>
              <a:spcBef>
                <a:spcPct val="5000"/>
              </a:spcBef>
            </a:pPr>
            <a:r>
              <a:rPr lang="fr-BE" altLang="en-US" sz="2000" i="1">
                <a:solidFill>
                  <a:srgbClr val="5F5F5F"/>
                </a:solidFill>
                <a:effectLst/>
                <a:latin typeface="Arial" pitchFamily="34" charset="0"/>
              </a:rPr>
              <a:t>released if the acceleration pedal is pushed</a:t>
            </a:r>
            <a:endParaRPr lang="en-US" altLang="en-US" sz="2000" i="1">
              <a:solidFill>
                <a:schemeClr val="bg2"/>
              </a:solidFill>
              <a:effectLst/>
              <a:latin typeface="Arial" pitchFamily="34" charset="0"/>
            </a:endParaRPr>
          </a:p>
        </p:txBody>
      </p:sp>
      <p:sp>
        <p:nvSpPr>
          <p:cNvPr id="1410087" name="Oval 39"/>
          <p:cNvSpPr>
            <a:spLocks noChangeArrowheads="1"/>
          </p:cNvSpPr>
          <p:nvPr/>
        </p:nvSpPr>
        <p:spPr bwMode="auto">
          <a:xfrm>
            <a:off x="3656013" y="5160963"/>
            <a:ext cx="5327650" cy="1308100"/>
          </a:xfrm>
          <a:prstGeom prst="ellipse">
            <a:avLst/>
          </a:prstGeom>
          <a:noFill/>
          <a:ln w="28575">
            <a:solidFill>
              <a:schemeClr val="tx1"/>
            </a:solidFill>
            <a:prstDash val="dash"/>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0088" name="Line 40"/>
          <p:cNvSpPr>
            <a:spLocks noChangeShapeType="1"/>
          </p:cNvSpPr>
          <p:nvPr/>
        </p:nvSpPr>
        <p:spPr bwMode="auto">
          <a:xfrm>
            <a:off x="2733675" y="490696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0089" name="Line 41"/>
          <p:cNvSpPr>
            <a:spLocks noChangeShapeType="1"/>
          </p:cNvSpPr>
          <p:nvPr/>
        </p:nvSpPr>
        <p:spPr bwMode="auto">
          <a:xfrm>
            <a:off x="5657850" y="366712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5138" name="Text Box 42"/>
          <p:cNvSpPr txBox="1">
            <a:spLocks noChangeArrowheads="1"/>
          </p:cNvSpPr>
          <p:nvPr/>
        </p:nvSpPr>
        <p:spPr bwMode="auto">
          <a:xfrm>
            <a:off x="3717925" y="4405313"/>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{pedalPushed, buttonPressed}</a:t>
            </a:r>
            <a:endParaRPr lang="en-US" altLang="en-US" sz="2000">
              <a:solidFill>
                <a:srgbClr val="5F5F5F"/>
              </a:solidFill>
              <a:effectLst/>
              <a:latin typeface="Arial" pitchFamily="34" charset="0"/>
            </a:endParaRPr>
          </a:p>
        </p:txBody>
      </p:sp>
      <p:sp>
        <p:nvSpPr>
          <p:cNvPr id="5139" name="Text Box 43"/>
          <p:cNvSpPr txBox="1">
            <a:spLocks noChangeArrowheads="1"/>
          </p:cNvSpPr>
          <p:nvPr/>
        </p:nvSpPr>
        <p:spPr bwMode="auto">
          <a:xfrm>
            <a:off x="6510338" y="4090988"/>
            <a:ext cx="210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{BrakeActivation, BrakeRelease}</a:t>
            </a:r>
            <a:endParaRPr lang="en-US" altLang="en-US" sz="2000">
              <a:solidFill>
                <a:srgbClr val="5F5F5F"/>
              </a:solidFill>
              <a:effectLst/>
              <a:latin typeface="Arial" pitchFamily="34" charset="0"/>
            </a:endParaRPr>
          </a:p>
        </p:txBody>
      </p:sp>
      <p:sp>
        <p:nvSpPr>
          <p:cNvPr id="5140" name="Rectangle 44"/>
          <p:cNvSpPr>
            <a:spLocks noChangeArrowheads="1"/>
          </p:cNvSpPr>
          <p:nvPr/>
        </p:nvSpPr>
        <p:spPr bwMode="auto">
          <a:xfrm>
            <a:off x="71438" y="5254625"/>
            <a:ext cx="15890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controlling </a:t>
            </a:r>
          </a:p>
          <a:p>
            <a:pPr algn="l">
              <a:lnSpc>
                <a:spcPct val="40000"/>
              </a:lnSpc>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component</a:t>
            </a:r>
          </a:p>
        </p:txBody>
      </p:sp>
      <p:sp>
        <p:nvSpPr>
          <p:cNvPr id="1410094" name="Freeform 46"/>
          <p:cNvSpPr>
            <a:spLocks/>
          </p:cNvSpPr>
          <p:nvPr/>
        </p:nvSpPr>
        <p:spPr bwMode="auto">
          <a:xfrm>
            <a:off x="727075" y="4084638"/>
            <a:ext cx="1336675" cy="1168400"/>
          </a:xfrm>
          <a:custGeom>
            <a:avLst/>
            <a:gdLst/>
            <a:ahLst/>
            <a:cxnLst>
              <a:cxn ang="0">
                <a:pos x="96" y="809"/>
              </a:cxn>
              <a:cxn ang="0">
                <a:pos x="114" y="409"/>
              </a:cxn>
              <a:cxn ang="0">
                <a:pos x="778" y="0"/>
              </a:cxn>
            </a:cxnLst>
            <a:rect l="0" t="0" r="r" b="b"/>
            <a:pathLst>
              <a:path w="778" h="809">
                <a:moveTo>
                  <a:pt x="96" y="809"/>
                </a:moveTo>
                <a:cubicBezTo>
                  <a:pt x="48" y="676"/>
                  <a:pt x="0" y="544"/>
                  <a:pt x="114" y="409"/>
                </a:cubicBezTo>
                <a:cubicBezTo>
                  <a:pt x="228" y="274"/>
                  <a:pt x="503" y="137"/>
                  <a:pt x="778" y="0"/>
                </a:cubicBezTo>
              </a:path>
            </a:pathLst>
          </a:custGeom>
          <a:noFill/>
          <a:ln w="12700" cap="flat" cmpd="sng">
            <a:solidFill>
              <a:schemeClr val="tx2"/>
            </a:solidFill>
            <a:prstDash val="dashDot"/>
            <a:round/>
            <a:headEnd/>
            <a:tailEnd/>
          </a:ln>
          <a:effectLst/>
        </p:spPr>
        <p:txBody>
          <a:bodyPr anchor="ctr">
            <a:spAutoFit/>
          </a:bodyPr>
          <a:lstStyle/>
          <a:p>
            <a:pPr>
              <a:defRPr/>
            </a:pPr>
            <a:endParaRPr lang="en-GB"/>
          </a:p>
        </p:txBody>
      </p:sp>
      <p:grpSp>
        <p:nvGrpSpPr>
          <p:cNvPr id="5142" name="Group 55"/>
          <p:cNvGrpSpPr>
            <a:grpSpLocks/>
          </p:cNvGrpSpPr>
          <p:nvPr/>
        </p:nvGrpSpPr>
        <p:grpSpPr bwMode="auto">
          <a:xfrm>
            <a:off x="639763" y="2947988"/>
            <a:ext cx="1697037" cy="765175"/>
            <a:chOff x="403" y="1857"/>
            <a:chExt cx="1069" cy="482"/>
          </a:xfrm>
        </p:grpSpPr>
        <p:sp>
          <p:nvSpPr>
            <p:cNvPr id="1410073" name="Rectangle 25"/>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5152" name="Text Box 26"/>
            <p:cNvSpPr txBox="1">
              <a:spLocks noChangeArrowheads="1"/>
            </p:cNvSpPr>
            <p:nvPr/>
          </p:nvSpPr>
          <p:spPr bwMode="auto">
            <a:xfrm>
              <a:off x="521" y="1885"/>
              <a:ext cx="95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Handbrake</a:t>
              </a:r>
            </a:p>
            <a:p>
              <a:pPr>
                <a:lnSpc>
                  <a:spcPct val="40000"/>
                </a:lnSpc>
                <a:spcBef>
                  <a:spcPct val="50000"/>
                </a:spcBef>
              </a:pPr>
              <a:r>
                <a:rPr lang="fr-BE" altLang="en-US" sz="2000">
                  <a:solidFill>
                    <a:srgbClr val="5F5F5F"/>
                  </a:solidFill>
                  <a:effectLst/>
                  <a:latin typeface="Arial" pitchFamily="34" charset="0"/>
                </a:rPr>
                <a:t>Controller</a:t>
              </a:r>
              <a:endParaRPr lang="en-US" altLang="en-US" sz="2000">
                <a:solidFill>
                  <a:srgbClr val="008080"/>
                </a:solidFill>
                <a:effectLst/>
                <a:latin typeface="Arial" pitchFamily="34" charset="0"/>
              </a:endParaRPr>
            </a:p>
          </p:txBody>
        </p:sp>
        <p:sp>
          <p:nvSpPr>
            <p:cNvPr id="1410075" name="Line 27"/>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95" name="Line 47"/>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
        <p:nvSpPr>
          <p:cNvPr id="5143" name="Rectangle 48"/>
          <p:cNvSpPr>
            <a:spLocks noChangeArrowheads="1"/>
          </p:cNvSpPr>
          <p:nvPr/>
        </p:nvSpPr>
        <p:spPr bwMode="auto">
          <a:xfrm>
            <a:off x="166688" y="3948113"/>
            <a:ext cx="11699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Machine</a:t>
            </a:r>
          </a:p>
        </p:txBody>
      </p:sp>
      <p:sp>
        <p:nvSpPr>
          <p:cNvPr id="1410097" name="Line 49"/>
          <p:cNvSpPr>
            <a:spLocks noChangeShapeType="1"/>
          </p:cNvSpPr>
          <p:nvPr/>
        </p:nvSpPr>
        <p:spPr bwMode="auto">
          <a:xfrm flipV="1">
            <a:off x="619125" y="3692525"/>
            <a:ext cx="160338"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5145" name="Rectangle 50"/>
          <p:cNvSpPr>
            <a:spLocks noChangeArrowheads="1"/>
          </p:cNvSpPr>
          <p:nvPr/>
        </p:nvSpPr>
        <p:spPr bwMode="auto">
          <a:xfrm>
            <a:off x="6715125" y="3579813"/>
            <a:ext cx="1544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constrains</a:t>
            </a:r>
          </a:p>
        </p:txBody>
      </p:sp>
      <p:sp>
        <p:nvSpPr>
          <p:cNvPr id="5146" name="Rectangle 51"/>
          <p:cNvSpPr>
            <a:spLocks noChangeArrowheads="1"/>
          </p:cNvSpPr>
          <p:nvPr/>
        </p:nvSpPr>
        <p:spPr bwMode="auto">
          <a:xfrm>
            <a:off x="1930400" y="5567363"/>
            <a:ext cx="1544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refers to</a:t>
            </a:r>
          </a:p>
        </p:txBody>
      </p:sp>
      <p:sp>
        <p:nvSpPr>
          <p:cNvPr id="5147" name="Rectangle 52"/>
          <p:cNvSpPr>
            <a:spLocks noChangeArrowheads="1"/>
          </p:cNvSpPr>
          <p:nvPr/>
        </p:nvSpPr>
        <p:spPr bwMode="auto">
          <a:xfrm>
            <a:off x="5651500" y="6129338"/>
            <a:ext cx="17033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requirement</a:t>
            </a:r>
          </a:p>
        </p:txBody>
      </p:sp>
      <p:sp>
        <p:nvSpPr>
          <p:cNvPr id="1410101" name="Line 53"/>
          <p:cNvSpPr>
            <a:spLocks noChangeShapeType="1"/>
          </p:cNvSpPr>
          <p:nvPr/>
        </p:nvSpPr>
        <p:spPr bwMode="auto">
          <a:xfrm flipV="1">
            <a:off x="2819400" y="5173663"/>
            <a:ext cx="565150" cy="4333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0102" name="Line 54"/>
          <p:cNvSpPr>
            <a:spLocks noChangeShapeType="1"/>
          </p:cNvSpPr>
          <p:nvPr/>
        </p:nvSpPr>
        <p:spPr bwMode="auto">
          <a:xfrm flipV="1">
            <a:off x="6083300" y="3775075"/>
            <a:ext cx="781050" cy="2016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pic>
        <p:nvPicPr>
          <p:cNvPr id="5150" name="Picture 56" descr="MPj0436406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5926138"/>
            <a:ext cx="8493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a:xfrm>
            <a:off x="1489075" y="185738"/>
            <a:ext cx="7469188" cy="762000"/>
          </a:xfrm>
        </p:spPr>
        <p:txBody>
          <a:bodyPr/>
          <a:lstStyle/>
          <a:p>
            <a:r>
              <a:rPr kumimoji="0" lang="en-US" altLang="en-US" smtClean="0"/>
              <a:t>System scope:  frame diagrams</a:t>
            </a:r>
            <a:endParaRPr kumimoji="0" lang="en-US" altLang="en-US" sz="2500" smtClean="0">
              <a:effectLst>
                <a:outerShdw blurRad="38100" dist="38100" dir="2700000" algn="tl">
                  <a:srgbClr val="000000"/>
                </a:outerShdw>
              </a:effectLst>
            </a:endParaRPr>
          </a:p>
        </p:txBody>
      </p:sp>
      <p:grpSp>
        <p:nvGrpSpPr>
          <p:cNvPr id="6148" name="Group 3"/>
          <p:cNvGrpSpPr>
            <a:grpSpLocks/>
          </p:cNvGrpSpPr>
          <p:nvPr/>
        </p:nvGrpSpPr>
        <p:grpSpPr bwMode="auto">
          <a:xfrm>
            <a:off x="100013" y="142875"/>
            <a:ext cx="2027237" cy="649288"/>
            <a:chOff x="1451" y="2837"/>
            <a:chExt cx="2750" cy="882"/>
          </a:xfrm>
        </p:grpSpPr>
        <p:sp>
          <p:nvSpPr>
            <p:cNvPr id="1411076"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77"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78"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79"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0"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1"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2"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3"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4"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6192" name="Group 13"/>
            <p:cNvGrpSpPr>
              <a:grpSpLocks/>
            </p:cNvGrpSpPr>
            <p:nvPr/>
          </p:nvGrpSpPr>
          <p:grpSpPr bwMode="auto">
            <a:xfrm>
              <a:off x="3606" y="3042"/>
              <a:ext cx="384" cy="336"/>
              <a:chOff x="3504" y="1632"/>
              <a:chExt cx="288" cy="240"/>
            </a:xfrm>
          </p:grpSpPr>
          <p:sp>
            <p:nvSpPr>
              <p:cNvPr id="1411086"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1087"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1088"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89"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90"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091"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pic>
          <p:nvPicPr>
            <p:cNvPr id="6197"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 y="3101"/>
              <a:ext cx="55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6"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6201" name="Clip" r:id="rId5" imgW="1259640" imgH="1137240" progId="MS_ClipArt_Gallery.2">
                    <p:embed/>
                  </p:oleObj>
                </mc:Choice>
                <mc:Fallback>
                  <p:oleObj name="Clip" r:id="rId5" imgW="1259640" imgH="1137240" progId="MS_ClipArt_Gallery.2">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11094" name="Rectangle 22"/>
          <p:cNvSpPr>
            <a:spLocks noChangeArrowheads="1"/>
          </p:cNvSpPr>
          <p:nvPr/>
        </p:nvSpPr>
        <p:spPr bwMode="auto">
          <a:xfrm>
            <a:off x="157163" y="1020763"/>
            <a:ext cx="8645525" cy="2101850"/>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Char char="u"/>
            </a:pPr>
            <a:r>
              <a:rPr lang="fr-BE" altLang="en-US" sz="2200">
                <a:solidFill>
                  <a:schemeClr val="tx1"/>
                </a:solidFill>
                <a:effectLst/>
                <a:latin typeface="Comic Sans MS" pitchFamily="66" charset="0"/>
              </a:rPr>
              <a:t>Capture frequent </a:t>
            </a:r>
            <a:r>
              <a:rPr lang="fr-BE" altLang="en-US" sz="2200">
                <a:solidFill>
                  <a:schemeClr val="tx1"/>
                </a:solidFill>
                <a:effectLst>
                  <a:outerShdw blurRad="38100" dist="38100" dir="2700000" algn="tl">
                    <a:srgbClr val="000000"/>
                  </a:outerShdw>
                </a:effectLst>
                <a:latin typeface="Comic Sans MS" pitchFamily="66" charset="0"/>
              </a:rPr>
              <a:t>problem patterns</a:t>
            </a:r>
          </a:p>
          <a:p>
            <a:pPr lvl="1" algn="l">
              <a:spcBef>
                <a:spcPct val="25000"/>
              </a:spcBef>
              <a:buClr>
                <a:schemeClr val="tx2"/>
              </a:buClr>
              <a:buFontTx/>
              <a:buChar char="–"/>
            </a:pPr>
            <a:r>
              <a:rPr lang="fr-BE" altLang="en-US" sz="2200">
                <a:solidFill>
                  <a:srgbClr val="009999"/>
                </a:solidFill>
                <a:effectLst/>
                <a:latin typeface="Comic Sans MS" pitchFamily="66" charset="0"/>
              </a:rPr>
              <a:t>typed phenomena </a:t>
            </a:r>
            <a:r>
              <a:rPr lang="fr-BE" altLang="en-US" sz="2000">
                <a:solidFill>
                  <a:srgbClr val="009999"/>
                </a:solidFill>
                <a:effectLst/>
                <a:latin typeface="Comic Sans MS" pitchFamily="66" charset="0"/>
              </a:rPr>
              <a:t>(</a:t>
            </a:r>
            <a:r>
              <a:rPr lang="fr-BE" altLang="en-US" sz="2000">
                <a:solidFill>
                  <a:srgbClr val="009999"/>
                </a:solidFill>
                <a:effectLst>
                  <a:outerShdw blurRad="38100" dist="38100" dir="2700000" algn="tl">
                    <a:srgbClr val="000000"/>
                  </a:outerShdw>
                </a:effectLst>
                <a:latin typeface="Comic Sans MS" pitchFamily="66" charset="0"/>
              </a:rPr>
              <a:t>C</a:t>
            </a:r>
            <a:r>
              <a:rPr lang="fr-BE" altLang="en-US" sz="2000">
                <a:solidFill>
                  <a:srgbClr val="009999"/>
                </a:solidFill>
                <a:effectLst/>
                <a:latin typeface="Comic Sans MS" pitchFamily="66" charset="0"/>
              </a:rPr>
              <a:t>: causal, </a:t>
            </a:r>
            <a:r>
              <a:rPr lang="fr-BE" altLang="en-US" sz="2000">
                <a:solidFill>
                  <a:srgbClr val="009999"/>
                </a:solidFill>
                <a:effectLst>
                  <a:outerShdw blurRad="38100" dist="38100" dir="2700000" algn="tl">
                    <a:srgbClr val="000000"/>
                  </a:outerShdw>
                </a:effectLst>
                <a:latin typeface="Comic Sans MS" pitchFamily="66" charset="0"/>
              </a:rPr>
              <a:t>E</a:t>
            </a:r>
            <a:r>
              <a:rPr lang="fr-BE" altLang="en-US" sz="2000">
                <a:solidFill>
                  <a:srgbClr val="009999"/>
                </a:solidFill>
                <a:effectLst/>
                <a:latin typeface="Comic Sans MS" pitchFamily="66" charset="0"/>
              </a:rPr>
              <a:t>: event, </a:t>
            </a:r>
            <a:r>
              <a:rPr lang="fr-BE" altLang="en-US" sz="2000">
                <a:solidFill>
                  <a:srgbClr val="009999"/>
                </a:solidFill>
                <a:effectLst>
                  <a:outerShdw blurRad="38100" dist="38100" dir="2700000" algn="tl">
                    <a:srgbClr val="000000"/>
                  </a:outerShdw>
                </a:effectLst>
                <a:latin typeface="Comic Sans MS" pitchFamily="66" charset="0"/>
              </a:rPr>
              <a:t>Y</a:t>
            </a:r>
            <a:r>
              <a:rPr lang="fr-BE" altLang="en-US" sz="2000">
                <a:solidFill>
                  <a:srgbClr val="009999"/>
                </a:solidFill>
                <a:effectLst/>
                <a:latin typeface="Comic Sans MS" pitchFamily="66" charset="0"/>
              </a:rPr>
              <a:t>: symbolic)</a:t>
            </a:r>
          </a:p>
          <a:p>
            <a:pPr lvl="1" algn="l">
              <a:spcBef>
                <a:spcPct val="25000"/>
              </a:spcBef>
              <a:buClr>
                <a:schemeClr val="tx2"/>
              </a:buClr>
              <a:buFontTx/>
              <a:buChar char="–"/>
            </a:pPr>
            <a:r>
              <a:rPr lang="fr-BE" altLang="en-US" sz="2200">
                <a:solidFill>
                  <a:srgbClr val="009999"/>
                </a:solidFill>
                <a:effectLst/>
                <a:latin typeface="Comic Sans MS" pitchFamily="66" charset="0"/>
              </a:rPr>
              <a:t>typed components </a:t>
            </a:r>
            <a:r>
              <a:rPr lang="fr-BE" altLang="en-US" sz="2000">
                <a:solidFill>
                  <a:srgbClr val="009999"/>
                </a:solidFill>
                <a:effectLst/>
                <a:latin typeface="Comic Sans MS" pitchFamily="66" charset="0"/>
              </a:rPr>
              <a:t>(</a:t>
            </a:r>
            <a:r>
              <a:rPr lang="fr-BE" altLang="en-US" sz="2000">
                <a:solidFill>
                  <a:srgbClr val="009999"/>
                </a:solidFill>
                <a:effectLst>
                  <a:outerShdw blurRad="38100" dist="38100" dir="2700000" algn="tl">
                    <a:srgbClr val="000000"/>
                  </a:outerShdw>
                </a:effectLst>
                <a:latin typeface="Comic Sans MS" pitchFamily="66" charset="0"/>
              </a:rPr>
              <a:t>C</a:t>
            </a:r>
            <a:r>
              <a:rPr lang="fr-BE" altLang="en-US" sz="2000">
                <a:solidFill>
                  <a:srgbClr val="009999"/>
                </a:solidFill>
                <a:effectLst/>
                <a:latin typeface="Comic Sans MS" pitchFamily="66" charset="0"/>
              </a:rPr>
              <a:t>: causal, </a:t>
            </a:r>
            <a:r>
              <a:rPr lang="fr-BE" altLang="en-US" sz="2000">
                <a:solidFill>
                  <a:srgbClr val="009999"/>
                </a:solidFill>
                <a:effectLst>
                  <a:outerShdw blurRad="38100" dist="38100" dir="2700000" algn="tl">
                    <a:srgbClr val="000000"/>
                  </a:outerShdw>
                </a:effectLst>
                <a:latin typeface="Comic Sans MS" pitchFamily="66" charset="0"/>
              </a:rPr>
              <a:t>B</a:t>
            </a:r>
            <a:r>
              <a:rPr lang="fr-BE" altLang="en-US" sz="2000">
                <a:solidFill>
                  <a:srgbClr val="009999"/>
                </a:solidFill>
                <a:effectLst/>
                <a:latin typeface="Comic Sans MS" pitchFamily="66" charset="0"/>
              </a:rPr>
              <a:t>: biddable, </a:t>
            </a:r>
            <a:r>
              <a:rPr lang="fr-BE" altLang="en-US" sz="2000">
                <a:solidFill>
                  <a:srgbClr val="009999"/>
                </a:solidFill>
                <a:effectLst>
                  <a:outerShdw blurRad="38100" dist="38100" dir="2700000" algn="tl">
                    <a:srgbClr val="000000"/>
                  </a:outerShdw>
                </a:effectLst>
                <a:latin typeface="Comic Sans MS" pitchFamily="66" charset="0"/>
              </a:rPr>
              <a:t>X</a:t>
            </a:r>
            <a:r>
              <a:rPr lang="fr-BE" altLang="en-US" sz="2000">
                <a:solidFill>
                  <a:srgbClr val="009999"/>
                </a:solidFill>
                <a:effectLst/>
                <a:latin typeface="Comic Sans MS" pitchFamily="66" charset="0"/>
              </a:rPr>
              <a:t>: lexical)</a:t>
            </a:r>
            <a:endParaRPr lang="fr-BE" altLang="en-US" sz="2200">
              <a:solidFill>
                <a:srgbClr val="009999"/>
              </a:solidFill>
              <a:effectLst>
                <a:outerShdw blurRad="38100" dist="38100" dir="2700000" algn="tl">
                  <a:srgbClr val="000000"/>
                </a:outerShdw>
              </a:effectLst>
              <a:latin typeface="Comic Sans MS" pitchFamily="66" charset="0"/>
            </a:endParaRPr>
          </a:p>
          <a:p>
            <a:pPr algn="l">
              <a:lnSpc>
                <a:spcPct val="110000"/>
              </a:lnSpc>
              <a:spcBef>
                <a:spcPct val="40000"/>
              </a:spcBef>
              <a:buClr>
                <a:schemeClr val="tx2"/>
              </a:buClr>
              <a:buSzPct val="70000"/>
              <a:buFont typeface="Wingdings" pitchFamily="2" charset="2"/>
              <a:buChar char="u"/>
            </a:pPr>
            <a:r>
              <a:rPr lang="fr-BE" altLang="en-US" sz="2200">
                <a:solidFill>
                  <a:schemeClr val="tx1"/>
                </a:solidFill>
                <a:effectLst/>
                <a:latin typeface="Comic Sans MS" pitchFamily="66" charset="0"/>
              </a:rPr>
              <a:t>E.g. </a:t>
            </a:r>
            <a:r>
              <a:rPr lang="fr-BE" altLang="en-US" sz="2000" i="1">
                <a:solidFill>
                  <a:schemeClr val="tx1"/>
                </a:solidFill>
                <a:effectLst/>
                <a:latin typeface="Arial" pitchFamily="34" charset="0"/>
              </a:rPr>
              <a:t>Simple Workpieces</a:t>
            </a:r>
            <a:r>
              <a:rPr lang="fr-BE" altLang="en-US" sz="2000">
                <a:solidFill>
                  <a:schemeClr val="tx1"/>
                </a:solidFill>
                <a:effectLst/>
                <a:latin typeface="Arial" pitchFamily="34" charset="0"/>
              </a:rPr>
              <a:t>, </a:t>
            </a:r>
            <a:r>
              <a:rPr lang="fr-BE" altLang="en-US" sz="2000" i="1">
                <a:solidFill>
                  <a:schemeClr val="tx1"/>
                </a:solidFill>
                <a:effectLst/>
                <a:latin typeface="Arial" pitchFamily="34" charset="0"/>
              </a:rPr>
              <a:t>Information Display</a:t>
            </a:r>
            <a:r>
              <a:rPr lang="fr-BE" altLang="en-US" sz="2000">
                <a:solidFill>
                  <a:schemeClr val="tx1"/>
                </a:solidFill>
                <a:effectLst/>
                <a:latin typeface="Arial" pitchFamily="34" charset="0"/>
              </a:rPr>
              <a:t>, </a:t>
            </a:r>
            <a:r>
              <a:rPr lang="fr-BE" altLang="en-US" sz="2000" i="1">
                <a:solidFill>
                  <a:schemeClr val="tx1"/>
                </a:solidFill>
                <a:effectLst/>
                <a:latin typeface="Arial" pitchFamily="34" charset="0"/>
              </a:rPr>
              <a:t>Commanded Behavior</a:t>
            </a:r>
            <a:r>
              <a:rPr lang="fr-BE" altLang="en-US" sz="2200">
                <a:solidFill>
                  <a:schemeClr val="tx1"/>
                </a:solidFill>
                <a:effectLst/>
                <a:latin typeface="Comic Sans MS" pitchFamily="66" charset="0"/>
              </a:rPr>
              <a:t> </a:t>
            </a:r>
            <a:r>
              <a:rPr lang="fr-BE" altLang="en-US" sz="1800">
                <a:solidFill>
                  <a:schemeClr val="tx1"/>
                </a:solidFill>
                <a:effectLst/>
                <a:latin typeface="Comic Sans MS" pitchFamily="66" charset="0"/>
              </a:rPr>
              <a:t>(see book)</a:t>
            </a:r>
            <a:endParaRPr lang="fr-BE" altLang="en-US" sz="2000">
              <a:solidFill>
                <a:schemeClr val="tx1"/>
              </a:solidFill>
              <a:effectLst/>
              <a:latin typeface="Comic Sans MS" pitchFamily="66" charset="0"/>
            </a:endParaRPr>
          </a:p>
        </p:txBody>
      </p:sp>
      <p:sp>
        <p:nvSpPr>
          <p:cNvPr id="1411121" name="Text Box 49"/>
          <p:cNvSpPr txBox="1">
            <a:spLocks noChangeArrowheads="1"/>
          </p:cNvSpPr>
          <p:nvPr/>
        </p:nvSpPr>
        <p:spPr bwMode="auto">
          <a:xfrm>
            <a:off x="1814513" y="6149975"/>
            <a:ext cx="3429000" cy="396875"/>
          </a:xfrm>
          <a:prstGeom prst="rect">
            <a:avLst/>
          </a:prstGeom>
          <a:noFill/>
          <a:ln w="12700" cap="sq">
            <a:noFill/>
            <a:miter lim="800000"/>
            <a:headEnd/>
            <a:tailEnd/>
          </a:ln>
          <a:effec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fr-FR" altLang="en-US" sz="2000">
                <a:solidFill>
                  <a:schemeClr val="tx1"/>
                </a:solidFill>
                <a:effectLst>
                  <a:outerShdw blurRad="38100" dist="38100" dir="2700000" algn="tl">
                    <a:srgbClr val="000000"/>
                  </a:outerShdw>
                </a:effectLst>
                <a:latin typeface="Arial" pitchFamily="34" charset="0"/>
              </a:rPr>
              <a:t>Commanded Behavior frame</a:t>
            </a:r>
            <a:endParaRPr lang="fr-FR" altLang="en-US" i="1">
              <a:solidFill>
                <a:schemeClr val="tx1"/>
              </a:solidFill>
              <a:effectLst/>
              <a:latin typeface="Arial" pitchFamily="34" charset="0"/>
            </a:endParaRPr>
          </a:p>
        </p:txBody>
      </p:sp>
      <p:sp>
        <p:nvSpPr>
          <p:cNvPr id="1411097" name="Rectangle 25"/>
          <p:cNvSpPr>
            <a:spLocks noChangeArrowheads="1"/>
          </p:cNvSpPr>
          <p:nvPr/>
        </p:nvSpPr>
        <p:spPr bwMode="auto">
          <a:xfrm>
            <a:off x="1554163" y="3463925"/>
            <a:ext cx="1565275" cy="755650"/>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6152" name="Text Box 26"/>
          <p:cNvSpPr txBox="1">
            <a:spLocks noChangeArrowheads="1"/>
          </p:cNvSpPr>
          <p:nvPr/>
        </p:nvSpPr>
        <p:spPr bwMode="auto">
          <a:xfrm>
            <a:off x="1681163" y="3508375"/>
            <a:ext cx="1525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Control Machine</a:t>
            </a:r>
            <a:endParaRPr lang="en-US" altLang="en-US" sz="2000">
              <a:solidFill>
                <a:srgbClr val="008080"/>
              </a:solidFill>
              <a:effectLst/>
              <a:latin typeface="Arial" pitchFamily="34" charset="0"/>
            </a:endParaRPr>
          </a:p>
        </p:txBody>
      </p:sp>
      <p:sp>
        <p:nvSpPr>
          <p:cNvPr id="1411099" name="Line 27"/>
          <p:cNvSpPr>
            <a:spLocks noChangeShapeType="1"/>
          </p:cNvSpPr>
          <p:nvPr/>
        </p:nvSpPr>
        <p:spPr bwMode="auto">
          <a:xfrm>
            <a:off x="1697038" y="3478213"/>
            <a:ext cx="0" cy="728662"/>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0" name="Rectangle 28"/>
          <p:cNvSpPr>
            <a:spLocks noChangeArrowheads="1"/>
          </p:cNvSpPr>
          <p:nvPr/>
        </p:nvSpPr>
        <p:spPr bwMode="auto">
          <a:xfrm>
            <a:off x="2246313" y="5111750"/>
            <a:ext cx="1317625" cy="682625"/>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6155" name="Text Box 29"/>
          <p:cNvSpPr txBox="1">
            <a:spLocks noChangeArrowheads="1"/>
          </p:cNvSpPr>
          <p:nvPr/>
        </p:nvSpPr>
        <p:spPr bwMode="auto">
          <a:xfrm>
            <a:off x="2298700" y="5156200"/>
            <a:ext cx="122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Operator</a:t>
            </a:r>
            <a:endParaRPr lang="en-US" altLang="en-US" sz="2000">
              <a:solidFill>
                <a:srgbClr val="008080"/>
              </a:solidFill>
              <a:effectLst/>
              <a:latin typeface="Arial" pitchFamily="34" charset="0"/>
            </a:endParaRPr>
          </a:p>
        </p:txBody>
      </p:sp>
      <p:sp>
        <p:nvSpPr>
          <p:cNvPr id="1411102" name="Rectangle 30"/>
          <p:cNvSpPr>
            <a:spLocks noChangeArrowheads="1"/>
          </p:cNvSpPr>
          <p:nvPr/>
        </p:nvSpPr>
        <p:spPr bwMode="auto">
          <a:xfrm>
            <a:off x="5967413" y="3348038"/>
            <a:ext cx="2135187" cy="873125"/>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6157" name="Text Box 31"/>
          <p:cNvSpPr txBox="1">
            <a:spLocks noChangeArrowheads="1"/>
          </p:cNvSpPr>
          <p:nvPr/>
        </p:nvSpPr>
        <p:spPr bwMode="auto">
          <a:xfrm>
            <a:off x="6051550" y="3335338"/>
            <a:ext cx="180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Commanded </a:t>
            </a:r>
          </a:p>
          <a:p>
            <a:pPr>
              <a:lnSpc>
                <a:spcPct val="90000"/>
              </a:lnSpc>
              <a:spcBef>
                <a:spcPct val="0"/>
              </a:spcBef>
            </a:pPr>
            <a:r>
              <a:rPr lang="fr-BE" altLang="en-US" sz="2000">
                <a:solidFill>
                  <a:srgbClr val="5F5F5F"/>
                </a:solidFill>
                <a:effectLst/>
                <a:latin typeface="Arial" pitchFamily="34" charset="0"/>
              </a:rPr>
              <a:t>World </a:t>
            </a:r>
          </a:p>
          <a:p>
            <a:pPr>
              <a:lnSpc>
                <a:spcPct val="90000"/>
              </a:lnSpc>
              <a:spcBef>
                <a:spcPct val="0"/>
              </a:spcBef>
            </a:pPr>
            <a:r>
              <a:rPr lang="fr-BE" altLang="en-US" sz="2000">
                <a:solidFill>
                  <a:srgbClr val="5F5F5F"/>
                </a:solidFill>
                <a:effectLst/>
                <a:latin typeface="Arial" pitchFamily="34" charset="0"/>
              </a:rPr>
              <a:t>Component</a:t>
            </a:r>
            <a:endParaRPr lang="en-US" altLang="en-US" sz="2000">
              <a:solidFill>
                <a:srgbClr val="008080"/>
              </a:solidFill>
              <a:effectLst/>
              <a:latin typeface="Arial" pitchFamily="34" charset="0"/>
            </a:endParaRPr>
          </a:p>
        </p:txBody>
      </p:sp>
      <p:sp>
        <p:nvSpPr>
          <p:cNvPr id="1411104" name="Line 32"/>
          <p:cNvSpPr>
            <a:spLocks noChangeShapeType="1"/>
          </p:cNvSpPr>
          <p:nvPr/>
        </p:nvSpPr>
        <p:spPr bwMode="auto">
          <a:xfrm flipV="1">
            <a:off x="3163888" y="3811588"/>
            <a:ext cx="2773362"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5" name="Line 33"/>
          <p:cNvSpPr>
            <a:spLocks noChangeShapeType="1"/>
          </p:cNvSpPr>
          <p:nvPr/>
        </p:nvSpPr>
        <p:spPr bwMode="auto">
          <a:xfrm>
            <a:off x="2089150" y="4240213"/>
            <a:ext cx="650875" cy="88423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60" name="Text Box 34"/>
          <p:cNvSpPr txBox="1">
            <a:spLocks noChangeArrowheads="1"/>
          </p:cNvSpPr>
          <p:nvPr/>
        </p:nvSpPr>
        <p:spPr bwMode="auto">
          <a:xfrm>
            <a:off x="3190875" y="3403600"/>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CM</a:t>
            </a:r>
            <a:r>
              <a:rPr lang="fr-BE" altLang="en-US" sz="14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C1</a:t>
            </a:r>
            <a:endParaRPr lang="en-US" altLang="en-US" sz="2000">
              <a:solidFill>
                <a:srgbClr val="008080"/>
              </a:solidFill>
              <a:effectLst/>
              <a:latin typeface="Arial" pitchFamily="34" charset="0"/>
            </a:endParaRPr>
          </a:p>
        </p:txBody>
      </p:sp>
      <p:sp>
        <p:nvSpPr>
          <p:cNvPr id="6161" name="Text Box 35"/>
          <p:cNvSpPr txBox="1">
            <a:spLocks noChangeArrowheads="1"/>
          </p:cNvSpPr>
          <p:nvPr/>
        </p:nvSpPr>
        <p:spPr bwMode="auto">
          <a:xfrm>
            <a:off x="3165475" y="3868738"/>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CWC</a:t>
            </a:r>
            <a:r>
              <a:rPr lang="fr-BE" altLang="en-US" sz="14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C2</a:t>
            </a:r>
            <a:endParaRPr lang="en-US" altLang="en-US" sz="2000">
              <a:solidFill>
                <a:srgbClr val="5F5F5F"/>
              </a:solidFill>
              <a:effectLst/>
              <a:latin typeface="Arial" pitchFamily="34" charset="0"/>
            </a:endParaRPr>
          </a:p>
        </p:txBody>
      </p:sp>
      <p:sp>
        <p:nvSpPr>
          <p:cNvPr id="6162" name="Text Box 36"/>
          <p:cNvSpPr txBox="1">
            <a:spLocks noChangeArrowheads="1"/>
          </p:cNvSpPr>
          <p:nvPr/>
        </p:nvSpPr>
        <p:spPr bwMode="auto">
          <a:xfrm>
            <a:off x="2362200" y="4333875"/>
            <a:ext cx="1119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OP</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E4</a:t>
            </a:r>
            <a:endParaRPr lang="en-US" altLang="en-US" sz="2000">
              <a:solidFill>
                <a:srgbClr val="008080"/>
              </a:solidFill>
              <a:effectLst/>
              <a:latin typeface="Arial" pitchFamily="34" charset="0"/>
            </a:endParaRPr>
          </a:p>
        </p:txBody>
      </p:sp>
      <p:sp>
        <p:nvSpPr>
          <p:cNvPr id="6163" name="Text Box 37"/>
          <p:cNvSpPr txBox="1">
            <a:spLocks noChangeArrowheads="1"/>
          </p:cNvSpPr>
          <p:nvPr/>
        </p:nvSpPr>
        <p:spPr bwMode="auto">
          <a:xfrm>
            <a:off x="5538788" y="5695950"/>
            <a:ext cx="22367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pPr>
            <a:r>
              <a:rPr lang="fr-BE" altLang="en-US" sz="2000" i="1">
                <a:solidFill>
                  <a:srgbClr val="5F5F5F"/>
                </a:solidFill>
                <a:effectLst/>
                <a:latin typeface="Arial" pitchFamily="34" charset="0"/>
              </a:rPr>
              <a:t>Command-based</a:t>
            </a:r>
          </a:p>
          <a:p>
            <a:pPr>
              <a:lnSpc>
                <a:spcPct val="90000"/>
              </a:lnSpc>
              <a:spcBef>
                <a:spcPct val="10000"/>
              </a:spcBef>
            </a:pPr>
            <a:r>
              <a:rPr lang="fr-BE" altLang="en-US" sz="2000" i="1">
                <a:solidFill>
                  <a:srgbClr val="5F5F5F"/>
                </a:solidFill>
                <a:effectLst/>
                <a:latin typeface="Arial" pitchFamily="34" charset="0"/>
              </a:rPr>
              <a:t>control rules</a:t>
            </a:r>
            <a:endParaRPr lang="en-US" altLang="en-US" sz="2000" i="1">
              <a:solidFill>
                <a:srgbClr val="5F5F5F"/>
              </a:solidFill>
              <a:effectLst/>
              <a:latin typeface="Arial" pitchFamily="34" charset="0"/>
            </a:endParaRPr>
          </a:p>
        </p:txBody>
      </p:sp>
      <p:sp>
        <p:nvSpPr>
          <p:cNvPr id="1411110" name="Oval 38"/>
          <p:cNvSpPr>
            <a:spLocks noChangeArrowheads="1"/>
          </p:cNvSpPr>
          <p:nvPr/>
        </p:nvSpPr>
        <p:spPr bwMode="auto">
          <a:xfrm>
            <a:off x="5149850" y="5634038"/>
            <a:ext cx="2873375" cy="771525"/>
          </a:xfrm>
          <a:prstGeom prst="ellipse">
            <a:avLst/>
          </a:prstGeom>
          <a:noFill/>
          <a:ln w="28575">
            <a:solidFill>
              <a:schemeClr val="tx1"/>
            </a:solidFill>
            <a:prstDash val="dash"/>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1111" name="Line 39"/>
          <p:cNvSpPr>
            <a:spLocks noChangeShapeType="1"/>
          </p:cNvSpPr>
          <p:nvPr/>
        </p:nvSpPr>
        <p:spPr bwMode="auto">
          <a:xfrm>
            <a:off x="3603625" y="5422900"/>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1112" name="Line 40"/>
          <p:cNvSpPr>
            <a:spLocks noChangeShapeType="1"/>
          </p:cNvSpPr>
          <p:nvPr/>
        </p:nvSpPr>
        <p:spPr bwMode="auto">
          <a:xfrm>
            <a:off x="6570663" y="4270375"/>
            <a:ext cx="1114425" cy="1466850"/>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6167" name="Text Box 41"/>
          <p:cNvSpPr txBox="1">
            <a:spLocks noChangeArrowheads="1"/>
          </p:cNvSpPr>
          <p:nvPr/>
        </p:nvSpPr>
        <p:spPr bwMode="auto">
          <a:xfrm>
            <a:off x="4398963" y="5254625"/>
            <a:ext cx="627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E4</a:t>
            </a:r>
            <a:endParaRPr lang="en-US" altLang="en-US" sz="2000">
              <a:solidFill>
                <a:srgbClr val="008080"/>
              </a:solidFill>
              <a:effectLst/>
              <a:latin typeface="Arial" pitchFamily="34" charset="0"/>
            </a:endParaRPr>
          </a:p>
        </p:txBody>
      </p:sp>
      <p:sp>
        <p:nvSpPr>
          <p:cNvPr id="6168" name="Text Box 42"/>
          <p:cNvSpPr txBox="1">
            <a:spLocks noChangeArrowheads="1"/>
          </p:cNvSpPr>
          <p:nvPr/>
        </p:nvSpPr>
        <p:spPr bwMode="auto">
          <a:xfrm>
            <a:off x="7048500" y="4652963"/>
            <a:ext cx="671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008080"/>
                </a:solidFill>
                <a:effectLst/>
                <a:latin typeface="Arial" pitchFamily="34" charset="0"/>
              </a:rPr>
              <a:t> C3</a:t>
            </a:r>
            <a:endParaRPr lang="en-US" altLang="en-US" sz="2000">
              <a:solidFill>
                <a:srgbClr val="008080"/>
              </a:solidFill>
              <a:effectLst/>
              <a:latin typeface="Arial" pitchFamily="34" charset="0"/>
            </a:endParaRPr>
          </a:p>
        </p:txBody>
      </p:sp>
      <p:grpSp>
        <p:nvGrpSpPr>
          <p:cNvPr id="6169" name="Group 43"/>
          <p:cNvGrpSpPr>
            <a:grpSpLocks/>
          </p:cNvGrpSpPr>
          <p:nvPr/>
        </p:nvGrpSpPr>
        <p:grpSpPr bwMode="auto">
          <a:xfrm>
            <a:off x="3217863" y="5495925"/>
            <a:ext cx="482600" cy="377825"/>
            <a:chOff x="1049" y="3758"/>
            <a:chExt cx="322" cy="257"/>
          </a:xfrm>
        </p:grpSpPr>
        <p:sp>
          <p:nvSpPr>
            <p:cNvPr id="1411116" name="Rectangle 44"/>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6182" name="Text Box 45"/>
            <p:cNvSpPr txBox="1">
              <a:spLocks noChangeArrowheads="1"/>
            </p:cNvSpPr>
            <p:nvPr/>
          </p:nvSpPr>
          <p:spPr bwMode="auto">
            <a:xfrm>
              <a:off x="1049" y="3766"/>
              <a:ext cx="32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1800" b="1">
                  <a:solidFill>
                    <a:schemeClr val="tx1"/>
                  </a:solidFill>
                  <a:effectLst/>
                  <a:latin typeface="Arial" pitchFamily="34" charset="0"/>
                </a:rPr>
                <a:t>B</a:t>
              </a:r>
              <a:endParaRPr lang="en-US" altLang="en-US" sz="1800" b="1">
                <a:solidFill>
                  <a:schemeClr val="tx1"/>
                </a:solidFill>
                <a:effectLst/>
                <a:latin typeface="Arial" pitchFamily="34" charset="0"/>
              </a:endParaRPr>
            </a:p>
          </p:txBody>
        </p:sp>
      </p:grpSp>
      <p:grpSp>
        <p:nvGrpSpPr>
          <p:cNvPr id="6170" name="Group 46"/>
          <p:cNvGrpSpPr>
            <a:grpSpLocks/>
          </p:cNvGrpSpPr>
          <p:nvPr/>
        </p:nvGrpSpPr>
        <p:grpSpPr bwMode="auto">
          <a:xfrm>
            <a:off x="7739063" y="3906838"/>
            <a:ext cx="482600" cy="377825"/>
            <a:chOff x="1049" y="3758"/>
            <a:chExt cx="322" cy="257"/>
          </a:xfrm>
        </p:grpSpPr>
        <p:sp>
          <p:nvSpPr>
            <p:cNvPr id="1411119" name="Rectangle 47"/>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6180" name="Text Box 48"/>
            <p:cNvSpPr txBox="1">
              <a:spLocks noChangeArrowheads="1"/>
            </p:cNvSpPr>
            <p:nvPr/>
          </p:nvSpPr>
          <p:spPr bwMode="auto">
            <a:xfrm>
              <a:off x="1049" y="3766"/>
              <a:ext cx="32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1800" b="1">
                  <a:solidFill>
                    <a:schemeClr val="tx1"/>
                  </a:solidFill>
                  <a:effectLst/>
                  <a:latin typeface="Arial" pitchFamily="34" charset="0"/>
                </a:rPr>
                <a:t>C</a:t>
              </a:r>
              <a:endParaRPr lang="en-US" altLang="en-US" sz="1800" b="1">
                <a:solidFill>
                  <a:schemeClr val="tx1"/>
                </a:solidFill>
                <a:effectLst/>
                <a:latin typeface="Arial" pitchFamily="34" charset="0"/>
              </a:endParaRPr>
            </a:p>
          </p:txBody>
        </p:sp>
      </p:grpSp>
      <p:sp>
        <p:nvSpPr>
          <p:cNvPr id="1411122" name="Line 50"/>
          <p:cNvSpPr>
            <a:spLocks noChangeShapeType="1"/>
          </p:cNvSpPr>
          <p:nvPr/>
        </p:nvSpPr>
        <p:spPr bwMode="auto">
          <a:xfrm>
            <a:off x="1851025" y="3481388"/>
            <a:ext cx="0" cy="714375"/>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72" name="Rectangle 54"/>
          <p:cNvSpPr>
            <a:spLocks noChangeArrowheads="1"/>
          </p:cNvSpPr>
          <p:nvPr/>
        </p:nvSpPr>
        <p:spPr bwMode="auto">
          <a:xfrm>
            <a:off x="803275" y="5826125"/>
            <a:ext cx="1544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biddable</a:t>
            </a:r>
          </a:p>
        </p:txBody>
      </p:sp>
      <p:sp>
        <p:nvSpPr>
          <p:cNvPr id="1411127" name="Freeform 55"/>
          <p:cNvSpPr>
            <a:spLocks/>
          </p:cNvSpPr>
          <p:nvPr/>
        </p:nvSpPr>
        <p:spPr bwMode="auto">
          <a:xfrm>
            <a:off x="2135188" y="5816600"/>
            <a:ext cx="1298575" cy="252413"/>
          </a:xfrm>
          <a:custGeom>
            <a:avLst/>
            <a:gdLst/>
            <a:ahLst/>
            <a:cxnLst>
              <a:cxn ang="0">
                <a:pos x="0" y="136"/>
              </a:cxn>
              <a:cxn ang="0">
                <a:pos x="509" y="136"/>
              </a:cxn>
              <a:cxn ang="0">
                <a:pos x="818" y="0"/>
              </a:cxn>
            </a:cxnLst>
            <a:rect l="0" t="0" r="r" b="b"/>
            <a:pathLst>
              <a:path w="818" h="159">
                <a:moveTo>
                  <a:pt x="0" y="136"/>
                </a:moveTo>
                <a:cubicBezTo>
                  <a:pt x="186" y="147"/>
                  <a:pt x="373" y="159"/>
                  <a:pt x="509" y="136"/>
                </a:cubicBezTo>
                <a:cubicBezTo>
                  <a:pt x="645" y="113"/>
                  <a:pt x="731" y="56"/>
                  <a:pt x="818"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6174" name="Rectangle 56"/>
          <p:cNvSpPr>
            <a:spLocks noChangeArrowheads="1"/>
          </p:cNvSpPr>
          <p:nvPr/>
        </p:nvSpPr>
        <p:spPr bwMode="auto">
          <a:xfrm>
            <a:off x="7666038" y="4305300"/>
            <a:ext cx="12271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causal</a:t>
            </a:r>
          </a:p>
        </p:txBody>
      </p:sp>
      <p:sp>
        <p:nvSpPr>
          <p:cNvPr id="1411129" name="Line 57"/>
          <p:cNvSpPr>
            <a:spLocks noChangeShapeType="1"/>
          </p:cNvSpPr>
          <p:nvPr/>
        </p:nvSpPr>
        <p:spPr bwMode="auto">
          <a:xfrm flipH="1" flipV="1">
            <a:off x="8108950" y="4124325"/>
            <a:ext cx="244475"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0" name="Line 58"/>
          <p:cNvSpPr>
            <a:spLocks noChangeShapeType="1"/>
          </p:cNvSpPr>
          <p:nvPr/>
        </p:nvSpPr>
        <p:spPr bwMode="auto">
          <a:xfrm flipV="1">
            <a:off x="7705725" y="4659313"/>
            <a:ext cx="534988" cy="2032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1" name="Line 59"/>
          <p:cNvSpPr>
            <a:spLocks noChangeShapeType="1"/>
          </p:cNvSpPr>
          <p:nvPr/>
        </p:nvSpPr>
        <p:spPr bwMode="auto">
          <a:xfrm flipV="1">
            <a:off x="4903788" y="5137150"/>
            <a:ext cx="434975" cy="1730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6178" name="Rectangle 60"/>
          <p:cNvSpPr>
            <a:spLocks noChangeArrowheads="1"/>
          </p:cNvSpPr>
          <p:nvPr/>
        </p:nvSpPr>
        <p:spPr bwMode="auto">
          <a:xfrm>
            <a:off x="5083175" y="4967288"/>
            <a:ext cx="12271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2000" i="1">
                <a:solidFill>
                  <a:schemeClr val="tx2"/>
                </a:solidFill>
                <a:effectLst/>
                <a:latin typeface="Comic Sans MS" pitchFamily="66" charset="0"/>
              </a:rPr>
              <a:t>event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185738"/>
            <a:ext cx="8653463" cy="762000"/>
          </a:xfrm>
        </p:spPr>
        <p:txBody>
          <a:bodyPr/>
          <a:lstStyle/>
          <a:p>
            <a:r>
              <a:rPr lang="en-US" altLang="en-US" smtClean="0">
                <a:cs typeface="Times New Roman" pitchFamily="18" charset="0"/>
              </a:rPr>
              <a:t>Reusing problem frames</a:t>
            </a:r>
          </a:p>
        </p:txBody>
      </p:sp>
      <p:sp>
        <p:nvSpPr>
          <p:cNvPr id="7172" name="Rectangle 4"/>
          <p:cNvSpPr>
            <a:spLocks noGrp="1" noChangeArrowheads="1"/>
          </p:cNvSpPr>
          <p:nvPr>
            <p:ph type="body" idx="1"/>
          </p:nvPr>
        </p:nvSpPr>
        <p:spPr>
          <a:xfrm>
            <a:off x="242888" y="908050"/>
            <a:ext cx="8545512" cy="1885950"/>
          </a:xfrm>
          <a:noFill/>
        </p:spPr>
        <p:txBody>
          <a:bodyPr/>
          <a:lstStyle/>
          <a:p>
            <a:r>
              <a:rPr lang="fr-BE" altLang="en-US" smtClean="0"/>
              <a:t>Candidate system-specific problem diagram can be obtained by instantiation, in matching situations </a:t>
            </a:r>
            <a:r>
              <a:rPr lang="fr-BE" altLang="en-US" sz="2000" smtClean="0"/>
              <a:t>(cf. Chap. 2)</a:t>
            </a:r>
            <a:endParaRPr lang="fr-BE" altLang="en-US" smtClean="0"/>
          </a:p>
          <a:p>
            <a:pPr lvl="1">
              <a:spcBef>
                <a:spcPct val="10000"/>
              </a:spcBef>
            </a:pPr>
            <a:r>
              <a:rPr lang="fr-BE" altLang="en-US" smtClean="0"/>
              <a:t>under typing constraints</a:t>
            </a:r>
          </a:p>
          <a:p>
            <a:pPr lvl="1">
              <a:spcBef>
                <a:spcPct val="10000"/>
              </a:spcBef>
            </a:pPr>
            <a:r>
              <a:rPr lang="fr-BE" altLang="en-US" smtClean="0"/>
              <a:t>mutiple frames reusable for same problem world</a:t>
            </a:r>
          </a:p>
        </p:txBody>
      </p:sp>
      <p:sp>
        <p:nvSpPr>
          <p:cNvPr id="1412102" name="Text Box 6"/>
          <p:cNvSpPr txBox="1">
            <a:spLocks noChangeArrowheads="1"/>
          </p:cNvSpPr>
          <p:nvPr/>
        </p:nvSpPr>
        <p:spPr bwMode="auto">
          <a:xfrm>
            <a:off x="282575" y="5662613"/>
            <a:ext cx="3738563" cy="717550"/>
          </a:xfrm>
          <a:prstGeom prst="rect">
            <a:avLst/>
          </a:prstGeom>
          <a:noFill/>
          <a:ln w="12700" cap="sq">
            <a:noFill/>
            <a:miter lim="800000"/>
            <a:headEnd/>
            <a:tailEnd/>
          </a:ln>
          <a:effectLst/>
        </p:spPr>
        <p:txBody>
          <a:bodyPr anchor="ctr">
            <a:spAutoFit/>
          </a:bodyPr>
          <a:lstStyle/>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Instantiated</a:t>
            </a:r>
            <a:endParaRPr lang="fr-FR" sz="2000" dirty="0">
              <a:solidFill>
                <a:schemeClr val="tx1"/>
              </a:solidFill>
              <a:effectLst>
                <a:outerShdw blurRad="38100" dist="38100" dir="2700000" algn="tl">
                  <a:srgbClr val="000000"/>
                </a:outerShdw>
              </a:effectLst>
              <a:latin typeface="Arial" pitchFamily="34" charset="0"/>
            </a:endParaRPr>
          </a:p>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Commanded</a:t>
            </a:r>
            <a:r>
              <a:rPr lang="fr-FR" sz="2000" dirty="0">
                <a:solidFill>
                  <a:schemeClr val="tx1"/>
                </a:solidFill>
                <a:effectLst>
                  <a:outerShdw blurRad="38100" dist="38100" dir="2700000" algn="tl">
                    <a:srgbClr val="000000"/>
                  </a:outerShdw>
                </a:effectLst>
                <a:latin typeface="Arial" pitchFamily="34" charset="0"/>
              </a:rPr>
              <a:t> </a:t>
            </a:r>
            <a:r>
              <a:rPr lang="fr-FR" sz="2000" dirty="0" err="1">
                <a:solidFill>
                  <a:schemeClr val="tx1"/>
                </a:solidFill>
                <a:effectLst>
                  <a:outerShdw blurRad="38100" dist="38100" dir="2700000" algn="tl">
                    <a:srgbClr val="000000"/>
                  </a:outerShdw>
                </a:effectLst>
                <a:latin typeface="Arial" pitchFamily="34" charset="0"/>
              </a:rPr>
              <a:t>Behavior</a:t>
            </a:r>
            <a:r>
              <a:rPr lang="fr-FR" sz="2000" dirty="0">
                <a:solidFill>
                  <a:schemeClr val="tx1"/>
                </a:solidFill>
                <a:effectLst>
                  <a:outerShdw blurRad="38100" dist="38100" dir="2700000" algn="tl">
                    <a:srgbClr val="000000"/>
                  </a:outerShdw>
                </a:effectLst>
                <a:latin typeface="Arial" pitchFamily="34" charset="0"/>
              </a:rPr>
              <a:t> frame</a:t>
            </a:r>
          </a:p>
        </p:txBody>
      </p:sp>
      <p:sp>
        <p:nvSpPr>
          <p:cNvPr id="1412108" name="Rectangle 12"/>
          <p:cNvSpPr>
            <a:spLocks noChangeArrowheads="1"/>
          </p:cNvSpPr>
          <p:nvPr/>
        </p:nvSpPr>
        <p:spPr bwMode="auto">
          <a:xfrm>
            <a:off x="1490663" y="4665663"/>
            <a:ext cx="1130300" cy="611187"/>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7175" name="Text Box 13"/>
          <p:cNvSpPr txBox="1">
            <a:spLocks noChangeArrowheads="1"/>
          </p:cNvSpPr>
          <p:nvPr/>
        </p:nvSpPr>
        <p:spPr bwMode="auto">
          <a:xfrm>
            <a:off x="1603375" y="47386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Driver</a:t>
            </a:r>
            <a:endParaRPr lang="en-US" altLang="en-US" sz="2000">
              <a:solidFill>
                <a:srgbClr val="008080"/>
              </a:solidFill>
              <a:effectLst/>
              <a:latin typeface="Arial" pitchFamily="34" charset="0"/>
            </a:endParaRPr>
          </a:p>
        </p:txBody>
      </p:sp>
      <p:grpSp>
        <p:nvGrpSpPr>
          <p:cNvPr id="7176" name="Group 14"/>
          <p:cNvGrpSpPr>
            <a:grpSpLocks/>
          </p:cNvGrpSpPr>
          <p:nvPr/>
        </p:nvGrpSpPr>
        <p:grpSpPr bwMode="auto">
          <a:xfrm>
            <a:off x="4908550" y="3105150"/>
            <a:ext cx="1130300" cy="611188"/>
            <a:chOff x="1880" y="1979"/>
            <a:chExt cx="712" cy="385"/>
          </a:xfrm>
        </p:grpSpPr>
        <p:sp>
          <p:nvSpPr>
            <p:cNvPr id="1412111" name="Rectangle 15"/>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7195" name="Text Box 16"/>
            <p:cNvSpPr txBox="1">
              <a:spLocks noChangeArrowheads="1"/>
            </p:cNvSpPr>
            <p:nvPr/>
          </p:nvSpPr>
          <p:spPr bwMode="auto">
            <a:xfrm>
              <a:off x="1951" y="202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Car</a:t>
              </a:r>
              <a:endParaRPr lang="en-US" altLang="en-US" sz="2000">
                <a:solidFill>
                  <a:srgbClr val="008080"/>
                </a:solidFill>
                <a:effectLst/>
                <a:latin typeface="Arial" pitchFamily="34" charset="0"/>
              </a:endParaRPr>
            </a:p>
          </p:txBody>
        </p:sp>
      </p:grpSp>
      <p:sp>
        <p:nvSpPr>
          <p:cNvPr id="1412113" name="Line 17"/>
          <p:cNvSpPr>
            <a:spLocks noChangeShapeType="1"/>
          </p:cNvSpPr>
          <p:nvPr/>
        </p:nvSpPr>
        <p:spPr bwMode="auto">
          <a:xfrm flipV="1">
            <a:off x="2220913" y="33655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14" name="Line 18"/>
          <p:cNvSpPr>
            <a:spLocks noChangeShapeType="1"/>
          </p:cNvSpPr>
          <p:nvPr/>
        </p:nvSpPr>
        <p:spPr bwMode="auto">
          <a:xfrm>
            <a:off x="1146175" y="37941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7179" name="Text Box 19"/>
          <p:cNvSpPr txBox="1">
            <a:spLocks noChangeArrowheads="1"/>
          </p:cNvSpPr>
          <p:nvPr/>
        </p:nvSpPr>
        <p:spPr bwMode="auto">
          <a:xfrm>
            <a:off x="2247900" y="2957513"/>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HC</a:t>
            </a:r>
            <a:r>
              <a:rPr lang="fr-BE" altLang="en-US" sz="14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handbrake.Sw</a:t>
            </a:r>
            <a:endParaRPr lang="en-US" altLang="en-US" sz="2000">
              <a:solidFill>
                <a:srgbClr val="5F5F5F"/>
              </a:solidFill>
              <a:effectLst/>
              <a:latin typeface="Arial" pitchFamily="34" charset="0"/>
            </a:endParaRPr>
          </a:p>
        </p:txBody>
      </p:sp>
      <p:sp>
        <p:nvSpPr>
          <p:cNvPr id="7180" name="Text Box 20"/>
          <p:cNvSpPr txBox="1">
            <a:spLocks noChangeArrowheads="1"/>
          </p:cNvSpPr>
          <p:nvPr/>
        </p:nvSpPr>
        <p:spPr bwMode="auto">
          <a:xfrm>
            <a:off x="2222500" y="3422650"/>
            <a:ext cx="2513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C</a:t>
            </a:r>
            <a:r>
              <a:rPr lang="fr-BE" altLang="en-US" sz="14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motor.Regime</a:t>
            </a:r>
            <a:endParaRPr lang="en-US" altLang="en-US" sz="2000">
              <a:solidFill>
                <a:srgbClr val="5F5F5F"/>
              </a:solidFill>
              <a:effectLst/>
              <a:latin typeface="Arial" pitchFamily="34" charset="0"/>
            </a:endParaRPr>
          </a:p>
        </p:txBody>
      </p:sp>
      <p:sp>
        <p:nvSpPr>
          <p:cNvPr id="7181" name="Text Box 21"/>
          <p:cNvSpPr txBox="1">
            <a:spLocks noChangeArrowheads="1"/>
          </p:cNvSpPr>
          <p:nvPr/>
        </p:nvSpPr>
        <p:spPr bwMode="auto">
          <a:xfrm>
            <a:off x="1419225" y="3887788"/>
            <a:ext cx="2455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DR</a:t>
            </a:r>
            <a:r>
              <a:rPr lang="fr-BE" altLang="en-US" sz="1400">
                <a:solidFill>
                  <a:srgbClr val="5F5F5F"/>
                </a:solidFill>
                <a:effectLst/>
                <a:latin typeface="Arial" pitchFamily="34" charset="0"/>
              </a:rPr>
              <a:t> </a:t>
            </a:r>
            <a:r>
              <a:rPr lang="fr-BE" altLang="en-US" sz="2000">
                <a:solidFill>
                  <a:schemeClr val="tx2"/>
                </a:solidFill>
                <a:effectLst/>
                <a:latin typeface="Arial" pitchFamily="34" charset="0"/>
              </a:rPr>
              <a:t>!</a:t>
            </a: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{pedalPushed, buttonPressed}</a:t>
            </a:r>
            <a:endParaRPr lang="en-US" altLang="en-US" sz="2000">
              <a:solidFill>
                <a:srgbClr val="5F5F5F"/>
              </a:solidFill>
              <a:effectLst/>
              <a:latin typeface="Arial" pitchFamily="34" charset="0"/>
            </a:endParaRPr>
          </a:p>
        </p:txBody>
      </p:sp>
      <p:sp>
        <p:nvSpPr>
          <p:cNvPr id="7182" name="Text Box 22"/>
          <p:cNvSpPr txBox="1">
            <a:spLocks noChangeArrowheads="1"/>
          </p:cNvSpPr>
          <p:nvPr/>
        </p:nvSpPr>
        <p:spPr bwMode="auto">
          <a:xfrm>
            <a:off x="3700463" y="5235575"/>
            <a:ext cx="5240337"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5000"/>
              </a:spcBef>
            </a:pPr>
            <a:r>
              <a:rPr lang="fr-BE" altLang="en-US" sz="2000" i="1">
                <a:solidFill>
                  <a:srgbClr val="5F5F5F"/>
                </a:solidFill>
                <a:effectLst/>
                <a:latin typeface="Arial" pitchFamily="34" charset="0"/>
              </a:rPr>
              <a:t>Handbrake shall be </a:t>
            </a:r>
          </a:p>
          <a:p>
            <a:pPr algn="l">
              <a:lnSpc>
                <a:spcPct val="90000"/>
              </a:lnSpc>
              <a:spcBef>
                <a:spcPct val="5000"/>
              </a:spcBef>
            </a:pPr>
            <a:r>
              <a:rPr lang="fr-BE" altLang="en-US" sz="2000" i="1">
                <a:solidFill>
                  <a:srgbClr val="5F5F5F"/>
                </a:solidFill>
                <a:effectLst/>
                <a:latin typeface="Arial" pitchFamily="34" charset="0"/>
              </a:rPr>
              <a:t>activated if the brake button is pressed,</a:t>
            </a:r>
          </a:p>
          <a:p>
            <a:pPr algn="l">
              <a:lnSpc>
                <a:spcPct val="90000"/>
              </a:lnSpc>
              <a:spcBef>
                <a:spcPct val="5000"/>
              </a:spcBef>
            </a:pPr>
            <a:r>
              <a:rPr lang="fr-BE" altLang="en-US" sz="2000" i="1">
                <a:solidFill>
                  <a:srgbClr val="5F5F5F"/>
                </a:solidFill>
                <a:effectLst/>
                <a:latin typeface="Arial" pitchFamily="34" charset="0"/>
              </a:rPr>
              <a:t>released if the acceleration pedal is pushed</a:t>
            </a:r>
            <a:endParaRPr lang="en-US" altLang="en-US" sz="2000" i="1">
              <a:solidFill>
                <a:srgbClr val="5F5F5F"/>
              </a:solidFill>
              <a:effectLst/>
              <a:latin typeface="Arial" pitchFamily="34" charset="0"/>
            </a:endParaRPr>
          </a:p>
        </p:txBody>
      </p:sp>
      <p:sp>
        <p:nvSpPr>
          <p:cNvPr id="1412119" name="Oval 23"/>
          <p:cNvSpPr>
            <a:spLocks noChangeArrowheads="1"/>
          </p:cNvSpPr>
          <p:nvPr/>
        </p:nvSpPr>
        <p:spPr bwMode="auto">
          <a:xfrm>
            <a:off x="3582988" y="5187950"/>
            <a:ext cx="5327650" cy="1235075"/>
          </a:xfrm>
          <a:prstGeom prst="ellipse">
            <a:avLst/>
          </a:prstGeom>
          <a:noFill/>
          <a:ln w="28575">
            <a:solidFill>
              <a:schemeClr val="tx1"/>
            </a:solidFill>
            <a:prstDash val="dash"/>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2120" name="Line 24"/>
          <p:cNvSpPr>
            <a:spLocks noChangeShapeType="1"/>
          </p:cNvSpPr>
          <p:nvPr/>
        </p:nvSpPr>
        <p:spPr bwMode="auto">
          <a:xfrm>
            <a:off x="2660650" y="497681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2121" name="Line 25"/>
          <p:cNvSpPr>
            <a:spLocks noChangeShapeType="1"/>
          </p:cNvSpPr>
          <p:nvPr/>
        </p:nvSpPr>
        <p:spPr bwMode="auto">
          <a:xfrm>
            <a:off x="5584825" y="373697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7186" name="Text Box 26"/>
          <p:cNvSpPr txBox="1">
            <a:spLocks noChangeArrowheads="1"/>
          </p:cNvSpPr>
          <p:nvPr/>
        </p:nvSpPr>
        <p:spPr bwMode="auto">
          <a:xfrm>
            <a:off x="3644900" y="4475163"/>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{pedalPushed, buttonPressed}</a:t>
            </a:r>
            <a:endParaRPr lang="en-US" altLang="en-US" sz="2000">
              <a:solidFill>
                <a:srgbClr val="008080"/>
              </a:solidFill>
              <a:effectLst/>
              <a:latin typeface="Arial" pitchFamily="34" charset="0"/>
            </a:endParaRPr>
          </a:p>
        </p:txBody>
      </p:sp>
      <p:sp>
        <p:nvSpPr>
          <p:cNvPr id="7187" name="Text Box 27"/>
          <p:cNvSpPr txBox="1">
            <a:spLocks noChangeArrowheads="1"/>
          </p:cNvSpPr>
          <p:nvPr/>
        </p:nvSpPr>
        <p:spPr bwMode="auto">
          <a:xfrm>
            <a:off x="6191250" y="3611563"/>
            <a:ext cx="210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008080"/>
                </a:solidFill>
                <a:effectLst/>
                <a:latin typeface="Arial" pitchFamily="34" charset="0"/>
              </a:rPr>
              <a:t> </a:t>
            </a:r>
            <a:r>
              <a:rPr lang="fr-BE" altLang="en-US" sz="2000">
                <a:solidFill>
                  <a:srgbClr val="5F5F5F"/>
                </a:solidFill>
                <a:effectLst/>
                <a:latin typeface="Arial" pitchFamily="34" charset="0"/>
              </a:rPr>
              <a:t>{BrakeActivation, BrakeRelease}</a:t>
            </a:r>
            <a:endParaRPr lang="en-US" altLang="en-US" sz="2000">
              <a:solidFill>
                <a:srgbClr val="5F5F5F"/>
              </a:solidFill>
              <a:effectLst/>
              <a:latin typeface="Arial" pitchFamily="34" charset="0"/>
            </a:endParaRPr>
          </a:p>
        </p:txBody>
      </p:sp>
      <p:graphicFrame>
        <p:nvGraphicFramePr>
          <p:cNvPr id="7170" name="Object 28"/>
          <p:cNvGraphicFramePr>
            <a:graphicFrameLocks noChangeAspect="1"/>
          </p:cNvGraphicFramePr>
          <p:nvPr/>
        </p:nvGraphicFramePr>
        <p:xfrm>
          <a:off x="201613" y="206375"/>
          <a:ext cx="1036637" cy="717550"/>
        </p:xfrm>
        <a:graphic>
          <a:graphicData uri="http://schemas.openxmlformats.org/presentationml/2006/ole">
            <mc:AlternateContent xmlns:mc="http://schemas.openxmlformats.org/markup-compatibility/2006">
              <mc:Choice xmlns:v="urn:schemas-microsoft-com:vml" Requires="v">
                <p:oleObj spid="_x0000_s7197" name="Clip" r:id="rId4" imgW="4763880" imgH="3297240" progId="MS_ClipArt_Gallery.2">
                  <p:embed/>
                </p:oleObj>
              </mc:Choice>
              <mc:Fallback>
                <p:oleObj name="Clip" r:id="rId4" imgW="4763880" imgH="3297240"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375"/>
                        <a:ext cx="103663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8" name="Picture 29" descr="MPj0436406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63" y="5262563"/>
            <a:ext cx="8493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89" name="Group 30"/>
          <p:cNvGrpSpPr>
            <a:grpSpLocks/>
          </p:cNvGrpSpPr>
          <p:nvPr/>
        </p:nvGrpSpPr>
        <p:grpSpPr bwMode="auto">
          <a:xfrm>
            <a:off x="611188" y="3019425"/>
            <a:ext cx="1697037" cy="765175"/>
            <a:chOff x="403" y="1857"/>
            <a:chExt cx="1069" cy="482"/>
          </a:xfrm>
        </p:grpSpPr>
        <p:sp>
          <p:nvSpPr>
            <p:cNvPr id="1412127" name="Rectangle 31"/>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7191" name="Text Box 32"/>
            <p:cNvSpPr txBox="1">
              <a:spLocks noChangeArrowheads="1"/>
            </p:cNvSpPr>
            <p:nvPr/>
          </p:nvSpPr>
          <p:spPr bwMode="auto">
            <a:xfrm>
              <a:off x="521" y="1885"/>
              <a:ext cx="95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50000"/>
                </a:spcBef>
              </a:pPr>
              <a:r>
                <a:rPr lang="fr-BE" altLang="en-US" sz="2000">
                  <a:solidFill>
                    <a:srgbClr val="5F5F5F"/>
                  </a:solidFill>
                  <a:effectLst/>
                  <a:latin typeface="Arial" pitchFamily="34" charset="0"/>
                </a:rPr>
                <a:t>Handbrake</a:t>
              </a:r>
            </a:p>
            <a:p>
              <a:pPr>
                <a:lnSpc>
                  <a:spcPct val="40000"/>
                </a:lnSpc>
                <a:spcBef>
                  <a:spcPct val="50000"/>
                </a:spcBef>
              </a:pPr>
              <a:r>
                <a:rPr lang="fr-BE" altLang="en-US" sz="2000">
                  <a:solidFill>
                    <a:srgbClr val="5F5F5F"/>
                  </a:solidFill>
                  <a:effectLst/>
                  <a:latin typeface="Arial" pitchFamily="34" charset="0"/>
                </a:rPr>
                <a:t>Controller</a:t>
              </a:r>
              <a:endParaRPr lang="en-US" altLang="en-US" sz="2000">
                <a:solidFill>
                  <a:srgbClr val="008080"/>
                </a:solidFill>
                <a:effectLst/>
                <a:latin typeface="Arial" pitchFamily="34" charset="0"/>
              </a:endParaRPr>
            </a:p>
          </p:txBody>
        </p:sp>
        <p:sp>
          <p:nvSpPr>
            <p:cNvPr id="1412129" name="Line 33"/>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30" name="Line 34"/>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9570" name="Rectangle 2"/>
          <p:cNvSpPr>
            <a:spLocks noChangeArrowheads="1"/>
          </p:cNvSpPr>
          <p:nvPr/>
        </p:nvSpPr>
        <p:spPr bwMode="auto">
          <a:xfrm>
            <a:off x="2738438" y="1198563"/>
            <a:ext cx="4021137" cy="7429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389571" name="Rectangle 3"/>
          <p:cNvSpPr>
            <a:spLocks noChangeArrowheads="1"/>
          </p:cNvSpPr>
          <p:nvPr/>
        </p:nvSpPr>
        <p:spPr bwMode="auto">
          <a:xfrm>
            <a:off x="2463800" y="6088063"/>
            <a:ext cx="4321175" cy="76993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389572" name="Rectangle 4"/>
          <p:cNvSpPr>
            <a:spLocks noChangeArrowheads="1"/>
          </p:cNvSpPr>
          <p:nvPr/>
        </p:nvSpPr>
        <p:spPr bwMode="auto">
          <a:xfrm>
            <a:off x="5153025" y="4430713"/>
            <a:ext cx="2878138" cy="94456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25605" name="Group 5"/>
          <p:cNvGrpSpPr>
            <a:grpSpLocks/>
          </p:cNvGrpSpPr>
          <p:nvPr/>
        </p:nvGrpSpPr>
        <p:grpSpPr bwMode="auto">
          <a:xfrm>
            <a:off x="4297363" y="1778000"/>
            <a:ext cx="150812" cy="3614738"/>
            <a:chOff x="2779" y="1129"/>
            <a:chExt cx="189" cy="2609"/>
          </a:xfrm>
        </p:grpSpPr>
        <p:sp>
          <p:nvSpPr>
            <p:cNvPr id="1389574" name="Line 6"/>
            <p:cNvSpPr>
              <a:spLocks noChangeShapeType="1"/>
            </p:cNvSpPr>
            <p:nvPr/>
          </p:nvSpPr>
          <p:spPr bwMode="auto">
            <a:xfrm>
              <a:off x="2874" y="1263"/>
              <a:ext cx="0" cy="2341"/>
            </a:xfrm>
            <a:prstGeom prst="line">
              <a:avLst/>
            </a:prstGeom>
            <a:noFill/>
            <a:ln w="19050">
              <a:solidFill>
                <a:srgbClr val="000000"/>
              </a:solidFill>
              <a:round/>
              <a:headEnd/>
              <a:tailEnd/>
            </a:ln>
          </p:spPr>
          <p:txBody>
            <a:bodyPr/>
            <a:lstStyle/>
            <a:p>
              <a:pPr>
                <a:defRPr/>
              </a:pPr>
              <a:endParaRPr lang="en-GB"/>
            </a:p>
          </p:txBody>
        </p:sp>
        <p:sp>
          <p:nvSpPr>
            <p:cNvPr id="1389575" name="Freeform 7"/>
            <p:cNvSpPr>
              <a:spLocks/>
            </p:cNvSpPr>
            <p:nvPr/>
          </p:nvSpPr>
          <p:spPr bwMode="auto">
            <a:xfrm>
              <a:off x="2795" y="1129"/>
              <a:ext cx="173" cy="168"/>
            </a:xfrm>
            <a:custGeom>
              <a:avLst/>
              <a:gdLst/>
              <a:ahLst/>
              <a:cxnLst>
                <a:cxn ang="0">
                  <a:pos x="173" y="168"/>
                </a:cxn>
                <a:cxn ang="0">
                  <a:pos x="79" y="0"/>
                </a:cxn>
                <a:cxn ang="0">
                  <a:pos x="0" y="168"/>
                </a:cxn>
                <a:cxn ang="0">
                  <a:pos x="173" y="168"/>
                </a:cxn>
              </a:cxnLst>
              <a:rect l="0" t="0" r="r" b="b"/>
              <a:pathLst>
                <a:path w="173" h="168">
                  <a:moveTo>
                    <a:pt x="173" y="168"/>
                  </a:moveTo>
                  <a:lnTo>
                    <a:pt x="79" y="0"/>
                  </a:lnTo>
                  <a:lnTo>
                    <a:pt x="0" y="168"/>
                  </a:lnTo>
                  <a:lnTo>
                    <a:pt x="173" y="168"/>
                  </a:lnTo>
                  <a:close/>
                </a:path>
              </a:pathLst>
            </a:custGeom>
            <a:solidFill>
              <a:srgbClr val="000000"/>
            </a:solidFill>
            <a:ln w="19050" cmpd="sng">
              <a:solidFill>
                <a:srgbClr val="000000"/>
              </a:solidFill>
              <a:round/>
              <a:headEnd/>
              <a:tailEnd/>
            </a:ln>
          </p:spPr>
          <p:txBody>
            <a:bodyPr/>
            <a:lstStyle/>
            <a:p>
              <a:pPr>
                <a:defRPr/>
              </a:pPr>
              <a:endParaRPr lang="en-GB"/>
            </a:p>
          </p:txBody>
        </p:sp>
        <p:sp>
          <p:nvSpPr>
            <p:cNvPr id="1389576" name="Freeform 8"/>
            <p:cNvSpPr>
              <a:spLocks/>
            </p:cNvSpPr>
            <p:nvPr/>
          </p:nvSpPr>
          <p:spPr bwMode="auto">
            <a:xfrm>
              <a:off x="2779" y="3570"/>
              <a:ext cx="173" cy="168"/>
            </a:xfrm>
            <a:custGeom>
              <a:avLst/>
              <a:gdLst/>
              <a:ahLst/>
              <a:cxnLst>
                <a:cxn ang="0">
                  <a:pos x="0" y="0"/>
                </a:cxn>
                <a:cxn ang="0">
                  <a:pos x="95" y="168"/>
                </a:cxn>
                <a:cxn ang="0">
                  <a:pos x="173" y="0"/>
                </a:cxn>
                <a:cxn ang="0">
                  <a:pos x="0" y="0"/>
                </a:cxn>
              </a:cxnLst>
              <a:rect l="0" t="0" r="r" b="b"/>
              <a:pathLst>
                <a:path w="173" h="168">
                  <a:moveTo>
                    <a:pt x="0" y="0"/>
                  </a:moveTo>
                  <a:lnTo>
                    <a:pt x="95" y="168"/>
                  </a:lnTo>
                  <a:lnTo>
                    <a:pt x="173" y="0"/>
                  </a:lnTo>
                  <a:lnTo>
                    <a:pt x="0" y="0"/>
                  </a:lnTo>
                  <a:close/>
                </a:path>
              </a:pathLst>
            </a:custGeom>
            <a:solidFill>
              <a:srgbClr val="000000"/>
            </a:solidFill>
            <a:ln w="19050" cmpd="sng">
              <a:solidFill>
                <a:srgbClr val="000000"/>
              </a:solidFill>
              <a:round/>
              <a:headEnd/>
              <a:tailEnd/>
            </a:ln>
          </p:spPr>
          <p:txBody>
            <a:bodyPr/>
            <a:lstStyle/>
            <a:p>
              <a:pPr>
                <a:defRPr/>
              </a:pPr>
              <a:endParaRPr lang="en-GB"/>
            </a:p>
          </p:txBody>
        </p:sp>
      </p:grpSp>
      <p:grpSp>
        <p:nvGrpSpPr>
          <p:cNvPr id="25606" name="Group 9"/>
          <p:cNvGrpSpPr>
            <a:grpSpLocks/>
          </p:cNvGrpSpPr>
          <p:nvPr/>
        </p:nvGrpSpPr>
        <p:grpSpPr bwMode="auto">
          <a:xfrm>
            <a:off x="935038" y="3298825"/>
            <a:ext cx="6911975" cy="233363"/>
            <a:chOff x="1190" y="2300"/>
            <a:chExt cx="3415" cy="200"/>
          </a:xfrm>
        </p:grpSpPr>
        <p:sp>
          <p:nvSpPr>
            <p:cNvPr id="1389578" name="Line 10"/>
            <p:cNvSpPr>
              <a:spLocks noChangeShapeType="1"/>
            </p:cNvSpPr>
            <p:nvPr/>
          </p:nvSpPr>
          <p:spPr bwMode="auto">
            <a:xfrm flipH="1">
              <a:off x="1316" y="2401"/>
              <a:ext cx="3162" cy="0"/>
            </a:xfrm>
            <a:prstGeom prst="line">
              <a:avLst/>
            </a:prstGeom>
            <a:noFill/>
            <a:ln w="19050">
              <a:solidFill>
                <a:schemeClr val="tx1"/>
              </a:solidFill>
              <a:round/>
              <a:headEnd/>
              <a:tailEnd/>
            </a:ln>
          </p:spPr>
          <p:txBody>
            <a:bodyPr/>
            <a:lstStyle/>
            <a:p>
              <a:pPr>
                <a:defRPr/>
              </a:pPr>
              <a:endParaRPr lang="en-GB"/>
            </a:p>
          </p:txBody>
        </p:sp>
        <p:sp>
          <p:nvSpPr>
            <p:cNvPr id="1389579" name="Freeform 11"/>
            <p:cNvSpPr>
              <a:spLocks/>
            </p:cNvSpPr>
            <p:nvPr/>
          </p:nvSpPr>
          <p:spPr bwMode="auto">
            <a:xfrm>
              <a:off x="4447" y="2316"/>
              <a:ext cx="158" cy="184"/>
            </a:xfrm>
            <a:custGeom>
              <a:avLst/>
              <a:gdLst/>
              <a:ahLst/>
              <a:cxnLst>
                <a:cxn ang="0">
                  <a:pos x="0" y="184"/>
                </a:cxn>
                <a:cxn ang="0">
                  <a:pos x="158" y="84"/>
                </a:cxn>
                <a:cxn ang="0">
                  <a:pos x="0" y="0"/>
                </a:cxn>
                <a:cxn ang="0">
                  <a:pos x="0" y="184"/>
                </a:cxn>
              </a:cxnLst>
              <a:rect l="0" t="0" r="r" b="b"/>
              <a:pathLst>
                <a:path w="158" h="184">
                  <a:moveTo>
                    <a:pt x="0" y="184"/>
                  </a:moveTo>
                  <a:lnTo>
                    <a:pt x="158" y="84"/>
                  </a:lnTo>
                  <a:lnTo>
                    <a:pt x="0" y="0"/>
                  </a:lnTo>
                  <a:lnTo>
                    <a:pt x="0" y="184"/>
                  </a:lnTo>
                  <a:close/>
                </a:path>
              </a:pathLst>
            </a:custGeom>
            <a:solidFill>
              <a:srgbClr val="000000"/>
            </a:solidFill>
            <a:ln w="19050" cmpd="sng">
              <a:solidFill>
                <a:schemeClr val="tx1"/>
              </a:solidFill>
              <a:round/>
              <a:headEnd/>
              <a:tailEnd/>
            </a:ln>
          </p:spPr>
          <p:txBody>
            <a:bodyPr/>
            <a:lstStyle/>
            <a:p>
              <a:pPr>
                <a:defRPr/>
              </a:pPr>
              <a:endParaRPr lang="en-GB"/>
            </a:p>
          </p:txBody>
        </p:sp>
        <p:sp>
          <p:nvSpPr>
            <p:cNvPr id="1389580" name="Freeform 12"/>
            <p:cNvSpPr>
              <a:spLocks/>
            </p:cNvSpPr>
            <p:nvPr/>
          </p:nvSpPr>
          <p:spPr bwMode="auto">
            <a:xfrm>
              <a:off x="1190" y="2300"/>
              <a:ext cx="158" cy="184"/>
            </a:xfrm>
            <a:custGeom>
              <a:avLst/>
              <a:gdLst/>
              <a:ahLst/>
              <a:cxnLst>
                <a:cxn ang="0">
                  <a:pos x="158" y="0"/>
                </a:cxn>
                <a:cxn ang="0">
                  <a:pos x="0" y="100"/>
                </a:cxn>
                <a:cxn ang="0">
                  <a:pos x="158" y="184"/>
                </a:cxn>
                <a:cxn ang="0">
                  <a:pos x="158" y="0"/>
                </a:cxn>
              </a:cxnLst>
              <a:rect l="0" t="0" r="r" b="b"/>
              <a:pathLst>
                <a:path w="158" h="184">
                  <a:moveTo>
                    <a:pt x="158" y="0"/>
                  </a:moveTo>
                  <a:lnTo>
                    <a:pt x="0" y="100"/>
                  </a:lnTo>
                  <a:lnTo>
                    <a:pt x="158" y="184"/>
                  </a:lnTo>
                  <a:lnTo>
                    <a:pt x="158" y="0"/>
                  </a:lnTo>
                  <a:close/>
                </a:path>
              </a:pathLst>
            </a:custGeom>
            <a:solidFill>
              <a:srgbClr val="000000"/>
            </a:solidFill>
            <a:ln w="19050" cmpd="sng">
              <a:solidFill>
                <a:schemeClr val="tx1"/>
              </a:solidFill>
              <a:round/>
              <a:headEnd/>
              <a:tailEnd/>
            </a:ln>
          </p:spPr>
          <p:txBody>
            <a:bodyPr/>
            <a:lstStyle/>
            <a:p>
              <a:pPr>
                <a:defRPr/>
              </a:pPr>
              <a:endParaRPr lang="en-GB"/>
            </a:p>
          </p:txBody>
        </p:sp>
      </p:grpSp>
      <p:sp>
        <p:nvSpPr>
          <p:cNvPr id="1389581" name="Rectangle 13"/>
          <p:cNvSpPr>
            <a:spLocks noChangeArrowheads="1"/>
          </p:cNvSpPr>
          <p:nvPr/>
        </p:nvSpPr>
        <p:spPr bwMode="auto">
          <a:xfrm>
            <a:off x="3522663" y="3349625"/>
            <a:ext cx="1173162" cy="5270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389582" name="Rectangle 14"/>
          <p:cNvSpPr>
            <a:spLocks noChangeArrowheads="1"/>
          </p:cNvSpPr>
          <p:nvPr/>
        </p:nvSpPr>
        <p:spPr bwMode="auto">
          <a:xfrm>
            <a:off x="3687763" y="3460750"/>
            <a:ext cx="49212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00"/>
                </a:solidFill>
                <a:effectLst/>
                <a:latin typeface="Arial" pitchFamily="34" charset="0"/>
              </a:rPr>
              <a:t>start</a:t>
            </a:r>
            <a:endParaRPr lang="en-US" altLang="en-US" sz="2800">
              <a:effectLst>
                <a:outerShdw blurRad="38100" dist="38100" dir="2700000" algn="tl">
                  <a:srgbClr val="000000"/>
                </a:outerShdw>
              </a:effectLst>
            </a:endParaRPr>
          </a:p>
        </p:txBody>
      </p:sp>
      <p:sp>
        <p:nvSpPr>
          <p:cNvPr id="1389584" name="Freeform 16"/>
          <p:cNvSpPr>
            <a:spLocks/>
          </p:cNvSpPr>
          <p:nvPr/>
        </p:nvSpPr>
        <p:spPr bwMode="auto">
          <a:xfrm>
            <a:off x="3876675" y="2997200"/>
            <a:ext cx="554038" cy="417513"/>
          </a:xfrm>
          <a:custGeom>
            <a:avLst/>
            <a:gdLst/>
            <a:ahLst/>
            <a:cxnLst>
              <a:cxn ang="0">
                <a:pos x="0" y="301"/>
              </a:cxn>
              <a:cxn ang="0">
                <a:pos x="32" y="318"/>
              </a:cxn>
              <a:cxn ang="0">
                <a:pos x="63" y="234"/>
              </a:cxn>
              <a:cxn ang="0">
                <a:pos x="48" y="234"/>
              </a:cxn>
              <a:cxn ang="0">
                <a:pos x="48" y="251"/>
              </a:cxn>
              <a:cxn ang="0">
                <a:pos x="95" y="184"/>
              </a:cxn>
              <a:cxn ang="0">
                <a:pos x="95" y="184"/>
              </a:cxn>
              <a:cxn ang="0">
                <a:pos x="126" y="151"/>
              </a:cxn>
              <a:cxn ang="0">
                <a:pos x="158" y="117"/>
              </a:cxn>
              <a:cxn ang="0">
                <a:pos x="252" y="67"/>
              </a:cxn>
              <a:cxn ang="0">
                <a:pos x="331" y="34"/>
              </a:cxn>
              <a:cxn ang="0">
                <a:pos x="315" y="17"/>
              </a:cxn>
              <a:cxn ang="0">
                <a:pos x="315" y="34"/>
              </a:cxn>
              <a:cxn ang="0">
                <a:pos x="394" y="34"/>
              </a:cxn>
              <a:cxn ang="0">
                <a:pos x="394" y="0"/>
              </a:cxn>
              <a:cxn ang="0">
                <a:pos x="331" y="0"/>
              </a:cxn>
              <a:cxn ang="0">
                <a:pos x="315" y="0"/>
              </a:cxn>
              <a:cxn ang="0">
                <a:pos x="236" y="34"/>
              </a:cxn>
              <a:cxn ang="0">
                <a:pos x="142" y="84"/>
              </a:cxn>
              <a:cxn ang="0">
                <a:pos x="111" y="117"/>
              </a:cxn>
              <a:cxn ang="0">
                <a:pos x="79" y="168"/>
              </a:cxn>
              <a:cxn ang="0">
                <a:pos x="79" y="168"/>
              </a:cxn>
              <a:cxn ang="0">
                <a:pos x="79" y="151"/>
              </a:cxn>
              <a:cxn ang="0">
                <a:pos x="32" y="218"/>
              </a:cxn>
              <a:cxn ang="0">
                <a:pos x="32" y="234"/>
              </a:cxn>
              <a:cxn ang="0">
                <a:pos x="32" y="234"/>
              </a:cxn>
              <a:cxn ang="0">
                <a:pos x="0" y="301"/>
              </a:cxn>
            </a:cxnLst>
            <a:rect l="0" t="0" r="r" b="b"/>
            <a:pathLst>
              <a:path w="394" h="318">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w="9525">
            <a:noFill/>
            <a:round/>
            <a:headEnd/>
            <a:tailEnd/>
          </a:ln>
        </p:spPr>
        <p:txBody>
          <a:bodyPr/>
          <a:lstStyle/>
          <a:p>
            <a:pPr>
              <a:defRPr/>
            </a:pPr>
            <a:endParaRPr lang="en-GB"/>
          </a:p>
        </p:txBody>
      </p:sp>
      <p:sp>
        <p:nvSpPr>
          <p:cNvPr id="1389585" name="Freeform 17"/>
          <p:cNvSpPr>
            <a:spLocks/>
          </p:cNvSpPr>
          <p:nvPr/>
        </p:nvSpPr>
        <p:spPr bwMode="auto">
          <a:xfrm>
            <a:off x="4430713" y="2976563"/>
            <a:ext cx="708025" cy="460375"/>
          </a:xfrm>
          <a:custGeom>
            <a:avLst/>
            <a:gdLst/>
            <a:ahLst/>
            <a:cxnLst>
              <a:cxn ang="0">
                <a:pos x="0" y="0"/>
              </a:cxn>
              <a:cxn ang="0">
                <a:pos x="0" y="33"/>
              </a:cxn>
              <a:cxn ang="0">
                <a:pos x="126" y="50"/>
              </a:cxn>
              <a:cxn ang="0">
                <a:pos x="252" y="83"/>
              </a:cxn>
              <a:cxn ang="0">
                <a:pos x="362" y="150"/>
              </a:cxn>
              <a:cxn ang="0">
                <a:pos x="409" y="184"/>
              </a:cxn>
              <a:cxn ang="0">
                <a:pos x="440" y="217"/>
              </a:cxn>
              <a:cxn ang="0">
                <a:pos x="456" y="250"/>
              </a:cxn>
              <a:cxn ang="0">
                <a:pos x="472" y="234"/>
              </a:cxn>
              <a:cxn ang="0">
                <a:pos x="456" y="234"/>
              </a:cxn>
              <a:cxn ang="0">
                <a:pos x="472" y="284"/>
              </a:cxn>
              <a:cxn ang="0">
                <a:pos x="472" y="351"/>
              </a:cxn>
              <a:cxn ang="0">
                <a:pos x="503" y="351"/>
              </a:cxn>
              <a:cxn ang="0">
                <a:pos x="503" y="284"/>
              </a:cxn>
              <a:cxn ang="0">
                <a:pos x="488" y="234"/>
              </a:cxn>
              <a:cxn ang="0">
                <a:pos x="472" y="217"/>
              </a:cxn>
              <a:cxn ang="0">
                <a:pos x="456" y="184"/>
              </a:cxn>
              <a:cxn ang="0">
                <a:pos x="425" y="150"/>
              </a:cxn>
              <a:cxn ang="0">
                <a:pos x="377" y="117"/>
              </a:cxn>
              <a:cxn ang="0">
                <a:pos x="267" y="50"/>
              </a:cxn>
              <a:cxn ang="0">
                <a:pos x="141" y="16"/>
              </a:cxn>
              <a:cxn ang="0">
                <a:pos x="0" y="0"/>
              </a:cxn>
            </a:cxnLst>
            <a:rect l="0" t="0" r="r" b="b"/>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w="9525">
            <a:noFill/>
            <a:round/>
            <a:headEnd/>
            <a:tailEnd/>
          </a:ln>
        </p:spPr>
        <p:txBody>
          <a:bodyPr/>
          <a:lstStyle/>
          <a:p>
            <a:pPr>
              <a:defRPr/>
            </a:pPr>
            <a:endParaRPr lang="en-GB"/>
          </a:p>
        </p:txBody>
      </p:sp>
      <p:sp>
        <p:nvSpPr>
          <p:cNvPr id="1389586" name="Freeform 18"/>
          <p:cNvSpPr>
            <a:spLocks/>
          </p:cNvSpPr>
          <p:nvPr/>
        </p:nvSpPr>
        <p:spPr bwMode="auto">
          <a:xfrm>
            <a:off x="4394200" y="3421063"/>
            <a:ext cx="738188" cy="608012"/>
          </a:xfrm>
          <a:custGeom>
            <a:avLst/>
            <a:gdLst/>
            <a:ahLst/>
            <a:cxnLst>
              <a:cxn ang="0">
                <a:pos x="0" y="418"/>
              </a:cxn>
              <a:cxn ang="0">
                <a:pos x="0" y="452"/>
              </a:cxn>
              <a:cxn ang="0">
                <a:pos x="141" y="435"/>
              </a:cxn>
              <a:cxn ang="0">
                <a:pos x="204" y="418"/>
              </a:cxn>
              <a:cxn ang="0">
                <a:pos x="267" y="385"/>
              </a:cxn>
              <a:cxn ang="0">
                <a:pos x="314" y="351"/>
              </a:cxn>
              <a:cxn ang="0">
                <a:pos x="377" y="301"/>
              </a:cxn>
              <a:cxn ang="0">
                <a:pos x="424" y="251"/>
              </a:cxn>
              <a:cxn ang="0">
                <a:pos x="424" y="234"/>
              </a:cxn>
              <a:cxn ang="0">
                <a:pos x="456" y="201"/>
              </a:cxn>
              <a:cxn ang="0">
                <a:pos x="440" y="184"/>
              </a:cxn>
              <a:cxn ang="0">
                <a:pos x="456" y="201"/>
              </a:cxn>
              <a:cxn ang="0">
                <a:pos x="472" y="168"/>
              </a:cxn>
              <a:cxn ang="0">
                <a:pos x="487" y="151"/>
              </a:cxn>
              <a:cxn ang="0">
                <a:pos x="503" y="101"/>
              </a:cxn>
              <a:cxn ang="0">
                <a:pos x="503" y="0"/>
              </a:cxn>
              <a:cxn ang="0">
                <a:pos x="472" y="0"/>
              </a:cxn>
              <a:cxn ang="0">
                <a:pos x="472" y="101"/>
              </a:cxn>
              <a:cxn ang="0">
                <a:pos x="456" y="151"/>
              </a:cxn>
              <a:cxn ang="0">
                <a:pos x="472" y="151"/>
              </a:cxn>
              <a:cxn ang="0">
                <a:pos x="456" y="134"/>
              </a:cxn>
              <a:cxn ang="0">
                <a:pos x="440" y="168"/>
              </a:cxn>
              <a:cxn ang="0">
                <a:pos x="424" y="184"/>
              </a:cxn>
              <a:cxn ang="0">
                <a:pos x="440" y="184"/>
              </a:cxn>
              <a:cxn ang="0">
                <a:pos x="393" y="234"/>
              </a:cxn>
              <a:cxn ang="0">
                <a:pos x="409" y="234"/>
              </a:cxn>
              <a:cxn ang="0">
                <a:pos x="409" y="218"/>
              </a:cxn>
              <a:cxn ang="0">
                <a:pos x="361" y="268"/>
              </a:cxn>
              <a:cxn ang="0">
                <a:pos x="298" y="318"/>
              </a:cxn>
              <a:cxn ang="0">
                <a:pos x="251" y="351"/>
              </a:cxn>
              <a:cxn ang="0">
                <a:pos x="188" y="385"/>
              </a:cxn>
              <a:cxn ang="0">
                <a:pos x="125" y="402"/>
              </a:cxn>
              <a:cxn ang="0">
                <a:pos x="0" y="418"/>
              </a:cxn>
            </a:cxnLst>
            <a:rect l="0" t="0" r="r" b="b"/>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chemeClr val="hlink"/>
          </a:solidFill>
          <a:ln w="9525">
            <a:solidFill>
              <a:schemeClr val="hlink"/>
            </a:solidFill>
            <a:round/>
            <a:headEnd/>
            <a:tailEnd/>
          </a:ln>
        </p:spPr>
        <p:txBody>
          <a:bodyPr/>
          <a:lstStyle/>
          <a:p>
            <a:pPr>
              <a:defRPr/>
            </a:pPr>
            <a:endParaRPr lang="en-GB"/>
          </a:p>
        </p:txBody>
      </p:sp>
      <p:grpSp>
        <p:nvGrpSpPr>
          <p:cNvPr id="25612" name="Group 19"/>
          <p:cNvGrpSpPr>
            <a:grpSpLocks/>
          </p:cNvGrpSpPr>
          <p:nvPr/>
        </p:nvGrpSpPr>
        <p:grpSpPr bwMode="auto">
          <a:xfrm>
            <a:off x="2090738" y="2055813"/>
            <a:ext cx="1393825" cy="835025"/>
            <a:chOff x="1571" y="1512"/>
            <a:chExt cx="878" cy="526"/>
          </a:xfrm>
        </p:grpSpPr>
        <p:sp>
          <p:nvSpPr>
            <p:cNvPr id="1389588" name="Rectangle 20"/>
            <p:cNvSpPr>
              <a:spLocks noChangeArrowheads="1"/>
            </p:cNvSpPr>
            <p:nvPr/>
          </p:nvSpPr>
          <p:spPr bwMode="auto">
            <a:xfrm>
              <a:off x="1598" y="1512"/>
              <a:ext cx="649" cy="211"/>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200">
                  <a:solidFill>
                    <a:srgbClr val="5F5F5F"/>
                  </a:solidFill>
                  <a:effectLst/>
                  <a:latin typeface="Comic Sans MS" pitchFamily="66" charset="0"/>
                </a:rPr>
                <a:t>Chap. 2:</a:t>
              </a:r>
              <a:endParaRPr lang="en-US" altLang="en-US">
                <a:solidFill>
                  <a:schemeClr val="tx1"/>
                </a:solidFill>
                <a:effectLst>
                  <a:outerShdw blurRad="38100" dist="38100" dir="2700000" algn="tl">
                    <a:srgbClr val="000000"/>
                  </a:outerShdw>
                </a:effectLst>
                <a:latin typeface="Comic Sans MS" pitchFamily="66" charset="0"/>
              </a:endParaRPr>
            </a:p>
          </p:txBody>
        </p:sp>
        <p:sp>
          <p:nvSpPr>
            <p:cNvPr id="1389589" name="Rectangle 21"/>
            <p:cNvSpPr>
              <a:spLocks noChangeArrowheads="1"/>
            </p:cNvSpPr>
            <p:nvPr/>
          </p:nvSpPr>
          <p:spPr bwMode="auto">
            <a:xfrm>
              <a:off x="1571" y="1710"/>
              <a:ext cx="878" cy="328"/>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r>
                <a:rPr kumimoji="0" lang="en-US" altLang="en-US" sz="2200">
                  <a:solidFill>
                    <a:srgbClr val="5F5F5F"/>
                  </a:solidFill>
                  <a:effectLst/>
                  <a:latin typeface="Comic Sans MS" pitchFamily="66" charset="0"/>
                </a:rPr>
                <a:t>Elicitation</a:t>
              </a:r>
            </a:p>
            <a:p>
              <a:pPr algn="l">
                <a:lnSpc>
                  <a:spcPct val="10000"/>
                </a:lnSpc>
              </a:pPr>
              <a:r>
                <a:rPr kumimoji="0" lang="en-US" altLang="en-US" sz="2200">
                  <a:solidFill>
                    <a:srgbClr val="5F5F5F"/>
                  </a:solidFill>
                  <a:effectLst/>
                  <a:latin typeface="Comic Sans MS" pitchFamily="66" charset="0"/>
                </a:rPr>
                <a:t>techniques</a:t>
              </a:r>
              <a:endParaRPr lang="en-US" altLang="en-US">
                <a:solidFill>
                  <a:srgbClr val="5F5F5F"/>
                </a:solidFill>
                <a:effectLst>
                  <a:outerShdw blurRad="38100" dist="38100" dir="2700000" algn="tl">
                    <a:srgbClr val="000000"/>
                  </a:outerShdw>
                </a:effectLst>
                <a:latin typeface="Comic Sans MS" pitchFamily="66" charset="0"/>
              </a:endParaRPr>
            </a:p>
          </p:txBody>
        </p:sp>
      </p:grpSp>
      <p:grpSp>
        <p:nvGrpSpPr>
          <p:cNvPr id="25613" name="Group 22"/>
          <p:cNvGrpSpPr>
            <a:grpSpLocks/>
          </p:cNvGrpSpPr>
          <p:nvPr/>
        </p:nvGrpSpPr>
        <p:grpSpPr bwMode="auto">
          <a:xfrm>
            <a:off x="5684838" y="2092325"/>
            <a:ext cx="1411287" cy="869950"/>
            <a:chOff x="3581" y="1399"/>
            <a:chExt cx="889" cy="548"/>
          </a:xfrm>
        </p:grpSpPr>
        <p:sp>
          <p:nvSpPr>
            <p:cNvPr id="1389591" name="Rectangle 23"/>
            <p:cNvSpPr>
              <a:spLocks noChangeArrowheads="1"/>
            </p:cNvSpPr>
            <p:nvPr/>
          </p:nvSpPr>
          <p:spPr bwMode="auto">
            <a:xfrm>
              <a:off x="3581" y="1399"/>
              <a:ext cx="649" cy="211"/>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200">
                  <a:solidFill>
                    <a:srgbClr val="5F5F5F"/>
                  </a:solidFill>
                  <a:effectLst/>
                  <a:latin typeface="Comic Sans MS" pitchFamily="66" charset="0"/>
                </a:rPr>
                <a:t>Chap. 3:</a:t>
              </a:r>
              <a:endParaRPr lang="en-US" altLang="en-US" sz="2200">
                <a:solidFill>
                  <a:srgbClr val="5F5F5F"/>
                </a:solidFill>
                <a:effectLst>
                  <a:outerShdw blurRad="38100" dist="38100" dir="2700000" algn="tl">
                    <a:srgbClr val="000000"/>
                  </a:outerShdw>
                </a:effectLst>
                <a:latin typeface="Comic Sans MS" pitchFamily="66" charset="0"/>
              </a:endParaRPr>
            </a:p>
          </p:txBody>
        </p:sp>
        <p:sp>
          <p:nvSpPr>
            <p:cNvPr id="25633" name="Rectangle 24"/>
            <p:cNvSpPr>
              <a:spLocks noChangeArrowheads="1"/>
            </p:cNvSpPr>
            <p:nvPr/>
          </p:nvSpPr>
          <p:spPr bwMode="auto">
            <a:xfrm>
              <a:off x="3592" y="1598"/>
              <a:ext cx="87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r>
                <a:rPr kumimoji="0" lang="en-US" altLang="en-US" sz="2200">
                  <a:solidFill>
                    <a:srgbClr val="5F5F5F"/>
                  </a:solidFill>
                  <a:effectLst/>
                  <a:latin typeface="Comic Sans MS" pitchFamily="66" charset="0"/>
                </a:rPr>
                <a:t>Evaluation</a:t>
              </a:r>
            </a:p>
            <a:p>
              <a:pPr algn="l">
                <a:lnSpc>
                  <a:spcPct val="20000"/>
                </a:lnSpc>
              </a:pPr>
              <a:r>
                <a:rPr kumimoji="0" lang="en-US" altLang="en-US" sz="2200">
                  <a:solidFill>
                    <a:srgbClr val="5F5F5F"/>
                  </a:solidFill>
                  <a:effectLst/>
                  <a:latin typeface="Comic Sans MS" pitchFamily="66" charset="0"/>
                </a:rPr>
                <a:t>techniques</a:t>
              </a:r>
              <a:endParaRPr kumimoji="0" lang="en-US" altLang="en-US" sz="2200" b="1">
                <a:solidFill>
                  <a:schemeClr val="tx1"/>
                </a:solidFill>
                <a:effectLst/>
                <a:latin typeface="Arial" pitchFamily="34" charset="0"/>
              </a:endParaRPr>
            </a:p>
          </p:txBody>
        </p:sp>
      </p:grpSp>
      <p:sp>
        <p:nvSpPr>
          <p:cNvPr id="1389593" name="Rectangle 25"/>
          <p:cNvSpPr>
            <a:spLocks noChangeArrowheads="1"/>
          </p:cNvSpPr>
          <p:nvPr/>
        </p:nvSpPr>
        <p:spPr bwMode="auto">
          <a:xfrm>
            <a:off x="3298825" y="1336675"/>
            <a:ext cx="2159000" cy="377825"/>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80000"/>
              </a:lnSpc>
            </a:pPr>
            <a:r>
              <a:rPr kumimoji="0" lang="en-US" altLang="en-US" sz="3100" i="1">
                <a:solidFill>
                  <a:srgbClr val="0000FF"/>
                </a:solidFill>
                <a:effectLst/>
                <a:latin typeface="Times New Roman" pitchFamily="18" charset="0"/>
              </a:rPr>
              <a:t> </a:t>
            </a:r>
            <a:r>
              <a:rPr kumimoji="0" lang="en-US" altLang="en-US" sz="2000" i="1">
                <a:solidFill>
                  <a:srgbClr val="009999"/>
                </a:solidFill>
                <a:effectLst/>
                <a:latin typeface="Arial" pitchFamily="34" charset="0"/>
              </a:rPr>
              <a:t>alternative options</a:t>
            </a:r>
            <a:endParaRPr lang="en-US" altLang="en-US">
              <a:effectLst>
                <a:outerShdw blurRad="38100" dist="38100" dir="2700000" algn="tl">
                  <a:srgbClr val="000000"/>
                </a:outerShdw>
              </a:effectLst>
            </a:endParaRPr>
          </a:p>
        </p:txBody>
      </p:sp>
      <p:sp>
        <p:nvSpPr>
          <p:cNvPr id="1389594" name="Rectangle 26"/>
          <p:cNvSpPr>
            <a:spLocks noChangeArrowheads="1"/>
          </p:cNvSpPr>
          <p:nvPr/>
        </p:nvSpPr>
        <p:spPr bwMode="auto">
          <a:xfrm>
            <a:off x="5624513" y="3460750"/>
            <a:ext cx="2392362" cy="963613"/>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25616" name="Group 27"/>
          <p:cNvGrpSpPr>
            <a:grpSpLocks/>
          </p:cNvGrpSpPr>
          <p:nvPr/>
        </p:nvGrpSpPr>
        <p:grpSpPr bwMode="auto">
          <a:xfrm>
            <a:off x="6307138" y="3440113"/>
            <a:ext cx="1481137" cy="601662"/>
            <a:chOff x="4273" y="2284"/>
            <a:chExt cx="933" cy="379"/>
          </a:xfrm>
        </p:grpSpPr>
        <p:sp>
          <p:nvSpPr>
            <p:cNvPr id="25630" name="Rectangle 28"/>
            <p:cNvSpPr>
              <a:spLocks noChangeArrowheads="1"/>
            </p:cNvSpPr>
            <p:nvPr/>
          </p:nvSpPr>
          <p:spPr bwMode="auto">
            <a:xfrm>
              <a:off x="4485" y="2284"/>
              <a:ext cx="4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agreed</a:t>
              </a:r>
              <a:endParaRPr lang="en-US" altLang="en-US" sz="2000">
                <a:solidFill>
                  <a:schemeClr val="accent2"/>
                </a:solidFill>
                <a:effectLst/>
                <a:latin typeface="Arial" pitchFamily="34" charset="0"/>
              </a:endParaRPr>
            </a:p>
          </p:txBody>
        </p:sp>
        <p:sp>
          <p:nvSpPr>
            <p:cNvPr id="25631" name="Rectangle 29"/>
            <p:cNvSpPr>
              <a:spLocks noChangeArrowheads="1"/>
            </p:cNvSpPr>
            <p:nvPr/>
          </p:nvSpPr>
          <p:spPr bwMode="auto">
            <a:xfrm>
              <a:off x="4273" y="2471"/>
              <a:ext cx="9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requirements</a:t>
              </a:r>
              <a:endParaRPr lang="en-US" altLang="en-US" sz="2000">
                <a:solidFill>
                  <a:schemeClr val="accent2"/>
                </a:solidFill>
                <a:effectLst/>
                <a:latin typeface="Arial" pitchFamily="34" charset="0"/>
              </a:endParaRPr>
            </a:p>
          </p:txBody>
        </p:sp>
      </p:grpSp>
      <p:sp>
        <p:nvSpPr>
          <p:cNvPr id="1389598" name="Rectangle 30"/>
          <p:cNvSpPr>
            <a:spLocks noChangeArrowheads="1"/>
          </p:cNvSpPr>
          <p:nvPr/>
        </p:nvSpPr>
        <p:spPr bwMode="auto">
          <a:xfrm>
            <a:off x="3003550" y="5391150"/>
            <a:ext cx="2947988"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documented requirements</a:t>
            </a:r>
            <a:endParaRPr lang="en-US" altLang="en-US" sz="2000">
              <a:effectLst>
                <a:outerShdw blurRad="38100" dist="38100" dir="2700000" algn="tl">
                  <a:srgbClr val="000000"/>
                </a:outerShdw>
              </a:effectLst>
              <a:latin typeface="Arial" pitchFamily="34" charset="0"/>
            </a:endParaRPr>
          </a:p>
        </p:txBody>
      </p:sp>
      <p:grpSp>
        <p:nvGrpSpPr>
          <p:cNvPr id="25618" name="Group 31"/>
          <p:cNvGrpSpPr>
            <a:grpSpLocks/>
          </p:cNvGrpSpPr>
          <p:nvPr/>
        </p:nvGrpSpPr>
        <p:grpSpPr bwMode="auto">
          <a:xfrm>
            <a:off x="962025" y="3422650"/>
            <a:ext cx="2020888" cy="598488"/>
            <a:chOff x="933" y="2291"/>
            <a:chExt cx="1273" cy="377"/>
          </a:xfrm>
        </p:grpSpPr>
        <p:sp>
          <p:nvSpPr>
            <p:cNvPr id="25628" name="Rectangle 32"/>
            <p:cNvSpPr>
              <a:spLocks noChangeArrowheads="1"/>
            </p:cNvSpPr>
            <p:nvPr/>
          </p:nvSpPr>
          <p:spPr bwMode="auto">
            <a:xfrm>
              <a:off x="933" y="2291"/>
              <a:ext cx="1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consolidated</a:t>
              </a:r>
              <a:endParaRPr lang="en-US" altLang="en-US" sz="2000">
                <a:solidFill>
                  <a:schemeClr val="accent2"/>
                </a:solidFill>
                <a:effectLst/>
                <a:latin typeface="Arial" pitchFamily="34" charset="0"/>
              </a:endParaRPr>
            </a:p>
          </p:txBody>
        </p:sp>
        <p:sp>
          <p:nvSpPr>
            <p:cNvPr id="25629" name="Rectangle 33"/>
            <p:cNvSpPr>
              <a:spLocks noChangeArrowheads="1"/>
            </p:cNvSpPr>
            <p:nvPr/>
          </p:nvSpPr>
          <p:spPr bwMode="auto">
            <a:xfrm>
              <a:off x="1121" y="2476"/>
              <a:ext cx="9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requirements</a:t>
              </a:r>
              <a:endParaRPr lang="en-US" altLang="en-US" sz="2000">
                <a:solidFill>
                  <a:schemeClr val="accent2"/>
                </a:solidFill>
                <a:effectLst/>
                <a:latin typeface="Arial" pitchFamily="34" charset="0"/>
              </a:endParaRPr>
            </a:p>
          </p:txBody>
        </p:sp>
      </p:grpSp>
      <p:sp>
        <p:nvSpPr>
          <p:cNvPr id="1389603" name="Rectangle 35"/>
          <p:cNvSpPr>
            <a:spLocks noChangeArrowheads="1"/>
          </p:cNvSpPr>
          <p:nvPr/>
        </p:nvSpPr>
        <p:spPr bwMode="auto">
          <a:xfrm>
            <a:off x="5778500" y="4129088"/>
            <a:ext cx="1114425" cy="3349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200">
                <a:solidFill>
                  <a:schemeClr val="tx1"/>
                </a:solidFill>
                <a:effectLst>
                  <a:outerShdw blurRad="38100" dist="38100" dir="2700000" algn="tl">
                    <a:srgbClr val="000000"/>
                  </a:outerShdw>
                </a:effectLst>
                <a:latin typeface="Comic Sans MS" pitchFamily="66" charset="0"/>
              </a:rPr>
              <a:t>Chap. 4: </a:t>
            </a:r>
            <a:endParaRPr lang="en-US" altLang="en-US" sz="2200">
              <a:solidFill>
                <a:schemeClr val="tx1"/>
              </a:solidFill>
              <a:effectLst>
                <a:outerShdw blurRad="38100" dist="38100" dir="2700000" algn="tl">
                  <a:srgbClr val="000000"/>
                </a:outerShdw>
              </a:effectLst>
              <a:latin typeface="Comic Sans MS" pitchFamily="66" charset="0"/>
            </a:endParaRPr>
          </a:p>
        </p:txBody>
      </p:sp>
      <p:sp>
        <p:nvSpPr>
          <p:cNvPr id="1389604" name="Rectangle 36"/>
          <p:cNvSpPr>
            <a:spLocks noChangeArrowheads="1"/>
          </p:cNvSpPr>
          <p:nvPr/>
        </p:nvSpPr>
        <p:spPr bwMode="auto">
          <a:xfrm>
            <a:off x="5738813" y="4489450"/>
            <a:ext cx="2292350" cy="871538"/>
          </a:xfrm>
          <a:prstGeom prst="rect">
            <a:avLst/>
          </a:prstGeom>
          <a:noFill/>
          <a:ln w="9525">
            <a:noFill/>
            <a:miter lim="800000"/>
            <a:headEnd/>
            <a:tailEnd/>
          </a:ln>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80000"/>
              </a:lnSpc>
              <a:spcBef>
                <a:spcPct val="10000"/>
              </a:spcBef>
            </a:pPr>
            <a:r>
              <a:rPr kumimoji="0" lang="en-US" altLang="en-US" sz="2200">
                <a:solidFill>
                  <a:schemeClr val="tx1"/>
                </a:solidFill>
                <a:effectLst>
                  <a:outerShdw blurRad="38100" dist="38100" dir="2700000" algn="tl">
                    <a:srgbClr val="000000"/>
                  </a:outerShdw>
                </a:effectLst>
                <a:latin typeface="Comic Sans MS" pitchFamily="66" charset="0"/>
              </a:rPr>
              <a:t>Specification &amp;</a:t>
            </a:r>
          </a:p>
          <a:p>
            <a:pPr algn="l">
              <a:lnSpc>
                <a:spcPct val="80000"/>
              </a:lnSpc>
              <a:spcBef>
                <a:spcPct val="10000"/>
              </a:spcBef>
            </a:pPr>
            <a:r>
              <a:rPr kumimoji="0" lang="en-US" altLang="en-US" sz="2200">
                <a:solidFill>
                  <a:schemeClr val="tx1"/>
                </a:solidFill>
                <a:effectLst>
                  <a:outerShdw blurRad="38100" dist="38100" dir="2700000" algn="tl">
                    <a:srgbClr val="000000"/>
                  </a:outerShdw>
                </a:effectLst>
                <a:latin typeface="Comic Sans MS" pitchFamily="66" charset="0"/>
              </a:rPr>
              <a:t>documentation</a:t>
            </a:r>
          </a:p>
          <a:p>
            <a:pPr algn="l">
              <a:lnSpc>
                <a:spcPct val="80000"/>
              </a:lnSpc>
              <a:spcBef>
                <a:spcPct val="10000"/>
              </a:spcBef>
            </a:pPr>
            <a:r>
              <a:rPr kumimoji="0" lang="en-US" altLang="en-US" sz="2200">
                <a:solidFill>
                  <a:schemeClr val="tx1"/>
                </a:solidFill>
                <a:effectLst>
                  <a:outerShdw blurRad="38100" dist="38100" dir="2700000" algn="tl">
                    <a:srgbClr val="000000"/>
                  </a:outerShdw>
                </a:effectLst>
                <a:latin typeface="Comic Sans MS" pitchFamily="66" charset="0"/>
              </a:rPr>
              <a:t>techniques</a:t>
            </a:r>
            <a:endParaRPr lang="en-US" altLang="en-US" sz="2200">
              <a:effectLst>
                <a:outerShdw blurRad="38100" dist="38100" dir="2700000" algn="tl">
                  <a:srgbClr val="000000"/>
                </a:outerShdw>
              </a:effectLst>
              <a:latin typeface="Comic Sans MS" pitchFamily="66" charset="0"/>
            </a:endParaRPr>
          </a:p>
        </p:txBody>
      </p:sp>
      <p:sp>
        <p:nvSpPr>
          <p:cNvPr id="1389605" name="Rectangle 37"/>
          <p:cNvSpPr>
            <a:spLocks noChangeArrowheads="1"/>
          </p:cNvSpPr>
          <p:nvPr/>
        </p:nvSpPr>
        <p:spPr bwMode="auto">
          <a:xfrm>
            <a:off x="931863" y="4316413"/>
            <a:ext cx="2878137" cy="94138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389609" name="Oval 41"/>
          <p:cNvSpPr>
            <a:spLocks noChangeArrowheads="1"/>
          </p:cNvSpPr>
          <p:nvPr/>
        </p:nvSpPr>
        <p:spPr bwMode="auto">
          <a:xfrm>
            <a:off x="3824288" y="3327400"/>
            <a:ext cx="185737" cy="161925"/>
          </a:xfrm>
          <a:prstGeom prst="ellipse">
            <a:avLst/>
          </a:prstGeom>
          <a:solidFill>
            <a:srgbClr val="000000"/>
          </a:solidFill>
          <a:ln w="25400">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25623" name="Rectangle 42"/>
          <p:cNvSpPr>
            <a:spLocks noChangeArrowheads="1"/>
          </p:cNvSpPr>
          <p:nvPr/>
        </p:nvSpPr>
        <p:spPr bwMode="auto">
          <a:xfrm>
            <a:off x="855663" y="688975"/>
            <a:ext cx="6642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a:solidFill>
                  <a:srgbClr val="5F5F5F"/>
                </a:solidFill>
                <a:effectLst/>
                <a:latin typeface="Comic Sans MS" pitchFamily="66" charset="0"/>
              </a:rPr>
              <a:t>Chap.1:  RE products and processes</a:t>
            </a:r>
            <a:endParaRPr kumimoji="0" lang="en-US" altLang="en-US" sz="2200">
              <a:solidFill>
                <a:srgbClr val="5F5F5F"/>
              </a:solidFill>
              <a:effectLst/>
              <a:latin typeface="Times New Roman" pitchFamily="18" charset="0"/>
            </a:endParaRPr>
          </a:p>
        </p:txBody>
      </p:sp>
      <p:pic>
        <p:nvPicPr>
          <p:cNvPr id="25624" name="Picture 43" descr="C:\Program Files\Common Files\Microsoft Shared\Clipart\cagcat50\pe01460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750" y="2039938"/>
            <a:ext cx="7207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44" descr="C:\Program Files\Fichiers communs\Microsoft Shared\Clipart\cagcat50\PE01561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4713" y="2270125"/>
            <a:ext cx="9810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5588" y="4316413"/>
            <a:ext cx="879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4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7738" y="3979863"/>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52488" y="128588"/>
            <a:ext cx="8278812" cy="762000"/>
          </a:xfrm>
        </p:spPr>
        <p:txBody>
          <a:bodyPr/>
          <a:lstStyle/>
          <a:p>
            <a:pPr>
              <a:lnSpc>
                <a:spcPct val="110000"/>
              </a:lnSpc>
            </a:pPr>
            <a:r>
              <a:rPr kumimoji="0" lang="en-US" altLang="en-US" sz="2600" smtClean="0"/>
              <a:t>Conceptual structures: entity-relationship diagrams</a:t>
            </a:r>
            <a:endParaRPr kumimoji="0" lang="en-US" altLang="en-US" sz="2500" smtClean="0"/>
          </a:p>
        </p:txBody>
      </p:sp>
      <p:sp>
        <p:nvSpPr>
          <p:cNvPr id="1413125" name="Rectangle 5"/>
          <p:cNvSpPr>
            <a:spLocks noGrp="1" noChangeArrowheads="1"/>
          </p:cNvSpPr>
          <p:nvPr>
            <p:ph type="body" idx="1"/>
          </p:nvPr>
        </p:nvSpPr>
        <p:spPr>
          <a:xfrm>
            <a:off x="227013" y="1295400"/>
            <a:ext cx="8737600" cy="4978400"/>
          </a:xfrm>
        </p:spPr>
        <p:txBody>
          <a:bodyPr/>
          <a:lstStyle/>
          <a:p>
            <a:r>
              <a:rPr lang="en-US" altLang="en-US" smtClean="0"/>
              <a:t>Declare conceptual items, structure them</a:t>
            </a:r>
          </a:p>
          <a:p>
            <a:pPr>
              <a:lnSpc>
                <a:spcPct val="100000"/>
              </a:lnSpc>
            </a:pPr>
            <a:r>
              <a:rPr lang="en-US" altLang="en-US" smtClean="0">
                <a:effectLst>
                  <a:outerShdw blurRad="38100" dist="38100" dir="2700000" algn="tl">
                    <a:srgbClr val="000000"/>
                  </a:outerShdw>
                </a:effectLst>
              </a:rPr>
              <a:t>Entity</a:t>
            </a:r>
            <a:r>
              <a:rPr lang="en-US" altLang="en-US" smtClean="0"/>
              <a:t>: class of concept instances ...</a:t>
            </a:r>
          </a:p>
          <a:p>
            <a:pPr lvl="1">
              <a:lnSpc>
                <a:spcPct val="90000"/>
              </a:lnSpc>
            </a:pPr>
            <a:r>
              <a:rPr lang="en-US" altLang="en-US" sz="2000" smtClean="0"/>
              <a:t>having distinct identities</a:t>
            </a:r>
          </a:p>
          <a:p>
            <a:pPr lvl="1">
              <a:lnSpc>
                <a:spcPct val="80000"/>
              </a:lnSpc>
            </a:pPr>
            <a:r>
              <a:rPr lang="en-US" altLang="en-US" sz="2000" smtClean="0"/>
              <a:t>sharing common features </a:t>
            </a:r>
            <a:r>
              <a:rPr lang="en-US" altLang="en-US" sz="1800" smtClean="0"/>
              <a:t>(attributes, relationships)</a:t>
            </a:r>
            <a:endParaRPr lang="en-US" altLang="en-US" smtClean="0"/>
          </a:p>
          <a:p>
            <a:pPr lvl="1">
              <a:buFontTx/>
              <a:buNone/>
            </a:pPr>
            <a:r>
              <a:rPr lang="en-US" altLang="en-US" sz="2000" smtClean="0"/>
              <a:t>e.g. </a:t>
            </a:r>
            <a:r>
              <a:rPr lang="en-US" altLang="en-US" sz="2000" smtClean="0">
                <a:solidFill>
                  <a:srgbClr val="5F5F5F"/>
                </a:solidFill>
              </a:rPr>
              <a:t>Meeting</a:t>
            </a:r>
            <a:r>
              <a:rPr lang="en-US" altLang="en-US" sz="2000" smtClean="0"/>
              <a:t>, </a:t>
            </a:r>
            <a:r>
              <a:rPr lang="en-US" altLang="en-US" sz="2000" smtClean="0">
                <a:solidFill>
                  <a:srgbClr val="5F5F5F"/>
                </a:solidFill>
              </a:rPr>
              <a:t>Participant</a:t>
            </a:r>
            <a:endParaRPr lang="en-US" altLang="en-US" smtClean="0"/>
          </a:p>
          <a:p>
            <a:r>
              <a:rPr lang="en-US" altLang="en-US" smtClean="0"/>
              <a:t>N-ary</a:t>
            </a:r>
            <a:r>
              <a:rPr lang="en-US" altLang="en-US" smtClean="0">
                <a:effectLst>
                  <a:outerShdw blurRad="38100" dist="38100" dir="2700000" algn="tl">
                    <a:srgbClr val="000000"/>
                  </a:outerShdw>
                </a:effectLst>
              </a:rPr>
              <a:t> relationship</a:t>
            </a:r>
            <a:r>
              <a:rPr lang="en-US" altLang="en-US" smtClean="0"/>
              <a:t>: feature conceptually linking </a:t>
            </a:r>
            <a:r>
              <a:rPr lang="en-US" altLang="en-US" i="1" smtClean="0"/>
              <a:t>N</a:t>
            </a:r>
            <a:r>
              <a:rPr lang="en-US" altLang="en-US" smtClean="0"/>
              <a:t> entities, each playing a distinctive role </a:t>
            </a:r>
            <a:r>
              <a:rPr lang="en-US" altLang="en-US" sz="2000" smtClean="0"/>
              <a:t>(</a:t>
            </a:r>
            <a:r>
              <a:rPr lang="en-US" altLang="en-US" sz="2000" i="1" smtClean="0"/>
              <a:t>N</a:t>
            </a:r>
            <a:r>
              <a:rPr lang="en-US" altLang="en-US" sz="2000" smtClean="0"/>
              <a:t> </a:t>
            </a:r>
            <a:r>
              <a:rPr lang="en-US" altLang="en-US" sz="2000" smtClean="0">
                <a:latin typeface="Symbol" pitchFamily="18" charset="2"/>
              </a:rPr>
              <a:t>³ </a:t>
            </a:r>
            <a:r>
              <a:rPr lang="en-US" altLang="en-US" sz="2000" smtClean="0"/>
              <a:t>2)</a:t>
            </a:r>
          </a:p>
          <a:p>
            <a:pPr lvl="1">
              <a:lnSpc>
                <a:spcPct val="100000"/>
              </a:lnSpc>
            </a:pPr>
            <a:r>
              <a:rPr lang="en-US" altLang="en-US" sz="2000" smtClean="0">
                <a:effectLst>
                  <a:outerShdw blurRad="38100" dist="38100" dir="2700000" algn="tl">
                    <a:srgbClr val="000000"/>
                  </a:outerShdw>
                </a:effectLst>
              </a:rPr>
              <a:t>Multiplicity</a:t>
            </a:r>
            <a:r>
              <a:rPr lang="en-US" altLang="en-US" sz="2000" smtClean="0"/>
              <a:t>, one one side: min &amp; max number of entity instances, on this side, linkable at same time to single tuple of entity instances on the other sides</a:t>
            </a:r>
          </a:p>
          <a:p>
            <a:pPr lvl="1">
              <a:spcBef>
                <a:spcPct val="15000"/>
              </a:spcBef>
              <a:buFontTx/>
              <a:buNone/>
            </a:pPr>
            <a:r>
              <a:rPr lang="en-US" altLang="en-US" sz="2000" smtClean="0"/>
              <a:t>e.g. </a:t>
            </a:r>
            <a:r>
              <a:rPr lang="en-US" altLang="en-US" sz="2000" smtClean="0">
                <a:solidFill>
                  <a:srgbClr val="5F5F5F"/>
                </a:solidFill>
              </a:rPr>
              <a:t>Invitation </a:t>
            </a:r>
            <a:r>
              <a:rPr lang="en-US" altLang="en-US" sz="2000" smtClean="0"/>
              <a:t>linking </a:t>
            </a:r>
            <a:r>
              <a:rPr lang="en-US" altLang="en-US" sz="2000" smtClean="0">
                <a:solidFill>
                  <a:srgbClr val="5F5F5F"/>
                </a:solidFill>
              </a:rPr>
              <a:t>Participant </a:t>
            </a:r>
            <a:r>
              <a:rPr lang="en-US" altLang="en-US" sz="2000" smtClean="0"/>
              <a:t>and </a:t>
            </a:r>
            <a:r>
              <a:rPr lang="en-US" altLang="en-US" sz="2000" smtClean="0">
                <a:solidFill>
                  <a:srgbClr val="5F5F5F"/>
                </a:solidFill>
              </a:rPr>
              <a:t>Meeting</a:t>
            </a:r>
            <a:endParaRPr lang="en-US" altLang="en-US" sz="2000" smtClean="0"/>
          </a:p>
          <a:p>
            <a:pPr>
              <a:lnSpc>
                <a:spcPct val="120000"/>
              </a:lnSpc>
              <a:spcBef>
                <a:spcPct val="25000"/>
              </a:spcBef>
            </a:pPr>
            <a:r>
              <a:rPr lang="en-US" altLang="en-US" smtClean="0">
                <a:effectLst>
                  <a:outerShdw blurRad="38100" dist="38100" dir="2700000" algn="tl">
                    <a:srgbClr val="000000"/>
                  </a:outerShdw>
                </a:effectLst>
              </a:rPr>
              <a:t>Attribute</a:t>
            </a:r>
            <a:r>
              <a:rPr lang="en-US" altLang="en-US" smtClean="0"/>
              <a:t>: feature intrinsic to an entity </a:t>
            </a:r>
            <a:r>
              <a:rPr lang="en-US" altLang="en-US" sz="2000" smtClean="0"/>
              <a:t>or</a:t>
            </a:r>
            <a:r>
              <a:rPr lang="en-US" altLang="en-US" smtClean="0"/>
              <a:t> a relationship</a:t>
            </a:r>
            <a:endParaRPr lang="en-US" altLang="en-US" sz="2000" smtClean="0"/>
          </a:p>
          <a:p>
            <a:pPr lvl="1">
              <a:lnSpc>
                <a:spcPct val="80000"/>
              </a:lnSpc>
            </a:pPr>
            <a:r>
              <a:rPr lang="en-US" altLang="en-US" sz="2000" smtClean="0"/>
              <a:t>has range of values</a:t>
            </a:r>
          </a:p>
          <a:p>
            <a:pPr lvl="1">
              <a:lnSpc>
                <a:spcPct val="100000"/>
              </a:lnSpc>
              <a:buFontTx/>
              <a:buNone/>
            </a:pPr>
            <a:r>
              <a:rPr lang="en-US" altLang="en-US" sz="2000" smtClean="0"/>
              <a:t>e.g. </a:t>
            </a:r>
            <a:r>
              <a:rPr lang="en-US" altLang="en-US" sz="2000" smtClean="0">
                <a:solidFill>
                  <a:srgbClr val="5F5F5F"/>
                </a:solidFill>
              </a:rPr>
              <a:t>Date </a:t>
            </a:r>
            <a:r>
              <a:rPr lang="en-US" altLang="en-US" sz="2000" smtClean="0"/>
              <a:t>of </a:t>
            </a:r>
            <a:r>
              <a:rPr lang="en-US" altLang="en-US" sz="2000" smtClean="0">
                <a:solidFill>
                  <a:srgbClr val="5F5F5F"/>
                </a:solidFill>
              </a:rPr>
              <a:t>Meeting</a:t>
            </a:r>
          </a:p>
        </p:txBody>
      </p:sp>
      <p:graphicFrame>
        <p:nvGraphicFramePr>
          <p:cNvPr id="8194" name="Object 6"/>
          <p:cNvGraphicFramePr>
            <a:graphicFrameLocks noChangeAspect="1"/>
          </p:cNvGraphicFramePr>
          <p:nvPr/>
        </p:nvGraphicFramePr>
        <p:xfrm>
          <a:off x="57150" y="85725"/>
          <a:ext cx="758825" cy="839788"/>
        </p:xfrm>
        <a:graphic>
          <a:graphicData uri="http://schemas.openxmlformats.org/presentationml/2006/ole">
            <mc:AlternateContent xmlns:mc="http://schemas.openxmlformats.org/markup-compatibility/2006">
              <mc:Choice xmlns:v="urn:schemas-microsoft-com:vml" Requires="v">
                <p:oleObj spid="_x0000_s8198" name="Clip" r:id="rId4" imgW="3808440" imgH="4218120" progId="MS_ClipArt_Gallery.2">
                  <p:embed/>
                </p:oleObj>
              </mc:Choice>
              <mc:Fallback>
                <p:oleObj name="Clip" r:id="rId4" imgW="3808440" imgH="421812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85725"/>
                        <a:ext cx="758825"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46238" y="271463"/>
            <a:ext cx="6637337" cy="762000"/>
          </a:xfrm>
        </p:spPr>
        <p:txBody>
          <a:bodyPr/>
          <a:lstStyle/>
          <a:p>
            <a:r>
              <a:rPr kumimoji="0" lang="en-US" altLang="en-US" smtClean="0"/>
              <a:t>Entity-relationship diagram: example</a:t>
            </a:r>
            <a:endParaRPr kumimoji="0" lang="en-US" altLang="en-US" sz="2500" smtClean="0"/>
          </a:p>
        </p:txBody>
      </p:sp>
      <p:graphicFrame>
        <p:nvGraphicFramePr>
          <p:cNvPr id="9218" name="Object 4"/>
          <p:cNvGraphicFramePr>
            <a:graphicFrameLocks noChangeAspect="1"/>
          </p:cNvGraphicFramePr>
          <p:nvPr/>
        </p:nvGraphicFramePr>
        <p:xfrm>
          <a:off x="211138" y="1716088"/>
          <a:ext cx="8966200" cy="3302000"/>
        </p:xfrm>
        <a:graphic>
          <a:graphicData uri="http://schemas.openxmlformats.org/presentationml/2006/ole">
            <mc:AlternateContent xmlns:mc="http://schemas.openxmlformats.org/markup-compatibility/2006">
              <mc:Choice xmlns:v="urn:schemas-microsoft-com:vml" Requires="v">
                <p:oleObj spid="_x0000_s9238" name="Picture" r:id="rId4" imgW="4500720" imgH="1553760" progId="Word.Picture.8">
                  <p:embed/>
                </p:oleObj>
              </mc:Choice>
              <mc:Fallback>
                <p:oleObj name="Picture" r:id="rId4" imgW="4500720" imgH="155376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8" y="1716088"/>
                        <a:ext cx="89662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375" y="230188"/>
            <a:ext cx="120173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7275513" y="1201738"/>
            <a:ext cx="1141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entity</a:t>
            </a:r>
            <a:endParaRPr lang="fr-BE" altLang="en-US" sz="2000" i="1">
              <a:solidFill>
                <a:schemeClr val="tx2"/>
              </a:solidFill>
              <a:effectLst/>
              <a:latin typeface="Comic Sans MS" pitchFamily="66" charset="0"/>
            </a:endParaRPr>
          </a:p>
        </p:txBody>
      </p:sp>
      <p:sp>
        <p:nvSpPr>
          <p:cNvPr id="1414151" name="Line 7"/>
          <p:cNvSpPr>
            <a:spLocks noChangeShapeType="1"/>
          </p:cNvSpPr>
          <p:nvPr/>
        </p:nvSpPr>
        <p:spPr bwMode="auto">
          <a:xfrm flipV="1">
            <a:off x="7446963" y="2422525"/>
            <a:ext cx="534987" cy="217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3" name="Rectangle 8"/>
          <p:cNvSpPr>
            <a:spLocks noChangeArrowheads="1"/>
          </p:cNvSpPr>
          <p:nvPr/>
        </p:nvSpPr>
        <p:spPr bwMode="auto">
          <a:xfrm>
            <a:off x="7686675" y="2074863"/>
            <a:ext cx="1255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attribute</a:t>
            </a:r>
            <a:endParaRPr lang="fr-BE" altLang="en-US" sz="2000" i="1">
              <a:solidFill>
                <a:schemeClr val="tx2"/>
              </a:solidFill>
              <a:effectLst/>
              <a:latin typeface="Comic Sans MS" pitchFamily="66" charset="0"/>
            </a:endParaRPr>
          </a:p>
        </p:txBody>
      </p:sp>
      <p:sp>
        <p:nvSpPr>
          <p:cNvPr id="1414153" name="Line 9"/>
          <p:cNvSpPr>
            <a:spLocks noChangeShapeType="1"/>
          </p:cNvSpPr>
          <p:nvPr/>
        </p:nvSpPr>
        <p:spPr bwMode="auto">
          <a:xfrm flipV="1">
            <a:off x="7210425" y="1550988"/>
            <a:ext cx="534988"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5" name="Rectangle 10"/>
          <p:cNvSpPr>
            <a:spLocks noChangeArrowheads="1"/>
          </p:cNvSpPr>
          <p:nvPr/>
        </p:nvSpPr>
        <p:spPr bwMode="auto">
          <a:xfrm>
            <a:off x="4403725" y="4364038"/>
            <a:ext cx="1673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attributes of</a:t>
            </a:r>
          </a:p>
          <a:p>
            <a:pPr algn="l">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relationship</a:t>
            </a:r>
            <a:endParaRPr lang="fr-BE" altLang="en-US" sz="2000" i="1">
              <a:solidFill>
                <a:schemeClr val="tx2"/>
              </a:solidFill>
              <a:effectLst/>
              <a:latin typeface="Comic Sans MS" pitchFamily="66" charset="0"/>
            </a:endParaRPr>
          </a:p>
        </p:txBody>
      </p:sp>
      <p:sp>
        <p:nvSpPr>
          <p:cNvPr id="9226" name="Rectangle 12"/>
          <p:cNvSpPr>
            <a:spLocks noChangeArrowheads="1"/>
          </p:cNvSpPr>
          <p:nvPr/>
        </p:nvSpPr>
        <p:spPr bwMode="auto">
          <a:xfrm>
            <a:off x="3460750" y="1266825"/>
            <a:ext cx="2292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binary relationship</a:t>
            </a:r>
            <a:endParaRPr lang="fr-BE" altLang="en-US" sz="2000" i="1">
              <a:solidFill>
                <a:schemeClr val="tx2"/>
              </a:solidFill>
              <a:effectLst/>
              <a:latin typeface="Comic Sans MS" pitchFamily="66" charset="0"/>
            </a:endParaRPr>
          </a:p>
        </p:txBody>
      </p:sp>
      <p:sp>
        <p:nvSpPr>
          <p:cNvPr id="1414157" name="Line 13"/>
          <p:cNvSpPr>
            <a:spLocks noChangeShapeType="1"/>
          </p:cNvSpPr>
          <p:nvPr/>
        </p:nvSpPr>
        <p:spPr bwMode="auto">
          <a:xfrm flipH="1" flipV="1">
            <a:off x="2166938" y="1487488"/>
            <a:ext cx="490537" cy="404812"/>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8" name="Rectangle 14"/>
          <p:cNvSpPr>
            <a:spLocks noChangeArrowheads="1"/>
          </p:cNvSpPr>
          <p:nvPr/>
        </p:nvSpPr>
        <p:spPr bwMode="auto">
          <a:xfrm>
            <a:off x="2460625" y="5005388"/>
            <a:ext cx="42989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 meeting invites at least 1 up to</a:t>
            </a:r>
          </a:p>
          <a:p>
            <a:pPr algn="l">
              <a:lnSpc>
                <a:spcPct val="7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an arbitrary number of participants</a:t>
            </a:r>
          </a:p>
        </p:txBody>
      </p:sp>
      <p:sp>
        <p:nvSpPr>
          <p:cNvPr id="9229" name="Rectangle 15"/>
          <p:cNvSpPr>
            <a:spLocks noChangeArrowheads="1"/>
          </p:cNvSpPr>
          <p:nvPr/>
        </p:nvSpPr>
        <p:spPr bwMode="auto">
          <a:xfrm>
            <a:off x="1670050" y="1152525"/>
            <a:ext cx="1141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role</a:t>
            </a:r>
            <a:endParaRPr lang="fr-BE" altLang="en-US" sz="2000" i="1">
              <a:solidFill>
                <a:schemeClr val="tx2"/>
              </a:solidFill>
              <a:effectLst/>
              <a:latin typeface="Comic Sans MS" pitchFamily="66" charset="0"/>
            </a:endParaRPr>
          </a:p>
        </p:txBody>
      </p:sp>
      <p:sp>
        <p:nvSpPr>
          <p:cNvPr id="1414160" name="Line 16"/>
          <p:cNvSpPr>
            <a:spLocks noChangeShapeType="1"/>
          </p:cNvSpPr>
          <p:nvPr/>
        </p:nvSpPr>
        <p:spPr bwMode="auto">
          <a:xfrm flipV="1">
            <a:off x="4483100" y="1597025"/>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31" name="Rectangle 18"/>
          <p:cNvSpPr>
            <a:spLocks noChangeArrowheads="1"/>
          </p:cNvSpPr>
          <p:nvPr/>
        </p:nvSpPr>
        <p:spPr bwMode="auto">
          <a:xfrm>
            <a:off x="25400" y="1498600"/>
            <a:ext cx="1744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specialization</a:t>
            </a:r>
            <a:endParaRPr lang="fr-BE" altLang="en-US" sz="2000" i="1">
              <a:solidFill>
                <a:schemeClr val="tx2"/>
              </a:solidFill>
              <a:effectLst/>
              <a:latin typeface="Comic Sans MS" pitchFamily="66" charset="0"/>
            </a:endParaRPr>
          </a:p>
        </p:txBody>
      </p:sp>
      <p:sp>
        <p:nvSpPr>
          <p:cNvPr id="1414163" name="Freeform 19"/>
          <p:cNvSpPr>
            <a:spLocks/>
          </p:cNvSpPr>
          <p:nvPr/>
        </p:nvSpPr>
        <p:spPr bwMode="auto">
          <a:xfrm>
            <a:off x="514350" y="1878013"/>
            <a:ext cx="711200" cy="1660525"/>
          </a:xfrm>
          <a:custGeom>
            <a:avLst/>
            <a:gdLst/>
            <a:ahLst/>
            <a:cxnLst>
              <a:cxn ang="0">
                <a:pos x="30" y="0"/>
              </a:cxn>
              <a:cxn ang="0">
                <a:pos x="30" y="464"/>
              </a:cxn>
              <a:cxn ang="0">
                <a:pos x="212" y="946"/>
              </a:cxn>
              <a:cxn ang="0">
                <a:pos x="448" y="1046"/>
              </a:cxn>
            </a:cxnLst>
            <a:rect l="0" t="0" r="r" b="b"/>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700" cap="flat" cmpd="sng">
            <a:solidFill>
              <a:schemeClr val="tx2"/>
            </a:solidFill>
            <a:prstDash val="dash"/>
            <a:round/>
            <a:headEnd/>
            <a:tailEnd/>
          </a:ln>
          <a:effectLst/>
        </p:spPr>
        <p:txBody>
          <a:bodyPr wrap="none" anchor="ctr">
            <a:spAutoFit/>
          </a:bodyPr>
          <a:lstStyle/>
          <a:p>
            <a:pPr>
              <a:defRPr/>
            </a:pPr>
            <a:endParaRPr lang="en-GB"/>
          </a:p>
        </p:txBody>
      </p:sp>
      <p:sp>
        <p:nvSpPr>
          <p:cNvPr id="1414164" name="Oval 20"/>
          <p:cNvSpPr>
            <a:spLocks noChangeArrowheads="1"/>
          </p:cNvSpPr>
          <p:nvPr/>
        </p:nvSpPr>
        <p:spPr bwMode="auto">
          <a:xfrm>
            <a:off x="2481263" y="2166938"/>
            <a:ext cx="490537" cy="288925"/>
          </a:xfrm>
          <a:prstGeom prst="ellipse">
            <a:avLst/>
          </a:prstGeom>
          <a:noFill/>
          <a:ln w="12700">
            <a:solidFill>
              <a:schemeClr val="tx2"/>
            </a:solidFill>
            <a:prstDash val="dashDot"/>
            <a:round/>
            <a:headEnd/>
            <a:tailEnd/>
          </a:ln>
          <a:effec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14165" name="Line 21"/>
          <p:cNvSpPr>
            <a:spLocks noChangeShapeType="1"/>
          </p:cNvSpPr>
          <p:nvPr/>
        </p:nvSpPr>
        <p:spPr bwMode="auto">
          <a:xfrm flipH="1" flipV="1">
            <a:off x="2751138" y="2419350"/>
            <a:ext cx="1038225" cy="2670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4166" name="Rectangle 22"/>
          <p:cNvSpPr>
            <a:spLocks noChangeArrowheads="1"/>
          </p:cNvSpPr>
          <p:nvPr/>
        </p:nvSpPr>
        <p:spPr bwMode="auto">
          <a:xfrm>
            <a:off x="376238" y="5630863"/>
            <a:ext cx="8050212" cy="711200"/>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2000">
                <a:solidFill>
                  <a:srgbClr val="009999"/>
                </a:solidFill>
                <a:effectLst/>
                <a:latin typeface="Comic Sans MS" pitchFamily="66" charset="0"/>
              </a:rPr>
              <a:t>Multiplicities may capture </a:t>
            </a:r>
            <a:r>
              <a:rPr lang="fr-BE" altLang="en-US" sz="2000" i="1">
                <a:solidFill>
                  <a:srgbClr val="009999"/>
                </a:solidFill>
                <a:effectLst/>
                <a:latin typeface="Comic Sans MS" pitchFamily="66" charset="0"/>
              </a:rPr>
              <a:t>requirements</a:t>
            </a:r>
            <a:r>
              <a:rPr lang="fr-BE" altLang="en-US" sz="2000">
                <a:solidFill>
                  <a:srgbClr val="009999"/>
                </a:solidFill>
                <a:effectLst/>
                <a:latin typeface="Comic Sans MS" pitchFamily="66" charset="0"/>
              </a:rPr>
              <a:t> </a:t>
            </a:r>
            <a:r>
              <a:rPr lang="fr-BE" altLang="en-US" sz="2000">
                <a:solidFill>
                  <a:srgbClr val="009999"/>
                </a:solidFill>
                <a:effectLst>
                  <a:outerShdw blurRad="38100" dist="38100" dir="2700000" algn="tl">
                    <a:srgbClr val="000000"/>
                  </a:outerShdw>
                </a:effectLst>
                <a:latin typeface="Comic Sans MS" pitchFamily="66" charset="0"/>
              </a:rPr>
              <a:t>or</a:t>
            </a:r>
            <a:r>
              <a:rPr lang="fr-BE" altLang="en-US" sz="2000">
                <a:solidFill>
                  <a:srgbClr val="009999"/>
                </a:solidFill>
                <a:effectLst/>
                <a:latin typeface="Comic Sans MS" pitchFamily="66" charset="0"/>
              </a:rPr>
              <a:t> </a:t>
            </a:r>
            <a:r>
              <a:rPr lang="fr-BE" altLang="en-US" sz="2000" i="1">
                <a:solidFill>
                  <a:srgbClr val="009999"/>
                </a:solidFill>
                <a:effectLst/>
                <a:latin typeface="Comic Sans MS" pitchFamily="66" charset="0"/>
              </a:rPr>
              <a:t>domain properties</a:t>
            </a:r>
            <a:endParaRPr lang="fr-BE" altLang="en-US" sz="2000">
              <a:solidFill>
                <a:srgbClr val="009999"/>
              </a:solidFill>
              <a:effectLst/>
              <a:latin typeface="Comic Sans MS" pitchFamily="66" charset="0"/>
            </a:endParaRPr>
          </a:p>
          <a:p>
            <a:pPr algn="l">
              <a:spcBef>
                <a:spcPct val="10000"/>
              </a:spcBef>
              <a:buClr>
                <a:schemeClr val="tx2"/>
              </a:buClr>
              <a:buSzPct val="70000"/>
              <a:buFont typeface="Wingdings" pitchFamily="2" charset="2"/>
              <a:buNone/>
            </a:pPr>
            <a:r>
              <a:rPr lang="fr-BE" altLang="en-US" sz="2000">
                <a:solidFill>
                  <a:srgbClr val="009999"/>
                </a:solidFill>
                <a:effectLst/>
                <a:latin typeface="Comic Sans MS" pitchFamily="66" charset="0"/>
              </a:rPr>
              <a:t> </a:t>
            </a:r>
            <a:r>
              <a:rPr lang="en-US" altLang="en-US" sz="2200" b="1">
                <a:solidFill>
                  <a:schemeClr val="tx2"/>
                </a:solidFill>
                <a:effectLst/>
                <a:latin typeface="Wingdings" pitchFamily="2" charset="2"/>
              </a:rPr>
              <a:t>L</a:t>
            </a:r>
            <a:r>
              <a:rPr lang="fr-BE" altLang="en-US" sz="2000">
                <a:solidFill>
                  <a:srgbClr val="009999"/>
                </a:solidFill>
                <a:effectLst/>
                <a:latin typeface="Comic Sans MS" pitchFamily="66" charset="0"/>
              </a:rPr>
              <a:t>  No distinction between prescriptive &amp; descriptive</a:t>
            </a:r>
          </a:p>
        </p:txBody>
      </p:sp>
      <p:sp>
        <p:nvSpPr>
          <p:cNvPr id="1414167" name="Freeform 23"/>
          <p:cNvSpPr>
            <a:spLocks/>
          </p:cNvSpPr>
          <p:nvPr/>
        </p:nvSpPr>
        <p:spPr bwMode="auto">
          <a:xfrm>
            <a:off x="5367338" y="3665538"/>
            <a:ext cx="317500" cy="620712"/>
          </a:xfrm>
          <a:custGeom>
            <a:avLst/>
            <a:gdLst/>
            <a:ahLst/>
            <a:cxnLst>
              <a:cxn ang="0">
                <a:pos x="0" y="0"/>
              </a:cxn>
              <a:cxn ang="0">
                <a:pos x="200" y="91"/>
              </a:cxn>
              <a:cxn ang="0">
                <a:pos x="110" y="491"/>
              </a:cxn>
            </a:cxnLst>
            <a:rect l="0" t="0" r="r" b="b"/>
            <a:pathLst>
              <a:path w="218" h="491">
                <a:moveTo>
                  <a:pt x="0" y="0"/>
                </a:moveTo>
                <a:cubicBezTo>
                  <a:pt x="91" y="4"/>
                  <a:pt x="182" y="9"/>
                  <a:pt x="200" y="91"/>
                </a:cubicBezTo>
                <a:cubicBezTo>
                  <a:pt x="218" y="173"/>
                  <a:pt x="164" y="332"/>
                  <a:pt x="110" y="491"/>
                </a:cubicBezTo>
              </a:path>
            </a:pathLst>
          </a:custGeom>
          <a:noFill/>
          <a:ln w="12700" cap="flat" cmpd="sng">
            <a:solidFill>
              <a:schemeClr val="tx2"/>
            </a:solidFill>
            <a:prstDash val="lgDash"/>
            <a:round/>
            <a:headEnd/>
            <a:tailEnd/>
          </a:ln>
          <a:effectLst/>
        </p:spPr>
        <p:txBody>
          <a:bodyPr anchor="ctr">
            <a:spAutoFit/>
          </a:bodyPr>
          <a:lstStyle/>
          <a:p>
            <a:pPr>
              <a:defRPr/>
            </a:pP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kumimoji="0" lang="en-US" altLang="en-US" smtClean="0"/>
              <a:t>Entity-relationship diagrams</a:t>
            </a:r>
            <a:r>
              <a:rPr kumimoji="0" lang="en-US" altLang="en-US" sz="2500" smtClean="0"/>
              <a:t>  </a:t>
            </a:r>
            <a:r>
              <a:rPr kumimoji="0" lang="en-US" altLang="en-US" sz="1900" smtClean="0"/>
              <a:t>(2)</a:t>
            </a:r>
            <a:endParaRPr kumimoji="0" lang="en-US" altLang="en-US" sz="2500" smtClean="0"/>
          </a:p>
        </p:txBody>
      </p:sp>
      <p:sp>
        <p:nvSpPr>
          <p:cNvPr id="1415171" name="Rectangle 3"/>
          <p:cNvSpPr>
            <a:spLocks noGrp="1" noChangeArrowheads="1"/>
          </p:cNvSpPr>
          <p:nvPr>
            <p:ph type="body" idx="1"/>
          </p:nvPr>
        </p:nvSpPr>
        <p:spPr>
          <a:xfrm>
            <a:off x="169863" y="1252538"/>
            <a:ext cx="8916987" cy="4978400"/>
          </a:xfrm>
        </p:spPr>
        <p:txBody>
          <a:bodyPr/>
          <a:lstStyle/>
          <a:p>
            <a:r>
              <a:rPr lang="en-US" altLang="en-US" smtClean="0"/>
              <a:t>Entity </a:t>
            </a:r>
            <a:r>
              <a:rPr lang="en-US" altLang="en-US" smtClean="0">
                <a:effectLst>
                  <a:outerShdw blurRad="38100" dist="38100" dir="2700000" algn="tl">
                    <a:srgbClr val="000000"/>
                  </a:outerShdw>
                </a:effectLst>
              </a:rPr>
              <a:t>specialization</a:t>
            </a:r>
            <a:r>
              <a:rPr lang="en-US" altLang="en-US" smtClean="0"/>
              <a:t>: subclass of concept instances, further characterized by specific features </a:t>
            </a:r>
            <a:r>
              <a:rPr lang="en-US" altLang="en-US" sz="2000" smtClean="0"/>
              <a:t>(attributes, relationships)</a:t>
            </a:r>
          </a:p>
          <a:p>
            <a:pPr lvl="1">
              <a:lnSpc>
                <a:spcPct val="120000"/>
              </a:lnSpc>
            </a:pPr>
            <a:r>
              <a:rPr lang="en-US" altLang="en-US" sz="2000" smtClean="0"/>
              <a:t>by default, inherits attributes &amp; relationships from superclass</a:t>
            </a:r>
          </a:p>
          <a:p>
            <a:pPr lvl="1">
              <a:lnSpc>
                <a:spcPct val="100000"/>
              </a:lnSpc>
            </a:pPr>
            <a:r>
              <a:rPr lang="en-US" altLang="en-US" sz="2000" smtClean="0"/>
              <a:t>rich structuring mechanism for factoring out structural commonalities in superclasses</a:t>
            </a:r>
          </a:p>
          <a:p>
            <a:pPr lvl="1">
              <a:buFontTx/>
              <a:buNone/>
            </a:pPr>
            <a:r>
              <a:rPr lang="en-US" altLang="en-US" sz="2000" smtClean="0"/>
              <a:t>e.g. </a:t>
            </a:r>
            <a:r>
              <a:rPr lang="en-US" altLang="en-US" sz="2000" smtClean="0">
                <a:solidFill>
                  <a:srgbClr val="5F5F5F"/>
                </a:solidFill>
              </a:rPr>
              <a:t>ImportantParticipant</a:t>
            </a:r>
            <a:r>
              <a:rPr lang="en-US" altLang="en-US" sz="2000" smtClean="0"/>
              <a:t>, with specific attribute </a:t>
            </a:r>
            <a:r>
              <a:rPr lang="en-US" altLang="en-US" sz="2000" smtClean="0">
                <a:solidFill>
                  <a:srgbClr val="5F5F5F"/>
                </a:solidFill>
              </a:rPr>
              <a:t>Preferences</a:t>
            </a:r>
          </a:p>
          <a:p>
            <a:pPr lvl="1">
              <a:lnSpc>
                <a:spcPct val="90000"/>
              </a:lnSpc>
              <a:buFontTx/>
              <a:buNone/>
            </a:pPr>
            <a:r>
              <a:rPr lang="en-US" altLang="en-US" sz="2000" smtClean="0"/>
              <a:t>      Inherits  relationships </a:t>
            </a:r>
            <a:r>
              <a:rPr lang="en-US" altLang="en-US" sz="2000" smtClean="0">
                <a:solidFill>
                  <a:srgbClr val="5F5F5F"/>
                </a:solidFill>
              </a:rPr>
              <a:t>Invitation</a:t>
            </a:r>
            <a:r>
              <a:rPr lang="en-US" altLang="en-US" sz="2000" smtClean="0"/>
              <a:t>, </a:t>
            </a:r>
            <a:r>
              <a:rPr lang="en-US" altLang="en-US" sz="2000" smtClean="0">
                <a:solidFill>
                  <a:srgbClr val="5F5F5F"/>
                </a:solidFill>
              </a:rPr>
              <a:t>Constraints</a:t>
            </a:r>
            <a:r>
              <a:rPr lang="en-US" altLang="en-US" sz="2000" smtClean="0"/>
              <a:t>, attribute </a:t>
            </a:r>
            <a:r>
              <a:rPr lang="en-US" altLang="en-US" sz="2000" smtClean="0">
                <a:solidFill>
                  <a:srgbClr val="5F5F5F"/>
                </a:solidFill>
              </a:rPr>
              <a:t>Address</a:t>
            </a:r>
          </a:p>
          <a:p>
            <a:pPr lvl="1">
              <a:lnSpc>
                <a:spcPct val="100000"/>
              </a:lnSpc>
              <a:buFontTx/>
              <a:buNone/>
            </a:pPr>
            <a:r>
              <a:rPr lang="en-US" altLang="en-US" sz="2000" smtClean="0">
                <a:solidFill>
                  <a:srgbClr val="5F5F5F"/>
                </a:solidFill>
              </a:rPr>
              <a:t>	      </a:t>
            </a:r>
            <a:r>
              <a:rPr lang="en-US" altLang="en-US" sz="2000" smtClean="0"/>
              <a:t>(</a:t>
            </a:r>
            <a:r>
              <a:rPr lang="en-US" altLang="en-US" sz="2000" smtClean="0">
                <a:solidFill>
                  <a:srgbClr val="5F5F5F"/>
                </a:solidFill>
              </a:rPr>
              <a:t>Email</a:t>
            </a:r>
            <a:r>
              <a:rPr lang="en-US" altLang="en-US" sz="2000" smtClean="0"/>
              <a:t> of </a:t>
            </a:r>
            <a:r>
              <a:rPr lang="en-US" altLang="en-US" sz="2000" smtClean="0">
                <a:solidFill>
                  <a:srgbClr val="5F5F5F"/>
                </a:solidFill>
              </a:rPr>
              <a:t>ImportantParticipant </a:t>
            </a:r>
            <a:r>
              <a:rPr lang="en-US" altLang="en-US" sz="2000" i="1" smtClean="0"/>
              <a:t>inhibits</a:t>
            </a:r>
            <a:r>
              <a:rPr lang="en-US" altLang="en-US" sz="2000" smtClean="0"/>
              <a:t> default inheritance)</a:t>
            </a:r>
          </a:p>
          <a:p>
            <a:pPr>
              <a:lnSpc>
                <a:spcPct val="130000"/>
              </a:lnSpc>
            </a:pPr>
            <a:r>
              <a:rPr lang="en-US" altLang="en-US" smtClean="0"/>
              <a:t>Diagram </a:t>
            </a:r>
            <a:r>
              <a:rPr lang="en-US" altLang="en-US" smtClean="0">
                <a:effectLst>
                  <a:outerShdw blurRad="38100" dist="38100" dir="2700000" algn="tl">
                    <a:srgbClr val="000000"/>
                  </a:outerShdw>
                </a:effectLst>
              </a:rPr>
              <a:t>annotations</a:t>
            </a:r>
            <a:r>
              <a:rPr lang="en-US" altLang="en-US" smtClean="0"/>
              <a:t>: to define elements precisely</a:t>
            </a:r>
          </a:p>
          <a:p>
            <a:pPr lvl="1">
              <a:lnSpc>
                <a:spcPct val="90000"/>
              </a:lnSpc>
            </a:pPr>
            <a:r>
              <a:rPr lang="en-US" altLang="en-US" sz="2000" smtClean="0"/>
              <a:t>essential for avoiding spec errors &amp; flaws</a:t>
            </a:r>
          </a:p>
          <a:p>
            <a:pPr lvl="1">
              <a:buFontTx/>
              <a:buNone/>
            </a:pPr>
            <a:r>
              <a:rPr lang="en-US" altLang="en-US" sz="2000" smtClean="0"/>
              <a:t>e.g. annotation for </a:t>
            </a:r>
            <a:r>
              <a:rPr lang="en-US" altLang="en-US" sz="2000" smtClean="0">
                <a:solidFill>
                  <a:srgbClr val="5F5F5F"/>
                </a:solidFill>
              </a:rPr>
              <a:t>Participant</a:t>
            </a:r>
            <a:r>
              <a:rPr lang="en-US" altLang="en-US" sz="2000" smtClean="0"/>
              <a:t>:</a:t>
            </a:r>
          </a:p>
          <a:p>
            <a:pPr lvl="1">
              <a:lnSpc>
                <a:spcPct val="100000"/>
              </a:lnSpc>
              <a:buFontTx/>
              <a:buNone/>
            </a:pPr>
            <a:r>
              <a:rPr lang="en-US" altLang="en-US" sz="2000" smtClean="0">
                <a:solidFill>
                  <a:srgbClr val="5F5F5F"/>
                </a:solidFill>
                <a:latin typeface="Arial" pitchFamily="34" charset="0"/>
              </a:rPr>
              <a:t>“</a:t>
            </a:r>
            <a:r>
              <a:rPr kumimoji="0" lang="en-US" altLang="en-US" sz="2000" i="1" smtClean="0">
                <a:solidFill>
                  <a:srgbClr val="5F5F5F"/>
                </a:solidFill>
                <a:latin typeface="Arial" pitchFamily="34" charset="0"/>
              </a:rPr>
              <a:t>Person expected to attend the meeting, at least partially, under some specific role. Appears in the system when the meeting is initiated and disappears when the meeting is no longer relevant to the system”</a:t>
            </a:r>
          </a:p>
        </p:txBody>
      </p:sp>
      <p:graphicFrame>
        <p:nvGraphicFramePr>
          <p:cNvPr id="10242" name="Object 5"/>
          <p:cNvGraphicFramePr>
            <a:graphicFrameLocks noChangeAspect="1"/>
          </p:cNvGraphicFramePr>
          <p:nvPr/>
        </p:nvGraphicFramePr>
        <p:xfrm>
          <a:off x="71438" y="85725"/>
          <a:ext cx="758825" cy="839788"/>
        </p:xfrm>
        <a:graphic>
          <a:graphicData uri="http://schemas.openxmlformats.org/presentationml/2006/ole">
            <mc:AlternateContent xmlns:mc="http://schemas.openxmlformats.org/markup-compatibility/2006">
              <mc:Choice xmlns:v="urn:schemas-microsoft-com:vml" Requires="v">
                <p:oleObj spid="_x0000_s10246" name="Clip" r:id="rId4" imgW="3808440" imgH="4218120" progId="MS_ClipArt_Gallery.2">
                  <p:embed/>
                </p:oleObj>
              </mc:Choice>
              <mc:Fallback>
                <p:oleObj name="Clip" r:id="rId4" imgW="3808440" imgH="421812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8" y="85725"/>
                        <a:ext cx="758825"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ChangeArrowheads="1"/>
          </p:cNvSpPr>
          <p:nvPr>
            <p:ph type="title"/>
          </p:nvPr>
        </p:nvSpPr>
        <p:spPr>
          <a:xfrm>
            <a:off x="779463" y="317500"/>
            <a:ext cx="8178800" cy="762000"/>
          </a:xfrm>
          <a:noFill/>
        </p:spPr>
        <p:txBody>
          <a:bodyPr/>
          <a:lstStyle/>
          <a:p>
            <a:pPr>
              <a:lnSpc>
                <a:spcPct val="110000"/>
              </a:lnSpc>
            </a:pPr>
            <a:r>
              <a:rPr kumimoji="0" lang="en-US" altLang="en-US" smtClean="0"/>
              <a:t>Requirements specification &amp; documentation: outline</a:t>
            </a:r>
          </a:p>
        </p:txBody>
      </p:sp>
      <p:sp>
        <p:nvSpPr>
          <p:cNvPr id="1416195" name="Rectangle 3"/>
          <p:cNvSpPr>
            <a:spLocks noGrp="1" noChangeArrowheads="1"/>
          </p:cNvSpPr>
          <p:nvPr>
            <p:ph type="body" idx="1"/>
          </p:nvPr>
        </p:nvSpPr>
        <p:spPr>
          <a:xfrm>
            <a:off x="142875" y="1143000"/>
            <a:ext cx="8812213" cy="5080000"/>
          </a:xfrm>
        </p:spPr>
        <p:txBody>
          <a:bodyPr/>
          <a:lstStyle/>
          <a:p>
            <a:pPr>
              <a:spcBef>
                <a:spcPts val="300"/>
              </a:spcBef>
            </a:pPr>
            <a:r>
              <a:rPr kumimoji="0" lang="en-US" altLang="en-US" smtClean="0">
                <a:solidFill>
                  <a:srgbClr val="5F5F5F"/>
                </a:solidFill>
              </a:rPr>
              <a:t>Free documentation in unrestricted natural language </a:t>
            </a:r>
          </a:p>
          <a:p>
            <a:pPr>
              <a:lnSpc>
                <a:spcPct val="130000"/>
              </a:lnSpc>
              <a:spcBef>
                <a:spcPts val="300"/>
              </a:spcBef>
            </a:pPr>
            <a:r>
              <a:rPr kumimoji="0" lang="en-US" altLang="en-US" smtClean="0">
                <a:solidFill>
                  <a:srgbClr val="5F5F5F"/>
                </a:solidFill>
              </a:rPr>
              <a:t>Disciplined documentation in structured natural language</a:t>
            </a:r>
          </a:p>
          <a:p>
            <a:pPr lvl="1">
              <a:lnSpc>
                <a:spcPct val="100000"/>
              </a:lnSpc>
              <a:spcBef>
                <a:spcPts val="200"/>
              </a:spcBef>
            </a:pPr>
            <a:r>
              <a:rPr kumimoji="0" lang="en-US" altLang="en-US" sz="2000" smtClean="0">
                <a:solidFill>
                  <a:srgbClr val="5F5F5F"/>
                </a:solidFill>
              </a:rPr>
              <a:t>Local rules on writing statements</a:t>
            </a:r>
          </a:p>
          <a:p>
            <a:pPr lvl="1">
              <a:spcBef>
                <a:spcPts val="200"/>
              </a:spcBef>
            </a:pPr>
            <a:r>
              <a:rPr kumimoji="0" lang="en-US" altLang="en-US" sz="2000" smtClean="0">
                <a:solidFill>
                  <a:srgbClr val="5F5F5F"/>
                </a:solidFill>
              </a:rPr>
              <a:t>Global rules on organizing the Requirements Document</a:t>
            </a:r>
          </a:p>
          <a:p>
            <a:pPr>
              <a:lnSpc>
                <a:spcPct val="130000"/>
              </a:lnSpc>
              <a:spcBef>
                <a:spcPts val="300"/>
              </a:spcBef>
            </a:pPr>
            <a:r>
              <a:rPr kumimoji="0" lang="en-US" altLang="en-US" smtClean="0">
                <a:solidFill>
                  <a:srgbClr val="5F5F5F"/>
                </a:solidFill>
              </a:rPr>
              <a:t>Use of diagrammatic notations</a:t>
            </a:r>
          </a:p>
          <a:p>
            <a:pPr lvl="1">
              <a:lnSpc>
                <a:spcPct val="100000"/>
              </a:lnSpc>
              <a:spcBef>
                <a:spcPts val="200"/>
              </a:spcBef>
            </a:pPr>
            <a:r>
              <a:rPr kumimoji="0" lang="en-US" altLang="en-US" sz="2000" smtClean="0">
                <a:solidFill>
                  <a:srgbClr val="5F5F5F"/>
                </a:solidFill>
              </a:rPr>
              <a:t>System scope:  context, problem, frame diagrams</a:t>
            </a:r>
          </a:p>
          <a:p>
            <a:pPr lvl="1">
              <a:spcBef>
                <a:spcPts val="200"/>
              </a:spcBef>
            </a:pPr>
            <a:r>
              <a:rPr kumimoji="0" lang="en-US" altLang="en-US" sz="2000" smtClean="0">
                <a:solidFill>
                  <a:srgbClr val="5F5F5F"/>
                </a:solidFill>
              </a:rPr>
              <a:t>Conceptual structures:  entity-relationship diagrams</a:t>
            </a:r>
          </a:p>
          <a:p>
            <a:pPr lvl="1">
              <a:spcBef>
                <a:spcPts val="200"/>
              </a:spcBef>
            </a:pPr>
            <a:r>
              <a:rPr kumimoji="0" lang="en-US" altLang="en-US" sz="2000" smtClean="0">
                <a:effectLst>
                  <a:outerShdw blurRad="38100" dist="38100" dir="2700000" algn="tl">
                    <a:srgbClr val="000000"/>
                  </a:outerShdw>
                </a:effectLst>
              </a:rPr>
              <a:t>Activities and data:  SADT diagrams</a:t>
            </a:r>
          </a:p>
          <a:p>
            <a:pPr lvl="1">
              <a:spcBef>
                <a:spcPts val="200"/>
              </a:spcBef>
            </a:pPr>
            <a:r>
              <a:rPr kumimoji="0" lang="en-US" altLang="en-US" sz="2000" smtClean="0">
                <a:effectLst>
                  <a:outerShdw blurRad="38100" dist="38100" dir="2700000" algn="tl">
                    <a:srgbClr val="000000"/>
                  </a:outerShdw>
                </a:effectLst>
              </a:rPr>
              <a:t>Information flows:  dataflow diagrams</a:t>
            </a:r>
          </a:p>
          <a:p>
            <a:pPr lvl="1">
              <a:spcBef>
                <a:spcPts val="200"/>
              </a:spcBef>
            </a:pPr>
            <a:r>
              <a:rPr kumimoji="0" lang="en-US" altLang="en-US" sz="2000" smtClean="0">
                <a:effectLst>
                  <a:outerShdw blurRad="38100" dist="38100" dir="2700000" algn="tl">
                    <a:srgbClr val="000000"/>
                  </a:outerShdw>
                </a:effectLst>
              </a:rPr>
              <a:t>System operations:  use case diagrams</a:t>
            </a:r>
          </a:p>
          <a:p>
            <a:pPr lvl="1">
              <a:spcBef>
                <a:spcPts val="200"/>
              </a:spcBef>
            </a:pPr>
            <a:r>
              <a:rPr kumimoji="0" lang="en-US" altLang="en-US" sz="2000" smtClean="0"/>
              <a:t>Interaction scenarios:  event trace diagrams</a:t>
            </a:r>
          </a:p>
          <a:p>
            <a:pPr lvl="1">
              <a:spcBef>
                <a:spcPts val="200"/>
              </a:spcBef>
            </a:pPr>
            <a:r>
              <a:rPr kumimoji="0" lang="en-US" altLang="en-US" sz="2000" smtClean="0"/>
              <a:t>System behaviors:  state machine diagrams</a:t>
            </a:r>
          </a:p>
          <a:p>
            <a:pPr lvl="1">
              <a:spcBef>
                <a:spcPts val="200"/>
              </a:spcBef>
            </a:pPr>
            <a:r>
              <a:rPr kumimoji="0" lang="en-US" altLang="en-US" sz="2000" smtClean="0"/>
              <a:t>Stimuli and responses:  R-net diagrams</a:t>
            </a:r>
          </a:p>
          <a:p>
            <a:pPr lvl="1">
              <a:spcBef>
                <a:spcPts val="200"/>
              </a:spcBef>
            </a:pPr>
            <a:r>
              <a:rPr kumimoji="0" lang="en-US" altLang="en-US" sz="2000" smtClean="0"/>
              <a:t>Integrating multiple system views, multi-view spec in UML</a:t>
            </a:r>
          </a:p>
        </p:txBody>
      </p:sp>
      <p:pic>
        <p:nvPicPr>
          <p:cNvPr id="368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395128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0290" name="Rectangle 2"/>
          <p:cNvSpPr>
            <a:spLocks noGrp="1" noChangeArrowheads="1"/>
          </p:cNvSpPr>
          <p:nvPr>
            <p:ph type="title"/>
          </p:nvPr>
        </p:nvSpPr>
        <p:spPr>
          <a:xfrm>
            <a:off x="1200150" y="228600"/>
            <a:ext cx="7758113" cy="762000"/>
          </a:xfrm>
        </p:spPr>
        <p:txBody>
          <a:bodyPr/>
          <a:lstStyle/>
          <a:p>
            <a:r>
              <a:rPr kumimoji="0" lang="en-US" altLang="en-US" smtClean="0"/>
              <a:t>Activities and data:  SADT diagrams</a:t>
            </a:r>
            <a:endParaRPr kumimoji="0" lang="en-US" altLang="en-US" sz="2500" smtClean="0">
              <a:effectLst>
                <a:outerShdw blurRad="38100" dist="38100" dir="2700000" algn="tl">
                  <a:srgbClr val="000000"/>
                </a:outerShdw>
              </a:effectLst>
            </a:endParaRPr>
          </a:p>
        </p:txBody>
      </p:sp>
      <p:sp>
        <p:nvSpPr>
          <p:cNvPr id="1420291" name="Rectangle 3"/>
          <p:cNvSpPr>
            <a:spLocks noGrp="1" noChangeArrowheads="1"/>
          </p:cNvSpPr>
          <p:nvPr>
            <p:ph type="body" idx="1"/>
          </p:nvPr>
        </p:nvSpPr>
        <p:spPr>
          <a:xfrm>
            <a:off x="227013" y="1338263"/>
            <a:ext cx="8853487" cy="4978400"/>
          </a:xfrm>
        </p:spPr>
        <p:txBody>
          <a:bodyPr/>
          <a:lstStyle/>
          <a:p>
            <a:r>
              <a:rPr lang="en-US" altLang="en-US" smtClean="0"/>
              <a:t>Capture activities &amp; data in the system </a:t>
            </a:r>
            <a:r>
              <a:rPr lang="en-US" altLang="en-US" sz="2000" smtClean="0"/>
              <a:t>(as-is or to-be)</a:t>
            </a:r>
            <a:endParaRPr lang="en-US" altLang="en-US" smtClean="0"/>
          </a:p>
          <a:p>
            <a:r>
              <a:rPr lang="en-US" altLang="en-US" smtClean="0">
                <a:effectLst>
                  <a:outerShdw blurRad="38100" dist="38100" dir="2700000" algn="tl">
                    <a:srgbClr val="000000"/>
                  </a:outerShdw>
                </a:effectLst>
              </a:rPr>
              <a:t>Actigram</a:t>
            </a:r>
            <a:r>
              <a:rPr lang="en-US" altLang="en-US" smtClean="0"/>
              <a:t>:  relates activities through </a:t>
            </a:r>
            <a:r>
              <a:rPr lang="en-US" altLang="en-US" i="1" smtClean="0"/>
              <a:t>data</a:t>
            </a:r>
            <a:r>
              <a:rPr lang="en-US" altLang="en-US" smtClean="0"/>
              <a:t> dependency links</a:t>
            </a:r>
          </a:p>
          <a:p>
            <a:pPr lvl="1">
              <a:lnSpc>
                <a:spcPct val="90000"/>
              </a:lnSpc>
            </a:pPr>
            <a:r>
              <a:rPr lang="en-US" altLang="en-US" smtClean="0"/>
              <a:t>East </a:t>
            </a:r>
            <a:r>
              <a:rPr lang="en-US" altLang="en-US" sz="2400" smtClean="0">
                <a:effectLst>
                  <a:outerShdw blurRad="38100" dist="38100" dir="2700000" algn="tl">
                    <a:srgbClr val="000000"/>
                  </a:outerShdw>
                </a:effectLst>
                <a:latin typeface="Symbol" pitchFamily="18" charset="2"/>
              </a:rPr>
              <a:t>® </a:t>
            </a:r>
            <a:r>
              <a:rPr lang="en-US" altLang="en-US" smtClean="0"/>
              <a:t>:  input data;  West </a:t>
            </a:r>
            <a:r>
              <a:rPr lang="en-US" altLang="en-US" sz="2400" smtClean="0">
                <a:effectLst>
                  <a:outerShdw blurRad="38100" dist="38100" dir="2700000" algn="tl">
                    <a:srgbClr val="000000"/>
                  </a:outerShdw>
                </a:effectLst>
                <a:latin typeface="Symbol" pitchFamily="18" charset="2"/>
              </a:rPr>
              <a:t>®</a:t>
            </a:r>
            <a:r>
              <a:rPr lang="en-US" altLang="en-US" smtClean="0"/>
              <a:t> :  output data</a:t>
            </a:r>
          </a:p>
          <a:p>
            <a:pPr lvl="1">
              <a:lnSpc>
                <a:spcPct val="90000"/>
              </a:lnSpc>
            </a:pPr>
            <a:r>
              <a:rPr lang="en-US" altLang="en-US" smtClean="0"/>
              <a:t>North </a:t>
            </a:r>
            <a:r>
              <a:rPr lang="en-US" altLang="en-US" sz="2400" smtClean="0">
                <a:effectLst>
                  <a:outerShdw blurRad="38100" dist="38100" dir="2700000" algn="tl">
                    <a:srgbClr val="000000"/>
                  </a:outerShdw>
                </a:effectLst>
                <a:latin typeface="Symbol" pitchFamily="18" charset="2"/>
              </a:rPr>
              <a:t>®</a:t>
            </a:r>
            <a:r>
              <a:rPr lang="en-US" altLang="en-US" smtClean="0"/>
              <a:t> :  controlling data/event;  South </a:t>
            </a:r>
            <a:r>
              <a:rPr lang="en-US" altLang="en-US" sz="2400" smtClean="0">
                <a:effectLst>
                  <a:outerShdw blurRad="38100" dist="38100" dir="2700000" algn="tl">
                    <a:srgbClr val="000000"/>
                  </a:outerShdw>
                </a:effectLst>
                <a:latin typeface="Symbol" pitchFamily="18" charset="2"/>
              </a:rPr>
              <a:t>®</a:t>
            </a:r>
            <a:r>
              <a:rPr lang="en-US" altLang="en-US" smtClean="0"/>
              <a:t> :  processor</a:t>
            </a:r>
          </a:p>
          <a:p>
            <a:pPr lvl="1">
              <a:lnSpc>
                <a:spcPct val="90000"/>
              </a:lnSpc>
            </a:pPr>
            <a:r>
              <a:rPr lang="en-US" altLang="en-US" smtClean="0"/>
              <a:t>Activities refinable into sub-activities</a:t>
            </a:r>
          </a:p>
          <a:p>
            <a:r>
              <a:rPr lang="en-US" altLang="en-US" smtClean="0">
                <a:effectLst>
                  <a:outerShdw blurRad="38100" dist="38100" dir="2700000" algn="tl">
                    <a:srgbClr val="000000"/>
                  </a:outerShdw>
                </a:effectLst>
              </a:rPr>
              <a:t>Datagram</a:t>
            </a:r>
            <a:r>
              <a:rPr lang="en-US" altLang="en-US" smtClean="0"/>
              <a:t>:  relates data through </a:t>
            </a:r>
            <a:r>
              <a:rPr lang="en-US" altLang="en-US" i="1" smtClean="0"/>
              <a:t>control</a:t>
            </a:r>
            <a:r>
              <a:rPr lang="en-US" altLang="en-US" smtClean="0"/>
              <a:t> dependency links</a:t>
            </a:r>
          </a:p>
          <a:p>
            <a:pPr lvl="1">
              <a:lnSpc>
                <a:spcPct val="90000"/>
              </a:lnSpc>
            </a:pPr>
            <a:r>
              <a:rPr lang="en-US" altLang="en-US" smtClean="0"/>
              <a:t>East </a:t>
            </a:r>
            <a:r>
              <a:rPr lang="en-US" altLang="en-US" sz="2400" smtClean="0">
                <a:effectLst>
                  <a:outerShdw blurRad="38100" dist="38100" dir="2700000" algn="tl">
                    <a:srgbClr val="000000"/>
                  </a:outerShdw>
                </a:effectLst>
                <a:latin typeface="Symbol" pitchFamily="18" charset="2"/>
              </a:rPr>
              <a:t>® </a:t>
            </a:r>
            <a:r>
              <a:rPr lang="en-US" altLang="en-US" smtClean="0"/>
              <a:t>:  producing activity;  West </a:t>
            </a:r>
            <a:r>
              <a:rPr lang="en-US" altLang="en-US" sz="2400" smtClean="0">
                <a:effectLst>
                  <a:outerShdw blurRad="38100" dist="38100" dir="2700000" algn="tl">
                    <a:srgbClr val="000000"/>
                  </a:outerShdw>
                </a:effectLst>
                <a:latin typeface="Symbol" pitchFamily="18" charset="2"/>
              </a:rPr>
              <a:t>®</a:t>
            </a:r>
            <a:r>
              <a:rPr lang="en-US" altLang="en-US" smtClean="0"/>
              <a:t> :  consuming activity</a:t>
            </a:r>
          </a:p>
          <a:p>
            <a:pPr lvl="1">
              <a:lnSpc>
                <a:spcPct val="90000"/>
              </a:lnSpc>
            </a:pPr>
            <a:r>
              <a:rPr lang="en-US" altLang="en-US" smtClean="0"/>
              <a:t>North </a:t>
            </a:r>
            <a:r>
              <a:rPr lang="en-US" altLang="en-US" sz="2400" smtClean="0">
                <a:effectLst>
                  <a:outerShdw blurRad="38100" dist="38100" dir="2700000" algn="tl">
                    <a:srgbClr val="000000"/>
                  </a:outerShdw>
                </a:effectLst>
                <a:latin typeface="Symbol" pitchFamily="18" charset="2"/>
              </a:rPr>
              <a:t>®</a:t>
            </a:r>
            <a:r>
              <a:rPr lang="en-US" altLang="en-US" smtClean="0"/>
              <a:t> :  validation activity;  South </a:t>
            </a:r>
            <a:r>
              <a:rPr lang="en-US" altLang="en-US" sz="2400" smtClean="0">
                <a:effectLst>
                  <a:outerShdw blurRad="38100" dist="38100" dir="2700000" algn="tl">
                    <a:srgbClr val="000000"/>
                  </a:outerShdw>
                </a:effectLst>
                <a:latin typeface="Symbol" pitchFamily="18" charset="2"/>
              </a:rPr>
              <a:t>®</a:t>
            </a:r>
            <a:r>
              <a:rPr lang="en-US" altLang="en-US" smtClean="0"/>
              <a:t> :  needed resources</a:t>
            </a:r>
          </a:p>
          <a:p>
            <a:pPr lvl="1">
              <a:lnSpc>
                <a:spcPct val="90000"/>
              </a:lnSpc>
            </a:pPr>
            <a:r>
              <a:rPr lang="en-US" altLang="en-US" smtClean="0"/>
              <a:t>Data refinable into sub-data</a:t>
            </a:r>
          </a:p>
          <a:p>
            <a:pPr>
              <a:lnSpc>
                <a:spcPct val="100000"/>
              </a:lnSpc>
              <a:spcBef>
                <a:spcPct val="60000"/>
              </a:spcBef>
            </a:pPr>
            <a:r>
              <a:rPr lang="en-US" altLang="en-US" smtClean="0"/>
              <a:t>Data-activity duality:</a:t>
            </a:r>
          </a:p>
          <a:p>
            <a:pPr lvl="1">
              <a:lnSpc>
                <a:spcPct val="100000"/>
              </a:lnSpc>
              <a:spcBef>
                <a:spcPct val="15000"/>
              </a:spcBef>
            </a:pPr>
            <a:r>
              <a:rPr lang="en-US" altLang="en-US" smtClean="0"/>
              <a:t>data in actigram must appear in datagram </a:t>
            </a:r>
          </a:p>
          <a:p>
            <a:pPr lvl="1">
              <a:lnSpc>
                <a:spcPct val="100000"/>
              </a:lnSpc>
              <a:spcBef>
                <a:spcPct val="15000"/>
              </a:spcBef>
            </a:pPr>
            <a:r>
              <a:rPr lang="en-US" altLang="en-US" smtClean="0"/>
              <a:t>activities in datagram must appear in actigram</a:t>
            </a:r>
          </a:p>
        </p:txBody>
      </p:sp>
      <p:graphicFrame>
        <p:nvGraphicFramePr>
          <p:cNvPr id="11266" name="Object 4"/>
          <p:cNvGraphicFramePr>
            <a:graphicFrameLocks noChangeAspect="1"/>
          </p:cNvGraphicFramePr>
          <p:nvPr/>
        </p:nvGraphicFramePr>
        <p:xfrm>
          <a:off x="82550" y="139700"/>
          <a:ext cx="1338263" cy="838200"/>
        </p:xfrm>
        <a:graphic>
          <a:graphicData uri="http://schemas.openxmlformats.org/presentationml/2006/ole">
            <mc:AlternateContent xmlns:mc="http://schemas.openxmlformats.org/markup-compatibility/2006">
              <mc:Choice xmlns:v="urn:schemas-microsoft-com:vml" Requires="v">
                <p:oleObj spid="_x0000_s11270" name="Clip" r:id="rId4" imgW="5905440" imgH="3697560" progId="MS_ClipArt_Gallery.2">
                  <p:embed/>
                </p:oleObj>
              </mc:Choice>
              <mc:Fallback>
                <p:oleObj name="Clip" r:id="rId4" imgW="5905440" imgH="36975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 y="139700"/>
                        <a:ext cx="13382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kumimoji="0" lang="en-US" altLang="en-US" smtClean="0"/>
              <a:t>SADT diagrams:  actigram example</a:t>
            </a:r>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0" name="Object 8"/>
          <p:cNvGraphicFramePr>
            <a:graphicFrameLocks noChangeAspect="1"/>
          </p:cNvGraphicFramePr>
          <p:nvPr/>
        </p:nvGraphicFramePr>
        <p:xfrm>
          <a:off x="188913" y="1462088"/>
          <a:ext cx="8736012" cy="4194175"/>
        </p:xfrm>
        <a:graphic>
          <a:graphicData uri="http://schemas.openxmlformats.org/presentationml/2006/ole">
            <mc:AlternateContent xmlns:mc="http://schemas.openxmlformats.org/markup-compatibility/2006">
              <mc:Choice xmlns:v="urn:schemas-microsoft-com:vml" Requires="v">
                <p:oleObj spid="_x0000_s12306" name="Picture" r:id="rId5" imgW="5850360" imgH="2809080" progId="Word.Picture.8">
                  <p:embed/>
                </p:oleObj>
              </mc:Choice>
              <mc:Fallback>
                <p:oleObj name="Picture" r:id="rId5" imgW="5850360" imgH="2809080"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3" y="1462088"/>
                        <a:ext cx="8736012"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Rectangle 9"/>
          <p:cNvSpPr>
            <a:spLocks noChangeArrowheads="1"/>
          </p:cNvSpPr>
          <p:nvPr/>
        </p:nvSpPr>
        <p:spPr bwMode="auto">
          <a:xfrm>
            <a:off x="7026275" y="2146300"/>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refinement</a:t>
            </a:r>
            <a:endParaRPr lang="fr-BE" altLang="en-US" sz="2000" i="1">
              <a:solidFill>
                <a:schemeClr val="tx2"/>
              </a:solidFill>
              <a:effectLst/>
              <a:latin typeface="Comic Sans MS" pitchFamily="66" charset="0"/>
            </a:endParaRPr>
          </a:p>
        </p:txBody>
      </p:sp>
      <p:sp>
        <p:nvSpPr>
          <p:cNvPr id="1429514" name="Line 10"/>
          <p:cNvSpPr>
            <a:spLocks noChangeShapeType="1"/>
          </p:cNvSpPr>
          <p:nvPr/>
        </p:nvSpPr>
        <p:spPr bwMode="auto">
          <a:xfrm flipV="1">
            <a:off x="7513638" y="24320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295" name="Rectangle 11"/>
          <p:cNvSpPr>
            <a:spLocks noChangeArrowheads="1"/>
          </p:cNvSpPr>
          <p:nvPr/>
        </p:nvSpPr>
        <p:spPr bwMode="auto">
          <a:xfrm>
            <a:off x="1998663" y="4694238"/>
            <a:ext cx="16144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input data</a:t>
            </a:r>
            <a:endParaRPr lang="fr-BE" altLang="en-US" sz="2000" i="1">
              <a:solidFill>
                <a:schemeClr val="tx2"/>
              </a:solidFill>
              <a:effectLst/>
              <a:latin typeface="Comic Sans MS" pitchFamily="66" charset="0"/>
            </a:endParaRPr>
          </a:p>
        </p:txBody>
      </p:sp>
      <p:sp>
        <p:nvSpPr>
          <p:cNvPr id="12296" name="Rectangle 12"/>
          <p:cNvSpPr>
            <a:spLocks noChangeArrowheads="1"/>
          </p:cNvSpPr>
          <p:nvPr/>
        </p:nvSpPr>
        <p:spPr bwMode="auto">
          <a:xfrm>
            <a:off x="4083050" y="5324475"/>
            <a:ext cx="1628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output data</a:t>
            </a:r>
            <a:endParaRPr lang="fr-BE" altLang="en-US" sz="2000" i="1">
              <a:solidFill>
                <a:schemeClr val="tx2"/>
              </a:solidFill>
              <a:effectLst/>
              <a:latin typeface="Comic Sans MS" pitchFamily="66" charset="0"/>
            </a:endParaRPr>
          </a:p>
        </p:txBody>
      </p:sp>
      <p:sp>
        <p:nvSpPr>
          <p:cNvPr id="1429517" name="Line 13"/>
          <p:cNvSpPr>
            <a:spLocks noChangeShapeType="1"/>
          </p:cNvSpPr>
          <p:nvPr/>
        </p:nvSpPr>
        <p:spPr bwMode="auto">
          <a:xfrm flipV="1">
            <a:off x="3005138" y="43878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8" name="Line 14"/>
          <p:cNvSpPr>
            <a:spLocks noChangeShapeType="1"/>
          </p:cNvSpPr>
          <p:nvPr/>
        </p:nvSpPr>
        <p:spPr bwMode="auto">
          <a:xfrm flipV="1">
            <a:off x="4852988" y="4951413"/>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9" name="Line 15"/>
          <p:cNvSpPr>
            <a:spLocks noChangeShapeType="1"/>
          </p:cNvSpPr>
          <p:nvPr/>
        </p:nvSpPr>
        <p:spPr bwMode="auto">
          <a:xfrm flipV="1">
            <a:off x="3705225" y="4916488"/>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0" name="Rectangle 16"/>
          <p:cNvSpPr>
            <a:spLocks noChangeArrowheads="1"/>
          </p:cNvSpPr>
          <p:nvPr/>
        </p:nvSpPr>
        <p:spPr bwMode="auto">
          <a:xfrm>
            <a:off x="2503488" y="5275263"/>
            <a:ext cx="1628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processor</a:t>
            </a:r>
            <a:endParaRPr lang="fr-BE" altLang="en-US" sz="2000" i="1">
              <a:solidFill>
                <a:schemeClr val="tx2"/>
              </a:solidFill>
              <a:effectLst/>
              <a:latin typeface="Comic Sans MS" pitchFamily="66" charset="0"/>
            </a:endParaRPr>
          </a:p>
        </p:txBody>
      </p:sp>
      <p:sp>
        <p:nvSpPr>
          <p:cNvPr id="12301" name="Rectangle 17"/>
          <p:cNvSpPr>
            <a:spLocks noChangeArrowheads="1"/>
          </p:cNvSpPr>
          <p:nvPr/>
        </p:nvSpPr>
        <p:spPr bwMode="auto">
          <a:xfrm>
            <a:off x="265113" y="4394200"/>
            <a:ext cx="1860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controlling data</a:t>
            </a:r>
            <a:endParaRPr lang="fr-BE" altLang="en-US" sz="2000" i="1">
              <a:solidFill>
                <a:schemeClr val="tx2"/>
              </a:solidFill>
              <a:effectLst/>
              <a:latin typeface="Comic Sans MS" pitchFamily="66" charset="0"/>
            </a:endParaRPr>
          </a:p>
        </p:txBody>
      </p:sp>
      <p:sp>
        <p:nvSpPr>
          <p:cNvPr id="1429522" name="Line 18"/>
          <p:cNvSpPr>
            <a:spLocks noChangeShapeType="1"/>
          </p:cNvSpPr>
          <p:nvPr/>
        </p:nvSpPr>
        <p:spPr bwMode="auto">
          <a:xfrm flipV="1">
            <a:off x="2105025" y="3111500"/>
            <a:ext cx="1703388" cy="145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3" name="Rectangle 19"/>
          <p:cNvSpPr>
            <a:spLocks noChangeArrowheads="1"/>
          </p:cNvSpPr>
          <p:nvPr/>
        </p:nvSpPr>
        <p:spPr bwMode="auto">
          <a:xfrm>
            <a:off x="4852988" y="113823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activity</a:t>
            </a:r>
            <a:endParaRPr lang="fr-BE" altLang="en-US" sz="2000" i="1">
              <a:solidFill>
                <a:schemeClr val="tx2"/>
              </a:solidFill>
              <a:effectLst/>
              <a:latin typeface="Comic Sans MS" pitchFamily="66" charset="0"/>
            </a:endParaRPr>
          </a:p>
        </p:txBody>
      </p:sp>
      <p:sp>
        <p:nvSpPr>
          <p:cNvPr id="1429524" name="Line 20"/>
          <p:cNvSpPr>
            <a:spLocks noChangeShapeType="1"/>
          </p:cNvSpPr>
          <p:nvPr/>
        </p:nvSpPr>
        <p:spPr bwMode="auto">
          <a:xfrm flipV="1">
            <a:off x="5176838" y="1417638"/>
            <a:ext cx="577850" cy="534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kumimoji="0" lang="en-US" altLang="en-US" smtClean="0"/>
              <a:t>SADT diagrams:  datagram example</a:t>
            </a: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7" name="Group 15"/>
          <p:cNvGrpSpPr>
            <a:grpSpLocks/>
          </p:cNvGrpSpPr>
          <p:nvPr/>
        </p:nvGrpSpPr>
        <p:grpSpPr bwMode="auto">
          <a:xfrm>
            <a:off x="692150" y="1277938"/>
            <a:ext cx="7577138" cy="2559050"/>
            <a:chOff x="136" y="1041"/>
            <a:chExt cx="4773" cy="1612"/>
          </a:xfrm>
        </p:grpSpPr>
        <p:graphicFrame>
          <p:nvGraphicFramePr>
            <p:cNvPr id="13314" name="Object 6"/>
            <p:cNvGraphicFramePr>
              <a:graphicFrameLocks noChangeAspect="1"/>
            </p:cNvGraphicFramePr>
            <p:nvPr/>
          </p:nvGraphicFramePr>
          <p:xfrm>
            <a:off x="695" y="1193"/>
            <a:ext cx="4108" cy="1460"/>
          </p:xfrm>
          <a:graphic>
            <a:graphicData uri="http://schemas.openxmlformats.org/presentationml/2006/ole">
              <mc:AlternateContent xmlns:mc="http://schemas.openxmlformats.org/markup-compatibility/2006">
                <mc:Choice xmlns:v="urn:schemas-microsoft-com:vml" Requires="v">
                  <p:oleObj spid="_x0000_s13330" name="Picture" r:id="rId5" imgW="3600360" imgH="1278720" progId="Word.Picture.8">
                    <p:embed/>
                  </p:oleObj>
                </mc:Choice>
                <mc:Fallback>
                  <p:oleObj name="Picture" r:id="rId5" imgW="3600360" imgH="127872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 y="1193"/>
                          <a:ext cx="4108" cy="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Rectangle 7"/>
            <p:cNvSpPr>
              <a:spLocks noChangeArrowheads="1"/>
            </p:cNvSpPr>
            <p:nvPr/>
          </p:nvSpPr>
          <p:spPr bwMode="auto">
            <a:xfrm>
              <a:off x="251" y="2125"/>
              <a:ext cx="13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producing activity</a:t>
              </a:r>
              <a:endParaRPr lang="fr-BE" altLang="en-US" sz="2000" i="1">
                <a:solidFill>
                  <a:schemeClr val="tx2"/>
                </a:solidFill>
                <a:effectLst/>
                <a:latin typeface="Comic Sans MS" pitchFamily="66" charset="0"/>
              </a:endParaRPr>
            </a:p>
          </p:txBody>
        </p:sp>
        <p:sp>
          <p:nvSpPr>
            <p:cNvPr id="13322" name="Rectangle 8"/>
            <p:cNvSpPr>
              <a:spLocks noChangeArrowheads="1"/>
            </p:cNvSpPr>
            <p:nvPr/>
          </p:nvSpPr>
          <p:spPr bwMode="auto">
            <a:xfrm>
              <a:off x="394" y="1041"/>
              <a:ext cx="14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controlling activity</a:t>
              </a:r>
              <a:endParaRPr lang="fr-BE" altLang="en-US" sz="2000" i="1">
                <a:solidFill>
                  <a:schemeClr val="tx2"/>
                </a:solidFill>
                <a:effectLst/>
                <a:latin typeface="Comic Sans MS" pitchFamily="66" charset="0"/>
              </a:endParaRPr>
            </a:p>
          </p:txBody>
        </p:sp>
        <p:sp>
          <p:nvSpPr>
            <p:cNvPr id="1430537" name="Line 9"/>
            <p:cNvSpPr>
              <a:spLocks noChangeShapeType="1"/>
            </p:cNvSpPr>
            <p:nvPr/>
          </p:nvSpPr>
          <p:spPr bwMode="auto">
            <a:xfrm>
              <a:off x="953" y="1243"/>
              <a:ext cx="1092" cy="109"/>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38" name="Line 10"/>
            <p:cNvSpPr>
              <a:spLocks noChangeShapeType="1"/>
            </p:cNvSpPr>
            <p:nvPr/>
          </p:nvSpPr>
          <p:spPr bwMode="auto">
            <a:xfrm flipV="1">
              <a:off x="749" y="1776"/>
              <a:ext cx="501" cy="354"/>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5" name="Rectangle 11"/>
            <p:cNvSpPr>
              <a:spLocks noChangeArrowheads="1"/>
            </p:cNvSpPr>
            <p:nvPr/>
          </p:nvSpPr>
          <p:spPr bwMode="auto">
            <a:xfrm>
              <a:off x="3520" y="1120"/>
              <a:ext cx="13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consuming activity</a:t>
              </a:r>
              <a:endParaRPr lang="fr-BE" altLang="en-US" sz="2000" i="1">
                <a:solidFill>
                  <a:schemeClr val="tx2"/>
                </a:solidFill>
                <a:effectLst/>
                <a:latin typeface="Comic Sans MS" pitchFamily="66" charset="0"/>
              </a:endParaRPr>
            </a:p>
          </p:txBody>
        </p:sp>
        <p:sp>
          <p:nvSpPr>
            <p:cNvPr id="1430540" name="Line 12"/>
            <p:cNvSpPr>
              <a:spLocks noChangeShapeType="1"/>
            </p:cNvSpPr>
            <p:nvPr/>
          </p:nvSpPr>
          <p:spPr bwMode="auto">
            <a:xfrm flipV="1">
              <a:off x="3809" y="1299"/>
              <a:ext cx="473" cy="39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41" name="Line 13"/>
            <p:cNvSpPr>
              <a:spLocks noChangeShapeType="1"/>
            </p:cNvSpPr>
            <p:nvPr/>
          </p:nvSpPr>
          <p:spPr bwMode="auto">
            <a:xfrm flipV="1">
              <a:off x="1209" y="2408"/>
              <a:ext cx="582" cy="126"/>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8" name="Rectangle 14"/>
            <p:cNvSpPr>
              <a:spLocks noChangeArrowheads="1"/>
            </p:cNvSpPr>
            <p:nvPr/>
          </p:nvSpPr>
          <p:spPr bwMode="auto">
            <a:xfrm>
              <a:off x="136" y="2429"/>
              <a:ext cx="14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resource</a:t>
              </a:r>
              <a:endParaRPr lang="fr-BE" altLang="en-US" sz="2000" i="1">
                <a:solidFill>
                  <a:schemeClr val="tx2"/>
                </a:solidFill>
                <a:effectLst/>
                <a:latin typeface="Comic Sans MS" pitchFamily="66" charset="0"/>
              </a:endParaRPr>
            </a:p>
          </p:txBody>
        </p:sp>
      </p:grpSp>
      <p:sp>
        <p:nvSpPr>
          <p:cNvPr id="13318" name="Rectangle 16"/>
          <p:cNvSpPr>
            <a:spLocks noChangeArrowheads="1"/>
          </p:cNvSpPr>
          <p:nvPr/>
        </p:nvSpPr>
        <p:spPr bwMode="auto">
          <a:xfrm>
            <a:off x="257175" y="4113213"/>
            <a:ext cx="88868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Char char="u"/>
            </a:pPr>
            <a:r>
              <a:rPr lang="fr-BE" altLang="en-US" sz="2200">
                <a:solidFill>
                  <a:schemeClr val="tx1"/>
                </a:solidFill>
                <a:effectLst/>
                <a:latin typeface="Comic Sans MS" pitchFamily="66" charset="0"/>
              </a:rPr>
              <a:t>Consistency/completeness rules checkable by tools</a:t>
            </a:r>
            <a:endParaRPr lang="fr-BE" altLang="en-US" sz="2000">
              <a:solidFill>
                <a:srgbClr val="009999"/>
              </a:solidFill>
              <a:effectLst/>
              <a:latin typeface="Comic Sans MS" pitchFamily="66" charset="0"/>
            </a:endParaRPr>
          </a:p>
          <a:p>
            <a:pPr lvl="1" algn="l">
              <a:lnSpc>
                <a:spcPct val="130000"/>
              </a:lnSpc>
              <a:spcBef>
                <a:spcPct val="10000"/>
              </a:spcBef>
              <a:buClr>
                <a:schemeClr val="tx2"/>
              </a:buClr>
              <a:buFontTx/>
              <a:buChar char="–"/>
            </a:pPr>
            <a:r>
              <a:rPr lang="fr-BE" altLang="en-US" sz="2000">
                <a:solidFill>
                  <a:srgbClr val="009999"/>
                </a:solidFill>
                <a:effectLst/>
                <a:latin typeface="Comic Sans MS" pitchFamily="66" charset="0"/>
              </a:rPr>
              <a:t>Every activity must have an input and an output</a:t>
            </a:r>
          </a:p>
          <a:p>
            <a:pPr lvl="1" algn="l">
              <a:lnSpc>
                <a:spcPct val="110000"/>
              </a:lnSpc>
              <a:spcBef>
                <a:spcPct val="10000"/>
              </a:spcBef>
              <a:buClr>
                <a:schemeClr val="tx2"/>
              </a:buClr>
              <a:buFontTx/>
              <a:buChar char="–"/>
            </a:pPr>
            <a:r>
              <a:rPr lang="fr-BE" altLang="en-US" sz="2000">
                <a:solidFill>
                  <a:srgbClr val="009999"/>
                </a:solidFill>
                <a:effectLst/>
                <a:latin typeface="Comic Sans MS" pitchFamily="66" charset="0"/>
              </a:rPr>
              <a:t>All data must have a producer and a consumer</a:t>
            </a:r>
          </a:p>
          <a:p>
            <a:pPr lvl="1" algn="l">
              <a:lnSpc>
                <a:spcPct val="130000"/>
              </a:lnSpc>
              <a:spcBef>
                <a:spcPct val="10000"/>
              </a:spcBef>
              <a:buClr>
                <a:schemeClr val="tx2"/>
              </a:buClr>
              <a:buFontTx/>
              <a:buChar char="–"/>
            </a:pPr>
            <a:r>
              <a:rPr lang="fr-BE" altLang="en-US" sz="2000">
                <a:solidFill>
                  <a:srgbClr val="009999"/>
                </a:solidFill>
                <a:effectLst/>
                <a:latin typeface="Comic Sans MS" pitchFamily="66" charset="0"/>
              </a:rPr>
              <a:t>I/O data of an activity must appear as I/O data of subactivities</a:t>
            </a:r>
          </a:p>
          <a:p>
            <a:pPr lvl="1" algn="l">
              <a:lnSpc>
                <a:spcPct val="130000"/>
              </a:lnSpc>
              <a:spcBef>
                <a:spcPct val="10000"/>
              </a:spcBef>
              <a:buClr>
                <a:schemeClr val="tx2"/>
              </a:buClr>
              <a:buFontTx/>
              <a:buChar char="–"/>
            </a:pPr>
            <a:r>
              <a:rPr lang="fr-BE" altLang="en-US" sz="2000">
                <a:solidFill>
                  <a:srgbClr val="009999"/>
                </a:solidFill>
                <a:effectLst/>
                <a:latin typeface="Comic Sans MS" pitchFamily="66" charset="0"/>
              </a:rPr>
              <a:t>Every activity in a datagram must be defined in an actigram, ...</a:t>
            </a:r>
          </a:p>
        </p:txBody>
      </p:sp>
      <p:sp>
        <p:nvSpPr>
          <p:cNvPr id="13319" name="Rectangle 17"/>
          <p:cNvSpPr>
            <a:spLocks noChangeArrowheads="1"/>
          </p:cNvSpPr>
          <p:nvPr/>
        </p:nvSpPr>
        <p:spPr bwMode="auto">
          <a:xfrm>
            <a:off x="5713413" y="3317875"/>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data</a:t>
            </a:r>
            <a:endParaRPr lang="fr-BE" altLang="en-US" sz="2000" i="1">
              <a:solidFill>
                <a:schemeClr val="tx2"/>
              </a:solidFill>
              <a:effectLst/>
              <a:latin typeface="Comic Sans MS" pitchFamily="66" charset="0"/>
            </a:endParaRPr>
          </a:p>
        </p:txBody>
      </p:sp>
      <p:sp>
        <p:nvSpPr>
          <p:cNvPr id="1430546" name="Line 18"/>
          <p:cNvSpPr>
            <a:spLocks noChangeShapeType="1"/>
          </p:cNvSpPr>
          <p:nvPr/>
        </p:nvSpPr>
        <p:spPr bwMode="auto">
          <a:xfrm>
            <a:off x="5451475" y="2997200"/>
            <a:ext cx="923925" cy="4175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200150" y="228600"/>
            <a:ext cx="7758113" cy="762000"/>
          </a:xfrm>
        </p:spPr>
        <p:txBody>
          <a:bodyPr/>
          <a:lstStyle/>
          <a:p>
            <a:r>
              <a:rPr kumimoji="0" lang="en-US" altLang="en-US" smtClean="0"/>
              <a:t>Information flows:  dataflow diagrams</a:t>
            </a:r>
            <a:endParaRPr kumimoji="0" lang="en-US" altLang="en-US" sz="2500" smtClean="0">
              <a:effectLst>
                <a:outerShdw blurRad="38100" dist="38100" dir="2700000" algn="tl">
                  <a:srgbClr val="000000"/>
                </a:outerShdw>
              </a:effectLst>
            </a:endParaRPr>
          </a:p>
        </p:txBody>
      </p:sp>
      <p:sp>
        <p:nvSpPr>
          <p:cNvPr id="1421315" name="Rectangle 3"/>
          <p:cNvSpPr>
            <a:spLocks noGrp="1" noChangeArrowheads="1"/>
          </p:cNvSpPr>
          <p:nvPr>
            <p:ph type="body" idx="1"/>
          </p:nvPr>
        </p:nvSpPr>
        <p:spPr/>
        <p:txBody>
          <a:bodyPr/>
          <a:lstStyle/>
          <a:p>
            <a:r>
              <a:rPr lang="en-US" altLang="en-US" smtClean="0"/>
              <a:t>Capture system operations linked by data dependencies</a:t>
            </a:r>
          </a:p>
          <a:p>
            <a:pPr lvl="1">
              <a:lnSpc>
                <a:spcPct val="100000"/>
              </a:lnSpc>
            </a:pPr>
            <a:r>
              <a:rPr lang="en-US" altLang="en-US" smtClean="0"/>
              <a:t>simpler but less expressive than actigrams</a:t>
            </a:r>
          </a:p>
          <a:p>
            <a:pPr>
              <a:lnSpc>
                <a:spcPct val="130000"/>
              </a:lnSpc>
            </a:pPr>
            <a:r>
              <a:rPr lang="en-US" altLang="en-US" smtClean="0"/>
              <a:t>Operation =  data transformation activity</a:t>
            </a:r>
          </a:p>
          <a:p>
            <a:pPr>
              <a:lnSpc>
                <a:spcPct val="130000"/>
              </a:lnSpc>
            </a:pPr>
            <a:r>
              <a:rPr lang="en-US" altLang="en-US" smtClean="0"/>
              <a:t>Input, output links =  data flows</a:t>
            </a:r>
          </a:p>
          <a:p>
            <a:pPr lvl="1"/>
            <a:r>
              <a:rPr lang="en-US" altLang="en-US" smtClean="0"/>
              <a:t>operation needs data flowing </a:t>
            </a:r>
            <a:r>
              <a:rPr lang="en-US" altLang="en-US" i="1" smtClean="0"/>
              <a:t>in</a:t>
            </a:r>
            <a:r>
              <a:rPr lang="en-US" altLang="en-US" smtClean="0"/>
              <a:t> to produce data flowing </a:t>
            </a:r>
            <a:r>
              <a:rPr lang="en-US" altLang="en-US" i="1" smtClean="0"/>
              <a:t>out</a:t>
            </a:r>
            <a:r>
              <a:rPr lang="en-US" altLang="en-US" smtClean="0"/>
              <a:t> </a:t>
            </a:r>
          </a:p>
          <a:p>
            <a:pPr lvl="1">
              <a:lnSpc>
                <a:spcPct val="100000"/>
              </a:lnSpc>
              <a:buFontTx/>
              <a:buNone/>
            </a:pPr>
            <a:r>
              <a:rPr lang="en-US" altLang="en-US" smtClean="0"/>
              <a:t>   (</a:t>
            </a:r>
            <a:r>
              <a:rPr lang="en-US" altLang="en-US" b="1" smtClean="0">
                <a:latin typeface="Symbol" pitchFamily="18" charset="2"/>
              </a:rPr>
              <a:t>¹</a:t>
            </a:r>
            <a:r>
              <a:rPr lang="en-US" altLang="en-US" smtClean="0"/>
              <a:t> control flow !)</a:t>
            </a:r>
          </a:p>
          <a:p>
            <a:pPr>
              <a:lnSpc>
                <a:spcPct val="120000"/>
              </a:lnSpc>
            </a:pPr>
            <a:r>
              <a:rPr lang="en-US" altLang="en-US" smtClean="0"/>
              <a:t>Data transformation rule to be specified ...</a:t>
            </a:r>
          </a:p>
          <a:p>
            <a:pPr lvl="1">
              <a:lnSpc>
                <a:spcPct val="100000"/>
              </a:lnSpc>
            </a:pPr>
            <a:r>
              <a:rPr lang="en-US" altLang="en-US" smtClean="0"/>
              <a:t>in annotation  (structured NL) </a:t>
            </a:r>
          </a:p>
          <a:p>
            <a:pPr lvl="1">
              <a:lnSpc>
                <a:spcPct val="100000"/>
              </a:lnSpc>
            </a:pPr>
            <a:r>
              <a:rPr lang="en-US" altLang="en-US" smtClean="0">
                <a:effectLst>
                  <a:outerShdw blurRad="38100" dist="38100" dir="2700000" algn="tl">
                    <a:srgbClr val="000000"/>
                  </a:outerShdw>
                </a:effectLst>
              </a:rPr>
              <a:t>or</a:t>
            </a:r>
            <a:r>
              <a:rPr lang="en-US" altLang="en-US" smtClean="0"/>
              <a:t> in another DFD  (operation refinement, cf. SADT)</a:t>
            </a:r>
          </a:p>
          <a:p>
            <a:pPr>
              <a:lnSpc>
                <a:spcPct val="130000"/>
              </a:lnSpc>
            </a:pPr>
            <a:r>
              <a:rPr lang="en-US" altLang="en-US" smtClean="0"/>
              <a:t>System components, data repositories =  origins, ends of flow </a:t>
            </a:r>
          </a:p>
          <a:p>
            <a:pPr>
              <a:lnSpc>
                <a:spcPct val="120000"/>
              </a:lnSpc>
            </a:pPr>
            <a:r>
              <a:rPr lang="fr-BE" altLang="en-US" smtClean="0"/>
              <a:t>Consistency/completeness rules checkable by tools, cf. SADT</a:t>
            </a:r>
            <a:endParaRPr lang="en-US" altLang="en-US" smtClean="0"/>
          </a:p>
        </p:txBody>
      </p:sp>
      <p:pic>
        <p:nvPicPr>
          <p:cNvPr id="3789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25" y="147638"/>
            <a:ext cx="51911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1200150" y="228600"/>
            <a:ext cx="7758113" cy="762000"/>
          </a:xfrm>
        </p:spPr>
        <p:txBody>
          <a:bodyPr/>
          <a:lstStyle/>
          <a:p>
            <a:r>
              <a:rPr kumimoji="0" lang="en-US" altLang="en-US" smtClean="0"/>
              <a:t>Dataflow diagram: example</a:t>
            </a:r>
            <a:endParaRPr kumimoji="0" lang="en-US" altLang="en-US" sz="2500" smtClean="0">
              <a:effectLst>
                <a:outerShdw blurRad="38100" dist="38100" dir="2700000" algn="tl">
                  <a:srgbClr val="000000"/>
                </a:outerShdw>
              </a:effectLst>
            </a:endParaRPr>
          </a:p>
        </p:txBody>
      </p:sp>
      <p:pic>
        <p:nvPicPr>
          <p:cNvPr id="3891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6" name="Group 20"/>
          <p:cNvGrpSpPr>
            <a:grpSpLocks/>
          </p:cNvGrpSpPr>
          <p:nvPr/>
        </p:nvGrpSpPr>
        <p:grpSpPr bwMode="auto">
          <a:xfrm>
            <a:off x="1898650" y="3211513"/>
            <a:ext cx="1384300" cy="2540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a:p>
          </p:txBody>
        </p:sp>
      </p:grpSp>
      <p:sp>
        <p:nvSpPr>
          <p:cNvPr id="1432597" name="Rectangle 21"/>
          <p:cNvSpPr>
            <a:spLocks noChangeArrowheads="1"/>
          </p:cNvSpPr>
          <p:nvPr/>
        </p:nvSpPr>
        <p:spPr bwMode="auto">
          <a:xfrm>
            <a:off x="828675" y="1965325"/>
            <a:ext cx="1057275" cy="419100"/>
          </a:xfrm>
          <a:prstGeom prst="rect">
            <a:avLst/>
          </a:prstGeom>
          <a:solidFill>
            <a:srgbClr val="DDDDDD"/>
          </a:solidFill>
          <a:ln w="15875">
            <a:solidFill>
              <a:srgbClr val="000000"/>
            </a:solid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598" name="Rectangle 22"/>
          <p:cNvSpPr>
            <a:spLocks noChangeArrowheads="1"/>
          </p:cNvSpPr>
          <p:nvPr/>
        </p:nvSpPr>
        <p:spPr bwMode="auto">
          <a:xfrm>
            <a:off x="1014413" y="2055813"/>
            <a:ext cx="709612"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Initiator</a:t>
            </a:r>
            <a:endParaRPr lang="en-US" altLang="en-US">
              <a:effectLst>
                <a:outerShdw blurRad="38100" dist="38100" dir="2700000" algn="tl">
                  <a:srgbClr val="000000"/>
                </a:outerShdw>
              </a:effectLst>
            </a:endParaRPr>
          </a:p>
        </p:txBody>
      </p:sp>
      <p:grpSp>
        <p:nvGrpSpPr>
          <p:cNvPr id="38919" name="Group 25"/>
          <p:cNvGrpSpPr>
            <a:grpSpLocks/>
          </p:cNvGrpSpPr>
          <p:nvPr/>
        </p:nvGrpSpPr>
        <p:grpSpPr bwMode="auto">
          <a:xfrm>
            <a:off x="3763963" y="4246563"/>
            <a:ext cx="485775" cy="5588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a:p>
          </p:txBody>
        </p:sp>
      </p:grpSp>
      <p:sp>
        <p:nvSpPr>
          <p:cNvPr id="1432602" name="Oval 26"/>
          <p:cNvSpPr>
            <a:spLocks noChangeArrowheads="1"/>
          </p:cNvSpPr>
          <p:nvPr/>
        </p:nvSpPr>
        <p:spPr bwMode="auto">
          <a:xfrm>
            <a:off x="3252788" y="2887663"/>
            <a:ext cx="1282700" cy="657225"/>
          </a:xfrm>
          <a:prstGeom prst="ellipse">
            <a:avLst/>
          </a:prstGeom>
          <a:solidFill>
            <a:srgbClr val="DDDDDD"/>
          </a:solidFill>
          <a:ln w="1587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03" name="Rectangle 27"/>
          <p:cNvSpPr>
            <a:spLocks noChangeArrowheads="1"/>
          </p:cNvSpPr>
          <p:nvPr/>
        </p:nvSpPr>
        <p:spPr bwMode="auto">
          <a:xfrm>
            <a:off x="3268663" y="2925763"/>
            <a:ext cx="1284287" cy="523875"/>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04" name="Rectangle 28"/>
          <p:cNvSpPr>
            <a:spLocks noChangeArrowheads="1"/>
          </p:cNvSpPr>
          <p:nvPr/>
        </p:nvSpPr>
        <p:spPr bwMode="auto">
          <a:xfrm>
            <a:off x="3740150" y="2908300"/>
            <a:ext cx="360363"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Ask</a:t>
            </a:r>
            <a:endParaRPr lang="en-US" altLang="en-US">
              <a:effectLst>
                <a:outerShdw blurRad="38100" dist="38100" dir="2700000" algn="tl">
                  <a:srgbClr val="000000"/>
                </a:outerShdw>
              </a:effectLst>
            </a:endParaRPr>
          </a:p>
        </p:txBody>
      </p:sp>
      <p:sp>
        <p:nvSpPr>
          <p:cNvPr id="1432605" name="Rectangle 29"/>
          <p:cNvSpPr>
            <a:spLocks noChangeArrowheads="1"/>
          </p:cNvSpPr>
          <p:nvPr/>
        </p:nvSpPr>
        <p:spPr bwMode="auto">
          <a:xfrm>
            <a:off x="3378200" y="3154363"/>
            <a:ext cx="1093788"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grpSp>
        <p:nvGrpSpPr>
          <p:cNvPr id="38924" name="Group 32"/>
          <p:cNvGrpSpPr>
            <a:grpSpLocks/>
          </p:cNvGrpSpPr>
          <p:nvPr/>
        </p:nvGrpSpPr>
        <p:grpSpPr bwMode="auto">
          <a:xfrm>
            <a:off x="1130300" y="2379663"/>
            <a:ext cx="180975" cy="684212"/>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a:p>
          </p:txBody>
        </p:sp>
      </p:grpSp>
      <p:sp>
        <p:nvSpPr>
          <p:cNvPr id="1432609" name="Rectangle 33"/>
          <p:cNvSpPr>
            <a:spLocks noChangeArrowheads="1"/>
          </p:cNvSpPr>
          <p:nvPr/>
        </p:nvSpPr>
        <p:spPr bwMode="auto">
          <a:xfrm>
            <a:off x="2714625" y="1947863"/>
            <a:ext cx="2006600" cy="5651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38926" name="Group 99"/>
          <p:cNvGrpSpPr>
            <a:grpSpLocks/>
          </p:cNvGrpSpPr>
          <p:nvPr/>
        </p:nvGrpSpPr>
        <p:grpSpPr bwMode="auto">
          <a:xfrm>
            <a:off x="2873375" y="1816100"/>
            <a:ext cx="1046163" cy="760413"/>
            <a:chOff x="1888" y="926"/>
            <a:chExt cx="659" cy="479"/>
          </a:xfrm>
        </p:grpSpPr>
        <p:sp>
          <p:nvSpPr>
            <p:cNvPr id="1432610" name="Rectangle 34"/>
            <p:cNvSpPr>
              <a:spLocks noChangeArrowheads="1"/>
            </p:cNvSpPr>
            <p:nvPr/>
          </p:nvSpPr>
          <p:spPr bwMode="auto">
            <a:xfrm>
              <a:off x="1993" y="926"/>
              <a:ext cx="432" cy="1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copyOf</a:t>
              </a:r>
              <a:endParaRPr lang="en-US" altLang="en-US">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59" cy="326"/>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0"/>
                </a:spcBef>
              </a:pPr>
              <a:r>
                <a:rPr kumimoji="0" lang="en-US" altLang="en-US" sz="1700">
                  <a:solidFill>
                    <a:srgbClr val="000080"/>
                  </a:solidFill>
                  <a:effectLst/>
                  <a:latin typeface="Arial" pitchFamily="34" charset="0"/>
                </a:rPr>
                <a:t>constraints</a:t>
              </a:r>
            </a:p>
            <a:p>
              <a:pPr>
                <a:spcBef>
                  <a:spcPct val="0"/>
                </a:spcBef>
              </a:pPr>
              <a:r>
                <a:rPr kumimoji="0" lang="en-US" altLang="en-US" sz="1700">
                  <a:solidFill>
                    <a:srgbClr val="000080"/>
                  </a:solidFill>
                  <a:effectLst/>
                  <a:latin typeface="Arial" pitchFamily="34" charset="0"/>
                </a:rPr>
                <a:t>Request</a:t>
              </a:r>
              <a:endParaRPr lang="en-US" altLang="en-US">
                <a:effectLst>
                  <a:outerShdw blurRad="38100" dist="38100" dir="2700000" algn="tl">
                    <a:srgbClr val="000000"/>
                  </a:outerShdw>
                </a:effectLst>
              </a:endParaRPr>
            </a:p>
          </p:txBody>
        </p:sp>
      </p:grpSp>
      <p:grpSp>
        <p:nvGrpSpPr>
          <p:cNvPr id="38927" name="Group 38"/>
          <p:cNvGrpSpPr>
            <a:grpSpLocks/>
          </p:cNvGrpSpPr>
          <p:nvPr/>
        </p:nvGrpSpPr>
        <p:grpSpPr bwMode="auto">
          <a:xfrm>
            <a:off x="8126413" y="2459038"/>
            <a:ext cx="182562" cy="1216025"/>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a:p>
          </p:txBody>
        </p:sp>
      </p:grpSp>
      <p:sp>
        <p:nvSpPr>
          <p:cNvPr id="1432615" name="Rectangle 39"/>
          <p:cNvSpPr>
            <a:spLocks noChangeArrowheads="1"/>
          </p:cNvSpPr>
          <p:nvPr/>
        </p:nvSpPr>
        <p:spPr bwMode="auto">
          <a:xfrm>
            <a:off x="381000" y="3798888"/>
            <a:ext cx="1914525" cy="37306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16" name="Rectangle 40"/>
          <p:cNvSpPr>
            <a:spLocks noChangeArrowheads="1"/>
          </p:cNvSpPr>
          <p:nvPr/>
        </p:nvSpPr>
        <p:spPr bwMode="auto">
          <a:xfrm>
            <a:off x="530225" y="3822700"/>
            <a:ext cx="1744663"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constraintRequest</a:t>
            </a:r>
            <a:endParaRPr lang="en-US" altLang="en-US">
              <a:effectLst>
                <a:outerShdw blurRad="38100" dist="38100" dir="2700000" algn="tl">
                  <a:srgbClr val="000000"/>
                </a:outerShdw>
              </a:effectLst>
            </a:endParaRPr>
          </a:p>
        </p:txBody>
      </p:sp>
      <p:grpSp>
        <p:nvGrpSpPr>
          <p:cNvPr id="38930" name="Group 43"/>
          <p:cNvGrpSpPr>
            <a:grpSpLocks/>
          </p:cNvGrpSpPr>
          <p:nvPr/>
        </p:nvGrpSpPr>
        <p:grpSpPr bwMode="auto">
          <a:xfrm>
            <a:off x="1352550" y="3419475"/>
            <a:ext cx="2017713" cy="1098550"/>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a:p>
          </p:txBody>
        </p:sp>
      </p:grpSp>
      <p:grpSp>
        <p:nvGrpSpPr>
          <p:cNvPr id="38931" name="Group 46"/>
          <p:cNvGrpSpPr>
            <a:grpSpLocks/>
          </p:cNvGrpSpPr>
          <p:nvPr/>
        </p:nvGrpSpPr>
        <p:grpSpPr bwMode="auto">
          <a:xfrm>
            <a:off x="1981200" y="4167188"/>
            <a:ext cx="1079500" cy="592137"/>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a:p>
          </p:txBody>
        </p:sp>
      </p:grpSp>
      <p:sp>
        <p:nvSpPr>
          <p:cNvPr id="1432623" name="Rectangle 47"/>
          <p:cNvSpPr>
            <a:spLocks noChangeArrowheads="1"/>
          </p:cNvSpPr>
          <p:nvPr/>
        </p:nvSpPr>
        <p:spPr bwMode="auto">
          <a:xfrm>
            <a:off x="303213" y="2363788"/>
            <a:ext cx="944562" cy="53181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24" name="Rectangle 48"/>
          <p:cNvSpPr>
            <a:spLocks noChangeArrowheads="1"/>
          </p:cNvSpPr>
          <p:nvPr/>
        </p:nvSpPr>
        <p:spPr bwMode="auto">
          <a:xfrm>
            <a:off x="388938" y="2389188"/>
            <a:ext cx="769937"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meeting</a:t>
            </a:r>
            <a:endParaRPr lang="en-US" altLang="en-US">
              <a:effectLst>
                <a:outerShdw blurRad="38100" dist="38100" dir="2700000" algn="tl">
                  <a:srgbClr val="000000"/>
                </a:outerShdw>
              </a:effectLst>
            </a:endParaRPr>
          </a:p>
        </p:txBody>
      </p:sp>
      <p:sp>
        <p:nvSpPr>
          <p:cNvPr id="1432625" name="Rectangle 49"/>
          <p:cNvSpPr>
            <a:spLocks noChangeArrowheads="1"/>
          </p:cNvSpPr>
          <p:nvPr/>
        </p:nvSpPr>
        <p:spPr bwMode="auto">
          <a:xfrm>
            <a:off x="368300" y="2632075"/>
            <a:ext cx="806450"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Request</a:t>
            </a:r>
            <a:endParaRPr lang="en-US" altLang="en-US">
              <a:effectLst>
                <a:outerShdw blurRad="38100" dist="38100" dir="2700000" algn="tl">
                  <a:srgbClr val="000000"/>
                </a:outerShdw>
              </a:effectLst>
            </a:endParaRPr>
          </a:p>
        </p:txBody>
      </p:sp>
      <p:grpSp>
        <p:nvGrpSpPr>
          <p:cNvPr id="38935" name="Group 52"/>
          <p:cNvGrpSpPr>
            <a:grpSpLocks/>
          </p:cNvGrpSpPr>
          <p:nvPr/>
        </p:nvGrpSpPr>
        <p:grpSpPr bwMode="auto">
          <a:xfrm>
            <a:off x="6019800" y="4029075"/>
            <a:ext cx="1463675" cy="182563"/>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a:p>
          </p:txBody>
        </p:sp>
      </p:grpSp>
      <p:sp>
        <p:nvSpPr>
          <p:cNvPr id="1432629" name="Rectangle 53"/>
          <p:cNvSpPr>
            <a:spLocks noChangeArrowheads="1"/>
          </p:cNvSpPr>
          <p:nvPr/>
        </p:nvSpPr>
        <p:spPr bwMode="auto">
          <a:xfrm>
            <a:off x="6065838" y="3562350"/>
            <a:ext cx="1225550" cy="561975"/>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30" name="Rectangle 54"/>
          <p:cNvSpPr>
            <a:spLocks noChangeArrowheads="1"/>
          </p:cNvSpPr>
          <p:nvPr/>
        </p:nvSpPr>
        <p:spPr bwMode="auto">
          <a:xfrm>
            <a:off x="6348413" y="3584575"/>
            <a:ext cx="769937"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meeting</a:t>
            </a:r>
            <a:endParaRPr lang="en-US" altLang="en-US">
              <a:effectLst>
                <a:outerShdw blurRad="38100" dist="38100" dir="2700000" algn="tl">
                  <a:srgbClr val="000000"/>
                </a:outerShdw>
              </a:effectLst>
            </a:endParaRPr>
          </a:p>
        </p:txBody>
      </p:sp>
      <p:sp>
        <p:nvSpPr>
          <p:cNvPr id="1432631" name="Rectangle 55"/>
          <p:cNvSpPr>
            <a:spLocks noChangeArrowheads="1"/>
          </p:cNvSpPr>
          <p:nvPr/>
        </p:nvSpPr>
        <p:spPr bwMode="auto">
          <a:xfrm>
            <a:off x="6191250" y="3827463"/>
            <a:ext cx="1093788"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2632" name="Rectangle 56"/>
          <p:cNvSpPr>
            <a:spLocks noChangeArrowheads="1"/>
          </p:cNvSpPr>
          <p:nvPr/>
        </p:nvSpPr>
        <p:spPr bwMode="auto">
          <a:xfrm>
            <a:off x="2154238" y="4551363"/>
            <a:ext cx="1162050" cy="60960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33" name="Rectangle 57"/>
          <p:cNvSpPr>
            <a:spLocks noChangeArrowheads="1"/>
          </p:cNvSpPr>
          <p:nvPr/>
        </p:nvSpPr>
        <p:spPr bwMode="auto">
          <a:xfrm>
            <a:off x="2336800" y="4576763"/>
            <a:ext cx="901700"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individual</a:t>
            </a:r>
            <a:endParaRPr lang="en-US" altLang="en-US">
              <a:effectLst>
                <a:outerShdw blurRad="38100" dist="38100" dir="2700000" algn="tl">
                  <a:srgbClr val="000000"/>
                </a:outerShdw>
              </a:effectLst>
            </a:endParaRPr>
          </a:p>
        </p:txBody>
      </p:sp>
      <p:sp>
        <p:nvSpPr>
          <p:cNvPr id="1432634" name="Rectangle 58"/>
          <p:cNvSpPr>
            <a:spLocks noChangeArrowheads="1"/>
          </p:cNvSpPr>
          <p:nvPr/>
        </p:nvSpPr>
        <p:spPr bwMode="auto">
          <a:xfrm>
            <a:off x="2243138" y="4818063"/>
            <a:ext cx="1093787"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grpSp>
        <p:nvGrpSpPr>
          <p:cNvPr id="38942" name="Group 61"/>
          <p:cNvGrpSpPr>
            <a:grpSpLocks/>
          </p:cNvGrpSpPr>
          <p:nvPr/>
        </p:nvGrpSpPr>
        <p:grpSpPr bwMode="auto">
          <a:xfrm>
            <a:off x="4721225" y="4456113"/>
            <a:ext cx="422275" cy="365125"/>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a:p>
          </p:txBody>
        </p:sp>
      </p:grpSp>
      <p:sp>
        <p:nvSpPr>
          <p:cNvPr id="1432638" name="Oval 62"/>
          <p:cNvSpPr>
            <a:spLocks noChangeArrowheads="1"/>
          </p:cNvSpPr>
          <p:nvPr/>
        </p:nvSpPr>
        <p:spPr bwMode="auto">
          <a:xfrm>
            <a:off x="3046413" y="3781425"/>
            <a:ext cx="1358900" cy="657225"/>
          </a:xfrm>
          <a:prstGeom prst="ellipse">
            <a:avLst/>
          </a:prstGeom>
          <a:solidFill>
            <a:srgbClr val="DDDDDD"/>
          </a:solidFill>
          <a:ln w="1587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39" name="Rectangle 63"/>
          <p:cNvSpPr>
            <a:spLocks noChangeArrowheads="1"/>
          </p:cNvSpPr>
          <p:nvPr/>
        </p:nvSpPr>
        <p:spPr bwMode="auto">
          <a:xfrm>
            <a:off x="3063875" y="3852863"/>
            <a:ext cx="1362075" cy="50641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40" name="Rectangle 64"/>
          <p:cNvSpPr>
            <a:spLocks noChangeArrowheads="1"/>
          </p:cNvSpPr>
          <p:nvPr/>
        </p:nvSpPr>
        <p:spPr bwMode="auto">
          <a:xfrm>
            <a:off x="3395663" y="3849688"/>
            <a:ext cx="660400"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Collect</a:t>
            </a:r>
            <a:endParaRPr lang="en-US" altLang="en-US">
              <a:effectLst>
                <a:outerShdw blurRad="38100" dist="38100" dir="2700000" algn="tl">
                  <a:srgbClr val="000000"/>
                </a:outerShdw>
              </a:effectLst>
            </a:endParaRPr>
          </a:p>
        </p:txBody>
      </p:sp>
      <p:sp>
        <p:nvSpPr>
          <p:cNvPr id="1432641" name="Rectangle 65"/>
          <p:cNvSpPr>
            <a:spLocks noChangeArrowheads="1"/>
          </p:cNvSpPr>
          <p:nvPr/>
        </p:nvSpPr>
        <p:spPr bwMode="auto">
          <a:xfrm>
            <a:off x="3184525" y="4092575"/>
            <a:ext cx="1093788"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2642" name="Rectangle 66"/>
          <p:cNvSpPr>
            <a:spLocks noChangeArrowheads="1"/>
          </p:cNvSpPr>
          <p:nvPr/>
        </p:nvSpPr>
        <p:spPr bwMode="auto">
          <a:xfrm>
            <a:off x="7486650" y="2028825"/>
            <a:ext cx="1457325" cy="419100"/>
          </a:xfrm>
          <a:prstGeom prst="rect">
            <a:avLst/>
          </a:prstGeom>
          <a:solidFill>
            <a:srgbClr val="DDDDDD"/>
          </a:solidFill>
          <a:ln w="15875">
            <a:solidFill>
              <a:srgbClr val="000000"/>
            </a:solid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43" name="Rectangle 67"/>
          <p:cNvSpPr>
            <a:spLocks noChangeArrowheads="1"/>
          </p:cNvSpPr>
          <p:nvPr/>
        </p:nvSpPr>
        <p:spPr bwMode="auto">
          <a:xfrm>
            <a:off x="7721600" y="2119313"/>
            <a:ext cx="1022350"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Participant</a:t>
            </a:r>
            <a:endParaRPr lang="en-US" altLang="en-US">
              <a:effectLst>
                <a:outerShdw blurRad="38100" dist="38100" dir="2700000" algn="tl">
                  <a:srgbClr val="000000"/>
                </a:outerShdw>
              </a:effectLst>
            </a:endParaRPr>
          </a:p>
        </p:txBody>
      </p:sp>
      <p:sp>
        <p:nvSpPr>
          <p:cNvPr id="1432644" name="Rectangle 68"/>
          <p:cNvSpPr>
            <a:spLocks noChangeArrowheads="1"/>
          </p:cNvSpPr>
          <p:nvPr/>
        </p:nvSpPr>
        <p:spPr bwMode="auto">
          <a:xfrm>
            <a:off x="669925" y="4551363"/>
            <a:ext cx="1362075" cy="417512"/>
          </a:xfrm>
          <a:prstGeom prst="rect">
            <a:avLst/>
          </a:prstGeom>
          <a:solidFill>
            <a:srgbClr val="DDDDDD"/>
          </a:solidFill>
          <a:ln w="15875">
            <a:solidFill>
              <a:srgbClr val="000000"/>
            </a:solid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45" name="Rectangle 69"/>
          <p:cNvSpPr>
            <a:spLocks noChangeArrowheads="1"/>
          </p:cNvSpPr>
          <p:nvPr/>
        </p:nvSpPr>
        <p:spPr bwMode="auto">
          <a:xfrm>
            <a:off x="854075" y="4641850"/>
            <a:ext cx="1022350"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Participant</a:t>
            </a:r>
            <a:endParaRPr lang="en-US" altLang="en-US">
              <a:effectLst>
                <a:outerShdw blurRad="38100" dist="38100" dir="2700000" algn="tl">
                  <a:srgbClr val="000000"/>
                </a:outerShdw>
              </a:effectLst>
            </a:endParaRPr>
          </a:p>
        </p:txBody>
      </p:sp>
      <p:sp>
        <p:nvSpPr>
          <p:cNvPr id="1432646" name="Oval 70"/>
          <p:cNvSpPr>
            <a:spLocks noChangeArrowheads="1"/>
          </p:cNvSpPr>
          <p:nvPr/>
        </p:nvSpPr>
        <p:spPr bwMode="auto">
          <a:xfrm>
            <a:off x="4752975" y="3813175"/>
            <a:ext cx="1250950" cy="639763"/>
          </a:xfrm>
          <a:prstGeom prst="ellipse">
            <a:avLst/>
          </a:prstGeom>
          <a:solidFill>
            <a:srgbClr val="DDDDDD"/>
          </a:solidFill>
          <a:ln w="1587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47" name="Rectangle 71"/>
          <p:cNvSpPr>
            <a:spLocks noChangeArrowheads="1"/>
          </p:cNvSpPr>
          <p:nvPr/>
        </p:nvSpPr>
        <p:spPr bwMode="auto">
          <a:xfrm>
            <a:off x="4770438" y="3838575"/>
            <a:ext cx="1250950" cy="538163"/>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48" name="Rectangle 72"/>
          <p:cNvSpPr>
            <a:spLocks noChangeArrowheads="1"/>
          </p:cNvSpPr>
          <p:nvPr/>
        </p:nvSpPr>
        <p:spPr bwMode="auto">
          <a:xfrm>
            <a:off x="5099050" y="3832225"/>
            <a:ext cx="612775"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Merge</a:t>
            </a:r>
            <a:endParaRPr lang="en-US" altLang="en-US">
              <a:effectLst>
                <a:outerShdw blurRad="38100" dist="38100" dir="2700000" algn="tl">
                  <a:srgbClr val="000000"/>
                </a:outerShdw>
              </a:effectLst>
            </a:endParaRPr>
          </a:p>
        </p:txBody>
      </p:sp>
      <p:sp>
        <p:nvSpPr>
          <p:cNvPr id="1432649" name="Rectangle 73"/>
          <p:cNvSpPr>
            <a:spLocks noChangeArrowheads="1"/>
          </p:cNvSpPr>
          <p:nvPr/>
        </p:nvSpPr>
        <p:spPr bwMode="auto">
          <a:xfrm>
            <a:off x="4865688" y="4078288"/>
            <a:ext cx="1093787"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2650" name="Rectangle 74"/>
          <p:cNvSpPr>
            <a:spLocks noChangeArrowheads="1"/>
          </p:cNvSpPr>
          <p:nvPr/>
        </p:nvSpPr>
        <p:spPr bwMode="auto">
          <a:xfrm>
            <a:off x="3467100" y="4870450"/>
            <a:ext cx="2247900" cy="306388"/>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51" name="Rectangle 75"/>
          <p:cNvSpPr>
            <a:spLocks noChangeArrowheads="1"/>
          </p:cNvSpPr>
          <p:nvPr/>
        </p:nvSpPr>
        <p:spPr bwMode="auto">
          <a:xfrm>
            <a:off x="3548063" y="4892675"/>
            <a:ext cx="2092325"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participantConstraints</a:t>
            </a:r>
            <a:endParaRPr lang="en-US" altLang="en-US">
              <a:effectLst>
                <a:outerShdw blurRad="38100" dist="38100" dir="2700000" algn="tl">
                  <a:srgbClr val="000000"/>
                </a:outerShdw>
              </a:effectLst>
            </a:endParaRPr>
          </a:p>
        </p:txBody>
      </p:sp>
      <p:sp>
        <p:nvSpPr>
          <p:cNvPr id="1432652" name="Line 76"/>
          <p:cNvSpPr>
            <a:spLocks noChangeShapeType="1"/>
          </p:cNvSpPr>
          <p:nvPr/>
        </p:nvSpPr>
        <p:spPr bwMode="auto">
          <a:xfrm flipV="1">
            <a:off x="3465513" y="4837113"/>
            <a:ext cx="2200275" cy="1587"/>
          </a:xfrm>
          <a:prstGeom prst="line">
            <a:avLst/>
          </a:prstGeom>
          <a:noFill/>
          <a:ln w="20638">
            <a:solidFill>
              <a:srgbClr val="000000"/>
            </a:solidFill>
            <a:round/>
            <a:headEnd/>
            <a:tailEnd/>
          </a:ln>
        </p:spPr>
        <p:txBody>
          <a:bodyPr/>
          <a:lstStyle/>
          <a:p>
            <a:pPr>
              <a:defRPr/>
            </a:pPr>
            <a:endParaRPr lang="en-GB"/>
          </a:p>
        </p:txBody>
      </p:sp>
      <p:sp>
        <p:nvSpPr>
          <p:cNvPr id="1432653" name="Line 77"/>
          <p:cNvSpPr>
            <a:spLocks noChangeShapeType="1"/>
          </p:cNvSpPr>
          <p:nvPr/>
        </p:nvSpPr>
        <p:spPr bwMode="auto">
          <a:xfrm>
            <a:off x="3465513" y="5189538"/>
            <a:ext cx="2157412" cy="1587"/>
          </a:xfrm>
          <a:prstGeom prst="line">
            <a:avLst/>
          </a:prstGeom>
          <a:noFill/>
          <a:ln w="20638">
            <a:solidFill>
              <a:srgbClr val="000000"/>
            </a:solidFill>
            <a:round/>
            <a:headEnd/>
            <a:tailEnd/>
          </a:ln>
        </p:spPr>
        <p:txBody>
          <a:bodyPr/>
          <a:lstStyle/>
          <a:p>
            <a:pPr>
              <a:defRPr/>
            </a:pPr>
            <a:endParaRPr lang="en-GB"/>
          </a:p>
        </p:txBody>
      </p:sp>
      <p:sp>
        <p:nvSpPr>
          <p:cNvPr id="1432654" name="Oval 78"/>
          <p:cNvSpPr>
            <a:spLocks noChangeArrowheads="1"/>
          </p:cNvSpPr>
          <p:nvPr/>
        </p:nvSpPr>
        <p:spPr bwMode="auto">
          <a:xfrm>
            <a:off x="7483475" y="3702050"/>
            <a:ext cx="1408113" cy="704850"/>
          </a:xfrm>
          <a:prstGeom prst="ellipse">
            <a:avLst/>
          </a:prstGeom>
          <a:solidFill>
            <a:srgbClr val="DDDDDD"/>
          </a:solidFill>
          <a:ln w="1587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55" name="Rectangle 79"/>
          <p:cNvSpPr>
            <a:spLocks noChangeArrowheads="1"/>
          </p:cNvSpPr>
          <p:nvPr/>
        </p:nvSpPr>
        <p:spPr bwMode="auto">
          <a:xfrm>
            <a:off x="7518400" y="3792538"/>
            <a:ext cx="1411288" cy="51276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56" name="Rectangle 80"/>
          <p:cNvSpPr>
            <a:spLocks noChangeArrowheads="1"/>
          </p:cNvSpPr>
          <p:nvPr/>
        </p:nvSpPr>
        <p:spPr bwMode="auto">
          <a:xfrm>
            <a:off x="7753350" y="3786188"/>
            <a:ext cx="996950"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Determine</a:t>
            </a:r>
            <a:endParaRPr lang="en-US" altLang="en-US">
              <a:effectLst>
                <a:outerShdw blurRad="38100" dist="38100" dir="2700000" algn="tl">
                  <a:srgbClr val="000000"/>
                </a:outerShdw>
              </a:effectLst>
            </a:endParaRPr>
          </a:p>
        </p:txBody>
      </p:sp>
      <p:sp>
        <p:nvSpPr>
          <p:cNvPr id="1432657" name="Rectangle 81"/>
          <p:cNvSpPr>
            <a:spLocks noChangeArrowheads="1"/>
          </p:cNvSpPr>
          <p:nvPr/>
        </p:nvSpPr>
        <p:spPr bwMode="auto">
          <a:xfrm>
            <a:off x="7797800" y="4032250"/>
            <a:ext cx="903288"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Schedule</a:t>
            </a:r>
            <a:endParaRPr lang="en-US" altLang="en-US">
              <a:effectLst>
                <a:outerShdw blurRad="38100" dist="38100" dir="2700000" algn="tl">
                  <a:srgbClr val="000000"/>
                </a:outerShdw>
              </a:effectLst>
            </a:endParaRPr>
          </a:p>
        </p:txBody>
      </p:sp>
      <p:sp>
        <p:nvSpPr>
          <p:cNvPr id="1432658" name="Rectangle 82"/>
          <p:cNvSpPr>
            <a:spLocks noChangeArrowheads="1"/>
          </p:cNvSpPr>
          <p:nvPr/>
        </p:nvSpPr>
        <p:spPr bwMode="auto">
          <a:xfrm>
            <a:off x="7056438" y="2841625"/>
            <a:ext cx="1241425" cy="5651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59" name="Rectangle 83"/>
          <p:cNvSpPr>
            <a:spLocks noChangeArrowheads="1"/>
          </p:cNvSpPr>
          <p:nvPr/>
        </p:nvSpPr>
        <p:spPr bwMode="auto">
          <a:xfrm>
            <a:off x="7346950" y="2867025"/>
            <a:ext cx="769938"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meeting</a:t>
            </a:r>
            <a:endParaRPr lang="en-US" altLang="en-US">
              <a:effectLst>
                <a:outerShdw blurRad="38100" dist="38100" dir="2700000" algn="tl">
                  <a:srgbClr val="000000"/>
                </a:outerShdw>
              </a:effectLst>
            </a:endParaRPr>
          </a:p>
        </p:txBody>
      </p:sp>
      <p:sp>
        <p:nvSpPr>
          <p:cNvPr id="1432660" name="Rectangle 84"/>
          <p:cNvSpPr>
            <a:spLocks noChangeArrowheads="1"/>
          </p:cNvSpPr>
          <p:nvPr/>
        </p:nvSpPr>
        <p:spPr bwMode="auto">
          <a:xfrm>
            <a:off x="7199313" y="3109913"/>
            <a:ext cx="1069975" cy="258762"/>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Notification</a:t>
            </a:r>
            <a:endParaRPr lang="en-US" altLang="en-US">
              <a:effectLst>
                <a:outerShdw blurRad="38100" dist="38100" dir="2700000" algn="tl">
                  <a:srgbClr val="000000"/>
                </a:outerShdw>
              </a:effectLst>
            </a:endParaRPr>
          </a:p>
        </p:txBody>
      </p:sp>
      <p:sp>
        <p:nvSpPr>
          <p:cNvPr id="1432661" name="Oval 85"/>
          <p:cNvSpPr>
            <a:spLocks noChangeArrowheads="1"/>
          </p:cNvSpPr>
          <p:nvPr/>
        </p:nvSpPr>
        <p:spPr bwMode="auto">
          <a:xfrm>
            <a:off x="698500" y="3079750"/>
            <a:ext cx="1265238" cy="655638"/>
          </a:xfrm>
          <a:prstGeom prst="ellipse">
            <a:avLst/>
          </a:prstGeom>
          <a:solidFill>
            <a:srgbClr val="DDDDDD"/>
          </a:solidFill>
          <a:ln w="1587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62" name="Rectangle 86"/>
          <p:cNvSpPr>
            <a:spLocks noChangeArrowheads="1"/>
          </p:cNvSpPr>
          <p:nvPr/>
        </p:nvSpPr>
        <p:spPr bwMode="auto">
          <a:xfrm>
            <a:off x="714375" y="3135313"/>
            <a:ext cx="1268413" cy="52070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63" name="Rectangle 87"/>
          <p:cNvSpPr>
            <a:spLocks noChangeArrowheads="1"/>
          </p:cNvSpPr>
          <p:nvPr/>
        </p:nvSpPr>
        <p:spPr bwMode="auto">
          <a:xfrm>
            <a:off x="1050925" y="3130550"/>
            <a:ext cx="612775"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Check</a:t>
            </a:r>
            <a:endParaRPr lang="en-US" altLang="en-US">
              <a:effectLst>
                <a:outerShdw blurRad="38100" dist="38100" dir="2700000" algn="tl">
                  <a:srgbClr val="000000"/>
                </a:outerShdw>
              </a:effectLst>
            </a:endParaRPr>
          </a:p>
        </p:txBody>
      </p:sp>
      <p:sp>
        <p:nvSpPr>
          <p:cNvPr id="1432664" name="Rectangle 88"/>
          <p:cNvSpPr>
            <a:spLocks noChangeArrowheads="1"/>
          </p:cNvSpPr>
          <p:nvPr/>
        </p:nvSpPr>
        <p:spPr bwMode="auto">
          <a:xfrm>
            <a:off x="957263" y="3375025"/>
            <a:ext cx="806450" cy="258763"/>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Request</a:t>
            </a:r>
            <a:endParaRPr lang="en-US" altLang="en-US">
              <a:effectLst>
                <a:outerShdw blurRad="38100" dist="38100" dir="2700000" algn="tl">
                  <a:srgbClr val="000000"/>
                </a:outerShdw>
              </a:effectLst>
            </a:endParaRPr>
          </a:p>
        </p:txBody>
      </p:sp>
      <p:grpSp>
        <p:nvGrpSpPr>
          <p:cNvPr id="38970" name="Group 91"/>
          <p:cNvGrpSpPr>
            <a:grpSpLocks/>
          </p:cNvGrpSpPr>
          <p:nvPr/>
        </p:nvGrpSpPr>
        <p:grpSpPr bwMode="auto">
          <a:xfrm>
            <a:off x="1398588" y="2379663"/>
            <a:ext cx="180975" cy="717550"/>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a:p>
          </p:txBody>
        </p:sp>
      </p:grpSp>
      <p:sp>
        <p:nvSpPr>
          <p:cNvPr id="1432668" name="Rectangle 92"/>
          <p:cNvSpPr>
            <a:spLocks noChangeArrowheads="1"/>
          </p:cNvSpPr>
          <p:nvPr/>
        </p:nvSpPr>
        <p:spPr bwMode="auto">
          <a:xfrm>
            <a:off x="1516063" y="2603500"/>
            <a:ext cx="1489075" cy="322263"/>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69" name="Rectangle 93"/>
          <p:cNvSpPr>
            <a:spLocks noChangeArrowheads="1"/>
          </p:cNvSpPr>
          <p:nvPr/>
        </p:nvSpPr>
        <p:spPr bwMode="auto">
          <a:xfrm>
            <a:off x="1571625" y="2498725"/>
            <a:ext cx="806450" cy="492125"/>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0"/>
              </a:spcBef>
            </a:pPr>
            <a:r>
              <a:rPr kumimoji="0" lang="en-US" altLang="en-US" sz="1700">
                <a:solidFill>
                  <a:srgbClr val="000080"/>
                </a:solidFill>
                <a:effectLst/>
                <a:latin typeface="Arial" pitchFamily="34" charset="0"/>
              </a:rPr>
              <a:t>invalid</a:t>
            </a:r>
          </a:p>
          <a:p>
            <a:pPr>
              <a:lnSpc>
                <a:spcPct val="90000"/>
              </a:lnSpc>
              <a:spcBef>
                <a:spcPct val="0"/>
              </a:spcBef>
            </a:pPr>
            <a:r>
              <a:rPr kumimoji="0" lang="en-US" altLang="en-US" sz="1700">
                <a:solidFill>
                  <a:srgbClr val="000080"/>
                </a:solidFill>
                <a:effectLst/>
                <a:latin typeface="Arial" pitchFamily="34" charset="0"/>
              </a:rPr>
              <a:t>Request</a:t>
            </a:r>
            <a:endParaRPr lang="en-US" altLang="en-US">
              <a:effectLst>
                <a:outerShdw blurRad="38100" dist="38100" dir="2700000" algn="tl">
                  <a:srgbClr val="000000"/>
                </a:outerShdw>
              </a:effectLst>
            </a:endParaRPr>
          </a:p>
        </p:txBody>
      </p:sp>
      <p:sp>
        <p:nvSpPr>
          <p:cNvPr id="1432670" name="Rectangle 94"/>
          <p:cNvSpPr>
            <a:spLocks noChangeArrowheads="1"/>
          </p:cNvSpPr>
          <p:nvPr/>
        </p:nvSpPr>
        <p:spPr bwMode="auto">
          <a:xfrm>
            <a:off x="1819275" y="3017838"/>
            <a:ext cx="1392238" cy="30638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2671" name="Rectangle 95"/>
          <p:cNvSpPr>
            <a:spLocks noChangeArrowheads="1"/>
          </p:cNvSpPr>
          <p:nvPr/>
        </p:nvSpPr>
        <p:spPr bwMode="auto">
          <a:xfrm>
            <a:off x="1860550" y="3041650"/>
            <a:ext cx="1323975" cy="258763"/>
          </a:xfrm>
          <a:prstGeom prst="rect">
            <a:avLst/>
          </a:prstGeom>
          <a:noFill/>
          <a:ln w="9525">
            <a:noFill/>
            <a:miter lim="800000"/>
            <a:headEnd/>
            <a:tailEnd/>
          </a:ln>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700">
                <a:solidFill>
                  <a:srgbClr val="000080"/>
                </a:solidFill>
                <a:effectLst/>
                <a:latin typeface="Arial" pitchFamily="34" charset="0"/>
              </a:rPr>
              <a:t>validRequest</a:t>
            </a:r>
            <a:endParaRPr lang="en-US" altLang="en-US">
              <a:effectLst>
                <a:outerShdw blurRad="38100" dist="38100" dir="2700000" algn="tl">
                  <a:srgbClr val="000000"/>
                </a:outerShdw>
              </a:effectLst>
            </a:endParaRPr>
          </a:p>
        </p:txBody>
      </p:sp>
      <p:grpSp>
        <p:nvGrpSpPr>
          <p:cNvPr id="38975" name="Group 98"/>
          <p:cNvGrpSpPr>
            <a:grpSpLocks/>
          </p:cNvGrpSpPr>
          <p:nvPr/>
        </p:nvGrpSpPr>
        <p:grpSpPr bwMode="auto">
          <a:xfrm>
            <a:off x="1893888" y="2103438"/>
            <a:ext cx="1987550" cy="78740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a:p>
          </p:txBody>
        </p:sp>
      </p:grpSp>
      <p:sp>
        <p:nvSpPr>
          <p:cNvPr id="38976" name="Rectangle 8"/>
          <p:cNvSpPr>
            <a:spLocks noChangeArrowheads="1"/>
          </p:cNvSpPr>
          <p:nvPr/>
        </p:nvSpPr>
        <p:spPr bwMode="auto">
          <a:xfrm>
            <a:off x="4967288" y="2982913"/>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2585" name="Line 9"/>
          <p:cNvSpPr>
            <a:spLocks noChangeShapeType="1"/>
          </p:cNvSpPr>
          <p:nvPr/>
        </p:nvSpPr>
        <p:spPr bwMode="auto">
          <a:xfrm flipV="1">
            <a:off x="5526088" y="3297238"/>
            <a:ext cx="449262"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78" name="Rectangle 10"/>
          <p:cNvSpPr>
            <a:spLocks noChangeArrowheads="1"/>
          </p:cNvSpPr>
          <p:nvPr/>
        </p:nvSpPr>
        <p:spPr bwMode="auto">
          <a:xfrm>
            <a:off x="5832475" y="5394325"/>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data repository</a:t>
            </a:r>
            <a:endParaRPr lang="fr-BE" altLang="en-US" sz="2000" i="1">
              <a:solidFill>
                <a:schemeClr val="tx2"/>
              </a:solidFill>
              <a:effectLst/>
              <a:latin typeface="Comic Sans MS" pitchFamily="66" charset="0"/>
            </a:endParaRPr>
          </a:p>
        </p:txBody>
      </p:sp>
      <p:sp>
        <p:nvSpPr>
          <p:cNvPr id="1432587" name="Line 11"/>
          <p:cNvSpPr>
            <a:spLocks noChangeShapeType="1"/>
          </p:cNvSpPr>
          <p:nvPr/>
        </p:nvSpPr>
        <p:spPr bwMode="auto">
          <a:xfrm flipH="1" flipV="1">
            <a:off x="5165725" y="5233988"/>
            <a:ext cx="720725" cy="3317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0" name="Rectangle 12"/>
          <p:cNvSpPr>
            <a:spLocks noChangeArrowheads="1"/>
          </p:cNvSpPr>
          <p:nvPr/>
        </p:nvSpPr>
        <p:spPr bwMode="auto">
          <a:xfrm>
            <a:off x="1157288" y="5553075"/>
            <a:ext cx="22209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system component</a:t>
            </a:r>
            <a:endParaRPr lang="fr-BE" altLang="en-US" sz="2000" i="1">
              <a:solidFill>
                <a:schemeClr val="tx2"/>
              </a:solidFill>
              <a:effectLst/>
              <a:latin typeface="Comic Sans MS" pitchFamily="66" charset="0"/>
            </a:endParaRPr>
          </a:p>
        </p:txBody>
      </p:sp>
      <p:sp>
        <p:nvSpPr>
          <p:cNvPr id="1432589" name="Line 13"/>
          <p:cNvSpPr>
            <a:spLocks noChangeShapeType="1"/>
          </p:cNvSpPr>
          <p:nvPr/>
        </p:nvSpPr>
        <p:spPr bwMode="auto">
          <a:xfrm flipH="1" flipV="1">
            <a:off x="1485900" y="4973638"/>
            <a:ext cx="604838" cy="5921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2" name="Rectangle 14"/>
          <p:cNvSpPr>
            <a:spLocks noChangeArrowheads="1"/>
          </p:cNvSpPr>
          <p:nvPr/>
        </p:nvSpPr>
        <p:spPr bwMode="auto">
          <a:xfrm>
            <a:off x="1792288" y="1397000"/>
            <a:ext cx="1441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input data </a:t>
            </a:r>
          </a:p>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flow</a:t>
            </a:r>
            <a:endParaRPr lang="fr-BE" altLang="en-US" sz="2000" i="1">
              <a:solidFill>
                <a:schemeClr val="tx2"/>
              </a:solidFill>
              <a:effectLst/>
              <a:latin typeface="Comic Sans MS" pitchFamily="66" charset="0"/>
            </a:endParaRPr>
          </a:p>
        </p:txBody>
      </p:sp>
      <p:sp>
        <p:nvSpPr>
          <p:cNvPr id="1432591" name="Line 15"/>
          <p:cNvSpPr>
            <a:spLocks noChangeShapeType="1"/>
          </p:cNvSpPr>
          <p:nvPr/>
        </p:nvSpPr>
        <p:spPr bwMode="auto">
          <a:xfrm flipH="1" flipV="1">
            <a:off x="2554288" y="1898650"/>
            <a:ext cx="144462" cy="11255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4" name="Rectangle 16"/>
          <p:cNvSpPr>
            <a:spLocks noChangeArrowheads="1"/>
          </p:cNvSpPr>
          <p:nvPr/>
        </p:nvSpPr>
        <p:spPr bwMode="auto">
          <a:xfrm>
            <a:off x="4908550" y="1625600"/>
            <a:ext cx="16160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output data</a:t>
            </a:r>
          </a:p>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flow</a:t>
            </a:r>
            <a:endParaRPr lang="fr-BE" altLang="en-US" sz="2000" i="1">
              <a:solidFill>
                <a:schemeClr val="tx2"/>
              </a:solidFill>
              <a:effectLst/>
              <a:latin typeface="Comic Sans MS" pitchFamily="66" charset="0"/>
            </a:endParaRPr>
          </a:p>
        </p:txBody>
      </p:sp>
      <p:sp>
        <p:nvSpPr>
          <p:cNvPr id="1432593" name="Line 17"/>
          <p:cNvSpPr>
            <a:spLocks noChangeShapeType="1"/>
          </p:cNvSpPr>
          <p:nvPr/>
        </p:nvSpPr>
        <p:spPr bwMode="auto">
          <a:xfrm flipV="1">
            <a:off x="3970338" y="1957388"/>
            <a:ext cx="1284287" cy="387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1495425" y="228600"/>
            <a:ext cx="7548563" cy="762000"/>
          </a:xfrm>
        </p:spPr>
        <p:txBody>
          <a:bodyPr/>
          <a:lstStyle/>
          <a:p>
            <a:r>
              <a:rPr kumimoji="0" lang="en-US" altLang="en-US" smtClean="0"/>
              <a:t>System operations:  use case diagrams</a:t>
            </a:r>
            <a:endParaRPr kumimoji="0" lang="en-US" altLang="en-US" sz="2500" smtClean="0">
              <a:effectLst>
                <a:outerShdw blurRad="38100" dist="38100" dir="2700000" algn="tl">
                  <a:srgbClr val="000000"/>
                </a:outerShdw>
              </a:effectLst>
            </a:endParaRPr>
          </a:p>
        </p:txBody>
      </p:sp>
      <p:sp>
        <p:nvSpPr>
          <p:cNvPr id="39939" name="Rectangle 3"/>
          <p:cNvSpPr>
            <a:spLocks noGrp="1" noChangeArrowheads="1"/>
          </p:cNvSpPr>
          <p:nvPr>
            <p:ph type="body" idx="1"/>
          </p:nvPr>
        </p:nvSpPr>
        <p:spPr>
          <a:xfrm>
            <a:off x="200025" y="1052513"/>
            <a:ext cx="8839200" cy="4964112"/>
          </a:xfrm>
        </p:spPr>
        <p:txBody>
          <a:bodyPr/>
          <a:lstStyle/>
          <a:p>
            <a:r>
              <a:rPr lang="en-US" altLang="en-US" smtClean="0"/>
              <a:t>Capture operations to be performed by a system component </a:t>
            </a:r>
          </a:p>
          <a:p>
            <a:pPr>
              <a:lnSpc>
                <a:spcPct val="70000"/>
              </a:lnSpc>
              <a:buFont typeface="Wingdings" pitchFamily="2" charset="2"/>
              <a:buNone/>
            </a:pPr>
            <a:r>
              <a:rPr lang="en-US" altLang="en-US" smtClean="0">
                <a:solidFill>
                  <a:schemeClr val="tx2"/>
                </a:solidFill>
              </a:rPr>
              <a:t>    &amp;</a:t>
            </a:r>
            <a:r>
              <a:rPr lang="en-US" altLang="en-US" smtClean="0"/>
              <a:t> interactions with other components</a:t>
            </a:r>
          </a:p>
          <a:p>
            <a:pPr lvl="1">
              <a:lnSpc>
                <a:spcPct val="130000"/>
              </a:lnSpc>
            </a:pPr>
            <a:r>
              <a:rPr lang="en-US" altLang="en-US" smtClean="0"/>
              <a:t>yet simpler, outline view ... but vague</a:t>
            </a:r>
          </a:p>
          <a:p>
            <a:pPr lvl="1">
              <a:lnSpc>
                <a:spcPct val="120000"/>
              </a:lnSpc>
            </a:pPr>
            <a:r>
              <a:rPr lang="en-US" altLang="en-US" smtClean="0"/>
              <a:t>to be made precise by annotations, interaction scenarios, ... </a:t>
            </a:r>
          </a:p>
          <a:p>
            <a:pPr lvl="1">
              <a:lnSpc>
                <a:spcPct val="120000"/>
              </a:lnSpc>
            </a:pPr>
            <a:r>
              <a:rPr lang="en-US" altLang="en-US" smtClean="0"/>
              <a:t>introduced in UML to replace DFDs</a:t>
            </a:r>
          </a:p>
          <a:p>
            <a:pPr>
              <a:lnSpc>
                <a:spcPct val="140000"/>
              </a:lnSpc>
            </a:pPr>
            <a:r>
              <a:rPr lang="en-US" altLang="en-US" smtClean="0"/>
              <a:t>Structuring mechanisms ...</a:t>
            </a:r>
          </a:p>
          <a:p>
            <a:pPr lvl="1"/>
            <a:r>
              <a:rPr lang="en-US" altLang="en-US" smtClean="0">
                <a:solidFill>
                  <a:schemeClr val="tx1"/>
                </a:solidFill>
              </a:rPr>
              <a:t>&lt;&lt;include&gt;&gt;</a:t>
            </a:r>
            <a:r>
              <a:rPr lang="en-US" altLang="en-US" smtClean="0"/>
              <a:t>:  to specify “suboperation”</a:t>
            </a:r>
          </a:p>
          <a:p>
            <a:pPr lvl="1">
              <a:lnSpc>
                <a:spcPct val="120000"/>
              </a:lnSpc>
            </a:pPr>
            <a:r>
              <a:rPr lang="en-US" altLang="en-US" smtClean="0">
                <a:solidFill>
                  <a:schemeClr val="tx1"/>
                </a:solidFill>
              </a:rPr>
              <a:t>&lt;&lt;extend&gt;&gt;</a:t>
            </a:r>
            <a:r>
              <a:rPr lang="en-US" altLang="en-US" smtClean="0"/>
              <a:t> + </a:t>
            </a:r>
            <a:r>
              <a:rPr lang="en-US" altLang="en-US" smtClean="0">
                <a:solidFill>
                  <a:schemeClr val="tx1"/>
                </a:solidFill>
              </a:rPr>
              <a:t>precondition</a:t>
            </a:r>
            <a:r>
              <a:rPr lang="en-US" altLang="en-US" smtClean="0"/>
              <a:t>: to specify “variant” operation</a:t>
            </a:r>
          </a:p>
          <a:p>
            <a:pPr lvl="1">
              <a:lnSpc>
                <a:spcPct val="70000"/>
              </a:lnSpc>
              <a:buFontTx/>
              <a:buNone/>
            </a:pPr>
            <a:r>
              <a:rPr lang="en-US" altLang="en-US" smtClean="0"/>
              <a:t>                                            in exception case</a:t>
            </a:r>
          </a:p>
        </p:txBody>
      </p:sp>
      <p:grpSp>
        <p:nvGrpSpPr>
          <p:cNvPr id="39940" name="Group 22"/>
          <p:cNvGrpSpPr>
            <a:grpSpLocks/>
          </p:cNvGrpSpPr>
          <p:nvPr/>
        </p:nvGrpSpPr>
        <p:grpSpPr bwMode="auto">
          <a:xfrm>
            <a:off x="100013" y="215900"/>
            <a:ext cx="1638300" cy="576263"/>
            <a:chOff x="440" y="1355"/>
            <a:chExt cx="1096" cy="417"/>
          </a:xfrm>
        </p:grpSpPr>
        <p:sp>
          <p:nvSpPr>
            <p:cNvPr id="1424405" name="Line 21"/>
            <p:cNvSpPr>
              <a:spLocks noChangeShapeType="1"/>
            </p:cNvSpPr>
            <p:nvPr/>
          </p:nvSpPr>
          <p:spPr bwMode="auto">
            <a:xfrm flipV="1">
              <a:off x="1212" y="1537"/>
              <a:ext cx="211" cy="63"/>
            </a:xfrm>
            <a:prstGeom prst="line">
              <a:avLst/>
            </a:prstGeom>
            <a:noFill/>
            <a:ln w="9525">
              <a:solidFill>
                <a:srgbClr val="0000FF"/>
              </a:solidFill>
              <a:round/>
              <a:headEnd/>
              <a:tailEnd/>
            </a:ln>
          </p:spPr>
          <p:txBody>
            <a:bodyPr/>
            <a:lstStyle/>
            <a:p>
              <a:pPr>
                <a:defRPr/>
              </a:pPr>
              <a:endParaRPr lang="en-GB"/>
            </a:p>
          </p:txBody>
        </p:sp>
        <p:sp>
          <p:nvSpPr>
            <p:cNvPr id="1424398" name="Line 14"/>
            <p:cNvSpPr>
              <a:spLocks noChangeShapeType="1"/>
            </p:cNvSpPr>
            <p:nvPr/>
          </p:nvSpPr>
          <p:spPr bwMode="auto">
            <a:xfrm flipV="1">
              <a:off x="597" y="1540"/>
              <a:ext cx="211" cy="64"/>
            </a:xfrm>
            <a:prstGeom prst="line">
              <a:avLst/>
            </a:prstGeom>
            <a:noFill/>
            <a:ln w="9525">
              <a:solidFill>
                <a:srgbClr val="0000FF"/>
              </a:solidFill>
              <a:round/>
              <a:headEnd/>
              <a:tailEnd/>
            </a:ln>
          </p:spPr>
          <p:txBody>
            <a:bodyPr/>
            <a:lstStyle/>
            <a:p>
              <a:pPr>
                <a:defRPr/>
              </a:pPr>
              <a:endParaRPr lang="en-GB"/>
            </a:p>
          </p:txBody>
        </p:sp>
        <p:sp>
          <p:nvSpPr>
            <p:cNvPr id="1424389" name="Rectangle 5"/>
            <p:cNvSpPr>
              <a:spLocks noChangeArrowheads="1"/>
            </p:cNvSpPr>
            <p:nvPr/>
          </p:nvSpPr>
          <p:spPr bwMode="auto">
            <a:xfrm>
              <a:off x="718" y="1355"/>
              <a:ext cx="605" cy="417"/>
            </a:xfrm>
            <a:prstGeom prst="rect">
              <a:avLst/>
            </a:prstGeom>
            <a:noFill/>
            <a:ln w="12700" cap="sq">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pic>
          <p:nvPicPr>
            <p:cNvPr id="3994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 y="1419"/>
              <a:ext cx="19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 y="1526"/>
              <a:ext cx="20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6" name="Group 8"/>
            <p:cNvGrpSpPr>
              <a:grpSpLocks/>
            </p:cNvGrpSpPr>
            <p:nvPr/>
          </p:nvGrpSpPr>
          <p:grpSpPr bwMode="auto">
            <a:xfrm>
              <a:off x="440" y="1436"/>
              <a:ext cx="155" cy="248"/>
              <a:chOff x="942" y="1466"/>
              <a:chExt cx="285" cy="548"/>
            </a:xfrm>
          </p:grpSpPr>
          <p:sp>
            <p:nvSpPr>
              <p:cNvPr id="1424393" name="Oval 9"/>
              <p:cNvSpPr>
                <a:spLocks noChangeArrowheads="1"/>
              </p:cNvSpPr>
              <p:nvPr/>
            </p:nvSpPr>
            <p:spPr bwMode="auto">
              <a:xfrm>
                <a:off x="1008" y="1467"/>
                <a:ext cx="145" cy="135"/>
              </a:xfrm>
              <a:prstGeom prst="ellipse">
                <a:avLst/>
              </a:prstGeom>
              <a:noFill/>
              <a:ln w="9525">
                <a:solidFill>
                  <a:srgbClr val="0000FF"/>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24394" name="Line 10"/>
              <p:cNvSpPr>
                <a:spLocks noChangeShapeType="1"/>
              </p:cNvSpPr>
              <p:nvPr/>
            </p:nvSpPr>
            <p:spPr bwMode="auto">
              <a:xfrm>
                <a:off x="1085" y="1620"/>
                <a:ext cx="0" cy="188"/>
              </a:xfrm>
              <a:prstGeom prst="line">
                <a:avLst/>
              </a:prstGeom>
              <a:noFill/>
              <a:ln w="9525">
                <a:solidFill>
                  <a:srgbClr val="0000FF"/>
                </a:solidFill>
                <a:round/>
                <a:headEnd/>
                <a:tailEnd/>
              </a:ln>
            </p:spPr>
            <p:txBody>
              <a:bodyPr/>
              <a:lstStyle/>
              <a:p>
                <a:pPr>
                  <a:defRPr/>
                </a:pPr>
                <a:endParaRPr lang="en-GB"/>
              </a:p>
            </p:txBody>
          </p:sp>
          <p:sp>
            <p:nvSpPr>
              <p:cNvPr id="1424395" name="Line 11"/>
              <p:cNvSpPr>
                <a:spLocks noChangeShapeType="1"/>
              </p:cNvSpPr>
              <p:nvPr/>
            </p:nvSpPr>
            <p:spPr bwMode="auto">
              <a:xfrm flipH="1">
                <a:off x="960" y="1807"/>
                <a:ext cx="125" cy="188"/>
              </a:xfrm>
              <a:prstGeom prst="line">
                <a:avLst/>
              </a:prstGeom>
              <a:noFill/>
              <a:ln w="9525">
                <a:solidFill>
                  <a:srgbClr val="0000FF"/>
                </a:solidFill>
                <a:round/>
                <a:headEnd/>
                <a:tailEnd/>
              </a:ln>
            </p:spPr>
            <p:txBody>
              <a:bodyPr/>
              <a:lstStyle/>
              <a:p>
                <a:pPr>
                  <a:defRPr/>
                </a:pPr>
                <a:endParaRPr lang="en-GB"/>
              </a:p>
            </p:txBody>
          </p:sp>
          <p:sp>
            <p:nvSpPr>
              <p:cNvPr id="1424396" name="Line 12"/>
              <p:cNvSpPr>
                <a:spLocks noChangeShapeType="1"/>
              </p:cNvSpPr>
              <p:nvPr/>
            </p:nvSpPr>
            <p:spPr bwMode="auto">
              <a:xfrm>
                <a:off x="1092" y="1825"/>
                <a:ext cx="127" cy="188"/>
              </a:xfrm>
              <a:prstGeom prst="line">
                <a:avLst/>
              </a:prstGeom>
              <a:noFill/>
              <a:ln w="9525">
                <a:solidFill>
                  <a:srgbClr val="0000FF"/>
                </a:solidFill>
                <a:round/>
                <a:headEnd/>
                <a:tailEnd/>
              </a:ln>
            </p:spPr>
            <p:txBody>
              <a:bodyPr/>
              <a:lstStyle/>
              <a:p>
                <a:pPr>
                  <a:defRPr/>
                </a:pPr>
                <a:endParaRPr lang="en-GB"/>
              </a:p>
            </p:txBody>
          </p:sp>
          <p:sp>
            <p:nvSpPr>
              <p:cNvPr id="1424397" name="Line 13"/>
              <p:cNvSpPr>
                <a:spLocks noChangeShapeType="1"/>
              </p:cNvSpPr>
              <p:nvPr/>
            </p:nvSpPr>
            <p:spPr bwMode="auto">
              <a:xfrm>
                <a:off x="942" y="1701"/>
                <a:ext cx="285" cy="0"/>
              </a:xfrm>
              <a:prstGeom prst="line">
                <a:avLst/>
              </a:prstGeom>
              <a:noFill/>
              <a:ln w="9525">
                <a:solidFill>
                  <a:srgbClr val="0000FF"/>
                </a:solidFill>
                <a:round/>
                <a:headEnd/>
                <a:tailEnd/>
              </a:ln>
            </p:spPr>
            <p:txBody>
              <a:bodyPr/>
              <a:lstStyle/>
              <a:p>
                <a:pPr>
                  <a:defRPr/>
                </a:pPr>
                <a:endParaRPr lang="en-GB"/>
              </a:p>
            </p:txBody>
          </p:sp>
        </p:grpSp>
        <p:grpSp>
          <p:nvGrpSpPr>
            <p:cNvPr id="39947" name="Group 15"/>
            <p:cNvGrpSpPr>
              <a:grpSpLocks/>
            </p:cNvGrpSpPr>
            <p:nvPr/>
          </p:nvGrpSpPr>
          <p:grpSpPr bwMode="auto">
            <a:xfrm>
              <a:off x="1381" y="1395"/>
              <a:ext cx="155" cy="248"/>
              <a:chOff x="942" y="1466"/>
              <a:chExt cx="285" cy="548"/>
            </a:xfrm>
          </p:grpSpPr>
          <p:sp>
            <p:nvSpPr>
              <p:cNvPr id="1424400" name="Oval 16"/>
              <p:cNvSpPr>
                <a:spLocks noChangeArrowheads="1"/>
              </p:cNvSpPr>
              <p:nvPr/>
            </p:nvSpPr>
            <p:spPr bwMode="auto">
              <a:xfrm>
                <a:off x="1008" y="1466"/>
                <a:ext cx="145" cy="135"/>
              </a:xfrm>
              <a:prstGeom prst="ellipse">
                <a:avLst/>
              </a:prstGeom>
              <a:noFill/>
              <a:ln w="9525">
                <a:solidFill>
                  <a:srgbClr val="0000FF"/>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24401" name="Line 17"/>
              <p:cNvSpPr>
                <a:spLocks noChangeShapeType="1"/>
              </p:cNvSpPr>
              <p:nvPr/>
            </p:nvSpPr>
            <p:spPr bwMode="auto">
              <a:xfrm>
                <a:off x="1084" y="1619"/>
                <a:ext cx="0" cy="188"/>
              </a:xfrm>
              <a:prstGeom prst="line">
                <a:avLst/>
              </a:prstGeom>
              <a:noFill/>
              <a:ln w="9525">
                <a:solidFill>
                  <a:srgbClr val="0000FF"/>
                </a:solidFill>
                <a:round/>
                <a:headEnd/>
                <a:tailEnd/>
              </a:ln>
            </p:spPr>
            <p:txBody>
              <a:bodyPr/>
              <a:lstStyle/>
              <a:p>
                <a:pPr>
                  <a:defRPr/>
                </a:pPr>
                <a:endParaRPr lang="en-GB"/>
              </a:p>
            </p:txBody>
          </p:sp>
          <p:sp>
            <p:nvSpPr>
              <p:cNvPr id="1424402" name="Line 18"/>
              <p:cNvSpPr>
                <a:spLocks noChangeShapeType="1"/>
              </p:cNvSpPr>
              <p:nvPr/>
            </p:nvSpPr>
            <p:spPr bwMode="auto">
              <a:xfrm flipH="1">
                <a:off x="959" y="1807"/>
                <a:ext cx="125" cy="190"/>
              </a:xfrm>
              <a:prstGeom prst="line">
                <a:avLst/>
              </a:prstGeom>
              <a:noFill/>
              <a:ln w="9525">
                <a:solidFill>
                  <a:srgbClr val="0000FF"/>
                </a:solidFill>
                <a:round/>
                <a:headEnd/>
                <a:tailEnd/>
              </a:ln>
            </p:spPr>
            <p:txBody>
              <a:bodyPr/>
              <a:lstStyle/>
              <a:p>
                <a:pPr>
                  <a:defRPr/>
                </a:pPr>
                <a:endParaRPr lang="en-GB"/>
              </a:p>
            </p:txBody>
          </p:sp>
          <p:sp>
            <p:nvSpPr>
              <p:cNvPr id="1424403" name="Line 19"/>
              <p:cNvSpPr>
                <a:spLocks noChangeShapeType="1"/>
              </p:cNvSpPr>
              <p:nvPr/>
            </p:nvSpPr>
            <p:spPr bwMode="auto">
              <a:xfrm>
                <a:off x="1092" y="1827"/>
                <a:ext cx="127" cy="188"/>
              </a:xfrm>
              <a:prstGeom prst="line">
                <a:avLst/>
              </a:prstGeom>
              <a:noFill/>
              <a:ln w="9525">
                <a:solidFill>
                  <a:srgbClr val="0000FF"/>
                </a:solidFill>
                <a:round/>
                <a:headEnd/>
                <a:tailEnd/>
              </a:ln>
            </p:spPr>
            <p:txBody>
              <a:bodyPr/>
              <a:lstStyle/>
              <a:p>
                <a:pPr>
                  <a:defRPr/>
                </a:pPr>
                <a:endParaRPr lang="en-GB"/>
              </a:p>
            </p:txBody>
          </p:sp>
          <p:sp>
            <p:nvSpPr>
              <p:cNvPr id="1424404" name="Line 20"/>
              <p:cNvSpPr>
                <a:spLocks noChangeShapeType="1"/>
              </p:cNvSpPr>
              <p:nvPr/>
            </p:nvSpPr>
            <p:spPr bwMode="auto">
              <a:xfrm>
                <a:off x="942" y="1700"/>
                <a:ext cx="285" cy="0"/>
              </a:xfrm>
              <a:prstGeom prst="line">
                <a:avLst/>
              </a:prstGeom>
              <a:noFill/>
              <a:ln w="9525">
                <a:solidFill>
                  <a:srgbClr val="0000FF"/>
                </a:solidFill>
                <a:round/>
                <a:headEnd/>
                <a:tailEnd/>
              </a:ln>
            </p:spPr>
            <p:txBody>
              <a:bodyPr/>
              <a:lstStyle/>
              <a:p>
                <a:pPr>
                  <a:defRPr/>
                </a:pPr>
                <a:endParaRPr lang="en-GB"/>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9088" y="271463"/>
            <a:ext cx="8639175" cy="762000"/>
          </a:xfrm>
        </p:spPr>
        <p:txBody>
          <a:bodyPr/>
          <a:lstStyle/>
          <a:p>
            <a:pPr>
              <a:lnSpc>
                <a:spcPct val="110000"/>
              </a:lnSpc>
            </a:pPr>
            <a:r>
              <a:rPr kumimoji="0" lang="en-US" altLang="en-US" smtClean="0"/>
              <a:t>Specification &amp; documentation:</a:t>
            </a:r>
            <a:r>
              <a:rPr lang="en-US" altLang="en-US" sz="2400" smtClean="0"/>
              <a:t> </a:t>
            </a:r>
            <a:br>
              <a:rPr lang="en-US" altLang="en-US" sz="2400" smtClean="0"/>
            </a:br>
            <a:r>
              <a:rPr lang="en-US" altLang="en-US" sz="2400" smtClean="0"/>
              <a:t>as introduced in Chapter 1 ...</a:t>
            </a:r>
            <a:endParaRPr lang="en-US" altLang="en-US" smtClean="0"/>
          </a:p>
        </p:txBody>
      </p:sp>
      <p:sp>
        <p:nvSpPr>
          <p:cNvPr id="1390599" name="Rectangle 7"/>
          <p:cNvSpPr>
            <a:spLocks noGrp="1" noChangeArrowheads="1"/>
          </p:cNvSpPr>
          <p:nvPr>
            <p:ph type="body" idx="1"/>
          </p:nvPr>
        </p:nvSpPr>
        <p:spPr>
          <a:xfrm>
            <a:off x="204788" y="1276350"/>
            <a:ext cx="8939212" cy="5168900"/>
          </a:xfrm>
        </p:spPr>
        <p:txBody>
          <a:bodyPr/>
          <a:lstStyle/>
          <a:p>
            <a:pPr>
              <a:lnSpc>
                <a:spcPct val="120000"/>
              </a:lnSpc>
              <a:defRPr/>
            </a:pPr>
            <a:r>
              <a:rPr lang="fr-FR" smtClean="0"/>
              <a:t>Precise definition of all features of the agreed system</a:t>
            </a:r>
          </a:p>
          <a:p>
            <a:pPr lvl="1">
              <a:spcBef>
                <a:spcPct val="20000"/>
              </a:spcBef>
              <a:defRPr/>
            </a:pPr>
            <a:r>
              <a:rPr lang="fr-FR" smtClean="0"/>
              <a:t>Objectives, concepts, relevant domain properties, system/software requirements, assumptions, responsibilities</a:t>
            </a:r>
          </a:p>
          <a:p>
            <a:pPr lvl="1">
              <a:lnSpc>
                <a:spcPct val="120000"/>
              </a:lnSpc>
              <a:spcBef>
                <a:spcPct val="40000"/>
              </a:spcBef>
              <a:defRPr/>
            </a:pPr>
            <a:r>
              <a:rPr lang="fr-FR" smtClean="0"/>
              <a:t>Rationale for options taken, satisfaction arguments</a:t>
            </a:r>
          </a:p>
          <a:p>
            <a:pPr lvl="1">
              <a:lnSpc>
                <a:spcPct val="120000"/>
              </a:lnSpc>
              <a:spcBef>
                <a:spcPct val="40000"/>
              </a:spcBef>
              <a:defRPr/>
            </a:pPr>
            <a:r>
              <a:rPr lang="fr-FR" smtClean="0"/>
              <a:t>Likely system evolutions &amp; variants</a:t>
            </a:r>
          </a:p>
          <a:p>
            <a:pPr>
              <a:lnSpc>
                <a:spcPct val="140000"/>
              </a:lnSpc>
              <a:defRPr/>
            </a:pPr>
            <a:r>
              <a:rPr lang="fr-FR" smtClean="0"/>
              <a:t>Organization of these in a coherent structure</a:t>
            </a:r>
          </a:p>
          <a:p>
            <a:pPr>
              <a:lnSpc>
                <a:spcPct val="140000"/>
              </a:lnSpc>
              <a:defRPr/>
            </a:pPr>
            <a:r>
              <a:rPr lang="fr-FR" smtClean="0"/>
              <a:t>Documentation in a form understandable by all parties</a:t>
            </a:r>
          </a:p>
          <a:p>
            <a:pPr lvl="1">
              <a:defRPr/>
            </a:pPr>
            <a:r>
              <a:rPr lang="fr-FR" smtClean="0"/>
              <a:t>Often in annex: costs, workplan, delivery schedules</a:t>
            </a:r>
          </a:p>
          <a:p>
            <a:pPr algn="ctr">
              <a:lnSpc>
                <a:spcPct val="190000"/>
              </a:lnSpc>
              <a:buFont typeface="Wingdings" pitchFamily="2" charset="2"/>
              <a:buNone/>
              <a:defRPr/>
            </a:pPr>
            <a:r>
              <a:rPr lang="fr-FR" i="1" smtClean="0">
                <a:solidFill>
                  <a:schemeClr val="tx2"/>
                </a:solidFill>
              </a:rPr>
              <a:t>Resulting product:  </a:t>
            </a:r>
            <a:r>
              <a:rPr lang="fr-FR" i="1" smtClean="0">
                <a:solidFill>
                  <a:schemeClr val="tx2"/>
                </a:solidFill>
                <a:effectLst>
                  <a:outerShdw blurRad="38100" dist="38100" dir="2700000" algn="tl">
                    <a:srgbClr val="000000"/>
                  </a:outerShdw>
                </a:effectLst>
              </a:rPr>
              <a:t>Requirements Document</a:t>
            </a:r>
            <a:r>
              <a:rPr lang="fr-FR" i="1" smtClean="0">
                <a:solidFill>
                  <a:schemeClr val="tx2"/>
                </a:solidFill>
              </a:rPr>
              <a:t> (RD)</a:t>
            </a:r>
          </a:p>
        </p:txBody>
      </p:sp>
      <p:pic>
        <p:nvPicPr>
          <p:cNvPr id="2662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46050"/>
            <a:ext cx="1143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1495425" y="228600"/>
            <a:ext cx="6124575" cy="762000"/>
          </a:xfrm>
        </p:spPr>
        <p:txBody>
          <a:bodyPr/>
          <a:lstStyle/>
          <a:p>
            <a:r>
              <a:rPr kumimoji="0" lang="en-US" altLang="en-US" smtClean="0"/>
              <a:t>Use case diagram:  example</a:t>
            </a:r>
            <a:endParaRPr kumimoji="0" lang="en-US" altLang="en-US" sz="2500" smtClean="0">
              <a:effectLst>
                <a:outerShdw blurRad="38100" dist="38100" dir="2700000" algn="tl">
                  <a:srgbClr val="000000"/>
                </a:outerShdw>
              </a:effectLst>
            </a:endParaRPr>
          </a:p>
        </p:txBody>
      </p:sp>
      <p:pic>
        <p:nvPicPr>
          <p:cNvPr id="40963"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15" name="Rectangle 215"/>
          <p:cNvSpPr>
            <a:spLocks noChangeArrowheads="1"/>
          </p:cNvSpPr>
          <p:nvPr/>
        </p:nvSpPr>
        <p:spPr bwMode="auto">
          <a:xfrm>
            <a:off x="2092325" y="1970088"/>
            <a:ext cx="4922838" cy="3925887"/>
          </a:xfrm>
          <a:prstGeom prst="rect">
            <a:avLst/>
          </a:prstGeom>
          <a:solidFill>
            <a:srgbClr val="FFFFFF"/>
          </a:solidFill>
          <a:ln w="17463">
            <a:solidFill>
              <a:srgbClr val="000000"/>
            </a:solid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1433816" name="Oval 216"/>
          <p:cNvSpPr>
            <a:spLocks noChangeArrowheads="1"/>
          </p:cNvSpPr>
          <p:nvPr/>
        </p:nvSpPr>
        <p:spPr bwMode="auto">
          <a:xfrm>
            <a:off x="2622550" y="3810000"/>
            <a:ext cx="1614488" cy="722313"/>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17" name="Rectangle 217"/>
          <p:cNvSpPr>
            <a:spLocks noChangeArrowheads="1"/>
          </p:cNvSpPr>
          <p:nvPr/>
        </p:nvSpPr>
        <p:spPr bwMode="auto">
          <a:xfrm>
            <a:off x="2751138" y="3852863"/>
            <a:ext cx="1422400" cy="62388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18" name="Rectangle 218"/>
          <p:cNvSpPr>
            <a:spLocks noChangeArrowheads="1"/>
          </p:cNvSpPr>
          <p:nvPr/>
        </p:nvSpPr>
        <p:spPr bwMode="auto">
          <a:xfrm>
            <a:off x="2882900" y="3897313"/>
            <a:ext cx="117157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Determine</a:t>
            </a:r>
            <a:endParaRPr lang="en-US" altLang="en-US">
              <a:effectLst>
                <a:outerShdw blurRad="38100" dist="38100" dir="2700000" algn="tl">
                  <a:srgbClr val="000000"/>
                </a:outerShdw>
              </a:effectLst>
            </a:endParaRPr>
          </a:p>
        </p:txBody>
      </p:sp>
      <p:sp>
        <p:nvSpPr>
          <p:cNvPr id="1433819" name="Rectangle 219"/>
          <p:cNvSpPr>
            <a:spLocks noChangeArrowheads="1"/>
          </p:cNvSpPr>
          <p:nvPr/>
        </p:nvSpPr>
        <p:spPr bwMode="auto">
          <a:xfrm>
            <a:off x="2954338" y="4167188"/>
            <a:ext cx="1060450"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Schedule</a:t>
            </a:r>
            <a:endParaRPr lang="en-US" altLang="en-US">
              <a:effectLst>
                <a:outerShdw blurRad="38100" dist="38100" dir="2700000" algn="tl">
                  <a:srgbClr val="000000"/>
                </a:outerShdw>
              </a:effectLst>
            </a:endParaRPr>
          </a:p>
        </p:txBody>
      </p:sp>
      <p:sp>
        <p:nvSpPr>
          <p:cNvPr id="1433820" name="Oval 220"/>
          <p:cNvSpPr>
            <a:spLocks noChangeArrowheads="1"/>
          </p:cNvSpPr>
          <p:nvPr/>
        </p:nvSpPr>
        <p:spPr bwMode="auto">
          <a:xfrm>
            <a:off x="5146675" y="2955925"/>
            <a:ext cx="1514475" cy="738188"/>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22" name="Rectangle 222"/>
          <p:cNvSpPr>
            <a:spLocks noChangeArrowheads="1"/>
          </p:cNvSpPr>
          <p:nvPr/>
        </p:nvSpPr>
        <p:spPr bwMode="auto">
          <a:xfrm>
            <a:off x="5492750" y="3000375"/>
            <a:ext cx="77787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Collect</a:t>
            </a:r>
            <a:endParaRPr lang="en-US" altLang="en-US">
              <a:effectLst>
                <a:outerShdw blurRad="38100" dist="38100" dir="2700000" algn="tl">
                  <a:srgbClr val="000000"/>
                </a:outerShdw>
              </a:effectLst>
            </a:endParaRPr>
          </a:p>
        </p:txBody>
      </p:sp>
      <p:sp>
        <p:nvSpPr>
          <p:cNvPr id="1433823" name="Rectangle 223"/>
          <p:cNvSpPr>
            <a:spLocks noChangeArrowheads="1"/>
          </p:cNvSpPr>
          <p:nvPr/>
        </p:nvSpPr>
        <p:spPr bwMode="auto">
          <a:xfrm>
            <a:off x="5259388" y="3259138"/>
            <a:ext cx="1284287"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3824" name="Rectangle 224"/>
          <p:cNvSpPr>
            <a:spLocks noChangeArrowheads="1"/>
          </p:cNvSpPr>
          <p:nvPr/>
        </p:nvSpPr>
        <p:spPr bwMode="auto">
          <a:xfrm>
            <a:off x="3835400" y="5572125"/>
            <a:ext cx="1296988" cy="363538"/>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25" name="Rectangle 225"/>
          <p:cNvSpPr>
            <a:spLocks noChangeArrowheads="1"/>
          </p:cNvSpPr>
          <p:nvPr/>
        </p:nvSpPr>
        <p:spPr bwMode="auto">
          <a:xfrm>
            <a:off x="4029075" y="5614988"/>
            <a:ext cx="1144588"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Scheduler</a:t>
            </a:r>
            <a:endParaRPr lang="en-US" altLang="en-US">
              <a:effectLst>
                <a:outerShdw blurRad="38100" dist="38100" dir="2700000" algn="tl">
                  <a:srgbClr val="000000"/>
                </a:outerShdw>
              </a:effectLst>
            </a:endParaRPr>
          </a:p>
        </p:txBody>
      </p:sp>
      <p:sp>
        <p:nvSpPr>
          <p:cNvPr id="1433826" name="Line 226"/>
          <p:cNvSpPr>
            <a:spLocks noChangeShapeType="1"/>
          </p:cNvSpPr>
          <p:nvPr/>
        </p:nvSpPr>
        <p:spPr bwMode="auto">
          <a:xfrm>
            <a:off x="1936750" y="2473325"/>
            <a:ext cx="1063625" cy="842963"/>
          </a:xfrm>
          <a:prstGeom prst="line">
            <a:avLst/>
          </a:prstGeom>
          <a:noFill/>
          <a:ln w="17463">
            <a:solidFill>
              <a:srgbClr val="000000"/>
            </a:solidFill>
            <a:round/>
            <a:headEnd/>
            <a:tailEnd/>
          </a:ln>
        </p:spPr>
        <p:txBody>
          <a:bodyPr/>
          <a:lstStyle/>
          <a:p>
            <a:pPr>
              <a:defRPr/>
            </a:pPr>
            <a:endParaRPr lang="en-GB"/>
          </a:p>
        </p:txBody>
      </p:sp>
      <p:sp>
        <p:nvSpPr>
          <p:cNvPr id="1433827" name="Oval 227"/>
          <p:cNvSpPr>
            <a:spLocks noChangeArrowheads="1"/>
          </p:cNvSpPr>
          <p:nvPr/>
        </p:nvSpPr>
        <p:spPr bwMode="auto">
          <a:xfrm>
            <a:off x="2528888" y="2051050"/>
            <a:ext cx="1854200" cy="500063"/>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28" name="Rectangle 228"/>
          <p:cNvSpPr>
            <a:spLocks noChangeArrowheads="1"/>
          </p:cNvSpPr>
          <p:nvPr/>
        </p:nvSpPr>
        <p:spPr bwMode="auto">
          <a:xfrm>
            <a:off x="2535238" y="2132013"/>
            <a:ext cx="1982787" cy="45561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29" name="Rectangle 229"/>
          <p:cNvSpPr>
            <a:spLocks noChangeArrowheads="1"/>
          </p:cNvSpPr>
          <p:nvPr/>
        </p:nvSpPr>
        <p:spPr bwMode="auto">
          <a:xfrm>
            <a:off x="2609850" y="2160588"/>
            <a:ext cx="173672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Check Request</a:t>
            </a:r>
            <a:endParaRPr lang="en-US" altLang="en-US">
              <a:effectLst>
                <a:outerShdw blurRad="38100" dist="38100" dir="2700000" algn="tl">
                  <a:srgbClr val="000000"/>
                </a:outerShdw>
              </a:effectLst>
            </a:endParaRPr>
          </a:p>
        </p:txBody>
      </p:sp>
      <p:grpSp>
        <p:nvGrpSpPr>
          <p:cNvPr id="40978" name="Group 235"/>
          <p:cNvGrpSpPr>
            <a:grpSpLocks/>
          </p:cNvGrpSpPr>
          <p:nvPr/>
        </p:nvGrpSpPr>
        <p:grpSpPr bwMode="auto">
          <a:xfrm>
            <a:off x="1547813" y="2012950"/>
            <a:ext cx="284162" cy="574675"/>
            <a:chOff x="885" y="1187"/>
            <a:chExt cx="179" cy="362"/>
          </a:xfrm>
        </p:grpSpPr>
        <p:sp>
          <p:nvSpPr>
            <p:cNvPr id="1433830" name="Oval 230"/>
            <p:cNvSpPr>
              <a:spLocks noChangeArrowheads="1"/>
            </p:cNvSpPr>
            <p:nvPr/>
          </p:nvSpPr>
          <p:spPr bwMode="auto">
            <a:xfrm>
              <a:off x="926" y="1187"/>
              <a:ext cx="93" cy="90"/>
            </a:xfrm>
            <a:prstGeom prst="ellipse">
              <a:avLst/>
            </a:prstGeom>
            <a:no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31" name="Line 231"/>
            <p:cNvSpPr>
              <a:spLocks noChangeShapeType="1"/>
            </p:cNvSpPr>
            <p:nvPr/>
          </p:nvSpPr>
          <p:spPr bwMode="auto">
            <a:xfrm>
              <a:off x="975" y="1287"/>
              <a:ext cx="1" cy="126"/>
            </a:xfrm>
            <a:prstGeom prst="line">
              <a:avLst/>
            </a:prstGeom>
            <a:noFill/>
            <a:ln w="17463">
              <a:solidFill>
                <a:srgbClr val="000000"/>
              </a:solidFill>
              <a:round/>
              <a:headEnd/>
              <a:tailEnd/>
            </a:ln>
          </p:spPr>
          <p:txBody>
            <a:bodyPr/>
            <a:lstStyle/>
            <a:p>
              <a:pPr>
                <a:defRPr/>
              </a:pPr>
              <a:endParaRPr lang="en-GB"/>
            </a:p>
          </p:txBody>
        </p:sp>
        <p:sp>
          <p:nvSpPr>
            <p:cNvPr id="1433832" name="Line 232"/>
            <p:cNvSpPr>
              <a:spLocks noChangeShapeType="1"/>
            </p:cNvSpPr>
            <p:nvPr/>
          </p:nvSpPr>
          <p:spPr bwMode="auto">
            <a:xfrm flipH="1">
              <a:off x="894" y="1413"/>
              <a:ext cx="81" cy="123"/>
            </a:xfrm>
            <a:prstGeom prst="line">
              <a:avLst/>
            </a:prstGeom>
            <a:noFill/>
            <a:ln w="17463">
              <a:solidFill>
                <a:srgbClr val="000000"/>
              </a:solidFill>
              <a:round/>
              <a:headEnd/>
              <a:tailEnd/>
            </a:ln>
          </p:spPr>
          <p:txBody>
            <a:bodyPr/>
            <a:lstStyle/>
            <a:p>
              <a:pPr>
                <a:defRPr/>
              </a:pPr>
              <a:endParaRPr lang="en-GB"/>
            </a:p>
          </p:txBody>
        </p:sp>
        <p:sp>
          <p:nvSpPr>
            <p:cNvPr id="1433833" name="Line 233"/>
            <p:cNvSpPr>
              <a:spLocks noChangeShapeType="1"/>
            </p:cNvSpPr>
            <p:nvPr/>
          </p:nvSpPr>
          <p:spPr bwMode="auto">
            <a:xfrm>
              <a:off x="979" y="1425"/>
              <a:ext cx="79" cy="124"/>
            </a:xfrm>
            <a:prstGeom prst="line">
              <a:avLst/>
            </a:prstGeom>
            <a:noFill/>
            <a:ln w="17463">
              <a:solidFill>
                <a:srgbClr val="000000"/>
              </a:solidFill>
              <a:round/>
              <a:headEnd/>
              <a:tailEnd/>
            </a:ln>
          </p:spPr>
          <p:txBody>
            <a:bodyPr/>
            <a:lstStyle/>
            <a:p>
              <a:pPr>
                <a:defRPr/>
              </a:pPr>
              <a:endParaRPr lang="en-GB"/>
            </a:p>
          </p:txBody>
        </p:sp>
        <p:sp>
          <p:nvSpPr>
            <p:cNvPr id="1433834" name="Line 234"/>
            <p:cNvSpPr>
              <a:spLocks noChangeShapeType="1"/>
            </p:cNvSpPr>
            <p:nvPr/>
          </p:nvSpPr>
          <p:spPr bwMode="auto">
            <a:xfrm>
              <a:off x="885" y="1341"/>
              <a:ext cx="179" cy="1"/>
            </a:xfrm>
            <a:prstGeom prst="line">
              <a:avLst/>
            </a:prstGeom>
            <a:noFill/>
            <a:ln w="17463">
              <a:solidFill>
                <a:srgbClr val="000000"/>
              </a:solidFill>
              <a:round/>
              <a:headEnd/>
              <a:tailEnd/>
            </a:ln>
          </p:spPr>
          <p:txBody>
            <a:bodyPr/>
            <a:lstStyle/>
            <a:p>
              <a:pPr>
                <a:defRPr/>
              </a:pPr>
              <a:endParaRPr lang="en-GB"/>
            </a:p>
          </p:txBody>
        </p:sp>
      </p:grpSp>
      <p:sp>
        <p:nvSpPr>
          <p:cNvPr id="1433836" name="Rectangle 236"/>
          <p:cNvSpPr>
            <a:spLocks noChangeArrowheads="1"/>
          </p:cNvSpPr>
          <p:nvPr/>
        </p:nvSpPr>
        <p:spPr bwMode="auto">
          <a:xfrm>
            <a:off x="1058863" y="2554288"/>
            <a:ext cx="1203325" cy="5016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37" name="Rectangle 237"/>
          <p:cNvSpPr>
            <a:spLocks noChangeArrowheads="1"/>
          </p:cNvSpPr>
          <p:nvPr/>
        </p:nvSpPr>
        <p:spPr bwMode="auto">
          <a:xfrm>
            <a:off x="1238250" y="2597150"/>
            <a:ext cx="831850"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Initiator</a:t>
            </a:r>
            <a:endParaRPr lang="en-US" altLang="en-US">
              <a:effectLst>
                <a:outerShdw blurRad="38100" dist="38100" dir="2700000" algn="tl">
                  <a:srgbClr val="000000"/>
                </a:outerShdw>
              </a:effectLst>
            </a:endParaRPr>
          </a:p>
        </p:txBody>
      </p:sp>
      <p:sp>
        <p:nvSpPr>
          <p:cNvPr id="1433838" name="Line 238"/>
          <p:cNvSpPr>
            <a:spLocks noChangeShapeType="1"/>
          </p:cNvSpPr>
          <p:nvPr/>
        </p:nvSpPr>
        <p:spPr bwMode="auto">
          <a:xfrm>
            <a:off x="1933575" y="2284413"/>
            <a:ext cx="625475" cy="46037"/>
          </a:xfrm>
          <a:prstGeom prst="line">
            <a:avLst/>
          </a:prstGeom>
          <a:noFill/>
          <a:ln w="17463">
            <a:solidFill>
              <a:srgbClr val="000000"/>
            </a:solidFill>
            <a:round/>
            <a:headEnd/>
            <a:tailEnd/>
          </a:ln>
        </p:spPr>
        <p:txBody>
          <a:bodyPr/>
          <a:lstStyle/>
          <a:p>
            <a:pPr>
              <a:defRPr/>
            </a:pPr>
            <a:endParaRPr lang="en-GB"/>
          </a:p>
        </p:txBody>
      </p:sp>
      <p:sp>
        <p:nvSpPr>
          <p:cNvPr id="1433839" name="Rectangle 239"/>
          <p:cNvSpPr>
            <a:spLocks noChangeArrowheads="1"/>
          </p:cNvSpPr>
          <p:nvPr/>
        </p:nvSpPr>
        <p:spPr bwMode="auto">
          <a:xfrm>
            <a:off x="7173913" y="4767263"/>
            <a:ext cx="1208087" cy="67310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40" name="Rectangle 240"/>
          <p:cNvSpPr>
            <a:spLocks noChangeArrowheads="1"/>
          </p:cNvSpPr>
          <p:nvPr/>
        </p:nvSpPr>
        <p:spPr bwMode="auto">
          <a:xfrm>
            <a:off x="7416800" y="4808538"/>
            <a:ext cx="84772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Conflict</a:t>
            </a:r>
            <a:endParaRPr lang="en-US" altLang="en-US">
              <a:effectLst>
                <a:outerShdw blurRad="38100" dist="38100" dir="2700000" algn="tl">
                  <a:srgbClr val="000000"/>
                </a:outerShdw>
              </a:effectLst>
            </a:endParaRPr>
          </a:p>
        </p:txBody>
      </p:sp>
      <p:sp>
        <p:nvSpPr>
          <p:cNvPr id="1433841" name="Rectangle 241"/>
          <p:cNvSpPr>
            <a:spLocks noChangeArrowheads="1"/>
          </p:cNvSpPr>
          <p:nvPr/>
        </p:nvSpPr>
        <p:spPr bwMode="auto">
          <a:xfrm>
            <a:off x="7342188" y="5095875"/>
            <a:ext cx="1003300"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Resolver</a:t>
            </a:r>
            <a:endParaRPr lang="en-US" altLang="en-US">
              <a:effectLst>
                <a:outerShdw blurRad="38100" dist="38100" dir="2700000" algn="tl">
                  <a:srgbClr val="000000"/>
                </a:outerShdw>
              </a:effectLst>
            </a:endParaRPr>
          </a:p>
        </p:txBody>
      </p:sp>
      <p:sp>
        <p:nvSpPr>
          <p:cNvPr id="1433842" name="Line 242"/>
          <p:cNvSpPr>
            <a:spLocks noChangeShapeType="1"/>
          </p:cNvSpPr>
          <p:nvPr/>
        </p:nvSpPr>
        <p:spPr bwMode="auto">
          <a:xfrm>
            <a:off x="6588125" y="2392363"/>
            <a:ext cx="687388" cy="300037"/>
          </a:xfrm>
          <a:prstGeom prst="line">
            <a:avLst/>
          </a:prstGeom>
          <a:noFill/>
          <a:ln w="17463">
            <a:solidFill>
              <a:srgbClr val="000000"/>
            </a:solidFill>
            <a:round/>
            <a:headEnd/>
            <a:tailEnd/>
          </a:ln>
        </p:spPr>
        <p:txBody>
          <a:bodyPr/>
          <a:lstStyle/>
          <a:p>
            <a:pPr>
              <a:defRPr/>
            </a:pPr>
            <a:endParaRPr lang="en-GB"/>
          </a:p>
        </p:txBody>
      </p:sp>
      <p:sp>
        <p:nvSpPr>
          <p:cNvPr id="1433843" name="Oval 243"/>
          <p:cNvSpPr>
            <a:spLocks noChangeArrowheads="1"/>
          </p:cNvSpPr>
          <p:nvPr/>
        </p:nvSpPr>
        <p:spPr bwMode="auto">
          <a:xfrm>
            <a:off x="7740650" y="2357438"/>
            <a:ext cx="146050" cy="142875"/>
          </a:xfrm>
          <a:prstGeom prst="ellipse">
            <a:avLst/>
          </a:prstGeom>
          <a:no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44" name="Line 244"/>
          <p:cNvSpPr>
            <a:spLocks noChangeShapeType="1"/>
          </p:cNvSpPr>
          <p:nvPr/>
        </p:nvSpPr>
        <p:spPr bwMode="auto">
          <a:xfrm>
            <a:off x="7815263" y="2516188"/>
            <a:ext cx="1587" cy="200025"/>
          </a:xfrm>
          <a:prstGeom prst="line">
            <a:avLst/>
          </a:prstGeom>
          <a:noFill/>
          <a:ln w="17463">
            <a:solidFill>
              <a:srgbClr val="000000"/>
            </a:solidFill>
            <a:round/>
            <a:headEnd/>
            <a:tailEnd/>
          </a:ln>
        </p:spPr>
        <p:txBody>
          <a:bodyPr/>
          <a:lstStyle/>
          <a:p>
            <a:pPr>
              <a:defRPr/>
            </a:pPr>
            <a:endParaRPr lang="en-GB"/>
          </a:p>
        </p:txBody>
      </p:sp>
      <p:sp>
        <p:nvSpPr>
          <p:cNvPr id="1433845" name="Line 245"/>
          <p:cNvSpPr>
            <a:spLocks noChangeShapeType="1"/>
          </p:cNvSpPr>
          <p:nvPr/>
        </p:nvSpPr>
        <p:spPr bwMode="auto">
          <a:xfrm flipH="1">
            <a:off x="7689850" y="2716213"/>
            <a:ext cx="125413" cy="195262"/>
          </a:xfrm>
          <a:prstGeom prst="line">
            <a:avLst/>
          </a:prstGeom>
          <a:noFill/>
          <a:ln w="17463">
            <a:solidFill>
              <a:srgbClr val="000000"/>
            </a:solidFill>
            <a:round/>
            <a:headEnd/>
            <a:tailEnd/>
          </a:ln>
        </p:spPr>
        <p:txBody>
          <a:bodyPr/>
          <a:lstStyle/>
          <a:p>
            <a:pPr>
              <a:defRPr/>
            </a:pPr>
            <a:endParaRPr lang="en-GB"/>
          </a:p>
        </p:txBody>
      </p:sp>
      <p:sp>
        <p:nvSpPr>
          <p:cNvPr id="1433846" name="Line 246"/>
          <p:cNvSpPr>
            <a:spLocks noChangeShapeType="1"/>
          </p:cNvSpPr>
          <p:nvPr/>
        </p:nvSpPr>
        <p:spPr bwMode="auto">
          <a:xfrm>
            <a:off x="7824788" y="2735263"/>
            <a:ext cx="125412" cy="196850"/>
          </a:xfrm>
          <a:prstGeom prst="line">
            <a:avLst/>
          </a:prstGeom>
          <a:noFill/>
          <a:ln w="17463">
            <a:solidFill>
              <a:srgbClr val="000000"/>
            </a:solidFill>
            <a:round/>
            <a:headEnd/>
            <a:tailEnd/>
          </a:ln>
        </p:spPr>
        <p:txBody>
          <a:bodyPr/>
          <a:lstStyle/>
          <a:p>
            <a:pPr>
              <a:defRPr/>
            </a:pPr>
            <a:endParaRPr lang="en-GB"/>
          </a:p>
        </p:txBody>
      </p:sp>
      <p:sp>
        <p:nvSpPr>
          <p:cNvPr id="1433847" name="Line 247"/>
          <p:cNvSpPr>
            <a:spLocks noChangeShapeType="1"/>
          </p:cNvSpPr>
          <p:nvPr/>
        </p:nvSpPr>
        <p:spPr bwMode="auto">
          <a:xfrm>
            <a:off x="7670800" y="2603500"/>
            <a:ext cx="288925" cy="1588"/>
          </a:xfrm>
          <a:prstGeom prst="line">
            <a:avLst/>
          </a:prstGeom>
          <a:noFill/>
          <a:ln w="17463">
            <a:solidFill>
              <a:srgbClr val="000000"/>
            </a:solidFill>
            <a:round/>
            <a:headEnd/>
            <a:tailEnd/>
          </a:ln>
        </p:spPr>
        <p:txBody>
          <a:bodyPr/>
          <a:lstStyle/>
          <a:p>
            <a:pPr>
              <a:defRPr/>
            </a:pPr>
            <a:endParaRPr lang="en-GB"/>
          </a:p>
        </p:txBody>
      </p:sp>
      <p:sp>
        <p:nvSpPr>
          <p:cNvPr id="1433848" name="Rectangle 248"/>
          <p:cNvSpPr>
            <a:spLocks noChangeArrowheads="1"/>
          </p:cNvSpPr>
          <p:nvPr/>
        </p:nvSpPr>
        <p:spPr bwMode="auto">
          <a:xfrm>
            <a:off x="7231063" y="2881313"/>
            <a:ext cx="1266825" cy="39211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49" name="Rectangle 249"/>
          <p:cNvSpPr>
            <a:spLocks noChangeArrowheads="1"/>
          </p:cNvSpPr>
          <p:nvPr/>
        </p:nvSpPr>
        <p:spPr bwMode="auto">
          <a:xfrm>
            <a:off x="7332663" y="2924175"/>
            <a:ext cx="1200150"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Participant</a:t>
            </a:r>
            <a:endParaRPr lang="en-US" altLang="en-US">
              <a:effectLst>
                <a:outerShdw blurRad="38100" dist="38100" dir="2700000" algn="tl">
                  <a:srgbClr val="000000"/>
                </a:outerShdw>
              </a:effectLst>
            </a:endParaRPr>
          </a:p>
        </p:txBody>
      </p:sp>
      <p:sp>
        <p:nvSpPr>
          <p:cNvPr id="1433850" name="Line 250"/>
          <p:cNvSpPr>
            <a:spLocks noChangeShapeType="1"/>
          </p:cNvSpPr>
          <p:nvPr/>
        </p:nvSpPr>
        <p:spPr bwMode="auto">
          <a:xfrm flipV="1">
            <a:off x="6623050" y="2803525"/>
            <a:ext cx="706438" cy="404813"/>
          </a:xfrm>
          <a:prstGeom prst="line">
            <a:avLst/>
          </a:prstGeom>
          <a:noFill/>
          <a:ln w="17463">
            <a:solidFill>
              <a:srgbClr val="000000"/>
            </a:solidFill>
            <a:round/>
            <a:headEnd/>
            <a:tailEnd/>
          </a:ln>
        </p:spPr>
        <p:txBody>
          <a:bodyPr/>
          <a:lstStyle/>
          <a:p>
            <a:pPr>
              <a:defRPr/>
            </a:pPr>
            <a:endParaRPr lang="en-GB"/>
          </a:p>
        </p:txBody>
      </p:sp>
      <p:sp>
        <p:nvSpPr>
          <p:cNvPr id="1433851" name="Line 251"/>
          <p:cNvSpPr>
            <a:spLocks noChangeShapeType="1"/>
          </p:cNvSpPr>
          <p:nvPr/>
        </p:nvSpPr>
        <p:spPr bwMode="auto">
          <a:xfrm flipV="1">
            <a:off x="5689600" y="5029200"/>
            <a:ext cx="1608138" cy="12700"/>
          </a:xfrm>
          <a:prstGeom prst="line">
            <a:avLst/>
          </a:prstGeom>
          <a:noFill/>
          <a:ln w="17463">
            <a:solidFill>
              <a:srgbClr val="000000"/>
            </a:solidFill>
            <a:round/>
            <a:headEnd/>
            <a:tailEnd/>
          </a:ln>
        </p:spPr>
        <p:txBody>
          <a:bodyPr/>
          <a:lstStyle/>
          <a:p>
            <a:pPr>
              <a:defRPr/>
            </a:pPr>
            <a:endParaRPr lang="en-GB"/>
          </a:p>
        </p:txBody>
      </p:sp>
      <p:sp>
        <p:nvSpPr>
          <p:cNvPr id="1433852" name="Rectangle 252"/>
          <p:cNvSpPr>
            <a:spLocks noChangeArrowheads="1"/>
          </p:cNvSpPr>
          <p:nvPr/>
        </p:nvSpPr>
        <p:spPr bwMode="auto">
          <a:xfrm>
            <a:off x="3194050" y="2540000"/>
            <a:ext cx="1593850" cy="6286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53" name="Rectangle 253"/>
          <p:cNvSpPr>
            <a:spLocks noChangeArrowheads="1"/>
          </p:cNvSpPr>
          <p:nvPr/>
        </p:nvSpPr>
        <p:spPr bwMode="auto">
          <a:xfrm>
            <a:off x="3462338" y="2566988"/>
            <a:ext cx="1219200" cy="274637"/>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800">
                <a:solidFill>
                  <a:srgbClr val="000080"/>
                </a:solidFill>
                <a:effectLst/>
                <a:latin typeface="Arial" pitchFamily="34" charset="0"/>
              </a:rPr>
              <a:t>&lt;&lt;extend&gt;&gt;</a:t>
            </a:r>
            <a:endParaRPr lang="en-US" altLang="en-US">
              <a:effectLst>
                <a:outerShdw blurRad="38100" dist="38100" dir="2700000" algn="tl">
                  <a:srgbClr val="000000"/>
                </a:outerShdw>
              </a:effectLst>
            </a:endParaRPr>
          </a:p>
        </p:txBody>
      </p:sp>
      <p:sp>
        <p:nvSpPr>
          <p:cNvPr id="1433854" name="Rectangle 254"/>
          <p:cNvSpPr>
            <a:spLocks noChangeArrowheads="1"/>
          </p:cNvSpPr>
          <p:nvPr/>
        </p:nvSpPr>
        <p:spPr bwMode="auto">
          <a:xfrm>
            <a:off x="3416300" y="2781300"/>
            <a:ext cx="1358900" cy="274638"/>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800" i="1">
                <a:solidFill>
                  <a:srgbClr val="000080"/>
                </a:solidFill>
                <a:effectLst/>
                <a:latin typeface="Arial" pitchFamily="34" charset="0"/>
              </a:rPr>
              <a:t>Unauthorized</a:t>
            </a:r>
            <a:endParaRPr lang="en-US" altLang="en-US" sz="1800">
              <a:effectLst>
                <a:outerShdw blurRad="38100" dist="38100" dir="2700000" algn="tl">
                  <a:srgbClr val="000000"/>
                </a:outerShdw>
              </a:effectLst>
            </a:endParaRPr>
          </a:p>
        </p:txBody>
      </p:sp>
      <p:sp>
        <p:nvSpPr>
          <p:cNvPr id="1433855" name="Rectangle 255"/>
          <p:cNvSpPr>
            <a:spLocks noChangeArrowheads="1"/>
          </p:cNvSpPr>
          <p:nvPr/>
        </p:nvSpPr>
        <p:spPr bwMode="auto">
          <a:xfrm>
            <a:off x="2832100" y="4652963"/>
            <a:ext cx="1389063" cy="39528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56" name="Rectangle 256"/>
          <p:cNvSpPr>
            <a:spLocks noChangeArrowheads="1"/>
          </p:cNvSpPr>
          <p:nvPr/>
        </p:nvSpPr>
        <p:spPr bwMode="auto">
          <a:xfrm>
            <a:off x="2693988" y="4635500"/>
            <a:ext cx="1655762" cy="274638"/>
          </a:xfrm>
          <a:prstGeom prst="rect">
            <a:avLst/>
          </a:prstGeom>
          <a:noFill/>
          <a:ln w="9525">
            <a:noFill/>
            <a:miter lim="800000"/>
            <a:headEnd/>
            <a:tailEnd/>
          </a:ln>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1800">
                <a:solidFill>
                  <a:srgbClr val="000080"/>
                </a:solidFill>
                <a:effectLst/>
                <a:latin typeface="Arial" pitchFamily="34" charset="0"/>
              </a:rPr>
              <a:t>&lt;&lt;include&gt;&gt;</a:t>
            </a:r>
            <a:endParaRPr lang="en-US" altLang="en-US">
              <a:effectLst>
                <a:outerShdw blurRad="38100" dist="38100" dir="2700000" algn="tl">
                  <a:srgbClr val="000000"/>
                </a:outerShdw>
              </a:effectLst>
            </a:endParaRPr>
          </a:p>
        </p:txBody>
      </p:sp>
      <p:grpSp>
        <p:nvGrpSpPr>
          <p:cNvPr id="41000" name="Group 268"/>
          <p:cNvGrpSpPr>
            <a:grpSpLocks/>
          </p:cNvGrpSpPr>
          <p:nvPr/>
        </p:nvGrpSpPr>
        <p:grpSpPr bwMode="auto">
          <a:xfrm>
            <a:off x="4386263" y="2597150"/>
            <a:ext cx="1014412" cy="773113"/>
            <a:chOff x="2673" y="1555"/>
            <a:chExt cx="639" cy="487"/>
          </a:xfrm>
        </p:grpSpPr>
        <p:sp>
          <p:nvSpPr>
            <p:cNvPr id="1433858" name="Freeform 258"/>
            <p:cNvSpPr>
              <a:spLocks/>
            </p:cNvSpPr>
            <p:nvPr/>
          </p:nvSpPr>
          <p:spPr bwMode="auto">
            <a:xfrm>
              <a:off x="2762" y="1938"/>
              <a:ext cx="47" cy="40"/>
            </a:xfrm>
            <a:custGeom>
              <a:avLst/>
              <a:gdLst/>
              <a:ahLst/>
              <a:cxnLst>
                <a:cxn ang="0">
                  <a:pos x="3" y="30"/>
                </a:cxn>
                <a:cxn ang="0">
                  <a:pos x="2" y="32"/>
                </a:cxn>
                <a:cxn ang="0">
                  <a:pos x="0" y="34"/>
                </a:cxn>
                <a:cxn ang="0">
                  <a:pos x="0" y="34"/>
                </a:cxn>
                <a:cxn ang="0">
                  <a:pos x="2" y="36"/>
                </a:cxn>
                <a:cxn ang="0">
                  <a:pos x="3" y="38"/>
                </a:cxn>
                <a:cxn ang="0">
                  <a:pos x="5" y="40"/>
                </a:cxn>
                <a:cxn ang="0">
                  <a:pos x="5" y="40"/>
                </a:cxn>
                <a:cxn ang="0">
                  <a:pos x="9" y="40"/>
                </a:cxn>
                <a:cxn ang="0">
                  <a:pos x="45" y="11"/>
                </a:cxn>
                <a:cxn ang="0">
                  <a:pos x="47" y="9"/>
                </a:cxn>
                <a:cxn ang="0">
                  <a:pos x="47" y="8"/>
                </a:cxn>
                <a:cxn ang="0">
                  <a:pos x="47" y="6"/>
                </a:cxn>
                <a:cxn ang="0">
                  <a:pos x="47" y="4"/>
                </a:cxn>
                <a:cxn ang="0">
                  <a:pos x="45" y="2"/>
                </a:cxn>
                <a:cxn ang="0">
                  <a:pos x="43" y="0"/>
                </a:cxn>
                <a:cxn ang="0">
                  <a:pos x="41" y="0"/>
                </a:cxn>
                <a:cxn ang="0">
                  <a:pos x="39" y="2"/>
                </a:cxn>
                <a:cxn ang="0">
                  <a:pos x="3" y="30"/>
                </a:cxn>
              </a:cxnLst>
              <a:rect l="0" t="0" r="r" b="b"/>
              <a:pathLst>
                <a:path w="47" h="40">
                  <a:moveTo>
                    <a:pt x="3" y="30"/>
                  </a:moveTo>
                  <a:lnTo>
                    <a:pt x="2" y="32"/>
                  </a:lnTo>
                  <a:lnTo>
                    <a:pt x="0" y="34"/>
                  </a:lnTo>
                  <a:lnTo>
                    <a:pt x="0" y="34"/>
                  </a:lnTo>
                  <a:lnTo>
                    <a:pt x="2" y="36"/>
                  </a:lnTo>
                  <a:lnTo>
                    <a:pt x="3" y="38"/>
                  </a:lnTo>
                  <a:lnTo>
                    <a:pt x="5" y="40"/>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w="9525">
              <a:noFill/>
              <a:round/>
              <a:headEnd/>
              <a:tailEnd/>
            </a:ln>
          </p:spPr>
          <p:txBody>
            <a:bodyPr/>
            <a:lstStyle/>
            <a:p>
              <a:pPr>
                <a:defRPr/>
              </a:pPr>
              <a:endParaRPr lang="en-GB"/>
            </a:p>
          </p:txBody>
        </p:sp>
        <p:sp>
          <p:nvSpPr>
            <p:cNvPr id="1433859" name="Freeform 259"/>
            <p:cNvSpPr>
              <a:spLocks/>
            </p:cNvSpPr>
            <p:nvPr/>
          </p:nvSpPr>
          <p:spPr bwMode="auto">
            <a:xfrm>
              <a:off x="2824" y="1891"/>
              <a:ext cx="49" cy="39"/>
            </a:xfrm>
            <a:custGeom>
              <a:avLst/>
              <a:gdLst/>
              <a:ahLst/>
              <a:cxnLst>
                <a:cxn ang="0">
                  <a:pos x="4" y="28"/>
                </a:cxn>
                <a:cxn ang="0">
                  <a:pos x="2" y="30"/>
                </a:cxn>
                <a:cxn ang="0">
                  <a:pos x="0" y="32"/>
                </a:cxn>
                <a:cxn ang="0">
                  <a:pos x="0" y="34"/>
                </a:cxn>
                <a:cxn ang="0">
                  <a:pos x="2" y="36"/>
                </a:cxn>
                <a:cxn ang="0">
                  <a:pos x="4" y="38"/>
                </a:cxn>
                <a:cxn ang="0">
                  <a:pos x="6" y="39"/>
                </a:cxn>
                <a:cxn ang="0">
                  <a:pos x="7" y="39"/>
                </a:cxn>
                <a:cxn ang="0">
                  <a:pos x="9" y="38"/>
                </a:cxn>
                <a:cxn ang="0">
                  <a:pos x="45" y="11"/>
                </a:cxn>
                <a:cxn ang="0">
                  <a:pos x="47" y="9"/>
                </a:cxn>
                <a:cxn ang="0">
                  <a:pos x="49" y="7"/>
                </a:cxn>
                <a:cxn ang="0">
                  <a:pos x="49" y="5"/>
                </a:cxn>
                <a:cxn ang="0">
                  <a:pos x="47" y="4"/>
                </a:cxn>
                <a:cxn ang="0">
                  <a:pos x="45" y="2"/>
                </a:cxn>
                <a:cxn ang="0">
                  <a:pos x="43" y="0"/>
                </a:cxn>
                <a:cxn ang="0">
                  <a:pos x="41" y="0"/>
                </a:cxn>
                <a:cxn ang="0">
                  <a:pos x="39" y="2"/>
                </a:cxn>
                <a:cxn ang="0">
                  <a:pos x="4" y="28"/>
                </a:cxn>
              </a:cxnLst>
              <a:rect l="0" t="0" r="r" b="b"/>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w="9525">
              <a:noFill/>
              <a:round/>
              <a:headEnd/>
              <a:tailEnd/>
            </a:ln>
          </p:spPr>
          <p:txBody>
            <a:bodyPr/>
            <a:lstStyle/>
            <a:p>
              <a:pPr>
                <a:defRPr/>
              </a:pPr>
              <a:endParaRPr lang="en-GB"/>
            </a:p>
          </p:txBody>
        </p:sp>
        <p:sp>
          <p:nvSpPr>
            <p:cNvPr id="1433860" name="Freeform 260"/>
            <p:cNvSpPr>
              <a:spLocks/>
            </p:cNvSpPr>
            <p:nvPr/>
          </p:nvSpPr>
          <p:spPr bwMode="auto">
            <a:xfrm>
              <a:off x="2888" y="1844"/>
              <a:ext cx="47" cy="37"/>
            </a:xfrm>
            <a:custGeom>
              <a:avLst/>
              <a:gdLst/>
              <a:ahLst/>
              <a:cxnLst>
                <a:cxn ang="0">
                  <a:pos x="2" y="28"/>
                </a:cxn>
                <a:cxn ang="0">
                  <a:pos x="0" y="30"/>
                </a:cxn>
                <a:cxn ang="0">
                  <a:pos x="0" y="32"/>
                </a:cxn>
                <a:cxn ang="0">
                  <a:pos x="0" y="34"/>
                </a:cxn>
                <a:cxn ang="0">
                  <a:pos x="0" y="36"/>
                </a:cxn>
                <a:cxn ang="0">
                  <a:pos x="2" y="37"/>
                </a:cxn>
                <a:cxn ang="0">
                  <a:pos x="4" y="37"/>
                </a:cxn>
                <a:cxn ang="0">
                  <a:pos x="6" y="37"/>
                </a:cxn>
                <a:cxn ang="0">
                  <a:pos x="8" y="37"/>
                </a:cxn>
                <a:cxn ang="0">
                  <a:pos x="43" y="9"/>
                </a:cxn>
                <a:cxn ang="0">
                  <a:pos x="45" y="7"/>
                </a:cxn>
                <a:cxn ang="0">
                  <a:pos x="47" y="5"/>
                </a:cxn>
                <a:cxn ang="0">
                  <a:pos x="47" y="3"/>
                </a:cxn>
                <a:cxn ang="0">
                  <a:pos x="45" y="2"/>
                </a:cxn>
                <a:cxn ang="0">
                  <a:pos x="43" y="0"/>
                </a:cxn>
                <a:cxn ang="0">
                  <a:pos x="42" y="0"/>
                </a:cxn>
                <a:cxn ang="0">
                  <a:pos x="40" y="0"/>
                </a:cxn>
                <a:cxn ang="0">
                  <a:pos x="38" y="0"/>
                </a:cxn>
                <a:cxn ang="0">
                  <a:pos x="2" y="28"/>
                </a:cxn>
              </a:cxnLst>
              <a:rect l="0" t="0" r="r" b="b"/>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1" name="Freeform 261"/>
            <p:cNvSpPr>
              <a:spLocks/>
            </p:cNvSpPr>
            <p:nvPr/>
          </p:nvSpPr>
          <p:spPr bwMode="auto">
            <a:xfrm>
              <a:off x="2950" y="1795"/>
              <a:ext cx="47" cy="39"/>
            </a:xfrm>
            <a:custGeom>
              <a:avLst/>
              <a:gdLst/>
              <a:ahLst/>
              <a:cxnLst>
                <a:cxn ang="0">
                  <a:pos x="4" y="28"/>
                </a:cxn>
                <a:cxn ang="0">
                  <a:pos x="2" y="30"/>
                </a:cxn>
                <a:cxn ang="0">
                  <a:pos x="0" y="32"/>
                </a:cxn>
                <a:cxn ang="0">
                  <a:pos x="0" y="34"/>
                </a:cxn>
                <a:cxn ang="0">
                  <a:pos x="2" y="35"/>
                </a:cxn>
                <a:cxn ang="0">
                  <a:pos x="4" y="37"/>
                </a:cxn>
                <a:cxn ang="0">
                  <a:pos x="6" y="39"/>
                </a:cxn>
                <a:cxn ang="0">
                  <a:pos x="8" y="39"/>
                </a:cxn>
                <a:cxn ang="0">
                  <a:pos x="10" y="37"/>
                </a:cxn>
                <a:cxn ang="0">
                  <a:pos x="46" y="11"/>
                </a:cxn>
                <a:cxn ang="0">
                  <a:pos x="47" y="9"/>
                </a:cxn>
                <a:cxn ang="0">
                  <a:pos x="47" y="7"/>
                </a:cxn>
                <a:cxn ang="0">
                  <a:pos x="47" y="5"/>
                </a:cxn>
                <a:cxn ang="0">
                  <a:pos x="47" y="3"/>
                </a:cxn>
                <a:cxn ang="0">
                  <a:pos x="46" y="1"/>
                </a:cxn>
                <a:cxn ang="0">
                  <a:pos x="44" y="0"/>
                </a:cxn>
                <a:cxn ang="0">
                  <a:pos x="42" y="0"/>
                </a:cxn>
                <a:cxn ang="0">
                  <a:pos x="40" y="1"/>
                </a:cxn>
                <a:cxn ang="0">
                  <a:pos x="4" y="28"/>
                </a:cxn>
              </a:cxnLst>
              <a:rect l="0" t="0" r="r" b="b"/>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w="9525">
              <a:noFill/>
              <a:round/>
              <a:headEnd/>
              <a:tailEnd/>
            </a:ln>
          </p:spPr>
          <p:txBody>
            <a:bodyPr/>
            <a:lstStyle/>
            <a:p>
              <a:pPr>
                <a:defRPr/>
              </a:pPr>
              <a:endParaRPr lang="en-GB"/>
            </a:p>
          </p:txBody>
        </p:sp>
        <p:sp>
          <p:nvSpPr>
            <p:cNvPr id="1433862" name="Freeform 262"/>
            <p:cNvSpPr>
              <a:spLocks/>
            </p:cNvSpPr>
            <p:nvPr/>
          </p:nvSpPr>
          <p:spPr bwMode="auto">
            <a:xfrm>
              <a:off x="3014" y="1747"/>
              <a:ext cx="48" cy="38"/>
            </a:xfrm>
            <a:custGeom>
              <a:avLst/>
              <a:gdLst/>
              <a:ahLst/>
              <a:cxnLst>
                <a:cxn ang="0">
                  <a:pos x="2" y="29"/>
                </a:cxn>
                <a:cxn ang="0">
                  <a:pos x="0" y="31"/>
                </a:cxn>
                <a:cxn ang="0">
                  <a:pos x="0" y="32"/>
                </a:cxn>
                <a:cxn ang="0">
                  <a:pos x="0" y="34"/>
                </a:cxn>
                <a:cxn ang="0">
                  <a:pos x="0" y="36"/>
                </a:cxn>
                <a:cxn ang="0">
                  <a:pos x="2" y="38"/>
                </a:cxn>
                <a:cxn ang="0">
                  <a:pos x="4" y="38"/>
                </a:cxn>
                <a:cxn ang="0">
                  <a:pos x="6" y="38"/>
                </a:cxn>
                <a:cxn ang="0">
                  <a:pos x="8" y="38"/>
                </a:cxn>
                <a:cxn ang="0">
                  <a:pos x="44" y="10"/>
                </a:cxn>
                <a:cxn ang="0">
                  <a:pos x="46" y="8"/>
                </a:cxn>
                <a:cxn ang="0">
                  <a:pos x="48" y="6"/>
                </a:cxn>
                <a:cxn ang="0">
                  <a:pos x="48" y="4"/>
                </a:cxn>
                <a:cxn ang="0">
                  <a:pos x="46" y="2"/>
                </a:cxn>
                <a:cxn ang="0">
                  <a:pos x="44" y="0"/>
                </a:cxn>
                <a:cxn ang="0">
                  <a:pos x="42" y="0"/>
                </a:cxn>
                <a:cxn ang="0">
                  <a:pos x="40" y="0"/>
                </a:cxn>
                <a:cxn ang="0">
                  <a:pos x="38" y="0"/>
                </a:cxn>
                <a:cxn ang="0">
                  <a:pos x="2" y="29"/>
                </a:cxn>
              </a:cxnLst>
              <a:rect l="0" t="0" r="r" b="b"/>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w="9525">
              <a:noFill/>
              <a:round/>
              <a:headEnd/>
              <a:tailEnd/>
            </a:ln>
          </p:spPr>
          <p:txBody>
            <a:bodyPr/>
            <a:lstStyle/>
            <a:p>
              <a:pPr>
                <a:defRPr/>
              </a:pPr>
              <a:endParaRPr lang="en-GB"/>
            </a:p>
          </p:txBody>
        </p:sp>
        <p:sp>
          <p:nvSpPr>
            <p:cNvPr id="1433863" name="Freeform 263"/>
            <p:cNvSpPr>
              <a:spLocks/>
            </p:cNvSpPr>
            <p:nvPr/>
          </p:nvSpPr>
          <p:spPr bwMode="auto">
            <a:xfrm>
              <a:off x="3077" y="1698"/>
              <a:ext cx="47" cy="40"/>
            </a:xfrm>
            <a:custGeom>
              <a:avLst/>
              <a:gdLst/>
              <a:ahLst/>
              <a:cxnLst>
                <a:cxn ang="0">
                  <a:pos x="3" y="29"/>
                </a:cxn>
                <a:cxn ang="0">
                  <a:pos x="2" y="30"/>
                </a:cxn>
                <a:cxn ang="0">
                  <a:pos x="0" y="32"/>
                </a:cxn>
                <a:cxn ang="0">
                  <a:pos x="0" y="34"/>
                </a:cxn>
                <a:cxn ang="0">
                  <a:pos x="2" y="36"/>
                </a:cxn>
                <a:cxn ang="0">
                  <a:pos x="3" y="38"/>
                </a:cxn>
                <a:cxn ang="0">
                  <a:pos x="5" y="40"/>
                </a:cxn>
                <a:cxn ang="0">
                  <a:pos x="7" y="40"/>
                </a:cxn>
                <a:cxn ang="0">
                  <a:pos x="9" y="38"/>
                </a:cxn>
                <a:cxn ang="0">
                  <a:pos x="45" y="12"/>
                </a:cxn>
                <a:cxn ang="0">
                  <a:pos x="47" y="10"/>
                </a:cxn>
                <a:cxn ang="0">
                  <a:pos x="47" y="8"/>
                </a:cxn>
                <a:cxn ang="0">
                  <a:pos x="47" y="6"/>
                </a:cxn>
                <a:cxn ang="0">
                  <a:pos x="47" y="4"/>
                </a:cxn>
                <a:cxn ang="0">
                  <a:pos x="45" y="2"/>
                </a:cxn>
                <a:cxn ang="0">
                  <a:pos x="43" y="0"/>
                </a:cxn>
                <a:cxn ang="0">
                  <a:pos x="41" y="0"/>
                </a:cxn>
                <a:cxn ang="0">
                  <a:pos x="39" y="2"/>
                </a:cxn>
                <a:cxn ang="0">
                  <a:pos x="3" y="29"/>
                </a:cxn>
              </a:cxnLst>
              <a:rect l="0" t="0" r="r" b="b"/>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w="9525">
              <a:noFill/>
              <a:round/>
              <a:headEnd/>
              <a:tailEnd/>
            </a:ln>
          </p:spPr>
          <p:txBody>
            <a:bodyPr/>
            <a:lstStyle/>
            <a:p>
              <a:pPr>
                <a:defRPr/>
              </a:pPr>
              <a:endParaRPr lang="en-GB"/>
            </a:p>
          </p:txBody>
        </p:sp>
        <p:sp>
          <p:nvSpPr>
            <p:cNvPr id="1433864" name="Freeform 264"/>
            <p:cNvSpPr>
              <a:spLocks/>
            </p:cNvSpPr>
            <p:nvPr/>
          </p:nvSpPr>
          <p:spPr bwMode="auto">
            <a:xfrm>
              <a:off x="3141" y="1651"/>
              <a:ext cx="47" cy="38"/>
            </a:xfrm>
            <a:custGeom>
              <a:avLst/>
              <a:gdLst/>
              <a:ahLst/>
              <a:cxnLst>
                <a:cxn ang="0">
                  <a:pos x="2" y="28"/>
                </a:cxn>
                <a:cxn ang="0">
                  <a:pos x="0" y="30"/>
                </a:cxn>
                <a:cxn ang="0">
                  <a:pos x="0" y="32"/>
                </a:cxn>
                <a:cxn ang="0">
                  <a:pos x="0" y="34"/>
                </a:cxn>
                <a:cxn ang="0">
                  <a:pos x="0" y="36"/>
                </a:cxn>
                <a:cxn ang="0">
                  <a:pos x="2" y="38"/>
                </a:cxn>
                <a:cxn ang="0">
                  <a:pos x="4" y="38"/>
                </a:cxn>
                <a:cxn ang="0">
                  <a:pos x="5" y="38"/>
                </a:cxn>
                <a:cxn ang="0">
                  <a:pos x="7" y="38"/>
                </a:cxn>
                <a:cxn ang="0">
                  <a:pos x="43" y="10"/>
                </a:cxn>
                <a:cxn ang="0">
                  <a:pos x="45" y="8"/>
                </a:cxn>
                <a:cxn ang="0">
                  <a:pos x="47" y="6"/>
                </a:cxn>
                <a:cxn ang="0">
                  <a:pos x="47" y="4"/>
                </a:cxn>
                <a:cxn ang="0">
                  <a:pos x="45" y="2"/>
                </a:cxn>
                <a:cxn ang="0">
                  <a:pos x="43" y="0"/>
                </a:cxn>
                <a:cxn ang="0">
                  <a:pos x="41" y="0"/>
                </a:cxn>
                <a:cxn ang="0">
                  <a:pos x="39" y="0"/>
                </a:cxn>
                <a:cxn ang="0">
                  <a:pos x="38" y="0"/>
                </a:cxn>
                <a:cxn ang="0">
                  <a:pos x="2" y="28"/>
                </a:cxn>
              </a:cxnLst>
              <a:rect l="0" t="0" r="r" b="b"/>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5" name="Freeform 265"/>
            <p:cNvSpPr>
              <a:spLocks/>
            </p:cNvSpPr>
            <p:nvPr/>
          </p:nvSpPr>
          <p:spPr bwMode="auto">
            <a:xfrm>
              <a:off x="3203" y="1602"/>
              <a:ext cx="47" cy="40"/>
            </a:xfrm>
            <a:custGeom>
              <a:avLst/>
              <a:gdLst/>
              <a:ahLst/>
              <a:cxnLst>
                <a:cxn ang="0">
                  <a:pos x="2" y="28"/>
                </a:cxn>
                <a:cxn ang="0">
                  <a:pos x="0" y="30"/>
                </a:cxn>
                <a:cxn ang="0">
                  <a:pos x="0" y="32"/>
                </a:cxn>
                <a:cxn ang="0">
                  <a:pos x="0" y="34"/>
                </a:cxn>
                <a:cxn ang="0">
                  <a:pos x="0" y="36"/>
                </a:cxn>
                <a:cxn ang="0">
                  <a:pos x="2" y="38"/>
                </a:cxn>
                <a:cxn ang="0">
                  <a:pos x="4" y="40"/>
                </a:cxn>
                <a:cxn ang="0">
                  <a:pos x="6" y="40"/>
                </a:cxn>
                <a:cxn ang="0">
                  <a:pos x="8" y="38"/>
                </a:cxn>
                <a:cxn ang="0">
                  <a:pos x="45" y="11"/>
                </a:cxn>
                <a:cxn ang="0">
                  <a:pos x="47" y="9"/>
                </a:cxn>
                <a:cxn ang="0">
                  <a:pos x="47" y="8"/>
                </a:cxn>
                <a:cxn ang="0">
                  <a:pos x="47" y="6"/>
                </a:cxn>
                <a:cxn ang="0">
                  <a:pos x="47" y="4"/>
                </a:cxn>
                <a:cxn ang="0">
                  <a:pos x="45" y="2"/>
                </a:cxn>
                <a:cxn ang="0">
                  <a:pos x="43" y="0"/>
                </a:cxn>
                <a:cxn ang="0">
                  <a:pos x="42" y="0"/>
                </a:cxn>
                <a:cxn ang="0">
                  <a:pos x="40" y="2"/>
                </a:cxn>
                <a:cxn ang="0">
                  <a:pos x="2" y="28"/>
                </a:cxn>
              </a:cxnLst>
              <a:rect l="0" t="0" r="r" b="b"/>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w="9525">
              <a:noFill/>
              <a:round/>
              <a:headEnd/>
              <a:tailEnd/>
            </a:ln>
          </p:spPr>
          <p:txBody>
            <a:bodyPr/>
            <a:lstStyle/>
            <a:p>
              <a:pPr>
                <a:defRPr/>
              </a:pPr>
              <a:endParaRPr lang="en-GB"/>
            </a:p>
          </p:txBody>
        </p:sp>
        <p:sp>
          <p:nvSpPr>
            <p:cNvPr id="1433866" name="Freeform 266"/>
            <p:cNvSpPr>
              <a:spLocks/>
            </p:cNvSpPr>
            <p:nvPr/>
          </p:nvSpPr>
          <p:spPr bwMode="auto">
            <a:xfrm>
              <a:off x="3265" y="1555"/>
              <a:ext cx="47" cy="39"/>
            </a:xfrm>
            <a:custGeom>
              <a:avLst/>
              <a:gdLst/>
              <a:ahLst/>
              <a:cxnLst>
                <a:cxn ang="0">
                  <a:pos x="4" y="28"/>
                </a:cxn>
                <a:cxn ang="0">
                  <a:pos x="2" y="30"/>
                </a:cxn>
                <a:cxn ang="0">
                  <a:pos x="0" y="32"/>
                </a:cxn>
                <a:cxn ang="0">
                  <a:pos x="0" y="34"/>
                </a:cxn>
                <a:cxn ang="0">
                  <a:pos x="2" y="36"/>
                </a:cxn>
                <a:cxn ang="0">
                  <a:pos x="4" y="38"/>
                </a:cxn>
                <a:cxn ang="0">
                  <a:pos x="6" y="39"/>
                </a:cxn>
                <a:cxn ang="0">
                  <a:pos x="8" y="39"/>
                </a:cxn>
                <a:cxn ang="0">
                  <a:pos x="10" y="38"/>
                </a:cxn>
                <a:cxn ang="0">
                  <a:pos x="46" y="9"/>
                </a:cxn>
                <a:cxn ang="0">
                  <a:pos x="47" y="7"/>
                </a:cxn>
                <a:cxn ang="0">
                  <a:pos x="47" y="5"/>
                </a:cxn>
                <a:cxn ang="0">
                  <a:pos x="47" y="4"/>
                </a:cxn>
                <a:cxn ang="0">
                  <a:pos x="47" y="2"/>
                </a:cxn>
                <a:cxn ang="0">
                  <a:pos x="46" y="0"/>
                </a:cxn>
                <a:cxn ang="0">
                  <a:pos x="44" y="0"/>
                </a:cxn>
                <a:cxn ang="0">
                  <a:pos x="42" y="0"/>
                </a:cxn>
                <a:cxn ang="0">
                  <a:pos x="40" y="0"/>
                </a:cxn>
                <a:cxn ang="0">
                  <a:pos x="4" y="28"/>
                </a:cxn>
              </a:cxnLst>
              <a:rect l="0" t="0" r="r" b="b"/>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w="9525">
              <a:noFill/>
              <a:round/>
              <a:headEnd/>
              <a:tailEnd/>
            </a:ln>
          </p:spPr>
          <p:txBody>
            <a:bodyPr/>
            <a:lstStyle/>
            <a:p>
              <a:pPr>
                <a:defRPr/>
              </a:pPr>
              <a:endParaRPr lang="en-GB"/>
            </a:p>
          </p:txBody>
        </p:sp>
        <p:sp>
          <p:nvSpPr>
            <p:cNvPr id="1433867" name="Freeform 267"/>
            <p:cNvSpPr>
              <a:spLocks/>
            </p:cNvSpPr>
            <p:nvPr/>
          </p:nvSpPr>
          <p:spPr bwMode="auto">
            <a:xfrm>
              <a:off x="2673" y="1919"/>
              <a:ext cx="134" cy="123"/>
            </a:xfrm>
            <a:custGeom>
              <a:avLst/>
              <a:gdLst/>
              <a:ahLst/>
              <a:cxnLst>
                <a:cxn ang="0">
                  <a:pos x="60" y="0"/>
                </a:cxn>
                <a:cxn ang="0">
                  <a:pos x="0" y="123"/>
                </a:cxn>
                <a:cxn ang="0">
                  <a:pos x="134" y="98"/>
                </a:cxn>
                <a:cxn ang="0">
                  <a:pos x="60" y="0"/>
                </a:cxn>
              </a:cxnLst>
              <a:rect l="0" t="0" r="r" b="b"/>
              <a:pathLst>
                <a:path w="134" h="123">
                  <a:moveTo>
                    <a:pt x="60" y="0"/>
                  </a:moveTo>
                  <a:lnTo>
                    <a:pt x="0" y="123"/>
                  </a:lnTo>
                  <a:lnTo>
                    <a:pt x="134" y="98"/>
                  </a:lnTo>
                  <a:lnTo>
                    <a:pt x="60" y="0"/>
                  </a:lnTo>
                  <a:close/>
                </a:path>
              </a:pathLst>
            </a:custGeom>
            <a:solidFill>
              <a:srgbClr val="000000"/>
            </a:solidFill>
            <a:ln w="9525">
              <a:noFill/>
              <a:round/>
              <a:headEnd/>
              <a:tailEnd/>
            </a:ln>
          </p:spPr>
          <p:txBody>
            <a:bodyPr/>
            <a:lstStyle/>
            <a:p>
              <a:pPr>
                <a:defRPr/>
              </a:pPr>
              <a:endParaRPr lang="en-GB"/>
            </a:p>
          </p:txBody>
        </p:sp>
      </p:grpSp>
      <p:sp>
        <p:nvSpPr>
          <p:cNvPr id="1433869" name="Oval 269"/>
          <p:cNvSpPr>
            <a:spLocks noChangeArrowheads="1"/>
          </p:cNvSpPr>
          <p:nvPr/>
        </p:nvSpPr>
        <p:spPr bwMode="auto">
          <a:xfrm>
            <a:off x="2578100" y="3225800"/>
            <a:ext cx="1930400" cy="471488"/>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70" name="Rectangle 270"/>
          <p:cNvSpPr>
            <a:spLocks noChangeArrowheads="1"/>
          </p:cNvSpPr>
          <p:nvPr/>
        </p:nvSpPr>
        <p:spPr bwMode="auto">
          <a:xfrm>
            <a:off x="2646363" y="3262313"/>
            <a:ext cx="1811337" cy="354012"/>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71" name="Rectangle 271"/>
          <p:cNvSpPr>
            <a:spLocks noChangeArrowheads="1"/>
          </p:cNvSpPr>
          <p:nvPr/>
        </p:nvSpPr>
        <p:spPr bwMode="auto">
          <a:xfrm>
            <a:off x="2757488" y="3321050"/>
            <a:ext cx="160972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Deny Request</a:t>
            </a:r>
            <a:endParaRPr lang="en-US" altLang="en-US">
              <a:effectLst>
                <a:outerShdw blurRad="38100" dist="38100" dir="2700000" algn="tl">
                  <a:srgbClr val="000000"/>
                </a:outerShdw>
              </a:effectLst>
            </a:endParaRPr>
          </a:p>
        </p:txBody>
      </p:sp>
      <p:sp>
        <p:nvSpPr>
          <p:cNvPr id="1433872" name="Oval 272"/>
          <p:cNvSpPr>
            <a:spLocks noChangeArrowheads="1"/>
          </p:cNvSpPr>
          <p:nvPr/>
        </p:nvSpPr>
        <p:spPr bwMode="auto">
          <a:xfrm>
            <a:off x="5176838" y="2098675"/>
            <a:ext cx="1593850" cy="728663"/>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73" name="Rectangle 273"/>
          <p:cNvSpPr>
            <a:spLocks noChangeArrowheads="1"/>
          </p:cNvSpPr>
          <p:nvPr/>
        </p:nvSpPr>
        <p:spPr bwMode="auto">
          <a:xfrm>
            <a:off x="5237163" y="2087563"/>
            <a:ext cx="1409700" cy="617537"/>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74" name="Rectangle 274"/>
          <p:cNvSpPr>
            <a:spLocks noChangeArrowheads="1"/>
          </p:cNvSpPr>
          <p:nvPr/>
        </p:nvSpPr>
        <p:spPr bwMode="auto">
          <a:xfrm>
            <a:off x="5788025" y="2128838"/>
            <a:ext cx="423863"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Ask</a:t>
            </a:r>
            <a:endParaRPr lang="en-US" altLang="en-US">
              <a:effectLst>
                <a:outerShdw blurRad="38100" dist="38100" dir="2700000" algn="tl">
                  <a:srgbClr val="000000"/>
                </a:outerShdw>
              </a:effectLst>
            </a:endParaRPr>
          </a:p>
        </p:txBody>
      </p:sp>
      <p:sp>
        <p:nvSpPr>
          <p:cNvPr id="1433875" name="Rectangle 275"/>
          <p:cNvSpPr>
            <a:spLocks noChangeArrowheads="1"/>
          </p:cNvSpPr>
          <p:nvPr/>
        </p:nvSpPr>
        <p:spPr bwMode="auto">
          <a:xfrm>
            <a:off x="5338763" y="2374900"/>
            <a:ext cx="1284287"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3876" name="Oval 276"/>
          <p:cNvSpPr>
            <a:spLocks noChangeArrowheads="1"/>
          </p:cNvSpPr>
          <p:nvPr/>
        </p:nvSpPr>
        <p:spPr bwMode="auto">
          <a:xfrm>
            <a:off x="5099050" y="3816350"/>
            <a:ext cx="1619250" cy="779463"/>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78" name="Rectangle 278"/>
          <p:cNvSpPr>
            <a:spLocks noChangeArrowheads="1"/>
          </p:cNvSpPr>
          <p:nvPr/>
        </p:nvSpPr>
        <p:spPr bwMode="auto">
          <a:xfrm>
            <a:off x="5524500" y="3892550"/>
            <a:ext cx="719138"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Merge</a:t>
            </a:r>
            <a:endParaRPr lang="en-US" altLang="en-US">
              <a:effectLst>
                <a:outerShdw blurRad="38100" dist="38100" dir="2700000" algn="tl">
                  <a:srgbClr val="000000"/>
                </a:outerShdw>
              </a:effectLst>
            </a:endParaRPr>
          </a:p>
        </p:txBody>
      </p:sp>
      <p:sp>
        <p:nvSpPr>
          <p:cNvPr id="1433879" name="Rectangle 279"/>
          <p:cNvSpPr>
            <a:spLocks noChangeArrowheads="1"/>
          </p:cNvSpPr>
          <p:nvPr/>
        </p:nvSpPr>
        <p:spPr bwMode="auto">
          <a:xfrm>
            <a:off x="5264150" y="4152900"/>
            <a:ext cx="1284288"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Constraints</a:t>
            </a:r>
            <a:endParaRPr lang="en-US" altLang="en-US">
              <a:effectLst>
                <a:outerShdw blurRad="38100" dist="38100" dir="2700000" algn="tl">
                  <a:srgbClr val="000000"/>
                </a:outerShdw>
              </a:effectLst>
            </a:endParaRPr>
          </a:p>
        </p:txBody>
      </p:sp>
      <p:sp>
        <p:nvSpPr>
          <p:cNvPr id="1433880" name="Oval 280"/>
          <p:cNvSpPr>
            <a:spLocks noChangeArrowheads="1"/>
          </p:cNvSpPr>
          <p:nvPr/>
        </p:nvSpPr>
        <p:spPr bwMode="auto">
          <a:xfrm>
            <a:off x="4251325" y="4718050"/>
            <a:ext cx="1443038" cy="741363"/>
          </a:xfrm>
          <a:prstGeom prst="ellipse">
            <a:avLst/>
          </a:prstGeom>
          <a:solidFill>
            <a:srgbClr val="E2E5FA"/>
          </a:solid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81" name="Rectangle 281"/>
          <p:cNvSpPr>
            <a:spLocks noChangeArrowheads="1"/>
          </p:cNvSpPr>
          <p:nvPr/>
        </p:nvSpPr>
        <p:spPr bwMode="auto">
          <a:xfrm>
            <a:off x="4305300" y="4764088"/>
            <a:ext cx="1273175" cy="63500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82" name="Rectangle 282"/>
          <p:cNvSpPr>
            <a:spLocks noChangeArrowheads="1"/>
          </p:cNvSpPr>
          <p:nvPr/>
        </p:nvSpPr>
        <p:spPr bwMode="auto">
          <a:xfrm>
            <a:off x="4548188" y="4805363"/>
            <a:ext cx="919162"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Resolve</a:t>
            </a:r>
            <a:endParaRPr lang="en-US" altLang="en-US">
              <a:effectLst>
                <a:outerShdw blurRad="38100" dist="38100" dir="2700000" algn="tl">
                  <a:srgbClr val="000000"/>
                </a:outerShdw>
              </a:effectLst>
            </a:endParaRPr>
          </a:p>
        </p:txBody>
      </p:sp>
      <p:sp>
        <p:nvSpPr>
          <p:cNvPr id="1433883" name="Rectangle 283"/>
          <p:cNvSpPr>
            <a:spLocks noChangeArrowheads="1"/>
          </p:cNvSpPr>
          <p:nvPr/>
        </p:nvSpPr>
        <p:spPr bwMode="auto">
          <a:xfrm>
            <a:off x="4459288" y="5064125"/>
            <a:ext cx="1044575"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 Conflicts</a:t>
            </a:r>
            <a:endParaRPr lang="en-US" altLang="en-US">
              <a:effectLst>
                <a:outerShdw blurRad="38100" dist="38100" dir="2700000" algn="tl">
                  <a:srgbClr val="000000"/>
                </a:outerShdw>
              </a:effectLst>
            </a:endParaRPr>
          </a:p>
        </p:txBody>
      </p:sp>
      <p:grpSp>
        <p:nvGrpSpPr>
          <p:cNvPr id="41015" name="Group 292"/>
          <p:cNvGrpSpPr>
            <a:grpSpLocks/>
          </p:cNvGrpSpPr>
          <p:nvPr/>
        </p:nvGrpSpPr>
        <p:grpSpPr bwMode="auto">
          <a:xfrm>
            <a:off x="3805238" y="4491038"/>
            <a:ext cx="614362" cy="377825"/>
            <a:chOff x="2126" y="2748"/>
            <a:chExt cx="568" cy="238"/>
          </a:xfrm>
        </p:grpSpPr>
        <p:sp>
          <p:nvSpPr>
            <p:cNvPr id="1433884" name="Freeform 284"/>
            <p:cNvSpPr>
              <a:spLocks/>
            </p:cNvSpPr>
            <p:nvPr/>
          </p:nvSpPr>
          <p:spPr bwMode="auto">
            <a:xfrm>
              <a:off x="2535" y="2905"/>
              <a:ext cx="53" cy="28"/>
            </a:xfrm>
            <a:custGeom>
              <a:avLst/>
              <a:gdLst/>
              <a:ahLst/>
              <a:cxnLst>
                <a:cxn ang="0">
                  <a:pos x="47" y="28"/>
                </a:cxn>
                <a:cxn ang="0">
                  <a:pos x="47" y="28"/>
                </a:cxn>
                <a:cxn ang="0">
                  <a:pos x="49" y="26"/>
                </a:cxn>
                <a:cxn ang="0">
                  <a:pos x="51" y="24"/>
                </a:cxn>
                <a:cxn ang="0">
                  <a:pos x="53" y="22"/>
                </a:cxn>
                <a:cxn ang="0">
                  <a:pos x="53" y="22"/>
                </a:cxn>
                <a:cxn ang="0">
                  <a:pos x="51" y="20"/>
                </a:cxn>
                <a:cxn ang="0">
                  <a:pos x="49" y="19"/>
                </a:cxn>
                <a:cxn ang="0">
                  <a:pos x="49" y="17"/>
                </a:cxn>
                <a:cxn ang="0">
                  <a:pos x="6" y="0"/>
                </a:cxn>
                <a:cxn ang="0">
                  <a:pos x="4" y="0"/>
                </a:cxn>
                <a:cxn ang="0">
                  <a:pos x="2" y="2"/>
                </a:cxn>
                <a:cxn ang="0">
                  <a:pos x="0" y="3"/>
                </a:cxn>
                <a:cxn ang="0">
                  <a:pos x="0" y="5"/>
                </a:cxn>
                <a:cxn ang="0">
                  <a:pos x="0" y="7"/>
                </a:cxn>
                <a:cxn ang="0">
                  <a:pos x="0" y="9"/>
                </a:cxn>
                <a:cxn ang="0">
                  <a:pos x="2" y="11"/>
                </a:cxn>
                <a:cxn ang="0">
                  <a:pos x="4" y="11"/>
                </a:cxn>
                <a:cxn ang="0">
                  <a:pos x="47" y="28"/>
                </a:cxn>
              </a:cxnLst>
              <a:rect l="0" t="0" r="r" b="b"/>
              <a:pathLst>
                <a:path w="53" h="28">
                  <a:moveTo>
                    <a:pt x="47" y="28"/>
                  </a:moveTo>
                  <a:lnTo>
                    <a:pt x="47" y="28"/>
                  </a:lnTo>
                  <a:lnTo>
                    <a:pt x="49" y="26"/>
                  </a:lnTo>
                  <a:lnTo>
                    <a:pt x="51" y="24"/>
                  </a:lnTo>
                  <a:lnTo>
                    <a:pt x="53" y="22"/>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w="9525">
              <a:noFill/>
              <a:round/>
              <a:headEnd/>
              <a:tailEnd/>
            </a:ln>
          </p:spPr>
          <p:txBody>
            <a:bodyPr/>
            <a:lstStyle/>
            <a:p>
              <a:pPr>
                <a:defRPr/>
              </a:pPr>
              <a:endParaRPr lang="en-GB"/>
            </a:p>
          </p:txBody>
        </p:sp>
        <p:sp>
          <p:nvSpPr>
            <p:cNvPr id="1433885" name="Freeform 285"/>
            <p:cNvSpPr>
              <a:spLocks/>
            </p:cNvSpPr>
            <p:nvPr/>
          </p:nvSpPr>
          <p:spPr bwMode="auto">
            <a:xfrm>
              <a:off x="2461" y="2876"/>
              <a:ext cx="53" cy="29"/>
            </a:xfrm>
            <a:custGeom>
              <a:avLst/>
              <a:gdLst/>
              <a:ahLst/>
              <a:cxnLst>
                <a:cxn ang="0">
                  <a:pos x="47" y="29"/>
                </a:cxn>
                <a:cxn ang="0">
                  <a:pos x="49" y="29"/>
                </a:cxn>
                <a:cxn ang="0">
                  <a:pos x="51" y="27"/>
                </a:cxn>
                <a:cxn ang="0">
                  <a:pos x="53" y="25"/>
                </a:cxn>
                <a:cxn ang="0">
                  <a:pos x="54" y="23"/>
                </a:cxn>
                <a:cxn ang="0">
                  <a:pos x="54" y="21"/>
                </a:cxn>
                <a:cxn ang="0">
                  <a:pos x="53" y="19"/>
                </a:cxn>
                <a:cxn ang="0">
                  <a:pos x="51" y="17"/>
                </a:cxn>
                <a:cxn ang="0">
                  <a:pos x="49" y="17"/>
                </a:cxn>
                <a:cxn ang="0">
                  <a:pos x="7" y="0"/>
                </a:cxn>
                <a:cxn ang="0">
                  <a:pos x="5" y="0"/>
                </a:cxn>
                <a:cxn ang="0">
                  <a:pos x="4" y="2"/>
                </a:cxn>
                <a:cxn ang="0">
                  <a:pos x="2" y="4"/>
                </a:cxn>
                <a:cxn ang="0">
                  <a:pos x="0" y="6"/>
                </a:cxn>
                <a:cxn ang="0">
                  <a:pos x="0" y="8"/>
                </a:cxn>
                <a:cxn ang="0">
                  <a:pos x="2" y="10"/>
                </a:cxn>
                <a:cxn ang="0">
                  <a:pos x="4" y="12"/>
                </a:cxn>
                <a:cxn ang="0">
                  <a:pos x="5" y="12"/>
                </a:cxn>
                <a:cxn ang="0">
                  <a:pos x="47" y="29"/>
                </a:cxn>
              </a:cxnLst>
              <a:rect l="0" t="0" r="r" b="b"/>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w="9525">
              <a:noFill/>
              <a:round/>
              <a:headEnd/>
              <a:tailEnd/>
            </a:ln>
          </p:spPr>
          <p:txBody>
            <a:bodyPr/>
            <a:lstStyle/>
            <a:p>
              <a:pPr>
                <a:defRPr/>
              </a:pPr>
              <a:endParaRPr lang="en-GB"/>
            </a:p>
          </p:txBody>
        </p:sp>
        <p:sp>
          <p:nvSpPr>
            <p:cNvPr id="1433886" name="Freeform 286"/>
            <p:cNvSpPr>
              <a:spLocks/>
            </p:cNvSpPr>
            <p:nvPr/>
          </p:nvSpPr>
          <p:spPr bwMode="auto">
            <a:xfrm>
              <a:off x="2386" y="2848"/>
              <a:ext cx="56" cy="28"/>
            </a:xfrm>
            <a:custGeom>
              <a:avLst/>
              <a:gdLst/>
              <a:ahLst/>
              <a:cxnLst>
                <a:cxn ang="0">
                  <a:pos x="47" y="28"/>
                </a:cxn>
                <a:cxn ang="0">
                  <a:pos x="49" y="28"/>
                </a:cxn>
                <a:cxn ang="0">
                  <a:pos x="51" y="26"/>
                </a:cxn>
                <a:cxn ang="0">
                  <a:pos x="53" y="25"/>
                </a:cxn>
                <a:cxn ang="0">
                  <a:pos x="55" y="23"/>
                </a:cxn>
                <a:cxn ang="0">
                  <a:pos x="55" y="21"/>
                </a:cxn>
                <a:cxn ang="0">
                  <a:pos x="53" y="19"/>
                </a:cxn>
                <a:cxn ang="0">
                  <a:pos x="51" y="17"/>
                </a:cxn>
                <a:cxn ang="0">
                  <a:pos x="49" y="17"/>
                </a:cxn>
                <a:cxn ang="0">
                  <a:pos x="8" y="0"/>
                </a:cxn>
                <a:cxn ang="0">
                  <a:pos x="6" y="0"/>
                </a:cxn>
                <a:cxn ang="0">
                  <a:pos x="4" y="2"/>
                </a:cxn>
                <a:cxn ang="0">
                  <a:pos x="2" y="4"/>
                </a:cxn>
                <a:cxn ang="0">
                  <a:pos x="0" y="6"/>
                </a:cxn>
                <a:cxn ang="0">
                  <a:pos x="0" y="8"/>
                </a:cxn>
                <a:cxn ang="0">
                  <a:pos x="2" y="9"/>
                </a:cxn>
                <a:cxn ang="0">
                  <a:pos x="4" y="11"/>
                </a:cxn>
                <a:cxn ang="0">
                  <a:pos x="6" y="11"/>
                </a:cxn>
                <a:cxn ang="0">
                  <a:pos x="47" y="28"/>
                </a:cxn>
              </a:cxnLst>
              <a:rect l="0" t="0" r="r" b="b"/>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w="9525">
              <a:noFill/>
              <a:round/>
              <a:headEnd/>
              <a:tailEnd/>
            </a:ln>
          </p:spPr>
          <p:txBody>
            <a:bodyPr/>
            <a:lstStyle/>
            <a:p>
              <a:pPr>
                <a:defRPr/>
              </a:pPr>
              <a:endParaRPr lang="en-GB"/>
            </a:p>
          </p:txBody>
        </p:sp>
        <p:sp>
          <p:nvSpPr>
            <p:cNvPr id="1433887" name="Freeform 287"/>
            <p:cNvSpPr>
              <a:spLocks/>
            </p:cNvSpPr>
            <p:nvPr/>
          </p:nvSpPr>
          <p:spPr bwMode="auto">
            <a:xfrm>
              <a:off x="2312" y="2820"/>
              <a:ext cx="53" cy="28"/>
            </a:xfrm>
            <a:custGeom>
              <a:avLst/>
              <a:gdLst/>
              <a:ahLst/>
              <a:cxnLst>
                <a:cxn ang="0">
                  <a:pos x="47" y="28"/>
                </a:cxn>
                <a:cxn ang="0">
                  <a:pos x="49" y="28"/>
                </a:cxn>
                <a:cxn ang="0">
                  <a:pos x="51" y="26"/>
                </a:cxn>
                <a:cxn ang="0">
                  <a:pos x="52" y="24"/>
                </a:cxn>
                <a:cxn ang="0">
                  <a:pos x="52" y="22"/>
                </a:cxn>
                <a:cxn ang="0">
                  <a:pos x="52" y="20"/>
                </a:cxn>
                <a:cxn ang="0">
                  <a:pos x="52" y="19"/>
                </a:cxn>
                <a:cxn ang="0">
                  <a:pos x="51" y="17"/>
                </a:cxn>
                <a:cxn ang="0">
                  <a:pos x="49" y="17"/>
                </a:cxn>
                <a:cxn ang="0">
                  <a:pos x="7" y="0"/>
                </a:cxn>
                <a:cxn ang="0">
                  <a:pos x="5" y="0"/>
                </a:cxn>
                <a:cxn ang="0">
                  <a:pos x="3" y="2"/>
                </a:cxn>
                <a:cxn ang="0">
                  <a:pos x="2" y="3"/>
                </a:cxn>
                <a:cxn ang="0">
                  <a:pos x="0" y="5"/>
                </a:cxn>
                <a:cxn ang="0">
                  <a:pos x="0" y="7"/>
                </a:cxn>
                <a:cxn ang="0">
                  <a:pos x="2" y="9"/>
                </a:cxn>
                <a:cxn ang="0">
                  <a:pos x="3" y="11"/>
                </a:cxn>
                <a:cxn ang="0">
                  <a:pos x="5" y="11"/>
                </a:cxn>
                <a:cxn ang="0">
                  <a:pos x="47" y="28"/>
                </a:cxn>
              </a:cxnLst>
              <a:rect l="0" t="0" r="r" b="b"/>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w="9525">
              <a:noFill/>
              <a:round/>
              <a:headEnd/>
              <a:tailEnd/>
            </a:ln>
          </p:spPr>
          <p:txBody>
            <a:bodyPr/>
            <a:lstStyle/>
            <a:p>
              <a:pPr>
                <a:defRPr/>
              </a:pPr>
              <a:endParaRPr lang="en-GB"/>
            </a:p>
          </p:txBody>
        </p:sp>
        <p:sp>
          <p:nvSpPr>
            <p:cNvPr id="1433888" name="Freeform 288"/>
            <p:cNvSpPr>
              <a:spLocks/>
            </p:cNvSpPr>
            <p:nvPr/>
          </p:nvSpPr>
          <p:spPr bwMode="auto">
            <a:xfrm>
              <a:off x="2239" y="2791"/>
              <a:ext cx="53" cy="29"/>
            </a:xfrm>
            <a:custGeom>
              <a:avLst/>
              <a:gdLst/>
              <a:ahLst/>
              <a:cxnLst>
                <a:cxn ang="0">
                  <a:pos x="47" y="29"/>
                </a:cxn>
                <a:cxn ang="0">
                  <a:pos x="49" y="29"/>
                </a:cxn>
                <a:cxn ang="0">
                  <a:pos x="51" y="27"/>
                </a:cxn>
                <a:cxn ang="0">
                  <a:pos x="53" y="25"/>
                </a:cxn>
                <a:cxn ang="0">
                  <a:pos x="53" y="23"/>
                </a:cxn>
                <a:cxn ang="0">
                  <a:pos x="53" y="21"/>
                </a:cxn>
                <a:cxn ang="0">
                  <a:pos x="53" y="19"/>
                </a:cxn>
                <a:cxn ang="0">
                  <a:pos x="51" y="17"/>
                </a:cxn>
                <a:cxn ang="0">
                  <a:pos x="49" y="17"/>
                </a:cxn>
                <a:cxn ang="0">
                  <a:pos x="6" y="0"/>
                </a:cxn>
                <a:cxn ang="0">
                  <a:pos x="4" y="0"/>
                </a:cxn>
                <a:cxn ang="0">
                  <a:pos x="2" y="2"/>
                </a:cxn>
                <a:cxn ang="0">
                  <a:pos x="0" y="4"/>
                </a:cxn>
                <a:cxn ang="0">
                  <a:pos x="0" y="6"/>
                </a:cxn>
                <a:cxn ang="0">
                  <a:pos x="0" y="8"/>
                </a:cxn>
                <a:cxn ang="0">
                  <a:pos x="0" y="10"/>
                </a:cxn>
                <a:cxn ang="0">
                  <a:pos x="2" y="12"/>
                </a:cxn>
                <a:cxn ang="0">
                  <a:pos x="4" y="12"/>
                </a:cxn>
                <a:cxn ang="0">
                  <a:pos x="47" y="29"/>
                </a:cxn>
              </a:cxnLst>
              <a:rect l="0" t="0" r="r" b="b"/>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w="9525">
              <a:noFill/>
              <a:round/>
              <a:headEnd/>
              <a:tailEnd/>
            </a:ln>
          </p:spPr>
          <p:txBody>
            <a:bodyPr/>
            <a:lstStyle/>
            <a:p>
              <a:pPr>
                <a:defRPr/>
              </a:pPr>
              <a:endParaRPr lang="en-GB"/>
            </a:p>
          </p:txBody>
        </p:sp>
        <p:sp>
          <p:nvSpPr>
            <p:cNvPr id="1433889" name="Freeform 289"/>
            <p:cNvSpPr>
              <a:spLocks/>
            </p:cNvSpPr>
            <p:nvPr/>
          </p:nvSpPr>
          <p:spPr bwMode="auto">
            <a:xfrm>
              <a:off x="2166" y="2763"/>
              <a:ext cx="53" cy="28"/>
            </a:xfrm>
            <a:custGeom>
              <a:avLst/>
              <a:gdLst/>
              <a:ahLst/>
              <a:cxnLst>
                <a:cxn ang="0">
                  <a:pos x="48" y="28"/>
                </a:cxn>
                <a:cxn ang="0">
                  <a:pos x="50" y="28"/>
                </a:cxn>
                <a:cxn ang="0">
                  <a:pos x="51" y="26"/>
                </a:cxn>
                <a:cxn ang="0">
                  <a:pos x="53" y="25"/>
                </a:cxn>
                <a:cxn ang="0">
                  <a:pos x="53" y="23"/>
                </a:cxn>
                <a:cxn ang="0">
                  <a:pos x="53" y="21"/>
                </a:cxn>
                <a:cxn ang="0">
                  <a:pos x="53" y="19"/>
                </a:cxn>
                <a:cxn ang="0">
                  <a:pos x="51" y="17"/>
                </a:cxn>
                <a:cxn ang="0">
                  <a:pos x="50" y="17"/>
                </a:cxn>
                <a:cxn ang="0">
                  <a:pos x="6" y="0"/>
                </a:cxn>
                <a:cxn ang="0">
                  <a:pos x="4" y="0"/>
                </a:cxn>
                <a:cxn ang="0">
                  <a:pos x="2" y="0"/>
                </a:cxn>
                <a:cxn ang="0">
                  <a:pos x="0" y="2"/>
                </a:cxn>
                <a:cxn ang="0">
                  <a:pos x="0" y="4"/>
                </a:cxn>
                <a:cxn ang="0">
                  <a:pos x="0" y="6"/>
                </a:cxn>
                <a:cxn ang="0">
                  <a:pos x="0" y="8"/>
                </a:cxn>
                <a:cxn ang="0">
                  <a:pos x="2" y="9"/>
                </a:cxn>
                <a:cxn ang="0">
                  <a:pos x="4" y="11"/>
                </a:cxn>
                <a:cxn ang="0">
                  <a:pos x="48" y="28"/>
                </a:cxn>
              </a:cxnLst>
              <a:rect l="0" t="0" r="r" b="b"/>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w="9525">
              <a:noFill/>
              <a:round/>
              <a:headEnd/>
              <a:tailEnd/>
            </a:ln>
          </p:spPr>
          <p:txBody>
            <a:bodyPr/>
            <a:lstStyle/>
            <a:p>
              <a:pPr>
                <a:defRPr/>
              </a:pPr>
              <a:endParaRPr lang="en-GB"/>
            </a:p>
          </p:txBody>
        </p:sp>
        <p:sp>
          <p:nvSpPr>
            <p:cNvPr id="1433890" name="Freeform 290"/>
            <p:cNvSpPr>
              <a:spLocks/>
            </p:cNvSpPr>
            <p:nvPr/>
          </p:nvSpPr>
          <p:spPr bwMode="auto">
            <a:xfrm>
              <a:off x="2126" y="2748"/>
              <a:ext cx="19" cy="13"/>
            </a:xfrm>
            <a:custGeom>
              <a:avLst/>
              <a:gdLst/>
              <a:ahLst/>
              <a:cxnLst>
                <a:cxn ang="0">
                  <a:pos x="11" y="13"/>
                </a:cxn>
                <a:cxn ang="0">
                  <a:pos x="13" y="13"/>
                </a:cxn>
                <a:cxn ang="0">
                  <a:pos x="15" y="13"/>
                </a:cxn>
                <a:cxn ang="0">
                  <a:pos x="17" y="11"/>
                </a:cxn>
                <a:cxn ang="0">
                  <a:pos x="19" y="9"/>
                </a:cxn>
                <a:cxn ang="0">
                  <a:pos x="19" y="7"/>
                </a:cxn>
                <a:cxn ang="0">
                  <a:pos x="17" y="6"/>
                </a:cxn>
                <a:cxn ang="0">
                  <a:pos x="15" y="4"/>
                </a:cxn>
                <a:cxn ang="0">
                  <a:pos x="13" y="2"/>
                </a:cxn>
                <a:cxn ang="0">
                  <a:pos x="7" y="0"/>
                </a:cxn>
                <a:cxn ang="0">
                  <a:pos x="6" y="0"/>
                </a:cxn>
                <a:cxn ang="0">
                  <a:pos x="4" y="2"/>
                </a:cxn>
                <a:cxn ang="0">
                  <a:pos x="2" y="4"/>
                </a:cxn>
                <a:cxn ang="0">
                  <a:pos x="0" y="6"/>
                </a:cxn>
                <a:cxn ang="0">
                  <a:pos x="0" y="6"/>
                </a:cxn>
                <a:cxn ang="0">
                  <a:pos x="2" y="7"/>
                </a:cxn>
                <a:cxn ang="0">
                  <a:pos x="4" y="9"/>
                </a:cxn>
                <a:cxn ang="0">
                  <a:pos x="6" y="11"/>
                </a:cxn>
                <a:cxn ang="0">
                  <a:pos x="11" y="13"/>
                </a:cxn>
              </a:cxnLst>
              <a:rect l="0" t="0" r="r" b="b"/>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0" y="6"/>
                  </a:lnTo>
                  <a:lnTo>
                    <a:pt x="2" y="7"/>
                  </a:lnTo>
                  <a:lnTo>
                    <a:pt x="4" y="9"/>
                  </a:lnTo>
                  <a:lnTo>
                    <a:pt x="6" y="11"/>
                  </a:lnTo>
                  <a:lnTo>
                    <a:pt x="11" y="13"/>
                  </a:lnTo>
                  <a:close/>
                </a:path>
              </a:pathLst>
            </a:custGeom>
            <a:solidFill>
              <a:srgbClr val="000000"/>
            </a:solidFill>
            <a:ln w="9525">
              <a:noFill/>
              <a:round/>
              <a:headEnd/>
              <a:tailEnd/>
            </a:ln>
          </p:spPr>
          <p:txBody>
            <a:bodyPr/>
            <a:lstStyle/>
            <a:p>
              <a:pPr>
                <a:defRPr/>
              </a:pPr>
              <a:endParaRPr lang="en-GB"/>
            </a:p>
          </p:txBody>
        </p:sp>
        <p:sp>
          <p:nvSpPr>
            <p:cNvPr id="1433891" name="Freeform 291"/>
            <p:cNvSpPr>
              <a:spLocks/>
            </p:cNvSpPr>
            <p:nvPr/>
          </p:nvSpPr>
          <p:spPr bwMode="auto">
            <a:xfrm>
              <a:off x="2558" y="2871"/>
              <a:ext cx="136" cy="115"/>
            </a:xfrm>
            <a:custGeom>
              <a:avLst/>
              <a:gdLst/>
              <a:ahLst/>
              <a:cxnLst>
                <a:cxn ang="0">
                  <a:pos x="0" y="115"/>
                </a:cxn>
                <a:cxn ang="0">
                  <a:pos x="136" y="100"/>
                </a:cxn>
                <a:cxn ang="0">
                  <a:pos x="41" y="0"/>
                </a:cxn>
                <a:cxn ang="0">
                  <a:pos x="0" y="115"/>
                </a:cxn>
              </a:cxnLst>
              <a:rect l="0" t="0" r="r" b="b"/>
              <a:pathLst>
                <a:path w="136" h="115">
                  <a:moveTo>
                    <a:pt x="0" y="115"/>
                  </a:moveTo>
                  <a:lnTo>
                    <a:pt x="136" y="100"/>
                  </a:lnTo>
                  <a:lnTo>
                    <a:pt x="41" y="0"/>
                  </a:lnTo>
                  <a:lnTo>
                    <a:pt x="0" y="115"/>
                  </a:lnTo>
                  <a:close/>
                </a:path>
              </a:pathLst>
            </a:custGeom>
            <a:solidFill>
              <a:srgbClr val="000000"/>
            </a:solidFill>
            <a:ln w="9525">
              <a:noFill/>
              <a:round/>
              <a:headEnd/>
              <a:tailEnd/>
            </a:ln>
          </p:spPr>
          <p:txBody>
            <a:bodyPr/>
            <a:lstStyle/>
            <a:p>
              <a:pPr>
                <a:defRPr/>
              </a:pPr>
              <a:endParaRPr lang="en-GB"/>
            </a:p>
          </p:txBody>
        </p:sp>
      </p:grpSp>
      <p:sp>
        <p:nvSpPr>
          <p:cNvPr id="1433893" name="Oval 293"/>
          <p:cNvSpPr>
            <a:spLocks noChangeArrowheads="1"/>
          </p:cNvSpPr>
          <p:nvPr/>
        </p:nvSpPr>
        <p:spPr bwMode="auto">
          <a:xfrm>
            <a:off x="1355725" y="4406900"/>
            <a:ext cx="142875" cy="144463"/>
          </a:xfrm>
          <a:prstGeom prst="ellipse">
            <a:avLst/>
          </a:prstGeom>
          <a:noFill/>
          <a:ln w="17463">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94" name="Line 294"/>
          <p:cNvSpPr>
            <a:spLocks noChangeShapeType="1"/>
          </p:cNvSpPr>
          <p:nvPr/>
        </p:nvSpPr>
        <p:spPr bwMode="auto">
          <a:xfrm>
            <a:off x="1430338" y="4565650"/>
            <a:ext cx="1587" cy="201613"/>
          </a:xfrm>
          <a:prstGeom prst="line">
            <a:avLst/>
          </a:prstGeom>
          <a:noFill/>
          <a:ln w="17463">
            <a:solidFill>
              <a:srgbClr val="000000"/>
            </a:solidFill>
            <a:round/>
            <a:headEnd/>
            <a:tailEnd/>
          </a:ln>
        </p:spPr>
        <p:txBody>
          <a:bodyPr/>
          <a:lstStyle/>
          <a:p>
            <a:pPr>
              <a:defRPr/>
            </a:pPr>
            <a:endParaRPr lang="en-GB"/>
          </a:p>
        </p:txBody>
      </p:sp>
      <p:sp>
        <p:nvSpPr>
          <p:cNvPr id="1433895" name="Line 295"/>
          <p:cNvSpPr>
            <a:spLocks noChangeShapeType="1"/>
          </p:cNvSpPr>
          <p:nvPr/>
        </p:nvSpPr>
        <p:spPr bwMode="auto">
          <a:xfrm flipH="1">
            <a:off x="1304925" y="4767263"/>
            <a:ext cx="125413" cy="196850"/>
          </a:xfrm>
          <a:prstGeom prst="line">
            <a:avLst/>
          </a:prstGeom>
          <a:noFill/>
          <a:ln w="17463">
            <a:solidFill>
              <a:srgbClr val="000000"/>
            </a:solidFill>
            <a:round/>
            <a:headEnd/>
            <a:tailEnd/>
          </a:ln>
        </p:spPr>
        <p:txBody>
          <a:bodyPr/>
          <a:lstStyle/>
          <a:p>
            <a:pPr>
              <a:defRPr/>
            </a:pPr>
            <a:endParaRPr lang="en-GB"/>
          </a:p>
        </p:txBody>
      </p:sp>
      <p:sp>
        <p:nvSpPr>
          <p:cNvPr id="1433896" name="Line 296"/>
          <p:cNvSpPr>
            <a:spLocks noChangeShapeType="1"/>
          </p:cNvSpPr>
          <p:nvPr/>
        </p:nvSpPr>
        <p:spPr bwMode="auto">
          <a:xfrm>
            <a:off x="1439863" y="4784725"/>
            <a:ext cx="125412" cy="198438"/>
          </a:xfrm>
          <a:prstGeom prst="line">
            <a:avLst/>
          </a:prstGeom>
          <a:noFill/>
          <a:ln w="17463">
            <a:solidFill>
              <a:srgbClr val="000000"/>
            </a:solidFill>
            <a:round/>
            <a:headEnd/>
            <a:tailEnd/>
          </a:ln>
        </p:spPr>
        <p:txBody>
          <a:bodyPr/>
          <a:lstStyle/>
          <a:p>
            <a:pPr>
              <a:defRPr/>
            </a:pPr>
            <a:endParaRPr lang="en-GB"/>
          </a:p>
        </p:txBody>
      </p:sp>
      <p:sp>
        <p:nvSpPr>
          <p:cNvPr id="1433897" name="Line 297"/>
          <p:cNvSpPr>
            <a:spLocks noChangeShapeType="1"/>
          </p:cNvSpPr>
          <p:nvPr/>
        </p:nvSpPr>
        <p:spPr bwMode="auto">
          <a:xfrm>
            <a:off x="1285875" y="4652963"/>
            <a:ext cx="288925" cy="1587"/>
          </a:xfrm>
          <a:prstGeom prst="line">
            <a:avLst/>
          </a:prstGeom>
          <a:noFill/>
          <a:ln w="17463">
            <a:solidFill>
              <a:srgbClr val="000000"/>
            </a:solidFill>
            <a:round/>
            <a:headEnd/>
            <a:tailEnd/>
          </a:ln>
        </p:spPr>
        <p:txBody>
          <a:bodyPr/>
          <a:lstStyle/>
          <a:p>
            <a:pPr>
              <a:defRPr/>
            </a:pPr>
            <a:endParaRPr lang="en-GB"/>
          </a:p>
        </p:txBody>
      </p:sp>
      <p:sp>
        <p:nvSpPr>
          <p:cNvPr id="1433898" name="Rectangle 298"/>
          <p:cNvSpPr>
            <a:spLocks noChangeArrowheads="1"/>
          </p:cNvSpPr>
          <p:nvPr/>
        </p:nvSpPr>
        <p:spPr bwMode="auto">
          <a:xfrm>
            <a:off x="735013" y="4930775"/>
            <a:ext cx="1296987" cy="374650"/>
          </a:xfrm>
          <a:prstGeom prst="rect">
            <a:avLst/>
          </a:prstGeom>
          <a:noFill/>
          <a:ln w="9525">
            <a:noFill/>
            <a:miter lim="800000"/>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33899" name="Rectangle 299"/>
          <p:cNvSpPr>
            <a:spLocks noChangeArrowheads="1"/>
          </p:cNvSpPr>
          <p:nvPr/>
        </p:nvSpPr>
        <p:spPr bwMode="auto">
          <a:xfrm>
            <a:off x="850900" y="4976813"/>
            <a:ext cx="1200150" cy="304800"/>
          </a:xfrm>
          <a:prstGeom prst="rect">
            <a:avLst/>
          </a:prstGeom>
          <a:noFill/>
          <a:ln w="9525">
            <a:noFill/>
            <a:miter lim="800000"/>
            <a:headEnd/>
            <a:tailEnd/>
          </a:ln>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a:solidFill>
                  <a:srgbClr val="000080"/>
                </a:solidFill>
                <a:effectLst/>
                <a:latin typeface="Arial" pitchFamily="34" charset="0"/>
              </a:rPr>
              <a:t>Participant</a:t>
            </a:r>
            <a:endParaRPr lang="en-US" altLang="en-US">
              <a:effectLst>
                <a:outerShdw blurRad="38100" dist="38100" dir="2700000" algn="tl">
                  <a:srgbClr val="000000"/>
                </a:outerShdw>
              </a:effectLst>
            </a:endParaRPr>
          </a:p>
        </p:txBody>
      </p:sp>
      <p:sp>
        <p:nvSpPr>
          <p:cNvPr id="1433900" name="Line 300"/>
          <p:cNvSpPr>
            <a:spLocks noChangeShapeType="1"/>
          </p:cNvSpPr>
          <p:nvPr/>
        </p:nvSpPr>
        <p:spPr bwMode="auto">
          <a:xfrm flipV="1">
            <a:off x="1754188" y="4260850"/>
            <a:ext cx="889000" cy="403225"/>
          </a:xfrm>
          <a:prstGeom prst="line">
            <a:avLst/>
          </a:prstGeom>
          <a:noFill/>
          <a:ln w="17463">
            <a:solidFill>
              <a:srgbClr val="000000"/>
            </a:solidFill>
            <a:round/>
            <a:headEnd/>
            <a:tailEnd/>
          </a:ln>
        </p:spPr>
        <p:txBody>
          <a:bodyPr/>
          <a:lstStyle/>
          <a:p>
            <a:pPr>
              <a:defRPr/>
            </a:pPr>
            <a:endParaRPr lang="en-GB"/>
          </a:p>
        </p:txBody>
      </p:sp>
      <p:sp>
        <p:nvSpPr>
          <p:cNvPr id="41024" name="Rectangle 25"/>
          <p:cNvSpPr>
            <a:spLocks noChangeArrowheads="1"/>
          </p:cNvSpPr>
          <p:nvPr/>
        </p:nvSpPr>
        <p:spPr bwMode="auto">
          <a:xfrm>
            <a:off x="3581400" y="13223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3626" name="Line 26"/>
          <p:cNvSpPr>
            <a:spLocks noChangeShapeType="1"/>
          </p:cNvSpPr>
          <p:nvPr/>
        </p:nvSpPr>
        <p:spPr bwMode="auto">
          <a:xfrm flipV="1">
            <a:off x="4140200" y="1636713"/>
            <a:ext cx="449263"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6" name="Rectangle 27"/>
          <p:cNvSpPr>
            <a:spLocks noChangeArrowheads="1"/>
          </p:cNvSpPr>
          <p:nvPr/>
        </p:nvSpPr>
        <p:spPr bwMode="auto">
          <a:xfrm>
            <a:off x="6669088" y="13223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interaction</a:t>
            </a:r>
            <a:endParaRPr lang="fr-BE" altLang="en-US" sz="2000" i="1">
              <a:solidFill>
                <a:schemeClr val="tx2"/>
              </a:solidFill>
              <a:effectLst/>
              <a:latin typeface="Comic Sans MS" pitchFamily="66" charset="0"/>
            </a:endParaRPr>
          </a:p>
        </p:txBody>
      </p:sp>
      <p:sp>
        <p:nvSpPr>
          <p:cNvPr id="1433628" name="Line 28"/>
          <p:cNvSpPr>
            <a:spLocks noChangeShapeType="1"/>
          </p:cNvSpPr>
          <p:nvPr/>
        </p:nvSpPr>
        <p:spPr bwMode="auto">
          <a:xfrm flipV="1">
            <a:off x="7069138" y="1636713"/>
            <a:ext cx="608012" cy="9525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8" name="Rectangle 29"/>
          <p:cNvSpPr>
            <a:spLocks noChangeArrowheads="1"/>
          </p:cNvSpPr>
          <p:nvPr/>
        </p:nvSpPr>
        <p:spPr bwMode="auto">
          <a:xfrm>
            <a:off x="330200" y="1262063"/>
            <a:ext cx="18891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environment </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component</a:t>
            </a:r>
            <a:endParaRPr lang="fr-BE" altLang="en-US" sz="2000" i="1">
              <a:solidFill>
                <a:schemeClr val="tx2"/>
              </a:solidFill>
              <a:effectLst/>
              <a:latin typeface="Comic Sans MS" pitchFamily="66" charset="0"/>
            </a:endParaRPr>
          </a:p>
        </p:txBody>
      </p:sp>
      <p:sp>
        <p:nvSpPr>
          <p:cNvPr id="1433630" name="Line 30"/>
          <p:cNvSpPr>
            <a:spLocks noChangeShapeType="1"/>
          </p:cNvSpPr>
          <p:nvPr/>
        </p:nvSpPr>
        <p:spPr bwMode="auto">
          <a:xfrm flipH="1" flipV="1">
            <a:off x="1003300" y="1746250"/>
            <a:ext cx="403225" cy="5191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0" name="Rectangle 31"/>
          <p:cNvSpPr>
            <a:spLocks noChangeArrowheads="1"/>
          </p:cNvSpPr>
          <p:nvPr/>
        </p:nvSpPr>
        <p:spPr bwMode="auto">
          <a:xfrm>
            <a:off x="7107238" y="4041775"/>
            <a:ext cx="18891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software </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component</a:t>
            </a:r>
            <a:endParaRPr lang="fr-BE" altLang="en-US" sz="2000" i="1">
              <a:solidFill>
                <a:schemeClr val="tx2"/>
              </a:solidFill>
              <a:effectLst/>
              <a:latin typeface="Comic Sans MS" pitchFamily="66" charset="0"/>
            </a:endParaRPr>
          </a:p>
        </p:txBody>
      </p:sp>
      <p:sp>
        <p:nvSpPr>
          <p:cNvPr id="1433632" name="Line 32"/>
          <p:cNvSpPr>
            <a:spLocks noChangeShapeType="1"/>
          </p:cNvSpPr>
          <p:nvPr/>
        </p:nvSpPr>
        <p:spPr bwMode="auto">
          <a:xfrm flipV="1">
            <a:off x="7942263" y="4445000"/>
            <a:ext cx="219075" cy="3762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2" name="Rectangle 33"/>
          <p:cNvSpPr>
            <a:spLocks noChangeArrowheads="1"/>
          </p:cNvSpPr>
          <p:nvPr/>
        </p:nvSpPr>
        <p:spPr bwMode="auto">
          <a:xfrm>
            <a:off x="430213" y="32781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variant</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3634" name="Line 34"/>
          <p:cNvSpPr>
            <a:spLocks noChangeShapeType="1"/>
          </p:cNvSpPr>
          <p:nvPr/>
        </p:nvSpPr>
        <p:spPr bwMode="auto">
          <a:xfrm>
            <a:off x="1839913" y="3406775"/>
            <a:ext cx="738187" cy="428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4" name="Rectangle 35"/>
          <p:cNvSpPr>
            <a:spLocks noChangeArrowheads="1"/>
          </p:cNvSpPr>
          <p:nvPr/>
        </p:nvSpPr>
        <p:spPr bwMode="auto">
          <a:xfrm>
            <a:off x="7083425" y="5459413"/>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suboperation</a:t>
            </a:r>
            <a:endParaRPr lang="fr-BE" altLang="en-US" sz="2000" i="1">
              <a:solidFill>
                <a:schemeClr val="tx2"/>
              </a:solidFill>
              <a:effectLst/>
              <a:latin typeface="Comic Sans MS" pitchFamily="66" charset="0"/>
            </a:endParaRPr>
          </a:p>
        </p:txBody>
      </p:sp>
      <p:sp>
        <p:nvSpPr>
          <p:cNvPr id="1433636" name="Line 36"/>
          <p:cNvSpPr>
            <a:spLocks noChangeShapeType="1"/>
          </p:cNvSpPr>
          <p:nvPr/>
        </p:nvSpPr>
        <p:spPr bwMode="auto">
          <a:xfrm>
            <a:off x="5632450" y="5281613"/>
            <a:ext cx="1692275"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6" name="Text Box 38"/>
          <p:cNvSpPr txBox="1">
            <a:spLocks noChangeArrowheads="1"/>
          </p:cNvSpPr>
          <p:nvPr/>
        </p:nvSpPr>
        <p:spPr bwMode="auto">
          <a:xfrm>
            <a:off x="142875" y="5786438"/>
            <a:ext cx="28686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1600" i="1">
                <a:solidFill>
                  <a:srgbClr val="5F5F5F"/>
                </a:solidFill>
                <a:effectLst/>
                <a:latin typeface="Arial Narrow" pitchFamily="34" charset="0"/>
              </a:rPr>
              <a:t>every thing good in UML is not new, </a:t>
            </a:r>
          </a:p>
          <a:p>
            <a:pPr>
              <a:lnSpc>
                <a:spcPct val="20000"/>
              </a:lnSpc>
            </a:pPr>
            <a:r>
              <a:rPr lang="en-US" altLang="en-US" sz="1600" i="1">
                <a:solidFill>
                  <a:srgbClr val="5F5F5F"/>
                </a:solidFill>
                <a:effectLst/>
                <a:latin typeface="Arial Narrow" pitchFamily="34" charset="0"/>
              </a:rPr>
              <a:t>every thing new in UML is not good</a:t>
            </a:r>
            <a:endParaRPr lang="en-US" altLang="en-US" sz="1800" i="1">
              <a:solidFill>
                <a:srgbClr val="5F5F5F"/>
              </a:solidFill>
              <a:effectLst/>
              <a:latin typeface="Arial Narrow" pitchFamily="34" charset="0"/>
            </a:endParaRPr>
          </a:p>
        </p:txBody>
      </p:sp>
      <p:sp>
        <p:nvSpPr>
          <p:cNvPr id="1433728" name="AutoShape 128"/>
          <p:cNvSpPr>
            <a:spLocks noChangeArrowheads="1"/>
          </p:cNvSpPr>
          <p:nvPr/>
        </p:nvSpPr>
        <p:spPr bwMode="auto">
          <a:xfrm flipV="1">
            <a:off x="174625" y="5837238"/>
            <a:ext cx="2706688" cy="501650"/>
          </a:xfrm>
          <a:prstGeom prst="wedgeRoundRectCallout">
            <a:avLst>
              <a:gd name="adj1" fmla="val -2556"/>
              <a:gd name="adj2" fmla="val 179426"/>
              <a:gd name="adj3" fmla="val 16667"/>
            </a:avLst>
          </a:prstGeom>
          <a:noFill/>
          <a:ln w="12700">
            <a:solidFill>
              <a:srgbClr val="5F5F5F"/>
            </a:solidFill>
            <a:prstDash val="dash"/>
            <a:miter lim="800000"/>
            <a:headEnd/>
            <a:tailEnd/>
          </a:ln>
          <a:effectLst/>
        </p:spPr>
        <p:txBody>
          <a:bodyPr rot="10800000"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US" altLang="en-US">
              <a:effectLst>
                <a:outerShdw blurRad="38100" dist="38100" dir="2700000" algn="tl">
                  <a:srgbClr val="000000"/>
                </a:outerShdw>
              </a:effectLst>
            </a:endParaRPr>
          </a:p>
        </p:txBody>
      </p:sp>
      <p:sp>
        <p:nvSpPr>
          <p:cNvPr id="41038" name="Rectangle 301"/>
          <p:cNvSpPr>
            <a:spLocks noChangeArrowheads="1"/>
          </p:cNvSpPr>
          <p:nvPr/>
        </p:nvSpPr>
        <p:spPr bwMode="auto">
          <a:xfrm>
            <a:off x="4440238" y="6035675"/>
            <a:ext cx="2479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 performer</a:t>
            </a:r>
            <a:endParaRPr lang="fr-BE" altLang="en-US" sz="2000" i="1">
              <a:solidFill>
                <a:schemeClr val="tx2"/>
              </a:solidFill>
              <a:effectLst/>
              <a:latin typeface="Comic Sans MS" pitchFamily="66" charset="0"/>
            </a:endParaRPr>
          </a:p>
        </p:txBody>
      </p:sp>
      <p:sp>
        <p:nvSpPr>
          <p:cNvPr id="1433902" name="Line 302"/>
          <p:cNvSpPr>
            <a:spLocks noChangeShapeType="1"/>
          </p:cNvSpPr>
          <p:nvPr/>
        </p:nvSpPr>
        <p:spPr bwMode="auto">
          <a:xfrm>
            <a:off x="4287838" y="5867400"/>
            <a:ext cx="363537" cy="2730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ChangeArrowheads="1"/>
          </p:cNvSpPr>
          <p:nvPr>
            <p:ph type="title"/>
          </p:nvPr>
        </p:nvSpPr>
        <p:spPr>
          <a:xfrm>
            <a:off x="779463" y="317500"/>
            <a:ext cx="8178800" cy="762000"/>
          </a:xfrm>
          <a:noFill/>
        </p:spPr>
        <p:txBody>
          <a:bodyPr/>
          <a:lstStyle/>
          <a:p>
            <a:pPr>
              <a:lnSpc>
                <a:spcPct val="110000"/>
              </a:lnSpc>
            </a:pPr>
            <a:r>
              <a:rPr kumimoji="0" lang="en-US" altLang="en-US" smtClean="0"/>
              <a:t>Requirements specification &amp; documentation: outline</a:t>
            </a:r>
          </a:p>
        </p:txBody>
      </p:sp>
      <p:sp>
        <p:nvSpPr>
          <p:cNvPr id="1425411" name="Rectangle 3"/>
          <p:cNvSpPr>
            <a:spLocks noGrp="1" noChangeArrowheads="1"/>
          </p:cNvSpPr>
          <p:nvPr>
            <p:ph type="body" idx="1"/>
          </p:nvPr>
        </p:nvSpPr>
        <p:spPr>
          <a:xfrm>
            <a:off x="231775" y="1344613"/>
            <a:ext cx="8812213" cy="5080000"/>
          </a:xfrm>
        </p:spPr>
        <p:txBody>
          <a:bodyPr/>
          <a:lstStyle/>
          <a:p>
            <a:pPr>
              <a:spcBef>
                <a:spcPts val="300"/>
              </a:spcBef>
            </a:pPr>
            <a:r>
              <a:rPr kumimoji="0" lang="en-US" altLang="en-US" smtClean="0">
                <a:solidFill>
                  <a:srgbClr val="5F5F5F"/>
                </a:solidFill>
              </a:rPr>
              <a:t>Free documentation in unrestricted natural language </a:t>
            </a:r>
          </a:p>
          <a:p>
            <a:pPr>
              <a:lnSpc>
                <a:spcPct val="130000"/>
              </a:lnSpc>
              <a:spcBef>
                <a:spcPts val="300"/>
              </a:spcBef>
            </a:pPr>
            <a:r>
              <a:rPr kumimoji="0" lang="en-US" altLang="en-US" smtClean="0">
                <a:solidFill>
                  <a:srgbClr val="5F5F5F"/>
                </a:solidFill>
              </a:rPr>
              <a:t>Disciplined documentation in structured natural language</a:t>
            </a:r>
          </a:p>
          <a:p>
            <a:pPr lvl="1">
              <a:lnSpc>
                <a:spcPct val="100000"/>
              </a:lnSpc>
              <a:spcBef>
                <a:spcPts val="200"/>
              </a:spcBef>
            </a:pPr>
            <a:r>
              <a:rPr kumimoji="0" lang="en-US" altLang="en-US" sz="2000" smtClean="0">
                <a:solidFill>
                  <a:srgbClr val="5F5F5F"/>
                </a:solidFill>
              </a:rPr>
              <a:t>Local rules on writing statements</a:t>
            </a:r>
          </a:p>
          <a:p>
            <a:pPr lvl="1">
              <a:spcBef>
                <a:spcPts val="200"/>
              </a:spcBef>
            </a:pPr>
            <a:r>
              <a:rPr kumimoji="0" lang="en-US" altLang="en-US" sz="2000" smtClean="0">
                <a:solidFill>
                  <a:srgbClr val="5F5F5F"/>
                </a:solidFill>
              </a:rPr>
              <a:t>Global rules on organizing the Requirements Document</a:t>
            </a:r>
          </a:p>
          <a:p>
            <a:pPr>
              <a:lnSpc>
                <a:spcPct val="130000"/>
              </a:lnSpc>
              <a:spcBef>
                <a:spcPts val="300"/>
              </a:spcBef>
            </a:pPr>
            <a:r>
              <a:rPr kumimoji="0" lang="en-US" altLang="en-US" smtClean="0">
                <a:solidFill>
                  <a:srgbClr val="5F5F5F"/>
                </a:solidFill>
              </a:rPr>
              <a:t>Use of diagrammatic notations</a:t>
            </a:r>
          </a:p>
          <a:p>
            <a:pPr lvl="1">
              <a:lnSpc>
                <a:spcPct val="100000"/>
              </a:lnSpc>
              <a:spcBef>
                <a:spcPts val="200"/>
              </a:spcBef>
            </a:pPr>
            <a:r>
              <a:rPr kumimoji="0" lang="en-US" altLang="en-US" sz="2000" smtClean="0">
                <a:solidFill>
                  <a:srgbClr val="5F5F5F"/>
                </a:solidFill>
              </a:rPr>
              <a:t>System scope:  context, problem, frame diagrams</a:t>
            </a:r>
          </a:p>
          <a:p>
            <a:pPr lvl="1">
              <a:spcBef>
                <a:spcPts val="200"/>
              </a:spcBef>
            </a:pPr>
            <a:r>
              <a:rPr kumimoji="0" lang="en-US" altLang="en-US" sz="2000" smtClean="0">
                <a:solidFill>
                  <a:srgbClr val="5F5F5F"/>
                </a:solidFill>
              </a:rPr>
              <a:t>Conceptual structures:  entity-relationship diagrams</a:t>
            </a:r>
          </a:p>
          <a:p>
            <a:pPr lvl="1">
              <a:spcBef>
                <a:spcPts val="200"/>
              </a:spcBef>
            </a:pPr>
            <a:r>
              <a:rPr kumimoji="0" lang="en-US" altLang="en-US" sz="2000" smtClean="0">
                <a:solidFill>
                  <a:srgbClr val="5F5F5F"/>
                </a:solidFill>
              </a:rPr>
              <a:t>Activities and data:  SADT diagrams</a:t>
            </a:r>
          </a:p>
          <a:p>
            <a:pPr lvl="1">
              <a:spcBef>
                <a:spcPts val="200"/>
              </a:spcBef>
            </a:pPr>
            <a:r>
              <a:rPr kumimoji="0" lang="en-US" altLang="en-US" sz="2000" smtClean="0">
                <a:solidFill>
                  <a:srgbClr val="5F5F5F"/>
                </a:solidFill>
              </a:rPr>
              <a:t>Information flows:  dataflow diagrams</a:t>
            </a:r>
          </a:p>
          <a:p>
            <a:pPr lvl="1">
              <a:spcBef>
                <a:spcPts val="200"/>
              </a:spcBef>
            </a:pPr>
            <a:r>
              <a:rPr kumimoji="0" lang="en-US" altLang="en-US" sz="2000" smtClean="0">
                <a:solidFill>
                  <a:srgbClr val="5F5F5F"/>
                </a:solidFill>
              </a:rPr>
              <a:t>System operations:  use case diagrams</a:t>
            </a:r>
          </a:p>
          <a:p>
            <a:pPr lvl="1">
              <a:spcBef>
                <a:spcPts val="200"/>
              </a:spcBef>
            </a:pPr>
            <a:r>
              <a:rPr kumimoji="0" lang="en-US" altLang="en-US" sz="2000" smtClean="0">
                <a:effectLst>
                  <a:outerShdw blurRad="38100" dist="38100" dir="2700000" algn="tl">
                    <a:srgbClr val="000000"/>
                  </a:outerShdw>
                </a:effectLst>
              </a:rPr>
              <a:t>Interaction scenarios:  event trace diagrams</a:t>
            </a:r>
          </a:p>
          <a:p>
            <a:pPr lvl="1">
              <a:spcBef>
                <a:spcPts val="200"/>
              </a:spcBef>
            </a:pPr>
            <a:r>
              <a:rPr kumimoji="0" lang="en-US" altLang="en-US" sz="2000" smtClean="0">
                <a:effectLst>
                  <a:outerShdw blurRad="38100" dist="38100" dir="2700000" algn="tl">
                    <a:srgbClr val="000000"/>
                  </a:outerShdw>
                </a:effectLst>
              </a:rPr>
              <a:t>System behaviors:  state machine diagrams</a:t>
            </a:r>
          </a:p>
          <a:p>
            <a:pPr lvl="1">
              <a:spcBef>
                <a:spcPts val="200"/>
              </a:spcBef>
            </a:pPr>
            <a:r>
              <a:rPr kumimoji="0" lang="en-US" altLang="en-US" sz="2000" smtClean="0">
                <a:effectLst>
                  <a:outerShdw blurRad="38100" dist="38100" dir="2700000" algn="tl">
                    <a:srgbClr val="000000"/>
                  </a:outerShdw>
                </a:effectLst>
              </a:rPr>
              <a:t>Stimuli and responses:  R-net diagrams</a:t>
            </a:r>
            <a:endParaRPr kumimoji="0" lang="en-US" altLang="en-US" sz="2000" smtClean="0"/>
          </a:p>
          <a:p>
            <a:pPr lvl="1">
              <a:spcBef>
                <a:spcPts val="200"/>
              </a:spcBef>
            </a:pPr>
            <a:r>
              <a:rPr kumimoji="0" lang="en-US" altLang="en-US" sz="2000" smtClean="0"/>
              <a:t>Integrating multiple system views, multi-view spec in UML</a:t>
            </a:r>
          </a:p>
        </p:txBody>
      </p:sp>
      <p:pic>
        <p:nvPicPr>
          <p:cNvPr id="419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63" y="5033963"/>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00150" y="228600"/>
            <a:ext cx="7758113" cy="762000"/>
          </a:xfrm>
        </p:spPr>
        <p:txBody>
          <a:bodyPr/>
          <a:lstStyle/>
          <a:p>
            <a:r>
              <a:rPr kumimoji="0" lang="en-US" altLang="en-US" smtClean="0"/>
              <a:t>Interaction scenarios:  event trace diagrams</a:t>
            </a:r>
            <a:endParaRPr kumimoji="0" lang="en-US" altLang="en-US" sz="2500" smtClean="0"/>
          </a:p>
        </p:txBody>
      </p:sp>
      <p:sp>
        <p:nvSpPr>
          <p:cNvPr id="14340" name="Rectangle 3"/>
          <p:cNvSpPr>
            <a:spLocks noGrp="1" noChangeArrowheads="1"/>
          </p:cNvSpPr>
          <p:nvPr>
            <p:ph type="body" idx="1"/>
          </p:nvPr>
        </p:nvSpPr>
        <p:spPr>
          <a:xfrm>
            <a:off x="227013" y="1295400"/>
            <a:ext cx="8728075" cy="4978400"/>
          </a:xfrm>
        </p:spPr>
        <p:txBody>
          <a:bodyPr/>
          <a:lstStyle/>
          <a:p>
            <a:r>
              <a:rPr lang="en-US" altLang="en-US" smtClean="0"/>
              <a:t>Capture positive scenarios by sequences of interactions among instances of system components </a:t>
            </a:r>
            <a:r>
              <a:rPr lang="en-US" altLang="en-US" sz="1800" smtClean="0"/>
              <a:t>(cf. Chap. 2)</a:t>
            </a:r>
            <a:endParaRPr lang="en-US" altLang="en-US" smtClean="0"/>
          </a:p>
          <a:p>
            <a:pPr lvl="1"/>
            <a:r>
              <a:rPr lang="en-US" altLang="en-US" smtClean="0"/>
              <a:t>variants: MSC </a:t>
            </a:r>
            <a:r>
              <a:rPr lang="en-US" altLang="en-US" sz="2000" smtClean="0"/>
              <a:t>(ITU)</a:t>
            </a:r>
            <a:r>
              <a:rPr lang="en-US" altLang="en-US" smtClean="0"/>
              <a:t>, sequence diagrams </a:t>
            </a:r>
            <a:r>
              <a:rPr lang="en-US" altLang="en-US" sz="2000" smtClean="0"/>
              <a:t>(UML, cf. Chap. 13)</a:t>
            </a:r>
            <a:endParaRPr lang="en-US" altLang="en-US" smtClean="0"/>
          </a:p>
          <a:p>
            <a:pPr>
              <a:lnSpc>
                <a:spcPct val="130000"/>
              </a:lnSpc>
            </a:pPr>
            <a:r>
              <a:rPr lang="en-US" altLang="en-US" smtClean="0"/>
              <a:t>Parallel composition of timelines </a:t>
            </a:r>
          </a:p>
          <a:p>
            <a:pPr lvl="1">
              <a:lnSpc>
                <a:spcPct val="80000"/>
              </a:lnSpc>
            </a:pPr>
            <a:r>
              <a:rPr lang="en-US" altLang="en-US" smtClean="0"/>
              <a:t>one per component instance</a:t>
            </a:r>
          </a:p>
          <a:p>
            <a:pPr>
              <a:lnSpc>
                <a:spcPct val="120000"/>
              </a:lnSpc>
            </a:pPr>
            <a:r>
              <a:rPr lang="en-US" altLang="en-US" smtClean="0"/>
              <a:t>Pairwise directed interactions down timelines</a:t>
            </a:r>
          </a:p>
          <a:p>
            <a:pPr lvl="1">
              <a:lnSpc>
                <a:spcPct val="100000"/>
              </a:lnSpc>
            </a:pPr>
            <a:r>
              <a:rPr lang="en-US" altLang="en-US" smtClean="0"/>
              <a:t>information transmission through event attributes</a:t>
            </a:r>
          </a:p>
          <a:p>
            <a:r>
              <a:rPr lang="en-US" altLang="en-US" smtClean="0"/>
              <a:t>Interaction event synchronously controlled by source instance &amp; monitored by target instance</a:t>
            </a:r>
          </a:p>
          <a:p>
            <a:pPr lvl="1"/>
            <a:r>
              <a:rPr lang="en-US" altLang="en-US" smtClean="0"/>
              <a:t>total order on events along timeline (event precedence)</a:t>
            </a:r>
          </a:p>
          <a:p>
            <a:pPr lvl="1"/>
            <a:r>
              <a:rPr lang="en-US" altLang="en-US" smtClean="0"/>
              <a:t>partial order on all diagram events</a:t>
            </a:r>
          </a:p>
        </p:txBody>
      </p:sp>
      <p:graphicFrame>
        <p:nvGraphicFramePr>
          <p:cNvPr id="14338" name="Object 5"/>
          <p:cNvGraphicFramePr>
            <a:graphicFrameLocks noChangeAspect="1"/>
          </p:cNvGraphicFramePr>
          <p:nvPr/>
        </p:nvGraphicFramePr>
        <p:xfrm>
          <a:off x="142875" y="141288"/>
          <a:ext cx="809625" cy="742950"/>
        </p:xfrm>
        <a:graphic>
          <a:graphicData uri="http://schemas.openxmlformats.org/presentationml/2006/ole">
            <mc:AlternateContent xmlns:mc="http://schemas.openxmlformats.org/markup-compatibility/2006">
              <mc:Choice xmlns:v="urn:schemas-microsoft-com:vml" Requires="v">
                <p:oleObj spid="_x0000_s14342" name="Clip" r:id="rId4" imgW="875520" imgH="767160" progId="MS_ClipArt_Gallery.2">
                  <p:embed/>
                </p:oleObj>
              </mc:Choice>
              <mc:Fallback>
                <p:oleObj name="Clip" r:id="rId4" imgW="875520" imgH="7671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41288"/>
                        <a:ext cx="809625" cy="742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00150" y="185738"/>
            <a:ext cx="6867525" cy="762000"/>
          </a:xfrm>
        </p:spPr>
        <p:txBody>
          <a:bodyPr/>
          <a:lstStyle/>
          <a:p>
            <a:r>
              <a:rPr kumimoji="0" lang="en-US" altLang="en-US" smtClean="0"/>
              <a:t>Event trace diagram:  example</a:t>
            </a:r>
            <a:endParaRPr kumimoji="0" lang="en-US" altLang="en-US" sz="2500" smtClean="0"/>
          </a:p>
        </p:txBody>
      </p:sp>
      <p:pic>
        <p:nvPicPr>
          <p:cNvPr id="1536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413" y="201613"/>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2" name="Object 8"/>
          <p:cNvGraphicFramePr>
            <a:graphicFrameLocks/>
          </p:cNvGraphicFramePr>
          <p:nvPr/>
        </p:nvGraphicFramePr>
        <p:xfrm>
          <a:off x="255588" y="1638300"/>
          <a:ext cx="8516937" cy="4138613"/>
        </p:xfrm>
        <a:graphic>
          <a:graphicData uri="http://schemas.openxmlformats.org/presentationml/2006/ole">
            <mc:AlternateContent xmlns:mc="http://schemas.openxmlformats.org/markup-compatibility/2006">
              <mc:Choice xmlns:v="urn:schemas-microsoft-com:vml" Requires="v">
                <p:oleObj spid="_x0000_s15380" name="Picture" r:id="rId5" imgW="4320360" imgH="1913760" progId="Word.Picture.8">
                  <p:embed/>
                </p:oleObj>
              </mc:Choice>
              <mc:Fallback>
                <p:oleObj name="Picture" r:id="rId5" imgW="4320360" imgH="1913760" progId="Word.Picture.8">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1638300"/>
                        <a:ext cx="8516937"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Rectangle 9"/>
          <p:cNvSpPr>
            <a:spLocks noChangeArrowheads="1"/>
          </p:cNvSpPr>
          <p:nvPr/>
        </p:nvSpPr>
        <p:spPr bwMode="auto">
          <a:xfrm>
            <a:off x="1765300" y="1150938"/>
            <a:ext cx="2120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interaction event</a:t>
            </a:r>
            <a:endParaRPr lang="fr-BE" altLang="en-US" sz="2000" i="1">
              <a:solidFill>
                <a:schemeClr val="tx2"/>
              </a:solidFill>
              <a:effectLst/>
              <a:latin typeface="Comic Sans MS" pitchFamily="66" charset="0"/>
            </a:endParaRPr>
          </a:p>
        </p:txBody>
      </p:sp>
      <p:sp>
        <p:nvSpPr>
          <p:cNvPr id="1434634" name="Line 10"/>
          <p:cNvSpPr>
            <a:spLocks noChangeShapeType="1"/>
          </p:cNvSpPr>
          <p:nvPr/>
        </p:nvSpPr>
        <p:spPr bwMode="auto">
          <a:xfrm flipV="1">
            <a:off x="2425700" y="1465263"/>
            <a:ext cx="347663" cy="4635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4635" name="Line 11"/>
          <p:cNvSpPr>
            <a:spLocks noChangeShapeType="1"/>
          </p:cNvSpPr>
          <p:nvPr/>
        </p:nvSpPr>
        <p:spPr bwMode="auto">
          <a:xfrm flipV="1">
            <a:off x="3789363" y="1416050"/>
            <a:ext cx="420687" cy="852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68" name="Rectangle 12"/>
          <p:cNvSpPr>
            <a:spLocks noChangeArrowheads="1"/>
          </p:cNvSpPr>
          <p:nvPr/>
        </p:nvSpPr>
        <p:spPr bwMode="auto">
          <a:xfrm>
            <a:off x="3770313" y="1173163"/>
            <a:ext cx="15287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attribute</a:t>
            </a:r>
            <a:endParaRPr lang="fr-BE" altLang="en-US" sz="2000" i="1">
              <a:solidFill>
                <a:schemeClr val="tx2"/>
              </a:solidFill>
              <a:effectLst/>
              <a:latin typeface="Comic Sans MS" pitchFamily="66" charset="0"/>
            </a:endParaRPr>
          </a:p>
        </p:txBody>
      </p:sp>
      <p:sp>
        <p:nvSpPr>
          <p:cNvPr id="1434637" name="Line 13"/>
          <p:cNvSpPr>
            <a:spLocks noChangeShapeType="1"/>
          </p:cNvSpPr>
          <p:nvPr/>
        </p:nvSpPr>
        <p:spPr bwMode="auto">
          <a:xfrm flipV="1">
            <a:off x="5400675" y="1423988"/>
            <a:ext cx="693738" cy="3619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0" name="Rectangle 14"/>
          <p:cNvSpPr>
            <a:spLocks noChangeArrowheads="1"/>
          </p:cNvSpPr>
          <p:nvPr/>
        </p:nvSpPr>
        <p:spPr bwMode="auto">
          <a:xfrm>
            <a:off x="5756275" y="1152525"/>
            <a:ext cx="233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component instance</a:t>
            </a:r>
            <a:endParaRPr lang="fr-BE" altLang="en-US" sz="2000" i="1">
              <a:solidFill>
                <a:schemeClr val="tx2"/>
              </a:solidFill>
              <a:effectLst/>
              <a:latin typeface="Comic Sans MS" pitchFamily="66" charset="0"/>
            </a:endParaRPr>
          </a:p>
        </p:txBody>
      </p:sp>
      <p:sp>
        <p:nvSpPr>
          <p:cNvPr id="1434639" name="Line 15"/>
          <p:cNvSpPr>
            <a:spLocks noChangeShapeType="1"/>
          </p:cNvSpPr>
          <p:nvPr/>
        </p:nvSpPr>
        <p:spPr bwMode="auto">
          <a:xfrm flipH="1" flipV="1">
            <a:off x="4911725" y="5413375"/>
            <a:ext cx="430213"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2" name="Rectangle 16"/>
          <p:cNvSpPr>
            <a:spLocks noChangeArrowheads="1"/>
          </p:cNvSpPr>
          <p:nvPr/>
        </p:nvSpPr>
        <p:spPr bwMode="auto">
          <a:xfrm>
            <a:off x="4760913" y="5676900"/>
            <a:ext cx="1470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controls</a:t>
            </a:r>
          </a:p>
          <a:p>
            <a:pPr>
              <a:lnSpc>
                <a:spcPct val="7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interaction</a:t>
            </a:r>
            <a:endParaRPr lang="fr-BE" altLang="en-US" sz="2000" i="1">
              <a:solidFill>
                <a:schemeClr val="tx2"/>
              </a:solidFill>
              <a:effectLst/>
              <a:latin typeface="Comic Sans MS" pitchFamily="66" charset="0"/>
            </a:endParaRPr>
          </a:p>
        </p:txBody>
      </p:sp>
      <p:sp>
        <p:nvSpPr>
          <p:cNvPr id="15373" name="Rectangle 17"/>
          <p:cNvSpPr>
            <a:spLocks noChangeArrowheads="1"/>
          </p:cNvSpPr>
          <p:nvPr/>
        </p:nvSpPr>
        <p:spPr bwMode="auto">
          <a:xfrm>
            <a:off x="6472238" y="5700713"/>
            <a:ext cx="14843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monitors</a:t>
            </a:r>
          </a:p>
          <a:p>
            <a:pPr>
              <a:lnSpc>
                <a:spcPct val="7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interaction</a:t>
            </a:r>
          </a:p>
        </p:txBody>
      </p:sp>
      <p:sp>
        <p:nvSpPr>
          <p:cNvPr id="1434642" name="Line 18"/>
          <p:cNvSpPr>
            <a:spLocks noChangeShapeType="1"/>
          </p:cNvSpPr>
          <p:nvPr/>
        </p:nvSpPr>
        <p:spPr bwMode="auto">
          <a:xfrm flipV="1">
            <a:off x="7196138" y="5407025"/>
            <a:ext cx="595312" cy="260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5" name="Rectangle 19"/>
          <p:cNvSpPr>
            <a:spLocks noChangeArrowheads="1"/>
          </p:cNvSpPr>
          <p:nvPr/>
        </p:nvSpPr>
        <p:spPr bwMode="auto">
          <a:xfrm>
            <a:off x="7023100" y="6224588"/>
            <a:ext cx="2120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self-interaction</a:t>
            </a:r>
            <a:endParaRPr lang="fr-BE" altLang="en-US" sz="2000" i="1">
              <a:solidFill>
                <a:schemeClr val="tx2"/>
              </a:solidFill>
              <a:effectLst/>
              <a:latin typeface="Comic Sans MS" pitchFamily="66" charset="0"/>
            </a:endParaRPr>
          </a:p>
        </p:txBody>
      </p:sp>
      <p:sp>
        <p:nvSpPr>
          <p:cNvPr id="15376" name="Rectangle 20"/>
          <p:cNvSpPr>
            <a:spLocks noChangeArrowheads="1"/>
          </p:cNvSpPr>
          <p:nvPr/>
        </p:nvSpPr>
        <p:spPr bwMode="auto">
          <a:xfrm>
            <a:off x="258763" y="5935663"/>
            <a:ext cx="1400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timeline</a:t>
            </a:r>
            <a:endParaRPr lang="fr-BE" altLang="en-US" sz="2000" i="1">
              <a:solidFill>
                <a:schemeClr val="tx2"/>
              </a:solidFill>
              <a:effectLst/>
              <a:latin typeface="Comic Sans MS" pitchFamily="66" charset="0"/>
            </a:endParaRPr>
          </a:p>
        </p:txBody>
      </p:sp>
      <p:sp>
        <p:nvSpPr>
          <p:cNvPr id="1434645" name="Freeform 21"/>
          <p:cNvSpPr>
            <a:spLocks/>
          </p:cNvSpPr>
          <p:nvPr/>
        </p:nvSpPr>
        <p:spPr bwMode="auto">
          <a:xfrm>
            <a:off x="171450" y="3838575"/>
            <a:ext cx="650875" cy="2252663"/>
          </a:xfrm>
          <a:custGeom>
            <a:avLst/>
            <a:gdLst/>
            <a:ahLst/>
            <a:cxnLst>
              <a:cxn ang="0">
                <a:pos x="192" y="1419"/>
              </a:cxn>
              <a:cxn ang="0">
                <a:pos x="74" y="1064"/>
              </a:cxn>
              <a:cxn ang="0">
                <a:pos x="56" y="437"/>
              </a:cxn>
              <a:cxn ang="0">
                <a:pos x="410" y="0"/>
              </a:cxn>
            </a:cxnLst>
            <a:rect l="0" t="0" r="r" b="b"/>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1434646" name="Freeform 22"/>
          <p:cNvSpPr>
            <a:spLocks/>
          </p:cNvSpPr>
          <p:nvPr/>
        </p:nvSpPr>
        <p:spPr bwMode="auto">
          <a:xfrm>
            <a:off x="7850188" y="4625975"/>
            <a:ext cx="873125" cy="1681163"/>
          </a:xfrm>
          <a:custGeom>
            <a:avLst/>
            <a:gdLst/>
            <a:ahLst/>
            <a:cxnLst>
              <a:cxn ang="0">
                <a:pos x="0" y="32"/>
              </a:cxn>
              <a:cxn ang="0">
                <a:pos x="209" y="32"/>
              </a:cxn>
              <a:cxn ang="0">
                <a:pos x="445" y="223"/>
              </a:cxn>
              <a:cxn ang="0">
                <a:pos x="527" y="659"/>
              </a:cxn>
              <a:cxn ang="0">
                <a:pos x="309" y="1059"/>
              </a:cxn>
            </a:cxnLst>
            <a:rect l="0" t="0" r="r" b="b"/>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1200150" y="157163"/>
            <a:ext cx="7758113" cy="762000"/>
          </a:xfrm>
        </p:spPr>
        <p:txBody>
          <a:bodyPr/>
          <a:lstStyle/>
          <a:p>
            <a:r>
              <a:rPr kumimoji="0" lang="en-US" altLang="en-US" smtClean="0"/>
              <a:t>System behaviors:  state machine diagrams</a:t>
            </a:r>
            <a:endParaRPr kumimoji="0" lang="en-US" altLang="en-US" sz="2500" smtClean="0">
              <a:effectLst>
                <a:outerShdw blurRad="38100" dist="38100" dir="2700000" algn="tl">
                  <a:srgbClr val="000000"/>
                </a:outerShdw>
              </a:effectLst>
            </a:endParaRPr>
          </a:p>
        </p:txBody>
      </p:sp>
      <p:sp>
        <p:nvSpPr>
          <p:cNvPr id="1427459" name="Rectangle 3"/>
          <p:cNvSpPr>
            <a:spLocks noGrp="1" noChangeArrowheads="1"/>
          </p:cNvSpPr>
          <p:nvPr>
            <p:ph type="body" idx="1"/>
          </p:nvPr>
        </p:nvSpPr>
        <p:spPr>
          <a:xfrm>
            <a:off x="214313" y="1143000"/>
            <a:ext cx="8882062" cy="4978400"/>
          </a:xfrm>
        </p:spPr>
        <p:txBody>
          <a:bodyPr/>
          <a:lstStyle/>
          <a:p>
            <a:r>
              <a:rPr lang="en-US" altLang="en-US" smtClean="0"/>
              <a:t>Capture the admissible behaviors of system components</a:t>
            </a:r>
          </a:p>
          <a:p>
            <a:pPr>
              <a:lnSpc>
                <a:spcPct val="120000"/>
              </a:lnSpc>
            </a:pPr>
            <a:r>
              <a:rPr lang="en-US" altLang="en-US" smtClean="0">
                <a:effectLst>
                  <a:outerShdw blurRad="38100" dist="38100" dir="2700000" algn="tl">
                    <a:srgbClr val="000000"/>
                  </a:outerShdw>
                </a:effectLst>
              </a:rPr>
              <a:t>Behavior</a:t>
            </a:r>
            <a:r>
              <a:rPr lang="en-US" altLang="en-US" smtClean="0"/>
              <a:t> of component instance =  </a:t>
            </a:r>
          </a:p>
          <a:p>
            <a:pPr lvl="1">
              <a:lnSpc>
                <a:spcPct val="80000"/>
              </a:lnSpc>
              <a:buFontTx/>
              <a:buNone/>
            </a:pPr>
            <a:r>
              <a:rPr lang="en-US" altLang="en-US" smtClean="0"/>
              <a:t>   </a:t>
            </a:r>
            <a:r>
              <a:rPr lang="en-US" altLang="en-US" smtClean="0">
                <a:solidFill>
                  <a:schemeClr val="tx1"/>
                </a:solidFill>
              </a:rPr>
              <a:t>sequence of state transitions for the items it controls</a:t>
            </a:r>
            <a:endParaRPr lang="en-US" altLang="en-US" smtClean="0"/>
          </a:p>
          <a:p>
            <a:pPr>
              <a:spcBef>
                <a:spcPct val="50000"/>
              </a:spcBef>
            </a:pPr>
            <a:r>
              <a:rPr lang="en-US" altLang="en-US" smtClean="0"/>
              <a:t>SM </a:t>
            </a:r>
            <a:r>
              <a:rPr lang="en-US" altLang="en-US" smtClean="0">
                <a:effectLst>
                  <a:outerShdw blurRad="38100" dist="38100" dir="2700000" algn="tl">
                    <a:srgbClr val="000000"/>
                  </a:outerShdw>
                </a:effectLst>
              </a:rPr>
              <a:t>state</a:t>
            </a:r>
            <a:r>
              <a:rPr lang="en-US" altLang="en-US" smtClean="0"/>
              <a:t> =  set of situations where a variable characterizing </a:t>
            </a:r>
          </a:p>
          <a:p>
            <a:pPr>
              <a:lnSpc>
                <a:spcPct val="40000"/>
              </a:lnSpc>
              <a:spcBef>
                <a:spcPct val="50000"/>
              </a:spcBef>
              <a:buFont typeface="Wingdings" pitchFamily="2" charset="2"/>
              <a:buNone/>
            </a:pPr>
            <a:r>
              <a:rPr lang="en-US" altLang="en-US" smtClean="0"/>
              <a:t>                       a controlled item has always the same value</a:t>
            </a:r>
          </a:p>
          <a:p>
            <a:pPr lvl="1">
              <a:lnSpc>
                <a:spcPct val="150000"/>
              </a:lnSpc>
            </a:pPr>
            <a:r>
              <a:rPr lang="en-US" altLang="en-US" sz="2000" smtClean="0"/>
              <a:t>e.g.  state </a:t>
            </a:r>
            <a:r>
              <a:rPr lang="en-US" altLang="en-US" sz="2000" smtClean="0">
                <a:solidFill>
                  <a:srgbClr val="5F5F5F"/>
                </a:solidFill>
              </a:rPr>
              <a:t>MeetingScheduled</a:t>
            </a:r>
            <a:r>
              <a:rPr lang="en-US" altLang="en-US" sz="2000" smtClean="0"/>
              <a:t>: always same value for </a:t>
            </a:r>
            <a:r>
              <a:rPr lang="en-US" altLang="en-US" sz="2000" smtClean="0">
                <a:solidFill>
                  <a:srgbClr val="5F5F5F"/>
                </a:solidFill>
              </a:rPr>
              <a:t>Date</a:t>
            </a:r>
            <a:r>
              <a:rPr lang="en-US" altLang="en-US" sz="2000" smtClean="0"/>
              <a:t>, </a:t>
            </a:r>
            <a:r>
              <a:rPr lang="en-US" altLang="en-US" sz="2000" smtClean="0">
                <a:solidFill>
                  <a:srgbClr val="5F5F5F"/>
                </a:solidFill>
              </a:rPr>
              <a:t>Location</a:t>
            </a:r>
            <a:endParaRPr lang="en-US" altLang="en-US" sz="2000" smtClean="0"/>
          </a:p>
          <a:p>
            <a:pPr lvl="1">
              <a:lnSpc>
                <a:spcPct val="90000"/>
              </a:lnSpc>
              <a:buFontTx/>
              <a:buNone/>
            </a:pPr>
            <a:r>
              <a:rPr lang="en-US" altLang="en-US" sz="2000" smtClean="0"/>
              <a:t>		    (while other variable </a:t>
            </a:r>
            <a:r>
              <a:rPr lang="en-US" altLang="en-US" sz="2000" smtClean="0">
                <a:solidFill>
                  <a:srgbClr val="5F5F5F"/>
                </a:solidFill>
              </a:rPr>
              <a:t>WithWhom</a:t>
            </a:r>
            <a:r>
              <a:rPr lang="en-US" altLang="en-US" sz="2000" smtClean="0"/>
              <a:t> on Meeting may change value)</a:t>
            </a:r>
          </a:p>
          <a:p>
            <a:pPr lvl="1">
              <a:lnSpc>
                <a:spcPct val="120000"/>
              </a:lnSpc>
            </a:pPr>
            <a:r>
              <a:rPr lang="en-US" altLang="en-US" smtClean="0">
                <a:effectLst>
                  <a:outerShdw blurRad="38100" dist="38100" dir="2700000" algn="tl">
                    <a:srgbClr val="000000"/>
                  </a:outerShdw>
                </a:effectLst>
              </a:rPr>
              <a:t>Initial</a:t>
            </a:r>
            <a:r>
              <a:rPr lang="en-US" altLang="en-US" smtClean="0"/>
              <a:t>, </a:t>
            </a:r>
            <a:r>
              <a:rPr lang="en-US" altLang="en-US" smtClean="0">
                <a:effectLst>
                  <a:outerShdw blurRad="38100" dist="38100" dir="2700000" algn="tl">
                    <a:srgbClr val="000000"/>
                  </a:outerShdw>
                </a:effectLst>
              </a:rPr>
              <a:t>final</a:t>
            </a:r>
            <a:r>
              <a:rPr lang="en-US" altLang="en-US" smtClean="0"/>
              <a:t> states =  states where item appears, disappears</a:t>
            </a:r>
          </a:p>
          <a:p>
            <a:pPr lvl="1"/>
            <a:r>
              <a:rPr lang="en-US" altLang="en-US" smtClean="0"/>
              <a:t>States may have some duration</a:t>
            </a:r>
          </a:p>
          <a:p>
            <a:pPr>
              <a:lnSpc>
                <a:spcPct val="90000"/>
              </a:lnSpc>
            </a:pPr>
            <a:r>
              <a:rPr lang="en-US" altLang="en-US" smtClean="0"/>
              <a:t>SM </a:t>
            </a:r>
            <a:r>
              <a:rPr lang="en-US" altLang="en-US" smtClean="0">
                <a:effectLst>
                  <a:outerShdw blurRad="38100" dist="38100" dir="2700000" algn="tl">
                    <a:srgbClr val="000000"/>
                  </a:outerShdw>
                </a:effectLst>
              </a:rPr>
              <a:t>state transition</a:t>
            </a:r>
            <a:r>
              <a:rPr lang="en-US" altLang="en-US" smtClean="0"/>
              <a:t>: caused by associated event</a:t>
            </a:r>
          </a:p>
          <a:p>
            <a:pPr lvl="1">
              <a:lnSpc>
                <a:spcPct val="90000"/>
              </a:lnSpc>
            </a:pPr>
            <a:r>
              <a:rPr lang="en-US" altLang="en-US" smtClean="0">
                <a:effectLst>
                  <a:outerShdw blurRad="38100" dist="38100" dir="2700000" algn="tl">
                    <a:srgbClr val="000000"/>
                  </a:outerShdw>
                </a:effectLst>
              </a:rPr>
              <a:t>if</a:t>
            </a:r>
            <a:r>
              <a:rPr lang="en-US" altLang="en-US" smtClean="0"/>
              <a:t> item in </a:t>
            </a:r>
            <a:r>
              <a:rPr lang="en-US" altLang="en-US" i="1" smtClean="0"/>
              <a:t>source </a:t>
            </a:r>
            <a:r>
              <a:rPr lang="en-US" altLang="en-US" smtClean="0"/>
              <a:t>state and event </a:t>
            </a:r>
            <a:r>
              <a:rPr lang="en-US" altLang="en-US" i="1" smtClean="0"/>
              <a:t>ev</a:t>
            </a:r>
            <a:r>
              <a:rPr lang="en-US" altLang="en-US" smtClean="0"/>
              <a:t> occurs </a:t>
            </a:r>
          </a:p>
          <a:p>
            <a:pPr lvl="1">
              <a:lnSpc>
                <a:spcPct val="100000"/>
              </a:lnSpc>
              <a:spcBef>
                <a:spcPct val="5000"/>
              </a:spcBef>
              <a:buFontTx/>
              <a:buNone/>
            </a:pPr>
            <a:r>
              <a:rPr lang="en-US" altLang="en-US" smtClean="0"/>
              <a:t>          </a:t>
            </a:r>
            <a:r>
              <a:rPr lang="en-US" altLang="en-US" smtClean="0">
                <a:effectLst>
                  <a:outerShdw blurRad="38100" dist="38100" dir="2700000" algn="tl">
                    <a:srgbClr val="000000"/>
                  </a:outerShdw>
                </a:effectLst>
              </a:rPr>
              <a:t>then</a:t>
            </a:r>
            <a:r>
              <a:rPr lang="en-US" altLang="en-US" smtClean="0"/>
              <a:t> it gets to </a:t>
            </a:r>
            <a:r>
              <a:rPr lang="en-US" altLang="en-US" i="1" smtClean="0"/>
              <a:t>target</a:t>
            </a:r>
            <a:r>
              <a:rPr lang="en-US" altLang="en-US" smtClean="0"/>
              <a:t> state</a:t>
            </a:r>
          </a:p>
          <a:p>
            <a:pPr lvl="1">
              <a:lnSpc>
                <a:spcPct val="100000"/>
              </a:lnSpc>
            </a:pPr>
            <a:r>
              <a:rPr lang="en-US" altLang="en-US" smtClean="0"/>
              <a:t>Events are instantaneous phenomena</a:t>
            </a:r>
          </a:p>
        </p:txBody>
      </p:sp>
      <p:pic>
        <p:nvPicPr>
          <p:cNvPr id="430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5" y="17463"/>
            <a:ext cx="107156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00150" y="228600"/>
            <a:ext cx="7758113" cy="762000"/>
          </a:xfrm>
        </p:spPr>
        <p:txBody>
          <a:bodyPr/>
          <a:lstStyle/>
          <a:p>
            <a:pPr>
              <a:lnSpc>
                <a:spcPct val="110000"/>
              </a:lnSpc>
            </a:pPr>
            <a:r>
              <a:rPr kumimoji="0" lang="en-US" altLang="en-US" smtClean="0"/>
              <a:t>Example of state machine diagram:</a:t>
            </a:r>
            <a:r>
              <a:rPr kumimoji="0" lang="en-US" altLang="en-US" sz="2400" smtClean="0"/>
              <a:t>  </a:t>
            </a:r>
            <a:br>
              <a:rPr kumimoji="0" lang="en-US" altLang="en-US" sz="2400" smtClean="0"/>
            </a:br>
            <a:r>
              <a:rPr kumimoji="0" lang="en-US" altLang="en-US" sz="2400" smtClean="0"/>
              <a:t>meeting controlled by a meeting scheduler</a:t>
            </a:r>
            <a:endParaRPr kumimoji="0" lang="en-US" altLang="en-US" b="1" smtClean="0">
              <a:solidFill>
                <a:schemeClr val="tx1"/>
              </a:solidFill>
              <a:latin typeface="Arial" pitchFamily="34" charset="0"/>
            </a:endParaRPr>
          </a:p>
        </p:txBody>
      </p:sp>
      <p:pic>
        <p:nvPicPr>
          <p:cNvPr id="1638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413" y="201613"/>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Object 8"/>
          <p:cNvGraphicFramePr>
            <a:graphicFrameLocks/>
          </p:cNvGraphicFramePr>
          <p:nvPr/>
        </p:nvGraphicFramePr>
        <p:xfrm>
          <a:off x="1152525" y="1385888"/>
          <a:ext cx="7302500" cy="5137150"/>
        </p:xfrm>
        <a:graphic>
          <a:graphicData uri="http://schemas.openxmlformats.org/presentationml/2006/ole">
            <mc:AlternateContent xmlns:mc="http://schemas.openxmlformats.org/markup-compatibility/2006">
              <mc:Choice xmlns:v="urn:schemas-microsoft-com:vml" Requires="v">
                <p:oleObj spid="_x0000_s16402" name="Picture" r:id="rId5" imgW="4050720" imgH="2719800" progId="Word.Picture.8">
                  <p:embed/>
                </p:oleObj>
              </mc:Choice>
              <mc:Fallback>
                <p:oleObj name="Picture" r:id="rId5" imgW="4050720" imgH="2719800" progId="Word.Picture.8">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25" y="1385888"/>
                        <a:ext cx="73025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57" name="Line 9"/>
          <p:cNvSpPr>
            <a:spLocks noChangeShapeType="1"/>
          </p:cNvSpPr>
          <p:nvPr/>
        </p:nvSpPr>
        <p:spPr bwMode="auto">
          <a:xfrm flipH="1" flipV="1">
            <a:off x="828675" y="1538288"/>
            <a:ext cx="590550" cy="895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0" name="Rectangle 10"/>
          <p:cNvSpPr>
            <a:spLocks noChangeArrowheads="1"/>
          </p:cNvSpPr>
          <p:nvPr/>
        </p:nvSpPr>
        <p:spPr bwMode="auto">
          <a:xfrm>
            <a:off x="100013" y="1238250"/>
            <a:ext cx="14287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initial state</a:t>
            </a:r>
            <a:endParaRPr lang="fr-BE" altLang="en-US" sz="2000" i="1">
              <a:solidFill>
                <a:schemeClr val="tx2"/>
              </a:solidFill>
              <a:effectLst/>
              <a:latin typeface="Comic Sans MS" pitchFamily="66" charset="0"/>
            </a:endParaRPr>
          </a:p>
        </p:txBody>
      </p:sp>
      <p:sp>
        <p:nvSpPr>
          <p:cNvPr id="16391" name="Rectangle 11"/>
          <p:cNvSpPr>
            <a:spLocks noChangeArrowheads="1"/>
          </p:cNvSpPr>
          <p:nvPr/>
        </p:nvSpPr>
        <p:spPr bwMode="auto">
          <a:xfrm>
            <a:off x="7639050" y="1144588"/>
            <a:ext cx="1428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final state</a:t>
            </a:r>
            <a:endParaRPr lang="fr-BE" altLang="en-US" sz="2000" i="1">
              <a:solidFill>
                <a:schemeClr val="tx2"/>
              </a:solidFill>
              <a:effectLst/>
              <a:latin typeface="Comic Sans MS" pitchFamily="66" charset="0"/>
            </a:endParaRPr>
          </a:p>
        </p:txBody>
      </p:sp>
      <p:sp>
        <p:nvSpPr>
          <p:cNvPr id="1435660" name="Line 12"/>
          <p:cNvSpPr>
            <a:spLocks noChangeShapeType="1"/>
          </p:cNvSpPr>
          <p:nvPr/>
        </p:nvSpPr>
        <p:spPr bwMode="auto">
          <a:xfrm flipV="1">
            <a:off x="8093075" y="1460500"/>
            <a:ext cx="479425" cy="2193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3" name="Rectangle 13"/>
          <p:cNvSpPr>
            <a:spLocks noChangeArrowheads="1"/>
          </p:cNvSpPr>
          <p:nvPr/>
        </p:nvSpPr>
        <p:spPr bwMode="auto">
          <a:xfrm>
            <a:off x="381000" y="4740275"/>
            <a:ext cx="82232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state</a:t>
            </a:r>
            <a:endParaRPr lang="fr-BE" altLang="en-US" sz="2000" i="1">
              <a:solidFill>
                <a:schemeClr val="tx2"/>
              </a:solidFill>
              <a:effectLst/>
              <a:latin typeface="Comic Sans MS" pitchFamily="66" charset="0"/>
            </a:endParaRPr>
          </a:p>
        </p:txBody>
      </p:sp>
      <p:sp>
        <p:nvSpPr>
          <p:cNvPr id="16394" name="Rectangle 14"/>
          <p:cNvSpPr>
            <a:spLocks noChangeArrowheads="1"/>
          </p:cNvSpPr>
          <p:nvPr/>
        </p:nvSpPr>
        <p:spPr bwMode="auto">
          <a:xfrm>
            <a:off x="323850" y="3875088"/>
            <a:ext cx="8509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event</a:t>
            </a:r>
            <a:endParaRPr lang="fr-BE" altLang="en-US" sz="2000" i="1">
              <a:solidFill>
                <a:schemeClr val="tx2"/>
              </a:solidFill>
              <a:effectLst/>
              <a:latin typeface="Comic Sans MS" pitchFamily="66" charset="0"/>
            </a:endParaRPr>
          </a:p>
        </p:txBody>
      </p:sp>
      <p:sp>
        <p:nvSpPr>
          <p:cNvPr id="16395" name="Rectangle 15"/>
          <p:cNvSpPr>
            <a:spLocks noChangeArrowheads="1"/>
          </p:cNvSpPr>
          <p:nvPr/>
        </p:nvSpPr>
        <p:spPr bwMode="auto">
          <a:xfrm>
            <a:off x="0" y="5603875"/>
            <a:ext cx="12842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guard</a:t>
            </a:r>
            <a:endParaRPr lang="fr-BE" altLang="en-US" sz="2000" i="1">
              <a:solidFill>
                <a:schemeClr val="tx2"/>
              </a:solidFill>
              <a:effectLst/>
              <a:latin typeface="Comic Sans MS" pitchFamily="66" charset="0"/>
            </a:endParaRPr>
          </a:p>
        </p:txBody>
      </p:sp>
      <p:sp>
        <p:nvSpPr>
          <p:cNvPr id="1435664" name="Line 16"/>
          <p:cNvSpPr>
            <a:spLocks noChangeShapeType="1"/>
          </p:cNvSpPr>
          <p:nvPr/>
        </p:nvSpPr>
        <p:spPr bwMode="auto">
          <a:xfrm flipH="1" flipV="1">
            <a:off x="1111250" y="3986213"/>
            <a:ext cx="1066800" cy="2746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5" name="Line 17"/>
          <p:cNvSpPr>
            <a:spLocks noChangeShapeType="1"/>
          </p:cNvSpPr>
          <p:nvPr/>
        </p:nvSpPr>
        <p:spPr bwMode="auto">
          <a:xfrm flipH="1" flipV="1">
            <a:off x="1119188" y="4845050"/>
            <a:ext cx="1628775" cy="1444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6" name="Line 18"/>
          <p:cNvSpPr>
            <a:spLocks noChangeShapeType="1"/>
          </p:cNvSpPr>
          <p:nvPr/>
        </p:nvSpPr>
        <p:spPr bwMode="auto">
          <a:xfrm flipH="1" flipV="1">
            <a:off x="1090613" y="3157538"/>
            <a:ext cx="3360737" cy="15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9" name="Rectangle 19"/>
          <p:cNvSpPr>
            <a:spLocks noChangeArrowheads="1"/>
          </p:cNvSpPr>
          <p:nvPr/>
        </p:nvSpPr>
        <p:spPr bwMode="auto">
          <a:xfrm>
            <a:off x="11113" y="3108325"/>
            <a:ext cx="1298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state</a:t>
            </a:r>
          </a:p>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transition</a:t>
            </a:r>
            <a:endParaRPr lang="fr-BE" altLang="en-US" sz="2000" i="1">
              <a:solidFill>
                <a:schemeClr val="tx2"/>
              </a:solidFill>
              <a:effectLst/>
              <a:latin typeface="Comic Sans MS" pitchFamily="66" charset="0"/>
            </a:endParaRPr>
          </a:p>
        </p:txBody>
      </p:sp>
      <p:sp>
        <p:nvSpPr>
          <p:cNvPr id="1435669" name="Freeform 21"/>
          <p:cNvSpPr>
            <a:spLocks/>
          </p:cNvSpPr>
          <p:nvPr/>
        </p:nvSpPr>
        <p:spPr bwMode="auto">
          <a:xfrm>
            <a:off x="1096963" y="4473575"/>
            <a:ext cx="4127500" cy="1470025"/>
          </a:xfrm>
          <a:custGeom>
            <a:avLst/>
            <a:gdLst/>
            <a:ahLst/>
            <a:cxnLst>
              <a:cxn ang="0">
                <a:pos x="0" y="810"/>
              </a:cxn>
              <a:cxn ang="0">
                <a:pos x="1445" y="791"/>
              </a:cxn>
              <a:cxn ang="0">
                <a:pos x="2600" y="0"/>
              </a:cxn>
            </a:cxnLst>
            <a:rect l="0" t="0" r="r" b="b"/>
            <a:pathLst>
              <a:path w="2600" h="926">
                <a:moveTo>
                  <a:pt x="0" y="810"/>
                </a:moveTo>
                <a:cubicBezTo>
                  <a:pt x="506" y="868"/>
                  <a:pt x="1012" y="926"/>
                  <a:pt x="1445" y="791"/>
                </a:cubicBezTo>
                <a:cubicBezTo>
                  <a:pt x="1878" y="656"/>
                  <a:pt x="2239" y="328"/>
                  <a:pt x="260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1200150" y="328613"/>
            <a:ext cx="7758113" cy="762000"/>
          </a:xfrm>
        </p:spPr>
        <p:txBody>
          <a:bodyPr/>
          <a:lstStyle/>
          <a:p>
            <a:pPr>
              <a:lnSpc>
                <a:spcPct val="110000"/>
              </a:lnSpc>
            </a:pPr>
            <a:r>
              <a:rPr kumimoji="0" lang="en-US" altLang="en-US" smtClean="0"/>
              <a:t>State machine diagrams: </a:t>
            </a:r>
            <a:br>
              <a:rPr kumimoji="0" lang="en-US" altLang="en-US" smtClean="0"/>
            </a:br>
            <a:r>
              <a:rPr kumimoji="0" lang="en-US" altLang="en-US" smtClean="0"/>
              <a:t>transitions </a:t>
            </a:r>
            <a:r>
              <a:rPr kumimoji="0" lang="en-US" altLang="en-US" sz="2400" smtClean="0"/>
              <a:t>and</a:t>
            </a:r>
            <a:r>
              <a:rPr kumimoji="0" lang="en-US" altLang="en-US" smtClean="0"/>
              <a:t> guards</a:t>
            </a:r>
            <a:endParaRPr kumimoji="0" lang="en-US" altLang="en-US" sz="2500" smtClean="0">
              <a:effectLst>
                <a:outerShdw blurRad="38100" dist="38100" dir="2700000" algn="tl">
                  <a:srgbClr val="000000"/>
                </a:outerShdw>
              </a:effectLst>
            </a:endParaRPr>
          </a:p>
        </p:txBody>
      </p:sp>
      <p:sp>
        <p:nvSpPr>
          <p:cNvPr id="1436675" name="Rectangle 3"/>
          <p:cNvSpPr>
            <a:spLocks noGrp="1" noChangeArrowheads="1"/>
          </p:cNvSpPr>
          <p:nvPr>
            <p:ph type="body" idx="1"/>
          </p:nvPr>
        </p:nvSpPr>
        <p:spPr>
          <a:xfrm>
            <a:off x="225425" y="1466850"/>
            <a:ext cx="8882063" cy="4978400"/>
          </a:xfrm>
        </p:spPr>
        <p:txBody>
          <a:bodyPr/>
          <a:lstStyle/>
          <a:p>
            <a:r>
              <a:rPr lang="en-US" altLang="en-US" smtClean="0"/>
              <a:t>Event occurrence is a </a:t>
            </a:r>
            <a:r>
              <a:rPr lang="en-US" altLang="en-US" i="1" smtClean="0"/>
              <a:t>sufficient</a:t>
            </a:r>
            <a:r>
              <a:rPr lang="en-US" altLang="en-US" smtClean="0"/>
              <a:t> condition for transition firing</a:t>
            </a:r>
          </a:p>
          <a:p>
            <a:pPr lvl="1">
              <a:lnSpc>
                <a:spcPct val="120000"/>
              </a:lnSpc>
              <a:spcBef>
                <a:spcPct val="15000"/>
              </a:spcBef>
            </a:pPr>
            <a:r>
              <a:rPr lang="en-US" altLang="en-US" smtClean="0"/>
              <a:t>Event can be external stimulus (e.g. </a:t>
            </a:r>
            <a:r>
              <a:rPr lang="en-US" altLang="en-US" sz="2000" smtClean="0">
                <a:solidFill>
                  <a:srgbClr val="5F5F5F"/>
                </a:solidFill>
              </a:rPr>
              <a:t>meetingRequest</a:t>
            </a:r>
            <a:r>
              <a:rPr lang="en-US" altLang="en-US" smtClean="0"/>
              <a:t>) or application of internal operation (e.g. </a:t>
            </a:r>
            <a:r>
              <a:rPr lang="en-US" altLang="en-US" sz="2000" smtClean="0">
                <a:solidFill>
                  <a:srgbClr val="5F5F5F"/>
                </a:solidFill>
              </a:rPr>
              <a:t>determineSchedule</a:t>
            </a:r>
            <a:r>
              <a:rPr lang="en-US" altLang="en-US" smtClean="0"/>
              <a:t>)</a:t>
            </a:r>
          </a:p>
          <a:p>
            <a:pPr>
              <a:lnSpc>
                <a:spcPct val="120000"/>
              </a:lnSpc>
            </a:pPr>
            <a:r>
              <a:rPr lang="en-US" altLang="en-US" smtClean="0"/>
              <a:t>Guard =  </a:t>
            </a:r>
            <a:r>
              <a:rPr lang="en-US" altLang="en-US" i="1" smtClean="0"/>
              <a:t>necessary</a:t>
            </a:r>
            <a:r>
              <a:rPr lang="en-US" altLang="en-US" smtClean="0"/>
              <a:t> condition for transition firing</a:t>
            </a:r>
          </a:p>
          <a:p>
            <a:pPr lvl="1">
              <a:lnSpc>
                <a:spcPct val="90000"/>
              </a:lnSpc>
            </a:pPr>
            <a:r>
              <a:rPr lang="en-US" altLang="en-US" smtClean="0"/>
              <a:t>Item gets to </a:t>
            </a:r>
            <a:r>
              <a:rPr lang="en-US" altLang="en-US" i="1" smtClean="0"/>
              <a:t>target</a:t>
            </a:r>
            <a:r>
              <a:rPr lang="en-US" altLang="en-US" smtClean="0"/>
              <a:t> state</a:t>
            </a:r>
            <a:r>
              <a:rPr lang="en-US" altLang="en-US" smtClean="0">
                <a:effectLst>
                  <a:outerShdw blurRad="38100" dist="38100" dir="2700000" algn="tl">
                    <a:srgbClr val="000000"/>
                  </a:outerShdw>
                </a:effectLst>
              </a:rPr>
              <a:t> ...</a:t>
            </a:r>
          </a:p>
          <a:p>
            <a:pPr lvl="2">
              <a:lnSpc>
                <a:spcPct val="100000"/>
              </a:lnSpc>
            </a:pPr>
            <a:r>
              <a:rPr lang="en-US" altLang="en-US" sz="2200" smtClean="0">
                <a:effectLst>
                  <a:outerShdw blurRad="38100" dist="38100" dir="2700000" algn="tl">
                    <a:srgbClr val="000000"/>
                  </a:outerShdw>
                </a:effectLst>
              </a:rPr>
              <a:t>	if</a:t>
            </a:r>
            <a:r>
              <a:rPr lang="en-US" altLang="en-US" sz="2200" smtClean="0"/>
              <a:t> item is in </a:t>
            </a:r>
            <a:r>
              <a:rPr lang="en-US" altLang="en-US" sz="2200" i="1" smtClean="0"/>
              <a:t>source </a:t>
            </a:r>
            <a:r>
              <a:rPr lang="en-US" altLang="en-US" sz="2200" smtClean="0"/>
              <a:t>state and event </a:t>
            </a:r>
            <a:r>
              <a:rPr lang="en-US" altLang="en-US" sz="2200" i="1" smtClean="0"/>
              <a:t>ev</a:t>
            </a:r>
            <a:r>
              <a:rPr lang="en-US" altLang="en-US" sz="2200" smtClean="0"/>
              <a:t> occurs </a:t>
            </a:r>
          </a:p>
          <a:p>
            <a:pPr lvl="1">
              <a:lnSpc>
                <a:spcPct val="120000"/>
              </a:lnSpc>
              <a:spcBef>
                <a:spcPct val="5000"/>
              </a:spcBef>
              <a:buFontTx/>
              <a:buNone/>
            </a:pPr>
            <a:r>
              <a:rPr lang="en-US" altLang="en-US" smtClean="0"/>
              <a:t>        </a:t>
            </a:r>
            <a:r>
              <a:rPr lang="en-US" altLang="en-US" smtClean="0">
                <a:effectLst>
                  <a:outerShdw blurRad="38100" dist="38100" dir="2700000" algn="tl">
                    <a:srgbClr val="000000"/>
                  </a:outerShdw>
                </a:effectLst>
              </a:rPr>
              <a:t>and only if </a:t>
            </a:r>
            <a:r>
              <a:rPr lang="en-US" altLang="en-US" i="1" smtClean="0"/>
              <a:t>guard</a:t>
            </a:r>
            <a:r>
              <a:rPr lang="en-US" altLang="en-US" smtClean="0"/>
              <a:t> condition is true</a:t>
            </a:r>
          </a:p>
          <a:p>
            <a:pPr lvl="1">
              <a:lnSpc>
                <a:spcPct val="140000"/>
              </a:lnSpc>
              <a:spcBef>
                <a:spcPct val="5000"/>
              </a:spcBef>
            </a:pPr>
            <a:r>
              <a:rPr lang="en-US" altLang="en-US" smtClean="0"/>
              <a:t>Guarded transition with no event label: </a:t>
            </a:r>
          </a:p>
          <a:p>
            <a:pPr lvl="1">
              <a:lnSpc>
                <a:spcPct val="90000"/>
              </a:lnSpc>
              <a:spcBef>
                <a:spcPct val="5000"/>
              </a:spcBef>
              <a:buFontTx/>
              <a:buNone/>
            </a:pPr>
            <a:r>
              <a:rPr lang="en-US" altLang="en-US" smtClean="0"/>
              <a:t>              fires as soon as </a:t>
            </a:r>
            <a:r>
              <a:rPr lang="en-US" altLang="en-US" i="1" smtClean="0"/>
              <a:t>guard</a:t>
            </a:r>
            <a:r>
              <a:rPr lang="en-US" altLang="en-US" smtClean="0"/>
              <a:t> gets true   </a:t>
            </a:r>
            <a:r>
              <a:rPr lang="en-US" altLang="en-US" sz="2000" smtClean="0"/>
              <a:t>(= trigger condition)</a:t>
            </a:r>
            <a:endParaRPr lang="en-US" altLang="en-US" smtClean="0"/>
          </a:p>
          <a:p>
            <a:r>
              <a:rPr lang="en-US" altLang="en-US" smtClean="0"/>
              <a:t>Non-deterministic behavior: multiple outgoing transitions with same event and no or overlapping guards</a:t>
            </a:r>
          </a:p>
          <a:p>
            <a:pPr lvl="1">
              <a:lnSpc>
                <a:spcPct val="100000"/>
              </a:lnSpc>
              <a:spcBef>
                <a:spcPct val="15000"/>
              </a:spcBef>
            </a:pPr>
            <a:r>
              <a:rPr lang="en-US" altLang="en-US" smtClean="0"/>
              <a:t>often to be avoided for safety, security reasons</a:t>
            </a:r>
          </a:p>
        </p:txBody>
      </p:sp>
      <p:pic>
        <p:nvPicPr>
          <p:cNvPr id="440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5" y="17463"/>
            <a:ext cx="11430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a:xfrm>
            <a:off x="1200150" y="285750"/>
            <a:ext cx="7570788" cy="762000"/>
          </a:xfrm>
        </p:spPr>
        <p:txBody>
          <a:bodyPr/>
          <a:lstStyle/>
          <a:p>
            <a:pPr>
              <a:lnSpc>
                <a:spcPct val="110000"/>
              </a:lnSpc>
            </a:pPr>
            <a:r>
              <a:rPr kumimoji="0" lang="en-US" altLang="en-US" smtClean="0"/>
              <a:t>Scenarios and state machines</a:t>
            </a:r>
            <a:endParaRPr kumimoji="0" lang="en-US" altLang="en-US" sz="2500" smtClean="0">
              <a:effectLst>
                <a:outerShdw blurRad="38100" dist="38100" dir="2700000" algn="tl">
                  <a:srgbClr val="000000"/>
                </a:outerShdw>
              </a:effectLst>
            </a:endParaRPr>
          </a:p>
        </p:txBody>
      </p:sp>
      <p:sp>
        <p:nvSpPr>
          <p:cNvPr id="1437699" name="Rectangle 3"/>
          <p:cNvSpPr>
            <a:spLocks noGrp="1" noChangeArrowheads="1"/>
          </p:cNvSpPr>
          <p:nvPr>
            <p:ph type="body" idx="1"/>
          </p:nvPr>
        </p:nvSpPr>
        <p:spPr>
          <a:xfrm>
            <a:off x="80963" y="1295400"/>
            <a:ext cx="9097962" cy="4978400"/>
          </a:xfrm>
        </p:spPr>
        <p:txBody>
          <a:bodyPr/>
          <a:lstStyle/>
          <a:p>
            <a:r>
              <a:rPr lang="en-US" altLang="en-US" smtClean="0"/>
              <a:t>SM </a:t>
            </a:r>
            <a:r>
              <a:rPr lang="en-US" altLang="en-US" smtClean="0">
                <a:effectLst>
                  <a:outerShdw blurRad="38100" dist="38100" dir="2700000" algn="tl">
                    <a:srgbClr val="000000"/>
                  </a:outerShdw>
                </a:effectLst>
              </a:rPr>
              <a:t>trace</a:t>
            </a:r>
            <a:r>
              <a:rPr lang="en-US" altLang="en-US" smtClean="0"/>
              <a:t> = sequence of successive SM states up to some point</a:t>
            </a:r>
          </a:p>
          <a:p>
            <a:pPr lvl="1">
              <a:lnSpc>
                <a:spcPct val="130000"/>
              </a:lnSpc>
            </a:pPr>
            <a:r>
              <a:rPr lang="en-US" altLang="en-US" sz="2000" smtClean="0"/>
              <a:t>e.g.  &lt;</a:t>
            </a:r>
            <a:r>
              <a:rPr lang="en-US" altLang="en-US" sz="2000" smtClean="0">
                <a:solidFill>
                  <a:srgbClr val="5F5F5F"/>
                </a:solidFill>
              </a:rPr>
              <a:t> GatheringMeetingData</a:t>
            </a:r>
            <a:r>
              <a:rPr lang="en-US" altLang="en-US" sz="2000" smtClean="0"/>
              <a:t>, </a:t>
            </a:r>
            <a:r>
              <a:rPr lang="en-US" altLang="en-US" sz="2000" smtClean="0">
                <a:solidFill>
                  <a:srgbClr val="5F5F5F"/>
                </a:solidFill>
              </a:rPr>
              <a:t>RequestDenied </a:t>
            </a:r>
            <a:r>
              <a:rPr lang="en-US" altLang="en-US" sz="2000" smtClean="0"/>
              <a:t>&gt;</a:t>
            </a:r>
            <a:endParaRPr lang="en-US" altLang="en-US" smtClean="0"/>
          </a:p>
          <a:p>
            <a:pPr lvl="1">
              <a:lnSpc>
                <a:spcPct val="130000"/>
              </a:lnSpc>
            </a:pPr>
            <a:r>
              <a:rPr lang="en-US" altLang="en-US" smtClean="0"/>
              <a:t>always finite, but SM diagram may have infinitely many traces</a:t>
            </a:r>
          </a:p>
          <a:p>
            <a:pPr>
              <a:lnSpc>
                <a:spcPct val="160000"/>
              </a:lnSpc>
            </a:pPr>
            <a:r>
              <a:rPr lang="en-US" altLang="en-US" smtClean="0"/>
              <a:t>A SM diagram </a:t>
            </a:r>
            <a:r>
              <a:rPr lang="en-US" altLang="en-US" smtClean="0">
                <a:effectLst>
                  <a:outerShdw blurRad="38100" dist="38100" dir="2700000" algn="tl">
                    <a:srgbClr val="000000"/>
                  </a:outerShdw>
                </a:effectLst>
              </a:rPr>
              <a:t>generalizes</a:t>
            </a:r>
            <a:r>
              <a:rPr lang="en-US" altLang="en-US" smtClean="0"/>
              <a:t> ET diagram scenarios:</a:t>
            </a:r>
          </a:p>
          <a:p>
            <a:pPr lvl="1"/>
            <a:r>
              <a:rPr lang="en-US" altLang="en-US" smtClean="0"/>
              <a:t>from specific instances to </a:t>
            </a:r>
            <a:r>
              <a:rPr lang="en-US" altLang="en-US" i="1" smtClean="0"/>
              <a:t>any</a:t>
            </a:r>
            <a:r>
              <a:rPr lang="en-US" altLang="en-US" smtClean="0"/>
              <a:t> component instance</a:t>
            </a:r>
          </a:p>
          <a:p>
            <a:pPr lvl="1">
              <a:lnSpc>
                <a:spcPct val="130000"/>
              </a:lnSpc>
            </a:pPr>
            <a:r>
              <a:rPr lang="en-US" altLang="en-US" i="1" smtClean="0"/>
              <a:t>trace coverage: </a:t>
            </a:r>
            <a:r>
              <a:rPr lang="en-US" altLang="en-US" smtClean="0"/>
              <a:t>SM traces include ET traces, and </a:t>
            </a:r>
            <a:r>
              <a:rPr lang="en-US" altLang="en-US" sz="2000" smtClean="0"/>
              <a:t>(many)</a:t>
            </a:r>
            <a:r>
              <a:rPr lang="en-US" altLang="en-US" smtClean="0"/>
              <a:t> more</a:t>
            </a:r>
          </a:p>
          <a:p>
            <a:pPr lvl="1">
              <a:lnSpc>
                <a:spcPct val="120000"/>
              </a:lnSpc>
              <a:buFontTx/>
              <a:buNone/>
            </a:pPr>
            <a:r>
              <a:rPr lang="en-US" altLang="en-US" sz="2000" smtClean="0"/>
              <a:t>        e.g.  </a:t>
            </a:r>
            <a:r>
              <a:rPr kumimoji="0" lang="en-US" altLang="en-US" smtClean="0"/>
              <a:t>scenario/SM trace from previous slides:</a:t>
            </a:r>
            <a:endParaRPr lang="en-US" altLang="en-US" smtClean="0"/>
          </a:p>
          <a:p>
            <a:pPr lvl="1">
              <a:lnSpc>
                <a:spcPct val="130000"/>
              </a:lnSpc>
              <a:buFontTx/>
              <a:buNone/>
            </a:pPr>
            <a:r>
              <a:rPr kumimoji="0" lang="en-US" altLang="en-US" sz="2000" smtClean="0"/>
              <a:t>                &lt; </a:t>
            </a:r>
            <a:r>
              <a:rPr kumimoji="0" lang="en-US" altLang="en-US" sz="2000" smtClean="0">
                <a:solidFill>
                  <a:srgbClr val="5F5F5F"/>
                </a:solidFill>
              </a:rPr>
              <a:t>ValidatingMeetingData</a:t>
            </a:r>
            <a:r>
              <a:rPr kumimoji="0" lang="en-US" altLang="en-US" sz="2000" smtClean="0"/>
              <a:t>; </a:t>
            </a:r>
            <a:r>
              <a:rPr kumimoji="0" lang="en-US" altLang="en-US" sz="2000" smtClean="0">
                <a:solidFill>
                  <a:srgbClr val="5F5F5F"/>
                </a:solidFill>
              </a:rPr>
              <a:t>ConstraintsRequested</a:t>
            </a:r>
            <a:r>
              <a:rPr kumimoji="0" lang="en-US" altLang="en-US" sz="2000" smtClean="0"/>
              <a:t>; </a:t>
            </a:r>
            <a:r>
              <a:rPr kumimoji="0" lang="en-US" altLang="en-US" sz="2000" smtClean="0">
                <a:solidFill>
                  <a:srgbClr val="5F5F5F"/>
                </a:solidFill>
              </a:rPr>
              <a:t>Planning</a:t>
            </a:r>
            <a:r>
              <a:rPr kumimoji="0" lang="en-US" altLang="en-US" sz="2000" smtClean="0"/>
              <a:t>; </a:t>
            </a:r>
          </a:p>
          <a:p>
            <a:pPr lvl="1">
              <a:lnSpc>
                <a:spcPct val="80000"/>
              </a:lnSpc>
              <a:buFontTx/>
              <a:buNone/>
            </a:pPr>
            <a:r>
              <a:rPr kumimoji="0" lang="en-US" altLang="en-US" sz="2000" smtClean="0"/>
              <a:t>                                                </a:t>
            </a:r>
            <a:r>
              <a:rPr kumimoji="0" lang="en-US" altLang="en-US" sz="2000" smtClean="0">
                <a:solidFill>
                  <a:srgbClr val="5F5F5F"/>
                </a:solidFill>
              </a:rPr>
              <a:t>MeetingScheduled</a:t>
            </a:r>
            <a:r>
              <a:rPr kumimoji="0" lang="en-US" altLang="en-US" sz="2000" smtClean="0"/>
              <a:t>; </a:t>
            </a:r>
            <a:r>
              <a:rPr kumimoji="0" lang="en-US" altLang="en-US" sz="2000" smtClean="0">
                <a:solidFill>
                  <a:srgbClr val="5F5F5F"/>
                </a:solidFill>
              </a:rPr>
              <a:t>MeetingNotified</a:t>
            </a:r>
            <a:r>
              <a:rPr kumimoji="0" lang="en-US" altLang="en-US" sz="2000" smtClean="0"/>
              <a:t> &gt;</a:t>
            </a:r>
            <a:endParaRPr lang="en-US" altLang="en-US" smtClean="0"/>
          </a:p>
        </p:txBody>
      </p:sp>
      <p:pic>
        <p:nvPicPr>
          <p:cNvPr id="174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875" y="17463"/>
            <a:ext cx="109855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0" name="Object 5"/>
          <p:cNvGraphicFramePr>
            <a:graphicFrameLocks noChangeAspect="1"/>
          </p:cNvGraphicFramePr>
          <p:nvPr/>
        </p:nvGraphicFramePr>
        <p:xfrm>
          <a:off x="157163" y="187325"/>
          <a:ext cx="595312" cy="623888"/>
        </p:xfrm>
        <a:graphic>
          <a:graphicData uri="http://schemas.openxmlformats.org/presentationml/2006/ole">
            <mc:AlternateContent xmlns:mc="http://schemas.openxmlformats.org/markup-compatibility/2006">
              <mc:Choice xmlns:v="urn:schemas-microsoft-com:vml" Requires="v">
                <p:oleObj spid="_x0000_s17415" name="Clip" r:id="rId5" imgW="875520" imgH="767160" progId="MS_ClipArt_Gallery.2">
                  <p:embed/>
                </p:oleObj>
              </mc:Choice>
              <mc:Fallback>
                <p:oleObj name="Clip" r:id="rId5" imgW="875520" imgH="76716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3" y="187325"/>
                        <a:ext cx="595312" cy="6238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a:xfrm>
            <a:off x="1200150" y="142875"/>
            <a:ext cx="7758113" cy="646113"/>
          </a:xfrm>
        </p:spPr>
        <p:txBody>
          <a:bodyPr/>
          <a:lstStyle/>
          <a:p>
            <a:r>
              <a:rPr kumimoji="0" lang="en-US" altLang="en-US" smtClean="0"/>
              <a:t>Concurrent behaviors and  statecharts</a:t>
            </a:r>
            <a:endParaRPr kumimoji="0" lang="en-US" altLang="en-US" sz="2500" smtClean="0">
              <a:effectLst>
                <a:outerShdw blurRad="38100" dist="38100" dir="2700000" algn="tl">
                  <a:srgbClr val="000000"/>
                </a:outerShdw>
              </a:effectLst>
            </a:endParaRPr>
          </a:p>
        </p:txBody>
      </p:sp>
      <p:sp>
        <p:nvSpPr>
          <p:cNvPr id="1438723" name="Rectangle 3"/>
          <p:cNvSpPr>
            <a:spLocks noGrp="1" noChangeArrowheads="1"/>
          </p:cNvSpPr>
          <p:nvPr>
            <p:ph type="body" idx="1"/>
          </p:nvPr>
        </p:nvSpPr>
        <p:spPr>
          <a:xfrm>
            <a:off x="225425" y="1266825"/>
            <a:ext cx="8882063" cy="4978400"/>
          </a:xfrm>
        </p:spPr>
        <p:txBody>
          <a:bodyPr/>
          <a:lstStyle/>
          <a:p>
            <a:pPr>
              <a:defRPr/>
            </a:pPr>
            <a:r>
              <a:rPr lang="en-US" smtClean="0"/>
              <a:t>Components often control </a:t>
            </a:r>
            <a:r>
              <a:rPr lang="en-US" i="1" smtClean="0"/>
              <a:t>multiple</a:t>
            </a:r>
            <a:r>
              <a:rPr lang="en-US" smtClean="0"/>
              <a:t> items in parallel  </a:t>
            </a:r>
          </a:p>
          <a:p>
            <a:pPr>
              <a:lnSpc>
                <a:spcPct val="120000"/>
              </a:lnSpc>
              <a:defRPr/>
            </a:pPr>
            <a:r>
              <a:rPr lang="en-US" smtClean="0"/>
              <a:t>Problems with flat SM diagram ...</a:t>
            </a:r>
          </a:p>
          <a:p>
            <a:pPr lvl="1">
              <a:lnSpc>
                <a:spcPct val="100000"/>
              </a:lnSpc>
              <a:defRPr/>
            </a:pPr>
            <a:r>
              <a:rPr lang="en-US" i="1" smtClean="0"/>
              <a:t>N</a:t>
            </a:r>
            <a:r>
              <a:rPr lang="en-US" smtClean="0"/>
              <a:t> item variables each with </a:t>
            </a:r>
            <a:r>
              <a:rPr lang="en-US" i="1" smtClean="0"/>
              <a:t>M</a:t>
            </a:r>
            <a:r>
              <a:rPr lang="en-US" smtClean="0"/>
              <a:t> values </a:t>
            </a:r>
            <a:r>
              <a:rPr lang="en-US" smtClean="0">
                <a:solidFill>
                  <a:schemeClr val="tx2"/>
                </a:solidFill>
              </a:rPr>
              <a:t>=&gt;</a:t>
            </a:r>
            <a:r>
              <a:rPr lang="en-US" smtClean="0"/>
              <a:t> </a:t>
            </a:r>
            <a:r>
              <a:rPr lang="en-US" i="1" smtClean="0"/>
              <a:t>M</a:t>
            </a:r>
            <a:r>
              <a:rPr lang="en-US" i="1" baseline="30000" smtClean="0"/>
              <a:t>N</a:t>
            </a:r>
            <a:r>
              <a:rPr lang="en-US" smtClean="0"/>
              <a:t> states !</a:t>
            </a:r>
          </a:p>
          <a:p>
            <a:pPr lvl="1">
              <a:lnSpc>
                <a:spcPct val="100000"/>
              </a:lnSpc>
              <a:defRPr/>
            </a:pPr>
            <a:r>
              <a:rPr lang="en-US" smtClean="0"/>
              <a:t>same SM state mixing up different variables</a:t>
            </a:r>
          </a:p>
          <a:p>
            <a:pPr>
              <a:lnSpc>
                <a:spcPct val="120000"/>
              </a:lnSpc>
              <a:defRPr/>
            </a:pPr>
            <a:r>
              <a:rPr lang="en-US" smtClean="0">
                <a:effectLst>
                  <a:outerShdw blurRad="38100" dist="38100" dir="2700000" algn="tl">
                    <a:srgbClr val="000000"/>
                  </a:outerShdw>
                </a:effectLst>
              </a:rPr>
              <a:t>Statechart</a:t>
            </a:r>
            <a:r>
              <a:rPr lang="en-US" smtClean="0"/>
              <a:t> =  parallel composition of SM diagrams </a:t>
            </a:r>
            <a:r>
              <a:rPr lang="en-US" sz="1800" smtClean="0"/>
              <a:t>[Harel, 1987]</a:t>
            </a:r>
          </a:p>
          <a:p>
            <a:pPr lvl="1">
              <a:lnSpc>
                <a:spcPct val="100000"/>
              </a:lnSpc>
              <a:defRPr/>
            </a:pPr>
            <a:r>
              <a:rPr lang="en-US" smtClean="0"/>
              <a:t>one per variable evolving in parallel</a:t>
            </a:r>
          </a:p>
          <a:p>
            <a:pPr lvl="1">
              <a:lnSpc>
                <a:spcPct val="100000"/>
              </a:lnSpc>
              <a:defRPr/>
            </a:pPr>
            <a:r>
              <a:rPr lang="en-US" smtClean="0"/>
              <a:t>statechart </a:t>
            </a:r>
            <a:r>
              <a:rPr lang="en-US" smtClean="0">
                <a:effectLst>
                  <a:outerShdw blurRad="38100" dist="38100" dir="2700000" algn="tl">
                    <a:srgbClr val="000000"/>
                  </a:outerShdw>
                </a:effectLst>
              </a:rPr>
              <a:t>state</a:t>
            </a:r>
            <a:r>
              <a:rPr lang="en-US" smtClean="0"/>
              <a:t> =  aggregation of concurrent substates</a:t>
            </a:r>
          </a:p>
          <a:p>
            <a:pPr lvl="1">
              <a:defRPr/>
            </a:pPr>
            <a:r>
              <a:rPr lang="en-US" smtClean="0"/>
              <a:t>from </a:t>
            </a:r>
            <a:r>
              <a:rPr lang="en-US" i="1" smtClean="0"/>
              <a:t>M</a:t>
            </a:r>
            <a:r>
              <a:rPr lang="en-US" i="1" baseline="30000" smtClean="0"/>
              <a:t>N</a:t>
            </a:r>
            <a:r>
              <a:rPr lang="en-US" smtClean="0"/>
              <a:t> explicit SM states to </a:t>
            </a:r>
            <a:r>
              <a:rPr lang="en-US" i="1" smtClean="0"/>
              <a:t>M</a:t>
            </a:r>
            <a:r>
              <a:rPr lang="en-US" sz="1600" smtClean="0"/>
              <a:t> </a:t>
            </a:r>
            <a:r>
              <a:rPr lang="en-US" b="1" smtClean="0">
                <a:latin typeface="Symbol" pitchFamily="18" charset="2"/>
              </a:rPr>
              <a:t>´</a:t>
            </a:r>
            <a:r>
              <a:rPr lang="en-US" sz="1600" smtClean="0"/>
              <a:t> </a:t>
            </a:r>
            <a:r>
              <a:rPr lang="en-US" i="1" smtClean="0"/>
              <a:t>N</a:t>
            </a:r>
            <a:r>
              <a:rPr lang="en-US" smtClean="0"/>
              <a:t> statechart states !</a:t>
            </a:r>
          </a:p>
          <a:p>
            <a:pPr>
              <a:defRPr/>
            </a:pPr>
            <a:r>
              <a:rPr lang="en-US" smtClean="0"/>
              <a:t>Statechart trace =  sequence of successive aggregated SM states up to some point</a:t>
            </a:r>
          </a:p>
          <a:p>
            <a:pPr>
              <a:defRPr/>
            </a:pPr>
            <a:r>
              <a:rPr lang="en-US" smtClean="0"/>
              <a:t>Interleaving semantics: for 2 transitions firing in same state, one is taken after the other (non-deterministic choice)</a:t>
            </a:r>
          </a:p>
        </p:txBody>
      </p:sp>
      <p:pic>
        <p:nvPicPr>
          <p:cNvPr id="450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5" y="17463"/>
            <a:ext cx="10287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a:xfrm>
            <a:off x="1647825" y="114300"/>
            <a:ext cx="6070600" cy="790575"/>
          </a:xfrm>
        </p:spPr>
        <p:txBody>
          <a:bodyPr/>
          <a:lstStyle/>
          <a:p>
            <a:r>
              <a:rPr kumimoji="0" lang="en-US" altLang="en-US" smtClean="0"/>
              <a:t>Statechart example</a:t>
            </a:r>
            <a:endParaRPr kumimoji="0" lang="en-US" altLang="en-US" sz="2500" smtClean="0">
              <a:effectLst>
                <a:outerShdw blurRad="38100" dist="38100" dir="2700000" algn="tl">
                  <a:srgbClr val="000000"/>
                </a:outerShdw>
              </a:effectLst>
            </a:endParaRPr>
          </a:p>
        </p:txBody>
      </p:sp>
      <p:sp>
        <p:nvSpPr>
          <p:cNvPr id="18437" name="Rectangle 3"/>
          <p:cNvSpPr>
            <a:spLocks noGrp="1" noChangeArrowheads="1"/>
          </p:cNvSpPr>
          <p:nvPr>
            <p:ph type="body" idx="1"/>
          </p:nvPr>
        </p:nvSpPr>
        <p:spPr>
          <a:xfrm>
            <a:off x="214313" y="4643438"/>
            <a:ext cx="8867775" cy="1730375"/>
          </a:xfrm>
        </p:spPr>
        <p:txBody>
          <a:bodyPr/>
          <a:lstStyle/>
          <a:p>
            <a:r>
              <a:rPr lang="en-US" altLang="en-US" smtClean="0"/>
              <a:t>Trace example:</a:t>
            </a:r>
            <a:r>
              <a:rPr lang="en-US" altLang="en-US" sz="2000" smtClean="0">
                <a:solidFill>
                  <a:srgbClr val="009999"/>
                </a:solidFill>
              </a:rPr>
              <a:t> </a:t>
            </a:r>
          </a:p>
          <a:p>
            <a:pPr lvl="1">
              <a:lnSpc>
                <a:spcPct val="70000"/>
              </a:lnSpc>
              <a:buFontTx/>
              <a:buNone/>
            </a:pPr>
            <a:r>
              <a:rPr kumimoji="0" lang="en-US" altLang="en-US" sz="2000" smtClean="0">
                <a:latin typeface="Arial" pitchFamily="34" charset="0"/>
              </a:rPr>
              <a:t>   &lt; (</a:t>
            </a:r>
            <a:r>
              <a:rPr kumimoji="0" lang="en-US" altLang="en-US" sz="2000" smtClean="0">
                <a:solidFill>
                  <a:srgbClr val="5F5F5F"/>
                </a:solidFill>
                <a:latin typeface="Arial" pitchFamily="34" charset="0"/>
              </a:rPr>
              <a:t>doorsClosed</a:t>
            </a:r>
            <a:r>
              <a:rPr kumimoji="0" lang="en-US" altLang="en-US" sz="2000" smtClean="0">
                <a:latin typeface="Arial" pitchFamily="34" charset="0"/>
              </a:rPr>
              <a:t>,</a:t>
            </a:r>
            <a:r>
              <a:rPr kumimoji="0" lang="en-US" altLang="en-US" sz="2000" smtClean="0">
                <a:solidFill>
                  <a:srgbClr val="5F5F5F"/>
                </a:solidFill>
                <a:latin typeface="Arial" pitchFamily="34" charset="0"/>
              </a:rPr>
              <a:t> trainStopped</a:t>
            </a:r>
            <a:r>
              <a:rPr kumimoji="0" lang="en-US" altLang="en-US" sz="2000" smtClean="0">
                <a:latin typeface="Arial" pitchFamily="34" charset="0"/>
              </a:rPr>
              <a:t>);  (</a:t>
            </a:r>
            <a:r>
              <a:rPr kumimoji="0" lang="en-US" altLang="en-US" sz="2000" smtClean="0">
                <a:solidFill>
                  <a:srgbClr val="5F5F5F"/>
                </a:solidFill>
                <a:latin typeface="Arial" pitchFamily="34" charset="0"/>
              </a:rPr>
              <a:t>doorsClosed</a:t>
            </a:r>
            <a:r>
              <a:rPr kumimoji="0" lang="en-US" altLang="en-US" sz="2000" smtClean="0">
                <a:latin typeface="Arial" pitchFamily="34" charset="0"/>
              </a:rPr>
              <a:t>,</a:t>
            </a:r>
            <a:r>
              <a:rPr kumimoji="0" lang="en-US" altLang="en-US" sz="2000" smtClean="0">
                <a:solidFill>
                  <a:srgbClr val="5F5F5F"/>
                </a:solidFill>
                <a:latin typeface="Arial" pitchFamily="34" charset="0"/>
              </a:rPr>
              <a:t> trainMoving</a:t>
            </a:r>
            <a:r>
              <a:rPr kumimoji="0" lang="en-US" altLang="en-US" sz="2000" smtClean="0">
                <a:latin typeface="Arial" pitchFamily="34" charset="0"/>
              </a:rPr>
              <a:t>);  </a:t>
            </a:r>
          </a:p>
          <a:p>
            <a:pPr>
              <a:lnSpc>
                <a:spcPct val="70000"/>
              </a:lnSpc>
              <a:buFont typeface="Wingdings" pitchFamily="2" charset="2"/>
              <a:buNone/>
            </a:pPr>
            <a:r>
              <a:rPr kumimoji="0" lang="en-US" altLang="en-US" sz="2000" smtClean="0">
                <a:solidFill>
                  <a:srgbClr val="009999"/>
                </a:solidFill>
                <a:latin typeface="Arial" pitchFamily="34" charset="0"/>
              </a:rPr>
              <a:t>             (</a:t>
            </a:r>
            <a:r>
              <a:rPr kumimoji="0" lang="en-US" altLang="en-US" sz="2000" smtClean="0">
                <a:solidFill>
                  <a:srgbClr val="5F5F5F"/>
                </a:solidFill>
                <a:latin typeface="Arial" pitchFamily="34" charset="0"/>
              </a:rPr>
              <a:t>doorsClosed</a:t>
            </a:r>
            <a:r>
              <a:rPr kumimoji="0" lang="en-US" altLang="en-US" sz="2000" smtClean="0">
                <a:solidFill>
                  <a:srgbClr val="009999"/>
                </a:solidFill>
                <a:latin typeface="Arial" pitchFamily="34" charset="0"/>
              </a:rPr>
              <a:t>,</a:t>
            </a:r>
            <a:r>
              <a:rPr kumimoji="0" lang="en-US" altLang="en-US" sz="2000" smtClean="0">
                <a:solidFill>
                  <a:srgbClr val="5F5F5F"/>
                </a:solidFill>
                <a:latin typeface="Arial" pitchFamily="34" charset="0"/>
              </a:rPr>
              <a:t> trainStopped</a:t>
            </a:r>
            <a:r>
              <a:rPr kumimoji="0" lang="en-US" altLang="en-US" sz="2000" smtClean="0">
                <a:solidFill>
                  <a:srgbClr val="009999"/>
                </a:solidFill>
                <a:latin typeface="Arial" pitchFamily="34" charset="0"/>
              </a:rPr>
              <a:t>);  (</a:t>
            </a:r>
            <a:r>
              <a:rPr kumimoji="0" lang="en-US" altLang="en-US" sz="2000" smtClean="0">
                <a:solidFill>
                  <a:srgbClr val="5F5F5F"/>
                </a:solidFill>
                <a:latin typeface="Arial" pitchFamily="34" charset="0"/>
              </a:rPr>
              <a:t>doorsOpen</a:t>
            </a:r>
            <a:r>
              <a:rPr kumimoji="0" lang="en-US" altLang="en-US" sz="2000" smtClean="0">
                <a:solidFill>
                  <a:srgbClr val="009999"/>
                </a:solidFill>
                <a:latin typeface="Arial" pitchFamily="34" charset="0"/>
              </a:rPr>
              <a:t>,</a:t>
            </a:r>
            <a:r>
              <a:rPr kumimoji="0" lang="en-US" altLang="en-US" sz="2000" smtClean="0">
                <a:solidFill>
                  <a:srgbClr val="5F5F5F"/>
                </a:solidFill>
                <a:latin typeface="Arial" pitchFamily="34" charset="0"/>
              </a:rPr>
              <a:t> trainStopped</a:t>
            </a:r>
            <a:r>
              <a:rPr kumimoji="0" lang="en-US" altLang="en-US" sz="2000" smtClean="0">
                <a:solidFill>
                  <a:srgbClr val="009999"/>
                </a:solidFill>
                <a:latin typeface="Arial" pitchFamily="34" charset="0"/>
              </a:rPr>
              <a:t>)</a:t>
            </a:r>
            <a:r>
              <a:rPr kumimoji="0" lang="en-US" altLang="en-US" sz="2000" smtClean="0">
                <a:latin typeface="Arial" pitchFamily="34" charset="0"/>
              </a:rPr>
              <a:t> </a:t>
            </a:r>
            <a:r>
              <a:rPr kumimoji="0" lang="en-US" altLang="en-US" sz="2000" smtClean="0">
                <a:solidFill>
                  <a:srgbClr val="009999"/>
                </a:solidFill>
                <a:latin typeface="Arial" pitchFamily="34" charset="0"/>
              </a:rPr>
              <a:t>&gt;</a:t>
            </a:r>
          </a:p>
          <a:p>
            <a:r>
              <a:rPr lang="en-US" altLang="en-US" smtClean="0"/>
              <a:t>Model-checking tools can generate counterexample traces leading to violation of desired property </a:t>
            </a:r>
            <a:r>
              <a:rPr lang="en-US" altLang="en-US" sz="2000" smtClean="0"/>
              <a:t>(cf. chap. 5)</a:t>
            </a:r>
          </a:p>
        </p:txBody>
      </p:sp>
      <p:graphicFrame>
        <p:nvGraphicFramePr>
          <p:cNvPr id="18434" name="Object 5"/>
          <p:cNvGraphicFramePr>
            <a:graphicFrameLocks noChangeAspect="1"/>
          </p:cNvGraphicFramePr>
          <p:nvPr/>
        </p:nvGraphicFramePr>
        <p:xfrm flipH="1">
          <a:off x="225425" y="190500"/>
          <a:ext cx="1252538" cy="777875"/>
        </p:xfrm>
        <a:graphic>
          <a:graphicData uri="http://schemas.openxmlformats.org/presentationml/2006/ole">
            <mc:AlternateContent xmlns:mc="http://schemas.openxmlformats.org/markup-compatibility/2006">
              <mc:Choice xmlns:v="urn:schemas-microsoft-com:vml" Requires="v">
                <p:oleObj spid="_x0000_s18444" name="Clip" r:id="rId4" imgW="5096880" imgH="2642760" progId="MS_ClipArt_Gallery.2">
                  <p:embed/>
                </p:oleObj>
              </mc:Choice>
              <mc:Fallback>
                <p:oleObj name="Clip" r:id="rId4" imgW="5096880" imgH="2642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25425" y="190500"/>
                        <a:ext cx="1252538"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p:cNvGraphicFramePr>
            <a:graphicFrameLocks/>
          </p:cNvGraphicFramePr>
          <p:nvPr/>
        </p:nvGraphicFramePr>
        <p:xfrm>
          <a:off x="1930400" y="1081088"/>
          <a:ext cx="6015038" cy="3644900"/>
        </p:xfrm>
        <a:graphic>
          <a:graphicData uri="http://schemas.openxmlformats.org/presentationml/2006/ole">
            <mc:AlternateContent xmlns:mc="http://schemas.openxmlformats.org/markup-compatibility/2006">
              <mc:Choice xmlns:v="urn:schemas-microsoft-com:vml" Requires="v">
                <p:oleObj spid="_x0000_s18445" name="Picture" r:id="rId6" imgW="2880360" imgH="1729800" progId="Word.Picture.8">
                  <p:embed/>
                </p:oleObj>
              </mc:Choice>
              <mc:Fallback>
                <p:oleObj name="Picture" r:id="rId6" imgW="2880360" imgH="1729800" progId="Word.Picture.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0400" y="1081088"/>
                        <a:ext cx="6015038"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9751" name="Line 7"/>
          <p:cNvSpPr>
            <a:spLocks noChangeShapeType="1"/>
          </p:cNvSpPr>
          <p:nvPr/>
        </p:nvSpPr>
        <p:spPr bwMode="auto">
          <a:xfrm flipH="1" flipV="1">
            <a:off x="1203325" y="2232025"/>
            <a:ext cx="777875" cy="5921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8439" name="Rectangle 8"/>
          <p:cNvSpPr>
            <a:spLocks noChangeArrowheads="1"/>
          </p:cNvSpPr>
          <p:nvPr/>
        </p:nvSpPr>
        <p:spPr bwMode="auto">
          <a:xfrm>
            <a:off x="244475" y="1728788"/>
            <a:ext cx="14430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parallel</a:t>
            </a:r>
          </a:p>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composition</a:t>
            </a:r>
          </a:p>
        </p:txBody>
      </p:sp>
      <p:sp>
        <p:nvSpPr>
          <p:cNvPr id="18440" name="Rectangle 9"/>
          <p:cNvSpPr>
            <a:spLocks noChangeArrowheads="1"/>
          </p:cNvSpPr>
          <p:nvPr/>
        </p:nvSpPr>
        <p:spPr bwMode="auto">
          <a:xfrm>
            <a:off x="7710488" y="1708150"/>
            <a:ext cx="14430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a:solidFill>
                  <a:srgbClr val="5F5F5F"/>
                </a:solidFill>
                <a:effectLst/>
                <a:latin typeface="Comic Sans MS" pitchFamily="66" charset="0"/>
              </a:rPr>
              <a:t>variable</a:t>
            </a:r>
          </a:p>
          <a:p>
            <a:pPr>
              <a:spcBef>
                <a:spcPct val="10000"/>
              </a:spcBef>
              <a:buClr>
                <a:schemeClr val="tx2"/>
              </a:buClr>
              <a:buSzPct val="70000"/>
              <a:buFont typeface="Wingdings" pitchFamily="2" charset="2"/>
              <a:buNone/>
            </a:pPr>
            <a:r>
              <a:rPr lang="fr-BE" altLang="en-US" sz="1800" i="1">
                <a:solidFill>
                  <a:srgbClr val="5F5F5F"/>
                </a:solidFill>
                <a:effectLst/>
                <a:latin typeface="Comic Sans MS" pitchFamily="66" charset="0"/>
              </a:rPr>
              <a:t>doorsState</a:t>
            </a:r>
            <a:endParaRPr lang="fr-BE" altLang="en-US" sz="1800">
              <a:solidFill>
                <a:srgbClr val="5F5F5F"/>
              </a:solidFill>
              <a:effectLst/>
              <a:latin typeface="Comic Sans MS" pitchFamily="66" charset="0"/>
            </a:endParaRPr>
          </a:p>
        </p:txBody>
      </p:sp>
      <p:sp>
        <p:nvSpPr>
          <p:cNvPr id="18441" name="Rectangle 10"/>
          <p:cNvSpPr>
            <a:spLocks noChangeArrowheads="1"/>
          </p:cNvSpPr>
          <p:nvPr/>
        </p:nvSpPr>
        <p:spPr bwMode="auto">
          <a:xfrm>
            <a:off x="7704138" y="3230563"/>
            <a:ext cx="14430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a:solidFill>
                  <a:srgbClr val="5F5F5F"/>
                </a:solidFill>
                <a:effectLst/>
                <a:latin typeface="Comic Sans MS" pitchFamily="66" charset="0"/>
              </a:rPr>
              <a:t>variable</a:t>
            </a:r>
          </a:p>
          <a:p>
            <a:pPr>
              <a:spcBef>
                <a:spcPct val="10000"/>
              </a:spcBef>
              <a:buClr>
                <a:schemeClr val="tx2"/>
              </a:buClr>
              <a:buSzPct val="70000"/>
              <a:buFont typeface="Wingdings" pitchFamily="2" charset="2"/>
              <a:buNone/>
            </a:pPr>
            <a:r>
              <a:rPr lang="fr-BE" altLang="en-US" sz="1800" i="1">
                <a:solidFill>
                  <a:srgbClr val="5F5F5F"/>
                </a:solidFill>
                <a:effectLst/>
                <a:latin typeface="Comic Sans MS" pitchFamily="66" charset="0"/>
              </a:rPr>
              <a:t>trainSpeed</a:t>
            </a:r>
            <a:endParaRPr lang="fr-BE" altLang="en-US" sz="1800">
              <a:solidFill>
                <a:srgbClr val="5F5F5F"/>
              </a:solidFill>
              <a:effectLst/>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ph type="title"/>
          </p:nvPr>
        </p:nvSpPr>
        <p:spPr>
          <a:xfrm>
            <a:off x="779463" y="317500"/>
            <a:ext cx="8178800" cy="762000"/>
          </a:xfrm>
          <a:noFill/>
        </p:spPr>
        <p:txBody>
          <a:bodyPr/>
          <a:lstStyle/>
          <a:p>
            <a:pPr>
              <a:lnSpc>
                <a:spcPct val="110000"/>
              </a:lnSpc>
            </a:pPr>
            <a:r>
              <a:rPr kumimoji="0" lang="en-US" altLang="en-US" smtClean="0"/>
              <a:t>Requirements specification &amp; documentation: outline</a:t>
            </a:r>
          </a:p>
        </p:txBody>
      </p:sp>
      <p:sp>
        <p:nvSpPr>
          <p:cNvPr id="27651" name="Rectangle 3"/>
          <p:cNvSpPr>
            <a:spLocks noChangeArrowheads="1"/>
          </p:cNvSpPr>
          <p:nvPr>
            <p:ph type="body" idx="1"/>
          </p:nvPr>
        </p:nvSpPr>
        <p:spPr>
          <a:xfrm>
            <a:off x="214313" y="1143000"/>
            <a:ext cx="8812212" cy="5080000"/>
          </a:xfrm>
          <a:noFill/>
        </p:spPr>
        <p:txBody>
          <a:bodyPr/>
          <a:lstStyle/>
          <a:p>
            <a:pPr>
              <a:spcBef>
                <a:spcPts val="300"/>
              </a:spcBef>
            </a:pPr>
            <a:r>
              <a:rPr kumimoji="0" lang="en-US" altLang="en-US" smtClean="0"/>
              <a:t>Free documentation in unrestricted natural language </a:t>
            </a:r>
          </a:p>
          <a:p>
            <a:pPr>
              <a:lnSpc>
                <a:spcPct val="130000"/>
              </a:lnSpc>
              <a:spcBef>
                <a:spcPts val="300"/>
              </a:spcBef>
            </a:pPr>
            <a:r>
              <a:rPr kumimoji="0" lang="en-US" altLang="en-US" smtClean="0"/>
              <a:t>Disciplined documentation in structured natural language</a:t>
            </a:r>
          </a:p>
          <a:p>
            <a:pPr lvl="1">
              <a:lnSpc>
                <a:spcPct val="100000"/>
              </a:lnSpc>
              <a:spcBef>
                <a:spcPts val="200"/>
              </a:spcBef>
            </a:pPr>
            <a:r>
              <a:rPr kumimoji="0" lang="en-US" altLang="en-US" sz="2000" smtClean="0"/>
              <a:t>Local rules on writing statements</a:t>
            </a:r>
          </a:p>
          <a:p>
            <a:pPr lvl="1">
              <a:spcBef>
                <a:spcPts val="200"/>
              </a:spcBef>
            </a:pPr>
            <a:r>
              <a:rPr kumimoji="0" lang="en-US" altLang="en-US" sz="2000" smtClean="0"/>
              <a:t>Global rules on organizing the Requirements Document</a:t>
            </a:r>
          </a:p>
          <a:p>
            <a:pPr>
              <a:lnSpc>
                <a:spcPct val="130000"/>
              </a:lnSpc>
              <a:spcBef>
                <a:spcPts val="300"/>
              </a:spcBef>
            </a:pPr>
            <a:r>
              <a:rPr kumimoji="0" lang="en-US" altLang="en-US" smtClean="0"/>
              <a:t>Use of diagrammatic notations</a:t>
            </a:r>
          </a:p>
          <a:p>
            <a:pPr lvl="1">
              <a:lnSpc>
                <a:spcPct val="100000"/>
              </a:lnSpc>
              <a:spcBef>
                <a:spcPts val="200"/>
              </a:spcBef>
            </a:pPr>
            <a:r>
              <a:rPr kumimoji="0" lang="en-US" altLang="en-US" sz="2000" smtClean="0"/>
              <a:t>System scope:  context, problem, frame diagrams</a:t>
            </a:r>
          </a:p>
          <a:p>
            <a:pPr lvl="1">
              <a:spcBef>
                <a:spcPts val="200"/>
              </a:spcBef>
            </a:pPr>
            <a:r>
              <a:rPr kumimoji="0" lang="en-US" altLang="en-US" sz="2000" smtClean="0"/>
              <a:t>Conceptual structures:  entity-relationship diagrams</a:t>
            </a:r>
          </a:p>
          <a:p>
            <a:pPr lvl="1">
              <a:spcBef>
                <a:spcPts val="200"/>
              </a:spcBef>
            </a:pPr>
            <a:r>
              <a:rPr kumimoji="0" lang="en-US" altLang="en-US" sz="2000" smtClean="0"/>
              <a:t>Activities and data:  SADT diagrams</a:t>
            </a:r>
          </a:p>
          <a:p>
            <a:pPr lvl="1">
              <a:spcBef>
                <a:spcPts val="200"/>
              </a:spcBef>
            </a:pPr>
            <a:r>
              <a:rPr kumimoji="0" lang="en-US" altLang="en-US" sz="2000" smtClean="0"/>
              <a:t>Information flows:  dataflow diagrams</a:t>
            </a:r>
          </a:p>
          <a:p>
            <a:pPr lvl="1">
              <a:spcBef>
                <a:spcPts val="200"/>
              </a:spcBef>
            </a:pPr>
            <a:r>
              <a:rPr kumimoji="0" lang="en-US" altLang="en-US" sz="2000" smtClean="0"/>
              <a:t>System operations:  use case diagrams</a:t>
            </a:r>
          </a:p>
          <a:p>
            <a:pPr lvl="1">
              <a:spcBef>
                <a:spcPts val="200"/>
              </a:spcBef>
            </a:pPr>
            <a:r>
              <a:rPr kumimoji="0" lang="en-US" altLang="en-US" sz="2000" smtClean="0"/>
              <a:t>Interaction scenarios:  event trace diagrams</a:t>
            </a:r>
          </a:p>
          <a:p>
            <a:pPr lvl="1">
              <a:spcBef>
                <a:spcPts val="200"/>
              </a:spcBef>
            </a:pPr>
            <a:r>
              <a:rPr kumimoji="0" lang="en-US" altLang="en-US" sz="2000" smtClean="0"/>
              <a:t>System behaviors:  state machine diagrams</a:t>
            </a:r>
          </a:p>
          <a:p>
            <a:pPr lvl="1">
              <a:spcBef>
                <a:spcPts val="200"/>
              </a:spcBef>
            </a:pPr>
            <a:r>
              <a:rPr kumimoji="0" lang="en-US" altLang="en-US" sz="2000" smtClean="0"/>
              <a:t>Stimuli and responses:  R-net diagrams</a:t>
            </a:r>
          </a:p>
          <a:p>
            <a:pPr lvl="1">
              <a:spcBef>
                <a:spcPts val="200"/>
              </a:spcBef>
            </a:pPr>
            <a:r>
              <a:rPr kumimoji="0" lang="en-US" altLang="en-US" sz="2000" smtClean="0"/>
              <a:t>Integrating multiple system views, multi-view spec in UML</a:t>
            </a:r>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200150" y="285750"/>
            <a:ext cx="7758113" cy="762000"/>
          </a:xfrm>
        </p:spPr>
        <p:txBody>
          <a:bodyPr/>
          <a:lstStyle/>
          <a:p>
            <a:r>
              <a:rPr kumimoji="0" lang="en-US" altLang="en-US" smtClean="0"/>
              <a:t>Stimuli and responses:  R-net diagrams</a:t>
            </a:r>
            <a:endParaRPr kumimoji="0" lang="en-US" altLang="en-US" sz="2500" smtClean="0">
              <a:effectLst>
                <a:outerShdw blurRad="38100" dist="38100" dir="2700000" algn="tl">
                  <a:srgbClr val="000000"/>
                </a:outerShdw>
              </a:effectLst>
            </a:endParaRPr>
          </a:p>
        </p:txBody>
      </p:sp>
      <p:sp>
        <p:nvSpPr>
          <p:cNvPr id="1428483" name="Rectangle 3"/>
          <p:cNvSpPr>
            <a:spLocks noGrp="1" noChangeArrowheads="1"/>
          </p:cNvSpPr>
          <p:nvPr>
            <p:ph type="body" idx="1"/>
          </p:nvPr>
        </p:nvSpPr>
        <p:spPr>
          <a:xfrm>
            <a:off x="111125" y="1281113"/>
            <a:ext cx="8939213" cy="3981450"/>
          </a:xfrm>
        </p:spPr>
        <p:txBody>
          <a:bodyPr/>
          <a:lstStyle/>
          <a:p>
            <a:r>
              <a:rPr lang="en-US" altLang="en-US" smtClean="0"/>
              <a:t>Capture all required responses to single stimulus </a:t>
            </a:r>
            <a:r>
              <a:rPr lang="en-US" altLang="en-US" sz="1800" smtClean="0"/>
              <a:t> [Alford, 1977]</a:t>
            </a:r>
            <a:endParaRPr lang="en-US" altLang="en-US" smtClean="0"/>
          </a:p>
          <a:p>
            <a:pPr lvl="1"/>
            <a:r>
              <a:rPr lang="en-US" altLang="en-US" smtClean="0"/>
              <a:t>chain of response operations to be performed by a system component</a:t>
            </a:r>
          </a:p>
          <a:p>
            <a:pPr lvl="1">
              <a:lnSpc>
                <a:spcPct val="120000"/>
              </a:lnSpc>
              <a:spcBef>
                <a:spcPct val="15000"/>
              </a:spcBef>
            </a:pPr>
            <a:r>
              <a:rPr lang="en-US" altLang="en-US" smtClean="0"/>
              <a:t>operation may generate stimuli for other R-nets </a:t>
            </a:r>
          </a:p>
          <a:p>
            <a:pPr>
              <a:lnSpc>
                <a:spcPct val="210000"/>
              </a:lnSpc>
              <a:spcBef>
                <a:spcPct val="15000"/>
              </a:spcBef>
            </a:pPr>
            <a:r>
              <a:rPr lang="en-US" altLang="en-US" smtClean="0"/>
              <a:t>Decision points, operation application under conditions</a:t>
            </a:r>
          </a:p>
          <a:p>
            <a:pPr>
              <a:lnSpc>
                <a:spcPct val="150000"/>
              </a:lnSpc>
              <a:spcBef>
                <a:spcPct val="50000"/>
              </a:spcBef>
            </a:pPr>
            <a:r>
              <a:rPr lang="en-US" altLang="en-US" smtClean="0"/>
              <a:t>Good for visualizing ...</a:t>
            </a:r>
          </a:p>
          <a:p>
            <a:pPr lvl="1">
              <a:lnSpc>
                <a:spcPct val="70000"/>
              </a:lnSpc>
              <a:spcBef>
                <a:spcPct val="50000"/>
              </a:spcBef>
            </a:pPr>
            <a:r>
              <a:rPr lang="en-US" altLang="en-US" smtClean="0"/>
              <a:t>answers to </a:t>
            </a:r>
            <a:r>
              <a:rPr lang="en-US" altLang="en-US" sz="2000" i="1" smtClean="0">
                <a:effectLst>
                  <a:outerShdw blurRad="38100" dist="38100" dir="2700000" algn="tl">
                    <a:srgbClr val="000000"/>
                  </a:outerShdw>
                </a:effectLst>
              </a:rPr>
              <a:t>WHAT IF</a:t>
            </a:r>
            <a:r>
              <a:rPr lang="en-US" altLang="en-US" sz="2000" smtClean="0">
                <a:effectLst>
                  <a:outerShdw blurRad="38100" dist="38100" dir="2700000" algn="tl">
                    <a:srgbClr val="000000"/>
                  </a:outerShdw>
                </a:effectLst>
              </a:rPr>
              <a:t> ?</a:t>
            </a:r>
            <a:r>
              <a:rPr lang="en-US" altLang="en-US" smtClean="0"/>
              <a:t> questions</a:t>
            </a:r>
          </a:p>
          <a:p>
            <a:pPr lvl="1">
              <a:lnSpc>
                <a:spcPct val="100000"/>
              </a:lnSpc>
              <a:spcBef>
                <a:spcPct val="50000"/>
              </a:spcBef>
            </a:pPr>
            <a:r>
              <a:rPr lang="en-US" altLang="en-US" smtClean="0"/>
              <a:t>required software reactions to environment events</a:t>
            </a:r>
          </a:p>
        </p:txBody>
      </p:sp>
      <p:pic>
        <p:nvPicPr>
          <p:cNvPr id="46084" name="Picture 5" descr="C:\Program Files\Common Files\Microsoft Shared\Clipart\cagcat50\pe02716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25" y="82550"/>
            <a:ext cx="1020763"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00150" y="171450"/>
            <a:ext cx="7758113" cy="762000"/>
          </a:xfrm>
        </p:spPr>
        <p:txBody>
          <a:bodyPr/>
          <a:lstStyle/>
          <a:p>
            <a:r>
              <a:rPr kumimoji="0" lang="en-US" altLang="en-US" smtClean="0"/>
              <a:t>R-net diagram: example</a:t>
            </a:r>
            <a:endParaRPr kumimoji="0" lang="en-US" altLang="en-US" sz="2500" smtClean="0">
              <a:effectLst>
                <a:outerShdw blurRad="38100" dist="38100" dir="2700000" algn="tl">
                  <a:srgbClr val="000000"/>
                </a:outerShdw>
              </a:effectLst>
            </a:endParaRPr>
          </a:p>
        </p:txBody>
      </p:sp>
      <p:graphicFrame>
        <p:nvGraphicFramePr>
          <p:cNvPr id="19458" name="Object 5"/>
          <p:cNvGraphicFramePr>
            <a:graphicFrameLocks noChangeAspect="1"/>
          </p:cNvGraphicFramePr>
          <p:nvPr/>
        </p:nvGraphicFramePr>
        <p:xfrm>
          <a:off x="198438" y="1128713"/>
          <a:ext cx="8435975" cy="5524500"/>
        </p:xfrm>
        <a:graphic>
          <a:graphicData uri="http://schemas.openxmlformats.org/presentationml/2006/ole">
            <mc:AlternateContent xmlns:mc="http://schemas.openxmlformats.org/markup-compatibility/2006">
              <mc:Choice xmlns:v="urn:schemas-microsoft-com:vml" Requires="v">
                <p:oleObj spid="_x0000_s19471" name="Picture" r:id="rId4" imgW="4680720" imgH="3259440" progId="Word.Picture.8">
                  <p:embed/>
                </p:oleObj>
              </mc:Choice>
              <mc:Fallback>
                <p:oleObj name="Picture" r:id="rId4" imgW="4680720" imgH="32594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128713"/>
                        <a:ext cx="84359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150" y="387350"/>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776" name="Line 8"/>
          <p:cNvSpPr>
            <a:spLocks noChangeShapeType="1"/>
          </p:cNvSpPr>
          <p:nvPr/>
        </p:nvSpPr>
        <p:spPr bwMode="auto">
          <a:xfrm flipH="1" flipV="1">
            <a:off x="3600450" y="1597025"/>
            <a:ext cx="893763" cy="4476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2" name="Rectangle 9"/>
          <p:cNvSpPr>
            <a:spLocks noChangeArrowheads="1"/>
          </p:cNvSpPr>
          <p:nvPr/>
        </p:nvSpPr>
        <p:spPr bwMode="auto">
          <a:xfrm>
            <a:off x="2220913" y="1296988"/>
            <a:ext cx="18335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input stimulus</a:t>
            </a:r>
          </a:p>
        </p:txBody>
      </p:sp>
      <p:sp>
        <p:nvSpPr>
          <p:cNvPr id="19463" name="Rectangle 10"/>
          <p:cNvSpPr>
            <a:spLocks noChangeArrowheads="1"/>
          </p:cNvSpPr>
          <p:nvPr/>
        </p:nvSpPr>
        <p:spPr bwMode="auto">
          <a:xfrm>
            <a:off x="6702425" y="2112963"/>
            <a:ext cx="18335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precedence</a:t>
            </a:r>
          </a:p>
        </p:txBody>
      </p:sp>
      <p:sp>
        <p:nvSpPr>
          <p:cNvPr id="1440779" name="Line 11"/>
          <p:cNvSpPr>
            <a:spLocks noChangeShapeType="1"/>
          </p:cNvSpPr>
          <p:nvPr/>
        </p:nvSpPr>
        <p:spPr bwMode="auto">
          <a:xfrm flipH="1">
            <a:off x="5470525" y="2341563"/>
            <a:ext cx="1514475" cy="1587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0" name="Line 12"/>
          <p:cNvSpPr>
            <a:spLocks noChangeShapeType="1"/>
          </p:cNvSpPr>
          <p:nvPr/>
        </p:nvSpPr>
        <p:spPr bwMode="auto">
          <a:xfrm flipH="1" flipV="1">
            <a:off x="2698750" y="2774950"/>
            <a:ext cx="808038" cy="18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6" name="Rectangle 13"/>
          <p:cNvSpPr>
            <a:spLocks noChangeArrowheads="1"/>
          </p:cNvSpPr>
          <p:nvPr/>
        </p:nvSpPr>
        <p:spPr bwMode="auto">
          <a:xfrm>
            <a:off x="468313" y="2501900"/>
            <a:ext cx="227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response operation</a:t>
            </a:r>
          </a:p>
        </p:txBody>
      </p:sp>
      <p:sp>
        <p:nvSpPr>
          <p:cNvPr id="1440782" name="Line 14"/>
          <p:cNvSpPr>
            <a:spLocks noChangeShapeType="1"/>
          </p:cNvSpPr>
          <p:nvPr/>
        </p:nvSpPr>
        <p:spPr bwMode="auto">
          <a:xfrm flipH="1" flipV="1">
            <a:off x="1827213" y="2884488"/>
            <a:ext cx="260350" cy="10239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3" name="Line 15"/>
          <p:cNvSpPr>
            <a:spLocks noChangeShapeType="1"/>
          </p:cNvSpPr>
          <p:nvPr/>
        </p:nvSpPr>
        <p:spPr bwMode="auto">
          <a:xfrm flipH="1" flipV="1">
            <a:off x="5332413" y="3779838"/>
            <a:ext cx="1631950" cy="2035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9" name="Rectangle 16"/>
          <p:cNvSpPr>
            <a:spLocks noChangeArrowheads="1"/>
          </p:cNvSpPr>
          <p:nvPr/>
        </p:nvSpPr>
        <p:spPr bwMode="auto">
          <a:xfrm>
            <a:off x="6291263" y="5786438"/>
            <a:ext cx="227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decision point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63" y="53975"/>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p:cNvSpPr>
            <a:spLocks noGrp="1" noChangeArrowheads="1"/>
          </p:cNvSpPr>
          <p:nvPr>
            <p:ph type="title"/>
          </p:nvPr>
        </p:nvSpPr>
        <p:spPr>
          <a:xfrm>
            <a:off x="909638" y="271463"/>
            <a:ext cx="8048625" cy="762000"/>
          </a:xfrm>
        </p:spPr>
        <p:txBody>
          <a:bodyPr/>
          <a:lstStyle/>
          <a:p>
            <a:r>
              <a:rPr lang="en-US" altLang="en-US" smtClean="0"/>
              <a:t>Integrating multiple system views</a:t>
            </a:r>
          </a:p>
        </p:txBody>
      </p:sp>
      <p:sp>
        <p:nvSpPr>
          <p:cNvPr id="1441797" name="Rectangle 5"/>
          <p:cNvSpPr>
            <a:spLocks noGrp="1" noChangeArrowheads="1"/>
          </p:cNvSpPr>
          <p:nvPr>
            <p:ph type="body" idx="1"/>
          </p:nvPr>
        </p:nvSpPr>
        <p:spPr>
          <a:xfrm>
            <a:off x="241300" y="1295400"/>
            <a:ext cx="8823325" cy="5281613"/>
          </a:xfrm>
        </p:spPr>
        <p:txBody>
          <a:bodyPr/>
          <a:lstStyle/>
          <a:p>
            <a:r>
              <a:rPr lang="en-US" altLang="en-US" smtClean="0"/>
              <a:t>Diagrams of different types cover different, complementary views of the system </a:t>
            </a:r>
            <a:r>
              <a:rPr lang="en-US" altLang="en-US" sz="2000" smtClean="0"/>
              <a:t>(as-is or to-be)</a:t>
            </a:r>
            <a:endParaRPr lang="en-US" altLang="en-US" smtClean="0"/>
          </a:p>
          <a:p>
            <a:pPr lvl="1">
              <a:lnSpc>
                <a:spcPct val="100000"/>
              </a:lnSpc>
              <a:spcBef>
                <a:spcPct val="10000"/>
              </a:spcBef>
            </a:pPr>
            <a:r>
              <a:rPr lang="en-US" altLang="en-US" smtClean="0"/>
              <a:t>components &amp; interfaces, conceptual structures, operations, flows, interaction scenarios, behaviors, ....</a:t>
            </a:r>
          </a:p>
          <a:p>
            <a:pPr>
              <a:lnSpc>
                <a:spcPct val="100000"/>
              </a:lnSpc>
              <a:spcBef>
                <a:spcPct val="35000"/>
              </a:spcBef>
            </a:pPr>
            <a:r>
              <a:rPr lang="en-US" altLang="en-US" smtClean="0"/>
              <a:t>Overlapping aspects </a:t>
            </a:r>
            <a:r>
              <a:rPr lang="en-US" altLang="en-US" smtClean="0">
                <a:solidFill>
                  <a:schemeClr val="tx2"/>
                </a:solidFill>
              </a:rPr>
              <a:t>=&gt;</a:t>
            </a:r>
            <a:r>
              <a:rPr lang="en-US" altLang="en-US" smtClean="0"/>
              <a:t>  integration mechanism needed for ensuring compatibility &amp; complementarity among diagrams</a:t>
            </a:r>
          </a:p>
          <a:p>
            <a:pPr>
              <a:lnSpc>
                <a:spcPct val="100000"/>
              </a:lnSpc>
              <a:spcBef>
                <a:spcPct val="35000"/>
              </a:spcBef>
            </a:pPr>
            <a:r>
              <a:rPr lang="en-US" altLang="en-US" smtClean="0"/>
              <a:t>Standard mechanism:  </a:t>
            </a:r>
            <a:r>
              <a:rPr lang="en-US" altLang="en-US" smtClean="0">
                <a:effectLst>
                  <a:outerShdw blurRad="38100" dist="38100" dir="2700000" algn="tl">
                    <a:srgbClr val="000000"/>
                  </a:outerShdw>
                </a:effectLst>
              </a:rPr>
              <a:t>inter-view consistency rules </a:t>
            </a:r>
            <a:r>
              <a:rPr lang="en-US" altLang="en-US" smtClean="0"/>
              <a:t>the specifier should meet</a:t>
            </a:r>
          </a:p>
          <a:p>
            <a:pPr lvl="1">
              <a:lnSpc>
                <a:spcPct val="90000"/>
              </a:lnSpc>
            </a:pPr>
            <a:r>
              <a:rPr lang="en-US" altLang="en-US" smtClean="0"/>
              <a:t>cf. static semantics rules enforced by compilers </a:t>
            </a:r>
          </a:p>
          <a:p>
            <a:pPr lvl="2">
              <a:lnSpc>
                <a:spcPct val="80000"/>
              </a:lnSpc>
            </a:pPr>
            <a:r>
              <a:rPr lang="en-US" altLang="en-US" smtClean="0">
                <a:solidFill>
                  <a:srgbClr val="5F5F5F"/>
                </a:solidFill>
              </a:rPr>
              <a:t>		“every used variable must be declared”</a:t>
            </a:r>
          </a:p>
          <a:p>
            <a:pPr lvl="2">
              <a:lnSpc>
                <a:spcPct val="80000"/>
              </a:lnSpc>
            </a:pPr>
            <a:r>
              <a:rPr lang="en-US" altLang="en-US" smtClean="0">
                <a:solidFill>
                  <a:srgbClr val="5F5F5F"/>
                </a:solidFill>
              </a:rPr>
              <a:t>		“every declared variable must be used”, ...</a:t>
            </a:r>
            <a:endParaRPr lang="en-US" altLang="en-US" sz="2200" smtClean="0"/>
          </a:p>
          <a:p>
            <a:pPr lvl="1">
              <a:lnSpc>
                <a:spcPct val="100000"/>
              </a:lnSpc>
            </a:pPr>
            <a:r>
              <a:rPr lang="en-US" altLang="en-US" smtClean="0"/>
              <a:t>can be used for inspection checklists</a:t>
            </a:r>
          </a:p>
          <a:p>
            <a:pPr lvl="1">
              <a:lnSpc>
                <a:spcPct val="80000"/>
              </a:lnSpc>
            </a:pPr>
            <a:r>
              <a:rPr lang="en-US" altLang="en-US" smtClean="0"/>
              <a:t>enforceable by tools</a:t>
            </a:r>
          </a:p>
          <a:p>
            <a:pPr lvl="1">
              <a:lnSpc>
                <a:spcPct val="80000"/>
              </a:lnSpc>
            </a:pPr>
            <a:r>
              <a:rPr lang="en-US" altLang="en-US" smtClean="0"/>
              <a:t>constrain diagram evolution</a:t>
            </a:r>
          </a:p>
        </p:txBody>
      </p:sp>
      <p:pic>
        <p:nvPicPr>
          <p:cNvPr id="47109" name="Picture 6" descr="C:\Program Files\Common Files\Microsoft Shared\Clipart\cagcat50\en0035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80988" y="561975"/>
            <a:ext cx="865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63" y="53975"/>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2819" name="Rectangle 3"/>
          <p:cNvSpPr>
            <a:spLocks noGrp="1" noChangeArrowheads="1"/>
          </p:cNvSpPr>
          <p:nvPr>
            <p:ph type="title"/>
          </p:nvPr>
        </p:nvSpPr>
        <p:spPr>
          <a:xfrm>
            <a:off x="1328738" y="271463"/>
            <a:ext cx="7629525" cy="762000"/>
          </a:xfrm>
        </p:spPr>
        <p:txBody>
          <a:bodyPr/>
          <a:lstStyle/>
          <a:p>
            <a:r>
              <a:rPr lang="en-US" altLang="en-US" smtClean="0"/>
              <a:t>Inter-view consistency rules:  examples</a:t>
            </a:r>
            <a:endParaRPr lang="en-US" altLang="en-US" sz="2600" smtClean="0">
              <a:effectLst>
                <a:outerShdw blurRad="38100" dist="38100" dir="2700000" algn="tl">
                  <a:srgbClr val="000000"/>
                </a:outerShdw>
              </a:effectLst>
            </a:endParaRPr>
          </a:p>
        </p:txBody>
      </p:sp>
      <p:sp>
        <p:nvSpPr>
          <p:cNvPr id="1442820" name="Rectangle 4"/>
          <p:cNvSpPr>
            <a:spLocks noGrp="1" noChangeArrowheads="1"/>
          </p:cNvSpPr>
          <p:nvPr>
            <p:ph type="body" idx="1"/>
          </p:nvPr>
        </p:nvSpPr>
        <p:spPr>
          <a:xfrm>
            <a:off x="82550" y="1295400"/>
            <a:ext cx="8982075" cy="5021263"/>
          </a:xfrm>
        </p:spPr>
        <p:txBody>
          <a:bodyPr/>
          <a:lstStyle/>
          <a:p>
            <a:r>
              <a:rPr kumimoji="0" lang="en-US" altLang="en-US" smtClean="0"/>
              <a:t>Every component &amp; interconnection in a </a:t>
            </a:r>
            <a:r>
              <a:rPr kumimoji="0" lang="en-US" altLang="en-US" smtClean="0">
                <a:effectLst>
                  <a:outerShdw blurRad="38100" dist="38100" dir="2700000" algn="tl">
                    <a:srgbClr val="000000"/>
                  </a:outerShdw>
                </a:effectLst>
              </a:rPr>
              <a:t>problem diagram</a:t>
            </a:r>
            <a:r>
              <a:rPr kumimoji="0" lang="en-US" altLang="en-US" smtClean="0"/>
              <a:t> must be further specified in an </a:t>
            </a:r>
            <a:r>
              <a:rPr kumimoji="0" lang="en-US" altLang="en-US" smtClean="0">
                <a:effectLst>
                  <a:outerShdw blurRad="38100" dist="38100" dir="2700000" algn="tl">
                    <a:srgbClr val="000000"/>
                  </a:outerShdw>
                </a:effectLst>
              </a:rPr>
              <a:t>ET diagram</a:t>
            </a:r>
            <a:endParaRPr kumimoji="0" lang="en-US" altLang="en-US" smtClean="0"/>
          </a:p>
          <a:p>
            <a:pPr>
              <a:spcBef>
                <a:spcPct val="60000"/>
              </a:spcBef>
            </a:pPr>
            <a:r>
              <a:rPr kumimoji="0" lang="en-US" altLang="en-US" smtClean="0"/>
              <a:t>Every shared phenomenon in a </a:t>
            </a:r>
            <a:r>
              <a:rPr kumimoji="0" lang="en-US" altLang="en-US" smtClean="0">
                <a:effectLst>
                  <a:outerShdw blurRad="38100" dist="38100" dir="2700000" algn="tl">
                    <a:srgbClr val="000000"/>
                  </a:outerShdw>
                </a:effectLst>
              </a:rPr>
              <a:t>problem diagram</a:t>
            </a:r>
            <a:r>
              <a:rPr kumimoji="0" lang="en-US" altLang="en-US" smtClean="0"/>
              <a:t> must appear as event in an </a:t>
            </a:r>
            <a:r>
              <a:rPr kumimoji="0" lang="en-US" altLang="en-US" smtClean="0">
                <a:effectLst>
                  <a:outerShdw blurRad="38100" dist="38100" dir="2700000" algn="tl">
                    <a:srgbClr val="000000"/>
                  </a:outerShdw>
                </a:effectLst>
              </a:rPr>
              <a:t>ET diagram</a:t>
            </a:r>
            <a:r>
              <a:rPr kumimoji="0" lang="en-US" altLang="en-US" smtClean="0"/>
              <a:t> or as entity, attribute, or relationship in an </a:t>
            </a:r>
            <a:r>
              <a:rPr kumimoji="0" lang="en-US" altLang="en-US" smtClean="0">
                <a:effectLst>
                  <a:outerShdw blurRad="38100" dist="38100" dir="2700000" algn="tl">
                    <a:srgbClr val="000000"/>
                  </a:outerShdw>
                </a:effectLst>
              </a:rPr>
              <a:t>ER diagram</a:t>
            </a:r>
            <a:endParaRPr kumimoji="0" lang="en-US" altLang="en-US" smtClean="0"/>
          </a:p>
          <a:p>
            <a:pPr>
              <a:spcBef>
                <a:spcPct val="60000"/>
              </a:spcBef>
            </a:pPr>
            <a:r>
              <a:rPr kumimoji="0" lang="en-US" altLang="en-US" smtClean="0"/>
              <a:t>Every data in a flow or repository of a </a:t>
            </a:r>
            <a:r>
              <a:rPr kumimoji="0" lang="en-US" altLang="en-US" smtClean="0">
                <a:effectLst>
                  <a:outerShdw blurRad="38100" dist="38100" dir="2700000" algn="tl">
                    <a:srgbClr val="000000"/>
                  </a:outerShdw>
                </a:effectLst>
              </a:rPr>
              <a:t>DFD diagram</a:t>
            </a:r>
            <a:r>
              <a:rPr kumimoji="0" lang="en-US" altLang="en-US" smtClean="0"/>
              <a:t> must be declared as entity, attribute, or relationship in an </a:t>
            </a:r>
            <a:r>
              <a:rPr kumimoji="0" lang="en-US" altLang="en-US" smtClean="0">
                <a:effectLst>
                  <a:outerShdw blurRad="38100" dist="38100" dir="2700000" algn="tl">
                    <a:srgbClr val="000000"/>
                  </a:outerShdw>
                </a:effectLst>
              </a:rPr>
              <a:t>ER diagram</a:t>
            </a:r>
            <a:endParaRPr kumimoji="0" lang="en-US" altLang="en-US" smtClean="0"/>
          </a:p>
          <a:p>
            <a:pPr>
              <a:spcBef>
                <a:spcPct val="60000"/>
              </a:spcBef>
            </a:pPr>
            <a:r>
              <a:rPr kumimoji="0" lang="en-US" altLang="en-US" smtClean="0"/>
              <a:t>Every state in a </a:t>
            </a:r>
            <a:r>
              <a:rPr kumimoji="0" lang="en-US" altLang="en-US" smtClean="0">
                <a:effectLst>
                  <a:outerShdw blurRad="38100" dist="38100" dir="2700000" algn="tl">
                    <a:srgbClr val="000000"/>
                  </a:outerShdw>
                </a:effectLst>
              </a:rPr>
              <a:t>SM diagram</a:t>
            </a:r>
            <a:r>
              <a:rPr kumimoji="0" lang="en-US" altLang="en-US" smtClean="0"/>
              <a:t> must correspond to some value for some attribute or relationship in an </a:t>
            </a:r>
            <a:r>
              <a:rPr kumimoji="0" lang="en-US" altLang="en-US" smtClean="0">
                <a:effectLst>
                  <a:outerShdw blurRad="38100" dist="38100" dir="2700000" algn="tl">
                    <a:srgbClr val="000000"/>
                  </a:outerShdw>
                </a:effectLst>
              </a:rPr>
              <a:t>ER diagram</a:t>
            </a:r>
            <a:endParaRPr kumimoji="0" lang="en-US" altLang="en-US" smtClean="0"/>
          </a:p>
          <a:p>
            <a:pPr>
              <a:spcBef>
                <a:spcPct val="60000"/>
              </a:spcBef>
            </a:pPr>
            <a:r>
              <a:rPr kumimoji="0" lang="en-US" altLang="en-US" smtClean="0"/>
              <a:t>Every interaction event in an </a:t>
            </a:r>
            <a:r>
              <a:rPr kumimoji="0" lang="en-US" altLang="en-US" smtClean="0">
                <a:effectLst>
                  <a:outerShdw blurRad="38100" dist="38100" dir="2700000" algn="tl">
                    <a:srgbClr val="000000"/>
                  </a:outerShdw>
                </a:effectLst>
              </a:rPr>
              <a:t>ET scenario</a:t>
            </a:r>
            <a:r>
              <a:rPr kumimoji="0" lang="en-US" altLang="en-US" smtClean="0"/>
              <a:t> must appear in a corresponding </a:t>
            </a:r>
            <a:r>
              <a:rPr kumimoji="0" lang="en-US" altLang="en-US" smtClean="0">
                <a:effectLst>
                  <a:outerShdw blurRad="38100" dist="38100" dir="2700000" algn="tl">
                    <a:srgbClr val="000000"/>
                  </a:outerShdw>
                </a:effectLst>
              </a:rPr>
              <a:t>SM diagram</a:t>
            </a:r>
            <a:endParaRPr kumimoji="0" lang="en-US" altLang="en-US" smtClean="0"/>
          </a:p>
        </p:txBody>
      </p:sp>
      <p:pic>
        <p:nvPicPr>
          <p:cNvPr id="48133" name="Picture 5" descr="C:\Program Files\Common Files\Microsoft Shared\Clipart\cagcat50\en0035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80988" y="561975"/>
            <a:ext cx="865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63" y="53975"/>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noChangeArrowheads="1"/>
          </p:cNvSpPr>
          <p:nvPr>
            <p:ph type="title"/>
          </p:nvPr>
        </p:nvSpPr>
        <p:spPr>
          <a:xfrm>
            <a:off x="909638" y="271463"/>
            <a:ext cx="8048625" cy="762000"/>
          </a:xfrm>
        </p:spPr>
        <p:txBody>
          <a:bodyPr/>
          <a:lstStyle/>
          <a:p>
            <a:r>
              <a:rPr lang="en-US" altLang="en-US" smtClean="0"/>
              <a:t>Multi-view specification in UML</a:t>
            </a:r>
          </a:p>
        </p:txBody>
      </p:sp>
      <p:sp>
        <p:nvSpPr>
          <p:cNvPr id="1443844" name="Rectangle 4"/>
          <p:cNvSpPr>
            <a:spLocks noGrp="1" noChangeArrowheads="1"/>
          </p:cNvSpPr>
          <p:nvPr>
            <p:ph type="body" idx="1"/>
          </p:nvPr>
        </p:nvSpPr>
        <p:spPr>
          <a:xfrm>
            <a:off x="214313" y="1214438"/>
            <a:ext cx="8823325" cy="5281612"/>
          </a:xfrm>
        </p:spPr>
        <p:txBody>
          <a:bodyPr/>
          <a:lstStyle/>
          <a:p>
            <a:pPr>
              <a:lnSpc>
                <a:spcPct val="120000"/>
              </a:lnSpc>
              <a:buFont typeface="Wingdings" pitchFamily="2" charset="2"/>
              <a:buNone/>
              <a:defRPr/>
            </a:pPr>
            <a:r>
              <a:rPr lang="en-US" dirty="0" smtClean="0"/>
              <a:t>The Unified Modeling Language (UML) has standardized notations for diagrams relevant to RE</a:t>
            </a:r>
          </a:p>
          <a:p>
            <a:pPr>
              <a:lnSpc>
                <a:spcPct val="210000"/>
              </a:lnSpc>
              <a:defRPr/>
            </a:pPr>
            <a:r>
              <a:rPr lang="en-US" dirty="0" smtClean="0">
                <a:effectLst>
                  <a:outerShdw blurRad="38100" dist="38100" dir="2700000" algn="tl">
                    <a:srgbClr val="000000"/>
                  </a:outerShdw>
                </a:effectLst>
              </a:rPr>
              <a:t>Class diagrams</a:t>
            </a:r>
            <a:r>
              <a:rPr lang="en-US" dirty="0" smtClean="0"/>
              <a:t>:  ER diagrams for structural view</a:t>
            </a:r>
          </a:p>
          <a:p>
            <a:pPr>
              <a:lnSpc>
                <a:spcPct val="210000"/>
              </a:lnSpc>
              <a:defRPr/>
            </a:pPr>
            <a:r>
              <a:rPr lang="en-US" dirty="0" smtClean="0">
                <a:effectLst>
                  <a:outerShdw blurRad="38100" dist="38100" dir="2700000" algn="tl">
                    <a:srgbClr val="000000"/>
                  </a:outerShdw>
                </a:effectLst>
              </a:rPr>
              <a:t>Use case diagrams</a:t>
            </a:r>
            <a:r>
              <a:rPr lang="en-US" dirty="0" smtClean="0"/>
              <a:t>: outline of operational view</a:t>
            </a:r>
          </a:p>
          <a:p>
            <a:pPr>
              <a:lnSpc>
                <a:spcPct val="210000"/>
              </a:lnSpc>
              <a:defRPr/>
            </a:pPr>
            <a:r>
              <a:rPr lang="en-US" dirty="0" smtClean="0">
                <a:effectLst>
                  <a:outerShdw blurRad="38100" dist="38100" dir="2700000" algn="tl">
                    <a:srgbClr val="000000"/>
                  </a:outerShdw>
                </a:effectLst>
              </a:rPr>
              <a:t>Sequence diagrams</a:t>
            </a:r>
            <a:r>
              <a:rPr lang="en-US" dirty="0" smtClean="0"/>
              <a:t>:  ET diagrams for scenarios</a:t>
            </a:r>
          </a:p>
          <a:p>
            <a:pPr>
              <a:lnSpc>
                <a:spcPct val="210000"/>
              </a:lnSpc>
              <a:defRPr/>
            </a:pPr>
            <a:r>
              <a:rPr lang="en-US" dirty="0" smtClean="0">
                <a:effectLst>
                  <a:outerShdw blurRad="38100" dist="38100" dir="2700000" algn="tl">
                    <a:srgbClr val="000000"/>
                  </a:outerShdw>
                </a:effectLst>
              </a:rPr>
              <a:t>State diagrams</a:t>
            </a:r>
            <a:r>
              <a:rPr lang="en-US" dirty="0" smtClean="0"/>
              <a:t>:  SM diagrams for behavioral view</a:t>
            </a:r>
          </a:p>
          <a:p>
            <a:pPr>
              <a:spcBef>
                <a:spcPct val="100000"/>
              </a:spcBef>
              <a:buFont typeface="Wingdings" pitchFamily="2" charset="2"/>
              <a:buNone/>
              <a:defRPr/>
            </a:pPr>
            <a:r>
              <a:rPr lang="en-US" dirty="0" smtClean="0"/>
              <a:t>Further studied in Chaps. 10-13 in a systematic method for building multi-view models</a:t>
            </a:r>
          </a:p>
        </p:txBody>
      </p:sp>
      <p:pic>
        <p:nvPicPr>
          <p:cNvPr id="49157" name="Picture 5" descr="C:\Program Files\Common Files\Microsoft Shared\Clipart\cagcat50\en0035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80988" y="561975"/>
            <a:ext cx="865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8" name="Group 49"/>
          <p:cNvGrpSpPr>
            <a:grpSpLocks/>
          </p:cNvGrpSpPr>
          <p:nvPr/>
        </p:nvGrpSpPr>
        <p:grpSpPr bwMode="auto">
          <a:xfrm>
            <a:off x="7351713" y="2425700"/>
            <a:ext cx="1531937" cy="517525"/>
            <a:chOff x="4631" y="1573"/>
            <a:chExt cx="965" cy="326"/>
          </a:xfrm>
        </p:grpSpPr>
        <p:sp>
          <p:nvSpPr>
            <p:cNvPr id="1443859" name="Line 19"/>
            <p:cNvSpPr>
              <a:spLocks noChangeShapeType="1"/>
            </p:cNvSpPr>
            <p:nvPr/>
          </p:nvSpPr>
          <p:spPr bwMode="auto">
            <a:xfrm flipV="1">
              <a:off x="4905" y="1777"/>
              <a:ext cx="428" cy="0"/>
            </a:xfrm>
            <a:prstGeom prst="line">
              <a:avLst/>
            </a:prstGeom>
            <a:noFill/>
            <a:ln w="28575" cap="sq">
              <a:solidFill>
                <a:schemeClr val="tx1"/>
              </a:solidFill>
              <a:round/>
              <a:headEnd/>
              <a:tailEnd/>
            </a:ln>
            <a:effectLst/>
          </p:spPr>
          <p:txBody>
            <a:bodyPr anchor="ctr">
              <a:spAutoFit/>
            </a:bodyPr>
            <a:lstStyle/>
            <a:p>
              <a:pPr>
                <a:defRPr/>
              </a:pPr>
              <a:endParaRPr lang="en-GB"/>
            </a:p>
          </p:txBody>
        </p:sp>
        <p:grpSp>
          <p:nvGrpSpPr>
            <p:cNvPr id="49191" name="Group 20"/>
            <p:cNvGrpSpPr>
              <a:grpSpLocks/>
            </p:cNvGrpSpPr>
            <p:nvPr/>
          </p:nvGrpSpPr>
          <p:grpSpPr bwMode="auto">
            <a:xfrm>
              <a:off x="5261" y="1573"/>
              <a:ext cx="335" cy="326"/>
              <a:chOff x="4729" y="1927"/>
              <a:chExt cx="367" cy="372"/>
            </a:xfrm>
          </p:grpSpPr>
          <p:sp>
            <p:nvSpPr>
              <p:cNvPr id="1443861" name="Rectangle 21"/>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62" name="Line 22"/>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nvGrpSpPr>
            <p:cNvPr id="49192" name="Group 23"/>
            <p:cNvGrpSpPr>
              <a:grpSpLocks/>
            </p:cNvGrpSpPr>
            <p:nvPr/>
          </p:nvGrpSpPr>
          <p:grpSpPr bwMode="auto">
            <a:xfrm>
              <a:off x="4631" y="1573"/>
              <a:ext cx="335" cy="326"/>
              <a:chOff x="4729" y="1927"/>
              <a:chExt cx="367" cy="372"/>
            </a:xfrm>
          </p:grpSpPr>
          <p:sp>
            <p:nvSpPr>
              <p:cNvPr id="1443864" name="Rectangle 24"/>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65" name="Line 25"/>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grpSp>
        <p:nvGrpSpPr>
          <p:cNvPr id="49159" name="Group 74"/>
          <p:cNvGrpSpPr>
            <a:grpSpLocks/>
          </p:cNvGrpSpPr>
          <p:nvPr/>
        </p:nvGrpSpPr>
        <p:grpSpPr bwMode="auto">
          <a:xfrm>
            <a:off x="7326313" y="3160713"/>
            <a:ext cx="1512887" cy="677862"/>
            <a:chOff x="4615" y="2009"/>
            <a:chExt cx="953" cy="427"/>
          </a:xfrm>
        </p:grpSpPr>
        <p:sp>
          <p:nvSpPr>
            <p:cNvPr id="1443868" name="AutoShape 28"/>
            <p:cNvSpPr>
              <a:spLocks noChangeArrowheads="1"/>
            </p:cNvSpPr>
            <p:nvPr/>
          </p:nvSpPr>
          <p:spPr bwMode="auto">
            <a:xfrm>
              <a:off x="4615" y="2009"/>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69" name="Oval 29"/>
            <p:cNvSpPr>
              <a:spLocks noChangeArrowheads="1"/>
            </p:cNvSpPr>
            <p:nvPr/>
          </p:nvSpPr>
          <p:spPr bwMode="auto">
            <a:xfrm>
              <a:off x="4681" y="2040"/>
              <a:ext cx="462" cy="136"/>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70" name="Oval 30"/>
            <p:cNvSpPr>
              <a:spLocks noChangeArrowheads="1"/>
            </p:cNvSpPr>
            <p:nvPr/>
          </p:nvSpPr>
          <p:spPr bwMode="auto">
            <a:xfrm>
              <a:off x="4733" y="2262"/>
              <a:ext cx="441" cy="147"/>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49183" name="Group 31"/>
            <p:cNvGrpSpPr>
              <a:grpSpLocks/>
            </p:cNvGrpSpPr>
            <p:nvPr/>
          </p:nvGrpSpPr>
          <p:grpSpPr bwMode="auto">
            <a:xfrm>
              <a:off x="5445" y="2104"/>
              <a:ext cx="123" cy="185"/>
              <a:chOff x="4341" y="1609"/>
              <a:chExt cx="264" cy="264"/>
            </a:xfrm>
          </p:grpSpPr>
          <p:sp>
            <p:nvSpPr>
              <p:cNvPr id="1443872" name="Oval 32"/>
              <p:cNvSpPr>
                <a:spLocks noChangeArrowheads="1"/>
              </p:cNvSpPr>
              <p:nvPr/>
            </p:nvSpPr>
            <p:spPr bwMode="auto">
              <a:xfrm>
                <a:off x="4403" y="1609"/>
                <a:ext cx="131" cy="66"/>
              </a:xfrm>
              <a:prstGeom prst="ellipse">
                <a:avLst/>
              </a:prstGeom>
              <a:solidFill>
                <a:srgbClr val="CECFF2"/>
              </a:solidFill>
              <a:ln w="9525">
                <a:solidFill>
                  <a:srgbClr val="000000"/>
                </a:solidFill>
                <a:round/>
                <a:headEnd/>
                <a:tailEnd/>
              </a:ln>
            </p:spPr>
            <p:txBody>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73" name="Line 33"/>
              <p:cNvSpPr>
                <a:spLocks noChangeShapeType="1"/>
              </p:cNvSpPr>
              <p:nvPr/>
            </p:nvSpPr>
            <p:spPr bwMode="auto">
              <a:xfrm>
                <a:off x="4474" y="1683"/>
                <a:ext cx="0" cy="90"/>
              </a:xfrm>
              <a:prstGeom prst="line">
                <a:avLst/>
              </a:prstGeom>
              <a:noFill/>
              <a:ln w="9525">
                <a:solidFill>
                  <a:srgbClr val="000000"/>
                </a:solidFill>
                <a:round/>
                <a:headEnd/>
                <a:tailEnd/>
              </a:ln>
            </p:spPr>
            <p:txBody>
              <a:bodyPr/>
              <a:lstStyle/>
              <a:p>
                <a:pPr>
                  <a:defRPr/>
                </a:pPr>
                <a:endParaRPr lang="en-GB"/>
              </a:p>
            </p:txBody>
          </p:sp>
          <p:sp>
            <p:nvSpPr>
              <p:cNvPr id="1443874" name="Line 34"/>
              <p:cNvSpPr>
                <a:spLocks noChangeShapeType="1"/>
              </p:cNvSpPr>
              <p:nvPr/>
            </p:nvSpPr>
            <p:spPr bwMode="auto">
              <a:xfrm flipH="1">
                <a:off x="4356" y="1773"/>
                <a:ext cx="118" cy="91"/>
              </a:xfrm>
              <a:prstGeom prst="line">
                <a:avLst/>
              </a:prstGeom>
              <a:noFill/>
              <a:ln w="9525">
                <a:solidFill>
                  <a:srgbClr val="000000"/>
                </a:solidFill>
                <a:round/>
                <a:headEnd/>
                <a:tailEnd/>
              </a:ln>
            </p:spPr>
            <p:txBody>
              <a:bodyPr/>
              <a:lstStyle/>
              <a:p>
                <a:pPr>
                  <a:defRPr/>
                </a:pPr>
                <a:endParaRPr lang="en-GB"/>
              </a:p>
            </p:txBody>
          </p:sp>
          <p:sp>
            <p:nvSpPr>
              <p:cNvPr id="1443875" name="Line 35"/>
              <p:cNvSpPr>
                <a:spLocks noChangeShapeType="1"/>
              </p:cNvSpPr>
              <p:nvPr/>
            </p:nvSpPr>
            <p:spPr bwMode="auto">
              <a:xfrm>
                <a:off x="4481" y="1782"/>
                <a:ext cx="116" cy="91"/>
              </a:xfrm>
              <a:prstGeom prst="line">
                <a:avLst/>
              </a:prstGeom>
              <a:noFill/>
              <a:ln w="9525">
                <a:solidFill>
                  <a:srgbClr val="000000"/>
                </a:solidFill>
                <a:round/>
                <a:headEnd/>
                <a:tailEnd/>
              </a:ln>
            </p:spPr>
            <p:txBody>
              <a:bodyPr/>
              <a:lstStyle/>
              <a:p>
                <a:pPr>
                  <a:defRPr/>
                </a:pPr>
                <a:endParaRPr lang="en-GB"/>
              </a:p>
            </p:txBody>
          </p:sp>
          <p:sp>
            <p:nvSpPr>
              <p:cNvPr id="1443876" name="Line 36"/>
              <p:cNvSpPr>
                <a:spLocks noChangeShapeType="1"/>
              </p:cNvSpPr>
              <p:nvPr/>
            </p:nvSpPr>
            <p:spPr bwMode="auto">
              <a:xfrm>
                <a:off x="4341" y="1722"/>
                <a:ext cx="264" cy="0"/>
              </a:xfrm>
              <a:prstGeom prst="line">
                <a:avLst/>
              </a:prstGeom>
              <a:noFill/>
              <a:ln w="9525">
                <a:solidFill>
                  <a:srgbClr val="000000"/>
                </a:solidFill>
                <a:round/>
                <a:headEnd/>
                <a:tailEnd/>
              </a:ln>
            </p:spPr>
            <p:txBody>
              <a:bodyPr/>
              <a:lstStyle/>
              <a:p>
                <a:pPr>
                  <a:defRPr/>
                </a:pPr>
                <a:endParaRPr lang="en-GB"/>
              </a:p>
            </p:txBody>
          </p:sp>
        </p:grpSp>
        <p:sp>
          <p:nvSpPr>
            <p:cNvPr id="1443877" name="Line 37"/>
            <p:cNvSpPr>
              <a:spLocks noChangeShapeType="1"/>
            </p:cNvSpPr>
            <p:nvPr/>
          </p:nvSpPr>
          <p:spPr bwMode="auto">
            <a:xfrm flipV="1">
              <a:off x="5161" y="2237"/>
              <a:ext cx="274" cy="91"/>
            </a:xfrm>
            <a:prstGeom prst="line">
              <a:avLst/>
            </a:prstGeom>
            <a:noFill/>
            <a:ln w="19050">
              <a:solidFill>
                <a:schemeClr val="tx1"/>
              </a:solidFill>
              <a:round/>
              <a:headEnd/>
              <a:tailEnd/>
            </a:ln>
            <a:effectLst/>
          </p:spPr>
          <p:txBody>
            <a:bodyPr/>
            <a:lstStyle/>
            <a:p>
              <a:pPr>
                <a:defRPr/>
              </a:pPr>
              <a:endParaRPr lang="en-GB"/>
            </a:p>
          </p:txBody>
        </p:sp>
      </p:grpSp>
      <p:grpSp>
        <p:nvGrpSpPr>
          <p:cNvPr id="49160" name="Group 51"/>
          <p:cNvGrpSpPr>
            <a:grpSpLocks/>
          </p:cNvGrpSpPr>
          <p:nvPr/>
        </p:nvGrpSpPr>
        <p:grpSpPr bwMode="auto">
          <a:xfrm>
            <a:off x="7361238" y="4043363"/>
            <a:ext cx="762000" cy="700087"/>
            <a:chOff x="4637" y="2601"/>
            <a:chExt cx="480" cy="441"/>
          </a:xfrm>
        </p:grpSpPr>
        <p:sp>
          <p:nvSpPr>
            <p:cNvPr id="1443879" name="Rectangle 39"/>
            <p:cNvSpPr>
              <a:spLocks noChangeArrowheads="1"/>
            </p:cNvSpPr>
            <p:nvPr/>
          </p:nvSpPr>
          <p:spPr bwMode="auto">
            <a:xfrm>
              <a:off x="4637" y="2601"/>
              <a:ext cx="480" cy="441"/>
            </a:xfrm>
            <a:prstGeom prst="rect">
              <a:avLst/>
            </a:prstGeom>
            <a:solidFill>
              <a:srgbClr val="B8BFF2"/>
            </a:solidFill>
            <a:ln w="28575">
              <a:solidFill>
                <a:schemeClr val="bg2"/>
              </a:solidFill>
              <a:miter lim="800000"/>
              <a:headEnd type="none" w="lg" len="lg"/>
              <a:tailEnd type="none" w="med" len="lg"/>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nvGrpSpPr>
            <p:cNvPr id="49171" name="Group 40"/>
            <p:cNvGrpSpPr>
              <a:grpSpLocks noChangeAspect="1"/>
            </p:cNvGrpSpPr>
            <p:nvPr/>
          </p:nvGrpSpPr>
          <p:grpSpPr bwMode="auto">
            <a:xfrm>
              <a:off x="4908" y="2639"/>
              <a:ext cx="173" cy="393"/>
              <a:chOff x="-1644" y="2229"/>
              <a:chExt cx="773" cy="1778"/>
            </a:xfrm>
          </p:grpSpPr>
          <p:sp>
            <p:nvSpPr>
              <p:cNvPr id="1443881" name="Rectangle 41"/>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82" name="Line 42"/>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grpSp>
          <p:nvGrpSpPr>
            <p:cNvPr id="49172" name="Group 43"/>
            <p:cNvGrpSpPr>
              <a:grpSpLocks noChangeAspect="1"/>
            </p:cNvGrpSpPr>
            <p:nvPr/>
          </p:nvGrpSpPr>
          <p:grpSpPr bwMode="auto">
            <a:xfrm>
              <a:off x="4677" y="2639"/>
              <a:ext cx="173" cy="393"/>
              <a:chOff x="-1644" y="2229"/>
              <a:chExt cx="773" cy="1778"/>
            </a:xfrm>
          </p:grpSpPr>
          <p:sp>
            <p:nvSpPr>
              <p:cNvPr id="1443884" name="Rectangle 44"/>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85" name="Line 45"/>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sp>
          <p:nvSpPr>
            <p:cNvPr id="1443886" name="Line 46"/>
            <p:cNvSpPr>
              <a:spLocks noChangeAspect="1" noChangeShapeType="1"/>
            </p:cNvSpPr>
            <p:nvPr/>
          </p:nvSpPr>
          <p:spPr bwMode="auto">
            <a:xfrm flipV="1">
              <a:off x="4768" y="287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7" name="Line 47"/>
            <p:cNvSpPr>
              <a:spLocks noChangeAspect="1" noChangeShapeType="1"/>
            </p:cNvSpPr>
            <p:nvPr/>
          </p:nvSpPr>
          <p:spPr bwMode="auto">
            <a:xfrm flipH="1" flipV="1">
              <a:off x="4768" y="294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8" name="Line 48"/>
            <p:cNvSpPr>
              <a:spLocks noChangeAspect="1" noChangeShapeType="1"/>
            </p:cNvSpPr>
            <p:nvPr/>
          </p:nvSpPr>
          <p:spPr bwMode="auto">
            <a:xfrm flipH="1" flipV="1">
              <a:off x="4768" y="2806"/>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grpSp>
      <p:grpSp>
        <p:nvGrpSpPr>
          <p:cNvPr id="49161" name="Group 75"/>
          <p:cNvGrpSpPr>
            <a:grpSpLocks/>
          </p:cNvGrpSpPr>
          <p:nvPr/>
        </p:nvGrpSpPr>
        <p:grpSpPr bwMode="auto">
          <a:xfrm>
            <a:off x="7348538" y="4930775"/>
            <a:ext cx="1120775" cy="677863"/>
            <a:chOff x="4593" y="3115"/>
            <a:chExt cx="706" cy="427"/>
          </a:xfrm>
        </p:grpSpPr>
        <p:sp>
          <p:nvSpPr>
            <p:cNvPr id="1443893" name="AutoShape 53"/>
            <p:cNvSpPr>
              <a:spLocks noChangeArrowheads="1"/>
            </p:cNvSpPr>
            <p:nvPr/>
          </p:nvSpPr>
          <p:spPr bwMode="auto">
            <a:xfrm>
              <a:off x="4593" y="3115"/>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895" name="Oval 55"/>
            <p:cNvSpPr>
              <a:spLocks noChangeArrowheads="1"/>
            </p:cNvSpPr>
            <p:nvPr/>
          </p:nvSpPr>
          <p:spPr bwMode="auto">
            <a:xfrm>
              <a:off x="5047" y="3186"/>
              <a:ext cx="195" cy="110"/>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902" name="Line 62"/>
            <p:cNvSpPr>
              <a:spLocks noChangeShapeType="1"/>
            </p:cNvSpPr>
            <p:nvPr/>
          </p:nvSpPr>
          <p:spPr bwMode="auto">
            <a:xfrm>
              <a:off x="4839" y="3234"/>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05" name="Oval 65"/>
            <p:cNvSpPr>
              <a:spLocks noChangeArrowheads="1"/>
            </p:cNvSpPr>
            <p:nvPr/>
          </p:nvSpPr>
          <p:spPr bwMode="auto">
            <a:xfrm>
              <a:off x="4663" y="3183"/>
              <a:ext cx="195" cy="110"/>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906" name="Line 66"/>
            <p:cNvSpPr>
              <a:spLocks noChangeShapeType="1"/>
            </p:cNvSpPr>
            <p:nvPr/>
          </p:nvSpPr>
          <p:spPr bwMode="auto">
            <a:xfrm>
              <a:off x="4599" y="3348"/>
              <a:ext cx="683" cy="0"/>
            </a:xfrm>
            <a:prstGeom prst="line">
              <a:avLst/>
            </a:prstGeom>
            <a:noFill/>
            <a:ln w="19050">
              <a:solidFill>
                <a:schemeClr val="tx1"/>
              </a:solidFill>
              <a:prstDash val="dash"/>
              <a:round/>
              <a:headEnd/>
              <a:tailEnd/>
            </a:ln>
            <a:effectLst/>
          </p:spPr>
          <p:txBody>
            <a:bodyPr/>
            <a:lstStyle/>
            <a:p>
              <a:pPr>
                <a:defRPr/>
              </a:pPr>
              <a:endParaRPr lang="en-GB"/>
            </a:p>
          </p:txBody>
        </p:sp>
        <p:sp>
          <p:nvSpPr>
            <p:cNvPr id="1443909" name="Oval 69"/>
            <p:cNvSpPr>
              <a:spLocks noChangeArrowheads="1"/>
            </p:cNvSpPr>
            <p:nvPr/>
          </p:nvSpPr>
          <p:spPr bwMode="auto">
            <a:xfrm>
              <a:off x="5052" y="3400"/>
              <a:ext cx="195" cy="110"/>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3910" name="Line 70"/>
            <p:cNvSpPr>
              <a:spLocks noChangeShapeType="1"/>
            </p:cNvSpPr>
            <p:nvPr/>
          </p:nvSpPr>
          <p:spPr bwMode="auto">
            <a:xfrm>
              <a:off x="4844" y="3448"/>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11" name="Oval 71"/>
            <p:cNvSpPr>
              <a:spLocks noChangeArrowheads="1"/>
            </p:cNvSpPr>
            <p:nvPr/>
          </p:nvSpPr>
          <p:spPr bwMode="auto">
            <a:xfrm>
              <a:off x="4668" y="3397"/>
              <a:ext cx="195" cy="110"/>
            </a:xfrm>
            <a:prstGeom prst="ellipse">
              <a:avLst/>
            </a:prstGeom>
            <a:solidFill>
              <a:srgbClr val="33CCCC"/>
            </a:solidFill>
            <a:ln w="19050">
              <a:solidFill>
                <a:schemeClr val="tx1"/>
              </a:solidFill>
              <a:round/>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909638" y="242888"/>
            <a:ext cx="6634162" cy="762000"/>
          </a:xfrm>
        </p:spPr>
        <p:txBody>
          <a:bodyPr/>
          <a:lstStyle/>
          <a:p>
            <a:pPr>
              <a:lnSpc>
                <a:spcPct val="90000"/>
              </a:lnSpc>
            </a:pPr>
            <a:r>
              <a:rPr lang="en-US" altLang="en-US" smtClean="0"/>
              <a:t>Diagrammatic notations: </a:t>
            </a:r>
            <a:br>
              <a:rPr lang="en-US" altLang="en-US" smtClean="0"/>
            </a:br>
            <a:r>
              <a:rPr lang="en-US" altLang="en-US" smtClean="0"/>
              <a:t>pros </a:t>
            </a:r>
            <a:r>
              <a:rPr lang="en-US" altLang="en-US" sz="2400" smtClean="0"/>
              <a:t>&amp;</a:t>
            </a:r>
            <a:r>
              <a:rPr lang="en-US" altLang="en-US" smtClean="0"/>
              <a:t> cons</a:t>
            </a:r>
          </a:p>
        </p:txBody>
      </p:sp>
      <p:sp>
        <p:nvSpPr>
          <p:cNvPr id="50179" name="Rectangle 4"/>
          <p:cNvSpPr>
            <a:spLocks noGrp="1" noChangeArrowheads="1"/>
          </p:cNvSpPr>
          <p:nvPr>
            <p:ph type="body" idx="1"/>
          </p:nvPr>
        </p:nvSpPr>
        <p:spPr>
          <a:xfrm>
            <a:off x="214313" y="1143000"/>
            <a:ext cx="8823325" cy="5281613"/>
          </a:xfrm>
        </p:spPr>
        <p:txBody>
          <a:bodyPr/>
          <a:lstStyle/>
          <a:p>
            <a:pPr>
              <a:lnSpc>
                <a:spcPct val="100000"/>
              </a:lnSpc>
            </a:pPr>
            <a:r>
              <a:rPr lang="en-US" altLang="en-US" smtClean="0"/>
              <a:t>Formal declaration of different system facets </a:t>
            </a:r>
          </a:p>
          <a:p>
            <a:pPr>
              <a:lnSpc>
                <a:spcPct val="60000"/>
              </a:lnSpc>
              <a:buFont typeface="Wingdings" pitchFamily="2" charset="2"/>
              <a:buNone/>
            </a:pPr>
            <a:r>
              <a:rPr lang="en-US" altLang="en-US" smtClean="0">
                <a:solidFill>
                  <a:schemeClr val="tx2"/>
                </a:solidFill>
              </a:rPr>
              <a:t>       +</a:t>
            </a:r>
            <a:r>
              <a:rPr lang="en-US" altLang="en-US" smtClean="0"/>
              <a:t>  informal annotations of properties for higher precision</a:t>
            </a:r>
          </a:p>
          <a:p>
            <a:pPr>
              <a:lnSpc>
                <a:spcPct val="100000"/>
              </a:lnSpc>
            </a:pPr>
            <a:r>
              <a:rPr lang="en-US" altLang="en-US" smtClean="0"/>
              <a:t>Graphical declaration  </a:t>
            </a:r>
            <a:r>
              <a:rPr lang="en-US" altLang="en-US" smtClean="0">
                <a:solidFill>
                  <a:schemeClr val="tx2"/>
                </a:solidFill>
              </a:rPr>
              <a:t>=&gt;</a:t>
            </a:r>
            <a:endParaRPr lang="en-US" altLang="en-US" smtClean="0"/>
          </a:p>
          <a:p>
            <a:pPr lvl="1">
              <a:lnSpc>
                <a:spcPct val="100000"/>
              </a:lnSpc>
              <a:buFontTx/>
              <a:buNone/>
            </a:pPr>
            <a:r>
              <a:rPr lang="en-US" altLang="en-US" sz="2400" b="1" smtClean="0">
                <a:solidFill>
                  <a:schemeClr val="tx2"/>
                </a:solidFill>
                <a:latin typeface="Wingdings" pitchFamily="2" charset="2"/>
              </a:rPr>
              <a:t>J</a:t>
            </a:r>
            <a:r>
              <a:rPr lang="en-US" altLang="en-US" smtClean="0"/>
              <a:t>  overview &amp; structuring of important aspects</a:t>
            </a:r>
          </a:p>
          <a:p>
            <a:pPr lvl="1">
              <a:lnSpc>
                <a:spcPct val="100000"/>
              </a:lnSpc>
              <a:buFontTx/>
              <a:buNone/>
            </a:pPr>
            <a:r>
              <a:rPr lang="en-US" altLang="en-US" sz="2400" b="1" smtClean="0">
                <a:solidFill>
                  <a:schemeClr val="tx2"/>
                </a:solidFill>
                <a:latin typeface="Wingdings" pitchFamily="2" charset="2"/>
              </a:rPr>
              <a:t>J</a:t>
            </a:r>
            <a:r>
              <a:rPr lang="en-US" altLang="en-US" smtClean="0"/>
              <a:t>  easy to understand, communicate</a:t>
            </a:r>
          </a:p>
          <a:p>
            <a:pPr lvl="1">
              <a:lnSpc>
                <a:spcPct val="100000"/>
              </a:lnSpc>
              <a:buFontTx/>
              <a:buNone/>
            </a:pPr>
            <a:r>
              <a:rPr lang="en-US" altLang="en-US" sz="2400" b="1" smtClean="0">
                <a:solidFill>
                  <a:schemeClr val="tx2"/>
                </a:solidFill>
                <a:latin typeface="Wingdings" pitchFamily="2" charset="2"/>
              </a:rPr>
              <a:t>J</a:t>
            </a:r>
            <a:r>
              <a:rPr lang="en-US" altLang="en-US" smtClean="0"/>
              <a:t>  surface-level analysis, supported by tools </a:t>
            </a:r>
            <a:r>
              <a:rPr lang="en-US" altLang="en-US" sz="2000" smtClean="0"/>
              <a:t>(e.g. query engines)</a:t>
            </a:r>
          </a:p>
          <a:p>
            <a:pPr>
              <a:lnSpc>
                <a:spcPct val="100000"/>
              </a:lnSpc>
            </a:pPr>
            <a:r>
              <a:rPr lang="en-US" altLang="en-US" smtClean="0"/>
              <a:t>Semi-formal specification  </a:t>
            </a:r>
            <a:r>
              <a:rPr lang="en-US" altLang="en-US" smtClean="0">
                <a:solidFill>
                  <a:schemeClr val="tx2"/>
                </a:solidFill>
              </a:rPr>
              <a:t>=&gt;</a:t>
            </a:r>
            <a:endParaRPr lang="en-US" altLang="en-US" smtClean="0"/>
          </a:p>
          <a:p>
            <a:pPr lvl="1">
              <a:lnSpc>
                <a:spcPct val="100000"/>
              </a:lnSpc>
              <a:buFontTx/>
              <a:buNone/>
            </a:pPr>
            <a:r>
              <a:rPr lang="en-US" altLang="en-US" sz="2400" b="1" smtClean="0">
                <a:solidFill>
                  <a:schemeClr val="tx2"/>
                </a:solidFill>
                <a:latin typeface="Wingdings" pitchFamily="2" charset="2"/>
              </a:rPr>
              <a:t>L</a:t>
            </a:r>
            <a:r>
              <a:rPr lang="en-US" altLang="en-US" smtClean="0"/>
              <a:t>  language semantics may be vague </a:t>
            </a:r>
            <a:r>
              <a:rPr lang="en-US" altLang="en-US" sz="2000" smtClean="0"/>
              <a:t>(different interpretations)</a:t>
            </a:r>
          </a:p>
          <a:p>
            <a:pPr lvl="1">
              <a:lnSpc>
                <a:spcPct val="100000"/>
              </a:lnSpc>
              <a:buFontTx/>
              <a:buNone/>
            </a:pPr>
            <a:r>
              <a:rPr lang="en-US" altLang="en-US" sz="2400" b="1" smtClean="0">
                <a:solidFill>
                  <a:schemeClr val="tx2"/>
                </a:solidFill>
                <a:latin typeface="Wingdings" pitchFamily="2" charset="2"/>
              </a:rPr>
              <a:t>L</a:t>
            </a:r>
            <a:r>
              <a:rPr lang="en-US" altLang="en-US" smtClean="0"/>
              <a:t>  only surface-level aspects formalized, not item properties</a:t>
            </a:r>
          </a:p>
          <a:p>
            <a:pPr lvl="1">
              <a:lnSpc>
                <a:spcPct val="100000"/>
              </a:lnSpc>
              <a:buFontTx/>
              <a:buNone/>
            </a:pPr>
            <a:r>
              <a:rPr lang="en-US" altLang="en-US" sz="2400" b="1" smtClean="0">
                <a:solidFill>
                  <a:schemeClr val="tx2"/>
                </a:solidFill>
                <a:latin typeface="Wingdings" pitchFamily="2" charset="2"/>
              </a:rPr>
              <a:t>L</a:t>
            </a:r>
            <a:r>
              <a:rPr lang="en-US" altLang="en-US" smtClean="0"/>
              <a:t>  limited forms of analysis</a:t>
            </a:r>
          </a:p>
          <a:p>
            <a:pPr lvl="1">
              <a:lnSpc>
                <a:spcPct val="100000"/>
              </a:lnSpc>
              <a:buFontTx/>
              <a:buNone/>
            </a:pPr>
            <a:r>
              <a:rPr lang="en-US" altLang="en-US" sz="2400" b="1" smtClean="0">
                <a:solidFill>
                  <a:schemeClr val="tx2"/>
                </a:solidFill>
                <a:latin typeface="Wingdings" pitchFamily="2" charset="2"/>
              </a:rPr>
              <a:t>L</a:t>
            </a:r>
            <a:r>
              <a:rPr lang="en-US" altLang="en-US" smtClean="0"/>
              <a:t>  functional and structural aspects only</a:t>
            </a:r>
          </a:p>
          <a:p>
            <a:pPr>
              <a:lnSpc>
                <a:spcPct val="100000"/>
              </a:lnSpc>
              <a:buFont typeface="Wingdings" pitchFamily="2" charset="2"/>
              <a:buNone/>
            </a:pPr>
            <a:r>
              <a:rPr lang="en-US" altLang="en-US" smtClean="0">
                <a:solidFill>
                  <a:schemeClr val="tx2"/>
                </a:solidFill>
              </a:rPr>
              <a:t>=&gt;  </a:t>
            </a:r>
            <a:r>
              <a:rPr lang="en-US" altLang="en-US" i="1" smtClean="0">
                <a:solidFill>
                  <a:schemeClr val="tx2"/>
                </a:solidFill>
              </a:rPr>
              <a:t>formal specification needed for mission-critical aspects</a:t>
            </a:r>
            <a:endParaRPr lang="en-US" altLang="en-US" smtClean="0">
              <a:solidFill>
                <a:schemeClr val="tx2"/>
              </a:solidFill>
            </a:endParaRPr>
          </a:p>
        </p:txBody>
      </p:sp>
      <p:grpSp>
        <p:nvGrpSpPr>
          <p:cNvPr id="50180" name="Group 6"/>
          <p:cNvGrpSpPr>
            <a:grpSpLocks/>
          </p:cNvGrpSpPr>
          <p:nvPr/>
        </p:nvGrpSpPr>
        <p:grpSpPr bwMode="auto">
          <a:xfrm>
            <a:off x="209550" y="173038"/>
            <a:ext cx="1071563" cy="693737"/>
            <a:chOff x="2496" y="624"/>
            <a:chExt cx="1104" cy="672"/>
          </a:xfrm>
        </p:grpSpPr>
        <p:sp>
          <p:nvSpPr>
            <p:cNvPr id="1444871" name="Rectangle 7"/>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72" name="Rectangle 8"/>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73" name="Rectangle 9"/>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74" name="Oval 10"/>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44875" name="Oval 11"/>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76" name="Oval 12"/>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77" name="Oval 13"/>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44878" name="Oval 14"/>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FFFFFF"/>
                  </a:outerShdw>
                </a:effectLst>
              </a:endParaRPr>
            </a:p>
          </p:txBody>
        </p:sp>
        <p:sp>
          <p:nvSpPr>
            <p:cNvPr id="1444879" name="Line 15"/>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0" name="Line 16"/>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44881" name="Line 17"/>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2" name="Oval 18"/>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1444883" name="Line 19"/>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5018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157163"/>
            <a:ext cx="19081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ph type="title"/>
          </p:nvPr>
        </p:nvSpPr>
        <p:spPr>
          <a:xfrm>
            <a:off x="779463" y="274638"/>
            <a:ext cx="8178800" cy="762000"/>
          </a:xfrm>
          <a:noFill/>
        </p:spPr>
        <p:txBody>
          <a:bodyPr/>
          <a:lstStyle/>
          <a:p>
            <a:pPr>
              <a:lnSpc>
                <a:spcPct val="110000"/>
              </a:lnSpc>
            </a:pPr>
            <a:r>
              <a:rPr kumimoji="0" lang="en-US" altLang="en-US" sz="2400" smtClean="0"/>
              <a:t>Requirements specification &amp; documentation  </a:t>
            </a:r>
            <a:r>
              <a:rPr kumimoji="0" lang="en-US" altLang="en-US" sz="2000" smtClean="0"/>
              <a:t>(1) :</a:t>
            </a:r>
            <a:r>
              <a:rPr kumimoji="0" lang="en-US" altLang="en-US" smtClean="0"/>
              <a:t> </a:t>
            </a:r>
            <a:r>
              <a:rPr kumimoji="0" lang="en-US" altLang="en-US" sz="2400" smtClean="0"/>
              <a:t>summary</a:t>
            </a:r>
            <a:endParaRPr kumimoji="0" lang="en-US" altLang="en-US" smtClean="0"/>
          </a:p>
        </p:txBody>
      </p:sp>
      <p:sp>
        <p:nvSpPr>
          <p:cNvPr id="1392643" name="Rectangle 3"/>
          <p:cNvSpPr>
            <a:spLocks noGrp="1" noChangeArrowheads="1"/>
          </p:cNvSpPr>
          <p:nvPr>
            <p:ph type="body" idx="1"/>
          </p:nvPr>
        </p:nvSpPr>
        <p:spPr>
          <a:xfrm>
            <a:off x="71438" y="857250"/>
            <a:ext cx="9043987" cy="5815013"/>
          </a:xfrm>
        </p:spPr>
        <p:txBody>
          <a:bodyPr/>
          <a:lstStyle/>
          <a:p>
            <a:pPr>
              <a:lnSpc>
                <a:spcPct val="90000"/>
              </a:lnSpc>
              <a:spcBef>
                <a:spcPts val="300"/>
              </a:spcBef>
            </a:pPr>
            <a:r>
              <a:rPr kumimoji="0" lang="en-US" altLang="en-US" sz="2000" smtClean="0"/>
              <a:t>Free documentation in unrestricted NL is subject to errors &amp; flaws </a:t>
            </a:r>
          </a:p>
          <a:p>
            <a:pPr>
              <a:lnSpc>
                <a:spcPct val="120000"/>
              </a:lnSpc>
              <a:spcBef>
                <a:spcPts val="300"/>
              </a:spcBef>
            </a:pPr>
            <a:r>
              <a:rPr kumimoji="0" lang="en-US" altLang="en-US" sz="2000" smtClean="0"/>
              <a:t>Disciplined documentation in structured NL is always necessary</a:t>
            </a:r>
            <a:endParaRPr kumimoji="0" lang="en-US" altLang="en-US" smtClean="0"/>
          </a:p>
          <a:p>
            <a:pPr lvl="1">
              <a:lnSpc>
                <a:spcPct val="100000"/>
              </a:lnSpc>
              <a:spcBef>
                <a:spcPts val="200"/>
              </a:spcBef>
            </a:pPr>
            <a:r>
              <a:rPr kumimoji="0" lang="en-US" altLang="en-US" sz="2000" smtClean="0"/>
              <a:t>Local rules on statements: stylistic rules, decision tables, statement templates</a:t>
            </a:r>
          </a:p>
          <a:p>
            <a:pPr lvl="1">
              <a:spcBef>
                <a:spcPts val="200"/>
              </a:spcBef>
            </a:pPr>
            <a:r>
              <a:rPr kumimoji="0" lang="en-US" altLang="en-US" sz="2000" smtClean="0"/>
              <a:t>Global rules on RD organization: grouping rules, structure templates</a:t>
            </a:r>
          </a:p>
          <a:p>
            <a:pPr>
              <a:lnSpc>
                <a:spcPct val="130000"/>
              </a:lnSpc>
              <a:spcBef>
                <a:spcPts val="300"/>
              </a:spcBef>
            </a:pPr>
            <a:r>
              <a:rPr kumimoji="0" lang="en-US" altLang="en-US" sz="2000" smtClean="0"/>
              <a:t>Diagrams for graphical, semi-formal spec of complementary aspects</a:t>
            </a:r>
          </a:p>
          <a:p>
            <a:pPr lvl="1">
              <a:lnSpc>
                <a:spcPct val="100000"/>
              </a:lnSpc>
              <a:spcBef>
                <a:spcPts val="200"/>
              </a:spcBef>
            </a:pPr>
            <a:r>
              <a:rPr kumimoji="0" lang="en-US" altLang="en-US" sz="2000" smtClean="0">
                <a:effectLst>
                  <a:outerShdw blurRad="38100" dist="38100" dir="2700000" algn="tl">
                    <a:srgbClr val="000000"/>
                  </a:outerShdw>
                </a:effectLst>
              </a:rPr>
              <a:t>System scope</a:t>
            </a:r>
            <a:r>
              <a:rPr kumimoji="0" lang="en-US" altLang="en-US" sz="2000" smtClean="0"/>
              <a:t>:  context, problem, frame diagrams</a:t>
            </a:r>
          </a:p>
          <a:p>
            <a:pPr lvl="1">
              <a:spcBef>
                <a:spcPts val="200"/>
              </a:spcBef>
            </a:pPr>
            <a:r>
              <a:rPr kumimoji="0" lang="en-US" altLang="en-US" sz="2000" smtClean="0">
                <a:effectLst>
                  <a:outerShdw blurRad="38100" dist="38100" dir="2700000" algn="tl">
                    <a:srgbClr val="000000"/>
                  </a:outerShdw>
                </a:effectLst>
              </a:rPr>
              <a:t>Conceptual structures</a:t>
            </a:r>
            <a:r>
              <a:rPr kumimoji="0" lang="en-US" altLang="en-US" sz="2000" smtClean="0"/>
              <a:t>:  entity-relationship diagrams</a:t>
            </a:r>
          </a:p>
          <a:p>
            <a:pPr lvl="1">
              <a:spcBef>
                <a:spcPts val="200"/>
              </a:spcBef>
            </a:pPr>
            <a:r>
              <a:rPr kumimoji="0" lang="en-US" altLang="en-US" sz="2000" smtClean="0">
                <a:effectLst>
                  <a:outerShdw blurRad="38100" dist="38100" dir="2700000" algn="tl">
                    <a:srgbClr val="000000"/>
                  </a:outerShdw>
                </a:effectLst>
              </a:rPr>
              <a:t>Activities and data</a:t>
            </a:r>
            <a:r>
              <a:rPr kumimoji="0" lang="en-US" altLang="en-US" sz="2000" smtClean="0"/>
              <a:t>:  SADT diagrams</a:t>
            </a:r>
          </a:p>
          <a:p>
            <a:pPr lvl="1">
              <a:spcBef>
                <a:spcPts val="200"/>
              </a:spcBef>
            </a:pPr>
            <a:r>
              <a:rPr kumimoji="0" lang="en-US" altLang="en-US" sz="2000" smtClean="0">
                <a:effectLst>
                  <a:outerShdw blurRad="38100" dist="38100" dir="2700000" algn="tl">
                    <a:srgbClr val="000000"/>
                  </a:outerShdw>
                </a:effectLst>
              </a:rPr>
              <a:t>Information flows</a:t>
            </a:r>
            <a:r>
              <a:rPr kumimoji="0" lang="en-US" altLang="en-US" sz="2000" smtClean="0"/>
              <a:t>:  dataflow diagrams</a:t>
            </a:r>
          </a:p>
          <a:p>
            <a:pPr lvl="1">
              <a:spcBef>
                <a:spcPts val="200"/>
              </a:spcBef>
            </a:pPr>
            <a:r>
              <a:rPr kumimoji="0" lang="en-US" altLang="en-US" sz="2000" smtClean="0">
                <a:effectLst>
                  <a:outerShdw blurRad="38100" dist="38100" dir="2700000" algn="tl">
                    <a:srgbClr val="000000"/>
                  </a:outerShdw>
                </a:effectLst>
              </a:rPr>
              <a:t>System operations</a:t>
            </a:r>
            <a:r>
              <a:rPr kumimoji="0" lang="en-US" altLang="en-US" sz="2000" smtClean="0"/>
              <a:t>:  use case diagrams</a:t>
            </a:r>
          </a:p>
          <a:p>
            <a:pPr lvl="1">
              <a:spcBef>
                <a:spcPts val="200"/>
              </a:spcBef>
            </a:pPr>
            <a:r>
              <a:rPr kumimoji="0" lang="en-US" altLang="en-US" sz="2000" smtClean="0">
                <a:effectLst>
                  <a:outerShdw blurRad="38100" dist="38100" dir="2700000" algn="tl">
                    <a:srgbClr val="000000"/>
                  </a:outerShdw>
                </a:effectLst>
              </a:rPr>
              <a:t>Interaction scenarios</a:t>
            </a:r>
            <a:r>
              <a:rPr kumimoji="0" lang="en-US" altLang="en-US" sz="2000" smtClean="0"/>
              <a:t>:  event trace diagrams</a:t>
            </a:r>
          </a:p>
          <a:p>
            <a:pPr lvl="1">
              <a:spcBef>
                <a:spcPts val="200"/>
              </a:spcBef>
            </a:pPr>
            <a:r>
              <a:rPr kumimoji="0" lang="en-US" altLang="en-US" sz="2000" smtClean="0">
                <a:effectLst>
                  <a:outerShdw blurRad="38100" dist="38100" dir="2700000" algn="tl">
                    <a:srgbClr val="000000"/>
                  </a:outerShdw>
                </a:effectLst>
              </a:rPr>
              <a:t>System behaviors</a:t>
            </a:r>
            <a:r>
              <a:rPr kumimoji="0" lang="en-US" altLang="en-US" sz="2000" smtClean="0"/>
              <a:t>:  state machine diagrams</a:t>
            </a:r>
          </a:p>
          <a:p>
            <a:pPr lvl="1">
              <a:spcBef>
                <a:spcPts val="200"/>
              </a:spcBef>
            </a:pPr>
            <a:r>
              <a:rPr kumimoji="0" lang="en-US" altLang="en-US" sz="2000" smtClean="0">
                <a:effectLst>
                  <a:outerShdw blurRad="38100" dist="38100" dir="2700000" algn="tl">
                    <a:srgbClr val="000000"/>
                  </a:outerShdw>
                </a:effectLst>
              </a:rPr>
              <a:t>Stimuli and responses</a:t>
            </a:r>
            <a:r>
              <a:rPr kumimoji="0" lang="en-US" altLang="en-US" sz="2000" smtClean="0"/>
              <a:t>:  R-net diagrams</a:t>
            </a:r>
          </a:p>
          <a:p>
            <a:pPr lvl="1">
              <a:spcBef>
                <a:spcPts val="200"/>
              </a:spcBef>
            </a:pPr>
            <a:r>
              <a:rPr kumimoji="0" lang="en-US" altLang="en-US" sz="2000" smtClean="0"/>
              <a:t>Integrating </a:t>
            </a:r>
            <a:r>
              <a:rPr kumimoji="0" lang="en-US" altLang="en-US" sz="2000" smtClean="0">
                <a:effectLst>
                  <a:outerShdw blurRad="38100" dist="38100" dir="2700000" algn="tl">
                    <a:srgbClr val="000000"/>
                  </a:outerShdw>
                </a:effectLst>
              </a:rPr>
              <a:t>multiple views</a:t>
            </a:r>
            <a:r>
              <a:rPr kumimoji="0" lang="en-US" altLang="en-US" sz="2000" smtClean="0"/>
              <a:t>, multi-view spec in UML</a:t>
            </a:r>
          </a:p>
        </p:txBody>
      </p:sp>
      <p:pic>
        <p:nvPicPr>
          <p:cNvPr id="512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ChangeArrowheads="1"/>
          </p:cNvSpPr>
          <p:nvPr>
            <p:ph type="title"/>
          </p:nvPr>
        </p:nvSpPr>
        <p:spPr>
          <a:xfrm>
            <a:off x="779463" y="317500"/>
            <a:ext cx="8178800" cy="762000"/>
          </a:xfrm>
          <a:noFill/>
        </p:spPr>
        <p:txBody>
          <a:bodyPr/>
          <a:lstStyle/>
          <a:p>
            <a:pPr>
              <a:lnSpc>
                <a:spcPct val="110000"/>
              </a:lnSpc>
            </a:pPr>
            <a:r>
              <a:rPr kumimoji="0" lang="en-US" altLang="en-US" smtClean="0"/>
              <a:t>Requirements specification &amp; documentation: outline  </a:t>
            </a:r>
            <a:r>
              <a:rPr kumimoji="0" lang="en-US" altLang="en-US" sz="2400" smtClean="0"/>
              <a:t>(2)</a:t>
            </a:r>
            <a:endParaRPr kumimoji="0" lang="en-US" altLang="en-US" smtClean="0"/>
          </a:p>
        </p:txBody>
      </p:sp>
      <p:sp>
        <p:nvSpPr>
          <p:cNvPr id="1028" name="Rectangle 3"/>
          <p:cNvSpPr>
            <a:spLocks noChangeArrowheads="1"/>
          </p:cNvSpPr>
          <p:nvPr>
            <p:ph type="body" idx="1"/>
          </p:nvPr>
        </p:nvSpPr>
        <p:spPr>
          <a:xfrm>
            <a:off x="331788" y="1216025"/>
            <a:ext cx="8529637" cy="5080000"/>
          </a:xfrm>
          <a:noFill/>
        </p:spPr>
        <p:txBody>
          <a:bodyPr/>
          <a:lstStyle/>
          <a:p>
            <a:pPr>
              <a:spcBef>
                <a:spcPts val="300"/>
              </a:spcBef>
            </a:pPr>
            <a:r>
              <a:rPr kumimoji="0" lang="en-US" altLang="en-US" smtClean="0"/>
              <a:t>Formal specification</a:t>
            </a:r>
          </a:p>
          <a:p>
            <a:pPr lvl="1">
              <a:lnSpc>
                <a:spcPct val="180000"/>
              </a:lnSpc>
              <a:spcBef>
                <a:spcPts val="200"/>
              </a:spcBef>
            </a:pPr>
            <a:r>
              <a:rPr kumimoji="0" lang="en-US" altLang="en-US" smtClean="0"/>
              <a:t>Logic as a basis for formalizing statements </a:t>
            </a:r>
          </a:p>
          <a:p>
            <a:pPr lvl="1">
              <a:lnSpc>
                <a:spcPct val="170000"/>
              </a:lnSpc>
              <a:spcBef>
                <a:spcPts val="200"/>
              </a:spcBef>
            </a:pPr>
            <a:r>
              <a:rPr kumimoji="0" lang="en-US" altLang="en-US" smtClean="0"/>
              <a:t>History-based specification</a:t>
            </a:r>
          </a:p>
          <a:p>
            <a:pPr lvl="1">
              <a:lnSpc>
                <a:spcPct val="170000"/>
              </a:lnSpc>
              <a:spcBef>
                <a:spcPts val="200"/>
              </a:spcBef>
            </a:pPr>
            <a:r>
              <a:rPr kumimoji="0" lang="en-US" altLang="en-US" smtClean="0"/>
              <a:t>State-based specification</a:t>
            </a:r>
          </a:p>
          <a:p>
            <a:pPr lvl="1">
              <a:lnSpc>
                <a:spcPct val="170000"/>
              </a:lnSpc>
              <a:spcBef>
                <a:spcPts val="200"/>
              </a:spcBef>
            </a:pPr>
            <a:r>
              <a:rPr kumimoji="0" lang="en-US" altLang="en-US" smtClean="0"/>
              <a:t>Event-based specification</a:t>
            </a:r>
          </a:p>
          <a:p>
            <a:pPr lvl="1">
              <a:lnSpc>
                <a:spcPct val="170000"/>
              </a:lnSpc>
              <a:spcBef>
                <a:spcPts val="300"/>
              </a:spcBef>
            </a:pPr>
            <a:r>
              <a:rPr kumimoji="0" lang="en-US" altLang="en-US" smtClean="0"/>
              <a:t>Algebraic specification</a:t>
            </a:r>
          </a:p>
        </p:txBody>
      </p:sp>
      <p:pic>
        <p:nvPicPr>
          <p:cNvPr id="102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03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900" y="1776413"/>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6"/>
          <p:cNvGraphicFramePr>
            <a:graphicFrameLocks noChangeAspect="1"/>
          </p:cNvGraphicFramePr>
          <p:nvPr/>
        </p:nvGraphicFramePr>
        <p:xfrm>
          <a:off x="7031038" y="4830763"/>
          <a:ext cx="1327150" cy="1335087"/>
        </p:xfrm>
        <a:graphic>
          <a:graphicData uri="http://schemas.openxmlformats.org/presentationml/2006/ole">
            <mc:AlternateContent xmlns:mc="http://schemas.openxmlformats.org/markup-compatibility/2006">
              <mc:Choice xmlns:v="urn:schemas-microsoft-com:vml" Requires="v">
                <p:oleObj spid="_x0000_s1032" name="Clip" r:id="rId6" imgW="2453040" imgH="2468520" progId="MS_ClipArt_Gallery.2">
                  <p:embed/>
                </p:oleObj>
              </mc:Choice>
              <mc:Fallback>
                <p:oleObj name="Clip" r:id="rId6" imgW="2453040" imgH="2468520"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1038" y="4830763"/>
                        <a:ext cx="1327150" cy="1335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0" lang="en-US" altLang="en-US" sz="2600" smtClean="0"/>
              <a:t>Free documentation </a:t>
            </a:r>
            <a:br>
              <a:rPr kumimoji="0" lang="en-US" altLang="en-US" sz="2600" smtClean="0"/>
            </a:br>
            <a:r>
              <a:rPr kumimoji="0" lang="en-US" altLang="en-US" sz="2600" smtClean="0"/>
              <a:t>in unrestricted natural language</a:t>
            </a:r>
          </a:p>
        </p:txBody>
      </p:sp>
      <p:sp>
        <p:nvSpPr>
          <p:cNvPr id="1391619" name="Rectangle 3"/>
          <p:cNvSpPr>
            <a:spLocks noGrp="1" noChangeArrowheads="1"/>
          </p:cNvSpPr>
          <p:nvPr>
            <p:ph type="body" idx="1"/>
          </p:nvPr>
        </p:nvSpPr>
        <p:spPr>
          <a:xfrm>
            <a:off x="131763" y="1395413"/>
            <a:ext cx="9012237" cy="4978400"/>
          </a:xfrm>
        </p:spPr>
        <p:txBody>
          <a:bodyPr/>
          <a:lstStyle/>
          <a:p>
            <a:r>
              <a:rPr lang="en-US" altLang="en-US" smtClean="0"/>
              <a:t>Unconstrained prose writing in natural language (NL) ...</a:t>
            </a:r>
          </a:p>
          <a:p>
            <a:pPr>
              <a:lnSpc>
                <a:spcPct val="70000"/>
              </a:lnSpc>
              <a:buFont typeface="Wingdings" pitchFamily="2" charset="2"/>
              <a:buNone/>
            </a:pPr>
            <a:r>
              <a:rPr lang="en-US" altLang="en-US" sz="2400" b="1" smtClean="0">
                <a:solidFill>
                  <a:schemeClr val="tx2"/>
                </a:solidFill>
                <a:latin typeface="Wingdings" pitchFamily="2" charset="2"/>
              </a:rPr>
              <a:t> J</a:t>
            </a:r>
            <a:r>
              <a:rPr lang="en-US" altLang="en-US" smtClean="0"/>
              <a:t> </a:t>
            </a:r>
            <a:r>
              <a:rPr lang="en-US" altLang="en-US" smtClean="0">
                <a:solidFill>
                  <a:srgbClr val="009999"/>
                </a:solidFill>
              </a:rPr>
              <a:t>Unlimited expressiveness, communicability, no training needed</a:t>
            </a:r>
          </a:p>
          <a:p>
            <a:pPr>
              <a:lnSpc>
                <a:spcPct val="80000"/>
              </a:lnSpc>
              <a:buFont typeface="Wingdings" pitchFamily="2" charset="2"/>
              <a:buNone/>
            </a:pPr>
            <a:r>
              <a:rPr lang="en-US" altLang="en-US" sz="2400" b="1" smtClean="0">
                <a:solidFill>
                  <a:schemeClr val="tx2"/>
                </a:solidFill>
                <a:latin typeface="Wingdings" pitchFamily="2" charset="2"/>
              </a:rPr>
              <a:t> L</a:t>
            </a:r>
            <a:r>
              <a:rPr lang="en-US" altLang="en-US" smtClean="0"/>
              <a:t> </a:t>
            </a:r>
            <a:r>
              <a:rPr lang="en-US" altLang="en-US" smtClean="0">
                <a:solidFill>
                  <a:srgbClr val="009999"/>
                </a:solidFill>
              </a:rPr>
              <a:t>Prone to many of the spec errors &amp; flaws </a:t>
            </a:r>
            <a:r>
              <a:rPr lang="en-US" altLang="en-US" sz="2000" smtClean="0">
                <a:solidFill>
                  <a:srgbClr val="009999"/>
                </a:solidFill>
              </a:rPr>
              <a:t>(cf. Chap.1)</a:t>
            </a:r>
            <a:endParaRPr lang="en-US" altLang="en-US" smtClean="0">
              <a:solidFill>
                <a:srgbClr val="009999"/>
              </a:solidFill>
            </a:endParaRPr>
          </a:p>
          <a:p>
            <a:pPr>
              <a:lnSpc>
                <a:spcPct val="120000"/>
              </a:lnSpc>
            </a:pPr>
            <a:r>
              <a:rPr lang="en-US" altLang="en-US" smtClean="0"/>
              <a:t>In particular, </a:t>
            </a:r>
            <a:r>
              <a:rPr lang="en-US" altLang="en-US" smtClean="0">
                <a:effectLst>
                  <a:outerShdw blurRad="38100" dist="38100" dir="2700000" algn="tl">
                    <a:srgbClr val="000000"/>
                  </a:outerShdw>
                </a:effectLst>
              </a:rPr>
              <a:t>ambiguities</a:t>
            </a:r>
            <a:r>
              <a:rPr lang="en-US" altLang="en-US" smtClean="0"/>
              <a:t> are inherent to NL; can be harmful</a:t>
            </a:r>
          </a:p>
          <a:p>
            <a:pPr lvl="1">
              <a:buFontTx/>
              <a:buNone/>
            </a:pPr>
            <a:r>
              <a:rPr kumimoji="0" lang="en-US" altLang="en-US" sz="2000" smtClean="0">
                <a:solidFill>
                  <a:srgbClr val="5F5F5F"/>
                </a:solidFill>
                <a:latin typeface="Arial" pitchFamily="34" charset="0"/>
              </a:rPr>
              <a:t>“Full braking shall be activated by any train that receives an outdated acceleration command </a:t>
            </a:r>
            <a:r>
              <a:rPr kumimoji="0" lang="en-US" altLang="en-US" sz="2000" smtClean="0">
                <a:solidFill>
                  <a:srgbClr val="5F5F5F"/>
                </a:solidFill>
                <a:effectLst>
                  <a:outerShdw blurRad="38100" dist="38100" dir="2700000" algn="tl">
                    <a:srgbClr val="000000"/>
                  </a:outerShdw>
                </a:effectLst>
                <a:latin typeface="Arial" pitchFamily="34" charset="0"/>
              </a:rPr>
              <a:t>or</a:t>
            </a:r>
            <a:r>
              <a:rPr kumimoji="0" lang="en-US" altLang="en-US" sz="2000" smtClean="0">
                <a:solidFill>
                  <a:srgbClr val="5F5F5F"/>
                </a:solidFill>
                <a:latin typeface="Arial" pitchFamily="34" charset="0"/>
              </a:rPr>
              <a:t> that enters a station block at speed higher than </a:t>
            </a:r>
            <a:r>
              <a:rPr kumimoji="0" lang="en-US" altLang="en-US" sz="2000" i="1" smtClean="0">
                <a:solidFill>
                  <a:srgbClr val="5F5F5F"/>
                </a:solidFill>
                <a:latin typeface="Arial" pitchFamily="34" charset="0"/>
              </a:rPr>
              <a:t>X</a:t>
            </a:r>
            <a:r>
              <a:rPr kumimoji="0" lang="en-US" altLang="en-US" sz="2000" smtClean="0">
                <a:solidFill>
                  <a:srgbClr val="5F5F5F"/>
                </a:solidFill>
                <a:latin typeface="Arial" pitchFamily="34" charset="0"/>
              </a:rPr>
              <a:t> m.p.h. </a:t>
            </a:r>
            <a:r>
              <a:rPr kumimoji="0" lang="en-US" altLang="en-US" sz="2000" smtClean="0">
                <a:solidFill>
                  <a:srgbClr val="5F5F5F"/>
                </a:solidFill>
                <a:effectLst>
                  <a:outerShdw blurRad="38100" dist="38100" dir="2700000" algn="tl">
                    <a:srgbClr val="000000"/>
                  </a:outerShdw>
                </a:effectLst>
                <a:latin typeface="Arial" pitchFamily="34" charset="0"/>
              </a:rPr>
              <a:t>and for which</a:t>
            </a:r>
            <a:r>
              <a:rPr kumimoji="0" lang="en-US" altLang="en-US" sz="2000" smtClean="0">
                <a:solidFill>
                  <a:srgbClr val="5F5F5F"/>
                </a:solidFill>
                <a:latin typeface="Arial" pitchFamily="34" charset="0"/>
              </a:rPr>
              <a:t> the preceding train is closer than </a:t>
            </a:r>
            <a:r>
              <a:rPr kumimoji="0" lang="en-US" altLang="en-US" sz="2000" i="1" smtClean="0">
                <a:solidFill>
                  <a:srgbClr val="5F5F5F"/>
                </a:solidFill>
                <a:latin typeface="Arial" pitchFamily="34" charset="0"/>
              </a:rPr>
              <a:t>Y</a:t>
            </a:r>
            <a:r>
              <a:rPr kumimoji="0" lang="en-US" altLang="en-US" sz="2000" smtClean="0">
                <a:solidFill>
                  <a:srgbClr val="5F5F5F"/>
                </a:solidFill>
                <a:latin typeface="Arial" pitchFamily="34" charset="0"/>
              </a:rPr>
              <a:t> yards.”</a:t>
            </a:r>
            <a:endParaRPr lang="en-US" altLang="en-US" sz="2000" smtClean="0">
              <a:latin typeface="Arial" pitchFamily="34" charset="0"/>
            </a:endParaRPr>
          </a:p>
          <a:p>
            <a:r>
              <a:rPr lang="en-US" altLang="en-US" smtClean="0"/>
              <a:t>Frequent confusions among logical connectives in NL </a:t>
            </a:r>
          </a:p>
          <a:p>
            <a:pPr lvl="1">
              <a:lnSpc>
                <a:spcPct val="90000"/>
              </a:lnSpc>
            </a:pPr>
            <a:r>
              <a:rPr lang="en-US" altLang="en-US" sz="2000" smtClean="0"/>
              <a:t>e.g.</a:t>
            </a:r>
            <a:r>
              <a:rPr lang="en-US" altLang="en-US" smtClean="0"/>
              <a:t> case analysis:	</a:t>
            </a:r>
          </a:p>
          <a:p>
            <a:pPr algn="just">
              <a:lnSpc>
                <a:spcPct val="80000"/>
              </a:lnSpc>
              <a:buFont typeface="Wingdings" pitchFamily="2" charset="2"/>
              <a:buNone/>
            </a:pPr>
            <a:r>
              <a:rPr kumimoji="0" lang="en-US" altLang="en-US" sz="2000" b="1" smtClean="0">
                <a:solidFill>
                  <a:srgbClr val="009999"/>
                </a:solidFill>
                <a:latin typeface="Arial" pitchFamily="34" charset="0"/>
              </a:rPr>
              <a:t>                                 </a:t>
            </a:r>
            <a:r>
              <a:rPr kumimoji="0" lang="en-US" altLang="en-US" sz="2000" b="1" smtClean="0">
                <a:solidFill>
                  <a:srgbClr val="5F5F5F"/>
                </a:solidFill>
                <a:latin typeface="Arial" pitchFamily="34" charset="0"/>
              </a:rPr>
              <a:t>If </a:t>
            </a:r>
            <a:r>
              <a:rPr kumimoji="0" lang="en-US" altLang="en-US" sz="2000" smtClean="0">
                <a:solidFill>
                  <a:srgbClr val="5F5F5F"/>
                </a:solidFill>
                <a:latin typeface="Arial" pitchFamily="34" charset="0"/>
              </a:rPr>
              <a:t>Case1 </a:t>
            </a:r>
            <a:r>
              <a:rPr kumimoji="0" lang="en-US" altLang="en-US" sz="2000" b="1" smtClean="0">
                <a:solidFill>
                  <a:srgbClr val="5F5F5F"/>
                </a:solidFill>
                <a:latin typeface="Arial" pitchFamily="34" charset="0"/>
              </a:rPr>
              <a:t>then</a:t>
            </a:r>
            <a:r>
              <a:rPr kumimoji="0" lang="en-US" altLang="en-US" sz="2000" smtClean="0">
                <a:solidFill>
                  <a:srgbClr val="5F5F5F"/>
                </a:solidFill>
                <a:latin typeface="Arial" pitchFamily="34" charset="0"/>
              </a:rPr>
              <a:t> &lt;Statement1&gt;</a:t>
            </a:r>
          </a:p>
          <a:p>
            <a:pPr algn="just">
              <a:lnSpc>
                <a:spcPct val="100000"/>
              </a:lnSpc>
              <a:spcBef>
                <a:spcPts val="300"/>
              </a:spcBef>
              <a:buFont typeface="Wingdings" pitchFamily="2" charset="2"/>
              <a:buNone/>
            </a:pPr>
            <a:r>
              <a:rPr kumimoji="0" lang="en-US" altLang="en-US" sz="2000" smtClean="0">
                <a:solidFill>
                  <a:srgbClr val="5F5F5F"/>
                </a:solidFill>
                <a:latin typeface="Arial" pitchFamily="34" charset="0"/>
              </a:rPr>
              <a:t>                            </a:t>
            </a:r>
            <a:r>
              <a:rPr kumimoji="0" lang="en-US" altLang="en-US" sz="2000" b="1" i="1" smtClean="0">
                <a:solidFill>
                  <a:srgbClr val="5F5F5F"/>
                </a:solidFill>
                <a:latin typeface="Arial" pitchFamily="34" charset="0"/>
              </a:rPr>
              <a:t>or</a:t>
            </a:r>
            <a:r>
              <a:rPr kumimoji="0" lang="en-US" altLang="en-US" sz="2000" b="1" smtClean="0">
                <a:solidFill>
                  <a:srgbClr val="5F5F5F"/>
                </a:solidFill>
                <a:latin typeface="Arial" pitchFamily="34" charset="0"/>
              </a:rPr>
              <a:t> if</a:t>
            </a:r>
            <a:r>
              <a:rPr kumimoji="0" lang="en-US" altLang="en-US" sz="2000" smtClean="0">
                <a:solidFill>
                  <a:srgbClr val="5F5F5F"/>
                </a:solidFill>
                <a:latin typeface="Arial" pitchFamily="34" charset="0"/>
              </a:rPr>
              <a:t> Case2 </a:t>
            </a:r>
            <a:r>
              <a:rPr kumimoji="0" lang="en-US" altLang="en-US" sz="2000" b="1" smtClean="0">
                <a:solidFill>
                  <a:srgbClr val="5F5F5F"/>
                </a:solidFill>
                <a:latin typeface="Arial" pitchFamily="34" charset="0"/>
              </a:rPr>
              <a:t>then</a:t>
            </a:r>
            <a:r>
              <a:rPr kumimoji="0" lang="en-US" altLang="en-US" sz="2000" smtClean="0">
                <a:solidFill>
                  <a:srgbClr val="5F5F5F"/>
                </a:solidFill>
                <a:latin typeface="Arial" pitchFamily="34" charset="0"/>
              </a:rPr>
              <a:t> &lt;Statement2&gt;</a:t>
            </a:r>
            <a:r>
              <a:rPr kumimoji="0" lang="en-US" altLang="en-US" sz="2000" smtClean="0">
                <a:solidFill>
                  <a:srgbClr val="009999"/>
                </a:solidFill>
                <a:latin typeface="Arial" pitchFamily="34" charset="0"/>
              </a:rPr>
              <a:t>             </a:t>
            </a:r>
            <a:r>
              <a:rPr kumimoji="0" lang="en-US" altLang="en-US" sz="1800" smtClean="0">
                <a:solidFill>
                  <a:srgbClr val="009999"/>
                </a:solidFill>
              </a:rPr>
              <a:t>(amounts to </a:t>
            </a:r>
            <a:r>
              <a:rPr kumimoji="0" lang="en-US" altLang="en-US" sz="1800" b="1" smtClean="0">
                <a:solidFill>
                  <a:srgbClr val="009999"/>
                </a:solidFill>
              </a:rPr>
              <a:t>true</a:t>
            </a:r>
            <a:r>
              <a:rPr kumimoji="0" lang="en-US" altLang="en-US" sz="1800" smtClean="0">
                <a:solidFill>
                  <a:srgbClr val="009999"/>
                </a:solidFill>
              </a:rPr>
              <a:t>!)</a:t>
            </a:r>
            <a:endParaRPr kumimoji="0" lang="en-US" altLang="en-US" sz="2000" smtClean="0">
              <a:solidFill>
                <a:srgbClr val="009999"/>
              </a:solidFill>
            </a:endParaRPr>
          </a:p>
          <a:p>
            <a:pPr algn="just">
              <a:spcBef>
                <a:spcPct val="15000"/>
              </a:spcBef>
              <a:buFont typeface="Wingdings" pitchFamily="2" charset="2"/>
              <a:buNone/>
            </a:pPr>
            <a:r>
              <a:rPr kumimoji="0" lang="en-US" altLang="en-US" sz="2000" b="1" smtClean="0">
                <a:solidFill>
                  <a:srgbClr val="5F5F5F"/>
                </a:solidFill>
                <a:latin typeface="Arial" pitchFamily="34" charset="0"/>
              </a:rPr>
              <a:t>                   </a:t>
            </a:r>
            <a:r>
              <a:rPr kumimoji="0" lang="en-US" altLang="en-US" sz="2000" i="1" smtClean="0">
                <a:solidFill>
                  <a:srgbClr val="009999"/>
                </a:solidFill>
              </a:rPr>
              <a:t>vs. </a:t>
            </a:r>
            <a:r>
              <a:rPr kumimoji="0" lang="en-US" altLang="en-US" sz="2000" b="1" smtClean="0">
                <a:solidFill>
                  <a:srgbClr val="5F5F5F"/>
                </a:solidFill>
                <a:latin typeface="Arial" pitchFamily="34" charset="0"/>
              </a:rPr>
              <a:t>        If </a:t>
            </a:r>
            <a:r>
              <a:rPr kumimoji="0" lang="en-US" altLang="en-US" sz="2000" smtClean="0">
                <a:solidFill>
                  <a:srgbClr val="5F5F5F"/>
                </a:solidFill>
                <a:latin typeface="Arial" pitchFamily="34" charset="0"/>
              </a:rPr>
              <a:t>Case1 </a:t>
            </a:r>
            <a:r>
              <a:rPr kumimoji="0" lang="en-US" altLang="en-US" sz="2000" b="1" smtClean="0">
                <a:solidFill>
                  <a:srgbClr val="5F5F5F"/>
                </a:solidFill>
                <a:latin typeface="Arial" pitchFamily="34" charset="0"/>
              </a:rPr>
              <a:t>then</a:t>
            </a:r>
            <a:r>
              <a:rPr kumimoji="0" lang="en-US" altLang="en-US" sz="2000" smtClean="0">
                <a:solidFill>
                  <a:srgbClr val="5F5F5F"/>
                </a:solidFill>
                <a:latin typeface="Arial" pitchFamily="34" charset="0"/>
              </a:rPr>
              <a:t> &lt;Statement1&gt;</a:t>
            </a:r>
          </a:p>
          <a:p>
            <a:pPr algn="just">
              <a:lnSpc>
                <a:spcPct val="90000"/>
              </a:lnSpc>
              <a:spcBef>
                <a:spcPts val="300"/>
              </a:spcBef>
              <a:buFont typeface="Wingdings" pitchFamily="2" charset="2"/>
              <a:buNone/>
            </a:pPr>
            <a:r>
              <a:rPr kumimoji="0" lang="en-US" altLang="en-US" sz="2000" smtClean="0">
                <a:solidFill>
                  <a:srgbClr val="5F5F5F"/>
                </a:solidFill>
                <a:latin typeface="Arial" pitchFamily="34" charset="0"/>
              </a:rPr>
              <a:t> 	  	            </a:t>
            </a:r>
            <a:r>
              <a:rPr kumimoji="0" lang="en-US" altLang="en-US" sz="2000" b="1" i="1" smtClean="0">
                <a:solidFill>
                  <a:srgbClr val="5F5F5F"/>
                </a:solidFill>
                <a:latin typeface="Arial" pitchFamily="34" charset="0"/>
              </a:rPr>
              <a:t>and</a:t>
            </a:r>
            <a:r>
              <a:rPr kumimoji="0" lang="en-US" altLang="en-US" sz="2000" b="1" smtClean="0">
                <a:solidFill>
                  <a:srgbClr val="5F5F5F"/>
                </a:solidFill>
                <a:latin typeface="Arial" pitchFamily="34" charset="0"/>
              </a:rPr>
              <a:t> if</a:t>
            </a:r>
            <a:r>
              <a:rPr kumimoji="0" lang="en-US" altLang="en-US" sz="2000" smtClean="0">
                <a:solidFill>
                  <a:srgbClr val="5F5F5F"/>
                </a:solidFill>
                <a:latin typeface="Arial" pitchFamily="34" charset="0"/>
              </a:rPr>
              <a:t> Case2 </a:t>
            </a:r>
            <a:r>
              <a:rPr kumimoji="0" lang="en-US" altLang="en-US" sz="2000" b="1" smtClean="0">
                <a:solidFill>
                  <a:srgbClr val="5F5F5F"/>
                </a:solidFill>
                <a:latin typeface="Arial" pitchFamily="34" charset="0"/>
              </a:rPr>
              <a:t>then</a:t>
            </a:r>
            <a:r>
              <a:rPr kumimoji="0" lang="en-US" altLang="en-US" sz="2000" smtClean="0">
                <a:solidFill>
                  <a:srgbClr val="5F5F5F"/>
                </a:solidFill>
                <a:latin typeface="Arial" pitchFamily="34" charset="0"/>
              </a:rPr>
              <a:t> &lt;Statement2&gt;</a:t>
            </a:r>
          </a:p>
        </p:txBody>
      </p:sp>
      <p:grpSp>
        <p:nvGrpSpPr>
          <p:cNvPr id="28676" name="Group 78"/>
          <p:cNvGrpSpPr>
            <a:grpSpLocks/>
          </p:cNvGrpSpPr>
          <p:nvPr/>
        </p:nvGrpSpPr>
        <p:grpSpPr bwMode="auto">
          <a:xfrm>
            <a:off x="65088" y="-155575"/>
            <a:ext cx="1277937" cy="1147763"/>
            <a:chOff x="158" y="-80"/>
            <a:chExt cx="805" cy="723"/>
          </a:xfrm>
        </p:grpSpPr>
        <p:grpSp>
          <p:nvGrpSpPr>
            <p:cNvPr id="28677" name="Group 5"/>
            <p:cNvGrpSpPr>
              <a:grpSpLocks/>
            </p:cNvGrpSpPr>
            <p:nvPr/>
          </p:nvGrpSpPr>
          <p:grpSpPr bwMode="auto">
            <a:xfrm>
              <a:off x="252" y="145"/>
              <a:ext cx="711" cy="498"/>
              <a:chOff x="2949" y="2076"/>
              <a:chExt cx="2358" cy="839"/>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2079"/>
                <a:ext cx="2192" cy="795"/>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8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3838" y="228600"/>
            <a:ext cx="7464425" cy="762000"/>
          </a:xfrm>
        </p:spPr>
        <p:txBody>
          <a:bodyPr/>
          <a:lstStyle/>
          <a:p>
            <a:pPr>
              <a:lnSpc>
                <a:spcPct val="110000"/>
              </a:lnSpc>
            </a:pPr>
            <a:r>
              <a:rPr kumimoji="0" lang="en-US" altLang="en-US" sz="2600" smtClean="0"/>
              <a:t>Disciplined documentation in structured NL:</a:t>
            </a:r>
            <a:br>
              <a:rPr kumimoji="0" lang="en-US" altLang="en-US" sz="2600" smtClean="0"/>
            </a:br>
            <a:r>
              <a:rPr kumimoji="0" lang="en-US" altLang="en-US" sz="2600" smtClean="0"/>
              <a:t>local rules on writing statements</a:t>
            </a:r>
          </a:p>
        </p:txBody>
      </p:sp>
      <p:sp>
        <p:nvSpPr>
          <p:cNvPr id="1397763" name="Rectangle 3"/>
          <p:cNvSpPr>
            <a:spLocks noGrp="1" noChangeArrowheads="1"/>
          </p:cNvSpPr>
          <p:nvPr>
            <p:ph type="body" idx="1"/>
          </p:nvPr>
        </p:nvSpPr>
        <p:spPr>
          <a:xfrm>
            <a:off x="357188" y="1214438"/>
            <a:ext cx="8524875" cy="4978400"/>
          </a:xfrm>
        </p:spPr>
        <p:txBody>
          <a:bodyPr/>
          <a:lstStyle/>
          <a:p>
            <a:r>
              <a:rPr lang="en-US" altLang="en-US" smtClean="0"/>
              <a:t>Use </a:t>
            </a:r>
            <a:r>
              <a:rPr lang="en-US" altLang="en-US" smtClean="0">
                <a:effectLst>
                  <a:outerShdw blurRad="38100" dist="38100" dir="2700000" algn="tl">
                    <a:srgbClr val="000000"/>
                  </a:outerShdw>
                </a:effectLst>
              </a:rPr>
              <a:t>stylistic rules</a:t>
            </a:r>
            <a:r>
              <a:rPr lang="en-US" altLang="en-US" smtClean="0"/>
              <a:t> for good NL spec, </a:t>
            </a:r>
            <a:r>
              <a:rPr lang="en-US" altLang="en-US" sz="2000" smtClean="0">
                <a:solidFill>
                  <a:srgbClr val="009999"/>
                </a:solidFill>
              </a:rPr>
              <a:t>e.g.</a:t>
            </a:r>
          </a:p>
          <a:p>
            <a:pPr lvl="1" algn="just">
              <a:lnSpc>
                <a:spcPct val="130000"/>
              </a:lnSpc>
              <a:spcBef>
                <a:spcPct val="15000"/>
              </a:spcBef>
              <a:buClr>
                <a:schemeClr val="tx1"/>
              </a:buClr>
              <a:buFont typeface="Symbol" pitchFamily="18" charset="2"/>
              <a:buChar char="-"/>
            </a:pPr>
            <a:r>
              <a:rPr kumimoji="0" lang="en-US" altLang="en-US" sz="2000" smtClean="0"/>
              <a:t>Identify who will read this;  write accordingly</a:t>
            </a:r>
          </a:p>
          <a:p>
            <a:pPr lvl="1" algn="just">
              <a:spcBef>
                <a:spcPct val="15000"/>
              </a:spcBef>
              <a:buClr>
                <a:schemeClr val="tx1"/>
              </a:buClr>
              <a:buFont typeface="Symbol" pitchFamily="18" charset="2"/>
              <a:buChar char="-"/>
            </a:pPr>
            <a:r>
              <a:rPr kumimoji="0" lang="en-US" altLang="en-US" sz="2000" smtClean="0"/>
              <a:t>Say what you are going to do before doing it</a:t>
            </a:r>
          </a:p>
          <a:p>
            <a:pPr lvl="1" algn="just">
              <a:spcBef>
                <a:spcPct val="15000"/>
              </a:spcBef>
              <a:buClr>
                <a:schemeClr val="tx1"/>
              </a:buClr>
              <a:buFont typeface="Symbol" pitchFamily="18" charset="2"/>
              <a:buChar char="-"/>
            </a:pPr>
            <a:r>
              <a:rPr kumimoji="0" lang="en-US" altLang="en-US" sz="2000" smtClean="0"/>
              <a:t>Motivate first, summarize after</a:t>
            </a:r>
          </a:p>
          <a:p>
            <a:pPr lvl="1" algn="just">
              <a:spcBef>
                <a:spcPct val="15000"/>
              </a:spcBef>
              <a:buClr>
                <a:schemeClr val="tx1"/>
              </a:buClr>
              <a:buFont typeface="Symbol" pitchFamily="18" charset="2"/>
              <a:buChar char="-"/>
            </a:pPr>
            <a:r>
              <a:rPr kumimoji="0" lang="en-US" altLang="en-US" sz="2000" smtClean="0"/>
              <a:t>Make sure every concept is defined before use</a:t>
            </a:r>
          </a:p>
          <a:p>
            <a:pPr lvl="1" algn="just">
              <a:spcBef>
                <a:spcPct val="15000"/>
              </a:spcBef>
              <a:buClr>
                <a:schemeClr val="tx1"/>
              </a:buClr>
              <a:buFont typeface="Symbol" pitchFamily="18" charset="2"/>
              <a:buChar char="-"/>
            </a:pPr>
            <a:r>
              <a:rPr kumimoji="0" lang="en-US" altLang="en-US" sz="2000" smtClean="0"/>
              <a:t>Keep asking yourself: </a:t>
            </a:r>
            <a:r>
              <a:rPr kumimoji="0" lang="en-US" altLang="en-US" sz="2000" i="1" smtClean="0"/>
              <a:t>“Is this comprehensible? Is this enough? Is this relevant?”</a:t>
            </a:r>
          </a:p>
          <a:p>
            <a:pPr lvl="1" algn="just">
              <a:lnSpc>
                <a:spcPct val="100000"/>
              </a:lnSpc>
              <a:spcBef>
                <a:spcPct val="20000"/>
              </a:spcBef>
              <a:buClr>
                <a:schemeClr val="tx1"/>
              </a:buClr>
              <a:buFont typeface="Symbol" pitchFamily="18" charset="2"/>
              <a:buChar char="-"/>
            </a:pPr>
            <a:r>
              <a:rPr kumimoji="0" lang="en-US" altLang="en-US" sz="2000" smtClean="0"/>
              <a:t>Never more than one req, assumption, or dom prop in a single sentence. Keep sentences short.</a:t>
            </a:r>
          </a:p>
          <a:p>
            <a:pPr lvl="1" algn="just">
              <a:lnSpc>
                <a:spcPct val="100000"/>
              </a:lnSpc>
              <a:spcBef>
                <a:spcPct val="20000"/>
              </a:spcBef>
              <a:buClr>
                <a:schemeClr val="tx1"/>
              </a:buClr>
              <a:buFont typeface="Symbol" pitchFamily="18" charset="2"/>
              <a:buChar char="-"/>
            </a:pPr>
            <a:r>
              <a:rPr kumimoji="0" lang="en-US" altLang="en-US" sz="2000" smtClean="0"/>
              <a:t>Use </a:t>
            </a:r>
            <a:r>
              <a:rPr kumimoji="0" lang="en-US" altLang="en-US" sz="2000" i="1" smtClean="0"/>
              <a:t>“shall” </a:t>
            </a:r>
            <a:r>
              <a:rPr kumimoji="0" lang="en-US" altLang="en-US" sz="2000" smtClean="0"/>
              <a:t>for mandatory, </a:t>
            </a:r>
            <a:r>
              <a:rPr kumimoji="0" lang="en-US" altLang="en-US" sz="2000" i="1" smtClean="0"/>
              <a:t>“should”</a:t>
            </a:r>
            <a:r>
              <a:rPr kumimoji="0" lang="en-US" altLang="en-US" sz="2000" smtClean="0"/>
              <a:t> for desirable prescriptions</a:t>
            </a:r>
          </a:p>
          <a:p>
            <a:pPr lvl="1" algn="just">
              <a:spcBef>
                <a:spcPct val="15000"/>
              </a:spcBef>
              <a:buClr>
                <a:schemeClr val="tx1"/>
              </a:buClr>
              <a:buFont typeface="Symbol" pitchFamily="18" charset="2"/>
              <a:buChar char="-"/>
            </a:pPr>
            <a:r>
              <a:rPr kumimoji="0" lang="en-US" altLang="en-US" sz="2000" smtClean="0"/>
              <a:t>Avoid unnecessary jargon &amp; acronyms</a:t>
            </a:r>
          </a:p>
          <a:p>
            <a:pPr lvl="1" algn="just">
              <a:spcBef>
                <a:spcPct val="15000"/>
              </a:spcBef>
              <a:buClr>
                <a:schemeClr val="tx1"/>
              </a:buClr>
              <a:buFont typeface="Symbol" pitchFamily="18" charset="2"/>
              <a:buChar char="-"/>
            </a:pPr>
            <a:r>
              <a:rPr kumimoji="0" lang="en-US" altLang="en-US" sz="2000" smtClean="0"/>
              <a:t>Use suggestive examples to clarify abstract statements</a:t>
            </a:r>
          </a:p>
          <a:p>
            <a:pPr lvl="1" algn="just">
              <a:spcBef>
                <a:spcPct val="15000"/>
              </a:spcBef>
              <a:buClr>
                <a:schemeClr val="tx1"/>
              </a:buClr>
              <a:buFont typeface="Symbol" pitchFamily="18" charset="2"/>
              <a:buChar char="-"/>
            </a:pPr>
            <a:r>
              <a:rPr kumimoji="0" lang="en-US" altLang="en-US" sz="2000" smtClean="0"/>
              <a:t>Supply diagrams for complex relationships among items</a:t>
            </a:r>
            <a:endParaRPr kumimoji="0" lang="en-US" altLang="en-US" sz="2000" smtClean="0">
              <a:latin typeface="Arial" pitchFamily="34" charset="0"/>
            </a:endParaRPr>
          </a:p>
          <a:p>
            <a:pPr lvl="1" algn="just">
              <a:lnSpc>
                <a:spcPct val="150000"/>
              </a:lnSpc>
              <a:spcBef>
                <a:spcPts val="200"/>
              </a:spcBef>
              <a:buClr>
                <a:schemeClr val="tx1"/>
              </a:buClr>
              <a:buFont typeface="Symbol" pitchFamily="18" charset="2"/>
              <a:buNone/>
            </a:pPr>
            <a:r>
              <a:rPr kumimoji="0" lang="en-US" altLang="en-US" sz="1800" smtClean="0">
                <a:solidFill>
                  <a:schemeClr val="tx1"/>
                </a:solidFill>
              </a:rPr>
              <a:t>(More in the book)</a:t>
            </a:r>
          </a:p>
        </p:txBody>
      </p:sp>
      <p:grpSp>
        <p:nvGrpSpPr>
          <p:cNvPr id="29700" name="Group 106"/>
          <p:cNvGrpSpPr>
            <a:grpSpLocks/>
          </p:cNvGrpSpPr>
          <p:nvPr/>
        </p:nvGrpSpPr>
        <p:grpSpPr bwMode="auto">
          <a:xfrm>
            <a:off x="138113" y="-144463"/>
            <a:ext cx="1184275" cy="1154113"/>
            <a:chOff x="249" y="-73"/>
            <a:chExt cx="746" cy="727"/>
          </a:xfrm>
        </p:grpSpPr>
        <p:grpSp>
          <p:nvGrpSpPr>
            <p:cNvPr id="29701" name="Group 78"/>
            <p:cNvGrpSpPr>
              <a:grpSpLocks/>
            </p:cNvGrpSpPr>
            <p:nvPr/>
          </p:nvGrpSpPr>
          <p:grpSpPr bwMode="auto">
            <a:xfrm>
              <a:off x="249" y="99"/>
              <a:ext cx="737" cy="555"/>
              <a:chOff x="1784" y="1547"/>
              <a:chExt cx="363" cy="406"/>
            </a:xfrm>
          </p:grpSpPr>
          <p:sp>
            <p:nvSpPr>
              <p:cNvPr id="1397839" name="Freeform 79"/>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7840" name="Freeform 80"/>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7841" name="Freeform 81"/>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7842" name="Freeform 82"/>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7843" name="Freeform 83"/>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7844" name="Freeform 84"/>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7845" name="Freeform 85"/>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7846" name="Freeform 86"/>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7847" name="Freeform 87"/>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7848" name="Freeform 88"/>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7849" name="Freeform 89"/>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7850" name="Freeform 90"/>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7851" name="Freeform 91"/>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7852" name="Freeform 92"/>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7853" name="Freeform 93"/>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7854" name="Freeform 94"/>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7855" name="Freeform 95"/>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7856" name="Freeform 96"/>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7857" name="Freeform 97"/>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7858" name="Freeform 98"/>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7859" name="Freeform 99"/>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7860" name="Freeform 100"/>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7861" name="Freeform 101"/>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7862" name="Freeform 102"/>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7863" name="Freeform 103"/>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9702" name="Text Box 104"/>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493838" y="228600"/>
            <a:ext cx="7464425" cy="762000"/>
          </a:xfrm>
        </p:spPr>
        <p:txBody>
          <a:bodyPr/>
          <a:lstStyle/>
          <a:p>
            <a:pPr>
              <a:lnSpc>
                <a:spcPct val="110000"/>
              </a:lnSpc>
            </a:pPr>
            <a:r>
              <a:rPr kumimoji="0" lang="en-US" altLang="en-US" sz="2600" smtClean="0"/>
              <a:t>Disciplined documentation in structured NL:</a:t>
            </a:r>
            <a:br>
              <a:rPr kumimoji="0" lang="en-US" altLang="en-US" sz="2600" smtClean="0"/>
            </a:br>
            <a:r>
              <a:rPr kumimoji="0" lang="en-US" altLang="en-US" sz="2600" smtClean="0"/>
              <a:t>local rules on writing statements  </a:t>
            </a:r>
            <a:r>
              <a:rPr kumimoji="0" lang="en-US" altLang="en-US" sz="2000" smtClean="0"/>
              <a:t>(2)</a:t>
            </a:r>
            <a:endParaRPr kumimoji="0" lang="en-US" altLang="en-US" sz="2600" smtClean="0"/>
          </a:p>
        </p:txBody>
      </p:sp>
      <p:sp>
        <p:nvSpPr>
          <p:cNvPr id="1398787" name="Rectangle 3"/>
          <p:cNvSpPr>
            <a:spLocks noGrp="1" noChangeArrowheads="1"/>
          </p:cNvSpPr>
          <p:nvPr>
            <p:ph type="body" idx="1"/>
          </p:nvPr>
        </p:nvSpPr>
        <p:spPr>
          <a:xfrm>
            <a:off x="42863" y="1152525"/>
            <a:ext cx="9144000" cy="725488"/>
          </a:xfrm>
        </p:spPr>
        <p:txBody>
          <a:bodyPr/>
          <a:lstStyle/>
          <a:p>
            <a:r>
              <a:rPr lang="en-US" altLang="en-US" smtClean="0"/>
              <a:t>Use </a:t>
            </a:r>
            <a:r>
              <a:rPr lang="en-US" altLang="en-US" smtClean="0">
                <a:effectLst>
                  <a:outerShdw blurRad="38100" dist="38100" dir="2700000" algn="tl">
                    <a:srgbClr val="000000"/>
                  </a:outerShdw>
                </a:effectLst>
              </a:rPr>
              <a:t>decision tables</a:t>
            </a:r>
            <a:r>
              <a:rPr lang="en-US" altLang="en-US" smtClean="0"/>
              <a:t> for complex combinations of conditions</a:t>
            </a:r>
            <a:endParaRPr kumimoji="0" lang="en-US" altLang="en-US" sz="2400" smtClean="0"/>
          </a:p>
        </p:txBody>
      </p:sp>
      <p:grpSp>
        <p:nvGrpSpPr>
          <p:cNvPr id="2053" name="Group 84"/>
          <p:cNvGrpSpPr>
            <a:grpSpLocks/>
          </p:cNvGrpSpPr>
          <p:nvPr/>
        </p:nvGrpSpPr>
        <p:grpSpPr bwMode="auto">
          <a:xfrm>
            <a:off x="-955675" y="1814513"/>
            <a:ext cx="9956800" cy="2728912"/>
            <a:chOff x="-602" y="1116"/>
            <a:chExt cx="6272" cy="1719"/>
          </a:xfrm>
        </p:grpSpPr>
        <p:grpSp>
          <p:nvGrpSpPr>
            <p:cNvPr id="2083" name="Group 43"/>
            <p:cNvGrpSpPr>
              <a:grpSpLocks/>
            </p:cNvGrpSpPr>
            <p:nvPr/>
          </p:nvGrpSpPr>
          <p:grpSpPr bwMode="auto">
            <a:xfrm>
              <a:off x="-602" y="1429"/>
              <a:ext cx="6245" cy="1246"/>
              <a:chOff x="-602" y="1636"/>
              <a:chExt cx="6245" cy="1246"/>
            </a:xfrm>
          </p:grpSpPr>
          <p:sp>
            <p:nvSpPr>
              <p:cNvPr id="1398826" name="AutoShape 42"/>
              <p:cNvSpPr>
                <a:spLocks noChangeArrowheads="1"/>
              </p:cNvSpPr>
              <p:nvPr/>
            </p:nvSpPr>
            <p:spPr bwMode="auto">
              <a:xfrm>
                <a:off x="114" y="1658"/>
                <a:ext cx="5529" cy="1024"/>
              </a:xfrm>
              <a:prstGeom prst="roundRect">
                <a:avLst>
                  <a:gd name="adj" fmla="val 16667"/>
                </a:avLst>
              </a:prstGeom>
              <a:solidFill>
                <a:srgbClr val="E2E5FA"/>
              </a:solidFill>
              <a:ln w="12700" cap="sq">
                <a:noFill/>
                <a:round/>
                <a:headEnd/>
                <a:tailEnd/>
              </a:ln>
              <a:effec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graphicFrame>
            <p:nvGraphicFramePr>
              <p:cNvPr id="2050" name="Object 39"/>
              <p:cNvGraphicFramePr>
                <a:graphicFrameLocks noChangeAspect="1"/>
              </p:cNvGraphicFramePr>
              <p:nvPr/>
            </p:nvGraphicFramePr>
            <p:xfrm>
              <a:off x="-602" y="1636"/>
              <a:ext cx="6245" cy="1246"/>
            </p:xfrm>
            <a:graphic>
              <a:graphicData uri="http://schemas.openxmlformats.org/presentationml/2006/ole">
                <mc:AlternateContent xmlns:mc="http://schemas.openxmlformats.org/markup-compatibility/2006">
                  <mc:Choice xmlns:v="urn:schemas-microsoft-com:vml" Requires="v">
                    <p:oleObj spid="_x0000_s2097" name="Document" r:id="rId4" imgW="5791320" imgH="1156680" progId="Word.Document.8">
                      <p:embed/>
                    </p:oleObj>
                  </mc:Choice>
                  <mc:Fallback>
                    <p:oleObj name="Document" r:id="rId4" imgW="5791320" imgH="1156680" progId="Word.Document.8">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 y="1636"/>
                            <a:ext cx="6245" cy="12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8824" name="Line 40"/>
              <p:cNvSpPr>
                <a:spLocks noChangeShapeType="1"/>
              </p:cNvSpPr>
              <p:nvPr/>
            </p:nvSpPr>
            <p:spPr bwMode="auto">
              <a:xfrm>
                <a:off x="219" y="2280"/>
                <a:ext cx="5325" cy="0"/>
              </a:xfrm>
              <a:prstGeom prst="line">
                <a:avLst/>
              </a:prstGeom>
              <a:noFill/>
              <a:ln w="28575" cap="sq">
                <a:solidFill>
                  <a:schemeClr val="tx1"/>
                </a:solidFill>
                <a:round/>
                <a:headEnd/>
                <a:tailEnd/>
              </a:ln>
              <a:effectLst/>
            </p:spPr>
            <p:txBody>
              <a:bodyPr anchor="ctr">
                <a:spAutoFit/>
              </a:bodyPr>
              <a:lstStyle/>
              <a:p>
                <a:pPr>
                  <a:defRPr/>
                </a:pPr>
                <a:endParaRPr lang="en-GB"/>
              </a:p>
            </p:txBody>
          </p:sp>
          <p:sp>
            <p:nvSpPr>
              <p:cNvPr id="1398825" name="Line 41"/>
              <p:cNvSpPr>
                <a:spLocks noChangeShapeType="1"/>
              </p:cNvSpPr>
              <p:nvPr/>
            </p:nvSpPr>
            <p:spPr bwMode="auto">
              <a:xfrm>
                <a:off x="3224" y="1658"/>
                <a:ext cx="0" cy="1024"/>
              </a:xfrm>
              <a:prstGeom prst="line">
                <a:avLst/>
              </a:prstGeom>
              <a:noFill/>
              <a:ln w="28575" cap="sq">
                <a:solidFill>
                  <a:schemeClr val="tx1"/>
                </a:solidFill>
                <a:round/>
                <a:headEnd/>
                <a:tailEnd/>
              </a:ln>
              <a:effectLst/>
            </p:spPr>
            <p:txBody>
              <a:bodyPr anchor="ctr">
                <a:spAutoFit/>
              </a:bodyPr>
              <a:lstStyle/>
              <a:p>
                <a:pPr>
                  <a:defRPr/>
                </a:pPr>
                <a:endParaRPr lang="en-GB"/>
              </a:p>
            </p:txBody>
          </p:sp>
        </p:grpSp>
        <p:sp>
          <p:nvSpPr>
            <p:cNvPr id="1398828" name="Text Box 44"/>
            <p:cNvSpPr txBox="1">
              <a:spLocks noChangeArrowheads="1"/>
            </p:cNvSpPr>
            <p:nvPr/>
          </p:nvSpPr>
          <p:spPr bwMode="auto">
            <a:xfrm>
              <a:off x="1594" y="1201"/>
              <a:ext cx="1485"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input </a:t>
              </a:r>
              <a:r>
                <a:rPr lang="en-US" sz="2000">
                  <a:solidFill>
                    <a:srgbClr val="009999"/>
                  </a:solidFill>
                  <a:effectLst>
                    <a:outerShdw blurRad="38100" dist="38100" dir="2700000" algn="tl">
                      <a:srgbClr val="000000"/>
                    </a:outerShdw>
                  </a:effectLst>
                  <a:latin typeface="Comic Sans MS" pitchFamily="66" charset="0"/>
                </a:rPr>
                <a:t>if</a:t>
              </a:r>
              <a:r>
                <a:rPr lang="en-US" sz="2000">
                  <a:solidFill>
                    <a:srgbClr val="009999"/>
                  </a:solidFill>
                  <a:effectLst/>
                  <a:latin typeface="Comic Sans MS" pitchFamily="66" charset="0"/>
                </a:rPr>
                <a:t>-conditions</a:t>
              </a:r>
            </a:p>
          </p:txBody>
        </p:sp>
        <p:sp>
          <p:nvSpPr>
            <p:cNvPr id="1398829" name="Text Box 45"/>
            <p:cNvSpPr txBox="1">
              <a:spLocks noChangeArrowheads="1"/>
            </p:cNvSpPr>
            <p:nvPr/>
          </p:nvSpPr>
          <p:spPr bwMode="auto">
            <a:xfrm>
              <a:off x="1464" y="2493"/>
              <a:ext cx="1811"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output </a:t>
              </a:r>
              <a:r>
                <a:rPr lang="en-US" sz="2000">
                  <a:solidFill>
                    <a:srgbClr val="009999"/>
                  </a:solidFill>
                  <a:effectLst>
                    <a:outerShdw blurRad="38100" dist="38100" dir="2700000" algn="tl">
                      <a:srgbClr val="000000"/>
                    </a:outerShdw>
                  </a:effectLst>
                  <a:latin typeface="Comic Sans MS" pitchFamily="66" charset="0"/>
                </a:rPr>
                <a:t>then</a:t>
              </a:r>
              <a:r>
                <a:rPr lang="en-US" sz="2000">
                  <a:solidFill>
                    <a:srgbClr val="009999"/>
                  </a:solidFill>
                  <a:effectLst/>
                  <a:latin typeface="Comic Sans MS" pitchFamily="66" charset="0"/>
                </a:rPr>
                <a:t>-conditions</a:t>
              </a:r>
            </a:p>
          </p:txBody>
        </p:sp>
        <p:sp>
          <p:nvSpPr>
            <p:cNvPr id="1398830" name="Line 46"/>
            <p:cNvSpPr>
              <a:spLocks noChangeShapeType="1"/>
            </p:cNvSpPr>
            <p:nvPr/>
          </p:nvSpPr>
          <p:spPr bwMode="auto">
            <a:xfrm flipH="1">
              <a:off x="1137" y="1320"/>
              <a:ext cx="464" cy="16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1" name="Line 47"/>
            <p:cNvSpPr>
              <a:spLocks noChangeShapeType="1"/>
            </p:cNvSpPr>
            <p:nvPr/>
          </p:nvSpPr>
          <p:spPr bwMode="auto">
            <a:xfrm>
              <a:off x="1002" y="2449"/>
              <a:ext cx="504" cy="18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2" name="Line 48"/>
            <p:cNvSpPr>
              <a:spLocks noChangeShapeType="1"/>
            </p:cNvSpPr>
            <p:nvPr/>
          </p:nvSpPr>
          <p:spPr bwMode="auto">
            <a:xfrm flipH="1">
              <a:off x="4410" y="1317"/>
              <a:ext cx="263" cy="207"/>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2089" name="Text Box 49"/>
            <p:cNvSpPr txBox="1">
              <a:spLocks noChangeArrowheads="1"/>
            </p:cNvSpPr>
            <p:nvPr/>
          </p:nvSpPr>
          <p:spPr bwMode="auto">
            <a:xfrm>
              <a:off x="3292" y="1116"/>
              <a:ext cx="2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2000">
                  <a:solidFill>
                    <a:srgbClr val="009999"/>
                  </a:solidFill>
                  <a:effectLst/>
                  <a:latin typeface="Comic Sans MS" pitchFamily="66" charset="0"/>
                </a:rPr>
                <a:t>binary filling with truth values</a:t>
              </a:r>
            </a:p>
          </p:txBody>
        </p:sp>
        <p:sp>
          <p:nvSpPr>
            <p:cNvPr id="1398834" name="AutoShape 50"/>
            <p:cNvSpPr>
              <a:spLocks noChangeArrowheads="1"/>
            </p:cNvSpPr>
            <p:nvPr/>
          </p:nvSpPr>
          <p:spPr bwMode="auto">
            <a:xfrm>
              <a:off x="3937" y="1429"/>
              <a:ext cx="164" cy="1109"/>
            </a:xfrm>
            <a:prstGeom prst="roundRect">
              <a:avLst>
                <a:gd name="adj" fmla="val 50000"/>
              </a:avLst>
            </a:prstGeom>
            <a:noFill/>
            <a:ln w="12700" cap="sq">
              <a:solidFill>
                <a:schemeClr val="tx2"/>
              </a:solid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000000"/>
                  </a:outerShdw>
                </a:effectLst>
              </a:endParaRPr>
            </a:p>
          </p:txBody>
        </p:sp>
        <p:sp>
          <p:nvSpPr>
            <p:cNvPr id="2091" name="Text Box 51"/>
            <p:cNvSpPr txBox="1">
              <a:spLocks noChangeArrowheads="1"/>
            </p:cNvSpPr>
            <p:nvPr/>
          </p:nvSpPr>
          <p:spPr bwMode="auto">
            <a:xfrm>
              <a:off x="3380" y="2585"/>
              <a:ext cx="2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2000">
                  <a:solidFill>
                    <a:schemeClr val="tx2"/>
                  </a:solidFill>
                  <a:effectLst/>
                  <a:latin typeface="Comic Sans MS" pitchFamily="66" charset="0"/>
                </a:rPr>
                <a:t>one case = </a:t>
              </a:r>
              <a:r>
                <a:rPr lang="en-US" altLang="en-US" sz="1800">
                  <a:solidFill>
                    <a:schemeClr val="tx2"/>
                  </a:solidFill>
                  <a:effectLst/>
                  <a:latin typeface="Comic Sans MS" pitchFamily="66" charset="0"/>
                </a:rPr>
                <a:t>AND</a:t>
              </a:r>
              <a:r>
                <a:rPr lang="en-US" altLang="en-US" sz="2000">
                  <a:solidFill>
                    <a:schemeClr val="tx2"/>
                  </a:solidFill>
                  <a:effectLst/>
                  <a:latin typeface="Comic Sans MS" pitchFamily="66" charset="0"/>
                </a:rPr>
                <a:t>-combination</a:t>
              </a:r>
              <a:endParaRPr lang="en-US" altLang="en-US" sz="2000">
                <a:solidFill>
                  <a:srgbClr val="009999"/>
                </a:solidFill>
                <a:effectLst/>
                <a:latin typeface="Comic Sans MS" pitchFamily="66" charset="0"/>
              </a:endParaRPr>
            </a:p>
          </p:txBody>
        </p:sp>
        <p:sp>
          <p:nvSpPr>
            <p:cNvPr id="1398836" name="Line 52"/>
            <p:cNvSpPr>
              <a:spLocks noChangeShapeType="1"/>
            </p:cNvSpPr>
            <p:nvPr/>
          </p:nvSpPr>
          <p:spPr bwMode="auto">
            <a:xfrm flipH="1">
              <a:off x="3699" y="2548"/>
              <a:ext cx="328" cy="100"/>
            </a:xfrm>
            <a:prstGeom prst="line">
              <a:avLst/>
            </a:prstGeom>
            <a:noFill/>
            <a:ln w="12700">
              <a:solidFill>
                <a:schemeClr val="tx1"/>
              </a:solidFill>
              <a:prstDash val="dashDot"/>
              <a:round/>
              <a:headEnd/>
              <a:tailEnd/>
            </a:ln>
            <a:effectLst/>
          </p:spPr>
          <p:txBody>
            <a:bodyPr anchor="ctr">
              <a:spAutoFit/>
            </a:bodyPr>
            <a:lstStyle/>
            <a:p>
              <a:pPr>
                <a:defRPr/>
              </a:pPr>
              <a:endParaRPr lang="en-GB"/>
            </a:p>
          </p:txBody>
        </p:sp>
      </p:grpSp>
      <p:sp>
        <p:nvSpPr>
          <p:cNvPr id="1398837" name="Rectangle 53"/>
          <p:cNvSpPr>
            <a:spLocks noChangeArrowheads="1"/>
          </p:cNvSpPr>
          <p:nvPr/>
        </p:nvSpPr>
        <p:spPr bwMode="auto">
          <a:xfrm>
            <a:off x="142875" y="4357688"/>
            <a:ext cx="8716963" cy="2222500"/>
          </a:xfrm>
          <a:prstGeom prst="rect">
            <a:avLst/>
          </a:prstGeom>
          <a:noFill/>
          <a:ln w="9525">
            <a:noFill/>
            <a:miter lim="800000"/>
            <a:headEnd/>
            <a:tailEnd/>
          </a:ln>
          <a:effec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110000"/>
              </a:lnSpc>
              <a:spcBef>
                <a:spcPct val="40000"/>
              </a:spcBef>
              <a:buClr>
                <a:schemeClr val="tx2"/>
              </a:buClr>
              <a:buSzPct val="70000"/>
              <a:buFont typeface="Wingdings" pitchFamily="2" charset="2"/>
              <a:buChar char="u"/>
            </a:pPr>
            <a:r>
              <a:rPr lang="en-US" altLang="en-US" sz="2200">
                <a:solidFill>
                  <a:schemeClr val="tx1"/>
                </a:solidFill>
                <a:effectLst/>
                <a:latin typeface="Comic Sans MS" pitchFamily="66" charset="0"/>
              </a:rPr>
              <a:t>Systematic, simple, additional benefits ...</a:t>
            </a:r>
          </a:p>
          <a:p>
            <a:pPr lvl="1" algn="l">
              <a:spcBef>
                <a:spcPct val="25000"/>
              </a:spcBef>
              <a:buClr>
                <a:schemeClr val="tx2"/>
              </a:buClr>
              <a:buFontTx/>
              <a:buChar char="–"/>
            </a:pPr>
            <a:r>
              <a:rPr kumimoji="0" lang="en-US" altLang="en-US" sz="2000">
                <a:solidFill>
                  <a:srgbClr val="009999"/>
                </a:solidFill>
                <a:effectLst/>
                <a:latin typeface="Comic Sans MS" pitchFamily="66" charset="0"/>
              </a:rPr>
              <a:t>Completeness check: </a:t>
            </a:r>
            <a:r>
              <a:rPr kumimoji="0" lang="en-US" altLang="en-US" sz="2000">
                <a:solidFill>
                  <a:srgbClr val="009999"/>
                </a:solidFill>
                <a:effectLst>
                  <a:outerShdw blurRad="38100" dist="38100" dir="2700000" algn="tl">
                    <a:srgbClr val="000000"/>
                  </a:outerShdw>
                </a:effectLst>
                <a:latin typeface="Comic Sans MS" pitchFamily="66" charset="0"/>
              </a:rPr>
              <a:t>2</a:t>
            </a:r>
            <a:r>
              <a:rPr kumimoji="0" lang="en-US" altLang="en-US" sz="2000" baseline="30000">
                <a:solidFill>
                  <a:srgbClr val="009999"/>
                </a:solidFill>
                <a:effectLst>
                  <a:outerShdw blurRad="38100" dist="38100" dir="2700000" algn="tl">
                    <a:srgbClr val="000000"/>
                  </a:outerShdw>
                </a:effectLst>
                <a:latin typeface="Comic Sans MS" pitchFamily="66" charset="0"/>
              </a:rPr>
              <a:t>N</a:t>
            </a:r>
            <a:r>
              <a:rPr kumimoji="0" lang="en-US" altLang="en-US" sz="2000">
                <a:solidFill>
                  <a:srgbClr val="009999"/>
                </a:solidFill>
                <a:effectLst/>
                <a:latin typeface="Comic Sans MS" pitchFamily="66" charset="0"/>
              </a:rPr>
              <a:t> columns required for full table </a:t>
            </a:r>
          </a:p>
          <a:p>
            <a:pPr lvl="1" algn="l">
              <a:lnSpc>
                <a:spcPct val="110000"/>
              </a:lnSpc>
              <a:spcBef>
                <a:spcPct val="25000"/>
              </a:spcBef>
              <a:buClr>
                <a:schemeClr val="tx2"/>
              </a:buClr>
              <a:buFontTx/>
              <a:buChar char="–"/>
            </a:pPr>
            <a:r>
              <a:rPr kumimoji="0" lang="en-US" altLang="en-US" sz="2000">
                <a:solidFill>
                  <a:srgbClr val="009999"/>
                </a:solidFill>
                <a:effectLst/>
                <a:latin typeface="Comic Sans MS" pitchFamily="66" charset="0"/>
              </a:rPr>
              <a:t>Table reduction: drop impossible cases in view of dom props; merge 2 columns differing only by single “</a:t>
            </a:r>
            <a:r>
              <a:rPr kumimoji="0" lang="en-US" altLang="en-US" sz="2000">
                <a:solidFill>
                  <a:schemeClr val="tx2"/>
                </a:solidFill>
                <a:effectLst/>
                <a:latin typeface="Comic Sans MS" pitchFamily="66" charset="0"/>
              </a:rPr>
              <a:t>T</a:t>
            </a:r>
            <a:r>
              <a:rPr kumimoji="0" lang="en-US" altLang="en-US" sz="2000">
                <a:solidFill>
                  <a:srgbClr val="009999"/>
                </a:solidFill>
                <a:effectLst/>
                <a:latin typeface="Comic Sans MS" pitchFamily="66" charset="0"/>
              </a:rPr>
              <a:t>”, “</a:t>
            </a:r>
            <a:r>
              <a:rPr kumimoji="0" lang="en-US" altLang="en-US" sz="2000">
                <a:solidFill>
                  <a:schemeClr val="tx2"/>
                </a:solidFill>
                <a:effectLst/>
                <a:latin typeface="Comic Sans MS" pitchFamily="66" charset="0"/>
              </a:rPr>
              <a:t>F</a:t>
            </a:r>
            <a:r>
              <a:rPr kumimoji="0" lang="en-US" altLang="en-US" sz="2000">
                <a:solidFill>
                  <a:srgbClr val="009999"/>
                </a:solidFill>
                <a:effectLst/>
                <a:latin typeface="Comic Sans MS" pitchFamily="66" charset="0"/>
              </a:rPr>
              <a:t>” =&gt; “</a:t>
            </a:r>
            <a:r>
              <a:rPr kumimoji="0" lang="en-US" altLang="en-US" sz="2000">
                <a:solidFill>
                  <a:schemeClr val="tx2"/>
                </a:solidFill>
                <a:effectLst/>
                <a:latin typeface="Comic Sans MS" pitchFamily="66" charset="0"/>
              </a:rPr>
              <a:t>-</a:t>
            </a:r>
            <a:r>
              <a:rPr kumimoji="0" lang="en-US" altLang="en-US" sz="2000">
                <a:solidFill>
                  <a:srgbClr val="009999"/>
                </a:solidFill>
                <a:effectLst/>
                <a:latin typeface="Comic Sans MS" pitchFamily="66" charset="0"/>
              </a:rPr>
              <a:t>”</a:t>
            </a:r>
          </a:p>
          <a:p>
            <a:pPr lvl="1" algn="l">
              <a:lnSpc>
                <a:spcPct val="110000"/>
              </a:lnSpc>
              <a:spcBef>
                <a:spcPct val="25000"/>
              </a:spcBef>
              <a:buClr>
                <a:schemeClr val="tx2"/>
              </a:buClr>
              <a:buFontTx/>
              <a:buChar char="–"/>
            </a:pPr>
            <a:r>
              <a:rPr kumimoji="0" lang="en-US" altLang="en-US" sz="2000">
                <a:solidFill>
                  <a:srgbClr val="009999"/>
                </a:solidFill>
                <a:effectLst/>
                <a:latin typeface="Comic Sans MS" pitchFamily="66" charset="0"/>
              </a:rPr>
              <a:t>Test cases for free (cause-effect coverage)</a:t>
            </a:r>
          </a:p>
        </p:txBody>
      </p:sp>
      <p:grpSp>
        <p:nvGrpSpPr>
          <p:cNvPr id="2055" name="Group 56"/>
          <p:cNvGrpSpPr>
            <a:grpSpLocks/>
          </p:cNvGrpSpPr>
          <p:nvPr/>
        </p:nvGrpSpPr>
        <p:grpSpPr bwMode="auto">
          <a:xfrm>
            <a:off x="138113" y="-142875"/>
            <a:ext cx="1184275" cy="1154113"/>
            <a:chOff x="249" y="-73"/>
            <a:chExt cx="746" cy="727"/>
          </a:xfrm>
        </p:grpSpPr>
        <p:grpSp>
          <p:nvGrpSpPr>
            <p:cNvPr id="2056" name="Group 57"/>
            <p:cNvGrpSpPr>
              <a:grpSpLocks/>
            </p:cNvGrpSpPr>
            <p:nvPr/>
          </p:nvGrpSpPr>
          <p:grpSpPr bwMode="auto">
            <a:xfrm>
              <a:off x="249" y="99"/>
              <a:ext cx="737" cy="555"/>
              <a:chOff x="1784" y="1547"/>
              <a:chExt cx="363" cy="406"/>
            </a:xfrm>
          </p:grpSpPr>
          <p:sp>
            <p:nvSpPr>
              <p:cNvPr id="1398842" name="Freeform 58"/>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8843" name="Freeform 59"/>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8844" name="Freeform 60"/>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8845" name="Freeform 61"/>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8846" name="Freeform 62"/>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8847" name="Freeform 63"/>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8848" name="Freeform 64"/>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8849" name="Freeform 65"/>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8850" name="Freeform 66"/>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8851" name="Freeform 67"/>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8852" name="Freeform 68"/>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8853" name="Freeform 69"/>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8854" name="Freeform 70"/>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8855" name="Freeform 71"/>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8856" name="Freeform 72"/>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8857" name="Freeform 73"/>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8858" name="Freeform 74"/>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8859" name="Freeform 75"/>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8860" name="Freeform 76"/>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8861" name="Freeform 77"/>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8862" name="Freeform 78"/>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8863" name="Freeform 79"/>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8864" name="Freeform 80"/>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8865" name="Freeform 81"/>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8866" name="Freeform 82"/>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057" name="Text Box 83"/>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9855" name="AutoShape 47" descr="Newsprint"/>
          <p:cNvSpPr>
            <a:spLocks noChangeArrowheads="1"/>
          </p:cNvSpPr>
          <p:nvPr/>
        </p:nvSpPr>
        <p:spPr bwMode="auto">
          <a:xfrm>
            <a:off x="447675" y="1673225"/>
            <a:ext cx="8369300" cy="4532313"/>
          </a:xfrm>
          <a:prstGeom prst="roundRect">
            <a:avLst>
              <a:gd name="adj" fmla="val 8421"/>
            </a:avLst>
          </a:prstGeom>
          <a:blipFill dpi="0" rotWithShape="0">
            <a:blip r:embed="rId3" cstate="print"/>
            <a:srcRect/>
            <a:tile tx="0" ty="0" sx="100000" sy="100000" flip="none" algn="tl"/>
          </a:blipFill>
          <a:ln w="12700" cap="sq">
            <a:noFill/>
            <a:round/>
            <a:headEnd/>
            <a:tailEnd/>
          </a:ln>
          <a:effectLst/>
        </p:spPr>
        <p:txBody>
          <a:bodyPr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endParaRPr lang="en-GB" altLang="en-US">
              <a:effectLst>
                <a:outerShdw blurRad="38100" dist="38100" dir="2700000" algn="tl">
                  <a:srgbClr val="C0C0C0"/>
                </a:outerShdw>
              </a:effectLst>
            </a:endParaRPr>
          </a:p>
        </p:txBody>
      </p:sp>
      <p:sp>
        <p:nvSpPr>
          <p:cNvPr id="30723" name="Rectangle 2"/>
          <p:cNvSpPr>
            <a:spLocks noGrp="1" noChangeArrowheads="1"/>
          </p:cNvSpPr>
          <p:nvPr>
            <p:ph type="title"/>
          </p:nvPr>
        </p:nvSpPr>
        <p:spPr>
          <a:xfrm>
            <a:off x="1493838" y="257175"/>
            <a:ext cx="7464425" cy="762000"/>
          </a:xfrm>
        </p:spPr>
        <p:txBody>
          <a:bodyPr/>
          <a:lstStyle/>
          <a:p>
            <a:pPr>
              <a:lnSpc>
                <a:spcPct val="120000"/>
              </a:lnSpc>
            </a:pPr>
            <a:r>
              <a:rPr kumimoji="0" lang="en-US" altLang="en-US" sz="2600" smtClean="0"/>
              <a:t>Disciplined documentation in structured NL:</a:t>
            </a:r>
            <a:br>
              <a:rPr kumimoji="0" lang="en-US" altLang="en-US" sz="2600" smtClean="0"/>
            </a:br>
            <a:r>
              <a:rPr kumimoji="0" lang="en-US" altLang="en-US" sz="2600" smtClean="0"/>
              <a:t>local rules on writing statements  </a:t>
            </a:r>
            <a:r>
              <a:rPr kumimoji="0" lang="en-US" altLang="en-US" sz="2000" smtClean="0"/>
              <a:t>(3)</a:t>
            </a:r>
            <a:endParaRPr kumimoji="0" lang="en-US" altLang="en-US" sz="2600" smtClean="0"/>
          </a:p>
        </p:txBody>
      </p:sp>
      <p:sp>
        <p:nvSpPr>
          <p:cNvPr id="1399811" name="Rectangle 3"/>
          <p:cNvSpPr>
            <a:spLocks noGrp="1" noChangeArrowheads="1"/>
          </p:cNvSpPr>
          <p:nvPr>
            <p:ph type="body" idx="1"/>
          </p:nvPr>
        </p:nvSpPr>
        <p:spPr>
          <a:xfrm>
            <a:off x="71438" y="1143000"/>
            <a:ext cx="8836025" cy="4926013"/>
          </a:xfrm>
        </p:spPr>
        <p:txBody>
          <a:bodyPr/>
          <a:lstStyle/>
          <a:p>
            <a:r>
              <a:rPr lang="en-US" altLang="en-US" smtClean="0"/>
              <a:t>Use standardized </a:t>
            </a:r>
            <a:r>
              <a:rPr lang="en-US" altLang="en-US" smtClean="0">
                <a:effectLst>
                  <a:outerShdw blurRad="38100" dist="38100" dir="2700000" algn="tl">
                    <a:srgbClr val="000000"/>
                  </a:outerShdw>
                </a:effectLst>
              </a:rPr>
              <a:t>statement templates</a:t>
            </a:r>
          </a:p>
          <a:p>
            <a:pPr lvl="1" algn="just">
              <a:lnSpc>
                <a:spcPct val="170000"/>
              </a:lnSpc>
              <a:spcBef>
                <a:spcPts val="300"/>
              </a:spcBef>
              <a:buFontTx/>
              <a:buNone/>
            </a:pPr>
            <a:r>
              <a:rPr kumimoji="0" lang="en-US" altLang="en-US" smtClean="0">
                <a:effectLst>
                  <a:outerShdw blurRad="38100" dist="38100" dir="2700000" algn="tl">
                    <a:srgbClr val="000000"/>
                  </a:outerShdw>
                </a:effectLst>
              </a:rPr>
              <a:t>Identifier</a:t>
            </a:r>
            <a:r>
              <a:rPr kumimoji="0" lang="en-US" altLang="en-US" sz="2000" i="1" smtClean="0"/>
              <a:t> </a:t>
            </a:r>
            <a:r>
              <a:rPr kumimoji="0" lang="en-US" altLang="en-US" sz="2000" smtClean="0"/>
              <a:t> --suggestive; hierarchical if compound statement</a:t>
            </a:r>
          </a:p>
          <a:p>
            <a:pPr lvl="1" algn="just">
              <a:lnSpc>
                <a:spcPct val="120000"/>
              </a:lnSpc>
              <a:spcBef>
                <a:spcPts val="300"/>
              </a:spcBef>
              <a:buFontTx/>
              <a:buNone/>
            </a:pPr>
            <a:r>
              <a:rPr kumimoji="0" lang="en-US" altLang="en-US" smtClean="0">
                <a:effectLst>
                  <a:outerShdw blurRad="38100" dist="38100" dir="2700000" algn="tl">
                    <a:srgbClr val="000000"/>
                  </a:outerShdw>
                </a:effectLst>
              </a:rPr>
              <a:t>Category</a:t>
            </a:r>
            <a:r>
              <a:rPr kumimoji="0" lang="en-US" altLang="en-US" sz="2000" smtClean="0"/>
              <a:t>  --functional </a:t>
            </a:r>
            <a:r>
              <a:rPr kumimoji="0" lang="en-US" altLang="en-US" sz="1800" smtClean="0"/>
              <a:t>or</a:t>
            </a:r>
            <a:r>
              <a:rPr kumimoji="0" lang="en-US" altLang="en-US" sz="2000" smtClean="0"/>
              <a:t> quality req, assumption, domain property, </a:t>
            </a:r>
          </a:p>
          <a:p>
            <a:pPr lvl="1" algn="just">
              <a:lnSpc>
                <a:spcPct val="90000"/>
              </a:lnSpc>
              <a:spcBef>
                <a:spcPts val="300"/>
              </a:spcBef>
              <a:buFontTx/>
              <a:buNone/>
            </a:pPr>
            <a:r>
              <a:rPr kumimoji="0" lang="en-US" altLang="en-US" sz="2000" smtClean="0"/>
              <a:t>                    definition, scenario example, </a:t>
            </a:r>
            <a:r>
              <a:rPr kumimoji="0" lang="en-US" altLang="en-US" sz="1800" smtClean="0"/>
              <a:t>...</a:t>
            </a:r>
            <a:endParaRPr kumimoji="0" lang="en-US" altLang="en-US" sz="2000" smtClean="0"/>
          </a:p>
          <a:p>
            <a:pPr lvl="1" algn="just">
              <a:lnSpc>
                <a:spcPct val="130000"/>
              </a:lnSpc>
              <a:spcBef>
                <a:spcPts val="300"/>
              </a:spcBef>
              <a:buFontTx/>
              <a:buNone/>
            </a:pPr>
            <a:r>
              <a:rPr kumimoji="0" lang="en-US" altLang="en-US" smtClean="0">
                <a:effectLst>
                  <a:outerShdw blurRad="38100" dist="38100" dir="2700000" algn="tl">
                    <a:srgbClr val="000000"/>
                  </a:outerShdw>
                </a:effectLst>
              </a:rPr>
              <a:t>Specification</a:t>
            </a:r>
            <a:r>
              <a:rPr kumimoji="0" lang="en-US" altLang="en-US" sz="2000" smtClean="0"/>
              <a:t>  --statement formulation according to stylistic rules</a:t>
            </a:r>
          </a:p>
          <a:p>
            <a:pPr lvl="1" algn="just">
              <a:lnSpc>
                <a:spcPct val="130000"/>
              </a:lnSpc>
              <a:spcBef>
                <a:spcPts val="300"/>
              </a:spcBef>
              <a:buFontTx/>
              <a:buNone/>
            </a:pPr>
            <a:r>
              <a:rPr kumimoji="0" lang="en-US" altLang="en-US" smtClean="0">
                <a:effectLst>
                  <a:outerShdw blurRad="38100" dist="38100" dir="2700000" algn="tl">
                    <a:srgbClr val="000000"/>
                  </a:outerShdw>
                </a:effectLst>
              </a:rPr>
              <a:t>Fit criterion</a:t>
            </a:r>
            <a:r>
              <a:rPr kumimoji="0" lang="en-US" altLang="en-US" sz="2000" smtClean="0"/>
              <a:t>  --for measurability </a:t>
            </a:r>
            <a:r>
              <a:rPr kumimoji="0" lang="en-US" altLang="en-US" sz="1800" smtClean="0"/>
              <a:t>(see next slide)</a:t>
            </a:r>
            <a:endParaRPr kumimoji="0" lang="en-US" altLang="en-US" smtClean="0"/>
          </a:p>
          <a:p>
            <a:pPr lvl="1" algn="just">
              <a:lnSpc>
                <a:spcPct val="130000"/>
              </a:lnSpc>
              <a:spcBef>
                <a:spcPts val="300"/>
              </a:spcBef>
              <a:buFontTx/>
              <a:buNone/>
            </a:pPr>
            <a:r>
              <a:rPr kumimoji="0" lang="en-US" altLang="en-US" smtClean="0">
                <a:effectLst>
                  <a:outerShdw blurRad="38100" dist="38100" dir="2700000" algn="tl">
                    <a:srgbClr val="000000"/>
                  </a:outerShdw>
                </a:effectLst>
              </a:rPr>
              <a:t>Source</a:t>
            </a:r>
            <a:r>
              <a:rPr kumimoji="0" lang="en-US" altLang="en-US" sz="2000" smtClean="0"/>
              <a:t>  --for traceability to elicitation sources</a:t>
            </a:r>
          </a:p>
          <a:p>
            <a:pPr lvl="1" algn="just">
              <a:lnSpc>
                <a:spcPct val="130000"/>
              </a:lnSpc>
              <a:spcBef>
                <a:spcPts val="300"/>
              </a:spcBef>
              <a:buFontTx/>
              <a:buNone/>
            </a:pPr>
            <a:r>
              <a:rPr kumimoji="0" lang="en-US" altLang="en-US" smtClean="0">
                <a:effectLst>
                  <a:outerShdw blurRad="38100" dist="38100" dir="2700000" algn="tl">
                    <a:srgbClr val="000000"/>
                  </a:outerShdw>
                </a:effectLst>
              </a:rPr>
              <a:t>Rationale</a:t>
            </a:r>
            <a:r>
              <a:rPr kumimoji="0" lang="en-US" altLang="en-US" sz="2000" smtClean="0"/>
              <a:t>  --for better understanding &amp; traceability</a:t>
            </a:r>
          </a:p>
          <a:p>
            <a:pPr lvl="1" algn="just">
              <a:lnSpc>
                <a:spcPct val="130000"/>
              </a:lnSpc>
              <a:spcBef>
                <a:spcPts val="300"/>
              </a:spcBef>
              <a:buFontTx/>
              <a:buNone/>
            </a:pPr>
            <a:r>
              <a:rPr kumimoji="0" lang="en-US" altLang="en-US" smtClean="0">
                <a:effectLst>
                  <a:outerShdw blurRad="38100" dist="38100" dir="2700000" algn="tl">
                    <a:srgbClr val="000000"/>
                  </a:outerShdw>
                </a:effectLst>
              </a:rPr>
              <a:t>Interaction</a:t>
            </a:r>
            <a:r>
              <a:rPr kumimoji="0" lang="en-US" altLang="en-US" sz="2000" smtClean="0"/>
              <a:t>  --contribution to, conflict with other statements</a:t>
            </a:r>
          </a:p>
          <a:p>
            <a:pPr lvl="1" algn="just">
              <a:lnSpc>
                <a:spcPct val="130000"/>
              </a:lnSpc>
              <a:spcBef>
                <a:spcPts val="300"/>
              </a:spcBef>
              <a:buFontTx/>
              <a:buNone/>
            </a:pPr>
            <a:r>
              <a:rPr kumimoji="0" lang="en-US" altLang="en-US" smtClean="0">
                <a:effectLst>
                  <a:outerShdw blurRad="38100" dist="38100" dir="2700000" algn="tl">
                    <a:srgbClr val="000000"/>
                  </a:outerShdw>
                </a:effectLst>
              </a:rPr>
              <a:t>Priority</a:t>
            </a:r>
            <a:r>
              <a:rPr kumimoji="0" lang="en-US" altLang="en-US" sz="2000" smtClean="0"/>
              <a:t> level  --for comparison &amp; prioritization</a:t>
            </a:r>
          </a:p>
          <a:p>
            <a:pPr lvl="1" algn="just">
              <a:lnSpc>
                <a:spcPct val="130000"/>
              </a:lnSpc>
              <a:spcBef>
                <a:spcPts val="300"/>
              </a:spcBef>
              <a:buFontTx/>
              <a:buNone/>
            </a:pPr>
            <a:r>
              <a:rPr kumimoji="0" lang="en-US" altLang="en-US" smtClean="0">
                <a:effectLst>
                  <a:outerShdw blurRad="38100" dist="38100" dir="2700000" algn="tl">
                    <a:srgbClr val="000000"/>
                  </a:outerShdw>
                </a:effectLst>
              </a:rPr>
              <a:t>Stability</a:t>
            </a:r>
            <a:r>
              <a:rPr kumimoji="0" lang="en-US" altLang="en-US" smtClean="0"/>
              <a:t>, </a:t>
            </a:r>
            <a:r>
              <a:rPr kumimoji="0" lang="en-US" altLang="en-US" smtClean="0">
                <a:effectLst>
                  <a:outerShdw blurRad="38100" dist="38100" dir="2700000" algn="tl">
                    <a:srgbClr val="000000"/>
                  </a:outerShdw>
                </a:effectLst>
              </a:rPr>
              <a:t>Commonality</a:t>
            </a:r>
            <a:r>
              <a:rPr kumimoji="0" lang="en-US" altLang="en-US" sz="2000" smtClean="0"/>
              <a:t> levels  --for change management</a:t>
            </a:r>
          </a:p>
        </p:txBody>
      </p:sp>
      <p:grpSp>
        <p:nvGrpSpPr>
          <p:cNvPr id="30725" name="Group 19"/>
          <p:cNvGrpSpPr>
            <a:grpSpLocks/>
          </p:cNvGrpSpPr>
          <p:nvPr/>
        </p:nvGrpSpPr>
        <p:grpSpPr bwMode="auto">
          <a:xfrm>
            <a:off x="138113" y="-142875"/>
            <a:ext cx="1184275" cy="1154113"/>
            <a:chOff x="249" y="-73"/>
            <a:chExt cx="746" cy="727"/>
          </a:xfrm>
        </p:grpSpPr>
        <p:grpSp>
          <p:nvGrpSpPr>
            <p:cNvPr id="30726" name="Group 20"/>
            <p:cNvGrpSpPr>
              <a:grpSpLocks/>
            </p:cNvGrpSpPr>
            <p:nvPr/>
          </p:nvGrpSpPr>
          <p:grpSpPr bwMode="auto">
            <a:xfrm>
              <a:off x="249" y="99"/>
              <a:ext cx="737" cy="555"/>
              <a:chOff x="1784" y="1547"/>
              <a:chExt cx="363" cy="406"/>
            </a:xfrm>
          </p:grpSpPr>
          <p:sp>
            <p:nvSpPr>
              <p:cNvPr id="1399829" name="Freeform 21"/>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9830" name="Freeform 22"/>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9831" name="Freeform 23"/>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9832" name="Freeform 24"/>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9833" name="Freeform 25"/>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9834" name="Freeform 26"/>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9835" name="Freeform 27"/>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9836" name="Freeform 28"/>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9837" name="Freeform 29"/>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9838" name="Freeform 30"/>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9839" name="Freeform 31"/>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9840" name="Freeform 32"/>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9841" name="Freeform 33"/>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9842" name="Freeform 34"/>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9843" name="Freeform 35"/>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9844" name="Freeform 36"/>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9845" name="Freeform 37"/>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9846" name="Freeform 38"/>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9847" name="Freeform 39"/>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9848" name="Freeform 40"/>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9849" name="Freeform 41"/>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9850" name="Freeform 42"/>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9851" name="Freeform 43"/>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9852" name="Freeform 44"/>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9853" name="Freeform 45"/>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727" name="Text Box 46"/>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Tree>
  </p:cSld>
  <p:clrMapOvr>
    <a:masterClrMapping/>
  </p:clrMapOvr>
</p:sld>
</file>

<file path=ppt/theme/theme1.xml><?xml version="1.0" encoding="utf-8"?>
<a:theme xmlns:a="http://schemas.openxmlformats.org/drawingml/2006/main" name="Flyer (Standard)">
  <a:themeElements>
    <a:clrScheme name="">
      <a:dk1>
        <a:srgbClr val="352270"/>
      </a:dk1>
      <a:lt1>
        <a:srgbClr val="CED3F6"/>
      </a:lt1>
      <a:dk2>
        <a:srgbClr val="800080"/>
      </a:dk2>
      <a:lt2>
        <a:srgbClr val="000000"/>
      </a:lt2>
      <a:accent1>
        <a:srgbClr val="4A427C"/>
      </a:accent1>
      <a:accent2>
        <a:srgbClr val="327A94"/>
      </a:accent2>
      <a:accent3>
        <a:srgbClr val="E3E6FA"/>
      </a:accent3>
      <a:accent4>
        <a:srgbClr val="2C1B5F"/>
      </a:accent4>
      <a:accent5>
        <a:srgbClr val="B1B0BF"/>
      </a:accent5>
      <a:accent6>
        <a:srgbClr val="2C6E86"/>
      </a:accent6>
      <a:hlink>
        <a:srgbClr val="F9152B"/>
      </a:hlink>
      <a:folHlink>
        <a:srgbClr val="CC0000"/>
      </a:folHlink>
    </a:clrScheme>
    <a:fontScheme name="Flyer (Standard)">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lnDef>
  </a:objectDefaults>
  <a:extraClrSchemeLst>
    <a:extraClrScheme>
      <a:clrScheme name="Flyer (Standard) 1">
        <a:dk1>
          <a:srgbClr val="000000"/>
        </a:dk1>
        <a:lt1>
          <a:srgbClr val="CBCBCB"/>
        </a:lt1>
        <a:dk2>
          <a:srgbClr val="003366"/>
        </a:dk2>
        <a:lt2>
          <a:srgbClr val="CCECFF"/>
        </a:lt2>
        <a:accent1>
          <a:srgbClr val="8381B3"/>
        </a:accent1>
        <a:accent2>
          <a:srgbClr val="336699"/>
        </a:accent2>
        <a:accent3>
          <a:srgbClr val="AAADB8"/>
        </a:accent3>
        <a:accent4>
          <a:srgbClr val="ADADAD"/>
        </a:accent4>
        <a:accent5>
          <a:srgbClr val="C1C1D6"/>
        </a:accent5>
        <a:accent6>
          <a:srgbClr val="2D5C8A"/>
        </a:accent6>
        <a:hlink>
          <a:srgbClr val="5B6192"/>
        </a:hlink>
        <a:folHlink>
          <a:srgbClr val="B2B2B2"/>
        </a:folHlink>
      </a:clrScheme>
      <a:clrMap bg1="dk2" tx1="lt1" bg2="dk1" tx2="lt2" accent1="accent1" accent2="accent2" accent3="accent3" accent4="accent4" accent5="accent5" accent6="accent6" hlink="hlink" folHlink="folHlink"/>
    </a:extraClrScheme>
    <a:extraClrScheme>
      <a:clrScheme name="Flyer (Standard) 2">
        <a:dk1>
          <a:srgbClr val="000000"/>
        </a:dk1>
        <a:lt1>
          <a:srgbClr val="FFFFFF"/>
        </a:lt1>
        <a:dk2>
          <a:srgbClr val="003366"/>
        </a:dk2>
        <a:lt2>
          <a:srgbClr val="6F84A5"/>
        </a:lt2>
        <a:accent1>
          <a:srgbClr val="CCFFCC"/>
        </a:accent1>
        <a:accent2>
          <a:srgbClr val="CCECFF"/>
        </a:accent2>
        <a:accent3>
          <a:srgbClr val="FFFFFF"/>
        </a:accent3>
        <a:accent4>
          <a:srgbClr val="000000"/>
        </a:accent4>
        <a:accent5>
          <a:srgbClr val="E2FFE2"/>
        </a:accent5>
        <a:accent6>
          <a:srgbClr val="B9D6E7"/>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Flyer (Standard) 3">
        <a:dk1>
          <a:srgbClr val="000000"/>
        </a:dk1>
        <a:lt1>
          <a:srgbClr val="FFFFFF"/>
        </a:lt1>
        <a:dk2>
          <a:srgbClr val="000000"/>
        </a:dk2>
        <a:lt2>
          <a:srgbClr val="393939"/>
        </a:lt2>
        <a:accent1>
          <a:srgbClr val="868686"/>
        </a:accent1>
        <a:accent2>
          <a:srgbClr val="CBCBCB"/>
        </a:accent2>
        <a:accent3>
          <a:srgbClr val="FFFFFF"/>
        </a:accent3>
        <a:accent4>
          <a:srgbClr val="000000"/>
        </a:accent4>
        <a:accent5>
          <a:srgbClr val="C3C3C3"/>
        </a:accent5>
        <a:accent6>
          <a:srgbClr val="B8B8B8"/>
        </a:accent6>
        <a:hlink>
          <a:srgbClr val="EAEAEA"/>
        </a:hlink>
        <a:folHlink>
          <a:srgbClr val="B2B2B2"/>
        </a:folHlink>
      </a:clrScheme>
      <a:clrMap bg1="lt1" tx1="dk1" bg2="lt2" tx2="dk2" accent1="accent1" accent2="accent2" accent3="accent3" accent4="accent4" accent5="accent5" accent6="accent6" hlink="hlink" folHlink="folHlink"/>
    </a:extraClrScheme>
    <a:extraClrScheme>
      <a:clrScheme name="Flyer (Standard) 4">
        <a:dk1>
          <a:srgbClr val="000000"/>
        </a:dk1>
        <a:lt1>
          <a:srgbClr val="FFFFFF"/>
        </a:lt1>
        <a:dk2>
          <a:srgbClr val="214121"/>
        </a:dk2>
        <a:lt2>
          <a:srgbClr val="5D6755"/>
        </a:lt2>
        <a:accent1>
          <a:srgbClr val="D8C68E"/>
        </a:accent1>
        <a:accent2>
          <a:srgbClr val="98B27D"/>
        </a:accent2>
        <a:accent3>
          <a:srgbClr val="FFFFFF"/>
        </a:accent3>
        <a:accent4>
          <a:srgbClr val="000000"/>
        </a:accent4>
        <a:accent5>
          <a:srgbClr val="E9DFC6"/>
        </a:accent5>
        <a:accent6>
          <a:srgbClr val="89A171"/>
        </a:accent6>
        <a:hlink>
          <a:srgbClr val="CC9900"/>
        </a:hlink>
        <a:folHlink>
          <a:srgbClr val="C0C0C0"/>
        </a:folHlink>
      </a:clrScheme>
      <a:clrMap bg1="lt1" tx1="dk1" bg2="lt2" tx2="dk2" accent1="accent1" accent2="accent2" accent3="accent3" accent4="accent4" accent5="accent5" accent6="accent6" hlink="hlink" folHlink="folHlink"/>
    </a:extraClrScheme>
    <a:extraClrScheme>
      <a:clrScheme name="Flyer (Standard) 5">
        <a:dk1>
          <a:srgbClr val="000000"/>
        </a:dk1>
        <a:lt1>
          <a:srgbClr val="FFFFFF"/>
        </a:lt1>
        <a:dk2>
          <a:srgbClr val="800000"/>
        </a:dk2>
        <a:lt2>
          <a:srgbClr val="6F605E"/>
        </a:lt2>
        <a:accent1>
          <a:srgbClr val="FFCC66"/>
        </a:accent1>
        <a:accent2>
          <a:srgbClr val="FFCCCC"/>
        </a:accent2>
        <a:accent3>
          <a:srgbClr val="FFFFFF"/>
        </a:accent3>
        <a:accent4>
          <a:srgbClr val="000000"/>
        </a:accent4>
        <a:accent5>
          <a:srgbClr val="FFE2B8"/>
        </a:accent5>
        <a:accent6>
          <a:srgbClr val="E7B9B9"/>
        </a:accent6>
        <a:hlink>
          <a:srgbClr val="B24E76"/>
        </a:hlink>
        <a:folHlink>
          <a:srgbClr val="C1A4A5"/>
        </a:folHlink>
      </a:clrScheme>
      <a:clrMap bg1="lt1" tx1="dk1" bg2="lt2" tx2="dk2" accent1="accent1" accent2="accent2" accent3="accent3" accent4="accent4" accent5="accent5" accent6="accent6" hlink="hlink" folHlink="folHlink"/>
    </a:extraClrScheme>
    <a:extraClrScheme>
      <a:clrScheme name="Flyer (Standard) 6">
        <a:dk1>
          <a:srgbClr val="000000"/>
        </a:dk1>
        <a:lt1>
          <a:srgbClr val="FFFFCC"/>
        </a:lt1>
        <a:dk2>
          <a:srgbClr val="660033"/>
        </a:dk2>
        <a:lt2>
          <a:srgbClr val="CC9900"/>
        </a:lt2>
        <a:accent1>
          <a:srgbClr val="FF9966"/>
        </a:accent1>
        <a:accent2>
          <a:srgbClr val="996633"/>
        </a:accent2>
        <a:accent3>
          <a:srgbClr val="FFFFE2"/>
        </a:accent3>
        <a:accent4>
          <a:srgbClr val="000000"/>
        </a:accent4>
        <a:accent5>
          <a:srgbClr val="FFCAB8"/>
        </a:accent5>
        <a:accent6>
          <a:srgbClr val="8A5C2D"/>
        </a:accent6>
        <a:hlink>
          <a:srgbClr val="D79EAB"/>
        </a:hlink>
        <a:folHlink>
          <a:srgbClr val="FFCC66"/>
        </a:folHlink>
      </a:clrScheme>
      <a:clrMap bg1="lt1" tx1="dk1" bg2="lt2" tx2="dk2" accent1="accent1" accent2="accent2" accent3="accent3" accent4="accent4" accent5="accent5" accent6="accent6" hlink="hlink" folHlink="folHlink"/>
    </a:extraClrScheme>
    <a:extraClrScheme>
      <a:clrScheme name="Flyer (Standard) 7">
        <a:dk1>
          <a:srgbClr val="000000"/>
        </a:dk1>
        <a:lt1>
          <a:srgbClr val="FFFFFF"/>
        </a:lt1>
        <a:dk2>
          <a:srgbClr val="990066"/>
        </a:dk2>
        <a:lt2>
          <a:srgbClr val="969696"/>
        </a:lt2>
        <a:accent1>
          <a:srgbClr val="CCCCFF"/>
        </a:accent1>
        <a:accent2>
          <a:srgbClr val="003399"/>
        </a:accent2>
        <a:accent3>
          <a:srgbClr val="FFFFFF"/>
        </a:accent3>
        <a:accent4>
          <a:srgbClr val="000000"/>
        </a:accent4>
        <a:accent5>
          <a:srgbClr val="E2E2FF"/>
        </a:accent5>
        <a:accent6>
          <a:srgbClr val="002D8A"/>
        </a:accent6>
        <a:hlink>
          <a:srgbClr val="CE98CE"/>
        </a:hlink>
        <a:folHlink>
          <a:srgbClr val="0099CC"/>
        </a:folHlink>
      </a:clrScheme>
      <a:clrMap bg1="lt1" tx1="dk1" bg2="lt2" tx2="dk2" accent1="accent1" accent2="accent2" accent3="accent3" accent4="accent4" accent5="accent5" accent6="accent6" hlink="hlink" folHlink="folHlink"/>
    </a:extraClrScheme>
    <a:extraClrScheme>
      <a:clrScheme name="Flyer (Standard) 8">
        <a:dk1>
          <a:srgbClr val="000000"/>
        </a:dk1>
        <a:lt1>
          <a:srgbClr val="DFE3F5"/>
        </a:lt1>
        <a:dk2>
          <a:srgbClr val="000099"/>
        </a:dk2>
        <a:lt2>
          <a:srgbClr val="FF0066"/>
        </a:lt2>
        <a:accent1>
          <a:srgbClr val="8381B3"/>
        </a:accent1>
        <a:accent2>
          <a:srgbClr val="336699"/>
        </a:accent2>
        <a:accent3>
          <a:srgbClr val="AAAACA"/>
        </a:accent3>
        <a:accent4>
          <a:srgbClr val="BEC2D1"/>
        </a:accent4>
        <a:accent5>
          <a:srgbClr val="C1C1D6"/>
        </a:accent5>
        <a:accent6>
          <a:srgbClr val="2D5C8A"/>
        </a:accent6>
        <a:hlink>
          <a:srgbClr val="5B6192"/>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avl-PB:Applications:MS Office'98:Microsoft Office 98:Templates:Presentations:Flyer (Standard)</Template>
  <TotalTime>24305</TotalTime>
  <Words>3263</Words>
  <Application>Microsoft Office PowerPoint</Application>
  <PresentationFormat>On-screen Show (4:3)</PresentationFormat>
  <Paragraphs>663</Paragraphs>
  <Slides>46</Slides>
  <Notes>46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59" baseType="lpstr">
      <vt:lpstr>Symbol</vt:lpstr>
      <vt:lpstr>Arial</vt:lpstr>
      <vt:lpstr>Comic Sans MS</vt:lpstr>
      <vt:lpstr>Wingdings</vt:lpstr>
      <vt:lpstr>Arial Black</vt:lpstr>
      <vt:lpstr>Times New Roman</vt:lpstr>
      <vt:lpstr>MS Shell Dlg</vt:lpstr>
      <vt:lpstr>Times</vt:lpstr>
      <vt:lpstr>Arial Narrow</vt:lpstr>
      <vt:lpstr>Flyer (Standard)</vt:lpstr>
      <vt:lpstr>Microsoft Clip Gallery</vt:lpstr>
      <vt:lpstr>Microsoft Word Document</vt:lpstr>
      <vt:lpstr>Microsoft Word Picture</vt:lpstr>
      <vt:lpstr>Fundamentals of RE</vt:lpstr>
      <vt:lpstr>PowerPoint Presentation</vt:lpstr>
      <vt:lpstr>Specification &amp; documentation:  as introduced in Chapter 1 ...</vt:lpstr>
      <vt:lpstr>Requirements specification &amp; documentation: outline</vt:lpstr>
      <vt:lpstr>Requirements specification &amp; documentation: outline  (2)</vt:lpstr>
      <vt:lpstr>Free documentation  in unrestricted natural language</vt:lpstr>
      <vt:lpstr>Disciplined documentation in structured NL: local rules on writing statements</vt:lpstr>
      <vt:lpstr>Disciplined documentation in structured NL: local rules on writing statements  (2)</vt:lpstr>
      <vt:lpstr>Disciplined documentation in structured NL: local rules on writing statements  (3)</vt:lpstr>
      <vt:lpstr>Fit criteria make statements measurable</vt:lpstr>
      <vt:lpstr>Disciplined documentation in structured NL: global rules on organizing the RD</vt:lpstr>
      <vt:lpstr>IEEE Std-830 template for organizing the RD</vt:lpstr>
      <vt:lpstr>IEEE Std-830 template for organizing the RD  (2)</vt:lpstr>
      <vt:lpstr>Use of diagrammatic notations</vt:lpstr>
      <vt:lpstr>Requirements specification &amp; documentation: outline</vt:lpstr>
      <vt:lpstr>System scope:  context diagrams</vt:lpstr>
      <vt:lpstr>System scope:  problem diagrams</vt:lpstr>
      <vt:lpstr>System scope:  frame diagrams</vt:lpstr>
      <vt:lpstr>Reusing problem frames</vt:lpstr>
      <vt:lpstr>Conceptual structures: entity-relationship diagrams</vt:lpstr>
      <vt:lpstr>Entity-relationship diagram: example</vt:lpstr>
      <vt:lpstr>Entity-relationship diagrams  (2)</vt:lpstr>
      <vt:lpstr>Requirements specification &amp; documentation: outline</vt:lpstr>
      <vt:lpstr>Activities and data:  SADT diagrams</vt:lpstr>
      <vt:lpstr>SADT diagrams:  actigram example</vt:lpstr>
      <vt:lpstr>SADT diagrams:  datagram example</vt:lpstr>
      <vt:lpstr>Information flows:  dataflow diagrams</vt:lpstr>
      <vt:lpstr>Dataflow diagram: example</vt:lpstr>
      <vt:lpstr>System operations:  use case diagrams</vt:lpstr>
      <vt:lpstr>Use case diagram:  example</vt:lpstr>
      <vt:lpstr>Requirements specification &amp; documentation: outline</vt:lpstr>
      <vt:lpstr>Interaction scenarios:  event trace diagrams</vt:lpstr>
      <vt:lpstr>Event trace diagram:  example</vt:lpstr>
      <vt:lpstr>System behaviors:  state machine diagrams</vt:lpstr>
      <vt:lpstr>Example of state machine diagram:   meeting controlled by a meeting scheduler</vt:lpstr>
      <vt:lpstr>State machine diagrams:  transitions and guards</vt:lpstr>
      <vt:lpstr>Scenarios and state machines</vt:lpstr>
      <vt:lpstr>Concurrent behaviors and  statecharts</vt:lpstr>
      <vt:lpstr>Statechart example</vt:lpstr>
      <vt:lpstr>Stimuli and responses:  R-net diagrams</vt:lpstr>
      <vt:lpstr>R-net diagram: example</vt:lpstr>
      <vt:lpstr>Integrating multiple system views</vt:lpstr>
      <vt:lpstr>Inter-view consistency rules:  examples</vt:lpstr>
      <vt:lpstr>Multi-view specification in UML</vt:lpstr>
      <vt:lpstr>Diagrammatic notations:  pros &amp; cons</vt:lpstr>
      <vt:lpstr>Requirements specification &amp; documentation  (1) : summary</vt:lpstr>
    </vt:vector>
  </TitlesOfParts>
  <Company>UCL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RE04 keynote</dc:title>
  <dc:creator>Axel</dc:creator>
  <cp:lastModifiedBy>Frank</cp:lastModifiedBy>
  <cp:revision>1003</cp:revision>
  <cp:lastPrinted>2006-06-19T13:43:37Z</cp:lastPrinted>
  <dcterms:created xsi:type="dcterms:W3CDTF">2000-05-26T10:39:43Z</dcterms:created>
  <dcterms:modified xsi:type="dcterms:W3CDTF">2013-09-27T21:30:49Z</dcterms:modified>
</cp:coreProperties>
</file>