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1329" r:id="rId2"/>
    <p:sldId id="1332" r:id="rId3"/>
    <p:sldId id="1330" r:id="rId4"/>
    <p:sldId id="1333" r:id="rId5"/>
    <p:sldId id="1331" r:id="rId6"/>
    <p:sldId id="1264" r:id="rId7"/>
    <p:sldId id="1334" r:id="rId8"/>
    <p:sldId id="1277" r:id="rId9"/>
    <p:sldId id="1335" r:id="rId10"/>
    <p:sldId id="1279" r:id="rId11"/>
    <p:sldId id="1280" r:id="rId12"/>
    <p:sldId id="1338" r:id="rId13"/>
    <p:sldId id="1340" r:id="rId14"/>
    <p:sldId id="1343" r:id="rId15"/>
    <p:sldId id="1356" r:id="rId16"/>
    <p:sldId id="1357" r:id="rId17"/>
    <p:sldId id="1358" r:id="rId18"/>
    <p:sldId id="1341" r:id="rId19"/>
    <p:sldId id="1276" r:id="rId20"/>
    <p:sldId id="1344" r:id="rId21"/>
    <p:sldId id="1336" r:id="rId22"/>
    <p:sldId id="1337" r:id="rId23"/>
    <p:sldId id="1306" r:id="rId24"/>
    <p:sldId id="1278" r:id="rId25"/>
    <p:sldId id="1303" r:id="rId26"/>
    <p:sldId id="1342" r:id="rId27"/>
    <p:sldId id="1345" r:id="rId28"/>
    <p:sldId id="1281" r:id="rId29"/>
    <p:sldId id="1346" r:id="rId30"/>
    <p:sldId id="1347" r:id="rId31"/>
    <p:sldId id="1282" r:id="rId32"/>
    <p:sldId id="1348" r:id="rId33"/>
    <p:sldId id="1283" r:id="rId34"/>
    <p:sldId id="1349" r:id="rId35"/>
    <p:sldId id="1350" r:id="rId36"/>
    <p:sldId id="1351" r:id="rId37"/>
    <p:sldId id="1284" r:id="rId38"/>
    <p:sldId id="1304" r:id="rId39"/>
    <p:sldId id="1285" r:id="rId40"/>
    <p:sldId id="1286" r:id="rId41"/>
    <p:sldId id="1287" r:id="rId42"/>
    <p:sldId id="1288" r:id="rId43"/>
    <p:sldId id="1289" r:id="rId44"/>
    <p:sldId id="1290" r:id="rId45"/>
    <p:sldId id="1291" r:id="rId46"/>
    <p:sldId id="1292" r:id="rId47"/>
    <p:sldId id="1293" r:id="rId48"/>
    <p:sldId id="1352" r:id="rId49"/>
    <p:sldId id="1294" r:id="rId50"/>
    <p:sldId id="1305" r:id="rId51"/>
    <p:sldId id="1311" r:id="rId52"/>
    <p:sldId id="1308" r:id="rId53"/>
    <p:sldId id="1354" r:id="rId54"/>
    <p:sldId id="1307" r:id="rId55"/>
    <p:sldId id="1353" r:id="rId56"/>
    <p:sldId id="1355" r:id="rId57"/>
    <p:sldId id="1309" r:id="rId58"/>
    <p:sldId id="1310" r:id="rId59"/>
    <p:sldId id="1359" r:id="rId60"/>
    <p:sldId id="1360" r:id="rId6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9DC"/>
    <a:srgbClr val="33CCCC"/>
    <a:srgbClr val="009999"/>
    <a:srgbClr val="CC00FF"/>
    <a:srgbClr val="663300"/>
    <a:srgbClr val="E2E5FA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086" y="-792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210"/>
    </p:cViewPr>
  </p:sorterViewPr>
  <p:notesViewPr>
    <p:cSldViewPr snapToGrid="0">
      <p:cViewPr varScale="1">
        <p:scale>
          <a:sx n="31" d="100"/>
          <a:sy n="31" d="100"/>
        </p:scale>
        <p:origin x="-3660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863" y="9091613"/>
            <a:ext cx="36020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200"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endParaRPr lang="en-US" altLang="en-US" sz="2500">
              <a:solidFill>
                <a:schemeClr val="tx1"/>
              </a:solidFill>
              <a:latin typeface="MS Shell Dlg" charset="0"/>
            </a:endParaRPr>
          </a:p>
          <a:p>
            <a:r>
              <a:rPr lang="en-US" altLang="en-US" sz="2500">
                <a:solidFill>
                  <a:schemeClr val="tx1"/>
                </a:solidFill>
              </a:rPr>
              <a:t> </a:t>
            </a:r>
          </a:p>
          <a:p>
            <a:endParaRPr lang="en-US" altLang="en-US" sz="2500">
              <a:solidFill>
                <a:schemeClr val="tx1"/>
              </a:solidFill>
            </a:endParaRPr>
          </a:p>
          <a:p>
            <a:endParaRPr lang="en-US" altLang="en-US" sz="2500">
              <a:solidFill>
                <a:schemeClr val="tx1"/>
              </a:solidFill>
            </a:endParaRPr>
          </a:p>
          <a:p>
            <a:endParaRPr lang="en-US" altLang="en-US" sz="2500">
              <a:solidFill>
                <a:schemeClr val="tx1"/>
              </a:solidFill>
            </a:endParaRPr>
          </a:p>
          <a:p>
            <a:r>
              <a:rPr lang="en-GB" altLang="en-US"/>
              <a:t>www.wileyeurope .com/college/van lamsweerde </a:t>
            </a:r>
          </a:p>
          <a:p>
            <a:r>
              <a:rPr lang="en-GB" altLang="en-US"/>
              <a:t>©  2009 John Wiley and Sons</a:t>
            </a:r>
            <a:endParaRPr lang="fr-FR" altLang="fr-F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fld id="{E03EBF9A-6A0B-4230-86A7-E23E5212AC23}" type="slidenum">
              <a:rPr lang="fr-FR" altLang="fr-FR"/>
              <a:pPr/>
              <a:t>‹#›</a:t>
            </a:fld>
            <a:endParaRPr lang="fr-FR" altLang="fr-F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kumimoji="0" sz="1300" b="0" smtClean="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418738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4515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D4D5CAE-FB92-4BC9-86AB-E14E78A51C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48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63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28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428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489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63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206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089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27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56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915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885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305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862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39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587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126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608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24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53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19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54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90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751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085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611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012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8689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079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624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7262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6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492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783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2360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746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8202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8758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3573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7200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8318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812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64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0532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982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4065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7946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4801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7899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6406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4331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438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8279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20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34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78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732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291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5CAE-FB92-4BC9-86AB-E14E78A51C7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03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14288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www.wileyeurope .com/college/van lamsweerde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 Chap.8:  Modeling System Objectives</a:t>
            </a:r>
            <a:r>
              <a:rPr lang="fr-BE" sz="1200" b="0">
                <a:solidFill>
                  <a:schemeClr val="bg2"/>
                </a:solidFill>
                <a:latin typeface="Times New Roman" pitchFamily="18" charset="0"/>
              </a:rPr>
              <a:t>                    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©  2009 John Wiley and Sons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32415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80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00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80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1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4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0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42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54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03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25603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14288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7620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7620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7620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7620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762000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762000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762000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762000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GB" altLang="en-US" sz="1200">
                <a:solidFill>
                  <a:schemeClr val="bg2"/>
                </a:solidFill>
                <a:latin typeface="Times New Roman" pitchFamily="18" charset="0"/>
              </a:rPr>
              <a:t>www.wileyeurope .com/college/van lamsweerde        </a:t>
            </a:r>
            <a:r>
              <a:rPr lang="en-GB" altLang="en-US" sz="1200" b="0">
                <a:solidFill>
                  <a:schemeClr val="bg2"/>
                </a:solidFill>
                <a:latin typeface="Times New Roman" pitchFamily="18" charset="0"/>
              </a:rPr>
              <a:t> Chap.8:  Modeling System Objectives</a:t>
            </a:r>
            <a:r>
              <a:rPr lang="fr-BE" altLang="en-US" sz="1200" b="0">
                <a:solidFill>
                  <a:schemeClr val="bg2"/>
                </a:solidFill>
                <a:latin typeface="Times New Roman" pitchFamily="18" charset="0"/>
              </a:rPr>
              <a:t>                        </a:t>
            </a:r>
            <a:r>
              <a:rPr lang="en-GB" altLang="en-US" sz="1200" b="0">
                <a:solidFill>
                  <a:schemeClr val="bg2"/>
                </a:solidFill>
                <a:latin typeface="Times New Roman" pitchFamily="18" charset="0"/>
              </a:rPr>
              <a:t>©  2009 John Wiley and Sons     </a:t>
            </a:r>
            <a:r>
              <a:rPr lang="en-GB" altLang="en-US" sz="1200" b="0">
                <a:solidFill>
                  <a:schemeClr val="tx2"/>
                </a:solidFill>
                <a:latin typeface="Times New Roman" pitchFamily="18" charset="0"/>
              </a:rPr>
              <a:t> </a:t>
            </a:r>
            <a:fld id="{AF747BD2-05D8-4230-951C-0178FF3A5522}" type="slidenum">
              <a:rPr lang="en-GB" altLang="en-US" sz="1200" b="0">
                <a:solidFill>
                  <a:schemeClr val="tx2"/>
                </a:solidFill>
                <a:latin typeface="Times New Roman" pitchFamily="18" charset="0"/>
              </a:rPr>
              <a:pPr algn="l">
                <a:lnSpc>
                  <a:spcPct val="70000"/>
                </a:lnSpc>
                <a:spcBef>
                  <a:spcPct val="50000"/>
                </a:spcBef>
              </a:pPr>
              <a:t>‹#›</a:t>
            </a:fld>
            <a:endParaRPr lang="en-GB" altLang="en-US" sz="1200" b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14375" y="2711450"/>
            <a:ext cx="7772400" cy="850900"/>
          </a:xfrm>
        </p:spPr>
        <p:txBody>
          <a:bodyPr/>
          <a:lstStyle/>
          <a:p>
            <a:r>
              <a:rPr lang="en-US" alt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System Models for RE</a:t>
            </a:r>
            <a:endParaRPr lang="en-US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3873500"/>
            <a:ext cx="6400800" cy="844550"/>
          </a:xfrm>
        </p:spPr>
        <p:txBody>
          <a:bodyPr/>
          <a:lstStyle/>
          <a:p>
            <a:r>
              <a:rPr lang="en-US" altLang="en-US" sz="3600" smtClean="0"/>
              <a:t>Chapter 8</a:t>
            </a:r>
          </a:p>
          <a:p>
            <a:pPr>
              <a:lnSpc>
                <a:spcPct val="130000"/>
              </a:lnSpc>
            </a:pPr>
            <a:r>
              <a:rPr lang="en-US" altLang="en-US" sz="3600" smtClean="0"/>
              <a:t>Modeling System Objectives with Goal Diagrams</a:t>
            </a:r>
            <a:endParaRPr lang="en-US" altLang="en-US" sz="4400" smtClean="0"/>
          </a:p>
        </p:txBody>
      </p:sp>
      <p:pic>
        <p:nvPicPr>
          <p:cNvPr id="27652" name="Picture 1028" descr="Wiley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96850"/>
            <a:ext cx="8794750" cy="812800"/>
          </a:xfrm>
        </p:spPr>
        <p:txBody>
          <a:bodyPr/>
          <a:lstStyle/>
          <a:p>
            <a:r>
              <a:rPr lang="en-US" altLang="en-US" smtClean="0"/>
              <a:t>Complete  </a:t>
            </a:r>
            <a:r>
              <a:rPr lang="en-US" altLang="en-US" sz="2400" smtClean="0"/>
              <a:t>AND-</a:t>
            </a:r>
            <a:r>
              <a:rPr lang="en-US" altLang="en-US" smtClean="0"/>
              <a:t>refinements</a:t>
            </a:r>
            <a:endParaRPr lang="en-US" altLang="en-US" sz="2000" smtClean="0"/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025525"/>
            <a:ext cx="8683625" cy="4906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Getting complete refinements of behavioral goals is essential for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completeness</a:t>
            </a:r>
            <a:endParaRPr lang="en-US" altLang="en-US" smtClean="0"/>
          </a:p>
          <a:p>
            <a:pPr>
              <a:spcBef>
                <a:spcPct val="80000"/>
              </a:spcBef>
            </a:pPr>
            <a:r>
              <a:rPr lang="en-US" altLang="en-US" smtClean="0"/>
              <a:t>Domain properties are often used for arguing about complete refinements</a:t>
            </a:r>
          </a:p>
          <a:p>
            <a:pPr lvl="1">
              <a:lnSpc>
                <a:spcPct val="140000"/>
              </a:lnSpc>
            </a:pPr>
            <a:r>
              <a:rPr lang="en-US" altLang="en-US" sz="2000" smtClean="0"/>
              <a:t>classified as ...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invariants</a:t>
            </a:r>
            <a:r>
              <a:rPr lang="en-US" altLang="en-US" smtClean="0"/>
              <a:t>:  known to hold in every state</a:t>
            </a:r>
          </a:p>
          <a:p>
            <a:pPr lvl="2">
              <a:lnSpc>
                <a:spcPct val="100000"/>
              </a:lnSpc>
            </a:pPr>
            <a:r>
              <a:rPr lang="en-US" altLang="en-US" smtClean="0"/>
              <a:t>	     </a:t>
            </a:r>
            <a:r>
              <a:rPr lang="fr-FR" altLang="en-US" smtClean="0">
                <a:solidFill>
                  <a:srgbClr val="5F5F5F"/>
                </a:solidFill>
                <a:latin typeface="Arial" pitchFamily="34" charset="0"/>
              </a:rPr>
              <a:t>"train doors are either open or closed"</a:t>
            </a:r>
            <a:endParaRPr lang="en-US" altLang="en-US" smtClean="0"/>
          </a:p>
          <a:p>
            <a:pPr lvl="2">
              <a:lnSpc>
                <a:spcPct val="140000"/>
              </a:lnSpc>
              <a:buFontTx/>
              <a:buChar char="•"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hypotheses</a:t>
            </a:r>
            <a:r>
              <a:rPr lang="en-US" altLang="en-US" smtClean="0"/>
              <a:t>:  assumed to hold in specific states</a:t>
            </a:r>
          </a:p>
          <a:p>
            <a:pPr lvl="2">
              <a:lnSpc>
                <a:spcPct val="100000"/>
              </a:lnSpc>
            </a:pPr>
            <a:r>
              <a:rPr lang="fr-FR" altLang="en-US" smtClean="0">
                <a:solidFill>
                  <a:srgbClr val="5F5F5F"/>
                </a:solidFill>
                <a:latin typeface="Arial" pitchFamily="34" charset="0"/>
              </a:rPr>
              <a:t>         "railway tracks are in good conditions ..."</a:t>
            </a:r>
            <a:r>
              <a:rPr lang="fr-FR" altLang="en-US" smtClean="0">
                <a:solidFill>
                  <a:srgbClr val="663300"/>
                </a:solidFill>
                <a:latin typeface="Arial" pitchFamily="34" charset="0"/>
              </a:rPr>
              <a:t> </a:t>
            </a:r>
          </a:p>
          <a:p>
            <a:pPr lvl="1">
              <a:lnSpc>
                <a:spcPct val="160000"/>
              </a:lnSpc>
            </a:pPr>
            <a:r>
              <a:rPr lang="en-US" altLang="en-US" sz="2000" smtClean="0"/>
              <a:t>attached to conceptual objects in the object model</a:t>
            </a:r>
            <a:r>
              <a:rPr lang="fr-FR" altLang="en-US" smtClean="0">
                <a:solidFill>
                  <a:srgbClr val="663300"/>
                </a:solidFill>
                <a:latin typeface="Arial" pitchFamily="34" charset="0"/>
              </a:rPr>
              <a:t>	</a:t>
            </a:r>
            <a:endParaRPr lang="en-US" altLang="en-US" smtClean="0">
              <a:solidFill>
                <a:srgbClr val="663300"/>
              </a:solidFill>
              <a:latin typeface="Arial" pitchFamily="34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07963" y="80963"/>
          <a:ext cx="7254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80963"/>
                        <a:ext cx="72548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528638"/>
            <a:ext cx="8524875" cy="812800"/>
          </a:xfrm>
        </p:spPr>
        <p:txBody>
          <a:bodyPr/>
          <a:lstStyle/>
          <a:p>
            <a:r>
              <a:rPr lang="en-US" altLang="en-US" smtClean="0"/>
              <a:t>Domain properties in </a:t>
            </a:r>
            <a:r>
              <a:rPr lang="en-US" altLang="en-US" sz="2400" smtClean="0"/>
              <a:t>AND-</a:t>
            </a:r>
            <a:r>
              <a:rPr lang="en-US" altLang="en-US" smtClean="0"/>
              <a:t>refinements</a:t>
            </a:r>
            <a:endParaRPr lang="en-US" altLang="en-US" sz="2000" smtClean="0"/>
          </a:p>
        </p:txBody>
      </p:sp>
      <p:grpSp>
        <p:nvGrpSpPr>
          <p:cNvPr id="6148" name="Group 18"/>
          <p:cNvGrpSpPr>
            <a:grpSpLocks/>
          </p:cNvGrpSpPr>
          <p:nvPr/>
        </p:nvGrpSpPr>
        <p:grpSpPr bwMode="auto">
          <a:xfrm>
            <a:off x="811213" y="2090738"/>
            <a:ext cx="8121650" cy="1454150"/>
            <a:chOff x="511" y="1317"/>
            <a:chExt cx="5116" cy="916"/>
          </a:xfrm>
        </p:grpSpPr>
        <p:grpSp>
          <p:nvGrpSpPr>
            <p:cNvPr id="6149" name="Group 16"/>
            <p:cNvGrpSpPr>
              <a:grpSpLocks/>
            </p:cNvGrpSpPr>
            <p:nvPr/>
          </p:nvGrpSpPr>
          <p:grpSpPr bwMode="auto">
            <a:xfrm>
              <a:off x="1711" y="1317"/>
              <a:ext cx="2061" cy="305"/>
              <a:chOff x="1774" y="1254"/>
              <a:chExt cx="2061" cy="305"/>
            </a:xfrm>
          </p:grpSpPr>
          <p:sp>
            <p:nvSpPr>
              <p:cNvPr id="6161" name="AutoShape 3"/>
              <p:cNvSpPr>
                <a:spLocks noChangeArrowheads="1"/>
              </p:cNvSpPr>
              <p:nvPr/>
            </p:nvSpPr>
            <p:spPr bwMode="auto">
              <a:xfrm>
                <a:off x="1774" y="1254"/>
                <a:ext cx="2061" cy="305"/>
              </a:xfrm>
              <a:prstGeom prst="parallelogram">
                <a:avLst>
                  <a:gd name="adj" fmla="val 3109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AU" altLang="en-US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5108" name="Text Box 4"/>
              <p:cNvSpPr txBox="1">
                <a:spLocks noChangeArrowheads="1"/>
              </p:cNvSpPr>
              <p:nvPr/>
            </p:nvSpPr>
            <p:spPr bwMode="auto">
              <a:xfrm>
                <a:off x="1814" y="1281"/>
                <a:ext cx="1989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fr-BE" altLang="en-US" sz="2000" b="0">
                    <a:solidFill>
                      <a:schemeClr val="tx1"/>
                    </a:solidFill>
                    <a:latin typeface="Arial" pitchFamily="34" charset="0"/>
                  </a:rPr>
                  <a:t>DoorsClosedWhileMoving</a:t>
                </a:r>
                <a:endParaRPr lang="en-AU" altLang="en-US"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1455109" name="Line 5"/>
            <p:cNvSpPr>
              <a:spLocks noChangeShapeType="1"/>
            </p:cNvSpPr>
            <p:nvPr/>
          </p:nvSpPr>
          <p:spPr bwMode="auto">
            <a:xfrm flipH="1">
              <a:off x="2726" y="1619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5110" name="Line 6"/>
            <p:cNvSpPr>
              <a:spLocks noChangeShapeType="1"/>
            </p:cNvSpPr>
            <p:nvPr/>
          </p:nvSpPr>
          <p:spPr bwMode="auto">
            <a:xfrm flipH="1">
              <a:off x="2078" y="1787"/>
              <a:ext cx="632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5111" name="Oval 7"/>
            <p:cNvSpPr>
              <a:spLocks noChangeArrowheads="1"/>
            </p:cNvSpPr>
            <p:nvPr/>
          </p:nvSpPr>
          <p:spPr bwMode="auto">
            <a:xfrm>
              <a:off x="2680" y="1723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455112" name="Line 8"/>
            <p:cNvSpPr>
              <a:spLocks noChangeShapeType="1"/>
            </p:cNvSpPr>
            <p:nvPr/>
          </p:nvSpPr>
          <p:spPr bwMode="auto">
            <a:xfrm>
              <a:off x="2766" y="1795"/>
              <a:ext cx="124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154" name="Group 15"/>
            <p:cNvGrpSpPr>
              <a:grpSpLocks/>
            </p:cNvGrpSpPr>
            <p:nvPr/>
          </p:nvGrpSpPr>
          <p:grpSpPr bwMode="auto">
            <a:xfrm>
              <a:off x="3357" y="1818"/>
              <a:ext cx="1403" cy="415"/>
              <a:chOff x="3393" y="1899"/>
              <a:chExt cx="1403" cy="415"/>
            </a:xfrm>
          </p:grpSpPr>
          <p:sp>
            <p:nvSpPr>
              <p:cNvPr id="1455113" name="AutoShape 9"/>
              <p:cNvSpPr>
                <a:spLocks noChangeArrowheads="1"/>
              </p:cNvSpPr>
              <p:nvPr/>
            </p:nvSpPr>
            <p:spPr bwMode="auto">
              <a:xfrm flipV="1">
                <a:off x="3456" y="1899"/>
                <a:ext cx="1236" cy="415"/>
              </a:xfrm>
              <a:prstGeom prst="flowChartOffpageConnector">
                <a:avLst/>
              </a:prstGeom>
              <a:solidFill>
                <a:srgbClr val="CECFF2"/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55114" name="Text Box 10"/>
              <p:cNvSpPr txBox="1">
                <a:spLocks noChangeArrowheads="1"/>
              </p:cNvSpPr>
              <p:nvPr/>
            </p:nvSpPr>
            <p:spPr bwMode="auto">
              <a:xfrm>
                <a:off x="3393" y="1960"/>
                <a:ext cx="1403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2000" b="0">
                    <a:solidFill>
                      <a:schemeClr val="tx1"/>
                    </a:solidFill>
                    <a:latin typeface="Arial" pitchFamily="34" charset="0"/>
                  </a:rPr>
                  <a:t>Moving </a:t>
                </a:r>
                <a:r>
                  <a:rPr lang="fr-BE" altLang="en-US" sz="2000">
                    <a:solidFill>
                      <a:schemeClr val="tx1"/>
                    </a:solidFill>
                    <a:latin typeface="Arial" pitchFamily="34" charset="0"/>
                  </a:rPr>
                  <a:t>Iff</a:t>
                </a:r>
                <a:endParaRPr lang="fr-BE" altLang="en-US" sz="2000" b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fr-BE" altLang="en-US" sz="2000" b="0">
                    <a:solidFill>
                      <a:schemeClr val="tx1"/>
                    </a:solidFill>
                    <a:latin typeface="Arial" pitchFamily="34" charset="0"/>
                  </a:rPr>
                  <a:t>NonZeroSpeed</a:t>
                </a:r>
                <a:endParaRPr lang="en-AU" altLang="en-US"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</p:txBody>
          </p:sp>
        </p:grpSp>
        <p:grpSp>
          <p:nvGrpSpPr>
            <p:cNvPr id="6155" name="Group 17"/>
            <p:cNvGrpSpPr>
              <a:grpSpLocks/>
            </p:cNvGrpSpPr>
            <p:nvPr/>
          </p:nvGrpSpPr>
          <p:grpSpPr bwMode="auto">
            <a:xfrm>
              <a:off x="511" y="1924"/>
              <a:ext cx="2736" cy="298"/>
              <a:chOff x="511" y="1969"/>
              <a:chExt cx="2736" cy="298"/>
            </a:xfrm>
          </p:grpSpPr>
          <p:sp>
            <p:nvSpPr>
              <p:cNvPr id="6157" name="AutoShape 11"/>
              <p:cNvSpPr>
                <a:spLocks noChangeArrowheads="1"/>
              </p:cNvSpPr>
              <p:nvPr/>
            </p:nvSpPr>
            <p:spPr bwMode="auto">
              <a:xfrm>
                <a:off x="511" y="1969"/>
                <a:ext cx="2736" cy="298"/>
              </a:xfrm>
              <a:prstGeom prst="parallelogram">
                <a:avLst>
                  <a:gd name="adj" fmla="val 42251"/>
                </a:avLst>
              </a:prstGeom>
              <a:solidFill>
                <a:srgbClr val="CECFF2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AU" altLang="en-US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58" name="Text Box 12"/>
              <p:cNvSpPr txBox="1">
                <a:spLocks noChangeArrowheads="1"/>
              </p:cNvSpPr>
              <p:nvPr/>
            </p:nvSpPr>
            <p:spPr bwMode="auto">
              <a:xfrm>
                <a:off x="609" y="2005"/>
                <a:ext cx="2577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fr-BE" altLang="en-US" sz="2000" b="0">
                    <a:solidFill>
                      <a:schemeClr val="tx1"/>
                    </a:solidFill>
                    <a:latin typeface="Arial" pitchFamily="34" charset="0"/>
                  </a:rPr>
                  <a:t>DoorsClosedWhileNonZeroSpeed</a:t>
                </a:r>
                <a:endParaRPr lang="en-AU" altLang="en-US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4725" y="1769"/>
              <a:ext cx="90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2000" b="0" i="1">
                  <a:solidFill>
                    <a:schemeClr val="tx2"/>
                  </a:solidFill>
                  <a:latin typeface="Comic Sans MS" pitchFamily="66" charset="0"/>
                </a:rPr>
                <a:t>domain 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2000" b="0" i="1">
                  <a:solidFill>
                    <a:schemeClr val="tx2"/>
                  </a:solidFill>
                  <a:latin typeface="Comic Sans MS" pitchFamily="66" charset="0"/>
                </a:rPr>
                <a:t>invariant</a:t>
              </a:r>
              <a:endParaRPr lang="fr-BE" altLang="en-US" sz="2000" b="0" i="1">
                <a:solidFill>
                  <a:schemeClr val="tx2"/>
                </a:solidFill>
                <a:latin typeface="Arial" pitchFamily="34" charset="0"/>
              </a:endParaRPr>
            </a:p>
          </p:txBody>
        </p:sp>
      </p:grp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179388" y="80963"/>
          <a:ext cx="8159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159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346075"/>
            <a:ext cx="71659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AND-refinements should also be </a:t>
            </a:r>
            <a:br>
              <a:rPr lang="en-US" altLang="en-US" smtClean="0"/>
            </a:br>
            <a:r>
              <a:rPr lang="en-US" altLang="en-US" smtClean="0"/>
              <a:t> consistent and minimal</a:t>
            </a:r>
          </a:p>
        </p:txBody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30288"/>
            <a:ext cx="8851900" cy="51323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80000"/>
              </a:spcBef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Consistent</a:t>
            </a:r>
            <a:r>
              <a:rPr lang="en-US" altLang="en-US" smtClean="0"/>
              <a:t>:  subgoals</a:t>
            </a:r>
            <a:r>
              <a:rPr lang="fr-FR" altLang="en-US" smtClean="0"/>
              <a:t> </a:t>
            </a:r>
            <a:r>
              <a:rPr lang="fr-FR" altLang="en-US" i="1" smtClean="0"/>
              <a:t>G</a:t>
            </a:r>
            <a:r>
              <a:rPr lang="fr-FR" altLang="en-US" i="1" baseline="-25000" smtClean="0"/>
              <a:t>1</a:t>
            </a:r>
            <a:r>
              <a:rPr lang="fr-FR" altLang="en-US" i="1" smtClean="0"/>
              <a:t>, ..., G</a:t>
            </a:r>
            <a:r>
              <a:rPr lang="fr-FR" altLang="en-US" i="1" baseline="-25000" smtClean="0"/>
              <a:t>n</a:t>
            </a:r>
            <a:r>
              <a:rPr lang="fr-FR" altLang="en-US" smtClean="0"/>
              <a:t> and domain properties in </a:t>
            </a:r>
            <a:r>
              <a:rPr lang="fr-FR" altLang="en-US" i="1" smtClean="0"/>
              <a:t>Dom</a:t>
            </a:r>
            <a:r>
              <a:rPr lang="fr-FR" altLang="en-US" smtClean="0"/>
              <a:t> may not contradict each other:</a:t>
            </a:r>
            <a:endParaRPr lang="fr-FR" altLang="en-US" sz="2000" smtClean="0"/>
          </a:p>
          <a:p>
            <a:pPr lvl="2">
              <a:lnSpc>
                <a:spcPct val="140000"/>
              </a:lnSpc>
            </a:pPr>
            <a:r>
              <a:rPr lang="en-US" altLang="en-US" sz="1800" smtClean="0"/>
              <a:t>			</a:t>
            </a:r>
            <a:r>
              <a:rPr lang="en-US" altLang="en-US" sz="2200" smtClean="0"/>
              <a:t>{</a:t>
            </a:r>
            <a:r>
              <a:rPr lang="fr-FR" altLang="en-US" sz="2200" i="1" smtClean="0"/>
              <a:t>G</a:t>
            </a:r>
            <a:r>
              <a:rPr lang="fr-FR" altLang="en-US" sz="2200" i="1" baseline="-25000" smtClean="0"/>
              <a:t>1</a:t>
            </a:r>
            <a:r>
              <a:rPr lang="fr-FR" altLang="en-US" sz="2200" i="1" smtClean="0"/>
              <a:t>, ..., G</a:t>
            </a:r>
            <a:r>
              <a:rPr lang="fr-FR" altLang="en-US" sz="2200" i="1" baseline="-25000" smtClean="0"/>
              <a:t>n</a:t>
            </a:r>
            <a:r>
              <a:rPr lang="fr-FR" altLang="en-US" sz="2200" i="1" smtClean="0"/>
              <a:t>,</a:t>
            </a:r>
            <a:r>
              <a:rPr lang="en-US" altLang="en-US" sz="2200" smtClean="0"/>
              <a:t> Dom} </a:t>
            </a:r>
            <a:r>
              <a:rPr lang="en-US" altLang="en-US" sz="2200" b="1" smtClean="0">
                <a:latin typeface="Symbol" pitchFamily="18" charset="2"/>
              </a:rPr>
              <a:t>|¹</a:t>
            </a:r>
            <a:r>
              <a:rPr lang="en-US" altLang="en-US" smtClean="0">
                <a:latin typeface="MS Shell Dlg" charset="0"/>
              </a:rPr>
              <a:t>  </a:t>
            </a:r>
            <a:r>
              <a:rPr lang="en-US" altLang="en-US" b="1" smtClean="0"/>
              <a:t>false</a:t>
            </a:r>
          </a:p>
          <a:p>
            <a:pPr lvl="2">
              <a:lnSpc>
                <a:spcPct val="150000"/>
              </a:lnSpc>
            </a:pPr>
            <a:r>
              <a:rPr lang="fr-FR" altLang="en-US" smtClean="0"/>
              <a:t>(any behavior would be permitted from </a:t>
            </a:r>
            <a:r>
              <a:rPr lang="en-US" altLang="en-US" b="1" smtClean="0"/>
              <a:t>false</a:t>
            </a:r>
            <a:r>
              <a:rPr lang="fr-FR" altLang="en-US" smtClean="0"/>
              <a:t>)</a:t>
            </a:r>
            <a:endParaRPr lang="en-US" altLang="en-US" b="1" smtClean="0"/>
          </a:p>
          <a:p>
            <a:pPr>
              <a:lnSpc>
                <a:spcPct val="120000"/>
              </a:lnSpc>
              <a:spcBef>
                <a:spcPct val="80000"/>
              </a:spcBef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Minimal</a:t>
            </a:r>
            <a:r>
              <a:rPr lang="en-US" altLang="en-US" smtClean="0"/>
              <a:t>: if one subgoal </a:t>
            </a:r>
            <a:r>
              <a:rPr lang="fr-FR" altLang="en-US" i="1" smtClean="0"/>
              <a:t>G</a:t>
            </a:r>
            <a:r>
              <a:rPr lang="fr-FR" altLang="en-US" i="1" baseline="-25000" smtClean="0"/>
              <a:t>j</a:t>
            </a:r>
            <a:r>
              <a:rPr lang="en-US" altLang="en-US" smtClean="0"/>
              <a:t> is missing, the parent goal is no longer necessarily satisfied:</a:t>
            </a:r>
          </a:p>
          <a:p>
            <a:pPr lvl="1" algn="ctr">
              <a:lnSpc>
                <a:spcPct val="120000"/>
              </a:lnSpc>
              <a:buFontTx/>
              <a:buNone/>
            </a:pPr>
            <a:r>
              <a:rPr lang="en-US" altLang="en-US" smtClean="0"/>
              <a:t>{</a:t>
            </a:r>
            <a:r>
              <a:rPr lang="fr-FR" altLang="en-US" i="1" smtClean="0"/>
              <a:t>G</a:t>
            </a:r>
            <a:r>
              <a:rPr lang="fr-FR" altLang="en-US" i="1" baseline="-25000" smtClean="0"/>
              <a:t>1</a:t>
            </a:r>
            <a:r>
              <a:rPr lang="fr-FR" altLang="en-US" i="1" smtClean="0"/>
              <a:t>, ..., G</a:t>
            </a:r>
            <a:r>
              <a:rPr lang="fr-FR" altLang="en-US" i="1" baseline="-25000" smtClean="0"/>
              <a:t>j-1</a:t>
            </a:r>
            <a:r>
              <a:rPr lang="fr-FR" altLang="en-US" i="1" smtClean="0"/>
              <a:t>, G</a:t>
            </a:r>
            <a:r>
              <a:rPr lang="fr-FR" altLang="en-US" i="1" baseline="-25000" smtClean="0"/>
              <a:t>j+1</a:t>
            </a:r>
            <a:r>
              <a:rPr lang="fr-FR" altLang="en-US" i="1" smtClean="0"/>
              <a:t>, ..., G</a:t>
            </a:r>
            <a:r>
              <a:rPr lang="fr-FR" altLang="en-US" i="1" baseline="-25000" smtClean="0"/>
              <a:t>n</a:t>
            </a:r>
            <a:r>
              <a:rPr lang="fr-FR" altLang="en-US" i="1" smtClean="0"/>
              <a:t>,</a:t>
            </a:r>
            <a:r>
              <a:rPr lang="en-US" altLang="en-US" smtClean="0"/>
              <a:t> Dom} </a:t>
            </a:r>
            <a:r>
              <a:rPr lang="en-US" altLang="en-US" b="1" smtClean="0">
                <a:latin typeface="Symbol" pitchFamily="18" charset="2"/>
              </a:rPr>
              <a:t>|¹  </a:t>
            </a:r>
            <a:r>
              <a:rPr lang="fr-FR" altLang="en-US" i="1" smtClean="0"/>
              <a:t>G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fr-FR" altLang="en-US" i="1" smtClean="0"/>
              <a:t>	  </a:t>
            </a:r>
            <a:r>
              <a:rPr lang="fr-FR" altLang="en-US" sz="2000" smtClean="0"/>
              <a:t>(to avoid unnecessarily restrictive requirements or expectations)</a:t>
            </a:r>
            <a:endParaRPr lang="en-US" altLang="en-US" sz="200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95275" y="182563"/>
          <a:ext cx="7254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82563"/>
                        <a:ext cx="7254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700" y="174625"/>
            <a:ext cx="7165975" cy="762000"/>
          </a:xfrm>
        </p:spPr>
        <p:txBody>
          <a:bodyPr/>
          <a:lstStyle/>
          <a:p>
            <a:r>
              <a:rPr kumimoji="0" lang="en-US" altLang="en-US" smtClean="0"/>
              <a:t>Refinement trees</a:t>
            </a:r>
            <a:endParaRPr kumimoji="0" lang="en-US" altLang="en-US" b="1" i="1" smtClean="0">
              <a:solidFill>
                <a:schemeClr val="tx1"/>
              </a:solidFill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773113"/>
            <a:ext cx="8207375" cy="14239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80000"/>
              </a:spcBef>
            </a:pPr>
            <a:r>
              <a:rPr lang="en-US" altLang="en-US" sz="2400" smtClean="0"/>
              <a:t>Goals are recursively refinable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altLang="en-US" sz="2400" smtClean="0"/>
              <a:t>Leaf nodes </a:t>
            </a:r>
            <a:r>
              <a:rPr lang="en-US" altLang="en-US" sz="2000" smtClean="0">
                <a:solidFill>
                  <a:schemeClr val="tx2"/>
                </a:solidFill>
              </a:rPr>
              <a:t>=</a:t>
            </a:r>
            <a:r>
              <a:rPr lang="en-US" altLang="en-US" sz="2400" smtClean="0"/>
              <a:t>  goals assignable to single system agents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95275" y="182563"/>
          <a:ext cx="7254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82563"/>
                        <a:ext cx="7254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57150" y="2116138"/>
          <a:ext cx="9144000" cy="445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Picture" r:id="rId6" imgW="5130000" imgH="2274480" progId="Word.Picture.8">
                  <p:embed/>
                </p:oleObj>
              </mc:Choice>
              <mc:Fallback>
                <p:oleObj name="Picture" r:id="rId6" imgW="5130000" imgH="22744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2116138"/>
                        <a:ext cx="9144000" cy="445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217488"/>
            <a:ext cx="8967787" cy="762000"/>
          </a:xfrm>
        </p:spPr>
        <p:txBody>
          <a:bodyPr/>
          <a:lstStyle/>
          <a:p>
            <a:r>
              <a:rPr kumimoji="0" lang="en-US" altLang="en-US" smtClean="0"/>
              <a:t>Refinement trees visualize satisfaction arguments</a:t>
            </a:r>
            <a:endParaRPr kumimoji="0" lang="en-US" altLang="en-US" b="1" i="1" smtClean="0">
              <a:solidFill>
                <a:schemeClr val="tx1"/>
              </a:solidFill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178050" y="5181600"/>
          <a:ext cx="7254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5181600"/>
                        <a:ext cx="7254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-42863" y="1252538"/>
          <a:ext cx="9340851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Picture" r:id="rId6" imgW="5952600" imgH="2629440" progId="Word.Picture.8">
                  <p:embed/>
                </p:oleObj>
              </mc:Choice>
              <mc:Fallback>
                <p:oleObj name="Picture" r:id="rId6" imgW="5952600" imgH="26294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2863" y="1252538"/>
                        <a:ext cx="9340851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7"/>
          <p:cNvGrpSpPr>
            <a:grpSpLocks/>
          </p:cNvGrpSpPr>
          <p:nvPr/>
        </p:nvGrpSpPr>
        <p:grpSpPr bwMode="auto">
          <a:xfrm>
            <a:off x="735013" y="5243513"/>
            <a:ext cx="1328737" cy="828675"/>
            <a:chOff x="2949" y="2076"/>
            <a:chExt cx="2358" cy="839"/>
          </a:xfrm>
        </p:grpSpPr>
        <p:sp>
          <p:nvSpPr>
            <p:cNvPr id="1531912" name="Freeform 8"/>
            <p:cNvSpPr>
              <a:spLocks/>
            </p:cNvSpPr>
            <p:nvPr/>
          </p:nvSpPr>
          <p:spPr bwMode="auto">
            <a:xfrm>
              <a:off x="3112" y="2119"/>
              <a:ext cx="2195" cy="796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3" name="Freeform 9"/>
            <p:cNvSpPr>
              <a:spLocks/>
            </p:cNvSpPr>
            <p:nvPr/>
          </p:nvSpPr>
          <p:spPr bwMode="auto">
            <a:xfrm>
              <a:off x="2960" y="2079"/>
              <a:ext cx="2192" cy="796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4" name="Freeform 10"/>
            <p:cNvSpPr>
              <a:spLocks/>
            </p:cNvSpPr>
            <p:nvPr/>
          </p:nvSpPr>
          <p:spPr bwMode="auto">
            <a:xfrm>
              <a:off x="3611" y="2131"/>
              <a:ext cx="251" cy="13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5" name="Freeform 11"/>
            <p:cNvSpPr>
              <a:spLocks/>
            </p:cNvSpPr>
            <p:nvPr/>
          </p:nvSpPr>
          <p:spPr bwMode="auto">
            <a:xfrm>
              <a:off x="3856" y="2127"/>
              <a:ext cx="445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6" name="Freeform 12"/>
            <p:cNvSpPr>
              <a:spLocks/>
            </p:cNvSpPr>
            <p:nvPr/>
          </p:nvSpPr>
          <p:spPr bwMode="auto">
            <a:xfrm>
              <a:off x="4293" y="2076"/>
              <a:ext cx="780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7" name="Freeform 13"/>
            <p:cNvSpPr>
              <a:spLocks/>
            </p:cNvSpPr>
            <p:nvPr/>
          </p:nvSpPr>
          <p:spPr bwMode="auto">
            <a:xfrm>
              <a:off x="5070" y="2084"/>
              <a:ext cx="93" cy="82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8" name="Freeform 14"/>
            <p:cNvSpPr>
              <a:spLocks/>
            </p:cNvSpPr>
            <p:nvPr/>
          </p:nvSpPr>
          <p:spPr bwMode="auto">
            <a:xfrm>
              <a:off x="4760" y="2163"/>
              <a:ext cx="375" cy="19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9" name="Freeform 15"/>
            <p:cNvSpPr>
              <a:spLocks/>
            </p:cNvSpPr>
            <p:nvPr/>
          </p:nvSpPr>
          <p:spPr bwMode="auto">
            <a:xfrm>
              <a:off x="4746" y="2182"/>
              <a:ext cx="34" cy="129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0" name="Freeform 16"/>
            <p:cNvSpPr>
              <a:spLocks/>
            </p:cNvSpPr>
            <p:nvPr/>
          </p:nvSpPr>
          <p:spPr bwMode="auto">
            <a:xfrm>
              <a:off x="4749" y="2311"/>
              <a:ext cx="59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1" name="Freeform 17"/>
            <p:cNvSpPr>
              <a:spLocks/>
            </p:cNvSpPr>
            <p:nvPr/>
          </p:nvSpPr>
          <p:spPr bwMode="auto">
            <a:xfrm>
              <a:off x="4789" y="2510"/>
              <a:ext cx="45" cy="214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2" name="Freeform 18"/>
            <p:cNvSpPr>
              <a:spLocks/>
            </p:cNvSpPr>
            <p:nvPr/>
          </p:nvSpPr>
          <p:spPr bwMode="auto">
            <a:xfrm>
              <a:off x="4707" y="2724"/>
              <a:ext cx="130" cy="87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3" name="Freeform 19"/>
            <p:cNvSpPr>
              <a:spLocks/>
            </p:cNvSpPr>
            <p:nvPr/>
          </p:nvSpPr>
          <p:spPr bwMode="auto">
            <a:xfrm>
              <a:off x="4242" y="2806"/>
              <a:ext cx="468" cy="39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4" name="Freeform 20"/>
            <p:cNvSpPr>
              <a:spLocks/>
            </p:cNvSpPr>
            <p:nvPr/>
          </p:nvSpPr>
          <p:spPr bwMode="auto">
            <a:xfrm>
              <a:off x="3608" y="2836"/>
              <a:ext cx="637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5" name="Freeform 21"/>
            <p:cNvSpPr>
              <a:spLocks/>
            </p:cNvSpPr>
            <p:nvPr/>
          </p:nvSpPr>
          <p:spPr bwMode="auto">
            <a:xfrm>
              <a:off x="3014" y="2854"/>
              <a:ext cx="594" cy="2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6" name="Freeform 22"/>
            <p:cNvSpPr>
              <a:spLocks/>
            </p:cNvSpPr>
            <p:nvPr/>
          </p:nvSpPr>
          <p:spPr bwMode="auto">
            <a:xfrm>
              <a:off x="2949" y="2754"/>
              <a:ext cx="87" cy="104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7" name="Freeform 23"/>
            <p:cNvSpPr>
              <a:spLocks/>
            </p:cNvSpPr>
            <p:nvPr/>
          </p:nvSpPr>
          <p:spPr bwMode="auto">
            <a:xfrm>
              <a:off x="3028" y="2749"/>
              <a:ext cx="304" cy="19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8" name="Freeform 24"/>
            <p:cNvSpPr>
              <a:spLocks/>
            </p:cNvSpPr>
            <p:nvPr/>
          </p:nvSpPr>
          <p:spPr bwMode="auto">
            <a:xfrm>
              <a:off x="3315" y="2402"/>
              <a:ext cx="138" cy="3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9" name="Freeform 25"/>
            <p:cNvSpPr>
              <a:spLocks/>
            </p:cNvSpPr>
            <p:nvPr/>
          </p:nvSpPr>
          <p:spPr bwMode="auto">
            <a:xfrm>
              <a:off x="3352" y="2251"/>
              <a:ext cx="48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0" name="Freeform 26"/>
            <p:cNvSpPr>
              <a:spLocks/>
            </p:cNvSpPr>
            <p:nvPr/>
          </p:nvSpPr>
          <p:spPr bwMode="auto">
            <a:xfrm>
              <a:off x="3380" y="2139"/>
              <a:ext cx="186" cy="113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1" name="Freeform 27"/>
            <p:cNvSpPr>
              <a:spLocks/>
            </p:cNvSpPr>
            <p:nvPr/>
          </p:nvSpPr>
          <p:spPr bwMode="auto">
            <a:xfrm>
              <a:off x="3552" y="2135"/>
              <a:ext cx="59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2" name="Freeform 28"/>
            <p:cNvSpPr>
              <a:spLocks/>
            </p:cNvSpPr>
            <p:nvPr/>
          </p:nvSpPr>
          <p:spPr bwMode="auto">
            <a:xfrm>
              <a:off x="4600" y="2688"/>
              <a:ext cx="135" cy="119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3" name="Freeform 29"/>
            <p:cNvSpPr>
              <a:spLocks/>
            </p:cNvSpPr>
            <p:nvPr/>
          </p:nvSpPr>
          <p:spPr bwMode="auto">
            <a:xfrm>
              <a:off x="3321" y="2688"/>
              <a:ext cx="1375" cy="82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4" name="Freeform 30"/>
            <p:cNvSpPr>
              <a:spLocks/>
            </p:cNvSpPr>
            <p:nvPr/>
          </p:nvSpPr>
          <p:spPr bwMode="auto">
            <a:xfrm>
              <a:off x="4749" y="2078"/>
              <a:ext cx="273" cy="149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5" name="Freeform 31"/>
            <p:cNvSpPr>
              <a:spLocks/>
            </p:cNvSpPr>
            <p:nvPr/>
          </p:nvSpPr>
          <p:spPr bwMode="auto">
            <a:xfrm>
              <a:off x="4614" y="2267"/>
              <a:ext cx="144" cy="6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6" name="Freeform 32"/>
            <p:cNvSpPr>
              <a:spLocks/>
            </p:cNvSpPr>
            <p:nvPr/>
          </p:nvSpPr>
          <p:spPr bwMode="auto">
            <a:xfrm>
              <a:off x="4667" y="2287"/>
              <a:ext cx="90" cy="5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7" name="Freeform 33"/>
            <p:cNvSpPr>
              <a:spLocks/>
            </p:cNvSpPr>
            <p:nvPr/>
          </p:nvSpPr>
          <p:spPr bwMode="auto">
            <a:xfrm>
              <a:off x="3498" y="2166"/>
              <a:ext cx="262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8" name="Freeform 34"/>
            <p:cNvSpPr>
              <a:spLocks/>
            </p:cNvSpPr>
            <p:nvPr/>
          </p:nvSpPr>
          <p:spPr bwMode="auto">
            <a:xfrm>
              <a:off x="3448" y="2189"/>
              <a:ext cx="169" cy="6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9" name="Freeform 35"/>
            <p:cNvSpPr>
              <a:spLocks/>
            </p:cNvSpPr>
            <p:nvPr/>
          </p:nvSpPr>
          <p:spPr bwMode="auto">
            <a:xfrm>
              <a:off x="3408" y="2214"/>
              <a:ext cx="144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40" name="Freeform 36"/>
            <p:cNvSpPr>
              <a:spLocks/>
            </p:cNvSpPr>
            <p:nvPr/>
          </p:nvSpPr>
          <p:spPr bwMode="auto">
            <a:xfrm>
              <a:off x="4563" y="2579"/>
              <a:ext cx="237" cy="10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41" name="Freeform 37"/>
            <p:cNvSpPr>
              <a:spLocks/>
            </p:cNvSpPr>
            <p:nvPr/>
          </p:nvSpPr>
          <p:spPr bwMode="auto">
            <a:xfrm>
              <a:off x="4656" y="2597"/>
              <a:ext cx="144" cy="10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42" name="Freeform 38"/>
            <p:cNvSpPr>
              <a:spLocks/>
            </p:cNvSpPr>
            <p:nvPr/>
          </p:nvSpPr>
          <p:spPr bwMode="auto">
            <a:xfrm>
              <a:off x="4732" y="2624"/>
              <a:ext cx="73" cy="8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253" name="Group 39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531944" name="Freeform 40"/>
              <p:cNvSpPr>
                <a:spLocks/>
              </p:cNvSpPr>
              <p:nvPr/>
            </p:nvSpPr>
            <p:spPr bwMode="auto">
              <a:xfrm>
                <a:off x="3419" y="2540"/>
                <a:ext cx="248" cy="7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45" name="Freeform 41"/>
              <p:cNvSpPr>
                <a:spLocks/>
              </p:cNvSpPr>
              <p:nvPr/>
            </p:nvSpPr>
            <p:spPr bwMode="auto">
              <a:xfrm>
                <a:off x="3431" y="2559"/>
                <a:ext cx="158" cy="12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46" name="Freeform 42"/>
              <p:cNvSpPr>
                <a:spLocks/>
              </p:cNvSpPr>
              <p:nvPr/>
            </p:nvSpPr>
            <p:spPr bwMode="auto">
              <a:xfrm>
                <a:off x="3517" y="2547"/>
                <a:ext cx="106" cy="33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47" name="Freeform 43"/>
              <p:cNvSpPr>
                <a:spLocks/>
              </p:cNvSpPr>
              <p:nvPr/>
            </p:nvSpPr>
            <p:spPr bwMode="auto">
              <a:xfrm>
                <a:off x="3565" y="2552"/>
                <a:ext cx="81" cy="28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48" name="Freeform 44"/>
              <p:cNvSpPr>
                <a:spLocks/>
              </p:cNvSpPr>
              <p:nvPr/>
            </p:nvSpPr>
            <p:spPr bwMode="auto">
              <a:xfrm>
                <a:off x="3586" y="2531"/>
                <a:ext cx="69" cy="38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49" name="Freeform 45"/>
              <p:cNvSpPr>
                <a:spLocks/>
              </p:cNvSpPr>
              <p:nvPr/>
            </p:nvSpPr>
            <p:spPr bwMode="auto">
              <a:xfrm>
                <a:off x="3606" y="2543"/>
                <a:ext cx="77" cy="33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0" name="Freeform 46"/>
              <p:cNvSpPr>
                <a:spLocks/>
              </p:cNvSpPr>
              <p:nvPr/>
            </p:nvSpPr>
            <p:spPr bwMode="auto">
              <a:xfrm>
                <a:off x="3626" y="2519"/>
                <a:ext cx="77" cy="45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1" name="Freeform 47"/>
              <p:cNvSpPr>
                <a:spLocks/>
              </p:cNvSpPr>
              <p:nvPr/>
            </p:nvSpPr>
            <p:spPr bwMode="auto">
              <a:xfrm>
                <a:off x="3647" y="2540"/>
                <a:ext cx="77" cy="43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2" name="Freeform 48"/>
              <p:cNvSpPr>
                <a:spLocks/>
              </p:cNvSpPr>
              <p:nvPr/>
            </p:nvSpPr>
            <p:spPr bwMode="auto">
              <a:xfrm>
                <a:off x="3671" y="2512"/>
                <a:ext cx="81" cy="52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3" name="Freeform 49"/>
              <p:cNvSpPr>
                <a:spLocks/>
              </p:cNvSpPr>
              <p:nvPr/>
            </p:nvSpPr>
            <p:spPr bwMode="auto">
              <a:xfrm>
                <a:off x="3691" y="2540"/>
                <a:ext cx="73" cy="40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4" name="Freeform 50"/>
              <p:cNvSpPr>
                <a:spLocks/>
              </p:cNvSpPr>
              <p:nvPr/>
            </p:nvSpPr>
            <p:spPr bwMode="auto">
              <a:xfrm>
                <a:off x="3707" y="2514"/>
                <a:ext cx="101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5" name="Freeform 51"/>
              <p:cNvSpPr>
                <a:spLocks/>
              </p:cNvSpPr>
              <p:nvPr/>
            </p:nvSpPr>
            <p:spPr bwMode="auto">
              <a:xfrm>
                <a:off x="3724" y="2545"/>
                <a:ext cx="77" cy="40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6" name="Freeform 52"/>
              <p:cNvSpPr>
                <a:spLocks/>
              </p:cNvSpPr>
              <p:nvPr/>
            </p:nvSpPr>
            <p:spPr bwMode="auto">
              <a:xfrm>
                <a:off x="3748" y="2533"/>
                <a:ext cx="134" cy="43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7" name="Freeform 53"/>
              <p:cNvSpPr>
                <a:spLocks/>
              </p:cNvSpPr>
              <p:nvPr/>
            </p:nvSpPr>
            <p:spPr bwMode="auto">
              <a:xfrm>
                <a:off x="3732" y="2552"/>
                <a:ext cx="110" cy="38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8" name="Freeform 54"/>
              <p:cNvSpPr>
                <a:spLocks/>
              </p:cNvSpPr>
              <p:nvPr/>
            </p:nvSpPr>
            <p:spPr bwMode="auto">
              <a:xfrm>
                <a:off x="3781" y="2555"/>
                <a:ext cx="175" cy="33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9" name="Freeform 55"/>
              <p:cNvSpPr>
                <a:spLocks/>
              </p:cNvSpPr>
              <p:nvPr/>
            </p:nvSpPr>
            <p:spPr bwMode="auto">
              <a:xfrm>
                <a:off x="3740" y="2564"/>
                <a:ext cx="130" cy="33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0" name="Freeform 56"/>
              <p:cNvSpPr>
                <a:spLocks/>
              </p:cNvSpPr>
              <p:nvPr/>
            </p:nvSpPr>
            <p:spPr bwMode="auto">
              <a:xfrm>
                <a:off x="3797" y="2576"/>
                <a:ext cx="130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1" name="Freeform 57"/>
              <p:cNvSpPr>
                <a:spLocks/>
              </p:cNvSpPr>
              <p:nvPr/>
            </p:nvSpPr>
            <p:spPr bwMode="auto">
              <a:xfrm>
                <a:off x="3752" y="2583"/>
                <a:ext cx="122" cy="28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2" name="Freeform 58"/>
              <p:cNvSpPr>
                <a:spLocks/>
              </p:cNvSpPr>
              <p:nvPr/>
            </p:nvSpPr>
            <p:spPr bwMode="auto">
              <a:xfrm>
                <a:off x="3801" y="2593"/>
                <a:ext cx="142" cy="26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3" name="Freeform 59"/>
              <p:cNvSpPr>
                <a:spLocks/>
              </p:cNvSpPr>
              <p:nvPr/>
            </p:nvSpPr>
            <p:spPr bwMode="auto">
              <a:xfrm>
                <a:off x="3740" y="2600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4" name="Freeform 60"/>
              <p:cNvSpPr>
                <a:spLocks/>
              </p:cNvSpPr>
              <p:nvPr/>
            </p:nvSpPr>
            <p:spPr bwMode="auto">
              <a:xfrm>
                <a:off x="3781" y="2607"/>
                <a:ext cx="150" cy="33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5" name="Freeform 61"/>
              <p:cNvSpPr>
                <a:spLocks/>
              </p:cNvSpPr>
              <p:nvPr/>
            </p:nvSpPr>
            <p:spPr bwMode="auto">
              <a:xfrm>
                <a:off x="3744" y="2612"/>
                <a:ext cx="97" cy="26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6" name="Freeform 62"/>
              <p:cNvSpPr>
                <a:spLocks/>
              </p:cNvSpPr>
              <p:nvPr/>
            </p:nvSpPr>
            <p:spPr bwMode="auto">
              <a:xfrm>
                <a:off x="3752" y="2623"/>
                <a:ext cx="81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7" name="Freeform 63"/>
              <p:cNvSpPr>
                <a:spLocks/>
              </p:cNvSpPr>
              <p:nvPr/>
            </p:nvSpPr>
            <p:spPr bwMode="auto">
              <a:xfrm>
                <a:off x="3736" y="2619"/>
                <a:ext cx="69" cy="28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8" name="Freeform 64"/>
              <p:cNvSpPr>
                <a:spLocks/>
              </p:cNvSpPr>
              <p:nvPr/>
            </p:nvSpPr>
            <p:spPr bwMode="auto">
              <a:xfrm>
                <a:off x="3618" y="2619"/>
                <a:ext cx="130" cy="24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9" name="Freeform 65"/>
              <p:cNvSpPr>
                <a:spLocks/>
              </p:cNvSpPr>
              <p:nvPr/>
            </p:nvSpPr>
            <p:spPr bwMode="auto">
              <a:xfrm>
                <a:off x="3525" y="2621"/>
                <a:ext cx="118" cy="38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0" name="Freeform 66"/>
              <p:cNvSpPr>
                <a:spLocks/>
              </p:cNvSpPr>
              <p:nvPr/>
            </p:nvSpPr>
            <p:spPr bwMode="auto">
              <a:xfrm>
                <a:off x="3545" y="2602"/>
                <a:ext cx="93" cy="40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1" name="Freeform 67"/>
              <p:cNvSpPr>
                <a:spLocks/>
              </p:cNvSpPr>
              <p:nvPr/>
            </p:nvSpPr>
            <p:spPr bwMode="auto">
              <a:xfrm>
                <a:off x="3492" y="2609"/>
                <a:ext cx="110" cy="31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2" name="Freeform 68"/>
              <p:cNvSpPr>
                <a:spLocks/>
              </p:cNvSpPr>
              <p:nvPr/>
            </p:nvSpPr>
            <p:spPr bwMode="auto">
              <a:xfrm>
                <a:off x="3521" y="2595"/>
                <a:ext cx="101" cy="33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3" name="Freeform 69"/>
              <p:cNvSpPr>
                <a:spLocks/>
              </p:cNvSpPr>
              <p:nvPr/>
            </p:nvSpPr>
            <p:spPr bwMode="auto">
              <a:xfrm>
                <a:off x="3448" y="2593"/>
                <a:ext cx="130" cy="24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4" name="Freeform 70"/>
              <p:cNvSpPr>
                <a:spLocks/>
              </p:cNvSpPr>
              <p:nvPr/>
            </p:nvSpPr>
            <p:spPr bwMode="auto">
              <a:xfrm>
                <a:off x="3517" y="2583"/>
                <a:ext cx="114" cy="28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5" name="Freeform 71"/>
              <p:cNvSpPr>
                <a:spLocks/>
              </p:cNvSpPr>
              <p:nvPr/>
            </p:nvSpPr>
            <p:spPr bwMode="auto">
              <a:xfrm>
                <a:off x="3492" y="2576"/>
                <a:ext cx="101" cy="26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6" name="Freeform 72"/>
              <p:cNvSpPr>
                <a:spLocks/>
              </p:cNvSpPr>
              <p:nvPr/>
            </p:nvSpPr>
            <p:spPr bwMode="auto">
              <a:xfrm>
                <a:off x="3533" y="2566"/>
                <a:ext cx="101" cy="28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7" name="Freeform 73"/>
              <p:cNvSpPr>
                <a:spLocks/>
              </p:cNvSpPr>
              <p:nvPr/>
            </p:nvSpPr>
            <p:spPr bwMode="auto">
              <a:xfrm>
                <a:off x="3517" y="2621"/>
                <a:ext cx="300" cy="140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8" name="Freeform 74"/>
              <p:cNvSpPr>
                <a:spLocks/>
              </p:cNvSpPr>
              <p:nvPr/>
            </p:nvSpPr>
            <p:spPr bwMode="auto">
              <a:xfrm>
                <a:off x="3565" y="2557"/>
                <a:ext cx="256" cy="90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9" name="Freeform 75"/>
              <p:cNvSpPr>
                <a:spLocks/>
              </p:cNvSpPr>
              <p:nvPr/>
            </p:nvSpPr>
            <p:spPr bwMode="auto">
              <a:xfrm>
                <a:off x="3695" y="2604"/>
                <a:ext cx="134" cy="4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80" name="Freeform 76"/>
              <p:cNvSpPr>
                <a:spLocks/>
              </p:cNvSpPr>
              <p:nvPr/>
            </p:nvSpPr>
            <p:spPr bwMode="auto">
              <a:xfrm>
                <a:off x="3695" y="2557"/>
                <a:ext cx="134" cy="4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81" name="Freeform 77"/>
              <p:cNvSpPr>
                <a:spLocks/>
              </p:cNvSpPr>
              <p:nvPr/>
            </p:nvSpPr>
            <p:spPr bwMode="auto">
              <a:xfrm>
                <a:off x="3557" y="2557"/>
                <a:ext cx="138" cy="47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82" name="Freeform 78"/>
              <p:cNvSpPr>
                <a:spLocks/>
              </p:cNvSpPr>
              <p:nvPr/>
            </p:nvSpPr>
            <p:spPr bwMode="auto">
              <a:xfrm>
                <a:off x="3557" y="2604"/>
                <a:ext cx="138" cy="45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2" name="Line 1026"/>
          <p:cNvSpPr>
            <a:spLocks noChangeShapeType="1"/>
          </p:cNvSpPr>
          <p:nvPr/>
        </p:nvSpPr>
        <p:spPr bwMode="auto">
          <a:xfrm flipH="1">
            <a:off x="1947863" y="5508625"/>
            <a:ext cx="2257425" cy="336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altLang="en-US" smtClean="0"/>
              <a:t>Chaining satisfaction arguments into argumentation trees</a:t>
            </a:r>
            <a:endParaRPr lang="en-US" altLang="en-US" smtClean="0"/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751887" cy="101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BE" altLang="en-US" sz="2100" smtClean="0"/>
              <a:t>To show how requirements ensure higher-level concerns, and recursively</a:t>
            </a:r>
            <a:endParaRPr lang="en-US" altLang="en-US" sz="2100" smtClean="0"/>
          </a:p>
        </p:txBody>
      </p:sp>
      <p:sp>
        <p:nvSpPr>
          <p:cNvPr id="32773" name="AutoShape 1030"/>
          <p:cNvSpPr>
            <a:spLocks noChangeArrowheads="1"/>
          </p:cNvSpPr>
          <p:nvPr/>
        </p:nvSpPr>
        <p:spPr bwMode="auto">
          <a:xfrm>
            <a:off x="2863850" y="4581525"/>
            <a:ext cx="2803525" cy="595313"/>
          </a:xfrm>
          <a:prstGeom prst="parallelogram">
            <a:avLst>
              <a:gd name="adj" fmla="val 35058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4" name="Text Box 1031"/>
          <p:cNvSpPr txBox="1">
            <a:spLocks noChangeArrowheads="1"/>
          </p:cNvSpPr>
          <p:nvPr/>
        </p:nvSpPr>
        <p:spPr bwMode="auto">
          <a:xfrm>
            <a:off x="2965450" y="4586288"/>
            <a:ext cx="25987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MotorRaising </a:t>
            </a:r>
            <a:r>
              <a:rPr lang="fr-BE" altLang="en-US" b="0">
                <a:solidFill>
                  <a:schemeClr val="tx1"/>
                </a:solidFill>
              </a:rPr>
              <a:t>®</a:t>
            </a:r>
            <a:endParaRPr lang="fr-BE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HandBrakeReleased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775" name="AutoShape 1032"/>
          <p:cNvSpPr>
            <a:spLocks noChangeArrowheads="1"/>
          </p:cNvSpPr>
          <p:nvPr/>
        </p:nvSpPr>
        <p:spPr bwMode="auto">
          <a:xfrm>
            <a:off x="42863" y="5821363"/>
            <a:ext cx="3048000" cy="595312"/>
          </a:xfrm>
          <a:prstGeom prst="parallelogram">
            <a:avLst>
              <a:gd name="adj" fmla="val 38116"/>
            </a:avLst>
          </a:prstGeom>
          <a:solidFill>
            <a:srgbClr val="CECFF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6" name="Text Box 1033"/>
          <p:cNvSpPr txBox="1">
            <a:spLocks noChangeArrowheads="1"/>
          </p:cNvSpPr>
          <p:nvPr/>
        </p:nvSpPr>
        <p:spPr bwMode="auto">
          <a:xfrm>
            <a:off x="157163" y="5826125"/>
            <a:ext cx="29003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motor.Regime = ‘up’ </a:t>
            </a:r>
            <a:r>
              <a:rPr lang="fr-BE" altLang="en-US" b="0">
                <a:solidFill>
                  <a:schemeClr val="tx1"/>
                </a:solidFill>
              </a:rPr>
              <a:t>®</a:t>
            </a:r>
            <a:endParaRPr lang="fr-BE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handBrakeCtrl = ‘off’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777" name="AutoShape 1034"/>
          <p:cNvSpPr>
            <a:spLocks noChangeArrowheads="1"/>
          </p:cNvSpPr>
          <p:nvPr/>
        </p:nvSpPr>
        <p:spPr bwMode="auto">
          <a:xfrm>
            <a:off x="3055938" y="5799138"/>
            <a:ext cx="2860675" cy="608012"/>
          </a:xfrm>
          <a:prstGeom prst="parallelogram">
            <a:avLst>
              <a:gd name="adj" fmla="val 29493"/>
            </a:avLst>
          </a:prstGeom>
          <a:solidFill>
            <a:srgbClr val="CECFF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2778" name="Group 1035"/>
          <p:cNvGrpSpPr>
            <a:grpSpLocks/>
          </p:cNvGrpSpPr>
          <p:nvPr/>
        </p:nvGrpSpPr>
        <p:grpSpPr bwMode="auto">
          <a:xfrm>
            <a:off x="3254375" y="5859463"/>
            <a:ext cx="184150" cy="298450"/>
            <a:chOff x="2320" y="3600"/>
            <a:chExt cx="680" cy="1220"/>
          </a:xfrm>
        </p:grpSpPr>
        <p:sp>
          <p:nvSpPr>
            <p:cNvPr id="1546252" name="Oval 1036"/>
            <p:cNvSpPr>
              <a:spLocks noChangeArrowheads="1"/>
            </p:cNvSpPr>
            <p:nvPr/>
          </p:nvSpPr>
          <p:spPr bwMode="auto">
            <a:xfrm>
              <a:off x="2478" y="3600"/>
              <a:ext cx="340" cy="29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253" name="Line 1037"/>
            <p:cNvSpPr>
              <a:spLocks noChangeShapeType="1"/>
            </p:cNvSpPr>
            <p:nvPr/>
          </p:nvSpPr>
          <p:spPr bwMode="auto">
            <a:xfrm>
              <a:off x="2660" y="3937"/>
              <a:ext cx="0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254" name="Line 1038"/>
            <p:cNvSpPr>
              <a:spLocks noChangeShapeType="1"/>
            </p:cNvSpPr>
            <p:nvPr/>
          </p:nvSpPr>
          <p:spPr bwMode="auto">
            <a:xfrm flipH="1">
              <a:off x="2361" y="4359"/>
              <a:ext cx="299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255" name="Line 1039"/>
            <p:cNvSpPr>
              <a:spLocks noChangeShapeType="1"/>
            </p:cNvSpPr>
            <p:nvPr/>
          </p:nvSpPr>
          <p:spPr bwMode="auto">
            <a:xfrm>
              <a:off x="2678" y="4398"/>
              <a:ext cx="305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256" name="Line 1040"/>
            <p:cNvSpPr>
              <a:spLocks noChangeShapeType="1"/>
            </p:cNvSpPr>
            <p:nvPr/>
          </p:nvSpPr>
          <p:spPr bwMode="auto">
            <a:xfrm>
              <a:off x="2320" y="4119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779" name="Text Box 1041"/>
          <p:cNvSpPr txBox="1">
            <a:spLocks noChangeArrowheads="1"/>
          </p:cNvSpPr>
          <p:nvPr/>
        </p:nvSpPr>
        <p:spPr bwMode="auto">
          <a:xfrm>
            <a:off x="3317875" y="5818188"/>
            <a:ext cx="25638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motor.Regime = ‘up’ </a:t>
            </a:r>
            <a:r>
              <a:rPr lang="en-US" altLang="en-US" sz="2000" b="0">
                <a:solidFill>
                  <a:schemeClr val="tx1"/>
                </a:solidFill>
              </a:rPr>
              <a:t>«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MotorRaising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32780" name="Group 1042"/>
          <p:cNvGrpSpPr>
            <a:grpSpLocks/>
          </p:cNvGrpSpPr>
          <p:nvPr/>
        </p:nvGrpSpPr>
        <p:grpSpPr bwMode="auto">
          <a:xfrm>
            <a:off x="5892800" y="5800725"/>
            <a:ext cx="3236913" cy="576263"/>
            <a:chOff x="3447" y="2174"/>
            <a:chExt cx="1993" cy="363"/>
          </a:xfrm>
        </p:grpSpPr>
        <p:sp>
          <p:nvSpPr>
            <p:cNvPr id="32858" name="AutoShape 1043"/>
            <p:cNvSpPr>
              <a:spLocks noChangeArrowheads="1"/>
            </p:cNvSpPr>
            <p:nvPr/>
          </p:nvSpPr>
          <p:spPr bwMode="auto">
            <a:xfrm>
              <a:off x="3447" y="2174"/>
              <a:ext cx="1993" cy="363"/>
            </a:xfrm>
            <a:prstGeom prst="parallelogram">
              <a:avLst>
                <a:gd name="adj" fmla="val 2755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2859" name="Text Box 1044"/>
            <p:cNvSpPr txBox="1">
              <a:spLocks noChangeArrowheads="1"/>
            </p:cNvSpPr>
            <p:nvPr/>
          </p:nvSpPr>
          <p:spPr bwMode="auto">
            <a:xfrm>
              <a:off x="3630" y="2177"/>
              <a:ext cx="175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2000" b="0">
                  <a:solidFill>
                    <a:schemeClr val="tx1"/>
                  </a:solidFill>
                </a:rPr>
                <a:t>«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32860" name="Group 1045"/>
            <p:cNvGrpSpPr>
              <a:grpSpLocks/>
            </p:cNvGrpSpPr>
            <p:nvPr/>
          </p:nvGrpSpPr>
          <p:grpSpPr bwMode="auto">
            <a:xfrm>
              <a:off x="3563" y="2203"/>
              <a:ext cx="116" cy="188"/>
              <a:chOff x="2320" y="3600"/>
              <a:chExt cx="680" cy="1220"/>
            </a:xfrm>
          </p:grpSpPr>
          <p:sp>
            <p:nvSpPr>
              <p:cNvPr id="1546262" name="Oval 1046"/>
              <p:cNvSpPr>
                <a:spLocks noChangeArrowheads="1"/>
              </p:cNvSpPr>
              <p:nvPr/>
            </p:nvSpPr>
            <p:spPr bwMode="auto">
              <a:xfrm>
                <a:off x="2482" y="3600"/>
                <a:ext cx="338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6263" name="Line 1047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264" name="Line 1048"/>
              <p:cNvSpPr>
                <a:spLocks noChangeShapeType="1"/>
              </p:cNvSpPr>
              <p:nvPr/>
            </p:nvSpPr>
            <p:spPr bwMode="auto">
              <a:xfrm flipH="1">
                <a:off x="2362" y="4359"/>
                <a:ext cx="298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265" name="Line 1049"/>
              <p:cNvSpPr>
                <a:spLocks noChangeShapeType="1"/>
              </p:cNvSpPr>
              <p:nvPr/>
            </p:nvSpPr>
            <p:spPr bwMode="auto">
              <a:xfrm>
                <a:off x="2677" y="4398"/>
                <a:ext cx="304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266" name="Line 1050"/>
              <p:cNvSpPr>
                <a:spLocks noChangeShapeType="1"/>
              </p:cNvSpPr>
              <p:nvPr/>
            </p:nvSpPr>
            <p:spPr bwMode="auto">
              <a:xfrm>
                <a:off x="2322" y="4119"/>
                <a:ext cx="6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6267" name="Line 1051"/>
          <p:cNvSpPr>
            <a:spLocks noChangeShapeType="1"/>
          </p:cNvSpPr>
          <p:nvPr/>
        </p:nvSpPr>
        <p:spPr bwMode="auto">
          <a:xfrm>
            <a:off x="4210050" y="5507038"/>
            <a:ext cx="13335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6268" name="Line 1052"/>
          <p:cNvSpPr>
            <a:spLocks noChangeShapeType="1"/>
          </p:cNvSpPr>
          <p:nvPr/>
        </p:nvSpPr>
        <p:spPr bwMode="auto">
          <a:xfrm>
            <a:off x="4229100" y="5178425"/>
            <a:ext cx="3175" cy="403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6269" name="Oval 1053"/>
          <p:cNvSpPr>
            <a:spLocks noChangeArrowheads="1"/>
          </p:cNvSpPr>
          <p:nvPr/>
        </p:nvSpPr>
        <p:spPr bwMode="auto">
          <a:xfrm>
            <a:off x="4146550" y="545306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46270" name="Line 1054"/>
          <p:cNvSpPr>
            <a:spLocks noChangeShapeType="1"/>
          </p:cNvSpPr>
          <p:nvPr/>
        </p:nvSpPr>
        <p:spPr bwMode="auto">
          <a:xfrm>
            <a:off x="4252913" y="5508625"/>
            <a:ext cx="3119437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785" name="Group 1202"/>
          <p:cNvGrpSpPr>
            <a:grpSpLocks/>
          </p:cNvGrpSpPr>
          <p:nvPr/>
        </p:nvGrpSpPr>
        <p:grpSpPr bwMode="auto">
          <a:xfrm>
            <a:off x="128588" y="149225"/>
            <a:ext cx="1112837" cy="757238"/>
            <a:chOff x="2949" y="2076"/>
            <a:chExt cx="2358" cy="839"/>
          </a:xfrm>
        </p:grpSpPr>
        <p:sp>
          <p:nvSpPr>
            <p:cNvPr id="1546419" name="Freeform 1203"/>
            <p:cNvSpPr>
              <a:spLocks/>
            </p:cNvSpPr>
            <p:nvPr/>
          </p:nvSpPr>
          <p:spPr bwMode="auto">
            <a:xfrm>
              <a:off x="3110" y="2120"/>
              <a:ext cx="2197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0" name="Freeform 1204"/>
            <p:cNvSpPr>
              <a:spLocks/>
            </p:cNvSpPr>
            <p:nvPr/>
          </p:nvSpPr>
          <p:spPr bwMode="auto">
            <a:xfrm>
              <a:off x="2959" y="2080"/>
              <a:ext cx="2193" cy="795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1" name="Freeform 1205"/>
            <p:cNvSpPr>
              <a:spLocks/>
            </p:cNvSpPr>
            <p:nvPr/>
          </p:nvSpPr>
          <p:spPr bwMode="auto">
            <a:xfrm>
              <a:off x="3612" y="2131"/>
              <a:ext cx="249" cy="12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2" name="Freeform 1206"/>
            <p:cNvSpPr>
              <a:spLocks/>
            </p:cNvSpPr>
            <p:nvPr/>
          </p:nvSpPr>
          <p:spPr bwMode="auto">
            <a:xfrm>
              <a:off x="3857" y="2127"/>
              <a:ext cx="444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3" name="Freeform 1207"/>
            <p:cNvSpPr>
              <a:spLocks/>
            </p:cNvSpPr>
            <p:nvPr/>
          </p:nvSpPr>
          <p:spPr bwMode="auto">
            <a:xfrm>
              <a:off x="4291" y="2076"/>
              <a:ext cx="784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4" name="Freeform 1208"/>
            <p:cNvSpPr>
              <a:spLocks/>
            </p:cNvSpPr>
            <p:nvPr/>
          </p:nvSpPr>
          <p:spPr bwMode="auto">
            <a:xfrm>
              <a:off x="5072" y="2085"/>
              <a:ext cx="91" cy="81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5" name="Freeform 1209"/>
            <p:cNvSpPr>
              <a:spLocks/>
            </p:cNvSpPr>
            <p:nvPr/>
          </p:nvSpPr>
          <p:spPr bwMode="auto">
            <a:xfrm>
              <a:off x="4762" y="2162"/>
              <a:ext cx="373" cy="19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6" name="Freeform 1210"/>
            <p:cNvSpPr>
              <a:spLocks/>
            </p:cNvSpPr>
            <p:nvPr/>
          </p:nvSpPr>
          <p:spPr bwMode="auto">
            <a:xfrm>
              <a:off x="4745" y="2182"/>
              <a:ext cx="34" cy="130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7" name="Freeform 1211"/>
            <p:cNvSpPr>
              <a:spLocks/>
            </p:cNvSpPr>
            <p:nvPr/>
          </p:nvSpPr>
          <p:spPr bwMode="auto">
            <a:xfrm>
              <a:off x="4749" y="2312"/>
              <a:ext cx="57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8" name="Freeform 1212"/>
            <p:cNvSpPr>
              <a:spLocks/>
            </p:cNvSpPr>
            <p:nvPr/>
          </p:nvSpPr>
          <p:spPr bwMode="auto">
            <a:xfrm>
              <a:off x="4789" y="2510"/>
              <a:ext cx="44" cy="213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9" name="Freeform 1213"/>
            <p:cNvSpPr>
              <a:spLocks/>
            </p:cNvSpPr>
            <p:nvPr/>
          </p:nvSpPr>
          <p:spPr bwMode="auto">
            <a:xfrm>
              <a:off x="4705" y="2723"/>
              <a:ext cx="131" cy="88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0" name="Freeform 1214"/>
            <p:cNvSpPr>
              <a:spLocks/>
            </p:cNvSpPr>
            <p:nvPr/>
          </p:nvSpPr>
          <p:spPr bwMode="auto">
            <a:xfrm>
              <a:off x="4241" y="2804"/>
              <a:ext cx="471" cy="40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1" name="Freeform 1215"/>
            <p:cNvSpPr>
              <a:spLocks/>
            </p:cNvSpPr>
            <p:nvPr/>
          </p:nvSpPr>
          <p:spPr bwMode="auto">
            <a:xfrm>
              <a:off x="3608" y="2838"/>
              <a:ext cx="636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2" name="Freeform 1216"/>
            <p:cNvSpPr>
              <a:spLocks/>
            </p:cNvSpPr>
            <p:nvPr/>
          </p:nvSpPr>
          <p:spPr bwMode="auto">
            <a:xfrm>
              <a:off x="3013" y="2853"/>
              <a:ext cx="595" cy="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3" name="Freeform 1217"/>
            <p:cNvSpPr>
              <a:spLocks/>
            </p:cNvSpPr>
            <p:nvPr/>
          </p:nvSpPr>
          <p:spPr bwMode="auto">
            <a:xfrm>
              <a:off x="2949" y="2753"/>
              <a:ext cx="87" cy="10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4" name="Freeform 1218"/>
            <p:cNvSpPr>
              <a:spLocks/>
            </p:cNvSpPr>
            <p:nvPr/>
          </p:nvSpPr>
          <p:spPr bwMode="auto">
            <a:xfrm>
              <a:off x="3030" y="2750"/>
              <a:ext cx="303" cy="18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5" name="Freeform 1219"/>
            <p:cNvSpPr>
              <a:spLocks/>
            </p:cNvSpPr>
            <p:nvPr/>
          </p:nvSpPr>
          <p:spPr bwMode="auto">
            <a:xfrm>
              <a:off x="3316" y="2401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6" name="Freeform 1220"/>
            <p:cNvSpPr>
              <a:spLocks/>
            </p:cNvSpPr>
            <p:nvPr/>
          </p:nvSpPr>
          <p:spPr bwMode="auto">
            <a:xfrm>
              <a:off x="3353" y="2250"/>
              <a:ext cx="47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7" name="Freeform 1221"/>
            <p:cNvSpPr>
              <a:spLocks/>
            </p:cNvSpPr>
            <p:nvPr/>
          </p:nvSpPr>
          <p:spPr bwMode="auto">
            <a:xfrm>
              <a:off x="3380" y="2139"/>
              <a:ext cx="188" cy="111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8" name="Freeform 1222"/>
            <p:cNvSpPr>
              <a:spLocks/>
            </p:cNvSpPr>
            <p:nvPr/>
          </p:nvSpPr>
          <p:spPr bwMode="auto">
            <a:xfrm>
              <a:off x="3551" y="2136"/>
              <a:ext cx="61" cy="7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9" name="Freeform 1223"/>
            <p:cNvSpPr>
              <a:spLocks/>
            </p:cNvSpPr>
            <p:nvPr/>
          </p:nvSpPr>
          <p:spPr bwMode="auto">
            <a:xfrm>
              <a:off x="4601" y="2688"/>
              <a:ext cx="135" cy="120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0" name="Freeform 1224"/>
            <p:cNvSpPr>
              <a:spLocks/>
            </p:cNvSpPr>
            <p:nvPr/>
          </p:nvSpPr>
          <p:spPr bwMode="auto">
            <a:xfrm>
              <a:off x="3322" y="2688"/>
              <a:ext cx="1372" cy="83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1" name="Freeform 1225"/>
            <p:cNvSpPr>
              <a:spLocks/>
            </p:cNvSpPr>
            <p:nvPr/>
          </p:nvSpPr>
          <p:spPr bwMode="auto">
            <a:xfrm>
              <a:off x="4749" y="2078"/>
              <a:ext cx="276" cy="150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2" name="Freeform 1226"/>
            <p:cNvSpPr>
              <a:spLocks/>
            </p:cNvSpPr>
            <p:nvPr/>
          </p:nvSpPr>
          <p:spPr bwMode="auto">
            <a:xfrm>
              <a:off x="4614" y="2268"/>
              <a:ext cx="145" cy="7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3" name="Freeform 1227"/>
            <p:cNvSpPr>
              <a:spLocks/>
            </p:cNvSpPr>
            <p:nvPr/>
          </p:nvSpPr>
          <p:spPr bwMode="auto">
            <a:xfrm>
              <a:off x="4668" y="2285"/>
              <a:ext cx="91" cy="7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4" name="Freeform 1228"/>
            <p:cNvSpPr>
              <a:spLocks/>
            </p:cNvSpPr>
            <p:nvPr/>
          </p:nvSpPr>
          <p:spPr bwMode="auto">
            <a:xfrm>
              <a:off x="3497" y="2166"/>
              <a:ext cx="262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5" name="Freeform 1229"/>
            <p:cNvSpPr>
              <a:spLocks/>
            </p:cNvSpPr>
            <p:nvPr/>
          </p:nvSpPr>
          <p:spPr bwMode="auto">
            <a:xfrm>
              <a:off x="3447" y="2189"/>
              <a:ext cx="172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6" name="Freeform 1230"/>
            <p:cNvSpPr>
              <a:spLocks/>
            </p:cNvSpPr>
            <p:nvPr/>
          </p:nvSpPr>
          <p:spPr bwMode="auto">
            <a:xfrm>
              <a:off x="3410" y="2215"/>
              <a:ext cx="141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7" name="Freeform 1231"/>
            <p:cNvSpPr>
              <a:spLocks/>
            </p:cNvSpPr>
            <p:nvPr/>
          </p:nvSpPr>
          <p:spPr bwMode="auto">
            <a:xfrm>
              <a:off x="4564" y="2579"/>
              <a:ext cx="239" cy="9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8" name="Freeform 1232"/>
            <p:cNvSpPr>
              <a:spLocks/>
            </p:cNvSpPr>
            <p:nvPr/>
          </p:nvSpPr>
          <p:spPr bwMode="auto">
            <a:xfrm>
              <a:off x="4654" y="2597"/>
              <a:ext cx="148" cy="9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9" name="Freeform 1233"/>
            <p:cNvSpPr>
              <a:spLocks/>
            </p:cNvSpPr>
            <p:nvPr/>
          </p:nvSpPr>
          <p:spPr bwMode="auto">
            <a:xfrm>
              <a:off x="4732" y="2625"/>
              <a:ext cx="74" cy="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818" name="Group 1234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546451" name="Freeform 1235"/>
              <p:cNvSpPr>
                <a:spLocks/>
              </p:cNvSpPr>
              <p:nvPr/>
            </p:nvSpPr>
            <p:spPr bwMode="auto">
              <a:xfrm>
                <a:off x="3420" y="2540"/>
                <a:ext cx="247" cy="8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2" name="Freeform 1236"/>
              <p:cNvSpPr>
                <a:spLocks/>
              </p:cNvSpPr>
              <p:nvPr/>
            </p:nvSpPr>
            <p:spPr bwMode="auto">
              <a:xfrm>
                <a:off x="3434" y="2560"/>
                <a:ext cx="155" cy="8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3" name="Freeform 1237"/>
              <p:cNvSpPr>
                <a:spLocks/>
              </p:cNvSpPr>
              <p:nvPr/>
            </p:nvSpPr>
            <p:spPr bwMode="auto">
              <a:xfrm>
                <a:off x="3517" y="2547"/>
                <a:ext cx="107" cy="31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4" name="Freeform 1238"/>
              <p:cNvSpPr>
                <a:spLocks/>
              </p:cNvSpPr>
              <p:nvPr/>
            </p:nvSpPr>
            <p:spPr bwMode="auto">
              <a:xfrm>
                <a:off x="3565" y="2553"/>
                <a:ext cx="82" cy="26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5" name="Freeform 1239"/>
              <p:cNvSpPr>
                <a:spLocks/>
              </p:cNvSpPr>
              <p:nvPr/>
            </p:nvSpPr>
            <p:spPr bwMode="auto">
              <a:xfrm>
                <a:off x="3590" y="2529"/>
                <a:ext cx="68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6" name="Freeform 1240"/>
              <p:cNvSpPr>
                <a:spLocks/>
              </p:cNvSpPr>
              <p:nvPr/>
            </p:nvSpPr>
            <p:spPr bwMode="auto">
              <a:xfrm>
                <a:off x="3604" y="2542"/>
                <a:ext cx="78" cy="34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7" name="Freeform 1241"/>
              <p:cNvSpPr>
                <a:spLocks/>
              </p:cNvSpPr>
              <p:nvPr/>
            </p:nvSpPr>
            <p:spPr bwMode="auto">
              <a:xfrm>
                <a:off x="3628" y="2519"/>
                <a:ext cx="78" cy="44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8" name="Freeform 1242"/>
              <p:cNvSpPr>
                <a:spLocks/>
              </p:cNvSpPr>
              <p:nvPr/>
            </p:nvSpPr>
            <p:spPr bwMode="auto">
              <a:xfrm>
                <a:off x="3648" y="2540"/>
                <a:ext cx="78" cy="42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9" name="Freeform 1243"/>
              <p:cNvSpPr>
                <a:spLocks/>
              </p:cNvSpPr>
              <p:nvPr/>
            </p:nvSpPr>
            <p:spPr bwMode="auto">
              <a:xfrm>
                <a:off x="3672" y="2511"/>
                <a:ext cx="82" cy="52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0" name="Freeform 1244"/>
              <p:cNvSpPr>
                <a:spLocks/>
              </p:cNvSpPr>
              <p:nvPr/>
            </p:nvSpPr>
            <p:spPr bwMode="auto">
              <a:xfrm>
                <a:off x="3696" y="2540"/>
                <a:ext cx="68" cy="42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1" name="Freeform 1245"/>
              <p:cNvSpPr>
                <a:spLocks/>
              </p:cNvSpPr>
              <p:nvPr/>
            </p:nvSpPr>
            <p:spPr bwMode="auto">
              <a:xfrm>
                <a:off x="3711" y="2514"/>
                <a:ext cx="102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2" name="Freeform 1246"/>
              <p:cNvSpPr>
                <a:spLocks/>
              </p:cNvSpPr>
              <p:nvPr/>
            </p:nvSpPr>
            <p:spPr bwMode="auto">
              <a:xfrm>
                <a:off x="3725" y="2545"/>
                <a:ext cx="78" cy="42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3" name="Freeform 1247"/>
              <p:cNvSpPr>
                <a:spLocks/>
              </p:cNvSpPr>
              <p:nvPr/>
            </p:nvSpPr>
            <p:spPr bwMode="auto">
              <a:xfrm>
                <a:off x="3749" y="2532"/>
                <a:ext cx="136" cy="44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4" name="Freeform 1248"/>
              <p:cNvSpPr>
                <a:spLocks/>
              </p:cNvSpPr>
              <p:nvPr/>
            </p:nvSpPr>
            <p:spPr bwMode="auto">
              <a:xfrm>
                <a:off x="3735" y="2553"/>
                <a:ext cx="111" cy="39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5" name="Freeform 1249"/>
              <p:cNvSpPr>
                <a:spLocks/>
              </p:cNvSpPr>
              <p:nvPr/>
            </p:nvSpPr>
            <p:spPr bwMode="auto">
              <a:xfrm>
                <a:off x="3783" y="2555"/>
                <a:ext cx="174" cy="31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6" name="Freeform 1250"/>
              <p:cNvSpPr>
                <a:spLocks/>
              </p:cNvSpPr>
              <p:nvPr/>
            </p:nvSpPr>
            <p:spPr bwMode="auto">
              <a:xfrm>
                <a:off x="3740" y="2566"/>
                <a:ext cx="131" cy="31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7" name="Freeform 1251"/>
              <p:cNvSpPr>
                <a:spLocks/>
              </p:cNvSpPr>
              <p:nvPr/>
            </p:nvSpPr>
            <p:spPr bwMode="auto">
              <a:xfrm>
                <a:off x="3798" y="2573"/>
                <a:ext cx="131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8" name="Freeform 1252"/>
              <p:cNvSpPr>
                <a:spLocks/>
              </p:cNvSpPr>
              <p:nvPr/>
            </p:nvSpPr>
            <p:spPr bwMode="auto">
              <a:xfrm>
                <a:off x="3754" y="2581"/>
                <a:ext cx="121" cy="31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9" name="Freeform 1253"/>
              <p:cNvSpPr>
                <a:spLocks/>
              </p:cNvSpPr>
              <p:nvPr/>
            </p:nvSpPr>
            <p:spPr bwMode="auto">
              <a:xfrm>
                <a:off x="3803" y="2592"/>
                <a:ext cx="141" cy="26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0" name="Freeform 1254"/>
              <p:cNvSpPr>
                <a:spLocks/>
              </p:cNvSpPr>
              <p:nvPr/>
            </p:nvSpPr>
            <p:spPr bwMode="auto">
              <a:xfrm>
                <a:off x="3740" y="2599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1" name="Freeform 1255"/>
              <p:cNvSpPr>
                <a:spLocks/>
              </p:cNvSpPr>
              <p:nvPr/>
            </p:nvSpPr>
            <p:spPr bwMode="auto">
              <a:xfrm>
                <a:off x="3783" y="2607"/>
                <a:ext cx="150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2" name="Freeform 1256"/>
              <p:cNvSpPr>
                <a:spLocks/>
              </p:cNvSpPr>
              <p:nvPr/>
            </p:nvSpPr>
            <p:spPr bwMode="auto">
              <a:xfrm>
                <a:off x="3745" y="2612"/>
                <a:ext cx="97" cy="23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3" name="Freeform 1257"/>
              <p:cNvSpPr>
                <a:spLocks/>
              </p:cNvSpPr>
              <p:nvPr/>
            </p:nvSpPr>
            <p:spPr bwMode="auto">
              <a:xfrm>
                <a:off x="3754" y="2623"/>
                <a:ext cx="82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4" name="Freeform 1258"/>
              <p:cNvSpPr>
                <a:spLocks/>
              </p:cNvSpPr>
              <p:nvPr/>
            </p:nvSpPr>
            <p:spPr bwMode="auto">
              <a:xfrm>
                <a:off x="3735" y="2618"/>
                <a:ext cx="73" cy="29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5" name="Freeform 1259"/>
              <p:cNvSpPr>
                <a:spLocks/>
              </p:cNvSpPr>
              <p:nvPr/>
            </p:nvSpPr>
            <p:spPr bwMode="auto">
              <a:xfrm>
                <a:off x="3619" y="2618"/>
                <a:ext cx="131" cy="23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6" name="Freeform 1260"/>
              <p:cNvSpPr>
                <a:spLocks/>
              </p:cNvSpPr>
              <p:nvPr/>
            </p:nvSpPr>
            <p:spPr bwMode="auto">
              <a:xfrm>
                <a:off x="3527" y="2620"/>
                <a:ext cx="116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7" name="Freeform 1261"/>
              <p:cNvSpPr>
                <a:spLocks/>
              </p:cNvSpPr>
              <p:nvPr/>
            </p:nvSpPr>
            <p:spPr bwMode="auto">
              <a:xfrm>
                <a:off x="3546" y="2602"/>
                <a:ext cx="97" cy="39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8" name="Freeform 1262"/>
              <p:cNvSpPr>
                <a:spLocks/>
              </p:cNvSpPr>
              <p:nvPr/>
            </p:nvSpPr>
            <p:spPr bwMode="auto">
              <a:xfrm>
                <a:off x="3493" y="2607"/>
                <a:ext cx="111" cy="34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9" name="Freeform 1263"/>
              <p:cNvSpPr>
                <a:spLocks/>
              </p:cNvSpPr>
              <p:nvPr/>
            </p:nvSpPr>
            <p:spPr bwMode="auto">
              <a:xfrm>
                <a:off x="3522" y="2594"/>
                <a:ext cx="102" cy="34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0" name="Freeform 1264"/>
              <p:cNvSpPr>
                <a:spLocks/>
              </p:cNvSpPr>
              <p:nvPr/>
            </p:nvSpPr>
            <p:spPr bwMode="auto">
              <a:xfrm>
                <a:off x="3449" y="2592"/>
                <a:ext cx="131" cy="23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1" name="Freeform 1265"/>
              <p:cNvSpPr>
                <a:spLocks/>
              </p:cNvSpPr>
              <p:nvPr/>
            </p:nvSpPr>
            <p:spPr bwMode="auto">
              <a:xfrm>
                <a:off x="3517" y="2584"/>
                <a:ext cx="111" cy="29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2" name="Freeform 1266"/>
              <p:cNvSpPr>
                <a:spLocks/>
              </p:cNvSpPr>
              <p:nvPr/>
            </p:nvSpPr>
            <p:spPr bwMode="auto">
              <a:xfrm>
                <a:off x="3493" y="2576"/>
                <a:ext cx="102" cy="23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3" name="Freeform 1267"/>
              <p:cNvSpPr>
                <a:spLocks/>
              </p:cNvSpPr>
              <p:nvPr/>
            </p:nvSpPr>
            <p:spPr bwMode="auto">
              <a:xfrm>
                <a:off x="3531" y="2566"/>
                <a:ext cx="107" cy="29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4" name="Freeform 1268"/>
              <p:cNvSpPr>
                <a:spLocks/>
              </p:cNvSpPr>
              <p:nvPr/>
            </p:nvSpPr>
            <p:spPr bwMode="auto">
              <a:xfrm>
                <a:off x="3522" y="2620"/>
                <a:ext cx="296" cy="140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5" name="Freeform 1269"/>
              <p:cNvSpPr>
                <a:spLocks/>
              </p:cNvSpPr>
              <p:nvPr/>
            </p:nvSpPr>
            <p:spPr bwMode="auto">
              <a:xfrm>
                <a:off x="3565" y="2558"/>
                <a:ext cx="257" cy="88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6" name="Freeform 1270"/>
              <p:cNvSpPr>
                <a:spLocks/>
              </p:cNvSpPr>
              <p:nvPr/>
            </p:nvSpPr>
            <p:spPr bwMode="auto">
              <a:xfrm>
                <a:off x="3696" y="2602"/>
                <a:ext cx="136" cy="47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7" name="Freeform 1271"/>
              <p:cNvSpPr>
                <a:spLocks/>
              </p:cNvSpPr>
              <p:nvPr/>
            </p:nvSpPr>
            <p:spPr bwMode="auto">
              <a:xfrm>
                <a:off x="3696" y="2555"/>
                <a:ext cx="136" cy="4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8" name="Freeform 1272"/>
              <p:cNvSpPr>
                <a:spLocks/>
              </p:cNvSpPr>
              <p:nvPr/>
            </p:nvSpPr>
            <p:spPr bwMode="auto">
              <a:xfrm>
                <a:off x="3560" y="2555"/>
                <a:ext cx="136" cy="47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9" name="Freeform 1273"/>
              <p:cNvSpPr>
                <a:spLocks/>
              </p:cNvSpPr>
              <p:nvPr/>
            </p:nvSpPr>
            <p:spPr bwMode="auto">
              <a:xfrm>
                <a:off x="3560" y="2602"/>
                <a:ext cx="136" cy="47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6490" name="Text Box 1274"/>
          <p:cNvSpPr txBox="1">
            <a:spLocks noChangeArrowheads="1"/>
          </p:cNvSpPr>
          <p:nvPr/>
        </p:nvSpPr>
        <p:spPr bwMode="auto">
          <a:xfrm>
            <a:off x="309563" y="5414963"/>
            <a:ext cx="9699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</a:t>
            </a:r>
            <a:endParaRPr lang="en-AU" altLang="en-US" b="0">
              <a:solidFill>
                <a:srgbClr val="0099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Line 2"/>
          <p:cNvSpPr>
            <a:spLocks noChangeShapeType="1"/>
          </p:cNvSpPr>
          <p:nvPr/>
        </p:nvSpPr>
        <p:spPr bwMode="auto">
          <a:xfrm flipH="1">
            <a:off x="1947863" y="5508625"/>
            <a:ext cx="2257425" cy="336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267" name="Line 3"/>
          <p:cNvSpPr>
            <a:spLocks noChangeShapeType="1"/>
          </p:cNvSpPr>
          <p:nvPr/>
        </p:nvSpPr>
        <p:spPr bwMode="auto">
          <a:xfrm>
            <a:off x="2809875" y="4408488"/>
            <a:ext cx="641350" cy="2460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altLang="en-US" smtClean="0"/>
              <a:t>Chaining satisfaction arguments into argumentation trees</a:t>
            </a:r>
            <a:endParaRPr lang="en-US" altLang="en-US" smtClean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751887" cy="101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BE" altLang="en-US" sz="2100" smtClean="0"/>
              <a:t>To show how requirements ensure higher-level concerns, and recursively</a:t>
            </a:r>
            <a:endParaRPr lang="en-US" altLang="en-US" sz="2100" smtClean="0"/>
          </a:p>
        </p:txBody>
      </p: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171450" y="3498850"/>
            <a:ext cx="2716213" cy="595313"/>
            <a:chOff x="133" y="2030"/>
            <a:chExt cx="1711" cy="375"/>
          </a:xfrm>
        </p:grpSpPr>
        <p:sp>
          <p:nvSpPr>
            <p:cNvPr id="33903" name="AutoShape 8"/>
            <p:cNvSpPr>
              <a:spLocks noChangeArrowheads="1"/>
            </p:cNvSpPr>
            <p:nvPr/>
          </p:nvSpPr>
          <p:spPr bwMode="auto">
            <a:xfrm>
              <a:off x="133" y="2030"/>
              <a:ext cx="1711" cy="375"/>
            </a:xfrm>
            <a:prstGeom prst="parallelogram">
              <a:avLst>
                <a:gd name="adj" fmla="val 339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904" name="Text Box 9"/>
            <p:cNvSpPr txBox="1">
              <a:spLocks noChangeArrowheads="1"/>
            </p:cNvSpPr>
            <p:nvPr/>
          </p:nvSpPr>
          <p:spPr bwMode="auto">
            <a:xfrm>
              <a:off x="197" y="2033"/>
              <a:ext cx="16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2000" b="0">
                  <a:solidFill>
                    <a:schemeClr val="tx1"/>
                  </a:solidFill>
                </a:rPr>
                <a:t>«</a:t>
              </a:r>
              <a:r>
                <a:rPr lang="fr-BE" altLang="en-US" sz="200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MotorRaising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547274" name="Line 10"/>
          <p:cNvSpPr>
            <a:spLocks noChangeShapeType="1"/>
          </p:cNvSpPr>
          <p:nvPr/>
        </p:nvSpPr>
        <p:spPr bwMode="auto">
          <a:xfrm flipH="1">
            <a:off x="1701800" y="4430713"/>
            <a:ext cx="998538" cy="2905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275" name="Line 11"/>
          <p:cNvSpPr>
            <a:spLocks noChangeShapeType="1"/>
          </p:cNvSpPr>
          <p:nvPr/>
        </p:nvSpPr>
        <p:spPr bwMode="auto">
          <a:xfrm>
            <a:off x="1993900" y="4132263"/>
            <a:ext cx="700088" cy="257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276" name="Oval 12"/>
          <p:cNvSpPr>
            <a:spLocks noChangeArrowheads="1"/>
          </p:cNvSpPr>
          <p:nvPr/>
        </p:nvSpPr>
        <p:spPr bwMode="auto">
          <a:xfrm>
            <a:off x="2651125" y="433387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33802" name="Group 13"/>
          <p:cNvGrpSpPr>
            <a:grpSpLocks/>
          </p:cNvGrpSpPr>
          <p:nvPr/>
        </p:nvGrpSpPr>
        <p:grpSpPr bwMode="auto">
          <a:xfrm>
            <a:off x="114300" y="4597400"/>
            <a:ext cx="2716213" cy="595313"/>
            <a:chOff x="133" y="2030"/>
            <a:chExt cx="1711" cy="375"/>
          </a:xfrm>
        </p:grpSpPr>
        <p:sp>
          <p:nvSpPr>
            <p:cNvPr id="33901" name="AutoShape 14"/>
            <p:cNvSpPr>
              <a:spLocks noChangeArrowheads="1"/>
            </p:cNvSpPr>
            <p:nvPr/>
          </p:nvSpPr>
          <p:spPr bwMode="auto">
            <a:xfrm>
              <a:off x="133" y="2030"/>
              <a:ext cx="1711" cy="375"/>
            </a:xfrm>
            <a:prstGeom prst="parallelogram">
              <a:avLst>
                <a:gd name="adj" fmla="val 339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902" name="Text Box 15"/>
            <p:cNvSpPr txBox="1">
              <a:spLocks noChangeArrowheads="1"/>
            </p:cNvSpPr>
            <p:nvPr/>
          </p:nvSpPr>
          <p:spPr bwMode="auto">
            <a:xfrm>
              <a:off x="197" y="2033"/>
              <a:ext cx="16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altLang="en-US" b="0">
                  <a:solidFill>
                    <a:schemeClr val="tx1"/>
                  </a:solidFill>
                </a:rPr>
                <a:t>®</a:t>
              </a:r>
              <a:r>
                <a:rPr lang="fr-BE" altLang="en-US" sz="200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MotorRaising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3803" name="AutoShape 16"/>
          <p:cNvSpPr>
            <a:spLocks noChangeArrowheads="1"/>
          </p:cNvSpPr>
          <p:nvPr/>
        </p:nvSpPr>
        <p:spPr bwMode="auto">
          <a:xfrm>
            <a:off x="2863850" y="4581525"/>
            <a:ext cx="2803525" cy="595313"/>
          </a:xfrm>
          <a:prstGeom prst="parallelogram">
            <a:avLst>
              <a:gd name="adj" fmla="val 35058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804" name="Text Box 17"/>
          <p:cNvSpPr txBox="1">
            <a:spLocks noChangeArrowheads="1"/>
          </p:cNvSpPr>
          <p:nvPr/>
        </p:nvSpPr>
        <p:spPr bwMode="auto">
          <a:xfrm>
            <a:off x="2965450" y="4586288"/>
            <a:ext cx="25987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MotorRaising </a:t>
            </a:r>
            <a:r>
              <a:rPr lang="fr-BE" altLang="en-US" b="0">
                <a:solidFill>
                  <a:schemeClr val="tx1"/>
                </a:solidFill>
              </a:rPr>
              <a:t>®</a:t>
            </a:r>
            <a:endParaRPr lang="fr-BE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HandBrakeReleased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805" name="AutoShape 18"/>
          <p:cNvSpPr>
            <a:spLocks noChangeArrowheads="1"/>
          </p:cNvSpPr>
          <p:nvPr/>
        </p:nvSpPr>
        <p:spPr bwMode="auto">
          <a:xfrm>
            <a:off x="42863" y="5821363"/>
            <a:ext cx="3048000" cy="595312"/>
          </a:xfrm>
          <a:prstGeom prst="parallelogram">
            <a:avLst>
              <a:gd name="adj" fmla="val 38116"/>
            </a:avLst>
          </a:prstGeom>
          <a:solidFill>
            <a:srgbClr val="CECFF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806" name="Text Box 19"/>
          <p:cNvSpPr txBox="1">
            <a:spLocks noChangeArrowheads="1"/>
          </p:cNvSpPr>
          <p:nvPr/>
        </p:nvSpPr>
        <p:spPr bwMode="auto">
          <a:xfrm>
            <a:off x="157163" y="5826125"/>
            <a:ext cx="29003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motor.Regime = ‘up’ </a:t>
            </a:r>
            <a:r>
              <a:rPr lang="fr-BE" altLang="en-US" b="0">
                <a:solidFill>
                  <a:schemeClr val="tx1"/>
                </a:solidFill>
              </a:rPr>
              <a:t>®</a:t>
            </a:r>
            <a:endParaRPr lang="fr-BE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handBrakeCtrl = ‘off’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807" name="AutoShape 20"/>
          <p:cNvSpPr>
            <a:spLocks noChangeArrowheads="1"/>
          </p:cNvSpPr>
          <p:nvPr/>
        </p:nvSpPr>
        <p:spPr bwMode="auto">
          <a:xfrm>
            <a:off x="3055938" y="5799138"/>
            <a:ext cx="2860675" cy="608012"/>
          </a:xfrm>
          <a:prstGeom prst="parallelogram">
            <a:avLst>
              <a:gd name="adj" fmla="val 29493"/>
            </a:avLst>
          </a:prstGeom>
          <a:solidFill>
            <a:srgbClr val="CECFF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3808" name="Group 21"/>
          <p:cNvGrpSpPr>
            <a:grpSpLocks/>
          </p:cNvGrpSpPr>
          <p:nvPr/>
        </p:nvGrpSpPr>
        <p:grpSpPr bwMode="auto">
          <a:xfrm>
            <a:off x="3254375" y="5859463"/>
            <a:ext cx="184150" cy="298450"/>
            <a:chOff x="2320" y="3600"/>
            <a:chExt cx="680" cy="1220"/>
          </a:xfrm>
        </p:grpSpPr>
        <p:sp>
          <p:nvSpPr>
            <p:cNvPr id="1547286" name="Oval 22"/>
            <p:cNvSpPr>
              <a:spLocks noChangeArrowheads="1"/>
            </p:cNvSpPr>
            <p:nvPr/>
          </p:nvSpPr>
          <p:spPr bwMode="auto">
            <a:xfrm>
              <a:off x="2478" y="3600"/>
              <a:ext cx="340" cy="29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7287" name="Line 23"/>
            <p:cNvSpPr>
              <a:spLocks noChangeShapeType="1"/>
            </p:cNvSpPr>
            <p:nvPr/>
          </p:nvSpPr>
          <p:spPr bwMode="auto">
            <a:xfrm>
              <a:off x="2660" y="3937"/>
              <a:ext cx="0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288" name="Line 24"/>
            <p:cNvSpPr>
              <a:spLocks noChangeShapeType="1"/>
            </p:cNvSpPr>
            <p:nvPr/>
          </p:nvSpPr>
          <p:spPr bwMode="auto">
            <a:xfrm flipH="1">
              <a:off x="2361" y="4359"/>
              <a:ext cx="299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289" name="Line 25"/>
            <p:cNvSpPr>
              <a:spLocks noChangeShapeType="1"/>
            </p:cNvSpPr>
            <p:nvPr/>
          </p:nvSpPr>
          <p:spPr bwMode="auto">
            <a:xfrm>
              <a:off x="2678" y="4398"/>
              <a:ext cx="305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290" name="Line 26"/>
            <p:cNvSpPr>
              <a:spLocks noChangeShapeType="1"/>
            </p:cNvSpPr>
            <p:nvPr/>
          </p:nvSpPr>
          <p:spPr bwMode="auto">
            <a:xfrm>
              <a:off x="2320" y="4119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809" name="Text Box 27"/>
          <p:cNvSpPr txBox="1">
            <a:spLocks noChangeArrowheads="1"/>
          </p:cNvSpPr>
          <p:nvPr/>
        </p:nvSpPr>
        <p:spPr bwMode="auto">
          <a:xfrm>
            <a:off x="3317875" y="5818188"/>
            <a:ext cx="25638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motor.Regime = ‘up’ </a:t>
            </a:r>
            <a:r>
              <a:rPr lang="en-US" altLang="en-US" sz="2000" b="0">
                <a:solidFill>
                  <a:schemeClr val="tx1"/>
                </a:solidFill>
              </a:rPr>
              <a:t>«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MotorRaising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33810" name="Group 28"/>
          <p:cNvGrpSpPr>
            <a:grpSpLocks/>
          </p:cNvGrpSpPr>
          <p:nvPr/>
        </p:nvGrpSpPr>
        <p:grpSpPr bwMode="auto">
          <a:xfrm>
            <a:off x="5892800" y="5800725"/>
            <a:ext cx="3236913" cy="576263"/>
            <a:chOff x="3447" y="2174"/>
            <a:chExt cx="1993" cy="363"/>
          </a:xfrm>
        </p:grpSpPr>
        <p:sp>
          <p:nvSpPr>
            <p:cNvPr id="33888" name="AutoShape 29"/>
            <p:cNvSpPr>
              <a:spLocks noChangeArrowheads="1"/>
            </p:cNvSpPr>
            <p:nvPr/>
          </p:nvSpPr>
          <p:spPr bwMode="auto">
            <a:xfrm>
              <a:off x="3447" y="2174"/>
              <a:ext cx="1993" cy="363"/>
            </a:xfrm>
            <a:prstGeom prst="parallelogram">
              <a:avLst>
                <a:gd name="adj" fmla="val 2755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89" name="Text Box 30"/>
            <p:cNvSpPr txBox="1">
              <a:spLocks noChangeArrowheads="1"/>
            </p:cNvSpPr>
            <p:nvPr/>
          </p:nvSpPr>
          <p:spPr bwMode="auto">
            <a:xfrm>
              <a:off x="3630" y="2177"/>
              <a:ext cx="175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2000" b="0">
                  <a:solidFill>
                    <a:schemeClr val="tx1"/>
                  </a:solidFill>
                </a:rPr>
                <a:t>«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33890" name="Group 31"/>
            <p:cNvGrpSpPr>
              <a:grpSpLocks/>
            </p:cNvGrpSpPr>
            <p:nvPr/>
          </p:nvGrpSpPr>
          <p:grpSpPr bwMode="auto">
            <a:xfrm>
              <a:off x="3563" y="2203"/>
              <a:ext cx="116" cy="188"/>
              <a:chOff x="2320" y="3600"/>
              <a:chExt cx="680" cy="1220"/>
            </a:xfrm>
          </p:grpSpPr>
          <p:sp>
            <p:nvSpPr>
              <p:cNvPr id="1547296" name="Oval 32"/>
              <p:cNvSpPr>
                <a:spLocks noChangeArrowheads="1"/>
              </p:cNvSpPr>
              <p:nvPr/>
            </p:nvSpPr>
            <p:spPr bwMode="auto">
              <a:xfrm>
                <a:off x="2482" y="3600"/>
                <a:ext cx="338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7297" name="Line 33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298" name="Line 34"/>
              <p:cNvSpPr>
                <a:spLocks noChangeShapeType="1"/>
              </p:cNvSpPr>
              <p:nvPr/>
            </p:nvSpPr>
            <p:spPr bwMode="auto">
              <a:xfrm flipH="1">
                <a:off x="2362" y="4359"/>
                <a:ext cx="298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299" name="Line 35"/>
              <p:cNvSpPr>
                <a:spLocks noChangeShapeType="1"/>
              </p:cNvSpPr>
              <p:nvPr/>
            </p:nvSpPr>
            <p:spPr bwMode="auto">
              <a:xfrm>
                <a:off x="2677" y="4398"/>
                <a:ext cx="304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00" name="Line 36"/>
              <p:cNvSpPr>
                <a:spLocks noChangeShapeType="1"/>
              </p:cNvSpPr>
              <p:nvPr/>
            </p:nvSpPr>
            <p:spPr bwMode="auto">
              <a:xfrm>
                <a:off x="2322" y="4119"/>
                <a:ext cx="6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7301" name="Line 37"/>
          <p:cNvSpPr>
            <a:spLocks noChangeShapeType="1"/>
          </p:cNvSpPr>
          <p:nvPr/>
        </p:nvSpPr>
        <p:spPr bwMode="auto">
          <a:xfrm>
            <a:off x="4210050" y="5507038"/>
            <a:ext cx="13335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302" name="Line 38"/>
          <p:cNvSpPr>
            <a:spLocks noChangeShapeType="1"/>
          </p:cNvSpPr>
          <p:nvPr/>
        </p:nvSpPr>
        <p:spPr bwMode="auto">
          <a:xfrm>
            <a:off x="4229100" y="5178425"/>
            <a:ext cx="3175" cy="403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303" name="Oval 39"/>
          <p:cNvSpPr>
            <a:spLocks noChangeArrowheads="1"/>
          </p:cNvSpPr>
          <p:nvPr/>
        </p:nvSpPr>
        <p:spPr bwMode="auto">
          <a:xfrm>
            <a:off x="4146550" y="545306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47304" name="Line 40"/>
          <p:cNvSpPr>
            <a:spLocks noChangeShapeType="1"/>
          </p:cNvSpPr>
          <p:nvPr/>
        </p:nvSpPr>
        <p:spPr bwMode="auto">
          <a:xfrm>
            <a:off x="4252913" y="5508625"/>
            <a:ext cx="3119437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305" name="Text Box 41"/>
          <p:cNvSpPr txBox="1">
            <a:spLocks noChangeArrowheads="1"/>
          </p:cNvSpPr>
          <p:nvPr/>
        </p:nvSpPr>
        <p:spPr bwMode="auto">
          <a:xfrm>
            <a:off x="309563" y="5414963"/>
            <a:ext cx="9699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</a:t>
            </a:r>
            <a:endParaRPr lang="en-AU" altLang="en-US" b="0">
              <a:solidFill>
                <a:srgbClr val="009999"/>
              </a:solidFill>
              <a:latin typeface="Comic Sans MS" pitchFamily="66" charset="0"/>
            </a:endParaRPr>
          </a:p>
        </p:txBody>
      </p:sp>
      <p:grpSp>
        <p:nvGrpSpPr>
          <p:cNvPr id="33816" name="Group 42"/>
          <p:cNvGrpSpPr>
            <a:grpSpLocks/>
          </p:cNvGrpSpPr>
          <p:nvPr/>
        </p:nvGrpSpPr>
        <p:grpSpPr bwMode="auto">
          <a:xfrm>
            <a:off x="128588" y="149225"/>
            <a:ext cx="1112837" cy="757238"/>
            <a:chOff x="2949" y="2076"/>
            <a:chExt cx="2358" cy="839"/>
          </a:xfrm>
        </p:grpSpPr>
        <p:sp>
          <p:nvSpPr>
            <p:cNvPr id="1547307" name="Freeform 43"/>
            <p:cNvSpPr>
              <a:spLocks/>
            </p:cNvSpPr>
            <p:nvPr/>
          </p:nvSpPr>
          <p:spPr bwMode="auto">
            <a:xfrm>
              <a:off x="3110" y="2120"/>
              <a:ext cx="2197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08" name="Freeform 44"/>
            <p:cNvSpPr>
              <a:spLocks/>
            </p:cNvSpPr>
            <p:nvPr/>
          </p:nvSpPr>
          <p:spPr bwMode="auto">
            <a:xfrm>
              <a:off x="2959" y="2080"/>
              <a:ext cx="2193" cy="795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09" name="Freeform 45"/>
            <p:cNvSpPr>
              <a:spLocks/>
            </p:cNvSpPr>
            <p:nvPr/>
          </p:nvSpPr>
          <p:spPr bwMode="auto">
            <a:xfrm>
              <a:off x="3612" y="2131"/>
              <a:ext cx="249" cy="12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0" name="Freeform 46"/>
            <p:cNvSpPr>
              <a:spLocks/>
            </p:cNvSpPr>
            <p:nvPr/>
          </p:nvSpPr>
          <p:spPr bwMode="auto">
            <a:xfrm>
              <a:off x="3857" y="2127"/>
              <a:ext cx="444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1" name="Freeform 47"/>
            <p:cNvSpPr>
              <a:spLocks/>
            </p:cNvSpPr>
            <p:nvPr/>
          </p:nvSpPr>
          <p:spPr bwMode="auto">
            <a:xfrm>
              <a:off x="4291" y="2076"/>
              <a:ext cx="784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2" name="Freeform 48"/>
            <p:cNvSpPr>
              <a:spLocks/>
            </p:cNvSpPr>
            <p:nvPr/>
          </p:nvSpPr>
          <p:spPr bwMode="auto">
            <a:xfrm>
              <a:off x="5072" y="2085"/>
              <a:ext cx="91" cy="81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3" name="Freeform 49"/>
            <p:cNvSpPr>
              <a:spLocks/>
            </p:cNvSpPr>
            <p:nvPr/>
          </p:nvSpPr>
          <p:spPr bwMode="auto">
            <a:xfrm>
              <a:off x="4762" y="2162"/>
              <a:ext cx="373" cy="19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4" name="Freeform 50"/>
            <p:cNvSpPr>
              <a:spLocks/>
            </p:cNvSpPr>
            <p:nvPr/>
          </p:nvSpPr>
          <p:spPr bwMode="auto">
            <a:xfrm>
              <a:off x="4745" y="2182"/>
              <a:ext cx="34" cy="130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5" name="Freeform 51"/>
            <p:cNvSpPr>
              <a:spLocks/>
            </p:cNvSpPr>
            <p:nvPr/>
          </p:nvSpPr>
          <p:spPr bwMode="auto">
            <a:xfrm>
              <a:off x="4749" y="2312"/>
              <a:ext cx="57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6" name="Freeform 52"/>
            <p:cNvSpPr>
              <a:spLocks/>
            </p:cNvSpPr>
            <p:nvPr/>
          </p:nvSpPr>
          <p:spPr bwMode="auto">
            <a:xfrm>
              <a:off x="4789" y="2510"/>
              <a:ext cx="44" cy="213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7" name="Freeform 53"/>
            <p:cNvSpPr>
              <a:spLocks/>
            </p:cNvSpPr>
            <p:nvPr/>
          </p:nvSpPr>
          <p:spPr bwMode="auto">
            <a:xfrm>
              <a:off x="4705" y="2723"/>
              <a:ext cx="131" cy="88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8" name="Freeform 54"/>
            <p:cNvSpPr>
              <a:spLocks/>
            </p:cNvSpPr>
            <p:nvPr/>
          </p:nvSpPr>
          <p:spPr bwMode="auto">
            <a:xfrm>
              <a:off x="4241" y="2804"/>
              <a:ext cx="471" cy="40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9" name="Freeform 55"/>
            <p:cNvSpPr>
              <a:spLocks/>
            </p:cNvSpPr>
            <p:nvPr/>
          </p:nvSpPr>
          <p:spPr bwMode="auto">
            <a:xfrm>
              <a:off x="3608" y="2838"/>
              <a:ext cx="636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0" name="Freeform 56"/>
            <p:cNvSpPr>
              <a:spLocks/>
            </p:cNvSpPr>
            <p:nvPr/>
          </p:nvSpPr>
          <p:spPr bwMode="auto">
            <a:xfrm>
              <a:off x="3013" y="2853"/>
              <a:ext cx="595" cy="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1" name="Freeform 57"/>
            <p:cNvSpPr>
              <a:spLocks/>
            </p:cNvSpPr>
            <p:nvPr/>
          </p:nvSpPr>
          <p:spPr bwMode="auto">
            <a:xfrm>
              <a:off x="2949" y="2753"/>
              <a:ext cx="87" cy="10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2" name="Freeform 58"/>
            <p:cNvSpPr>
              <a:spLocks/>
            </p:cNvSpPr>
            <p:nvPr/>
          </p:nvSpPr>
          <p:spPr bwMode="auto">
            <a:xfrm>
              <a:off x="3030" y="2750"/>
              <a:ext cx="303" cy="18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3" name="Freeform 59"/>
            <p:cNvSpPr>
              <a:spLocks/>
            </p:cNvSpPr>
            <p:nvPr/>
          </p:nvSpPr>
          <p:spPr bwMode="auto">
            <a:xfrm>
              <a:off x="3316" y="2401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4" name="Freeform 60"/>
            <p:cNvSpPr>
              <a:spLocks/>
            </p:cNvSpPr>
            <p:nvPr/>
          </p:nvSpPr>
          <p:spPr bwMode="auto">
            <a:xfrm>
              <a:off x="3353" y="2250"/>
              <a:ext cx="47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5" name="Freeform 61"/>
            <p:cNvSpPr>
              <a:spLocks/>
            </p:cNvSpPr>
            <p:nvPr/>
          </p:nvSpPr>
          <p:spPr bwMode="auto">
            <a:xfrm>
              <a:off x="3380" y="2139"/>
              <a:ext cx="188" cy="111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6" name="Freeform 62"/>
            <p:cNvSpPr>
              <a:spLocks/>
            </p:cNvSpPr>
            <p:nvPr/>
          </p:nvSpPr>
          <p:spPr bwMode="auto">
            <a:xfrm>
              <a:off x="3551" y="2136"/>
              <a:ext cx="61" cy="7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7" name="Freeform 63"/>
            <p:cNvSpPr>
              <a:spLocks/>
            </p:cNvSpPr>
            <p:nvPr/>
          </p:nvSpPr>
          <p:spPr bwMode="auto">
            <a:xfrm>
              <a:off x="4601" y="2688"/>
              <a:ext cx="135" cy="120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8" name="Freeform 64"/>
            <p:cNvSpPr>
              <a:spLocks/>
            </p:cNvSpPr>
            <p:nvPr/>
          </p:nvSpPr>
          <p:spPr bwMode="auto">
            <a:xfrm>
              <a:off x="3322" y="2688"/>
              <a:ext cx="1372" cy="83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9" name="Freeform 65"/>
            <p:cNvSpPr>
              <a:spLocks/>
            </p:cNvSpPr>
            <p:nvPr/>
          </p:nvSpPr>
          <p:spPr bwMode="auto">
            <a:xfrm>
              <a:off x="4749" y="2078"/>
              <a:ext cx="276" cy="150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0" name="Freeform 66"/>
            <p:cNvSpPr>
              <a:spLocks/>
            </p:cNvSpPr>
            <p:nvPr/>
          </p:nvSpPr>
          <p:spPr bwMode="auto">
            <a:xfrm>
              <a:off x="4614" y="2268"/>
              <a:ext cx="145" cy="7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1" name="Freeform 67"/>
            <p:cNvSpPr>
              <a:spLocks/>
            </p:cNvSpPr>
            <p:nvPr/>
          </p:nvSpPr>
          <p:spPr bwMode="auto">
            <a:xfrm>
              <a:off x="4668" y="2285"/>
              <a:ext cx="91" cy="7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2" name="Freeform 68"/>
            <p:cNvSpPr>
              <a:spLocks/>
            </p:cNvSpPr>
            <p:nvPr/>
          </p:nvSpPr>
          <p:spPr bwMode="auto">
            <a:xfrm>
              <a:off x="3497" y="2166"/>
              <a:ext cx="262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3" name="Freeform 69"/>
            <p:cNvSpPr>
              <a:spLocks/>
            </p:cNvSpPr>
            <p:nvPr/>
          </p:nvSpPr>
          <p:spPr bwMode="auto">
            <a:xfrm>
              <a:off x="3447" y="2189"/>
              <a:ext cx="172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4" name="Freeform 70"/>
            <p:cNvSpPr>
              <a:spLocks/>
            </p:cNvSpPr>
            <p:nvPr/>
          </p:nvSpPr>
          <p:spPr bwMode="auto">
            <a:xfrm>
              <a:off x="3410" y="2215"/>
              <a:ext cx="141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5" name="Freeform 71"/>
            <p:cNvSpPr>
              <a:spLocks/>
            </p:cNvSpPr>
            <p:nvPr/>
          </p:nvSpPr>
          <p:spPr bwMode="auto">
            <a:xfrm>
              <a:off x="4564" y="2579"/>
              <a:ext cx="239" cy="9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6" name="Freeform 72"/>
            <p:cNvSpPr>
              <a:spLocks/>
            </p:cNvSpPr>
            <p:nvPr/>
          </p:nvSpPr>
          <p:spPr bwMode="auto">
            <a:xfrm>
              <a:off x="4654" y="2597"/>
              <a:ext cx="148" cy="9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7" name="Freeform 73"/>
            <p:cNvSpPr>
              <a:spLocks/>
            </p:cNvSpPr>
            <p:nvPr/>
          </p:nvSpPr>
          <p:spPr bwMode="auto">
            <a:xfrm>
              <a:off x="4732" y="2625"/>
              <a:ext cx="74" cy="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848" name="Group 74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547339" name="Freeform 75"/>
              <p:cNvSpPr>
                <a:spLocks/>
              </p:cNvSpPr>
              <p:nvPr/>
            </p:nvSpPr>
            <p:spPr bwMode="auto">
              <a:xfrm>
                <a:off x="3420" y="2540"/>
                <a:ext cx="247" cy="8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0" name="Freeform 76"/>
              <p:cNvSpPr>
                <a:spLocks/>
              </p:cNvSpPr>
              <p:nvPr/>
            </p:nvSpPr>
            <p:spPr bwMode="auto">
              <a:xfrm>
                <a:off x="3434" y="2560"/>
                <a:ext cx="155" cy="8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1" name="Freeform 77"/>
              <p:cNvSpPr>
                <a:spLocks/>
              </p:cNvSpPr>
              <p:nvPr/>
            </p:nvSpPr>
            <p:spPr bwMode="auto">
              <a:xfrm>
                <a:off x="3517" y="2547"/>
                <a:ext cx="107" cy="31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2" name="Freeform 78"/>
              <p:cNvSpPr>
                <a:spLocks/>
              </p:cNvSpPr>
              <p:nvPr/>
            </p:nvSpPr>
            <p:spPr bwMode="auto">
              <a:xfrm>
                <a:off x="3565" y="2553"/>
                <a:ext cx="82" cy="26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3" name="Freeform 79"/>
              <p:cNvSpPr>
                <a:spLocks/>
              </p:cNvSpPr>
              <p:nvPr/>
            </p:nvSpPr>
            <p:spPr bwMode="auto">
              <a:xfrm>
                <a:off x="3590" y="2529"/>
                <a:ext cx="68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4" name="Freeform 80"/>
              <p:cNvSpPr>
                <a:spLocks/>
              </p:cNvSpPr>
              <p:nvPr/>
            </p:nvSpPr>
            <p:spPr bwMode="auto">
              <a:xfrm>
                <a:off x="3604" y="2542"/>
                <a:ext cx="78" cy="34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5" name="Freeform 81"/>
              <p:cNvSpPr>
                <a:spLocks/>
              </p:cNvSpPr>
              <p:nvPr/>
            </p:nvSpPr>
            <p:spPr bwMode="auto">
              <a:xfrm>
                <a:off x="3628" y="2519"/>
                <a:ext cx="78" cy="44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6" name="Freeform 82"/>
              <p:cNvSpPr>
                <a:spLocks/>
              </p:cNvSpPr>
              <p:nvPr/>
            </p:nvSpPr>
            <p:spPr bwMode="auto">
              <a:xfrm>
                <a:off x="3648" y="2540"/>
                <a:ext cx="78" cy="42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7" name="Freeform 83"/>
              <p:cNvSpPr>
                <a:spLocks/>
              </p:cNvSpPr>
              <p:nvPr/>
            </p:nvSpPr>
            <p:spPr bwMode="auto">
              <a:xfrm>
                <a:off x="3672" y="2511"/>
                <a:ext cx="82" cy="52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8" name="Freeform 84"/>
              <p:cNvSpPr>
                <a:spLocks/>
              </p:cNvSpPr>
              <p:nvPr/>
            </p:nvSpPr>
            <p:spPr bwMode="auto">
              <a:xfrm>
                <a:off x="3696" y="2540"/>
                <a:ext cx="68" cy="42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9" name="Freeform 85"/>
              <p:cNvSpPr>
                <a:spLocks/>
              </p:cNvSpPr>
              <p:nvPr/>
            </p:nvSpPr>
            <p:spPr bwMode="auto">
              <a:xfrm>
                <a:off x="3711" y="2514"/>
                <a:ext cx="102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0" name="Freeform 86"/>
              <p:cNvSpPr>
                <a:spLocks/>
              </p:cNvSpPr>
              <p:nvPr/>
            </p:nvSpPr>
            <p:spPr bwMode="auto">
              <a:xfrm>
                <a:off x="3725" y="2545"/>
                <a:ext cx="78" cy="42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1" name="Freeform 87"/>
              <p:cNvSpPr>
                <a:spLocks/>
              </p:cNvSpPr>
              <p:nvPr/>
            </p:nvSpPr>
            <p:spPr bwMode="auto">
              <a:xfrm>
                <a:off x="3749" y="2532"/>
                <a:ext cx="136" cy="44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2" name="Freeform 88"/>
              <p:cNvSpPr>
                <a:spLocks/>
              </p:cNvSpPr>
              <p:nvPr/>
            </p:nvSpPr>
            <p:spPr bwMode="auto">
              <a:xfrm>
                <a:off x="3735" y="2553"/>
                <a:ext cx="111" cy="39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3" name="Freeform 89"/>
              <p:cNvSpPr>
                <a:spLocks/>
              </p:cNvSpPr>
              <p:nvPr/>
            </p:nvSpPr>
            <p:spPr bwMode="auto">
              <a:xfrm>
                <a:off x="3783" y="2555"/>
                <a:ext cx="174" cy="31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4" name="Freeform 90"/>
              <p:cNvSpPr>
                <a:spLocks/>
              </p:cNvSpPr>
              <p:nvPr/>
            </p:nvSpPr>
            <p:spPr bwMode="auto">
              <a:xfrm>
                <a:off x="3740" y="2566"/>
                <a:ext cx="131" cy="31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5" name="Freeform 91"/>
              <p:cNvSpPr>
                <a:spLocks/>
              </p:cNvSpPr>
              <p:nvPr/>
            </p:nvSpPr>
            <p:spPr bwMode="auto">
              <a:xfrm>
                <a:off x="3798" y="2573"/>
                <a:ext cx="131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6" name="Freeform 92"/>
              <p:cNvSpPr>
                <a:spLocks/>
              </p:cNvSpPr>
              <p:nvPr/>
            </p:nvSpPr>
            <p:spPr bwMode="auto">
              <a:xfrm>
                <a:off x="3754" y="2581"/>
                <a:ext cx="121" cy="31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7" name="Freeform 93"/>
              <p:cNvSpPr>
                <a:spLocks/>
              </p:cNvSpPr>
              <p:nvPr/>
            </p:nvSpPr>
            <p:spPr bwMode="auto">
              <a:xfrm>
                <a:off x="3803" y="2592"/>
                <a:ext cx="141" cy="26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8" name="Freeform 94"/>
              <p:cNvSpPr>
                <a:spLocks/>
              </p:cNvSpPr>
              <p:nvPr/>
            </p:nvSpPr>
            <p:spPr bwMode="auto">
              <a:xfrm>
                <a:off x="3740" y="2599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9" name="Freeform 95"/>
              <p:cNvSpPr>
                <a:spLocks/>
              </p:cNvSpPr>
              <p:nvPr/>
            </p:nvSpPr>
            <p:spPr bwMode="auto">
              <a:xfrm>
                <a:off x="3783" y="2607"/>
                <a:ext cx="150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0" name="Freeform 96"/>
              <p:cNvSpPr>
                <a:spLocks/>
              </p:cNvSpPr>
              <p:nvPr/>
            </p:nvSpPr>
            <p:spPr bwMode="auto">
              <a:xfrm>
                <a:off x="3745" y="2612"/>
                <a:ext cx="97" cy="23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1" name="Freeform 97"/>
              <p:cNvSpPr>
                <a:spLocks/>
              </p:cNvSpPr>
              <p:nvPr/>
            </p:nvSpPr>
            <p:spPr bwMode="auto">
              <a:xfrm>
                <a:off x="3754" y="2623"/>
                <a:ext cx="82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2" name="Freeform 98"/>
              <p:cNvSpPr>
                <a:spLocks/>
              </p:cNvSpPr>
              <p:nvPr/>
            </p:nvSpPr>
            <p:spPr bwMode="auto">
              <a:xfrm>
                <a:off x="3735" y="2618"/>
                <a:ext cx="73" cy="29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3" name="Freeform 99"/>
              <p:cNvSpPr>
                <a:spLocks/>
              </p:cNvSpPr>
              <p:nvPr/>
            </p:nvSpPr>
            <p:spPr bwMode="auto">
              <a:xfrm>
                <a:off x="3619" y="2618"/>
                <a:ext cx="131" cy="23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4" name="Freeform 100"/>
              <p:cNvSpPr>
                <a:spLocks/>
              </p:cNvSpPr>
              <p:nvPr/>
            </p:nvSpPr>
            <p:spPr bwMode="auto">
              <a:xfrm>
                <a:off x="3527" y="2620"/>
                <a:ext cx="116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5" name="Freeform 101"/>
              <p:cNvSpPr>
                <a:spLocks/>
              </p:cNvSpPr>
              <p:nvPr/>
            </p:nvSpPr>
            <p:spPr bwMode="auto">
              <a:xfrm>
                <a:off x="3546" y="2602"/>
                <a:ext cx="97" cy="39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6" name="Freeform 102"/>
              <p:cNvSpPr>
                <a:spLocks/>
              </p:cNvSpPr>
              <p:nvPr/>
            </p:nvSpPr>
            <p:spPr bwMode="auto">
              <a:xfrm>
                <a:off x="3493" y="2607"/>
                <a:ext cx="111" cy="34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7" name="Freeform 103"/>
              <p:cNvSpPr>
                <a:spLocks/>
              </p:cNvSpPr>
              <p:nvPr/>
            </p:nvSpPr>
            <p:spPr bwMode="auto">
              <a:xfrm>
                <a:off x="3522" y="2594"/>
                <a:ext cx="102" cy="34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8" name="Freeform 104"/>
              <p:cNvSpPr>
                <a:spLocks/>
              </p:cNvSpPr>
              <p:nvPr/>
            </p:nvSpPr>
            <p:spPr bwMode="auto">
              <a:xfrm>
                <a:off x="3449" y="2592"/>
                <a:ext cx="131" cy="23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9" name="Freeform 105"/>
              <p:cNvSpPr>
                <a:spLocks/>
              </p:cNvSpPr>
              <p:nvPr/>
            </p:nvSpPr>
            <p:spPr bwMode="auto">
              <a:xfrm>
                <a:off x="3517" y="2584"/>
                <a:ext cx="111" cy="29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0" name="Freeform 106"/>
              <p:cNvSpPr>
                <a:spLocks/>
              </p:cNvSpPr>
              <p:nvPr/>
            </p:nvSpPr>
            <p:spPr bwMode="auto">
              <a:xfrm>
                <a:off x="3493" y="2576"/>
                <a:ext cx="102" cy="23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1" name="Freeform 107"/>
              <p:cNvSpPr>
                <a:spLocks/>
              </p:cNvSpPr>
              <p:nvPr/>
            </p:nvSpPr>
            <p:spPr bwMode="auto">
              <a:xfrm>
                <a:off x="3531" y="2566"/>
                <a:ext cx="107" cy="29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2" name="Freeform 108"/>
              <p:cNvSpPr>
                <a:spLocks/>
              </p:cNvSpPr>
              <p:nvPr/>
            </p:nvSpPr>
            <p:spPr bwMode="auto">
              <a:xfrm>
                <a:off x="3522" y="2620"/>
                <a:ext cx="296" cy="140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3" name="Freeform 109"/>
              <p:cNvSpPr>
                <a:spLocks/>
              </p:cNvSpPr>
              <p:nvPr/>
            </p:nvSpPr>
            <p:spPr bwMode="auto">
              <a:xfrm>
                <a:off x="3565" y="2558"/>
                <a:ext cx="257" cy="88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4" name="Freeform 110"/>
              <p:cNvSpPr>
                <a:spLocks/>
              </p:cNvSpPr>
              <p:nvPr/>
            </p:nvSpPr>
            <p:spPr bwMode="auto">
              <a:xfrm>
                <a:off x="3696" y="2602"/>
                <a:ext cx="136" cy="47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5" name="Freeform 111"/>
              <p:cNvSpPr>
                <a:spLocks/>
              </p:cNvSpPr>
              <p:nvPr/>
            </p:nvSpPr>
            <p:spPr bwMode="auto">
              <a:xfrm>
                <a:off x="3696" y="2555"/>
                <a:ext cx="136" cy="4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6" name="Freeform 112"/>
              <p:cNvSpPr>
                <a:spLocks/>
              </p:cNvSpPr>
              <p:nvPr/>
            </p:nvSpPr>
            <p:spPr bwMode="auto">
              <a:xfrm>
                <a:off x="3560" y="2555"/>
                <a:ext cx="136" cy="47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7" name="Freeform 113"/>
              <p:cNvSpPr>
                <a:spLocks/>
              </p:cNvSpPr>
              <p:nvPr/>
            </p:nvSpPr>
            <p:spPr bwMode="auto">
              <a:xfrm>
                <a:off x="3560" y="2602"/>
                <a:ext cx="136" cy="47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Line 2"/>
          <p:cNvSpPr>
            <a:spLocks noChangeShapeType="1"/>
          </p:cNvSpPr>
          <p:nvPr/>
        </p:nvSpPr>
        <p:spPr bwMode="auto">
          <a:xfrm flipH="1">
            <a:off x="1947863" y="5508625"/>
            <a:ext cx="2257425" cy="336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291" name="Line 3"/>
          <p:cNvSpPr>
            <a:spLocks noChangeShapeType="1"/>
          </p:cNvSpPr>
          <p:nvPr/>
        </p:nvSpPr>
        <p:spPr bwMode="auto">
          <a:xfrm>
            <a:off x="2809875" y="4408488"/>
            <a:ext cx="641350" cy="2460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altLang="en-US" smtClean="0"/>
              <a:t>Chaining satisfaction arguments into argumentation trees</a:t>
            </a:r>
            <a:endParaRPr lang="en-US" altLang="en-US" smtClean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751887" cy="10160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fr-BE" altLang="en-US" sz="2100" smtClean="0"/>
              <a:t>To show how requirements ensure higher-level concerns, and recursively</a:t>
            </a:r>
            <a:endParaRPr lang="en-US" altLang="en-US" sz="2100" smtClean="0"/>
          </a:p>
        </p:txBody>
      </p:sp>
      <p:sp>
        <p:nvSpPr>
          <p:cNvPr id="1548295" name="Line 7"/>
          <p:cNvSpPr>
            <a:spLocks noChangeShapeType="1"/>
          </p:cNvSpPr>
          <p:nvPr/>
        </p:nvSpPr>
        <p:spPr bwMode="auto">
          <a:xfrm>
            <a:off x="4230688" y="3233738"/>
            <a:ext cx="13335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3" name="AutoShape 8"/>
          <p:cNvSpPr>
            <a:spLocks noChangeArrowheads="1"/>
          </p:cNvSpPr>
          <p:nvPr/>
        </p:nvSpPr>
        <p:spPr bwMode="auto">
          <a:xfrm>
            <a:off x="1677988" y="2535238"/>
            <a:ext cx="5360987" cy="388937"/>
          </a:xfrm>
          <a:prstGeom prst="parallelogram">
            <a:avLst>
              <a:gd name="adj" fmla="val 42755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1801813" y="2517775"/>
            <a:ext cx="52514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HandBrakeReleased </a:t>
            </a:r>
            <a:r>
              <a:rPr lang="en-US" altLang="en-US" sz="2000" b="0">
                <a:solidFill>
                  <a:schemeClr val="tx1"/>
                </a:solidFill>
              </a:rPr>
              <a:t>«</a:t>
            </a:r>
            <a:r>
              <a:rPr lang="fr-BE" altLang="en-US" sz="200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DriverWantsToStart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8298" name="Line 10"/>
          <p:cNvSpPr>
            <a:spLocks noChangeShapeType="1"/>
          </p:cNvSpPr>
          <p:nvPr/>
        </p:nvSpPr>
        <p:spPr bwMode="auto">
          <a:xfrm>
            <a:off x="4249738" y="2905125"/>
            <a:ext cx="3175" cy="403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299" name="Line 11"/>
          <p:cNvSpPr>
            <a:spLocks noChangeShapeType="1"/>
          </p:cNvSpPr>
          <p:nvPr/>
        </p:nvSpPr>
        <p:spPr bwMode="auto">
          <a:xfrm flipH="1">
            <a:off x="1968500" y="3235325"/>
            <a:ext cx="2257425" cy="263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00" name="Oval 12"/>
          <p:cNvSpPr>
            <a:spLocks noChangeArrowheads="1"/>
          </p:cNvSpPr>
          <p:nvPr/>
        </p:nvSpPr>
        <p:spPr bwMode="auto">
          <a:xfrm>
            <a:off x="4167188" y="317976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48301" name="Line 13"/>
          <p:cNvSpPr>
            <a:spLocks noChangeShapeType="1"/>
          </p:cNvSpPr>
          <p:nvPr/>
        </p:nvSpPr>
        <p:spPr bwMode="auto">
          <a:xfrm>
            <a:off x="4273550" y="3235325"/>
            <a:ext cx="3135313" cy="246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829" name="Group 14"/>
          <p:cNvGrpSpPr>
            <a:grpSpLocks/>
          </p:cNvGrpSpPr>
          <p:nvPr/>
        </p:nvGrpSpPr>
        <p:grpSpPr bwMode="auto">
          <a:xfrm>
            <a:off x="171450" y="3498850"/>
            <a:ext cx="2716213" cy="595313"/>
            <a:chOff x="133" y="2030"/>
            <a:chExt cx="1711" cy="375"/>
          </a:xfrm>
        </p:grpSpPr>
        <p:sp>
          <p:nvSpPr>
            <p:cNvPr id="34951" name="AutoShape 15"/>
            <p:cNvSpPr>
              <a:spLocks noChangeArrowheads="1"/>
            </p:cNvSpPr>
            <p:nvPr/>
          </p:nvSpPr>
          <p:spPr bwMode="auto">
            <a:xfrm>
              <a:off x="133" y="2030"/>
              <a:ext cx="1711" cy="375"/>
            </a:xfrm>
            <a:prstGeom prst="parallelogram">
              <a:avLst>
                <a:gd name="adj" fmla="val 339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952" name="Text Box 16"/>
            <p:cNvSpPr txBox="1">
              <a:spLocks noChangeArrowheads="1"/>
            </p:cNvSpPr>
            <p:nvPr/>
          </p:nvSpPr>
          <p:spPr bwMode="auto">
            <a:xfrm>
              <a:off x="197" y="2033"/>
              <a:ext cx="16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2000" b="0">
                  <a:solidFill>
                    <a:schemeClr val="tx1"/>
                  </a:solidFill>
                </a:rPr>
                <a:t>«</a:t>
              </a:r>
              <a:r>
                <a:rPr lang="fr-BE" altLang="en-US" sz="200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MotorRaising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4830" name="AutoShape 17"/>
          <p:cNvSpPr>
            <a:spLocks noChangeArrowheads="1"/>
          </p:cNvSpPr>
          <p:nvPr/>
        </p:nvSpPr>
        <p:spPr bwMode="auto">
          <a:xfrm>
            <a:off x="2852738" y="3478213"/>
            <a:ext cx="2992437" cy="608012"/>
          </a:xfrm>
          <a:prstGeom prst="parallelogram">
            <a:avLst>
              <a:gd name="adj" fmla="val 30852"/>
            </a:avLst>
          </a:prstGeom>
          <a:solidFill>
            <a:srgbClr val="CECFF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4831" name="Group 18"/>
          <p:cNvGrpSpPr>
            <a:grpSpLocks/>
          </p:cNvGrpSpPr>
          <p:nvPr/>
        </p:nvGrpSpPr>
        <p:grpSpPr bwMode="auto">
          <a:xfrm>
            <a:off x="3051175" y="3538538"/>
            <a:ext cx="184150" cy="298450"/>
            <a:chOff x="2320" y="3600"/>
            <a:chExt cx="680" cy="1220"/>
          </a:xfrm>
        </p:grpSpPr>
        <p:sp>
          <p:nvSpPr>
            <p:cNvPr id="1548307" name="Oval 19"/>
            <p:cNvSpPr>
              <a:spLocks noChangeArrowheads="1"/>
            </p:cNvSpPr>
            <p:nvPr/>
          </p:nvSpPr>
          <p:spPr bwMode="auto">
            <a:xfrm>
              <a:off x="2478" y="3600"/>
              <a:ext cx="340" cy="29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8308" name="Line 20"/>
            <p:cNvSpPr>
              <a:spLocks noChangeShapeType="1"/>
            </p:cNvSpPr>
            <p:nvPr/>
          </p:nvSpPr>
          <p:spPr bwMode="auto">
            <a:xfrm>
              <a:off x="2660" y="3937"/>
              <a:ext cx="0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09" name="Line 21"/>
            <p:cNvSpPr>
              <a:spLocks noChangeShapeType="1"/>
            </p:cNvSpPr>
            <p:nvPr/>
          </p:nvSpPr>
          <p:spPr bwMode="auto">
            <a:xfrm flipH="1">
              <a:off x="2361" y="4359"/>
              <a:ext cx="299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10" name="Line 22"/>
            <p:cNvSpPr>
              <a:spLocks noChangeShapeType="1"/>
            </p:cNvSpPr>
            <p:nvPr/>
          </p:nvSpPr>
          <p:spPr bwMode="auto">
            <a:xfrm>
              <a:off x="2678" y="4398"/>
              <a:ext cx="305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11" name="Line 23"/>
            <p:cNvSpPr>
              <a:spLocks noChangeShapeType="1"/>
            </p:cNvSpPr>
            <p:nvPr/>
          </p:nvSpPr>
          <p:spPr bwMode="auto">
            <a:xfrm>
              <a:off x="2320" y="4119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832" name="Text Box 24"/>
          <p:cNvSpPr txBox="1">
            <a:spLocks noChangeArrowheads="1"/>
          </p:cNvSpPr>
          <p:nvPr/>
        </p:nvSpPr>
        <p:spPr bwMode="auto">
          <a:xfrm>
            <a:off x="3114675" y="3497263"/>
            <a:ext cx="26511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 MotorRaising </a:t>
            </a:r>
            <a:r>
              <a:rPr lang="en-US" altLang="en-US" sz="2000" b="0">
                <a:solidFill>
                  <a:schemeClr val="tx1"/>
                </a:solidFill>
              </a:rPr>
              <a:t>«</a:t>
            </a:r>
            <a:endParaRPr lang="fr-BE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AccelerPedalPressed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34833" name="Group 25"/>
          <p:cNvGrpSpPr>
            <a:grpSpLocks/>
          </p:cNvGrpSpPr>
          <p:nvPr/>
        </p:nvGrpSpPr>
        <p:grpSpPr bwMode="auto">
          <a:xfrm>
            <a:off x="5819775" y="3479800"/>
            <a:ext cx="3163888" cy="576263"/>
            <a:chOff x="3447" y="2174"/>
            <a:chExt cx="1993" cy="363"/>
          </a:xfrm>
        </p:grpSpPr>
        <p:sp>
          <p:nvSpPr>
            <p:cNvPr id="34938" name="AutoShape 26"/>
            <p:cNvSpPr>
              <a:spLocks noChangeArrowheads="1"/>
            </p:cNvSpPr>
            <p:nvPr/>
          </p:nvSpPr>
          <p:spPr bwMode="auto">
            <a:xfrm>
              <a:off x="3447" y="2174"/>
              <a:ext cx="1993" cy="363"/>
            </a:xfrm>
            <a:prstGeom prst="parallelogram">
              <a:avLst>
                <a:gd name="adj" fmla="val 2755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939" name="Text Box 27"/>
            <p:cNvSpPr txBox="1">
              <a:spLocks noChangeArrowheads="1"/>
            </p:cNvSpPr>
            <p:nvPr/>
          </p:nvSpPr>
          <p:spPr bwMode="auto">
            <a:xfrm>
              <a:off x="3630" y="2177"/>
              <a:ext cx="175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AccelerPedalPressed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2000" b="0">
                  <a:solidFill>
                    <a:schemeClr val="tx1"/>
                  </a:solidFill>
                </a:rPr>
                <a:t>«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 DriverWantsToStart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34940" name="Group 28"/>
            <p:cNvGrpSpPr>
              <a:grpSpLocks/>
            </p:cNvGrpSpPr>
            <p:nvPr/>
          </p:nvGrpSpPr>
          <p:grpSpPr bwMode="auto">
            <a:xfrm>
              <a:off x="3563" y="2203"/>
              <a:ext cx="116" cy="188"/>
              <a:chOff x="2320" y="3600"/>
              <a:chExt cx="680" cy="1220"/>
            </a:xfrm>
          </p:grpSpPr>
          <p:sp>
            <p:nvSpPr>
              <p:cNvPr id="1548317" name="Oval 29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8318" name="Line 30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19" name="Line 31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20" name="Line 32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21" name="Line 33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8322" name="Line 34"/>
          <p:cNvSpPr>
            <a:spLocks noChangeShapeType="1"/>
          </p:cNvSpPr>
          <p:nvPr/>
        </p:nvSpPr>
        <p:spPr bwMode="auto">
          <a:xfrm flipH="1">
            <a:off x="1701800" y="4430713"/>
            <a:ext cx="998538" cy="2905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23" name="Line 35"/>
          <p:cNvSpPr>
            <a:spLocks noChangeShapeType="1"/>
          </p:cNvSpPr>
          <p:nvPr/>
        </p:nvSpPr>
        <p:spPr bwMode="auto">
          <a:xfrm>
            <a:off x="1993900" y="4132263"/>
            <a:ext cx="700088" cy="257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24" name="Oval 36"/>
          <p:cNvSpPr>
            <a:spLocks noChangeArrowheads="1"/>
          </p:cNvSpPr>
          <p:nvPr/>
        </p:nvSpPr>
        <p:spPr bwMode="auto">
          <a:xfrm>
            <a:off x="2651125" y="433387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34837" name="Group 37"/>
          <p:cNvGrpSpPr>
            <a:grpSpLocks/>
          </p:cNvGrpSpPr>
          <p:nvPr/>
        </p:nvGrpSpPr>
        <p:grpSpPr bwMode="auto">
          <a:xfrm>
            <a:off x="114300" y="4597400"/>
            <a:ext cx="2716213" cy="595313"/>
            <a:chOff x="133" y="2030"/>
            <a:chExt cx="1711" cy="375"/>
          </a:xfrm>
        </p:grpSpPr>
        <p:sp>
          <p:nvSpPr>
            <p:cNvPr id="34936" name="AutoShape 38"/>
            <p:cNvSpPr>
              <a:spLocks noChangeArrowheads="1"/>
            </p:cNvSpPr>
            <p:nvPr/>
          </p:nvSpPr>
          <p:spPr bwMode="auto">
            <a:xfrm>
              <a:off x="133" y="2030"/>
              <a:ext cx="1711" cy="375"/>
            </a:xfrm>
            <a:prstGeom prst="parallelogram">
              <a:avLst>
                <a:gd name="adj" fmla="val 339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937" name="Text Box 39"/>
            <p:cNvSpPr txBox="1">
              <a:spLocks noChangeArrowheads="1"/>
            </p:cNvSpPr>
            <p:nvPr/>
          </p:nvSpPr>
          <p:spPr bwMode="auto">
            <a:xfrm>
              <a:off x="197" y="2033"/>
              <a:ext cx="16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altLang="en-US" b="0">
                  <a:solidFill>
                    <a:schemeClr val="tx1"/>
                  </a:solidFill>
                </a:rPr>
                <a:t>®</a:t>
              </a:r>
              <a:r>
                <a:rPr lang="fr-BE" altLang="en-US" sz="200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MotorRaising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4838" name="AutoShape 40"/>
          <p:cNvSpPr>
            <a:spLocks noChangeArrowheads="1"/>
          </p:cNvSpPr>
          <p:nvPr/>
        </p:nvSpPr>
        <p:spPr bwMode="auto">
          <a:xfrm>
            <a:off x="2863850" y="4581525"/>
            <a:ext cx="2803525" cy="595313"/>
          </a:xfrm>
          <a:prstGeom prst="parallelogram">
            <a:avLst>
              <a:gd name="adj" fmla="val 35058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39" name="Text Box 41"/>
          <p:cNvSpPr txBox="1">
            <a:spLocks noChangeArrowheads="1"/>
          </p:cNvSpPr>
          <p:nvPr/>
        </p:nvSpPr>
        <p:spPr bwMode="auto">
          <a:xfrm>
            <a:off x="2965450" y="4586288"/>
            <a:ext cx="25987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MotorRaising </a:t>
            </a:r>
            <a:r>
              <a:rPr lang="fr-BE" altLang="en-US" b="0">
                <a:solidFill>
                  <a:schemeClr val="tx1"/>
                </a:solidFill>
              </a:rPr>
              <a:t>®</a:t>
            </a:r>
            <a:endParaRPr lang="fr-BE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HandBrakeReleased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840" name="AutoShape 42"/>
          <p:cNvSpPr>
            <a:spLocks noChangeArrowheads="1"/>
          </p:cNvSpPr>
          <p:nvPr/>
        </p:nvSpPr>
        <p:spPr bwMode="auto">
          <a:xfrm>
            <a:off x="42863" y="5821363"/>
            <a:ext cx="3048000" cy="595312"/>
          </a:xfrm>
          <a:prstGeom prst="parallelogram">
            <a:avLst>
              <a:gd name="adj" fmla="val 38116"/>
            </a:avLst>
          </a:prstGeom>
          <a:solidFill>
            <a:srgbClr val="CECFF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41" name="Text Box 43"/>
          <p:cNvSpPr txBox="1">
            <a:spLocks noChangeArrowheads="1"/>
          </p:cNvSpPr>
          <p:nvPr/>
        </p:nvSpPr>
        <p:spPr bwMode="auto">
          <a:xfrm>
            <a:off x="157163" y="5826125"/>
            <a:ext cx="29003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motor.Regime = ‘up’ </a:t>
            </a:r>
            <a:r>
              <a:rPr lang="fr-BE" altLang="en-US" b="0">
                <a:solidFill>
                  <a:schemeClr val="tx1"/>
                </a:solidFill>
              </a:rPr>
              <a:t>®</a:t>
            </a:r>
            <a:endParaRPr lang="fr-BE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handBrakeCtrl = ‘off’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842" name="AutoShape 44"/>
          <p:cNvSpPr>
            <a:spLocks noChangeArrowheads="1"/>
          </p:cNvSpPr>
          <p:nvPr/>
        </p:nvSpPr>
        <p:spPr bwMode="auto">
          <a:xfrm>
            <a:off x="3055938" y="5799138"/>
            <a:ext cx="2860675" cy="608012"/>
          </a:xfrm>
          <a:prstGeom prst="parallelogram">
            <a:avLst>
              <a:gd name="adj" fmla="val 29493"/>
            </a:avLst>
          </a:prstGeom>
          <a:solidFill>
            <a:srgbClr val="CECFF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4843" name="Group 45"/>
          <p:cNvGrpSpPr>
            <a:grpSpLocks/>
          </p:cNvGrpSpPr>
          <p:nvPr/>
        </p:nvGrpSpPr>
        <p:grpSpPr bwMode="auto">
          <a:xfrm>
            <a:off x="3254375" y="5859463"/>
            <a:ext cx="184150" cy="298450"/>
            <a:chOff x="2320" y="3600"/>
            <a:chExt cx="680" cy="1220"/>
          </a:xfrm>
        </p:grpSpPr>
        <p:sp>
          <p:nvSpPr>
            <p:cNvPr id="1548334" name="Oval 46"/>
            <p:cNvSpPr>
              <a:spLocks noChangeArrowheads="1"/>
            </p:cNvSpPr>
            <p:nvPr/>
          </p:nvSpPr>
          <p:spPr bwMode="auto">
            <a:xfrm>
              <a:off x="2478" y="3600"/>
              <a:ext cx="340" cy="29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8335" name="Line 47"/>
            <p:cNvSpPr>
              <a:spLocks noChangeShapeType="1"/>
            </p:cNvSpPr>
            <p:nvPr/>
          </p:nvSpPr>
          <p:spPr bwMode="auto">
            <a:xfrm>
              <a:off x="2660" y="3937"/>
              <a:ext cx="0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36" name="Line 48"/>
            <p:cNvSpPr>
              <a:spLocks noChangeShapeType="1"/>
            </p:cNvSpPr>
            <p:nvPr/>
          </p:nvSpPr>
          <p:spPr bwMode="auto">
            <a:xfrm flipH="1">
              <a:off x="2361" y="4359"/>
              <a:ext cx="299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37" name="Line 49"/>
            <p:cNvSpPr>
              <a:spLocks noChangeShapeType="1"/>
            </p:cNvSpPr>
            <p:nvPr/>
          </p:nvSpPr>
          <p:spPr bwMode="auto">
            <a:xfrm>
              <a:off x="2678" y="4398"/>
              <a:ext cx="305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38" name="Line 50"/>
            <p:cNvSpPr>
              <a:spLocks noChangeShapeType="1"/>
            </p:cNvSpPr>
            <p:nvPr/>
          </p:nvSpPr>
          <p:spPr bwMode="auto">
            <a:xfrm>
              <a:off x="2320" y="4119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844" name="Text Box 51"/>
          <p:cNvSpPr txBox="1">
            <a:spLocks noChangeArrowheads="1"/>
          </p:cNvSpPr>
          <p:nvPr/>
        </p:nvSpPr>
        <p:spPr bwMode="auto">
          <a:xfrm>
            <a:off x="3317875" y="5818188"/>
            <a:ext cx="25638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motor.Regime = ‘up’ </a:t>
            </a:r>
            <a:r>
              <a:rPr lang="en-US" altLang="en-US" sz="2000" b="0">
                <a:solidFill>
                  <a:schemeClr val="tx1"/>
                </a:solidFill>
              </a:rPr>
              <a:t>«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MotorRaising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34845" name="Group 52"/>
          <p:cNvGrpSpPr>
            <a:grpSpLocks/>
          </p:cNvGrpSpPr>
          <p:nvPr/>
        </p:nvGrpSpPr>
        <p:grpSpPr bwMode="auto">
          <a:xfrm>
            <a:off x="5892800" y="5800725"/>
            <a:ext cx="3236913" cy="576263"/>
            <a:chOff x="3447" y="2174"/>
            <a:chExt cx="1993" cy="363"/>
          </a:xfrm>
        </p:grpSpPr>
        <p:sp>
          <p:nvSpPr>
            <p:cNvPr id="34923" name="AutoShape 53"/>
            <p:cNvSpPr>
              <a:spLocks noChangeArrowheads="1"/>
            </p:cNvSpPr>
            <p:nvPr/>
          </p:nvSpPr>
          <p:spPr bwMode="auto">
            <a:xfrm>
              <a:off x="3447" y="2174"/>
              <a:ext cx="1993" cy="363"/>
            </a:xfrm>
            <a:prstGeom prst="parallelogram">
              <a:avLst>
                <a:gd name="adj" fmla="val 2755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924" name="Text Box 54"/>
            <p:cNvSpPr txBox="1">
              <a:spLocks noChangeArrowheads="1"/>
            </p:cNvSpPr>
            <p:nvPr/>
          </p:nvSpPr>
          <p:spPr bwMode="auto">
            <a:xfrm>
              <a:off x="3630" y="2177"/>
              <a:ext cx="175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2000" b="0">
                  <a:solidFill>
                    <a:schemeClr val="tx1"/>
                  </a:solidFill>
                </a:rPr>
                <a:t>«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34925" name="Group 55"/>
            <p:cNvGrpSpPr>
              <a:grpSpLocks/>
            </p:cNvGrpSpPr>
            <p:nvPr/>
          </p:nvGrpSpPr>
          <p:grpSpPr bwMode="auto">
            <a:xfrm>
              <a:off x="3563" y="2203"/>
              <a:ext cx="116" cy="188"/>
              <a:chOff x="2320" y="3600"/>
              <a:chExt cx="680" cy="1220"/>
            </a:xfrm>
          </p:grpSpPr>
          <p:sp>
            <p:nvSpPr>
              <p:cNvPr id="1548344" name="Oval 56"/>
              <p:cNvSpPr>
                <a:spLocks noChangeArrowheads="1"/>
              </p:cNvSpPr>
              <p:nvPr/>
            </p:nvSpPr>
            <p:spPr bwMode="auto">
              <a:xfrm>
                <a:off x="2482" y="3600"/>
                <a:ext cx="338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8345" name="Line 57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46" name="Line 58"/>
              <p:cNvSpPr>
                <a:spLocks noChangeShapeType="1"/>
              </p:cNvSpPr>
              <p:nvPr/>
            </p:nvSpPr>
            <p:spPr bwMode="auto">
              <a:xfrm flipH="1">
                <a:off x="2362" y="4359"/>
                <a:ext cx="298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47" name="Line 59"/>
              <p:cNvSpPr>
                <a:spLocks noChangeShapeType="1"/>
              </p:cNvSpPr>
              <p:nvPr/>
            </p:nvSpPr>
            <p:spPr bwMode="auto">
              <a:xfrm>
                <a:off x="2677" y="4398"/>
                <a:ext cx="304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48" name="Line 60"/>
              <p:cNvSpPr>
                <a:spLocks noChangeShapeType="1"/>
              </p:cNvSpPr>
              <p:nvPr/>
            </p:nvSpPr>
            <p:spPr bwMode="auto">
              <a:xfrm>
                <a:off x="2322" y="4119"/>
                <a:ext cx="6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8349" name="Line 61"/>
          <p:cNvSpPr>
            <a:spLocks noChangeShapeType="1"/>
          </p:cNvSpPr>
          <p:nvPr/>
        </p:nvSpPr>
        <p:spPr bwMode="auto">
          <a:xfrm>
            <a:off x="4210050" y="5507038"/>
            <a:ext cx="13335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50" name="Line 62"/>
          <p:cNvSpPr>
            <a:spLocks noChangeShapeType="1"/>
          </p:cNvSpPr>
          <p:nvPr/>
        </p:nvSpPr>
        <p:spPr bwMode="auto">
          <a:xfrm>
            <a:off x="4229100" y="5178425"/>
            <a:ext cx="3175" cy="403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51" name="Oval 63"/>
          <p:cNvSpPr>
            <a:spLocks noChangeArrowheads="1"/>
          </p:cNvSpPr>
          <p:nvPr/>
        </p:nvSpPr>
        <p:spPr bwMode="auto">
          <a:xfrm>
            <a:off x="4146550" y="545306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48352" name="Line 64"/>
          <p:cNvSpPr>
            <a:spLocks noChangeShapeType="1"/>
          </p:cNvSpPr>
          <p:nvPr/>
        </p:nvSpPr>
        <p:spPr bwMode="auto">
          <a:xfrm>
            <a:off x="4252913" y="5508625"/>
            <a:ext cx="3119437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850" name="Group 66"/>
          <p:cNvGrpSpPr>
            <a:grpSpLocks/>
          </p:cNvGrpSpPr>
          <p:nvPr/>
        </p:nvGrpSpPr>
        <p:grpSpPr bwMode="auto">
          <a:xfrm>
            <a:off x="128588" y="149225"/>
            <a:ext cx="1112837" cy="757238"/>
            <a:chOff x="2949" y="2076"/>
            <a:chExt cx="2358" cy="839"/>
          </a:xfrm>
        </p:grpSpPr>
        <p:sp>
          <p:nvSpPr>
            <p:cNvPr id="1548355" name="Freeform 67"/>
            <p:cNvSpPr>
              <a:spLocks/>
            </p:cNvSpPr>
            <p:nvPr/>
          </p:nvSpPr>
          <p:spPr bwMode="auto">
            <a:xfrm>
              <a:off x="3110" y="2120"/>
              <a:ext cx="2197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56" name="Freeform 68"/>
            <p:cNvSpPr>
              <a:spLocks/>
            </p:cNvSpPr>
            <p:nvPr/>
          </p:nvSpPr>
          <p:spPr bwMode="auto">
            <a:xfrm>
              <a:off x="2959" y="2080"/>
              <a:ext cx="2193" cy="795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57" name="Freeform 69"/>
            <p:cNvSpPr>
              <a:spLocks/>
            </p:cNvSpPr>
            <p:nvPr/>
          </p:nvSpPr>
          <p:spPr bwMode="auto">
            <a:xfrm>
              <a:off x="3612" y="2131"/>
              <a:ext cx="249" cy="12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58" name="Freeform 70"/>
            <p:cNvSpPr>
              <a:spLocks/>
            </p:cNvSpPr>
            <p:nvPr/>
          </p:nvSpPr>
          <p:spPr bwMode="auto">
            <a:xfrm>
              <a:off x="3857" y="2127"/>
              <a:ext cx="444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59" name="Freeform 71"/>
            <p:cNvSpPr>
              <a:spLocks/>
            </p:cNvSpPr>
            <p:nvPr/>
          </p:nvSpPr>
          <p:spPr bwMode="auto">
            <a:xfrm>
              <a:off x="4291" y="2076"/>
              <a:ext cx="784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0" name="Freeform 72"/>
            <p:cNvSpPr>
              <a:spLocks/>
            </p:cNvSpPr>
            <p:nvPr/>
          </p:nvSpPr>
          <p:spPr bwMode="auto">
            <a:xfrm>
              <a:off x="5072" y="2085"/>
              <a:ext cx="91" cy="81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1" name="Freeform 73"/>
            <p:cNvSpPr>
              <a:spLocks/>
            </p:cNvSpPr>
            <p:nvPr/>
          </p:nvSpPr>
          <p:spPr bwMode="auto">
            <a:xfrm>
              <a:off x="4762" y="2162"/>
              <a:ext cx="373" cy="19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2" name="Freeform 74"/>
            <p:cNvSpPr>
              <a:spLocks/>
            </p:cNvSpPr>
            <p:nvPr/>
          </p:nvSpPr>
          <p:spPr bwMode="auto">
            <a:xfrm>
              <a:off x="4745" y="2182"/>
              <a:ext cx="34" cy="130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3" name="Freeform 75"/>
            <p:cNvSpPr>
              <a:spLocks/>
            </p:cNvSpPr>
            <p:nvPr/>
          </p:nvSpPr>
          <p:spPr bwMode="auto">
            <a:xfrm>
              <a:off x="4749" y="2312"/>
              <a:ext cx="57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4" name="Freeform 76"/>
            <p:cNvSpPr>
              <a:spLocks/>
            </p:cNvSpPr>
            <p:nvPr/>
          </p:nvSpPr>
          <p:spPr bwMode="auto">
            <a:xfrm>
              <a:off x="4789" y="2510"/>
              <a:ext cx="44" cy="213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5" name="Freeform 77"/>
            <p:cNvSpPr>
              <a:spLocks/>
            </p:cNvSpPr>
            <p:nvPr/>
          </p:nvSpPr>
          <p:spPr bwMode="auto">
            <a:xfrm>
              <a:off x="4705" y="2723"/>
              <a:ext cx="131" cy="88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6" name="Freeform 78"/>
            <p:cNvSpPr>
              <a:spLocks/>
            </p:cNvSpPr>
            <p:nvPr/>
          </p:nvSpPr>
          <p:spPr bwMode="auto">
            <a:xfrm>
              <a:off x="4241" y="2804"/>
              <a:ext cx="471" cy="40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7" name="Freeform 79"/>
            <p:cNvSpPr>
              <a:spLocks/>
            </p:cNvSpPr>
            <p:nvPr/>
          </p:nvSpPr>
          <p:spPr bwMode="auto">
            <a:xfrm>
              <a:off x="3608" y="2838"/>
              <a:ext cx="636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8" name="Freeform 80"/>
            <p:cNvSpPr>
              <a:spLocks/>
            </p:cNvSpPr>
            <p:nvPr/>
          </p:nvSpPr>
          <p:spPr bwMode="auto">
            <a:xfrm>
              <a:off x="3013" y="2853"/>
              <a:ext cx="595" cy="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9" name="Freeform 81"/>
            <p:cNvSpPr>
              <a:spLocks/>
            </p:cNvSpPr>
            <p:nvPr/>
          </p:nvSpPr>
          <p:spPr bwMode="auto">
            <a:xfrm>
              <a:off x="2949" y="2753"/>
              <a:ext cx="87" cy="10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0" name="Freeform 82"/>
            <p:cNvSpPr>
              <a:spLocks/>
            </p:cNvSpPr>
            <p:nvPr/>
          </p:nvSpPr>
          <p:spPr bwMode="auto">
            <a:xfrm>
              <a:off x="3030" y="2750"/>
              <a:ext cx="303" cy="18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1" name="Freeform 83"/>
            <p:cNvSpPr>
              <a:spLocks/>
            </p:cNvSpPr>
            <p:nvPr/>
          </p:nvSpPr>
          <p:spPr bwMode="auto">
            <a:xfrm>
              <a:off x="3316" y="2401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2" name="Freeform 84"/>
            <p:cNvSpPr>
              <a:spLocks/>
            </p:cNvSpPr>
            <p:nvPr/>
          </p:nvSpPr>
          <p:spPr bwMode="auto">
            <a:xfrm>
              <a:off x="3353" y="2250"/>
              <a:ext cx="47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3" name="Freeform 85"/>
            <p:cNvSpPr>
              <a:spLocks/>
            </p:cNvSpPr>
            <p:nvPr/>
          </p:nvSpPr>
          <p:spPr bwMode="auto">
            <a:xfrm>
              <a:off x="3380" y="2139"/>
              <a:ext cx="188" cy="111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4" name="Freeform 86"/>
            <p:cNvSpPr>
              <a:spLocks/>
            </p:cNvSpPr>
            <p:nvPr/>
          </p:nvSpPr>
          <p:spPr bwMode="auto">
            <a:xfrm>
              <a:off x="3551" y="2136"/>
              <a:ext cx="61" cy="7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5" name="Freeform 87"/>
            <p:cNvSpPr>
              <a:spLocks/>
            </p:cNvSpPr>
            <p:nvPr/>
          </p:nvSpPr>
          <p:spPr bwMode="auto">
            <a:xfrm>
              <a:off x="4601" y="2688"/>
              <a:ext cx="135" cy="120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6" name="Freeform 88"/>
            <p:cNvSpPr>
              <a:spLocks/>
            </p:cNvSpPr>
            <p:nvPr/>
          </p:nvSpPr>
          <p:spPr bwMode="auto">
            <a:xfrm>
              <a:off x="3322" y="2688"/>
              <a:ext cx="1372" cy="83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7" name="Freeform 89"/>
            <p:cNvSpPr>
              <a:spLocks/>
            </p:cNvSpPr>
            <p:nvPr/>
          </p:nvSpPr>
          <p:spPr bwMode="auto">
            <a:xfrm>
              <a:off x="4749" y="2078"/>
              <a:ext cx="276" cy="150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8" name="Freeform 90"/>
            <p:cNvSpPr>
              <a:spLocks/>
            </p:cNvSpPr>
            <p:nvPr/>
          </p:nvSpPr>
          <p:spPr bwMode="auto">
            <a:xfrm>
              <a:off x="4614" y="2268"/>
              <a:ext cx="145" cy="7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9" name="Freeform 91"/>
            <p:cNvSpPr>
              <a:spLocks/>
            </p:cNvSpPr>
            <p:nvPr/>
          </p:nvSpPr>
          <p:spPr bwMode="auto">
            <a:xfrm>
              <a:off x="4668" y="2285"/>
              <a:ext cx="91" cy="7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0" name="Freeform 92"/>
            <p:cNvSpPr>
              <a:spLocks/>
            </p:cNvSpPr>
            <p:nvPr/>
          </p:nvSpPr>
          <p:spPr bwMode="auto">
            <a:xfrm>
              <a:off x="3497" y="2166"/>
              <a:ext cx="262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1" name="Freeform 93"/>
            <p:cNvSpPr>
              <a:spLocks/>
            </p:cNvSpPr>
            <p:nvPr/>
          </p:nvSpPr>
          <p:spPr bwMode="auto">
            <a:xfrm>
              <a:off x="3447" y="2189"/>
              <a:ext cx="172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2" name="Freeform 94"/>
            <p:cNvSpPr>
              <a:spLocks/>
            </p:cNvSpPr>
            <p:nvPr/>
          </p:nvSpPr>
          <p:spPr bwMode="auto">
            <a:xfrm>
              <a:off x="3410" y="2215"/>
              <a:ext cx="141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3" name="Freeform 95"/>
            <p:cNvSpPr>
              <a:spLocks/>
            </p:cNvSpPr>
            <p:nvPr/>
          </p:nvSpPr>
          <p:spPr bwMode="auto">
            <a:xfrm>
              <a:off x="4564" y="2579"/>
              <a:ext cx="239" cy="9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4" name="Freeform 96"/>
            <p:cNvSpPr>
              <a:spLocks/>
            </p:cNvSpPr>
            <p:nvPr/>
          </p:nvSpPr>
          <p:spPr bwMode="auto">
            <a:xfrm>
              <a:off x="4654" y="2597"/>
              <a:ext cx="148" cy="9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5" name="Freeform 97"/>
            <p:cNvSpPr>
              <a:spLocks/>
            </p:cNvSpPr>
            <p:nvPr/>
          </p:nvSpPr>
          <p:spPr bwMode="auto">
            <a:xfrm>
              <a:off x="4732" y="2625"/>
              <a:ext cx="74" cy="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4883" name="Group 98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548387" name="Freeform 99"/>
              <p:cNvSpPr>
                <a:spLocks/>
              </p:cNvSpPr>
              <p:nvPr/>
            </p:nvSpPr>
            <p:spPr bwMode="auto">
              <a:xfrm>
                <a:off x="3420" y="2540"/>
                <a:ext cx="247" cy="8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88" name="Freeform 100"/>
              <p:cNvSpPr>
                <a:spLocks/>
              </p:cNvSpPr>
              <p:nvPr/>
            </p:nvSpPr>
            <p:spPr bwMode="auto">
              <a:xfrm>
                <a:off x="3434" y="2560"/>
                <a:ext cx="155" cy="8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89" name="Freeform 101"/>
              <p:cNvSpPr>
                <a:spLocks/>
              </p:cNvSpPr>
              <p:nvPr/>
            </p:nvSpPr>
            <p:spPr bwMode="auto">
              <a:xfrm>
                <a:off x="3517" y="2547"/>
                <a:ext cx="107" cy="31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0" name="Freeform 102"/>
              <p:cNvSpPr>
                <a:spLocks/>
              </p:cNvSpPr>
              <p:nvPr/>
            </p:nvSpPr>
            <p:spPr bwMode="auto">
              <a:xfrm>
                <a:off x="3565" y="2553"/>
                <a:ext cx="82" cy="26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1" name="Freeform 103"/>
              <p:cNvSpPr>
                <a:spLocks/>
              </p:cNvSpPr>
              <p:nvPr/>
            </p:nvSpPr>
            <p:spPr bwMode="auto">
              <a:xfrm>
                <a:off x="3590" y="2529"/>
                <a:ext cx="68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2" name="Freeform 104"/>
              <p:cNvSpPr>
                <a:spLocks/>
              </p:cNvSpPr>
              <p:nvPr/>
            </p:nvSpPr>
            <p:spPr bwMode="auto">
              <a:xfrm>
                <a:off x="3604" y="2542"/>
                <a:ext cx="78" cy="34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3" name="Freeform 105"/>
              <p:cNvSpPr>
                <a:spLocks/>
              </p:cNvSpPr>
              <p:nvPr/>
            </p:nvSpPr>
            <p:spPr bwMode="auto">
              <a:xfrm>
                <a:off x="3628" y="2519"/>
                <a:ext cx="78" cy="44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4" name="Freeform 106"/>
              <p:cNvSpPr>
                <a:spLocks/>
              </p:cNvSpPr>
              <p:nvPr/>
            </p:nvSpPr>
            <p:spPr bwMode="auto">
              <a:xfrm>
                <a:off x="3648" y="2540"/>
                <a:ext cx="78" cy="42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5" name="Freeform 107"/>
              <p:cNvSpPr>
                <a:spLocks/>
              </p:cNvSpPr>
              <p:nvPr/>
            </p:nvSpPr>
            <p:spPr bwMode="auto">
              <a:xfrm>
                <a:off x="3672" y="2511"/>
                <a:ext cx="82" cy="52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6" name="Freeform 108"/>
              <p:cNvSpPr>
                <a:spLocks/>
              </p:cNvSpPr>
              <p:nvPr/>
            </p:nvSpPr>
            <p:spPr bwMode="auto">
              <a:xfrm>
                <a:off x="3696" y="2540"/>
                <a:ext cx="68" cy="42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7" name="Freeform 109"/>
              <p:cNvSpPr>
                <a:spLocks/>
              </p:cNvSpPr>
              <p:nvPr/>
            </p:nvSpPr>
            <p:spPr bwMode="auto">
              <a:xfrm>
                <a:off x="3711" y="2514"/>
                <a:ext cx="102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8" name="Freeform 110"/>
              <p:cNvSpPr>
                <a:spLocks/>
              </p:cNvSpPr>
              <p:nvPr/>
            </p:nvSpPr>
            <p:spPr bwMode="auto">
              <a:xfrm>
                <a:off x="3725" y="2545"/>
                <a:ext cx="78" cy="42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9" name="Freeform 111"/>
              <p:cNvSpPr>
                <a:spLocks/>
              </p:cNvSpPr>
              <p:nvPr/>
            </p:nvSpPr>
            <p:spPr bwMode="auto">
              <a:xfrm>
                <a:off x="3749" y="2532"/>
                <a:ext cx="136" cy="44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0" name="Freeform 112"/>
              <p:cNvSpPr>
                <a:spLocks/>
              </p:cNvSpPr>
              <p:nvPr/>
            </p:nvSpPr>
            <p:spPr bwMode="auto">
              <a:xfrm>
                <a:off x="3735" y="2553"/>
                <a:ext cx="111" cy="39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1" name="Freeform 113"/>
              <p:cNvSpPr>
                <a:spLocks/>
              </p:cNvSpPr>
              <p:nvPr/>
            </p:nvSpPr>
            <p:spPr bwMode="auto">
              <a:xfrm>
                <a:off x="3783" y="2555"/>
                <a:ext cx="174" cy="31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2" name="Freeform 114"/>
              <p:cNvSpPr>
                <a:spLocks/>
              </p:cNvSpPr>
              <p:nvPr/>
            </p:nvSpPr>
            <p:spPr bwMode="auto">
              <a:xfrm>
                <a:off x="3740" y="2566"/>
                <a:ext cx="131" cy="31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3" name="Freeform 115"/>
              <p:cNvSpPr>
                <a:spLocks/>
              </p:cNvSpPr>
              <p:nvPr/>
            </p:nvSpPr>
            <p:spPr bwMode="auto">
              <a:xfrm>
                <a:off x="3798" y="2573"/>
                <a:ext cx="131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4" name="Freeform 116"/>
              <p:cNvSpPr>
                <a:spLocks/>
              </p:cNvSpPr>
              <p:nvPr/>
            </p:nvSpPr>
            <p:spPr bwMode="auto">
              <a:xfrm>
                <a:off x="3754" y="2581"/>
                <a:ext cx="121" cy="31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5" name="Freeform 117"/>
              <p:cNvSpPr>
                <a:spLocks/>
              </p:cNvSpPr>
              <p:nvPr/>
            </p:nvSpPr>
            <p:spPr bwMode="auto">
              <a:xfrm>
                <a:off x="3803" y="2592"/>
                <a:ext cx="141" cy="26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6" name="Freeform 118"/>
              <p:cNvSpPr>
                <a:spLocks/>
              </p:cNvSpPr>
              <p:nvPr/>
            </p:nvSpPr>
            <p:spPr bwMode="auto">
              <a:xfrm>
                <a:off x="3740" y="2599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7" name="Freeform 119"/>
              <p:cNvSpPr>
                <a:spLocks/>
              </p:cNvSpPr>
              <p:nvPr/>
            </p:nvSpPr>
            <p:spPr bwMode="auto">
              <a:xfrm>
                <a:off x="3783" y="2607"/>
                <a:ext cx="150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8" name="Freeform 120"/>
              <p:cNvSpPr>
                <a:spLocks/>
              </p:cNvSpPr>
              <p:nvPr/>
            </p:nvSpPr>
            <p:spPr bwMode="auto">
              <a:xfrm>
                <a:off x="3745" y="2612"/>
                <a:ext cx="97" cy="23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9" name="Freeform 121"/>
              <p:cNvSpPr>
                <a:spLocks/>
              </p:cNvSpPr>
              <p:nvPr/>
            </p:nvSpPr>
            <p:spPr bwMode="auto">
              <a:xfrm>
                <a:off x="3754" y="2623"/>
                <a:ext cx="82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0" name="Freeform 122"/>
              <p:cNvSpPr>
                <a:spLocks/>
              </p:cNvSpPr>
              <p:nvPr/>
            </p:nvSpPr>
            <p:spPr bwMode="auto">
              <a:xfrm>
                <a:off x="3735" y="2618"/>
                <a:ext cx="73" cy="29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1" name="Freeform 123"/>
              <p:cNvSpPr>
                <a:spLocks/>
              </p:cNvSpPr>
              <p:nvPr/>
            </p:nvSpPr>
            <p:spPr bwMode="auto">
              <a:xfrm>
                <a:off x="3619" y="2618"/>
                <a:ext cx="131" cy="23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2" name="Freeform 124"/>
              <p:cNvSpPr>
                <a:spLocks/>
              </p:cNvSpPr>
              <p:nvPr/>
            </p:nvSpPr>
            <p:spPr bwMode="auto">
              <a:xfrm>
                <a:off x="3527" y="2620"/>
                <a:ext cx="116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3" name="Freeform 125"/>
              <p:cNvSpPr>
                <a:spLocks/>
              </p:cNvSpPr>
              <p:nvPr/>
            </p:nvSpPr>
            <p:spPr bwMode="auto">
              <a:xfrm>
                <a:off x="3546" y="2602"/>
                <a:ext cx="97" cy="39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4" name="Freeform 126"/>
              <p:cNvSpPr>
                <a:spLocks/>
              </p:cNvSpPr>
              <p:nvPr/>
            </p:nvSpPr>
            <p:spPr bwMode="auto">
              <a:xfrm>
                <a:off x="3493" y="2607"/>
                <a:ext cx="111" cy="34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5" name="Freeform 127"/>
              <p:cNvSpPr>
                <a:spLocks/>
              </p:cNvSpPr>
              <p:nvPr/>
            </p:nvSpPr>
            <p:spPr bwMode="auto">
              <a:xfrm>
                <a:off x="3522" y="2594"/>
                <a:ext cx="102" cy="34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6" name="Freeform 128"/>
              <p:cNvSpPr>
                <a:spLocks/>
              </p:cNvSpPr>
              <p:nvPr/>
            </p:nvSpPr>
            <p:spPr bwMode="auto">
              <a:xfrm>
                <a:off x="3449" y="2592"/>
                <a:ext cx="131" cy="23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7" name="Freeform 129"/>
              <p:cNvSpPr>
                <a:spLocks/>
              </p:cNvSpPr>
              <p:nvPr/>
            </p:nvSpPr>
            <p:spPr bwMode="auto">
              <a:xfrm>
                <a:off x="3517" y="2584"/>
                <a:ext cx="111" cy="29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8" name="Freeform 130"/>
              <p:cNvSpPr>
                <a:spLocks/>
              </p:cNvSpPr>
              <p:nvPr/>
            </p:nvSpPr>
            <p:spPr bwMode="auto">
              <a:xfrm>
                <a:off x="3493" y="2576"/>
                <a:ext cx="102" cy="23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9" name="Freeform 131"/>
              <p:cNvSpPr>
                <a:spLocks/>
              </p:cNvSpPr>
              <p:nvPr/>
            </p:nvSpPr>
            <p:spPr bwMode="auto">
              <a:xfrm>
                <a:off x="3531" y="2566"/>
                <a:ext cx="107" cy="29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0" name="Freeform 132"/>
              <p:cNvSpPr>
                <a:spLocks/>
              </p:cNvSpPr>
              <p:nvPr/>
            </p:nvSpPr>
            <p:spPr bwMode="auto">
              <a:xfrm>
                <a:off x="3522" y="2620"/>
                <a:ext cx="296" cy="140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1" name="Freeform 133"/>
              <p:cNvSpPr>
                <a:spLocks/>
              </p:cNvSpPr>
              <p:nvPr/>
            </p:nvSpPr>
            <p:spPr bwMode="auto">
              <a:xfrm>
                <a:off x="3565" y="2558"/>
                <a:ext cx="257" cy="88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2" name="Freeform 134"/>
              <p:cNvSpPr>
                <a:spLocks/>
              </p:cNvSpPr>
              <p:nvPr/>
            </p:nvSpPr>
            <p:spPr bwMode="auto">
              <a:xfrm>
                <a:off x="3696" y="2602"/>
                <a:ext cx="136" cy="47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3" name="Freeform 135"/>
              <p:cNvSpPr>
                <a:spLocks/>
              </p:cNvSpPr>
              <p:nvPr/>
            </p:nvSpPr>
            <p:spPr bwMode="auto">
              <a:xfrm>
                <a:off x="3696" y="2555"/>
                <a:ext cx="136" cy="4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4" name="Freeform 136"/>
              <p:cNvSpPr>
                <a:spLocks/>
              </p:cNvSpPr>
              <p:nvPr/>
            </p:nvSpPr>
            <p:spPr bwMode="auto">
              <a:xfrm>
                <a:off x="3560" y="2555"/>
                <a:ext cx="136" cy="47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5" name="Freeform 137"/>
              <p:cNvSpPr>
                <a:spLocks/>
              </p:cNvSpPr>
              <p:nvPr/>
            </p:nvSpPr>
            <p:spPr bwMode="auto">
              <a:xfrm>
                <a:off x="3560" y="2602"/>
                <a:ext cx="136" cy="47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8426" name="Text Box 138"/>
          <p:cNvSpPr txBox="1">
            <a:spLocks noChangeArrowheads="1"/>
          </p:cNvSpPr>
          <p:nvPr/>
        </p:nvSpPr>
        <p:spPr bwMode="auto">
          <a:xfrm>
            <a:off x="309563" y="5414963"/>
            <a:ext cx="9699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</a:t>
            </a:r>
            <a:endParaRPr lang="en-AU" altLang="en-US" b="0">
              <a:solidFill>
                <a:srgbClr val="0099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425" y="188913"/>
            <a:ext cx="7367588" cy="762000"/>
          </a:xfrm>
        </p:spPr>
        <p:txBody>
          <a:bodyPr/>
          <a:lstStyle/>
          <a:p>
            <a:r>
              <a:rPr kumimoji="0" lang="en-US" altLang="en-US" smtClean="0"/>
              <a:t>Capturing potential conflicts among goals</a:t>
            </a:r>
            <a:endParaRPr kumimoji="0" lang="en-US" altLang="en-US" smtClean="0">
              <a:solidFill>
                <a:schemeClr val="tx1"/>
              </a:solidFill>
            </a:endParaRP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858838"/>
            <a:ext cx="8851900" cy="19859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80000"/>
              </a:spcBef>
            </a:pPr>
            <a:r>
              <a:rPr lang="en-US" altLang="en-US" smtClean="0"/>
              <a:t>Goals</a:t>
            </a:r>
            <a:r>
              <a:rPr lang="fr-FR" altLang="en-US" smtClean="0"/>
              <a:t> </a:t>
            </a:r>
            <a:r>
              <a:rPr lang="fr-FR" altLang="en-US" i="1" smtClean="0"/>
              <a:t>G</a:t>
            </a:r>
            <a:r>
              <a:rPr lang="fr-FR" altLang="en-US" i="1" baseline="-25000" smtClean="0"/>
              <a:t>1</a:t>
            </a:r>
            <a:r>
              <a:rPr lang="fr-FR" altLang="en-US" i="1" smtClean="0"/>
              <a:t>, ..., G</a:t>
            </a:r>
            <a:r>
              <a:rPr lang="fr-FR" altLang="en-US" i="1" baseline="-25000" smtClean="0"/>
              <a:t>n</a:t>
            </a:r>
            <a:r>
              <a:rPr lang="fr-FR" altLang="en-US" smtClean="0"/>
              <a:t> are </a:t>
            </a:r>
            <a:r>
              <a:rPr lang="fr-FR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divergent</a:t>
            </a:r>
            <a:r>
              <a:rPr lang="fr-FR" altLang="en-US" smtClean="0"/>
              <a:t> in </a:t>
            </a:r>
            <a:r>
              <a:rPr lang="fr-FR" altLang="en-US" i="1" smtClean="0"/>
              <a:t>Dom</a:t>
            </a:r>
            <a:r>
              <a:rPr lang="fr-FR" altLang="en-US" smtClean="0"/>
              <a:t> if boundary condition </a:t>
            </a:r>
            <a:r>
              <a:rPr lang="fr-FR" altLang="en-US" i="1" smtClean="0"/>
              <a:t>B</a:t>
            </a:r>
            <a:r>
              <a:rPr lang="fr-FR" altLang="en-US" smtClean="0"/>
              <a:t> can be found making them unsatisfiable together:</a:t>
            </a:r>
            <a:endParaRPr lang="fr-FR" altLang="en-US" sz="2000" smtClean="0"/>
          </a:p>
          <a:p>
            <a:pPr lvl="2">
              <a:lnSpc>
                <a:spcPct val="100000"/>
              </a:lnSpc>
            </a:pPr>
            <a:r>
              <a:rPr lang="en-US" altLang="en-US" sz="1800" smtClean="0"/>
              <a:t>		          </a:t>
            </a:r>
            <a:r>
              <a:rPr lang="en-US" altLang="en-US" sz="2200" smtClean="0"/>
              <a:t>{</a:t>
            </a:r>
            <a:r>
              <a:rPr lang="en-US" altLang="en-US" sz="2200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en-US" sz="2200" smtClean="0"/>
              <a:t>, </a:t>
            </a:r>
            <a:r>
              <a:rPr lang="fr-FR" altLang="en-US" sz="2200" i="1" smtClean="0"/>
              <a:t>G</a:t>
            </a:r>
            <a:r>
              <a:rPr lang="fr-FR" altLang="en-US" sz="2200" i="1" baseline="-25000" smtClean="0"/>
              <a:t>1</a:t>
            </a:r>
            <a:r>
              <a:rPr lang="fr-FR" altLang="en-US" sz="2200" i="1" smtClean="0"/>
              <a:t>, ..., G</a:t>
            </a:r>
            <a:r>
              <a:rPr lang="fr-FR" altLang="en-US" sz="2200" i="1" baseline="-25000" smtClean="0"/>
              <a:t>n</a:t>
            </a:r>
            <a:r>
              <a:rPr lang="fr-FR" altLang="en-US" sz="2200" i="1" smtClean="0"/>
              <a:t>,</a:t>
            </a:r>
            <a:r>
              <a:rPr lang="en-US" altLang="en-US" sz="2200" smtClean="0"/>
              <a:t> Dom} </a:t>
            </a:r>
            <a:r>
              <a:rPr lang="en-US" altLang="en-US" sz="2200" b="1" smtClean="0">
                <a:latin typeface="Symbol" pitchFamily="18" charset="2"/>
              </a:rPr>
              <a:t>|=</a:t>
            </a:r>
            <a:r>
              <a:rPr lang="en-US" altLang="en-US" smtClean="0">
                <a:latin typeface="MS Shell Dlg" charset="0"/>
              </a:rPr>
              <a:t>  </a:t>
            </a:r>
            <a:r>
              <a:rPr lang="en-US" altLang="en-US" b="1" smtClean="0"/>
              <a:t>false</a:t>
            </a:r>
            <a:endParaRPr lang="en-US" altLang="en-US" smtClean="0"/>
          </a:p>
          <a:p>
            <a:pPr>
              <a:lnSpc>
                <a:spcPct val="50000"/>
              </a:lnSpc>
              <a:spcBef>
                <a:spcPct val="80000"/>
              </a:spcBef>
            </a:pPr>
            <a:r>
              <a:rPr lang="en-US" altLang="en-US" smtClean="0"/>
              <a:t>Can be captured for later analysis </a:t>
            </a:r>
            <a:r>
              <a:rPr lang="en-US" altLang="en-US" sz="1800" smtClean="0"/>
              <a:t>(cf. Chap. 3, 16, 18)</a:t>
            </a:r>
            <a:endParaRPr lang="en-US" altLang="en-US" smtClean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65100"/>
            <a:ext cx="8985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00013" y="2927350"/>
          <a:ext cx="9043987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Picture" r:id="rId5" imgW="5592600" imgH="2089080" progId="Word.Picture.8">
                  <p:embed/>
                </p:oleObj>
              </mc:Choice>
              <mc:Fallback>
                <p:oleObj name="Picture" r:id="rId5" imgW="5592600" imgH="208908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2927350"/>
                        <a:ext cx="9043987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8653463" cy="762000"/>
          </a:xfrm>
        </p:spPr>
        <p:txBody>
          <a:bodyPr/>
          <a:lstStyle/>
          <a:p>
            <a:r>
              <a:rPr lang="en-US" altLang="en-US" smtClean="0"/>
              <a:t>Connecting the goal model with </a:t>
            </a:r>
            <a:br>
              <a:rPr lang="en-US" altLang="en-US" smtClean="0"/>
            </a:br>
            <a:r>
              <a:rPr lang="en-US" altLang="en-US" smtClean="0"/>
              <a:t>other system views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300163"/>
            <a:ext cx="8810625" cy="467995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fr-FR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Interface links</a:t>
            </a:r>
            <a:r>
              <a:rPr lang="fr-FR" altLang="en-US" smtClean="0"/>
              <a:t> relate goals to</a:t>
            </a:r>
            <a:r>
              <a:rPr lang="fr-FR" altLang="en-US" sz="1800" smtClean="0"/>
              <a:t> </a:t>
            </a:r>
            <a:r>
              <a:rPr lang="fr-FR" altLang="en-US" smtClean="0"/>
              <a:t>other sub-models   </a:t>
            </a:r>
            <a:r>
              <a:rPr lang="en-US" altLang="en-US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en-US" altLang="en-US" smtClean="0">
                <a:solidFill>
                  <a:srgbClr val="009999"/>
                </a:solidFill>
                <a:latin typeface="Symbol" pitchFamily="18" charset="2"/>
              </a:rPr>
              <a:t>  </a:t>
            </a:r>
            <a:r>
              <a:rPr lang="fr-FR" altLang="en-US" i="1" smtClean="0">
                <a:solidFill>
                  <a:srgbClr val="009999"/>
                </a:solidFill>
              </a:rPr>
              <a:t>traceability</a:t>
            </a:r>
            <a:endParaRPr lang="fr-FR" altLang="en-US" sz="2000" smtClean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fr-FR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Responsibility</a:t>
            </a:r>
            <a:r>
              <a:rPr lang="fr-FR" altLang="en-US" smtClean="0"/>
              <a:t>: </a:t>
            </a:r>
            <a:r>
              <a:rPr lang="fr-FR" altLang="en-US" sz="2000" smtClean="0"/>
              <a:t>instances of </a:t>
            </a:r>
            <a:r>
              <a:rPr lang="fr-FR" altLang="en-US" sz="2000" i="1" smtClean="0"/>
              <a:t>Agent</a:t>
            </a:r>
            <a:r>
              <a:rPr lang="fr-FR" altLang="en-US" sz="2000" smtClean="0"/>
              <a:t> are the only ones to restrict behaviors to satisfy </a:t>
            </a:r>
            <a:r>
              <a:rPr lang="fr-FR" altLang="en-US" sz="2000" i="1" smtClean="0"/>
              <a:t>Goal</a:t>
            </a:r>
            <a:endParaRPr lang="en-US" altLang="en-US" i="1" smtClean="0"/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fr-FR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Obstruction</a:t>
            </a:r>
            <a:r>
              <a:rPr lang="fr-FR" altLang="en-US" smtClean="0"/>
              <a:t>: </a:t>
            </a:r>
            <a:r>
              <a:rPr lang="en-US" altLang="en-US" sz="2000" smtClean="0"/>
              <a:t>satisfaction of </a:t>
            </a:r>
            <a:r>
              <a:rPr lang="en-US" altLang="en-US" sz="2000" i="1" smtClean="0"/>
              <a:t>Obstacle</a:t>
            </a:r>
            <a:r>
              <a:rPr lang="en-US" altLang="en-US" sz="2000" smtClean="0"/>
              <a:t> inhibits satisfaction of </a:t>
            </a:r>
            <a:r>
              <a:rPr lang="en-US" altLang="en-US" sz="2000" i="1" smtClean="0"/>
              <a:t>Goal</a:t>
            </a:r>
            <a:endParaRPr lang="en-US" altLang="en-US" sz="2000" smtClean="0"/>
          </a:p>
          <a:p>
            <a:pPr>
              <a:lnSpc>
                <a:spcPct val="150000"/>
              </a:lnSpc>
              <a:spcBef>
                <a:spcPct val="120000"/>
              </a:spcBef>
            </a:pPr>
            <a:r>
              <a:rPr lang="fr-FR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Concern</a:t>
            </a:r>
            <a:r>
              <a:rPr lang="fr-FR" altLang="en-US" smtClean="0"/>
              <a:t>: </a:t>
            </a:r>
            <a:r>
              <a:rPr lang="en-US" altLang="en-US" sz="2000" smtClean="0"/>
              <a:t>specification of </a:t>
            </a:r>
            <a:r>
              <a:rPr lang="en-US" altLang="en-US" sz="2000" i="1" smtClean="0"/>
              <a:t>Goal</a:t>
            </a:r>
            <a:r>
              <a:rPr lang="en-US" altLang="en-US" sz="2000" smtClean="0"/>
              <a:t> refers to</a:t>
            </a:r>
            <a:r>
              <a:rPr lang="fr-FR" altLang="en-US" sz="2000" smtClean="0"/>
              <a:t> </a:t>
            </a:r>
            <a:r>
              <a:rPr lang="en-US" altLang="en-US" sz="2000" i="1" smtClean="0"/>
              <a:t>Object</a:t>
            </a:r>
          </a:p>
          <a:p>
            <a:pPr>
              <a:spcBef>
                <a:spcPct val="120000"/>
              </a:spcBef>
            </a:pPr>
            <a:r>
              <a:rPr lang="fr-FR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0perationalization</a:t>
            </a:r>
            <a:r>
              <a:rPr lang="fr-FR" altLang="en-US" smtClean="0"/>
              <a:t>: </a:t>
            </a:r>
            <a:r>
              <a:rPr lang="en-US" altLang="en-US" sz="2000" smtClean="0"/>
              <a:t>spec</a:t>
            </a:r>
            <a:r>
              <a:rPr lang="fr-FR" altLang="en-US" sz="2000" smtClean="0"/>
              <a:t> of </a:t>
            </a:r>
            <a:r>
              <a:rPr lang="en-US" altLang="en-US" sz="2000" i="1" smtClean="0"/>
              <a:t>Operations </a:t>
            </a:r>
            <a:r>
              <a:rPr lang="en-US" altLang="en-US" sz="2000" smtClean="0"/>
              <a:t>ensures satisfaction of </a:t>
            </a:r>
            <a:r>
              <a:rPr lang="en-US" altLang="en-US" sz="2000" i="1" smtClean="0"/>
              <a:t>Goal</a:t>
            </a:r>
            <a:endParaRPr lang="en-US" altLang="en-US" sz="2000" smtClean="0"/>
          </a:p>
          <a:p>
            <a:pPr>
              <a:lnSpc>
                <a:spcPct val="370000"/>
              </a:lnSpc>
              <a:spcBef>
                <a:spcPct val="130000"/>
              </a:spcBef>
            </a:pPr>
            <a:r>
              <a:rPr lang="fr-FR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Coverage</a:t>
            </a:r>
            <a:r>
              <a:rPr lang="fr-FR" altLang="en-US" smtClean="0"/>
              <a:t>: </a:t>
            </a:r>
            <a:r>
              <a:rPr lang="fr-FR" altLang="en-US" sz="2000" smtClean="0"/>
              <a:t>behaviors prescribed by Goal cover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Scenario</a:t>
            </a:r>
          </a:p>
        </p:txBody>
      </p:sp>
      <p:grpSp>
        <p:nvGrpSpPr>
          <p:cNvPr id="35844" name="Group 86"/>
          <p:cNvGrpSpPr>
            <a:grpSpLocks/>
          </p:cNvGrpSpPr>
          <p:nvPr/>
        </p:nvGrpSpPr>
        <p:grpSpPr bwMode="auto">
          <a:xfrm>
            <a:off x="4991100" y="2038350"/>
            <a:ext cx="3070225" cy="334963"/>
            <a:chOff x="3144" y="1284"/>
            <a:chExt cx="1934" cy="211"/>
          </a:xfrm>
        </p:grpSpPr>
        <p:grpSp>
          <p:nvGrpSpPr>
            <p:cNvPr id="35892" name="Group 39"/>
            <p:cNvGrpSpPr>
              <a:grpSpLocks/>
            </p:cNvGrpSpPr>
            <p:nvPr/>
          </p:nvGrpSpPr>
          <p:grpSpPr bwMode="auto">
            <a:xfrm>
              <a:off x="3144" y="1284"/>
              <a:ext cx="540" cy="211"/>
              <a:chOff x="1799" y="1675"/>
              <a:chExt cx="540" cy="211"/>
            </a:xfrm>
          </p:grpSpPr>
          <p:sp>
            <p:nvSpPr>
              <p:cNvPr id="35898" name="AutoShape 12"/>
              <p:cNvSpPr>
                <a:spLocks noChangeArrowheads="1"/>
              </p:cNvSpPr>
              <p:nvPr/>
            </p:nvSpPr>
            <p:spPr bwMode="auto">
              <a:xfrm>
                <a:off x="1799" y="1675"/>
                <a:ext cx="540" cy="211"/>
              </a:xfrm>
              <a:prstGeom prst="parallelogram">
                <a:avLst>
                  <a:gd name="adj" fmla="val 29100"/>
                </a:avLst>
              </a:prstGeom>
              <a:solidFill>
                <a:srgbClr val="E2E5FA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2004" tIns="16002" rIns="32004" bIns="16002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AU" altLang="en-US" sz="600" b="0">
                  <a:solidFill>
                    <a:srgbClr val="00008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99" name="Text Box 7"/>
              <p:cNvSpPr txBox="1">
                <a:spLocks noChangeArrowheads="1"/>
              </p:cNvSpPr>
              <p:nvPr/>
            </p:nvSpPr>
            <p:spPr bwMode="auto">
              <a:xfrm>
                <a:off x="1818" y="1684"/>
                <a:ext cx="47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0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51016" name="AutoShape 8"/>
            <p:cNvSpPr>
              <a:spLocks noChangeArrowheads="1"/>
            </p:cNvSpPr>
            <p:nvPr/>
          </p:nvSpPr>
          <p:spPr bwMode="auto">
            <a:xfrm>
              <a:off x="4432" y="1297"/>
              <a:ext cx="646" cy="176"/>
            </a:xfrm>
            <a:prstGeom prst="flowChartPreparation">
              <a:avLst/>
            </a:prstGeom>
            <a:solidFill>
              <a:srgbClr val="E2E5F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894" name="Text Box 9"/>
            <p:cNvSpPr txBox="1">
              <a:spLocks noChangeArrowheads="1"/>
            </p:cNvSpPr>
            <p:nvPr/>
          </p:nvSpPr>
          <p:spPr bwMode="auto">
            <a:xfrm>
              <a:off x="4550" y="1292"/>
              <a:ext cx="42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0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just">
                <a:spcBef>
                  <a:spcPts val="100"/>
                </a:spcBef>
              </a:pPr>
              <a:r>
                <a:rPr lang="en-US" altLang="en-US" sz="1800" b="0">
                  <a:solidFill>
                    <a:srgbClr val="000080"/>
                  </a:solidFill>
                  <a:latin typeface="Arial" pitchFamily="34" charset="0"/>
                </a:rPr>
                <a:t>Agent</a:t>
              </a:r>
            </a:p>
            <a:p>
              <a:pPr algn="l">
                <a:spcBef>
                  <a:spcPct val="0"/>
                </a:spcBef>
              </a:pPr>
              <a:endParaRPr lang="en-AU" altLang="en-US" sz="1000" b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AU" altLang="en-US" sz="1000" b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AU" altLang="en-US" sz="1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1014" name="Line 6"/>
            <p:cNvSpPr>
              <a:spLocks noChangeShapeType="1"/>
            </p:cNvSpPr>
            <p:nvPr/>
          </p:nvSpPr>
          <p:spPr bwMode="auto">
            <a:xfrm rot="5400000" flipH="1">
              <a:off x="3824" y="1243"/>
              <a:ext cx="0" cy="3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1018" name="Line 10"/>
            <p:cNvSpPr>
              <a:spLocks noChangeShapeType="1"/>
            </p:cNvSpPr>
            <p:nvPr/>
          </p:nvSpPr>
          <p:spPr bwMode="auto">
            <a:xfrm rot="5400000">
              <a:off x="4266" y="1210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1019" name="Oval 11"/>
            <p:cNvSpPr>
              <a:spLocks noChangeArrowheads="1"/>
            </p:cNvSpPr>
            <p:nvPr/>
          </p:nvSpPr>
          <p:spPr bwMode="auto">
            <a:xfrm rot="5400000">
              <a:off x="3969" y="1325"/>
              <a:ext cx="126" cy="1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5845" name="Group 38"/>
          <p:cNvGrpSpPr>
            <a:grpSpLocks/>
          </p:cNvGrpSpPr>
          <p:nvPr/>
        </p:nvGrpSpPr>
        <p:grpSpPr bwMode="auto">
          <a:xfrm>
            <a:off x="5099050" y="2913063"/>
            <a:ext cx="2819400" cy="377825"/>
            <a:chOff x="3403" y="3872"/>
            <a:chExt cx="1776" cy="238"/>
          </a:xfrm>
        </p:grpSpPr>
        <p:sp>
          <p:nvSpPr>
            <p:cNvPr id="1451039" name="Line 31"/>
            <p:cNvSpPr>
              <a:spLocks noChangeShapeType="1"/>
            </p:cNvSpPr>
            <p:nvPr/>
          </p:nvSpPr>
          <p:spPr bwMode="auto">
            <a:xfrm rot="5400000" flipH="1">
              <a:off x="4366" y="3680"/>
              <a:ext cx="0" cy="5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885" name="Group 35"/>
            <p:cNvGrpSpPr>
              <a:grpSpLocks/>
            </p:cNvGrpSpPr>
            <p:nvPr/>
          </p:nvGrpSpPr>
          <p:grpSpPr bwMode="auto">
            <a:xfrm>
              <a:off x="4639" y="3872"/>
              <a:ext cx="540" cy="238"/>
              <a:chOff x="4803" y="3908"/>
              <a:chExt cx="540" cy="238"/>
            </a:xfrm>
          </p:grpSpPr>
          <p:sp>
            <p:nvSpPr>
              <p:cNvPr id="35890" name="AutoShape 20"/>
              <p:cNvSpPr>
                <a:spLocks noChangeArrowheads="1"/>
              </p:cNvSpPr>
              <p:nvPr/>
            </p:nvSpPr>
            <p:spPr bwMode="auto">
              <a:xfrm>
                <a:off x="4803" y="3908"/>
                <a:ext cx="540" cy="211"/>
              </a:xfrm>
              <a:prstGeom prst="parallelogram">
                <a:avLst>
                  <a:gd name="adj" fmla="val 29100"/>
                </a:avLst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2004" tIns="16002" rIns="32004" bIns="16002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AU" altLang="en-US" sz="600" b="0">
                  <a:solidFill>
                    <a:srgbClr val="00008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91" name="Text Box 21"/>
              <p:cNvSpPr txBox="1">
                <a:spLocks noChangeArrowheads="1"/>
              </p:cNvSpPr>
              <p:nvPr/>
            </p:nvSpPr>
            <p:spPr bwMode="auto">
              <a:xfrm>
                <a:off x="4831" y="3917"/>
                <a:ext cx="4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0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51040" name="Line 32"/>
            <p:cNvSpPr>
              <a:spLocks noChangeShapeType="1"/>
            </p:cNvSpPr>
            <p:nvPr/>
          </p:nvSpPr>
          <p:spPr bwMode="auto">
            <a:xfrm rot="16200000" flipH="1">
              <a:off x="4373" y="3959"/>
              <a:ext cx="163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887" name="Group 37"/>
            <p:cNvGrpSpPr>
              <a:grpSpLocks/>
            </p:cNvGrpSpPr>
            <p:nvPr/>
          </p:nvGrpSpPr>
          <p:grpSpPr bwMode="auto">
            <a:xfrm>
              <a:off x="3403" y="3873"/>
              <a:ext cx="742" cy="233"/>
              <a:chOff x="3367" y="3873"/>
              <a:chExt cx="742" cy="233"/>
            </a:xfrm>
          </p:grpSpPr>
          <p:sp>
            <p:nvSpPr>
              <p:cNvPr id="1451037" name="AutoShape 29"/>
              <p:cNvSpPr>
                <a:spLocks noChangeArrowheads="1"/>
              </p:cNvSpPr>
              <p:nvPr/>
            </p:nvSpPr>
            <p:spPr bwMode="auto">
              <a:xfrm flipH="1">
                <a:off x="3367" y="3873"/>
                <a:ext cx="742" cy="208"/>
              </a:xfrm>
              <a:prstGeom prst="parallelogram">
                <a:avLst>
                  <a:gd name="adj" fmla="val 55558"/>
                </a:avLst>
              </a:prstGeom>
              <a:solidFill>
                <a:srgbClr val="E2E5F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5889" name="Text Box 33"/>
              <p:cNvSpPr txBox="1">
                <a:spLocks noChangeArrowheads="1"/>
              </p:cNvSpPr>
              <p:nvPr/>
            </p:nvSpPr>
            <p:spPr bwMode="auto">
              <a:xfrm>
                <a:off x="3427" y="3877"/>
                <a:ext cx="64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0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itchFamily="34" charset="0"/>
                  </a:rPr>
                  <a:t>Obstacle</a:t>
                </a: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5846" name="Group 84"/>
          <p:cNvGrpSpPr>
            <a:grpSpLocks/>
          </p:cNvGrpSpPr>
          <p:nvPr/>
        </p:nvGrpSpPr>
        <p:grpSpPr bwMode="auto">
          <a:xfrm>
            <a:off x="5275263" y="3794125"/>
            <a:ext cx="2459037" cy="349250"/>
            <a:chOff x="1814" y="2635"/>
            <a:chExt cx="1549" cy="220"/>
          </a:xfrm>
        </p:grpSpPr>
        <p:grpSp>
          <p:nvGrpSpPr>
            <p:cNvPr id="35877" name="Group 67"/>
            <p:cNvGrpSpPr>
              <a:grpSpLocks/>
            </p:cNvGrpSpPr>
            <p:nvPr/>
          </p:nvGrpSpPr>
          <p:grpSpPr bwMode="auto">
            <a:xfrm>
              <a:off x="1814" y="2635"/>
              <a:ext cx="540" cy="211"/>
              <a:chOff x="1814" y="2635"/>
              <a:chExt cx="540" cy="211"/>
            </a:xfrm>
          </p:grpSpPr>
          <p:sp>
            <p:nvSpPr>
              <p:cNvPr id="35882" name="AutoShape 41"/>
              <p:cNvSpPr>
                <a:spLocks noChangeArrowheads="1"/>
              </p:cNvSpPr>
              <p:nvPr/>
            </p:nvSpPr>
            <p:spPr bwMode="auto">
              <a:xfrm>
                <a:off x="1814" y="2635"/>
                <a:ext cx="540" cy="211"/>
              </a:xfrm>
              <a:prstGeom prst="parallelogram">
                <a:avLst>
                  <a:gd name="adj" fmla="val 29100"/>
                </a:avLst>
              </a:prstGeom>
              <a:solidFill>
                <a:srgbClr val="E2E5FA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2004" tIns="16002" rIns="32004" bIns="16002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AU" altLang="en-US" sz="600" b="0">
                  <a:solidFill>
                    <a:srgbClr val="00008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3" name="Text Box 42"/>
              <p:cNvSpPr txBox="1">
                <a:spLocks noChangeArrowheads="1"/>
              </p:cNvSpPr>
              <p:nvPr/>
            </p:nvSpPr>
            <p:spPr bwMode="auto">
              <a:xfrm>
                <a:off x="1833" y="2644"/>
                <a:ext cx="47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0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51052" name="Line 44"/>
            <p:cNvSpPr>
              <a:spLocks noChangeShapeType="1"/>
            </p:cNvSpPr>
            <p:nvPr/>
          </p:nvSpPr>
          <p:spPr bwMode="auto">
            <a:xfrm rot="5400000" flipH="1">
              <a:off x="2584" y="2504"/>
              <a:ext cx="0" cy="4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879" name="Group 49"/>
            <p:cNvGrpSpPr>
              <a:grpSpLocks/>
            </p:cNvGrpSpPr>
            <p:nvPr/>
          </p:nvGrpSpPr>
          <p:grpSpPr bwMode="auto">
            <a:xfrm>
              <a:off x="2818" y="2637"/>
              <a:ext cx="545" cy="218"/>
              <a:chOff x="3400" y="3891"/>
              <a:chExt cx="545" cy="218"/>
            </a:xfrm>
          </p:grpSpPr>
          <p:sp>
            <p:nvSpPr>
              <p:cNvPr id="1451055" name="Rectangle 47"/>
              <p:cNvSpPr>
                <a:spLocks noChangeArrowheads="1"/>
              </p:cNvSpPr>
              <p:nvPr/>
            </p:nvSpPr>
            <p:spPr bwMode="auto">
              <a:xfrm>
                <a:off x="3400" y="3891"/>
                <a:ext cx="545" cy="218"/>
              </a:xfrm>
              <a:prstGeom prst="rect">
                <a:avLst/>
              </a:prstGeom>
              <a:solidFill>
                <a:srgbClr val="E2E5FA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5881" name="Text Box 48"/>
              <p:cNvSpPr txBox="1">
                <a:spLocks noChangeArrowheads="1"/>
              </p:cNvSpPr>
              <p:nvPr/>
            </p:nvSpPr>
            <p:spPr bwMode="auto">
              <a:xfrm>
                <a:off x="3447" y="3903"/>
                <a:ext cx="47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0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itchFamily="34" charset="0"/>
                  </a:rPr>
                  <a:t>Object</a:t>
                </a: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5847" name="Group 66"/>
          <p:cNvGrpSpPr>
            <a:grpSpLocks/>
          </p:cNvGrpSpPr>
          <p:nvPr/>
        </p:nvGrpSpPr>
        <p:grpSpPr bwMode="auto">
          <a:xfrm>
            <a:off x="5343525" y="4591050"/>
            <a:ext cx="2084388" cy="1042988"/>
            <a:chOff x="3968" y="3663"/>
            <a:chExt cx="1313" cy="657"/>
          </a:xfrm>
        </p:grpSpPr>
        <p:sp>
          <p:nvSpPr>
            <p:cNvPr id="1451061" name="Line 53"/>
            <p:cNvSpPr>
              <a:spLocks noChangeShapeType="1"/>
            </p:cNvSpPr>
            <p:nvPr/>
          </p:nvSpPr>
          <p:spPr bwMode="auto">
            <a:xfrm flipH="1">
              <a:off x="4332" y="4089"/>
              <a:ext cx="234" cy="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1062" name="Line 54"/>
            <p:cNvSpPr>
              <a:spLocks noChangeShapeType="1"/>
            </p:cNvSpPr>
            <p:nvPr/>
          </p:nvSpPr>
          <p:spPr bwMode="auto">
            <a:xfrm>
              <a:off x="4657" y="4081"/>
              <a:ext cx="575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1063" name="Line 55"/>
            <p:cNvSpPr>
              <a:spLocks noChangeShapeType="1"/>
            </p:cNvSpPr>
            <p:nvPr/>
          </p:nvSpPr>
          <p:spPr bwMode="auto">
            <a:xfrm>
              <a:off x="4596" y="3868"/>
              <a:ext cx="8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1064" name="Oval 56"/>
            <p:cNvSpPr>
              <a:spLocks noChangeArrowheads="1"/>
            </p:cNvSpPr>
            <p:nvPr/>
          </p:nvSpPr>
          <p:spPr bwMode="auto">
            <a:xfrm>
              <a:off x="4554" y="3996"/>
              <a:ext cx="106" cy="9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51066" name="AutoShape 58"/>
            <p:cNvSpPr>
              <a:spLocks noChangeArrowheads="1"/>
            </p:cNvSpPr>
            <p:nvPr/>
          </p:nvSpPr>
          <p:spPr bwMode="auto">
            <a:xfrm>
              <a:off x="4364" y="3663"/>
              <a:ext cx="521" cy="216"/>
            </a:xfrm>
            <a:prstGeom prst="parallelogram">
              <a:avLst>
                <a:gd name="adj" fmla="val 55633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870" name="Text Box 59"/>
            <p:cNvSpPr txBox="1">
              <a:spLocks noChangeArrowheads="1"/>
            </p:cNvSpPr>
            <p:nvPr/>
          </p:nvSpPr>
          <p:spPr bwMode="auto">
            <a:xfrm>
              <a:off x="4415" y="3685"/>
              <a:ext cx="4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0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altLang="en-US" sz="1800" b="0">
                  <a:solidFill>
                    <a:schemeClr val="tx1"/>
                  </a:solidFill>
                  <a:latin typeface="Arial" pitchFamily="34" charset="0"/>
                </a:rPr>
                <a:t>Goal</a:t>
              </a:r>
              <a:endParaRPr lang="en-US" altLang="en-US" sz="1000" b="0">
                <a:solidFill>
                  <a:srgbClr val="000000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altLang="en-US" sz="1000" b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AU" altLang="en-US" sz="1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35871" name="Group 60"/>
            <p:cNvGrpSpPr>
              <a:grpSpLocks/>
            </p:cNvGrpSpPr>
            <p:nvPr/>
          </p:nvGrpSpPr>
          <p:grpSpPr bwMode="auto">
            <a:xfrm>
              <a:off x="3968" y="4117"/>
              <a:ext cx="558" cy="202"/>
              <a:chOff x="10531" y="12991"/>
              <a:chExt cx="816" cy="350"/>
            </a:xfrm>
          </p:grpSpPr>
          <p:sp>
            <p:nvSpPr>
              <p:cNvPr id="1451069" name="Oval 61"/>
              <p:cNvSpPr>
                <a:spLocks noChangeArrowheads="1"/>
              </p:cNvSpPr>
              <p:nvPr/>
            </p:nvSpPr>
            <p:spPr bwMode="auto">
              <a:xfrm>
                <a:off x="10531" y="12991"/>
                <a:ext cx="816" cy="35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5876" name="Text Box 62"/>
              <p:cNvSpPr txBox="1">
                <a:spLocks noChangeArrowheads="1"/>
              </p:cNvSpPr>
              <p:nvPr/>
            </p:nvSpPr>
            <p:spPr bwMode="auto">
              <a:xfrm>
                <a:off x="10545" y="13007"/>
                <a:ext cx="77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0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altLang="en-US" sz="1800" b="0">
                    <a:solidFill>
                      <a:schemeClr val="tx1"/>
                    </a:solidFill>
                    <a:latin typeface="Arial" pitchFamily="34" charset="0"/>
                  </a:rPr>
                  <a:t>Oper1</a:t>
                </a:r>
                <a:endParaRPr lang="en-US" altLang="en-US" sz="1000" b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5872" name="Group 63"/>
            <p:cNvGrpSpPr>
              <a:grpSpLocks/>
            </p:cNvGrpSpPr>
            <p:nvPr/>
          </p:nvGrpSpPr>
          <p:grpSpPr bwMode="auto">
            <a:xfrm>
              <a:off x="4723" y="4118"/>
              <a:ext cx="558" cy="202"/>
              <a:chOff x="10531" y="12991"/>
              <a:chExt cx="816" cy="350"/>
            </a:xfrm>
          </p:grpSpPr>
          <p:sp>
            <p:nvSpPr>
              <p:cNvPr id="1451072" name="Oval 64"/>
              <p:cNvSpPr>
                <a:spLocks noChangeArrowheads="1"/>
              </p:cNvSpPr>
              <p:nvPr/>
            </p:nvSpPr>
            <p:spPr bwMode="auto">
              <a:xfrm>
                <a:off x="10531" y="12991"/>
                <a:ext cx="816" cy="35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5874" name="Text Box 65"/>
              <p:cNvSpPr txBox="1">
                <a:spLocks noChangeArrowheads="1"/>
              </p:cNvSpPr>
              <p:nvPr/>
            </p:nvSpPr>
            <p:spPr bwMode="auto">
              <a:xfrm>
                <a:off x="10545" y="13007"/>
                <a:ext cx="77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0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altLang="en-US" sz="1800" b="0">
                    <a:solidFill>
                      <a:schemeClr val="tx1"/>
                    </a:solidFill>
                    <a:latin typeface="Arial" pitchFamily="34" charset="0"/>
                  </a:rPr>
                  <a:t>Oper2</a:t>
                </a:r>
                <a:endParaRPr lang="en-US" altLang="en-US" sz="1000" b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5848" name="Group 88"/>
          <p:cNvGrpSpPr>
            <a:grpSpLocks/>
          </p:cNvGrpSpPr>
          <p:nvPr/>
        </p:nvGrpSpPr>
        <p:grpSpPr bwMode="auto">
          <a:xfrm>
            <a:off x="5451475" y="6097588"/>
            <a:ext cx="2160588" cy="539750"/>
            <a:chOff x="3434" y="3841"/>
            <a:chExt cx="1361" cy="340"/>
          </a:xfrm>
        </p:grpSpPr>
        <p:sp>
          <p:nvSpPr>
            <p:cNvPr id="1451079" name="Line 71"/>
            <p:cNvSpPr>
              <a:spLocks noChangeShapeType="1"/>
            </p:cNvSpPr>
            <p:nvPr/>
          </p:nvSpPr>
          <p:spPr bwMode="auto">
            <a:xfrm rot="5400000" flipH="1">
              <a:off x="4158" y="3762"/>
              <a:ext cx="0" cy="4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851" name="Group 68"/>
            <p:cNvGrpSpPr>
              <a:grpSpLocks/>
            </p:cNvGrpSpPr>
            <p:nvPr/>
          </p:nvGrpSpPr>
          <p:grpSpPr bwMode="auto">
            <a:xfrm>
              <a:off x="3434" y="3884"/>
              <a:ext cx="540" cy="211"/>
              <a:chOff x="1814" y="2635"/>
              <a:chExt cx="540" cy="211"/>
            </a:xfrm>
          </p:grpSpPr>
          <p:sp>
            <p:nvSpPr>
              <p:cNvPr id="35863" name="AutoShape 69"/>
              <p:cNvSpPr>
                <a:spLocks noChangeArrowheads="1"/>
              </p:cNvSpPr>
              <p:nvPr/>
            </p:nvSpPr>
            <p:spPr bwMode="auto">
              <a:xfrm>
                <a:off x="1814" y="2635"/>
                <a:ext cx="540" cy="211"/>
              </a:xfrm>
              <a:prstGeom prst="parallelogram">
                <a:avLst>
                  <a:gd name="adj" fmla="val 29100"/>
                </a:avLst>
              </a:prstGeom>
              <a:solidFill>
                <a:srgbClr val="E2E5FA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2004" tIns="16002" rIns="32004" bIns="16002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AU" altLang="en-US" sz="600" b="0">
                  <a:solidFill>
                    <a:srgbClr val="00008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64" name="Text Box 70"/>
              <p:cNvSpPr txBox="1">
                <a:spLocks noChangeArrowheads="1"/>
              </p:cNvSpPr>
              <p:nvPr/>
            </p:nvSpPr>
            <p:spPr bwMode="auto">
              <a:xfrm>
                <a:off x="1833" y="2644"/>
                <a:ext cx="47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0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altLang="en-US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5852" name="Group 72"/>
            <p:cNvGrpSpPr>
              <a:grpSpLocks/>
            </p:cNvGrpSpPr>
            <p:nvPr/>
          </p:nvGrpSpPr>
          <p:grpSpPr bwMode="auto">
            <a:xfrm>
              <a:off x="4409" y="3841"/>
              <a:ext cx="386" cy="340"/>
              <a:chOff x="4993" y="508"/>
              <a:chExt cx="727" cy="677"/>
            </a:xfrm>
          </p:grpSpPr>
          <p:sp>
            <p:nvSpPr>
              <p:cNvPr id="1451081" name="Rectangle 73"/>
              <p:cNvSpPr>
                <a:spLocks noChangeArrowheads="1"/>
              </p:cNvSpPr>
              <p:nvPr/>
            </p:nvSpPr>
            <p:spPr bwMode="auto">
              <a:xfrm>
                <a:off x="4993" y="508"/>
                <a:ext cx="727" cy="67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35854" name="Group 74"/>
              <p:cNvGrpSpPr>
                <a:grpSpLocks noChangeAspect="1"/>
              </p:cNvGrpSpPr>
              <p:nvPr/>
            </p:nvGrpSpPr>
            <p:grpSpPr bwMode="auto">
              <a:xfrm>
                <a:off x="5404" y="567"/>
                <a:ext cx="262" cy="602"/>
                <a:chOff x="-1644" y="2229"/>
                <a:chExt cx="773" cy="1778"/>
              </a:xfrm>
            </p:grpSpPr>
            <p:sp>
              <p:nvSpPr>
                <p:cNvPr id="1451083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-1645" y="2231"/>
                  <a:ext cx="772" cy="37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/>
                  </a:solidFill>
                  <a:miter lim="800000"/>
                  <a:headEnd type="none" w="lg" len="lg"/>
                  <a:tailEnd type="none" w="med" len="lg"/>
                </a:ln>
                <a:effectLst/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1pPr>
                  <a:lvl2pPr marL="742950" indent="-285750"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2pPr>
                  <a:lvl3pPr marL="1143000" indent="-228600"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3pPr>
                  <a:lvl4pPr marL="1600200" indent="-228600"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4pPr>
                  <a:lvl5pPr marL="2057400" indent="-228600"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5pPr>
                  <a:lvl6pPr marL="2514600" indent="-228600" algn="ctr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6pPr>
                  <a:lvl7pPr marL="2971800" indent="-228600" algn="ctr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7pPr>
                  <a:lvl8pPr marL="3429000" indent="-228600" algn="ctr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8pPr>
                  <a:lvl9pPr marL="3886200" indent="-228600" algn="ctr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9pPr>
                </a:lstStyle>
                <a:p>
                  <a:endParaRPr lang="en-GB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1451084" name="Line 7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-1273" y="2625"/>
                  <a:ext cx="11" cy="138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 type="none" w="lg" len="lg"/>
                  <a:tailEnd type="none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GB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5855" name="Group 77"/>
              <p:cNvGrpSpPr>
                <a:grpSpLocks noChangeAspect="1"/>
              </p:cNvGrpSpPr>
              <p:nvPr/>
            </p:nvGrpSpPr>
            <p:grpSpPr bwMode="auto">
              <a:xfrm>
                <a:off x="5054" y="567"/>
                <a:ext cx="262" cy="602"/>
                <a:chOff x="-1644" y="2229"/>
                <a:chExt cx="773" cy="1778"/>
              </a:xfrm>
            </p:grpSpPr>
            <p:sp>
              <p:nvSpPr>
                <p:cNvPr id="1451086" name="Rectangle 78"/>
                <p:cNvSpPr>
                  <a:spLocks noChangeAspect="1" noChangeArrowheads="1"/>
                </p:cNvSpPr>
                <p:nvPr/>
              </p:nvSpPr>
              <p:spPr bwMode="auto">
                <a:xfrm>
                  <a:off x="-1646" y="2231"/>
                  <a:ext cx="772" cy="37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/>
                  </a:solidFill>
                  <a:miter lim="800000"/>
                  <a:headEnd type="none" w="lg" len="lg"/>
                  <a:tailEnd type="none" w="med" len="lg"/>
                </a:ln>
                <a:effectLst/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1pPr>
                  <a:lvl2pPr marL="742950" indent="-285750"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2pPr>
                  <a:lvl3pPr marL="1143000" indent="-228600"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3pPr>
                  <a:lvl4pPr marL="1600200" indent="-228600"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4pPr>
                  <a:lvl5pPr marL="2057400" indent="-228600"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5pPr>
                  <a:lvl6pPr marL="2514600" indent="-228600" algn="ctr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6pPr>
                  <a:lvl7pPr marL="2971800" indent="-228600" algn="ctr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7pPr>
                  <a:lvl8pPr marL="3429000" indent="-228600" algn="ctr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8pPr>
                  <a:lvl9pPr marL="3886200" indent="-228600" algn="ctr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bg1"/>
                      </a:solidFill>
                      <a:latin typeface="Symbol" pitchFamily="18" charset="2"/>
                    </a:defRPr>
                  </a:lvl9pPr>
                </a:lstStyle>
                <a:p>
                  <a:endParaRPr lang="en-GB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1451087" name="Line 7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-1274" y="2625"/>
                  <a:ext cx="11" cy="138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 type="none" w="lg" len="lg"/>
                  <a:tailEnd type="none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GB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451088" name="Line 80"/>
              <p:cNvSpPr>
                <a:spLocks noChangeAspect="1" noChangeShapeType="1"/>
              </p:cNvSpPr>
              <p:nvPr/>
            </p:nvSpPr>
            <p:spPr bwMode="auto">
              <a:xfrm flipV="1">
                <a:off x="5193" y="924"/>
                <a:ext cx="341" cy="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51089" name="Line 8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193" y="1032"/>
                <a:ext cx="341" cy="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51090" name="Line 8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193" y="823"/>
                <a:ext cx="341" cy="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35849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79388"/>
            <a:ext cx="7889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209550"/>
            <a:ext cx="7315200" cy="609600"/>
          </a:xfrm>
        </p:spPr>
        <p:txBody>
          <a:bodyPr/>
          <a:lstStyle/>
          <a:p>
            <a:r>
              <a:rPr lang="en-US" altLang="en-US" smtClean="0"/>
              <a:t>Intentional view of the modeled system</a:t>
            </a:r>
            <a:endParaRPr lang="en-AU" altLang="en-US" smtClean="0"/>
          </a:p>
        </p:txBody>
      </p:sp>
      <p:sp>
        <p:nvSpPr>
          <p:cNvPr id="1518595" name="Text Box 3"/>
          <p:cNvSpPr txBox="1">
            <a:spLocks noChangeArrowheads="1"/>
          </p:cNvSpPr>
          <p:nvPr/>
        </p:nvSpPr>
        <p:spPr bwMode="auto">
          <a:xfrm>
            <a:off x="1590675" y="1001713"/>
            <a:ext cx="2482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 sz="2800" b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Chap.8:  Goals</a:t>
            </a:r>
            <a:endParaRPr lang="fr-FR" altLang="en-US" sz="2000" b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684838" y="1065213"/>
            <a:ext cx="213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 b="0">
                <a:solidFill>
                  <a:srgbClr val="5F5F5F"/>
                </a:solidFill>
                <a:latin typeface="Comic Sans MS" pitchFamily="66" charset="0"/>
              </a:rPr>
              <a:t>Chap.9:  Risks</a:t>
            </a:r>
            <a:endParaRPr lang="fr-FR" altLang="en-US" b="0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31813" y="3709988"/>
            <a:ext cx="414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 b="0">
                <a:solidFill>
                  <a:srgbClr val="5F5F5F"/>
                </a:solidFill>
                <a:latin typeface="Comic Sans MS" pitchFamily="66" charset="0"/>
              </a:rPr>
              <a:t>Chap.10: Conceptual objects</a:t>
            </a:r>
            <a:endParaRPr lang="fr-FR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581650" y="3752850"/>
            <a:ext cx="239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 b="0">
                <a:solidFill>
                  <a:srgbClr val="5F5F5F"/>
                </a:solidFill>
                <a:latin typeface="Comic Sans MS" pitchFamily="66" charset="0"/>
              </a:rPr>
              <a:t>Chap.11: Agents</a:t>
            </a:r>
            <a:endParaRPr lang="fr-FR" altLang="en-US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1518599" name="Line 7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8600" name="Line 8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8601" name="Rectangle 9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151313"/>
            <a:ext cx="4024312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992313" y="5889625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BE" altLang="en-US" b="0">
                <a:solidFill>
                  <a:schemeClr val="folHlink"/>
                </a:solidFill>
                <a:latin typeface="Verdana" pitchFamily="34" charset="0"/>
              </a:rPr>
              <a:t>on what?</a:t>
            </a:r>
            <a:endParaRPr lang="fr-BE" altLang="en-US" i="1">
              <a:solidFill>
                <a:srgbClr val="808080"/>
              </a:solidFill>
              <a:latin typeface="Verdana" pitchFamily="34" charset="0"/>
            </a:endParaRPr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8605" name="Text Box 13"/>
          <p:cNvSpPr txBox="1">
            <a:spLocks noChangeArrowheads="1"/>
          </p:cNvSpPr>
          <p:nvPr/>
        </p:nvSpPr>
        <p:spPr bwMode="auto">
          <a:xfrm>
            <a:off x="1901825" y="2879725"/>
            <a:ext cx="1649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BE" altLang="en-US" sz="2800" b="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why</a:t>
            </a:r>
            <a:r>
              <a:rPr lang="fr-BE" altLang="en-US" sz="1800" b="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altLang="en-US" sz="2800" b="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FR" alt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28686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536700"/>
            <a:ext cx="39052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7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4211638"/>
            <a:ext cx="3779838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8608" name="Text Box 16"/>
          <p:cNvSpPr txBox="1">
            <a:spLocks noChangeArrowheads="1"/>
          </p:cNvSpPr>
          <p:nvPr/>
        </p:nvSpPr>
        <p:spPr bwMode="auto">
          <a:xfrm>
            <a:off x="6021388" y="588803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BE" altLang="en-US" b="0">
                <a:solidFill>
                  <a:schemeClr val="hlink"/>
                </a:solidFill>
                <a:latin typeface="Verdana" pitchFamily="34" charset="0"/>
              </a:rPr>
              <a:t>who</a:t>
            </a:r>
            <a:r>
              <a:rPr lang="fr-BE" altLang="en-US" sz="1600" b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fr-BE" altLang="en-US" b="0">
                <a:solidFill>
                  <a:schemeClr val="hlink"/>
                </a:solidFill>
                <a:latin typeface="Verdana" pitchFamily="34" charset="0"/>
              </a:rPr>
              <a:t>?</a:t>
            </a:r>
            <a:endParaRPr lang="fr-BE" altLang="en-US" sz="2000" b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28689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2863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>
            <p:ph type="title"/>
          </p:nvPr>
        </p:nvSpPr>
        <p:spPr>
          <a:xfrm>
            <a:off x="304800" y="3175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modeling:  outline</a:t>
            </a:r>
          </a:p>
        </p:txBody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>
          <a:xfrm>
            <a:off x="400050" y="1244600"/>
            <a:ext cx="8861425" cy="5080000"/>
          </a:xfrm>
          <a:noFill/>
        </p:spPr>
        <p:txBody>
          <a:bodyPr/>
          <a:lstStyle/>
          <a:p>
            <a:r>
              <a:rPr kumimoji="0" lang="en-US" altLang="en-US" sz="2400" smtClean="0">
                <a:solidFill>
                  <a:srgbClr val="808080"/>
                </a:solidFill>
              </a:rPr>
              <a:t>Goal features as model annotations</a:t>
            </a:r>
            <a:endParaRPr lang="en-US" altLang="en-US" sz="2400" smtClean="0">
              <a:solidFill>
                <a:srgbClr val="808080"/>
              </a:solidFill>
            </a:endParaRPr>
          </a:p>
          <a:p>
            <a:pPr>
              <a:spcBef>
                <a:spcPct val="60000"/>
              </a:spcBef>
            </a:pPr>
            <a:r>
              <a:rPr kumimoji="0" lang="en-US" altLang="en-US" sz="2400" smtClean="0">
                <a:solidFill>
                  <a:srgbClr val="808080"/>
                </a:solidFill>
              </a:rPr>
              <a:t>Goal refinement</a:t>
            </a:r>
            <a:endParaRPr lang="en-US" altLang="en-US" sz="2400" smtClean="0">
              <a:solidFill>
                <a:srgbClr val="808080"/>
              </a:solidFill>
            </a:endParaRPr>
          </a:p>
          <a:p>
            <a:pPr algn="just">
              <a:lnSpc>
                <a:spcPct val="170000"/>
              </a:lnSpc>
              <a:spcBef>
                <a:spcPts val="300"/>
              </a:spcBef>
            </a:pPr>
            <a:r>
              <a:rPr kumimoji="0" lang="en-US" altLang="en-US" sz="2400" smtClean="0">
                <a:solidFill>
                  <a:srgbClr val="808080"/>
                </a:solidFill>
              </a:rPr>
              <a:t>Capturing conflicts among goals</a:t>
            </a:r>
          </a:p>
          <a:p>
            <a:pPr>
              <a:spcBef>
                <a:spcPct val="60000"/>
              </a:spcBef>
            </a:pPr>
            <a:r>
              <a:rPr kumimoji="0" lang="en-US" altLang="en-US" sz="2400" smtClean="0">
                <a:solidFill>
                  <a:srgbClr val="808080"/>
                </a:solidFill>
              </a:rPr>
              <a:t>Connecting the goal model with other system views</a:t>
            </a:r>
            <a:endParaRPr kumimoji="0" lang="en-US" altLang="en-US" sz="2400" smtClean="0"/>
          </a:p>
          <a:p>
            <a:pPr>
              <a:spcBef>
                <a:spcPct val="60000"/>
              </a:spcBef>
            </a:pPr>
            <a:r>
              <a:rPr kumimoji="0" lang="en-US" altLang="en-US" sz="2400" smtClean="0"/>
              <a:t>Capturing alternative options</a:t>
            </a:r>
          </a:p>
          <a:p>
            <a:pPr>
              <a:spcBef>
                <a:spcPct val="60000"/>
              </a:spcBef>
            </a:pPr>
            <a:r>
              <a:rPr kumimoji="0" lang="en-US" altLang="en-US" sz="2400" smtClean="0"/>
              <a:t>Goal diagrams as AND/OR graphs</a:t>
            </a:r>
          </a:p>
          <a:p>
            <a:pPr>
              <a:spcBef>
                <a:spcPct val="60000"/>
              </a:spcBef>
            </a:pPr>
            <a:r>
              <a:rPr kumimoji="0" lang="en-US" altLang="en-US" sz="2400" smtClean="0"/>
              <a:t>Documenting goal refinements &amp; assignments with annotations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kumimoji="0" lang="en-US" altLang="en-US" sz="2400" smtClean="0"/>
              <a:t>Building goal models:  heuristic rules &amp; reusable patterns</a:t>
            </a:r>
            <a:endParaRPr kumimoji="0" lang="en-US" altLang="en-US" b="1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627438"/>
            <a:ext cx="66833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50" y="119063"/>
            <a:ext cx="7874000" cy="762000"/>
          </a:xfrm>
        </p:spPr>
        <p:txBody>
          <a:bodyPr/>
          <a:lstStyle/>
          <a:p>
            <a:r>
              <a:rPr lang="en-US" altLang="en-US" smtClean="0"/>
              <a:t>Capturing options:  alternative refinements</a:t>
            </a:r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844550"/>
            <a:ext cx="8851900" cy="3084513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fr-FR" altLang="en-US" smtClean="0"/>
              <a:t>An </a:t>
            </a:r>
            <a:r>
              <a:rPr lang="fr-FR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OR-refinement</a:t>
            </a:r>
            <a:r>
              <a:rPr lang="fr-FR" altLang="en-US" i="1" smtClean="0"/>
              <a:t> </a:t>
            </a:r>
            <a:r>
              <a:rPr lang="fr-FR" altLang="en-US" smtClean="0"/>
              <a:t>of goal</a:t>
            </a:r>
            <a:r>
              <a:rPr lang="fr-FR" altLang="en-US" i="1" smtClean="0"/>
              <a:t> G</a:t>
            </a:r>
            <a:r>
              <a:rPr lang="fr-FR" altLang="en-US" smtClean="0"/>
              <a:t> into refinements </a:t>
            </a:r>
            <a:r>
              <a:rPr lang="fr-FR" altLang="en-US" i="1" smtClean="0"/>
              <a:t>R</a:t>
            </a:r>
            <a:r>
              <a:rPr lang="fr-FR" altLang="en-US" i="1" baseline="-25000" smtClean="0"/>
              <a:t>1</a:t>
            </a:r>
            <a:r>
              <a:rPr lang="fr-FR" altLang="en-US" i="1" smtClean="0"/>
              <a:t>, ..., R</a:t>
            </a:r>
            <a:r>
              <a:rPr lang="fr-FR" altLang="en-US" i="1" baseline="-25000" smtClean="0"/>
              <a:t>m</a:t>
            </a:r>
            <a:r>
              <a:rPr lang="fr-FR" altLang="en-US" smtClean="0"/>
              <a:t>  states that </a:t>
            </a:r>
            <a:r>
              <a:rPr lang="fr-FR" altLang="en-US" i="1" smtClean="0"/>
              <a:t>G</a:t>
            </a:r>
            <a:r>
              <a:rPr lang="fr-FR" altLang="en-US" smtClean="0"/>
              <a:t> can be satisfied by satisfying all subgoals from any of the alternative refinements </a:t>
            </a:r>
            <a:r>
              <a:rPr lang="fr-FR" altLang="en-US" i="1" smtClean="0"/>
              <a:t>R</a:t>
            </a:r>
            <a:r>
              <a:rPr lang="fr-FR" altLang="en-US" i="1" baseline="-25000" smtClean="0"/>
              <a:t>i</a:t>
            </a:r>
            <a:endParaRPr lang="fr-FR" altLang="en-US" sz="2000" i="1" smtClean="0"/>
          </a:p>
          <a:p>
            <a:pPr>
              <a:lnSpc>
                <a:spcPct val="100000"/>
              </a:lnSpc>
            </a:pPr>
            <a:r>
              <a:rPr lang="en-US" altLang="en-US" smtClean="0"/>
              <a:t>Alternative goal refinements yield different system proposals </a:t>
            </a:r>
            <a:r>
              <a:rPr lang="en-US" altLang="en-US" sz="2000" smtClean="0"/>
              <a:t>(variants)</a:t>
            </a:r>
            <a:endParaRPr lang="en-US" altLang="en-US" smtClean="0"/>
          </a:p>
          <a:p>
            <a:pPr>
              <a:lnSpc>
                <a:spcPct val="100000"/>
              </a:lnSpc>
            </a:pPr>
            <a:r>
              <a:rPr lang="en-US" altLang="en-US" smtClean="0"/>
              <a:t>Pros/cons to be evaluated against soft goals for selection of best option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90488"/>
            <a:ext cx="9159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0" y="4087813"/>
          <a:ext cx="9144000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Picture" r:id="rId5" imgW="4860360" imgH="1190160" progId="Word.Picture.8">
                  <p:embed/>
                </p:oleObj>
              </mc:Choice>
              <mc:Fallback>
                <p:oleObj name="Picture" r:id="rId5" imgW="4860360" imgH="119016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87813"/>
                        <a:ext cx="9144000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119063"/>
            <a:ext cx="7859712" cy="762000"/>
          </a:xfrm>
        </p:spPr>
        <p:txBody>
          <a:bodyPr/>
          <a:lstStyle/>
          <a:p>
            <a:r>
              <a:rPr lang="en-US" altLang="en-US" smtClean="0"/>
              <a:t>Capturing options:  alternative assignments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90488"/>
            <a:ext cx="9159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37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7163" y="873125"/>
            <a:ext cx="8851900" cy="3084513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fr-FR" altLang="en-US" smtClean="0"/>
              <a:t>An </a:t>
            </a:r>
            <a:r>
              <a:rPr lang="fr-FR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OR-assignment</a:t>
            </a:r>
            <a:r>
              <a:rPr lang="fr-FR" altLang="en-US" i="1" smtClean="0"/>
              <a:t> </a:t>
            </a:r>
            <a:r>
              <a:rPr lang="fr-FR" altLang="en-US" smtClean="0"/>
              <a:t>of goal</a:t>
            </a:r>
            <a:r>
              <a:rPr lang="fr-FR" altLang="en-US" i="1" smtClean="0"/>
              <a:t> G</a:t>
            </a:r>
            <a:r>
              <a:rPr lang="fr-FR" altLang="en-US" smtClean="0"/>
              <a:t> to agents </a:t>
            </a:r>
            <a:r>
              <a:rPr lang="fr-FR" altLang="en-US" i="1" smtClean="0"/>
              <a:t>A</a:t>
            </a:r>
            <a:r>
              <a:rPr lang="fr-FR" altLang="en-US" i="1" baseline="-25000" smtClean="0"/>
              <a:t>1</a:t>
            </a:r>
            <a:r>
              <a:rPr lang="fr-FR" altLang="en-US" i="1" smtClean="0"/>
              <a:t>, ..., A</a:t>
            </a:r>
            <a:r>
              <a:rPr lang="fr-FR" altLang="en-US" i="1" baseline="-25000" smtClean="0"/>
              <a:t>m</a:t>
            </a:r>
            <a:r>
              <a:rPr lang="fr-FR" altLang="en-US" smtClean="0"/>
              <a:t>  states that </a:t>
            </a:r>
            <a:r>
              <a:rPr lang="fr-FR" altLang="en-US" i="1" smtClean="0"/>
              <a:t>G</a:t>
            </a:r>
            <a:r>
              <a:rPr lang="fr-FR" altLang="en-US" smtClean="0"/>
              <a:t> can be satisfied by behavioral restrictions of any of the alternative agents </a:t>
            </a:r>
            <a:r>
              <a:rPr lang="fr-FR" altLang="en-US" i="1" smtClean="0"/>
              <a:t>A</a:t>
            </a:r>
            <a:r>
              <a:rPr lang="fr-FR" altLang="en-US" i="1" baseline="-25000" smtClean="0"/>
              <a:t>i</a:t>
            </a:r>
            <a:endParaRPr lang="fr-FR" altLang="en-US" sz="2000" i="1" smtClean="0"/>
          </a:p>
          <a:p>
            <a:pPr>
              <a:lnSpc>
                <a:spcPct val="100000"/>
              </a:lnSpc>
            </a:pPr>
            <a:r>
              <a:rPr lang="en-US" altLang="en-US" smtClean="0"/>
              <a:t>Alternative assignments yield different system proposals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000" smtClean="0"/>
              <a:t>     (</a:t>
            </a:r>
            <a:r>
              <a:rPr lang="en-US" altLang="en-US" sz="1800" smtClean="0"/>
              <a:t>e.g.</a:t>
            </a:r>
            <a:r>
              <a:rPr lang="en-US" altLang="en-US" sz="2000" smtClean="0"/>
              <a:t> different degrees of automation)</a:t>
            </a:r>
          </a:p>
          <a:p>
            <a:r>
              <a:rPr lang="en-US" altLang="en-US" smtClean="0"/>
              <a:t>Pros/cons to be evaluated against soft goals for selection of best option</a:t>
            </a:r>
          </a:p>
        </p:txBody>
      </p:sp>
      <p:graphicFrame>
        <p:nvGraphicFramePr>
          <p:cNvPr id="12290" name="Object 8"/>
          <p:cNvGraphicFramePr>
            <a:graphicFrameLocks noChangeAspect="1"/>
          </p:cNvGraphicFramePr>
          <p:nvPr/>
        </p:nvGraphicFramePr>
        <p:xfrm>
          <a:off x="0" y="3854450"/>
          <a:ext cx="9115425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Picture" r:id="rId5" imgW="5412240" imgH="1549440" progId="Word.Picture.8">
                  <p:embed/>
                </p:oleObj>
              </mc:Choice>
              <mc:Fallback>
                <p:oleObj name="Picture" r:id="rId5" imgW="5412240" imgH="154944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54450"/>
                        <a:ext cx="9115425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 smtClean="0"/>
              <a:t>Goal diagrams as </a:t>
            </a:r>
            <a:r>
              <a:rPr lang="en-US" altLang="en-US" sz="2400" smtClean="0"/>
              <a:t>AND/OR</a:t>
            </a:r>
            <a:r>
              <a:rPr lang="en-US" altLang="en-US" smtClean="0"/>
              <a:t> graphs</a:t>
            </a:r>
          </a:p>
        </p:txBody>
      </p:sp>
      <p:sp>
        <p:nvSpPr>
          <p:cNvPr id="14817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5575" y="1109663"/>
            <a:ext cx="8916988" cy="5340350"/>
          </a:xfrm>
        </p:spPr>
        <p:txBody>
          <a:bodyPr/>
          <a:lstStyle/>
          <a:p>
            <a:r>
              <a:rPr lang="en-US" altLang="en-US" smtClean="0"/>
              <a:t>AND/OR graph shows how goal nodes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contribute</a:t>
            </a:r>
            <a:r>
              <a:rPr lang="en-US" altLang="en-US" smtClean="0"/>
              <a:t> to each other</a:t>
            </a:r>
          </a:p>
          <a:p>
            <a:pPr lvl="1"/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roots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chemeClr val="tx2"/>
                </a:solidFill>
              </a:rPr>
              <a:t>=</a:t>
            </a:r>
            <a:r>
              <a:rPr lang="en-US" altLang="en-US" sz="2000" smtClean="0"/>
              <a:t>  high-level system goals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mtClean="0"/>
              <a:t>functional or non-functional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mtClean="0"/>
              <a:t>behavioral or soft</a:t>
            </a:r>
          </a:p>
          <a:p>
            <a:pPr lvl="1"/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leaves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chemeClr val="tx2"/>
                </a:solidFill>
              </a:rPr>
              <a:t>=</a:t>
            </a:r>
            <a:r>
              <a:rPr lang="en-US" altLang="en-US" sz="2000" smtClean="0"/>
              <a:t>  requirements or expectations</a:t>
            </a:r>
          </a:p>
          <a:p>
            <a:pPr lvl="2">
              <a:buFontTx/>
              <a:buChar char="•"/>
            </a:pPr>
            <a:r>
              <a:rPr lang="en-US" altLang="en-US" smtClean="0"/>
              <a:t>assignable to single agents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en-US" sz="2000" smtClean="0"/>
              <a:t>an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AND-refinement</a:t>
            </a:r>
            <a:r>
              <a:rPr lang="en-US" altLang="en-US" sz="2000" smtClean="0"/>
              <a:t> links a parent goal to set of conjoined subgoals</a:t>
            </a:r>
          </a:p>
          <a:p>
            <a:pPr lvl="1">
              <a:spcBef>
                <a:spcPct val="40000"/>
              </a:spcBef>
            </a:pPr>
            <a:r>
              <a:rPr lang="en-US" altLang="en-US" sz="2000" smtClean="0"/>
              <a:t>an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OR-refinement</a:t>
            </a:r>
            <a:r>
              <a:rPr lang="en-US" altLang="en-US" sz="2000" smtClean="0"/>
              <a:t> links a parent goal to a set of alternative AND-refinements   </a:t>
            </a:r>
            <a:r>
              <a:rPr lang="en-US" altLang="en-US" sz="2000" smtClean="0">
                <a:solidFill>
                  <a:schemeClr val="tx2"/>
                </a:solidFill>
              </a:rPr>
              <a:t>=&gt;</a:t>
            </a:r>
            <a:r>
              <a:rPr lang="en-US" altLang="en-US" sz="2000" smtClean="0"/>
              <a:t>  alternative system options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mtClean="0"/>
              <a:t>soft goals in the graph are used to select preferred options</a:t>
            </a:r>
          </a:p>
          <a:p>
            <a:pPr>
              <a:lnSpc>
                <a:spcPct val="130000"/>
              </a:lnSpc>
            </a:pPr>
            <a:r>
              <a:rPr lang="en-US" altLang="en-US" smtClean="0"/>
              <a:t>Generally a directed acyclic graph, not a tree</a:t>
            </a:r>
          </a:p>
          <a:p>
            <a:pPr lvl="1"/>
            <a:r>
              <a:rPr lang="en-US" altLang="en-US" sz="2000" smtClean="0"/>
              <a:t>multiple roots  (e.g. functional, non-functional goals)</a:t>
            </a:r>
          </a:p>
          <a:p>
            <a:pPr lvl="1"/>
            <a:r>
              <a:rPr lang="en-US" altLang="en-US" sz="2000" smtClean="0"/>
              <a:t>a goal may contribute to multiple parent goals</a:t>
            </a:r>
            <a:endParaRPr lang="en-US" altLang="en-US" smtClean="0"/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179388" y="80963"/>
          <a:ext cx="7254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72548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11150"/>
            <a:ext cx="8794750" cy="812800"/>
          </a:xfrm>
        </p:spPr>
        <p:txBody>
          <a:bodyPr/>
          <a:lstStyle/>
          <a:p>
            <a:r>
              <a:rPr lang="en-US" altLang="en-US" smtClean="0"/>
              <a:t>Goal diagrams as </a:t>
            </a:r>
            <a:r>
              <a:rPr lang="en-US" altLang="en-US" sz="2400" smtClean="0"/>
              <a:t>AND/OR</a:t>
            </a:r>
            <a:r>
              <a:rPr lang="en-US" altLang="en-US" smtClean="0"/>
              <a:t> graphs  </a:t>
            </a:r>
            <a:r>
              <a:rPr lang="en-US" altLang="en-US" sz="2000" smtClean="0"/>
              <a:t>(2)</a:t>
            </a:r>
            <a:endParaRPr lang="en-US" altLang="en-US" smtClean="0"/>
          </a:p>
        </p:txBody>
      </p:sp>
      <p:sp>
        <p:nvSpPr>
          <p:cNvPr id="1453059" name="Line 3"/>
          <p:cNvSpPr>
            <a:spLocks noChangeShapeType="1"/>
          </p:cNvSpPr>
          <p:nvPr/>
        </p:nvSpPr>
        <p:spPr bwMode="auto">
          <a:xfrm>
            <a:off x="3094038" y="4551363"/>
            <a:ext cx="692150" cy="273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60" name="Oval 4"/>
          <p:cNvSpPr>
            <a:spLocks noChangeArrowheads="1"/>
          </p:cNvSpPr>
          <p:nvPr/>
        </p:nvSpPr>
        <p:spPr bwMode="auto">
          <a:xfrm>
            <a:off x="3781425" y="476885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3061" name="Line 5"/>
          <p:cNvSpPr>
            <a:spLocks noChangeShapeType="1"/>
          </p:cNvSpPr>
          <p:nvPr/>
        </p:nvSpPr>
        <p:spPr bwMode="auto">
          <a:xfrm>
            <a:off x="6219825" y="4862513"/>
            <a:ext cx="919163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3822700" y="3990975"/>
            <a:ext cx="1822450" cy="508000"/>
          </a:xfrm>
          <a:prstGeom prst="parallelogram">
            <a:avLst>
              <a:gd name="adj" fmla="val 1650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3803650" y="4067175"/>
            <a:ext cx="194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NoTrainCollision</a:t>
            </a:r>
          </a:p>
        </p:txBody>
      </p:sp>
      <p:sp>
        <p:nvSpPr>
          <p:cNvPr id="1453064" name="Line 8"/>
          <p:cNvSpPr>
            <a:spLocks noChangeShapeType="1"/>
          </p:cNvSpPr>
          <p:nvPr/>
        </p:nvSpPr>
        <p:spPr bwMode="auto">
          <a:xfrm>
            <a:off x="2705100" y="3695700"/>
            <a:ext cx="64770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65" name="Line 9"/>
          <p:cNvSpPr>
            <a:spLocks noChangeShapeType="1"/>
          </p:cNvSpPr>
          <p:nvPr/>
        </p:nvSpPr>
        <p:spPr bwMode="auto">
          <a:xfrm>
            <a:off x="2654300" y="32639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66" name="Line 10"/>
          <p:cNvSpPr>
            <a:spLocks noChangeShapeType="1"/>
          </p:cNvSpPr>
          <p:nvPr/>
        </p:nvSpPr>
        <p:spPr bwMode="auto">
          <a:xfrm flipH="1">
            <a:off x="1712913" y="3708400"/>
            <a:ext cx="865187" cy="279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1676400" y="2124075"/>
            <a:ext cx="2082800" cy="508000"/>
          </a:xfrm>
          <a:prstGeom prst="parallelogram">
            <a:avLst>
              <a:gd name="adj" fmla="val 188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53068" name="Line 12"/>
          <p:cNvSpPr>
            <a:spLocks noChangeShapeType="1"/>
          </p:cNvSpPr>
          <p:nvPr/>
        </p:nvSpPr>
        <p:spPr bwMode="auto">
          <a:xfrm>
            <a:off x="3975100" y="2451100"/>
            <a:ext cx="64770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69" name="Line 13"/>
          <p:cNvSpPr>
            <a:spLocks noChangeShapeType="1"/>
          </p:cNvSpPr>
          <p:nvPr/>
        </p:nvSpPr>
        <p:spPr bwMode="auto">
          <a:xfrm flipH="1">
            <a:off x="3906838" y="2019300"/>
            <a:ext cx="17462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70" name="Line 14"/>
          <p:cNvSpPr>
            <a:spLocks noChangeShapeType="1"/>
          </p:cNvSpPr>
          <p:nvPr/>
        </p:nvSpPr>
        <p:spPr bwMode="auto">
          <a:xfrm flipH="1">
            <a:off x="3378200" y="2463800"/>
            <a:ext cx="469900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52" name="AutoShape 15"/>
          <p:cNvSpPr>
            <a:spLocks noChangeArrowheads="1"/>
          </p:cNvSpPr>
          <p:nvPr/>
        </p:nvSpPr>
        <p:spPr bwMode="auto">
          <a:xfrm>
            <a:off x="3924300" y="2733675"/>
            <a:ext cx="2247900" cy="508000"/>
          </a:xfrm>
          <a:prstGeom prst="parallelogram">
            <a:avLst>
              <a:gd name="adj" fmla="val 2036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3994150" y="2809875"/>
            <a:ext cx="2170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SafeTransportation</a:t>
            </a: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4" name="AutoShape 17"/>
          <p:cNvSpPr>
            <a:spLocks noChangeArrowheads="1"/>
          </p:cNvSpPr>
          <p:nvPr/>
        </p:nvSpPr>
        <p:spPr bwMode="auto">
          <a:xfrm>
            <a:off x="2171700" y="1628775"/>
            <a:ext cx="3924300" cy="393700"/>
          </a:xfrm>
          <a:prstGeom prst="parallelogram">
            <a:avLst>
              <a:gd name="adj" fmla="val 45870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2293938" y="1687513"/>
            <a:ext cx="37861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EffectivePassengersTransportation</a:t>
            </a:r>
          </a:p>
        </p:txBody>
      </p:sp>
      <p:sp>
        <p:nvSpPr>
          <p:cNvPr id="14356" name="AutoShape 19"/>
          <p:cNvSpPr>
            <a:spLocks noChangeArrowheads="1"/>
          </p:cNvSpPr>
          <p:nvPr/>
        </p:nvSpPr>
        <p:spPr bwMode="auto">
          <a:xfrm>
            <a:off x="1409700" y="2733675"/>
            <a:ext cx="2413000" cy="508000"/>
          </a:xfrm>
          <a:prstGeom prst="parallelogram">
            <a:avLst>
              <a:gd name="adj" fmla="val 2185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1484313" y="2809875"/>
            <a:ext cx="2328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RapidTransportation</a:t>
            </a: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8" name="AutoShape 21"/>
          <p:cNvSpPr>
            <a:spLocks noChangeArrowheads="1"/>
          </p:cNvSpPr>
          <p:nvPr/>
        </p:nvSpPr>
        <p:spPr bwMode="auto">
          <a:xfrm>
            <a:off x="600075" y="4003675"/>
            <a:ext cx="1444625" cy="508000"/>
          </a:xfrm>
          <a:prstGeom prst="parallelogram">
            <a:avLst>
              <a:gd name="adj" fmla="val 1308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654050" y="4079875"/>
            <a:ext cx="1420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FastJourney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60" name="AutoShape 23"/>
          <p:cNvSpPr>
            <a:spLocks noChangeArrowheads="1"/>
          </p:cNvSpPr>
          <p:nvPr/>
        </p:nvSpPr>
        <p:spPr bwMode="auto">
          <a:xfrm>
            <a:off x="5618163" y="3989388"/>
            <a:ext cx="1612900" cy="509587"/>
          </a:xfrm>
          <a:prstGeom prst="parallelogram">
            <a:avLst>
              <a:gd name="adj" fmla="val 25863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5702300" y="3992563"/>
            <a:ext cx="15208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DoorsClosed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WhileMoving</a:t>
            </a:r>
          </a:p>
        </p:txBody>
      </p:sp>
      <p:sp>
        <p:nvSpPr>
          <p:cNvPr id="1453081" name="Line 25"/>
          <p:cNvSpPr>
            <a:spLocks noChangeShapeType="1"/>
          </p:cNvSpPr>
          <p:nvPr/>
        </p:nvSpPr>
        <p:spPr bwMode="auto">
          <a:xfrm>
            <a:off x="3943350" y="4914900"/>
            <a:ext cx="341313" cy="382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63" name="AutoShape 26"/>
          <p:cNvSpPr>
            <a:spLocks noChangeArrowheads="1"/>
          </p:cNvSpPr>
          <p:nvPr/>
        </p:nvSpPr>
        <p:spPr bwMode="auto">
          <a:xfrm>
            <a:off x="468313" y="5273675"/>
            <a:ext cx="1814512" cy="558800"/>
          </a:xfrm>
          <a:prstGeom prst="parallelogram">
            <a:avLst>
              <a:gd name="adj" fmla="val 2653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577850" y="5294313"/>
            <a:ext cx="17113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FastRunWhen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     GoSignal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65" name="AutoShape 28"/>
          <p:cNvSpPr>
            <a:spLocks noChangeArrowheads="1"/>
          </p:cNvSpPr>
          <p:nvPr/>
        </p:nvSpPr>
        <p:spPr bwMode="auto">
          <a:xfrm>
            <a:off x="2293938" y="5273675"/>
            <a:ext cx="1517650" cy="546100"/>
          </a:xfrm>
          <a:prstGeom prst="parallelogram">
            <a:avLst>
              <a:gd name="adj" fmla="val 2270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2368550" y="5294313"/>
            <a:ext cx="14287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SignalSetToGoPromptly</a:t>
            </a:r>
          </a:p>
        </p:txBody>
      </p:sp>
      <p:sp>
        <p:nvSpPr>
          <p:cNvPr id="14367" name="AutoShape 30"/>
          <p:cNvSpPr>
            <a:spLocks noChangeArrowheads="1"/>
          </p:cNvSpPr>
          <p:nvPr/>
        </p:nvSpPr>
        <p:spPr bwMode="auto">
          <a:xfrm>
            <a:off x="1447800" y="1565275"/>
            <a:ext cx="787400" cy="546100"/>
          </a:xfrm>
          <a:prstGeom prst="parallelogram">
            <a:avLst>
              <a:gd name="adj" fmla="val 66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53087" name="Line 31"/>
          <p:cNvSpPr>
            <a:spLocks noChangeShapeType="1"/>
          </p:cNvSpPr>
          <p:nvPr/>
        </p:nvSpPr>
        <p:spPr bwMode="auto">
          <a:xfrm flipH="1">
            <a:off x="4660900" y="5084763"/>
            <a:ext cx="4763" cy="436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69" name="AutoShape 32"/>
          <p:cNvSpPr>
            <a:spLocks noChangeArrowheads="1"/>
          </p:cNvSpPr>
          <p:nvPr/>
        </p:nvSpPr>
        <p:spPr bwMode="auto">
          <a:xfrm>
            <a:off x="7231063" y="3978275"/>
            <a:ext cx="1485900" cy="522288"/>
          </a:xfrm>
          <a:prstGeom prst="parallelogram">
            <a:avLst>
              <a:gd name="adj" fmla="val 19269"/>
            </a:avLst>
          </a:prstGeom>
          <a:solidFill>
            <a:srgbClr val="CECFF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7277100" y="4005263"/>
            <a:ext cx="1433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BlockSpeed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  Limited</a:t>
            </a:r>
          </a:p>
        </p:txBody>
      </p:sp>
      <p:sp>
        <p:nvSpPr>
          <p:cNvPr id="1453090" name="Oval 34"/>
          <p:cNvSpPr>
            <a:spLocks noChangeArrowheads="1"/>
          </p:cNvSpPr>
          <p:nvPr/>
        </p:nvSpPr>
        <p:spPr bwMode="auto">
          <a:xfrm>
            <a:off x="3833813" y="2341563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3091" name="Oval 35"/>
          <p:cNvSpPr>
            <a:spLocks noChangeArrowheads="1"/>
          </p:cNvSpPr>
          <p:nvPr/>
        </p:nvSpPr>
        <p:spPr bwMode="auto">
          <a:xfrm>
            <a:off x="2568575" y="3568700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3092" name="Line 36"/>
          <p:cNvSpPr>
            <a:spLocks noChangeShapeType="1"/>
          </p:cNvSpPr>
          <p:nvPr/>
        </p:nvSpPr>
        <p:spPr bwMode="auto">
          <a:xfrm>
            <a:off x="5267325" y="3709988"/>
            <a:ext cx="1011238" cy="252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3" name="Line 37"/>
          <p:cNvSpPr>
            <a:spLocks noChangeShapeType="1"/>
          </p:cNvSpPr>
          <p:nvPr/>
        </p:nvSpPr>
        <p:spPr bwMode="auto">
          <a:xfrm>
            <a:off x="5194300" y="32639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4" name="Line 38"/>
          <p:cNvSpPr>
            <a:spLocks noChangeShapeType="1"/>
          </p:cNvSpPr>
          <p:nvPr/>
        </p:nvSpPr>
        <p:spPr bwMode="auto">
          <a:xfrm flipH="1">
            <a:off x="4648200" y="3708400"/>
            <a:ext cx="469900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5" name="Oval 39"/>
          <p:cNvSpPr>
            <a:spLocks noChangeArrowheads="1"/>
          </p:cNvSpPr>
          <p:nvPr/>
        </p:nvSpPr>
        <p:spPr bwMode="auto">
          <a:xfrm>
            <a:off x="5121275" y="35814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3096" name="Line 40"/>
          <p:cNvSpPr>
            <a:spLocks noChangeShapeType="1"/>
          </p:cNvSpPr>
          <p:nvPr/>
        </p:nvSpPr>
        <p:spPr bwMode="auto">
          <a:xfrm>
            <a:off x="5300663" y="3648075"/>
            <a:ext cx="2306637" cy="314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7" name="Line 41"/>
          <p:cNvSpPr>
            <a:spLocks noChangeShapeType="1"/>
          </p:cNvSpPr>
          <p:nvPr/>
        </p:nvSpPr>
        <p:spPr bwMode="auto">
          <a:xfrm>
            <a:off x="1930400" y="4978400"/>
            <a:ext cx="889000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8" name="Line 42"/>
          <p:cNvSpPr>
            <a:spLocks noChangeShapeType="1"/>
          </p:cNvSpPr>
          <p:nvPr/>
        </p:nvSpPr>
        <p:spPr bwMode="auto">
          <a:xfrm>
            <a:off x="1582738" y="4546600"/>
            <a:ext cx="27305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9" name="Line 43"/>
          <p:cNvSpPr>
            <a:spLocks noChangeShapeType="1"/>
          </p:cNvSpPr>
          <p:nvPr/>
        </p:nvSpPr>
        <p:spPr bwMode="auto">
          <a:xfrm flipH="1">
            <a:off x="1333500" y="4973638"/>
            <a:ext cx="552450" cy="284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100" name="Oval 44"/>
          <p:cNvSpPr>
            <a:spLocks noChangeArrowheads="1"/>
          </p:cNvSpPr>
          <p:nvPr/>
        </p:nvSpPr>
        <p:spPr bwMode="auto">
          <a:xfrm>
            <a:off x="1793875" y="48641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3101" name="Oval 45"/>
          <p:cNvSpPr>
            <a:spLocks noChangeArrowheads="1"/>
          </p:cNvSpPr>
          <p:nvPr/>
        </p:nvSpPr>
        <p:spPr bwMode="auto">
          <a:xfrm>
            <a:off x="4575175" y="49149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3102" name="Line 46"/>
          <p:cNvSpPr>
            <a:spLocks noChangeShapeType="1"/>
          </p:cNvSpPr>
          <p:nvPr/>
        </p:nvSpPr>
        <p:spPr bwMode="auto">
          <a:xfrm flipH="1">
            <a:off x="4648200" y="4495800"/>
            <a:ext cx="0" cy="419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103" name="Oval 47"/>
          <p:cNvSpPr>
            <a:spLocks noChangeArrowheads="1"/>
          </p:cNvSpPr>
          <p:nvPr/>
        </p:nvSpPr>
        <p:spPr bwMode="auto">
          <a:xfrm>
            <a:off x="6097588" y="473075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3104" name="Line 48"/>
          <p:cNvSpPr>
            <a:spLocks noChangeShapeType="1"/>
          </p:cNvSpPr>
          <p:nvPr/>
        </p:nvSpPr>
        <p:spPr bwMode="auto">
          <a:xfrm>
            <a:off x="5100638" y="4551363"/>
            <a:ext cx="1008062" cy="242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86" name="Text Box 49"/>
          <p:cNvSpPr txBox="1">
            <a:spLocks noChangeArrowheads="1"/>
          </p:cNvSpPr>
          <p:nvPr/>
        </p:nvSpPr>
        <p:spPr bwMode="auto">
          <a:xfrm>
            <a:off x="6232525" y="4567238"/>
            <a:ext cx="21399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rgbClr val="009999"/>
                </a:solidFill>
                <a:latin typeface="Comic Sans MS" pitchFamily="66" charset="0"/>
              </a:rPr>
              <a:t>system-as-is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87" name="Text Box 50"/>
          <p:cNvSpPr txBox="1">
            <a:spLocks noChangeArrowheads="1"/>
          </p:cNvSpPr>
          <p:nvPr/>
        </p:nvSpPr>
        <p:spPr bwMode="auto">
          <a:xfrm>
            <a:off x="4618038" y="4646613"/>
            <a:ext cx="889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rgbClr val="009999"/>
                </a:solidFill>
                <a:latin typeface="Comic Sans MS" pitchFamily="66" charset="0"/>
              </a:rPr>
              <a:t>to-be</a:t>
            </a:r>
            <a:endParaRPr lang="fr-BE" altLang="en-US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4388" name="Group 51"/>
          <p:cNvGrpSpPr>
            <a:grpSpLocks/>
          </p:cNvGrpSpPr>
          <p:nvPr/>
        </p:nvGrpSpPr>
        <p:grpSpPr bwMode="auto">
          <a:xfrm>
            <a:off x="3821113" y="5305425"/>
            <a:ext cx="2443162" cy="517525"/>
            <a:chOff x="3310" y="3489"/>
            <a:chExt cx="1539" cy="326"/>
          </a:xfrm>
        </p:grpSpPr>
        <p:sp>
          <p:nvSpPr>
            <p:cNvPr id="14396" name="AutoShape 52"/>
            <p:cNvSpPr>
              <a:spLocks noChangeArrowheads="1"/>
            </p:cNvSpPr>
            <p:nvPr/>
          </p:nvSpPr>
          <p:spPr bwMode="auto">
            <a:xfrm>
              <a:off x="3310" y="3489"/>
              <a:ext cx="1534" cy="326"/>
            </a:xfrm>
            <a:prstGeom prst="parallelogram">
              <a:avLst>
                <a:gd name="adj" fmla="val 29693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397" name="Text Box 53"/>
            <p:cNvSpPr txBox="1">
              <a:spLocks noChangeArrowheads="1"/>
            </p:cNvSpPr>
            <p:nvPr/>
          </p:nvSpPr>
          <p:spPr bwMode="auto">
            <a:xfrm>
              <a:off x="3403" y="3493"/>
              <a:ext cx="144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WorstCaseStopping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DistanceMaintained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389" name="Group 54"/>
          <p:cNvGrpSpPr>
            <a:grpSpLocks/>
          </p:cNvGrpSpPr>
          <p:nvPr/>
        </p:nvGrpSpPr>
        <p:grpSpPr bwMode="auto">
          <a:xfrm>
            <a:off x="6267450" y="5311775"/>
            <a:ext cx="1573213" cy="523875"/>
            <a:chOff x="2366" y="3494"/>
            <a:chExt cx="928" cy="330"/>
          </a:xfrm>
        </p:grpSpPr>
        <p:sp>
          <p:nvSpPr>
            <p:cNvPr id="14394" name="AutoShape 55"/>
            <p:cNvSpPr>
              <a:spLocks noChangeArrowheads="1"/>
            </p:cNvSpPr>
            <p:nvPr/>
          </p:nvSpPr>
          <p:spPr bwMode="auto">
            <a:xfrm>
              <a:off x="2366" y="3494"/>
              <a:ext cx="928" cy="330"/>
            </a:xfrm>
            <a:prstGeom prst="parallelogram">
              <a:avLst>
                <a:gd name="adj" fmla="val 22979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395" name="Text Box 56"/>
            <p:cNvSpPr txBox="1">
              <a:spLocks noChangeArrowheads="1"/>
            </p:cNvSpPr>
            <p:nvPr/>
          </p:nvSpPr>
          <p:spPr bwMode="auto">
            <a:xfrm>
              <a:off x="2413" y="3505"/>
              <a:ext cx="87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NoTrainsOn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SameBlock</a:t>
              </a:r>
            </a:p>
          </p:txBody>
        </p:sp>
      </p:grpSp>
      <p:sp>
        <p:nvSpPr>
          <p:cNvPr id="14390" name="AutoShape 57"/>
          <p:cNvSpPr>
            <a:spLocks noChangeArrowheads="1"/>
          </p:cNvSpPr>
          <p:nvPr/>
        </p:nvSpPr>
        <p:spPr bwMode="auto">
          <a:xfrm>
            <a:off x="2125663" y="4021138"/>
            <a:ext cx="1662112" cy="508000"/>
          </a:xfrm>
          <a:prstGeom prst="parallelogram">
            <a:avLst>
              <a:gd name="adj" fmla="val 1505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91" name="Text Box 58"/>
          <p:cNvSpPr txBox="1">
            <a:spLocks noChangeArrowheads="1"/>
          </p:cNvSpPr>
          <p:nvPr/>
        </p:nvSpPr>
        <p:spPr bwMode="auto">
          <a:xfrm>
            <a:off x="2187575" y="4097338"/>
            <a:ext cx="163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HighFrequency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92" name="Text Box 59"/>
          <p:cNvSpPr txBox="1">
            <a:spLocks noChangeArrowheads="1"/>
          </p:cNvSpPr>
          <p:nvPr/>
        </p:nvSpPr>
        <p:spPr bwMode="auto">
          <a:xfrm>
            <a:off x="5541963" y="3332163"/>
            <a:ext cx="2555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GB" altLang="en-US" sz="1800" b="0" i="1">
                <a:solidFill>
                  <a:schemeClr val="tx2"/>
                </a:solidFill>
                <a:latin typeface="Comic Sans MS" pitchFamily="66" charset="0"/>
              </a:rPr>
              <a:t>AND-refinement</a:t>
            </a:r>
            <a:endParaRPr lang="en-GB" altLang="en-US" sz="2000" b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393" name="Text Box 60"/>
          <p:cNvSpPr txBox="1">
            <a:spLocks noChangeArrowheads="1"/>
          </p:cNvSpPr>
          <p:nvPr/>
        </p:nvSpPr>
        <p:spPr bwMode="auto">
          <a:xfrm>
            <a:off x="4732338" y="4968875"/>
            <a:ext cx="2155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GB" altLang="en-US" sz="1800" b="0" i="1">
                <a:solidFill>
                  <a:schemeClr val="tx2"/>
                </a:solidFill>
                <a:latin typeface="Comic Sans MS" pitchFamily="66" charset="0"/>
              </a:rPr>
              <a:t>OR-refinement</a:t>
            </a:r>
            <a:endParaRPr lang="en-GB" altLang="en-US" sz="2000" b="0">
              <a:solidFill>
                <a:srgbClr val="CC00FF"/>
              </a:solidFill>
              <a:latin typeface="Arial" pitchFamily="34" charset="0"/>
            </a:endParaRPr>
          </a:p>
        </p:txBody>
      </p:sp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179388" y="80963"/>
          <a:ext cx="8159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159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9" name="Line 3"/>
          <p:cNvSpPr>
            <a:spLocks noChangeShapeType="1"/>
          </p:cNvSpPr>
          <p:nvPr/>
        </p:nvSpPr>
        <p:spPr bwMode="auto">
          <a:xfrm>
            <a:off x="6475413" y="3951288"/>
            <a:ext cx="1265237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771650" y="1638300"/>
            <a:ext cx="2082800" cy="508000"/>
          </a:xfrm>
          <a:prstGeom prst="parallelogram">
            <a:avLst>
              <a:gd name="adj" fmla="val 188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78661" name="Line 5"/>
          <p:cNvSpPr>
            <a:spLocks noChangeShapeType="1"/>
          </p:cNvSpPr>
          <p:nvPr/>
        </p:nvSpPr>
        <p:spPr bwMode="auto">
          <a:xfrm>
            <a:off x="4070350" y="1889125"/>
            <a:ext cx="9525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62" name="Line 6"/>
          <p:cNvSpPr>
            <a:spLocks noChangeShapeType="1"/>
          </p:cNvSpPr>
          <p:nvPr/>
        </p:nvSpPr>
        <p:spPr bwMode="auto">
          <a:xfrm>
            <a:off x="4019550" y="15335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63" name="Line 7"/>
          <p:cNvSpPr>
            <a:spLocks noChangeShapeType="1"/>
          </p:cNvSpPr>
          <p:nvPr/>
        </p:nvSpPr>
        <p:spPr bwMode="auto">
          <a:xfrm flipH="1">
            <a:off x="3321050" y="1901825"/>
            <a:ext cx="622300" cy="13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4019550" y="2019300"/>
            <a:ext cx="3213100" cy="508000"/>
          </a:xfrm>
          <a:prstGeom prst="parallelogram">
            <a:avLst>
              <a:gd name="adj" fmla="val 2910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089400" y="2095500"/>
            <a:ext cx="3122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EffectiveBiblioSearchSystem</a:t>
            </a: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2266950" y="1143000"/>
            <a:ext cx="3670300" cy="393700"/>
          </a:xfrm>
          <a:prstGeom prst="parallelogram">
            <a:avLst>
              <a:gd name="adj" fmla="val 4290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338388" y="1201738"/>
            <a:ext cx="36591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EffectiveAccessToStateOfTheArt</a:t>
            </a: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1504950" y="2019300"/>
            <a:ext cx="2413000" cy="508000"/>
          </a:xfrm>
          <a:prstGeom prst="parallelogram">
            <a:avLst>
              <a:gd name="adj" fmla="val 2185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516063" y="2095500"/>
            <a:ext cx="2392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EffectiveLoanSystem</a:t>
            </a: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78670" name="Line 14"/>
          <p:cNvSpPr>
            <a:spLocks noChangeShapeType="1"/>
          </p:cNvSpPr>
          <p:nvPr/>
        </p:nvSpPr>
        <p:spPr bwMode="auto">
          <a:xfrm>
            <a:off x="2851150" y="2955925"/>
            <a:ext cx="723900" cy="10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71" name="Line 15"/>
          <p:cNvSpPr>
            <a:spLocks noChangeShapeType="1"/>
          </p:cNvSpPr>
          <p:nvPr/>
        </p:nvSpPr>
        <p:spPr bwMode="auto">
          <a:xfrm flipH="1">
            <a:off x="2343150" y="2981325"/>
            <a:ext cx="330200" cy="16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882650" y="3151188"/>
            <a:ext cx="2514600" cy="404812"/>
          </a:xfrm>
          <a:prstGeom prst="parallelogram">
            <a:avLst>
              <a:gd name="adj" fmla="val 28586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949325" y="3163888"/>
            <a:ext cx="24415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BookRequestSatisfied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8" name="AutoShape 19"/>
          <p:cNvSpPr>
            <a:spLocks noChangeArrowheads="1"/>
          </p:cNvSpPr>
          <p:nvPr/>
        </p:nvSpPr>
        <p:spPr bwMode="auto">
          <a:xfrm>
            <a:off x="4260850" y="3097213"/>
            <a:ext cx="1358900" cy="534987"/>
          </a:xfrm>
          <a:prstGeom prst="parallelogram">
            <a:avLst>
              <a:gd name="adj" fmla="val 20756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4344988" y="3108325"/>
            <a:ext cx="11906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Extensive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Coverage</a:t>
            </a:r>
          </a:p>
        </p:txBody>
      </p:sp>
      <p:sp>
        <p:nvSpPr>
          <p:cNvPr id="15380" name="AutoShape 21"/>
          <p:cNvSpPr>
            <a:spLocks noChangeArrowheads="1"/>
          </p:cNvSpPr>
          <p:nvPr/>
        </p:nvSpPr>
        <p:spPr bwMode="auto">
          <a:xfrm>
            <a:off x="4832350" y="4210050"/>
            <a:ext cx="1562100" cy="523875"/>
          </a:xfrm>
          <a:prstGeom prst="parallelogram">
            <a:avLst>
              <a:gd name="adj" fmla="val 24365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4932363" y="4252913"/>
            <a:ext cx="14652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Effective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BookSupply</a:t>
            </a:r>
          </a:p>
        </p:txBody>
      </p:sp>
      <p:sp>
        <p:nvSpPr>
          <p:cNvPr id="15382" name="AutoShape 23"/>
          <p:cNvSpPr>
            <a:spLocks noChangeArrowheads="1"/>
          </p:cNvSpPr>
          <p:nvPr/>
        </p:nvSpPr>
        <p:spPr bwMode="auto">
          <a:xfrm>
            <a:off x="6991350" y="4138613"/>
            <a:ext cx="1876425" cy="374650"/>
          </a:xfrm>
          <a:prstGeom prst="parallelogram">
            <a:avLst>
              <a:gd name="adj" fmla="val 31604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7138988" y="4191000"/>
            <a:ext cx="1749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E-bookAccess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4" name="AutoShape 26"/>
          <p:cNvSpPr>
            <a:spLocks noChangeArrowheads="1"/>
          </p:cNvSpPr>
          <p:nvPr/>
        </p:nvSpPr>
        <p:spPr bwMode="auto">
          <a:xfrm>
            <a:off x="517525" y="4089400"/>
            <a:ext cx="1814513" cy="558800"/>
          </a:xfrm>
          <a:prstGeom prst="parallelogram">
            <a:avLst>
              <a:gd name="adj" fmla="val 26534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5" name="Text Box 27"/>
          <p:cNvSpPr txBox="1">
            <a:spLocks noChangeArrowheads="1"/>
          </p:cNvSpPr>
          <p:nvPr/>
        </p:nvSpPr>
        <p:spPr bwMode="auto">
          <a:xfrm>
            <a:off x="576263" y="4135438"/>
            <a:ext cx="17113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CopyBorrowed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WhenAvailable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6" name="AutoShape 29"/>
          <p:cNvSpPr>
            <a:spLocks noChangeArrowheads="1"/>
          </p:cNvSpPr>
          <p:nvPr/>
        </p:nvSpPr>
        <p:spPr bwMode="auto">
          <a:xfrm>
            <a:off x="1187450" y="5270500"/>
            <a:ext cx="1231900" cy="546100"/>
          </a:xfrm>
          <a:prstGeom prst="parallelogram">
            <a:avLst>
              <a:gd name="adj" fmla="val 1843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7" name="Text Box 30"/>
          <p:cNvSpPr txBox="1">
            <a:spLocks noChangeArrowheads="1"/>
          </p:cNvSpPr>
          <p:nvPr/>
        </p:nvSpPr>
        <p:spPr bwMode="auto">
          <a:xfrm>
            <a:off x="1262063" y="5265738"/>
            <a:ext cx="11620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Copy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Reserved</a:t>
            </a:r>
          </a:p>
        </p:txBody>
      </p:sp>
      <p:sp>
        <p:nvSpPr>
          <p:cNvPr id="1478687" name="Line 31"/>
          <p:cNvSpPr>
            <a:spLocks noChangeShapeType="1"/>
          </p:cNvSpPr>
          <p:nvPr/>
        </p:nvSpPr>
        <p:spPr bwMode="auto">
          <a:xfrm>
            <a:off x="5103813" y="4052888"/>
            <a:ext cx="490537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9" name="AutoShape 33"/>
          <p:cNvSpPr>
            <a:spLocks noChangeArrowheads="1"/>
          </p:cNvSpPr>
          <p:nvPr/>
        </p:nvSpPr>
        <p:spPr bwMode="auto">
          <a:xfrm>
            <a:off x="5937250" y="3111500"/>
            <a:ext cx="1638300" cy="522288"/>
          </a:xfrm>
          <a:prstGeom prst="parallelogram">
            <a:avLst>
              <a:gd name="adj" fmla="val 21246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0" name="Text Box 34"/>
          <p:cNvSpPr txBox="1">
            <a:spLocks noChangeArrowheads="1"/>
          </p:cNvSpPr>
          <p:nvPr/>
        </p:nvSpPr>
        <p:spPr bwMode="auto">
          <a:xfrm>
            <a:off x="5992813" y="3125788"/>
            <a:ext cx="15351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Accurate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Classification</a:t>
            </a:r>
          </a:p>
        </p:txBody>
      </p:sp>
      <p:sp>
        <p:nvSpPr>
          <p:cNvPr id="1478691" name="Oval 35"/>
          <p:cNvSpPr>
            <a:spLocks noChangeArrowheads="1"/>
          </p:cNvSpPr>
          <p:nvPr/>
        </p:nvSpPr>
        <p:spPr bwMode="auto">
          <a:xfrm>
            <a:off x="3946525" y="176212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5392" name="Group 36"/>
          <p:cNvGrpSpPr>
            <a:grpSpLocks/>
          </p:cNvGrpSpPr>
          <p:nvPr/>
        </p:nvGrpSpPr>
        <p:grpSpPr bwMode="auto">
          <a:xfrm>
            <a:off x="2663825" y="2549525"/>
            <a:ext cx="165100" cy="457200"/>
            <a:chOff x="1616" y="1728"/>
            <a:chExt cx="104" cy="288"/>
          </a:xfrm>
        </p:grpSpPr>
        <p:sp>
          <p:nvSpPr>
            <p:cNvPr id="1478693" name="Line 37"/>
            <p:cNvSpPr>
              <a:spLocks noChangeShapeType="1"/>
            </p:cNvSpPr>
            <p:nvPr/>
          </p:nvSpPr>
          <p:spPr bwMode="auto">
            <a:xfrm>
              <a:off x="1670" y="172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8694" name="Oval 38"/>
            <p:cNvSpPr>
              <a:spLocks noChangeArrowheads="1"/>
            </p:cNvSpPr>
            <p:nvPr/>
          </p:nvSpPr>
          <p:spPr bwMode="auto">
            <a:xfrm>
              <a:off x="1616" y="1920"/>
              <a:ext cx="104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78695" name="Line 39"/>
          <p:cNvSpPr>
            <a:spLocks noChangeShapeType="1"/>
          </p:cNvSpPr>
          <p:nvPr/>
        </p:nvSpPr>
        <p:spPr bwMode="auto">
          <a:xfrm flipH="1">
            <a:off x="4756150" y="2968625"/>
            <a:ext cx="4318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96" name="Line 40"/>
          <p:cNvSpPr>
            <a:spLocks noChangeShapeType="1"/>
          </p:cNvSpPr>
          <p:nvPr/>
        </p:nvSpPr>
        <p:spPr bwMode="auto">
          <a:xfrm>
            <a:off x="5289550" y="2549525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97" name="Oval 41"/>
          <p:cNvSpPr>
            <a:spLocks noChangeArrowheads="1"/>
          </p:cNvSpPr>
          <p:nvPr/>
        </p:nvSpPr>
        <p:spPr bwMode="auto">
          <a:xfrm>
            <a:off x="5216525" y="286702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8698" name="Line 42"/>
          <p:cNvSpPr>
            <a:spLocks noChangeShapeType="1"/>
          </p:cNvSpPr>
          <p:nvPr/>
        </p:nvSpPr>
        <p:spPr bwMode="auto">
          <a:xfrm>
            <a:off x="5403850" y="2955925"/>
            <a:ext cx="13589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99" name="Line 43"/>
          <p:cNvSpPr>
            <a:spLocks noChangeShapeType="1"/>
          </p:cNvSpPr>
          <p:nvPr/>
        </p:nvSpPr>
        <p:spPr bwMode="auto">
          <a:xfrm>
            <a:off x="2101850" y="3921125"/>
            <a:ext cx="1168400" cy="13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00" name="Line 44"/>
          <p:cNvSpPr>
            <a:spLocks noChangeShapeType="1"/>
          </p:cNvSpPr>
          <p:nvPr/>
        </p:nvSpPr>
        <p:spPr bwMode="auto">
          <a:xfrm flipH="1">
            <a:off x="2051050" y="35782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01" name="Line 45"/>
          <p:cNvSpPr>
            <a:spLocks noChangeShapeType="1"/>
          </p:cNvSpPr>
          <p:nvPr/>
        </p:nvSpPr>
        <p:spPr bwMode="auto">
          <a:xfrm flipH="1">
            <a:off x="1606550" y="3933825"/>
            <a:ext cx="368300" cy="13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02" name="Oval 46"/>
          <p:cNvSpPr>
            <a:spLocks noChangeArrowheads="1"/>
          </p:cNvSpPr>
          <p:nvPr/>
        </p:nvSpPr>
        <p:spPr bwMode="auto">
          <a:xfrm>
            <a:off x="1965325" y="380682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78703" name="Oval 47"/>
          <p:cNvSpPr>
            <a:spLocks noChangeArrowheads="1"/>
          </p:cNvSpPr>
          <p:nvPr/>
        </p:nvSpPr>
        <p:spPr bwMode="auto">
          <a:xfrm>
            <a:off x="4949825" y="390842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8704" name="Line 48"/>
          <p:cNvSpPr>
            <a:spLocks noChangeShapeType="1"/>
          </p:cNvSpPr>
          <p:nvPr/>
        </p:nvSpPr>
        <p:spPr bwMode="auto">
          <a:xfrm>
            <a:off x="4806950" y="3654425"/>
            <a:ext cx="15240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05" name="Oval 49"/>
          <p:cNvSpPr>
            <a:spLocks noChangeArrowheads="1"/>
          </p:cNvSpPr>
          <p:nvPr/>
        </p:nvSpPr>
        <p:spPr bwMode="auto">
          <a:xfrm>
            <a:off x="6283325" y="385762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8706" name="Line 50"/>
          <p:cNvSpPr>
            <a:spLocks noChangeShapeType="1"/>
          </p:cNvSpPr>
          <p:nvPr/>
        </p:nvSpPr>
        <p:spPr bwMode="auto">
          <a:xfrm>
            <a:off x="5276850" y="3629025"/>
            <a:ext cx="97790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5" name="AutoShape 51"/>
          <p:cNvSpPr>
            <a:spLocks noChangeArrowheads="1"/>
          </p:cNvSpPr>
          <p:nvPr/>
        </p:nvSpPr>
        <p:spPr bwMode="auto">
          <a:xfrm>
            <a:off x="3930650" y="3797300"/>
            <a:ext cx="965200" cy="457200"/>
          </a:xfrm>
          <a:prstGeom prst="parallelogram">
            <a:avLst>
              <a:gd name="adj" fmla="val 971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6" name="Text Box 52"/>
          <p:cNvSpPr txBox="1">
            <a:spLocks noChangeArrowheads="1"/>
          </p:cNvSpPr>
          <p:nvPr/>
        </p:nvSpPr>
        <p:spPr bwMode="auto">
          <a:xfrm>
            <a:off x="3914775" y="3684588"/>
            <a:ext cx="11461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rgbClr val="009999"/>
                </a:solidFill>
                <a:latin typeface="Comic Sans MS" pitchFamily="66" charset="0"/>
              </a:rPr>
              <a:t>physLib</a:t>
            </a:r>
            <a:endParaRPr lang="fr-BE" altLang="en-US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7" name="Text Box 53"/>
          <p:cNvSpPr txBox="1">
            <a:spLocks noChangeArrowheads="1"/>
          </p:cNvSpPr>
          <p:nvPr/>
        </p:nvSpPr>
        <p:spPr bwMode="auto">
          <a:xfrm>
            <a:off x="6437313" y="3648075"/>
            <a:ext cx="91916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rgbClr val="009999"/>
                </a:solidFill>
                <a:latin typeface="Comic Sans MS" pitchFamily="66" charset="0"/>
              </a:rPr>
              <a:t>E-Lib</a:t>
            </a:r>
            <a:endParaRPr lang="fr-BE" altLang="en-US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8" name="Text Box 54"/>
          <p:cNvSpPr txBox="1">
            <a:spLocks noChangeArrowheads="1"/>
          </p:cNvSpPr>
          <p:nvPr/>
        </p:nvSpPr>
        <p:spPr bwMode="auto">
          <a:xfrm>
            <a:off x="3516313" y="2874963"/>
            <a:ext cx="37306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bg2"/>
                </a:solidFill>
                <a:latin typeface="Arial" pitchFamily="34" charset="0"/>
              </a:rPr>
              <a:t>...</a:t>
            </a:r>
            <a:endParaRPr lang="fr-BE" altLang="en-US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9" name="AutoShape 56"/>
          <p:cNvSpPr>
            <a:spLocks noChangeArrowheads="1"/>
          </p:cNvSpPr>
          <p:nvPr/>
        </p:nvSpPr>
        <p:spPr bwMode="auto">
          <a:xfrm>
            <a:off x="2397125" y="4089400"/>
            <a:ext cx="2220913" cy="558800"/>
          </a:xfrm>
          <a:prstGeom prst="parallelogram">
            <a:avLst>
              <a:gd name="adj" fmla="val 32476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0" name="Text Box 57"/>
          <p:cNvSpPr txBox="1">
            <a:spLocks noChangeArrowheads="1"/>
          </p:cNvSpPr>
          <p:nvPr/>
        </p:nvSpPr>
        <p:spPr bwMode="auto">
          <a:xfrm>
            <a:off x="2468563" y="4135438"/>
            <a:ext cx="20955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CopyDueSoon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WhenNotAvailable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1" name="AutoShape 59"/>
          <p:cNvSpPr>
            <a:spLocks noChangeArrowheads="1"/>
          </p:cNvSpPr>
          <p:nvPr/>
        </p:nvSpPr>
        <p:spPr bwMode="auto">
          <a:xfrm>
            <a:off x="3956050" y="5243513"/>
            <a:ext cx="1485900" cy="534987"/>
          </a:xfrm>
          <a:prstGeom prst="parallelogram">
            <a:avLst>
              <a:gd name="adj" fmla="val 22695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2" name="Text Box 60"/>
          <p:cNvSpPr txBox="1">
            <a:spLocks noChangeArrowheads="1"/>
          </p:cNvSpPr>
          <p:nvPr/>
        </p:nvSpPr>
        <p:spPr bwMode="auto">
          <a:xfrm>
            <a:off x="4048125" y="5254625"/>
            <a:ext cx="13017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Availability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Enforced</a:t>
            </a:r>
          </a:p>
        </p:txBody>
      </p:sp>
      <p:sp>
        <p:nvSpPr>
          <p:cNvPr id="15413" name="AutoShape 62"/>
          <p:cNvSpPr>
            <a:spLocks noChangeArrowheads="1"/>
          </p:cNvSpPr>
          <p:nvPr/>
        </p:nvSpPr>
        <p:spPr bwMode="auto">
          <a:xfrm>
            <a:off x="2470150" y="5257800"/>
            <a:ext cx="1409700" cy="546100"/>
          </a:xfrm>
          <a:prstGeom prst="parallelogram">
            <a:avLst>
              <a:gd name="adj" fmla="val 2109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4" name="Text Box 63"/>
          <p:cNvSpPr txBox="1">
            <a:spLocks noChangeArrowheads="1"/>
          </p:cNvSpPr>
          <p:nvPr/>
        </p:nvSpPr>
        <p:spPr bwMode="auto">
          <a:xfrm>
            <a:off x="2555875" y="5253038"/>
            <a:ext cx="132873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Availability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Notified</a:t>
            </a:r>
          </a:p>
        </p:txBody>
      </p:sp>
      <p:grpSp>
        <p:nvGrpSpPr>
          <p:cNvPr id="15415" name="Group 64"/>
          <p:cNvGrpSpPr>
            <a:grpSpLocks/>
          </p:cNvGrpSpPr>
          <p:nvPr/>
        </p:nvGrpSpPr>
        <p:grpSpPr bwMode="auto">
          <a:xfrm>
            <a:off x="3171825" y="4657725"/>
            <a:ext cx="152400" cy="355600"/>
            <a:chOff x="1616" y="1728"/>
            <a:chExt cx="104" cy="288"/>
          </a:xfrm>
        </p:grpSpPr>
        <p:sp>
          <p:nvSpPr>
            <p:cNvPr id="1478721" name="Line 65"/>
            <p:cNvSpPr>
              <a:spLocks noChangeShapeType="1"/>
            </p:cNvSpPr>
            <p:nvPr/>
          </p:nvSpPr>
          <p:spPr bwMode="auto">
            <a:xfrm>
              <a:off x="1670" y="172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8722" name="Oval 66"/>
            <p:cNvSpPr>
              <a:spLocks noChangeArrowheads="1"/>
            </p:cNvSpPr>
            <p:nvPr/>
          </p:nvSpPr>
          <p:spPr bwMode="auto">
            <a:xfrm>
              <a:off x="1616" y="1920"/>
              <a:ext cx="104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78723" name="Line 67"/>
          <p:cNvSpPr>
            <a:spLocks noChangeShapeType="1"/>
          </p:cNvSpPr>
          <p:nvPr/>
        </p:nvSpPr>
        <p:spPr bwMode="auto">
          <a:xfrm>
            <a:off x="3363913" y="4967288"/>
            <a:ext cx="1239837" cy="271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24" name="Line 68"/>
          <p:cNvSpPr>
            <a:spLocks noChangeShapeType="1"/>
          </p:cNvSpPr>
          <p:nvPr/>
        </p:nvSpPr>
        <p:spPr bwMode="auto">
          <a:xfrm flipH="1">
            <a:off x="3105150" y="5030788"/>
            <a:ext cx="106363" cy="207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25" name="Line 69"/>
          <p:cNvSpPr>
            <a:spLocks noChangeShapeType="1"/>
          </p:cNvSpPr>
          <p:nvPr/>
        </p:nvSpPr>
        <p:spPr bwMode="auto">
          <a:xfrm flipH="1">
            <a:off x="2012950" y="4979988"/>
            <a:ext cx="1147763" cy="271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9" name="AutoShape 71"/>
          <p:cNvSpPr>
            <a:spLocks noChangeArrowheads="1"/>
          </p:cNvSpPr>
          <p:nvPr/>
        </p:nvSpPr>
        <p:spPr bwMode="auto">
          <a:xfrm>
            <a:off x="3257550" y="6234113"/>
            <a:ext cx="1651000" cy="534987"/>
          </a:xfrm>
          <a:prstGeom prst="parallelogram">
            <a:avLst>
              <a:gd name="adj" fmla="val 25217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0" name="Text Box 72"/>
          <p:cNvSpPr txBox="1">
            <a:spLocks noChangeArrowheads="1"/>
          </p:cNvSpPr>
          <p:nvPr/>
        </p:nvSpPr>
        <p:spPr bwMode="auto">
          <a:xfrm>
            <a:off x="3359150" y="6245225"/>
            <a:ext cx="14478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LimitedLoan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   Amount</a:t>
            </a:r>
          </a:p>
        </p:txBody>
      </p:sp>
      <p:sp>
        <p:nvSpPr>
          <p:cNvPr id="15421" name="AutoShape 74"/>
          <p:cNvSpPr>
            <a:spLocks noChangeArrowheads="1"/>
          </p:cNvSpPr>
          <p:nvPr/>
        </p:nvSpPr>
        <p:spPr bwMode="auto">
          <a:xfrm>
            <a:off x="4997450" y="6246813"/>
            <a:ext cx="1638300" cy="534987"/>
          </a:xfrm>
          <a:prstGeom prst="parallelogram">
            <a:avLst>
              <a:gd name="adj" fmla="val 25023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2" name="Text Box 75"/>
          <p:cNvSpPr txBox="1">
            <a:spLocks noChangeArrowheads="1"/>
          </p:cNvSpPr>
          <p:nvPr/>
        </p:nvSpPr>
        <p:spPr bwMode="auto">
          <a:xfrm>
            <a:off x="5099050" y="6257925"/>
            <a:ext cx="14351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LimitedLoan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   Periods</a:t>
            </a:r>
          </a:p>
        </p:txBody>
      </p:sp>
      <p:grpSp>
        <p:nvGrpSpPr>
          <p:cNvPr id="15423" name="Group 76"/>
          <p:cNvGrpSpPr>
            <a:grpSpLocks/>
          </p:cNvGrpSpPr>
          <p:nvPr/>
        </p:nvGrpSpPr>
        <p:grpSpPr bwMode="auto">
          <a:xfrm>
            <a:off x="4594225" y="5775325"/>
            <a:ext cx="139700" cy="317500"/>
            <a:chOff x="1616" y="1728"/>
            <a:chExt cx="104" cy="288"/>
          </a:xfrm>
        </p:grpSpPr>
        <p:sp>
          <p:nvSpPr>
            <p:cNvPr id="1478733" name="Line 77"/>
            <p:cNvSpPr>
              <a:spLocks noChangeShapeType="1"/>
            </p:cNvSpPr>
            <p:nvPr/>
          </p:nvSpPr>
          <p:spPr bwMode="auto">
            <a:xfrm>
              <a:off x="1670" y="172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8734" name="Oval 78"/>
            <p:cNvSpPr>
              <a:spLocks noChangeArrowheads="1"/>
            </p:cNvSpPr>
            <p:nvPr/>
          </p:nvSpPr>
          <p:spPr bwMode="auto">
            <a:xfrm>
              <a:off x="1616" y="1920"/>
              <a:ext cx="104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78735" name="Line 79"/>
          <p:cNvSpPr>
            <a:spLocks noChangeShapeType="1"/>
          </p:cNvSpPr>
          <p:nvPr/>
        </p:nvSpPr>
        <p:spPr bwMode="auto">
          <a:xfrm flipH="1">
            <a:off x="4311650" y="6097588"/>
            <a:ext cx="322263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36" name="Line 80"/>
          <p:cNvSpPr>
            <a:spLocks noChangeShapeType="1"/>
          </p:cNvSpPr>
          <p:nvPr/>
        </p:nvSpPr>
        <p:spPr bwMode="auto">
          <a:xfrm flipH="1" flipV="1">
            <a:off x="4718050" y="6089650"/>
            <a:ext cx="855663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26" name="Rectangle 82"/>
          <p:cNvSpPr>
            <a:spLocks noGrp="1" noChangeArrowheads="1"/>
          </p:cNvSpPr>
          <p:nvPr>
            <p:ph type="title"/>
          </p:nvPr>
        </p:nvSpPr>
        <p:spPr>
          <a:xfrm>
            <a:off x="304800" y="157163"/>
            <a:ext cx="8653463" cy="762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Goal diagrams as </a:t>
            </a:r>
            <a:r>
              <a:rPr lang="en-US" altLang="en-US" sz="2400" smtClean="0"/>
              <a:t>AND/OR</a:t>
            </a:r>
            <a:r>
              <a:rPr lang="en-US" altLang="en-US" smtClean="0"/>
              <a:t> graphs  </a:t>
            </a:r>
            <a:r>
              <a:rPr lang="en-US" altLang="en-US" sz="2000" smtClean="0"/>
              <a:t>(3)</a:t>
            </a:r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179388" y="80963"/>
          <a:ext cx="8159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159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228600"/>
            <a:ext cx="7932738" cy="762000"/>
          </a:xfrm>
        </p:spPr>
        <p:txBody>
          <a:bodyPr/>
          <a:lstStyle/>
          <a:p>
            <a:r>
              <a:rPr lang="en-US" altLang="en-US" smtClean="0"/>
              <a:t>Annotating goal refinements &amp; assignments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09675"/>
            <a:ext cx="8916987" cy="1774825"/>
          </a:xfrm>
        </p:spPr>
        <p:txBody>
          <a:bodyPr/>
          <a:lstStyle/>
          <a:p>
            <a:r>
              <a:rPr lang="en-US" altLang="en-US" smtClean="0"/>
              <a:t>Optional features</a:t>
            </a:r>
          </a:p>
          <a:p>
            <a:pPr lvl="1"/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  <a:r>
              <a:rPr lang="en-US" altLang="en-US" smtClean="0"/>
              <a:t>: for unambiguous reference</a:t>
            </a:r>
          </a:p>
          <a:p>
            <a:pPr lvl="1"/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SysRef</a:t>
            </a:r>
            <a:r>
              <a:rPr lang="en-US" altLang="en-US" smtClean="0"/>
              <a:t>:  for associating alternatives to system versions</a:t>
            </a:r>
          </a:p>
          <a:p>
            <a:pPr lvl="1"/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Tactic</a:t>
            </a:r>
            <a:r>
              <a:rPr lang="en-US" altLang="en-US" smtClean="0"/>
              <a:t>: for documenting refinement tactic </a:t>
            </a:r>
            <a:r>
              <a:rPr lang="en-US" altLang="en-US" sz="2000" smtClean="0"/>
              <a:t>(cf. ref. patterns)</a:t>
            </a:r>
            <a:endParaRPr lang="en-US" altLang="en-US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80975"/>
            <a:ext cx="80962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42863" y="3475038"/>
          <a:ext cx="91440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Picture" r:id="rId5" imgW="5952600" imgH="1729080" progId="Word.Picture.8">
                  <p:embed/>
                </p:oleObj>
              </mc:Choice>
              <mc:Fallback>
                <p:oleObj name="Picture" r:id="rId5" imgW="5952600" imgH="17290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3475038"/>
                        <a:ext cx="9144000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>
            <p:ph type="title"/>
          </p:nvPr>
        </p:nvSpPr>
        <p:spPr>
          <a:xfrm>
            <a:off x="304800" y="3175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modeling:  outline</a:t>
            </a:r>
          </a:p>
        </p:txBody>
      </p:sp>
      <p:sp>
        <p:nvSpPr>
          <p:cNvPr id="37891" name="Rectangle 3"/>
          <p:cNvSpPr>
            <a:spLocks noChangeArrowheads="1"/>
          </p:cNvSpPr>
          <p:nvPr>
            <p:ph type="body" idx="1"/>
          </p:nvPr>
        </p:nvSpPr>
        <p:spPr>
          <a:xfrm>
            <a:off x="385763" y="1244600"/>
            <a:ext cx="8861425" cy="5080000"/>
          </a:xfrm>
          <a:noFill/>
        </p:spPr>
        <p:txBody>
          <a:bodyPr/>
          <a:lstStyle/>
          <a:p>
            <a:r>
              <a:rPr kumimoji="0" lang="en-US" altLang="en-US" sz="2400" smtClean="0">
                <a:solidFill>
                  <a:srgbClr val="808080"/>
                </a:solidFill>
              </a:rPr>
              <a:t>Goal features as model annotations</a:t>
            </a:r>
            <a:endParaRPr lang="en-US" altLang="en-US" sz="2400" smtClean="0">
              <a:solidFill>
                <a:srgbClr val="808080"/>
              </a:solidFill>
            </a:endParaRPr>
          </a:p>
          <a:p>
            <a:pPr>
              <a:spcBef>
                <a:spcPct val="60000"/>
              </a:spcBef>
            </a:pPr>
            <a:r>
              <a:rPr kumimoji="0" lang="en-US" altLang="en-US" sz="2400" smtClean="0">
                <a:solidFill>
                  <a:srgbClr val="808080"/>
                </a:solidFill>
              </a:rPr>
              <a:t>Goal refinement</a:t>
            </a:r>
            <a:endParaRPr lang="en-US" altLang="en-US" sz="2400" smtClean="0">
              <a:solidFill>
                <a:srgbClr val="808080"/>
              </a:solidFill>
            </a:endParaRPr>
          </a:p>
          <a:p>
            <a:pPr algn="just">
              <a:lnSpc>
                <a:spcPct val="170000"/>
              </a:lnSpc>
              <a:spcBef>
                <a:spcPts val="300"/>
              </a:spcBef>
            </a:pPr>
            <a:r>
              <a:rPr kumimoji="0" lang="en-US" altLang="en-US" sz="2400" smtClean="0">
                <a:solidFill>
                  <a:srgbClr val="808080"/>
                </a:solidFill>
              </a:rPr>
              <a:t>Capturing conflicts among goals</a:t>
            </a:r>
          </a:p>
          <a:p>
            <a:pPr>
              <a:spcBef>
                <a:spcPct val="60000"/>
              </a:spcBef>
            </a:pPr>
            <a:r>
              <a:rPr kumimoji="0" lang="en-US" altLang="en-US" sz="2400" smtClean="0">
                <a:solidFill>
                  <a:srgbClr val="808080"/>
                </a:solidFill>
              </a:rPr>
              <a:t>Connecting the goal model with other system views</a:t>
            </a:r>
          </a:p>
          <a:p>
            <a:pPr>
              <a:spcBef>
                <a:spcPct val="60000"/>
              </a:spcBef>
            </a:pPr>
            <a:r>
              <a:rPr kumimoji="0" lang="en-US" altLang="en-US" sz="2400" smtClean="0">
                <a:solidFill>
                  <a:srgbClr val="808080"/>
                </a:solidFill>
              </a:rPr>
              <a:t>Capturing alternative options</a:t>
            </a:r>
          </a:p>
          <a:p>
            <a:pPr>
              <a:spcBef>
                <a:spcPct val="60000"/>
              </a:spcBef>
            </a:pPr>
            <a:r>
              <a:rPr kumimoji="0" lang="en-US" altLang="en-US" sz="2400" smtClean="0">
                <a:solidFill>
                  <a:srgbClr val="808080"/>
                </a:solidFill>
              </a:rPr>
              <a:t>Goal diagrams as AND/OR graphs</a:t>
            </a:r>
          </a:p>
          <a:p>
            <a:pPr>
              <a:spcBef>
                <a:spcPct val="60000"/>
              </a:spcBef>
            </a:pPr>
            <a:r>
              <a:rPr kumimoji="0" lang="en-US" altLang="en-US" sz="2400" smtClean="0">
                <a:solidFill>
                  <a:srgbClr val="808080"/>
                </a:solidFill>
              </a:rPr>
              <a:t>Documenting goal refinements &amp; assignments with annotations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kumimoji="0" lang="en-US" altLang="en-US" sz="2400" smtClean="0"/>
              <a:t>Building goal models:  heuristic rules &amp; reusable patterns</a:t>
            </a:r>
            <a:endParaRPr kumimoji="0" lang="en-US" altLang="en-US" b="1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5861050"/>
            <a:ext cx="69691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813" y="257175"/>
            <a:ext cx="79184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Heuristic rules for early discovery of goals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193800"/>
            <a:ext cx="9043987" cy="48212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Analyze current objectives &amp; problems in system-</a:t>
            </a:r>
            <a:r>
              <a:rPr lang="en-US" altLang="en-US" i="1" smtClean="0"/>
              <a:t>as-is</a:t>
            </a:r>
            <a:r>
              <a:rPr lang="en-US" altLang="en-US" smtClean="0"/>
              <a:t> ...</a:t>
            </a:r>
          </a:p>
          <a:p>
            <a:pPr lvl="1"/>
            <a:r>
              <a:rPr lang="en-US" altLang="en-US" smtClean="0"/>
              <a:t>preserve strategic, organization-specific objectives &amp; policies</a:t>
            </a:r>
          </a:p>
          <a:p>
            <a:pPr lvl="2"/>
            <a:r>
              <a:rPr lang="fr-FR" altLang="fr-FR" sz="2200" b="1" smtClean="0">
                <a:solidFill>
                  <a:schemeClr val="tx2"/>
                </a:solidFill>
                <a:latin typeface="Symbol" pitchFamily="18" charset="2"/>
              </a:rPr>
              <a:t>    Þ </a:t>
            </a:r>
            <a:r>
              <a:rPr lang="en-US" altLang="en-US" sz="2200" smtClean="0"/>
              <a:t> high-level goals for system-to-be</a:t>
            </a:r>
          </a:p>
          <a:p>
            <a:pPr lvl="2">
              <a:lnSpc>
                <a:spcPct val="130000"/>
              </a:lnSpc>
            </a:pPr>
            <a:r>
              <a:rPr lang="en-US" altLang="en-US" smtClean="0"/>
              <a:t>         e.g.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Effective access to state-of-the-art knowledge</a:t>
            </a:r>
            <a:endParaRPr lang="en-US" altLang="en-US" sz="2200" smtClean="0"/>
          </a:p>
          <a:p>
            <a:pPr lvl="1">
              <a:spcBef>
                <a:spcPct val="50000"/>
              </a:spcBef>
            </a:pPr>
            <a:r>
              <a:rPr lang="en-US" altLang="en-US" smtClean="0"/>
              <a:t>preserve application-specific objectives to be found in any system version</a:t>
            </a:r>
          </a:p>
          <a:p>
            <a:pPr lvl="2"/>
            <a:r>
              <a:rPr lang="en-US" altLang="en-US" smtClean="0"/>
              <a:t>         e.g.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Accurate book classification</a:t>
            </a:r>
            <a:endParaRPr lang="en-US" altLang="en-US" sz="2200" smtClean="0"/>
          </a:p>
          <a:p>
            <a:pPr lvl="1">
              <a:lnSpc>
                <a:spcPct val="150000"/>
              </a:lnSpc>
            </a:pPr>
            <a:r>
              <a:rPr lang="en-US" altLang="en-US" smtClean="0"/>
              <a:t>analyze problems &amp; deficiencies in system-</a:t>
            </a:r>
            <a:r>
              <a:rPr lang="en-US" altLang="en-US" i="1" smtClean="0"/>
              <a:t>as-is</a:t>
            </a:r>
            <a:endParaRPr lang="en-US" altLang="en-US" smtClean="0"/>
          </a:p>
          <a:p>
            <a:pPr lvl="2">
              <a:lnSpc>
                <a:spcPct val="100000"/>
              </a:lnSpc>
            </a:pPr>
            <a:r>
              <a:rPr lang="fr-FR" altLang="fr-FR" sz="2200" b="1" smtClean="0">
                <a:solidFill>
                  <a:schemeClr val="tx2"/>
                </a:solidFill>
                <a:latin typeface="Symbol" pitchFamily="18" charset="2"/>
              </a:rPr>
              <a:t>   Þ</a:t>
            </a:r>
            <a:r>
              <a:rPr lang="en-US" altLang="en-US" sz="2200" smtClean="0"/>
              <a:t>  goals of system-</a:t>
            </a:r>
            <a:r>
              <a:rPr lang="en-US" altLang="en-US" sz="2200" i="1" smtClean="0"/>
              <a:t>to-be</a:t>
            </a:r>
            <a:r>
              <a:rPr lang="en-US" altLang="en-US" sz="2200" smtClean="0"/>
              <a:t>:  </a:t>
            </a:r>
            <a:r>
              <a:rPr lang="en-US" altLang="en-US" sz="2200" smtClean="0">
                <a:solidFill>
                  <a:schemeClr val="tx2"/>
                </a:solidFill>
                <a:latin typeface="Arial" pitchFamily="34" charset="0"/>
              </a:rPr>
              <a:t>Avoid</a:t>
            </a:r>
            <a:r>
              <a:rPr lang="en-US" altLang="en-US" sz="2200" smtClean="0">
                <a:solidFill>
                  <a:schemeClr val="tx1"/>
                </a:solidFill>
              </a:rPr>
              <a:t> / </a:t>
            </a:r>
            <a:r>
              <a:rPr lang="en-US" altLang="en-US" sz="2200" smtClean="0">
                <a:solidFill>
                  <a:schemeClr val="tx2"/>
                </a:solidFill>
                <a:latin typeface="Arial" pitchFamily="34" charset="0"/>
              </a:rPr>
              <a:t>Reduce</a:t>
            </a:r>
            <a:r>
              <a:rPr lang="en-US" altLang="en-US" sz="2200" smtClean="0">
                <a:solidFill>
                  <a:schemeClr val="tx1"/>
                </a:solidFill>
              </a:rPr>
              <a:t> / </a:t>
            </a:r>
            <a:r>
              <a:rPr lang="en-US" altLang="en-US" sz="2200" smtClean="0">
                <a:solidFill>
                  <a:schemeClr val="tx2"/>
                </a:solidFill>
                <a:latin typeface="Arial" pitchFamily="34" charset="0"/>
              </a:rPr>
              <a:t>Improve</a:t>
            </a:r>
            <a:r>
              <a:rPr lang="en-US" altLang="en-US" sz="2200" smtClean="0"/>
              <a:t> them</a:t>
            </a:r>
          </a:p>
          <a:p>
            <a:pPr lvl="2">
              <a:lnSpc>
                <a:spcPct val="160000"/>
              </a:lnSpc>
            </a:pPr>
            <a:r>
              <a:rPr lang="en-US" altLang="en-US" smtClean="0"/>
              <a:t>         e.g.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Anywhere anytime biblio search</a:t>
            </a:r>
          </a:p>
        </p:txBody>
      </p:sp>
      <p:pic>
        <p:nvPicPr>
          <p:cNvPr id="38916" name="Picture 2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42875"/>
            <a:ext cx="7977187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Heuristic rules for early discovery of goals  </a:t>
            </a:r>
            <a:r>
              <a:rPr lang="en-US" altLang="en-US" sz="2000" smtClean="0"/>
              <a:t>(2)</a:t>
            </a:r>
            <a:endParaRPr lang="en-US" altLang="en-US" smtClean="0"/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479550"/>
            <a:ext cx="8913812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en-US" smtClean="0"/>
              <a:t>Search for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goal-related keywords</a:t>
            </a:r>
            <a:r>
              <a:rPr lang="en-US" altLang="en-US" smtClean="0"/>
              <a:t> in elicitation material </a:t>
            </a:r>
            <a:r>
              <a:rPr lang="en-US" altLang="en-US" sz="2000" smtClean="0"/>
              <a:t>(documents available, interview transcripts, etc.)</a:t>
            </a:r>
          </a:p>
          <a:p>
            <a:pPr lvl="1">
              <a:lnSpc>
                <a:spcPct val="120000"/>
              </a:lnSpc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intentional: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en-US" altLang="en-US" sz="2000" i="1" smtClean="0">
                <a:solidFill>
                  <a:srgbClr val="5F5F5F"/>
                </a:solidFill>
                <a:latin typeface="Arial" pitchFamily="34" charset="0"/>
              </a:rPr>
              <a:t>in order to, so as to, so that, purpose, objective, aim,  achieve, maintain, avoid, ensure, guarantee, want, motivate, expect,</a:t>
            </a:r>
            <a:r>
              <a:rPr lang="en-US" altLang="en-US" sz="1800" i="1" smtClean="0">
                <a:solidFill>
                  <a:srgbClr val="5F5F5F"/>
                </a:solidFill>
                <a:latin typeface="Arial" pitchFamily="34" charset="0"/>
              </a:rPr>
              <a:t>...</a:t>
            </a:r>
            <a:endParaRPr lang="en-US" altLang="en-US" sz="200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prescriptive: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sz="2000" i="1" smtClean="0">
                <a:solidFill>
                  <a:srgbClr val="5F5F5F"/>
                </a:solidFill>
                <a:latin typeface="Arial" pitchFamily="34" charset="0"/>
              </a:rPr>
              <a:t>shall, should, must, has to, to be, may not, may never,</a:t>
            </a:r>
            <a:r>
              <a:rPr lang="en-US" altLang="en-US" sz="1600" i="1" smtClean="0">
                <a:solidFill>
                  <a:srgbClr val="5F5F5F"/>
                </a:solidFill>
                <a:latin typeface="Arial" pitchFamily="34" charset="0"/>
              </a:rPr>
              <a:t>...</a:t>
            </a:r>
            <a:endParaRPr lang="en-US" altLang="en-US" sz="2000" i="1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amelioration: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i="1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sz="2000" i="1" smtClean="0">
                <a:solidFill>
                  <a:srgbClr val="5F5F5F"/>
                </a:solidFill>
                <a:latin typeface="Arial" pitchFamily="34" charset="0"/>
              </a:rPr>
              <a:t>improve, increase, decrease, reduce, enhance, enable, support, provide, </a:t>
            </a:r>
            <a:r>
              <a:rPr lang="en-US" altLang="en-US" sz="1800" i="1" smtClean="0">
                <a:solidFill>
                  <a:srgbClr val="5F5F5F"/>
                </a:solidFill>
                <a:latin typeface="Arial" pitchFamily="34" charset="0"/>
              </a:rPr>
              <a:t>..</a:t>
            </a:r>
            <a:r>
              <a:rPr lang="en-US" altLang="en-US" sz="1800" i="1" smtClean="0">
                <a:solidFill>
                  <a:schemeClr val="bg2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mtClean="0">
                <a:solidFill>
                  <a:schemeClr val="tx2"/>
                </a:solidFill>
              </a:rPr>
              <a:t>+</a:t>
            </a:r>
            <a:r>
              <a:rPr lang="en-US" altLang="en-US" i="1" smtClean="0"/>
              <a:t> refinement links:</a:t>
            </a:r>
            <a:r>
              <a:rPr lang="en-US" altLang="en-US" smtClean="0">
                <a:solidFill>
                  <a:schemeClr val="bg2"/>
                </a:solidFill>
                <a:latin typeface="Arial" pitchFamily="34" charset="0"/>
              </a:rPr>
              <a:t>   </a:t>
            </a:r>
            <a:r>
              <a:rPr lang="en-US" altLang="en-US" sz="2000" smtClean="0">
                <a:solidFill>
                  <a:schemeClr val="bg2"/>
                </a:solidFill>
                <a:latin typeface="Arial" pitchFamily="34" charset="0"/>
              </a:rPr>
              <a:t>“</a:t>
            </a:r>
            <a:r>
              <a:rPr lang="en-US" altLang="en-US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 order to</a:t>
            </a:r>
            <a:r>
              <a:rPr lang="en-US" altLang="en-US" sz="2000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en-US" altLang="en-US" sz="2000" i="1" smtClean="0">
                <a:solidFill>
                  <a:schemeClr val="tx2"/>
                </a:solidFill>
                <a:latin typeface="Arial" pitchFamily="34" charset="0"/>
              </a:rPr>
              <a:t>X</a:t>
            </a:r>
            <a:r>
              <a:rPr lang="en-US" altLang="en-US" sz="2000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the system</a:t>
            </a:r>
            <a:r>
              <a:rPr lang="en-US" altLang="en-US" sz="2000" b="1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has to</a:t>
            </a:r>
            <a:r>
              <a:rPr lang="en-US" altLang="en-US" sz="2000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en-US" altLang="en-US" sz="2000" i="1" smtClean="0">
                <a:solidFill>
                  <a:schemeClr val="tx2"/>
                </a:solidFill>
                <a:latin typeface="Arial" pitchFamily="34" charset="0"/>
              </a:rPr>
              <a:t>Y</a:t>
            </a:r>
            <a:r>
              <a:rPr lang="en-US" altLang="en-US" sz="2000" i="1" smtClean="0">
                <a:latin typeface="Arial" pitchFamily="34" charset="0"/>
              </a:rPr>
              <a:t> </a:t>
            </a:r>
            <a:r>
              <a:rPr lang="en-US" altLang="en-US" sz="2000" smtClean="0">
                <a:solidFill>
                  <a:schemeClr val="bg2"/>
                </a:solidFill>
                <a:latin typeface="Arial" pitchFamily="34" charset="0"/>
              </a:rPr>
              <a:t>“,  ...</a:t>
            </a:r>
            <a:endParaRPr lang="en-US" altLang="en-US" smtClean="0">
              <a:solidFill>
                <a:schemeClr val="bg2"/>
              </a:solidFill>
              <a:latin typeface="Arial" pitchFamily="34" charset="0"/>
            </a:endParaRPr>
          </a:p>
          <a:p>
            <a:pPr lvl="1">
              <a:lnSpc>
                <a:spcPct val="140000"/>
              </a:lnSpc>
              <a:buFontTx/>
              <a:buNone/>
            </a:pPr>
            <a:endParaRPr lang="en-US" altLang="en-US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FontTx/>
              <a:buNone/>
            </a:pPr>
            <a:endParaRPr lang="en-US" altLang="en-US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mtClean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altLang="en-US" sz="2000" smtClean="0">
                <a:solidFill>
                  <a:schemeClr val="tx1"/>
                </a:solidFill>
              </a:rPr>
              <a:t>(to be checked against false positives)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grpSp>
        <p:nvGrpSpPr>
          <p:cNvPr id="39940" name="Group 17"/>
          <p:cNvGrpSpPr>
            <a:grpSpLocks/>
          </p:cNvGrpSpPr>
          <p:nvPr/>
        </p:nvGrpSpPr>
        <p:grpSpPr bwMode="auto">
          <a:xfrm>
            <a:off x="5106988" y="4538663"/>
            <a:ext cx="1720850" cy="1387475"/>
            <a:chOff x="3217" y="2859"/>
            <a:chExt cx="1084" cy="874"/>
          </a:xfrm>
        </p:grpSpPr>
        <p:sp>
          <p:nvSpPr>
            <p:cNvPr id="1534981" name="Line 5"/>
            <p:cNvSpPr>
              <a:spLocks noChangeShapeType="1"/>
            </p:cNvSpPr>
            <p:nvPr/>
          </p:nvSpPr>
          <p:spPr bwMode="auto">
            <a:xfrm>
              <a:off x="3765" y="3138"/>
              <a:ext cx="0" cy="16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82" name="Line 6"/>
            <p:cNvSpPr>
              <a:spLocks noChangeShapeType="1"/>
            </p:cNvSpPr>
            <p:nvPr/>
          </p:nvSpPr>
          <p:spPr bwMode="auto">
            <a:xfrm flipH="1">
              <a:off x="3454" y="3364"/>
              <a:ext cx="290" cy="1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4" name="AutoShape 8"/>
            <p:cNvSpPr>
              <a:spLocks noChangeArrowheads="1"/>
            </p:cNvSpPr>
            <p:nvPr/>
          </p:nvSpPr>
          <p:spPr bwMode="auto">
            <a:xfrm>
              <a:off x="3554" y="2859"/>
              <a:ext cx="438" cy="274"/>
            </a:xfrm>
            <a:prstGeom prst="parallelogram">
              <a:avLst>
                <a:gd name="adj" fmla="val 5036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34985" name="Text Box 9"/>
            <p:cNvSpPr txBox="1">
              <a:spLocks noChangeArrowheads="1"/>
            </p:cNvSpPr>
            <p:nvPr/>
          </p:nvSpPr>
          <p:spPr bwMode="auto">
            <a:xfrm>
              <a:off x="3664" y="2880"/>
              <a:ext cx="213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X</a:t>
              </a:r>
              <a:endParaRPr lang="fr-BE" altLang="en-US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39946" name="Group 10"/>
            <p:cNvGrpSpPr>
              <a:grpSpLocks/>
            </p:cNvGrpSpPr>
            <p:nvPr/>
          </p:nvGrpSpPr>
          <p:grpSpPr bwMode="auto">
            <a:xfrm>
              <a:off x="3217" y="3459"/>
              <a:ext cx="382" cy="274"/>
              <a:chOff x="3407" y="1213"/>
              <a:chExt cx="382" cy="274"/>
            </a:xfrm>
          </p:grpSpPr>
          <p:sp>
            <p:nvSpPr>
              <p:cNvPr id="39950" name="AutoShape 11"/>
              <p:cNvSpPr>
                <a:spLocks noChangeArrowheads="1"/>
              </p:cNvSpPr>
              <p:nvPr/>
            </p:nvSpPr>
            <p:spPr bwMode="auto">
              <a:xfrm>
                <a:off x="3407" y="1213"/>
                <a:ext cx="382" cy="274"/>
              </a:xfrm>
              <a:prstGeom prst="parallelogram">
                <a:avLst>
                  <a:gd name="adj" fmla="val 43174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AU" altLang="en-US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4988" name="Text Box 12"/>
              <p:cNvSpPr txBox="1">
                <a:spLocks noChangeArrowheads="1"/>
              </p:cNvSpPr>
              <p:nvPr/>
            </p:nvSpPr>
            <p:spPr bwMode="auto">
              <a:xfrm>
                <a:off x="3504" y="1243"/>
                <a:ext cx="222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54000" rIns="54000"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fr-BE" altLang="en-US" sz="2000" b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Y</a:t>
                </a:r>
                <a:endParaRPr lang="en-AU" altLang="en-US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534989" name="Oval 13"/>
            <p:cNvSpPr>
              <a:spLocks noChangeArrowheads="1"/>
            </p:cNvSpPr>
            <p:nvPr/>
          </p:nvSpPr>
          <p:spPr bwMode="auto">
            <a:xfrm>
              <a:off x="3711" y="3285"/>
              <a:ext cx="104" cy="96"/>
            </a:xfrm>
            <a:prstGeom prst="ellips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4990" name="Line 14"/>
            <p:cNvSpPr>
              <a:spLocks noChangeShapeType="1"/>
            </p:cNvSpPr>
            <p:nvPr/>
          </p:nvSpPr>
          <p:spPr bwMode="auto">
            <a:xfrm flipH="1" flipV="1">
              <a:off x="3813" y="3354"/>
              <a:ext cx="199" cy="1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9" name="Text Box 15"/>
            <p:cNvSpPr txBox="1">
              <a:spLocks noChangeArrowheads="1"/>
            </p:cNvSpPr>
            <p:nvPr/>
          </p:nvSpPr>
          <p:spPr bwMode="auto">
            <a:xfrm>
              <a:off x="4015" y="3377"/>
              <a:ext cx="28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2000" b="0">
                  <a:solidFill>
                    <a:schemeClr val="tx2"/>
                  </a:solidFill>
                  <a:latin typeface="Arial" pitchFamily="34" charset="0"/>
                </a:rPr>
                <a:t>...</a:t>
              </a:r>
              <a:endParaRPr lang="fr-BE" altLang="en-US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39941" name="Picture 16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Goals as seen in Chapter 7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81100"/>
            <a:ext cx="8751887" cy="4978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Prescriptive statements of intent</a:t>
            </a:r>
            <a:r>
              <a:rPr lang="fr-BE" altLang="en-US" smtClean="0"/>
              <a:t> the</a:t>
            </a:r>
            <a:r>
              <a:rPr lang="en-US" altLang="en-US" smtClean="0"/>
              <a:t> system</a:t>
            </a:r>
            <a:r>
              <a:rPr lang="fr-BE" altLang="en-US" smtClean="0"/>
              <a:t> should satisfy through cooperation of its agents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formulated in terms of problem world phenomena</a:t>
            </a:r>
          </a:p>
          <a:p>
            <a:pPr lvl="1"/>
            <a:r>
              <a:rPr lang="en-US" altLang="en-US" smtClean="0"/>
              <a:t>at various levels of abstraction/granularity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en-US" smtClean="0"/>
              <a:t>Can be negotiated, weakened,</a:t>
            </a:r>
            <a:r>
              <a:rPr lang="fr-BE" altLang="en-US" smtClean="0"/>
              <a:t> prioritized (unlike domain props)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en-US" smtClean="0"/>
              <a:t>The finer-grained  a goal</a:t>
            </a:r>
            <a:r>
              <a:rPr lang="fr-BE" altLang="en-US" smtClean="0"/>
              <a:t>, </a:t>
            </a:r>
            <a:r>
              <a:rPr lang="en-US" altLang="en-US" smtClean="0"/>
              <a:t>the fewer agents required for its satisfaction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requirements, expectations:  single-agent goals</a:t>
            </a:r>
          </a:p>
          <a:p>
            <a:pPr>
              <a:spcBef>
                <a:spcPct val="60000"/>
              </a:spcBef>
            </a:pPr>
            <a:r>
              <a:rPr lang="en-US" altLang="en-US" smtClean="0"/>
              <a:t>Behavioral (Achieve/Maintain) goals,  soft goals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en-US" smtClean="0"/>
              <a:t>Functional, quality, development goals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214313" y="157163"/>
          <a:ext cx="7683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57163"/>
                        <a:ext cx="7683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28588"/>
            <a:ext cx="7977187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Heuristic rules for early discovery of goals  </a:t>
            </a:r>
            <a:r>
              <a:rPr lang="en-US" altLang="en-US" sz="2000" smtClean="0"/>
              <a:t>(3)</a:t>
            </a:r>
            <a:endParaRPr lang="en-US" altLang="en-US" smtClean="0"/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933450"/>
            <a:ext cx="8913813" cy="25685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en-US" smtClean="0"/>
              <a:t>Instantiate goal categories</a:t>
            </a:r>
          </a:p>
          <a:p>
            <a:pPr lvl="1"/>
            <a:r>
              <a:rPr lang="en-US" altLang="en-US" smtClean="0"/>
              <a:t>Browse leaves of taxonomies of functional &amp; non-functional goals, looking for system-specific instances</a:t>
            </a:r>
            <a:endParaRPr lang="en-US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smtClean="0"/>
              <a:t>e.g.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  Any </a:t>
            </a:r>
            <a:r>
              <a:rPr lang="en-US" altLang="en-US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Information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goal concerning train passengers?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1800" smtClean="0">
                <a:solidFill>
                  <a:srgbClr val="5F5F5F"/>
                </a:solidFill>
                <a:latin typeface="Arial" pitchFamily="34" charset="0"/>
              </a:rPr>
              <a:t>             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Any </a:t>
            </a:r>
            <a:r>
              <a:rPr lang="en-US" altLang="en-US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Accuracy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goal about train information?</a:t>
            </a:r>
          </a:p>
          <a:p>
            <a:pPr lvl="1">
              <a:buFontTx/>
              <a:buNone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		      Any </a:t>
            </a:r>
            <a:r>
              <a:rPr lang="en-US" altLang="en-US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Confidentiality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goal about meeting participants?</a:t>
            </a:r>
            <a:endParaRPr lang="en-US" altLang="en-US" sz="1800" smtClean="0">
              <a:solidFill>
                <a:srgbClr val="5F5F5F"/>
              </a:solidFill>
              <a:latin typeface="Arial" pitchFamily="34" charset="0"/>
            </a:endParaRPr>
          </a:p>
        </p:txBody>
      </p:sp>
      <p:pic>
        <p:nvPicPr>
          <p:cNvPr id="17413" name="Picture 16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62"/>
          <p:cNvGraphicFramePr>
            <a:graphicFrameLocks noChangeAspect="1"/>
          </p:cNvGraphicFramePr>
          <p:nvPr/>
        </p:nvGraphicFramePr>
        <p:xfrm>
          <a:off x="819150" y="3540125"/>
          <a:ext cx="7626350" cy="309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Picture" r:id="rId5" imgW="6480720" imgH="2629440" progId="Word.Picture.8">
                  <p:embed/>
                </p:oleObj>
              </mc:Choice>
              <mc:Fallback>
                <p:oleObj name="Picture" r:id="rId5" imgW="6480720" imgH="2629440" progId="Word.Picture.8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540125"/>
                        <a:ext cx="7626350" cy="309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3" name="Oval 63"/>
          <p:cNvSpPr>
            <a:spLocks noChangeArrowheads="1"/>
          </p:cNvSpPr>
          <p:nvPr/>
        </p:nvSpPr>
        <p:spPr bwMode="auto">
          <a:xfrm>
            <a:off x="779463" y="5788025"/>
            <a:ext cx="1023937" cy="346075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064" name="Oval 64"/>
          <p:cNvSpPr>
            <a:spLocks noChangeArrowheads="1"/>
          </p:cNvSpPr>
          <p:nvPr/>
        </p:nvSpPr>
        <p:spPr bwMode="auto">
          <a:xfrm>
            <a:off x="3817938" y="4957763"/>
            <a:ext cx="1023937" cy="346075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065" name="Oval 65"/>
          <p:cNvSpPr>
            <a:spLocks noChangeArrowheads="1"/>
          </p:cNvSpPr>
          <p:nvPr/>
        </p:nvSpPr>
        <p:spPr bwMode="auto">
          <a:xfrm>
            <a:off x="1603375" y="4244975"/>
            <a:ext cx="1023938" cy="346075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214313"/>
            <a:ext cx="809625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Heuristic rules for later discovery of goals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966788"/>
            <a:ext cx="8337550" cy="5562600"/>
          </a:xfrm>
        </p:spPr>
        <p:txBody>
          <a:bodyPr/>
          <a:lstStyle/>
          <a:p>
            <a:r>
              <a:rPr lang="en-US" altLang="en-US" smtClean="0"/>
              <a:t>By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abstraction</a:t>
            </a:r>
            <a:r>
              <a:rPr lang="en-US" altLang="en-US" smtClean="0"/>
              <a:t>  </a:t>
            </a:r>
            <a:r>
              <a:rPr lang="en-US" altLang="en-US" sz="2000" smtClean="0"/>
              <a:t>(bottom-up)</a:t>
            </a:r>
            <a:r>
              <a:rPr lang="en-US" altLang="en-US" smtClean="0"/>
              <a:t>:  ask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WHY?</a:t>
            </a:r>
            <a:r>
              <a:rPr lang="en-US" altLang="en-US" smtClean="0"/>
              <a:t> questions about... 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mtClean="0">
                <a:solidFill>
                  <a:srgbClr val="009999"/>
                </a:solidFill>
              </a:rPr>
              <a:t>		- </a:t>
            </a:r>
            <a:r>
              <a:rPr lang="en-US" altLang="en-US" sz="2000" smtClean="0">
                <a:solidFill>
                  <a:srgbClr val="009999"/>
                </a:solidFill>
              </a:rPr>
              <a:t>lower-level goals	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9999"/>
                </a:solidFill>
              </a:rPr>
              <a:t>		- interaction scenarios being elicited</a:t>
            </a:r>
            <a:endParaRPr lang="en-US" altLang="en-US" sz="1800" smtClean="0">
              <a:solidFill>
                <a:srgbClr val="009999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mtClean="0">
                <a:solidFill>
                  <a:srgbClr val="009999"/>
                </a:solidFill>
              </a:rPr>
              <a:t>	  	- </a:t>
            </a:r>
            <a:r>
              <a:rPr lang="en-US" altLang="en-US" sz="2000" smtClean="0">
                <a:solidFill>
                  <a:srgbClr val="009999"/>
                </a:solidFill>
              </a:rPr>
              <a:t>other operational material available</a:t>
            </a:r>
            <a:endParaRPr lang="en-US" alt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 parent goals</a:t>
            </a:r>
            <a:endParaRPr lang="en-US" altLang="en-US" sz="2000" smtClean="0"/>
          </a:p>
          <a:p>
            <a:pPr>
              <a:lnSpc>
                <a:spcPct val="130000"/>
              </a:lnSpc>
            </a:pPr>
            <a:r>
              <a:rPr lang="en-US" altLang="en-US" smtClean="0"/>
              <a:t>By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r>
              <a:rPr lang="en-US" altLang="en-US" smtClean="0"/>
              <a:t>  </a:t>
            </a:r>
            <a:r>
              <a:rPr lang="en-US" altLang="en-US" sz="2000" smtClean="0"/>
              <a:t>(top-down)</a:t>
            </a:r>
            <a:r>
              <a:rPr lang="en-US" altLang="en-US" smtClean="0"/>
              <a:t>:  ask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HOW?</a:t>
            </a:r>
            <a:r>
              <a:rPr lang="en-US" altLang="en-US" smtClean="0"/>
              <a:t> questions about ... </a:t>
            </a:r>
            <a:endParaRPr lang="en-US" altLang="en-US" smtClean="0">
              <a:solidFill>
                <a:srgbClr val="009999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en-US" smtClean="0"/>
              <a:t>- higher-level-goals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	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 subgoals</a:t>
            </a:r>
          </a:p>
          <a:p>
            <a:pPr>
              <a:lnSpc>
                <a:spcPct val="130000"/>
              </a:lnSpc>
            </a:pPr>
            <a:r>
              <a:rPr lang="en-US" altLang="en-US" smtClean="0"/>
              <a:t>Frequent questioning patterns </a:t>
            </a:r>
          </a:p>
          <a:p>
            <a:pPr lvl="1"/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WHY?</a:t>
            </a:r>
            <a:r>
              <a:rPr lang="en-US" altLang="en-US" smtClean="0"/>
              <a:t> directly followed by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HOW?</a:t>
            </a:r>
            <a:r>
              <a:rPr lang="en-US" altLang="en-US" smtClean="0"/>
              <a:t> on parent goal, to elicit missing “brothers”</a:t>
            </a:r>
          </a:p>
          <a:p>
            <a:pPr lvl="1">
              <a:lnSpc>
                <a:spcPct val="120000"/>
              </a:lnSpc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 ELSE?</a:t>
            </a:r>
            <a:r>
              <a:rPr lang="en-US" altLang="en-US" smtClean="0"/>
              <a:t>  to explore alternatives</a:t>
            </a:r>
          </a:p>
        </p:txBody>
      </p:sp>
      <p:pic>
        <p:nvPicPr>
          <p:cNvPr id="40964" name="Picture 10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80"/>
          <p:cNvGrpSpPr>
            <a:grpSpLocks/>
          </p:cNvGrpSpPr>
          <p:nvPr/>
        </p:nvGrpSpPr>
        <p:grpSpPr bwMode="auto">
          <a:xfrm>
            <a:off x="1484313" y="1881188"/>
            <a:ext cx="6118225" cy="3630612"/>
            <a:chOff x="835" y="1676"/>
            <a:chExt cx="3854" cy="2287"/>
          </a:xfrm>
        </p:grpSpPr>
        <p:sp>
          <p:nvSpPr>
            <p:cNvPr id="41993" name="AutoShape 15"/>
            <p:cNvSpPr>
              <a:spLocks noChangeArrowheads="1"/>
            </p:cNvSpPr>
            <p:nvPr/>
          </p:nvSpPr>
          <p:spPr bwMode="auto">
            <a:xfrm>
              <a:off x="1065" y="1676"/>
              <a:ext cx="1584" cy="255"/>
            </a:xfrm>
            <a:prstGeom prst="parallelogram">
              <a:avLst>
                <a:gd name="adj" fmla="val 2858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994" name="Text Box 16"/>
            <p:cNvSpPr txBox="1">
              <a:spLocks noChangeArrowheads="1"/>
            </p:cNvSpPr>
            <p:nvPr/>
          </p:nvSpPr>
          <p:spPr bwMode="auto">
            <a:xfrm>
              <a:off x="1107" y="1684"/>
              <a:ext cx="15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BookRequestSatisfied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995" name="AutoShape 23"/>
            <p:cNvSpPr>
              <a:spLocks noChangeArrowheads="1"/>
            </p:cNvSpPr>
            <p:nvPr/>
          </p:nvSpPr>
          <p:spPr bwMode="auto">
            <a:xfrm>
              <a:off x="835" y="2267"/>
              <a:ext cx="1143" cy="352"/>
            </a:xfrm>
            <a:prstGeom prst="parallelogram">
              <a:avLst>
                <a:gd name="adj" fmla="val 265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996" name="Text Box 24"/>
            <p:cNvSpPr txBox="1">
              <a:spLocks noChangeArrowheads="1"/>
            </p:cNvSpPr>
            <p:nvPr/>
          </p:nvSpPr>
          <p:spPr bwMode="auto">
            <a:xfrm>
              <a:off x="872" y="2296"/>
              <a:ext cx="107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CopyBorrowed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WhenAvailable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997" name="AutoShape 25"/>
            <p:cNvSpPr>
              <a:spLocks noChangeArrowheads="1"/>
            </p:cNvSpPr>
            <p:nvPr/>
          </p:nvSpPr>
          <p:spPr bwMode="auto">
            <a:xfrm>
              <a:off x="1257" y="3011"/>
              <a:ext cx="776" cy="344"/>
            </a:xfrm>
            <a:prstGeom prst="parallelogram">
              <a:avLst>
                <a:gd name="adj" fmla="val 184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998" name="Text Box 26"/>
            <p:cNvSpPr txBox="1">
              <a:spLocks noChangeArrowheads="1"/>
            </p:cNvSpPr>
            <p:nvPr/>
          </p:nvSpPr>
          <p:spPr bwMode="auto">
            <a:xfrm>
              <a:off x="1304" y="3008"/>
              <a:ext cx="73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Copy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Reserved</a:t>
              </a:r>
            </a:p>
          </p:txBody>
        </p:sp>
        <p:sp>
          <p:nvSpPr>
            <p:cNvPr id="1537062" name="Line 38"/>
            <p:cNvSpPr>
              <a:spLocks noChangeShapeType="1"/>
            </p:cNvSpPr>
            <p:nvPr/>
          </p:nvSpPr>
          <p:spPr bwMode="auto">
            <a:xfrm>
              <a:off x="1833" y="2161"/>
              <a:ext cx="736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63" name="Line 39"/>
            <p:cNvSpPr>
              <a:spLocks noChangeShapeType="1"/>
            </p:cNvSpPr>
            <p:nvPr/>
          </p:nvSpPr>
          <p:spPr bwMode="auto">
            <a:xfrm flipH="1">
              <a:off x="1801" y="1945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64" name="Line 40"/>
            <p:cNvSpPr>
              <a:spLocks noChangeShapeType="1"/>
            </p:cNvSpPr>
            <p:nvPr/>
          </p:nvSpPr>
          <p:spPr bwMode="auto">
            <a:xfrm flipH="1">
              <a:off x="1521" y="2169"/>
              <a:ext cx="2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65" name="Oval 41"/>
            <p:cNvSpPr>
              <a:spLocks noChangeArrowheads="1"/>
            </p:cNvSpPr>
            <p:nvPr/>
          </p:nvSpPr>
          <p:spPr bwMode="auto">
            <a:xfrm>
              <a:off x="1747" y="2089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2003" name="AutoShape 46"/>
            <p:cNvSpPr>
              <a:spLocks noChangeArrowheads="1"/>
            </p:cNvSpPr>
            <p:nvPr/>
          </p:nvSpPr>
          <p:spPr bwMode="auto">
            <a:xfrm>
              <a:off x="2985" y="2083"/>
              <a:ext cx="608" cy="288"/>
            </a:xfrm>
            <a:prstGeom prst="parallelogram">
              <a:avLst>
                <a:gd name="adj" fmla="val 971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04" name="AutoShape 50"/>
            <p:cNvSpPr>
              <a:spLocks noChangeArrowheads="1"/>
            </p:cNvSpPr>
            <p:nvPr/>
          </p:nvSpPr>
          <p:spPr bwMode="auto">
            <a:xfrm>
              <a:off x="2019" y="2267"/>
              <a:ext cx="1399" cy="352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05" name="Text Box 51"/>
            <p:cNvSpPr txBox="1">
              <a:spLocks noChangeArrowheads="1"/>
            </p:cNvSpPr>
            <p:nvPr/>
          </p:nvSpPr>
          <p:spPr bwMode="auto">
            <a:xfrm>
              <a:off x="2064" y="2296"/>
              <a:ext cx="132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CopyDueSoon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WhenNotAvailable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06" name="AutoShape 52"/>
            <p:cNvSpPr>
              <a:spLocks noChangeArrowheads="1"/>
            </p:cNvSpPr>
            <p:nvPr/>
          </p:nvSpPr>
          <p:spPr bwMode="auto">
            <a:xfrm>
              <a:off x="3001" y="2994"/>
              <a:ext cx="936" cy="337"/>
            </a:xfrm>
            <a:prstGeom prst="parallelogram">
              <a:avLst>
                <a:gd name="adj" fmla="val 22695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07" name="Text Box 53"/>
            <p:cNvSpPr txBox="1">
              <a:spLocks noChangeArrowheads="1"/>
            </p:cNvSpPr>
            <p:nvPr/>
          </p:nvSpPr>
          <p:spPr bwMode="auto">
            <a:xfrm>
              <a:off x="3059" y="3001"/>
              <a:ext cx="82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Availability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Enforced</a:t>
              </a:r>
            </a:p>
          </p:txBody>
        </p:sp>
        <p:sp>
          <p:nvSpPr>
            <p:cNvPr id="42008" name="AutoShape 54"/>
            <p:cNvSpPr>
              <a:spLocks noChangeArrowheads="1"/>
            </p:cNvSpPr>
            <p:nvPr/>
          </p:nvSpPr>
          <p:spPr bwMode="auto">
            <a:xfrm>
              <a:off x="2065" y="3003"/>
              <a:ext cx="888" cy="344"/>
            </a:xfrm>
            <a:prstGeom prst="parallelogram">
              <a:avLst>
                <a:gd name="adj" fmla="val 2109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09" name="Text Box 55"/>
            <p:cNvSpPr txBox="1">
              <a:spLocks noChangeArrowheads="1"/>
            </p:cNvSpPr>
            <p:nvPr/>
          </p:nvSpPr>
          <p:spPr bwMode="auto">
            <a:xfrm>
              <a:off x="2119" y="3000"/>
              <a:ext cx="837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Availability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Notified</a:t>
              </a:r>
            </a:p>
          </p:txBody>
        </p:sp>
        <p:grpSp>
          <p:nvGrpSpPr>
            <p:cNvPr id="42010" name="Group 56"/>
            <p:cNvGrpSpPr>
              <a:grpSpLocks/>
            </p:cNvGrpSpPr>
            <p:nvPr/>
          </p:nvGrpSpPr>
          <p:grpSpPr bwMode="auto">
            <a:xfrm>
              <a:off x="2507" y="2625"/>
              <a:ext cx="96" cy="224"/>
              <a:chOff x="1616" y="1728"/>
              <a:chExt cx="104" cy="288"/>
            </a:xfrm>
          </p:grpSpPr>
          <p:sp>
            <p:nvSpPr>
              <p:cNvPr id="1537081" name="Line 57"/>
              <p:cNvSpPr>
                <a:spLocks noChangeShapeType="1"/>
              </p:cNvSpPr>
              <p:nvPr/>
            </p:nvSpPr>
            <p:spPr bwMode="auto">
              <a:xfrm>
                <a:off x="1670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2" name="Oval 58"/>
              <p:cNvSpPr>
                <a:spLocks noChangeArrowheads="1"/>
              </p:cNvSpPr>
              <p:nvPr/>
            </p:nvSpPr>
            <p:spPr bwMode="auto">
              <a:xfrm>
                <a:off x="1616" y="1920"/>
                <a:ext cx="104" cy="96"/>
              </a:xfrm>
              <a:prstGeom prst="ellips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537083" name="Line 59"/>
            <p:cNvSpPr>
              <a:spLocks noChangeShapeType="1"/>
            </p:cNvSpPr>
            <p:nvPr/>
          </p:nvSpPr>
          <p:spPr bwMode="auto">
            <a:xfrm>
              <a:off x="2628" y="2820"/>
              <a:ext cx="78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84" name="Line 60"/>
            <p:cNvSpPr>
              <a:spLocks noChangeShapeType="1"/>
            </p:cNvSpPr>
            <p:nvPr/>
          </p:nvSpPr>
          <p:spPr bwMode="auto">
            <a:xfrm flipH="1">
              <a:off x="2465" y="2860"/>
              <a:ext cx="67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85" name="Line 61"/>
            <p:cNvSpPr>
              <a:spLocks noChangeShapeType="1"/>
            </p:cNvSpPr>
            <p:nvPr/>
          </p:nvSpPr>
          <p:spPr bwMode="auto">
            <a:xfrm flipH="1">
              <a:off x="1777" y="2828"/>
              <a:ext cx="723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14" name="AutoShape 62"/>
            <p:cNvSpPr>
              <a:spLocks noChangeArrowheads="1"/>
            </p:cNvSpPr>
            <p:nvPr/>
          </p:nvSpPr>
          <p:spPr bwMode="auto">
            <a:xfrm>
              <a:off x="2561" y="3618"/>
              <a:ext cx="1040" cy="337"/>
            </a:xfrm>
            <a:prstGeom prst="parallelogram">
              <a:avLst>
                <a:gd name="adj" fmla="val 25217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15" name="Text Box 63"/>
            <p:cNvSpPr txBox="1">
              <a:spLocks noChangeArrowheads="1"/>
            </p:cNvSpPr>
            <p:nvPr/>
          </p:nvSpPr>
          <p:spPr bwMode="auto">
            <a:xfrm>
              <a:off x="2625" y="3625"/>
              <a:ext cx="91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LimitedLoan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   Amount</a:t>
              </a:r>
            </a:p>
          </p:txBody>
        </p:sp>
        <p:sp>
          <p:nvSpPr>
            <p:cNvPr id="42016" name="AutoShape 64"/>
            <p:cNvSpPr>
              <a:spLocks noChangeArrowheads="1"/>
            </p:cNvSpPr>
            <p:nvPr/>
          </p:nvSpPr>
          <p:spPr bwMode="auto">
            <a:xfrm>
              <a:off x="3657" y="3626"/>
              <a:ext cx="1032" cy="337"/>
            </a:xfrm>
            <a:prstGeom prst="parallelogram">
              <a:avLst>
                <a:gd name="adj" fmla="val 25023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17" name="Text Box 65"/>
            <p:cNvSpPr txBox="1">
              <a:spLocks noChangeArrowheads="1"/>
            </p:cNvSpPr>
            <p:nvPr/>
          </p:nvSpPr>
          <p:spPr bwMode="auto">
            <a:xfrm>
              <a:off x="3721" y="3633"/>
              <a:ext cx="904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LimitedLoan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   Periods</a:t>
              </a:r>
            </a:p>
          </p:txBody>
        </p:sp>
        <p:grpSp>
          <p:nvGrpSpPr>
            <p:cNvPr id="42018" name="Group 66"/>
            <p:cNvGrpSpPr>
              <a:grpSpLocks/>
            </p:cNvGrpSpPr>
            <p:nvPr/>
          </p:nvGrpSpPr>
          <p:grpSpPr bwMode="auto">
            <a:xfrm>
              <a:off x="3403" y="3329"/>
              <a:ext cx="88" cy="200"/>
              <a:chOff x="1616" y="1728"/>
              <a:chExt cx="104" cy="288"/>
            </a:xfrm>
          </p:grpSpPr>
          <p:sp>
            <p:nvSpPr>
              <p:cNvPr id="1537091" name="Line 67"/>
              <p:cNvSpPr>
                <a:spLocks noChangeShapeType="1"/>
              </p:cNvSpPr>
              <p:nvPr/>
            </p:nvSpPr>
            <p:spPr bwMode="auto">
              <a:xfrm>
                <a:off x="1670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92" name="Oval 68"/>
              <p:cNvSpPr>
                <a:spLocks noChangeArrowheads="1"/>
              </p:cNvSpPr>
              <p:nvPr/>
            </p:nvSpPr>
            <p:spPr bwMode="auto">
              <a:xfrm>
                <a:off x="1616" y="1920"/>
                <a:ext cx="104" cy="96"/>
              </a:xfrm>
              <a:prstGeom prst="ellips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537093" name="Line 69"/>
            <p:cNvSpPr>
              <a:spLocks noChangeShapeType="1"/>
            </p:cNvSpPr>
            <p:nvPr/>
          </p:nvSpPr>
          <p:spPr bwMode="auto">
            <a:xfrm flipH="1">
              <a:off x="3225" y="3532"/>
              <a:ext cx="203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94" name="Line 70"/>
            <p:cNvSpPr>
              <a:spLocks noChangeShapeType="1"/>
            </p:cNvSpPr>
            <p:nvPr/>
          </p:nvSpPr>
          <p:spPr bwMode="auto">
            <a:xfrm flipH="1" flipV="1">
              <a:off x="3481" y="3527"/>
              <a:ext cx="539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7097" name="Line 73"/>
          <p:cNvSpPr>
            <a:spLocks noChangeShapeType="1"/>
          </p:cNvSpPr>
          <p:nvPr/>
        </p:nvSpPr>
        <p:spPr bwMode="auto">
          <a:xfrm flipH="1">
            <a:off x="342900" y="2114550"/>
            <a:ext cx="12700" cy="32893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8" name="Line 74"/>
          <p:cNvSpPr>
            <a:spLocks noChangeShapeType="1"/>
          </p:cNvSpPr>
          <p:nvPr/>
        </p:nvSpPr>
        <p:spPr bwMode="auto">
          <a:xfrm>
            <a:off x="8755063" y="1974850"/>
            <a:ext cx="4762" cy="32893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9" name="Text Box 75"/>
          <p:cNvSpPr txBox="1">
            <a:spLocks noChangeArrowheads="1"/>
          </p:cNvSpPr>
          <p:nvPr/>
        </p:nvSpPr>
        <p:spPr bwMode="auto">
          <a:xfrm>
            <a:off x="258763" y="2068513"/>
            <a:ext cx="1331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i="1">
                <a:solidFill>
                  <a:schemeClr val="tx2"/>
                </a:solidFill>
                <a:latin typeface="Comic Sans MS" pitchFamily="66" charset="0"/>
              </a:rPr>
              <a:t>HOW?</a:t>
            </a:r>
            <a:endParaRPr lang="fr-BE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990" name="Text Box 76"/>
          <p:cNvSpPr txBox="1">
            <a:spLocks noChangeArrowheads="1"/>
          </p:cNvSpPr>
          <p:nvPr/>
        </p:nvSpPr>
        <p:spPr bwMode="auto">
          <a:xfrm>
            <a:off x="7577138" y="4772025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i="1">
                <a:solidFill>
                  <a:schemeClr val="tx2"/>
                </a:solidFill>
                <a:latin typeface="Comic Sans MS" pitchFamily="66" charset="0"/>
              </a:rPr>
              <a:t>WHY?</a:t>
            </a:r>
            <a:endParaRPr lang="fr-BE" altLang="en-US" sz="18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537102" name="Rectangle 78"/>
          <p:cNvSpPr>
            <a:spLocks noGrp="1" noChangeArrowheads="1"/>
          </p:cNvSpPr>
          <p:nvPr>
            <p:ph type="title"/>
          </p:nvPr>
        </p:nvSpPr>
        <p:spPr>
          <a:xfrm>
            <a:off x="177800" y="354013"/>
            <a:ext cx="8794750" cy="81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Building goal models:  </a:t>
            </a:r>
            <a:br>
              <a:rPr lang="en-US" altLang="en-US" smtClean="0"/>
            </a:br>
            <a:r>
              <a:rPr lang="en-US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</a:t>
            </a:r>
            <a:r>
              <a:rPr lang="en-US" altLang="en-US" smtClean="0"/>
              <a:t> </a:t>
            </a:r>
            <a:r>
              <a:rPr lang="en-US" altLang="en-US" sz="2400" smtClean="0"/>
              <a:t>and</a:t>
            </a:r>
            <a:r>
              <a:rPr lang="en-US" altLang="en-US" smtClean="0"/>
              <a:t> </a:t>
            </a:r>
            <a:r>
              <a:rPr lang="en-US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en-US" altLang="en-US" smtClean="0"/>
              <a:t> questions</a:t>
            </a:r>
            <a:endParaRPr lang="en-US" altLang="en-US" sz="2000" smtClean="0"/>
          </a:p>
        </p:txBody>
      </p:sp>
      <p:pic>
        <p:nvPicPr>
          <p:cNvPr id="41992" name="Picture 79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39725"/>
            <a:ext cx="8794750" cy="81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Building goal models:  </a:t>
            </a:r>
            <a:br>
              <a:rPr lang="en-US" altLang="en-US" smtClean="0"/>
            </a:br>
            <a:r>
              <a:rPr lang="en-US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</a:t>
            </a:r>
            <a:r>
              <a:rPr lang="en-US" altLang="en-US" smtClean="0"/>
              <a:t> </a:t>
            </a:r>
            <a:r>
              <a:rPr lang="en-US" altLang="en-US" sz="2400" smtClean="0"/>
              <a:t>and</a:t>
            </a:r>
            <a:r>
              <a:rPr lang="en-US" altLang="en-US" smtClean="0"/>
              <a:t> </a:t>
            </a:r>
            <a:r>
              <a:rPr lang="en-US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en-US" altLang="en-US" smtClean="0"/>
              <a:t> questions</a:t>
            </a:r>
            <a:endParaRPr lang="en-US" altLang="en-US" sz="2000" smtClean="0"/>
          </a:p>
        </p:txBody>
      </p:sp>
      <p:sp>
        <p:nvSpPr>
          <p:cNvPr id="1458179" name="Line 3"/>
          <p:cNvSpPr>
            <a:spLocks noChangeShapeType="1"/>
          </p:cNvSpPr>
          <p:nvPr/>
        </p:nvSpPr>
        <p:spPr bwMode="auto">
          <a:xfrm>
            <a:off x="2951163" y="4665663"/>
            <a:ext cx="692150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180" name="Oval 4"/>
          <p:cNvSpPr>
            <a:spLocks noChangeArrowheads="1"/>
          </p:cNvSpPr>
          <p:nvPr/>
        </p:nvSpPr>
        <p:spPr bwMode="auto">
          <a:xfrm>
            <a:off x="3638550" y="4883150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8181" name="Line 5"/>
          <p:cNvSpPr>
            <a:spLocks noChangeShapeType="1"/>
          </p:cNvSpPr>
          <p:nvPr/>
        </p:nvSpPr>
        <p:spPr bwMode="auto">
          <a:xfrm>
            <a:off x="5807075" y="5110163"/>
            <a:ext cx="1189038" cy="295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3679825" y="4105275"/>
            <a:ext cx="1822450" cy="508000"/>
          </a:xfrm>
          <a:prstGeom prst="parallelogram">
            <a:avLst>
              <a:gd name="adj" fmla="val 1650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660775" y="4181475"/>
            <a:ext cx="194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NoTrainCollision</a:t>
            </a:r>
          </a:p>
        </p:txBody>
      </p:sp>
      <p:sp>
        <p:nvSpPr>
          <p:cNvPr id="1458184" name="Line 8"/>
          <p:cNvSpPr>
            <a:spLocks noChangeShapeType="1"/>
          </p:cNvSpPr>
          <p:nvPr/>
        </p:nvSpPr>
        <p:spPr bwMode="auto">
          <a:xfrm>
            <a:off x="2562225" y="3810000"/>
            <a:ext cx="64770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185" name="Line 9"/>
          <p:cNvSpPr>
            <a:spLocks noChangeShapeType="1"/>
          </p:cNvSpPr>
          <p:nvPr/>
        </p:nvSpPr>
        <p:spPr bwMode="auto">
          <a:xfrm>
            <a:off x="2511425" y="33782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186" name="Line 10"/>
          <p:cNvSpPr>
            <a:spLocks noChangeShapeType="1"/>
          </p:cNvSpPr>
          <p:nvPr/>
        </p:nvSpPr>
        <p:spPr bwMode="auto">
          <a:xfrm flipH="1">
            <a:off x="1570038" y="3822700"/>
            <a:ext cx="865187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1533525" y="2238375"/>
            <a:ext cx="2082800" cy="508000"/>
          </a:xfrm>
          <a:prstGeom prst="parallelogram">
            <a:avLst>
              <a:gd name="adj" fmla="val 188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58188" name="Line 12"/>
          <p:cNvSpPr>
            <a:spLocks noChangeShapeType="1"/>
          </p:cNvSpPr>
          <p:nvPr/>
        </p:nvSpPr>
        <p:spPr bwMode="auto">
          <a:xfrm>
            <a:off x="3832225" y="2565400"/>
            <a:ext cx="64770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189" name="Line 13"/>
          <p:cNvSpPr>
            <a:spLocks noChangeShapeType="1"/>
          </p:cNvSpPr>
          <p:nvPr/>
        </p:nvSpPr>
        <p:spPr bwMode="auto">
          <a:xfrm flipH="1">
            <a:off x="3763963" y="2133600"/>
            <a:ext cx="17462" cy="3222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190" name="Line 14"/>
          <p:cNvSpPr>
            <a:spLocks noChangeShapeType="1"/>
          </p:cNvSpPr>
          <p:nvPr/>
        </p:nvSpPr>
        <p:spPr bwMode="auto">
          <a:xfrm flipH="1">
            <a:off x="3235325" y="2578100"/>
            <a:ext cx="469900" cy="266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3781425" y="2847975"/>
            <a:ext cx="2247900" cy="508000"/>
          </a:xfrm>
          <a:prstGeom prst="parallelogram">
            <a:avLst>
              <a:gd name="adj" fmla="val 2036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3851275" y="2924175"/>
            <a:ext cx="2170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SafeTransportation</a:t>
            </a: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2028825" y="1743075"/>
            <a:ext cx="3924300" cy="393700"/>
          </a:xfrm>
          <a:prstGeom prst="parallelogram">
            <a:avLst>
              <a:gd name="adj" fmla="val 45870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151063" y="1801813"/>
            <a:ext cx="37861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EffectivePassengersTransportation</a:t>
            </a: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1266825" y="2847975"/>
            <a:ext cx="2413000" cy="508000"/>
          </a:xfrm>
          <a:prstGeom prst="parallelogram">
            <a:avLst>
              <a:gd name="adj" fmla="val 2185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341438" y="2924175"/>
            <a:ext cx="2328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RapidTransportation</a:t>
            </a: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457200" y="4117975"/>
            <a:ext cx="1444625" cy="508000"/>
          </a:xfrm>
          <a:prstGeom prst="parallelogram">
            <a:avLst>
              <a:gd name="adj" fmla="val 1308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511175" y="4194175"/>
            <a:ext cx="1420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FastJourney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5475288" y="4103688"/>
            <a:ext cx="1612900" cy="509587"/>
          </a:xfrm>
          <a:prstGeom prst="parallelogram">
            <a:avLst>
              <a:gd name="adj" fmla="val 25863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5559425" y="4106863"/>
            <a:ext cx="15208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DoorsClosed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WhileMoving</a:t>
            </a:r>
          </a:p>
        </p:txBody>
      </p:sp>
      <p:sp>
        <p:nvSpPr>
          <p:cNvPr id="1458201" name="Line 25"/>
          <p:cNvSpPr>
            <a:spLocks noChangeShapeType="1"/>
          </p:cNvSpPr>
          <p:nvPr/>
        </p:nvSpPr>
        <p:spPr bwMode="auto">
          <a:xfrm>
            <a:off x="3800475" y="5029200"/>
            <a:ext cx="341313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482600" y="5387975"/>
            <a:ext cx="1814513" cy="558800"/>
          </a:xfrm>
          <a:prstGeom prst="parallelogram">
            <a:avLst>
              <a:gd name="adj" fmla="val 26534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592138" y="5408613"/>
            <a:ext cx="17113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FastRunWhen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     GoSignal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2308225" y="5387975"/>
            <a:ext cx="1517650" cy="546100"/>
          </a:xfrm>
          <a:prstGeom prst="parallelogram">
            <a:avLst>
              <a:gd name="adj" fmla="val 2270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2382838" y="5408613"/>
            <a:ext cx="14287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SignalSetToGoPromptly</a:t>
            </a:r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1304925" y="1679575"/>
            <a:ext cx="787400" cy="546100"/>
          </a:xfrm>
          <a:prstGeom prst="parallelogram">
            <a:avLst>
              <a:gd name="adj" fmla="val 66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58207" name="Line 31"/>
          <p:cNvSpPr>
            <a:spLocks noChangeShapeType="1"/>
          </p:cNvSpPr>
          <p:nvPr/>
        </p:nvSpPr>
        <p:spPr bwMode="auto">
          <a:xfrm flipH="1">
            <a:off x="4518025" y="5199063"/>
            <a:ext cx="4763" cy="436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7088188" y="4092575"/>
            <a:ext cx="1485900" cy="522288"/>
          </a:xfrm>
          <a:prstGeom prst="parallelogram">
            <a:avLst>
              <a:gd name="adj" fmla="val 19269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7134225" y="4119563"/>
            <a:ext cx="1433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BlockSpeed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  Limited</a:t>
            </a:r>
          </a:p>
        </p:txBody>
      </p:sp>
      <p:sp>
        <p:nvSpPr>
          <p:cNvPr id="1458210" name="Oval 34"/>
          <p:cNvSpPr>
            <a:spLocks noChangeArrowheads="1"/>
          </p:cNvSpPr>
          <p:nvPr/>
        </p:nvSpPr>
        <p:spPr bwMode="auto">
          <a:xfrm>
            <a:off x="3690938" y="2455863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8211" name="Oval 35"/>
          <p:cNvSpPr>
            <a:spLocks noChangeArrowheads="1"/>
          </p:cNvSpPr>
          <p:nvPr/>
        </p:nvSpPr>
        <p:spPr bwMode="auto">
          <a:xfrm>
            <a:off x="2425700" y="3683000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8212" name="Line 36"/>
          <p:cNvSpPr>
            <a:spLocks noChangeShapeType="1"/>
          </p:cNvSpPr>
          <p:nvPr/>
        </p:nvSpPr>
        <p:spPr bwMode="auto">
          <a:xfrm>
            <a:off x="5091113" y="3806825"/>
            <a:ext cx="1044575" cy="269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3" name="Line 37"/>
          <p:cNvSpPr>
            <a:spLocks noChangeShapeType="1"/>
          </p:cNvSpPr>
          <p:nvPr/>
        </p:nvSpPr>
        <p:spPr bwMode="auto">
          <a:xfrm>
            <a:off x="5051425" y="33782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4" name="Line 38"/>
          <p:cNvSpPr>
            <a:spLocks noChangeShapeType="1"/>
          </p:cNvSpPr>
          <p:nvPr/>
        </p:nvSpPr>
        <p:spPr bwMode="auto">
          <a:xfrm flipH="1">
            <a:off x="4505325" y="3822700"/>
            <a:ext cx="469900" cy="266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5" name="Oval 39"/>
          <p:cNvSpPr>
            <a:spLocks noChangeArrowheads="1"/>
          </p:cNvSpPr>
          <p:nvPr/>
        </p:nvSpPr>
        <p:spPr bwMode="auto">
          <a:xfrm>
            <a:off x="4978400" y="3695700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8216" name="Line 40"/>
          <p:cNvSpPr>
            <a:spLocks noChangeShapeType="1"/>
          </p:cNvSpPr>
          <p:nvPr/>
        </p:nvSpPr>
        <p:spPr bwMode="auto">
          <a:xfrm>
            <a:off x="5140325" y="3746500"/>
            <a:ext cx="2324100" cy="33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7" name="Line 41"/>
          <p:cNvSpPr>
            <a:spLocks noChangeShapeType="1"/>
          </p:cNvSpPr>
          <p:nvPr/>
        </p:nvSpPr>
        <p:spPr bwMode="auto">
          <a:xfrm>
            <a:off x="1787525" y="5092700"/>
            <a:ext cx="88900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8" name="Line 42"/>
          <p:cNvSpPr>
            <a:spLocks noChangeShapeType="1"/>
          </p:cNvSpPr>
          <p:nvPr/>
        </p:nvSpPr>
        <p:spPr bwMode="auto">
          <a:xfrm>
            <a:off x="1439863" y="4660900"/>
            <a:ext cx="27305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9" name="Line 43"/>
          <p:cNvSpPr>
            <a:spLocks noChangeShapeType="1"/>
          </p:cNvSpPr>
          <p:nvPr/>
        </p:nvSpPr>
        <p:spPr bwMode="auto">
          <a:xfrm flipH="1">
            <a:off x="1190625" y="5105400"/>
            <a:ext cx="469900" cy="266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20" name="Oval 44"/>
          <p:cNvSpPr>
            <a:spLocks noChangeArrowheads="1"/>
          </p:cNvSpPr>
          <p:nvPr/>
        </p:nvSpPr>
        <p:spPr bwMode="auto">
          <a:xfrm>
            <a:off x="1651000" y="4978400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58221" name="Oval 45"/>
          <p:cNvSpPr>
            <a:spLocks noChangeArrowheads="1"/>
          </p:cNvSpPr>
          <p:nvPr/>
        </p:nvSpPr>
        <p:spPr bwMode="auto">
          <a:xfrm>
            <a:off x="4432300" y="5029200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8222" name="Line 46"/>
          <p:cNvSpPr>
            <a:spLocks noChangeShapeType="1"/>
          </p:cNvSpPr>
          <p:nvPr/>
        </p:nvSpPr>
        <p:spPr bwMode="auto">
          <a:xfrm flipH="1">
            <a:off x="4505325" y="4610100"/>
            <a:ext cx="0" cy="419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23" name="Oval 47"/>
          <p:cNvSpPr>
            <a:spLocks noChangeArrowheads="1"/>
          </p:cNvSpPr>
          <p:nvPr/>
        </p:nvSpPr>
        <p:spPr bwMode="auto">
          <a:xfrm>
            <a:off x="5637213" y="4962525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8224" name="Line 48"/>
          <p:cNvSpPr>
            <a:spLocks noChangeShapeType="1"/>
          </p:cNvSpPr>
          <p:nvPr/>
        </p:nvSpPr>
        <p:spPr bwMode="auto">
          <a:xfrm>
            <a:off x="4899025" y="4622800"/>
            <a:ext cx="715963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5761038" y="4843463"/>
            <a:ext cx="93186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bg2"/>
                </a:solidFill>
                <a:latin typeface="Arial" pitchFamily="34" charset="0"/>
              </a:rPr>
              <a:t>current</a:t>
            </a:r>
            <a:endParaRPr lang="fr-BE" altLang="en-US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4530725" y="4946650"/>
            <a:ext cx="6731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bg2"/>
                </a:solidFill>
                <a:latin typeface="Arial" pitchFamily="34" charset="0"/>
              </a:rPr>
              <a:t>S2B</a:t>
            </a:r>
            <a:endParaRPr lang="fr-BE" altLang="en-US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58227" name="Line 51"/>
          <p:cNvSpPr>
            <a:spLocks noChangeShapeType="1"/>
          </p:cNvSpPr>
          <p:nvPr/>
        </p:nvSpPr>
        <p:spPr bwMode="auto">
          <a:xfrm flipH="1">
            <a:off x="342900" y="2286000"/>
            <a:ext cx="12700" cy="32893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28" name="Line 52"/>
          <p:cNvSpPr>
            <a:spLocks noChangeShapeType="1"/>
          </p:cNvSpPr>
          <p:nvPr/>
        </p:nvSpPr>
        <p:spPr bwMode="auto">
          <a:xfrm>
            <a:off x="8755063" y="2146300"/>
            <a:ext cx="4762" cy="32893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258763" y="2239963"/>
            <a:ext cx="1331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i="1">
                <a:solidFill>
                  <a:schemeClr val="tx2"/>
                </a:solidFill>
                <a:latin typeface="Comic Sans MS" pitchFamily="66" charset="0"/>
              </a:rPr>
              <a:t>HOW?</a:t>
            </a:r>
            <a:endParaRPr lang="fr-BE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062" name="Text Box 54"/>
          <p:cNvSpPr txBox="1">
            <a:spLocks noChangeArrowheads="1"/>
          </p:cNvSpPr>
          <p:nvPr/>
        </p:nvSpPr>
        <p:spPr bwMode="auto">
          <a:xfrm>
            <a:off x="7577138" y="4943475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i="1">
                <a:solidFill>
                  <a:schemeClr val="tx2"/>
                </a:solidFill>
                <a:latin typeface="Comic Sans MS" pitchFamily="66" charset="0"/>
              </a:rPr>
              <a:t>WHY?</a:t>
            </a:r>
            <a:endParaRPr lang="fr-BE" altLang="en-US" sz="1800" b="0">
              <a:solidFill>
                <a:schemeClr val="tx2"/>
              </a:solidFill>
              <a:latin typeface="Arial" pitchFamily="34" charset="0"/>
            </a:endParaRPr>
          </a:p>
        </p:txBody>
      </p:sp>
      <p:grpSp>
        <p:nvGrpSpPr>
          <p:cNvPr id="43063" name="Group 55"/>
          <p:cNvGrpSpPr>
            <a:grpSpLocks/>
          </p:cNvGrpSpPr>
          <p:nvPr/>
        </p:nvGrpSpPr>
        <p:grpSpPr bwMode="auto">
          <a:xfrm>
            <a:off x="3800475" y="5419725"/>
            <a:ext cx="2443163" cy="517525"/>
            <a:chOff x="3310" y="3489"/>
            <a:chExt cx="1539" cy="326"/>
          </a:xfrm>
        </p:grpSpPr>
        <p:sp>
          <p:nvSpPr>
            <p:cNvPr id="43070" name="AutoShape 56"/>
            <p:cNvSpPr>
              <a:spLocks noChangeArrowheads="1"/>
            </p:cNvSpPr>
            <p:nvPr/>
          </p:nvSpPr>
          <p:spPr bwMode="auto">
            <a:xfrm>
              <a:off x="3310" y="3489"/>
              <a:ext cx="1534" cy="326"/>
            </a:xfrm>
            <a:prstGeom prst="parallelogram">
              <a:avLst>
                <a:gd name="adj" fmla="val 29693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3071" name="Text Box 57"/>
            <p:cNvSpPr txBox="1">
              <a:spLocks noChangeArrowheads="1"/>
            </p:cNvSpPr>
            <p:nvPr/>
          </p:nvSpPr>
          <p:spPr bwMode="auto">
            <a:xfrm>
              <a:off x="3403" y="3493"/>
              <a:ext cx="144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WorstCaseStopping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DistanceMaintained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3064" name="Group 58"/>
          <p:cNvGrpSpPr>
            <a:grpSpLocks/>
          </p:cNvGrpSpPr>
          <p:nvPr/>
        </p:nvGrpSpPr>
        <p:grpSpPr bwMode="auto">
          <a:xfrm>
            <a:off x="6246813" y="5426075"/>
            <a:ext cx="1573212" cy="523875"/>
            <a:chOff x="2366" y="3494"/>
            <a:chExt cx="928" cy="330"/>
          </a:xfrm>
        </p:grpSpPr>
        <p:sp>
          <p:nvSpPr>
            <p:cNvPr id="43068" name="AutoShape 59"/>
            <p:cNvSpPr>
              <a:spLocks noChangeArrowheads="1"/>
            </p:cNvSpPr>
            <p:nvPr/>
          </p:nvSpPr>
          <p:spPr bwMode="auto">
            <a:xfrm>
              <a:off x="2366" y="3494"/>
              <a:ext cx="928" cy="330"/>
            </a:xfrm>
            <a:prstGeom prst="parallelogram">
              <a:avLst>
                <a:gd name="adj" fmla="val 22979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3069" name="Text Box 60"/>
            <p:cNvSpPr txBox="1">
              <a:spLocks noChangeArrowheads="1"/>
            </p:cNvSpPr>
            <p:nvPr/>
          </p:nvSpPr>
          <p:spPr bwMode="auto">
            <a:xfrm>
              <a:off x="2413" y="3505"/>
              <a:ext cx="87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NoTrainsOn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SameBlock</a:t>
              </a:r>
            </a:p>
          </p:txBody>
        </p:sp>
      </p:grpSp>
      <p:sp>
        <p:nvSpPr>
          <p:cNvPr id="43065" name="AutoShape 61"/>
          <p:cNvSpPr>
            <a:spLocks noChangeArrowheads="1"/>
          </p:cNvSpPr>
          <p:nvPr/>
        </p:nvSpPr>
        <p:spPr bwMode="auto">
          <a:xfrm>
            <a:off x="1982788" y="4135438"/>
            <a:ext cx="1662112" cy="508000"/>
          </a:xfrm>
          <a:prstGeom prst="parallelogram">
            <a:avLst>
              <a:gd name="adj" fmla="val 1505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66" name="Text Box 62"/>
          <p:cNvSpPr txBox="1">
            <a:spLocks noChangeArrowheads="1"/>
          </p:cNvSpPr>
          <p:nvPr/>
        </p:nvSpPr>
        <p:spPr bwMode="auto">
          <a:xfrm>
            <a:off x="2044700" y="4211638"/>
            <a:ext cx="163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HighFrequency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43067" name="Picture 6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11150"/>
            <a:ext cx="8794750" cy="812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Identifying goals from </a:t>
            </a:r>
            <a:r>
              <a:rPr lang="en-US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en-US" altLang="en-US" smtClean="0"/>
              <a:t> questions</a:t>
            </a:r>
            <a:br>
              <a:rPr lang="en-US" altLang="en-US" smtClean="0"/>
            </a:br>
            <a:r>
              <a:rPr lang="en-US" altLang="en-US" smtClean="0"/>
              <a:t>about scenario episodes</a:t>
            </a:r>
            <a:endParaRPr lang="en-US" altLang="en-US" sz="2000" smtClean="0"/>
          </a:p>
        </p:txBody>
      </p:sp>
      <p:pic>
        <p:nvPicPr>
          <p:cNvPr id="18436" name="Picture 6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4" name="Object 64"/>
          <p:cNvGraphicFramePr>
            <a:graphicFrameLocks/>
          </p:cNvGraphicFramePr>
          <p:nvPr/>
        </p:nvGraphicFramePr>
        <p:xfrm>
          <a:off x="85725" y="1776413"/>
          <a:ext cx="9144000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Picture" r:id="rId5" imgW="4950360" imgH="2004120" progId="Word.Picture.8">
                  <p:embed/>
                </p:oleObj>
              </mc:Choice>
              <mc:Fallback>
                <p:oleObj name="Picture" r:id="rId5" imgW="4950360" imgH="2004120" progId="Word.Picture.8">
                  <p:embed/>
                  <p:pic>
                    <p:nvPicPr>
                      <p:cNvPr id="0" name="Object 6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1776413"/>
                        <a:ext cx="9144000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3775" y="214313"/>
            <a:ext cx="809625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Heuristic rules for later discovery of goals  </a:t>
            </a:r>
            <a:r>
              <a:rPr lang="en-US" altLang="en-US" sz="2000" smtClean="0"/>
              <a:t>(2)</a:t>
            </a:r>
            <a:endParaRPr lang="en-US" altLang="en-US" smtClean="0"/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73063" y="895350"/>
            <a:ext cx="8337550" cy="1595438"/>
          </a:xfrm>
        </p:spPr>
        <p:txBody>
          <a:bodyPr/>
          <a:lstStyle/>
          <a:p>
            <a:r>
              <a:rPr lang="en-US" altLang="en-US" smtClean="0"/>
              <a:t>Split responsibilities among agents</a:t>
            </a:r>
          </a:p>
          <a:p>
            <a:pPr lvl="1"/>
            <a:r>
              <a:rPr lang="en-US" altLang="en-US" smtClean="0"/>
              <a:t>to get subgoals involving fewer agents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mtClean="0"/>
              <a:t>           and move towards requirements and expectations</a:t>
            </a:r>
          </a:p>
        </p:txBody>
      </p:sp>
      <p:pic>
        <p:nvPicPr>
          <p:cNvPr id="19461" name="Picture 102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8" name="Object 1029"/>
          <p:cNvGraphicFramePr>
            <a:graphicFrameLocks noChangeAspect="1"/>
          </p:cNvGraphicFramePr>
          <p:nvPr/>
        </p:nvGraphicFramePr>
        <p:xfrm>
          <a:off x="855663" y="2833688"/>
          <a:ext cx="7431087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Picture" r:id="rId5" imgW="3240360" imgH="1639440" progId="Word.Picture.8">
                  <p:embed/>
                </p:oleObj>
              </mc:Choice>
              <mc:Fallback>
                <p:oleObj name="Picture" r:id="rId5" imgW="3240360" imgH="1639440" progId="Word.Picture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833688"/>
                        <a:ext cx="7431087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809625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Heuristic rules for later discovery of goals  </a:t>
            </a:r>
            <a:r>
              <a:rPr lang="en-US" altLang="en-US" sz="2000" smtClean="0"/>
              <a:t>(3)</a:t>
            </a:r>
            <a:endParaRPr lang="en-US" altLang="en-US" smtClean="0"/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009650"/>
            <a:ext cx="8337550" cy="1595438"/>
          </a:xfrm>
        </p:spPr>
        <p:txBody>
          <a:bodyPr/>
          <a:lstStyle/>
          <a:p>
            <a:pPr>
              <a:defRPr/>
            </a:pPr>
            <a:r>
              <a:rPr lang="en-US" smtClean="0"/>
              <a:t>Identify soft goals from pros &amp; cons of alternative options</a:t>
            </a:r>
          </a:p>
          <a:p>
            <a:pPr lvl="1">
              <a:defRPr/>
            </a:pPr>
            <a:r>
              <a:rPr lang="en-US" smtClean="0"/>
              <a:t>pro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r>
              <a:rPr lang="en-US" smtClean="0"/>
              <a:t> link to missing parent soft goal ?</a:t>
            </a:r>
          </a:p>
          <a:p>
            <a:pPr lvl="1">
              <a:defRPr/>
            </a:pPr>
            <a:r>
              <a:rPr lang="en-US" smtClean="0"/>
              <a:t>con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conflict</a:t>
            </a:r>
            <a:r>
              <a:rPr lang="en-US" smtClean="0"/>
              <a:t> link to missing parent soft goal ?</a:t>
            </a:r>
          </a:p>
        </p:txBody>
      </p:sp>
      <p:pic>
        <p:nvPicPr>
          <p:cNvPr id="20485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30163" y="3076575"/>
          <a:ext cx="913606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Picture" r:id="rId5" imgW="5130000" imgH="1190160" progId="Word.Picture.8">
                  <p:embed/>
                </p:oleObj>
              </mc:Choice>
              <mc:Fallback>
                <p:oleObj name="Picture" r:id="rId5" imgW="5130000" imgH="119016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3076575"/>
                        <a:ext cx="9136062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1463"/>
            <a:ext cx="795972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Heuristic rules for later discovery of goals  </a:t>
            </a:r>
            <a:r>
              <a:rPr lang="en-US" altLang="en-US" sz="2000" smtClean="0"/>
              <a:t>(4)</a:t>
            </a:r>
          </a:p>
        </p:txBody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1139825"/>
            <a:ext cx="8801100" cy="5287963"/>
          </a:xfrm>
        </p:spPr>
        <p:txBody>
          <a:bodyPr/>
          <a:lstStyle/>
          <a:p>
            <a:r>
              <a:rPr lang="en-US" altLang="en-US" smtClean="0"/>
              <a:t>Identify wishes of human agents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 smtClean="0"/>
              <a:t>      e.g.</a:t>
            </a:r>
            <a:r>
              <a:rPr lang="en-US" altLang="en-US" smtClean="0"/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MinimalRequirementsOnParticipants</a:t>
            </a:r>
            <a:endParaRPr lang="en-US" altLang="en-US" smtClean="0"/>
          </a:p>
          <a:p>
            <a:pPr>
              <a:lnSpc>
                <a:spcPct val="170000"/>
              </a:lnSpc>
            </a:pPr>
            <a:r>
              <a:rPr lang="en-US" altLang="en-US" smtClean="0"/>
              <a:t>Check the converse of </a:t>
            </a:r>
            <a:r>
              <a:rPr lang="en-US" altLang="en-US" i="1" smtClean="0"/>
              <a:t>Achieve</a:t>
            </a:r>
            <a:r>
              <a:rPr lang="en-US" altLang="en-US" smtClean="0"/>
              <a:t> goal for missing </a:t>
            </a:r>
            <a:r>
              <a:rPr lang="en-US" altLang="en-US" i="1" smtClean="0"/>
              <a:t>Maintain</a:t>
            </a:r>
            <a:r>
              <a:rPr lang="en-US" altLang="en-US" smtClean="0"/>
              <a:t> goal</a:t>
            </a:r>
          </a:p>
          <a:p>
            <a:pPr lvl="2"/>
            <a:r>
              <a:rPr lang="en-US" altLang="en-US" smtClean="0"/>
              <a:t>Achieve [Target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en-US" altLang="en-US" smtClean="0"/>
              <a:t>Condition]:</a:t>
            </a:r>
          </a:p>
          <a:p>
            <a:pPr lvl="2">
              <a:lnSpc>
                <a:spcPct val="90000"/>
              </a:lnSpc>
            </a:pPr>
            <a:r>
              <a:rPr kumimoji="0" lang="en-GB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           if</a:t>
            </a:r>
            <a:r>
              <a:rPr kumimoji="0" lang="en-GB" altLang="en-US" smtClean="0">
                <a:latin typeface="Arial" pitchFamily="34" charset="0"/>
              </a:rPr>
              <a:t> Condition </a:t>
            </a:r>
            <a:r>
              <a:rPr kumimoji="0" lang="en-GB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altLang="en-US" smtClean="0">
                <a:latin typeface="Arial" pitchFamily="34" charset="0"/>
              </a:rPr>
              <a:t> </a:t>
            </a:r>
            <a:r>
              <a:rPr kumimoji="0" lang="en-GB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sooner-or-later</a:t>
            </a:r>
            <a:r>
              <a:rPr kumimoji="0" lang="en-GB" altLang="en-US" smtClean="0">
                <a:latin typeface="Arial" pitchFamily="34" charset="0"/>
              </a:rPr>
              <a:t> Target</a:t>
            </a:r>
          </a:p>
          <a:p>
            <a:pPr lvl="2">
              <a:lnSpc>
                <a:spcPct val="90000"/>
              </a:lnSpc>
            </a:pPr>
            <a:r>
              <a:rPr kumimoji="0" lang="en-GB" altLang="en-US" sz="2400" smtClean="0">
                <a:solidFill>
                  <a:schemeClr val="tx2"/>
                </a:solidFill>
                <a:latin typeface="Arial" pitchFamily="34" charset="0"/>
              </a:rPr>
              <a:t>?</a:t>
            </a:r>
            <a:r>
              <a:rPr lang="en-US" altLang="en-US" sz="2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¯</a:t>
            </a:r>
            <a:r>
              <a:rPr lang="en-US" altLang="en-US" smtClean="0">
                <a:latin typeface="Symbol" pitchFamily="18" charset="2"/>
              </a:rPr>
              <a:t>  </a:t>
            </a:r>
            <a:r>
              <a:rPr kumimoji="0" lang="en-GB" altLang="en-US" sz="2400" smtClean="0">
                <a:solidFill>
                  <a:schemeClr val="tx2"/>
                </a:solidFill>
                <a:latin typeface="Arial" pitchFamily="34" charset="0"/>
              </a:rPr>
              <a:t>?</a:t>
            </a:r>
            <a:endParaRPr kumimoji="0" lang="en-GB" altLang="en-US" smtClean="0">
              <a:latin typeface="Arial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mtClean="0"/>
              <a:t>Maintain [Target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OnlyIf </a:t>
            </a:r>
            <a:r>
              <a:rPr lang="en-US" altLang="en-US" smtClean="0"/>
              <a:t>Condition]:</a:t>
            </a:r>
          </a:p>
          <a:p>
            <a:pPr lvl="2">
              <a:lnSpc>
                <a:spcPct val="90000"/>
              </a:lnSpc>
            </a:pPr>
            <a:r>
              <a:rPr kumimoji="0" lang="en-GB" altLang="en-US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           always</a:t>
            </a:r>
            <a:r>
              <a:rPr kumimoji="0" lang="en-GB" altLang="en-US" smtClean="0">
                <a:latin typeface="Arial" pitchFamily="34" charset="0"/>
              </a:rPr>
              <a:t> (</a:t>
            </a:r>
            <a:r>
              <a:rPr kumimoji="0" lang="en-GB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altLang="en-US" smtClean="0">
                <a:latin typeface="Arial" pitchFamily="34" charset="0"/>
              </a:rPr>
              <a:t> Target </a:t>
            </a:r>
            <a:r>
              <a:rPr kumimoji="0" lang="en-GB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altLang="en-US" smtClean="0">
                <a:latin typeface="Arial" pitchFamily="34" charset="0"/>
              </a:rPr>
              <a:t> Condition)</a:t>
            </a:r>
          </a:p>
          <a:p>
            <a:pPr lvl="2">
              <a:lnSpc>
                <a:spcPct val="130000"/>
              </a:lnSpc>
            </a:pPr>
            <a:r>
              <a:rPr lang="en-US" altLang="en-US" sz="1800" smtClean="0"/>
              <a:t>e.g.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Achieve [ItemSent </a:t>
            </a:r>
            <a:r>
              <a:rPr lang="en-US" altLang="en-US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Paid]</a:t>
            </a:r>
            <a:r>
              <a:rPr lang="en-US" altLang="en-US" smtClean="0">
                <a:solidFill>
                  <a:srgbClr val="5F5F5F"/>
                </a:solidFill>
              </a:rPr>
              <a:t> </a:t>
            </a:r>
            <a:r>
              <a:rPr lang="en-US" altLang="en-US" sz="2400" b="1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en-US" altLang="en-US" smtClean="0">
                <a:latin typeface="Symbol" pitchFamily="18" charset="2"/>
              </a:rPr>
              <a:t>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Maintain [ItemSent </a:t>
            </a:r>
            <a:r>
              <a:rPr lang="en-US" altLang="en-US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OnlyIf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Paid]</a:t>
            </a:r>
            <a:endParaRPr lang="en-US" altLang="en-US" smtClean="0">
              <a:solidFill>
                <a:srgbClr val="5F5F5F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     Achieve [reverseThrustEnabled </a:t>
            </a:r>
            <a:r>
              <a:rPr lang="en-US" altLang="en-US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PlaneOnGround]</a:t>
            </a:r>
            <a:r>
              <a:rPr lang="en-US" altLang="en-US" smtClean="0">
                <a:solidFill>
                  <a:srgbClr val="5F5F5F"/>
                </a:solidFill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mtClean="0">
                <a:solidFill>
                  <a:srgbClr val="5F5F5F"/>
                </a:solidFill>
              </a:rPr>
              <a:t>                </a:t>
            </a:r>
            <a:r>
              <a:rPr lang="en-US" altLang="en-US" sz="2400" b="1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en-US" altLang="en-US" smtClean="0">
                <a:solidFill>
                  <a:srgbClr val="5F5F5F"/>
                </a:solidFill>
              </a:rPr>
              <a:t>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Maintain [reverseThrust </a:t>
            </a:r>
            <a:r>
              <a:rPr lang="en-US" altLang="en-US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OnlyIf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PlaneOnGround]</a:t>
            </a:r>
          </a:p>
        </p:txBody>
      </p:sp>
      <p:pic>
        <p:nvPicPr>
          <p:cNvPr id="44036" name="Picture 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8538" y="271463"/>
            <a:ext cx="795972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Building goal models:  delimiting their scope</a:t>
            </a:r>
            <a:endParaRPr lang="en-US" altLang="en-US" sz="2000" smtClean="0"/>
          </a:p>
        </p:txBody>
      </p:sp>
      <p:sp>
        <p:nvSpPr>
          <p:cNvPr id="14796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3038" y="1268413"/>
            <a:ext cx="8801100" cy="4995862"/>
          </a:xfrm>
        </p:spPr>
        <p:txBody>
          <a:bodyPr/>
          <a:lstStyle/>
          <a:p>
            <a:r>
              <a:rPr lang="en-US" altLang="en-US" sz="2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</a:t>
            </a:r>
            <a:r>
              <a:rPr lang="en-US" altLang="en-US" sz="2600" smtClean="0"/>
              <a:t> goals … </a:t>
            </a:r>
            <a:r>
              <a:rPr lang="en-US" altLang="en-US" sz="2600" i="1" smtClean="0"/>
              <a:t>until when ?</a:t>
            </a:r>
            <a:endParaRPr lang="en-US" altLang="en-US" i="1" smtClean="0"/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mtClean="0"/>
              <a:t>... </a:t>
            </a:r>
            <a:r>
              <a:rPr lang="en-US" altLang="en-US" smtClean="0">
                <a:solidFill>
                  <a:schemeClr val="tx1"/>
                </a:solidFill>
              </a:rPr>
              <a:t>until</a:t>
            </a:r>
            <a:r>
              <a:rPr lang="en-US" altLang="en-US" smtClean="0"/>
              <a:t> assignable to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single</a:t>
            </a:r>
            <a:r>
              <a:rPr lang="en-US" altLang="en-US" smtClean="0"/>
              <a:t> agents as ...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</a:t>
            </a:r>
            <a:r>
              <a:rPr lang="en-US" altLang="en-US" smtClean="0"/>
              <a:t>  </a:t>
            </a:r>
            <a:r>
              <a:rPr lang="en-US" altLang="en-US" sz="2000" smtClean="0"/>
              <a:t> (software agent)</a:t>
            </a:r>
          </a:p>
          <a:p>
            <a:pPr lvl="1">
              <a:spcBef>
                <a:spcPct val="30000"/>
              </a:spcBef>
            </a:pPr>
            <a:r>
              <a:rPr lang="en-US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expectation</a:t>
            </a:r>
            <a:r>
              <a:rPr lang="en-US" altLang="en-US" smtClean="0"/>
              <a:t>   </a:t>
            </a:r>
            <a:r>
              <a:rPr lang="en-US" altLang="en-US" sz="2000" smtClean="0"/>
              <a:t>(environment agent)</a:t>
            </a:r>
          </a:p>
          <a:p>
            <a:pPr>
              <a:lnSpc>
                <a:spcPct val="210000"/>
              </a:lnSpc>
            </a:pPr>
            <a:r>
              <a:rPr lang="en-US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</a:t>
            </a:r>
            <a:r>
              <a:rPr lang="en-US" altLang="en-US" sz="2400" smtClean="0"/>
              <a:t> goals … </a:t>
            </a:r>
            <a:r>
              <a:rPr lang="en-US" altLang="en-US" sz="2400" i="1" smtClean="0"/>
              <a:t>until when ?</a:t>
            </a:r>
            <a:endParaRPr lang="en-US" altLang="en-US" sz="2400" smtClean="0"/>
          </a:p>
          <a:p>
            <a:pPr lvl="1"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... until</a:t>
            </a:r>
            <a:r>
              <a:rPr lang="en-US" altLang="en-US" smtClean="0"/>
              <a:t> boundary of system capabilities</a:t>
            </a:r>
            <a:r>
              <a:rPr lang="en-US" altLang="en-US" smtClean="0">
                <a:solidFill>
                  <a:schemeClr val="tx1"/>
                </a:solidFill>
              </a:rPr>
              <a:t> is reached: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      goals that cannot be satisfied solely by system agents</a:t>
            </a:r>
          </a:p>
          <a:p>
            <a:pPr lvl="1">
              <a:lnSpc>
                <a:spcPct val="190000"/>
              </a:lnSpc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	</a:t>
            </a:r>
            <a:r>
              <a:rPr lang="en-US" altLang="en-US" sz="2000" smtClean="0"/>
              <a:t>e.g. 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EliminateGreenhouseEffect</a:t>
            </a:r>
            <a:r>
              <a:rPr lang="en-US" altLang="en-US" sz="1800" smtClean="0">
                <a:solidFill>
                  <a:srgbClr val="663300"/>
                </a:solidFill>
              </a:rPr>
              <a:t> </a:t>
            </a:r>
            <a:r>
              <a:rPr lang="en-US" altLang="en-US" sz="180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chemeClr val="tx1"/>
                </a:solidFill>
              </a:rPr>
              <a:t>			is beyond capabilities of train system</a:t>
            </a:r>
          </a:p>
        </p:txBody>
      </p:sp>
      <p:pic>
        <p:nvPicPr>
          <p:cNvPr id="45060" name="Picture 1031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0227" name="Line 3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0228" name="Line 4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0229" name="Line 5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0230" name="AutoShape 6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 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0232" name="Oval 8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0233" name="AutoShape 9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0235" name="Line 11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0236" name="AutoShape 12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1905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 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0238" name="AutoShape 14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pic>
        <p:nvPicPr>
          <p:cNvPr id="46096" name="Picture 16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goal model shows contribution links </a:t>
            </a:r>
            <a:br>
              <a:rPr lang="en-US" altLang="en-US" smtClean="0"/>
            </a:br>
            <a:r>
              <a:rPr lang="en-US" altLang="en-US" sz="2400" smtClean="0"/>
              <a:t>and</a:t>
            </a:r>
            <a:r>
              <a:rPr lang="en-US" altLang="en-US" smtClean="0"/>
              <a:t> leafgoal assignments</a:t>
            </a:r>
            <a:endParaRPr lang="en-US" altLang="en-US" smtClean="0">
              <a:latin typeface="Arial" pitchFamily="34" charset="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16038"/>
            <a:ext cx="8956675" cy="5484812"/>
          </a:xfrm>
          <a:prstGeom prst="rect">
            <a:avLst/>
          </a:prstGeom>
          <a:noFill/>
          <a:ln w="12700" cap="sq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4719638" y="239395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GB" altLang="en-US" i="1">
                <a:solidFill>
                  <a:srgbClr val="FFFF00"/>
                </a:solidFill>
                <a:latin typeface="Comic Sans MS" pitchFamily="66" charset="0"/>
              </a:rPr>
              <a:t>AND-refinement</a:t>
            </a:r>
            <a:endParaRPr lang="en-GB" altLang="en-US" b="0" i="1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2400300" y="3273425"/>
            <a:ext cx="2132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GB" altLang="en-US" i="1">
                <a:solidFill>
                  <a:srgbClr val="FFFF00"/>
                </a:solidFill>
                <a:latin typeface="Comic Sans MS" pitchFamily="66" charset="0"/>
              </a:rPr>
              <a:t>OR-</a:t>
            </a:r>
          </a:p>
          <a:p>
            <a:pPr algn="l">
              <a:spcBef>
                <a:spcPct val="0"/>
              </a:spcBef>
            </a:pPr>
            <a:r>
              <a:rPr lang="en-GB" altLang="en-US" i="1">
                <a:solidFill>
                  <a:srgbClr val="FFFF00"/>
                </a:solidFill>
                <a:latin typeface="Comic Sans MS" pitchFamily="66" charset="0"/>
              </a:rPr>
              <a:t> refinement</a:t>
            </a:r>
            <a:endParaRPr lang="en-GB" altLang="en-US" b="0" i="1">
              <a:solidFill>
                <a:srgbClr val="FF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250" name="Freeform 2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1252" name="Line 4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1253" name="Line 5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1254" name="Line 6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1255" name="AutoShape 7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1257" name="Oval 9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1258" name="AutoShape 10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1260" name="Line 12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1261" name="AutoShape 13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1905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1263" name="AutoShape 15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1265" name="AutoShape 17"/>
          <p:cNvSpPr>
            <a:spLocks noChangeArrowheads="1"/>
          </p:cNvSpPr>
          <p:nvPr/>
        </p:nvSpPr>
        <p:spPr bwMode="auto">
          <a:xfrm>
            <a:off x="6832600" y="3276600"/>
            <a:ext cx="1863725" cy="674688"/>
          </a:xfrm>
          <a:prstGeom prst="hexagon">
            <a:avLst>
              <a:gd name="adj" fmla="val 20935"/>
              <a:gd name="vf" fmla="val 115470"/>
            </a:avLst>
          </a:prstGeom>
          <a:solidFill>
            <a:srgbClr val="33CCCC"/>
          </a:solidFill>
          <a:ln w="1270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6821488" y="3246438"/>
            <a:ext cx="18637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OnBoard</a:t>
            </a:r>
          </a:p>
          <a:p>
            <a:pPr>
              <a:lnSpc>
                <a:spcPct val="20000"/>
              </a:lnSpc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TrainControl</a:t>
            </a:r>
          </a:p>
        </p:txBody>
      </p:sp>
      <p:pic>
        <p:nvPicPr>
          <p:cNvPr id="47123" name="Picture 19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Freeform 2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75" name="Line 3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76" name="Line 4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2278" name="Line 6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79" name="Line 7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80" name="Line 8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81" name="AutoShape 9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2283" name="Oval 11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2284" name="AutoShape 12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2286" name="Line 14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87" name="AutoShape 15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2289" name="AutoShape 17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2291" name="AutoShape 19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63500" y="3571875"/>
            <a:ext cx="32019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2293" name="AutoShape 21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2295" name="Oval 23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2296" name="Line 24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153" name="Group 25"/>
          <p:cNvGrpSpPr>
            <a:grpSpLocks/>
          </p:cNvGrpSpPr>
          <p:nvPr/>
        </p:nvGrpSpPr>
        <p:grpSpPr bwMode="auto">
          <a:xfrm>
            <a:off x="6783388" y="3259138"/>
            <a:ext cx="1874837" cy="704850"/>
            <a:chOff x="4273" y="2053"/>
            <a:chExt cx="1181" cy="444"/>
          </a:xfrm>
        </p:grpSpPr>
        <p:sp>
          <p:nvSpPr>
            <p:cNvPr id="1462298" name="AutoShape 26"/>
            <p:cNvSpPr>
              <a:spLocks noChangeArrowheads="1"/>
            </p:cNvSpPr>
            <p:nvPr/>
          </p:nvSpPr>
          <p:spPr bwMode="auto">
            <a:xfrm>
              <a:off x="4280" y="2072"/>
              <a:ext cx="1174" cy="425"/>
            </a:xfrm>
            <a:prstGeom prst="hexagon">
              <a:avLst>
                <a:gd name="adj" fmla="val 2093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156" name="Text Box 27"/>
            <p:cNvSpPr txBox="1">
              <a:spLocks noChangeArrowheads="1"/>
            </p:cNvSpPr>
            <p:nvPr/>
          </p:nvSpPr>
          <p:spPr bwMode="auto">
            <a:xfrm>
              <a:off x="4273" y="2053"/>
              <a:ext cx="117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OnBoard</a:t>
              </a:r>
            </a:p>
            <a:p>
              <a:pPr>
                <a:lnSpc>
                  <a:spcPct val="20000"/>
                </a:lnSpc>
              </a:pPr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TrainControl</a:t>
              </a:r>
            </a:p>
          </p:txBody>
        </p:sp>
      </p:grpSp>
      <p:pic>
        <p:nvPicPr>
          <p:cNvPr id="48154" name="Picture 2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8" name="Line 2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3300" name="Line 4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01" name="Line 5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02" name="Line 6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03" name="AutoShape 7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3305" name="Oval 9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3306" name="AutoShape 10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3308" name="Line 12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09" name="AutoShape 13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3311" name="AutoShape 15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3313" name="AutoShape 17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28575" cap="sq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55563" y="3582988"/>
            <a:ext cx="32019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3315" name="AutoShape 19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3317" name="Oval 21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3318" name="Line 22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19" name="Line 23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20" name="AutoShape 24"/>
          <p:cNvSpPr>
            <a:spLocks noChangeArrowheads="1"/>
          </p:cNvSpPr>
          <p:nvPr/>
        </p:nvSpPr>
        <p:spPr bwMode="auto">
          <a:xfrm>
            <a:off x="7938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14288" y="4646613"/>
            <a:ext cx="13541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Tracking</a:t>
            </a:r>
          </a:p>
          <a:p>
            <a:pPr>
              <a:lnSpc>
                <a:spcPct val="20000"/>
              </a:lnSpc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System</a:t>
            </a:r>
          </a:p>
        </p:txBody>
      </p:sp>
      <p:grpSp>
        <p:nvGrpSpPr>
          <p:cNvPr id="49178" name="Group 26"/>
          <p:cNvGrpSpPr>
            <a:grpSpLocks/>
          </p:cNvGrpSpPr>
          <p:nvPr/>
        </p:nvGrpSpPr>
        <p:grpSpPr bwMode="auto">
          <a:xfrm>
            <a:off x="6783388" y="3259138"/>
            <a:ext cx="1874837" cy="704850"/>
            <a:chOff x="4273" y="2053"/>
            <a:chExt cx="1181" cy="444"/>
          </a:xfrm>
        </p:grpSpPr>
        <p:sp>
          <p:nvSpPr>
            <p:cNvPr id="1463323" name="AutoShape 27"/>
            <p:cNvSpPr>
              <a:spLocks noChangeArrowheads="1"/>
            </p:cNvSpPr>
            <p:nvPr/>
          </p:nvSpPr>
          <p:spPr bwMode="auto">
            <a:xfrm>
              <a:off x="4280" y="2072"/>
              <a:ext cx="1174" cy="425"/>
            </a:xfrm>
            <a:prstGeom prst="hexagon">
              <a:avLst>
                <a:gd name="adj" fmla="val 2093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183" name="Text Box 28"/>
            <p:cNvSpPr txBox="1">
              <a:spLocks noChangeArrowheads="1"/>
            </p:cNvSpPr>
            <p:nvPr/>
          </p:nvSpPr>
          <p:spPr bwMode="auto">
            <a:xfrm>
              <a:off x="4273" y="2053"/>
              <a:ext cx="117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OnBoard</a:t>
              </a:r>
            </a:p>
            <a:p>
              <a:pPr>
                <a:lnSpc>
                  <a:spcPct val="20000"/>
                </a:lnSpc>
              </a:pPr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TrainControl</a:t>
              </a:r>
            </a:p>
          </p:txBody>
        </p:sp>
      </p:grpSp>
      <p:sp>
        <p:nvSpPr>
          <p:cNvPr id="1463325" name="Freeform 29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26" name="Freeform 30"/>
          <p:cNvSpPr>
            <a:spLocks/>
          </p:cNvSpPr>
          <p:nvPr/>
        </p:nvSpPr>
        <p:spPr bwMode="auto">
          <a:xfrm>
            <a:off x="1317625" y="4316413"/>
            <a:ext cx="444500" cy="517525"/>
          </a:xfrm>
          <a:custGeom>
            <a:avLst/>
            <a:gdLst/>
            <a:ahLst/>
            <a:cxnLst>
              <a:cxn ang="0">
                <a:pos x="0" y="326"/>
              </a:cxn>
              <a:cxn ang="0">
                <a:pos x="237" y="215"/>
              </a:cxn>
              <a:cxn ang="0">
                <a:pos x="259" y="0"/>
              </a:cxn>
            </a:cxnLst>
            <a:rect l="0" t="0" r="r" b="b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181" name="Picture 31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Line 2"/>
          <p:cNvSpPr>
            <a:spLocks noChangeShapeType="1"/>
          </p:cNvSpPr>
          <p:nvPr/>
        </p:nvSpPr>
        <p:spPr bwMode="auto">
          <a:xfrm flipH="1" flipV="1">
            <a:off x="5172075" y="4695825"/>
            <a:ext cx="3032125" cy="303213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23" name="Line 3"/>
          <p:cNvSpPr>
            <a:spLocks noChangeShapeType="1"/>
          </p:cNvSpPr>
          <p:nvPr/>
        </p:nvSpPr>
        <p:spPr bwMode="auto">
          <a:xfrm flipH="1">
            <a:off x="4452938" y="4692650"/>
            <a:ext cx="585787" cy="3683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24" name="Line 4"/>
          <p:cNvSpPr>
            <a:spLocks noChangeShapeType="1"/>
          </p:cNvSpPr>
          <p:nvPr/>
        </p:nvSpPr>
        <p:spPr bwMode="auto">
          <a:xfrm flipH="1">
            <a:off x="2513013" y="4668838"/>
            <a:ext cx="2562225" cy="344487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25" name="Line 5"/>
          <p:cNvSpPr>
            <a:spLocks noChangeShapeType="1"/>
          </p:cNvSpPr>
          <p:nvPr/>
        </p:nvSpPr>
        <p:spPr bwMode="auto">
          <a:xfrm flipH="1" flipV="1">
            <a:off x="5180013" y="4765675"/>
            <a:ext cx="1233487" cy="2921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26" name="Line 6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4328" name="Line 8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29" name="Line 9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30" name="Line 10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31" name="AutoShape 11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4333" name="Oval 13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334" name="AutoShape 14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4336" name="Line 16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37" name="AutoShape 17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4339" name="AutoShape 19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4341" name="AutoShape 21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55563" y="3582988"/>
            <a:ext cx="32019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4343" name="AutoShape 23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4345" name="Oval 25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346" name="Line 26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47" name="Line 27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48" name="AutoShape 28"/>
          <p:cNvSpPr>
            <a:spLocks noChangeArrowheads="1"/>
          </p:cNvSpPr>
          <p:nvPr/>
        </p:nvSpPr>
        <p:spPr bwMode="auto">
          <a:xfrm>
            <a:off x="7938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14288" y="4646613"/>
            <a:ext cx="13541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Tracking</a:t>
            </a:r>
          </a:p>
          <a:p>
            <a:pPr>
              <a:lnSpc>
                <a:spcPct val="20000"/>
              </a:lnSpc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System</a:t>
            </a:r>
          </a:p>
        </p:txBody>
      </p: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6783388" y="3259138"/>
            <a:ext cx="1874837" cy="704850"/>
            <a:chOff x="4273" y="2053"/>
            <a:chExt cx="1181" cy="444"/>
          </a:xfrm>
        </p:grpSpPr>
        <p:sp>
          <p:nvSpPr>
            <p:cNvPr id="1464351" name="AutoShape 31"/>
            <p:cNvSpPr>
              <a:spLocks noChangeArrowheads="1"/>
            </p:cNvSpPr>
            <p:nvPr/>
          </p:nvSpPr>
          <p:spPr bwMode="auto">
            <a:xfrm>
              <a:off x="4280" y="2072"/>
              <a:ext cx="1174" cy="425"/>
            </a:xfrm>
            <a:prstGeom prst="hexagon">
              <a:avLst>
                <a:gd name="adj" fmla="val 2093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221" name="Text Box 32"/>
            <p:cNvSpPr txBox="1">
              <a:spLocks noChangeArrowheads="1"/>
            </p:cNvSpPr>
            <p:nvPr/>
          </p:nvSpPr>
          <p:spPr bwMode="auto">
            <a:xfrm>
              <a:off x="4273" y="2053"/>
              <a:ext cx="117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OnBoard</a:t>
              </a:r>
            </a:p>
            <a:p>
              <a:pPr>
                <a:lnSpc>
                  <a:spcPct val="20000"/>
                </a:lnSpc>
              </a:pPr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TrainControl</a:t>
              </a:r>
            </a:p>
          </p:txBody>
        </p:sp>
      </p:grpSp>
      <p:sp>
        <p:nvSpPr>
          <p:cNvPr id="1464353" name="Freeform 33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54" name="Freeform 34"/>
          <p:cNvSpPr>
            <a:spLocks/>
          </p:cNvSpPr>
          <p:nvPr/>
        </p:nvSpPr>
        <p:spPr bwMode="auto">
          <a:xfrm>
            <a:off x="1317625" y="4316413"/>
            <a:ext cx="444500" cy="517525"/>
          </a:xfrm>
          <a:custGeom>
            <a:avLst/>
            <a:gdLst/>
            <a:ahLst/>
            <a:cxnLst>
              <a:cxn ang="0">
                <a:pos x="0" y="326"/>
              </a:cxn>
              <a:cxn ang="0">
                <a:pos x="237" y="215"/>
              </a:cxn>
              <a:cxn ang="0">
                <a:pos x="259" y="0"/>
              </a:cxn>
            </a:cxnLst>
            <a:rect l="0" t="0" r="r" b="b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55" name="Line 35"/>
          <p:cNvSpPr>
            <a:spLocks noChangeShapeType="1"/>
          </p:cNvSpPr>
          <p:nvPr/>
        </p:nvSpPr>
        <p:spPr bwMode="auto">
          <a:xfrm flipH="1" flipV="1">
            <a:off x="4913313" y="4365625"/>
            <a:ext cx="258762" cy="360363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56" name="Oval 36"/>
          <p:cNvSpPr>
            <a:spLocks noChangeArrowheads="1"/>
          </p:cNvSpPr>
          <p:nvPr/>
        </p:nvSpPr>
        <p:spPr bwMode="auto">
          <a:xfrm>
            <a:off x="5024438" y="4614863"/>
            <a:ext cx="180975" cy="20002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357" name="AutoShape 37"/>
          <p:cNvSpPr>
            <a:spLocks noChangeArrowheads="1"/>
          </p:cNvSpPr>
          <p:nvPr/>
        </p:nvSpPr>
        <p:spPr bwMode="auto">
          <a:xfrm>
            <a:off x="1246188" y="5016500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212" name="Text Box 38"/>
          <p:cNvSpPr txBox="1">
            <a:spLocks noChangeArrowheads="1"/>
          </p:cNvSpPr>
          <p:nvPr/>
        </p:nvSpPr>
        <p:spPr bwMode="auto">
          <a:xfrm>
            <a:off x="1271588" y="5016500"/>
            <a:ext cx="24780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SentInTime]</a:t>
            </a:r>
          </a:p>
        </p:txBody>
      </p:sp>
      <p:sp>
        <p:nvSpPr>
          <p:cNvPr id="1464359" name="AutoShape 39"/>
          <p:cNvSpPr>
            <a:spLocks noChangeArrowheads="1"/>
          </p:cNvSpPr>
          <p:nvPr/>
        </p:nvSpPr>
        <p:spPr bwMode="auto">
          <a:xfrm>
            <a:off x="3562350" y="5019675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214" name="Text Box 40"/>
          <p:cNvSpPr txBox="1">
            <a:spLocks noChangeArrowheads="1"/>
          </p:cNvSpPr>
          <p:nvPr/>
        </p:nvSpPr>
        <p:spPr bwMode="auto">
          <a:xfrm>
            <a:off x="3384550" y="4994275"/>
            <a:ext cx="18637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ComdMsg]</a:t>
            </a:r>
          </a:p>
        </p:txBody>
      </p:sp>
      <p:sp>
        <p:nvSpPr>
          <p:cNvPr id="1464361" name="AutoShape 41"/>
          <p:cNvSpPr>
            <a:spLocks noChangeArrowheads="1"/>
          </p:cNvSpPr>
          <p:nvPr/>
        </p:nvSpPr>
        <p:spPr bwMode="auto">
          <a:xfrm>
            <a:off x="5175250" y="5016500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216" name="Text Box 42"/>
          <p:cNvSpPr txBox="1">
            <a:spLocks noChangeArrowheads="1"/>
          </p:cNvSpPr>
          <p:nvPr/>
        </p:nvSpPr>
        <p:spPr bwMode="auto">
          <a:xfrm>
            <a:off x="4976813" y="4994275"/>
            <a:ext cx="27590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DeliveredInTime]</a:t>
            </a:r>
          </a:p>
        </p:txBody>
      </p:sp>
      <p:sp>
        <p:nvSpPr>
          <p:cNvPr id="1464363" name="AutoShape 43"/>
          <p:cNvSpPr>
            <a:spLocks noChangeArrowheads="1"/>
          </p:cNvSpPr>
          <p:nvPr/>
        </p:nvSpPr>
        <p:spPr bwMode="auto">
          <a:xfrm>
            <a:off x="7642225" y="5005388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218" name="Text Box 44"/>
          <p:cNvSpPr txBox="1">
            <a:spLocks noChangeArrowheads="1"/>
          </p:cNvSpPr>
          <p:nvPr/>
        </p:nvSpPr>
        <p:spPr bwMode="auto">
          <a:xfrm>
            <a:off x="7415213" y="5006975"/>
            <a:ext cx="16986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Implem]</a:t>
            </a:r>
          </a:p>
        </p:txBody>
      </p:sp>
      <p:pic>
        <p:nvPicPr>
          <p:cNvPr id="50219" name="Picture 45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Oval 2"/>
          <p:cNvSpPr>
            <a:spLocks noChangeArrowheads="1"/>
          </p:cNvSpPr>
          <p:nvPr/>
        </p:nvSpPr>
        <p:spPr bwMode="auto">
          <a:xfrm>
            <a:off x="5024438" y="4614863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5347" name="Line 3"/>
          <p:cNvSpPr>
            <a:spLocks noChangeShapeType="1"/>
          </p:cNvSpPr>
          <p:nvPr/>
        </p:nvSpPr>
        <p:spPr bwMode="auto">
          <a:xfrm flipH="1" flipV="1">
            <a:off x="5172075" y="4695825"/>
            <a:ext cx="3032125" cy="3032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48" name="Line 4"/>
          <p:cNvSpPr>
            <a:spLocks noChangeShapeType="1"/>
          </p:cNvSpPr>
          <p:nvPr/>
        </p:nvSpPr>
        <p:spPr bwMode="auto">
          <a:xfrm flipH="1">
            <a:off x="4452938" y="4692650"/>
            <a:ext cx="585787" cy="3683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49" name="Line 5"/>
          <p:cNvSpPr>
            <a:spLocks noChangeShapeType="1"/>
          </p:cNvSpPr>
          <p:nvPr/>
        </p:nvSpPr>
        <p:spPr bwMode="auto">
          <a:xfrm flipH="1">
            <a:off x="2513013" y="4668838"/>
            <a:ext cx="2562225" cy="344487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50" name="Line 6"/>
          <p:cNvSpPr>
            <a:spLocks noChangeShapeType="1"/>
          </p:cNvSpPr>
          <p:nvPr/>
        </p:nvSpPr>
        <p:spPr bwMode="auto">
          <a:xfrm flipH="1" flipV="1">
            <a:off x="5180013" y="4765675"/>
            <a:ext cx="1233487" cy="2921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51" name="Line 7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5353" name="Line 9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54" name="Line 10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55" name="Line 11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56" name="AutoShape 12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5358" name="Oval 14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5359" name="AutoShape 15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5361" name="Line 17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62" name="AutoShape 18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5364" name="AutoShape 20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5366" name="AutoShape 22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55563" y="3582988"/>
            <a:ext cx="32019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5368" name="AutoShape 24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5370" name="Oval 26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5371" name="Line 27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72" name="Line 28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73" name="AutoShape 29"/>
          <p:cNvSpPr>
            <a:spLocks noChangeArrowheads="1"/>
          </p:cNvSpPr>
          <p:nvPr/>
        </p:nvSpPr>
        <p:spPr bwMode="auto">
          <a:xfrm>
            <a:off x="2281238" y="6043613"/>
            <a:ext cx="1922462" cy="674687"/>
          </a:xfrm>
          <a:prstGeom prst="hexagon">
            <a:avLst>
              <a:gd name="adj" fmla="val 21595"/>
              <a:gd name="vf" fmla="val 115470"/>
            </a:avLst>
          </a:prstGeom>
          <a:solidFill>
            <a:srgbClr val="33CCCC"/>
          </a:solidFill>
          <a:ln w="1270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2287588" y="6013450"/>
            <a:ext cx="189706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Speed/Accel</a:t>
            </a:r>
          </a:p>
          <a:p>
            <a:pPr>
              <a:lnSpc>
                <a:spcPct val="20000"/>
              </a:lnSpc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Control</a:t>
            </a:r>
          </a:p>
        </p:txBody>
      </p:sp>
      <p:sp>
        <p:nvSpPr>
          <p:cNvPr id="1465375" name="AutoShape 31"/>
          <p:cNvSpPr>
            <a:spLocks noChangeArrowheads="1"/>
          </p:cNvSpPr>
          <p:nvPr/>
        </p:nvSpPr>
        <p:spPr bwMode="auto">
          <a:xfrm>
            <a:off x="7938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14288" y="4646613"/>
            <a:ext cx="13541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Tracking</a:t>
            </a:r>
          </a:p>
          <a:p>
            <a:pPr>
              <a:lnSpc>
                <a:spcPct val="20000"/>
              </a:lnSpc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System</a:t>
            </a:r>
          </a:p>
        </p:txBody>
      </p:sp>
      <p:grpSp>
        <p:nvGrpSpPr>
          <p:cNvPr id="51233" name="Group 33"/>
          <p:cNvGrpSpPr>
            <a:grpSpLocks/>
          </p:cNvGrpSpPr>
          <p:nvPr/>
        </p:nvGrpSpPr>
        <p:grpSpPr bwMode="auto">
          <a:xfrm>
            <a:off x="6783388" y="3259138"/>
            <a:ext cx="1874837" cy="704850"/>
            <a:chOff x="4273" y="2053"/>
            <a:chExt cx="1181" cy="444"/>
          </a:xfrm>
        </p:grpSpPr>
        <p:sp>
          <p:nvSpPr>
            <p:cNvPr id="1465378" name="AutoShape 34"/>
            <p:cNvSpPr>
              <a:spLocks noChangeArrowheads="1"/>
            </p:cNvSpPr>
            <p:nvPr/>
          </p:nvSpPr>
          <p:spPr bwMode="auto">
            <a:xfrm>
              <a:off x="4280" y="2072"/>
              <a:ext cx="1174" cy="425"/>
            </a:xfrm>
            <a:prstGeom prst="hexagon">
              <a:avLst>
                <a:gd name="adj" fmla="val 2093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249" name="Text Box 35"/>
            <p:cNvSpPr txBox="1">
              <a:spLocks noChangeArrowheads="1"/>
            </p:cNvSpPr>
            <p:nvPr/>
          </p:nvSpPr>
          <p:spPr bwMode="auto">
            <a:xfrm>
              <a:off x="4273" y="2053"/>
              <a:ext cx="117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OnBoard</a:t>
              </a:r>
            </a:p>
            <a:p>
              <a:pPr>
                <a:lnSpc>
                  <a:spcPct val="20000"/>
                </a:lnSpc>
              </a:pPr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TrainControl</a:t>
              </a:r>
            </a:p>
          </p:txBody>
        </p:sp>
      </p:grpSp>
      <p:sp>
        <p:nvSpPr>
          <p:cNvPr id="1465380" name="Freeform 36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81" name="Freeform 37"/>
          <p:cNvSpPr>
            <a:spLocks/>
          </p:cNvSpPr>
          <p:nvPr/>
        </p:nvSpPr>
        <p:spPr bwMode="auto">
          <a:xfrm>
            <a:off x="1317625" y="4316413"/>
            <a:ext cx="444500" cy="517525"/>
          </a:xfrm>
          <a:custGeom>
            <a:avLst/>
            <a:gdLst/>
            <a:ahLst/>
            <a:cxnLst>
              <a:cxn ang="0">
                <a:pos x="0" y="326"/>
              </a:cxn>
              <a:cxn ang="0">
                <a:pos x="237" y="215"/>
              </a:cxn>
              <a:cxn ang="0">
                <a:pos x="259" y="0"/>
              </a:cxn>
            </a:cxnLst>
            <a:rect l="0" t="0" r="r" b="b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82" name="Line 38"/>
          <p:cNvSpPr>
            <a:spLocks noChangeShapeType="1"/>
          </p:cNvSpPr>
          <p:nvPr/>
        </p:nvSpPr>
        <p:spPr bwMode="auto">
          <a:xfrm flipH="1" flipV="1">
            <a:off x="4913313" y="4365625"/>
            <a:ext cx="258762" cy="36036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83" name="AutoShape 39"/>
          <p:cNvSpPr>
            <a:spLocks noChangeArrowheads="1"/>
          </p:cNvSpPr>
          <p:nvPr/>
        </p:nvSpPr>
        <p:spPr bwMode="auto">
          <a:xfrm>
            <a:off x="1246188" y="5016500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8" name="Text Box 40"/>
          <p:cNvSpPr txBox="1">
            <a:spLocks noChangeArrowheads="1"/>
          </p:cNvSpPr>
          <p:nvPr/>
        </p:nvSpPr>
        <p:spPr bwMode="auto">
          <a:xfrm>
            <a:off x="1235075" y="5016500"/>
            <a:ext cx="24780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SentInTime]</a:t>
            </a:r>
          </a:p>
        </p:txBody>
      </p:sp>
      <p:sp>
        <p:nvSpPr>
          <p:cNvPr id="1465385" name="AutoShape 41"/>
          <p:cNvSpPr>
            <a:spLocks noChangeArrowheads="1"/>
          </p:cNvSpPr>
          <p:nvPr/>
        </p:nvSpPr>
        <p:spPr bwMode="auto">
          <a:xfrm>
            <a:off x="3562350" y="5019675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40" name="Text Box 42"/>
          <p:cNvSpPr txBox="1">
            <a:spLocks noChangeArrowheads="1"/>
          </p:cNvSpPr>
          <p:nvPr/>
        </p:nvSpPr>
        <p:spPr bwMode="auto">
          <a:xfrm>
            <a:off x="3384550" y="4994275"/>
            <a:ext cx="18637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ComdMsg]</a:t>
            </a:r>
          </a:p>
        </p:txBody>
      </p:sp>
      <p:sp>
        <p:nvSpPr>
          <p:cNvPr id="1465387" name="AutoShape 43"/>
          <p:cNvSpPr>
            <a:spLocks noChangeArrowheads="1"/>
          </p:cNvSpPr>
          <p:nvPr/>
        </p:nvSpPr>
        <p:spPr bwMode="auto">
          <a:xfrm>
            <a:off x="5187950" y="5016500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1905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42" name="Text Box 44"/>
          <p:cNvSpPr txBox="1">
            <a:spLocks noChangeArrowheads="1"/>
          </p:cNvSpPr>
          <p:nvPr/>
        </p:nvSpPr>
        <p:spPr bwMode="auto">
          <a:xfrm>
            <a:off x="4976813" y="4994275"/>
            <a:ext cx="27590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DeliveredInTime]</a:t>
            </a:r>
          </a:p>
        </p:txBody>
      </p:sp>
      <p:sp>
        <p:nvSpPr>
          <p:cNvPr id="1465389" name="AutoShape 45"/>
          <p:cNvSpPr>
            <a:spLocks noChangeArrowheads="1"/>
          </p:cNvSpPr>
          <p:nvPr/>
        </p:nvSpPr>
        <p:spPr bwMode="auto">
          <a:xfrm>
            <a:off x="7654925" y="5005388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44" name="Text Box 46"/>
          <p:cNvSpPr txBox="1">
            <a:spLocks noChangeArrowheads="1"/>
          </p:cNvSpPr>
          <p:nvPr/>
        </p:nvSpPr>
        <p:spPr bwMode="auto">
          <a:xfrm>
            <a:off x="7415213" y="5006975"/>
            <a:ext cx="16986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Implem]</a:t>
            </a:r>
          </a:p>
        </p:txBody>
      </p:sp>
      <p:sp>
        <p:nvSpPr>
          <p:cNvPr id="1465391" name="Freeform 47"/>
          <p:cNvSpPr>
            <a:spLocks/>
          </p:cNvSpPr>
          <p:nvPr/>
        </p:nvSpPr>
        <p:spPr bwMode="auto">
          <a:xfrm>
            <a:off x="4140200" y="5735638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92" name="Freeform 48"/>
          <p:cNvSpPr>
            <a:spLocks/>
          </p:cNvSpPr>
          <p:nvPr/>
        </p:nvSpPr>
        <p:spPr bwMode="auto">
          <a:xfrm flipH="1">
            <a:off x="1939925" y="5772150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7" name="Picture 49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Oval 2"/>
          <p:cNvSpPr>
            <a:spLocks noChangeArrowheads="1"/>
          </p:cNvSpPr>
          <p:nvPr/>
        </p:nvSpPr>
        <p:spPr bwMode="auto">
          <a:xfrm>
            <a:off x="5024438" y="4614863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6371" name="Line 3"/>
          <p:cNvSpPr>
            <a:spLocks noChangeShapeType="1"/>
          </p:cNvSpPr>
          <p:nvPr/>
        </p:nvSpPr>
        <p:spPr bwMode="auto">
          <a:xfrm flipH="1" flipV="1">
            <a:off x="5172075" y="4695825"/>
            <a:ext cx="3032125" cy="3032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2" name="Line 4"/>
          <p:cNvSpPr>
            <a:spLocks noChangeShapeType="1"/>
          </p:cNvSpPr>
          <p:nvPr/>
        </p:nvSpPr>
        <p:spPr bwMode="auto">
          <a:xfrm flipH="1">
            <a:off x="4452938" y="4692650"/>
            <a:ext cx="585787" cy="3683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3" name="Line 5"/>
          <p:cNvSpPr>
            <a:spLocks noChangeShapeType="1"/>
          </p:cNvSpPr>
          <p:nvPr/>
        </p:nvSpPr>
        <p:spPr bwMode="auto">
          <a:xfrm flipH="1">
            <a:off x="2513013" y="4668838"/>
            <a:ext cx="2562225" cy="344487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4" name="Line 6"/>
          <p:cNvSpPr>
            <a:spLocks noChangeShapeType="1"/>
          </p:cNvSpPr>
          <p:nvPr/>
        </p:nvSpPr>
        <p:spPr bwMode="auto">
          <a:xfrm flipH="1" flipV="1">
            <a:off x="5180013" y="4765675"/>
            <a:ext cx="1233487" cy="2921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5" name="Line 7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6377" name="Line 9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8" name="Line 10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9" name="Line 11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80" name="AutoShape 12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6382" name="Oval 14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6383" name="AutoShape 15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6385" name="Line 17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86" name="AutoShape 18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6388" name="AutoShape 20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6390" name="AutoShape 22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5563" y="3582988"/>
            <a:ext cx="32019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6392" name="AutoShape 24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6394" name="Oval 26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6395" name="Line 27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96" name="Line 28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253" name="Group 29"/>
          <p:cNvGrpSpPr>
            <a:grpSpLocks/>
          </p:cNvGrpSpPr>
          <p:nvPr/>
        </p:nvGrpSpPr>
        <p:grpSpPr bwMode="auto">
          <a:xfrm>
            <a:off x="2281238" y="6013450"/>
            <a:ext cx="1922462" cy="704850"/>
            <a:chOff x="1437" y="3788"/>
            <a:chExt cx="1211" cy="444"/>
          </a:xfrm>
        </p:grpSpPr>
        <p:sp>
          <p:nvSpPr>
            <p:cNvPr id="1466398" name="AutoShape 30"/>
            <p:cNvSpPr>
              <a:spLocks noChangeArrowheads="1"/>
            </p:cNvSpPr>
            <p:nvPr/>
          </p:nvSpPr>
          <p:spPr bwMode="auto">
            <a:xfrm>
              <a:off x="1437" y="3807"/>
              <a:ext cx="1211" cy="425"/>
            </a:xfrm>
            <a:prstGeom prst="hexagon">
              <a:avLst>
                <a:gd name="adj" fmla="val 2159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77" name="Text Box 31"/>
            <p:cNvSpPr txBox="1">
              <a:spLocks noChangeArrowheads="1"/>
            </p:cNvSpPr>
            <p:nvPr/>
          </p:nvSpPr>
          <p:spPr bwMode="auto">
            <a:xfrm>
              <a:off x="1441" y="3788"/>
              <a:ext cx="1195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Speed/Accel</a:t>
              </a:r>
            </a:p>
            <a:p>
              <a:pPr>
                <a:lnSpc>
                  <a:spcPct val="20000"/>
                </a:lnSpc>
              </a:pPr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Control</a:t>
              </a:r>
            </a:p>
          </p:txBody>
        </p:sp>
      </p:grpSp>
      <p:sp>
        <p:nvSpPr>
          <p:cNvPr id="1466400" name="AutoShape 32"/>
          <p:cNvSpPr>
            <a:spLocks noChangeArrowheads="1"/>
          </p:cNvSpPr>
          <p:nvPr/>
        </p:nvSpPr>
        <p:spPr bwMode="auto">
          <a:xfrm>
            <a:off x="7938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55" name="Text Box 33"/>
          <p:cNvSpPr txBox="1">
            <a:spLocks noChangeArrowheads="1"/>
          </p:cNvSpPr>
          <p:nvPr/>
        </p:nvSpPr>
        <p:spPr bwMode="auto">
          <a:xfrm>
            <a:off x="14288" y="4646613"/>
            <a:ext cx="13541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Tracking</a:t>
            </a:r>
          </a:p>
          <a:p>
            <a:pPr>
              <a:lnSpc>
                <a:spcPct val="20000"/>
              </a:lnSpc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System</a:t>
            </a:r>
          </a:p>
        </p:txBody>
      </p:sp>
      <p:sp>
        <p:nvSpPr>
          <p:cNvPr id="1466402" name="AutoShape 34"/>
          <p:cNvSpPr>
            <a:spLocks noChangeArrowheads="1"/>
          </p:cNvSpPr>
          <p:nvPr/>
        </p:nvSpPr>
        <p:spPr bwMode="auto">
          <a:xfrm>
            <a:off x="4714875" y="6015038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57" name="Text Box 35"/>
          <p:cNvSpPr txBox="1">
            <a:spLocks noChangeArrowheads="1"/>
          </p:cNvSpPr>
          <p:nvPr/>
        </p:nvSpPr>
        <p:spPr bwMode="auto">
          <a:xfrm>
            <a:off x="4730750" y="5995988"/>
            <a:ext cx="16430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Communic</a:t>
            </a:r>
          </a:p>
          <a:p>
            <a:pPr>
              <a:lnSpc>
                <a:spcPct val="20000"/>
              </a:lnSpc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Infrastruct</a:t>
            </a:r>
          </a:p>
        </p:txBody>
      </p:sp>
      <p:grpSp>
        <p:nvGrpSpPr>
          <p:cNvPr id="52258" name="Group 36"/>
          <p:cNvGrpSpPr>
            <a:grpSpLocks/>
          </p:cNvGrpSpPr>
          <p:nvPr/>
        </p:nvGrpSpPr>
        <p:grpSpPr bwMode="auto">
          <a:xfrm>
            <a:off x="6783388" y="3259138"/>
            <a:ext cx="1874837" cy="704850"/>
            <a:chOff x="4273" y="2053"/>
            <a:chExt cx="1181" cy="444"/>
          </a:xfrm>
        </p:grpSpPr>
        <p:sp>
          <p:nvSpPr>
            <p:cNvPr id="1466405" name="AutoShape 37"/>
            <p:cNvSpPr>
              <a:spLocks noChangeArrowheads="1"/>
            </p:cNvSpPr>
            <p:nvPr/>
          </p:nvSpPr>
          <p:spPr bwMode="auto">
            <a:xfrm>
              <a:off x="4280" y="2072"/>
              <a:ext cx="1174" cy="425"/>
            </a:xfrm>
            <a:prstGeom prst="hexagon">
              <a:avLst>
                <a:gd name="adj" fmla="val 2093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75" name="Text Box 38"/>
            <p:cNvSpPr txBox="1">
              <a:spLocks noChangeArrowheads="1"/>
            </p:cNvSpPr>
            <p:nvPr/>
          </p:nvSpPr>
          <p:spPr bwMode="auto">
            <a:xfrm>
              <a:off x="4273" y="2053"/>
              <a:ext cx="117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OnBoard</a:t>
              </a:r>
            </a:p>
            <a:p>
              <a:pPr>
                <a:lnSpc>
                  <a:spcPct val="20000"/>
                </a:lnSpc>
              </a:pPr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TrainControl</a:t>
              </a:r>
            </a:p>
          </p:txBody>
        </p:sp>
      </p:grpSp>
      <p:sp>
        <p:nvSpPr>
          <p:cNvPr id="1466407" name="Freeform 39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408" name="Freeform 40"/>
          <p:cNvSpPr>
            <a:spLocks/>
          </p:cNvSpPr>
          <p:nvPr/>
        </p:nvSpPr>
        <p:spPr bwMode="auto">
          <a:xfrm>
            <a:off x="1317625" y="4316413"/>
            <a:ext cx="444500" cy="517525"/>
          </a:xfrm>
          <a:custGeom>
            <a:avLst/>
            <a:gdLst/>
            <a:ahLst/>
            <a:cxnLst>
              <a:cxn ang="0">
                <a:pos x="0" y="326"/>
              </a:cxn>
              <a:cxn ang="0">
                <a:pos x="237" y="215"/>
              </a:cxn>
              <a:cxn ang="0">
                <a:pos x="259" y="0"/>
              </a:cxn>
            </a:cxnLst>
            <a:rect l="0" t="0" r="r" b="b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409" name="Line 41"/>
          <p:cNvSpPr>
            <a:spLocks noChangeShapeType="1"/>
          </p:cNvSpPr>
          <p:nvPr/>
        </p:nvSpPr>
        <p:spPr bwMode="auto">
          <a:xfrm flipH="1" flipV="1">
            <a:off x="4913313" y="4365625"/>
            <a:ext cx="258762" cy="36036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410" name="AutoShape 42"/>
          <p:cNvSpPr>
            <a:spLocks noChangeArrowheads="1"/>
          </p:cNvSpPr>
          <p:nvPr/>
        </p:nvSpPr>
        <p:spPr bwMode="auto">
          <a:xfrm>
            <a:off x="1246188" y="5016500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63" name="Text Box 43"/>
          <p:cNvSpPr txBox="1">
            <a:spLocks noChangeArrowheads="1"/>
          </p:cNvSpPr>
          <p:nvPr/>
        </p:nvSpPr>
        <p:spPr bwMode="auto">
          <a:xfrm>
            <a:off x="1235075" y="5016500"/>
            <a:ext cx="24780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SentInTime]</a:t>
            </a:r>
          </a:p>
        </p:txBody>
      </p:sp>
      <p:sp>
        <p:nvSpPr>
          <p:cNvPr id="1466412" name="AutoShape 44"/>
          <p:cNvSpPr>
            <a:spLocks noChangeArrowheads="1"/>
          </p:cNvSpPr>
          <p:nvPr/>
        </p:nvSpPr>
        <p:spPr bwMode="auto">
          <a:xfrm>
            <a:off x="3562350" y="5019675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65" name="Text Box 45"/>
          <p:cNvSpPr txBox="1">
            <a:spLocks noChangeArrowheads="1"/>
          </p:cNvSpPr>
          <p:nvPr/>
        </p:nvSpPr>
        <p:spPr bwMode="auto">
          <a:xfrm>
            <a:off x="3384550" y="4994275"/>
            <a:ext cx="18637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ComdMsg]</a:t>
            </a:r>
          </a:p>
        </p:txBody>
      </p:sp>
      <p:sp>
        <p:nvSpPr>
          <p:cNvPr id="1466414" name="AutoShape 46"/>
          <p:cNvSpPr>
            <a:spLocks noChangeArrowheads="1"/>
          </p:cNvSpPr>
          <p:nvPr/>
        </p:nvSpPr>
        <p:spPr bwMode="auto">
          <a:xfrm>
            <a:off x="5162550" y="5016500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67" name="Text Box 47"/>
          <p:cNvSpPr txBox="1">
            <a:spLocks noChangeArrowheads="1"/>
          </p:cNvSpPr>
          <p:nvPr/>
        </p:nvSpPr>
        <p:spPr bwMode="auto">
          <a:xfrm>
            <a:off x="4976813" y="4994275"/>
            <a:ext cx="27590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DeliveredInTime]</a:t>
            </a:r>
          </a:p>
        </p:txBody>
      </p:sp>
      <p:sp>
        <p:nvSpPr>
          <p:cNvPr id="1466416" name="AutoShape 48"/>
          <p:cNvSpPr>
            <a:spLocks noChangeArrowheads="1"/>
          </p:cNvSpPr>
          <p:nvPr/>
        </p:nvSpPr>
        <p:spPr bwMode="auto">
          <a:xfrm>
            <a:off x="7642225" y="5005388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69" name="Text Box 49"/>
          <p:cNvSpPr txBox="1">
            <a:spLocks noChangeArrowheads="1"/>
          </p:cNvSpPr>
          <p:nvPr/>
        </p:nvSpPr>
        <p:spPr bwMode="auto">
          <a:xfrm>
            <a:off x="7519988" y="4989513"/>
            <a:ext cx="15351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Implem]</a:t>
            </a:r>
          </a:p>
        </p:txBody>
      </p:sp>
      <p:sp>
        <p:nvSpPr>
          <p:cNvPr id="1466418" name="Freeform 50"/>
          <p:cNvSpPr>
            <a:spLocks/>
          </p:cNvSpPr>
          <p:nvPr/>
        </p:nvSpPr>
        <p:spPr bwMode="auto">
          <a:xfrm>
            <a:off x="6384925" y="5738813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419" name="Freeform 51"/>
          <p:cNvSpPr>
            <a:spLocks/>
          </p:cNvSpPr>
          <p:nvPr/>
        </p:nvSpPr>
        <p:spPr bwMode="auto">
          <a:xfrm>
            <a:off x="4140200" y="5735638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420" name="Freeform 52"/>
          <p:cNvSpPr>
            <a:spLocks/>
          </p:cNvSpPr>
          <p:nvPr/>
        </p:nvSpPr>
        <p:spPr bwMode="auto">
          <a:xfrm flipH="1">
            <a:off x="1939925" y="5772150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73" name="Picture 5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Freeform 2"/>
          <p:cNvSpPr>
            <a:spLocks/>
          </p:cNvSpPr>
          <p:nvPr/>
        </p:nvSpPr>
        <p:spPr bwMode="auto">
          <a:xfrm>
            <a:off x="1317625" y="4316413"/>
            <a:ext cx="444500" cy="517525"/>
          </a:xfrm>
          <a:custGeom>
            <a:avLst/>
            <a:gdLst/>
            <a:ahLst/>
            <a:cxnLst>
              <a:cxn ang="0">
                <a:pos x="0" y="326"/>
              </a:cxn>
              <a:cxn ang="0">
                <a:pos x="237" y="215"/>
              </a:cxn>
              <a:cxn ang="0">
                <a:pos x="259" y="0"/>
              </a:cxn>
            </a:cxnLst>
            <a:rect l="0" t="0" r="r" b="b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395" name="Line 3"/>
          <p:cNvSpPr>
            <a:spLocks noChangeShapeType="1"/>
          </p:cNvSpPr>
          <p:nvPr/>
        </p:nvSpPr>
        <p:spPr bwMode="auto">
          <a:xfrm flipH="1" flipV="1">
            <a:off x="4913313" y="4365625"/>
            <a:ext cx="258762" cy="36036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396" name="Oval 4"/>
          <p:cNvSpPr>
            <a:spLocks noChangeArrowheads="1"/>
          </p:cNvSpPr>
          <p:nvPr/>
        </p:nvSpPr>
        <p:spPr bwMode="auto">
          <a:xfrm>
            <a:off x="5024438" y="4614863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7397" name="Line 5"/>
          <p:cNvSpPr>
            <a:spLocks noChangeShapeType="1"/>
          </p:cNvSpPr>
          <p:nvPr/>
        </p:nvSpPr>
        <p:spPr bwMode="auto">
          <a:xfrm flipH="1">
            <a:off x="4452938" y="4692650"/>
            <a:ext cx="585787" cy="3683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398" name="Line 6"/>
          <p:cNvSpPr>
            <a:spLocks noChangeShapeType="1"/>
          </p:cNvSpPr>
          <p:nvPr/>
        </p:nvSpPr>
        <p:spPr bwMode="auto">
          <a:xfrm flipH="1">
            <a:off x="2513013" y="4668838"/>
            <a:ext cx="2562225" cy="344487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399" name="Line 7"/>
          <p:cNvSpPr>
            <a:spLocks noChangeShapeType="1"/>
          </p:cNvSpPr>
          <p:nvPr/>
        </p:nvSpPr>
        <p:spPr bwMode="auto">
          <a:xfrm flipH="1" flipV="1">
            <a:off x="5180013" y="4765675"/>
            <a:ext cx="1233487" cy="2921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00" name="Line 8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01" name="Line 9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02" name="Line 10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03" name="Oval 11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7404" name="Freeform 12"/>
          <p:cNvSpPr>
            <a:spLocks/>
          </p:cNvSpPr>
          <p:nvPr/>
        </p:nvSpPr>
        <p:spPr bwMode="auto">
          <a:xfrm flipV="1">
            <a:off x="8547100" y="3843338"/>
            <a:ext cx="531813" cy="1176337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03" y="437"/>
              </a:cxn>
              <a:cxn ang="0">
                <a:pos x="0" y="563"/>
              </a:cxn>
            </a:cxnLst>
            <a:rect l="0" t="0" r="r" b="b"/>
            <a:pathLst>
              <a:path w="335" h="563">
                <a:moveTo>
                  <a:pt x="192" y="0"/>
                </a:moveTo>
                <a:cubicBezTo>
                  <a:pt x="263" y="171"/>
                  <a:pt x="335" y="343"/>
                  <a:pt x="303" y="437"/>
                </a:cubicBezTo>
                <a:cubicBezTo>
                  <a:pt x="271" y="531"/>
                  <a:pt x="51" y="542"/>
                  <a:pt x="0" y="563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05" name="Line 13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7407" name="AutoShape 15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7409" name="AutoShape 17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7411" name="Line 19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12" name="AutoShape 20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7414" name="AutoShape 22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7416" name="AutoShape 24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55563" y="3582988"/>
            <a:ext cx="32019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7418" name="AutoShape 26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7420" name="Oval 28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7421" name="Line 29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22" name="Line 30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279" name="Group 31"/>
          <p:cNvGrpSpPr>
            <a:grpSpLocks/>
          </p:cNvGrpSpPr>
          <p:nvPr/>
        </p:nvGrpSpPr>
        <p:grpSpPr bwMode="auto">
          <a:xfrm>
            <a:off x="2281238" y="6013450"/>
            <a:ext cx="1922462" cy="704850"/>
            <a:chOff x="1437" y="3788"/>
            <a:chExt cx="1211" cy="444"/>
          </a:xfrm>
        </p:grpSpPr>
        <p:sp>
          <p:nvSpPr>
            <p:cNvPr id="1467424" name="AutoShape 32"/>
            <p:cNvSpPr>
              <a:spLocks noChangeArrowheads="1"/>
            </p:cNvSpPr>
            <p:nvPr/>
          </p:nvSpPr>
          <p:spPr bwMode="auto">
            <a:xfrm>
              <a:off x="1437" y="3807"/>
              <a:ext cx="1211" cy="425"/>
            </a:xfrm>
            <a:prstGeom prst="hexagon">
              <a:avLst>
                <a:gd name="adj" fmla="val 2159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301" name="Text Box 33"/>
            <p:cNvSpPr txBox="1">
              <a:spLocks noChangeArrowheads="1"/>
            </p:cNvSpPr>
            <p:nvPr/>
          </p:nvSpPr>
          <p:spPr bwMode="auto">
            <a:xfrm>
              <a:off x="1441" y="3788"/>
              <a:ext cx="1195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Speed/Accel</a:t>
              </a:r>
            </a:p>
            <a:p>
              <a:pPr>
                <a:lnSpc>
                  <a:spcPct val="20000"/>
                </a:lnSpc>
              </a:pPr>
              <a:r>
                <a:rPr lang="fr-FR" altLang="en-US" b="0">
                  <a:solidFill>
                    <a:schemeClr val="bg2"/>
                  </a:solidFill>
                  <a:latin typeface="Helvetica" charset="0"/>
                </a:rPr>
                <a:t>Control</a:t>
              </a:r>
            </a:p>
          </p:txBody>
        </p:sp>
      </p:grpSp>
      <p:sp>
        <p:nvSpPr>
          <p:cNvPr id="1467426" name="AutoShape 34"/>
          <p:cNvSpPr>
            <a:spLocks noChangeArrowheads="1"/>
          </p:cNvSpPr>
          <p:nvPr/>
        </p:nvSpPr>
        <p:spPr bwMode="auto">
          <a:xfrm>
            <a:off x="7938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81" name="Text Box 35"/>
          <p:cNvSpPr txBox="1">
            <a:spLocks noChangeArrowheads="1"/>
          </p:cNvSpPr>
          <p:nvPr/>
        </p:nvSpPr>
        <p:spPr bwMode="auto">
          <a:xfrm>
            <a:off x="14288" y="4646613"/>
            <a:ext cx="13541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Tracking</a:t>
            </a:r>
          </a:p>
          <a:p>
            <a:pPr>
              <a:lnSpc>
                <a:spcPct val="20000"/>
              </a:lnSpc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System</a:t>
            </a:r>
          </a:p>
        </p:txBody>
      </p:sp>
      <p:sp>
        <p:nvSpPr>
          <p:cNvPr id="1467428" name="AutoShape 36"/>
          <p:cNvSpPr>
            <a:spLocks noChangeArrowheads="1"/>
          </p:cNvSpPr>
          <p:nvPr/>
        </p:nvSpPr>
        <p:spPr bwMode="auto">
          <a:xfrm>
            <a:off x="4714875" y="6015038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83" name="Text Box 37"/>
          <p:cNvSpPr txBox="1">
            <a:spLocks noChangeArrowheads="1"/>
          </p:cNvSpPr>
          <p:nvPr/>
        </p:nvSpPr>
        <p:spPr bwMode="auto">
          <a:xfrm>
            <a:off x="4730750" y="5995988"/>
            <a:ext cx="16430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Communic</a:t>
            </a:r>
          </a:p>
          <a:p>
            <a:pPr>
              <a:lnSpc>
                <a:spcPct val="20000"/>
              </a:lnSpc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Infrastruct</a:t>
            </a:r>
          </a:p>
        </p:txBody>
      </p:sp>
      <p:sp>
        <p:nvSpPr>
          <p:cNvPr id="1467430" name="AutoShape 38"/>
          <p:cNvSpPr>
            <a:spLocks noChangeArrowheads="1"/>
          </p:cNvSpPr>
          <p:nvPr/>
        </p:nvSpPr>
        <p:spPr bwMode="auto">
          <a:xfrm>
            <a:off x="6794500" y="3300413"/>
            <a:ext cx="1863725" cy="674687"/>
          </a:xfrm>
          <a:prstGeom prst="hexagon">
            <a:avLst>
              <a:gd name="adj" fmla="val 20935"/>
              <a:gd name="vf" fmla="val 115470"/>
            </a:avLst>
          </a:prstGeom>
          <a:solidFill>
            <a:srgbClr val="33CCCC"/>
          </a:solidFill>
          <a:ln w="1270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85" name="Text Box 39"/>
          <p:cNvSpPr txBox="1">
            <a:spLocks noChangeArrowheads="1"/>
          </p:cNvSpPr>
          <p:nvPr/>
        </p:nvSpPr>
        <p:spPr bwMode="auto">
          <a:xfrm>
            <a:off x="6783388" y="3257550"/>
            <a:ext cx="18637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OnBoard</a:t>
            </a:r>
          </a:p>
          <a:p>
            <a:pPr>
              <a:lnSpc>
                <a:spcPct val="20000"/>
              </a:lnSpc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TrainControl</a:t>
            </a:r>
          </a:p>
        </p:txBody>
      </p:sp>
      <p:sp>
        <p:nvSpPr>
          <p:cNvPr id="1467432" name="Freeform 40"/>
          <p:cNvSpPr>
            <a:spLocks/>
          </p:cNvSpPr>
          <p:nvPr/>
        </p:nvSpPr>
        <p:spPr bwMode="auto">
          <a:xfrm>
            <a:off x="5805488" y="3009900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33" name="AutoShape 41"/>
          <p:cNvSpPr>
            <a:spLocks noChangeArrowheads="1"/>
          </p:cNvSpPr>
          <p:nvPr/>
        </p:nvSpPr>
        <p:spPr bwMode="auto">
          <a:xfrm>
            <a:off x="1246188" y="5016500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88" name="Text Box 42"/>
          <p:cNvSpPr txBox="1">
            <a:spLocks noChangeArrowheads="1"/>
          </p:cNvSpPr>
          <p:nvPr/>
        </p:nvSpPr>
        <p:spPr bwMode="auto">
          <a:xfrm>
            <a:off x="1235075" y="5016500"/>
            <a:ext cx="24780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SentInTime]</a:t>
            </a:r>
          </a:p>
        </p:txBody>
      </p:sp>
      <p:sp>
        <p:nvSpPr>
          <p:cNvPr id="1467435" name="AutoShape 43"/>
          <p:cNvSpPr>
            <a:spLocks noChangeArrowheads="1"/>
          </p:cNvSpPr>
          <p:nvPr/>
        </p:nvSpPr>
        <p:spPr bwMode="auto">
          <a:xfrm>
            <a:off x="3562350" y="5019675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90" name="Text Box 44"/>
          <p:cNvSpPr txBox="1">
            <a:spLocks noChangeArrowheads="1"/>
          </p:cNvSpPr>
          <p:nvPr/>
        </p:nvSpPr>
        <p:spPr bwMode="auto">
          <a:xfrm>
            <a:off x="3384550" y="4994275"/>
            <a:ext cx="18637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ComdMsg]</a:t>
            </a:r>
          </a:p>
        </p:txBody>
      </p:sp>
      <p:sp>
        <p:nvSpPr>
          <p:cNvPr id="1467437" name="AutoShape 45"/>
          <p:cNvSpPr>
            <a:spLocks noChangeArrowheads="1"/>
          </p:cNvSpPr>
          <p:nvPr/>
        </p:nvSpPr>
        <p:spPr bwMode="auto">
          <a:xfrm>
            <a:off x="5162550" y="5016500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92" name="Text Box 46"/>
          <p:cNvSpPr txBox="1">
            <a:spLocks noChangeArrowheads="1"/>
          </p:cNvSpPr>
          <p:nvPr/>
        </p:nvSpPr>
        <p:spPr bwMode="auto">
          <a:xfrm>
            <a:off x="4976813" y="4994275"/>
            <a:ext cx="27590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DeliveredInTime]</a:t>
            </a:r>
          </a:p>
        </p:txBody>
      </p:sp>
      <p:sp>
        <p:nvSpPr>
          <p:cNvPr id="1467439" name="AutoShape 47"/>
          <p:cNvSpPr>
            <a:spLocks noChangeArrowheads="1"/>
          </p:cNvSpPr>
          <p:nvPr/>
        </p:nvSpPr>
        <p:spPr bwMode="auto">
          <a:xfrm>
            <a:off x="7642225" y="5005388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952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94" name="Text Box 48"/>
          <p:cNvSpPr txBox="1">
            <a:spLocks noChangeArrowheads="1"/>
          </p:cNvSpPr>
          <p:nvPr/>
        </p:nvSpPr>
        <p:spPr bwMode="auto">
          <a:xfrm>
            <a:off x="7559675" y="4981575"/>
            <a:ext cx="14446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b="0">
                <a:solidFill>
                  <a:schemeClr val="bg2"/>
                </a:solidFill>
                <a:latin typeface="Helvetica" charset="0"/>
              </a:rPr>
              <a:t>  Implem]</a:t>
            </a:r>
          </a:p>
        </p:txBody>
      </p:sp>
      <p:sp>
        <p:nvSpPr>
          <p:cNvPr id="1467441" name="Line 49"/>
          <p:cNvSpPr>
            <a:spLocks noChangeShapeType="1"/>
          </p:cNvSpPr>
          <p:nvPr/>
        </p:nvSpPr>
        <p:spPr bwMode="auto">
          <a:xfrm flipH="1" flipV="1">
            <a:off x="5172075" y="4695825"/>
            <a:ext cx="3032125" cy="3032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42" name="Freeform 50"/>
          <p:cNvSpPr>
            <a:spLocks/>
          </p:cNvSpPr>
          <p:nvPr/>
        </p:nvSpPr>
        <p:spPr bwMode="auto">
          <a:xfrm>
            <a:off x="6384925" y="5738813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43" name="Freeform 51"/>
          <p:cNvSpPr>
            <a:spLocks/>
          </p:cNvSpPr>
          <p:nvPr/>
        </p:nvSpPr>
        <p:spPr bwMode="auto">
          <a:xfrm>
            <a:off x="4140200" y="5735638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44" name="Freeform 52"/>
          <p:cNvSpPr>
            <a:spLocks/>
          </p:cNvSpPr>
          <p:nvPr/>
        </p:nvSpPr>
        <p:spPr bwMode="auto">
          <a:xfrm flipH="1">
            <a:off x="1939925" y="5772150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299" name="Picture 5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3825" y="1216025"/>
            <a:ext cx="8977313" cy="497046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mtClean="0"/>
              <a:t>Do not confuse</a:t>
            </a:r>
            <a:r>
              <a:rPr lang="en-US" altLang="en-US" sz="2000" smtClean="0"/>
              <a:t> ...</a:t>
            </a:r>
          </a:p>
          <a:p>
            <a:pPr lvl="1">
              <a:lnSpc>
                <a:spcPct val="180000"/>
              </a:lnSpc>
            </a:pPr>
            <a:r>
              <a:rPr lang="en-US" altLang="en-US" smtClean="0">
                <a:solidFill>
                  <a:schemeClr val="tx1"/>
                </a:solidFill>
              </a:rPr>
              <a:t>goal</a:t>
            </a:r>
            <a:r>
              <a:rPr lang="en-US" altLang="en-US" sz="2000" smtClean="0">
                <a:solidFill>
                  <a:schemeClr val="tx1"/>
                </a:solidFill>
              </a:rPr>
              <a:t> ...</a:t>
            </a:r>
          </a:p>
          <a:p>
            <a:pPr lvl="1">
              <a:lnSpc>
                <a:spcPct val="270000"/>
              </a:lnSpc>
            </a:pPr>
            <a:r>
              <a:rPr lang="en-US" altLang="en-US" smtClean="0">
                <a:solidFill>
                  <a:schemeClr val="tx1"/>
                </a:solidFill>
              </a:rPr>
              <a:t>operation</a:t>
            </a:r>
            <a:r>
              <a:rPr lang="en-US" altLang="en-US" sz="2000" smtClean="0">
                <a:solidFill>
                  <a:schemeClr val="tx1"/>
                </a:solidFill>
              </a:rPr>
              <a:t> ...</a:t>
            </a:r>
            <a:endParaRPr lang="en-US" altLang="en-US" sz="2000" smtClean="0"/>
          </a:p>
          <a:p>
            <a:pPr lvl="1">
              <a:lnSpc>
                <a:spcPct val="290000"/>
              </a:lnSpc>
              <a:spcBef>
                <a:spcPct val="40000"/>
              </a:spcBef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Goal </a:t>
            </a:r>
            <a:r>
              <a:rPr lang="en-US" altLang="en-US" b="1" smtClean="0">
                <a:solidFill>
                  <a:schemeClr val="tx2"/>
                </a:solidFill>
                <a:latin typeface="Symbol" pitchFamily="18" charset="2"/>
              </a:rPr>
              <a:t>¹</a:t>
            </a:r>
            <a:r>
              <a:rPr lang="en-US" altLang="en-US" smtClean="0">
                <a:solidFill>
                  <a:schemeClr val="tx1"/>
                </a:solidFill>
                <a:latin typeface="MS Shell Dlg" charset="0"/>
              </a:rPr>
              <a:t>  </a:t>
            </a:r>
            <a:r>
              <a:rPr lang="en-US" altLang="en-US" smtClean="0">
                <a:solidFill>
                  <a:schemeClr val="tx1"/>
                </a:solidFill>
              </a:rPr>
              <a:t>service from functional model</a:t>
            </a:r>
            <a:r>
              <a:rPr lang="en-US" altLang="en-US" sz="2000" smtClean="0">
                <a:solidFill>
                  <a:schemeClr val="tx1"/>
                </a:solidFill>
              </a:rPr>
              <a:t>  (e.g. use case)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en-US" sz="2000" smtClean="0"/>
              <a:t>Services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operationalize</a:t>
            </a:r>
            <a:r>
              <a:rPr lang="en-US" altLang="en-US" sz="2000" smtClean="0"/>
              <a:t> functional, leaf goals in refinement graph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Tx/>
              <a:buChar char="•"/>
            </a:pPr>
            <a:r>
              <a:rPr lang="en-US" altLang="en-US" smtClean="0"/>
              <a:t>a goal is often operationalized through multiple operations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Tx/>
              <a:buChar char="•"/>
            </a:pPr>
            <a:r>
              <a:rPr lang="en-US" altLang="en-US" smtClean="0"/>
              <a:t>an operation often operationalizes multiple goals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en-US" sz="2000" smtClean="0"/>
              <a:t>Soft goals are often </a:t>
            </a:r>
            <a:r>
              <a:rPr lang="en-US" altLang="en-US" sz="2000" i="1" smtClean="0"/>
              <a:t>not</a:t>
            </a:r>
            <a:r>
              <a:rPr lang="en-US" altLang="en-US" sz="2000" smtClean="0"/>
              <a:t> operationalized in functional model but used to select among alternatives</a:t>
            </a:r>
            <a:endParaRPr lang="en-US" altLang="en-US" sz="1800" smtClean="0">
              <a:solidFill>
                <a:srgbClr val="663300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57175"/>
            <a:ext cx="8653463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Building goal models:  bad smells</a:t>
            </a:r>
            <a:endParaRPr lang="en-US" altLang="en-US" sz="2000" smtClean="0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3538538" y="1830388"/>
            <a:ext cx="4830762" cy="571500"/>
            <a:chOff x="2328" y="1162"/>
            <a:chExt cx="3043" cy="360"/>
          </a:xfrm>
        </p:grpSpPr>
        <p:grpSp>
          <p:nvGrpSpPr>
            <p:cNvPr id="54285" name="Group 15"/>
            <p:cNvGrpSpPr>
              <a:grpSpLocks/>
            </p:cNvGrpSpPr>
            <p:nvPr/>
          </p:nvGrpSpPr>
          <p:grpSpPr bwMode="auto">
            <a:xfrm>
              <a:off x="3875" y="1173"/>
              <a:ext cx="1496" cy="344"/>
              <a:chOff x="3938" y="1146"/>
              <a:chExt cx="1496" cy="344"/>
            </a:xfrm>
          </p:grpSpPr>
          <p:sp>
            <p:nvSpPr>
              <p:cNvPr id="54288" name="AutoShape 4"/>
              <p:cNvSpPr>
                <a:spLocks noChangeArrowheads="1"/>
              </p:cNvSpPr>
              <p:nvPr/>
            </p:nvSpPr>
            <p:spPr bwMode="auto">
              <a:xfrm>
                <a:off x="3938" y="1146"/>
                <a:ext cx="1496" cy="344"/>
              </a:xfrm>
              <a:prstGeom prst="parallelogram">
                <a:avLst>
                  <a:gd name="adj" fmla="val 2208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AU" altLang="en-US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289" name="Text Box 5"/>
              <p:cNvSpPr txBox="1">
                <a:spLocks noChangeArrowheads="1"/>
              </p:cNvSpPr>
              <p:nvPr/>
            </p:nvSpPr>
            <p:spPr bwMode="auto">
              <a:xfrm>
                <a:off x="3939" y="1159"/>
                <a:ext cx="1437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DoorsOpen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1"/>
                    </a:solidFill>
                    <a:latin typeface="Arial" pitchFamily="34" charset="0"/>
                  </a:rPr>
                  <a:t>OnlyIf </a:t>
                </a: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TrainStopped</a:t>
                </a:r>
              </a:p>
            </p:txBody>
          </p:sp>
        </p:grpSp>
        <p:sp>
          <p:nvSpPr>
            <p:cNvPr id="54286" name="AutoShape 6"/>
            <p:cNvSpPr>
              <a:spLocks noChangeArrowheads="1"/>
            </p:cNvSpPr>
            <p:nvPr/>
          </p:nvSpPr>
          <p:spPr bwMode="auto">
            <a:xfrm>
              <a:off x="2328" y="1162"/>
              <a:ext cx="1143" cy="352"/>
            </a:xfrm>
            <a:prstGeom prst="parallelogram">
              <a:avLst>
                <a:gd name="adj" fmla="val 265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2392" y="1191"/>
              <a:ext cx="107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CopyBorrowed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latin typeface="Arial" pitchFamily="34" charset="0"/>
                </a:rPr>
                <a:t>If</a:t>
              </a: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Available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4277" name="Group 20"/>
          <p:cNvGrpSpPr>
            <a:grpSpLocks/>
          </p:cNvGrpSpPr>
          <p:nvPr/>
        </p:nvGrpSpPr>
        <p:grpSpPr bwMode="auto">
          <a:xfrm>
            <a:off x="3667125" y="2697163"/>
            <a:ext cx="4389438" cy="644525"/>
            <a:chOff x="2382" y="1636"/>
            <a:chExt cx="2765" cy="406"/>
          </a:xfrm>
        </p:grpSpPr>
        <p:grpSp>
          <p:nvGrpSpPr>
            <p:cNvPr id="54279" name="Group 16"/>
            <p:cNvGrpSpPr>
              <a:grpSpLocks/>
            </p:cNvGrpSpPr>
            <p:nvPr/>
          </p:nvGrpSpPr>
          <p:grpSpPr bwMode="auto">
            <a:xfrm>
              <a:off x="4071" y="1636"/>
              <a:ext cx="1076" cy="392"/>
              <a:chOff x="3774" y="1636"/>
              <a:chExt cx="1076" cy="392"/>
            </a:xfrm>
          </p:grpSpPr>
          <p:sp>
            <p:nvSpPr>
              <p:cNvPr id="1468425" name="Oval 9"/>
              <p:cNvSpPr>
                <a:spLocks noChangeArrowheads="1"/>
              </p:cNvSpPr>
              <p:nvPr/>
            </p:nvSpPr>
            <p:spPr bwMode="auto">
              <a:xfrm>
                <a:off x="3774" y="1636"/>
                <a:ext cx="1076" cy="392"/>
              </a:xfrm>
              <a:prstGeom prst="ellipse">
                <a:avLst/>
              </a:prstGeom>
              <a:solidFill>
                <a:srgbClr val="CECFF2"/>
              </a:solidFill>
              <a:ln w="1270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US" altLang="en-US" b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4284" name="Text Box 10"/>
              <p:cNvSpPr txBox="1">
                <a:spLocks noChangeArrowheads="1"/>
              </p:cNvSpPr>
              <p:nvPr/>
            </p:nvSpPr>
            <p:spPr bwMode="auto">
              <a:xfrm>
                <a:off x="3944" y="1668"/>
                <a:ext cx="732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Open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Doors</a:t>
                </a:r>
              </a:p>
            </p:txBody>
          </p:sp>
        </p:grpSp>
        <p:grpSp>
          <p:nvGrpSpPr>
            <p:cNvPr id="54280" name="Group 11"/>
            <p:cNvGrpSpPr>
              <a:grpSpLocks/>
            </p:cNvGrpSpPr>
            <p:nvPr/>
          </p:nvGrpSpPr>
          <p:grpSpPr bwMode="auto">
            <a:xfrm>
              <a:off x="2382" y="1650"/>
              <a:ext cx="996" cy="392"/>
              <a:chOff x="1566" y="2876"/>
              <a:chExt cx="996" cy="392"/>
            </a:xfrm>
          </p:grpSpPr>
          <p:sp>
            <p:nvSpPr>
              <p:cNvPr id="1468428" name="Oval 12"/>
              <p:cNvSpPr>
                <a:spLocks noChangeArrowheads="1"/>
              </p:cNvSpPr>
              <p:nvPr/>
            </p:nvSpPr>
            <p:spPr bwMode="auto">
              <a:xfrm>
                <a:off x="1566" y="2876"/>
                <a:ext cx="996" cy="392"/>
              </a:xfrm>
              <a:prstGeom prst="ellipse">
                <a:avLst/>
              </a:prstGeom>
              <a:solidFill>
                <a:srgbClr val="CECFF2"/>
              </a:solidFill>
              <a:ln w="1270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US" altLang="en-US" b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4282" name="Text Box 13"/>
              <p:cNvSpPr txBox="1">
                <a:spLocks noChangeArrowheads="1"/>
              </p:cNvSpPr>
              <p:nvPr/>
            </p:nvSpPr>
            <p:spPr bwMode="auto">
              <a:xfrm>
                <a:off x="1608" y="2983"/>
                <a:ext cx="935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BorrowCopy</a:t>
                </a:r>
              </a:p>
            </p:txBody>
          </p:sp>
        </p:grpSp>
      </p:grpSp>
      <p:sp>
        <p:nvSpPr>
          <p:cNvPr id="54278" name="Text Box 18"/>
          <p:cNvSpPr txBox="1">
            <a:spLocks noChangeArrowheads="1"/>
          </p:cNvSpPr>
          <p:nvPr/>
        </p:nvSpPr>
        <p:spPr bwMode="auto">
          <a:xfrm>
            <a:off x="215900" y="60325"/>
            <a:ext cx="8032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5400" b="0">
                <a:solidFill>
                  <a:schemeClr val="bg2"/>
                </a:solidFill>
                <a:latin typeface="Wingdings" pitchFamily="2" charset="2"/>
              </a:rPr>
              <a:t>N</a:t>
            </a:r>
            <a:endParaRPr lang="en-US" altLang="en-US" sz="2800" b="0">
              <a:solidFill>
                <a:schemeClr val="tx2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262063"/>
            <a:ext cx="8977313" cy="4970462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en-US" smtClean="0"/>
              <a:t>Semantic difference </a:t>
            </a:r>
          </a:p>
          <a:p>
            <a:pPr lvl="1">
              <a:lnSpc>
                <a:spcPct val="100000"/>
              </a:lnSpc>
            </a:pPr>
            <a:r>
              <a:rPr lang="en-US" altLang="en-US" sz="2000" smtClean="0"/>
              <a:t>Behavioral goals constrain entire sequences of state transitions</a:t>
            </a:r>
          </a:p>
          <a:p>
            <a:pPr lvl="1">
              <a:lnSpc>
                <a:spcPct val="120000"/>
              </a:lnSpc>
            </a:pPr>
            <a:r>
              <a:rPr lang="en-US" altLang="en-US" sz="2000" smtClean="0"/>
              <a:t>Operations constrain single state transitions</a:t>
            </a:r>
            <a:endParaRPr lang="en-US" altLang="en-US" smtClean="0"/>
          </a:p>
          <a:p>
            <a:pPr lvl="1">
              <a:lnSpc>
                <a:spcPct val="230000"/>
              </a:lnSpc>
              <a:spcBef>
                <a:spcPct val="40000"/>
              </a:spcBef>
              <a:buFontTx/>
              <a:buNone/>
            </a:pPr>
            <a:endParaRPr lang="en-US" altLang="en-US" smtClean="0"/>
          </a:p>
          <a:p>
            <a:pPr lvl="1">
              <a:lnSpc>
                <a:spcPct val="230000"/>
              </a:lnSpc>
              <a:spcBef>
                <a:spcPct val="40000"/>
              </a:spcBef>
              <a:buFontTx/>
              <a:buNone/>
            </a:pPr>
            <a:endParaRPr lang="en-US" altLang="en-US" smtClean="0"/>
          </a:p>
          <a:p>
            <a:pPr>
              <a:lnSpc>
                <a:spcPct val="210000"/>
              </a:lnSpc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Tip</a:t>
            </a:r>
            <a:r>
              <a:rPr lang="en-US" altLang="en-US" smtClean="0"/>
              <a:t>:</a:t>
            </a:r>
            <a:r>
              <a:rPr lang="en-US" altLang="en-US" smtClean="0">
                <a:solidFill>
                  <a:schemeClr val="bg2"/>
                </a:solidFill>
              </a:rPr>
              <a:t>   </a:t>
            </a:r>
            <a:r>
              <a:rPr lang="en-US" altLang="en-US" sz="2000" smtClean="0"/>
              <a:t>use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past participle</a:t>
            </a:r>
            <a:r>
              <a:rPr lang="en-US" altLang="en-US" sz="2000" smtClean="0"/>
              <a:t> for goal name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/>
              <a:t>                 </a:t>
            </a:r>
            <a:r>
              <a:rPr lang="en-US" altLang="en-US" sz="1800" smtClean="0">
                <a:solidFill>
                  <a:srgbClr val="009999"/>
                </a:solidFill>
              </a:rPr>
              <a:t>(state to be reached/maintained, quantity to be reduced/increased, ...)</a:t>
            </a:r>
            <a:endParaRPr lang="en-US" altLang="en-US" sz="1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1800" smtClean="0"/>
              <a:t>                </a:t>
            </a:r>
            <a:r>
              <a:rPr lang="en-US" altLang="en-US" sz="2000" smtClean="0"/>
              <a:t>use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infinitive</a:t>
            </a:r>
            <a:r>
              <a:rPr lang="en-US" altLang="en-US" sz="2000" smtClean="0"/>
              <a:t> for operation name</a:t>
            </a:r>
            <a:r>
              <a:rPr lang="en-US" altLang="en-US" sz="1800" smtClean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                 </a:t>
            </a:r>
            <a:r>
              <a:rPr lang="en-US" altLang="en-US" sz="1800" smtClean="0">
                <a:solidFill>
                  <a:srgbClr val="009999"/>
                </a:solidFill>
              </a:rPr>
              <a:t>(action to reach/maintain that state)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8613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Behavioral goals vs. operations</a:t>
            </a:r>
            <a:endParaRPr lang="en-US" altLang="en-US" sz="2000" smtClean="0"/>
          </a:p>
        </p:txBody>
      </p:sp>
      <p:sp>
        <p:nvSpPr>
          <p:cNvPr id="21509" name="Text Box 15"/>
          <p:cNvSpPr txBox="1">
            <a:spLocks noChangeArrowheads="1"/>
          </p:cNvSpPr>
          <p:nvPr/>
        </p:nvSpPr>
        <p:spPr bwMode="auto">
          <a:xfrm>
            <a:off x="215900" y="60325"/>
            <a:ext cx="8032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5400" b="0">
                <a:solidFill>
                  <a:schemeClr val="bg2"/>
                </a:solidFill>
                <a:latin typeface="Wingdings" pitchFamily="2" charset="2"/>
              </a:rPr>
              <a:t>N</a:t>
            </a:r>
            <a:endParaRPr lang="en-US" altLang="en-US" sz="2800" b="0">
              <a:solidFill>
                <a:schemeClr val="tx2"/>
              </a:solidFill>
              <a:latin typeface="Wingdings" pitchFamily="2" charset="2"/>
            </a:endParaRPr>
          </a:p>
        </p:txBody>
      </p:sp>
      <p:graphicFrame>
        <p:nvGraphicFramePr>
          <p:cNvPr id="21506" name="Object 16"/>
          <p:cNvGraphicFramePr>
            <a:graphicFrameLocks noChangeAspect="1"/>
          </p:cNvGraphicFramePr>
          <p:nvPr/>
        </p:nvGraphicFramePr>
        <p:xfrm>
          <a:off x="14288" y="2774950"/>
          <a:ext cx="91440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Picture" r:id="rId4" imgW="6120720" imgH="829440" progId="Word.Picture.8">
                  <p:embed/>
                </p:oleObj>
              </mc:Choice>
              <mc:Fallback>
                <p:oleObj name="Picture" r:id="rId4" imgW="6120720" imgH="829440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2774950"/>
                        <a:ext cx="91440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6688" y="976313"/>
            <a:ext cx="8877300" cy="5562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Do not confuse</a:t>
            </a:r>
            <a:r>
              <a:rPr lang="en-US" altLang="en-US" sz="2000" smtClean="0"/>
              <a:t> </a:t>
            </a:r>
            <a:r>
              <a:rPr lang="en-US" altLang="en-US" sz="1600" smtClean="0"/>
              <a:t>...</a:t>
            </a:r>
            <a:endParaRPr lang="en-US" altLang="en-US" sz="2000" smtClean="0"/>
          </a:p>
          <a:p>
            <a:pPr lvl="1">
              <a:lnSpc>
                <a:spcPct val="190000"/>
              </a:lnSpc>
            </a:pPr>
            <a:r>
              <a:rPr lang="en-US" altLang="en-US" smtClean="0">
                <a:solidFill>
                  <a:schemeClr val="tx1"/>
                </a:solidFill>
              </a:rPr>
              <a:t>OR</a:t>
            </a:r>
            <a:r>
              <a:rPr lang="en-US" altLang="en-US" smtClean="0"/>
              <a:t>-refinement</a:t>
            </a:r>
            <a:r>
              <a:rPr lang="en-US" altLang="en-US" sz="2000" smtClean="0"/>
              <a:t> ...</a:t>
            </a:r>
          </a:p>
          <a:p>
            <a:pPr lvl="1">
              <a:lnSpc>
                <a:spcPct val="400000"/>
              </a:lnSpc>
            </a:pPr>
            <a:r>
              <a:rPr lang="en-US" altLang="en-US" smtClean="0">
                <a:solidFill>
                  <a:schemeClr val="tx1"/>
                </a:solidFill>
              </a:rPr>
              <a:t>AND</a:t>
            </a:r>
            <a:r>
              <a:rPr lang="en-US" altLang="en-US" smtClean="0"/>
              <a:t>-refinement </a:t>
            </a:r>
            <a:r>
              <a:rPr lang="en-US" altLang="en-US" smtClean="0">
                <a:solidFill>
                  <a:schemeClr val="tx1"/>
                </a:solidFill>
              </a:rPr>
              <a:t>by case</a:t>
            </a:r>
            <a:r>
              <a:rPr lang="en-US" altLang="en-US" sz="2000" smtClean="0"/>
              <a:t> ...</a:t>
            </a:r>
          </a:p>
          <a:p>
            <a:pPr lvl="1">
              <a:lnSpc>
                <a:spcPct val="270000"/>
              </a:lnSpc>
              <a:spcBef>
                <a:spcPct val="155000"/>
              </a:spcBef>
              <a:buFontTx/>
              <a:buNone/>
            </a:pPr>
            <a:r>
              <a:rPr lang="en-US" altLang="en-US" sz="1800" i="1" smtClean="0">
                <a:latin typeface="Arial" pitchFamily="34" charset="0"/>
              </a:rPr>
              <a:t>   </a:t>
            </a:r>
            <a:r>
              <a:rPr lang="en-US" altLang="en-US" sz="2000" smtClean="0"/>
              <a:t> cf. case analysis: 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GB" altLang="en-US" sz="1800" smtClean="0">
                <a:solidFill>
                  <a:schemeClr val="bg2"/>
                </a:solidFill>
                <a:latin typeface="Arial" pitchFamily="34" charset="0"/>
              </a:rPr>
              <a:t>       </a:t>
            </a:r>
            <a:r>
              <a:rPr kumimoji="0" lang="en-GB" altLang="en-US" sz="1800" smtClean="0">
                <a:solidFill>
                  <a:srgbClr val="5F5F5F"/>
                </a:solidFill>
                <a:latin typeface="Arial" pitchFamily="34" charset="0"/>
              </a:rPr>
              <a:t>(Case1 </a:t>
            </a:r>
            <a:r>
              <a:rPr kumimoji="0" lang="en-GB" altLang="en-US" sz="16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kumimoji="0" lang="en-GB" altLang="en-US" sz="1800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kumimoji="0" lang="en-GB" altLang="en-US" sz="1800" smtClean="0">
                <a:solidFill>
                  <a:srgbClr val="5F5F5F"/>
                </a:solidFill>
                <a:latin typeface="Arial" pitchFamily="34" charset="0"/>
              </a:rPr>
              <a:t>Case2)</a:t>
            </a:r>
            <a:r>
              <a:rPr kumimoji="0" lang="en-GB" altLang="en-US" sz="1800" smtClean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kumimoji="0" lang="en-AU" altLang="en-US" sz="1800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kumimoji="0" lang="en-GB" altLang="en-US" sz="1800" smtClean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kumimoji="0" lang="en-GB" altLang="en-US" sz="1800" smtClean="0">
                <a:solidFill>
                  <a:srgbClr val="5F5F5F"/>
                </a:solidFill>
                <a:latin typeface="Arial" pitchFamily="34" charset="0"/>
              </a:rPr>
              <a:t>X </a:t>
            </a:r>
            <a:r>
              <a:rPr kumimoji="0" lang="en-GB" altLang="en-US" sz="1800" smtClean="0">
                <a:solidFill>
                  <a:schemeClr val="bg2"/>
                </a:solidFill>
                <a:latin typeface="Arial" pitchFamily="34" charset="0"/>
              </a:rPr>
              <a:t>   </a:t>
            </a:r>
            <a:r>
              <a:rPr kumimoji="0" lang="en-GB" altLang="en-US" sz="1800" b="1" i="1" smtClean="0">
                <a:solidFill>
                  <a:schemeClr val="tx1"/>
                </a:solidFill>
                <a:latin typeface="Arial" pitchFamily="34" charset="0"/>
              </a:rPr>
              <a:t>equiv</a:t>
            </a:r>
            <a:r>
              <a:rPr kumimoji="0" lang="en-GB" altLang="en-US" sz="1800" i="1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GB" altLang="en-US" sz="1800" smtClean="0">
                <a:solidFill>
                  <a:schemeClr val="bg2"/>
                </a:solidFill>
                <a:latin typeface="Arial" pitchFamily="34" charset="0"/>
              </a:rPr>
              <a:t>   </a:t>
            </a:r>
            <a:r>
              <a:rPr kumimoji="0" lang="en-GB" altLang="en-US" sz="1800" smtClean="0">
                <a:solidFill>
                  <a:srgbClr val="5F5F5F"/>
                </a:solidFill>
                <a:latin typeface="Arial" pitchFamily="34" charset="0"/>
              </a:rPr>
              <a:t>(Case1 </a:t>
            </a:r>
            <a:r>
              <a:rPr kumimoji="0" lang="en-AU" altLang="en-US" sz="1800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kumimoji="0" lang="en-AU" altLang="en-US" sz="18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GB" altLang="en-US" sz="1800" smtClean="0">
                <a:solidFill>
                  <a:srgbClr val="5F5F5F"/>
                </a:solidFill>
                <a:latin typeface="Arial" pitchFamily="34" charset="0"/>
              </a:rPr>
              <a:t>X) </a:t>
            </a:r>
            <a:r>
              <a:rPr kumimoji="0" lang="en-GB" altLang="en-US" sz="16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kumimoji="0" lang="en-GB" altLang="en-US" sz="1800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kumimoji="0" lang="en-GB" altLang="en-US" sz="1800" smtClean="0">
                <a:solidFill>
                  <a:srgbClr val="5F5F5F"/>
                </a:solidFill>
                <a:latin typeface="Arial" pitchFamily="34" charset="0"/>
              </a:rPr>
              <a:t>(Case2</a:t>
            </a:r>
            <a:r>
              <a:rPr kumimoji="0" lang="en-GB" altLang="en-US" sz="1800" b="1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kumimoji="0" lang="en-AU" altLang="en-US" sz="1800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kumimoji="0" lang="en-AU" altLang="en-US" sz="18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GB" altLang="en-US" sz="1800" smtClean="0">
                <a:solidFill>
                  <a:srgbClr val="5F5F5F"/>
                </a:solidFill>
                <a:latin typeface="Arial" pitchFamily="34" charset="0"/>
              </a:rPr>
              <a:t>X)</a:t>
            </a:r>
            <a:endParaRPr lang="en-US" altLang="en-US" sz="1800" smtClean="0">
              <a:solidFill>
                <a:schemeClr val="bg2"/>
              </a:solidFill>
              <a:latin typeface="Arial" pitchFamily="34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altLang="en-US" sz="2000" smtClean="0"/>
              <a:t>-refinement introduces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</a:t>
            </a:r>
            <a:r>
              <a:rPr lang="en-US" altLang="en-US" sz="2000" smtClean="0"/>
              <a:t> systems to reach parent goal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altLang="en-US" sz="2000" smtClean="0"/>
              <a:t>-refinement </a:t>
            </a:r>
            <a:r>
              <a:rPr lang="en-US" altLang="en-US" sz="2000" smtClean="0">
                <a:solidFill>
                  <a:schemeClr val="tx1"/>
                </a:solidFill>
              </a:rPr>
              <a:t>by cases</a:t>
            </a:r>
            <a:r>
              <a:rPr lang="en-US" altLang="en-US" sz="2000" smtClean="0"/>
              <a:t> introduces complementary, conjoined subgoals within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same</a:t>
            </a:r>
            <a:r>
              <a:rPr lang="en-US" altLang="en-US" sz="2000" smtClean="0"/>
              <a:t> system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90538" y="203200"/>
            <a:ext cx="8653462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Building goal models:  bad smells  </a:t>
            </a:r>
            <a:r>
              <a:rPr lang="en-US" altLang="en-US" sz="2000" smtClean="0"/>
              <a:t>(2)</a:t>
            </a:r>
          </a:p>
        </p:txBody>
      </p:sp>
      <p:sp>
        <p:nvSpPr>
          <p:cNvPr id="1469444" name="Line 4"/>
          <p:cNvSpPr>
            <a:spLocks noChangeShapeType="1"/>
          </p:cNvSpPr>
          <p:nvPr/>
        </p:nvSpPr>
        <p:spPr bwMode="auto">
          <a:xfrm>
            <a:off x="6910388" y="2252663"/>
            <a:ext cx="503237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5546725" y="1436688"/>
            <a:ext cx="1358900" cy="534987"/>
          </a:xfrm>
          <a:prstGeom prst="parallelogram">
            <a:avLst>
              <a:gd name="adj" fmla="val 20756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630863" y="1447800"/>
            <a:ext cx="11906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Extensive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Coverage</a:t>
            </a: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4467225" y="2320925"/>
            <a:ext cx="1663700" cy="523875"/>
          </a:xfrm>
          <a:prstGeom prst="parallelogram">
            <a:avLst>
              <a:gd name="adj" fmla="val 25950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643438" y="2351088"/>
            <a:ext cx="14652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Effective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BookSupply</a:t>
            </a:r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6689725" y="2427288"/>
            <a:ext cx="1876425" cy="374650"/>
          </a:xfrm>
          <a:prstGeom prst="parallelogram">
            <a:avLst>
              <a:gd name="adj" fmla="val 31604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761163" y="2466975"/>
            <a:ext cx="1749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E-bookAccess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69451" name="Line 11"/>
          <p:cNvSpPr>
            <a:spLocks noChangeShapeType="1"/>
          </p:cNvSpPr>
          <p:nvPr/>
        </p:nvSpPr>
        <p:spPr bwMode="auto">
          <a:xfrm flipH="1">
            <a:off x="5318125" y="2201863"/>
            <a:ext cx="398463" cy="119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9452" name="Oval 12"/>
          <p:cNvSpPr>
            <a:spLocks noChangeArrowheads="1"/>
          </p:cNvSpPr>
          <p:nvPr/>
        </p:nvSpPr>
        <p:spPr bwMode="auto">
          <a:xfrm>
            <a:off x="5702300" y="20955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9453" name="Line 13"/>
          <p:cNvSpPr>
            <a:spLocks noChangeShapeType="1"/>
          </p:cNvSpPr>
          <p:nvPr/>
        </p:nvSpPr>
        <p:spPr bwMode="auto">
          <a:xfrm flipH="1">
            <a:off x="5876925" y="1981200"/>
            <a:ext cx="20320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9454" name="Oval 14"/>
          <p:cNvSpPr>
            <a:spLocks noChangeArrowheads="1"/>
          </p:cNvSpPr>
          <p:nvPr/>
        </p:nvSpPr>
        <p:spPr bwMode="auto">
          <a:xfrm>
            <a:off x="6731000" y="21209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>
            <a:off x="6410325" y="1993900"/>
            <a:ext cx="342900" cy="16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700588" y="1912938"/>
            <a:ext cx="94456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bg2"/>
                </a:solidFill>
                <a:latin typeface="Arial" pitchFamily="34" charset="0"/>
              </a:rPr>
              <a:t>physLib</a:t>
            </a:r>
            <a:endParaRPr lang="fr-BE" altLang="en-US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921500" y="1919288"/>
            <a:ext cx="6731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bg2"/>
                </a:solidFill>
                <a:latin typeface="Arial" pitchFamily="34" charset="0"/>
              </a:rPr>
              <a:t>E-Lib</a:t>
            </a:r>
            <a:endParaRPr lang="fr-BE" altLang="en-US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5314" name="Group 30"/>
          <p:cNvGrpSpPr>
            <a:grpSpLocks/>
          </p:cNvGrpSpPr>
          <p:nvPr/>
        </p:nvGrpSpPr>
        <p:grpSpPr bwMode="auto">
          <a:xfrm>
            <a:off x="4533900" y="3152775"/>
            <a:ext cx="4011613" cy="1433513"/>
            <a:chOff x="2856" y="1923"/>
            <a:chExt cx="2527" cy="903"/>
          </a:xfrm>
        </p:grpSpPr>
        <p:sp>
          <p:nvSpPr>
            <p:cNvPr id="55316" name="AutoShape 18"/>
            <p:cNvSpPr>
              <a:spLocks noChangeArrowheads="1"/>
            </p:cNvSpPr>
            <p:nvPr/>
          </p:nvSpPr>
          <p:spPr bwMode="auto">
            <a:xfrm>
              <a:off x="3142" y="1923"/>
              <a:ext cx="1584" cy="255"/>
            </a:xfrm>
            <a:prstGeom prst="parallelogram">
              <a:avLst>
                <a:gd name="adj" fmla="val 2858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5317" name="Text Box 19"/>
            <p:cNvSpPr txBox="1">
              <a:spLocks noChangeArrowheads="1"/>
            </p:cNvSpPr>
            <p:nvPr/>
          </p:nvSpPr>
          <p:spPr bwMode="auto">
            <a:xfrm>
              <a:off x="3184" y="1931"/>
              <a:ext cx="15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BookRequestSatisfied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5318" name="AutoShape 20"/>
            <p:cNvSpPr>
              <a:spLocks noChangeArrowheads="1"/>
            </p:cNvSpPr>
            <p:nvPr/>
          </p:nvSpPr>
          <p:spPr bwMode="auto">
            <a:xfrm>
              <a:off x="2856" y="2466"/>
              <a:ext cx="1143" cy="352"/>
            </a:xfrm>
            <a:prstGeom prst="parallelogram">
              <a:avLst>
                <a:gd name="adj" fmla="val 265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5319" name="Text Box 21"/>
            <p:cNvSpPr txBox="1">
              <a:spLocks noChangeArrowheads="1"/>
            </p:cNvSpPr>
            <p:nvPr/>
          </p:nvSpPr>
          <p:spPr bwMode="auto">
            <a:xfrm>
              <a:off x="2893" y="2495"/>
              <a:ext cx="107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CopyBorrowed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latin typeface="Arial" pitchFamily="34" charset="0"/>
                </a:rPr>
                <a:t>If </a:t>
              </a: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Available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69462" name="Line 22"/>
            <p:cNvSpPr>
              <a:spLocks noChangeShapeType="1"/>
            </p:cNvSpPr>
            <p:nvPr/>
          </p:nvSpPr>
          <p:spPr bwMode="auto">
            <a:xfrm>
              <a:off x="3926" y="2360"/>
              <a:ext cx="544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9463" name="Line 23"/>
            <p:cNvSpPr>
              <a:spLocks noChangeShapeType="1"/>
            </p:cNvSpPr>
            <p:nvPr/>
          </p:nvSpPr>
          <p:spPr bwMode="auto">
            <a:xfrm flipH="1">
              <a:off x="3870" y="2184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9464" name="Line 24"/>
            <p:cNvSpPr>
              <a:spLocks noChangeShapeType="1"/>
            </p:cNvSpPr>
            <p:nvPr/>
          </p:nvSpPr>
          <p:spPr bwMode="auto">
            <a:xfrm flipH="1">
              <a:off x="3590" y="2376"/>
              <a:ext cx="2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9465" name="Oval 25"/>
            <p:cNvSpPr>
              <a:spLocks noChangeArrowheads="1"/>
            </p:cNvSpPr>
            <p:nvPr/>
          </p:nvSpPr>
          <p:spPr bwMode="auto">
            <a:xfrm>
              <a:off x="3824" y="2288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324" name="AutoShape 26"/>
            <p:cNvSpPr>
              <a:spLocks noChangeArrowheads="1"/>
            </p:cNvSpPr>
            <p:nvPr/>
          </p:nvSpPr>
          <p:spPr bwMode="auto">
            <a:xfrm>
              <a:off x="3984" y="2450"/>
              <a:ext cx="1399" cy="352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5325" name="Text Box 27"/>
            <p:cNvSpPr txBox="1">
              <a:spLocks noChangeArrowheads="1"/>
            </p:cNvSpPr>
            <p:nvPr/>
          </p:nvSpPr>
          <p:spPr bwMode="auto">
            <a:xfrm>
              <a:off x="4029" y="2479"/>
              <a:ext cx="132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CopyDueSoon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latin typeface="Arial" pitchFamily="34" charset="0"/>
                </a:rPr>
                <a:t>If Not </a:t>
              </a: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Available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5315" name="Text Box 29"/>
          <p:cNvSpPr txBox="1">
            <a:spLocks noChangeArrowheads="1"/>
          </p:cNvSpPr>
          <p:nvPr/>
        </p:nvSpPr>
        <p:spPr bwMode="auto">
          <a:xfrm>
            <a:off x="215900" y="31750"/>
            <a:ext cx="8032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5400" b="0">
                <a:solidFill>
                  <a:schemeClr val="bg2"/>
                </a:solidFill>
                <a:latin typeface="Wingdings" pitchFamily="2" charset="2"/>
              </a:rPr>
              <a:t>N</a:t>
            </a:r>
            <a:endParaRPr lang="en-US" altLang="en-US" sz="2800" b="0">
              <a:solidFill>
                <a:schemeClr val="tx2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ChangeArrowheads="1"/>
          </p:cNvSpPr>
          <p:nvPr>
            <p:ph type="title"/>
          </p:nvPr>
        </p:nvSpPr>
        <p:spPr>
          <a:xfrm>
            <a:off x="304800" y="3175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modeling:  outline</a:t>
            </a:r>
          </a:p>
        </p:txBody>
      </p:sp>
      <p:sp>
        <p:nvSpPr>
          <p:cNvPr id="30723" name="Rectangle 1027"/>
          <p:cNvSpPr>
            <a:spLocks noChangeArrowheads="1"/>
          </p:cNvSpPr>
          <p:nvPr>
            <p:ph type="body" idx="1"/>
          </p:nvPr>
        </p:nvSpPr>
        <p:spPr>
          <a:xfrm>
            <a:off x="257175" y="1244600"/>
            <a:ext cx="8861425" cy="5080000"/>
          </a:xfrm>
          <a:noFill/>
        </p:spPr>
        <p:txBody>
          <a:bodyPr/>
          <a:lstStyle/>
          <a:p>
            <a:r>
              <a:rPr kumimoji="0" lang="en-US" altLang="en-US" sz="2400" smtClean="0"/>
              <a:t>Goal features as model annotations</a:t>
            </a:r>
            <a:endParaRPr lang="en-US" altLang="en-US" sz="2400" smtClean="0"/>
          </a:p>
          <a:p>
            <a:pPr>
              <a:spcBef>
                <a:spcPct val="60000"/>
              </a:spcBef>
            </a:pPr>
            <a:r>
              <a:rPr kumimoji="0" lang="en-US" altLang="en-US" sz="2400" smtClean="0"/>
              <a:t>Goal refinement</a:t>
            </a:r>
            <a:endParaRPr lang="en-US" altLang="en-US" sz="2400" smtClean="0"/>
          </a:p>
          <a:p>
            <a:pPr algn="just">
              <a:lnSpc>
                <a:spcPct val="170000"/>
              </a:lnSpc>
              <a:spcBef>
                <a:spcPts val="300"/>
              </a:spcBef>
            </a:pPr>
            <a:r>
              <a:rPr kumimoji="0" lang="en-US" altLang="en-US" sz="2400" smtClean="0"/>
              <a:t>Capturing conflicts among goals</a:t>
            </a:r>
          </a:p>
          <a:p>
            <a:pPr>
              <a:spcBef>
                <a:spcPct val="60000"/>
              </a:spcBef>
            </a:pPr>
            <a:r>
              <a:rPr kumimoji="0" lang="en-US" altLang="en-US" sz="2400" smtClean="0"/>
              <a:t>Connecting the goal model with other system views</a:t>
            </a:r>
          </a:p>
          <a:p>
            <a:pPr>
              <a:spcBef>
                <a:spcPct val="60000"/>
              </a:spcBef>
            </a:pPr>
            <a:r>
              <a:rPr kumimoji="0" lang="en-US" altLang="en-US" sz="2400" smtClean="0"/>
              <a:t>Capturing alternative options</a:t>
            </a:r>
          </a:p>
          <a:p>
            <a:pPr>
              <a:spcBef>
                <a:spcPct val="60000"/>
              </a:spcBef>
            </a:pPr>
            <a:r>
              <a:rPr kumimoji="0" lang="en-US" altLang="en-US" sz="2400" smtClean="0"/>
              <a:t>Goal diagrams as AND/OR graphs</a:t>
            </a:r>
          </a:p>
          <a:p>
            <a:pPr>
              <a:spcBef>
                <a:spcPct val="60000"/>
              </a:spcBef>
            </a:pPr>
            <a:r>
              <a:rPr kumimoji="0" lang="en-US" altLang="en-US" sz="2400" smtClean="0"/>
              <a:t>Documenting goal refinements &amp; assignments with annotations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kumimoji="0" lang="en-US" altLang="en-US" sz="2400" smtClean="0"/>
              <a:t>Building goal models:  heuristic rules &amp; reusable patterns</a:t>
            </a:r>
            <a:endParaRPr kumimoji="0" lang="en-US" altLang="en-US" b="1" smtClean="0"/>
          </a:p>
        </p:txBody>
      </p:sp>
      <p:pic>
        <p:nvPicPr>
          <p:cNvPr id="30724" name="Picture 10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1438"/>
            <a:ext cx="900113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075" y="850900"/>
            <a:ext cx="8408988" cy="19542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Avoid ambiguities in goal specification &amp; interpretation ...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a precise &amp; complete goal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definition</a:t>
            </a:r>
            <a:r>
              <a:rPr lang="en-US" altLang="en-US" smtClean="0"/>
              <a:t> is essential</a:t>
            </a:r>
          </a:p>
          <a:p>
            <a:pPr lvl="1"/>
            <a:r>
              <a:rPr lang="en-US" altLang="en-US" smtClean="0"/>
              <a:t>grounded on shared system phenomena, and agreed upon by all stakeholders</a:t>
            </a:r>
            <a:endParaRPr lang="en-US" altLang="en-US" sz="2000" smtClean="0"/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1106488" y="4856163"/>
            <a:ext cx="7367587" cy="1763712"/>
            <a:chOff x="739" y="3132"/>
            <a:chExt cx="4641" cy="1111"/>
          </a:xfrm>
        </p:grpSpPr>
        <p:sp>
          <p:nvSpPr>
            <p:cNvPr id="56341" name="AutoShape 5"/>
            <p:cNvSpPr>
              <a:spLocks noChangeArrowheads="1"/>
            </p:cNvSpPr>
            <p:nvPr/>
          </p:nvSpPr>
          <p:spPr bwMode="auto">
            <a:xfrm>
              <a:off x="1025" y="3132"/>
              <a:ext cx="1584" cy="255"/>
            </a:xfrm>
            <a:prstGeom prst="parallelogram">
              <a:avLst>
                <a:gd name="adj" fmla="val 2858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6342" name="Text Box 6"/>
            <p:cNvSpPr txBox="1">
              <a:spLocks noChangeArrowheads="1"/>
            </p:cNvSpPr>
            <p:nvPr/>
          </p:nvSpPr>
          <p:spPr bwMode="auto">
            <a:xfrm>
              <a:off x="1067" y="3140"/>
              <a:ext cx="15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BookRequestSatisfied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6343" name="AutoShape 7"/>
            <p:cNvSpPr>
              <a:spLocks noChangeArrowheads="1"/>
            </p:cNvSpPr>
            <p:nvPr/>
          </p:nvSpPr>
          <p:spPr bwMode="auto">
            <a:xfrm>
              <a:off x="739" y="3675"/>
              <a:ext cx="1143" cy="352"/>
            </a:xfrm>
            <a:prstGeom prst="parallelogram">
              <a:avLst>
                <a:gd name="adj" fmla="val 265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0712" name="Line 8"/>
            <p:cNvSpPr>
              <a:spLocks noChangeShapeType="1"/>
            </p:cNvSpPr>
            <p:nvPr/>
          </p:nvSpPr>
          <p:spPr bwMode="auto">
            <a:xfrm>
              <a:off x="1809" y="3569"/>
              <a:ext cx="544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0713" name="Line 9"/>
            <p:cNvSpPr>
              <a:spLocks noChangeShapeType="1"/>
            </p:cNvSpPr>
            <p:nvPr/>
          </p:nvSpPr>
          <p:spPr bwMode="auto">
            <a:xfrm flipH="1">
              <a:off x="1753" y="3393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0714" name="Line 10"/>
            <p:cNvSpPr>
              <a:spLocks noChangeShapeType="1"/>
            </p:cNvSpPr>
            <p:nvPr/>
          </p:nvSpPr>
          <p:spPr bwMode="auto">
            <a:xfrm flipH="1">
              <a:off x="1473" y="3585"/>
              <a:ext cx="2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0715" name="Oval 11"/>
            <p:cNvSpPr>
              <a:spLocks noChangeArrowheads="1"/>
            </p:cNvSpPr>
            <p:nvPr/>
          </p:nvSpPr>
          <p:spPr bwMode="auto">
            <a:xfrm>
              <a:off x="1707" y="3497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6348" name="AutoShape 12"/>
            <p:cNvSpPr>
              <a:spLocks noChangeArrowheads="1"/>
            </p:cNvSpPr>
            <p:nvPr/>
          </p:nvSpPr>
          <p:spPr bwMode="auto">
            <a:xfrm>
              <a:off x="1867" y="3659"/>
              <a:ext cx="1399" cy="352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6349" name="Text Box 13"/>
            <p:cNvSpPr txBox="1">
              <a:spLocks noChangeArrowheads="1"/>
            </p:cNvSpPr>
            <p:nvPr/>
          </p:nvSpPr>
          <p:spPr bwMode="auto">
            <a:xfrm>
              <a:off x="1912" y="3688"/>
              <a:ext cx="132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CopyDueSoon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WhenNotAvailable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0718" name="Line 14"/>
            <p:cNvSpPr>
              <a:spLocks noChangeShapeType="1"/>
            </p:cNvSpPr>
            <p:nvPr/>
          </p:nvSpPr>
          <p:spPr bwMode="auto">
            <a:xfrm>
              <a:off x="3249" y="3820"/>
              <a:ext cx="299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0719" name="AutoShape 15"/>
            <p:cNvSpPr>
              <a:spLocks noChangeArrowheads="1"/>
            </p:cNvSpPr>
            <p:nvPr/>
          </p:nvSpPr>
          <p:spPr bwMode="auto">
            <a:xfrm rot="10800000" flipH="1">
              <a:off x="3505" y="3294"/>
              <a:ext cx="1872" cy="949"/>
            </a:xfrm>
            <a:prstGeom prst="foldedCorner">
              <a:avLst>
                <a:gd name="adj" fmla="val 12500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352" name="Text Box 16"/>
            <p:cNvSpPr txBox="1">
              <a:spLocks noChangeArrowheads="1"/>
            </p:cNvSpPr>
            <p:nvPr/>
          </p:nvSpPr>
          <p:spPr bwMode="auto">
            <a:xfrm>
              <a:off x="3512" y="3331"/>
              <a:ext cx="1868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2"/>
                  </a:solidFill>
                  <a:latin typeface="Arial" pitchFamily="34" charset="0"/>
                </a:rPr>
                <a:t>Def</a:t>
              </a: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  </a:t>
              </a:r>
              <a:r>
                <a:rPr lang="fr-BE" altLang="en-US" sz="1800" b="0" i="1">
                  <a:solidFill>
                    <a:schemeClr val="tx1"/>
                  </a:solidFill>
                  <a:latin typeface="Arial" pitchFamily="34" charset="0"/>
                </a:rPr>
                <a:t>A book without any copy available for loan shall have a copy available within 15 days for the requesting borrower</a:t>
              </a:r>
              <a:endParaRPr lang="fr-BE" altLang="en-US" sz="1400" b="0" i="1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altLang="en-US" sz="1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480721" name="Line 17"/>
          <p:cNvSpPr>
            <a:spLocks noChangeShapeType="1"/>
          </p:cNvSpPr>
          <p:nvPr/>
        </p:nvSpPr>
        <p:spPr bwMode="auto">
          <a:xfrm>
            <a:off x="3273425" y="3767138"/>
            <a:ext cx="503238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5" name="AutoShape 18"/>
          <p:cNvSpPr>
            <a:spLocks noChangeArrowheads="1"/>
          </p:cNvSpPr>
          <p:nvPr/>
        </p:nvSpPr>
        <p:spPr bwMode="auto">
          <a:xfrm>
            <a:off x="1909763" y="2951163"/>
            <a:ext cx="1358900" cy="534987"/>
          </a:xfrm>
          <a:prstGeom prst="parallelogram">
            <a:avLst>
              <a:gd name="adj" fmla="val 20756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26" name="Text Box 19"/>
          <p:cNvSpPr txBox="1">
            <a:spLocks noChangeArrowheads="1"/>
          </p:cNvSpPr>
          <p:nvPr/>
        </p:nvSpPr>
        <p:spPr bwMode="auto">
          <a:xfrm>
            <a:off x="1993900" y="2962275"/>
            <a:ext cx="11906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endParaRPr lang="fr-BE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80724" name="Line 20"/>
          <p:cNvSpPr>
            <a:spLocks noChangeShapeType="1"/>
          </p:cNvSpPr>
          <p:nvPr/>
        </p:nvSpPr>
        <p:spPr bwMode="auto">
          <a:xfrm flipH="1">
            <a:off x="1681163" y="3716338"/>
            <a:ext cx="398462" cy="119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0725" name="Oval 21"/>
          <p:cNvSpPr>
            <a:spLocks noChangeArrowheads="1"/>
          </p:cNvSpPr>
          <p:nvPr/>
        </p:nvSpPr>
        <p:spPr bwMode="auto">
          <a:xfrm>
            <a:off x="2065338" y="360997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0726" name="Line 22"/>
          <p:cNvSpPr>
            <a:spLocks noChangeShapeType="1"/>
          </p:cNvSpPr>
          <p:nvPr/>
        </p:nvSpPr>
        <p:spPr bwMode="auto">
          <a:xfrm flipH="1">
            <a:off x="2239963" y="3495675"/>
            <a:ext cx="20320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0727" name="Oval 23"/>
          <p:cNvSpPr>
            <a:spLocks noChangeArrowheads="1"/>
          </p:cNvSpPr>
          <p:nvPr/>
        </p:nvSpPr>
        <p:spPr bwMode="auto">
          <a:xfrm>
            <a:off x="3094038" y="363537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0728" name="Line 24"/>
          <p:cNvSpPr>
            <a:spLocks noChangeShapeType="1"/>
          </p:cNvSpPr>
          <p:nvPr/>
        </p:nvSpPr>
        <p:spPr bwMode="auto">
          <a:xfrm>
            <a:off x="2773363" y="3508375"/>
            <a:ext cx="342900" cy="16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32" name="AutoShape 25"/>
          <p:cNvSpPr>
            <a:spLocks noChangeArrowheads="1"/>
          </p:cNvSpPr>
          <p:nvPr/>
        </p:nvSpPr>
        <p:spPr bwMode="auto">
          <a:xfrm>
            <a:off x="2659063" y="3852863"/>
            <a:ext cx="2435225" cy="517525"/>
          </a:xfrm>
          <a:prstGeom prst="parallelogram">
            <a:avLst>
              <a:gd name="adj" fmla="val 29693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33" name="Text Box 26"/>
          <p:cNvSpPr txBox="1">
            <a:spLocks noChangeArrowheads="1"/>
          </p:cNvSpPr>
          <p:nvPr/>
        </p:nvSpPr>
        <p:spPr bwMode="auto">
          <a:xfrm>
            <a:off x="2806700" y="3859213"/>
            <a:ext cx="22955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WorstCaseStopping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DistanceMaintained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34" name="AutoShape 27"/>
          <p:cNvSpPr>
            <a:spLocks noChangeArrowheads="1"/>
          </p:cNvSpPr>
          <p:nvPr/>
        </p:nvSpPr>
        <p:spPr bwMode="auto">
          <a:xfrm>
            <a:off x="677863" y="3848100"/>
            <a:ext cx="1473200" cy="523875"/>
          </a:xfrm>
          <a:prstGeom prst="parallelogram">
            <a:avLst>
              <a:gd name="adj" fmla="val 2297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35" name="Text Box 28"/>
          <p:cNvSpPr txBox="1">
            <a:spLocks noChangeArrowheads="1"/>
          </p:cNvSpPr>
          <p:nvPr/>
        </p:nvSpPr>
        <p:spPr bwMode="auto">
          <a:xfrm>
            <a:off x="752475" y="3865563"/>
            <a:ext cx="13890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</a:pPr>
            <a:endParaRPr lang="fr-BE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80733" name="Line 29"/>
          <p:cNvSpPr>
            <a:spLocks noChangeShapeType="1"/>
          </p:cNvSpPr>
          <p:nvPr/>
        </p:nvSpPr>
        <p:spPr bwMode="auto">
          <a:xfrm>
            <a:off x="5060950" y="4084638"/>
            <a:ext cx="47466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0734" name="AutoShape 30"/>
          <p:cNvSpPr>
            <a:spLocks noChangeArrowheads="1"/>
          </p:cNvSpPr>
          <p:nvPr/>
        </p:nvSpPr>
        <p:spPr bwMode="auto">
          <a:xfrm rot="10800000" flipH="1">
            <a:off x="5467350" y="3319463"/>
            <a:ext cx="2971800" cy="1506537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338" name="Text Box 31"/>
          <p:cNvSpPr txBox="1">
            <a:spLocks noChangeArrowheads="1"/>
          </p:cNvSpPr>
          <p:nvPr/>
        </p:nvSpPr>
        <p:spPr bwMode="auto">
          <a:xfrm>
            <a:off x="5478463" y="3395663"/>
            <a:ext cx="29654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Def</a:t>
            </a: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fr-BE" altLang="en-US" sz="1800" b="0" i="1">
                <a:solidFill>
                  <a:schemeClr val="tx1"/>
                </a:solidFill>
                <a:latin typeface="Arial" pitchFamily="34" charset="0"/>
              </a:rPr>
              <a:t>A train shall never get so close to a train in front so that if the train stops suddenly (e.g., derailment) the next train would hit it</a:t>
            </a:r>
            <a:endParaRPr lang="fr-BE" altLang="en-US" sz="14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39" name="Rectangle 36"/>
          <p:cNvSpPr>
            <a:spLocks noGrp="1" noChangeArrowheads="1"/>
          </p:cNvSpPr>
          <p:nvPr>
            <p:ph type="title"/>
          </p:nvPr>
        </p:nvSpPr>
        <p:spPr>
          <a:xfrm>
            <a:off x="490538" y="203200"/>
            <a:ext cx="8653462" cy="762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Building goal models:  bad smells  </a:t>
            </a:r>
            <a:r>
              <a:rPr lang="en-US" altLang="en-US" sz="2000" smtClean="0"/>
              <a:t>(3)</a:t>
            </a:r>
          </a:p>
        </p:txBody>
      </p:sp>
      <p:sp>
        <p:nvSpPr>
          <p:cNvPr id="56340" name="Text Box 37"/>
          <p:cNvSpPr txBox="1">
            <a:spLocks noChangeArrowheads="1"/>
          </p:cNvSpPr>
          <p:nvPr/>
        </p:nvSpPr>
        <p:spPr bwMode="auto">
          <a:xfrm>
            <a:off x="215900" y="31750"/>
            <a:ext cx="8032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5400" b="0">
                <a:solidFill>
                  <a:schemeClr val="bg2"/>
                </a:solidFill>
                <a:latin typeface="Wingdings" pitchFamily="2" charset="2"/>
              </a:rPr>
              <a:t>N</a:t>
            </a:r>
            <a:endParaRPr lang="en-US" altLang="en-US" sz="2800" b="0">
              <a:solidFill>
                <a:schemeClr val="tx2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181100"/>
            <a:ext cx="8621712" cy="5435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mtClean="0"/>
              <a:t>From a catalogue of generic, complete AND-refinements </a:t>
            </a:r>
            <a:r>
              <a:rPr lang="en-US" altLang="en-US" sz="2000" smtClean="0"/>
              <a:t>...</a:t>
            </a:r>
          </a:p>
          <a:p>
            <a:pPr>
              <a:spcBef>
                <a:spcPct val="30000"/>
              </a:spcBef>
            </a:pPr>
            <a:r>
              <a:rPr lang="en-US" altLang="en-US" smtClean="0"/>
              <a:t>encode refinement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tactics</a:t>
            </a:r>
            <a:r>
              <a:rPr lang="en-US" altLang="en-US" smtClean="0"/>
              <a:t>,  codify modeller’s experience</a:t>
            </a:r>
          </a:p>
          <a:p>
            <a:pPr>
              <a:spcBef>
                <a:spcPct val="30000"/>
              </a:spcBef>
            </a:pPr>
            <a:r>
              <a:rPr lang="en-US" altLang="en-US" smtClean="0"/>
              <a:t>guide modeling process by suggesting refinements to be instantiated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smtClean="0"/>
              <a:t>instantiated pattern may sometimes require adaptation</a:t>
            </a:r>
            <a:endParaRPr lang="en-US" altLang="en-US" smtClean="0"/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mtClean="0"/>
              <a:t>provide satisfaction argument for free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smtClean="0"/>
              <a:t>(formal) correctness proof done once for all,  kept hidden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mtClean="0"/>
              <a:t>support model documentation &amp; understanding</a:t>
            </a:r>
          </a:p>
          <a:p>
            <a:pPr>
              <a:spcBef>
                <a:spcPct val="30000"/>
              </a:spcBef>
            </a:pPr>
            <a:r>
              <a:rPr lang="en-US" altLang="en-US" smtClean="0"/>
              <a:t>can also be used for ...</a:t>
            </a:r>
          </a:p>
          <a:p>
            <a:pPr lvl="1">
              <a:lnSpc>
                <a:spcPct val="100000"/>
              </a:lnSpc>
            </a:pPr>
            <a:r>
              <a:rPr lang="en-US" altLang="en-US" sz="2000" smtClean="0"/>
              <a:t>completing partial refinements</a:t>
            </a:r>
          </a:p>
          <a:p>
            <a:pPr lvl="1">
              <a:lnSpc>
                <a:spcPct val="100000"/>
              </a:lnSpc>
            </a:pPr>
            <a:r>
              <a:rPr lang="en-US" altLang="en-US" sz="2000" smtClean="0"/>
              <a:t>exploring alternative options  (multiple applicable patterns)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909638" y="196850"/>
            <a:ext cx="8062912" cy="9207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Building goal models: </a:t>
            </a:r>
            <a:br>
              <a:rPr lang="en-US" altLang="en-US" smtClean="0"/>
            </a:br>
            <a:r>
              <a:rPr lang="en-US" altLang="en-US" smtClean="0"/>
              <a:t>reuse refinement patterns </a:t>
            </a:r>
          </a:p>
        </p:txBody>
      </p:sp>
      <p:grpSp>
        <p:nvGrpSpPr>
          <p:cNvPr id="57348" name="Group 6"/>
          <p:cNvGrpSpPr>
            <a:grpSpLocks/>
          </p:cNvGrpSpPr>
          <p:nvPr/>
        </p:nvGrpSpPr>
        <p:grpSpPr bwMode="auto">
          <a:xfrm>
            <a:off x="271463" y="225425"/>
            <a:ext cx="895350" cy="763588"/>
            <a:chOff x="2064" y="1728"/>
            <a:chExt cx="816" cy="816"/>
          </a:xfrm>
        </p:grpSpPr>
        <p:sp>
          <p:nvSpPr>
            <p:cNvPr id="1486855" name="Oval 7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6856" name="Oval 8"/>
            <p:cNvSpPr>
              <a:spLocks noChangeArrowheads="1"/>
            </p:cNvSpPr>
            <p:nvPr/>
          </p:nvSpPr>
          <p:spPr bwMode="auto">
            <a:xfrm>
              <a:off x="2112" y="1776"/>
              <a:ext cx="721" cy="721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6857" name="Oval 9"/>
            <p:cNvSpPr>
              <a:spLocks noChangeArrowheads="1"/>
            </p:cNvSpPr>
            <p:nvPr/>
          </p:nvSpPr>
          <p:spPr bwMode="auto">
            <a:xfrm>
              <a:off x="2159" y="1825"/>
              <a:ext cx="625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6858" name="Oval 10"/>
            <p:cNvSpPr>
              <a:spLocks noChangeArrowheads="1"/>
            </p:cNvSpPr>
            <p:nvPr/>
          </p:nvSpPr>
          <p:spPr bwMode="auto">
            <a:xfrm>
              <a:off x="2209" y="1872"/>
              <a:ext cx="527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6859" name="Oval 11"/>
            <p:cNvSpPr>
              <a:spLocks noChangeArrowheads="1"/>
            </p:cNvSpPr>
            <p:nvPr/>
          </p:nvSpPr>
          <p:spPr bwMode="auto">
            <a:xfrm>
              <a:off x="2256" y="1920"/>
              <a:ext cx="431" cy="4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6860" name="Oval 12"/>
            <p:cNvSpPr>
              <a:spLocks noChangeArrowheads="1"/>
            </p:cNvSpPr>
            <p:nvPr/>
          </p:nvSpPr>
          <p:spPr bwMode="auto">
            <a:xfrm>
              <a:off x="2304" y="1967"/>
              <a:ext cx="336" cy="33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6861" name="Oval 13"/>
            <p:cNvSpPr>
              <a:spLocks noChangeArrowheads="1"/>
            </p:cNvSpPr>
            <p:nvPr/>
          </p:nvSpPr>
          <p:spPr bwMode="auto">
            <a:xfrm>
              <a:off x="2352" y="2016"/>
              <a:ext cx="240" cy="2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6862" name="Oval 14"/>
            <p:cNvSpPr>
              <a:spLocks noChangeArrowheads="1"/>
            </p:cNvSpPr>
            <p:nvPr/>
          </p:nvSpPr>
          <p:spPr bwMode="auto">
            <a:xfrm>
              <a:off x="2400" y="2064"/>
              <a:ext cx="145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92" name="Oval 16"/>
          <p:cNvSpPr>
            <a:spLocks noChangeArrowheads="1"/>
          </p:cNvSpPr>
          <p:nvPr/>
        </p:nvSpPr>
        <p:spPr bwMode="auto">
          <a:xfrm>
            <a:off x="5799138" y="5276850"/>
            <a:ext cx="3344862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7175" y="796925"/>
            <a:ext cx="8750300" cy="129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Refinement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by milestone</a:t>
            </a:r>
            <a:endParaRPr lang="en-US" altLang="en-US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smtClean="0"/>
              <a:t>Applicable when milestone states can be identified on the way to the goal's target condition</a:t>
            </a:r>
            <a:endParaRPr lang="en-US" altLang="en-US" smtClean="0"/>
          </a:p>
        </p:txBody>
      </p:sp>
      <p:sp>
        <p:nvSpPr>
          <p:cNvPr id="22534" name="Rectangle 31"/>
          <p:cNvSpPr>
            <a:spLocks noChangeArrowheads="1"/>
          </p:cNvSpPr>
          <p:nvPr/>
        </p:nvSpPr>
        <p:spPr bwMode="auto">
          <a:xfrm>
            <a:off x="839788" y="4222750"/>
            <a:ext cx="2239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buClr>
                <a:schemeClr val="tx2"/>
              </a:buClr>
              <a:buFontTx/>
              <a:buChar char="–"/>
            </a:pPr>
            <a:r>
              <a:rPr lang="fr-BE" altLang="en-US" sz="2000" b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rgbClr val="009999"/>
                </a:solidFill>
                <a:latin typeface="Comic Sans MS" pitchFamily="66" charset="0"/>
              </a:rPr>
              <a:t>Example of use:</a:t>
            </a:r>
            <a:endParaRPr lang="en-US" altLang="en-US" sz="2000" b="0">
              <a:solidFill>
                <a:srgbClr val="006666"/>
              </a:solidFill>
              <a:latin typeface="Arial" pitchFamily="34" charset="0"/>
            </a:endParaRPr>
          </a:p>
        </p:txBody>
      </p:sp>
      <p:sp>
        <p:nvSpPr>
          <p:cNvPr id="22535" name="Rectangle 43"/>
          <p:cNvSpPr>
            <a:spLocks noGrp="1" noChangeArrowheads="1"/>
          </p:cNvSpPr>
          <p:nvPr>
            <p:ph type="title"/>
          </p:nvPr>
        </p:nvSpPr>
        <p:spPr>
          <a:xfrm>
            <a:off x="809625" y="96838"/>
            <a:ext cx="8234363" cy="920750"/>
          </a:xfrm>
          <a:noFill/>
        </p:spPr>
        <p:txBody>
          <a:bodyPr/>
          <a:lstStyle/>
          <a:p>
            <a:r>
              <a:rPr lang="en-US" altLang="en-US" sz="2600" smtClean="0"/>
              <a:t>A sample of refinement patterns</a:t>
            </a:r>
            <a:endParaRPr lang="en-US" altLang="en-US" smtClean="0"/>
          </a:p>
        </p:txBody>
      </p:sp>
      <p:sp>
        <p:nvSpPr>
          <p:cNvPr id="22536" name="Rectangle 15"/>
          <p:cNvSpPr>
            <a:spLocks noChangeArrowheads="1"/>
          </p:cNvSpPr>
          <p:nvPr/>
        </p:nvSpPr>
        <p:spPr bwMode="auto">
          <a:xfrm>
            <a:off x="5875338" y="5321300"/>
            <a:ext cx="321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BE" altLang="en-US" sz="1800" b="0">
                <a:solidFill>
                  <a:schemeClr val="tx2"/>
                </a:solidFill>
                <a:latin typeface="Comic Sans MS" pitchFamily="66" charset="0"/>
              </a:rPr>
              <a:t>milestone-driven refinement</a:t>
            </a:r>
            <a:endParaRPr lang="en-US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2537" name="Group 48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483825" name="Oval 49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3826" name="Oval 50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3827" name="Oval 51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3828" name="Oval 52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3829" name="Oval 53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3830" name="Oval 54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3831" name="Oval 55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3832" name="Oval 56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22530" name="Object 82"/>
          <p:cNvGraphicFramePr>
            <a:graphicFrameLocks noChangeAspect="1"/>
          </p:cNvGraphicFramePr>
          <p:nvPr/>
        </p:nvGraphicFramePr>
        <p:xfrm>
          <a:off x="1622425" y="4587875"/>
          <a:ext cx="551497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Picture" r:id="rId4" imgW="2970000" imgH="1099800" progId="Word.Picture.8">
                  <p:embed/>
                </p:oleObj>
              </mc:Choice>
              <mc:Fallback>
                <p:oleObj name="Picture" r:id="rId4" imgW="2970000" imgH="1099800" progId="Word.Picture.8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4587875"/>
                        <a:ext cx="5514975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83"/>
          <p:cNvGraphicFramePr>
            <a:graphicFrameLocks noChangeAspect="1"/>
          </p:cNvGraphicFramePr>
          <p:nvPr/>
        </p:nvGraphicFramePr>
        <p:xfrm>
          <a:off x="1579563" y="2116138"/>
          <a:ext cx="592296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Picture" r:id="rId6" imgW="3240360" imgH="1190160" progId="Word.Picture.8">
                  <p:embed/>
                </p:oleObj>
              </mc:Choice>
              <mc:Fallback>
                <p:oleObj name="Picture" r:id="rId6" imgW="3240360" imgH="1190160" progId="Word.Picture.8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116138"/>
                        <a:ext cx="5922962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3860" name="Line 84"/>
          <p:cNvSpPr>
            <a:spLocks noChangeShapeType="1"/>
          </p:cNvSpPr>
          <p:nvPr/>
        </p:nvSpPr>
        <p:spPr bwMode="auto">
          <a:xfrm flipV="1">
            <a:off x="3968750" y="5527675"/>
            <a:ext cx="1846263" cy="17303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xfrm>
            <a:off x="895350" y="168275"/>
            <a:ext cx="7373938" cy="1008063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600" smtClean="0"/>
              <a:t>Refinement by milestone: </a:t>
            </a:r>
            <a:br>
              <a:rPr lang="en-US" altLang="en-US" sz="2600" smtClean="0"/>
            </a:br>
            <a:r>
              <a:rPr lang="en-US" altLang="en-US" sz="2600" smtClean="0"/>
              <a:t>variant </a:t>
            </a:r>
            <a:r>
              <a:rPr lang="fr-BE" altLang="en-US" sz="2600" smtClean="0"/>
              <a:t>for </a:t>
            </a:r>
            <a:r>
              <a:rPr lang="fr-BE" altLang="en-US" sz="2600" i="1" smtClean="0"/>
              <a:t>Maintain</a:t>
            </a:r>
            <a:r>
              <a:rPr lang="fr-BE" altLang="en-US" sz="2600" smtClean="0"/>
              <a:t> goals</a:t>
            </a:r>
            <a:endParaRPr lang="en-US" altLang="en-US" sz="2000" smtClean="0">
              <a:solidFill>
                <a:srgbClr val="009999"/>
              </a:solidFill>
            </a:endParaRPr>
          </a:p>
        </p:txBody>
      </p:sp>
      <p:grpSp>
        <p:nvGrpSpPr>
          <p:cNvPr id="58371" name="Group 9"/>
          <p:cNvGrpSpPr>
            <a:grpSpLocks/>
          </p:cNvGrpSpPr>
          <p:nvPr/>
        </p:nvGrpSpPr>
        <p:grpSpPr bwMode="auto">
          <a:xfrm>
            <a:off x="1581150" y="2814638"/>
            <a:ext cx="4445000" cy="404812"/>
            <a:chOff x="1166" y="3227"/>
            <a:chExt cx="2712" cy="255"/>
          </a:xfrm>
        </p:grpSpPr>
        <p:sp>
          <p:nvSpPr>
            <p:cNvPr id="58399" name="AutoShape 10"/>
            <p:cNvSpPr>
              <a:spLocks noChangeArrowheads="1"/>
            </p:cNvSpPr>
            <p:nvPr/>
          </p:nvSpPr>
          <p:spPr bwMode="auto">
            <a:xfrm>
              <a:off x="1166" y="3227"/>
              <a:ext cx="2712" cy="255"/>
            </a:xfrm>
            <a:prstGeom prst="parallelogram">
              <a:avLst>
                <a:gd name="adj" fmla="val 48942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8400" name="Text Box 11"/>
            <p:cNvSpPr txBox="1">
              <a:spLocks noChangeArrowheads="1"/>
            </p:cNvSpPr>
            <p:nvPr/>
          </p:nvSpPr>
          <p:spPr bwMode="auto">
            <a:xfrm>
              <a:off x="1240" y="3243"/>
              <a:ext cx="259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SafeTrainAccelerationGuaranteed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43180" name="Line 12"/>
          <p:cNvSpPr>
            <a:spLocks noChangeShapeType="1"/>
          </p:cNvSpPr>
          <p:nvPr/>
        </p:nvSpPr>
        <p:spPr bwMode="auto">
          <a:xfrm flipH="1">
            <a:off x="3587750" y="3241675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3181" name="Line 13"/>
          <p:cNvSpPr>
            <a:spLocks noChangeShapeType="1"/>
          </p:cNvSpPr>
          <p:nvPr/>
        </p:nvSpPr>
        <p:spPr bwMode="auto">
          <a:xfrm flipH="1">
            <a:off x="1390650" y="3457575"/>
            <a:ext cx="21463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3182" name="Oval 14"/>
          <p:cNvSpPr>
            <a:spLocks noChangeArrowheads="1"/>
          </p:cNvSpPr>
          <p:nvPr/>
        </p:nvSpPr>
        <p:spPr bwMode="auto">
          <a:xfrm>
            <a:off x="3514725" y="340677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43183" name="Line 15"/>
          <p:cNvSpPr>
            <a:spLocks noChangeShapeType="1"/>
          </p:cNvSpPr>
          <p:nvPr/>
        </p:nvSpPr>
        <p:spPr bwMode="auto">
          <a:xfrm>
            <a:off x="3663950" y="3482975"/>
            <a:ext cx="163830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76" name="AutoShape 16"/>
          <p:cNvSpPr>
            <a:spLocks noChangeArrowheads="1"/>
          </p:cNvSpPr>
          <p:nvPr/>
        </p:nvSpPr>
        <p:spPr bwMode="auto">
          <a:xfrm>
            <a:off x="2308225" y="3778250"/>
            <a:ext cx="2220913" cy="558800"/>
          </a:xfrm>
          <a:prstGeom prst="parallelogram">
            <a:avLst>
              <a:gd name="adj" fmla="val 32476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8377" name="Text Box 17"/>
          <p:cNvSpPr txBox="1">
            <a:spLocks noChangeArrowheads="1"/>
          </p:cNvSpPr>
          <p:nvPr/>
        </p:nvSpPr>
        <p:spPr bwMode="auto">
          <a:xfrm>
            <a:off x="2379663" y="3824288"/>
            <a:ext cx="20955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Acceleration</a:t>
            </a: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Sent</a:t>
            </a:r>
            <a:endParaRPr lang="fr-BE" altLang="en-US" sz="18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InTimeToTrain</a:t>
            </a:r>
            <a:endParaRPr lang="en-AU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8" name="AutoShape 18"/>
          <p:cNvSpPr>
            <a:spLocks noChangeArrowheads="1"/>
          </p:cNvSpPr>
          <p:nvPr/>
        </p:nvSpPr>
        <p:spPr bwMode="auto">
          <a:xfrm>
            <a:off x="301625" y="3778250"/>
            <a:ext cx="1992313" cy="558800"/>
          </a:xfrm>
          <a:prstGeom prst="parallelogram">
            <a:avLst>
              <a:gd name="adj" fmla="val 2913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8379" name="Text Box 19"/>
          <p:cNvSpPr txBox="1">
            <a:spLocks noChangeArrowheads="1"/>
          </p:cNvSpPr>
          <p:nvPr/>
        </p:nvSpPr>
        <p:spPr bwMode="auto">
          <a:xfrm>
            <a:off x="271463" y="3824288"/>
            <a:ext cx="20955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SafeAcceleration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Computed</a:t>
            </a:r>
            <a:endParaRPr lang="en-AU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80" name="AutoShape 20"/>
          <p:cNvSpPr>
            <a:spLocks noChangeArrowheads="1"/>
          </p:cNvSpPr>
          <p:nvPr/>
        </p:nvSpPr>
        <p:spPr bwMode="auto">
          <a:xfrm>
            <a:off x="4492625" y="3765550"/>
            <a:ext cx="2220913" cy="558800"/>
          </a:xfrm>
          <a:prstGeom prst="parallelogram">
            <a:avLst>
              <a:gd name="adj" fmla="val 32476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8381" name="Text Box 21"/>
          <p:cNvSpPr txBox="1">
            <a:spLocks noChangeArrowheads="1"/>
          </p:cNvSpPr>
          <p:nvPr/>
        </p:nvSpPr>
        <p:spPr bwMode="auto">
          <a:xfrm>
            <a:off x="4564063" y="3811588"/>
            <a:ext cx="20955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SentCommand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Received</a:t>
            </a: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ByTrain</a:t>
            </a:r>
            <a:endParaRPr lang="en-AU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82" name="AutoShape 22"/>
          <p:cNvSpPr>
            <a:spLocks noChangeArrowheads="1"/>
          </p:cNvSpPr>
          <p:nvPr/>
        </p:nvSpPr>
        <p:spPr bwMode="auto">
          <a:xfrm>
            <a:off x="6372225" y="3130550"/>
            <a:ext cx="2373313" cy="558800"/>
          </a:xfrm>
          <a:prstGeom prst="parallelogram">
            <a:avLst>
              <a:gd name="adj" fmla="val 34705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8383" name="Text Box 23"/>
          <p:cNvSpPr txBox="1">
            <a:spLocks noChangeArrowheads="1"/>
          </p:cNvSpPr>
          <p:nvPr/>
        </p:nvSpPr>
        <p:spPr bwMode="auto">
          <a:xfrm>
            <a:off x="6448425" y="3176588"/>
            <a:ext cx="22383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ReceivedCommand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Executed</a:t>
            </a: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ByTrain</a:t>
            </a:r>
            <a:endParaRPr lang="en-AU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3192" name="Line 24"/>
          <p:cNvSpPr>
            <a:spLocks noChangeShapeType="1"/>
          </p:cNvSpPr>
          <p:nvPr/>
        </p:nvSpPr>
        <p:spPr bwMode="auto">
          <a:xfrm>
            <a:off x="3651250" y="3533775"/>
            <a:ext cx="16510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3193" name="Line 25"/>
          <p:cNvSpPr>
            <a:spLocks noChangeShapeType="1"/>
          </p:cNvSpPr>
          <p:nvPr/>
        </p:nvSpPr>
        <p:spPr bwMode="auto">
          <a:xfrm>
            <a:off x="3651250" y="3457575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3194" name="Freeform 26"/>
          <p:cNvSpPr>
            <a:spLocks/>
          </p:cNvSpPr>
          <p:nvPr/>
        </p:nvSpPr>
        <p:spPr bwMode="auto">
          <a:xfrm>
            <a:off x="3665538" y="2468563"/>
            <a:ext cx="2973387" cy="979487"/>
          </a:xfrm>
          <a:custGeom>
            <a:avLst/>
            <a:gdLst/>
            <a:ahLst/>
            <a:cxnLst>
              <a:cxn ang="0">
                <a:pos x="0" y="591"/>
              </a:cxn>
              <a:cxn ang="0">
                <a:pos x="1464" y="519"/>
              </a:cxn>
              <a:cxn ang="0">
                <a:pos x="1873" y="0"/>
              </a:cxn>
            </a:cxnLst>
            <a:rect l="0" t="0" r="r" b="b"/>
            <a:pathLst>
              <a:path w="1873" h="617">
                <a:moveTo>
                  <a:pt x="0" y="591"/>
                </a:moveTo>
                <a:cubicBezTo>
                  <a:pt x="576" y="604"/>
                  <a:pt x="1152" y="617"/>
                  <a:pt x="1464" y="519"/>
                </a:cubicBezTo>
                <a:cubicBezTo>
                  <a:pt x="1776" y="421"/>
                  <a:pt x="1824" y="210"/>
                  <a:pt x="1873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8387" name="Group 48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43217" name="Oval 49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3218" name="Oval 50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3219" name="Oval 51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3220" name="Oval 52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3221" name="Oval 53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3222" name="Oval 54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3223" name="Oval 55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3224" name="Oval 56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58388" name="Group 61"/>
          <p:cNvGrpSpPr>
            <a:grpSpLocks/>
          </p:cNvGrpSpPr>
          <p:nvPr/>
        </p:nvGrpSpPr>
        <p:grpSpPr bwMode="auto">
          <a:xfrm>
            <a:off x="5626100" y="2043113"/>
            <a:ext cx="3344863" cy="457200"/>
            <a:chOff x="3653" y="3324"/>
            <a:chExt cx="2107" cy="288"/>
          </a:xfrm>
        </p:grpSpPr>
        <p:sp>
          <p:nvSpPr>
            <p:cNvPr id="1543226" name="Oval 58"/>
            <p:cNvSpPr>
              <a:spLocks noChangeArrowheads="1"/>
            </p:cNvSpPr>
            <p:nvPr/>
          </p:nvSpPr>
          <p:spPr bwMode="auto">
            <a:xfrm>
              <a:off x="3653" y="3324"/>
              <a:ext cx="2107" cy="288"/>
            </a:xfrm>
            <a:prstGeom prst="ellipse">
              <a:avLst/>
            </a:prstGeom>
            <a:solidFill>
              <a:srgbClr val="E2E5FA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390" name="Rectangle 59"/>
            <p:cNvSpPr>
              <a:spLocks noChangeArrowheads="1"/>
            </p:cNvSpPr>
            <p:nvPr/>
          </p:nvSpPr>
          <p:spPr bwMode="auto">
            <a:xfrm>
              <a:off x="3701" y="3352"/>
              <a:ext cx="20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BE" altLang="en-US" sz="1800" b="0">
                  <a:solidFill>
                    <a:schemeClr val="tx2"/>
                  </a:solidFill>
                  <a:latin typeface="Comic Sans MS" pitchFamily="66" charset="0"/>
                </a:rPr>
                <a:t>milestone-driven refinement</a:t>
              </a:r>
              <a:endParaRPr lang="en-US" altLang="en-US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85" name="Oval 33"/>
          <p:cNvSpPr>
            <a:spLocks noChangeArrowheads="1"/>
          </p:cNvSpPr>
          <p:nvPr/>
        </p:nvSpPr>
        <p:spPr bwMode="auto">
          <a:xfrm>
            <a:off x="5986463" y="5284788"/>
            <a:ext cx="2984500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8" y="925513"/>
            <a:ext cx="8504237" cy="129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Refinement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case</a:t>
            </a:r>
            <a:endParaRPr lang="en-US" altLang="en-US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smtClean="0"/>
              <a:t>Applicable when the goal satisfaction space can be partitioned into cases  (disjoint, covering all possibilities)</a:t>
            </a:r>
          </a:p>
        </p:txBody>
      </p:sp>
      <p:sp>
        <p:nvSpPr>
          <p:cNvPr id="59396" name="AutoShape 20"/>
          <p:cNvSpPr>
            <a:spLocks noChangeArrowheads="1"/>
          </p:cNvSpPr>
          <p:nvPr/>
        </p:nvSpPr>
        <p:spPr bwMode="auto">
          <a:xfrm>
            <a:off x="1674813" y="4908550"/>
            <a:ext cx="3076575" cy="404813"/>
          </a:xfrm>
          <a:prstGeom prst="parallelogram">
            <a:avLst>
              <a:gd name="adj" fmla="val 34974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9397" name="Text Box 21"/>
          <p:cNvSpPr txBox="1">
            <a:spLocks noChangeArrowheads="1"/>
          </p:cNvSpPr>
          <p:nvPr/>
        </p:nvSpPr>
        <p:spPr bwMode="auto">
          <a:xfrm>
            <a:off x="1812925" y="4921250"/>
            <a:ext cx="29321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    BookRequestSatisfied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2774" name="Line 22"/>
          <p:cNvSpPr>
            <a:spLocks noChangeShapeType="1"/>
          </p:cNvSpPr>
          <p:nvPr/>
        </p:nvSpPr>
        <p:spPr bwMode="auto">
          <a:xfrm flipH="1">
            <a:off x="3392488" y="5322888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2775" name="Line 23"/>
          <p:cNvSpPr>
            <a:spLocks noChangeShapeType="1"/>
          </p:cNvSpPr>
          <p:nvPr/>
        </p:nvSpPr>
        <p:spPr bwMode="auto">
          <a:xfrm flipH="1">
            <a:off x="2579688" y="5583238"/>
            <a:ext cx="757237" cy="222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2776" name="Oval 24"/>
          <p:cNvSpPr>
            <a:spLocks noChangeArrowheads="1"/>
          </p:cNvSpPr>
          <p:nvPr/>
        </p:nvSpPr>
        <p:spPr bwMode="auto">
          <a:xfrm>
            <a:off x="3319463" y="5487988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82777" name="Line 25"/>
          <p:cNvSpPr>
            <a:spLocks noChangeShapeType="1"/>
          </p:cNvSpPr>
          <p:nvPr/>
        </p:nvSpPr>
        <p:spPr bwMode="auto">
          <a:xfrm>
            <a:off x="3455988" y="5627688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02" name="AutoShape 27"/>
          <p:cNvSpPr>
            <a:spLocks noChangeArrowheads="1"/>
          </p:cNvSpPr>
          <p:nvPr/>
        </p:nvSpPr>
        <p:spPr bwMode="auto">
          <a:xfrm>
            <a:off x="3573463" y="5834063"/>
            <a:ext cx="2408237" cy="558800"/>
          </a:xfrm>
          <a:prstGeom prst="parallelogram">
            <a:avLst>
              <a:gd name="adj" fmla="val 35215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9403" name="Text Box 28"/>
          <p:cNvSpPr txBox="1">
            <a:spLocks noChangeArrowheads="1"/>
          </p:cNvSpPr>
          <p:nvPr/>
        </p:nvSpPr>
        <p:spPr bwMode="auto">
          <a:xfrm>
            <a:off x="3651250" y="5880100"/>
            <a:ext cx="22717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CopyDueSoon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If Not</a:t>
            </a:r>
            <a:r>
              <a:rPr lang="fr-BE" altLang="en-US" sz="1800" b="0">
                <a:solidFill>
                  <a:schemeClr val="tx2"/>
                </a:solidFill>
                <a:latin typeface="Arial" pitchFamily="34" charset="0"/>
              </a:rPr>
              <a:t> Available</a:t>
            </a:r>
            <a:endParaRPr lang="en-AU" altLang="en-US" sz="18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59404" name="AutoShape 30"/>
          <p:cNvSpPr>
            <a:spLocks noChangeArrowheads="1"/>
          </p:cNvSpPr>
          <p:nvPr/>
        </p:nvSpPr>
        <p:spPr bwMode="auto">
          <a:xfrm>
            <a:off x="1025525" y="5834063"/>
            <a:ext cx="2495550" cy="558800"/>
          </a:xfrm>
          <a:prstGeom prst="parallelogram">
            <a:avLst>
              <a:gd name="adj" fmla="val 36492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9405" name="Text Box 31"/>
          <p:cNvSpPr txBox="1">
            <a:spLocks noChangeArrowheads="1"/>
          </p:cNvSpPr>
          <p:nvPr/>
        </p:nvSpPr>
        <p:spPr bwMode="auto">
          <a:xfrm>
            <a:off x="1106488" y="5880100"/>
            <a:ext cx="23526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CopyBorrowed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If</a:t>
            </a: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altLang="en-US" sz="1800" b="0">
                <a:solidFill>
                  <a:schemeClr val="tx2"/>
                </a:solidFill>
                <a:latin typeface="Arial" pitchFamily="34" charset="0"/>
              </a:rPr>
              <a:t>Available</a:t>
            </a:r>
            <a:endParaRPr lang="en-AU" altLang="en-US" sz="18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59406" name="Rectangle 32"/>
          <p:cNvSpPr>
            <a:spLocks noChangeArrowheads="1"/>
          </p:cNvSpPr>
          <p:nvPr/>
        </p:nvSpPr>
        <p:spPr bwMode="auto">
          <a:xfrm>
            <a:off x="6157913" y="5329238"/>
            <a:ext cx="2671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BE" altLang="en-US" sz="1800" b="0">
                <a:solidFill>
                  <a:schemeClr val="tx2"/>
                </a:solidFill>
                <a:latin typeface="Comic Sans MS" pitchFamily="66" charset="0"/>
              </a:rPr>
              <a:t>case-driven refinement</a:t>
            </a:r>
            <a:endParaRPr lang="en-US" altLang="en-US" sz="1800" b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82786" name="Line 34"/>
          <p:cNvSpPr>
            <a:spLocks noChangeShapeType="1"/>
          </p:cNvSpPr>
          <p:nvPr/>
        </p:nvSpPr>
        <p:spPr bwMode="auto">
          <a:xfrm>
            <a:off x="3522663" y="5538788"/>
            <a:ext cx="24892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08" name="Rectangle 35"/>
          <p:cNvSpPr>
            <a:spLocks noChangeArrowheads="1"/>
          </p:cNvSpPr>
          <p:nvPr/>
        </p:nvSpPr>
        <p:spPr bwMode="auto">
          <a:xfrm>
            <a:off x="996950" y="4365625"/>
            <a:ext cx="227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buClr>
                <a:schemeClr val="tx2"/>
              </a:buClr>
              <a:buFontTx/>
              <a:buChar char="–"/>
            </a:pPr>
            <a:r>
              <a:rPr lang="fr-BE" altLang="en-US" b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rgbClr val="009999"/>
                </a:solidFill>
                <a:latin typeface="Comic Sans MS" pitchFamily="66" charset="0"/>
              </a:rPr>
              <a:t>Example of use:</a:t>
            </a:r>
            <a:endParaRPr lang="en-US" altLang="en-US" sz="2000" b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59409" name="Rectangle 37"/>
          <p:cNvSpPr>
            <a:spLocks noGrp="1" noChangeArrowheads="1"/>
          </p:cNvSpPr>
          <p:nvPr>
            <p:ph type="title"/>
          </p:nvPr>
        </p:nvSpPr>
        <p:spPr>
          <a:xfrm>
            <a:off x="895350" y="153988"/>
            <a:ext cx="7618413" cy="920750"/>
          </a:xfrm>
          <a:noFill/>
        </p:spPr>
        <p:txBody>
          <a:bodyPr/>
          <a:lstStyle/>
          <a:p>
            <a:r>
              <a:rPr lang="en-US" altLang="en-US" sz="2600" smtClean="0"/>
              <a:t>A sample of refinement patterns  </a:t>
            </a:r>
            <a:r>
              <a:rPr lang="en-US" altLang="en-US" sz="2000" smtClean="0"/>
              <a:t>(2)</a:t>
            </a:r>
          </a:p>
        </p:txBody>
      </p:sp>
      <p:grpSp>
        <p:nvGrpSpPr>
          <p:cNvPr id="59410" name="Group 48"/>
          <p:cNvGrpSpPr>
            <a:grpSpLocks/>
          </p:cNvGrpSpPr>
          <p:nvPr/>
        </p:nvGrpSpPr>
        <p:grpSpPr bwMode="auto">
          <a:xfrm>
            <a:off x="1065213" y="2439988"/>
            <a:ext cx="7915275" cy="1711325"/>
            <a:chOff x="644" y="1636"/>
            <a:chExt cx="4986" cy="1078"/>
          </a:xfrm>
        </p:grpSpPr>
        <p:sp>
          <p:nvSpPr>
            <p:cNvPr id="59421" name="AutoShape 5"/>
            <p:cNvSpPr>
              <a:spLocks noChangeArrowheads="1"/>
            </p:cNvSpPr>
            <p:nvPr/>
          </p:nvSpPr>
          <p:spPr bwMode="auto">
            <a:xfrm>
              <a:off x="1234" y="1636"/>
              <a:ext cx="1584" cy="255"/>
            </a:xfrm>
            <a:prstGeom prst="parallelogram">
              <a:avLst>
                <a:gd name="adj" fmla="val 2858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9422" name="Text Box 6"/>
            <p:cNvSpPr txBox="1">
              <a:spLocks noChangeArrowheads="1"/>
            </p:cNvSpPr>
            <p:nvPr/>
          </p:nvSpPr>
          <p:spPr bwMode="auto">
            <a:xfrm>
              <a:off x="1340" y="1644"/>
              <a:ext cx="147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  Achieve [Target]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2759" name="Line 7"/>
            <p:cNvSpPr>
              <a:spLocks noChangeShapeType="1"/>
            </p:cNvSpPr>
            <p:nvPr/>
          </p:nvSpPr>
          <p:spPr bwMode="auto">
            <a:xfrm flipH="1">
              <a:off x="1962" y="1897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760" name="Line 8"/>
            <p:cNvSpPr>
              <a:spLocks noChangeShapeType="1"/>
            </p:cNvSpPr>
            <p:nvPr/>
          </p:nvSpPr>
          <p:spPr bwMode="auto">
            <a:xfrm flipH="1">
              <a:off x="1450" y="2079"/>
              <a:ext cx="486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761" name="Oval 9"/>
            <p:cNvSpPr>
              <a:spLocks noChangeArrowheads="1"/>
            </p:cNvSpPr>
            <p:nvPr/>
          </p:nvSpPr>
          <p:spPr bwMode="auto">
            <a:xfrm>
              <a:off x="1916" y="2001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482762" name="Line 10"/>
            <p:cNvSpPr>
              <a:spLocks noChangeShapeType="1"/>
            </p:cNvSpPr>
            <p:nvPr/>
          </p:nvSpPr>
          <p:spPr bwMode="auto">
            <a:xfrm>
              <a:off x="2002" y="2071"/>
              <a:ext cx="560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427" name="AutoShape 11"/>
            <p:cNvSpPr>
              <a:spLocks noChangeArrowheads="1"/>
            </p:cNvSpPr>
            <p:nvPr/>
          </p:nvSpPr>
          <p:spPr bwMode="auto">
            <a:xfrm>
              <a:off x="2076" y="2219"/>
              <a:ext cx="1399" cy="352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9428" name="Text Box 12"/>
            <p:cNvSpPr txBox="1">
              <a:spLocks noChangeArrowheads="1"/>
            </p:cNvSpPr>
            <p:nvPr/>
          </p:nvSpPr>
          <p:spPr bwMode="auto">
            <a:xfrm>
              <a:off x="2121" y="2239"/>
              <a:ext cx="132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Achieve [Target</a:t>
              </a:r>
              <a:r>
                <a:rPr lang="fr-BE" altLang="en-US" sz="1800" b="0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endParaRPr lang="fr-BE" altLang="en-US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altLang="en-US" sz="1800">
                  <a:solidFill>
                    <a:schemeClr val="tx2"/>
                  </a:solidFill>
                  <a:latin typeface="Arial" pitchFamily="34" charset="0"/>
                </a:rPr>
                <a:t>If </a:t>
              </a: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Case</a:t>
              </a:r>
              <a:r>
                <a:rPr lang="fr-BE" altLang="en-US" sz="1800" b="0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]</a:t>
              </a:r>
              <a:endParaRPr lang="en-AU" altLang="en-US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9429" name="AutoShape 13"/>
            <p:cNvSpPr>
              <a:spLocks noChangeArrowheads="1"/>
            </p:cNvSpPr>
            <p:nvPr/>
          </p:nvSpPr>
          <p:spPr bwMode="auto">
            <a:xfrm>
              <a:off x="644" y="2219"/>
              <a:ext cx="1399" cy="352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9430" name="Text Box 14"/>
            <p:cNvSpPr txBox="1">
              <a:spLocks noChangeArrowheads="1"/>
            </p:cNvSpPr>
            <p:nvPr/>
          </p:nvSpPr>
          <p:spPr bwMode="auto">
            <a:xfrm>
              <a:off x="689" y="2239"/>
              <a:ext cx="132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Achieve [Target</a:t>
              </a:r>
              <a:r>
                <a:rPr lang="fr-BE" altLang="en-US" sz="1800" b="0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endParaRPr lang="fr-BE" altLang="en-US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altLang="en-US" sz="1800">
                  <a:solidFill>
                    <a:schemeClr val="tx2"/>
                  </a:solidFill>
                  <a:latin typeface="Arial" pitchFamily="34" charset="0"/>
                </a:rPr>
                <a:t>If </a:t>
              </a: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Case</a:t>
              </a:r>
              <a:r>
                <a:rPr lang="fr-BE" altLang="en-US" sz="1800" b="0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]</a:t>
              </a:r>
              <a:endParaRPr lang="en-AU" altLang="en-US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59431" name="Group 41"/>
            <p:cNvGrpSpPr>
              <a:grpSpLocks/>
            </p:cNvGrpSpPr>
            <p:nvPr/>
          </p:nvGrpSpPr>
          <p:grpSpPr bwMode="auto">
            <a:xfrm>
              <a:off x="3601" y="2198"/>
              <a:ext cx="1066" cy="516"/>
              <a:chOff x="4319" y="2416"/>
              <a:chExt cx="1066" cy="516"/>
            </a:xfrm>
          </p:grpSpPr>
          <p:sp>
            <p:nvSpPr>
              <p:cNvPr id="1482791" name="AutoShape 39"/>
              <p:cNvSpPr>
                <a:spLocks noChangeArrowheads="1"/>
              </p:cNvSpPr>
              <p:nvPr/>
            </p:nvSpPr>
            <p:spPr bwMode="auto">
              <a:xfrm flipV="1">
                <a:off x="4356" y="2416"/>
                <a:ext cx="961" cy="516"/>
              </a:xfrm>
              <a:prstGeom prst="flowChartOffpageConnector">
                <a:avLst/>
              </a:prstGeom>
              <a:solidFill>
                <a:srgbClr val="CECFF2"/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9438" name="Text Box 40"/>
              <p:cNvSpPr txBox="1">
                <a:spLocks noChangeArrowheads="1"/>
              </p:cNvSpPr>
              <p:nvPr/>
            </p:nvSpPr>
            <p:spPr bwMode="auto">
              <a:xfrm>
                <a:off x="4319" y="2473"/>
                <a:ext cx="1066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2"/>
                    </a:solidFill>
                    <a:latin typeface="Arial" pitchFamily="34" charset="0"/>
                  </a:rPr>
                  <a:t>if </a:t>
                </a: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Target1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2"/>
                    </a:solidFill>
                    <a:latin typeface="Arial" pitchFamily="34" charset="0"/>
                  </a:rPr>
                  <a:t>or  </a:t>
                </a: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Target2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2"/>
                    </a:solidFill>
                    <a:latin typeface="Arial" pitchFamily="34" charset="0"/>
                  </a:rPr>
                  <a:t> then </a:t>
                </a: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Target</a:t>
                </a:r>
                <a:endParaRPr lang="en-AU" altLang="en-US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59432" name="Group 44"/>
            <p:cNvGrpSpPr>
              <a:grpSpLocks/>
            </p:cNvGrpSpPr>
            <p:nvPr/>
          </p:nvGrpSpPr>
          <p:grpSpPr bwMode="auto">
            <a:xfrm>
              <a:off x="3945" y="1743"/>
              <a:ext cx="1685" cy="452"/>
              <a:chOff x="3918" y="2697"/>
              <a:chExt cx="1685" cy="452"/>
            </a:xfrm>
          </p:grpSpPr>
          <p:sp>
            <p:nvSpPr>
              <p:cNvPr id="1482794" name="AutoShape 42"/>
              <p:cNvSpPr>
                <a:spLocks noChangeArrowheads="1"/>
              </p:cNvSpPr>
              <p:nvPr/>
            </p:nvSpPr>
            <p:spPr bwMode="auto">
              <a:xfrm flipV="1">
                <a:off x="3974" y="2697"/>
                <a:ext cx="1588" cy="399"/>
              </a:xfrm>
              <a:prstGeom prst="flowChartOffpageConnector">
                <a:avLst/>
              </a:prstGeom>
              <a:solidFill>
                <a:srgbClr val="CECFF2"/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endPara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9436" name="Text Box 43"/>
              <p:cNvSpPr txBox="1">
                <a:spLocks noChangeArrowheads="1"/>
              </p:cNvSpPr>
              <p:nvPr/>
            </p:nvSpPr>
            <p:spPr bwMode="auto">
              <a:xfrm>
                <a:off x="3918" y="2754"/>
                <a:ext cx="1685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Case1 </a:t>
                </a:r>
                <a:r>
                  <a:rPr lang="fr-BE" altLang="en-US" sz="1800">
                    <a:solidFill>
                      <a:schemeClr val="tx2"/>
                    </a:solidFill>
                    <a:latin typeface="Arial" pitchFamily="34" charset="0"/>
                  </a:rPr>
                  <a:t>or </a:t>
                </a: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Case2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2"/>
                    </a:solidFill>
                    <a:latin typeface="Arial" pitchFamily="34" charset="0"/>
                  </a:rPr>
                  <a:t> not </a:t>
                </a: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(Case1 </a:t>
                </a:r>
                <a:r>
                  <a:rPr lang="fr-BE" altLang="en-US" sz="1800">
                    <a:solidFill>
                      <a:schemeClr val="tx2"/>
                    </a:solidFill>
                    <a:latin typeface="Arial" pitchFamily="34" charset="0"/>
                  </a:rPr>
                  <a:t>and </a:t>
                </a:r>
                <a:r>
                  <a:rPr lang="fr-BE" altLang="en-US" sz="1800" b="0">
                    <a:solidFill>
                      <a:schemeClr val="tx1"/>
                    </a:solidFill>
                    <a:latin typeface="Arial" pitchFamily="34" charset="0"/>
                  </a:rPr>
                  <a:t>Case2)</a:t>
                </a:r>
                <a:endParaRPr lang="en-AU" altLang="en-US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482797" name="Line 45"/>
            <p:cNvSpPr>
              <a:spLocks noChangeShapeType="1"/>
            </p:cNvSpPr>
            <p:nvPr/>
          </p:nvSpPr>
          <p:spPr bwMode="auto">
            <a:xfrm>
              <a:off x="2007" y="2067"/>
              <a:ext cx="2087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798" name="Line 46"/>
            <p:cNvSpPr>
              <a:spLocks noChangeShapeType="1"/>
            </p:cNvSpPr>
            <p:nvPr/>
          </p:nvSpPr>
          <p:spPr bwMode="auto">
            <a:xfrm>
              <a:off x="1994" y="2035"/>
              <a:ext cx="198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411" name="Rectangle 47"/>
          <p:cNvSpPr>
            <a:spLocks noChangeArrowheads="1"/>
          </p:cNvSpPr>
          <p:nvPr/>
        </p:nvSpPr>
        <p:spPr bwMode="auto">
          <a:xfrm>
            <a:off x="5140325" y="4289425"/>
            <a:ext cx="3975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buClr>
                <a:schemeClr val="tx2"/>
              </a:buClr>
            </a:pPr>
            <a:r>
              <a:rPr lang="fr-BE" altLang="en-US" sz="1800" b="0">
                <a:solidFill>
                  <a:srgbClr val="009999"/>
                </a:solidFill>
                <a:latin typeface="Comic Sans MS" pitchFamily="66" charset="0"/>
              </a:rPr>
              <a:t>(Similar pattern for </a:t>
            </a:r>
            <a:r>
              <a:rPr lang="fr-BE" altLang="en-US" sz="1800" b="0" i="1">
                <a:solidFill>
                  <a:srgbClr val="009999"/>
                </a:solidFill>
                <a:latin typeface="Comic Sans MS" pitchFamily="66" charset="0"/>
              </a:rPr>
              <a:t>Maintain</a:t>
            </a:r>
            <a:r>
              <a:rPr lang="fr-BE" altLang="en-US" sz="1800" b="0">
                <a:solidFill>
                  <a:srgbClr val="009999"/>
                </a:solidFill>
                <a:latin typeface="Comic Sans MS" pitchFamily="66" charset="0"/>
              </a:rPr>
              <a:t> goals)</a:t>
            </a:r>
            <a:endParaRPr lang="en-US" altLang="en-US" sz="1800" b="0">
              <a:solidFill>
                <a:srgbClr val="009999"/>
              </a:solidFill>
              <a:latin typeface="Arial" pitchFamily="34" charset="0"/>
            </a:endParaRPr>
          </a:p>
        </p:txBody>
      </p:sp>
      <p:grpSp>
        <p:nvGrpSpPr>
          <p:cNvPr id="59412" name="Group 58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482811" name="Oval 59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2812" name="Oval 60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2813" name="Oval 61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2814" name="Oval 62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2815" name="Oval 63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2816" name="Oval 64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2817" name="Oval 65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2818" name="Oval 66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8" y="896938"/>
            <a:ext cx="8504237" cy="12954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Guard </a:t>
            </a:r>
            <a:r>
              <a:rPr lang="en-US" altLang="en-US" smtClean="0"/>
              <a:t>introduction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en-US" sz="2000" smtClean="0"/>
              <a:t>Applicable to </a:t>
            </a:r>
            <a:r>
              <a:rPr lang="en-US" altLang="en-US" sz="2000" i="1" smtClean="0"/>
              <a:t>Achieve</a:t>
            </a:r>
            <a:r>
              <a:rPr lang="en-US" altLang="en-US" sz="2000" smtClean="0"/>
              <a:t> goals where a guard condition must be set for reaching the target</a:t>
            </a:r>
          </a:p>
        </p:txBody>
      </p:sp>
      <p:sp>
        <p:nvSpPr>
          <p:cNvPr id="23557" name="Rectangle 16"/>
          <p:cNvSpPr>
            <a:spLocks noChangeArrowheads="1"/>
          </p:cNvSpPr>
          <p:nvPr/>
        </p:nvSpPr>
        <p:spPr bwMode="auto">
          <a:xfrm>
            <a:off x="996950" y="4408488"/>
            <a:ext cx="227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buClr>
                <a:schemeClr val="tx2"/>
              </a:buClr>
              <a:buFontTx/>
              <a:buChar char="–"/>
            </a:pPr>
            <a:r>
              <a:rPr lang="fr-BE" altLang="en-US" b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rgbClr val="009999"/>
                </a:solidFill>
                <a:latin typeface="Comic Sans MS" pitchFamily="66" charset="0"/>
              </a:rPr>
              <a:t>Example of use:</a:t>
            </a:r>
            <a:endParaRPr lang="en-US" altLang="en-US" sz="2000" b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3558" name="Rectangle 17"/>
          <p:cNvSpPr>
            <a:spLocks noGrp="1" noChangeArrowheads="1"/>
          </p:cNvSpPr>
          <p:nvPr>
            <p:ph type="title"/>
          </p:nvPr>
        </p:nvSpPr>
        <p:spPr>
          <a:xfrm>
            <a:off x="1039813" y="128588"/>
            <a:ext cx="7618412" cy="920750"/>
          </a:xfrm>
          <a:noFill/>
        </p:spPr>
        <p:txBody>
          <a:bodyPr/>
          <a:lstStyle/>
          <a:p>
            <a:r>
              <a:rPr lang="en-US" altLang="en-US" sz="2600" smtClean="0"/>
              <a:t>A sample of refinement patterns  </a:t>
            </a:r>
            <a:r>
              <a:rPr lang="en-US" altLang="en-US" sz="2000" smtClean="0"/>
              <a:t>(3)</a:t>
            </a:r>
          </a:p>
        </p:txBody>
      </p:sp>
      <p:graphicFrame>
        <p:nvGraphicFramePr>
          <p:cNvPr id="23554" name="Object 47"/>
          <p:cNvGraphicFramePr>
            <a:graphicFrameLocks noChangeAspect="1"/>
          </p:cNvGraphicFramePr>
          <p:nvPr/>
        </p:nvGraphicFramePr>
        <p:xfrm>
          <a:off x="0" y="2203450"/>
          <a:ext cx="9144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Picture" r:id="rId4" imgW="4680720" imgH="1190160" progId="Word.Picture.8">
                  <p:embed/>
                </p:oleObj>
              </mc:Choice>
              <mc:Fallback>
                <p:oleObj name="Picture" r:id="rId4" imgW="4680720" imgH="1190160" progId="Word.Picture.8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3450"/>
                        <a:ext cx="91440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8"/>
          <p:cNvGraphicFramePr>
            <a:graphicFrameLocks noChangeAspect="1"/>
          </p:cNvGraphicFramePr>
          <p:nvPr/>
        </p:nvGraphicFramePr>
        <p:xfrm>
          <a:off x="1344613" y="4664075"/>
          <a:ext cx="654050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Picture" r:id="rId6" imgW="3432240" imgH="1009080" progId="Word.Picture.8">
                  <p:embed/>
                </p:oleObj>
              </mc:Choice>
              <mc:Fallback>
                <p:oleObj name="Picture" r:id="rId6" imgW="3432240" imgH="1009080" progId="Word.Picture.8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664075"/>
                        <a:ext cx="6540500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9" name="Group 49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42194" name="Oval 50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2195" name="Oval 51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2196" name="Oval 52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2197" name="Oval 53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2198" name="Oval 54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2199" name="Oval 55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2200" name="Oval 56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2201" name="Oval 57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542202" name="Oval 58"/>
          <p:cNvSpPr>
            <a:spLocks noChangeArrowheads="1"/>
          </p:cNvSpPr>
          <p:nvPr/>
        </p:nvSpPr>
        <p:spPr bwMode="auto">
          <a:xfrm>
            <a:off x="5395913" y="5168900"/>
            <a:ext cx="2468562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61" name="Rectangle 59"/>
          <p:cNvSpPr>
            <a:spLocks noChangeArrowheads="1"/>
          </p:cNvSpPr>
          <p:nvPr/>
        </p:nvSpPr>
        <p:spPr bwMode="auto">
          <a:xfrm>
            <a:off x="5649913" y="5213350"/>
            <a:ext cx="2157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BE" altLang="en-US" sz="1800" b="0">
                <a:solidFill>
                  <a:schemeClr val="tx2"/>
                </a:solidFill>
                <a:latin typeface="Comic Sans MS" pitchFamily="66" charset="0"/>
              </a:rPr>
              <a:t>guard introduction</a:t>
            </a:r>
            <a:endParaRPr lang="en-US" altLang="en-US" sz="1800" b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542204" name="Line 60"/>
          <p:cNvSpPr>
            <a:spLocks noChangeShapeType="1"/>
          </p:cNvSpPr>
          <p:nvPr/>
        </p:nvSpPr>
        <p:spPr bwMode="auto">
          <a:xfrm flipV="1">
            <a:off x="4418013" y="5422900"/>
            <a:ext cx="960437" cy="5873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150" y="725488"/>
            <a:ext cx="8959850" cy="129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Divide-and-Conquer</a:t>
            </a:r>
            <a:endParaRPr lang="en-US" altLang="en-US" smtClean="0"/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en-US" sz="2000" smtClean="0"/>
              <a:t>Applicable to </a:t>
            </a:r>
            <a:r>
              <a:rPr lang="en-US" altLang="en-US" sz="2000" i="1" smtClean="0"/>
              <a:t>Maintain</a:t>
            </a:r>
            <a:r>
              <a:rPr lang="en-US" altLang="en-US" sz="2000" smtClean="0"/>
              <a:t> goals where GoodCondition is a conjunction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754063" y="4090988"/>
            <a:ext cx="227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buClr>
                <a:schemeClr val="tx2"/>
              </a:buClr>
              <a:buFontTx/>
              <a:buChar char="–"/>
            </a:pPr>
            <a:r>
              <a:rPr lang="fr-BE" altLang="en-US" b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rgbClr val="009999"/>
                </a:solidFill>
                <a:latin typeface="Comic Sans MS" pitchFamily="66" charset="0"/>
              </a:rPr>
              <a:t>Example of use:</a:t>
            </a:r>
            <a:endParaRPr lang="en-US" altLang="en-US" sz="2000" b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title"/>
          </p:nvPr>
        </p:nvSpPr>
        <p:spPr>
          <a:xfrm>
            <a:off x="1039813" y="128588"/>
            <a:ext cx="7618412" cy="920750"/>
          </a:xfrm>
          <a:noFill/>
        </p:spPr>
        <p:txBody>
          <a:bodyPr/>
          <a:lstStyle/>
          <a:p>
            <a:r>
              <a:rPr lang="en-US" altLang="en-US" sz="2600" smtClean="0"/>
              <a:t>A sample of refinement patterns  </a:t>
            </a:r>
            <a:r>
              <a:rPr lang="en-US" altLang="en-US" sz="2000" smtClean="0"/>
              <a:t>(4)</a:t>
            </a:r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44200" name="Oval 8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4201" name="Oval 9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4202" name="Oval 10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4203" name="Oval 11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4204" name="Oval 12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4205" name="Oval 13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4206" name="Oval 14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4207" name="Oval 15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24578" name="Object 16"/>
          <p:cNvGraphicFramePr>
            <a:graphicFrameLocks noChangeAspect="1"/>
          </p:cNvGraphicFramePr>
          <p:nvPr/>
        </p:nvGraphicFramePr>
        <p:xfrm>
          <a:off x="1533525" y="1927225"/>
          <a:ext cx="5861050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Picture" r:id="rId4" imgW="3060000" imgH="1099800" progId="Word.Picture.8">
                  <p:embed/>
                </p:oleObj>
              </mc:Choice>
              <mc:Fallback>
                <p:oleObj name="Picture" r:id="rId4" imgW="3060000" imgH="1099800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1927225"/>
                        <a:ext cx="5861050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7"/>
          <p:cNvGraphicFramePr>
            <a:graphicFrameLocks noChangeAspect="1"/>
          </p:cNvGraphicFramePr>
          <p:nvPr/>
        </p:nvGraphicFramePr>
        <p:xfrm>
          <a:off x="2212975" y="4511675"/>
          <a:ext cx="59182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Picture" r:id="rId6" imgW="3060000" imgH="1099800" progId="Word.Picture.8">
                  <p:embed/>
                </p:oleObj>
              </mc:Choice>
              <mc:Fallback>
                <p:oleObj name="Picture" r:id="rId6" imgW="3060000" imgH="1099800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511675"/>
                        <a:ext cx="59182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210" name="Oval 18"/>
          <p:cNvSpPr>
            <a:spLocks noChangeArrowheads="1"/>
          </p:cNvSpPr>
          <p:nvPr/>
        </p:nvSpPr>
        <p:spPr bwMode="auto">
          <a:xfrm>
            <a:off x="6175375" y="5284788"/>
            <a:ext cx="2468563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5" name="Rectangle 19"/>
          <p:cNvSpPr>
            <a:spLocks noChangeArrowheads="1"/>
          </p:cNvSpPr>
          <p:nvPr/>
        </p:nvSpPr>
        <p:spPr bwMode="auto">
          <a:xfrm>
            <a:off x="6396038" y="5329238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BE" altLang="en-US" sz="1800" b="0">
                <a:solidFill>
                  <a:schemeClr val="tx2"/>
                </a:solidFill>
                <a:latin typeface="Comic Sans MS" pitchFamily="66" charset="0"/>
              </a:rPr>
              <a:t>divide-and-conquer</a:t>
            </a:r>
            <a:endParaRPr lang="en-US" altLang="en-US" sz="1800" b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544212" name="Line 20"/>
          <p:cNvSpPr>
            <a:spLocks noChangeShapeType="1"/>
          </p:cNvSpPr>
          <p:nvPr/>
        </p:nvSpPr>
        <p:spPr bwMode="auto">
          <a:xfrm flipV="1">
            <a:off x="5197475" y="5538788"/>
            <a:ext cx="960438" cy="5873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0" name="Oval 20"/>
          <p:cNvSpPr>
            <a:spLocks noChangeArrowheads="1"/>
          </p:cNvSpPr>
          <p:nvPr/>
        </p:nvSpPr>
        <p:spPr bwMode="auto">
          <a:xfrm>
            <a:off x="5561013" y="4697413"/>
            <a:ext cx="3289300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4837" name="Oval 37"/>
          <p:cNvSpPr>
            <a:spLocks noChangeArrowheads="1"/>
          </p:cNvSpPr>
          <p:nvPr/>
        </p:nvSpPr>
        <p:spPr bwMode="auto">
          <a:xfrm>
            <a:off x="5573713" y="2855913"/>
            <a:ext cx="3289300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990600"/>
            <a:ext cx="8926512" cy="12954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smtClean="0"/>
              <a:t>Refinement towards goal realizability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sz="2000" smtClean="0"/>
              <a:t>Applicable when the goal refers to quantities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altLang="en-US" sz="2000" smtClean="0"/>
              <a:t> monitorable  or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altLang="en-US" sz="2000" smtClean="0"/>
              <a:t> controllable by candidate agent</a:t>
            </a:r>
          </a:p>
        </p:txBody>
      </p:sp>
      <p:sp>
        <p:nvSpPr>
          <p:cNvPr id="1484804" name="Line 4"/>
          <p:cNvSpPr>
            <a:spLocks noChangeShapeType="1"/>
          </p:cNvSpPr>
          <p:nvPr/>
        </p:nvSpPr>
        <p:spPr bwMode="auto">
          <a:xfrm>
            <a:off x="3416300" y="4951413"/>
            <a:ext cx="21463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873125" y="4321175"/>
            <a:ext cx="3981450" cy="404813"/>
          </a:xfrm>
          <a:prstGeom prst="parallelogram">
            <a:avLst>
              <a:gd name="adj" fmla="val 4526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079500" y="4333875"/>
            <a:ext cx="3619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UnControllable</a:t>
            </a: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4808" name="Line 8"/>
          <p:cNvSpPr>
            <a:spLocks noChangeShapeType="1"/>
          </p:cNvSpPr>
          <p:nvPr/>
        </p:nvSpPr>
        <p:spPr bwMode="auto">
          <a:xfrm flipH="1">
            <a:off x="3286125" y="4735513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09" name="Line 9"/>
          <p:cNvSpPr>
            <a:spLocks noChangeShapeType="1"/>
          </p:cNvSpPr>
          <p:nvPr/>
        </p:nvSpPr>
        <p:spPr bwMode="auto">
          <a:xfrm flipH="1">
            <a:off x="2473325" y="5014913"/>
            <a:ext cx="7874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10" name="Oval 10"/>
          <p:cNvSpPr>
            <a:spLocks noChangeArrowheads="1"/>
          </p:cNvSpPr>
          <p:nvPr/>
        </p:nvSpPr>
        <p:spPr bwMode="auto">
          <a:xfrm>
            <a:off x="3213100" y="490061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84811" name="Line 11"/>
          <p:cNvSpPr>
            <a:spLocks noChangeShapeType="1"/>
          </p:cNvSpPr>
          <p:nvPr/>
        </p:nvSpPr>
        <p:spPr bwMode="auto">
          <a:xfrm>
            <a:off x="3349625" y="5040313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28" name="AutoShape 13"/>
          <p:cNvSpPr>
            <a:spLocks noChangeArrowheads="1"/>
          </p:cNvSpPr>
          <p:nvPr/>
        </p:nvSpPr>
        <p:spPr bwMode="auto">
          <a:xfrm>
            <a:off x="468313" y="5221288"/>
            <a:ext cx="2476500" cy="558800"/>
          </a:xfrm>
          <a:prstGeom prst="parallelogram">
            <a:avLst>
              <a:gd name="adj" fmla="val 28704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29" name="Text Box 14"/>
          <p:cNvSpPr txBox="1">
            <a:spLocks noChangeArrowheads="1"/>
          </p:cNvSpPr>
          <p:nvPr/>
        </p:nvSpPr>
        <p:spPr bwMode="auto">
          <a:xfrm>
            <a:off x="554038" y="5267325"/>
            <a:ext cx="23749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Controllable</a:t>
            </a:r>
            <a:endParaRPr lang="fr-BE" altLang="en-US" sz="18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0430" name="Group 15"/>
          <p:cNvGrpSpPr>
            <a:grpSpLocks/>
          </p:cNvGrpSpPr>
          <p:nvPr/>
        </p:nvGrpSpPr>
        <p:grpSpPr bwMode="auto">
          <a:xfrm>
            <a:off x="2857500" y="5221288"/>
            <a:ext cx="2843213" cy="571500"/>
            <a:chOff x="360" y="3386"/>
            <a:chExt cx="1791" cy="360"/>
          </a:xfrm>
        </p:grpSpPr>
        <p:sp>
          <p:nvSpPr>
            <p:cNvPr id="60456" name="AutoShape 16"/>
            <p:cNvSpPr>
              <a:spLocks noChangeArrowheads="1"/>
            </p:cNvSpPr>
            <p:nvPr/>
          </p:nvSpPr>
          <p:spPr bwMode="auto">
            <a:xfrm>
              <a:off x="360" y="3386"/>
              <a:ext cx="1791" cy="352"/>
            </a:xfrm>
            <a:prstGeom prst="parallelogram">
              <a:avLst>
                <a:gd name="adj" fmla="val 415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0457" name="Text Box 17"/>
            <p:cNvSpPr txBox="1">
              <a:spLocks noChangeArrowheads="1"/>
            </p:cNvSpPr>
            <p:nvPr/>
          </p:nvSpPr>
          <p:spPr bwMode="auto">
            <a:xfrm>
              <a:off x="429" y="3415"/>
              <a:ext cx="168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ControllableCondition </a:t>
              </a:r>
              <a:r>
                <a:rPr lang="fr-BE" altLang="en-US" sz="1800">
                  <a:solidFill>
                    <a:schemeClr val="tx2"/>
                  </a:solidFill>
                  <a:latin typeface="Arial" pitchFamily="34" charset="0"/>
                </a:rPr>
                <a:t>Iff</a:t>
              </a:r>
              <a:endParaRPr lang="fr-BE" altLang="en-US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UnControllableCondition</a:t>
              </a:r>
              <a:endParaRPr lang="en-AU" altLang="en-US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60431" name="Rectangle 19"/>
          <p:cNvSpPr>
            <a:spLocks noChangeArrowheads="1"/>
          </p:cNvSpPr>
          <p:nvPr/>
        </p:nvSpPr>
        <p:spPr bwMode="auto">
          <a:xfrm>
            <a:off x="5580063" y="4741863"/>
            <a:ext cx="3298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BE" altLang="en-US" sz="1800" b="0">
                <a:solidFill>
                  <a:schemeClr val="tx1"/>
                </a:solidFill>
                <a:latin typeface="Comic Sans MS" pitchFamily="66" charset="0"/>
              </a:rPr>
              <a:t>resolve lack of controllability</a:t>
            </a:r>
            <a:endParaRPr lang="en-US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84821" name="Line 21"/>
          <p:cNvSpPr>
            <a:spLocks noChangeShapeType="1"/>
          </p:cNvSpPr>
          <p:nvPr/>
        </p:nvSpPr>
        <p:spPr bwMode="auto">
          <a:xfrm>
            <a:off x="3429000" y="3109913"/>
            <a:ext cx="21463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33" name="AutoShape 23"/>
          <p:cNvSpPr>
            <a:spLocks noChangeArrowheads="1"/>
          </p:cNvSpPr>
          <p:nvPr/>
        </p:nvSpPr>
        <p:spPr bwMode="auto">
          <a:xfrm>
            <a:off x="1333500" y="2479675"/>
            <a:ext cx="3978275" cy="404813"/>
          </a:xfrm>
          <a:prstGeom prst="parallelogram">
            <a:avLst>
              <a:gd name="adj" fmla="val 2707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34" name="Text Box 24"/>
          <p:cNvSpPr txBox="1">
            <a:spLocks noChangeArrowheads="1"/>
          </p:cNvSpPr>
          <p:nvPr/>
        </p:nvSpPr>
        <p:spPr bwMode="auto">
          <a:xfrm>
            <a:off x="990600" y="2492375"/>
            <a:ext cx="47148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UnMonitorable</a:t>
            </a: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4825" name="Line 25"/>
          <p:cNvSpPr>
            <a:spLocks noChangeShapeType="1"/>
          </p:cNvSpPr>
          <p:nvPr/>
        </p:nvSpPr>
        <p:spPr bwMode="auto">
          <a:xfrm flipH="1">
            <a:off x="3298825" y="2894013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26" name="Line 26"/>
          <p:cNvSpPr>
            <a:spLocks noChangeShapeType="1"/>
          </p:cNvSpPr>
          <p:nvPr/>
        </p:nvSpPr>
        <p:spPr bwMode="auto">
          <a:xfrm flipH="1">
            <a:off x="2486025" y="3173413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27" name="Oval 27"/>
          <p:cNvSpPr>
            <a:spLocks noChangeArrowheads="1"/>
          </p:cNvSpPr>
          <p:nvPr/>
        </p:nvSpPr>
        <p:spPr bwMode="auto">
          <a:xfrm>
            <a:off x="3225800" y="305911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84828" name="Line 28"/>
          <p:cNvSpPr>
            <a:spLocks noChangeShapeType="1"/>
          </p:cNvSpPr>
          <p:nvPr/>
        </p:nvSpPr>
        <p:spPr bwMode="auto">
          <a:xfrm>
            <a:off x="3362325" y="3198813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39" name="AutoShape 30"/>
          <p:cNvSpPr>
            <a:spLocks noChangeArrowheads="1"/>
          </p:cNvSpPr>
          <p:nvPr/>
        </p:nvSpPr>
        <p:spPr bwMode="auto">
          <a:xfrm>
            <a:off x="547688" y="3379788"/>
            <a:ext cx="2435225" cy="558800"/>
          </a:xfrm>
          <a:prstGeom prst="parallelogram">
            <a:avLst>
              <a:gd name="adj" fmla="val 35610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40" name="Text Box 31"/>
          <p:cNvSpPr txBox="1">
            <a:spLocks noChangeArrowheads="1"/>
          </p:cNvSpPr>
          <p:nvPr/>
        </p:nvSpPr>
        <p:spPr bwMode="auto">
          <a:xfrm>
            <a:off x="693738" y="3425825"/>
            <a:ext cx="22733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Monitorable</a:t>
            </a:r>
            <a:endParaRPr lang="fr-BE" altLang="en-US" sz="18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0441" name="Group 32"/>
          <p:cNvGrpSpPr>
            <a:grpSpLocks/>
          </p:cNvGrpSpPr>
          <p:nvPr/>
        </p:nvGrpSpPr>
        <p:grpSpPr bwMode="auto">
          <a:xfrm>
            <a:off x="2921000" y="3379788"/>
            <a:ext cx="2843213" cy="571500"/>
            <a:chOff x="368" y="2226"/>
            <a:chExt cx="1791" cy="360"/>
          </a:xfrm>
        </p:grpSpPr>
        <p:sp>
          <p:nvSpPr>
            <p:cNvPr id="60454" name="AutoShape 33"/>
            <p:cNvSpPr>
              <a:spLocks noChangeArrowheads="1"/>
            </p:cNvSpPr>
            <p:nvPr/>
          </p:nvSpPr>
          <p:spPr bwMode="auto">
            <a:xfrm>
              <a:off x="368" y="2226"/>
              <a:ext cx="1791" cy="352"/>
            </a:xfrm>
            <a:prstGeom prst="parallelogram">
              <a:avLst>
                <a:gd name="adj" fmla="val 415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0455" name="Text Box 34"/>
            <p:cNvSpPr txBox="1">
              <a:spLocks noChangeArrowheads="1"/>
            </p:cNvSpPr>
            <p:nvPr/>
          </p:nvSpPr>
          <p:spPr bwMode="auto">
            <a:xfrm>
              <a:off x="437" y="2255"/>
              <a:ext cx="168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MonitorableCondition </a:t>
              </a:r>
              <a:r>
                <a:rPr lang="fr-BE" altLang="en-US" sz="1800">
                  <a:solidFill>
                    <a:schemeClr val="tx2"/>
                  </a:solidFill>
                  <a:latin typeface="Arial" pitchFamily="34" charset="0"/>
                </a:rPr>
                <a:t>Iff</a:t>
              </a:r>
              <a:endParaRPr lang="fr-BE" altLang="en-US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UnMonitorableCondition</a:t>
              </a:r>
              <a:endParaRPr lang="en-AU" altLang="en-US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60442" name="Rectangle 36"/>
          <p:cNvSpPr>
            <a:spLocks noChangeArrowheads="1"/>
          </p:cNvSpPr>
          <p:nvPr/>
        </p:nvSpPr>
        <p:spPr bwMode="auto">
          <a:xfrm>
            <a:off x="5588000" y="2900363"/>
            <a:ext cx="3298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BE" altLang="en-US" sz="1800" b="0">
                <a:solidFill>
                  <a:schemeClr val="tx2"/>
                </a:solidFill>
                <a:latin typeface="Comic Sans MS" pitchFamily="66" charset="0"/>
              </a:rPr>
              <a:t>resolve lack of monitorability</a:t>
            </a:r>
            <a:endParaRPr lang="en-US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443" name="Rectangle 38"/>
          <p:cNvSpPr>
            <a:spLocks noChangeArrowheads="1"/>
          </p:cNvSpPr>
          <p:nvPr/>
        </p:nvSpPr>
        <p:spPr bwMode="auto">
          <a:xfrm>
            <a:off x="708025" y="5862638"/>
            <a:ext cx="802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</a:pPr>
            <a:r>
              <a:rPr lang="fr-BE" altLang="en-US" sz="2000" b="0">
                <a:solidFill>
                  <a:srgbClr val="009999"/>
                </a:solidFill>
                <a:latin typeface="Comic Sans MS" pitchFamily="66" charset="0"/>
              </a:rPr>
              <a:t>Child node may be goal (incl. requirement, expectation)</a:t>
            </a:r>
          </a:p>
          <a:p>
            <a:pPr algn="l">
              <a:spcBef>
                <a:spcPct val="0"/>
              </a:spcBef>
              <a:buClr>
                <a:schemeClr val="tx2"/>
              </a:buClr>
            </a:pPr>
            <a:r>
              <a:rPr lang="fr-BE" altLang="en-US" sz="2000" b="0">
                <a:solidFill>
                  <a:srgbClr val="009999"/>
                </a:solidFill>
                <a:latin typeface="Comic Sans MS" pitchFamily="66" charset="0"/>
              </a:rPr>
              <a:t>                       </a:t>
            </a:r>
            <a:r>
              <a:rPr lang="fr-BE" altLang="en-US" sz="2000" b="0" i="1">
                <a:solidFill>
                  <a:srgbClr val="009999"/>
                </a:solidFill>
                <a:latin typeface="Comic Sans MS" pitchFamily="66" charset="0"/>
              </a:rPr>
              <a:t>or</a:t>
            </a:r>
            <a:r>
              <a:rPr lang="fr-BE" altLang="en-US" sz="2000" b="0">
                <a:solidFill>
                  <a:srgbClr val="009999"/>
                </a:solidFill>
                <a:latin typeface="Comic Sans MS" pitchFamily="66" charset="0"/>
              </a:rPr>
              <a:t>  domain property (invariant/hypothesis)</a:t>
            </a:r>
            <a:endParaRPr lang="en-US" altLang="en-US" sz="2000" b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60444" name="Rectangle 40"/>
          <p:cNvSpPr>
            <a:spLocks noGrp="1" noChangeArrowheads="1"/>
          </p:cNvSpPr>
          <p:nvPr>
            <p:ph type="title"/>
          </p:nvPr>
        </p:nvSpPr>
        <p:spPr>
          <a:xfrm>
            <a:off x="895350" y="96838"/>
            <a:ext cx="8234363" cy="920750"/>
          </a:xfrm>
          <a:noFill/>
        </p:spPr>
        <p:txBody>
          <a:bodyPr/>
          <a:lstStyle/>
          <a:p>
            <a:r>
              <a:rPr lang="en-US" altLang="en-US" sz="2600" smtClean="0"/>
              <a:t>A sample of refinement patterns </a:t>
            </a:r>
            <a:r>
              <a:rPr lang="en-US" altLang="en-US" smtClean="0"/>
              <a:t> </a:t>
            </a:r>
            <a:r>
              <a:rPr lang="en-US" altLang="en-US" sz="2000" smtClean="0"/>
              <a:t>(5)</a:t>
            </a:r>
            <a:r>
              <a:rPr lang="en-US" altLang="en-US" smtClean="0"/>
              <a:t> </a:t>
            </a:r>
          </a:p>
        </p:txBody>
      </p:sp>
      <p:grpSp>
        <p:nvGrpSpPr>
          <p:cNvPr id="60445" name="Group 51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484852" name="Oval 52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4853" name="Oval 53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4854" name="Oval 54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4855" name="Oval 55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4856" name="Oval 56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4857" name="Oval 57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4858" name="Oval 58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4859" name="Oval 59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63"/>
          <p:cNvGrpSpPr>
            <a:grpSpLocks/>
          </p:cNvGrpSpPr>
          <p:nvPr/>
        </p:nvGrpSpPr>
        <p:grpSpPr bwMode="auto">
          <a:xfrm>
            <a:off x="360363" y="1792288"/>
            <a:ext cx="8509000" cy="1812925"/>
            <a:chOff x="286" y="1302"/>
            <a:chExt cx="5360" cy="1142"/>
          </a:xfrm>
        </p:grpSpPr>
        <p:sp>
          <p:nvSpPr>
            <p:cNvPr id="1485830" name="Oval 6"/>
            <p:cNvSpPr>
              <a:spLocks noChangeArrowheads="1"/>
            </p:cNvSpPr>
            <p:nvPr/>
          </p:nvSpPr>
          <p:spPr bwMode="auto">
            <a:xfrm>
              <a:off x="3559" y="1539"/>
              <a:ext cx="2072" cy="288"/>
            </a:xfrm>
            <a:prstGeom prst="ellipse">
              <a:avLst/>
            </a:prstGeom>
            <a:solidFill>
              <a:srgbClr val="E2E5FA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5828" name="Line 4"/>
            <p:cNvSpPr>
              <a:spLocks noChangeShapeType="1"/>
            </p:cNvSpPr>
            <p:nvPr/>
          </p:nvSpPr>
          <p:spPr bwMode="auto">
            <a:xfrm>
              <a:off x="2208" y="1699"/>
              <a:ext cx="1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76" name="Rectangle 5"/>
            <p:cNvSpPr>
              <a:spLocks noChangeArrowheads="1"/>
            </p:cNvSpPr>
            <p:nvPr/>
          </p:nvSpPr>
          <p:spPr bwMode="auto">
            <a:xfrm>
              <a:off x="3568" y="1567"/>
              <a:ext cx="20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BE" altLang="en-US" sz="1800" b="0">
                  <a:solidFill>
                    <a:schemeClr val="tx2"/>
                  </a:solidFill>
                  <a:latin typeface="Comic Sans MS" pitchFamily="66" charset="0"/>
                </a:rPr>
                <a:t>resolve lack of monitorability</a:t>
              </a:r>
              <a:endParaRPr lang="en-US" altLang="en-US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477" name="AutoShape 8"/>
            <p:cNvSpPr>
              <a:spLocks noChangeArrowheads="1"/>
            </p:cNvSpPr>
            <p:nvPr/>
          </p:nvSpPr>
          <p:spPr bwMode="auto">
            <a:xfrm>
              <a:off x="1174" y="1302"/>
              <a:ext cx="1888" cy="255"/>
            </a:xfrm>
            <a:prstGeom prst="parallelogram">
              <a:avLst>
                <a:gd name="adj" fmla="val 34072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478" name="Text Box 9"/>
            <p:cNvSpPr txBox="1">
              <a:spLocks noChangeArrowheads="1"/>
            </p:cNvSpPr>
            <p:nvPr/>
          </p:nvSpPr>
          <p:spPr bwMode="auto">
            <a:xfrm>
              <a:off x="1214" y="1310"/>
              <a:ext cx="18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DoorsClosedWhileMoving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5834" name="Line 10"/>
            <p:cNvSpPr>
              <a:spLocks noChangeShapeType="1"/>
            </p:cNvSpPr>
            <p:nvPr/>
          </p:nvSpPr>
          <p:spPr bwMode="auto">
            <a:xfrm flipH="1">
              <a:off x="2126" y="1563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35" name="Line 11"/>
            <p:cNvSpPr>
              <a:spLocks noChangeShapeType="1"/>
            </p:cNvSpPr>
            <p:nvPr/>
          </p:nvSpPr>
          <p:spPr bwMode="auto">
            <a:xfrm flipH="1">
              <a:off x="1478" y="1731"/>
              <a:ext cx="632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36" name="Oval 12"/>
            <p:cNvSpPr>
              <a:spLocks noChangeArrowheads="1"/>
            </p:cNvSpPr>
            <p:nvPr/>
          </p:nvSpPr>
          <p:spPr bwMode="auto">
            <a:xfrm>
              <a:off x="2080" y="1667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485837" name="Line 13"/>
            <p:cNvSpPr>
              <a:spLocks noChangeShapeType="1"/>
            </p:cNvSpPr>
            <p:nvPr/>
          </p:nvSpPr>
          <p:spPr bwMode="auto">
            <a:xfrm>
              <a:off x="2166" y="1739"/>
              <a:ext cx="124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38" name="AutoShape 14"/>
            <p:cNvSpPr>
              <a:spLocks noChangeArrowheads="1"/>
            </p:cNvSpPr>
            <p:nvPr/>
          </p:nvSpPr>
          <p:spPr bwMode="auto">
            <a:xfrm flipV="1">
              <a:off x="2856" y="1843"/>
              <a:ext cx="1088" cy="352"/>
            </a:xfrm>
            <a:prstGeom prst="flowChartOffpageConnector">
              <a:avLst/>
            </a:prstGeom>
            <a:solidFill>
              <a:srgbClr val="CECFF2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484" name="Text Box 15"/>
            <p:cNvSpPr txBox="1">
              <a:spLocks noChangeArrowheads="1"/>
            </p:cNvSpPr>
            <p:nvPr/>
          </p:nvSpPr>
          <p:spPr bwMode="auto">
            <a:xfrm>
              <a:off x="2838" y="1900"/>
              <a:ext cx="112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NonZeroSpeed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1800">
                  <a:solidFill>
                    <a:schemeClr val="tx2"/>
                  </a:solidFill>
                  <a:latin typeface="Arial" pitchFamily="34" charset="0"/>
                </a:rPr>
                <a:t>Iff </a:t>
              </a: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Moving</a:t>
              </a:r>
              <a:endParaRPr lang="en-AU" altLang="en-US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485" name="AutoShape 16"/>
            <p:cNvSpPr>
              <a:spLocks noChangeArrowheads="1"/>
            </p:cNvSpPr>
            <p:nvPr/>
          </p:nvSpPr>
          <p:spPr bwMode="auto">
            <a:xfrm>
              <a:off x="286" y="1886"/>
              <a:ext cx="2424" cy="255"/>
            </a:xfrm>
            <a:prstGeom prst="parallelogram">
              <a:avLst>
                <a:gd name="adj" fmla="val 43745"/>
              </a:avLst>
            </a:prstGeom>
            <a:solidFill>
              <a:srgbClr val="CECFF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486" name="Text Box 17"/>
            <p:cNvSpPr txBox="1">
              <a:spLocks noChangeArrowheads="1"/>
            </p:cNvSpPr>
            <p:nvPr/>
          </p:nvSpPr>
          <p:spPr bwMode="auto">
            <a:xfrm>
              <a:off x="338" y="1894"/>
              <a:ext cx="232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latin typeface="Arial" pitchFamily="34" charset="0"/>
                </a:rPr>
                <a:t>DoorsClosedWhileNonZeroSpeed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487" name="Text Box 19"/>
            <p:cNvSpPr txBox="1">
              <a:spLocks noChangeArrowheads="1"/>
            </p:cNvSpPr>
            <p:nvPr/>
          </p:nvSpPr>
          <p:spPr bwMode="auto">
            <a:xfrm>
              <a:off x="2829" y="2195"/>
              <a:ext cx="148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2000" b="0" i="1">
                  <a:solidFill>
                    <a:srgbClr val="009999"/>
                  </a:solidFill>
                  <a:latin typeface="Comic Sans MS" pitchFamily="66" charset="0"/>
                </a:rPr>
                <a:t>domain invariant</a:t>
              </a:r>
              <a:endParaRPr lang="fr-BE" altLang="en-US" sz="1800" b="0" i="1">
                <a:solidFill>
                  <a:schemeClr val="tx2"/>
                </a:solidFill>
                <a:latin typeface="Arial" pitchFamily="34" charset="0"/>
              </a:endParaRPr>
            </a:p>
          </p:txBody>
        </p:sp>
      </p:grpSp>
      <p:sp>
        <p:nvSpPr>
          <p:cNvPr id="1485856" name="Oval 32"/>
          <p:cNvSpPr>
            <a:spLocks noChangeArrowheads="1"/>
          </p:cNvSpPr>
          <p:nvPr/>
        </p:nvSpPr>
        <p:spPr bwMode="auto">
          <a:xfrm>
            <a:off x="5605463" y="4581525"/>
            <a:ext cx="3289300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5844" name="Line 20"/>
          <p:cNvSpPr>
            <a:spLocks noChangeShapeType="1"/>
          </p:cNvSpPr>
          <p:nvPr/>
        </p:nvSpPr>
        <p:spPr bwMode="auto">
          <a:xfrm>
            <a:off x="3460750" y="4835525"/>
            <a:ext cx="2146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5" name="AutoShape 21"/>
          <p:cNvSpPr>
            <a:spLocks noChangeArrowheads="1"/>
          </p:cNvSpPr>
          <p:nvPr/>
        </p:nvSpPr>
        <p:spPr bwMode="auto">
          <a:xfrm>
            <a:off x="1057275" y="4205288"/>
            <a:ext cx="4281488" cy="404812"/>
          </a:xfrm>
          <a:prstGeom prst="parallelogram">
            <a:avLst>
              <a:gd name="adj" fmla="val 4867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46" name="Text Box 22"/>
          <p:cNvSpPr txBox="1">
            <a:spLocks noChangeArrowheads="1"/>
          </p:cNvSpPr>
          <p:nvPr/>
        </p:nvSpPr>
        <p:spPr bwMode="auto">
          <a:xfrm>
            <a:off x="1196975" y="4217988"/>
            <a:ext cx="4098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NurseIntervention </a:t>
            </a:r>
            <a:r>
              <a:rPr lang="fr-BE" altLang="en-US" sz="1800">
                <a:solidFill>
                  <a:schemeClr val="tx1"/>
                </a:solidFill>
                <a:latin typeface="Arial" pitchFamily="34" charset="0"/>
              </a:rPr>
              <a:t>If </a:t>
            </a: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CriticalPuseRate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5847" name="Line 23"/>
          <p:cNvSpPr>
            <a:spLocks noChangeShapeType="1"/>
          </p:cNvSpPr>
          <p:nvPr/>
        </p:nvSpPr>
        <p:spPr bwMode="auto">
          <a:xfrm flipH="1">
            <a:off x="3330575" y="4619625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5848" name="Line 24"/>
          <p:cNvSpPr>
            <a:spLocks noChangeShapeType="1"/>
          </p:cNvSpPr>
          <p:nvPr/>
        </p:nvSpPr>
        <p:spPr bwMode="auto">
          <a:xfrm flipH="1">
            <a:off x="2517775" y="4937125"/>
            <a:ext cx="787400" cy="16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5849" name="Oval 25"/>
          <p:cNvSpPr>
            <a:spLocks noChangeArrowheads="1"/>
          </p:cNvSpPr>
          <p:nvPr/>
        </p:nvSpPr>
        <p:spPr bwMode="auto">
          <a:xfrm>
            <a:off x="3257550" y="478472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85850" name="Line 26"/>
          <p:cNvSpPr>
            <a:spLocks noChangeShapeType="1"/>
          </p:cNvSpPr>
          <p:nvPr/>
        </p:nvSpPr>
        <p:spPr bwMode="auto">
          <a:xfrm>
            <a:off x="3394075" y="4924425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51" name="AutoShape 27"/>
          <p:cNvSpPr>
            <a:spLocks noChangeArrowheads="1"/>
          </p:cNvSpPr>
          <p:nvPr/>
        </p:nvSpPr>
        <p:spPr bwMode="auto">
          <a:xfrm>
            <a:off x="3511550" y="5130800"/>
            <a:ext cx="2347913" cy="558800"/>
          </a:xfrm>
          <a:prstGeom prst="parallelogram">
            <a:avLst>
              <a:gd name="adj" fmla="val 34333"/>
            </a:avLst>
          </a:prstGeom>
          <a:solidFill>
            <a:srgbClr val="CECFF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52" name="Text Box 28"/>
          <p:cNvSpPr txBox="1">
            <a:spLocks noChangeArrowheads="1"/>
          </p:cNvSpPr>
          <p:nvPr/>
        </p:nvSpPr>
        <p:spPr bwMode="auto">
          <a:xfrm>
            <a:off x="3570288" y="5176838"/>
            <a:ext cx="2273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Alarm </a:t>
            </a: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Iff</a:t>
            </a:r>
            <a:endParaRPr lang="fr-BE" altLang="en-US" sz="18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CriticalPulseRate</a:t>
            </a:r>
            <a:endParaRPr lang="en-AU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1453" name="AutoShape 29"/>
          <p:cNvSpPr>
            <a:spLocks noChangeArrowheads="1"/>
          </p:cNvSpPr>
          <p:nvPr/>
        </p:nvSpPr>
        <p:spPr bwMode="auto">
          <a:xfrm>
            <a:off x="755650" y="5130800"/>
            <a:ext cx="2436813" cy="558800"/>
          </a:xfrm>
          <a:prstGeom prst="parallelogram">
            <a:avLst>
              <a:gd name="adj" fmla="val 3563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54" name="Text Box 30"/>
          <p:cNvSpPr txBox="1">
            <a:spLocks noChangeArrowheads="1"/>
          </p:cNvSpPr>
          <p:nvPr/>
        </p:nvSpPr>
        <p:spPr bwMode="auto">
          <a:xfrm>
            <a:off x="1030288" y="5151438"/>
            <a:ext cx="21844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NurseIntervention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2"/>
                </a:solidFill>
                <a:latin typeface="Arial" pitchFamily="34" charset="0"/>
              </a:rPr>
              <a:t>If </a:t>
            </a:r>
            <a:r>
              <a:rPr lang="fr-BE" altLang="en-US" sz="1800" b="0">
                <a:solidFill>
                  <a:schemeClr val="tx1"/>
                </a:solidFill>
                <a:latin typeface="Arial" pitchFamily="34" charset="0"/>
              </a:rPr>
              <a:t>Alarm</a:t>
            </a:r>
            <a:endParaRPr lang="en-AU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1455" name="Rectangle 31"/>
          <p:cNvSpPr>
            <a:spLocks noChangeArrowheads="1"/>
          </p:cNvSpPr>
          <p:nvPr/>
        </p:nvSpPr>
        <p:spPr bwMode="auto">
          <a:xfrm>
            <a:off x="5624513" y="4625975"/>
            <a:ext cx="3298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BE" altLang="en-US" sz="1800" b="0">
                <a:solidFill>
                  <a:schemeClr val="tx2"/>
                </a:solidFill>
                <a:latin typeface="Comic Sans MS" pitchFamily="66" charset="0"/>
              </a:rPr>
              <a:t>resolve lack of controllability</a:t>
            </a:r>
            <a:endParaRPr lang="en-US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1456" name="Text Box 33"/>
          <p:cNvSpPr txBox="1">
            <a:spLocks noChangeArrowheads="1"/>
          </p:cNvSpPr>
          <p:nvPr/>
        </p:nvSpPr>
        <p:spPr bwMode="auto">
          <a:xfrm>
            <a:off x="776288" y="5645150"/>
            <a:ext cx="17367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2000" b="0" i="1">
                <a:solidFill>
                  <a:srgbClr val="009999"/>
                </a:solidFill>
                <a:latin typeface="Comic Sans MS" pitchFamily="66" charset="0"/>
              </a:rPr>
              <a:t>expectation</a:t>
            </a:r>
            <a:endParaRPr lang="fr-BE" altLang="en-US" sz="2000" b="0" i="1">
              <a:solidFill>
                <a:schemeClr val="tx2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57" name="Text Box 34"/>
          <p:cNvSpPr txBox="1">
            <a:spLocks noChangeArrowheads="1"/>
          </p:cNvSpPr>
          <p:nvPr/>
        </p:nvSpPr>
        <p:spPr bwMode="auto">
          <a:xfrm>
            <a:off x="3705225" y="5670550"/>
            <a:ext cx="17526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2000" b="0" i="1">
                <a:solidFill>
                  <a:srgbClr val="009999"/>
                </a:solidFill>
                <a:latin typeface="Comic Sans MS" pitchFamily="66" charset="0"/>
              </a:rPr>
              <a:t>requirement</a:t>
            </a:r>
            <a:endParaRPr lang="fr-BE" altLang="en-US" sz="2000" b="0" i="1">
              <a:solidFill>
                <a:srgbClr val="009999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61458" name="Group 35"/>
          <p:cNvGrpSpPr>
            <a:grpSpLocks/>
          </p:cNvGrpSpPr>
          <p:nvPr/>
        </p:nvGrpSpPr>
        <p:grpSpPr bwMode="auto">
          <a:xfrm>
            <a:off x="977900" y="5260975"/>
            <a:ext cx="184150" cy="298450"/>
            <a:chOff x="644" y="3540"/>
            <a:chExt cx="116" cy="188"/>
          </a:xfrm>
        </p:grpSpPr>
        <p:sp>
          <p:nvSpPr>
            <p:cNvPr id="1485860" name="Oval 36"/>
            <p:cNvSpPr>
              <a:spLocks noChangeArrowheads="1"/>
            </p:cNvSpPr>
            <p:nvPr/>
          </p:nvSpPr>
          <p:spPr bwMode="auto">
            <a:xfrm>
              <a:off x="671" y="3540"/>
              <a:ext cx="58" cy="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5861" name="Line 37"/>
            <p:cNvSpPr>
              <a:spLocks noChangeShapeType="1"/>
            </p:cNvSpPr>
            <p:nvPr/>
          </p:nvSpPr>
          <p:spPr bwMode="auto">
            <a:xfrm>
              <a:off x="702" y="3592"/>
              <a:ext cx="0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62" name="Line 38"/>
            <p:cNvSpPr>
              <a:spLocks noChangeShapeType="1"/>
            </p:cNvSpPr>
            <p:nvPr/>
          </p:nvSpPr>
          <p:spPr bwMode="auto">
            <a:xfrm flipH="1">
              <a:off x="651" y="3657"/>
              <a:ext cx="51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63" name="Line 39"/>
            <p:cNvSpPr>
              <a:spLocks noChangeShapeType="1"/>
            </p:cNvSpPr>
            <p:nvPr/>
          </p:nvSpPr>
          <p:spPr bwMode="auto">
            <a:xfrm>
              <a:off x="705" y="3663"/>
              <a:ext cx="52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64" name="Line 40"/>
            <p:cNvSpPr>
              <a:spLocks noChangeShapeType="1"/>
            </p:cNvSpPr>
            <p:nvPr/>
          </p:nvSpPr>
          <p:spPr bwMode="auto">
            <a:xfrm>
              <a:off x="644" y="3620"/>
              <a:ext cx="1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459" name="Rectangle 42"/>
          <p:cNvSpPr>
            <a:spLocks noGrp="1" noChangeArrowheads="1"/>
          </p:cNvSpPr>
          <p:nvPr>
            <p:ph type="title"/>
          </p:nvPr>
        </p:nvSpPr>
        <p:spPr>
          <a:xfrm>
            <a:off x="895350" y="282575"/>
            <a:ext cx="8234363" cy="92075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 smtClean="0"/>
              <a:t>Refinement towards goal realizability:</a:t>
            </a:r>
            <a:br>
              <a:rPr lang="en-US" altLang="en-US" sz="2600" smtClean="0"/>
            </a:br>
            <a:r>
              <a:rPr lang="en-US" altLang="en-US" sz="2600" smtClean="0"/>
              <a:t> examples of use </a:t>
            </a:r>
            <a:endParaRPr lang="en-US" altLang="en-US" smtClean="0"/>
          </a:p>
        </p:txBody>
      </p:sp>
      <p:grpSp>
        <p:nvGrpSpPr>
          <p:cNvPr id="61460" name="Group 53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485878" name="Oval 54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5879" name="Oval 55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5880" name="Oval 56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5881" name="Oval 57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5882" name="Oval 58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5883" name="Oval 59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5884" name="Oval 60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5885" name="Oval 61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52"/>
          <p:cNvSpPr>
            <a:spLocks noChangeArrowheads="1"/>
          </p:cNvSpPr>
          <p:nvPr/>
        </p:nvSpPr>
        <p:spPr bwMode="auto">
          <a:xfrm>
            <a:off x="3997325" y="2728913"/>
            <a:ext cx="3200400" cy="601662"/>
          </a:xfrm>
          <a:prstGeom prst="parallelogram">
            <a:avLst>
              <a:gd name="adj" fmla="val 33098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2467" name="AutoShape 45"/>
          <p:cNvSpPr>
            <a:spLocks noChangeArrowheads="1"/>
          </p:cNvSpPr>
          <p:nvPr/>
        </p:nvSpPr>
        <p:spPr bwMode="auto">
          <a:xfrm>
            <a:off x="4437063" y="5535613"/>
            <a:ext cx="2984500" cy="558800"/>
          </a:xfrm>
          <a:prstGeom prst="parallelogram">
            <a:avLst>
              <a:gd name="adj" fmla="val 43642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18" name="Line 6"/>
          <p:cNvSpPr>
            <a:spLocks noChangeShapeType="1"/>
          </p:cNvSpPr>
          <p:nvPr/>
        </p:nvSpPr>
        <p:spPr bwMode="auto">
          <a:xfrm>
            <a:off x="4506913" y="2581275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2469" name="Group 44"/>
          <p:cNvGrpSpPr>
            <a:grpSpLocks/>
          </p:cNvGrpSpPr>
          <p:nvPr/>
        </p:nvGrpSpPr>
        <p:grpSpPr bwMode="auto">
          <a:xfrm>
            <a:off x="2459038" y="1790700"/>
            <a:ext cx="4000500" cy="404813"/>
            <a:chOff x="1549" y="1173"/>
            <a:chExt cx="2520" cy="255"/>
          </a:xfrm>
        </p:grpSpPr>
        <p:sp>
          <p:nvSpPr>
            <p:cNvPr id="62503" name="AutoShape 8"/>
            <p:cNvSpPr>
              <a:spLocks noChangeArrowheads="1"/>
            </p:cNvSpPr>
            <p:nvPr/>
          </p:nvSpPr>
          <p:spPr bwMode="auto">
            <a:xfrm>
              <a:off x="1549" y="1173"/>
              <a:ext cx="2520" cy="255"/>
            </a:xfrm>
            <a:prstGeom prst="parallelogram">
              <a:avLst>
                <a:gd name="adj" fmla="val 4547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49321" name="Text Box 9"/>
            <p:cNvSpPr txBox="1">
              <a:spLocks noChangeArrowheads="1"/>
            </p:cNvSpPr>
            <p:nvPr/>
          </p:nvSpPr>
          <p:spPr bwMode="auto">
            <a:xfrm>
              <a:off x="1601" y="1181"/>
              <a:ext cx="246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GoalOn</a:t>
              </a:r>
              <a:r>
                <a:rPr lang="fr-BE" altLang="en-US" sz="2000" b="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UnMonitorable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Condition</a:t>
              </a:r>
              <a:endParaRPr lang="en-AU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49322" name="Line 10"/>
          <p:cNvSpPr>
            <a:spLocks noChangeShapeType="1"/>
          </p:cNvSpPr>
          <p:nvPr/>
        </p:nvSpPr>
        <p:spPr bwMode="auto">
          <a:xfrm flipH="1">
            <a:off x="4457700" y="2190750"/>
            <a:ext cx="0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23" name="Line 11"/>
          <p:cNvSpPr>
            <a:spLocks noChangeShapeType="1"/>
          </p:cNvSpPr>
          <p:nvPr/>
        </p:nvSpPr>
        <p:spPr bwMode="auto">
          <a:xfrm flipH="1">
            <a:off x="3630613" y="2555875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24" name="Oval 12"/>
          <p:cNvSpPr>
            <a:spLocks noChangeArrowheads="1"/>
          </p:cNvSpPr>
          <p:nvPr/>
        </p:nvSpPr>
        <p:spPr bwMode="auto">
          <a:xfrm>
            <a:off x="4370388" y="244157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2473" name="AutoShape 14"/>
          <p:cNvSpPr>
            <a:spLocks noChangeArrowheads="1"/>
          </p:cNvSpPr>
          <p:nvPr/>
        </p:nvSpPr>
        <p:spPr bwMode="auto">
          <a:xfrm>
            <a:off x="1520825" y="2762250"/>
            <a:ext cx="2532063" cy="558800"/>
          </a:xfrm>
          <a:prstGeom prst="parallelogram">
            <a:avLst>
              <a:gd name="adj" fmla="val 2666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27" name="Text Box 15"/>
          <p:cNvSpPr txBox="1">
            <a:spLocks noChangeArrowheads="1"/>
          </p:cNvSpPr>
          <p:nvPr/>
        </p:nvSpPr>
        <p:spPr bwMode="auto">
          <a:xfrm>
            <a:off x="1579563" y="2808288"/>
            <a:ext cx="25463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Monitorable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75" name="Text Box 18"/>
          <p:cNvSpPr txBox="1">
            <a:spLocks noChangeArrowheads="1"/>
          </p:cNvSpPr>
          <p:nvPr/>
        </p:nvSpPr>
        <p:spPr bwMode="auto">
          <a:xfrm>
            <a:off x="4089400" y="2794000"/>
            <a:ext cx="29543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MonitorableCondition </a:t>
            </a:r>
            <a:r>
              <a:rPr lang="en-US" altLang="en-US" sz="2000">
                <a:solidFill>
                  <a:schemeClr val="tx1"/>
                </a:solidFill>
              </a:rPr>
              <a:t>«</a:t>
            </a:r>
            <a:endParaRPr lang="fr-BE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UnmonitorableCondition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76" name="AutoShape 19"/>
          <p:cNvSpPr>
            <a:spLocks noChangeArrowheads="1"/>
          </p:cNvSpPr>
          <p:nvPr/>
        </p:nvSpPr>
        <p:spPr bwMode="auto">
          <a:xfrm>
            <a:off x="2184400" y="4637088"/>
            <a:ext cx="4624388" cy="404812"/>
          </a:xfrm>
          <a:prstGeom prst="parallelogram">
            <a:avLst>
              <a:gd name="adj" fmla="val 34852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32" name="Text Box 20"/>
          <p:cNvSpPr txBox="1">
            <a:spLocks noChangeArrowheads="1"/>
          </p:cNvSpPr>
          <p:nvPr/>
        </p:nvSpPr>
        <p:spPr bwMode="auto">
          <a:xfrm>
            <a:off x="2266950" y="4664075"/>
            <a:ext cx="44815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MotorRaising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altLang="en-US" b="0">
                <a:solidFill>
                  <a:schemeClr val="tx1"/>
                </a:solidFill>
              </a:rPr>
              <a:t>®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HandBrakeReleased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9333" name="Line 21"/>
          <p:cNvSpPr>
            <a:spLocks noChangeShapeType="1"/>
          </p:cNvSpPr>
          <p:nvPr/>
        </p:nvSpPr>
        <p:spPr bwMode="auto">
          <a:xfrm flipH="1">
            <a:off x="4483100" y="5051425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34" name="Line 22"/>
          <p:cNvSpPr>
            <a:spLocks noChangeShapeType="1"/>
          </p:cNvSpPr>
          <p:nvPr/>
        </p:nvSpPr>
        <p:spPr bwMode="auto">
          <a:xfrm flipH="1">
            <a:off x="3656013" y="5330825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35" name="Oval 23"/>
          <p:cNvSpPr>
            <a:spLocks noChangeArrowheads="1"/>
          </p:cNvSpPr>
          <p:nvPr/>
        </p:nvSpPr>
        <p:spPr bwMode="auto">
          <a:xfrm>
            <a:off x="4395788" y="521652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49336" name="Line 24"/>
          <p:cNvSpPr>
            <a:spLocks noChangeShapeType="1"/>
          </p:cNvSpPr>
          <p:nvPr/>
        </p:nvSpPr>
        <p:spPr bwMode="auto">
          <a:xfrm>
            <a:off x="4532313" y="5356225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82" name="AutoShape 25"/>
          <p:cNvSpPr>
            <a:spLocks noChangeArrowheads="1"/>
          </p:cNvSpPr>
          <p:nvPr/>
        </p:nvSpPr>
        <p:spPr bwMode="auto">
          <a:xfrm>
            <a:off x="1233488" y="5492750"/>
            <a:ext cx="3141662" cy="646113"/>
          </a:xfrm>
          <a:prstGeom prst="parallelogram">
            <a:avLst>
              <a:gd name="adj" fmla="val 2161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38" name="Text Box 26"/>
          <p:cNvSpPr txBox="1">
            <a:spLocks noChangeArrowheads="1"/>
          </p:cNvSpPr>
          <p:nvPr/>
        </p:nvSpPr>
        <p:spPr bwMode="auto">
          <a:xfrm>
            <a:off x="1292225" y="5483225"/>
            <a:ext cx="30988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motor.Regime = ‘up’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fr-BE" altLang="en-US" b="0">
                <a:solidFill>
                  <a:schemeClr val="tx1"/>
                </a:solidFill>
              </a:rPr>
              <a:t>®</a:t>
            </a:r>
            <a:endParaRPr lang="fr-BE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HandBrakeReleased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84" name="Text Box 28"/>
          <p:cNvSpPr txBox="1">
            <a:spLocks noChangeArrowheads="1"/>
          </p:cNvSpPr>
          <p:nvPr/>
        </p:nvSpPr>
        <p:spPr bwMode="auto">
          <a:xfrm>
            <a:off x="4718050" y="5538788"/>
            <a:ext cx="2722563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motor.Regime = ‘up’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0">
                <a:solidFill>
                  <a:schemeClr val="tx1"/>
                </a:solidFill>
              </a:rPr>
              <a:t>«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 MotorRaising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9341" name="AutoShape 29"/>
          <p:cNvSpPr>
            <a:spLocks noChangeArrowheads="1"/>
          </p:cNvSpPr>
          <p:nvPr/>
        </p:nvSpPr>
        <p:spPr bwMode="auto">
          <a:xfrm>
            <a:off x="4049713" y="3805238"/>
            <a:ext cx="392112" cy="479425"/>
          </a:xfrm>
          <a:prstGeom prst="downArrow">
            <a:avLst>
              <a:gd name="adj1" fmla="val 50000"/>
              <a:gd name="adj2" fmla="val 30567"/>
            </a:avLst>
          </a:prstGeom>
          <a:solidFill>
            <a:schemeClr val="folHlink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486" name="Text Box 30"/>
          <p:cNvSpPr txBox="1">
            <a:spLocks noChangeArrowheads="1"/>
          </p:cNvSpPr>
          <p:nvPr/>
        </p:nvSpPr>
        <p:spPr bwMode="auto">
          <a:xfrm>
            <a:off x="4662488" y="3843338"/>
            <a:ext cx="2362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2600" b="0" i="1">
                <a:solidFill>
                  <a:schemeClr val="folHlink"/>
                </a:solidFill>
                <a:latin typeface="Comic Sans MS" pitchFamily="66" charset="0"/>
              </a:rPr>
              <a:t>instantiation</a:t>
            </a:r>
            <a:endParaRPr lang="en-AU" altLang="en-US" sz="2600" b="0" i="1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2487" name="Rectangle 32"/>
          <p:cNvSpPr>
            <a:spLocks noGrp="1" noChangeArrowheads="1"/>
          </p:cNvSpPr>
          <p:nvPr>
            <p:ph type="title"/>
          </p:nvPr>
        </p:nvSpPr>
        <p:spPr>
          <a:xfrm>
            <a:off x="895350" y="282575"/>
            <a:ext cx="8234363" cy="92075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 smtClean="0"/>
              <a:t>Refinement towards goal realizability:</a:t>
            </a:r>
            <a:br>
              <a:rPr lang="en-US" altLang="en-US" sz="2600" smtClean="0"/>
            </a:br>
            <a:r>
              <a:rPr lang="en-US" altLang="en-US" sz="2600" smtClean="0"/>
              <a:t> examples of use  </a:t>
            </a:r>
            <a:r>
              <a:rPr lang="en-US" altLang="en-US" sz="2000" smtClean="0"/>
              <a:t>(2)</a:t>
            </a:r>
            <a:r>
              <a:rPr lang="en-US" altLang="en-US" sz="2600" smtClean="0"/>
              <a:t> </a:t>
            </a:r>
            <a:endParaRPr lang="en-US" altLang="en-US" smtClean="0"/>
          </a:p>
        </p:txBody>
      </p:sp>
      <p:grpSp>
        <p:nvGrpSpPr>
          <p:cNvPr id="62488" name="Group 33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49346" name="Oval 34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9347" name="Oval 35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9348" name="Oval 36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9349" name="Oval 37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9350" name="Oval 38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9351" name="Oval 39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9352" name="Oval 40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9353" name="Oval 41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2489" name="Group 46"/>
          <p:cNvGrpSpPr>
            <a:grpSpLocks/>
          </p:cNvGrpSpPr>
          <p:nvPr/>
        </p:nvGrpSpPr>
        <p:grpSpPr bwMode="auto">
          <a:xfrm>
            <a:off x="4659313" y="5665788"/>
            <a:ext cx="207962" cy="298450"/>
            <a:chOff x="644" y="3540"/>
            <a:chExt cx="116" cy="188"/>
          </a:xfrm>
        </p:grpSpPr>
        <p:sp>
          <p:nvSpPr>
            <p:cNvPr id="1549359" name="Oval 47"/>
            <p:cNvSpPr>
              <a:spLocks noChangeArrowheads="1"/>
            </p:cNvSpPr>
            <p:nvPr/>
          </p:nvSpPr>
          <p:spPr bwMode="auto">
            <a:xfrm>
              <a:off x="671" y="3540"/>
              <a:ext cx="58" cy="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9360" name="Line 48"/>
            <p:cNvSpPr>
              <a:spLocks noChangeShapeType="1"/>
            </p:cNvSpPr>
            <p:nvPr/>
          </p:nvSpPr>
          <p:spPr bwMode="auto">
            <a:xfrm>
              <a:off x="702" y="3592"/>
              <a:ext cx="0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61" name="Line 49"/>
            <p:cNvSpPr>
              <a:spLocks noChangeShapeType="1"/>
            </p:cNvSpPr>
            <p:nvPr/>
          </p:nvSpPr>
          <p:spPr bwMode="auto">
            <a:xfrm flipH="1">
              <a:off x="651" y="3657"/>
              <a:ext cx="51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62" name="Line 50"/>
            <p:cNvSpPr>
              <a:spLocks noChangeShapeType="1"/>
            </p:cNvSpPr>
            <p:nvPr/>
          </p:nvSpPr>
          <p:spPr bwMode="auto">
            <a:xfrm>
              <a:off x="705" y="3663"/>
              <a:ext cx="52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63" name="Line 51"/>
            <p:cNvSpPr>
              <a:spLocks noChangeShapeType="1"/>
            </p:cNvSpPr>
            <p:nvPr/>
          </p:nvSpPr>
          <p:spPr bwMode="auto">
            <a:xfrm>
              <a:off x="644" y="3620"/>
              <a:ext cx="1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>
            <p:ph type="title"/>
          </p:nvPr>
        </p:nvSpPr>
        <p:spPr>
          <a:xfrm>
            <a:off x="400050" y="234950"/>
            <a:ext cx="8483600" cy="762000"/>
          </a:xfrm>
          <a:noFill/>
        </p:spPr>
        <p:txBody>
          <a:bodyPr/>
          <a:lstStyle/>
          <a:p>
            <a:r>
              <a:rPr lang="en-US" altLang="en-US" smtClean="0"/>
              <a:t>Goal features are specified in model annotations</a:t>
            </a:r>
          </a:p>
        </p:txBody>
      </p:sp>
      <p:grpSp>
        <p:nvGrpSpPr>
          <p:cNvPr id="2052" name="Group 10"/>
          <p:cNvGrpSpPr>
            <a:grpSpLocks/>
          </p:cNvGrpSpPr>
          <p:nvPr/>
        </p:nvGrpSpPr>
        <p:grpSpPr bwMode="auto">
          <a:xfrm>
            <a:off x="166688" y="1847850"/>
            <a:ext cx="8977312" cy="4845050"/>
            <a:chOff x="69" y="729"/>
            <a:chExt cx="5655" cy="3052"/>
          </a:xfrm>
        </p:grpSpPr>
        <p:sp>
          <p:nvSpPr>
            <p:cNvPr id="1437702" name="AutoShape 6"/>
            <p:cNvSpPr>
              <a:spLocks noChangeArrowheads="1"/>
            </p:cNvSpPr>
            <p:nvPr/>
          </p:nvSpPr>
          <p:spPr bwMode="auto">
            <a:xfrm>
              <a:off x="346" y="1119"/>
              <a:ext cx="5245" cy="2264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7699" name="Rectangle 3"/>
            <p:cNvSpPr>
              <a:spLocks noChangeArrowheads="1"/>
            </p:cNvSpPr>
            <p:nvPr/>
          </p:nvSpPr>
          <p:spPr bwMode="auto">
            <a:xfrm>
              <a:off x="69" y="729"/>
              <a:ext cx="5655" cy="30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 anchor="ctr" anchorCtr="1"/>
            <a:lstStyle>
              <a:lvl1pPr marL="342900" indent="-3429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200" b="0">
                  <a:solidFill>
                    <a:schemeClr val="tx1"/>
                  </a:solidFill>
                  <a:latin typeface="Comic Sans MS" pitchFamily="66" charset="0"/>
                </a:rPr>
                <a:t>	</a:t>
              </a:r>
              <a:r>
                <a:rPr lang="en-US" altLang="en-US" sz="2000">
                  <a:solidFill>
                    <a:schemeClr val="accent2"/>
                  </a:solidFill>
                  <a:latin typeface="Arial" pitchFamily="34" charset="0"/>
                </a:rPr>
                <a:t>Goal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 </a:t>
              </a:r>
              <a:r>
                <a:rPr lang="en-US" altLang="en-US" sz="2000" b="0" i="1">
                  <a:solidFill>
                    <a:schemeClr val="accent2"/>
                  </a:solidFill>
                  <a:latin typeface="Arial" pitchFamily="34" charset="0"/>
                </a:rPr>
                <a:t>Maintain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[</a:t>
              </a:r>
              <a:r>
                <a:rPr lang="en-US" altLang="en-US" sz="2000" b="0">
                  <a:solidFill>
                    <a:srgbClr val="808080"/>
                  </a:solidFill>
                  <a:latin typeface="Arial" pitchFamily="34" charset="0"/>
                </a:rPr>
                <a:t>DoorsClosedWhileMoving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]</a:t>
              </a:r>
              <a:endParaRPr lang="en-US" altLang="en-US" sz="2000" b="0">
                <a:solidFill>
                  <a:schemeClr val="hlink"/>
                </a:solidFill>
                <a:latin typeface="Arial" pitchFamily="34" charset="0"/>
              </a:endParaRPr>
            </a:p>
            <a:p>
              <a:pPr algn="l">
                <a:lnSpc>
                  <a:spcPct val="150000"/>
                </a:lnSpc>
                <a:spcBef>
                  <a:spcPct val="25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b="0">
                  <a:solidFill>
                    <a:schemeClr val="hlink"/>
                  </a:solidFill>
                  <a:latin typeface="Arial" pitchFamily="34" charset="0"/>
                </a:rPr>
                <a:t>	   </a:t>
              </a:r>
              <a:r>
                <a:rPr lang="en-US" altLang="en-US" sz="2000">
                  <a:solidFill>
                    <a:schemeClr val="accent2"/>
                  </a:solidFill>
                  <a:latin typeface="Arial" pitchFamily="34" charset="0"/>
                </a:rPr>
                <a:t>Def</a:t>
              </a:r>
              <a:r>
                <a:rPr lang="en-US" altLang="en-US" sz="2000">
                  <a:solidFill>
                    <a:schemeClr val="hlink"/>
                  </a:solidFill>
                  <a:latin typeface="Arial" pitchFamily="34" charset="0"/>
                </a:rPr>
                <a:t>  </a:t>
              </a:r>
              <a:r>
                <a:rPr lang="en-US" altLang="en-US" sz="2000" b="0" i="1">
                  <a:solidFill>
                    <a:srgbClr val="5F5F5F"/>
                  </a:solidFill>
                  <a:latin typeface="Arial" pitchFamily="34" charset="0"/>
                </a:rPr>
                <a:t>All train doors shall be kept closed at any time</a:t>
              </a:r>
            </a:p>
            <a:p>
              <a:pPr algn="l">
                <a:lnSpc>
                  <a:spcPct val="60000"/>
                </a:lnSpc>
                <a:spcBef>
                  <a:spcPct val="25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b="0" i="1">
                  <a:solidFill>
                    <a:srgbClr val="5F5F5F"/>
                  </a:solidFill>
                  <a:latin typeface="Arial" pitchFamily="34" charset="0"/>
                </a:rPr>
                <a:t>		     when the train is moving</a:t>
              </a:r>
              <a:endParaRPr lang="en-US" altLang="en-US" sz="2000" b="0">
                <a:solidFill>
                  <a:schemeClr val="hlink"/>
                </a:solidFill>
                <a:latin typeface="Arial" pitchFamily="34" charset="0"/>
              </a:endParaRPr>
            </a:p>
            <a:p>
              <a:pPr algn="l">
                <a:lnSpc>
                  <a:spcPct val="130000"/>
                </a:lnSpc>
                <a:spcBef>
                  <a:spcPct val="25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b="0">
                  <a:solidFill>
                    <a:schemeClr val="hlink"/>
                  </a:solidFill>
                  <a:latin typeface="Arial" pitchFamily="34" charset="0"/>
                </a:rPr>
                <a:t>	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</a:t>
              </a:r>
              <a:r>
                <a:rPr lang="en-US" altLang="en-US" sz="2000">
                  <a:solidFill>
                    <a:schemeClr val="accent2"/>
                  </a:solidFill>
                  <a:latin typeface="Arial" pitchFamily="34" charset="0"/>
                </a:rPr>
                <a:t>FormalSpec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 </a:t>
              </a:r>
              <a:r>
                <a:rPr lang="fr-FR" altLang="fr-FR" sz="2000" b="0">
                  <a:solidFill>
                    <a:srgbClr val="5F5F5F"/>
                  </a:solidFill>
                </a:rPr>
                <a:t>...</a:t>
              </a:r>
              <a:r>
                <a:rPr lang="fr-FR" altLang="fr-FR" sz="2000" b="0">
                  <a:solidFill>
                    <a:srgbClr val="663300"/>
                  </a:solidFill>
                </a:rPr>
                <a:t> </a:t>
              </a:r>
              <a:r>
                <a:rPr lang="fr-FR" altLang="fr-FR" sz="2000" b="0">
                  <a:solidFill>
                    <a:srgbClr val="5F5F5F"/>
                  </a:solidFill>
                  <a:latin typeface="Arial" pitchFamily="34" charset="0"/>
                </a:rPr>
                <a:t>in temporal logic for analysis, </a:t>
              </a:r>
              <a:r>
                <a:rPr lang="fr-FR" altLang="fr-FR" sz="2000" b="0">
                  <a:solidFill>
                    <a:srgbClr val="5F5F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not</a:t>
              </a:r>
              <a:r>
                <a:rPr lang="fr-FR" altLang="fr-FR" sz="2000" b="0">
                  <a:solidFill>
                    <a:srgbClr val="5F5F5F"/>
                  </a:solidFill>
                  <a:latin typeface="Arial" pitchFamily="34" charset="0"/>
                </a:rPr>
                <a:t> in this chapter</a:t>
              </a:r>
              <a:r>
                <a:rPr lang="fr-FR" altLang="fr-FR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r>
                <a:rPr lang="fr-FR" altLang="fr-FR" sz="2000" b="0">
                  <a:solidFill>
                    <a:srgbClr val="5F5F5F"/>
                  </a:solidFill>
                </a:rPr>
                <a:t>...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  <a:r>
                <a:rPr lang="fr-FR" altLang="fr-FR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endParaRPr lang="en-US" altLang="en-US" sz="2000" b="0">
                <a:solidFill>
                  <a:schemeClr val="tx2"/>
                </a:solidFill>
                <a:latin typeface="Comic Sans MS" pitchFamily="66" charset="0"/>
              </a:endParaRPr>
            </a:p>
            <a:p>
              <a:pPr algn="l">
                <a:lnSpc>
                  <a:spcPct val="125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b="0">
                  <a:solidFill>
                    <a:schemeClr val="tx2"/>
                  </a:solidFill>
                  <a:latin typeface="Comic Sans MS" pitchFamily="66" charset="0"/>
                </a:rPr>
                <a:t>    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Category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rgbClr val="5F5F5F"/>
                  </a:solidFill>
                  <a:latin typeface="Arial" pitchFamily="34" charset="0"/>
                </a:rPr>
                <a:t>Safety</a:t>
              </a:r>
              <a:r>
                <a:rPr lang="en-US" altLang="en-US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  <a:r>
                <a:rPr lang="en-US" altLang="en-US" sz="2000" b="0">
                  <a:solidFill>
                    <a:schemeClr val="hlink"/>
                  </a:solidFill>
                  <a:latin typeface="Arial" pitchFamily="34" charset="0"/>
                </a:rPr>
                <a:t> </a:t>
              </a:r>
              <a:endParaRPr lang="en-US" altLang="en-US" sz="2000" b="0">
                <a:solidFill>
                  <a:schemeClr val="tx2"/>
                </a:solidFill>
                <a:latin typeface="Comic Sans MS" pitchFamily="66" charset="0"/>
              </a:endParaRPr>
            </a:p>
            <a:p>
              <a:pPr algn="l">
                <a:lnSpc>
                  <a:spcPct val="125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b="0">
                  <a:solidFill>
                    <a:schemeClr val="tx2"/>
                  </a:solidFill>
                  <a:latin typeface="Comic Sans MS" pitchFamily="66" charset="0"/>
                </a:rPr>
                <a:t>	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Priority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rgbClr val="5F5F5F"/>
                  </a:solidFill>
                  <a:latin typeface="Arial" pitchFamily="34" charset="0"/>
                </a:rPr>
                <a:t>Highest</a:t>
              </a:r>
              <a:r>
                <a:rPr lang="en-US" altLang="en-US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  <a:endParaRPr lang="en-US" altLang="en-US" sz="2000" b="0">
                <a:solidFill>
                  <a:schemeClr val="tx2"/>
                </a:solidFill>
                <a:latin typeface="Comic Sans MS" pitchFamily="66" charset="0"/>
              </a:endParaRPr>
            </a:p>
            <a:p>
              <a:pPr algn="l">
                <a:lnSpc>
                  <a:spcPct val="125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b="0">
                  <a:solidFill>
                    <a:schemeClr val="tx2"/>
                  </a:solidFill>
                  <a:latin typeface="Comic Sans MS" pitchFamily="66" charset="0"/>
                </a:rPr>
                <a:t>	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Source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 </a:t>
              </a:r>
              <a:r>
                <a:rPr lang="en-US" altLang="en-US" sz="2000" b="0">
                  <a:solidFill>
                    <a:srgbClr val="5F5F5F"/>
                  </a:solidFill>
                  <a:latin typeface="Arial" pitchFamily="34" charset="0"/>
                </a:rPr>
                <a:t>From interview with railway engineer X ...</a:t>
              </a:r>
              <a:r>
                <a:rPr lang="en-US" altLang="en-US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  <a:endParaRPr lang="en-US" altLang="en-US" sz="2000" b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1437703" name="AutoShape 7"/>
          <p:cNvSpPr>
            <a:spLocks noChangeArrowheads="1"/>
          </p:cNvSpPr>
          <p:nvPr/>
        </p:nvSpPr>
        <p:spPr bwMode="auto">
          <a:xfrm>
            <a:off x="474663" y="1444625"/>
            <a:ext cx="3708400" cy="590550"/>
          </a:xfrm>
          <a:prstGeom prst="parallelogram">
            <a:avLst>
              <a:gd name="adj" fmla="val 34131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765175" y="1547813"/>
            <a:ext cx="3109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en-US" altLang="en-US" sz="2000" b="0">
                <a:solidFill>
                  <a:schemeClr val="tx1"/>
                </a:solidFill>
                <a:latin typeface="Arial" pitchFamily="34" charset="0"/>
              </a:rPr>
              <a:t>DoorsClosedWhileMoving</a:t>
            </a:r>
            <a:endParaRPr lang="en-US" altLang="en-US" sz="22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437707" name="Line 11"/>
          <p:cNvSpPr>
            <a:spLocks noChangeShapeType="1"/>
          </p:cNvSpPr>
          <p:nvPr/>
        </p:nvSpPr>
        <p:spPr bwMode="auto">
          <a:xfrm>
            <a:off x="1774825" y="2062163"/>
            <a:ext cx="433388" cy="4048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/>
        </p:nvGraphicFramePr>
        <p:xfrm>
          <a:off x="7964488" y="5556250"/>
          <a:ext cx="9271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488" y="5556250"/>
                        <a:ext cx="9271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14"/>
          <p:cNvSpPr txBox="1">
            <a:spLocks noChangeArrowheads="1"/>
          </p:cNvSpPr>
          <p:nvPr/>
        </p:nvSpPr>
        <p:spPr bwMode="auto">
          <a:xfrm>
            <a:off x="6697663" y="3446463"/>
            <a:ext cx="2274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precise definition</a:t>
            </a:r>
            <a:endParaRPr lang="en-US" altLang="en-US" sz="2200" b="0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4160838" y="129857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goal</a:t>
            </a:r>
            <a:endParaRPr lang="en-US" altLang="en-US" sz="22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909638" y="593725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features</a:t>
            </a:r>
            <a:endParaRPr lang="en-US" altLang="en-US" sz="2200" b="0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437714" name="Oval 18"/>
          <p:cNvSpPr>
            <a:spLocks noChangeArrowheads="1"/>
          </p:cNvSpPr>
          <p:nvPr/>
        </p:nvSpPr>
        <p:spPr bwMode="auto">
          <a:xfrm>
            <a:off x="895350" y="4864100"/>
            <a:ext cx="1227138" cy="1038225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60" name="Text Box 19"/>
          <p:cNvSpPr txBox="1">
            <a:spLocks noChangeArrowheads="1"/>
          </p:cNvSpPr>
          <p:nvPr/>
        </p:nvSpPr>
        <p:spPr bwMode="auto">
          <a:xfrm>
            <a:off x="7327900" y="2100263"/>
            <a:ext cx="1420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annotation</a:t>
            </a:r>
            <a:endParaRPr lang="en-US" altLang="en-US" sz="2200" b="0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4"/>
          <p:cNvSpPr>
            <a:spLocks noChangeArrowheads="1"/>
          </p:cNvSpPr>
          <p:nvPr/>
        </p:nvSpPr>
        <p:spPr bwMode="auto">
          <a:xfrm>
            <a:off x="4760913" y="5311775"/>
            <a:ext cx="3359150" cy="631825"/>
          </a:xfrm>
          <a:prstGeom prst="parallelogram">
            <a:avLst>
              <a:gd name="adj" fmla="val 3308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3491" name="AutoShape 43"/>
          <p:cNvSpPr>
            <a:spLocks noChangeArrowheads="1"/>
          </p:cNvSpPr>
          <p:nvPr/>
        </p:nvSpPr>
        <p:spPr bwMode="auto">
          <a:xfrm>
            <a:off x="4300538" y="2597150"/>
            <a:ext cx="3086100" cy="601663"/>
          </a:xfrm>
          <a:prstGeom prst="parallelogram">
            <a:avLst>
              <a:gd name="adj" fmla="val 17810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1" name="Line 5"/>
          <p:cNvSpPr>
            <a:spLocks noChangeShapeType="1"/>
          </p:cNvSpPr>
          <p:nvPr/>
        </p:nvSpPr>
        <p:spPr bwMode="auto">
          <a:xfrm>
            <a:off x="4770438" y="2446338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3" name="AutoShape 6"/>
          <p:cNvSpPr>
            <a:spLocks noChangeArrowheads="1"/>
          </p:cNvSpPr>
          <p:nvPr/>
        </p:nvSpPr>
        <p:spPr bwMode="auto">
          <a:xfrm>
            <a:off x="2578100" y="1727200"/>
            <a:ext cx="4043363" cy="404813"/>
          </a:xfrm>
          <a:prstGeom prst="parallelogram">
            <a:avLst>
              <a:gd name="adj" fmla="val 45964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3" name="Text Box 7"/>
          <p:cNvSpPr txBox="1">
            <a:spLocks noChangeArrowheads="1"/>
          </p:cNvSpPr>
          <p:nvPr/>
        </p:nvSpPr>
        <p:spPr bwMode="auto">
          <a:xfrm>
            <a:off x="2689225" y="1739900"/>
            <a:ext cx="39433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UnControllable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altLang="en-US" sz="2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4" name="Line 8"/>
          <p:cNvSpPr>
            <a:spLocks noChangeShapeType="1"/>
          </p:cNvSpPr>
          <p:nvPr/>
        </p:nvSpPr>
        <p:spPr bwMode="auto">
          <a:xfrm flipH="1">
            <a:off x="4721225" y="2141538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0345" name="Line 9"/>
          <p:cNvSpPr>
            <a:spLocks noChangeShapeType="1"/>
          </p:cNvSpPr>
          <p:nvPr/>
        </p:nvSpPr>
        <p:spPr bwMode="auto">
          <a:xfrm flipH="1">
            <a:off x="3894138" y="2420938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0346" name="Oval 10"/>
          <p:cNvSpPr>
            <a:spLocks noChangeArrowheads="1"/>
          </p:cNvSpPr>
          <p:nvPr/>
        </p:nvSpPr>
        <p:spPr bwMode="auto">
          <a:xfrm>
            <a:off x="4633913" y="2306638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3498" name="AutoShape 11"/>
          <p:cNvSpPr>
            <a:spLocks noChangeArrowheads="1"/>
          </p:cNvSpPr>
          <p:nvPr/>
        </p:nvSpPr>
        <p:spPr bwMode="auto">
          <a:xfrm>
            <a:off x="1812925" y="2627313"/>
            <a:ext cx="2503488" cy="558800"/>
          </a:xfrm>
          <a:prstGeom prst="parallelogram">
            <a:avLst>
              <a:gd name="adj" fmla="val 26362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8" name="Text Box 12"/>
          <p:cNvSpPr txBox="1">
            <a:spLocks noChangeArrowheads="1"/>
          </p:cNvSpPr>
          <p:nvPr/>
        </p:nvSpPr>
        <p:spPr bwMode="auto">
          <a:xfrm>
            <a:off x="1814513" y="2673350"/>
            <a:ext cx="25463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Controllable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3500" name="Text Box 15"/>
          <p:cNvSpPr txBox="1">
            <a:spLocks noChangeArrowheads="1"/>
          </p:cNvSpPr>
          <p:nvPr/>
        </p:nvSpPr>
        <p:spPr bwMode="auto">
          <a:xfrm>
            <a:off x="4338638" y="2659063"/>
            <a:ext cx="29543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ControllableCondition </a:t>
            </a:r>
            <a:r>
              <a:rPr lang="en-US" altLang="en-US" sz="2000" b="0">
                <a:solidFill>
                  <a:schemeClr val="tx1"/>
                </a:solidFill>
              </a:rPr>
              <a:t>«</a:t>
            </a:r>
            <a:endParaRPr lang="fr-BE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UncontrollableCondition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50364" name="AutoShape 28"/>
          <p:cNvSpPr>
            <a:spLocks noChangeArrowheads="1"/>
          </p:cNvSpPr>
          <p:nvPr/>
        </p:nvSpPr>
        <p:spPr bwMode="auto">
          <a:xfrm>
            <a:off x="4543425" y="3609975"/>
            <a:ext cx="392113" cy="479425"/>
          </a:xfrm>
          <a:prstGeom prst="downArrow">
            <a:avLst>
              <a:gd name="adj1" fmla="val 50000"/>
              <a:gd name="adj2" fmla="val 30567"/>
            </a:avLst>
          </a:prstGeom>
          <a:solidFill>
            <a:schemeClr val="folHlink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502" name="Text Box 29"/>
          <p:cNvSpPr txBox="1">
            <a:spLocks noChangeArrowheads="1"/>
          </p:cNvSpPr>
          <p:nvPr/>
        </p:nvSpPr>
        <p:spPr bwMode="auto">
          <a:xfrm>
            <a:off x="5068888" y="3560763"/>
            <a:ext cx="2362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2600" b="0" i="1">
                <a:solidFill>
                  <a:schemeClr val="folHlink"/>
                </a:solidFill>
                <a:latin typeface="Comic Sans MS" pitchFamily="66" charset="0"/>
              </a:rPr>
              <a:t>instantiation</a:t>
            </a:r>
            <a:endParaRPr lang="en-AU" altLang="en-US" sz="2600" b="0" i="1">
              <a:solidFill>
                <a:schemeClr val="folHlink"/>
              </a:solidFill>
              <a:latin typeface="Comic Sans MS" pitchFamily="66" charset="0"/>
            </a:endParaRPr>
          </a:p>
        </p:txBody>
      </p:sp>
      <p:grpSp>
        <p:nvGrpSpPr>
          <p:cNvPr id="63503" name="Group 17"/>
          <p:cNvGrpSpPr>
            <a:grpSpLocks/>
          </p:cNvGrpSpPr>
          <p:nvPr/>
        </p:nvGrpSpPr>
        <p:grpSpPr bwMode="auto">
          <a:xfrm>
            <a:off x="2119313" y="4454525"/>
            <a:ext cx="5422900" cy="404813"/>
            <a:chOff x="1659" y="2608"/>
            <a:chExt cx="3416" cy="255"/>
          </a:xfrm>
        </p:grpSpPr>
        <p:sp>
          <p:nvSpPr>
            <p:cNvPr id="63528" name="AutoShape 18"/>
            <p:cNvSpPr>
              <a:spLocks noChangeArrowheads="1"/>
            </p:cNvSpPr>
            <p:nvPr/>
          </p:nvSpPr>
          <p:spPr bwMode="auto">
            <a:xfrm>
              <a:off x="1659" y="2608"/>
              <a:ext cx="3416" cy="255"/>
            </a:xfrm>
            <a:prstGeom prst="parallelogram">
              <a:avLst>
                <a:gd name="adj" fmla="val 26668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50355" name="Text Box 19"/>
            <p:cNvSpPr txBox="1">
              <a:spLocks noChangeArrowheads="1"/>
            </p:cNvSpPr>
            <p:nvPr/>
          </p:nvSpPr>
          <p:spPr bwMode="auto">
            <a:xfrm>
              <a:off x="1702" y="2625"/>
              <a:ext cx="332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motor.Regime = ‘up’ </a:t>
              </a:r>
              <a:r>
                <a:rPr lang="fr-BE" altLang="en-US" b="0">
                  <a:solidFill>
                    <a:schemeClr val="tx1"/>
                  </a:solidFill>
                </a:rPr>
                <a:t>®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r>
                <a:rPr lang="fr-BE" altLang="en-US" sz="2000" b="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HandBrakeReleased</a:t>
              </a:r>
              <a:endParaRPr lang="en-AU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1550356" name="Line 20"/>
          <p:cNvSpPr>
            <a:spLocks noChangeShapeType="1"/>
          </p:cNvSpPr>
          <p:nvPr/>
        </p:nvSpPr>
        <p:spPr bwMode="auto">
          <a:xfrm flipH="1">
            <a:off x="4803775" y="4868863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0357" name="Line 21"/>
          <p:cNvSpPr>
            <a:spLocks noChangeShapeType="1"/>
          </p:cNvSpPr>
          <p:nvPr/>
        </p:nvSpPr>
        <p:spPr bwMode="auto">
          <a:xfrm flipH="1">
            <a:off x="3976688" y="5148263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0358" name="Oval 22"/>
          <p:cNvSpPr>
            <a:spLocks noChangeArrowheads="1"/>
          </p:cNvSpPr>
          <p:nvPr/>
        </p:nvSpPr>
        <p:spPr bwMode="auto">
          <a:xfrm>
            <a:off x="4716463" y="503396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50359" name="Line 23"/>
          <p:cNvSpPr>
            <a:spLocks noChangeShapeType="1"/>
          </p:cNvSpPr>
          <p:nvPr/>
        </p:nvSpPr>
        <p:spPr bwMode="auto">
          <a:xfrm>
            <a:off x="4852988" y="5173663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08" name="AutoShape 24"/>
          <p:cNvSpPr>
            <a:spLocks noChangeArrowheads="1"/>
          </p:cNvSpPr>
          <p:nvPr/>
        </p:nvSpPr>
        <p:spPr bwMode="auto">
          <a:xfrm>
            <a:off x="1554163" y="5310188"/>
            <a:ext cx="3141662" cy="646112"/>
          </a:xfrm>
          <a:prstGeom prst="parallelogram">
            <a:avLst>
              <a:gd name="adj" fmla="val 2161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61" name="Text Box 25"/>
          <p:cNvSpPr txBox="1">
            <a:spLocks noChangeArrowheads="1"/>
          </p:cNvSpPr>
          <p:nvPr/>
        </p:nvSpPr>
        <p:spPr bwMode="auto">
          <a:xfrm>
            <a:off x="1612900" y="5300663"/>
            <a:ext cx="30988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motor.Regime = ‘up’  </a:t>
            </a:r>
            <a:r>
              <a:rPr lang="fr-BE" altLang="en-US" b="0">
                <a:solidFill>
                  <a:schemeClr val="tx1"/>
                </a:solidFill>
              </a:rPr>
              <a:t>®</a:t>
            </a:r>
            <a:endParaRPr lang="fr-BE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handBrakeCtrl = ‘off’</a:t>
            </a:r>
            <a:endParaRPr lang="en-AU" altLang="en-US" sz="2000" b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3510" name="Text Box 27"/>
          <p:cNvSpPr txBox="1">
            <a:spLocks noChangeArrowheads="1"/>
          </p:cNvSpPr>
          <p:nvPr/>
        </p:nvSpPr>
        <p:spPr bwMode="auto">
          <a:xfrm>
            <a:off x="5097463" y="5356225"/>
            <a:ext cx="290988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handBrakeCtrl = ‘off’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0">
                <a:solidFill>
                  <a:schemeClr val="tx1"/>
                </a:solidFill>
              </a:rPr>
              <a:t>«</a:t>
            </a:r>
            <a:r>
              <a:rPr lang="fr-BE" altLang="en-US" sz="2000" b="0">
                <a:solidFill>
                  <a:schemeClr val="tx1"/>
                </a:solidFill>
              </a:rPr>
              <a:t> 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HandBrakeReleased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3511" name="Text Box 30"/>
          <p:cNvSpPr txBox="1">
            <a:spLocks noChangeArrowheads="1"/>
          </p:cNvSpPr>
          <p:nvPr/>
        </p:nvSpPr>
        <p:spPr bwMode="auto">
          <a:xfrm>
            <a:off x="1530350" y="5986463"/>
            <a:ext cx="969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b="0" i="1">
                <a:solidFill>
                  <a:srgbClr val="008080"/>
                </a:solidFill>
                <a:latin typeface="Comic Sans MS" pitchFamily="66" charset="0"/>
              </a:rPr>
              <a:t>req</a:t>
            </a:r>
            <a:endParaRPr lang="en-AU" altLang="en-US" b="0" i="1">
              <a:solidFill>
                <a:srgbClr val="008080"/>
              </a:solidFill>
              <a:latin typeface="Comic Sans MS" pitchFamily="66" charset="0"/>
            </a:endParaRPr>
          </a:p>
        </p:txBody>
      </p:sp>
      <p:sp>
        <p:nvSpPr>
          <p:cNvPr id="63512" name="Rectangle 32"/>
          <p:cNvSpPr>
            <a:spLocks noGrp="1" noChangeArrowheads="1"/>
          </p:cNvSpPr>
          <p:nvPr>
            <p:ph type="title"/>
          </p:nvPr>
        </p:nvSpPr>
        <p:spPr>
          <a:xfrm>
            <a:off x="895350" y="282575"/>
            <a:ext cx="8234363" cy="92075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 smtClean="0"/>
              <a:t>Refinement towards goal realizability:</a:t>
            </a:r>
            <a:br>
              <a:rPr lang="en-US" altLang="en-US" sz="2600" smtClean="0"/>
            </a:br>
            <a:r>
              <a:rPr lang="en-US" altLang="en-US" sz="2600" smtClean="0"/>
              <a:t> examples of use  </a:t>
            </a:r>
            <a:r>
              <a:rPr lang="en-US" altLang="en-US" sz="2000" smtClean="0"/>
              <a:t>(3)</a:t>
            </a:r>
            <a:r>
              <a:rPr lang="en-US" altLang="en-US" sz="2600" smtClean="0"/>
              <a:t> </a:t>
            </a:r>
          </a:p>
        </p:txBody>
      </p:sp>
      <p:grpSp>
        <p:nvGrpSpPr>
          <p:cNvPr id="63513" name="Group 33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50370" name="Oval 34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50371" name="Oval 35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50372" name="Oval 36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50373" name="Oval 37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50374" name="Oval 38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50375" name="Oval 39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50376" name="Oval 40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50377" name="Oval 41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3514" name="Group 45"/>
          <p:cNvGrpSpPr>
            <a:grpSpLocks/>
          </p:cNvGrpSpPr>
          <p:nvPr/>
        </p:nvGrpSpPr>
        <p:grpSpPr bwMode="auto">
          <a:xfrm>
            <a:off x="4991100" y="5434013"/>
            <a:ext cx="207963" cy="298450"/>
            <a:chOff x="644" y="3540"/>
            <a:chExt cx="116" cy="188"/>
          </a:xfrm>
        </p:grpSpPr>
        <p:sp>
          <p:nvSpPr>
            <p:cNvPr id="1550382" name="Oval 46"/>
            <p:cNvSpPr>
              <a:spLocks noChangeArrowheads="1"/>
            </p:cNvSpPr>
            <p:nvPr/>
          </p:nvSpPr>
          <p:spPr bwMode="auto">
            <a:xfrm>
              <a:off x="671" y="3540"/>
              <a:ext cx="58" cy="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50383" name="Line 47"/>
            <p:cNvSpPr>
              <a:spLocks noChangeShapeType="1"/>
            </p:cNvSpPr>
            <p:nvPr/>
          </p:nvSpPr>
          <p:spPr bwMode="auto">
            <a:xfrm>
              <a:off x="702" y="3592"/>
              <a:ext cx="0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84" name="Line 48"/>
            <p:cNvSpPr>
              <a:spLocks noChangeShapeType="1"/>
            </p:cNvSpPr>
            <p:nvPr/>
          </p:nvSpPr>
          <p:spPr bwMode="auto">
            <a:xfrm flipH="1">
              <a:off x="651" y="3657"/>
              <a:ext cx="51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85" name="Line 49"/>
            <p:cNvSpPr>
              <a:spLocks noChangeShapeType="1"/>
            </p:cNvSpPr>
            <p:nvPr/>
          </p:nvSpPr>
          <p:spPr bwMode="auto">
            <a:xfrm>
              <a:off x="705" y="3663"/>
              <a:ext cx="52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86" name="Line 50"/>
            <p:cNvSpPr>
              <a:spLocks noChangeShapeType="1"/>
            </p:cNvSpPr>
            <p:nvPr/>
          </p:nvSpPr>
          <p:spPr bwMode="auto">
            <a:xfrm>
              <a:off x="644" y="3620"/>
              <a:ext cx="1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2863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0647" name="Oval 7"/>
          <p:cNvSpPr>
            <a:spLocks noChangeArrowheads="1"/>
          </p:cNvSpPr>
          <p:nvPr/>
        </p:nvSpPr>
        <p:spPr bwMode="auto">
          <a:xfrm>
            <a:off x="6046788" y="1990725"/>
            <a:ext cx="3097212" cy="2424113"/>
          </a:xfrm>
          <a:prstGeom prst="ellipse">
            <a:avLst/>
          </a:prstGeom>
          <a:noFill/>
          <a:ln w="57150">
            <a:solidFill>
              <a:schemeClr val="hlink"/>
            </a:solidFill>
            <a:prstDash val="dashDot"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20648" name="Oval 8"/>
          <p:cNvSpPr>
            <a:spLocks noChangeArrowheads="1"/>
          </p:cNvSpPr>
          <p:nvPr/>
        </p:nvSpPr>
        <p:spPr bwMode="auto">
          <a:xfrm>
            <a:off x="0" y="4495800"/>
            <a:ext cx="3097213" cy="1949450"/>
          </a:xfrm>
          <a:prstGeom prst="ellipse">
            <a:avLst/>
          </a:prstGeom>
          <a:noFill/>
          <a:ln w="57150">
            <a:solidFill>
              <a:schemeClr val="hlink"/>
            </a:solidFill>
            <a:prstDash val="dashDot"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20649" name="Line 9"/>
          <p:cNvSpPr>
            <a:spLocks noChangeShapeType="1"/>
          </p:cNvSpPr>
          <p:nvPr/>
        </p:nvSpPr>
        <p:spPr bwMode="auto">
          <a:xfrm flipV="1">
            <a:off x="3016250" y="3983038"/>
            <a:ext cx="3376613" cy="10969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119063"/>
            <a:ext cx="8653462" cy="762000"/>
          </a:xfrm>
        </p:spPr>
        <p:txBody>
          <a:bodyPr/>
          <a:lstStyle/>
          <a:p>
            <a:r>
              <a:rPr lang="en-US" altLang="en-US" smtClean="0"/>
              <a:t>Goal refinement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958850"/>
            <a:ext cx="8851900" cy="1943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altLang="en-US" smtClean="0"/>
              <a:t>An </a:t>
            </a:r>
            <a:r>
              <a:rPr lang="fr-FR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AND-refinement </a:t>
            </a:r>
            <a:r>
              <a:rPr lang="fr-FR" altLang="en-US" smtClean="0"/>
              <a:t>of goal </a:t>
            </a:r>
            <a:r>
              <a:rPr lang="fr-FR" altLang="en-US" i="1" smtClean="0"/>
              <a:t>G</a:t>
            </a:r>
            <a:r>
              <a:rPr lang="fr-FR" altLang="en-US" smtClean="0"/>
              <a:t> into subgoals </a:t>
            </a:r>
            <a:r>
              <a:rPr lang="fr-FR" altLang="en-US" i="1" smtClean="0"/>
              <a:t>G</a:t>
            </a:r>
            <a:r>
              <a:rPr lang="fr-FR" altLang="en-US" i="1" baseline="-25000" smtClean="0"/>
              <a:t>1</a:t>
            </a:r>
            <a:r>
              <a:rPr lang="fr-FR" altLang="en-US" i="1" smtClean="0"/>
              <a:t>, ..., G</a:t>
            </a:r>
            <a:r>
              <a:rPr lang="fr-FR" altLang="en-US" i="1" baseline="-25000" smtClean="0"/>
              <a:t>n</a:t>
            </a:r>
            <a:r>
              <a:rPr lang="fr-FR" altLang="en-US" smtClean="0"/>
              <a:t>  states that </a:t>
            </a:r>
            <a:r>
              <a:rPr lang="fr-FR" altLang="en-US" i="1" smtClean="0"/>
              <a:t>G</a:t>
            </a:r>
            <a:r>
              <a:rPr lang="fr-FR" altLang="en-US" smtClean="0"/>
              <a:t> can be satisfied by satisfying </a:t>
            </a:r>
            <a:r>
              <a:rPr lang="fr-FR" altLang="en-US" i="1" smtClean="0"/>
              <a:t>G</a:t>
            </a:r>
            <a:r>
              <a:rPr lang="fr-FR" altLang="en-US" i="1" baseline="-25000" smtClean="0"/>
              <a:t>1</a:t>
            </a:r>
            <a:r>
              <a:rPr lang="fr-FR" altLang="en-US" i="1" smtClean="0"/>
              <a:t>, ..., G</a:t>
            </a:r>
            <a:r>
              <a:rPr lang="fr-FR" altLang="en-US" i="1" baseline="-25000" smtClean="0"/>
              <a:t>n</a:t>
            </a:r>
            <a:endParaRPr lang="fr-FR" altLang="en-US" sz="2000" smtClean="0"/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9999"/>
                </a:solidFill>
              </a:rPr>
              <a:t>            </a:t>
            </a:r>
            <a:r>
              <a:rPr lang="en-US" altLang="en-US" sz="1800" smtClean="0">
                <a:solidFill>
                  <a:srgbClr val="009999"/>
                </a:solidFill>
              </a:rPr>
              <a:t> The set {</a:t>
            </a:r>
            <a:r>
              <a:rPr lang="fr-FR" altLang="en-US" sz="2000" i="1" smtClean="0">
                <a:solidFill>
                  <a:srgbClr val="009999"/>
                </a:solidFill>
              </a:rPr>
              <a:t>G</a:t>
            </a:r>
            <a:r>
              <a:rPr lang="fr-FR" altLang="en-US" sz="2000" i="1" baseline="-25000" smtClean="0">
                <a:solidFill>
                  <a:srgbClr val="009999"/>
                </a:solidFill>
              </a:rPr>
              <a:t>1</a:t>
            </a:r>
            <a:r>
              <a:rPr lang="fr-FR" altLang="en-US" sz="2000" i="1" smtClean="0">
                <a:solidFill>
                  <a:srgbClr val="009999"/>
                </a:solidFill>
              </a:rPr>
              <a:t>, ..., G</a:t>
            </a:r>
            <a:r>
              <a:rPr lang="fr-FR" altLang="en-US" sz="2000" i="1" baseline="-25000" smtClean="0">
                <a:solidFill>
                  <a:srgbClr val="009999"/>
                </a:solidFill>
              </a:rPr>
              <a:t>n</a:t>
            </a:r>
            <a:r>
              <a:rPr lang="en-US" altLang="en-US" sz="2000" smtClean="0">
                <a:solidFill>
                  <a:srgbClr val="009999"/>
                </a:solidFill>
              </a:rPr>
              <a:t>} is called </a:t>
            </a:r>
            <a:r>
              <a:rPr lang="en-US" altLang="en-US" sz="200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r>
              <a:rPr lang="en-US" altLang="en-US" sz="2000" smtClean="0">
                <a:solidFill>
                  <a:srgbClr val="009999"/>
                </a:solidFill>
              </a:rPr>
              <a:t> of </a:t>
            </a:r>
            <a:r>
              <a:rPr lang="fr-FR" altLang="en-US" sz="2000" i="1" smtClean="0">
                <a:solidFill>
                  <a:srgbClr val="009999"/>
                </a:solidFill>
              </a:rPr>
              <a:t>G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fr-FR" altLang="en-US" sz="2000" smtClean="0"/>
              <a:t>		 Subgoal </a:t>
            </a:r>
            <a:r>
              <a:rPr lang="fr-FR" altLang="en-US" sz="2000" i="1" smtClean="0"/>
              <a:t>G</a:t>
            </a:r>
            <a:r>
              <a:rPr lang="fr-FR" altLang="en-US" sz="2000" i="1" baseline="-25000" smtClean="0"/>
              <a:t>i</a:t>
            </a:r>
            <a:r>
              <a:rPr lang="fr-FR" altLang="en-US" sz="2000" i="1" smtClean="0"/>
              <a:t> </a:t>
            </a:r>
            <a:r>
              <a:rPr lang="fr-FR" altLang="en-US" sz="2000" smtClean="0"/>
              <a:t>is said to </a:t>
            </a:r>
            <a:r>
              <a:rPr lang="fr-FR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contribute positively</a:t>
            </a:r>
            <a:r>
              <a:rPr lang="fr-FR" altLang="en-US" sz="2000" smtClean="0"/>
              <a:t> to </a:t>
            </a:r>
            <a:r>
              <a:rPr lang="fr-FR" altLang="en-US" sz="2000" i="1" smtClean="0"/>
              <a:t>G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36538" y="80963"/>
          <a:ext cx="7254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80963"/>
                        <a:ext cx="72548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19"/>
          <p:cNvGrpSpPr>
            <a:grpSpLocks/>
          </p:cNvGrpSpPr>
          <p:nvPr/>
        </p:nvGrpSpPr>
        <p:grpSpPr bwMode="auto">
          <a:xfrm>
            <a:off x="749300" y="3308350"/>
            <a:ext cx="7002463" cy="2117725"/>
            <a:chOff x="408" y="2221"/>
            <a:chExt cx="4411" cy="1334"/>
          </a:xfrm>
        </p:grpSpPr>
        <p:sp>
          <p:nvSpPr>
            <p:cNvPr id="1452046" name="Line 14"/>
            <p:cNvSpPr>
              <a:spLocks noChangeShapeType="1"/>
            </p:cNvSpPr>
            <p:nvPr/>
          </p:nvSpPr>
          <p:spPr bwMode="auto">
            <a:xfrm flipH="1">
              <a:off x="2076" y="2833"/>
              <a:ext cx="432" cy="2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2044" name="Line 12"/>
            <p:cNvSpPr>
              <a:spLocks noChangeShapeType="1"/>
            </p:cNvSpPr>
            <p:nvPr/>
          </p:nvSpPr>
          <p:spPr bwMode="auto">
            <a:xfrm>
              <a:off x="2588" y="2834"/>
              <a:ext cx="554" cy="2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084" name="Group 18"/>
            <p:cNvGrpSpPr>
              <a:grpSpLocks/>
            </p:cNvGrpSpPr>
            <p:nvPr/>
          </p:nvGrpSpPr>
          <p:grpSpPr bwMode="auto">
            <a:xfrm>
              <a:off x="1365" y="2221"/>
              <a:ext cx="2566" cy="310"/>
              <a:chOff x="1847" y="2548"/>
              <a:chExt cx="2566" cy="310"/>
            </a:xfrm>
          </p:grpSpPr>
          <p:sp>
            <p:nvSpPr>
              <p:cNvPr id="3091" name="AutoShape 8"/>
              <p:cNvSpPr>
                <a:spLocks noChangeArrowheads="1"/>
              </p:cNvSpPr>
              <p:nvPr/>
            </p:nvSpPr>
            <p:spPr bwMode="auto">
              <a:xfrm>
                <a:off x="1847" y="2548"/>
                <a:ext cx="2566" cy="310"/>
              </a:xfrm>
              <a:prstGeom prst="parallelogram">
                <a:avLst>
                  <a:gd name="adj" fmla="val 38091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AU" altLang="en-US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2" name="Text Box 9"/>
              <p:cNvSpPr txBox="1">
                <a:spLocks noChangeArrowheads="1"/>
              </p:cNvSpPr>
              <p:nvPr/>
            </p:nvSpPr>
            <p:spPr bwMode="auto">
              <a:xfrm>
                <a:off x="1916" y="2575"/>
                <a:ext cx="246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5pPr>
                <a:lvl6pPr marL="25146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6pPr>
                <a:lvl7pPr marL="29718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7pPr>
                <a:lvl8pPr marL="34290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8pPr>
                <a:lvl9pPr marL="3886200" indent="-228600" algn="ctr" eaLnBrk="0" fontAlgn="base" hangingPunct="0">
                  <a:spcBef>
                    <a:spcPts val="120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Symbol" pitchFamily="18" charset="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fr-BE" altLang="en-US" sz="2000" b="0">
                    <a:solidFill>
                      <a:schemeClr val="tx1"/>
                    </a:solidFill>
                    <a:latin typeface="Arial" pitchFamily="34" charset="0"/>
                  </a:rPr>
                  <a:t>Achieve [BookRequestSatisfied]</a:t>
                </a:r>
                <a:endParaRPr lang="en-AU" altLang="en-US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85" name="AutoShape 10"/>
            <p:cNvSpPr>
              <a:spLocks noChangeArrowheads="1"/>
            </p:cNvSpPr>
            <p:nvPr/>
          </p:nvSpPr>
          <p:spPr bwMode="auto">
            <a:xfrm>
              <a:off x="408" y="3103"/>
              <a:ext cx="2016" cy="452"/>
            </a:xfrm>
            <a:prstGeom prst="parallelogram">
              <a:avLst>
                <a:gd name="adj" fmla="val 2632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86" name="Text Box 11"/>
            <p:cNvSpPr txBox="1">
              <a:spLocks noChangeArrowheads="1"/>
            </p:cNvSpPr>
            <p:nvPr/>
          </p:nvSpPr>
          <p:spPr bwMode="auto">
            <a:xfrm>
              <a:off x="482" y="3141"/>
              <a:ext cx="1878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Achieve [ CopyBorrowed</a:t>
              </a:r>
              <a:endParaRPr lang="fr-BE" altLang="en-US" sz="200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r>
                <a:rPr lang="fr-BE" altLang="en-US" sz="2000">
                  <a:solidFill>
                    <a:schemeClr val="tx1"/>
                  </a:solidFill>
                  <a:latin typeface="Arial" pitchFamily="34" charset="0"/>
                </a:rPr>
                <a:t>                If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 Available]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452045" name="Line 13"/>
            <p:cNvSpPr>
              <a:spLocks noChangeShapeType="1"/>
            </p:cNvSpPr>
            <p:nvPr/>
          </p:nvSpPr>
          <p:spPr bwMode="auto">
            <a:xfrm flipH="1">
              <a:off x="2538" y="2545"/>
              <a:ext cx="9" cy="2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2047" name="Oval 15"/>
            <p:cNvSpPr>
              <a:spLocks noChangeArrowheads="1"/>
            </p:cNvSpPr>
            <p:nvPr/>
          </p:nvSpPr>
          <p:spPr bwMode="auto">
            <a:xfrm>
              <a:off x="2492" y="2753"/>
              <a:ext cx="104" cy="96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89" name="AutoShape 16"/>
            <p:cNvSpPr>
              <a:spLocks noChangeArrowheads="1"/>
            </p:cNvSpPr>
            <p:nvPr/>
          </p:nvSpPr>
          <p:spPr bwMode="auto">
            <a:xfrm>
              <a:off x="2820" y="3121"/>
              <a:ext cx="1999" cy="434"/>
            </a:xfrm>
            <a:prstGeom prst="parallelogram">
              <a:avLst>
                <a:gd name="adj" fmla="val 2281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90" name="Text Box 17"/>
            <p:cNvSpPr txBox="1">
              <a:spLocks noChangeArrowheads="1"/>
            </p:cNvSpPr>
            <p:nvPr/>
          </p:nvSpPr>
          <p:spPr bwMode="auto">
            <a:xfrm>
              <a:off x="2919" y="3150"/>
              <a:ext cx="1829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Achieve [CopyDueSoon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altLang="en-US" sz="2000">
                  <a:solidFill>
                    <a:schemeClr val="tx1"/>
                  </a:solidFill>
                  <a:latin typeface="Arial" pitchFamily="34" charset="0"/>
                </a:rPr>
                <a:t>If Not</a:t>
              </a: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 Available]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8" name="Text Box 20"/>
          <p:cNvSpPr txBox="1">
            <a:spLocks noChangeArrowheads="1"/>
          </p:cNvSpPr>
          <p:nvPr/>
        </p:nvSpPr>
        <p:spPr bwMode="auto">
          <a:xfrm>
            <a:off x="2921000" y="5649913"/>
            <a:ext cx="6126163" cy="82867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0"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just">
              <a:lnSpc>
                <a:spcPct val="90000"/>
              </a:lnSpc>
              <a:spcBef>
                <a:spcPts val="100"/>
              </a:spcBef>
            </a:pPr>
            <a:r>
              <a:rPr lang="en-US" altLang="en-US" sz="1600">
                <a:solidFill>
                  <a:schemeClr val="accent2"/>
                </a:solidFill>
                <a:latin typeface="Arial" pitchFamily="34" charset="0"/>
              </a:rPr>
              <a:t>Def</a:t>
            </a:r>
            <a:r>
              <a:rPr lang="en-US" altLang="en-US" sz="1600" b="0">
                <a:solidFill>
                  <a:schemeClr val="accent2"/>
                </a:solidFill>
                <a:latin typeface="Arial" pitchFamily="34" charset="0"/>
              </a:rPr>
              <a:t>  </a:t>
            </a:r>
            <a:r>
              <a:rPr lang="en-US" altLang="en-US" sz="1600" b="0" i="1">
                <a:solidFill>
                  <a:schemeClr val="accent2"/>
                </a:solidFill>
                <a:latin typeface="Arial" pitchFamily="34" charset="0"/>
              </a:rPr>
              <a:t>In case a requested book has no copy available for check out,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b="0" i="1">
                <a:solidFill>
                  <a:schemeClr val="accent2"/>
                </a:solidFill>
                <a:latin typeface="Arial" pitchFamily="34" charset="0"/>
              </a:rPr>
              <a:t>       a copy of that book shall be made available within 2 weeks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b="0" i="1">
                <a:solidFill>
                  <a:schemeClr val="accent2"/>
                </a:solidFill>
                <a:latin typeface="Arial" pitchFamily="34" charset="0"/>
              </a:rPr>
              <a:t>       for check out by the requesting patron.</a:t>
            </a:r>
            <a:endParaRPr lang="en-AU" altLang="en-US" sz="16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452053" name="Line 21"/>
          <p:cNvSpPr>
            <a:spLocks noChangeShapeType="1"/>
          </p:cNvSpPr>
          <p:nvPr/>
        </p:nvSpPr>
        <p:spPr bwMode="auto">
          <a:xfrm flipH="1">
            <a:off x="5973763" y="5440363"/>
            <a:ext cx="57150" cy="1889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0" name="Text Box 22"/>
          <p:cNvSpPr txBox="1">
            <a:spLocks noChangeArrowheads="1"/>
          </p:cNvSpPr>
          <p:nvPr/>
        </p:nvSpPr>
        <p:spPr bwMode="auto">
          <a:xfrm>
            <a:off x="6238875" y="3189288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goal</a:t>
            </a:r>
            <a:endParaRPr lang="en-US" altLang="en-US" sz="22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081" name="Text Box 23"/>
          <p:cNvSpPr txBox="1">
            <a:spLocks noChangeArrowheads="1"/>
          </p:cNvSpPr>
          <p:nvPr/>
        </p:nvSpPr>
        <p:spPr bwMode="auto">
          <a:xfrm>
            <a:off x="4125913" y="4019550"/>
            <a:ext cx="2817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AND-refinement</a:t>
            </a:r>
            <a:endParaRPr lang="en-US" altLang="en-US" sz="2200" b="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89" name="Line 25"/>
          <p:cNvSpPr>
            <a:spLocks noChangeShapeType="1"/>
          </p:cNvSpPr>
          <p:nvPr/>
        </p:nvSpPr>
        <p:spPr bwMode="auto">
          <a:xfrm flipH="1">
            <a:off x="2379663" y="5372100"/>
            <a:ext cx="3252787" cy="412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217488"/>
            <a:ext cx="7165975" cy="762000"/>
          </a:xfrm>
        </p:spPr>
        <p:txBody>
          <a:bodyPr/>
          <a:lstStyle/>
          <a:p>
            <a:r>
              <a:rPr lang="en-US" altLang="en-US" smtClean="0"/>
              <a:t>AND-refinements should be complete</a:t>
            </a:r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830263"/>
            <a:ext cx="8851900" cy="19859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80000"/>
              </a:spcBef>
            </a:pPr>
            <a:r>
              <a:rPr lang="en-US" altLang="en-US" smtClean="0"/>
              <a:t>{</a:t>
            </a:r>
            <a:r>
              <a:rPr lang="fr-FR" altLang="en-US" i="1" smtClean="0"/>
              <a:t>G</a:t>
            </a:r>
            <a:r>
              <a:rPr lang="fr-FR" altLang="en-US" i="1" baseline="-25000" smtClean="0"/>
              <a:t>1</a:t>
            </a:r>
            <a:r>
              <a:rPr lang="fr-FR" altLang="en-US" i="1" smtClean="0"/>
              <a:t>, ..., G</a:t>
            </a:r>
            <a:r>
              <a:rPr lang="fr-FR" altLang="en-US" i="1" baseline="-25000" smtClean="0"/>
              <a:t>n</a:t>
            </a:r>
            <a:r>
              <a:rPr lang="en-US" altLang="en-US" smtClean="0"/>
              <a:t>} is a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 AND-refinement</a:t>
            </a:r>
            <a:r>
              <a:rPr lang="en-US" altLang="en-US" smtClean="0"/>
              <a:t> of </a:t>
            </a:r>
            <a:r>
              <a:rPr lang="fr-FR" altLang="en-US" i="1" smtClean="0"/>
              <a:t>G  </a:t>
            </a:r>
            <a:r>
              <a:rPr lang="fr-FR" altLang="en-US" smtClean="0"/>
              <a:t>iff satisfying </a:t>
            </a:r>
            <a:r>
              <a:rPr lang="fr-FR" altLang="en-US" i="1" smtClean="0"/>
              <a:t>G</a:t>
            </a:r>
            <a:r>
              <a:rPr lang="fr-FR" altLang="en-US" i="1" baseline="-25000" smtClean="0"/>
              <a:t>1</a:t>
            </a:r>
            <a:r>
              <a:rPr lang="fr-FR" altLang="en-US" i="1" smtClean="0"/>
              <a:t>, ..., G</a:t>
            </a:r>
            <a:r>
              <a:rPr lang="fr-FR" altLang="en-US" i="1" baseline="-25000" smtClean="0"/>
              <a:t>n</a:t>
            </a:r>
            <a:r>
              <a:rPr lang="fr-FR" altLang="en-US" smtClean="0"/>
              <a:t> is </a:t>
            </a:r>
            <a:r>
              <a:rPr lang="fr-FR" altLang="en-US" i="1" smtClean="0"/>
              <a:t>sufficient</a:t>
            </a:r>
            <a:r>
              <a:rPr lang="fr-FR" altLang="en-US" smtClean="0"/>
              <a:t> for satisfying </a:t>
            </a:r>
            <a:r>
              <a:rPr lang="fr-FR" altLang="en-US" i="1" smtClean="0"/>
              <a:t>G</a:t>
            </a:r>
            <a:r>
              <a:rPr lang="fr-FR" altLang="en-US" smtClean="0"/>
              <a:t>  in view of known domain properties</a:t>
            </a:r>
            <a:endParaRPr lang="fr-FR" altLang="en-US" sz="2000" smtClean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1800" smtClean="0"/>
              <a:t>			</a:t>
            </a:r>
            <a:r>
              <a:rPr lang="en-US" altLang="en-US" sz="2200" smtClean="0"/>
              <a:t>{</a:t>
            </a:r>
            <a:r>
              <a:rPr lang="fr-FR" altLang="en-US" sz="2200" i="1" smtClean="0"/>
              <a:t>G</a:t>
            </a:r>
            <a:r>
              <a:rPr lang="fr-FR" altLang="en-US" sz="2200" i="1" baseline="-25000" smtClean="0"/>
              <a:t>1</a:t>
            </a:r>
            <a:r>
              <a:rPr lang="fr-FR" altLang="en-US" sz="2200" i="1" smtClean="0"/>
              <a:t>, ..., G</a:t>
            </a:r>
            <a:r>
              <a:rPr lang="fr-FR" altLang="en-US" sz="2200" i="1" baseline="-25000" smtClean="0"/>
              <a:t>n</a:t>
            </a:r>
            <a:r>
              <a:rPr lang="fr-FR" altLang="en-US" sz="2200" i="1" smtClean="0"/>
              <a:t>,</a:t>
            </a:r>
            <a:r>
              <a:rPr lang="en-US" altLang="en-US" sz="2200" smtClean="0"/>
              <a:t> Dom}</a:t>
            </a:r>
            <a:r>
              <a:rPr lang="en-US" altLang="en-US" sz="2200" b="1" smtClean="0"/>
              <a:t> </a:t>
            </a:r>
            <a:r>
              <a:rPr lang="en-US" altLang="en-US" sz="2200" b="1" smtClean="0">
                <a:latin typeface="Symbol" pitchFamily="18" charset="2"/>
              </a:rPr>
              <a:t>|=</a:t>
            </a:r>
            <a:r>
              <a:rPr lang="en-US" altLang="en-US" sz="2200" smtClean="0">
                <a:latin typeface="MS Shell Dlg" charset="0"/>
              </a:rPr>
              <a:t>  </a:t>
            </a:r>
            <a:r>
              <a:rPr lang="en-US" altLang="en-US" sz="2200" i="1" smtClean="0"/>
              <a:t>G</a:t>
            </a:r>
            <a:endParaRPr lang="en-US" altLang="en-US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52413" y="82550"/>
          <a:ext cx="7254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82550"/>
                        <a:ext cx="72548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70" name="Line 6"/>
          <p:cNvSpPr>
            <a:spLocks noChangeShapeType="1"/>
          </p:cNvSpPr>
          <p:nvPr/>
        </p:nvSpPr>
        <p:spPr bwMode="auto">
          <a:xfrm flipH="1">
            <a:off x="3338513" y="3949700"/>
            <a:ext cx="68580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1671" name="Line 7"/>
          <p:cNvSpPr>
            <a:spLocks noChangeShapeType="1"/>
          </p:cNvSpPr>
          <p:nvPr/>
        </p:nvSpPr>
        <p:spPr bwMode="auto">
          <a:xfrm>
            <a:off x="4151313" y="3951288"/>
            <a:ext cx="879475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2209800" y="2978150"/>
            <a:ext cx="4073525" cy="492125"/>
            <a:chOff x="1847" y="2548"/>
            <a:chExt cx="2566" cy="310"/>
          </a:xfrm>
        </p:grpSpPr>
        <p:sp>
          <p:nvSpPr>
            <p:cNvPr id="4125" name="AutoShape 9"/>
            <p:cNvSpPr>
              <a:spLocks noChangeArrowheads="1"/>
            </p:cNvSpPr>
            <p:nvPr/>
          </p:nvSpPr>
          <p:spPr bwMode="auto">
            <a:xfrm>
              <a:off x="1847" y="2548"/>
              <a:ext cx="2566" cy="310"/>
            </a:xfrm>
            <a:prstGeom prst="parallelogram">
              <a:avLst>
                <a:gd name="adj" fmla="val 3809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6" name="Text Box 10"/>
            <p:cNvSpPr txBox="1">
              <a:spLocks noChangeArrowheads="1"/>
            </p:cNvSpPr>
            <p:nvPr/>
          </p:nvSpPr>
          <p:spPr bwMode="auto">
            <a:xfrm>
              <a:off x="1916" y="2575"/>
              <a:ext cx="246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Achieve [BookRequestSatisfied]</a:t>
              </a: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5" name="AutoShape 11"/>
          <p:cNvSpPr>
            <a:spLocks noChangeArrowheads="1"/>
          </p:cNvSpPr>
          <p:nvPr/>
        </p:nvSpPr>
        <p:spPr bwMode="auto">
          <a:xfrm>
            <a:off x="690563" y="4278313"/>
            <a:ext cx="3200400" cy="717550"/>
          </a:xfrm>
          <a:prstGeom prst="parallelogram">
            <a:avLst>
              <a:gd name="adj" fmla="val 2632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808038" y="4338638"/>
            <a:ext cx="2981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Achieve [ CopyBorrowed</a:t>
            </a:r>
            <a:endParaRPr lang="fr-BE" altLang="en-US" sz="20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BE" altLang="en-US" sz="2000">
                <a:solidFill>
                  <a:schemeClr val="tx1"/>
                </a:solidFill>
                <a:latin typeface="Arial" pitchFamily="34" charset="0"/>
              </a:rPr>
              <a:t>                If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Available]</a:t>
            </a:r>
            <a:endParaRPr lang="en-AU" altLang="en-US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21677" name="Line 13"/>
          <p:cNvSpPr>
            <a:spLocks noChangeShapeType="1"/>
          </p:cNvSpPr>
          <p:nvPr/>
        </p:nvSpPr>
        <p:spPr bwMode="auto">
          <a:xfrm flipH="1">
            <a:off x="4071938" y="3492500"/>
            <a:ext cx="14287" cy="344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1678" name="Oval 14"/>
          <p:cNvSpPr>
            <a:spLocks noChangeArrowheads="1"/>
          </p:cNvSpPr>
          <p:nvPr/>
        </p:nvSpPr>
        <p:spPr bwMode="auto">
          <a:xfrm>
            <a:off x="3998913" y="3822700"/>
            <a:ext cx="165100" cy="152400"/>
          </a:xfrm>
          <a:prstGeom prst="ellipse">
            <a:avLst/>
          </a:prstGeom>
          <a:solidFill>
            <a:schemeClr val="bg2"/>
          </a:solidFill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09" name="AutoShape 15"/>
          <p:cNvSpPr>
            <a:spLocks noChangeArrowheads="1"/>
          </p:cNvSpPr>
          <p:nvPr/>
        </p:nvSpPr>
        <p:spPr bwMode="auto">
          <a:xfrm>
            <a:off x="4519613" y="4306888"/>
            <a:ext cx="3173412" cy="688975"/>
          </a:xfrm>
          <a:prstGeom prst="parallelogram">
            <a:avLst>
              <a:gd name="adj" fmla="val 2281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4676775" y="4352925"/>
            <a:ext cx="290353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Achieve [CopyDueSoon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altLang="en-US" sz="2000">
                <a:solidFill>
                  <a:schemeClr val="tx1"/>
                </a:solidFill>
                <a:latin typeface="Arial" pitchFamily="34" charset="0"/>
              </a:rPr>
              <a:t>If Not</a:t>
            </a:r>
            <a:r>
              <a:rPr lang="fr-BE" altLang="en-US" sz="2000" b="0">
                <a:solidFill>
                  <a:schemeClr val="tx1"/>
                </a:solidFill>
                <a:latin typeface="Arial" pitchFamily="34" charset="0"/>
              </a:rPr>
              <a:t> Available]</a:t>
            </a:r>
            <a:endParaRPr lang="en-AU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4238625" y="3717925"/>
            <a:ext cx="4708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complete AND-refinement   </a:t>
            </a:r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</a:rPr>
              <a:t>(claim)</a:t>
            </a:r>
            <a:endParaRPr lang="en-US" altLang="en-US" sz="2200" b="0">
              <a:solidFill>
                <a:schemeClr val="tx2"/>
              </a:solidFill>
              <a:latin typeface="Arial" pitchFamily="34" charset="0"/>
            </a:endParaRPr>
          </a:p>
        </p:txBody>
      </p:sp>
      <p:grpSp>
        <p:nvGrpSpPr>
          <p:cNvPr id="4112" name="Group 32"/>
          <p:cNvGrpSpPr>
            <a:grpSpLocks/>
          </p:cNvGrpSpPr>
          <p:nvPr/>
        </p:nvGrpSpPr>
        <p:grpSpPr bwMode="auto">
          <a:xfrm>
            <a:off x="179388" y="5770563"/>
            <a:ext cx="3100387" cy="471487"/>
            <a:chOff x="113" y="3653"/>
            <a:chExt cx="1953" cy="297"/>
          </a:xfrm>
        </p:grpSpPr>
        <p:sp>
          <p:nvSpPr>
            <p:cNvPr id="4123" name="AutoShape 18"/>
            <p:cNvSpPr>
              <a:spLocks noChangeArrowheads="1"/>
            </p:cNvSpPr>
            <p:nvPr/>
          </p:nvSpPr>
          <p:spPr bwMode="auto">
            <a:xfrm>
              <a:off x="113" y="3653"/>
              <a:ext cx="1953" cy="297"/>
            </a:xfrm>
            <a:prstGeom prst="parallelogram">
              <a:avLst>
                <a:gd name="adj" fmla="val 3589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4" name="Text Box 19"/>
            <p:cNvSpPr txBox="1">
              <a:spLocks noChangeArrowheads="1"/>
            </p:cNvSpPr>
            <p:nvPr/>
          </p:nvSpPr>
          <p:spPr bwMode="auto">
            <a:xfrm>
              <a:off x="142" y="3691"/>
              <a:ext cx="19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Achieve[ CopyReserved]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4113" name="Group 31"/>
          <p:cNvGrpSpPr>
            <a:grpSpLocks/>
          </p:cNvGrpSpPr>
          <p:nvPr/>
        </p:nvGrpSpPr>
        <p:grpSpPr bwMode="auto">
          <a:xfrm>
            <a:off x="3262313" y="5778500"/>
            <a:ext cx="3646487" cy="471488"/>
            <a:chOff x="2118" y="3640"/>
            <a:chExt cx="2297" cy="297"/>
          </a:xfrm>
        </p:grpSpPr>
        <p:sp>
          <p:nvSpPr>
            <p:cNvPr id="4121" name="AutoShape 20"/>
            <p:cNvSpPr>
              <a:spLocks noChangeArrowheads="1"/>
            </p:cNvSpPr>
            <p:nvPr/>
          </p:nvSpPr>
          <p:spPr bwMode="auto">
            <a:xfrm>
              <a:off x="2118" y="3640"/>
              <a:ext cx="2261" cy="297"/>
            </a:xfrm>
            <a:prstGeom prst="parallelogram">
              <a:avLst>
                <a:gd name="adj" fmla="val 30134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2" name="Text Box 21"/>
            <p:cNvSpPr txBox="1">
              <a:spLocks noChangeArrowheads="1"/>
            </p:cNvSpPr>
            <p:nvPr/>
          </p:nvSpPr>
          <p:spPr bwMode="auto">
            <a:xfrm>
              <a:off x="2165" y="3678"/>
              <a:ext cx="225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Maintain[AvailabilityEnforced]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4114" name="Group 24"/>
          <p:cNvGrpSpPr>
            <a:grpSpLocks/>
          </p:cNvGrpSpPr>
          <p:nvPr/>
        </p:nvGrpSpPr>
        <p:grpSpPr bwMode="auto">
          <a:xfrm>
            <a:off x="5684838" y="6315075"/>
            <a:ext cx="3430587" cy="471488"/>
            <a:chOff x="3259" y="3327"/>
            <a:chExt cx="2161" cy="297"/>
          </a:xfrm>
        </p:grpSpPr>
        <p:sp>
          <p:nvSpPr>
            <p:cNvPr id="4119" name="AutoShape 22"/>
            <p:cNvSpPr>
              <a:spLocks noChangeArrowheads="1"/>
            </p:cNvSpPr>
            <p:nvPr/>
          </p:nvSpPr>
          <p:spPr bwMode="auto">
            <a:xfrm>
              <a:off x="3259" y="3327"/>
              <a:ext cx="2161" cy="297"/>
            </a:xfrm>
            <a:prstGeom prst="parallelogram">
              <a:avLst>
                <a:gd name="adj" fmla="val 2880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AU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0" name="Text Box 23"/>
            <p:cNvSpPr txBox="1">
              <a:spLocks noChangeArrowheads="1"/>
            </p:cNvSpPr>
            <p:nvPr/>
          </p:nvSpPr>
          <p:spPr bwMode="auto">
            <a:xfrm>
              <a:off x="3306" y="3365"/>
              <a:ext cx="20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0">
                  <a:solidFill>
                    <a:schemeClr val="tx1"/>
                  </a:solidFill>
                  <a:latin typeface="Arial" pitchFamily="34" charset="0"/>
                </a:rPr>
                <a:t>Achieve[AvailabilityNotified]</a:t>
              </a:r>
              <a:endParaRPr lang="en-AU" altLang="en-US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521690" name="Line 26"/>
          <p:cNvSpPr>
            <a:spLocks noChangeShapeType="1"/>
          </p:cNvSpPr>
          <p:nvPr/>
        </p:nvSpPr>
        <p:spPr bwMode="auto">
          <a:xfrm>
            <a:off x="5746750" y="5386388"/>
            <a:ext cx="503238" cy="385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1691" name="Line 27"/>
          <p:cNvSpPr>
            <a:spLocks noChangeShapeType="1"/>
          </p:cNvSpPr>
          <p:nvPr/>
        </p:nvSpPr>
        <p:spPr bwMode="auto">
          <a:xfrm flipH="1">
            <a:off x="5681663" y="5000625"/>
            <a:ext cx="14287" cy="344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1692" name="Oval 28"/>
          <p:cNvSpPr>
            <a:spLocks noChangeArrowheads="1"/>
          </p:cNvSpPr>
          <p:nvPr/>
        </p:nvSpPr>
        <p:spPr bwMode="auto">
          <a:xfrm>
            <a:off x="5622925" y="5259388"/>
            <a:ext cx="165100" cy="152400"/>
          </a:xfrm>
          <a:prstGeom prst="ellipse">
            <a:avLst/>
          </a:prstGeom>
          <a:solidFill>
            <a:schemeClr val="bg2"/>
          </a:solidFill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21694" name="Line 30"/>
          <p:cNvSpPr>
            <a:spLocks noChangeShapeType="1"/>
          </p:cNvSpPr>
          <p:nvPr/>
        </p:nvSpPr>
        <p:spPr bwMode="auto">
          <a:xfrm>
            <a:off x="5783263" y="5337175"/>
            <a:ext cx="2841625" cy="9763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24534</TotalTime>
  <Words>2715</Words>
  <Application>Microsoft Office PowerPoint</Application>
  <PresentationFormat>On-screen Show (4:3)</PresentationFormat>
  <Paragraphs>757</Paragraphs>
  <Slides>60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Symbol</vt:lpstr>
      <vt:lpstr>Arial</vt:lpstr>
      <vt:lpstr>Comic Sans MS</vt:lpstr>
      <vt:lpstr>Wingdings</vt:lpstr>
      <vt:lpstr>Arial Black</vt:lpstr>
      <vt:lpstr>Times New Roman</vt:lpstr>
      <vt:lpstr>MS Shell Dlg</vt:lpstr>
      <vt:lpstr>Times</vt:lpstr>
      <vt:lpstr>Webdings</vt:lpstr>
      <vt:lpstr>Verdana</vt:lpstr>
      <vt:lpstr>Helvetica</vt:lpstr>
      <vt:lpstr>Flyer (Standard)</vt:lpstr>
      <vt:lpstr>Microsoft Clip Gallery</vt:lpstr>
      <vt:lpstr>Microsoft Word Picture</vt:lpstr>
      <vt:lpstr>Building System Models for RE</vt:lpstr>
      <vt:lpstr>Intentional view of the modeled system</vt:lpstr>
      <vt:lpstr>Goals as seen in Chapter 7</vt:lpstr>
      <vt:lpstr>A goal model shows contribution links  and leafgoal assignments</vt:lpstr>
      <vt:lpstr>Goal modeling:  outline</vt:lpstr>
      <vt:lpstr>Goal features are specified in model annotations</vt:lpstr>
      <vt:lpstr>PowerPoint Presentation</vt:lpstr>
      <vt:lpstr>Goal refinement</vt:lpstr>
      <vt:lpstr>AND-refinements should be complete</vt:lpstr>
      <vt:lpstr>Complete  AND-refinements</vt:lpstr>
      <vt:lpstr>Domain properties in AND-refinements</vt:lpstr>
      <vt:lpstr>AND-refinements should also be   consistent and minimal</vt:lpstr>
      <vt:lpstr>Refinement trees</vt:lpstr>
      <vt:lpstr>Refinement trees visualize satisfaction arguments</vt:lpstr>
      <vt:lpstr>Chaining satisfaction arguments into argumentation trees</vt:lpstr>
      <vt:lpstr>Chaining satisfaction arguments into argumentation trees</vt:lpstr>
      <vt:lpstr>Chaining satisfaction arguments into argumentation trees</vt:lpstr>
      <vt:lpstr>Capturing potential conflicts among goals</vt:lpstr>
      <vt:lpstr>Connecting the goal model with  other system views</vt:lpstr>
      <vt:lpstr>Goal modeling:  outline</vt:lpstr>
      <vt:lpstr>Capturing options:  alternative refinements</vt:lpstr>
      <vt:lpstr>Capturing options:  alternative assignments</vt:lpstr>
      <vt:lpstr>Goal diagrams as AND/OR graphs</vt:lpstr>
      <vt:lpstr>Goal diagrams as AND/OR graphs  (2)</vt:lpstr>
      <vt:lpstr>Goal diagrams as AND/OR graphs  (3)</vt:lpstr>
      <vt:lpstr>Annotating goal refinements &amp; assignments</vt:lpstr>
      <vt:lpstr>Goal modeling:  outline</vt:lpstr>
      <vt:lpstr>Heuristic rules for early discovery of goals</vt:lpstr>
      <vt:lpstr>Heuristic rules for early discovery of goals  (2)</vt:lpstr>
      <vt:lpstr>Heuristic rules for early discovery of goals  (3)</vt:lpstr>
      <vt:lpstr>Heuristic rules for later discovery of goals</vt:lpstr>
      <vt:lpstr>Building goal models:   HOW and WHY questions</vt:lpstr>
      <vt:lpstr>Building goal models:   HOW and WHY questions</vt:lpstr>
      <vt:lpstr>Identifying goals from WHY questions about scenario episodes</vt:lpstr>
      <vt:lpstr>Heuristic rules for later discovery of goals  (2)</vt:lpstr>
      <vt:lpstr>Heuristic rules for later discovery of goals  (3)</vt:lpstr>
      <vt:lpstr>Heuristic rules for later discovery of goals  (4)</vt:lpstr>
      <vt:lpstr>Building goal models:  delimiting their scope</vt:lpstr>
      <vt:lpstr>Goal refinement … until when ?</vt:lpstr>
      <vt:lpstr>Goal refinement … until when ?</vt:lpstr>
      <vt:lpstr>Goal refinement … until when ?</vt:lpstr>
      <vt:lpstr>Goal refinement … until when ?</vt:lpstr>
      <vt:lpstr>Goal refinement … until when ?</vt:lpstr>
      <vt:lpstr>Goal refinement … until when ?</vt:lpstr>
      <vt:lpstr>Goal refinement … until when ?</vt:lpstr>
      <vt:lpstr>Goal refinement … until when ?</vt:lpstr>
      <vt:lpstr>Building goal models:  bad smells</vt:lpstr>
      <vt:lpstr>Behavioral goals vs. operations</vt:lpstr>
      <vt:lpstr>Building goal models:  bad smells  (2)</vt:lpstr>
      <vt:lpstr>Building goal models:  bad smells  (3)</vt:lpstr>
      <vt:lpstr>Building goal models:  reuse refinement patterns </vt:lpstr>
      <vt:lpstr>A sample of refinement patterns</vt:lpstr>
      <vt:lpstr>Refinement by milestone:  variant for Maintain goals</vt:lpstr>
      <vt:lpstr>A sample of refinement patterns  (2)</vt:lpstr>
      <vt:lpstr>A sample of refinement patterns  (3)</vt:lpstr>
      <vt:lpstr>A sample of refinement patterns  (4)</vt:lpstr>
      <vt:lpstr>A sample of refinement patterns  (5) </vt:lpstr>
      <vt:lpstr>Refinement towards goal realizability:  examples of use </vt:lpstr>
      <vt:lpstr>Refinement towards goal realizability:  examples of use  (2) </vt:lpstr>
      <vt:lpstr>Refinement towards goal realizability:  examples of use  (3) 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Frank</cp:lastModifiedBy>
  <cp:revision>1014</cp:revision>
  <cp:lastPrinted>2006-06-19T13:43:37Z</cp:lastPrinted>
  <dcterms:created xsi:type="dcterms:W3CDTF">2000-05-26T10:39:43Z</dcterms:created>
  <dcterms:modified xsi:type="dcterms:W3CDTF">2013-10-18T17:08:43Z</dcterms:modified>
</cp:coreProperties>
</file>