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1322" r:id="rId2"/>
    <p:sldId id="1321" r:id="rId3"/>
    <p:sldId id="1264" r:id="rId4"/>
    <p:sldId id="1263" r:id="rId5"/>
    <p:sldId id="1265" r:id="rId6"/>
    <p:sldId id="1267" r:id="rId7"/>
    <p:sldId id="1268" r:id="rId8"/>
    <p:sldId id="1269" r:id="rId9"/>
    <p:sldId id="1270" r:id="rId10"/>
    <p:sldId id="1271" r:id="rId11"/>
    <p:sldId id="1272" r:id="rId12"/>
    <p:sldId id="1289" r:id="rId13"/>
    <p:sldId id="1290" r:id="rId14"/>
    <p:sldId id="1291" r:id="rId15"/>
    <p:sldId id="1292" r:id="rId16"/>
    <p:sldId id="1274" r:id="rId17"/>
    <p:sldId id="1294" r:id="rId18"/>
    <p:sldId id="1295" r:id="rId19"/>
    <p:sldId id="1293" r:id="rId20"/>
    <p:sldId id="1275" r:id="rId21"/>
    <p:sldId id="1296" r:id="rId22"/>
    <p:sldId id="1297" r:id="rId23"/>
    <p:sldId id="1298" r:id="rId24"/>
    <p:sldId id="1310" r:id="rId25"/>
    <p:sldId id="1276" r:id="rId26"/>
    <p:sldId id="1277" r:id="rId27"/>
    <p:sldId id="1301" r:id="rId28"/>
    <p:sldId id="1303" r:id="rId29"/>
    <p:sldId id="1302" r:id="rId30"/>
    <p:sldId id="1300" r:id="rId31"/>
    <p:sldId id="1304" r:id="rId32"/>
    <p:sldId id="1299" r:id="rId33"/>
    <p:sldId id="1305" r:id="rId34"/>
    <p:sldId id="1306" r:id="rId35"/>
    <p:sldId id="1307" r:id="rId36"/>
    <p:sldId id="1308" r:id="rId37"/>
    <p:sldId id="1309" r:id="rId38"/>
    <p:sldId id="1311" r:id="rId39"/>
    <p:sldId id="1312" r:id="rId40"/>
    <p:sldId id="1313" r:id="rId41"/>
    <p:sldId id="1280" r:id="rId42"/>
    <p:sldId id="1314" r:id="rId43"/>
    <p:sldId id="1315" r:id="rId44"/>
    <p:sldId id="1316" r:id="rId45"/>
    <p:sldId id="1317" r:id="rId46"/>
    <p:sldId id="1318" r:id="rId47"/>
    <p:sldId id="1283" r:id="rId48"/>
    <p:sldId id="1282" r:id="rId49"/>
    <p:sldId id="1284" r:id="rId50"/>
    <p:sldId id="1285" r:id="rId51"/>
    <p:sldId id="1319" r:id="rId52"/>
    <p:sldId id="1286" r:id="rId53"/>
    <p:sldId id="1287" r:id="rId54"/>
    <p:sldId id="1288" r:id="rId55"/>
    <p:sldId id="1320" r:id="rId56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1pPr>
    <a:lvl2pPr marL="4572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2pPr>
    <a:lvl3pPr marL="9144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3pPr>
    <a:lvl4pPr marL="13716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4pPr>
    <a:lvl5pPr marL="18288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D9DC"/>
    <a:srgbClr val="33CCCC"/>
    <a:srgbClr val="009999"/>
    <a:srgbClr val="CC00FF"/>
    <a:srgbClr val="663300"/>
    <a:srgbClr val="E2E5FA"/>
    <a:srgbClr val="80808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486" y="-84"/>
      </p:cViewPr>
      <p:guideLst>
        <p:guide orient="horz" pos="624"/>
        <p:guide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06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" pitchFamily="18" charset="0"/>
              </a:defRPr>
            </a:lvl1pPr>
          </a:lstStyle>
          <a:p>
            <a:fld id="{13CEE636-2B72-4E8D-AFB1-67C7B0A5AF9E}" type="slidenum">
              <a:rPr lang="fr-FR" altLang="fr-FR"/>
              <a:pPr/>
              <a:t>‹#›</a:t>
            </a:fld>
            <a:endParaRPr lang="fr-FR" altLang="fr-F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863" y="9091613"/>
            <a:ext cx="36020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200" b="1">
                <a:solidFill>
                  <a:schemeClr val="bg2"/>
                </a:solidFill>
                <a:effectLst/>
                <a:latin typeface="Times New Roman" pitchFamily="18" charset="0"/>
              </a:defRPr>
            </a:lvl1pPr>
          </a:lstStyle>
          <a:p>
            <a:endParaRPr lang="en-US" altLang="en-US" sz="2500" b="0">
              <a:solidFill>
                <a:schemeClr val="tx1"/>
              </a:solidFill>
              <a:latin typeface="MS Shell Dlg" charset="0"/>
            </a:endParaRPr>
          </a:p>
          <a:p>
            <a:r>
              <a:rPr lang="en-US" altLang="en-US" sz="2500" b="0">
                <a:solidFill>
                  <a:schemeClr val="tx1"/>
                </a:solidFill>
                <a:latin typeface="Symbol" pitchFamily="18" charset="2"/>
              </a:rPr>
              <a:t> </a:t>
            </a:r>
          </a:p>
          <a:p>
            <a:endParaRPr lang="en-US" altLang="en-US" sz="2500" b="0">
              <a:solidFill>
                <a:schemeClr val="tx1"/>
              </a:solidFill>
              <a:latin typeface="Symbol" pitchFamily="18" charset="2"/>
            </a:endParaRPr>
          </a:p>
          <a:p>
            <a:endParaRPr lang="en-US" altLang="en-US" sz="2500" b="0">
              <a:solidFill>
                <a:schemeClr val="tx1"/>
              </a:solidFill>
              <a:latin typeface="Symbol" pitchFamily="18" charset="2"/>
            </a:endParaRPr>
          </a:p>
          <a:p>
            <a:endParaRPr lang="en-US" altLang="en-US" sz="2500" b="0">
              <a:solidFill>
                <a:schemeClr val="tx1"/>
              </a:solidFill>
              <a:latin typeface="Symbol" pitchFamily="18" charset="2"/>
            </a:endParaRPr>
          </a:p>
          <a:p>
            <a:r>
              <a:rPr lang="en-GB" altLang="en-US"/>
              <a:t>www.wileyeurope .com/college/van lamsweerde</a:t>
            </a:r>
            <a:r>
              <a:rPr lang="en-GB" altLang="en-US" b="0"/>
              <a:t> </a:t>
            </a:r>
          </a:p>
          <a:p>
            <a:r>
              <a:rPr lang="en-GB" altLang="en-US" b="0"/>
              <a:t>©  2009 John Wiley and Sons</a:t>
            </a:r>
            <a:endParaRPr lang="fr-FR" altLang="fr-FR" b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200" y="152400"/>
            <a:ext cx="71628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Comic Sans MS" pitchFamily="66" charset="0"/>
              </a:defRPr>
            </a:lvl1pPr>
          </a:lstStyle>
          <a:p>
            <a:r>
              <a:rPr lang="fr-FR" altLang="fr-FR"/>
              <a:t>Axel van Lamsweerde</a:t>
            </a:r>
          </a:p>
          <a:p>
            <a:r>
              <a:rPr lang="fr-FR" altLang="fr-FR"/>
              <a:t>Requirements Engineering: From System Goals to UML Models to Software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374867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fld id="{742187D3-6C27-4499-9EAC-C488A45A53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327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817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619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028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684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768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3848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208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032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197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279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0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5307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298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894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9730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627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6325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158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509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1801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7541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055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0694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4912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5855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5235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6710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1206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080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7713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194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1148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718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4262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4293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1602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673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3348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2655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2176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0582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06445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442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025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601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2223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5056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47675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25705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8619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943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280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92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6770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187D3-6C27-4499-9EAC-C488A45A539A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958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590550"/>
            <a:ext cx="7772400" cy="1600200"/>
          </a:xfrm>
        </p:spPr>
        <p:txBody>
          <a:bodyPr anchor="b"/>
          <a:lstStyle>
            <a:lvl1pPr>
              <a:lnSpc>
                <a:spcPct val="110000"/>
              </a:lnSpc>
              <a:defRPr sz="4000">
                <a:solidFill>
                  <a:srgbClr val="009999"/>
                </a:solidFill>
              </a:defRPr>
            </a:lvl1pPr>
          </a:lstStyle>
          <a:p>
            <a:pPr lvl="0"/>
            <a:r>
              <a:rPr lang="en-US" altLang="en-US" noProof="0" smtClean="0"/>
              <a:t>Blurb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79750"/>
            <a:ext cx="6400800" cy="728663"/>
          </a:xfrm>
        </p:spPr>
        <p:txBody>
          <a:bodyPr anchor="t" anchorCtr="0"/>
          <a:lstStyle>
            <a:lvl1pPr marL="0" indent="0" algn="ctr">
              <a:buFont typeface="Wingdings" pitchFamily="2" charset="2"/>
              <a:buNone/>
              <a:defRPr sz="350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altLang="en-US" noProof="0" smtClean="0"/>
              <a:t>blah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28575" y="6608763"/>
            <a:ext cx="9115425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200" b="1">
                <a:solidFill>
                  <a:schemeClr val="bg2"/>
                </a:solidFill>
                <a:effectLst/>
              </a:rPr>
              <a:t>www.wileyeurope .com/college/van lamsweerde           </a:t>
            </a:r>
            <a:r>
              <a:rPr lang="en-GB" altLang="en-US" sz="1200">
                <a:solidFill>
                  <a:schemeClr val="bg2"/>
                </a:solidFill>
                <a:effectLst/>
              </a:rPr>
              <a:t>Chap.10:  Modeling Conceptual Objects</a:t>
            </a:r>
            <a:r>
              <a:rPr lang="fr-BE" altLang="en-US" sz="1200">
                <a:solidFill>
                  <a:schemeClr val="bg2"/>
                </a:solidFill>
                <a:effectLst/>
              </a:rPr>
              <a:t>                            </a:t>
            </a:r>
            <a:r>
              <a:rPr lang="en-GB" altLang="en-US" sz="1200">
                <a:solidFill>
                  <a:schemeClr val="bg2"/>
                </a:solidFill>
                <a:effectLst/>
              </a:rPr>
              <a:t>©  2009 John Wiley and Sons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3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187575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228600"/>
            <a:ext cx="6411912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7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82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295400"/>
            <a:ext cx="429895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95400"/>
            <a:ext cx="4300537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6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4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9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20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445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4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D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53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style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295400"/>
            <a:ext cx="8751887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0"/>
            <a:r>
              <a:rPr lang="en-US" altLang="en-US" smtClean="0"/>
              <a:t>...</a:t>
            </a:r>
          </a:p>
          <a:p>
            <a:pPr lvl="0"/>
            <a:endParaRPr lang="en-US" altLang="en-US" smtClean="0"/>
          </a:p>
        </p:txBody>
      </p:sp>
      <p:sp>
        <p:nvSpPr>
          <p:cNvPr id="1071" name="Text Box 47"/>
          <p:cNvSpPr txBox="1">
            <a:spLocks noChangeArrowheads="1"/>
          </p:cNvSpPr>
          <p:nvPr/>
        </p:nvSpPr>
        <p:spPr bwMode="auto">
          <a:xfrm>
            <a:off x="28575" y="6608763"/>
            <a:ext cx="9115425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200" b="1">
                <a:solidFill>
                  <a:schemeClr val="bg2"/>
                </a:solidFill>
                <a:effectLst/>
              </a:rPr>
              <a:t>www.wileyeurope .com/college/van lamsweerde           </a:t>
            </a:r>
            <a:r>
              <a:rPr lang="en-GB" altLang="en-US" sz="1200">
                <a:solidFill>
                  <a:schemeClr val="bg2"/>
                </a:solidFill>
                <a:effectLst/>
              </a:rPr>
              <a:t>Chap.10:  Modeling Conceptual Objects</a:t>
            </a:r>
            <a:r>
              <a:rPr lang="fr-BE" altLang="en-US" sz="1200">
                <a:solidFill>
                  <a:schemeClr val="bg2"/>
                </a:solidFill>
                <a:effectLst/>
              </a:rPr>
              <a:t>               </a:t>
            </a:r>
            <a:r>
              <a:rPr lang="en-GB" altLang="en-US" sz="1200">
                <a:solidFill>
                  <a:schemeClr val="bg2"/>
                </a:solidFill>
                <a:effectLst/>
              </a:rPr>
              <a:t>©  2009 John Wiley and Sons    </a:t>
            </a:r>
            <a:r>
              <a:rPr lang="en-GB" altLang="en-US" sz="1200">
                <a:solidFill>
                  <a:schemeClr val="tx2"/>
                </a:solidFill>
                <a:effectLst/>
              </a:rPr>
              <a:t>    </a:t>
            </a:r>
            <a:fld id="{ECC240A9-6A03-495A-83F9-A9ACC66E5C72}" type="slidenum">
              <a:rPr lang="en-GB" altLang="en-US" sz="1200">
                <a:solidFill>
                  <a:schemeClr val="tx2"/>
                </a:solidFill>
                <a:effectLst/>
              </a:rPr>
              <a:pPr>
                <a:lnSpc>
                  <a:spcPct val="70000"/>
                </a:lnSpc>
                <a:spcBef>
                  <a:spcPct val="50000"/>
                </a:spcBef>
              </a:pPr>
              <a:t>‹#›</a:t>
            </a:fld>
            <a:endParaRPr lang="en-GB" altLang="en-US" sz="1200">
              <a:solidFill>
                <a:schemeClr val="tx2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rgbClr val="009999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rgbClr val="FBD9DC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wmf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882900"/>
            <a:ext cx="7772400" cy="850900"/>
          </a:xfrm>
        </p:spPr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Building System Models for RE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79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8750" y="4160838"/>
            <a:ext cx="6400800" cy="728662"/>
          </a:xfrm>
        </p:spPr>
        <p:txBody>
          <a:bodyPr/>
          <a:lstStyle/>
          <a:p>
            <a:r>
              <a:rPr lang="en-US" altLang="en-US" sz="3600"/>
              <a:t>Chapter 10</a:t>
            </a:r>
          </a:p>
          <a:p>
            <a:r>
              <a:rPr lang="en-US" altLang="en-US" sz="3600"/>
              <a:t>Modeling Conceptual Objects with Class Diagrams</a:t>
            </a:r>
            <a:endParaRPr lang="en-US" altLang="en-US" sz="4400"/>
          </a:p>
        </p:txBody>
      </p:sp>
      <p:pic>
        <p:nvPicPr>
          <p:cNvPr id="1577988" name="Picture 4" descr="WileyCo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3" y="519113"/>
            <a:ext cx="1816100" cy="213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125" y="228600"/>
            <a:ext cx="7831138" cy="762000"/>
          </a:xfrm>
        </p:spPr>
        <p:txBody>
          <a:bodyPr/>
          <a:lstStyle/>
          <a:p>
            <a:r>
              <a:rPr lang="en-US" altLang="en-US"/>
              <a:t>Object features as model annotations</a:t>
            </a:r>
          </a:p>
        </p:txBody>
      </p:sp>
      <p:graphicFrame>
        <p:nvGraphicFramePr>
          <p:cNvPr id="1522692" name="Object 4"/>
          <p:cNvGraphicFramePr>
            <a:graphicFrameLocks noChangeAspect="1"/>
          </p:cNvGraphicFramePr>
          <p:nvPr/>
        </p:nvGraphicFramePr>
        <p:xfrm>
          <a:off x="174625" y="1346200"/>
          <a:ext cx="897731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52" name="Picture" r:id="rId4" imgW="5940360" imgH="2724120" progId="Word.Picture.8">
                  <p:embed/>
                </p:oleObj>
              </mc:Choice>
              <mc:Fallback>
                <p:oleObj name="Picture" r:id="rId4" imgW="5940360" imgH="272412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" y="1346200"/>
                        <a:ext cx="8977313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23405" name="Group 717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23406" name="Rectangle 718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3407" name="Rectangle 719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3408" name="Rectangle 720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3409" name="Line 721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3410" name="Line 722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3411" name="Line 723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3412" name="Line 724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Entities</a:t>
            </a:r>
          </a:p>
        </p:txBody>
      </p:sp>
      <p:sp>
        <p:nvSpPr>
          <p:cNvPr id="152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152525"/>
            <a:ext cx="8916988" cy="3871913"/>
          </a:xfrm>
        </p:spPr>
        <p:txBody>
          <a:bodyPr/>
          <a:lstStyle/>
          <a:p>
            <a:r>
              <a:rPr lang="en-US" altLang="en-US" sz="2000"/>
              <a:t>As seen before:  autonomous, passive object</a:t>
            </a:r>
          </a:p>
          <a:p>
            <a:pPr lvl="1">
              <a:lnSpc>
                <a:spcPct val="100000"/>
              </a:lnSpc>
              <a:spcBef>
                <a:spcPct val="35000"/>
              </a:spcBef>
            </a:pPr>
            <a:r>
              <a:rPr lang="en-US" altLang="en-US" sz="2000"/>
              <a:t>instances may exist in system independently of instances of other objects</a:t>
            </a:r>
          </a:p>
          <a:p>
            <a:pPr lvl="1">
              <a:lnSpc>
                <a:spcPct val="100000"/>
              </a:lnSpc>
              <a:spcBef>
                <a:spcPct val="35000"/>
              </a:spcBef>
            </a:pPr>
            <a:r>
              <a:rPr lang="en-US" altLang="en-US" sz="2000"/>
              <a:t>distinctly identifiable, can be enumerated in any system state, share similar features, may differ in individual states &amp; transitions </a:t>
            </a:r>
          </a:p>
          <a:p>
            <a:pPr lvl="1">
              <a:lnSpc>
                <a:spcPct val="100000"/>
              </a:lnSpc>
              <a:spcBef>
                <a:spcPct val="35000"/>
              </a:spcBef>
            </a:pPr>
            <a:r>
              <a:rPr lang="en-US" altLang="en-US" sz="2000"/>
              <a:t>instances can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not</a:t>
            </a:r>
            <a:r>
              <a:rPr lang="en-US" altLang="en-US" sz="2000"/>
              <a:t> control behavior of other objects</a:t>
            </a:r>
          </a:p>
          <a:p>
            <a:pPr lvl="1">
              <a:lnSpc>
                <a:spcPct val="100000"/>
              </a:lnSpc>
              <a:spcBef>
                <a:spcPct val="35000"/>
              </a:spcBef>
            </a:pPr>
            <a:r>
              <a:rPr lang="en-US" altLang="en-US" sz="2000"/>
              <a:t>characterized by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Def</a:t>
            </a:r>
            <a:r>
              <a:rPr lang="en-US" altLang="en-US" sz="2000"/>
              <a:t>, domain invariants, attributes, initialization</a:t>
            </a:r>
          </a:p>
          <a:p>
            <a:pPr>
              <a:spcBef>
                <a:spcPct val="60000"/>
              </a:spcBef>
            </a:pPr>
            <a:r>
              <a:rPr lang="en-US" altLang="en-US"/>
              <a:t>In the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Def</a:t>
            </a:r>
            <a:r>
              <a:rPr lang="en-US" altLang="en-US" sz="2000"/>
              <a:t> annotation, the conditions for an individual to appear &amp; disappear as instance of this entity must not necessarily refer to other objects in the model</a:t>
            </a:r>
            <a:r>
              <a:rPr lang="en-US" altLang="en-US"/>
              <a:t> </a:t>
            </a:r>
          </a:p>
        </p:txBody>
      </p:sp>
      <p:sp>
        <p:nvSpPr>
          <p:cNvPr id="1523716" name="Text Box 4"/>
          <p:cNvSpPr txBox="1">
            <a:spLocks noChangeArrowheads="1"/>
          </p:cNvSpPr>
          <p:nvPr/>
        </p:nvSpPr>
        <p:spPr bwMode="auto">
          <a:xfrm>
            <a:off x="2565400" y="5468938"/>
            <a:ext cx="1298575" cy="401637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Library</a:t>
            </a:r>
          </a:p>
        </p:txBody>
      </p:sp>
      <p:sp>
        <p:nvSpPr>
          <p:cNvPr id="1523717" name="Text Box 5"/>
          <p:cNvSpPr txBox="1">
            <a:spLocks noChangeArrowheads="1"/>
          </p:cNvSpPr>
          <p:nvPr/>
        </p:nvSpPr>
        <p:spPr bwMode="auto">
          <a:xfrm>
            <a:off x="4997450" y="5468938"/>
            <a:ext cx="1298575" cy="401637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Train</a:t>
            </a:r>
          </a:p>
        </p:txBody>
      </p:sp>
      <p:graphicFrame>
        <p:nvGraphicFramePr>
          <p:cNvPr id="1523718" name="Object 6"/>
          <p:cNvGraphicFramePr>
            <a:graphicFrameLocks noChangeAspect="1"/>
          </p:cNvGraphicFramePr>
          <p:nvPr/>
        </p:nvGraphicFramePr>
        <p:xfrm>
          <a:off x="1476375" y="5503863"/>
          <a:ext cx="827088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3744" name="Clip" r:id="rId4" imgW="707040" imgH="759960" progId="MS_ClipArt_Gallery.2">
                  <p:embed/>
                </p:oleObj>
              </mc:Choice>
              <mc:Fallback>
                <p:oleObj name="Clip" r:id="rId4" imgW="707040" imgH="75996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503863"/>
                        <a:ext cx="827088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3719" name="Object 7"/>
          <p:cNvGraphicFramePr>
            <a:graphicFrameLocks noChangeAspect="1"/>
          </p:cNvGraphicFramePr>
          <p:nvPr/>
        </p:nvGraphicFramePr>
        <p:xfrm flipH="1">
          <a:off x="6686550" y="5575300"/>
          <a:ext cx="10906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3745" name="Clip" r:id="rId6" imgW="5096880" imgH="2642760" progId="MS_ClipArt_Gallery.2">
                  <p:embed/>
                </p:oleObj>
              </mc:Choice>
              <mc:Fallback>
                <p:oleObj name="Clip" r:id="rId6" imgW="5096880" imgH="264276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6686550" y="5575300"/>
                        <a:ext cx="1090613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3720" name="Text Box 8"/>
          <p:cNvSpPr txBox="1">
            <a:spLocks noChangeArrowheads="1"/>
          </p:cNvSpPr>
          <p:nvPr/>
        </p:nvSpPr>
        <p:spPr bwMode="auto">
          <a:xfrm>
            <a:off x="4997450" y="6021388"/>
            <a:ext cx="1298575" cy="401637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Block</a:t>
            </a:r>
          </a:p>
        </p:txBody>
      </p:sp>
      <p:sp>
        <p:nvSpPr>
          <p:cNvPr id="1523721" name="Text Box 9"/>
          <p:cNvSpPr txBox="1">
            <a:spLocks noChangeArrowheads="1"/>
          </p:cNvSpPr>
          <p:nvPr/>
        </p:nvSpPr>
        <p:spPr bwMode="auto">
          <a:xfrm>
            <a:off x="2565400" y="6021388"/>
            <a:ext cx="1298575" cy="401637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BookCopy</a:t>
            </a:r>
          </a:p>
        </p:txBody>
      </p:sp>
      <p:grpSp>
        <p:nvGrpSpPr>
          <p:cNvPr id="1523730" name="Group 18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23731" name="Rectangle 19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3732" name="Rectangle 20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3733" name="Rectangle 21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3734" name="Line 22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3735" name="Line 23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3736" name="Line 24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3737" name="Line 25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217488"/>
            <a:ext cx="8653462" cy="762000"/>
          </a:xfrm>
        </p:spPr>
        <p:txBody>
          <a:bodyPr/>
          <a:lstStyle/>
          <a:p>
            <a:r>
              <a:rPr lang="en-US" altLang="en-US"/>
              <a:t>Associations</a:t>
            </a:r>
          </a:p>
        </p:txBody>
      </p:sp>
      <p:sp>
        <p:nvSpPr>
          <p:cNvPr id="1541170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141288" y="965200"/>
            <a:ext cx="8751887" cy="1630363"/>
          </a:xfrm>
        </p:spPr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Association</a:t>
            </a:r>
            <a:r>
              <a:rPr lang="en-US" altLang="en-US"/>
              <a:t> </a:t>
            </a:r>
            <a:r>
              <a:rPr lang="en-US" altLang="en-US">
                <a:solidFill>
                  <a:schemeClr val="tx2"/>
                </a:solidFill>
              </a:rPr>
              <a:t>=</a:t>
            </a:r>
            <a:r>
              <a:rPr lang="en-US" altLang="en-US"/>
              <a:t>  conceptual object linking other objects,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en-US"/>
              <a:t>                                                           each playing specific role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en-US" sz="2000"/>
              <a:t>dependent on objects it links</a:t>
            </a:r>
          </a:p>
          <a:p>
            <a:pPr lvl="1"/>
            <a:r>
              <a:rPr lang="en-US" altLang="en-US" sz="2000"/>
              <a:t>linked objects may be entities, associations, events, agents</a:t>
            </a:r>
          </a:p>
        </p:txBody>
      </p:sp>
      <p:grpSp>
        <p:nvGrpSpPr>
          <p:cNvPr id="1541171" name="Group 51"/>
          <p:cNvGrpSpPr>
            <a:grpSpLocks/>
          </p:cNvGrpSpPr>
          <p:nvPr/>
        </p:nvGrpSpPr>
        <p:grpSpPr bwMode="auto">
          <a:xfrm>
            <a:off x="1323975" y="2749550"/>
            <a:ext cx="6316663" cy="1214438"/>
            <a:chOff x="360" y="2095"/>
            <a:chExt cx="3979" cy="765"/>
          </a:xfrm>
        </p:grpSpPr>
        <p:sp>
          <p:nvSpPr>
            <p:cNvPr id="1541172" name="Line 52"/>
            <p:cNvSpPr>
              <a:spLocks noChangeShapeType="1"/>
            </p:cNvSpPr>
            <p:nvPr/>
          </p:nvSpPr>
          <p:spPr bwMode="auto">
            <a:xfrm flipV="1">
              <a:off x="2015" y="2487"/>
              <a:ext cx="14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173" name="Text Box 53"/>
            <p:cNvSpPr txBox="1">
              <a:spLocks noChangeArrowheads="1"/>
            </p:cNvSpPr>
            <p:nvPr/>
          </p:nvSpPr>
          <p:spPr bwMode="auto">
            <a:xfrm>
              <a:off x="2441" y="2478"/>
              <a:ext cx="40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ECFF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2000" b="1">
                  <a:solidFill>
                    <a:schemeClr val="tx1"/>
                  </a:solidFill>
                  <a:effectLst/>
                  <a:latin typeface="Arial" pitchFamily="34" charset="0"/>
                </a:rPr>
                <a:t>On</a:t>
              </a:r>
              <a:endParaRPr lang="fr-BE" altLang="en-US" sz="1800" b="1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541174" name="Group 54"/>
            <p:cNvGrpSpPr>
              <a:grpSpLocks/>
            </p:cNvGrpSpPr>
            <p:nvPr/>
          </p:nvGrpSpPr>
          <p:grpSpPr bwMode="auto">
            <a:xfrm>
              <a:off x="1114" y="2354"/>
              <a:ext cx="876" cy="495"/>
              <a:chOff x="1114" y="2354"/>
              <a:chExt cx="876" cy="495"/>
            </a:xfrm>
          </p:grpSpPr>
          <p:sp>
            <p:nvSpPr>
              <p:cNvPr id="1541175" name="Text Box 55"/>
              <p:cNvSpPr txBox="1">
                <a:spLocks noChangeArrowheads="1"/>
              </p:cNvSpPr>
              <p:nvPr/>
            </p:nvSpPr>
            <p:spPr bwMode="auto">
              <a:xfrm>
                <a:off x="1114" y="2354"/>
                <a:ext cx="876" cy="495"/>
              </a:xfrm>
              <a:prstGeom prst="rect">
                <a:avLst/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fr-BE" altLang="en-US" sz="18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Train</a:t>
                </a:r>
              </a:p>
            </p:txBody>
          </p:sp>
          <p:sp>
            <p:nvSpPr>
              <p:cNvPr id="1541176" name="Line 56"/>
              <p:cNvSpPr>
                <a:spLocks noChangeShapeType="1"/>
              </p:cNvSpPr>
              <p:nvPr/>
            </p:nvSpPr>
            <p:spPr bwMode="auto">
              <a:xfrm flipV="1">
                <a:off x="1144" y="2570"/>
                <a:ext cx="8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1177" name="Text Box 57"/>
            <p:cNvSpPr txBox="1">
              <a:spLocks noChangeArrowheads="1"/>
            </p:cNvSpPr>
            <p:nvPr/>
          </p:nvSpPr>
          <p:spPr bwMode="auto">
            <a:xfrm>
              <a:off x="1994" y="2291"/>
              <a:ext cx="44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ECFF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isOn</a:t>
              </a:r>
            </a:p>
          </p:txBody>
        </p:sp>
        <p:grpSp>
          <p:nvGrpSpPr>
            <p:cNvPr id="1541178" name="Group 58"/>
            <p:cNvGrpSpPr>
              <a:grpSpLocks/>
            </p:cNvGrpSpPr>
            <p:nvPr/>
          </p:nvGrpSpPr>
          <p:grpSpPr bwMode="auto">
            <a:xfrm>
              <a:off x="3463" y="2365"/>
              <a:ext cx="876" cy="495"/>
              <a:chOff x="1114" y="2354"/>
              <a:chExt cx="876" cy="495"/>
            </a:xfrm>
          </p:grpSpPr>
          <p:sp>
            <p:nvSpPr>
              <p:cNvPr id="1541179" name="Text Box 59"/>
              <p:cNvSpPr txBox="1">
                <a:spLocks noChangeArrowheads="1"/>
              </p:cNvSpPr>
              <p:nvPr/>
            </p:nvSpPr>
            <p:spPr bwMode="auto">
              <a:xfrm>
                <a:off x="1114" y="2354"/>
                <a:ext cx="876" cy="495"/>
              </a:xfrm>
              <a:prstGeom prst="rect">
                <a:avLst/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fr-BE" altLang="en-US" sz="18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Block</a:t>
                </a:r>
              </a:p>
            </p:txBody>
          </p:sp>
          <p:sp>
            <p:nvSpPr>
              <p:cNvPr id="1541180" name="Line 60"/>
              <p:cNvSpPr>
                <a:spLocks noChangeShapeType="1"/>
              </p:cNvSpPr>
              <p:nvPr/>
            </p:nvSpPr>
            <p:spPr bwMode="auto">
              <a:xfrm flipV="1">
                <a:off x="1144" y="2570"/>
                <a:ext cx="8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1181" name="Text Box 61"/>
            <p:cNvSpPr txBox="1">
              <a:spLocks noChangeArrowheads="1"/>
            </p:cNvSpPr>
            <p:nvPr/>
          </p:nvSpPr>
          <p:spPr bwMode="auto">
            <a:xfrm>
              <a:off x="2707" y="2267"/>
              <a:ext cx="83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ECFF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holdsTrain</a:t>
              </a:r>
            </a:p>
          </p:txBody>
        </p:sp>
        <p:sp>
          <p:nvSpPr>
            <p:cNvPr id="1541182" name="Text Box 62"/>
            <p:cNvSpPr txBox="1">
              <a:spLocks noChangeArrowheads="1"/>
            </p:cNvSpPr>
            <p:nvPr/>
          </p:nvSpPr>
          <p:spPr bwMode="auto">
            <a:xfrm>
              <a:off x="360" y="2095"/>
              <a:ext cx="565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ECFF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2000" i="1">
                  <a:solidFill>
                    <a:schemeClr val="tx2"/>
                  </a:solidFill>
                  <a:effectLst/>
                  <a:latin typeface="Comic Sans MS" pitchFamily="66" charset="0"/>
                </a:rPr>
                <a:t>roles</a:t>
              </a: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41183" name="Freeform 63"/>
            <p:cNvSpPr>
              <a:spLocks/>
            </p:cNvSpPr>
            <p:nvPr/>
          </p:nvSpPr>
          <p:spPr bwMode="auto">
            <a:xfrm>
              <a:off x="873" y="2150"/>
              <a:ext cx="1245" cy="159"/>
            </a:xfrm>
            <a:custGeom>
              <a:avLst/>
              <a:gdLst>
                <a:gd name="T0" fmla="*/ 0 w 1245"/>
                <a:gd name="T1" fmla="*/ 23 h 159"/>
                <a:gd name="T2" fmla="*/ 800 w 1245"/>
                <a:gd name="T3" fmla="*/ 23 h 159"/>
                <a:gd name="T4" fmla="*/ 1245 w 1245"/>
                <a:gd name="T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5" h="159">
                  <a:moveTo>
                    <a:pt x="0" y="23"/>
                  </a:moveTo>
                  <a:cubicBezTo>
                    <a:pt x="296" y="11"/>
                    <a:pt x="593" y="0"/>
                    <a:pt x="800" y="23"/>
                  </a:cubicBezTo>
                  <a:cubicBezTo>
                    <a:pt x="1007" y="46"/>
                    <a:pt x="1126" y="102"/>
                    <a:pt x="1245" y="159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41184" name="Freeform 64"/>
            <p:cNvSpPr>
              <a:spLocks/>
            </p:cNvSpPr>
            <p:nvPr/>
          </p:nvSpPr>
          <p:spPr bwMode="auto">
            <a:xfrm>
              <a:off x="900" y="2122"/>
              <a:ext cx="2145" cy="206"/>
            </a:xfrm>
            <a:custGeom>
              <a:avLst/>
              <a:gdLst>
                <a:gd name="T0" fmla="*/ 0 w 1900"/>
                <a:gd name="T1" fmla="*/ 33 h 233"/>
                <a:gd name="T2" fmla="*/ 1455 w 1900"/>
                <a:gd name="T3" fmla="*/ 33 h 233"/>
                <a:gd name="T4" fmla="*/ 1900 w 1900"/>
                <a:gd name="T5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0" h="233">
                  <a:moveTo>
                    <a:pt x="0" y="33"/>
                  </a:moveTo>
                  <a:cubicBezTo>
                    <a:pt x="569" y="16"/>
                    <a:pt x="1138" y="0"/>
                    <a:pt x="1455" y="33"/>
                  </a:cubicBezTo>
                  <a:cubicBezTo>
                    <a:pt x="1772" y="66"/>
                    <a:pt x="1836" y="149"/>
                    <a:pt x="1900" y="233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41186" name="Rectangle 66"/>
          <p:cNvSpPr>
            <a:spLocks noChangeArrowheads="1"/>
          </p:cNvSpPr>
          <p:nvPr/>
        </p:nvSpPr>
        <p:spPr bwMode="auto">
          <a:xfrm>
            <a:off x="192088" y="4248150"/>
            <a:ext cx="8261350" cy="213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 anchorCtr="1"/>
          <a:lstStyle>
            <a:lvl1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Char char="–"/>
              <a:defRPr kumimoji="1" sz="2200">
                <a:solidFill>
                  <a:srgbClr val="009999"/>
                </a:solidFill>
                <a:latin typeface="Comic Sans MS" pitchFamily="66" charset="0"/>
              </a:defRPr>
            </a:lvl2pPr>
            <a:lvl3pPr marL="1143000" indent="-228600" algn="l">
              <a:lnSpc>
                <a:spcPct val="110000"/>
              </a:lnSpc>
              <a:spcBef>
                <a:spcPct val="25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defRPr kumimoji="1" sz="2400">
                <a:solidFill>
                  <a:srgbClr val="FBD9D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defRPr>
            </a:lvl4pPr>
            <a:lvl5pPr marL="2057400" indent="-228600" algn="l">
              <a:spcBef>
                <a:spcPct val="20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Association instance</a:t>
            </a:r>
            <a:r>
              <a:rPr lang="en-US" altLang="en-US">
                <a:effectLst/>
              </a:rPr>
              <a:t> </a:t>
            </a:r>
            <a:r>
              <a:rPr lang="en-US" altLang="en-US">
                <a:solidFill>
                  <a:schemeClr val="tx2"/>
                </a:solidFill>
                <a:effectLst/>
              </a:rPr>
              <a:t>=</a:t>
            </a:r>
            <a:r>
              <a:rPr lang="en-US" altLang="en-US">
                <a:effectLst/>
              </a:rPr>
              <a:t>  tuple of linked object instances, 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>
                <a:effectLst/>
              </a:rPr>
              <a:t>                                      </a:t>
            </a:r>
            <a:r>
              <a:rPr lang="en-US" altLang="en-US">
                <a:solidFill>
                  <a:schemeClr val="tx1"/>
                </a:solidFill>
                <a:effectLst/>
              </a:rPr>
              <a:t>each playing corresponding role</a:t>
            </a:r>
          </a:p>
          <a:p>
            <a:pPr lvl="1"/>
            <a:r>
              <a:rPr lang="en-US" altLang="en-US" sz="2000">
                <a:effectLst/>
              </a:rPr>
              <a:t>may currently exist </a:t>
            </a:r>
            <a:r>
              <a:rPr lang="en-US" altLang="en-US" sz="2000" i="1">
                <a:effectLst/>
              </a:rPr>
              <a:t>only if</a:t>
            </a:r>
            <a:r>
              <a:rPr lang="en-US" altLang="en-US" sz="2000">
                <a:effectLst/>
              </a:rPr>
              <a:t> all instances are currently linked and currently instances of corresponding objects</a:t>
            </a:r>
            <a:endParaRPr lang="en-US" altLang="en-US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altLang="en-US">
                <a:effectLst/>
              </a:rPr>
              <a:t>Predicate notation</a:t>
            </a:r>
          </a:p>
          <a:p>
            <a:pPr lvl="2">
              <a:lnSpc>
                <a:spcPct val="80000"/>
              </a:lnSpc>
            </a:pPr>
            <a:r>
              <a:rPr lang="en-US" altLang="en-US">
                <a:effectLst/>
              </a:rPr>
              <a:t>Assoc</a:t>
            </a:r>
            <a:r>
              <a:rPr lang="en-US" altLang="en-US" sz="1000">
                <a:effectLst/>
              </a:rPr>
              <a:t> </a:t>
            </a:r>
            <a:r>
              <a:rPr lang="en-US" altLang="en-US">
                <a:effectLst/>
              </a:rPr>
              <a:t>(</a:t>
            </a:r>
            <a:r>
              <a:rPr lang="en-US" altLang="en-US" i="1">
                <a:effectLst/>
              </a:rPr>
              <a:t>o</a:t>
            </a:r>
            <a:r>
              <a:rPr lang="en-US" altLang="en-US" i="1" baseline="-25000">
                <a:effectLst/>
              </a:rPr>
              <a:t>1</a:t>
            </a:r>
            <a:r>
              <a:rPr lang="en-US" altLang="en-US">
                <a:effectLst/>
              </a:rPr>
              <a:t>, ..., </a:t>
            </a:r>
            <a:r>
              <a:rPr lang="en-US" altLang="en-US" i="1">
                <a:effectLst/>
              </a:rPr>
              <a:t>o</a:t>
            </a:r>
            <a:r>
              <a:rPr lang="en-US" altLang="en-US" i="1" baseline="-25000">
                <a:effectLst/>
              </a:rPr>
              <a:t>n</a:t>
            </a:r>
            <a:r>
              <a:rPr lang="en-US" altLang="en-US">
                <a:effectLst/>
              </a:rPr>
              <a:t>)   for   InstanceOf</a:t>
            </a:r>
            <a:r>
              <a:rPr lang="en-US" altLang="en-US" sz="1000">
                <a:effectLst/>
              </a:rPr>
              <a:t> </a:t>
            </a:r>
            <a:r>
              <a:rPr lang="en-US" altLang="en-US">
                <a:effectLst/>
              </a:rPr>
              <a:t>([</a:t>
            </a:r>
            <a:r>
              <a:rPr lang="en-US" altLang="en-US" i="1">
                <a:effectLst/>
              </a:rPr>
              <a:t>o</a:t>
            </a:r>
            <a:r>
              <a:rPr lang="en-US" altLang="en-US" i="1" baseline="-25000">
                <a:effectLst/>
              </a:rPr>
              <a:t>1</a:t>
            </a:r>
            <a:r>
              <a:rPr lang="en-US" altLang="en-US" i="1">
                <a:effectLst/>
              </a:rPr>
              <a:t>, ..., o</a:t>
            </a:r>
            <a:r>
              <a:rPr lang="en-US" altLang="en-US" i="1" baseline="-25000">
                <a:effectLst/>
              </a:rPr>
              <a:t>n</a:t>
            </a:r>
            <a:r>
              <a:rPr lang="en-US" altLang="en-US">
                <a:effectLst/>
              </a:rPr>
              <a:t>], Assoc)</a:t>
            </a:r>
          </a:p>
        </p:txBody>
      </p:sp>
      <p:grpSp>
        <p:nvGrpSpPr>
          <p:cNvPr id="1541222" name="Group 102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41223" name="Rectangle 103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224" name="Rectangle 104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225" name="Rectangle 105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226" name="Line 106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1227" name="Line 107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1228" name="Line 108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1229" name="Line 109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374650"/>
            <a:ext cx="8653462" cy="762000"/>
          </a:xfrm>
        </p:spPr>
        <p:txBody>
          <a:bodyPr/>
          <a:lstStyle/>
          <a:p>
            <a:r>
              <a:rPr lang="en-US" altLang="en-US"/>
              <a:t>Association instances</a:t>
            </a:r>
          </a:p>
        </p:txBody>
      </p:sp>
      <p:sp>
        <p:nvSpPr>
          <p:cNvPr id="154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17600"/>
            <a:ext cx="8726488" cy="1508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Association instance</a:t>
            </a:r>
            <a:r>
              <a:rPr lang="en-US" altLang="en-US">
                <a:solidFill>
                  <a:srgbClr val="5F5F5F"/>
                </a:solidFill>
              </a:rPr>
              <a:t> =  tuple of linked object instances,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solidFill>
                  <a:srgbClr val="5F5F5F"/>
                </a:solidFill>
              </a:rPr>
              <a:t>                                    each playing corresponding role</a:t>
            </a:r>
            <a:endParaRPr lang="en-US" altLang="en-US"/>
          </a:p>
        </p:txBody>
      </p:sp>
      <p:sp>
        <p:nvSpPr>
          <p:cNvPr id="1543178" name="Text Box 10"/>
          <p:cNvSpPr txBox="1">
            <a:spLocks noChangeArrowheads="1"/>
          </p:cNvSpPr>
          <p:nvPr/>
        </p:nvSpPr>
        <p:spPr bwMode="auto">
          <a:xfrm>
            <a:off x="800100" y="4262438"/>
            <a:ext cx="14493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i="1">
                <a:solidFill>
                  <a:schemeClr val="tx2"/>
                </a:solidFill>
                <a:effectLst/>
                <a:latin typeface="Arial" pitchFamily="34" charset="0"/>
              </a:rPr>
              <a:t>InstanceOf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3179" name="Line 11"/>
          <p:cNvSpPr>
            <a:spLocks noChangeShapeType="1"/>
          </p:cNvSpPr>
          <p:nvPr/>
        </p:nvSpPr>
        <p:spPr bwMode="auto">
          <a:xfrm flipH="1">
            <a:off x="1955800" y="4046538"/>
            <a:ext cx="414338" cy="701675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Dot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43183" name="Group 15"/>
          <p:cNvGrpSpPr>
            <a:grpSpLocks/>
          </p:cNvGrpSpPr>
          <p:nvPr/>
        </p:nvGrpSpPr>
        <p:grpSpPr bwMode="auto">
          <a:xfrm>
            <a:off x="1511300" y="4773613"/>
            <a:ext cx="1006475" cy="785812"/>
            <a:chOff x="1114" y="2354"/>
            <a:chExt cx="876" cy="495"/>
          </a:xfrm>
        </p:grpSpPr>
        <p:sp>
          <p:nvSpPr>
            <p:cNvPr id="1543184" name="Text Box 16"/>
            <p:cNvSpPr txBox="1">
              <a:spLocks noChangeArrowheads="1"/>
            </p:cNvSpPr>
            <p:nvPr/>
          </p:nvSpPr>
          <p:spPr bwMode="auto">
            <a:xfrm>
              <a:off x="1114" y="2354"/>
              <a:ext cx="876" cy="495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tr1</a:t>
              </a:r>
            </a:p>
          </p:txBody>
        </p:sp>
        <p:sp>
          <p:nvSpPr>
            <p:cNvPr id="1543185" name="Line 17"/>
            <p:cNvSpPr>
              <a:spLocks noChangeShapeType="1"/>
            </p:cNvSpPr>
            <p:nvPr/>
          </p:nvSpPr>
          <p:spPr bwMode="auto">
            <a:xfrm flipV="1">
              <a:off x="1144" y="2570"/>
              <a:ext cx="8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3186" name="Group 18"/>
          <p:cNvGrpSpPr>
            <a:grpSpLocks/>
          </p:cNvGrpSpPr>
          <p:nvPr/>
        </p:nvGrpSpPr>
        <p:grpSpPr bwMode="auto">
          <a:xfrm>
            <a:off x="2711450" y="4775200"/>
            <a:ext cx="1006475" cy="785813"/>
            <a:chOff x="1114" y="2354"/>
            <a:chExt cx="876" cy="495"/>
          </a:xfrm>
        </p:grpSpPr>
        <p:sp>
          <p:nvSpPr>
            <p:cNvPr id="1543187" name="Text Box 19"/>
            <p:cNvSpPr txBox="1">
              <a:spLocks noChangeArrowheads="1"/>
            </p:cNvSpPr>
            <p:nvPr/>
          </p:nvSpPr>
          <p:spPr bwMode="auto">
            <a:xfrm>
              <a:off x="1114" y="2354"/>
              <a:ext cx="876" cy="495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tr2</a:t>
              </a:r>
            </a:p>
          </p:txBody>
        </p:sp>
        <p:sp>
          <p:nvSpPr>
            <p:cNvPr id="1543188" name="Line 20"/>
            <p:cNvSpPr>
              <a:spLocks noChangeShapeType="1"/>
            </p:cNvSpPr>
            <p:nvPr/>
          </p:nvSpPr>
          <p:spPr bwMode="auto">
            <a:xfrm flipV="1">
              <a:off x="1144" y="2570"/>
              <a:ext cx="8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3189" name="Group 21"/>
          <p:cNvGrpSpPr>
            <a:grpSpLocks/>
          </p:cNvGrpSpPr>
          <p:nvPr/>
        </p:nvGrpSpPr>
        <p:grpSpPr bwMode="auto">
          <a:xfrm>
            <a:off x="6359525" y="4841875"/>
            <a:ext cx="1006475" cy="785813"/>
            <a:chOff x="1114" y="2354"/>
            <a:chExt cx="876" cy="495"/>
          </a:xfrm>
        </p:grpSpPr>
        <p:sp>
          <p:nvSpPr>
            <p:cNvPr id="1543190" name="Text Box 22"/>
            <p:cNvSpPr txBox="1">
              <a:spLocks noChangeArrowheads="1"/>
            </p:cNvSpPr>
            <p:nvPr/>
          </p:nvSpPr>
          <p:spPr bwMode="auto">
            <a:xfrm>
              <a:off x="1114" y="2354"/>
              <a:ext cx="876" cy="495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bl2</a:t>
              </a:r>
            </a:p>
          </p:txBody>
        </p:sp>
        <p:sp>
          <p:nvSpPr>
            <p:cNvPr id="1543191" name="Line 23"/>
            <p:cNvSpPr>
              <a:spLocks noChangeShapeType="1"/>
            </p:cNvSpPr>
            <p:nvPr/>
          </p:nvSpPr>
          <p:spPr bwMode="auto">
            <a:xfrm flipV="1">
              <a:off x="1144" y="2570"/>
              <a:ext cx="8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3192" name="Group 24"/>
          <p:cNvGrpSpPr>
            <a:grpSpLocks/>
          </p:cNvGrpSpPr>
          <p:nvPr/>
        </p:nvGrpSpPr>
        <p:grpSpPr bwMode="auto">
          <a:xfrm>
            <a:off x="5092700" y="4841875"/>
            <a:ext cx="1006475" cy="785813"/>
            <a:chOff x="1114" y="2354"/>
            <a:chExt cx="876" cy="495"/>
          </a:xfrm>
        </p:grpSpPr>
        <p:sp>
          <p:nvSpPr>
            <p:cNvPr id="1543193" name="Text Box 25"/>
            <p:cNvSpPr txBox="1">
              <a:spLocks noChangeArrowheads="1"/>
            </p:cNvSpPr>
            <p:nvPr/>
          </p:nvSpPr>
          <p:spPr bwMode="auto">
            <a:xfrm>
              <a:off x="1114" y="2354"/>
              <a:ext cx="876" cy="495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bl1</a:t>
              </a:r>
            </a:p>
          </p:txBody>
        </p:sp>
        <p:sp>
          <p:nvSpPr>
            <p:cNvPr id="1543194" name="Line 26"/>
            <p:cNvSpPr>
              <a:spLocks noChangeShapeType="1"/>
            </p:cNvSpPr>
            <p:nvPr/>
          </p:nvSpPr>
          <p:spPr bwMode="auto">
            <a:xfrm flipV="1">
              <a:off x="1144" y="2570"/>
              <a:ext cx="8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3195" name="Group 27"/>
          <p:cNvGrpSpPr>
            <a:grpSpLocks/>
          </p:cNvGrpSpPr>
          <p:nvPr/>
        </p:nvGrpSpPr>
        <p:grpSpPr bwMode="auto">
          <a:xfrm>
            <a:off x="7680325" y="4860925"/>
            <a:ext cx="1006475" cy="785813"/>
            <a:chOff x="1114" y="2354"/>
            <a:chExt cx="876" cy="495"/>
          </a:xfrm>
        </p:grpSpPr>
        <p:sp>
          <p:nvSpPr>
            <p:cNvPr id="1543196" name="Text Box 28"/>
            <p:cNvSpPr txBox="1">
              <a:spLocks noChangeArrowheads="1"/>
            </p:cNvSpPr>
            <p:nvPr/>
          </p:nvSpPr>
          <p:spPr bwMode="auto">
            <a:xfrm>
              <a:off x="1114" y="2354"/>
              <a:ext cx="876" cy="495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bl3</a:t>
              </a:r>
            </a:p>
          </p:txBody>
        </p:sp>
        <p:sp>
          <p:nvSpPr>
            <p:cNvPr id="1543197" name="Line 29"/>
            <p:cNvSpPr>
              <a:spLocks noChangeShapeType="1"/>
            </p:cNvSpPr>
            <p:nvPr/>
          </p:nvSpPr>
          <p:spPr bwMode="auto">
            <a:xfrm flipV="1">
              <a:off x="1144" y="2570"/>
              <a:ext cx="8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3198" name="Line 30"/>
          <p:cNvSpPr>
            <a:spLocks noChangeShapeType="1"/>
          </p:cNvSpPr>
          <p:nvPr/>
        </p:nvSpPr>
        <p:spPr bwMode="auto">
          <a:xfrm>
            <a:off x="2605088" y="4065588"/>
            <a:ext cx="688975" cy="766762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Dot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199" name="Line 31"/>
          <p:cNvSpPr>
            <a:spLocks noChangeShapeType="1"/>
          </p:cNvSpPr>
          <p:nvPr/>
        </p:nvSpPr>
        <p:spPr bwMode="auto">
          <a:xfrm>
            <a:off x="6518275" y="4067175"/>
            <a:ext cx="1658938" cy="800100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Dot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200" name="Line 32"/>
          <p:cNvSpPr>
            <a:spLocks noChangeShapeType="1"/>
          </p:cNvSpPr>
          <p:nvPr/>
        </p:nvSpPr>
        <p:spPr bwMode="auto">
          <a:xfrm>
            <a:off x="6302375" y="4084638"/>
            <a:ext cx="487363" cy="766762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Dot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201" name="Line 33"/>
          <p:cNvSpPr>
            <a:spLocks noChangeShapeType="1"/>
          </p:cNvSpPr>
          <p:nvPr/>
        </p:nvSpPr>
        <p:spPr bwMode="auto">
          <a:xfrm flipH="1">
            <a:off x="5670550" y="4083050"/>
            <a:ext cx="430213" cy="784225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Dot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203" name="Line 35"/>
          <p:cNvSpPr>
            <a:spLocks noChangeShapeType="1"/>
          </p:cNvSpPr>
          <p:nvPr/>
        </p:nvSpPr>
        <p:spPr bwMode="auto">
          <a:xfrm flipV="1">
            <a:off x="3778250" y="4935538"/>
            <a:ext cx="130651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204" name="Text Box 36"/>
          <p:cNvSpPr txBox="1">
            <a:spLocks noChangeArrowheads="1"/>
          </p:cNvSpPr>
          <p:nvPr/>
        </p:nvSpPr>
        <p:spPr bwMode="auto">
          <a:xfrm>
            <a:off x="3722688" y="4572000"/>
            <a:ext cx="1471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1">
                <a:solidFill>
                  <a:schemeClr val="tx1"/>
                </a:solidFill>
                <a:effectLst/>
                <a:latin typeface="Arial" pitchFamily="34" charset="0"/>
              </a:rPr>
              <a:t>On</a:t>
            </a:r>
            <a:r>
              <a:rPr lang="fr-BE" altLang="en-US" sz="1000" b="1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800" b="1">
                <a:solidFill>
                  <a:schemeClr val="tx1"/>
                </a:solidFill>
                <a:effectLst/>
                <a:latin typeface="Arial" pitchFamily="34" charset="0"/>
              </a:rPr>
              <a:t>(tr2,bl1)</a:t>
            </a:r>
          </a:p>
        </p:txBody>
      </p:sp>
      <p:sp>
        <p:nvSpPr>
          <p:cNvPr id="1543205" name="Text Box 37"/>
          <p:cNvSpPr txBox="1">
            <a:spLocks noChangeArrowheads="1"/>
          </p:cNvSpPr>
          <p:nvPr/>
        </p:nvSpPr>
        <p:spPr bwMode="auto">
          <a:xfrm>
            <a:off x="3687763" y="5526088"/>
            <a:ext cx="1471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1">
                <a:solidFill>
                  <a:schemeClr val="tx1"/>
                </a:solidFill>
                <a:effectLst/>
                <a:latin typeface="Arial" pitchFamily="34" charset="0"/>
              </a:rPr>
              <a:t>On</a:t>
            </a:r>
            <a:r>
              <a:rPr lang="fr-BE" altLang="en-US" sz="1000" b="1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800" b="1">
                <a:solidFill>
                  <a:schemeClr val="tx1"/>
                </a:solidFill>
                <a:effectLst/>
                <a:latin typeface="Arial" pitchFamily="34" charset="0"/>
              </a:rPr>
              <a:t>(tr1,bl3)</a:t>
            </a:r>
          </a:p>
        </p:txBody>
      </p:sp>
      <p:sp>
        <p:nvSpPr>
          <p:cNvPr id="1543206" name="Freeform 38"/>
          <p:cNvSpPr>
            <a:spLocks/>
          </p:cNvSpPr>
          <p:nvPr/>
        </p:nvSpPr>
        <p:spPr bwMode="auto">
          <a:xfrm>
            <a:off x="2132013" y="5530850"/>
            <a:ext cx="5881687" cy="388938"/>
          </a:xfrm>
          <a:custGeom>
            <a:avLst/>
            <a:gdLst>
              <a:gd name="T0" fmla="*/ 21 w 3705"/>
              <a:gd name="T1" fmla="*/ 0 h 245"/>
              <a:gd name="T2" fmla="*/ 274 w 3705"/>
              <a:gd name="T3" fmla="*/ 190 h 245"/>
              <a:gd name="T4" fmla="*/ 1663 w 3705"/>
              <a:gd name="T5" fmla="*/ 221 h 245"/>
              <a:gd name="T6" fmla="*/ 3253 w 3705"/>
              <a:gd name="T7" fmla="*/ 221 h 245"/>
              <a:gd name="T8" fmla="*/ 3705 w 3705"/>
              <a:gd name="T9" fmla="*/ 7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5" h="245">
                <a:moveTo>
                  <a:pt x="21" y="0"/>
                </a:moveTo>
                <a:cubicBezTo>
                  <a:pt x="10" y="76"/>
                  <a:pt x="0" y="153"/>
                  <a:pt x="274" y="190"/>
                </a:cubicBezTo>
                <a:cubicBezTo>
                  <a:pt x="548" y="227"/>
                  <a:pt x="1167" y="216"/>
                  <a:pt x="1663" y="221"/>
                </a:cubicBezTo>
                <a:cubicBezTo>
                  <a:pt x="2159" y="226"/>
                  <a:pt x="2913" y="245"/>
                  <a:pt x="3253" y="221"/>
                </a:cubicBezTo>
                <a:cubicBezTo>
                  <a:pt x="3593" y="197"/>
                  <a:pt x="3649" y="135"/>
                  <a:pt x="3705" y="7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3172" name="Line 4"/>
          <p:cNvSpPr>
            <a:spLocks noChangeShapeType="1"/>
          </p:cNvSpPr>
          <p:nvPr/>
        </p:nvSpPr>
        <p:spPr bwMode="auto">
          <a:xfrm flipV="1">
            <a:off x="3241675" y="3429000"/>
            <a:ext cx="22590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173" name="Text Box 5"/>
          <p:cNvSpPr txBox="1">
            <a:spLocks noChangeArrowheads="1"/>
          </p:cNvSpPr>
          <p:nvPr/>
        </p:nvSpPr>
        <p:spPr bwMode="auto">
          <a:xfrm>
            <a:off x="3917950" y="3414713"/>
            <a:ext cx="635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2000" b="1">
                <a:solidFill>
                  <a:schemeClr val="tx1"/>
                </a:solidFill>
                <a:effectLst/>
                <a:latin typeface="Arial" pitchFamily="34" charset="0"/>
              </a:rPr>
              <a:t>On</a:t>
            </a:r>
            <a:endParaRPr lang="fr-BE" altLang="en-US" sz="1800" b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543174" name="Group 6"/>
          <p:cNvGrpSpPr>
            <a:grpSpLocks/>
          </p:cNvGrpSpPr>
          <p:nvPr/>
        </p:nvGrpSpPr>
        <p:grpSpPr bwMode="auto">
          <a:xfrm>
            <a:off x="1811338" y="3217863"/>
            <a:ext cx="1390650" cy="785812"/>
            <a:chOff x="1114" y="2354"/>
            <a:chExt cx="876" cy="495"/>
          </a:xfrm>
        </p:grpSpPr>
        <p:sp>
          <p:nvSpPr>
            <p:cNvPr id="1543175" name="Text Box 7"/>
            <p:cNvSpPr txBox="1">
              <a:spLocks noChangeArrowheads="1"/>
            </p:cNvSpPr>
            <p:nvPr/>
          </p:nvSpPr>
          <p:spPr bwMode="auto">
            <a:xfrm>
              <a:off x="1114" y="2354"/>
              <a:ext cx="876" cy="495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Train</a:t>
              </a:r>
            </a:p>
          </p:txBody>
        </p:sp>
        <p:sp>
          <p:nvSpPr>
            <p:cNvPr id="1543176" name="Line 8"/>
            <p:cNvSpPr>
              <a:spLocks noChangeShapeType="1"/>
            </p:cNvSpPr>
            <p:nvPr/>
          </p:nvSpPr>
          <p:spPr bwMode="auto">
            <a:xfrm flipV="1">
              <a:off x="1144" y="2570"/>
              <a:ext cx="8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3177" name="Text Box 9"/>
          <p:cNvSpPr txBox="1">
            <a:spLocks noChangeArrowheads="1"/>
          </p:cNvSpPr>
          <p:nvPr/>
        </p:nvSpPr>
        <p:spPr bwMode="auto">
          <a:xfrm>
            <a:off x="3208338" y="3117850"/>
            <a:ext cx="70961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isOn</a:t>
            </a:r>
          </a:p>
        </p:txBody>
      </p:sp>
      <p:grpSp>
        <p:nvGrpSpPr>
          <p:cNvPr id="1543180" name="Group 12"/>
          <p:cNvGrpSpPr>
            <a:grpSpLocks/>
          </p:cNvGrpSpPr>
          <p:nvPr/>
        </p:nvGrpSpPr>
        <p:grpSpPr bwMode="auto">
          <a:xfrm>
            <a:off x="5540375" y="3235325"/>
            <a:ext cx="1390650" cy="785813"/>
            <a:chOff x="1114" y="2354"/>
            <a:chExt cx="876" cy="495"/>
          </a:xfrm>
        </p:grpSpPr>
        <p:sp>
          <p:nvSpPr>
            <p:cNvPr id="1543181" name="Text Box 13"/>
            <p:cNvSpPr txBox="1">
              <a:spLocks noChangeArrowheads="1"/>
            </p:cNvSpPr>
            <p:nvPr/>
          </p:nvSpPr>
          <p:spPr bwMode="auto">
            <a:xfrm>
              <a:off x="1114" y="2354"/>
              <a:ext cx="876" cy="495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Block</a:t>
              </a:r>
            </a:p>
          </p:txBody>
        </p:sp>
        <p:sp>
          <p:nvSpPr>
            <p:cNvPr id="1543182" name="Line 14"/>
            <p:cNvSpPr>
              <a:spLocks noChangeShapeType="1"/>
            </p:cNvSpPr>
            <p:nvPr/>
          </p:nvSpPr>
          <p:spPr bwMode="auto">
            <a:xfrm flipV="1">
              <a:off x="1144" y="2570"/>
              <a:ext cx="8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3202" name="Text Box 34"/>
          <p:cNvSpPr txBox="1">
            <a:spLocks noChangeArrowheads="1"/>
          </p:cNvSpPr>
          <p:nvPr/>
        </p:nvSpPr>
        <p:spPr bwMode="auto">
          <a:xfrm>
            <a:off x="4340225" y="3079750"/>
            <a:ext cx="13303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holdsTrain</a:t>
            </a:r>
          </a:p>
        </p:txBody>
      </p:sp>
      <p:grpSp>
        <p:nvGrpSpPr>
          <p:cNvPr id="1543220" name="Group 52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43221" name="Rectangle 53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222" name="Rectangle 54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223" name="Rectangle 55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224" name="Line 56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3225" name="Line 57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3226" name="Line 58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3227" name="Line 59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43228" name="Line 60"/>
          <p:cNvSpPr>
            <a:spLocks noChangeShapeType="1"/>
          </p:cNvSpPr>
          <p:nvPr/>
        </p:nvSpPr>
        <p:spPr bwMode="auto">
          <a:xfrm flipH="1">
            <a:off x="4095750" y="3786188"/>
            <a:ext cx="119063" cy="823912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Dot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71463"/>
            <a:ext cx="7975600" cy="762000"/>
          </a:xfrm>
        </p:spPr>
        <p:txBody>
          <a:bodyPr/>
          <a:lstStyle/>
          <a:p>
            <a:r>
              <a:rPr lang="en-US" altLang="en-US"/>
              <a:t>Associations &amp; their instances</a:t>
            </a:r>
          </a:p>
        </p:txBody>
      </p:sp>
      <p:sp>
        <p:nvSpPr>
          <p:cNvPr id="1544196" name="Rectangle 4"/>
          <p:cNvSpPr>
            <a:spLocks noChangeArrowheads="1"/>
          </p:cNvSpPr>
          <p:nvPr/>
        </p:nvSpPr>
        <p:spPr bwMode="auto">
          <a:xfrm>
            <a:off x="163513" y="1135063"/>
            <a:ext cx="8882062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 anchorCtr="1"/>
          <a:lstStyle>
            <a:lvl1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Char char="–"/>
              <a:defRPr kumimoji="1" sz="2200">
                <a:solidFill>
                  <a:srgbClr val="009999"/>
                </a:solidFill>
                <a:latin typeface="Comic Sans MS" pitchFamily="66" charset="0"/>
              </a:defRPr>
            </a:lvl2pPr>
            <a:lvl3pPr marL="1143000" indent="-228600" algn="l">
              <a:lnSpc>
                <a:spcPct val="110000"/>
              </a:lnSpc>
              <a:spcBef>
                <a:spcPct val="25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defRPr kumimoji="1" sz="2400">
                <a:solidFill>
                  <a:srgbClr val="FBD9D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defRPr>
            </a:lvl4pPr>
            <a:lvl5pPr marL="2057400" indent="-228600" algn="l">
              <a:spcBef>
                <a:spcPct val="20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effectLst/>
              </a:rPr>
              <a:t>Like for any object,  association instances ...</a:t>
            </a:r>
          </a:p>
          <a:p>
            <a:pPr lvl="1">
              <a:lnSpc>
                <a:spcPct val="130000"/>
              </a:lnSpc>
            </a:pPr>
            <a:r>
              <a:rPr lang="en-US" altLang="en-US" sz="2000">
                <a:effectLst/>
              </a:rPr>
              <a:t>are distinctly identifiable</a:t>
            </a:r>
          </a:p>
          <a:p>
            <a:pPr lvl="2">
              <a:buFontTx/>
              <a:buChar char="•"/>
            </a:pPr>
            <a:r>
              <a:rPr lang="en-US" altLang="en-US">
                <a:effectLst/>
              </a:rPr>
              <a:t>built-in immutable identity </a:t>
            </a:r>
            <a:r>
              <a:rPr lang="en-US" altLang="en-US">
                <a:solidFill>
                  <a:schemeClr val="tx2"/>
                </a:solidFill>
                <a:effectLst/>
              </a:rPr>
              <a:t>=</a:t>
            </a:r>
            <a:r>
              <a:rPr lang="en-US" altLang="en-US">
                <a:effectLst/>
              </a:rPr>
              <a:t> </a:t>
            </a:r>
          </a:p>
          <a:p>
            <a:pPr lvl="2">
              <a:lnSpc>
                <a:spcPct val="80000"/>
              </a:lnSpc>
            </a:pPr>
            <a:r>
              <a:rPr lang="en-US" altLang="en-US">
                <a:effectLst/>
              </a:rPr>
              <a:t>                        tuple of identities of linked object instances</a:t>
            </a:r>
          </a:p>
          <a:p>
            <a:pPr lvl="1">
              <a:lnSpc>
                <a:spcPct val="150000"/>
              </a:lnSpc>
            </a:pPr>
            <a:r>
              <a:rPr lang="en-US" altLang="en-US" sz="2000">
                <a:effectLst/>
              </a:rPr>
              <a:t>can be enumerated in any system state</a:t>
            </a:r>
          </a:p>
          <a:p>
            <a:pPr lvl="1">
              <a:lnSpc>
                <a:spcPct val="140000"/>
              </a:lnSpc>
            </a:pPr>
            <a:r>
              <a:rPr lang="en-US" altLang="en-US" sz="2000">
                <a:effectLst/>
              </a:rPr>
              <a:t>are characterized by common features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altLang="en-US">
                <a:effectLst/>
              </a:rPr>
              <a:t>name, definition, attributes, domain invariants, initializations </a:t>
            </a:r>
          </a:p>
          <a:p>
            <a:pPr lvl="1">
              <a:lnSpc>
                <a:spcPct val="150000"/>
              </a:lnSpc>
            </a:pPr>
            <a:r>
              <a:rPr lang="en-US" altLang="en-US" sz="2000">
                <a:effectLst/>
              </a:rPr>
              <a:t>evolve individually from state to state ...</a:t>
            </a:r>
          </a:p>
          <a:p>
            <a:pPr lvl="2">
              <a:lnSpc>
                <a:spcPct val="120000"/>
              </a:lnSpc>
              <a:buFontTx/>
              <a:buChar char="•"/>
            </a:pPr>
            <a:r>
              <a:rPr lang="en-US" altLang="en-US">
                <a:effectLst/>
              </a:rPr>
              <a:t>instance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appears</a:t>
            </a:r>
            <a:r>
              <a:rPr lang="en-US" altLang="en-US">
                <a:effectLst/>
              </a:rPr>
              <a:t> as Ass</a:t>
            </a:r>
            <a:r>
              <a:rPr lang="en-US" altLang="en-US" sz="1600">
                <a:effectLst/>
              </a:rPr>
              <a:t> </a:t>
            </a:r>
            <a:r>
              <a:rPr lang="en-US" altLang="en-US">
                <a:effectLst/>
              </a:rPr>
              <a:t>(</a:t>
            </a:r>
            <a:r>
              <a:rPr lang="en-US" altLang="en-US" i="1">
                <a:effectLst/>
              </a:rPr>
              <a:t>o</a:t>
            </a:r>
            <a:r>
              <a:rPr lang="en-US" altLang="en-US" i="1" baseline="-25000">
                <a:effectLst/>
              </a:rPr>
              <a:t>1</a:t>
            </a:r>
            <a:r>
              <a:rPr lang="en-US" altLang="en-US">
                <a:effectLst/>
              </a:rPr>
              <a:t>, ..., </a:t>
            </a:r>
            <a:r>
              <a:rPr lang="en-US" altLang="en-US" i="1">
                <a:effectLst/>
              </a:rPr>
              <a:t>o</a:t>
            </a:r>
            <a:r>
              <a:rPr lang="en-US" altLang="en-US" i="1" baseline="-25000">
                <a:effectLst/>
              </a:rPr>
              <a:t>n</a:t>
            </a:r>
            <a:r>
              <a:rPr lang="en-US" altLang="en-US">
                <a:effectLst/>
              </a:rPr>
              <a:t>) gets </a:t>
            </a:r>
            <a:r>
              <a:rPr lang="en-US" altLang="en-US" i="1">
                <a:effectLst/>
              </a:rPr>
              <a:t>true</a:t>
            </a:r>
            <a:r>
              <a:rPr lang="en-US" altLang="en-US">
                <a:effectLst/>
              </a:rPr>
              <a:t>  </a:t>
            </a:r>
            <a:r>
              <a:rPr lang="en-US" altLang="en-US" sz="1800">
                <a:effectLst/>
              </a:rPr>
              <a:t>(link creation)</a:t>
            </a:r>
          </a:p>
          <a:p>
            <a:pPr lvl="2">
              <a:lnSpc>
                <a:spcPct val="120000"/>
              </a:lnSpc>
              <a:buFontTx/>
              <a:buChar char="•"/>
            </a:pPr>
            <a:r>
              <a:rPr lang="en-US" altLang="en-US">
                <a:effectLst/>
              </a:rPr>
              <a:t>instance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disappears</a:t>
            </a:r>
            <a:r>
              <a:rPr lang="en-US" altLang="en-US">
                <a:effectLst/>
              </a:rPr>
              <a:t> as Ass</a:t>
            </a:r>
            <a:r>
              <a:rPr lang="en-US" altLang="en-US" sz="1600">
                <a:effectLst/>
              </a:rPr>
              <a:t> </a:t>
            </a:r>
            <a:r>
              <a:rPr lang="en-US" altLang="en-US">
                <a:effectLst/>
              </a:rPr>
              <a:t>(</a:t>
            </a:r>
            <a:r>
              <a:rPr lang="en-US" altLang="en-US" i="1">
                <a:effectLst/>
              </a:rPr>
              <a:t>o</a:t>
            </a:r>
            <a:r>
              <a:rPr lang="en-US" altLang="en-US" i="1" baseline="-25000">
                <a:effectLst/>
              </a:rPr>
              <a:t>1</a:t>
            </a:r>
            <a:r>
              <a:rPr lang="en-US" altLang="en-US">
                <a:effectLst/>
              </a:rPr>
              <a:t>, ..., </a:t>
            </a:r>
            <a:r>
              <a:rPr lang="en-US" altLang="en-US" i="1">
                <a:effectLst/>
              </a:rPr>
              <a:t>o</a:t>
            </a:r>
            <a:r>
              <a:rPr lang="en-US" altLang="en-US" i="1" baseline="-25000">
                <a:effectLst/>
              </a:rPr>
              <a:t>n</a:t>
            </a:r>
            <a:r>
              <a:rPr lang="en-US" altLang="en-US">
                <a:effectLst/>
              </a:rPr>
              <a:t>) gets </a:t>
            </a:r>
            <a:r>
              <a:rPr lang="en-US" altLang="en-US" i="1">
                <a:effectLst/>
              </a:rPr>
              <a:t>false</a:t>
            </a:r>
            <a:r>
              <a:rPr lang="en-US" altLang="en-US">
                <a:effectLst/>
              </a:rPr>
              <a:t>  </a:t>
            </a:r>
            <a:r>
              <a:rPr lang="en-US" altLang="en-US" sz="1800">
                <a:effectLst/>
              </a:rPr>
              <a:t>(link deletion)</a:t>
            </a:r>
          </a:p>
          <a:p>
            <a:pPr lvl="2">
              <a:lnSpc>
                <a:spcPct val="120000"/>
              </a:lnSpc>
              <a:buFontTx/>
              <a:buChar char="•"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state change</a:t>
            </a:r>
            <a:r>
              <a:rPr lang="en-US" altLang="en-US">
                <a:effectLst/>
              </a:rPr>
              <a:t> as values of attached </a:t>
            </a:r>
            <a:r>
              <a:rPr lang="en-US" altLang="en-US" i="1">
                <a:effectLst/>
              </a:rPr>
              <a:t>attrib, assoc</a:t>
            </a:r>
            <a:r>
              <a:rPr lang="en-US" altLang="en-US">
                <a:effectLst/>
              </a:rPr>
              <a:t> are changing</a:t>
            </a:r>
          </a:p>
        </p:txBody>
      </p:sp>
      <p:grpSp>
        <p:nvGrpSpPr>
          <p:cNvPr id="1544205" name="Group 13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44206" name="Rectangle 14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207" name="Rectangle 15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208" name="Rectangle 16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209" name="Line 17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4210" name="Line 18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4211" name="Line 19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4212" name="Line 20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Associations  </a:t>
            </a:r>
            <a:r>
              <a:rPr lang="en-US" altLang="en-US" sz="2000"/>
              <a:t>(2)</a:t>
            </a:r>
          </a:p>
        </p:txBody>
      </p:sp>
      <p:sp>
        <p:nvSpPr>
          <p:cNvPr id="154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120775"/>
            <a:ext cx="8751887" cy="5253038"/>
          </a:xfrm>
        </p:spPr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Arity</a:t>
            </a:r>
            <a:r>
              <a:rPr lang="en-US" altLang="en-US"/>
              <a:t> of association </a:t>
            </a:r>
            <a:r>
              <a:rPr lang="en-US" altLang="en-US">
                <a:solidFill>
                  <a:schemeClr val="tx2"/>
                </a:solidFill>
              </a:rPr>
              <a:t>=</a:t>
            </a:r>
            <a:r>
              <a:rPr lang="en-US" altLang="en-US"/>
              <a:t>  number of objects linked by it</a:t>
            </a:r>
          </a:p>
          <a:p>
            <a:pPr lvl="1"/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Binary</a:t>
            </a:r>
            <a:r>
              <a:rPr lang="en-US" altLang="en-US" sz="2000"/>
              <a:t> associations:  arity = 2</a:t>
            </a:r>
          </a:p>
          <a:p>
            <a:pPr lvl="1"/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N-ary</a:t>
            </a:r>
            <a:r>
              <a:rPr lang="en-US" altLang="en-US" sz="2000"/>
              <a:t> associations: arity &gt; 2</a:t>
            </a:r>
          </a:p>
          <a:p>
            <a:pPr lvl="2">
              <a:buFontTx/>
              <a:buChar char="•"/>
            </a:pPr>
            <a:r>
              <a:rPr lang="en-US" altLang="en-US"/>
              <a:t>needed when links involving more than 2 objects must be distinguished</a:t>
            </a:r>
          </a:p>
          <a:p>
            <a:pPr lvl="2">
              <a:buFontTx/>
              <a:buChar char="•"/>
            </a:pPr>
            <a:r>
              <a:rPr lang="en-US" altLang="en-US"/>
              <a:t>e.g.  </a:t>
            </a:r>
            <a:r>
              <a:rPr kumimoji="0" lang="fr-BE" altLang="en-US">
                <a:solidFill>
                  <a:srgbClr val="5F5F5F"/>
                </a:solidFill>
                <a:latin typeface="Arial" pitchFamily="34" charset="0"/>
              </a:rPr>
              <a:t>Registration</a:t>
            </a:r>
            <a:r>
              <a:rPr kumimoji="0" lang="fr-BE" altLang="en-US"/>
              <a:t> linking ...</a:t>
            </a:r>
          </a:p>
          <a:p>
            <a:pPr lvl="2">
              <a:lnSpc>
                <a:spcPct val="90000"/>
              </a:lnSpc>
            </a:pPr>
            <a:r>
              <a:rPr kumimoji="0" lang="fr-BE" altLang="en-US">
                <a:solidFill>
                  <a:schemeClr val="tx1"/>
                </a:solidFill>
                <a:latin typeface="Arial" pitchFamily="34" charset="0"/>
              </a:rPr>
              <a:t>            </a:t>
            </a:r>
            <a:r>
              <a:rPr kumimoji="0" lang="fr-BE" altLang="en-US">
                <a:solidFill>
                  <a:srgbClr val="5F5F5F"/>
                </a:solidFill>
                <a:latin typeface="Arial" pitchFamily="34" charset="0"/>
              </a:rPr>
              <a:t>  Patron  </a:t>
            </a:r>
            <a:r>
              <a:rPr kumimoji="0" lang="fr-BE" altLang="en-US">
                <a:latin typeface="Arial" pitchFamily="34" charset="0"/>
              </a:rPr>
              <a:t>(</a:t>
            </a:r>
            <a:r>
              <a:rPr kumimoji="0" lang="fr-BE" altLang="en-US"/>
              <a:t>role</a:t>
            </a:r>
            <a:r>
              <a:rPr kumimoji="0" lang="fr-BE" altLang="en-US">
                <a:solidFill>
                  <a:srgbClr val="5F5F5F"/>
                </a:solidFill>
                <a:latin typeface="Arial" pitchFamily="34" charset="0"/>
              </a:rPr>
              <a:t> MemberOf</a:t>
            </a:r>
            <a:r>
              <a:rPr kumimoji="0" lang="fr-BE" altLang="en-US">
                <a:latin typeface="Arial" pitchFamily="34" charset="0"/>
              </a:rPr>
              <a:t>)</a:t>
            </a:r>
            <a:endParaRPr kumimoji="0" lang="fr-BE" altLang="en-US">
              <a:solidFill>
                <a:srgbClr val="5F5F5F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fr-BE" altLang="en-US" sz="2000">
                <a:solidFill>
                  <a:srgbClr val="5F5F5F"/>
                </a:solidFill>
                <a:latin typeface="Arial" pitchFamily="34" charset="0"/>
              </a:rPr>
              <a:t> 	                      Library  </a:t>
            </a:r>
            <a:r>
              <a:rPr kumimoji="0" lang="fr-BE" altLang="en-US" sz="2000">
                <a:solidFill>
                  <a:srgbClr val="009999"/>
                </a:solidFill>
                <a:latin typeface="Arial" pitchFamily="34" charset="0"/>
              </a:rPr>
              <a:t>(</a:t>
            </a:r>
            <a:r>
              <a:rPr kumimoji="0" lang="fr-BE" altLang="en-US" sz="2000">
                <a:solidFill>
                  <a:srgbClr val="009999"/>
                </a:solidFill>
              </a:rPr>
              <a:t>role</a:t>
            </a:r>
            <a:r>
              <a:rPr kumimoji="0" lang="fr-BE" altLang="en-US" sz="2000">
                <a:solidFill>
                  <a:srgbClr val="5F5F5F"/>
                </a:solidFill>
                <a:latin typeface="Arial" pitchFamily="34" charset="0"/>
              </a:rPr>
              <a:t> hasMember</a:t>
            </a:r>
            <a:r>
              <a:rPr kumimoji="0" lang="fr-BE" altLang="en-US" sz="2000">
                <a:solidFill>
                  <a:srgbClr val="009999"/>
                </a:solidFill>
                <a:latin typeface="Arial" pitchFamily="34" charset="0"/>
              </a:rPr>
              <a:t>)</a:t>
            </a:r>
            <a:r>
              <a:rPr kumimoji="0" lang="fr-BE" altLang="en-US" sz="2000">
                <a:solidFill>
                  <a:srgbClr val="5F5F5F"/>
                </a:solidFill>
                <a:latin typeface="Arial" pitchFamily="34" charset="0"/>
              </a:rPr>
              <a:t>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kumimoji="0" lang="fr-BE" altLang="en-US" sz="2000">
                <a:solidFill>
                  <a:srgbClr val="5F5F5F"/>
                </a:solidFill>
                <a:latin typeface="Arial" pitchFamily="34" charset="0"/>
              </a:rPr>
              <a:t>                           Period  </a:t>
            </a:r>
            <a:r>
              <a:rPr kumimoji="0" lang="fr-BE" altLang="en-US" sz="2000">
                <a:solidFill>
                  <a:srgbClr val="009999"/>
                </a:solidFill>
                <a:latin typeface="Arial" pitchFamily="34" charset="0"/>
              </a:rPr>
              <a:t>(</a:t>
            </a:r>
            <a:r>
              <a:rPr kumimoji="0" lang="fr-BE" altLang="en-US" sz="2000">
                <a:solidFill>
                  <a:srgbClr val="009999"/>
                </a:solidFill>
              </a:rPr>
              <a:t>role</a:t>
            </a:r>
            <a:r>
              <a:rPr kumimoji="0" lang="fr-BE" altLang="en-US" sz="2000">
                <a:solidFill>
                  <a:srgbClr val="5F5F5F"/>
                </a:solidFill>
                <a:latin typeface="Arial" pitchFamily="34" charset="0"/>
              </a:rPr>
              <a:t> ValidityPeriod</a:t>
            </a:r>
            <a:r>
              <a:rPr kumimoji="0" lang="fr-BE" altLang="en-US" sz="2000">
                <a:solidFill>
                  <a:srgbClr val="009999"/>
                </a:solidFill>
                <a:latin typeface="Arial" pitchFamily="34" charset="0"/>
              </a:rPr>
              <a:t>)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kumimoji="0" lang="fr-BE" altLang="en-US" sz="2000">
                <a:solidFill>
                  <a:srgbClr val="009999"/>
                </a:solidFill>
                <a:latin typeface="Arial" pitchFamily="34" charset="0"/>
              </a:rPr>
              <a:t>                  </a:t>
            </a:r>
            <a:r>
              <a:rPr kumimoji="0" lang="fr-BE" altLang="en-US" sz="2000">
                <a:solidFill>
                  <a:srgbClr val="009999"/>
                </a:solidFill>
              </a:rPr>
              <a:t>if binary, no distinction possible among registrations</a:t>
            </a:r>
          </a:p>
          <a:p>
            <a:pPr algn="just">
              <a:lnSpc>
                <a:spcPct val="60000"/>
              </a:lnSpc>
              <a:buFont typeface="Wingdings" pitchFamily="2" charset="2"/>
              <a:buNone/>
            </a:pPr>
            <a:r>
              <a:rPr kumimoji="0" lang="fr-BE" altLang="en-US" sz="2000">
                <a:solidFill>
                  <a:srgbClr val="009999"/>
                </a:solidFill>
              </a:rPr>
              <a:t>                                      of same patron &amp; library for different periods</a:t>
            </a:r>
            <a:endParaRPr kumimoji="0" lang="fr-BE" altLang="en-US" sz="2000">
              <a:solidFill>
                <a:srgbClr val="009999"/>
              </a:solidFill>
              <a:latin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Reflexive</a:t>
            </a:r>
            <a:r>
              <a:rPr kumimoji="0" lang="en-US" altLang="en-US"/>
              <a:t> association</a:t>
            </a:r>
            <a:r>
              <a:rPr kumimoji="0" lang="en-US" altLang="en-US" sz="2000"/>
              <a:t> </a:t>
            </a:r>
            <a:r>
              <a:rPr kumimoji="0" lang="en-US" altLang="en-US" sz="2000">
                <a:solidFill>
                  <a:schemeClr val="tx2"/>
                </a:solidFill>
              </a:rPr>
              <a:t>=  </a:t>
            </a:r>
            <a:r>
              <a:rPr kumimoji="0" lang="en-US" altLang="en-US" sz="2000"/>
              <a:t>same object appears under different roles</a:t>
            </a:r>
          </a:p>
          <a:p>
            <a:pPr lvl="1" algn="just"/>
            <a:r>
              <a:rPr kumimoji="0" lang="en-US" altLang="en-US" sz="2000"/>
              <a:t>e.g. </a:t>
            </a:r>
            <a:r>
              <a:rPr kumimoji="0" lang="fr-BE" altLang="en-US" sz="2000">
                <a:solidFill>
                  <a:srgbClr val="5F5F5F"/>
                </a:solidFill>
                <a:latin typeface="Arial" pitchFamily="34" charset="0"/>
              </a:rPr>
              <a:t>Following</a:t>
            </a:r>
            <a:r>
              <a:rPr kumimoji="0" lang="fr-BE" altLang="en-US" sz="2000"/>
              <a:t> linking </a:t>
            </a:r>
            <a:r>
              <a:rPr kumimoji="0" lang="fr-BE" altLang="en-US" sz="2000">
                <a:solidFill>
                  <a:srgbClr val="5F5F5F"/>
                </a:solidFill>
                <a:latin typeface="Arial" pitchFamily="34" charset="0"/>
              </a:rPr>
              <a:t>Train  </a:t>
            </a:r>
            <a:r>
              <a:rPr kumimoji="0" lang="fr-BE" altLang="en-US" sz="2000">
                <a:latin typeface="Arial" pitchFamily="34" charset="0"/>
              </a:rPr>
              <a:t>(</a:t>
            </a:r>
            <a:r>
              <a:rPr kumimoji="0" lang="fr-BE" altLang="en-US" sz="2000"/>
              <a:t>role</a:t>
            </a:r>
            <a:r>
              <a:rPr kumimoji="0" lang="fr-BE" altLang="en-US" sz="2000">
                <a:solidFill>
                  <a:srgbClr val="5F5F5F"/>
                </a:solidFill>
                <a:latin typeface="Arial" pitchFamily="34" charset="0"/>
              </a:rPr>
              <a:t> Follows</a:t>
            </a:r>
            <a:r>
              <a:rPr kumimoji="0" lang="fr-BE" altLang="en-US" sz="2000">
                <a:latin typeface="Arial" pitchFamily="34" charset="0"/>
              </a:rPr>
              <a:t>), </a:t>
            </a:r>
            <a:r>
              <a:rPr kumimoji="0" lang="fr-BE" altLang="en-US" sz="2000">
                <a:solidFill>
                  <a:srgbClr val="5F5F5F"/>
                </a:solidFill>
                <a:latin typeface="Arial" pitchFamily="34" charset="0"/>
              </a:rPr>
              <a:t>Train  </a:t>
            </a:r>
            <a:r>
              <a:rPr kumimoji="0" lang="fr-BE" altLang="en-US" sz="2000">
                <a:latin typeface="Arial" pitchFamily="34" charset="0"/>
              </a:rPr>
              <a:t>(</a:t>
            </a:r>
            <a:r>
              <a:rPr kumimoji="0" lang="fr-BE" altLang="en-US" sz="2000"/>
              <a:t>role</a:t>
            </a:r>
            <a:r>
              <a:rPr kumimoji="0" lang="fr-BE" altLang="en-US" sz="2000">
                <a:solidFill>
                  <a:srgbClr val="5F5F5F"/>
                </a:solidFill>
                <a:latin typeface="Arial" pitchFamily="34" charset="0"/>
              </a:rPr>
              <a:t> FollowedBy</a:t>
            </a:r>
            <a:r>
              <a:rPr kumimoji="0" lang="fr-BE" altLang="en-US" sz="2000">
                <a:latin typeface="Arial" pitchFamily="34" charset="0"/>
              </a:rPr>
              <a:t>)</a:t>
            </a:r>
            <a:endParaRPr kumimoji="0" lang="en-US" altLang="en-US" sz="2000">
              <a:latin typeface="Arial" pitchFamily="34" charset="0"/>
            </a:endParaRPr>
          </a:p>
        </p:txBody>
      </p:sp>
      <p:grpSp>
        <p:nvGrpSpPr>
          <p:cNvPr id="1545228" name="Group 12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45229" name="Rectangle 13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230" name="Rectangle 14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231" name="Rectangle 15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232" name="Line 16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5233" name="Line 17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5234" name="Line 18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5235" name="Line 19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4" name="Line 14"/>
          <p:cNvSpPr>
            <a:spLocks noChangeShapeType="1"/>
          </p:cNvSpPr>
          <p:nvPr/>
        </p:nvSpPr>
        <p:spPr bwMode="auto">
          <a:xfrm>
            <a:off x="2962275" y="6121400"/>
            <a:ext cx="26336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9250"/>
            <a:ext cx="8250237" cy="762000"/>
          </a:xfrm>
        </p:spPr>
        <p:txBody>
          <a:bodyPr/>
          <a:lstStyle/>
          <a:p>
            <a:r>
              <a:rPr lang="en-US" altLang="en-US"/>
              <a:t>Multiplicities of n-ary association</a:t>
            </a:r>
            <a:endParaRPr lang="en-US" altLang="en-US" sz="2000"/>
          </a:p>
        </p:txBody>
      </p:sp>
      <p:sp>
        <p:nvSpPr>
          <p:cNvPr id="152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425" y="1184275"/>
            <a:ext cx="8802688" cy="444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From fixed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source</a:t>
            </a:r>
            <a:r>
              <a:rPr lang="en-US" altLang="en-US"/>
              <a:t> (n-1)-tuple of currently linked instances: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                        </a:t>
            </a:r>
            <a:r>
              <a:rPr lang="en-US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min</a:t>
            </a:r>
            <a:r>
              <a:rPr lang="en-US" altLang="en-US">
                <a:solidFill>
                  <a:schemeClr val="tx1"/>
                </a:solidFill>
              </a:rPr>
              <a:t>/</a:t>
            </a:r>
            <a:r>
              <a:rPr lang="en-US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</a:t>
            </a:r>
            <a:r>
              <a:rPr lang="en-US" altLang="en-US">
                <a:solidFill>
                  <a:schemeClr val="tx1"/>
                </a:solidFill>
              </a:rPr>
              <a:t> number of linked </a:t>
            </a:r>
            <a:r>
              <a:rPr lang="en-US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target</a:t>
            </a:r>
            <a:r>
              <a:rPr lang="en-US" altLang="en-US">
                <a:solidFill>
                  <a:schemeClr val="tx1"/>
                </a:solidFill>
              </a:rPr>
              <a:t> instances</a:t>
            </a:r>
          </a:p>
          <a:p>
            <a:pPr lvl="1"/>
            <a:r>
              <a:rPr lang="en-US" altLang="en-US" sz="2000"/>
              <a:t>attached to role of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target</a:t>
            </a:r>
            <a:r>
              <a:rPr lang="en-US" altLang="en-US" sz="2000"/>
              <a:t> instance</a:t>
            </a:r>
          </a:p>
          <a:p>
            <a:r>
              <a:rPr lang="en-US" altLang="en-US"/>
              <a:t>For binary associations, express standard constraints ...</a:t>
            </a:r>
          </a:p>
          <a:p>
            <a:pPr lvl="1"/>
            <a:r>
              <a:rPr lang="en-US" altLang="en-US" sz="2000"/>
              <a:t>min = 0:  optional link  </a:t>
            </a:r>
            <a:r>
              <a:rPr lang="en-US" altLang="en-US" sz="1800"/>
              <a:t>(possibly no link in some states)</a:t>
            </a:r>
            <a:endParaRPr lang="en-US" altLang="en-US" sz="2000"/>
          </a:p>
          <a:p>
            <a:pPr lvl="1"/>
            <a:r>
              <a:rPr lang="en-US" altLang="en-US" sz="2000"/>
              <a:t>min = 1:   mandatory link  </a:t>
            </a:r>
            <a:r>
              <a:rPr lang="en-US" altLang="en-US" sz="1800"/>
              <a:t>(at least one link to target in any state)</a:t>
            </a:r>
            <a:endParaRPr lang="en-US" altLang="en-US" sz="2000"/>
          </a:p>
          <a:p>
            <a:pPr lvl="1"/>
            <a:r>
              <a:rPr lang="en-US" altLang="en-US" sz="2000"/>
              <a:t>max = 1:  uniqueness  </a:t>
            </a:r>
            <a:r>
              <a:rPr lang="en-US" altLang="en-US" sz="1800"/>
              <a:t>(at most one link to target in any state)</a:t>
            </a:r>
            <a:endParaRPr lang="en-US" altLang="en-US" sz="2000"/>
          </a:p>
          <a:p>
            <a:pPr lvl="1"/>
            <a:r>
              <a:rPr lang="en-US" altLang="en-US" sz="2000"/>
              <a:t>max = *:  arbitrary number </a:t>
            </a:r>
            <a:r>
              <a:rPr lang="en-US" altLang="en-US" sz="2000" i="1"/>
              <a:t>N</a:t>
            </a:r>
            <a:r>
              <a:rPr lang="en-US" altLang="en-US" sz="2000"/>
              <a:t> of target instances linked to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/>
              <a:t>                        source instance, in any state  (</a:t>
            </a:r>
            <a:r>
              <a:rPr lang="en-US" altLang="en-US" sz="2000" i="1"/>
              <a:t>N</a:t>
            </a:r>
            <a:r>
              <a:rPr lang="en-US" altLang="en-US" sz="2000"/>
              <a:t> &gt; 0)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/>
              <a:t>Notation:  “k” for “k..k”,    “*” for “0..*”</a:t>
            </a:r>
          </a:p>
        </p:txBody>
      </p:sp>
      <p:sp>
        <p:nvSpPr>
          <p:cNvPr id="1525773" name="Text Box 13"/>
          <p:cNvSpPr txBox="1">
            <a:spLocks noChangeArrowheads="1"/>
          </p:cNvSpPr>
          <p:nvPr/>
        </p:nvSpPr>
        <p:spPr bwMode="auto">
          <a:xfrm>
            <a:off x="2092325" y="5959475"/>
            <a:ext cx="869950" cy="371475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Patron</a:t>
            </a:r>
          </a:p>
          <a:p>
            <a:pPr algn="l">
              <a:spcBef>
                <a:spcPts val="600"/>
              </a:spcBef>
            </a:pP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25775" name="Text Box 15"/>
          <p:cNvSpPr txBox="1">
            <a:spLocks noChangeArrowheads="1"/>
          </p:cNvSpPr>
          <p:nvPr/>
        </p:nvSpPr>
        <p:spPr bwMode="auto">
          <a:xfrm>
            <a:off x="3810000" y="6121400"/>
            <a:ext cx="760413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1">
                <a:solidFill>
                  <a:schemeClr val="tx1"/>
                </a:solidFill>
                <a:effectLst/>
                <a:latin typeface="Arial" pitchFamily="34" charset="0"/>
              </a:rPr>
              <a:t>Loan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25776" name="Text Box 16"/>
          <p:cNvSpPr txBox="1">
            <a:spLocks noChangeArrowheads="1"/>
          </p:cNvSpPr>
          <p:nvPr/>
        </p:nvSpPr>
        <p:spPr bwMode="auto">
          <a:xfrm>
            <a:off x="5595938" y="5905500"/>
            <a:ext cx="1298575" cy="401638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BookCopy</a:t>
            </a:r>
          </a:p>
        </p:txBody>
      </p:sp>
      <p:sp>
        <p:nvSpPr>
          <p:cNvPr id="1525777" name="Text Box 17"/>
          <p:cNvSpPr txBox="1">
            <a:spLocks noChangeArrowheads="1"/>
          </p:cNvSpPr>
          <p:nvPr/>
        </p:nvSpPr>
        <p:spPr bwMode="auto">
          <a:xfrm>
            <a:off x="2962275" y="6107113"/>
            <a:ext cx="760413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1">
                <a:solidFill>
                  <a:schemeClr val="tx2"/>
                </a:solidFill>
                <a:effectLst/>
                <a:latin typeface="Arial" pitchFamily="34" charset="0"/>
              </a:rPr>
              <a:t>O..1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25778" name="Text Box 18"/>
          <p:cNvSpPr txBox="1">
            <a:spLocks noChangeArrowheads="1"/>
          </p:cNvSpPr>
          <p:nvPr/>
        </p:nvSpPr>
        <p:spPr bwMode="auto">
          <a:xfrm>
            <a:off x="4729163" y="6092825"/>
            <a:ext cx="9715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1">
                <a:solidFill>
                  <a:schemeClr val="tx2"/>
                </a:solidFill>
                <a:effectLst/>
                <a:latin typeface="Arial" pitchFamily="34" charset="0"/>
              </a:rPr>
              <a:t>O..Max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25779" name="Text Box 19"/>
          <p:cNvSpPr txBox="1">
            <a:spLocks noChangeArrowheads="1"/>
          </p:cNvSpPr>
          <p:nvPr/>
        </p:nvSpPr>
        <p:spPr bwMode="auto">
          <a:xfrm>
            <a:off x="2933700" y="5773738"/>
            <a:ext cx="1049338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>
                <a:solidFill>
                  <a:schemeClr val="tx1"/>
                </a:solidFill>
                <a:effectLst/>
                <a:latin typeface="Arial" pitchFamily="34" charset="0"/>
              </a:rPr>
              <a:t>Borrows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25780" name="Text Box 20"/>
          <p:cNvSpPr txBox="1">
            <a:spLocks noChangeArrowheads="1"/>
          </p:cNvSpPr>
          <p:nvPr/>
        </p:nvSpPr>
        <p:spPr bwMode="auto">
          <a:xfrm>
            <a:off x="4368800" y="5773738"/>
            <a:ext cx="1417638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>
                <a:solidFill>
                  <a:schemeClr val="tx1"/>
                </a:solidFill>
                <a:effectLst/>
                <a:latin typeface="Arial" pitchFamily="34" charset="0"/>
              </a:rPr>
              <a:t>BorrowedBy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525781" name="Group 21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25782" name="Rectangle 22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783" name="Rectangle 23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784" name="Rectangle 24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785" name="Line 25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786" name="Line 26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787" name="Line 27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788" name="Line 28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266" name="Line 2"/>
          <p:cNvSpPr>
            <a:spLocks noChangeShapeType="1"/>
          </p:cNvSpPr>
          <p:nvPr/>
        </p:nvSpPr>
        <p:spPr bwMode="auto">
          <a:xfrm flipV="1">
            <a:off x="1079500" y="3776663"/>
            <a:ext cx="6778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7267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298450"/>
            <a:ext cx="8794750" cy="812800"/>
          </a:xfrm>
        </p:spPr>
        <p:txBody>
          <a:bodyPr/>
          <a:lstStyle/>
          <a:p>
            <a:r>
              <a:rPr lang="en-US" altLang="en-US"/>
              <a:t>Entities, associations in </a:t>
            </a:r>
            <a:r>
              <a:rPr lang="en-US" altLang="en-US" sz="2400"/>
              <a:t>UML</a:t>
            </a:r>
            <a:endParaRPr lang="en-US" altLang="en-US" sz="2000"/>
          </a:p>
        </p:txBody>
      </p:sp>
      <p:sp>
        <p:nvSpPr>
          <p:cNvPr id="1547268" name="Line 4"/>
          <p:cNvSpPr>
            <a:spLocks noChangeShapeType="1"/>
          </p:cNvSpPr>
          <p:nvPr/>
        </p:nvSpPr>
        <p:spPr bwMode="auto">
          <a:xfrm>
            <a:off x="4240213" y="4319588"/>
            <a:ext cx="2347912" cy="842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7269" name="Text Box 5"/>
          <p:cNvSpPr txBox="1">
            <a:spLocks noChangeArrowheads="1"/>
          </p:cNvSpPr>
          <p:nvPr/>
        </p:nvSpPr>
        <p:spPr bwMode="auto">
          <a:xfrm>
            <a:off x="6637338" y="4948238"/>
            <a:ext cx="2249487" cy="854075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       Platform</a:t>
            </a:r>
          </a:p>
        </p:txBody>
      </p:sp>
      <p:sp>
        <p:nvSpPr>
          <p:cNvPr id="1547270" name="Line 6"/>
          <p:cNvSpPr>
            <a:spLocks noChangeShapeType="1"/>
          </p:cNvSpPr>
          <p:nvPr/>
        </p:nvSpPr>
        <p:spPr bwMode="auto">
          <a:xfrm flipV="1">
            <a:off x="4268788" y="3779838"/>
            <a:ext cx="225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7271" name="Text Box 7"/>
          <p:cNvSpPr txBox="1">
            <a:spLocks noChangeArrowheads="1"/>
          </p:cNvSpPr>
          <p:nvPr/>
        </p:nvSpPr>
        <p:spPr bwMode="auto">
          <a:xfrm>
            <a:off x="5235575" y="4313238"/>
            <a:ext cx="971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2000" b="1">
                <a:solidFill>
                  <a:schemeClr val="tx1"/>
                </a:solidFill>
                <a:effectLst/>
                <a:latin typeface="Arial" pitchFamily="34" charset="0"/>
              </a:rPr>
              <a:t>At</a:t>
            </a:r>
            <a:endParaRPr lang="fr-BE" altLang="en-US" sz="1800" b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7272" name="Text Box 8"/>
          <p:cNvSpPr txBox="1">
            <a:spLocks noChangeArrowheads="1"/>
          </p:cNvSpPr>
          <p:nvPr/>
        </p:nvSpPr>
        <p:spPr bwMode="auto">
          <a:xfrm>
            <a:off x="5165725" y="3317875"/>
            <a:ext cx="635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2000" b="1">
                <a:solidFill>
                  <a:schemeClr val="tx1"/>
                </a:solidFill>
                <a:effectLst/>
                <a:latin typeface="Arial" pitchFamily="34" charset="0"/>
              </a:rPr>
              <a:t>On</a:t>
            </a:r>
            <a:endParaRPr lang="fr-BE" altLang="en-US" sz="1800" b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7273" name="Text Box 9"/>
          <p:cNvSpPr txBox="1">
            <a:spLocks noChangeArrowheads="1"/>
          </p:cNvSpPr>
          <p:nvPr/>
        </p:nvSpPr>
        <p:spPr bwMode="auto">
          <a:xfrm>
            <a:off x="6583363" y="3425825"/>
            <a:ext cx="2293937" cy="1090613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Comic Sans MS" pitchFamily="66" charset="0"/>
              </a:rPr>
              <a:t>         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Block</a:t>
            </a:r>
          </a:p>
        </p:txBody>
      </p:sp>
      <p:sp>
        <p:nvSpPr>
          <p:cNvPr id="1547274" name="Line 10"/>
          <p:cNvSpPr>
            <a:spLocks noChangeShapeType="1"/>
          </p:cNvSpPr>
          <p:nvPr/>
        </p:nvSpPr>
        <p:spPr bwMode="auto">
          <a:xfrm flipV="1">
            <a:off x="6623050" y="3913188"/>
            <a:ext cx="2268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7276" name="Text Box 12"/>
          <p:cNvSpPr txBox="1">
            <a:spLocks noChangeArrowheads="1"/>
          </p:cNvSpPr>
          <p:nvPr/>
        </p:nvSpPr>
        <p:spPr bwMode="auto">
          <a:xfrm>
            <a:off x="1784350" y="3486150"/>
            <a:ext cx="2444750" cy="1454150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Comic Sans MS" pitchFamily="66" charset="0"/>
              </a:rPr>
              <a:t>       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Train</a:t>
            </a:r>
          </a:p>
        </p:txBody>
      </p:sp>
      <p:sp>
        <p:nvSpPr>
          <p:cNvPr id="1547277" name="Line 13"/>
          <p:cNvSpPr>
            <a:spLocks noChangeShapeType="1"/>
          </p:cNvSpPr>
          <p:nvPr/>
        </p:nvSpPr>
        <p:spPr bwMode="auto">
          <a:xfrm flipV="1">
            <a:off x="1816100" y="3913188"/>
            <a:ext cx="2397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7279" name="Line 15"/>
          <p:cNvSpPr>
            <a:spLocks noChangeShapeType="1"/>
          </p:cNvSpPr>
          <p:nvPr/>
        </p:nvSpPr>
        <p:spPr bwMode="auto">
          <a:xfrm flipV="1">
            <a:off x="6642100" y="5359400"/>
            <a:ext cx="2254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7281" name="Text Box 17"/>
          <p:cNvSpPr txBox="1">
            <a:spLocks noChangeArrowheads="1"/>
          </p:cNvSpPr>
          <p:nvPr/>
        </p:nvSpPr>
        <p:spPr bwMode="auto">
          <a:xfrm>
            <a:off x="4229100" y="3344863"/>
            <a:ext cx="604838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0..1</a:t>
            </a:r>
          </a:p>
        </p:txBody>
      </p:sp>
      <p:sp>
        <p:nvSpPr>
          <p:cNvPr id="1547282" name="Text Box 18"/>
          <p:cNvSpPr txBox="1">
            <a:spLocks noChangeArrowheads="1"/>
          </p:cNvSpPr>
          <p:nvPr/>
        </p:nvSpPr>
        <p:spPr bwMode="auto">
          <a:xfrm>
            <a:off x="6072188" y="5162550"/>
            <a:ext cx="60483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0..1</a:t>
            </a:r>
          </a:p>
        </p:txBody>
      </p:sp>
      <p:sp>
        <p:nvSpPr>
          <p:cNvPr id="1547283" name="Text Box 19"/>
          <p:cNvSpPr txBox="1">
            <a:spLocks noChangeArrowheads="1"/>
          </p:cNvSpPr>
          <p:nvPr/>
        </p:nvSpPr>
        <p:spPr bwMode="auto">
          <a:xfrm>
            <a:off x="6027738" y="3344863"/>
            <a:ext cx="6048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1..2</a:t>
            </a:r>
          </a:p>
        </p:txBody>
      </p:sp>
      <p:sp>
        <p:nvSpPr>
          <p:cNvPr id="1547284" name="Text Box 20"/>
          <p:cNvSpPr txBox="1">
            <a:spLocks noChangeArrowheads="1"/>
          </p:cNvSpPr>
          <p:nvPr/>
        </p:nvSpPr>
        <p:spPr bwMode="auto">
          <a:xfrm>
            <a:off x="4184650" y="3749675"/>
            <a:ext cx="709613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isOn</a:t>
            </a:r>
          </a:p>
        </p:txBody>
      </p:sp>
      <p:sp>
        <p:nvSpPr>
          <p:cNvPr id="1547285" name="Text Box 21"/>
          <p:cNvSpPr txBox="1">
            <a:spLocks noChangeArrowheads="1"/>
          </p:cNvSpPr>
          <p:nvPr/>
        </p:nvSpPr>
        <p:spPr bwMode="auto">
          <a:xfrm>
            <a:off x="5353050" y="3762375"/>
            <a:ext cx="14493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holdsTrain</a:t>
            </a:r>
          </a:p>
        </p:txBody>
      </p:sp>
      <p:sp>
        <p:nvSpPr>
          <p:cNvPr id="1547286" name="Text Box 22"/>
          <p:cNvSpPr txBox="1">
            <a:spLocks noChangeArrowheads="1"/>
          </p:cNvSpPr>
          <p:nvPr/>
        </p:nvSpPr>
        <p:spPr bwMode="auto">
          <a:xfrm>
            <a:off x="4184650" y="4371975"/>
            <a:ext cx="455613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7296" name="Text Box 32"/>
          <p:cNvSpPr txBox="1">
            <a:spLocks noChangeArrowheads="1"/>
          </p:cNvSpPr>
          <p:nvPr/>
        </p:nvSpPr>
        <p:spPr bwMode="auto">
          <a:xfrm>
            <a:off x="280988" y="3562350"/>
            <a:ext cx="754062" cy="442913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Car</a:t>
            </a:r>
          </a:p>
        </p:txBody>
      </p:sp>
      <p:sp>
        <p:nvSpPr>
          <p:cNvPr id="1547297" name="Text Box 33"/>
          <p:cNvSpPr txBox="1">
            <a:spLocks noChangeArrowheads="1"/>
          </p:cNvSpPr>
          <p:nvPr/>
        </p:nvSpPr>
        <p:spPr bwMode="auto">
          <a:xfrm>
            <a:off x="1238250" y="3430588"/>
            <a:ext cx="574675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2000" b="1">
                <a:solidFill>
                  <a:schemeClr val="tx1"/>
                </a:solidFill>
                <a:effectLst/>
                <a:latin typeface="Arial" pitchFamily="34" charset="0"/>
              </a:rPr>
              <a:t>In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7301" name="Rectangle 37"/>
          <p:cNvSpPr>
            <a:spLocks noChangeArrowheads="1"/>
          </p:cNvSpPr>
          <p:nvPr/>
        </p:nvSpPr>
        <p:spPr bwMode="auto">
          <a:xfrm>
            <a:off x="3675063" y="1527175"/>
            <a:ext cx="3432175" cy="1295400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7302" name="Text Box 38"/>
          <p:cNvSpPr txBox="1">
            <a:spLocks noChangeArrowheads="1"/>
          </p:cNvSpPr>
          <p:nvPr/>
        </p:nvSpPr>
        <p:spPr bwMode="auto">
          <a:xfrm>
            <a:off x="4578350" y="1565275"/>
            <a:ext cx="2028825" cy="512763"/>
          </a:xfrm>
          <a:prstGeom prst="rect">
            <a:avLst/>
          </a:prstGeom>
          <a:solidFill>
            <a:srgbClr val="CECF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AU" altLang="en-US" sz="1800">
                <a:solidFill>
                  <a:schemeClr val="tx1"/>
                </a:solidFill>
                <a:effectLst/>
                <a:latin typeface="Arial" pitchFamily="34" charset="0"/>
              </a:rPr>
              <a:t>Command</a:t>
            </a:r>
          </a:p>
        </p:txBody>
      </p:sp>
      <p:sp>
        <p:nvSpPr>
          <p:cNvPr id="1547304" name="Line 40"/>
          <p:cNvSpPr>
            <a:spLocks noChangeShapeType="1"/>
          </p:cNvSpPr>
          <p:nvPr/>
        </p:nvSpPr>
        <p:spPr bwMode="auto">
          <a:xfrm>
            <a:off x="3684588" y="1993900"/>
            <a:ext cx="3400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7305" name="Line 41"/>
          <p:cNvSpPr>
            <a:spLocks noChangeShapeType="1"/>
          </p:cNvSpPr>
          <p:nvPr/>
        </p:nvSpPr>
        <p:spPr bwMode="auto">
          <a:xfrm flipV="1">
            <a:off x="2941638" y="2182813"/>
            <a:ext cx="752475" cy="1281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7306" name="Text Box 42"/>
          <p:cNvSpPr txBox="1">
            <a:spLocks noChangeArrowheads="1"/>
          </p:cNvSpPr>
          <p:nvPr/>
        </p:nvSpPr>
        <p:spPr bwMode="auto">
          <a:xfrm>
            <a:off x="2178050" y="2535238"/>
            <a:ext cx="119697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2000" b="1">
                <a:solidFill>
                  <a:schemeClr val="tx1"/>
                </a:solidFill>
                <a:effectLst/>
                <a:latin typeface="Arial" pitchFamily="34" charset="0"/>
              </a:rPr>
              <a:t>Driving</a:t>
            </a:r>
            <a:endParaRPr lang="fr-BE" altLang="en-US" sz="1800" b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7307" name="Text Box 43"/>
          <p:cNvSpPr txBox="1">
            <a:spLocks noChangeArrowheads="1"/>
          </p:cNvSpPr>
          <p:nvPr/>
        </p:nvSpPr>
        <p:spPr bwMode="auto">
          <a:xfrm>
            <a:off x="2659063" y="3140075"/>
            <a:ext cx="3825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</a:p>
        </p:txBody>
      </p:sp>
      <p:sp>
        <p:nvSpPr>
          <p:cNvPr id="1547308" name="Text Box 44"/>
          <p:cNvSpPr txBox="1">
            <a:spLocks noChangeArrowheads="1"/>
          </p:cNvSpPr>
          <p:nvPr/>
        </p:nvSpPr>
        <p:spPr bwMode="auto">
          <a:xfrm>
            <a:off x="3367088" y="1985963"/>
            <a:ext cx="4572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7309" name="Text Box 45"/>
          <p:cNvSpPr txBox="1">
            <a:spLocks noChangeArrowheads="1"/>
          </p:cNvSpPr>
          <p:nvPr/>
        </p:nvSpPr>
        <p:spPr bwMode="auto">
          <a:xfrm>
            <a:off x="6985000" y="2790825"/>
            <a:ext cx="198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i="1">
                <a:solidFill>
                  <a:schemeClr val="tx2"/>
                </a:solidFill>
                <a:effectLst/>
                <a:latin typeface="Comic Sans MS" pitchFamily="66" charset="0"/>
              </a:rPr>
              <a:t>a block may hold</a:t>
            </a:r>
          </a:p>
          <a:p>
            <a:pPr algn="l">
              <a:spcBef>
                <a:spcPct val="0"/>
              </a:spcBef>
            </a:pPr>
            <a:r>
              <a:rPr lang="fr-BE" altLang="en-US" sz="1800" i="1">
                <a:solidFill>
                  <a:schemeClr val="tx2"/>
                </a:solidFill>
                <a:effectLst/>
                <a:latin typeface="Comic Sans MS" pitchFamily="66" charset="0"/>
              </a:rPr>
              <a:t>       0 or 1 train</a:t>
            </a:r>
            <a:endParaRPr lang="fr-BE" altLang="en-US" sz="1800" i="1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1547310" name="Line 46"/>
          <p:cNvSpPr>
            <a:spLocks noChangeShapeType="1"/>
          </p:cNvSpPr>
          <p:nvPr/>
        </p:nvSpPr>
        <p:spPr bwMode="auto">
          <a:xfrm flipH="1">
            <a:off x="4721225" y="3094038"/>
            <a:ext cx="2336800" cy="3175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7311" name="Text Box 47"/>
          <p:cNvSpPr txBox="1">
            <a:spLocks noChangeArrowheads="1"/>
          </p:cNvSpPr>
          <p:nvPr/>
        </p:nvSpPr>
        <p:spPr bwMode="auto">
          <a:xfrm>
            <a:off x="5140325" y="5895975"/>
            <a:ext cx="304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i="1">
                <a:solidFill>
                  <a:schemeClr val="tx2"/>
                </a:solidFill>
                <a:effectLst/>
                <a:latin typeface="Comic Sans MS" pitchFamily="66" charset="0"/>
              </a:rPr>
              <a:t>a train may be at</a:t>
            </a:r>
          </a:p>
          <a:p>
            <a:pPr algn="l">
              <a:spcBef>
                <a:spcPct val="0"/>
              </a:spcBef>
            </a:pPr>
            <a:r>
              <a:rPr lang="fr-BE" altLang="en-US" sz="1800" i="1">
                <a:solidFill>
                  <a:schemeClr val="tx2"/>
                </a:solidFill>
                <a:effectLst/>
                <a:latin typeface="Comic Sans MS" pitchFamily="66" charset="0"/>
              </a:rPr>
              <a:t> 0 or 1 platform at most</a:t>
            </a:r>
          </a:p>
        </p:txBody>
      </p:sp>
      <p:sp>
        <p:nvSpPr>
          <p:cNvPr id="1547312" name="Line 48"/>
          <p:cNvSpPr>
            <a:spLocks noChangeShapeType="1"/>
          </p:cNvSpPr>
          <p:nvPr/>
        </p:nvSpPr>
        <p:spPr bwMode="auto">
          <a:xfrm flipV="1">
            <a:off x="5681663" y="5494338"/>
            <a:ext cx="436562" cy="452437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7318" name="Text Box 54"/>
          <p:cNvSpPr txBox="1">
            <a:spLocks noChangeArrowheads="1"/>
          </p:cNvSpPr>
          <p:nvPr/>
        </p:nvSpPr>
        <p:spPr bwMode="auto">
          <a:xfrm>
            <a:off x="1457325" y="1746250"/>
            <a:ext cx="171926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i="1">
                <a:solidFill>
                  <a:schemeClr val="tx2"/>
                </a:solidFill>
                <a:effectLst/>
                <a:latin typeface="Comic Sans MS" pitchFamily="66" charset="0"/>
              </a:rPr>
              <a:t>association</a:t>
            </a:r>
            <a:endParaRPr lang="fr-BE" altLang="en-US" sz="1800" i="1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1547320" name="Line 56"/>
          <p:cNvSpPr>
            <a:spLocks noChangeShapeType="1"/>
          </p:cNvSpPr>
          <p:nvPr/>
        </p:nvSpPr>
        <p:spPr bwMode="auto">
          <a:xfrm>
            <a:off x="2419350" y="2054225"/>
            <a:ext cx="376238" cy="50165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7321" name="Line 57"/>
          <p:cNvSpPr>
            <a:spLocks noChangeShapeType="1"/>
          </p:cNvSpPr>
          <p:nvPr/>
        </p:nvSpPr>
        <p:spPr bwMode="auto">
          <a:xfrm flipV="1">
            <a:off x="1747838" y="4973638"/>
            <a:ext cx="492125" cy="479425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7322" name="Text Box 58"/>
          <p:cNvSpPr txBox="1">
            <a:spLocks noChangeArrowheads="1"/>
          </p:cNvSpPr>
          <p:nvPr/>
        </p:nvSpPr>
        <p:spPr bwMode="auto">
          <a:xfrm>
            <a:off x="1204913" y="5549900"/>
            <a:ext cx="171926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i="1">
                <a:solidFill>
                  <a:schemeClr val="tx2"/>
                </a:solidFill>
                <a:effectLst/>
                <a:latin typeface="Comic Sans MS" pitchFamily="66" charset="0"/>
              </a:rPr>
              <a:t>entity</a:t>
            </a:r>
            <a:endParaRPr lang="fr-BE" altLang="en-US" sz="1800" i="1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98450"/>
            <a:ext cx="8794750" cy="812800"/>
          </a:xfrm>
        </p:spPr>
        <p:txBody>
          <a:bodyPr/>
          <a:lstStyle/>
          <a:p>
            <a:r>
              <a:rPr lang="en-US" altLang="en-US"/>
              <a:t>Entities, agents, associations in </a:t>
            </a:r>
            <a:r>
              <a:rPr lang="en-US" altLang="en-US" sz="2400"/>
              <a:t>UML</a:t>
            </a:r>
            <a:r>
              <a:rPr lang="en-US" altLang="en-US"/>
              <a:t> </a:t>
            </a:r>
            <a:r>
              <a:rPr lang="en-US" altLang="en-US" sz="2000"/>
              <a:t>(2)</a:t>
            </a:r>
          </a:p>
        </p:txBody>
      </p:sp>
      <p:sp>
        <p:nvSpPr>
          <p:cNvPr id="1548292" name="Text Box 4"/>
          <p:cNvSpPr txBox="1">
            <a:spLocks noChangeArrowheads="1"/>
          </p:cNvSpPr>
          <p:nvPr/>
        </p:nvSpPr>
        <p:spPr bwMode="auto">
          <a:xfrm>
            <a:off x="4049713" y="5583238"/>
            <a:ext cx="2298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i="1">
                <a:solidFill>
                  <a:schemeClr val="tx2"/>
                </a:solidFill>
                <a:effectLst/>
                <a:latin typeface="Comic Sans MS" pitchFamily="66" charset="0"/>
              </a:rPr>
              <a:t>n-ary association</a:t>
            </a:r>
          </a:p>
        </p:txBody>
      </p:sp>
      <p:sp>
        <p:nvSpPr>
          <p:cNvPr id="1548294" name="Line 6"/>
          <p:cNvSpPr>
            <a:spLocks noChangeShapeType="1"/>
          </p:cNvSpPr>
          <p:nvPr/>
        </p:nvSpPr>
        <p:spPr bwMode="auto">
          <a:xfrm flipV="1">
            <a:off x="3781425" y="4240213"/>
            <a:ext cx="739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8295" name="Line 7"/>
          <p:cNvSpPr>
            <a:spLocks noChangeShapeType="1"/>
          </p:cNvSpPr>
          <p:nvPr/>
        </p:nvSpPr>
        <p:spPr bwMode="auto">
          <a:xfrm flipV="1">
            <a:off x="1989138" y="4225925"/>
            <a:ext cx="7381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8296" name="Line 8"/>
          <p:cNvSpPr>
            <a:spLocks noChangeShapeType="1"/>
          </p:cNvSpPr>
          <p:nvPr/>
        </p:nvSpPr>
        <p:spPr bwMode="auto">
          <a:xfrm>
            <a:off x="3184525" y="3300413"/>
            <a:ext cx="0" cy="715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8297" name="Line 9"/>
          <p:cNvSpPr>
            <a:spLocks noChangeShapeType="1"/>
          </p:cNvSpPr>
          <p:nvPr/>
        </p:nvSpPr>
        <p:spPr bwMode="auto">
          <a:xfrm flipH="1">
            <a:off x="7396163" y="3384550"/>
            <a:ext cx="0" cy="941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8298" name="Text Box 10"/>
          <p:cNvSpPr txBox="1">
            <a:spLocks noChangeArrowheads="1"/>
          </p:cNvSpPr>
          <p:nvPr/>
        </p:nvSpPr>
        <p:spPr bwMode="auto">
          <a:xfrm>
            <a:off x="6751638" y="2654300"/>
            <a:ext cx="1447800" cy="715963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BookCopy</a:t>
            </a:r>
          </a:p>
          <a:p>
            <a:pPr algn="l">
              <a:spcBef>
                <a:spcPts val="600"/>
              </a:spcBef>
            </a:pP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8299" name="Text Box 11"/>
          <p:cNvSpPr txBox="1">
            <a:spLocks noChangeArrowheads="1"/>
          </p:cNvSpPr>
          <p:nvPr/>
        </p:nvSpPr>
        <p:spPr bwMode="auto">
          <a:xfrm>
            <a:off x="6824663" y="4340225"/>
            <a:ext cx="1471612" cy="871538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     Book</a:t>
            </a:r>
          </a:p>
          <a:p>
            <a:pPr algn="l"/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8300" name="Line 12"/>
          <p:cNvSpPr>
            <a:spLocks noChangeShapeType="1"/>
          </p:cNvSpPr>
          <p:nvPr/>
        </p:nvSpPr>
        <p:spPr bwMode="auto">
          <a:xfrm flipV="1">
            <a:off x="4154488" y="3005138"/>
            <a:ext cx="2581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8301" name="Text Box 13"/>
          <p:cNvSpPr txBox="1">
            <a:spLocks noChangeArrowheads="1"/>
          </p:cNvSpPr>
          <p:nvPr/>
        </p:nvSpPr>
        <p:spPr bwMode="auto">
          <a:xfrm>
            <a:off x="7396163" y="3622675"/>
            <a:ext cx="91281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Copy</a:t>
            </a:r>
          </a:p>
        </p:txBody>
      </p:sp>
      <p:sp>
        <p:nvSpPr>
          <p:cNvPr id="1548302" name="Text Box 14"/>
          <p:cNvSpPr txBox="1">
            <a:spLocks noChangeArrowheads="1"/>
          </p:cNvSpPr>
          <p:nvPr/>
        </p:nvSpPr>
        <p:spPr bwMode="auto">
          <a:xfrm>
            <a:off x="5319713" y="2989263"/>
            <a:ext cx="14795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BorrowedBy</a:t>
            </a:r>
          </a:p>
        </p:txBody>
      </p:sp>
      <p:sp>
        <p:nvSpPr>
          <p:cNvPr id="1548303" name="Text Box 15"/>
          <p:cNvSpPr txBox="1">
            <a:spLocks noChangeArrowheads="1"/>
          </p:cNvSpPr>
          <p:nvPr/>
        </p:nvSpPr>
        <p:spPr bwMode="auto">
          <a:xfrm>
            <a:off x="4138613" y="2989263"/>
            <a:ext cx="11969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Borrows</a:t>
            </a:r>
          </a:p>
        </p:txBody>
      </p:sp>
      <p:sp>
        <p:nvSpPr>
          <p:cNvPr id="1548304" name="AutoShape 16"/>
          <p:cNvSpPr>
            <a:spLocks noChangeArrowheads="1"/>
          </p:cNvSpPr>
          <p:nvPr/>
        </p:nvSpPr>
        <p:spPr bwMode="auto">
          <a:xfrm>
            <a:off x="2633663" y="3938588"/>
            <a:ext cx="1147762" cy="588962"/>
          </a:xfrm>
          <a:prstGeom prst="flowChartDecision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8305" name="Text Box 17"/>
          <p:cNvSpPr txBox="1">
            <a:spLocks noChangeArrowheads="1"/>
          </p:cNvSpPr>
          <p:nvPr/>
        </p:nvSpPr>
        <p:spPr bwMode="auto">
          <a:xfrm>
            <a:off x="4475163" y="4002088"/>
            <a:ext cx="1100137" cy="492125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Library</a:t>
            </a:r>
          </a:p>
        </p:txBody>
      </p:sp>
      <p:sp>
        <p:nvSpPr>
          <p:cNvPr id="1548306" name="Text Box 18"/>
          <p:cNvSpPr txBox="1">
            <a:spLocks noChangeArrowheads="1"/>
          </p:cNvSpPr>
          <p:nvPr/>
        </p:nvSpPr>
        <p:spPr bwMode="auto">
          <a:xfrm>
            <a:off x="1012825" y="3989388"/>
            <a:ext cx="960438" cy="490537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Period</a:t>
            </a:r>
          </a:p>
        </p:txBody>
      </p:sp>
      <p:sp>
        <p:nvSpPr>
          <p:cNvPr id="1548315" name="Line 27"/>
          <p:cNvSpPr>
            <a:spLocks noChangeShapeType="1"/>
          </p:cNvSpPr>
          <p:nvPr/>
        </p:nvSpPr>
        <p:spPr bwMode="auto">
          <a:xfrm>
            <a:off x="6767513" y="3000375"/>
            <a:ext cx="1431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8316" name="Line 28"/>
          <p:cNvSpPr>
            <a:spLocks noChangeShapeType="1"/>
          </p:cNvSpPr>
          <p:nvPr/>
        </p:nvSpPr>
        <p:spPr bwMode="auto">
          <a:xfrm>
            <a:off x="6842125" y="4714875"/>
            <a:ext cx="1455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8317" name="Text Box 29"/>
          <p:cNvSpPr txBox="1">
            <a:spLocks noChangeArrowheads="1"/>
          </p:cNvSpPr>
          <p:nvPr/>
        </p:nvSpPr>
        <p:spPr bwMode="auto">
          <a:xfrm>
            <a:off x="7097713" y="4030663"/>
            <a:ext cx="50323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</a:p>
        </p:txBody>
      </p:sp>
      <p:sp>
        <p:nvSpPr>
          <p:cNvPr id="1548318" name="Text Box 30"/>
          <p:cNvSpPr txBox="1">
            <a:spLocks noChangeArrowheads="1"/>
          </p:cNvSpPr>
          <p:nvPr/>
        </p:nvSpPr>
        <p:spPr bwMode="auto">
          <a:xfrm>
            <a:off x="7113588" y="3355975"/>
            <a:ext cx="50323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8319" name="Text Box 31"/>
          <p:cNvSpPr txBox="1">
            <a:spLocks noChangeArrowheads="1"/>
          </p:cNvSpPr>
          <p:nvPr/>
        </p:nvSpPr>
        <p:spPr bwMode="auto">
          <a:xfrm>
            <a:off x="4138613" y="2668588"/>
            <a:ext cx="56673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0..1</a:t>
            </a:r>
          </a:p>
        </p:txBody>
      </p:sp>
      <p:sp>
        <p:nvSpPr>
          <p:cNvPr id="1548320" name="Text Box 32"/>
          <p:cNvSpPr txBox="1">
            <a:spLocks noChangeArrowheads="1"/>
          </p:cNvSpPr>
          <p:nvPr/>
        </p:nvSpPr>
        <p:spPr bwMode="auto">
          <a:xfrm>
            <a:off x="5911850" y="2681288"/>
            <a:ext cx="96678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0..Max</a:t>
            </a:r>
          </a:p>
        </p:txBody>
      </p:sp>
      <p:sp>
        <p:nvSpPr>
          <p:cNvPr id="1548321" name="Text Box 33"/>
          <p:cNvSpPr txBox="1">
            <a:spLocks noChangeArrowheads="1"/>
          </p:cNvSpPr>
          <p:nvPr/>
        </p:nvSpPr>
        <p:spPr bwMode="auto">
          <a:xfrm>
            <a:off x="1905000" y="2809875"/>
            <a:ext cx="2265363" cy="842963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Patron</a:t>
            </a:r>
          </a:p>
          <a:p>
            <a:pPr algn="l"/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8322" name="Line 34"/>
          <p:cNvSpPr>
            <a:spLocks noChangeShapeType="1"/>
          </p:cNvSpPr>
          <p:nvPr/>
        </p:nvSpPr>
        <p:spPr bwMode="auto">
          <a:xfrm flipV="1">
            <a:off x="1905000" y="3170238"/>
            <a:ext cx="22812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8324" name="Line 36"/>
          <p:cNvSpPr>
            <a:spLocks noChangeShapeType="1"/>
          </p:cNvSpPr>
          <p:nvPr/>
        </p:nvSpPr>
        <p:spPr bwMode="auto">
          <a:xfrm flipH="1" flipV="1">
            <a:off x="3779838" y="4416425"/>
            <a:ext cx="1793875" cy="1160463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8327" name="Text Box 39"/>
          <p:cNvSpPr txBox="1">
            <a:spLocks noChangeArrowheads="1"/>
          </p:cNvSpPr>
          <p:nvPr/>
        </p:nvSpPr>
        <p:spPr bwMode="auto">
          <a:xfrm>
            <a:off x="4938713" y="2608263"/>
            <a:ext cx="76358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1">
                <a:solidFill>
                  <a:schemeClr val="tx1"/>
                </a:solidFill>
                <a:effectLst/>
                <a:latin typeface="Arial" pitchFamily="34" charset="0"/>
              </a:rPr>
              <a:t>Loan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8328" name="Text Box 40"/>
          <p:cNvSpPr txBox="1">
            <a:spLocks noChangeArrowheads="1"/>
          </p:cNvSpPr>
          <p:nvPr/>
        </p:nvSpPr>
        <p:spPr bwMode="auto">
          <a:xfrm>
            <a:off x="2401888" y="4527550"/>
            <a:ext cx="15668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1">
                <a:solidFill>
                  <a:schemeClr val="tx1"/>
                </a:solidFill>
                <a:effectLst/>
                <a:latin typeface="Arial" pitchFamily="34" charset="0"/>
              </a:rPr>
              <a:t>Registration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8329" name="Text Box 41"/>
          <p:cNvSpPr txBox="1">
            <a:spLocks noChangeArrowheads="1"/>
          </p:cNvSpPr>
          <p:nvPr/>
        </p:nvSpPr>
        <p:spPr bwMode="auto">
          <a:xfrm>
            <a:off x="1971675" y="3902075"/>
            <a:ext cx="5667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0..1</a:t>
            </a:r>
          </a:p>
        </p:txBody>
      </p:sp>
      <p:sp>
        <p:nvSpPr>
          <p:cNvPr id="1548330" name="Text Box 42"/>
          <p:cNvSpPr txBox="1">
            <a:spLocks noChangeArrowheads="1"/>
          </p:cNvSpPr>
          <p:nvPr/>
        </p:nvSpPr>
        <p:spPr bwMode="auto">
          <a:xfrm>
            <a:off x="3889375" y="3946525"/>
            <a:ext cx="5667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1..*</a:t>
            </a:r>
          </a:p>
        </p:txBody>
      </p:sp>
      <p:sp>
        <p:nvSpPr>
          <p:cNvPr id="1548332" name="Text Box 44"/>
          <p:cNvSpPr txBox="1">
            <a:spLocks noChangeArrowheads="1"/>
          </p:cNvSpPr>
          <p:nvPr/>
        </p:nvSpPr>
        <p:spPr bwMode="auto">
          <a:xfrm>
            <a:off x="352425" y="1479550"/>
            <a:ext cx="4967288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kumimoji="0" lang="fr-BE" altLang="en-US" sz="1800" i="1">
                <a:solidFill>
                  <a:schemeClr val="tx2"/>
                </a:solidFill>
                <a:effectLst/>
                <a:latin typeface="Comic Sans MS" pitchFamily="66" charset="0"/>
              </a:rPr>
              <a:t>for a given libary and registration period,</a:t>
            </a:r>
          </a:p>
          <a:p>
            <a:pPr algn="l">
              <a:spcBef>
                <a:spcPct val="0"/>
              </a:spcBef>
            </a:pPr>
            <a:r>
              <a:rPr kumimoji="0" lang="fr-BE" altLang="en-US" sz="1800" i="1">
                <a:solidFill>
                  <a:schemeClr val="tx2"/>
                </a:solidFill>
                <a:effectLst/>
                <a:latin typeface="Comic Sans MS" pitchFamily="66" charset="0"/>
              </a:rPr>
              <a:t> there may be 0 up to an unbounded number</a:t>
            </a:r>
          </a:p>
          <a:p>
            <a:pPr algn="just">
              <a:spcBef>
                <a:spcPct val="0"/>
              </a:spcBef>
            </a:pPr>
            <a:r>
              <a:rPr kumimoji="0" lang="fr-BE" altLang="en-US" sz="1800" i="1">
                <a:solidFill>
                  <a:schemeClr val="tx2"/>
                </a:solidFill>
                <a:effectLst/>
                <a:latin typeface="Comic Sans MS" pitchFamily="66" charset="0"/>
              </a:rPr>
              <a:t>of registered patrons</a:t>
            </a:r>
          </a:p>
        </p:txBody>
      </p:sp>
      <p:sp>
        <p:nvSpPr>
          <p:cNvPr id="1548334" name="Freeform 46"/>
          <p:cNvSpPr>
            <a:spLocks/>
          </p:cNvSpPr>
          <p:nvPr/>
        </p:nvSpPr>
        <p:spPr bwMode="auto">
          <a:xfrm>
            <a:off x="844550" y="2424113"/>
            <a:ext cx="1968500" cy="1414462"/>
          </a:xfrm>
          <a:custGeom>
            <a:avLst/>
            <a:gdLst>
              <a:gd name="T0" fmla="*/ 59 w 1413"/>
              <a:gd name="T1" fmla="*/ 0 h 873"/>
              <a:gd name="T2" fmla="*/ 59 w 1413"/>
              <a:gd name="T3" fmla="*/ 537 h 873"/>
              <a:gd name="T4" fmla="*/ 413 w 1413"/>
              <a:gd name="T5" fmla="*/ 819 h 873"/>
              <a:gd name="T6" fmla="*/ 1413 w 1413"/>
              <a:gd name="T7" fmla="*/ 864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3" h="873">
                <a:moveTo>
                  <a:pt x="59" y="0"/>
                </a:moveTo>
                <a:cubicBezTo>
                  <a:pt x="29" y="200"/>
                  <a:pt x="0" y="401"/>
                  <a:pt x="59" y="537"/>
                </a:cubicBezTo>
                <a:cubicBezTo>
                  <a:pt x="118" y="673"/>
                  <a:pt x="187" y="765"/>
                  <a:pt x="413" y="819"/>
                </a:cubicBezTo>
                <a:cubicBezTo>
                  <a:pt x="639" y="873"/>
                  <a:pt x="1026" y="868"/>
                  <a:pt x="1413" y="864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8335" name="Text Box 47"/>
          <p:cNvSpPr txBox="1">
            <a:spLocks noChangeArrowheads="1"/>
          </p:cNvSpPr>
          <p:nvPr/>
        </p:nvSpPr>
        <p:spPr bwMode="auto">
          <a:xfrm>
            <a:off x="2916238" y="3679825"/>
            <a:ext cx="334962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</a:p>
        </p:txBody>
      </p:sp>
      <p:sp>
        <p:nvSpPr>
          <p:cNvPr id="1548336" name="Line 48"/>
          <p:cNvSpPr>
            <a:spLocks noChangeShapeType="1"/>
          </p:cNvSpPr>
          <p:nvPr/>
        </p:nvSpPr>
        <p:spPr bwMode="auto">
          <a:xfrm flipV="1">
            <a:off x="3729038" y="1936750"/>
            <a:ext cx="2408237" cy="763588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8337" name="Text Box 49"/>
          <p:cNvSpPr txBox="1">
            <a:spLocks noChangeArrowheads="1"/>
          </p:cNvSpPr>
          <p:nvPr/>
        </p:nvSpPr>
        <p:spPr bwMode="auto">
          <a:xfrm>
            <a:off x="6135688" y="1731963"/>
            <a:ext cx="879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i="1">
                <a:solidFill>
                  <a:schemeClr val="tx2"/>
                </a:solidFill>
                <a:effectLst/>
                <a:latin typeface="Comic Sans MS" pitchFamily="66" charset="0"/>
              </a:rPr>
              <a:t>agent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9038" y="292100"/>
            <a:ext cx="7745412" cy="762000"/>
          </a:xfrm>
        </p:spPr>
        <p:txBody>
          <a:bodyPr/>
          <a:lstStyle/>
          <a:p>
            <a:r>
              <a:rPr lang="en-US" altLang="en-US"/>
              <a:t>Multiplicities, domain properties </a:t>
            </a:r>
            <a:r>
              <a:rPr lang="en-US" altLang="en-US" sz="2400"/>
              <a:t>and</a:t>
            </a:r>
            <a:r>
              <a:rPr lang="en-US" altLang="en-US"/>
              <a:t> goals</a:t>
            </a:r>
            <a:endParaRPr lang="en-US" altLang="en-US" sz="2000"/>
          </a:p>
        </p:txBody>
      </p:sp>
      <p:sp>
        <p:nvSpPr>
          <p:cNvPr id="154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127125"/>
            <a:ext cx="8802687" cy="546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Multiplicities may encode some ...</a:t>
            </a:r>
          </a:p>
          <a:p>
            <a:pPr lvl="1">
              <a:lnSpc>
                <a:spcPct val="100000"/>
              </a:lnSpc>
            </a:pPr>
            <a:r>
              <a:rPr lang="en-US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domain properties</a:t>
            </a:r>
            <a:r>
              <a:rPr lang="en-US" altLang="en-US">
                <a:solidFill>
                  <a:schemeClr val="tx1"/>
                </a:solidFill>
              </a:rPr>
              <a:t>  </a:t>
            </a:r>
            <a:r>
              <a:rPr lang="en-US" altLang="en-US" sz="2000">
                <a:solidFill>
                  <a:schemeClr val="tx1"/>
                </a:solidFill>
              </a:rPr>
              <a:t>(descriptive)</a:t>
            </a:r>
            <a:endParaRPr lang="en-US" altLang="en-US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	 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"A train may be at one platform at most at a time"</a:t>
            </a:r>
          </a:p>
          <a:p>
            <a:pPr lvl="1">
              <a:lnSpc>
                <a:spcPct val="100000"/>
              </a:lnSpc>
            </a:pPr>
            <a:r>
              <a:rPr lang="en-US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goals</a:t>
            </a:r>
            <a:r>
              <a:rPr lang="en-US" altLang="en-US">
                <a:solidFill>
                  <a:schemeClr val="tx1"/>
                </a:solidFill>
              </a:rPr>
              <a:t>  </a:t>
            </a:r>
            <a:r>
              <a:rPr lang="en-US" altLang="en-US" sz="2000">
                <a:solidFill>
                  <a:schemeClr val="tx1"/>
                </a:solidFill>
              </a:rPr>
              <a:t>(prescriptive)</a:t>
            </a:r>
            <a:endParaRPr lang="en-US" altLang="en-US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	 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"A block may not accommodate more than one train at any time”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		   "A patron may not borrow more than Max book copies at a time”</a:t>
            </a:r>
          </a:p>
          <a:p>
            <a:pPr lvl="2">
              <a:lnSpc>
                <a:spcPct val="120000"/>
              </a:lnSpc>
            </a:pPr>
            <a:r>
              <a:rPr lang="en-US" altLang="en-US"/>
              <a:t>  to be found in the goal model as well !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            </a:t>
            </a:r>
            <a:r>
              <a:rPr lang="en-US" altLang="en-US" sz="2000">
                <a:solidFill>
                  <a:schemeClr val="tx2"/>
                </a:solidFill>
              </a:rPr>
              <a:t>=&gt;</a:t>
            </a:r>
            <a:r>
              <a:rPr lang="en-US" altLang="en-US" sz="2000"/>
              <a:t>  source for goal elicitation  (parent goals </a:t>
            </a:r>
            <a:r>
              <a:rPr lang="en-US" altLang="en-US" sz="2000">
                <a:solidFill>
                  <a:schemeClr val="tx2"/>
                </a:solidFill>
              </a:rPr>
              <a:t>?</a:t>
            </a:r>
            <a:r>
              <a:rPr lang="en-US" altLang="en-US" sz="2000"/>
              <a:t>, subgoals </a:t>
            </a:r>
            <a:r>
              <a:rPr lang="en-US" altLang="en-US" sz="2000">
                <a:solidFill>
                  <a:schemeClr val="tx2"/>
                </a:solidFill>
              </a:rPr>
              <a:t>?</a:t>
            </a:r>
            <a:r>
              <a:rPr lang="en-US" altLang="en-US" sz="2000"/>
              <a:t>)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endParaRPr lang="en-US" altLang="en-US" sz="2000">
              <a:solidFill>
                <a:srgbClr val="5F5F5F"/>
              </a:solidFill>
              <a:latin typeface="Arial" pitchFamily="34" charset="0"/>
            </a:endParaRPr>
          </a:p>
          <a:p>
            <a:pPr>
              <a:lnSpc>
                <a:spcPct val="70000"/>
              </a:lnSpc>
            </a:pPr>
            <a:r>
              <a:rPr lang="en-US" altLang="en-US"/>
              <a:t>BUT ...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multiplicities mix </a:t>
            </a:r>
            <a:r>
              <a:rPr lang="en-US" altLang="en-US">
                <a:solidFill>
                  <a:schemeClr val="tx1"/>
                </a:solidFill>
              </a:rPr>
              <a:t>prescriptive</a:t>
            </a:r>
            <a:r>
              <a:rPr lang="en-US" altLang="en-US"/>
              <a:t> &amp; </a:t>
            </a:r>
            <a:r>
              <a:rPr lang="en-US" altLang="en-US">
                <a:solidFill>
                  <a:schemeClr val="tx1"/>
                </a:solidFill>
              </a:rPr>
              <a:t>descriptive</a:t>
            </a:r>
            <a:r>
              <a:rPr lang="en-US" altLang="en-US"/>
              <a:t> assertions</a:t>
            </a:r>
          </a:p>
          <a:p>
            <a:pPr lvl="1">
              <a:lnSpc>
                <a:spcPct val="100000"/>
              </a:lnSpc>
            </a:pPr>
            <a:r>
              <a:rPr lang="en-US" altLang="en-US"/>
              <a:t>most assertions are not expressible by multiplicities</a:t>
            </a:r>
          </a:p>
          <a:p>
            <a:pPr lvl="2">
              <a:lnSpc>
                <a:spcPct val="100000"/>
              </a:lnSpc>
            </a:pPr>
            <a:r>
              <a:rPr lang="en-US" altLang="en-US">
                <a:solidFill>
                  <a:srgbClr val="5F5F5F"/>
                </a:solidFill>
                <a:latin typeface="Arial" pitchFamily="34" charset="0"/>
              </a:rPr>
              <a:t>"A borrowed book must be returned within 2 weeks”</a:t>
            </a:r>
          </a:p>
          <a:p>
            <a:pPr lvl="2">
              <a:lnSpc>
                <a:spcPct val="80000"/>
              </a:lnSpc>
            </a:pPr>
            <a:r>
              <a:rPr lang="en-US" altLang="en-US">
                <a:solidFill>
                  <a:srgbClr val="5F5F5F"/>
                </a:solidFill>
                <a:latin typeface="Arial" pitchFamily="34" charset="0"/>
              </a:rPr>
              <a:t>“A copy may not be both borrowed and available”</a:t>
            </a:r>
            <a:endParaRPr lang="en-US" altLang="en-US"/>
          </a:p>
          <a:p>
            <a:pPr lvl="1">
              <a:buFontTx/>
              <a:buNone/>
            </a:pPr>
            <a:r>
              <a:rPr lang="en-US" altLang="en-US">
                <a:latin typeface="Symbol" pitchFamily="18" charset="2"/>
              </a:rPr>
              <a:t>    </a:t>
            </a:r>
            <a:r>
              <a:rPr lang="en-US" altLang="en-US" b="1">
                <a:solidFill>
                  <a:schemeClr val="tx2"/>
                </a:solidFill>
                <a:latin typeface="Symbol" pitchFamily="18" charset="2"/>
              </a:rPr>
              <a:t>Þ</a:t>
            </a:r>
            <a:r>
              <a:rPr lang="en-US" altLang="en-US">
                <a:latin typeface="Symbol" pitchFamily="18" charset="2"/>
              </a:rPr>
              <a:t>  </a:t>
            </a:r>
            <a:r>
              <a:rPr lang="en-US" altLang="en-US">
                <a:solidFill>
                  <a:schemeClr val="tx1"/>
                </a:solidFill>
              </a:rPr>
              <a:t>need for other domain invariants, goals/requirements</a:t>
            </a:r>
          </a:p>
        </p:txBody>
      </p:sp>
      <p:grpSp>
        <p:nvGrpSpPr>
          <p:cNvPr id="1546252" name="Group 12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46253" name="Rectangle 13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254" name="Rectangle 14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255" name="Rectangle 15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256" name="Line 16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257" name="Line 17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258" name="Line 18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259" name="Line 19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09550"/>
            <a:ext cx="7315200" cy="609600"/>
          </a:xfrm>
        </p:spPr>
        <p:txBody>
          <a:bodyPr/>
          <a:lstStyle/>
          <a:p>
            <a:r>
              <a:rPr lang="en-US" altLang="en-US"/>
              <a:t>Building models for RE</a:t>
            </a:r>
            <a:endParaRPr lang="en-AU" altLang="en-US"/>
          </a:p>
        </p:txBody>
      </p:sp>
      <p:sp>
        <p:nvSpPr>
          <p:cNvPr id="1576963" name="Text Box 3"/>
          <p:cNvSpPr txBox="1">
            <a:spLocks noChangeArrowheads="1"/>
          </p:cNvSpPr>
          <p:nvPr/>
        </p:nvSpPr>
        <p:spPr bwMode="auto">
          <a:xfrm>
            <a:off x="1590675" y="1050925"/>
            <a:ext cx="2152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</a:pPr>
            <a:r>
              <a:rPr lang="fr-BE" altLang="en-US">
                <a:solidFill>
                  <a:srgbClr val="5F5F5F"/>
                </a:solidFill>
                <a:effectLst/>
                <a:latin typeface="Comic Sans MS" pitchFamily="66" charset="0"/>
              </a:rPr>
              <a:t>Chap.8:  Goals</a:t>
            </a:r>
            <a:endParaRPr lang="fr-FR" altLang="en-US" sz="200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576964" name="Text Box 4"/>
          <p:cNvSpPr txBox="1">
            <a:spLocks noChangeArrowheads="1"/>
          </p:cNvSpPr>
          <p:nvPr/>
        </p:nvSpPr>
        <p:spPr bwMode="auto">
          <a:xfrm>
            <a:off x="5684838" y="1065213"/>
            <a:ext cx="2135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</a:pPr>
            <a:r>
              <a:rPr lang="fr-BE" altLang="en-US">
                <a:solidFill>
                  <a:srgbClr val="5F5F5F"/>
                </a:solidFill>
                <a:effectLst/>
                <a:latin typeface="Comic Sans MS" pitchFamily="66" charset="0"/>
              </a:rPr>
              <a:t>Chap.9:  Risks</a:t>
            </a:r>
            <a:endParaRPr lang="fr-FR" altLang="en-US">
              <a:solidFill>
                <a:srgbClr val="5F5F5F"/>
              </a:solidFill>
              <a:effectLst/>
              <a:latin typeface="Arial" pitchFamily="34" charset="0"/>
            </a:endParaRPr>
          </a:p>
        </p:txBody>
      </p:sp>
      <p:sp>
        <p:nvSpPr>
          <p:cNvPr id="1576965" name="Text Box 5"/>
          <p:cNvSpPr txBox="1">
            <a:spLocks noChangeArrowheads="1"/>
          </p:cNvSpPr>
          <p:nvPr/>
        </p:nvSpPr>
        <p:spPr bwMode="auto">
          <a:xfrm>
            <a:off x="531813" y="3709988"/>
            <a:ext cx="4144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</a:pPr>
            <a:r>
              <a:rPr lang="fr-BE" altLang="en-US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Chap.10: Conceptual objects</a:t>
            </a:r>
            <a:endParaRPr lang="fr-FR" altLang="en-US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576966" name="Text Box 6"/>
          <p:cNvSpPr txBox="1">
            <a:spLocks noChangeArrowheads="1"/>
          </p:cNvSpPr>
          <p:nvPr/>
        </p:nvSpPr>
        <p:spPr bwMode="auto">
          <a:xfrm>
            <a:off x="5581650" y="3752850"/>
            <a:ext cx="2395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</a:pPr>
            <a:r>
              <a:rPr lang="fr-BE" altLang="en-US">
                <a:solidFill>
                  <a:srgbClr val="5F5F5F"/>
                </a:solidFill>
                <a:effectLst/>
                <a:latin typeface="Comic Sans MS" pitchFamily="66" charset="0"/>
              </a:rPr>
              <a:t>Chap.11: Agents</a:t>
            </a:r>
            <a:endParaRPr lang="fr-FR" altLang="en-US" b="1">
              <a:solidFill>
                <a:srgbClr val="5F5F5F"/>
              </a:solidFill>
              <a:effectLst/>
              <a:latin typeface="Arial" pitchFamily="34" charset="0"/>
            </a:endParaRPr>
          </a:p>
        </p:txBody>
      </p:sp>
      <p:sp>
        <p:nvSpPr>
          <p:cNvPr id="1576967" name="Line 7"/>
          <p:cNvSpPr>
            <a:spLocks noChangeShapeType="1"/>
          </p:cNvSpPr>
          <p:nvPr/>
        </p:nvSpPr>
        <p:spPr bwMode="auto">
          <a:xfrm flipH="1">
            <a:off x="4730750" y="1014413"/>
            <a:ext cx="28575" cy="5541962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6968" name="Line 8"/>
          <p:cNvSpPr>
            <a:spLocks noChangeShapeType="1"/>
          </p:cNvSpPr>
          <p:nvPr/>
        </p:nvSpPr>
        <p:spPr bwMode="auto">
          <a:xfrm>
            <a:off x="533400" y="3702050"/>
            <a:ext cx="8258175" cy="1588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6969" name="Rectangle 9"/>
          <p:cNvSpPr>
            <a:spLocks noChangeArrowheads="1"/>
          </p:cNvSpPr>
          <p:nvPr/>
        </p:nvSpPr>
        <p:spPr bwMode="auto">
          <a:xfrm>
            <a:off x="490538" y="1014413"/>
            <a:ext cx="8301037" cy="5592762"/>
          </a:xfrm>
          <a:prstGeom prst="rect">
            <a:avLst/>
          </a:prstGeom>
          <a:noFill/>
          <a:ln w="9525">
            <a:solidFill>
              <a:srgbClr val="0066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76970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151313"/>
            <a:ext cx="4024312" cy="241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76971" name="Text Box 11"/>
          <p:cNvSpPr txBox="1">
            <a:spLocks noChangeArrowheads="1"/>
          </p:cNvSpPr>
          <p:nvPr/>
        </p:nvSpPr>
        <p:spPr bwMode="auto">
          <a:xfrm>
            <a:off x="1992313" y="5889625"/>
            <a:ext cx="209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fr-BE" alt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on what?</a:t>
            </a:r>
            <a:endParaRPr lang="fr-BE" altLang="en-US" b="1" i="1">
              <a:solidFill>
                <a:schemeClr val="folHlink"/>
              </a:solidFill>
              <a:effectLst/>
              <a:latin typeface="Verdana" pitchFamily="34" charset="0"/>
            </a:endParaRPr>
          </a:p>
        </p:txBody>
      </p:sp>
      <p:pic>
        <p:nvPicPr>
          <p:cNvPr id="157697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498600"/>
            <a:ext cx="4064000" cy="212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76973" name="Text Box 13"/>
          <p:cNvSpPr txBox="1">
            <a:spLocks noChangeArrowheads="1"/>
          </p:cNvSpPr>
          <p:nvPr/>
        </p:nvSpPr>
        <p:spPr bwMode="auto">
          <a:xfrm>
            <a:off x="1916113" y="2706688"/>
            <a:ext cx="16494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fr-BE" altLang="en-US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why</a:t>
            </a:r>
            <a:r>
              <a:rPr lang="fr-BE" altLang="en-US" sz="160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fr-BE" altLang="en-US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?</a:t>
            </a:r>
          </a:p>
          <a:p>
            <a:pPr>
              <a:spcBef>
                <a:spcPct val="0"/>
              </a:spcBef>
            </a:pPr>
            <a:r>
              <a:rPr lang="fr-BE" altLang="en-US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how</a:t>
            </a:r>
            <a:r>
              <a:rPr lang="fr-BE" altLang="en-US" sz="160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fr-BE" altLang="en-US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?</a:t>
            </a:r>
            <a:endParaRPr lang="fr-FR" altLang="en-US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pic>
        <p:nvPicPr>
          <p:cNvPr id="1576974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1536700"/>
            <a:ext cx="3905250" cy="211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76975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4211638"/>
            <a:ext cx="3779838" cy="235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76976" name="Text Box 16"/>
          <p:cNvSpPr txBox="1">
            <a:spLocks noChangeArrowheads="1"/>
          </p:cNvSpPr>
          <p:nvPr/>
        </p:nvSpPr>
        <p:spPr bwMode="auto">
          <a:xfrm>
            <a:off x="6021388" y="5888038"/>
            <a:ext cx="1476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fr-BE" altLang="en-US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who</a:t>
            </a:r>
            <a:r>
              <a:rPr lang="fr-BE" altLang="en-US" sz="160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fr-BE" altLang="en-US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?</a:t>
            </a:r>
            <a:endParaRPr lang="fr-BE" altLang="en-US" sz="2000">
              <a:solidFill>
                <a:srgbClr val="5F5F5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pic>
        <p:nvPicPr>
          <p:cNvPr id="1576977" name="Picture 1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8388"/>
            <a:ext cx="646113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296863"/>
            <a:ext cx="8653462" cy="762000"/>
          </a:xfrm>
        </p:spPr>
        <p:txBody>
          <a:bodyPr/>
          <a:lstStyle/>
          <a:p>
            <a:r>
              <a:rPr lang="en-US" altLang="en-US"/>
              <a:t>Attributes</a:t>
            </a:r>
          </a:p>
        </p:txBody>
      </p:sp>
      <p:sp>
        <p:nvSpPr>
          <p:cNvPr id="152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25575"/>
            <a:ext cx="8339138" cy="49244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/>
              <a:t>Intrinsic feature shared by any instance of an object</a:t>
            </a:r>
          </a:p>
          <a:p>
            <a:pPr lvl="1">
              <a:lnSpc>
                <a:spcPct val="100000"/>
              </a:lnSpc>
            </a:pPr>
            <a:r>
              <a:rPr lang="en-US" altLang="en-US" sz="2000"/>
              <a:t>entity, association, event, agent  (like associations)</a:t>
            </a:r>
          </a:p>
          <a:p>
            <a:pPr>
              <a:lnSpc>
                <a:spcPct val="130000"/>
              </a:lnSpc>
            </a:pPr>
            <a:r>
              <a:rPr lang="en-US" altLang="en-US"/>
              <a:t>An attribute </a:t>
            </a:r>
            <a:r>
              <a:rPr lang="en-US" altLang="en-US" i="1"/>
              <a:t>Att</a:t>
            </a:r>
            <a:r>
              <a:rPr lang="en-US" altLang="en-US"/>
              <a:t> of object </a:t>
            </a:r>
            <a:r>
              <a:rPr lang="en-US" altLang="en-US" i="1"/>
              <a:t>Ob </a:t>
            </a:r>
            <a:r>
              <a:rPr lang="en-US" altLang="en-US"/>
              <a:t>is a function: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altLang="en-US" sz="2000" i="1"/>
              <a:t>                              Att</a:t>
            </a:r>
            <a:r>
              <a:rPr lang="en-US" altLang="en-US" sz="2000"/>
              <a:t>:  </a:t>
            </a:r>
            <a:r>
              <a:rPr lang="en-US" altLang="en-US" sz="2000" i="1"/>
              <a:t>Ob</a:t>
            </a:r>
            <a:r>
              <a:rPr lang="en-US" altLang="en-US" sz="2000"/>
              <a:t>  </a:t>
            </a:r>
            <a:r>
              <a:rPr lang="en-US" altLang="en-US" sz="2000">
                <a:latin typeface="Symbol" pitchFamily="18" charset="2"/>
              </a:rPr>
              <a:t>®</a:t>
            </a:r>
            <a:r>
              <a:rPr lang="en-US" altLang="en-US" sz="2000"/>
              <a:t>  SORT</a:t>
            </a:r>
            <a:r>
              <a:rPr lang="en-US" altLang="en-US"/>
              <a:t>   </a:t>
            </a:r>
            <a:endParaRPr lang="en-US" altLang="en-US" sz="1800">
              <a:solidFill>
                <a:schemeClr val="bg2"/>
              </a:solidFill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</a:t>
            </a:r>
            <a:r>
              <a:rPr lang="en-US" altLang="en-US" sz="2000"/>
              <a:t>:  </a:t>
            </a:r>
            <a:r>
              <a:rPr lang="en-US" altLang="en-US"/>
              <a:t>set of possible attribute values </a:t>
            </a:r>
            <a:r>
              <a:rPr lang="en-US" altLang="en-US" sz="2000"/>
              <a:t>(function range)</a:t>
            </a: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 sz="2000"/>
              <a:t>NOT a conceptual object we want to model</a:t>
            </a:r>
          </a:p>
          <a:p>
            <a:pPr lvl="1"/>
            <a:r>
              <a:rPr lang="en-US" altLang="en-US" sz="2000"/>
              <a:t>may be declared by ...</a:t>
            </a:r>
          </a:p>
          <a:p>
            <a:pPr lvl="2">
              <a:buFontTx/>
              <a:buChar char="•"/>
            </a:pPr>
            <a:r>
              <a:rPr lang="en-US" altLang="en-US" sz="1800"/>
              <a:t>predefined, domain-independent name</a:t>
            </a:r>
          </a:p>
          <a:p>
            <a:pPr lvl="2"/>
            <a:r>
              <a:rPr lang="en-US" altLang="en-US" sz="1800"/>
              <a:t>         </a:t>
            </a:r>
            <a:r>
              <a:rPr lang="en-US" altLang="en-US" sz="1800">
                <a:solidFill>
                  <a:srgbClr val="5F5F5F"/>
                </a:solidFill>
                <a:latin typeface="Arial" pitchFamily="34" charset="0"/>
              </a:rPr>
              <a:t>CopyAvailable: </a:t>
            </a:r>
            <a:r>
              <a:rPr lang="en-US" altLang="en-US" sz="1800" b="1">
                <a:solidFill>
                  <a:srgbClr val="5F5F5F"/>
                </a:solidFill>
                <a:latin typeface="Arial" pitchFamily="34" charset="0"/>
              </a:rPr>
              <a:t>Boolean</a:t>
            </a:r>
            <a:r>
              <a:rPr lang="en-US" altLang="en-US" sz="1800"/>
              <a:t>      </a:t>
            </a:r>
            <a:r>
              <a:rPr lang="en-US" altLang="en-US" sz="1800">
                <a:solidFill>
                  <a:srgbClr val="5F5F5F"/>
                </a:solidFill>
                <a:latin typeface="Arial" pitchFamily="34" charset="0"/>
              </a:rPr>
              <a:t>PatronName: </a:t>
            </a:r>
            <a:r>
              <a:rPr lang="en-US" altLang="en-US" sz="1800" b="1">
                <a:solidFill>
                  <a:srgbClr val="5F5F5F"/>
                </a:solidFill>
                <a:latin typeface="Arial" pitchFamily="34" charset="0"/>
              </a:rPr>
              <a:t>String</a:t>
            </a:r>
          </a:p>
          <a:p>
            <a:pPr lvl="2">
              <a:lnSpc>
                <a:spcPct val="120000"/>
              </a:lnSpc>
              <a:buFontTx/>
              <a:buChar char="•"/>
            </a:pPr>
            <a:r>
              <a:rPr lang="en-US" altLang="en-US" sz="1800"/>
              <a:t>domain-specific name</a:t>
            </a:r>
          </a:p>
          <a:p>
            <a:pPr lvl="2"/>
            <a:r>
              <a:rPr lang="en-US" altLang="en-US" sz="1800">
                <a:solidFill>
                  <a:srgbClr val="5F5F5F"/>
                </a:solidFill>
                <a:latin typeface="Arial" pitchFamily="34" charset="0"/>
              </a:rPr>
              <a:t>           BlockSpeedLimit: </a:t>
            </a:r>
            <a:r>
              <a:rPr lang="en-US" altLang="en-US" sz="1800" b="1">
                <a:solidFill>
                  <a:srgbClr val="5F5F5F"/>
                </a:solidFill>
                <a:latin typeface="Arial" pitchFamily="34" charset="0"/>
              </a:rPr>
              <a:t>Speed</a:t>
            </a:r>
            <a:r>
              <a:rPr lang="en-US" altLang="en-US" sz="1800"/>
              <a:t>      </a:t>
            </a:r>
            <a:r>
              <a:rPr lang="en-US" altLang="en-US" sz="1800">
                <a:solidFill>
                  <a:srgbClr val="5F5F5F"/>
                </a:solidFill>
                <a:latin typeface="Arial" pitchFamily="34" charset="0"/>
              </a:rPr>
              <a:t>Keywords: </a:t>
            </a:r>
            <a:r>
              <a:rPr lang="en-US" altLang="en-US" sz="1800" b="1">
                <a:solidFill>
                  <a:srgbClr val="5F5F5F"/>
                </a:solidFill>
                <a:latin typeface="Arial" pitchFamily="34" charset="0"/>
              </a:rPr>
              <a:t>Topics</a:t>
            </a:r>
          </a:p>
          <a:p>
            <a:pPr lvl="2">
              <a:buFontTx/>
              <a:buChar char="•"/>
            </a:pPr>
            <a:r>
              <a:rPr lang="en-US" altLang="en-US" sz="1800"/>
              <a:t>enumeration</a:t>
            </a:r>
          </a:p>
          <a:p>
            <a:pPr lvl="2">
              <a:lnSpc>
                <a:spcPct val="100000"/>
              </a:lnSpc>
            </a:pPr>
            <a:r>
              <a:rPr lang="en-US" altLang="en-US" sz="1800">
                <a:solidFill>
                  <a:srgbClr val="5F5F5F"/>
                </a:solidFill>
                <a:latin typeface="Arial" pitchFamily="34" charset="0"/>
              </a:rPr>
              <a:t>           GoSignal: </a:t>
            </a:r>
            <a:r>
              <a:rPr lang="en-US" altLang="en-US" sz="1800" b="1">
                <a:solidFill>
                  <a:srgbClr val="5F5F5F"/>
                </a:solidFill>
                <a:latin typeface="Arial" pitchFamily="34" charset="0"/>
              </a:rPr>
              <a:t>{on, off}</a:t>
            </a:r>
            <a:endParaRPr lang="en-US" altLang="en-US" sz="1800"/>
          </a:p>
        </p:txBody>
      </p:sp>
      <p:grpSp>
        <p:nvGrpSpPr>
          <p:cNvPr id="1526796" name="Group 12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26797" name="Rectangle 13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798" name="Rectangle 14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799" name="Rectangle 15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800" name="Line 16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801" name="Line 17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802" name="Line 18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803" name="Line 19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225425"/>
            <a:ext cx="8653462" cy="762000"/>
          </a:xfrm>
        </p:spPr>
        <p:txBody>
          <a:bodyPr/>
          <a:lstStyle/>
          <a:p>
            <a:r>
              <a:rPr lang="en-US" altLang="en-US"/>
              <a:t>Attributes  </a:t>
            </a:r>
            <a:r>
              <a:rPr lang="en-US" altLang="en-US" sz="2000"/>
              <a:t>(2)</a:t>
            </a:r>
            <a:endParaRPr lang="en-US" altLang="en-US"/>
          </a:p>
        </p:txBody>
      </p:sp>
      <p:sp>
        <p:nvSpPr>
          <p:cNvPr id="154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311275"/>
            <a:ext cx="8839200" cy="49244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Elementary</a:t>
            </a:r>
            <a:r>
              <a:rPr lang="en-US" altLang="en-US"/>
              <a:t> attribute:  sort is a set of atomic values</a:t>
            </a:r>
            <a:endParaRPr lang="en-US" altLang="en-US" sz="2000"/>
          </a:p>
          <a:p>
            <a:pPr lvl="1">
              <a:lnSpc>
                <a:spcPct val="100000"/>
              </a:lnSpc>
            </a:pP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en-US" altLang="en-US" sz="2000"/>
              <a:t>e.g.</a:t>
            </a:r>
            <a:r>
              <a:rPr lang="en-US" altLang="en-US" sz="2000">
                <a:latin typeface="Arial" pitchFamily="34" charset="0"/>
              </a:rPr>
              <a:t>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  DoorsState: </a:t>
            </a:r>
            <a:r>
              <a:rPr lang="en-US" altLang="en-US" sz="2000" b="1">
                <a:solidFill>
                  <a:srgbClr val="5F5F5F"/>
                </a:solidFill>
                <a:latin typeface="Arial" pitchFamily="34" charset="0"/>
              </a:rPr>
              <a:t>{open, closed}</a:t>
            </a:r>
            <a:r>
              <a:rPr lang="en-US" altLang="en-US" sz="2000"/>
              <a:t> </a:t>
            </a:r>
          </a:p>
          <a:p>
            <a:pPr>
              <a:lnSpc>
                <a:spcPct val="100000"/>
              </a:lnSpc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Structured</a:t>
            </a:r>
            <a:r>
              <a:rPr lang="en-US" altLang="en-US"/>
              <a:t> attribute:  sort defined with type constructo</a:t>
            </a:r>
            <a:r>
              <a:rPr lang="en-US" altLang="en-US" sz="2000"/>
              <a:t>r</a:t>
            </a:r>
          </a:p>
          <a:p>
            <a:pPr lvl="1"/>
            <a:r>
              <a:rPr lang="en-US" altLang="en-US" sz="2000"/>
              <a:t>Tuple, SetOf, SequenceOf, Union</a:t>
            </a:r>
          </a:p>
          <a:p>
            <a:pPr lvl="1"/>
            <a:r>
              <a:rPr lang="en-US" altLang="en-US" sz="2000"/>
              <a:t>e.g.   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Keywords: </a:t>
            </a:r>
            <a:r>
              <a:rPr lang="en-US" altLang="en-US" sz="2000" b="1">
                <a:solidFill>
                  <a:srgbClr val="5F5F5F"/>
                </a:solidFill>
                <a:latin typeface="Arial" pitchFamily="34" charset="0"/>
              </a:rPr>
              <a:t>SetOf [Topic] </a:t>
            </a:r>
            <a:r>
              <a:rPr lang="en-US" altLang="en-US" sz="2000"/>
              <a:t>, 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dateRange: </a:t>
            </a:r>
            <a:r>
              <a:rPr lang="en-US" altLang="en-US" sz="2000" b="1">
                <a:solidFill>
                  <a:srgbClr val="5F5F5F"/>
                </a:solidFill>
                <a:latin typeface="Arial" pitchFamily="34" charset="0"/>
              </a:rPr>
              <a:t>SeqOf [Date]</a:t>
            </a:r>
          </a:p>
          <a:p>
            <a:r>
              <a:rPr lang="en-US" altLang="en-US"/>
              <a:t>Precise, domain-specific semantics of attribute must be defined in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Has</a:t>
            </a:r>
            <a:r>
              <a:rPr lang="en-US" altLang="en-US"/>
              <a:t> annotations</a:t>
            </a:r>
          </a:p>
          <a:p>
            <a:pPr>
              <a:lnSpc>
                <a:spcPct val="100000"/>
              </a:lnSpc>
            </a:pPr>
            <a:r>
              <a:rPr lang="en-US" altLang="en-US"/>
              <a:t>Attribute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multiplicity</a:t>
            </a:r>
            <a:r>
              <a:rPr lang="en-US" altLang="en-US"/>
              <a:t>:  min/max number of values the attribute may take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/>
              <a:t>[</a:t>
            </a:r>
            <a:r>
              <a:rPr lang="en-US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en-US" sz="2000"/>
              <a:t>..x]:  optional attribute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/>
              <a:t>[x..</a:t>
            </a:r>
            <a:r>
              <a:rPr lang="en-US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</a:t>
            </a:r>
            <a:r>
              <a:rPr lang="en-US" altLang="en-US" sz="2000"/>
              <a:t>]:  attribute value =  set of values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/>
              <a:t>[1..1]:   mandatory attribute, single value:  by default, omitted</a:t>
            </a:r>
          </a:p>
          <a:p>
            <a:pPr lvl="1">
              <a:buFontTx/>
              <a:buNone/>
            </a:pPr>
            <a:r>
              <a:rPr lang="en-US" altLang="en-US" sz="2000"/>
              <a:t>e.g. 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PhoneNr [0..*]: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String  </a:t>
            </a:r>
            <a:r>
              <a:rPr lang="en-US" altLang="en-US" sz="2000"/>
              <a:t> optional, possibly multiple values</a:t>
            </a:r>
            <a:endParaRPr lang="en-US" altLang="en-US"/>
          </a:p>
        </p:txBody>
      </p:sp>
      <p:grpSp>
        <p:nvGrpSpPr>
          <p:cNvPr id="1549324" name="Group 12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49325" name="Rectangle 13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326" name="Rectangle 14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327" name="Rectangle 15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328" name="Line 16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9329" name="Line 17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9330" name="Line 18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9331" name="Line 19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338" name="Line 2"/>
          <p:cNvSpPr>
            <a:spLocks noChangeShapeType="1"/>
          </p:cNvSpPr>
          <p:nvPr/>
        </p:nvSpPr>
        <p:spPr bwMode="auto">
          <a:xfrm>
            <a:off x="1079500" y="3778250"/>
            <a:ext cx="852488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0339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298450"/>
            <a:ext cx="8794750" cy="812800"/>
          </a:xfrm>
        </p:spPr>
        <p:txBody>
          <a:bodyPr/>
          <a:lstStyle/>
          <a:p>
            <a:r>
              <a:rPr lang="en-US" altLang="en-US"/>
              <a:t>Entities, associations, attributes in </a:t>
            </a:r>
            <a:r>
              <a:rPr lang="en-US" altLang="en-US" sz="2400"/>
              <a:t>UML</a:t>
            </a:r>
          </a:p>
        </p:txBody>
      </p:sp>
      <p:sp>
        <p:nvSpPr>
          <p:cNvPr id="1550340" name="Line 4"/>
          <p:cNvSpPr>
            <a:spLocks noChangeShapeType="1"/>
          </p:cNvSpPr>
          <p:nvPr/>
        </p:nvSpPr>
        <p:spPr bwMode="auto">
          <a:xfrm>
            <a:off x="4240213" y="4319588"/>
            <a:ext cx="2347912" cy="842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0341" name="Text Box 5"/>
          <p:cNvSpPr txBox="1">
            <a:spLocks noChangeArrowheads="1"/>
          </p:cNvSpPr>
          <p:nvPr/>
        </p:nvSpPr>
        <p:spPr bwMode="auto">
          <a:xfrm>
            <a:off x="6637338" y="4948238"/>
            <a:ext cx="2249487" cy="854075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       Platform</a:t>
            </a:r>
          </a:p>
        </p:txBody>
      </p:sp>
      <p:sp>
        <p:nvSpPr>
          <p:cNvPr id="1550342" name="Line 6"/>
          <p:cNvSpPr>
            <a:spLocks noChangeShapeType="1"/>
          </p:cNvSpPr>
          <p:nvPr/>
        </p:nvSpPr>
        <p:spPr bwMode="auto">
          <a:xfrm flipV="1">
            <a:off x="4268788" y="3779838"/>
            <a:ext cx="225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0343" name="Text Box 7"/>
          <p:cNvSpPr txBox="1">
            <a:spLocks noChangeArrowheads="1"/>
          </p:cNvSpPr>
          <p:nvPr/>
        </p:nvSpPr>
        <p:spPr bwMode="auto">
          <a:xfrm>
            <a:off x="5235575" y="4313238"/>
            <a:ext cx="971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2000" b="1">
                <a:solidFill>
                  <a:schemeClr val="tx1"/>
                </a:solidFill>
                <a:effectLst/>
                <a:latin typeface="Arial" pitchFamily="34" charset="0"/>
              </a:rPr>
              <a:t>At</a:t>
            </a:r>
            <a:endParaRPr lang="fr-BE" altLang="en-US" sz="1800" b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50344" name="Text Box 8"/>
          <p:cNvSpPr txBox="1">
            <a:spLocks noChangeArrowheads="1"/>
          </p:cNvSpPr>
          <p:nvPr/>
        </p:nvSpPr>
        <p:spPr bwMode="auto">
          <a:xfrm>
            <a:off x="5165725" y="3317875"/>
            <a:ext cx="635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2000" b="1">
                <a:solidFill>
                  <a:schemeClr val="tx1"/>
                </a:solidFill>
                <a:effectLst/>
                <a:latin typeface="Arial" pitchFamily="34" charset="0"/>
              </a:rPr>
              <a:t>On</a:t>
            </a:r>
            <a:endParaRPr lang="fr-BE" altLang="en-US" sz="1800" b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50345" name="Text Box 9"/>
          <p:cNvSpPr txBox="1">
            <a:spLocks noChangeArrowheads="1"/>
          </p:cNvSpPr>
          <p:nvPr/>
        </p:nvSpPr>
        <p:spPr bwMode="auto">
          <a:xfrm>
            <a:off x="6583363" y="3425825"/>
            <a:ext cx="2293937" cy="1090613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Comic Sans MS" pitchFamily="66" charset="0"/>
              </a:rPr>
              <a:t>         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Block</a:t>
            </a:r>
          </a:p>
        </p:txBody>
      </p:sp>
      <p:sp>
        <p:nvSpPr>
          <p:cNvPr id="1550346" name="Line 10"/>
          <p:cNvSpPr>
            <a:spLocks noChangeShapeType="1"/>
          </p:cNvSpPr>
          <p:nvPr/>
        </p:nvSpPr>
        <p:spPr bwMode="auto">
          <a:xfrm flipV="1">
            <a:off x="6623050" y="3913188"/>
            <a:ext cx="2268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0347" name="Text Box 11"/>
          <p:cNvSpPr txBox="1">
            <a:spLocks noChangeArrowheads="1"/>
          </p:cNvSpPr>
          <p:nvPr/>
        </p:nvSpPr>
        <p:spPr bwMode="auto">
          <a:xfrm>
            <a:off x="6646863" y="3967163"/>
            <a:ext cx="219551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SpeedLimit: </a:t>
            </a:r>
            <a:r>
              <a:rPr lang="fr-BE" altLang="en-US" sz="1800" i="1">
                <a:solidFill>
                  <a:schemeClr val="tx1"/>
                </a:solidFill>
                <a:effectLst/>
                <a:latin typeface="Arial" pitchFamily="34" charset="0"/>
              </a:rPr>
              <a:t>Speed</a:t>
            </a:r>
          </a:p>
        </p:txBody>
      </p:sp>
      <p:sp>
        <p:nvSpPr>
          <p:cNvPr id="1550348" name="Text Box 12"/>
          <p:cNvSpPr txBox="1">
            <a:spLocks noChangeArrowheads="1"/>
          </p:cNvSpPr>
          <p:nvPr/>
        </p:nvSpPr>
        <p:spPr bwMode="auto">
          <a:xfrm>
            <a:off x="1784350" y="3486150"/>
            <a:ext cx="2444750" cy="1454150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Comic Sans MS" pitchFamily="66" charset="0"/>
              </a:rPr>
              <a:t>       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Train</a:t>
            </a:r>
          </a:p>
        </p:txBody>
      </p:sp>
      <p:sp>
        <p:nvSpPr>
          <p:cNvPr id="1550349" name="Line 13"/>
          <p:cNvSpPr>
            <a:spLocks noChangeShapeType="1"/>
          </p:cNvSpPr>
          <p:nvPr/>
        </p:nvSpPr>
        <p:spPr bwMode="auto">
          <a:xfrm flipV="1">
            <a:off x="1816100" y="3913188"/>
            <a:ext cx="2397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0350" name="Text Box 14"/>
          <p:cNvSpPr txBox="1">
            <a:spLocks noChangeArrowheads="1"/>
          </p:cNvSpPr>
          <p:nvPr/>
        </p:nvSpPr>
        <p:spPr bwMode="auto">
          <a:xfrm>
            <a:off x="1866900" y="3987800"/>
            <a:ext cx="247015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CurrentSpeed: </a:t>
            </a:r>
            <a:r>
              <a:rPr lang="fr-BE" altLang="en-US" sz="1800" i="1">
                <a:solidFill>
                  <a:schemeClr val="tx1"/>
                </a:solidFill>
                <a:effectLst/>
                <a:latin typeface="Arial" pitchFamily="34" charset="0"/>
              </a:rPr>
              <a:t>Speed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algn="l">
              <a:spcBef>
                <a:spcPts val="20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CurrentLoc: </a:t>
            </a:r>
            <a:r>
              <a:rPr lang="fr-BE" altLang="en-US" sz="1800" i="1">
                <a:solidFill>
                  <a:schemeClr val="tx1"/>
                </a:solidFill>
                <a:effectLst/>
                <a:latin typeface="Arial" pitchFamily="34" charset="0"/>
              </a:rPr>
              <a:t>Location</a:t>
            </a:r>
          </a:p>
          <a:p>
            <a:pPr algn="l">
              <a:spcBef>
                <a:spcPts val="20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DoorsState: </a:t>
            </a:r>
            <a:r>
              <a:rPr lang="fr-BE" altLang="en-US" sz="1600">
                <a:solidFill>
                  <a:schemeClr val="tx1"/>
                </a:solidFill>
                <a:effectLst/>
                <a:latin typeface="Arial" pitchFamily="34" charset="0"/>
              </a:rPr>
              <a:t>{open,...}</a:t>
            </a:r>
            <a:endParaRPr lang="fr-BE" altLang="en-US" sz="1800"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50351" name="Line 15"/>
          <p:cNvSpPr>
            <a:spLocks noChangeShapeType="1"/>
          </p:cNvSpPr>
          <p:nvPr/>
        </p:nvSpPr>
        <p:spPr bwMode="auto">
          <a:xfrm flipV="1">
            <a:off x="6642100" y="5359400"/>
            <a:ext cx="2254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0352" name="Text Box 16"/>
          <p:cNvSpPr txBox="1">
            <a:spLocks noChangeArrowheads="1"/>
          </p:cNvSpPr>
          <p:nvPr/>
        </p:nvSpPr>
        <p:spPr bwMode="auto">
          <a:xfrm>
            <a:off x="6704013" y="5300663"/>
            <a:ext cx="57467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...</a:t>
            </a:r>
          </a:p>
        </p:txBody>
      </p:sp>
      <p:sp>
        <p:nvSpPr>
          <p:cNvPr id="1550353" name="Text Box 17"/>
          <p:cNvSpPr txBox="1">
            <a:spLocks noChangeArrowheads="1"/>
          </p:cNvSpPr>
          <p:nvPr/>
        </p:nvSpPr>
        <p:spPr bwMode="auto">
          <a:xfrm>
            <a:off x="4229100" y="3344863"/>
            <a:ext cx="604838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0..1</a:t>
            </a:r>
          </a:p>
        </p:txBody>
      </p:sp>
      <p:sp>
        <p:nvSpPr>
          <p:cNvPr id="1550354" name="Text Box 18"/>
          <p:cNvSpPr txBox="1">
            <a:spLocks noChangeArrowheads="1"/>
          </p:cNvSpPr>
          <p:nvPr/>
        </p:nvSpPr>
        <p:spPr bwMode="auto">
          <a:xfrm>
            <a:off x="6072188" y="5162550"/>
            <a:ext cx="60483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0..1</a:t>
            </a:r>
          </a:p>
        </p:txBody>
      </p:sp>
      <p:sp>
        <p:nvSpPr>
          <p:cNvPr id="1550355" name="Text Box 19"/>
          <p:cNvSpPr txBox="1">
            <a:spLocks noChangeArrowheads="1"/>
          </p:cNvSpPr>
          <p:nvPr/>
        </p:nvSpPr>
        <p:spPr bwMode="auto">
          <a:xfrm>
            <a:off x="6027738" y="3344863"/>
            <a:ext cx="6048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0..1</a:t>
            </a:r>
          </a:p>
        </p:txBody>
      </p:sp>
      <p:sp>
        <p:nvSpPr>
          <p:cNvPr id="1550356" name="Text Box 20"/>
          <p:cNvSpPr txBox="1">
            <a:spLocks noChangeArrowheads="1"/>
          </p:cNvSpPr>
          <p:nvPr/>
        </p:nvSpPr>
        <p:spPr bwMode="auto">
          <a:xfrm>
            <a:off x="4184650" y="3749675"/>
            <a:ext cx="709613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isOn</a:t>
            </a:r>
          </a:p>
        </p:txBody>
      </p:sp>
      <p:sp>
        <p:nvSpPr>
          <p:cNvPr id="1550357" name="Text Box 21"/>
          <p:cNvSpPr txBox="1">
            <a:spLocks noChangeArrowheads="1"/>
          </p:cNvSpPr>
          <p:nvPr/>
        </p:nvSpPr>
        <p:spPr bwMode="auto">
          <a:xfrm>
            <a:off x="5353050" y="3762375"/>
            <a:ext cx="14493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holdsTrain</a:t>
            </a:r>
          </a:p>
        </p:txBody>
      </p:sp>
      <p:sp>
        <p:nvSpPr>
          <p:cNvPr id="1550358" name="Text Box 22"/>
          <p:cNvSpPr txBox="1">
            <a:spLocks noChangeArrowheads="1"/>
          </p:cNvSpPr>
          <p:nvPr/>
        </p:nvSpPr>
        <p:spPr bwMode="auto">
          <a:xfrm>
            <a:off x="4184650" y="4371975"/>
            <a:ext cx="455613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50368" name="Text Box 32"/>
          <p:cNvSpPr txBox="1">
            <a:spLocks noChangeArrowheads="1"/>
          </p:cNvSpPr>
          <p:nvPr/>
        </p:nvSpPr>
        <p:spPr bwMode="auto">
          <a:xfrm>
            <a:off x="280988" y="3562350"/>
            <a:ext cx="754062" cy="442913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Car</a:t>
            </a:r>
          </a:p>
        </p:txBody>
      </p:sp>
      <p:sp>
        <p:nvSpPr>
          <p:cNvPr id="1550369" name="Text Box 33"/>
          <p:cNvSpPr txBox="1">
            <a:spLocks noChangeArrowheads="1"/>
          </p:cNvSpPr>
          <p:nvPr/>
        </p:nvSpPr>
        <p:spPr bwMode="auto">
          <a:xfrm>
            <a:off x="1238250" y="3430588"/>
            <a:ext cx="574675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2000" b="1">
                <a:solidFill>
                  <a:schemeClr val="tx1"/>
                </a:solidFill>
                <a:effectLst/>
                <a:latin typeface="Arial" pitchFamily="34" charset="0"/>
              </a:rPr>
              <a:t>In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50373" name="Rectangle 37"/>
          <p:cNvSpPr>
            <a:spLocks noChangeArrowheads="1"/>
          </p:cNvSpPr>
          <p:nvPr/>
        </p:nvSpPr>
        <p:spPr bwMode="auto">
          <a:xfrm>
            <a:off x="3675063" y="1527175"/>
            <a:ext cx="3432175" cy="1295400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0374" name="Text Box 38"/>
          <p:cNvSpPr txBox="1">
            <a:spLocks noChangeArrowheads="1"/>
          </p:cNvSpPr>
          <p:nvPr/>
        </p:nvSpPr>
        <p:spPr bwMode="auto">
          <a:xfrm>
            <a:off x="4578350" y="1565275"/>
            <a:ext cx="2028825" cy="512763"/>
          </a:xfrm>
          <a:prstGeom prst="rect">
            <a:avLst/>
          </a:prstGeom>
          <a:solidFill>
            <a:srgbClr val="CECF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AU" altLang="en-US" sz="1800">
                <a:solidFill>
                  <a:schemeClr val="tx1"/>
                </a:solidFill>
                <a:effectLst/>
                <a:latin typeface="Arial" pitchFamily="34" charset="0"/>
              </a:rPr>
              <a:t>Command</a:t>
            </a:r>
          </a:p>
        </p:txBody>
      </p:sp>
      <p:sp>
        <p:nvSpPr>
          <p:cNvPr id="1550375" name="Text Box 39"/>
          <p:cNvSpPr txBox="1">
            <a:spLocks noChangeArrowheads="1"/>
          </p:cNvSpPr>
          <p:nvPr/>
        </p:nvSpPr>
        <p:spPr bwMode="auto">
          <a:xfrm>
            <a:off x="3630613" y="2105025"/>
            <a:ext cx="358775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CommandedSpeed:  </a:t>
            </a:r>
            <a:r>
              <a:rPr lang="fr-BE" altLang="en-US" sz="1800" i="1">
                <a:solidFill>
                  <a:schemeClr val="tx1"/>
                </a:solidFill>
                <a:effectLst/>
                <a:latin typeface="Arial" pitchFamily="34" charset="0"/>
              </a:rPr>
              <a:t>Speed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algn="l">
              <a:spcBef>
                <a:spcPts val="20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CommandedAccel : </a:t>
            </a:r>
            <a:r>
              <a:rPr lang="fr-BE" altLang="en-US" sz="1800" i="1">
                <a:solidFill>
                  <a:schemeClr val="tx1"/>
                </a:solidFill>
                <a:effectLst/>
                <a:latin typeface="Arial" pitchFamily="34" charset="0"/>
              </a:rPr>
              <a:t> Acceleration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fr-BE" altLang="en-US" sz="1800"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50376" name="Line 40"/>
          <p:cNvSpPr>
            <a:spLocks noChangeShapeType="1"/>
          </p:cNvSpPr>
          <p:nvPr/>
        </p:nvSpPr>
        <p:spPr bwMode="auto">
          <a:xfrm>
            <a:off x="3684588" y="1993900"/>
            <a:ext cx="3400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0377" name="Line 41"/>
          <p:cNvSpPr>
            <a:spLocks noChangeShapeType="1"/>
          </p:cNvSpPr>
          <p:nvPr/>
        </p:nvSpPr>
        <p:spPr bwMode="auto">
          <a:xfrm flipV="1">
            <a:off x="2941638" y="2182813"/>
            <a:ext cx="752475" cy="1281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0378" name="Text Box 42"/>
          <p:cNvSpPr txBox="1">
            <a:spLocks noChangeArrowheads="1"/>
          </p:cNvSpPr>
          <p:nvPr/>
        </p:nvSpPr>
        <p:spPr bwMode="auto">
          <a:xfrm>
            <a:off x="2178050" y="2535238"/>
            <a:ext cx="119697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2000" b="1">
                <a:solidFill>
                  <a:schemeClr val="tx1"/>
                </a:solidFill>
                <a:effectLst/>
                <a:latin typeface="Arial" pitchFamily="34" charset="0"/>
              </a:rPr>
              <a:t>Driving</a:t>
            </a:r>
            <a:endParaRPr lang="fr-BE" altLang="en-US" sz="1800" b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50379" name="Text Box 43"/>
          <p:cNvSpPr txBox="1">
            <a:spLocks noChangeArrowheads="1"/>
          </p:cNvSpPr>
          <p:nvPr/>
        </p:nvSpPr>
        <p:spPr bwMode="auto">
          <a:xfrm>
            <a:off x="2659063" y="3140075"/>
            <a:ext cx="3825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</a:p>
        </p:txBody>
      </p:sp>
      <p:sp>
        <p:nvSpPr>
          <p:cNvPr id="1550380" name="Text Box 44"/>
          <p:cNvSpPr txBox="1">
            <a:spLocks noChangeArrowheads="1"/>
          </p:cNvSpPr>
          <p:nvPr/>
        </p:nvSpPr>
        <p:spPr bwMode="auto">
          <a:xfrm>
            <a:off x="3367088" y="1985963"/>
            <a:ext cx="4572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50389" name="Text Box 53"/>
          <p:cNvSpPr txBox="1">
            <a:spLocks noChangeArrowheads="1"/>
          </p:cNvSpPr>
          <p:nvPr/>
        </p:nvSpPr>
        <p:spPr bwMode="auto">
          <a:xfrm>
            <a:off x="196850" y="2759075"/>
            <a:ext cx="171926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i="1">
                <a:solidFill>
                  <a:schemeClr val="tx2"/>
                </a:solidFill>
                <a:effectLst/>
                <a:latin typeface="Comic Sans MS" pitchFamily="66" charset="0"/>
              </a:rPr>
              <a:t>attribute</a:t>
            </a:r>
            <a:endParaRPr lang="fr-BE" altLang="en-US" sz="1800" i="1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1550391" name="Line 55"/>
          <p:cNvSpPr>
            <a:spLocks noChangeShapeType="1"/>
          </p:cNvSpPr>
          <p:nvPr/>
        </p:nvSpPr>
        <p:spPr bwMode="auto">
          <a:xfrm>
            <a:off x="1346200" y="3021013"/>
            <a:ext cx="636588" cy="111601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5575"/>
            <a:ext cx="8794750" cy="812800"/>
          </a:xfrm>
        </p:spPr>
        <p:txBody>
          <a:bodyPr/>
          <a:lstStyle/>
          <a:p>
            <a:r>
              <a:rPr lang="en-US" altLang="en-US"/>
              <a:t>Entities, agents, associations, attributes in </a:t>
            </a:r>
            <a:r>
              <a:rPr lang="en-US" altLang="en-US" sz="2400"/>
              <a:t>UML</a:t>
            </a:r>
          </a:p>
        </p:txBody>
      </p:sp>
      <p:sp>
        <p:nvSpPr>
          <p:cNvPr id="1551365" name="Line 5"/>
          <p:cNvSpPr>
            <a:spLocks noChangeShapeType="1"/>
          </p:cNvSpPr>
          <p:nvPr/>
        </p:nvSpPr>
        <p:spPr bwMode="auto">
          <a:xfrm flipV="1">
            <a:off x="6562725" y="1771650"/>
            <a:ext cx="977900" cy="3302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1366" name="Line 6"/>
          <p:cNvSpPr>
            <a:spLocks noChangeShapeType="1"/>
          </p:cNvSpPr>
          <p:nvPr/>
        </p:nvSpPr>
        <p:spPr bwMode="auto">
          <a:xfrm flipV="1">
            <a:off x="3387725" y="4560888"/>
            <a:ext cx="739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1367" name="Line 7"/>
          <p:cNvSpPr>
            <a:spLocks noChangeShapeType="1"/>
          </p:cNvSpPr>
          <p:nvPr/>
        </p:nvSpPr>
        <p:spPr bwMode="auto">
          <a:xfrm flipV="1">
            <a:off x="1595438" y="4546600"/>
            <a:ext cx="7381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1368" name="Line 8"/>
          <p:cNvSpPr>
            <a:spLocks noChangeShapeType="1"/>
          </p:cNvSpPr>
          <p:nvPr/>
        </p:nvSpPr>
        <p:spPr bwMode="auto">
          <a:xfrm>
            <a:off x="2806700" y="3605213"/>
            <a:ext cx="0" cy="715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1369" name="Line 9"/>
          <p:cNvSpPr>
            <a:spLocks noChangeShapeType="1"/>
          </p:cNvSpPr>
          <p:nvPr/>
        </p:nvSpPr>
        <p:spPr bwMode="auto">
          <a:xfrm flipH="1">
            <a:off x="6645275" y="3705225"/>
            <a:ext cx="0" cy="941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1370" name="Text Box 10"/>
          <p:cNvSpPr txBox="1">
            <a:spLocks noChangeArrowheads="1"/>
          </p:cNvSpPr>
          <p:nvPr/>
        </p:nvSpPr>
        <p:spPr bwMode="auto">
          <a:xfrm>
            <a:off x="6000750" y="2974975"/>
            <a:ext cx="1447800" cy="715963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BookCopy</a:t>
            </a:r>
          </a:p>
          <a:p>
            <a:pPr algn="l">
              <a:spcBef>
                <a:spcPts val="60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CopyID</a:t>
            </a:r>
          </a:p>
        </p:txBody>
      </p:sp>
      <p:sp>
        <p:nvSpPr>
          <p:cNvPr id="1551371" name="Text Box 11"/>
          <p:cNvSpPr txBox="1">
            <a:spLocks noChangeArrowheads="1"/>
          </p:cNvSpPr>
          <p:nvPr/>
        </p:nvSpPr>
        <p:spPr bwMode="auto">
          <a:xfrm>
            <a:off x="5465763" y="4660900"/>
            <a:ext cx="2989262" cy="871538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           Book</a:t>
            </a:r>
          </a:p>
          <a:p>
            <a:pPr algn="l"/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Keywords </a:t>
            </a:r>
            <a:r>
              <a:rPr lang="fr-BE" altLang="en-US" sz="1800">
                <a:solidFill>
                  <a:srgbClr val="0000FF"/>
                </a:solidFill>
                <a:effectLst/>
                <a:latin typeface="Arial" pitchFamily="34" charset="0"/>
              </a:rPr>
              <a:t>[1..*]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 : </a:t>
            </a:r>
            <a:r>
              <a:rPr lang="fr-BE" altLang="en-US" sz="1800" i="1">
                <a:solidFill>
                  <a:schemeClr val="tx1"/>
                </a:solidFill>
                <a:effectLst/>
                <a:latin typeface="Arial" pitchFamily="34" charset="0"/>
              </a:rPr>
              <a:t>Topics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51372" name="Line 12"/>
          <p:cNvSpPr>
            <a:spLocks noChangeShapeType="1"/>
          </p:cNvSpPr>
          <p:nvPr/>
        </p:nvSpPr>
        <p:spPr bwMode="auto">
          <a:xfrm flipV="1">
            <a:off x="3403600" y="3325813"/>
            <a:ext cx="2581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1373" name="Text Box 13"/>
          <p:cNvSpPr txBox="1">
            <a:spLocks noChangeArrowheads="1"/>
          </p:cNvSpPr>
          <p:nvPr/>
        </p:nvSpPr>
        <p:spPr bwMode="auto">
          <a:xfrm>
            <a:off x="6645275" y="3943350"/>
            <a:ext cx="91281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Copy</a:t>
            </a:r>
          </a:p>
        </p:txBody>
      </p:sp>
      <p:sp>
        <p:nvSpPr>
          <p:cNvPr id="1551374" name="Text Box 14"/>
          <p:cNvSpPr txBox="1">
            <a:spLocks noChangeArrowheads="1"/>
          </p:cNvSpPr>
          <p:nvPr/>
        </p:nvSpPr>
        <p:spPr bwMode="auto">
          <a:xfrm>
            <a:off x="4568825" y="3309938"/>
            <a:ext cx="14795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BorrowedBy</a:t>
            </a:r>
          </a:p>
        </p:txBody>
      </p:sp>
      <p:sp>
        <p:nvSpPr>
          <p:cNvPr id="1551375" name="Text Box 15"/>
          <p:cNvSpPr txBox="1">
            <a:spLocks noChangeArrowheads="1"/>
          </p:cNvSpPr>
          <p:nvPr/>
        </p:nvSpPr>
        <p:spPr bwMode="auto">
          <a:xfrm>
            <a:off x="3387725" y="3309938"/>
            <a:ext cx="11969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Borrows</a:t>
            </a:r>
          </a:p>
        </p:txBody>
      </p:sp>
      <p:sp>
        <p:nvSpPr>
          <p:cNvPr id="1551376" name="AutoShape 16"/>
          <p:cNvSpPr>
            <a:spLocks noChangeArrowheads="1"/>
          </p:cNvSpPr>
          <p:nvPr/>
        </p:nvSpPr>
        <p:spPr bwMode="auto">
          <a:xfrm>
            <a:off x="2239963" y="4259263"/>
            <a:ext cx="1147762" cy="588962"/>
          </a:xfrm>
          <a:prstGeom prst="flowChartDecision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1377" name="Text Box 17"/>
          <p:cNvSpPr txBox="1">
            <a:spLocks noChangeArrowheads="1"/>
          </p:cNvSpPr>
          <p:nvPr/>
        </p:nvSpPr>
        <p:spPr bwMode="auto">
          <a:xfrm>
            <a:off x="4081463" y="4322763"/>
            <a:ext cx="1100137" cy="492125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Library</a:t>
            </a:r>
          </a:p>
        </p:txBody>
      </p:sp>
      <p:sp>
        <p:nvSpPr>
          <p:cNvPr id="1551378" name="Text Box 18"/>
          <p:cNvSpPr txBox="1">
            <a:spLocks noChangeArrowheads="1"/>
          </p:cNvSpPr>
          <p:nvPr/>
        </p:nvSpPr>
        <p:spPr bwMode="auto">
          <a:xfrm>
            <a:off x="619125" y="4310063"/>
            <a:ext cx="960438" cy="490537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Period</a:t>
            </a:r>
          </a:p>
        </p:txBody>
      </p:sp>
      <p:sp>
        <p:nvSpPr>
          <p:cNvPr id="1551379" name="Text Box 19"/>
          <p:cNvSpPr txBox="1">
            <a:spLocks noChangeArrowheads="1"/>
          </p:cNvSpPr>
          <p:nvPr/>
        </p:nvSpPr>
        <p:spPr bwMode="auto">
          <a:xfrm>
            <a:off x="3149600" y="1306513"/>
            <a:ext cx="3246438" cy="1411287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Comic Sans MS" pitchFamily="66" charset="0"/>
              </a:rPr>
              <a:t>                 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Loan</a:t>
            </a:r>
          </a:p>
        </p:txBody>
      </p:sp>
      <p:sp>
        <p:nvSpPr>
          <p:cNvPr id="1551380" name="Line 20"/>
          <p:cNvSpPr>
            <a:spLocks noChangeShapeType="1"/>
          </p:cNvSpPr>
          <p:nvPr/>
        </p:nvSpPr>
        <p:spPr bwMode="auto">
          <a:xfrm flipV="1">
            <a:off x="3144838" y="1736725"/>
            <a:ext cx="3227387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1381" name="Text Box 21"/>
          <p:cNvSpPr txBox="1">
            <a:spLocks noChangeArrowheads="1"/>
          </p:cNvSpPr>
          <p:nvPr/>
        </p:nvSpPr>
        <p:spPr bwMode="auto">
          <a:xfrm>
            <a:off x="3213100" y="1762125"/>
            <a:ext cx="31908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DateBorrowed: </a:t>
            </a:r>
            <a:r>
              <a:rPr lang="fr-BE" altLang="en-US" sz="1800" i="1">
                <a:solidFill>
                  <a:schemeClr val="tx1"/>
                </a:solidFill>
                <a:effectLst/>
                <a:latin typeface="Arial" pitchFamily="34" charset="0"/>
              </a:rPr>
              <a:t>Date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TimeLimit: </a:t>
            </a:r>
            <a:r>
              <a:rPr lang="fr-BE" altLang="en-US" sz="1800" i="1">
                <a:solidFill>
                  <a:schemeClr val="tx1"/>
                </a:solidFill>
                <a:effectLst/>
                <a:latin typeface="Arial" pitchFamily="34" charset="0"/>
              </a:rPr>
              <a:t>NumberWeeks</a:t>
            </a:r>
          </a:p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DueReturnDate:</a:t>
            </a:r>
            <a:r>
              <a:rPr lang="fr-BE" altLang="en-US" sz="1800" i="1">
                <a:solidFill>
                  <a:schemeClr val="tx1"/>
                </a:solidFill>
                <a:effectLst/>
                <a:latin typeface="Arial" pitchFamily="34" charset="0"/>
              </a:rPr>
              <a:t>  Date</a:t>
            </a:r>
          </a:p>
        </p:txBody>
      </p:sp>
      <p:sp>
        <p:nvSpPr>
          <p:cNvPr id="1551382" name="Text Box 22"/>
          <p:cNvSpPr txBox="1">
            <a:spLocks noChangeArrowheads="1"/>
          </p:cNvSpPr>
          <p:nvPr/>
        </p:nvSpPr>
        <p:spPr bwMode="auto">
          <a:xfrm>
            <a:off x="1436688" y="5356225"/>
            <a:ext cx="2738437" cy="1068388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Comic Sans MS" pitchFamily="66" charset="0"/>
              </a:rPr>
              <a:t>       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Registration</a:t>
            </a:r>
          </a:p>
        </p:txBody>
      </p:sp>
      <p:sp>
        <p:nvSpPr>
          <p:cNvPr id="1551383" name="Line 23"/>
          <p:cNvSpPr>
            <a:spLocks noChangeShapeType="1"/>
          </p:cNvSpPr>
          <p:nvPr/>
        </p:nvSpPr>
        <p:spPr bwMode="auto">
          <a:xfrm>
            <a:off x="1476375" y="5681663"/>
            <a:ext cx="2692400" cy="127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1384" name="Text Box 24"/>
          <p:cNvSpPr txBox="1">
            <a:spLocks noChangeArrowheads="1"/>
          </p:cNvSpPr>
          <p:nvPr/>
        </p:nvSpPr>
        <p:spPr bwMode="auto">
          <a:xfrm>
            <a:off x="1436688" y="5718175"/>
            <a:ext cx="2722562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DateRegistered: </a:t>
            </a:r>
            <a:r>
              <a:rPr lang="fr-BE" altLang="en-US" sz="1800" i="1">
                <a:solidFill>
                  <a:schemeClr val="tx1"/>
                </a:solidFill>
                <a:effectLst/>
                <a:latin typeface="Arial" pitchFamily="34" charset="0"/>
              </a:rPr>
              <a:t>Date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Deposit: </a:t>
            </a:r>
            <a:r>
              <a:rPr lang="fr-BE" altLang="en-US" sz="1800" i="1">
                <a:solidFill>
                  <a:schemeClr val="tx1"/>
                </a:solidFill>
                <a:effectLst/>
                <a:latin typeface="Arial" pitchFamily="34" charset="0"/>
              </a:rPr>
              <a:t>Money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fr-BE" altLang="en-US" sz="1800"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51385" name="Line 25"/>
          <p:cNvSpPr>
            <a:spLocks noChangeShapeType="1"/>
          </p:cNvSpPr>
          <p:nvPr/>
        </p:nvSpPr>
        <p:spPr bwMode="auto">
          <a:xfrm>
            <a:off x="4803775" y="2647950"/>
            <a:ext cx="0" cy="67310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1386" name="Line 26"/>
          <p:cNvSpPr>
            <a:spLocks noChangeShapeType="1"/>
          </p:cNvSpPr>
          <p:nvPr/>
        </p:nvSpPr>
        <p:spPr bwMode="auto">
          <a:xfrm>
            <a:off x="2806700" y="4838700"/>
            <a:ext cx="0" cy="561975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1387" name="Line 27"/>
          <p:cNvSpPr>
            <a:spLocks noChangeShapeType="1"/>
          </p:cNvSpPr>
          <p:nvPr/>
        </p:nvSpPr>
        <p:spPr bwMode="auto">
          <a:xfrm>
            <a:off x="6016625" y="3321050"/>
            <a:ext cx="1431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1388" name="Line 28"/>
          <p:cNvSpPr>
            <a:spLocks noChangeShapeType="1"/>
          </p:cNvSpPr>
          <p:nvPr/>
        </p:nvSpPr>
        <p:spPr bwMode="auto">
          <a:xfrm>
            <a:off x="5513388" y="5035550"/>
            <a:ext cx="29416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1389" name="Text Box 29"/>
          <p:cNvSpPr txBox="1">
            <a:spLocks noChangeArrowheads="1"/>
          </p:cNvSpPr>
          <p:nvPr/>
        </p:nvSpPr>
        <p:spPr bwMode="auto">
          <a:xfrm>
            <a:off x="6346825" y="4351338"/>
            <a:ext cx="5032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</a:p>
        </p:txBody>
      </p:sp>
      <p:sp>
        <p:nvSpPr>
          <p:cNvPr id="1551390" name="Text Box 30"/>
          <p:cNvSpPr txBox="1">
            <a:spLocks noChangeArrowheads="1"/>
          </p:cNvSpPr>
          <p:nvPr/>
        </p:nvSpPr>
        <p:spPr bwMode="auto">
          <a:xfrm>
            <a:off x="6362700" y="3676650"/>
            <a:ext cx="5032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51391" name="Text Box 31"/>
          <p:cNvSpPr txBox="1">
            <a:spLocks noChangeArrowheads="1"/>
          </p:cNvSpPr>
          <p:nvPr/>
        </p:nvSpPr>
        <p:spPr bwMode="auto">
          <a:xfrm>
            <a:off x="3387725" y="2989263"/>
            <a:ext cx="5667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0..1</a:t>
            </a:r>
          </a:p>
        </p:txBody>
      </p:sp>
      <p:sp>
        <p:nvSpPr>
          <p:cNvPr id="1551392" name="Text Box 32"/>
          <p:cNvSpPr txBox="1">
            <a:spLocks noChangeArrowheads="1"/>
          </p:cNvSpPr>
          <p:nvPr/>
        </p:nvSpPr>
        <p:spPr bwMode="auto">
          <a:xfrm>
            <a:off x="5160963" y="3001963"/>
            <a:ext cx="96678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0..Max</a:t>
            </a:r>
          </a:p>
        </p:txBody>
      </p:sp>
      <p:sp>
        <p:nvSpPr>
          <p:cNvPr id="1551393" name="Text Box 33"/>
          <p:cNvSpPr txBox="1">
            <a:spLocks noChangeArrowheads="1"/>
          </p:cNvSpPr>
          <p:nvPr/>
        </p:nvSpPr>
        <p:spPr bwMode="auto">
          <a:xfrm>
            <a:off x="1154113" y="3130550"/>
            <a:ext cx="2265362" cy="842963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Patron</a:t>
            </a:r>
          </a:p>
          <a:p>
            <a:pPr algn="l"/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Phone </a:t>
            </a:r>
            <a:r>
              <a:rPr lang="fr-BE" altLang="en-US" sz="1800">
                <a:solidFill>
                  <a:srgbClr val="0000FF"/>
                </a:solidFill>
                <a:effectLst/>
                <a:latin typeface="Arial" pitchFamily="34" charset="0"/>
              </a:rPr>
              <a:t>[*]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 : </a:t>
            </a:r>
            <a:r>
              <a:rPr lang="fr-BE" altLang="en-US" sz="1800" i="1">
                <a:solidFill>
                  <a:schemeClr val="tx1"/>
                </a:solidFill>
                <a:effectLst/>
                <a:latin typeface="Arial" pitchFamily="34" charset="0"/>
              </a:rPr>
              <a:t>String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51394" name="Line 34"/>
          <p:cNvSpPr>
            <a:spLocks noChangeShapeType="1"/>
          </p:cNvSpPr>
          <p:nvPr/>
        </p:nvSpPr>
        <p:spPr bwMode="auto">
          <a:xfrm flipV="1">
            <a:off x="1154113" y="3490913"/>
            <a:ext cx="22812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1395" name="Text Box 35"/>
          <p:cNvSpPr txBox="1">
            <a:spLocks noChangeArrowheads="1"/>
          </p:cNvSpPr>
          <p:nvPr/>
        </p:nvSpPr>
        <p:spPr bwMode="auto">
          <a:xfrm>
            <a:off x="7083425" y="1125538"/>
            <a:ext cx="18034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i="1">
                <a:solidFill>
                  <a:schemeClr val="tx2"/>
                </a:solidFill>
                <a:effectLst/>
                <a:latin typeface="Comic Sans MS" pitchFamily="66" charset="0"/>
              </a:rPr>
              <a:t>attribute of association</a:t>
            </a:r>
          </a:p>
        </p:txBody>
      </p:sp>
      <p:sp>
        <p:nvSpPr>
          <p:cNvPr id="1551399" name="Text Box 39"/>
          <p:cNvSpPr txBox="1">
            <a:spLocks noChangeArrowheads="1"/>
          </p:cNvSpPr>
          <p:nvPr/>
        </p:nvSpPr>
        <p:spPr bwMode="auto">
          <a:xfrm>
            <a:off x="4841875" y="5751513"/>
            <a:ext cx="18034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i="1">
                <a:solidFill>
                  <a:schemeClr val="tx2"/>
                </a:solidFill>
                <a:effectLst/>
                <a:latin typeface="Comic Sans MS" pitchFamily="66" charset="0"/>
              </a:rPr>
              <a:t>attribute of association</a:t>
            </a:r>
          </a:p>
        </p:txBody>
      </p:sp>
      <p:sp>
        <p:nvSpPr>
          <p:cNvPr id="1551400" name="Line 40"/>
          <p:cNvSpPr>
            <a:spLocks noChangeShapeType="1"/>
          </p:cNvSpPr>
          <p:nvPr/>
        </p:nvSpPr>
        <p:spPr bwMode="auto">
          <a:xfrm>
            <a:off x="4264025" y="5603875"/>
            <a:ext cx="896938" cy="147638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1403" name="Line 43"/>
          <p:cNvSpPr>
            <a:spLocks noChangeShapeType="1"/>
          </p:cNvSpPr>
          <p:nvPr/>
        </p:nvSpPr>
        <p:spPr bwMode="auto">
          <a:xfrm>
            <a:off x="6881813" y="5395913"/>
            <a:ext cx="536575" cy="334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1404" name="Text Box 44"/>
          <p:cNvSpPr txBox="1">
            <a:spLocks noChangeArrowheads="1"/>
          </p:cNvSpPr>
          <p:nvPr/>
        </p:nvSpPr>
        <p:spPr bwMode="auto">
          <a:xfrm>
            <a:off x="6784975" y="5688013"/>
            <a:ext cx="16144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i="1">
                <a:solidFill>
                  <a:schemeClr val="tx2"/>
                </a:solidFill>
                <a:effectLst/>
                <a:latin typeface="Comic Sans MS" pitchFamily="66" charset="0"/>
              </a:rPr>
              <a:t>multiplicity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conceptual objects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6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95400"/>
            <a:ext cx="5681662" cy="4978400"/>
          </a:xfrm>
        </p:spPr>
        <p:txBody>
          <a:bodyPr/>
          <a:lstStyle/>
          <a:p>
            <a:r>
              <a:rPr lang="en-US" altLang="en-US">
                <a:solidFill>
                  <a:srgbClr val="5F5F5F"/>
                </a:solidFill>
              </a:rPr>
              <a:t>What is a conceptual object?</a:t>
            </a:r>
          </a:p>
          <a:p>
            <a:pPr>
              <a:lnSpc>
                <a:spcPct val="140000"/>
              </a:lnSpc>
            </a:pPr>
            <a:r>
              <a:rPr lang="en-US" altLang="en-US">
                <a:solidFill>
                  <a:srgbClr val="5F5F5F"/>
                </a:solidFill>
              </a:rPr>
              <a:t>Entities</a:t>
            </a:r>
          </a:p>
          <a:p>
            <a:pPr>
              <a:lnSpc>
                <a:spcPct val="160000"/>
              </a:lnSpc>
            </a:pPr>
            <a:r>
              <a:rPr lang="en-US" altLang="en-US">
                <a:solidFill>
                  <a:srgbClr val="5F5F5F"/>
                </a:solidFill>
              </a:rPr>
              <a:t>Associations &amp; multiplicities</a:t>
            </a:r>
          </a:p>
          <a:p>
            <a:pPr>
              <a:lnSpc>
                <a:spcPct val="160000"/>
              </a:lnSpc>
            </a:pPr>
            <a:r>
              <a:rPr lang="en-US" altLang="en-US">
                <a:solidFill>
                  <a:srgbClr val="5F5F5F"/>
                </a:solidFill>
              </a:rPr>
              <a:t>Attributes</a:t>
            </a:r>
          </a:p>
          <a:p>
            <a:pPr>
              <a:lnSpc>
                <a:spcPct val="180000"/>
              </a:lnSpc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Specialization</a:t>
            </a:r>
          </a:p>
          <a:p>
            <a:pPr>
              <a:lnSpc>
                <a:spcPct val="230000"/>
              </a:lnSpc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Aggregation</a:t>
            </a:r>
            <a:endParaRPr lang="en-US" altLang="en-US"/>
          </a:p>
          <a:p>
            <a:pPr>
              <a:lnSpc>
                <a:spcPct val="180000"/>
              </a:lnSpc>
            </a:pPr>
            <a:r>
              <a:rPr lang="en-US" altLang="en-US"/>
              <a:t>More on class diagrams</a:t>
            </a:r>
          </a:p>
          <a:p>
            <a:pPr>
              <a:lnSpc>
                <a:spcPct val="140000"/>
              </a:lnSpc>
            </a:pPr>
            <a:r>
              <a:rPr lang="en-US" altLang="en-US"/>
              <a:t>Building object models:  heuristic rules</a:t>
            </a:r>
          </a:p>
        </p:txBody>
      </p:sp>
      <p:pic>
        <p:nvPicPr>
          <p:cNvPr id="1564676" name="Picture 4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5" y="4067175"/>
            <a:ext cx="538163" cy="76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4677" name="Text Box 5"/>
          <p:cNvSpPr txBox="1">
            <a:spLocks noChangeArrowheads="1"/>
          </p:cNvSpPr>
          <p:nvPr/>
        </p:nvSpPr>
        <p:spPr bwMode="auto">
          <a:xfrm>
            <a:off x="5026025" y="1647825"/>
            <a:ext cx="1298575" cy="401638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rgbClr val="808080"/>
                </a:solidFill>
                <a:effectLst/>
                <a:latin typeface="Arial" pitchFamily="34" charset="0"/>
              </a:rPr>
              <a:t>BookCopy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564678" name="Group 6"/>
          <p:cNvGrpSpPr>
            <a:grpSpLocks/>
          </p:cNvGrpSpPr>
          <p:nvPr/>
        </p:nvGrpSpPr>
        <p:grpSpPr bwMode="auto">
          <a:xfrm>
            <a:off x="5032375" y="2139950"/>
            <a:ext cx="3152775" cy="519113"/>
            <a:chOff x="3467" y="1348"/>
            <a:chExt cx="1986" cy="327"/>
          </a:xfrm>
        </p:grpSpPr>
        <p:sp>
          <p:nvSpPr>
            <p:cNvPr id="1564679" name="Text Box 7"/>
            <p:cNvSpPr txBox="1">
              <a:spLocks noChangeArrowheads="1"/>
            </p:cNvSpPr>
            <p:nvPr/>
          </p:nvSpPr>
          <p:spPr bwMode="auto">
            <a:xfrm>
              <a:off x="3467" y="1441"/>
              <a:ext cx="548" cy="234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rgbClr val="808080"/>
                  </a:solidFill>
                  <a:effectLst/>
                  <a:latin typeface="Arial" pitchFamily="34" charset="0"/>
                </a:rPr>
                <a:t>Patron</a:t>
              </a: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algn="l">
                <a:spcBef>
                  <a:spcPts val="600"/>
                </a:spcBef>
              </a:pP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64680" name="Line 8"/>
            <p:cNvSpPr>
              <a:spLocks noChangeShapeType="1"/>
            </p:cNvSpPr>
            <p:nvPr/>
          </p:nvSpPr>
          <p:spPr bwMode="auto">
            <a:xfrm>
              <a:off x="4026" y="1543"/>
              <a:ext cx="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681" name="Text Box 9"/>
            <p:cNvSpPr txBox="1">
              <a:spLocks noChangeArrowheads="1"/>
            </p:cNvSpPr>
            <p:nvPr/>
          </p:nvSpPr>
          <p:spPr bwMode="auto">
            <a:xfrm>
              <a:off x="4104" y="1348"/>
              <a:ext cx="47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ECFF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rgbClr val="808080"/>
                  </a:solidFill>
                  <a:effectLst/>
                  <a:latin typeface="Arial" pitchFamily="34" charset="0"/>
                </a:rPr>
                <a:t>Loan</a:t>
              </a: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64682" name="Text Box 10"/>
            <p:cNvSpPr txBox="1">
              <a:spLocks noChangeArrowheads="1"/>
            </p:cNvSpPr>
            <p:nvPr/>
          </p:nvSpPr>
          <p:spPr bwMode="auto">
            <a:xfrm>
              <a:off x="4635" y="1407"/>
              <a:ext cx="818" cy="253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rgbClr val="808080"/>
                  </a:solidFill>
                  <a:effectLst/>
                  <a:latin typeface="Arial" pitchFamily="34" charset="0"/>
                </a:rPr>
                <a:t>BookCopy</a:t>
              </a: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564683" name="Group 11"/>
          <p:cNvGrpSpPr>
            <a:grpSpLocks/>
          </p:cNvGrpSpPr>
          <p:nvPr/>
        </p:nvGrpSpPr>
        <p:grpSpPr bwMode="auto">
          <a:xfrm>
            <a:off x="5051425" y="2841625"/>
            <a:ext cx="914400" cy="631825"/>
            <a:chOff x="3182" y="2024"/>
            <a:chExt cx="576" cy="398"/>
          </a:xfrm>
        </p:grpSpPr>
        <p:sp>
          <p:nvSpPr>
            <p:cNvPr id="1564684" name="Text Box 12"/>
            <p:cNvSpPr txBox="1">
              <a:spLocks noChangeArrowheads="1"/>
            </p:cNvSpPr>
            <p:nvPr/>
          </p:nvSpPr>
          <p:spPr bwMode="auto">
            <a:xfrm>
              <a:off x="3182" y="2024"/>
              <a:ext cx="576" cy="398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rgbClr val="808080"/>
                  </a:solidFill>
                  <a:effectLst/>
                  <a:latin typeface="Arial" pitchFamily="34" charset="0"/>
                </a:rPr>
                <a:t>Patron</a:t>
              </a: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rgbClr val="808080"/>
                  </a:solidFill>
                  <a:effectLst/>
                  <a:latin typeface="Arial" pitchFamily="34" charset="0"/>
                </a:rPr>
                <a:t>Name</a:t>
              </a: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64685" name="Line 13"/>
            <p:cNvSpPr>
              <a:spLocks noChangeShapeType="1"/>
            </p:cNvSpPr>
            <p:nvPr/>
          </p:nvSpPr>
          <p:spPr bwMode="auto">
            <a:xfrm>
              <a:off x="3204" y="2218"/>
              <a:ext cx="5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64686" name="Group 14"/>
          <p:cNvGrpSpPr>
            <a:grpSpLocks/>
          </p:cNvGrpSpPr>
          <p:nvPr/>
        </p:nvGrpSpPr>
        <p:grpSpPr bwMode="auto">
          <a:xfrm>
            <a:off x="5086350" y="3587750"/>
            <a:ext cx="3314700" cy="927100"/>
            <a:chOff x="3204" y="2458"/>
            <a:chExt cx="2088" cy="584"/>
          </a:xfrm>
        </p:grpSpPr>
        <p:sp>
          <p:nvSpPr>
            <p:cNvPr id="1564687" name="Text Box 15"/>
            <p:cNvSpPr txBox="1">
              <a:spLocks noChangeArrowheads="1"/>
            </p:cNvSpPr>
            <p:nvPr/>
          </p:nvSpPr>
          <p:spPr bwMode="auto">
            <a:xfrm>
              <a:off x="4744" y="2598"/>
              <a:ext cx="548" cy="234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Patron</a:t>
              </a:r>
            </a:p>
            <a:p>
              <a:pPr algn="l">
                <a:spcBef>
                  <a:spcPts val="600"/>
                </a:spcBef>
              </a:pP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64688" name="Text Box 16"/>
            <p:cNvSpPr txBox="1">
              <a:spLocks noChangeArrowheads="1"/>
            </p:cNvSpPr>
            <p:nvPr/>
          </p:nvSpPr>
          <p:spPr bwMode="auto">
            <a:xfrm>
              <a:off x="3204" y="2458"/>
              <a:ext cx="1059" cy="252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StudentPatron</a:t>
              </a:r>
            </a:p>
            <a:p>
              <a:pPr algn="l">
                <a:spcBef>
                  <a:spcPts val="600"/>
                </a:spcBef>
              </a:pP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64689" name="Text Box 17"/>
            <p:cNvSpPr txBox="1">
              <a:spLocks noChangeArrowheads="1"/>
            </p:cNvSpPr>
            <p:nvPr/>
          </p:nvSpPr>
          <p:spPr bwMode="auto">
            <a:xfrm>
              <a:off x="3209" y="2790"/>
              <a:ext cx="1059" cy="252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   StaffPatron</a:t>
              </a:r>
            </a:p>
            <a:p>
              <a:pPr algn="l">
                <a:spcBef>
                  <a:spcPts val="600"/>
                </a:spcBef>
              </a:pP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564690" name="Group 18"/>
            <p:cNvGrpSpPr>
              <a:grpSpLocks/>
            </p:cNvGrpSpPr>
            <p:nvPr/>
          </p:nvGrpSpPr>
          <p:grpSpPr bwMode="auto">
            <a:xfrm rot="5400000">
              <a:off x="4532" y="2597"/>
              <a:ext cx="151" cy="250"/>
              <a:chOff x="1810" y="3129"/>
              <a:chExt cx="169" cy="441"/>
            </a:xfrm>
          </p:grpSpPr>
          <p:sp>
            <p:nvSpPr>
              <p:cNvPr id="1564691" name="AutoShape 19"/>
              <p:cNvSpPr>
                <a:spLocks noChangeArrowheads="1"/>
              </p:cNvSpPr>
              <p:nvPr/>
            </p:nvSpPr>
            <p:spPr bwMode="auto">
              <a:xfrm>
                <a:off x="1810" y="3129"/>
                <a:ext cx="169" cy="187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ECFF2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4692" name="Line 20"/>
              <p:cNvSpPr>
                <a:spLocks noChangeShapeType="1"/>
              </p:cNvSpPr>
              <p:nvPr/>
            </p:nvSpPr>
            <p:spPr bwMode="auto">
              <a:xfrm>
                <a:off x="1889" y="3319"/>
                <a:ext cx="0" cy="2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64693" name="Line 21"/>
            <p:cNvSpPr>
              <a:spLocks noChangeShapeType="1"/>
            </p:cNvSpPr>
            <p:nvPr/>
          </p:nvSpPr>
          <p:spPr bwMode="auto">
            <a:xfrm rot="5400000">
              <a:off x="4295" y="2737"/>
              <a:ext cx="3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694" name="Line 22"/>
            <p:cNvSpPr>
              <a:spLocks noChangeShapeType="1"/>
            </p:cNvSpPr>
            <p:nvPr/>
          </p:nvSpPr>
          <p:spPr bwMode="auto">
            <a:xfrm rot="10800000">
              <a:off x="4282" y="2914"/>
              <a:ext cx="1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695" name="Line 23"/>
            <p:cNvSpPr>
              <a:spLocks noChangeShapeType="1"/>
            </p:cNvSpPr>
            <p:nvPr/>
          </p:nvSpPr>
          <p:spPr bwMode="auto">
            <a:xfrm rot="10800000">
              <a:off x="4268" y="2565"/>
              <a:ext cx="1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64696" name="Group 24"/>
          <p:cNvGrpSpPr>
            <a:grpSpLocks/>
          </p:cNvGrpSpPr>
          <p:nvPr/>
        </p:nvGrpSpPr>
        <p:grpSpPr bwMode="auto">
          <a:xfrm>
            <a:off x="5124450" y="4643438"/>
            <a:ext cx="3086100" cy="428625"/>
            <a:chOff x="3609" y="3215"/>
            <a:chExt cx="1944" cy="270"/>
          </a:xfrm>
        </p:grpSpPr>
        <p:sp>
          <p:nvSpPr>
            <p:cNvPr id="1564697" name="Text Box 25"/>
            <p:cNvSpPr txBox="1">
              <a:spLocks noChangeArrowheads="1"/>
            </p:cNvSpPr>
            <p:nvPr/>
          </p:nvSpPr>
          <p:spPr bwMode="auto">
            <a:xfrm>
              <a:off x="4735" y="3215"/>
              <a:ext cx="818" cy="253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BookCopy</a:t>
              </a:r>
            </a:p>
          </p:txBody>
        </p:sp>
        <p:sp>
          <p:nvSpPr>
            <p:cNvPr id="1564698" name="Text Box 26"/>
            <p:cNvSpPr txBox="1">
              <a:spLocks noChangeArrowheads="1"/>
            </p:cNvSpPr>
            <p:nvPr/>
          </p:nvSpPr>
          <p:spPr bwMode="auto">
            <a:xfrm>
              <a:off x="3609" y="3251"/>
              <a:ext cx="600" cy="234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Library</a:t>
              </a:r>
            </a:p>
          </p:txBody>
        </p:sp>
        <p:sp>
          <p:nvSpPr>
            <p:cNvPr id="1564699" name="AutoShape 27"/>
            <p:cNvSpPr>
              <a:spLocks noChangeArrowheads="1"/>
            </p:cNvSpPr>
            <p:nvPr/>
          </p:nvSpPr>
          <p:spPr bwMode="auto">
            <a:xfrm rot="10800000">
              <a:off x="4217" y="3289"/>
              <a:ext cx="209" cy="141"/>
            </a:xfrm>
            <a:prstGeom prst="flowChartDecision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700" name="Line 28"/>
            <p:cNvSpPr>
              <a:spLocks noChangeShapeType="1"/>
            </p:cNvSpPr>
            <p:nvPr/>
          </p:nvSpPr>
          <p:spPr bwMode="auto">
            <a:xfrm>
              <a:off x="4440" y="3364"/>
              <a:ext cx="2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268288"/>
            <a:ext cx="8653462" cy="762000"/>
          </a:xfrm>
        </p:spPr>
        <p:txBody>
          <a:bodyPr/>
          <a:lstStyle/>
          <a:p>
            <a:r>
              <a:rPr lang="en-US" altLang="en-US"/>
              <a:t>Built-in associations </a:t>
            </a:r>
            <a:br>
              <a:rPr lang="en-US" altLang="en-US"/>
            </a:br>
            <a:r>
              <a:rPr lang="en-US" altLang="en-US"/>
              <a:t>for structuring object models</a:t>
            </a:r>
          </a:p>
        </p:txBody>
      </p:sp>
      <p:sp>
        <p:nvSpPr>
          <p:cNvPr id="152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1395413"/>
            <a:ext cx="8743950" cy="4987925"/>
          </a:xfrm>
        </p:spPr>
        <p:txBody>
          <a:bodyPr/>
          <a:lstStyle/>
          <a:p>
            <a:r>
              <a:rPr lang="en-US" altLang="en-US" sz="2000"/>
              <a:t>Object specialization/generalization, decomposition/aggregation</a:t>
            </a:r>
          </a:p>
          <a:p>
            <a:pPr lvl="1">
              <a:lnSpc>
                <a:spcPct val="100000"/>
              </a:lnSpc>
            </a:pPr>
            <a:r>
              <a:rPr lang="en-US" altLang="en-US" sz="2000"/>
              <a:t>applicable to entities, agents, events, associations</a:t>
            </a:r>
          </a:p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Specialization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chemeClr val="tx2"/>
                </a:solidFill>
              </a:rPr>
              <a:t>=</a:t>
            </a:r>
            <a:r>
              <a:rPr lang="en-US" altLang="en-US" sz="2000"/>
              <a:t>  subclassing:</a:t>
            </a:r>
            <a:r>
              <a:rPr lang="en-US" altLang="en-US"/>
              <a:t>  </a:t>
            </a:r>
            <a:r>
              <a:rPr lang="en-US" altLang="en-US" sz="2000"/>
              <a:t>object </a:t>
            </a:r>
            <a:r>
              <a:rPr lang="en-US" altLang="en-US" sz="2000" i="1"/>
              <a:t>SubOb</a:t>
            </a:r>
            <a:r>
              <a:rPr lang="en-US" altLang="en-US" sz="2000"/>
              <a:t> is a specialization of object </a:t>
            </a:r>
            <a:r>
              <a:rPr lang="en-US" altLang="en-US" sz="2000" i="1"/>
              <a:t>SuperOb</a:t>
            </a:r>
            <a:r>
              <a:rPr lang="en-US" altLang="en-US" sz="2000"/>
              <a:t> 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iff</a:t>
            </a:r>
            <a:r>
              <a:rPr lang="en-US" altLang="en-US" sz="2000"/>
              <a:t> for any individual </a:t>
            </a:r>
            <a:r>
              <a:rPr lang="en-US" altLang="en-US" sz="2000" i="1"/>
              <a:t>o</a:t>
            </a:r>
            <a:r>
              <a:rPr lang="en-US" altLang="en-US" sz="2000"/>
              <a:t>:</a:t>
            </a:r>
          </a:p>
          <a:p>
            <a:pPr lvl="2">
              <a:lnSpc>
                <a:spcPct val="120000"/>
              </a:lnSpc>
            </a:pPr>
            <a:r>
              <a:rPr lang="en-US" altLang="en-US">
                <a:solidFill>
                  <a:schemeClr val="tx1"/>
                </a:solidFill>
              </a:rPr>
              <a:t>        InstanceOf (</a:t>
            </a:r>
            <a:r>
              <a:rPr lang="en-US" altLang="en-US" i="1">
                <a:solidFill>
                  <a:schemeClr val="tx1"/>
                </a:solidFill>
              </a:rPr>
              <a:t>o</a:t>
            </a:r>
            <a:r>
              <a:rPr lang="en-US" altLang="en-US">
                <a:solidFill>
                  <a:schemeClr val="tx1"/>
                </a:solidFill>
              </a:rPr>
              <a:t>, SubOb)</a:t>
            </a:r>
            <a:r>
              <a:rPr lang="en-US" altLang="en-US"/>
              <a:t> </a:t>
            </a:r>
            <a:r>
              <a:rPr lang="en-US" altLang="en-US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Þ</a:t>
            </a:r>
            <a:r>
              <a:rPr lang="en-US" altLang="en-US">
                <a:latin typeface="Symbol" pitchFamily="18" charset="2"/>
              </a:rPr>
              <a:t>  </a:t>
            </a:r>
            <a:r>
              <a:rPr lang="en-US" altLang="en-US">
                <a:solidFill>
                  <a:schemeClr val="tx1"/>
                </a:solidFill>
              </a:rPr>
              <a:t>InstanceOf (</a:t>
            </a:r>
            <a:r>
              <a:rPr lang="en-US" altLang="en-US" i="1">
                <a:solidFill>
                  <a:schemeClr val="tx1"/>
                </a:solidFill>
              </a:rPr>
              <a:t>o</a:t>
            </a:r>
            <a:r>
              <a:rPr lang="en-US" altLang="en-US">
                <a:solidFill>
                  <a:schemeClr val="tx1"/>
                </a:solidFill>
              </a:rPr>
              <a:t>, SuperOb)</a:t>
            </a:r>
            <a:endParaRPr lang="en-US" altLang="en-US"/>
          </a:p>
          <a:p>
            <a:pPr lvl="2">
              <a:lnSpc>
                <a:spcPct val="130000"/>
              </a:lnSpc>
              <a:buFontTx/>
              <a:buChar char="•"/>
            </a:pPr>
            <a:r>
              <a:rPr lang="en-US" altLang="en-US"/>
              <a:t>SubOb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specializes</a:t>
            </a:r>
            <a:r>
              <a:rPr lang="en-US" altLang="en-US"/>
              <a:t> SuperOb, SuperOb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generalizes</a:t>
            </a:r>
            <a:r>
              <a:rPr lang="en-US" altLang="en-US"/>
              <a:t> SubOb</a:t>
            </a:r>
          </a:p>
          <a:p>
            <a:pPr lvl="2">
              <a:lnSpc>
                <a:spcPct val="100000"/>
              </a:lnSpc>
              <a:buFontTx/>
              <a:buChar char="•"/>
            </a:pPr>
            <a:r>
              <a:rPr lang="en-US" altLang="en-US"/>
              <a:t>amounts to set inclusion on set of current instances</a:t>
            </a:r>
          </a:p>
          <a:p>
            <a:pPr>
              <a:lnSpc>
                <a:spcPct val="100000"/>
              </a:lnSpc>
            </a:pP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Feature inheritance</a:t>
            </a:r>
            <a:r>
              <a:rPr lang="en-US" altLang="en-US" sz="2000"/>
              <a:t> as a consequence ...</a:t>
            </a:r>
          </a:p>
          <a:p>
            <a:pPr lvl="1"/>
            <a:r>
              <a:rPr lang="en-US" altLang="en-US" sz="2000">
                <a:solidFill>
                  <a:schemeClr val="tx1"/>
                </a:solidFill>
              </a:rPr>
              <a:t>by default, </a:t>
            </a:r>
            <a:r>
              <a:rPr lang="en-US" altLang="en-US" sz="2000" i="1">
                <a:solidFill>
                  <a:schemeClr val="tx1"/>
                </a:solidFill>
              </a:rPr>
              <a:t>SubOb</a:t>
            </a:r>
            <a:r>
              <a:rPr lang="en-US" altLang="en-US" sz="2000">
                <a:solidFill>
                  <a:schemeClr val="tx1"/>
                </a:solidFill>
              </a:rPr>
              <a:t> inherits from </a:t>
            </a:r>
            <a:r>
              <a:rPr lang="en-US" altLang="en-US" sz="2000" i="1">
                <a:solidFill>
                  <a:schemeClr val="tx1"/>
                </a:solidFill>
              </a:rPr>
              <a:t>SuperOb</a:t>
            </a:r>
            <a:r>
              <a:rPr lang="en-US" altLang="en-US" sz="2000">
                <a:solidFill>
                  <a:schemeClr val="tx1"/>
                </a:solidFill>
              </a:rPr>
              <a:t> all its attributes, associations, domain properties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altLang="en-US"/>
              <a:t>while have its own distinguishing features</a:t>
            </a:r>
          </a:p>
          <a:p>
            <a:pPr lvl="1"/>
            <a:r>
              <a:rPr lang="en-US" altLang="en-US" sz="2000">
                <a:solidFill>
                  <a:schemeClr val="tx1"/>
                </a:solidFill>
              </a:rPr>
              <a:t>may be inhibited by compatible redefinition of feature with same name within specialized SubOb (“override”)</a:t>
            </a:r>
          </a:p>
        </p:txBody>
      </p:sp>
      <p:grpSp>
        <p:nvGrpSpPr>
          <p:cNvPr id="1527820" name="Group 12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27821" name="Rectangle 13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7822" name="Rectangle 14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7823" name="Rectangle 15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7824" name="Line 16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7825" name="Line 17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7826" name="Line 18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7827" name="Line 19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834" name="Line 2"/>
          <p:cNvSpPr>
            <a:spLocks noChangeShapeType="1"/>
          </p:cNvSpPr>
          <p:nvPr/>
        </p:nvSpPr>
        <p:spPr bwMode="auto">
          <a:xfrm flipV="1">
            <a:off x="1079500" y="3633788"/>
            <a:ext cx="736600" cy="158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8835" name="Rectangle 3"/>
          <p:cNvSpPr>
            <a:spLocks noGrp="1" noChangeArrowheads="1"/>
          </p:cNvSpPr>
          <p:nvPr>
            <p:ph type="title"/>
          </p:nvPr>
        </p:nvSpPr>
        <p:spPr>
          <a:xfrm>
            <a:off x="1408113" y="298450"/>
            <a:ext cx="7539037" cy="812800"/>
          </a:xfrm>
        </p:spPr>
        <p:txBody>
          <a:bodyPr/>
          <a:lstStyle/>
          <a:p>
            <a:r>
              <a:rPr lang="en-US" altLang="en-US"/>
              <a:t>Object specialization with inheritance</a:t>
            </a:r>
            <a:endParaRPr lang="en-US" altLang="en-US" sz="2000"/>
          </a:p>
        </p:txBody>
      </p:sp>
      <p:sp>
        <p:nvSpPr>
          <p:cNvPr id="1528836" name="Line 4"/>
          <p:cNvSpPr>
            <a:spLocks noChangeShapeType="1"/>
          </p:cNvSpPr>
          <p:nvPr/>
        </p:nvSpPr>
        <p:spPr bwMode="auto">
          <a:xfrm>
            <a:off x="4240213" y="4176713"/>
            <a:ext cx="2347912" cy="8429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8837" name="Text Box 5"/>
          <p:cNvSpPr txBox="1">
            <a:spLocks noChangeArrowheads="1"/>
          </p:cNvSpPr>
          <p:nvPr/>
        </p:nvSpPr>
        <p:spPr bwMode="auto">
          <a:xfrm>
            <a:off x="6637338" y="4805363"/>
            <a:ext cx="2249487" cy="854075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       Platform</a:t>
            </a:r>
          </a:p>
        </p:txBody>
      </p:sp>
      <p:sp>
        <p:nvSpPr>
          <p:cNvPr id="1528838" name="Line 6"/>
          <p:cNvSpPr>
            <a:spLocks noChangeShapeType="1"/>
          </p:cNvSpPr>
          <p:nvPr/>
        </p:nvSpPr>
        <p:spPr bwMode="auto">
          <a:xfrm flipV="1">
            <a:off x="4268788" y="3636963"/>
            <a:ext cx="2259012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8839" name="Text Box 7"/>
          <p:cNvSpPr txBox="1">
            <a:spLocks noChangeArrowheads="1"/>
          </p:cNvSpPr>
          <p:nvPr/>
        </p:nvSpPr>
        <p:spPr bwMode="auto">
          <a:xfrm>
            <a:off x="5235575" y="4170363"/>
            <a:ext cx="971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2000" b="1">
                <a:solidFill>
                  <a:schemeClr val="hlink"/>
                </a:solidFill>
                <a:effectLst/>
                <a:latin typeface="Arial" pitchFamily="34" charset="0"/>
              </a:rPr>
              <a:t>At</a:t>
            </a:r>
            <a:endParaRPr lang="fr-BE" altLang="en-US" sz="1800" b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28840" name="Text Box 8"/>
          <p:cNvSpPr txBox="1">
            <a:spLocks noChangeArrowheads="1"/>
          </p:cNvSpPr>
          <p:nvPr/>
        </p:nvSpPr>
        <p:spPr bwMode="auto">
          <a:xfrm>
            <a:off x="5165725" y="3175000"/>
            <a:ext cx="635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2000" b="1">
                <a:solidFill>
                  <a:schemeClr val="hlink"/>
                </a:solidFill>
                <a:effectLst/>
                <a:latin typeface="Arial" pitchFamily="34" charset="0"/>
              </a:rPr>
              <a:t>On</a:t>
            </a:r>
            <a:endParaRPr lang="fr-BE" altLang="en-US" sz="1800" b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28841" name="Text Box 9"/>
          <p:cNvSpPr txBox="1">
            <a:spLocks noChangeArrowheads="1"/>
          </p:cNvSpPr>
          <p:nvPr/>
        </p:nvSpPr>
        <p:spPr bwMode="auto">
          <a:xfrm>
            <a:off x="6583363" y="3282950"/>
            <a:ext cx="2293937" cy="1090613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Comic Sans MS" pitchFamily="66" charset="0"/>
              </a:rPr>
              <a:t>         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Block</a:t>
            </a:r>
          </a:p>
        </p:txBody>
      </p:sp>
      <p:sp>
        <p:nvSpPr>
          <p:cNvPr id="1528842" name="Line 10"/>
          <p:cNvSpPr>
            <a:spLocks noChangeShapeType="1"/>
          </p:cNvSpPr>
          <p:nvPr/>
        </p:nvSpPr>
        <p:spPr bwMode="auto">
          <a:xfrm flipV="1">
            <a:off x="6623050" y="3770313"/>
            <a:ext cx="2268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8843" name="Text Box 11"/>
          <p:cNvSpPr txBox="1">
            <a:spLocks noChangeArrowheads="1"/>
          </p:cNvSpPr>
          <p:nvPr/>
        </p:nvSpPr>
        <p:spPr bwMode="auto">
          <a:xfrm>
            <a:off x="6646863" y="3824288"/>
            <a:ext cx="219551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SpeedLimit: </a:t>
            </a:r>
            <a:r>
              <a:rPr lang="fr-BE" altLang="en-US" sz="1800" i="1">
                <a:solidFill>
                  <a:schemeClr val="tx1"/>
                </a:solidFill>
                <a:effectLst/>
                <a:latin typeface="Arial" pitchFamily="34" charset="0"/>
              </a:rPr>
              <a:t>Speed</a:t>
            </a:r>
          </a:p>
        </p:txBody>
      </p:sp>
      <p:sp>
        <p:nvSpPr>
          <p:cNvPr id="1528844" name="Text Box 12"/>
          <p:cNvSpPr txBox="1">
            <a:spLocks noChangeArrowheads="1"/>
          </p:cNvSpPr>
          <p:nvPr/>
        </p:nvSpPr>
        <p:spPr bwMode="auto">
          <a:xfrm>
            <a:off x="1784350" y="3343275"/>
            <a:ext cx="2444750" cy="1454150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Comic Sans MS" pitchFamily="66" charset="0"/>
              </a:rPr>
              <a:t>       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Train</a:t>
            </a:r>
          </a:p>
        </p:txBody>
      </p:sp>
      <p:sp>
        <p:nvSpPr>
          <p:cNvPr id="1528845" name="Line 13"/>
          <p:cNvSpPr>
            <a:spLocks noChangeShapeType="1"/>
          </p:cNvSpPr>
          <p:nvPr/>
        </p:nvSpPr>
        <p:spPr bwMode="auto">
          <a:xfrm flipV="1">
            <a:off x="1816100" y="3770313"/>
            <a:ext cx="2397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8846" name="Text Box 14"/>
          <p:cNvSpPr txBox="1">
            <a:spLocks noChangeArrowheads="1"/>
          </p:cNvSpPr>
          <p:nvPr/>
        </p:nvSpPr>
        <p:spPr bwMode="auto">
          <a:xfrm>
            <a:off x="1866900" y="3844925"/>
            <a:ext cx="247015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hlink"/>
                </a:solidFill>
                <a:effectLst/>
                <a:latin typeface="Arial" pitchFamily="34" charset="0"/>
              </a:rPr>
              <a:t>CurrentSpeed: </a:t>
            </a:r>
            <a:r>
              <a:rPr lang="fr-BE" altLang="en-US" sz="1800" i="1">
                <a:solidFill>
                  <a:schemeClr val="hlink"/>
                </a:solidFill>
                <a:effectLst/>
                <a:latin typeface="Arial" pitchFamily="34" charset="0"/>
              </a:rPr>
              <a:t>Speed</a:t>
            </a:r>
            <a:endParaRPr lang="fr-BE" altLang="en-US" sz="1800">
              <a:solidFill>
                <a:schemeClr val="hlink"/>
              </a:solidFill>
              <a:effectLst/>
              <a:latin typeface="Arial" pitchFamily="34" charset="0"/>
            </a:endParaRPr>
          </a:p>
          <a:p>
            <a:pPr algn="l">
              <a:spcBef>
                <a:spcPts val="200"/>
              </a:spcBef>
            </a:pPr>
            <a:r>
              <a:rPr lang="fr-BE" altLang="en-US" sz="1800">
                <a:solidFill>
                  <a:schemeClr val="hlink"/>
                </a:solidFill>
                <a:effectLst/>
                <a:latin typeface="Arial" pitchFamily="34" charset="0"/>
              </a:rPr>
              <a:t>CurrentLoc: </a:t>
            </a:r>
            <a:r>
              <a:rPr lang="fr-BE" altLang="en-US" sz="1800" i="1">
                <a:solidFill>
                  <a:schemeClr val="hlink"/>
                </a:solidFill>
                <a:effectLst/>
                <a:latin typeface="Arial" pitchFamily="34" charset="0"/>
              </a:rPr>
              <a:t>Location</a:t>
            </a:r>
          </a:p>
          <a:p>
            <a:pPr algn="l">
              <a:spcBef>
                <a:spcPts val="200"/>
              </a:spcBef>
            </a:pPr>
            <a:r>
              <a:rPr lang="fr-BE" altLang="en-US" sz="1800">
                <a:solidFill>
                  <a:schemeClr val="hlink"/>
                </a:solidFill>
                <a:effectLst/>
                <a:latin typeface="Arial" pitchFamily="34" charset="0"/>
              </a:rPr>
              <a:t>DoorsState: </a:t>
            </a:r>
            <a:r>
              <a:rPr lang="fr-BE" altLang="en-US" sz="1600">
                <a:solidFill>
                  <a:schemeClr val="hlink"/>
                </a:solidFill>
                <a:effectLst/>
                <a:latin typeface="Arial" pitchFamily="34" charset="0"/>
              </a:rPr>
              <a:t>{open,...}</a:t>
            </a:r>
            <a:endParaRPr lang="fr-BE" altLang="en-US" sz="1800">
              <a:solidFill>
                <a:schemeClr val="hlink"/>
              </a:solidFill>
              <a:effectLst/>
              <a:latin typeface="Comic Sans MS" pitchFamily="66" charset="0"/>
            </a:endParaRPr>
          </a:p>
        </p:txBody>
      </p:sp>
      <p:sp>
        <p:nvSpPr>
          <p:cNvPr id="1528847" name="Line 15"/>
          <p:cNvSpPr>
            <a:spLocks noChangeShapeType="1"/>
          </p:cNvSpPr>
          <p:nvPr/>
        </p:nvSpPr>
        <p:spPr bwMode="auto">
          <a:xfrm flipV="1">
            <a:off x="6642100" y="5216525"/>
            <a:ext cx="2254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8848" name="Text Box 16"/>
          <p:cNvSpPr txBox="1">
            <a:spLocks noChangeArrowheads="1"/>
          </p:cNvSpPr>
          <p:nvPr/>
        </p:nvSpPr>
        <p:spPr bwMode="auto">
          <a:xfrm>
            <a:off x="6704013" y="5157788"/>
            <a:ext cx="57467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...</a:t>
            </a:r>
          </a:p>
        </p:txBody>
      </p:sp>
      <p:sp>
        <p:nvSpPr>
          <p:cNvPr id="1528849" name="Text Box 17"/>
          <p:cNvSpPr txBox="1">
            <a:spLocks noChangeArrowheads="1"/>
          </p:cNvSpPr>
          <p:nvPr/>
        </p:nvSpPr>
        <p:spPr bwMode="auto">
          <a:xfrm>
            <a:off x="4229100" y="3201988"/>
            <a:ext cx="604838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0..1</a:t>
            </a:r>
          </a:p>
        </p:txBody>
      </p:sp>
      <p:sp>
        <p:nvSpPr>
          <p:cNvPr id="1528850" name="Text Box 18"/>
          <p:cNvSpPr txBox="1">
            <a:spLocks noChangeArrowheads="1"/>
          </p:cNvSpPr>
          <p:nvPr/>
        </p:nvSpPr>
        <p:spPr bwMode="auto">
          <a:xfrm>
            <a:off x="6072188" y="5019675"/>
            <a:ext cx="60483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0..1</a:t>
            </a:r>
          </a:p>
        </p:txBody>
      </p:sp>
      <p:sp>
        <p:nvSpPr>
          <p:cNvPr id="1528851" name="Text Box 19"/>
          <p:cNvSpPr txBox="1">
            <a:spLocks noChangeArrowheads="1"/>
          </p:cNvSpPr>
          <p:nvPr/>
        </p:nvSpPr>
        <p:spPr bwMode="auto">
          <a:xfrm>
            <a:off x="6027738" y="3201988"/>
            <a:ext cx="6048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0..1</a:t>
            </a:r>
          </a:p>
        </p:txBody>
      </p:sp>
      <p:sp>
        <p:nvSpPr>
          <p:cNvPr id="1528852" name="Text Box 20"/>
          <p:cNvSpPr txBox="1">
            <a:spLocks noChangeArrowheads="1"/>
          </p:cNvSpPr>
          <p:nvPr/>
        </p:nvSpPr>
        <p:spPr bwMode="auto">
          <a:xfrm>
            <a:off x="4184650" y="3606800"/>
            <a:ext cx="709613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isOn</a:t>
            </a:r>
          </a:p>
        </p:txBody>
      </p:sp>
      <p:sp>
        <p:nvSpPr>
          <p:cNvPr id="1528853" name="Text Box 21"/>
          <p:cNvSpPr txBox="1">
            <a:spLocks noChangeArrowheads="1"/>
          </p:cNvSpPr>
          <p:nvPr/>
        </p:nvSpPr>
        <p:spPr bwMode="auto">
          <a:xfrm>
            <a:off x="5353050" y="3619500"/>
            <a:ext cx="14493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holdsTrain</a:t>
            </a:r>
          </a:p>
        </p:txBody>
      </p:sp>
      <p:sp>
        <p:nvSpPr>
          <p:cNvPr id="1528854" name="Text Box 22"/>
          <p:cNvSpPr txBox="1">
            <a:spLocks noChangeArrowheads="1"/>
          </p:cNvSpPr>
          <p:nvPr/>
        </p:nvSpPr>
        <p:spPr bwMode="auto">
          <a:xfrm>
            <a:off x="4184650" y="4229100"/>
            <a:ext cx="455613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28855" name="Text Box 23"/>
          <p:cNvSpPr txBox="1">
            <a:spLocks noChangeArrowheads="1"/>
          </p:cNvSpPr>
          <p:nvPr/>
        </p:nvSpPr>
        <p:spPr bwMode="auto">
          <a:xfrm>
            <a:off x="1471613" y="5803900"/>
            <a:ext cx="1455737" cy="452438"/>
          </a:xfrm>
          <a:prstGeom prst="rect">
            <a:avLst/>
          </a:prstGeom>
          <a:solidFill>
            <a:srgbClr val="CECFF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1">
                <a:solidFill>
                  <a:schemeClr val="tx1"/>
                </a:solidFill>
                <a:effectLst/>
                <a:latin typeface="Arial" pitchFamily="34" charset="0"/>
              </a:rPr>
              <a:t>Semi-rapid</a:t>
            </a:r>
          </a:p>
        </p:txBody>
      </p:sp>
      <p:sp>
        <p:nvSpPr>
          <p:cNvPr id="1528856" name="Text Box 24"/>
          <p:cNvSpPr txBox="1">
            <a:spLocks noChangeArrowheads="1"/>
          </p:cNvSpPr>
          <p:nvPr/>
        </p:nvSpPr>
        <p:spPr bwMode="auto">
          <a:xfrm>
            <a:off x="3306763" y="5826125"/>
            <a:ext cx="876300" cy="406400"/>
          </a:xfrm>
          <a:prstGeom prst="rect">
            <a:avLst/>
          </a:prstGeom>
          <a:solidFill>
            <a:srgbClr val="CECFF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1">
                <a:solidFill>
                  <a:schemeClr val="tx1"/>
                </a:solidFill>
                <a:effectLst/>
                <a:latin typeface="Arial" pitchFamily="34" charset="0"/>
              </a:rPr>
              <a:t>Rapid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528857" name="Group 25"/>
          <p:cNvGrpSpPr>
            <a:grpSpLocks/>
          </p:cNvGrpSpPr>
          <p:nvPr/>
        </p:nvGrpSpPr>
        <p:grpSpPr bwMode="auto">
          <a:xfrm>
            <a:off x="2873375" y="4824413"/>
            <a:ext cx="268288" cy="700087"/>
            <a:chOff x="1810" y="3129"/>
            <a:chExt cx="169" cy="441"/>
          </a:xfrm>
        </p:grpSpPr>
        <p:sp>
          <p:nvSpPr>
            <p:cNvPr id="1528858" name="AutoShape 26"/>
            <p:cNvSpPr>
              <a:spLocks noChangeArrowheads="1"/>
            </p:cNvSpPr>
            <p:nvPr/>
          </p:nvSpPr>
          <p:spPr bwMode="auto">
            <a:xfrm>
              <a:off x="1810" y="3129"/>
              <a:ext cx="169" cy="187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ECFF2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8859" name="Line 27"/>
            <p:cNvSpPr>
              <a:spLocks noChangeShapeType="1"/>
            </p:cNvSpPr>
            <p:nvPr/>
          </p:nvSpPr>
          <p:spPr bwMode="auto">
            <a:xfrm>
              <a:off x="1889" y="3319"/>
              <a:ext cx="0" cy="2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28860" name="Line 28"/>
          <p:cNvSpPr>
            <a:spLocks noChangeShapeType="1"/>
          </p:cNvSpPr>
          <p:nvPr/>
        </p:nvSpPr>
        <p:spPr bwMode="auto">
          <a:xfrm>
            <a:off x="2232025" y="5505450"/>
            <a:ext cx="1544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8861" name="Line 29"/>
          <p:cNvSpPr>
            <a:spLocks noChangeShapeType="1"/>
          </p:cNvSpPr>
          <p:nvPr/>
        </p:nvSpPr>
        <p:spPr bwMode="auto">
          <a:xfrm>
            <a:off x="2232025" y="5524500"/>
            <a:ext cx="0" cy="295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8862" name="Line 30"/>
          <p:cNvSpPr>
            <a:spLocks noChangeShapeType="1"/>
          </p:cNvSpPr>
          <p:nvPr/>
        </p:nvSpPr>
        <p:spPr bwMode="auto">
          <a:xfrm>
            <a:off x="3736975" y="5524500"/>
            <a:ext cx="0" cy="295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8864" name="Text Box 32"/>
          <p:cNvSpPr txBox="1">
            <a:spLocks noChangeArrowheads="1"/>
          </p:cNvSpPr>
          <p:nvPr/>
        </p:nvSpPr>
        <p:spPr bwMode="auto">
          <a:xfrm>
            <a:off x="280988" y="3419475"/>
            <a:ext cx="754062" cy="442913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Car</a:t>
            </a:r>
          </a:p>
        </p:txBody>
      </p:sp>
      <p:sp>
        <p:nvSpPr>
          <p:cNvPr id="1528865" name="Text Box 33"/>
          <p:cNvSpPr txBox="1">
            <a:spLocks noChangeArrowheads="1"/>
          </p:cNvSpPr>
          <p:nvPr/>
        </p:nvSpPr>
        <p:spPr bwMode="auto">
          <a:xfrm>
            <a:off x="1238250" y="3287713"/>
            <a:ext cx="574675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2000" b="1">
                <a:solidFill>
                  <a:schemeClr val="hlink"/>
                </a:solidFill>
                <a:effectLst/>
                <a:latin typeface="Arial" pitchFamily="34" charset="0"/>
              </a:rPr>
              <a:t>In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28869" name="Rectangle 37"/>
          <p:cNvSpPr>
            <a:spLocks noChangeArrowheads="1"/>
          </p:cNvSpPr>
          <p:nvPr/>
        </p:nvSpPr>
        <p:spPr bwMode="auto">
          <a:xfrm>
            <a:off x="3675063" y="1384300"/>
            <a:ext cx="3432175" cy="1295400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8870" name="Text Box 38"/>
          <p:cNvSpPr txBox="1">
            <a:spLocks noChangeArrowheads="1"/>
          </p:cNvSpPr>
          <p:nvPr/>
        </p:nvSpPr>
        <p:spPr bwMode="auto">
          <a:xfrm>
            <a:off x="4578350" y="1422400"/>
            <a:ext cx="2028825" cy="512763"/>
          </a:xfrm>
          <a:prstGeom prst="rect">
            <a:avLst/>
          </a:prstGeom>
          <a:solidFill>
            <a:srgbClr val="CECF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AU" altLang="en-US" sz="1800">
                <a:solidFill>
                  <a:schemeClr val="tx1"/>
                </a:solidFill>
                <a:effectLst/>
                <a:latin typeface="Arial" pitchFamily="34" charset="0"/>
              </a:rPr>
              <a:t>Command</a:t>
            </a:r>
          </a:p>
        </p:txBody>
      </p:sp>
      <p:sp>
        <p:nvSpPr>
          <p:cNvPr id="1528871" name="Text Box 39"/>
          <p:cNvSpPr txBox="1">
            <a:spLocks noChangeArrowheads="1"/>
          </p:cNvSpPr>
          <p:nvPr/>
        </p:nvSpPr>
        <p:spPr bwMode="auto">
          <a:xfrm>
            <a:off x="3630613" y="1962150"/>
            <a:ext cx="358775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CommandedSpeed:  </a:t>
            </a:r>
            <a:r>
              <a:rPr lang="fr-BE" altLang="en-US" sz="1800" i="1">
                <a:solidFill>
                  <a:schemeClr val="tx1"/>
                </a:solidFill>
                <a:effectLst/>
                <a:latin typeface="Arial" pitchFamily="34" charset="0"/>
              </a:rPr>
              <a:t>Speed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algn="l">
              <a:spcBef>
                <a:spcPts val="20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CommandedAccel : </a:t>
            </a:r>
            <a:r>
              <a:rPr lang="fr-BE" altLang="en-US" sz="1800" i="1">
                <a:solidFill>
                  <a:schemeClr val="tx1"/>
                </a:solidFill>
                <a:effectLst/>
                <a:latin typeface="Arial" pitchFamily="34" charset="0"/>
              </a:rPr>
              <a:t> Acceleration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fr-BE" altLang="en-US" sz="1800"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28872" name="Line 40"/>
          <p:cNvSpPr>
            <a:spLocks noChangeShapeType="1"/>
          </p:cNvSpPr>
          <p:nvPr/>
        </p:nvSpPr>
        <p:spPr bwMode="auto">
          <a:xfrm>
            <a:off x="3684588" y="1851025"/>
            <a:ext cx="3400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8873" name="Line 41"/>
          <p:cNvSpPr>
            <a:spLocks noChangeShapeType="1"/>
          </p:cNvSpPr>
          <p:nvPr/>
        </p:nvSpPr>
        <p:spPr bwMode="auto">
          <a:xfrm flipV="1">
            <a:off x="2941638" y="2039938"/>
            <a:ext cx="752475" cy="1281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8874" name="Text Box 42"/>
          <p:cNvSpPr txBox="1">
            <a:spLocks noChangeArrowheads="1"/>
          </p:cNvSpPr>
          <p:nvPr/>
        </p:nvSpPr>
        <p:spPr bwMode="auto">
          <a:xfrm>
            <a:off x="2178050" y="2392363"/>
            <a:ext cx="119697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2000" b="1">
                <a:solidFill>
                  <a:schemeClr val="hlink"/>
                </a:solidFill>
                <a:effectLst/>
                <a:latin typeface="Arial" pitchFamily="34" charset="0"/>
              </a:rPr>
              <a:t>Driving</a:t>
            </a:r>
            <a:endParaRPr lang="fr-BE" altLang="en-US" sz="1800" b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28875" name="Text Box 43"/>
          <p:cNvSpPr txBox="1">
            <a:spLocks noChangeArrowheads="1"/>
          </p:cNvSpPr>
          <p:nvPr/>
        </p:nvSpPr>
        <p:spPr bwMode="auto">
          <a:xfrm>
            <a:off x="2659063" y="2997200"/>
            <a:ext cx="3825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</a:p>
        </p:txBody>
      </p:sp>
      <p:sp>
        <p:nvSpPr>
          <p:cNvPr id="1528876" name="Text Box 44"/>
          <p:cNvSpPr txBox="1">
            <a:spLocks noChangeArrowheads="1"/>
          </p:cNvSpPr>
          <p:nvPr/>
        </p:nvSpPr>
        <p:spPr bwMode="auto">
          <a:xfrm>
            <a:off x="3367088" y="1843088"/>
            <a:ext cx="4572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28879" name="Text Box 47"/>
          <p:cNvSpPr txBox="1">
            <a:spLocks noChangeArrowheads="1"/>
          </p:cNvSpPr>
          <p:nvPr/>
        </p:nvSpPr>
        <p:spPr bwMode="auto">
          <a:xfrm>
            <a:off x="3884613" y="5030788"/>
            <a:ext cx="231298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i="1">
                <a:solidFill>
                  <a:schemeClr val="hlink"/>
                </a:solidFill>
                <a:effectLst/>
                <a:latin typeface="Comic Sans MS" pitchFamily="66" charset="0"/>
              </a:rPr>
              <a:t>inherited features</a:t>
            </a:r>
          </a:p>
        </p:txBody>
      </p:sp>
      <p:sp>
        <p:nvSpPr>
          <p:cNvPr id="1528881" name="Text Box 49"/>
          <p:cNvSpPr txBox="1">
            <a:spLocks noChangeArrowheads="1"/>
          </p:cNvSpPr>
          <p:nvPr/>
        </p:nvSpPr>
        <p:spPr bwMode="auto">
          <a:xfrm>
            <a:off x="641350" y="4994275"/>
            <a:ext cx="171926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i="1">
                <a:solidFill>
                  <a:schemeClr val="tx2"/>
                </a:solidFill>
                <a:effectLst/>
                <a:latin typeface="Comic Sans MS" pitchFamily="66" charset="0"/>
              </a:rPr>
              <a:t>specialisation</a:t>
            </a:r>
            <a:endParaRPr lang="fr-BE" altLang="en-US" sz="1800" i="1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1528882" name="Line 50"/>
          <p:cNvSpPr>
            <a:spLocks noChangeShapeType="1"/>
          </p:cNvSpPr>
          <p:nvPr/>
        </p:nvSpPr>
        <p:spPr bwMode="auto">
          <a:xfrm flipV="1">
            <a:off x="2238375" y="4992688"/>
            <a:ext cx="577850" cy="155575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8889" name="Line 57"/>
          <p:cNvSpPr>
            <a:spLocks noChangeShapeType="1"/>
          </p:cNvSpPr>
          <p:nvPr/>
        </p:nvSpPr>
        <p:spPr bwMode="auto">
          <a:xfrm flipH="1" flipV="1">
            <a:off x="4079875" y="4478338"/>
            <a:ext cx="576263" cy="503237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8890" name="Line 58"/>
          <p:cNvSpPr>
            <a:spLocks noChangeShapeType="1"/>
          </p:cNvSpPr>
          <p:nvPr/>
        </p:nvSpPr>
        <p:spPr bwMode="auto">
          <a:xfrm flipV="1">
            <a:off x="4924425" y="4630738"/>
            <a:ext cx="563563" cy="446087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28899" name="Group 67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28900" name="Rectangle 68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8901" name="Rectangle 69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8902" name="Rectangle 70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8903" name="Line 71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8904" name="Line 72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8905" name="Line 73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8906" name="Line 74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5" name="Rectangle 3"/>
          <p:cNvSpPr>
            <a:spLocks noGrp="1" noChangeArrowheads="1"/>
          </p:cNvSpPr>
          <p:nvPr>
            <p:ph type="title"/>
          </p:nvPr>
        </p:nvSpPr>
        <p:spPr>
          <a:xfrm>
            <a:off x="960438" y="298450"/>
            <a:ext cx="7986712" cy="812800"/>
          </a:xfrm>
        </p:spPr>
        <p:txBody>
          <a:bodyPr/>
          <a:lstStyle/>
          <a:p>
            <a:r>
              <a:rPr lang="en-US" altLang="en-US"/>
              <a:t>Inhibiting inheritance</a:t>
            </a:r>
            <a:endParaRPr lang="en-US" altLang="en-US" sz="2000"/>
          </a:p>
        </p:txBody>
      </p:sp>
      <p:grpSp>
        <p:nvGrpSpPr>
          <p:cNvPr id="1554503" name="Group 71"/>
          <p:cNvGrpSpPr>
            <a:grpSpLocks/>
          </p:cNvGrpSpPr>
          <p:nvPr/>
        </p:nvGrpSpPr>
        <p:grpSpPr bwMode="auto">
          <a:xfrm>
            <a:off x="1585913" y="1554163"/>
            <a:ext cx="5316537" cy="3279775"/>
            <a:chOff x="1099" y="1188"/>
            <a:chExt cx="3349" cy="2066"/>
          </a:xfrm>
        </p:grpSpPr>
        <p:sp>
          <p:nvSpPr>
            <p:cNvPr id="1554438" name="Line 6"/>
            <p:cNvSpPr>
              <a:spLocks noChangeShapeType="1"/>
            </p:cNvSpPr>
            <p:nvPr/>
          </p:nvSpPr>
          <p:spPr bwMode="auto">
            <a:xfrm flipV="1">
              <a:off x="1414" y="1355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54486" name="Group 54"/>
            <p:cNvGrpSpPr>
              <a:grpSpLocks/>
            </p:cNvGrpSpPr>
            <p:nvPr/>
          </p:nvGrpSpPr>
          <p:grpSpPr bwMode="auto">
            <a:xfrm>
              <a:off x="2531" y="1188"/>
              <a:ext cx="1917" cy="755"/>
              <a:chOff x="1124" y="2106"/>
              <a:chExt cx="1917" cy="755"/>
            </a:xfrm>
          </p:grpSpPr>
          <p:sp>
            <p:nvSpPr>
              <p:cNvPr id="1554444" name="Text Box 12"/>
              <p:cNvSpPr txBox="1">
                <a:spLocks noChangeArrowheads="1"/>
              </p:cNvSpPr>
              <p:nvPr/>
            </p:nvSpPr>
            <p:spPr bwMode="auto">
              <a:xfrm>
                <a:off x="1124" y="2106"/>
                <a:ext cx="1903" cy="725"/>
              </a:xfrm>
              <a:prstGeom prst="rect">
                <a:avLst/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r>
                  <a:rPr lang="fr-BE" altLang="en-US" sz="1800"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          </a:t>
                </a:r>
                <a:r>
                  <a:rPr lang="fr-BE" altLang="en-US" sz="18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TrafficSignal</a:t>
                </a:r>
              </a:p>
            </p:txBody>
          </p:sp>
          <p:sp>
            <p:nvSpPr>
              <p:cNvPr id="1554445" name="Line 13"/>
              <p:cNvSpPr>
                <a:spLocks noChangeShapeType="1"/>
              </p:cNvSpPr>
              <p:nvPr/>
            </p:nvSpPr>
            <p:spPr bwMode="auto">
              <a:xfrm flipV="1">
                <a:off x="1144" y="2375"/>
                <a:ext cx="18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4446" name="Text Box 14"/>
              <p:cNvSpPr txBox="1">
                <a:spLocks noChangeArrowheads="1"/>
              </p:cNvSpPr>
              <p:nvPr/>
            </p:nvSpPr>
            <p:spPr bwMode="auto">
              <a:xfrm>
                <a:off x="1203" y="2395"/>
                <a:ext cx="1838" cy="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ECFF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r>
                  <a:rPr lang="fr-BE" altLang="en-US" sz="1800">
                    <a:solidFill>
                      <a:schemeClr val="hlink"/>
                    </a:solidFill>
                    <a:effectLst/>
                    <a:latin typeface="Arial" pitchFamily="34" charset="0"/>
                  </a:rPr>
                  <a:t>Color: {green, orange, red}</a:t>
                </a:r>
              </a:p>
              <a:p>
                <a:pPr algn="l">
                  <a:spcBef>
                    <a:spcPts val="200"/>
                  </a:spcBef>
                </a:pPr>
                <a:r>
                  <a:rPr lang="fr-BE" altLang="en-US" sz="18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Location</a:t>
                </a:r>
              </a:p>
            </p:txBody>
          </p:sp>
        </p:grpSp>
        <p:sp>
          <p:nvSpPr>
            <p:cNvPr id="1554452" name="Text Box 20"/>
            <p:cNvSpPr txBox="1">
              <a:spLocks noChangeArrowheads="1"/>
            </p:cNvSpPr>
            <p:nvPr/>
          </p:nvSpPr>
          <p:spPr bwMode="auto">
            <a:xfrm>
              <a:off x="1152" y="1217"/>
              <a:ext cx="40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ECFF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2000">
                  <a:solidFill>
                    <a:schemeClr val="tx1"/>
                  </a:solidFill>
                  <a:effectLst/>
                  <a:latin typeface="Arial" pitchFamily="34" charset="0"/>
                </a:rPr>
                <a:t>...</a:t>
              </a: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554457" name="Group 25"/>
            <p:cNvGrpSpPr>
              <a:grpSpLocks/>
            </p:cNvGrpSpPr>
            <p:nvPr/>
          </p:nvGrpSpPr>
          <p:grpSpPr bwMode="auto">
            <a:xfrm>
              <a:off x="3326" y="1930"/>
              <a:ext cx="169" cy="441"/>
              <a:chOff x="1810" y="3129"/>
              <a:chExt cx="169" cy="441"/>
            </a:xfrm>
          </p:grpSpPr>
          <p:sp>
            <p:nvSpPr>
              <p:cNvPr id="1554458" name="AutoShape 26"/>
              <p:cNvSpPr>
                <a:spLocks noChangeArrowheads="1"/>
              </p:cNvSpPr>
              <p:nvPr/>
            </p:nvSpPr>
            <p:spPr bwMode="auto">
              <a:xfrm>
                <a:off x="1810" y="3129"/>
                <a:ext cx="169" cy="187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ECFF2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4459" name="Line 27"/>
              <p:cNvSpPr>
                <a:spLocks noChangeShapeType="1"/>
              </p:cNvSpPr>
              <p:nvPr/>
            </p:nvSpPr>
            <p:spPr bwMode="auto">
              <a:xfrm>
                <a:off x="1889" y="3319"/>
                <a:ext cx="0" cy="2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4474" name="Text Box 42"/>
            <p:cNvSpPr txBox="1">
              <a:spLocks noChangeArrowheads="1"/>
            </p:cNvSpPr>
            <p:nvPr/>
          </p:nvSpPr>
          <p:spPr bwMode="auto">
            <a:xfrm>
              <a:off x="1285" y="1728"/>
              <a:ext cx="1083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 i="1">
                  <a:solidFill>
                    <a:schemeClr val="tx2"/>
                  </a:solidFill>
                  <a:effectLst/>
                  <a:latin typeface="Comic Sans MS" pitchFamily="66" charset="0"/>
                </a:rPr>
                <a:t>inherited</a:t>
              </a:r>
              <a:endParaRPr lang="fr-BE" altLang="en-US" sz="1800" i="1">
                <a:solidFill>
                  <a:schemeClr val="tx2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54475" name="Line 43"/>
            <p:cNvSpPr>
              <a:spLocks noChangeShapeType="1"/>
            </p:cNvSpPr>
            <p:nvPr/>
          </p:nvSpPr>
          <p:spPr bwMode="auto">
            <a:xfrm flipV="1">
              <a:off x="2036" y="1781"/>
              <a:ext cx="618" cy="7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54487" name="Group 55"/>
            <p:cNvGrpSpPr>
              <a:grpSpLocks/>
            </p:cNvGrpSpPr>
            <p:nvPr/>
          </p:nvGrpSpPr>
          <p:grpSpPr bwMode="auto">
            <a:xfrm>
              <a:off x="2468" y="2388"/>
              <a:ext cx="1917" cy="755"/>
              <a:chOff x="1124" y="2106"/>
              <a:chExt cx="1917" cy="755"/>
            </a:xfrm>
          </p:grpSpPr>
          <p:sp>
            <p:nvSpPr>
              <p:cNvPr id="1554488" name="Text Box 56"/>
              <p:cNvSpPr txBox="1">
                <a:spLocks noChangeArrowheads="1"/>
              </p:cNvSpPr>
              <p:nvPr/>
            </p:nvSpPr>
            <p:spPr bwMode="auto">
              <a:xfrm>
                <a:off x="1124" y="2106"/>
                <a:ext cx="1903" cy="725"/>
              </a:xfrm>
              <a:prstGeom prst="rect">
                <a:avLst/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r>
                  <a:rPr lang="fr-BE" altLang="en-US" sz="1800"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       </a:t>
                </a:r>
                <a:r>
                  <a:rPr lang="fr-BE" altLang="en-US" sz="18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WarningSignal</a:t>
                </a:r>
              </a:p>
            </p:txBody>
          </p:sp>
          <p:sp>
            <p:nvSpPr>
              <p:cNvPr id="1554489" name="Line 57"/>
              <p:cNvSpPr>
                <a:spLocks noChangeShapeType="1"/>
              </p:cNvSpPr>
              <p:nvPr/>
            </p:nvSpPr>
            <p:spPr bwMode="auto">
              <a:xfrm flipV="1">
                <a:off x="1144" y="2375"/>
                <a:ext cx="18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4490" name="Text Box 58"/>
              <p:cNvSpPr txBox="1">
                <a:spLocks noChangeArrowheads="1"/>
              </p:cNvSpPr>
              <p:nvPr/>
            </p:nvSpPr>
            <p:spPr bwMode="auto">
              <a:xfrm>
                <a:off x="1203" y="2395"/>
                <a:ext cx="1838" cy="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ECFF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r>
                  <a:rPr lang="fr-BE" altLang="en-US" sz="1800" b="1">
                    <a:solidFill>
                      <a:schemeClr val="hlink"/>
                    </a:solidFill>
                    <a:effectLst/>
                    <a:latin typeface="Arial" pitchFamily="34" charset="0"/>
                  </a:rPr>
                  <a:t>Color: {orange}</a:t>
                </a:r>
                <a:endParaRPr lang="fr-BE" altLang="en-US" sz="1800">
                  <a:solidFill>
                    <a:schemeClr val="hlink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1554491" name="Text Box 59"/>
            <p:cNvSpPr txBox="1">
              <a:spLocks noChangeArrowheads="1"/>
            </p:cNvSpPr>
            <p:nvPr/>
          </p:nvSpPr>
          <p:spPr bwMode="auto">
            <a:xfrm>
              <a:off x="1099" y="2651"/>
              <a:ext cx="983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 i="1">
                  <a:solidFill>
                    <a:schemeClr val="tx2"/>
                  </a:solidFill>
                  <a:effectLst/>
                  <a:latin typeface="Comic Sans MS" pitchFamily="66" charset="0"/>
                </a:rPr>
                <a:t>compatible redefinition</a:t>
              </a:r>
            </a:p>
            <a:p>
              <a:pPr algn="l">
                <a:spcBef>
                  <a:spcPct val="0"/>
                </a:spcBef>
              </a:pPr>
              <a:r>
                <a:rPr lang="fr-BE" altLang="en-US" sz="1800" i="1">
                  <a:solidFill>
                    <a:schemeClr val="tx2"/>
                  </a:solidFill>
                  <a:effectLst/>
                  <a:latin typeface="Comic Sans MS" pitchFamily="66" charset="0"/>
                </a:rPr>
                <a:t>(subsort)</a:t>
              </a:r>
              <a:endParaRPr lang="fr-BE" altLang="en-US" sz="1800" i="1">
                <a:solidFill>
                  <a:schemeClr val="tx2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54492" name="Line 60"/>
            <p:cNvSpPr>
              <a:spLocks noChangeShapeType="1"/>
            </p:cNvSpPr>
            <p:nvPr/>
          </p:nvSpPr>
          <p:spPr bwMode="auto">
            <a:xfrm flipV="1">
              <a:off x="1942" y="2768"/>
              <a:ext cx="618" cy="7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4493" name="Line 61"/>
            <p:cNvSpPr>
              <a:spLocks noChangeShapeType="1"/>
            </p:cNvSpPr>
            <p:nvPr/>
          </p:nvSpPr>
          <p:spPr bwMode="auto">
            <a:xfrm flipV="1">
              <a:off x="1814" y="1378"/>
              <a:ext cx="455" cy="3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54494" name="Group 62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54495" name="Rectangle 63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496" name="Rectangle 64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497" name="Rectangle 65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498" name="Line 66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4499" name="Line 67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4500" name="Line 68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4501" name="Line 69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54502" name="Text Box 70"/>
          <p:cNvSpPr txBox="1">
            <a:spLocks noChangeArrowheads="1"/>
          </p:cNvSpPr>
          <p:nvPr/>
        </p:nvSpPr>
        <p:spPr bwMode="auto">
          <a:xfrm>
            <a:off x="684213" y="5459413"/>
            <a:ext cx="79962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2000">
                <a:solidFill>
                  <a:schemeClr val="tx1"/>
                </a:solidFill>
                <a:effectLst/>
                <a:latin typeface="Comic Sans MS" pitchFamily="66" charset="0"/>
              </a:rPr>
              <a:t>The more specific feature always overrides the more general one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inheritance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425" y="1095375"/>
            <a:ext cx="8916988" cy="2554288"/>
          </a:xfrm>
        </p:spPr>
        <p:txBody>
          <a:bodyPr/>
          <a:lstStyle/>
          <a:p>
            <a:r>
              <a:rPr lang="en-US" altLang="en-US"/>
              <a:t>Same object may be specialization of multiple super-objects</a:t>
            </a:r>
          </a:p>
          <a:p>
            <a:pPr lvl="1"/>
            <a:r>
              <a:rPr lang="en-US" altLang="en-US" sz="2000"/>
              <a:t>by default, inheritance of all features from all super-objects</a:t>
            </a:r>
            <a:endParaRPr lang="en-US" altLang="en-US"/>
          </a:p>
          <a:p>
            <a:r>
              <a:rPr lang="en-US" altLang="en-US"/>
              <a:t>Can result in inheritance conflicts</a:t>
            </a:r>
          </a:p>
          <a:p>
            <a:pPr lvl="1"/>
            <a:r>
              <a:rPr lang="en-US" altLang="en-US" sz="2000"/>
              <a:t>different features with same name inherited from different super-objects</a:t>
            </a:r>
          </a:p>
          <a:p>
            <a:pPr lvl="1"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=&gt;</a:t>
            </a:r>
            <a:r>
              <a:rPr lang="en-US" altLang="en-US" sz="2000"/>
              <a:t>  conflicting features first renamed to avoid this</a:t>
            </a:r>
          </a:p>
        </p:txBody>
      </p:sp>
      <p:grpSp>
        <p:nvGrpSpPr>
          <p:cNvPr id="1556505" name="Group 25"/>
          <p:cNvGrpSpPr>
            <a:grpSpLocks/>
          </p:cNvGrpSpPr>
          <p:nvPr/>
        </p:nvGrpSpPr>
        <p:grpSpPr bwMode="auto">
          <a:xfrm>
            <a:off x="2935288" y="4008438"/>
            <a:ext cx="1787525" cy="957262"/>
            <a:chOff x="1849" y="2525"/>
            <a:chExt cx="1126" cy="603"/>
          </a:xfrm>
        </p:grpSpPr>
        <p:sp>
          <p:nvSpPr>
            <p:cNvPr id="1556493" name="Text Box 13"/>
            <p:cNvSpPr txBox="1">
              <a:spLocks noChangeArrowheads="1"/>
            </p:cNvSpPr>
            <p:nvPr/>
          </p:nvSpPr>
          <p:spPr bwMode="auto">
            <a:xfrm>
              <a:off x="1849" y="2525"/>
              <a:ext cx="1118" cy="603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Comic Sans MS" pitchFamily="66" charset="0"/>
                </a:rPr>
                <a:t>      </a:t>
              </a: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Student</a:t>
              </a:r>
            </a:p>
          </p:txBody>
        </p:sp>
        <p:sp>
          <p:nvSpPr>
            <p:cNvPr id="1556494" name="Line 14"/>
            <p:cNvSpPr>
              <a:spLocks noChangeShapeType="1"/>
            </p:cNvSpPr>
            <p:nvPr/>
          </p:nvSpPr>
          <p:spPr bwMode="auto">
            <a:xfrm flipV="1">
              <a:off x="1861" y="2749"/>
              <a:ext cx="10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495" name="Text Box 15"/>
            <p:cNvSpPr txBox="1">
              <a:spLocks noChangeArrowheads="1"/>
            </p:cNvSpPr>
            <p:nvPr/>
          </p:nvSpPr>
          <p:spPr bwMode="auto">
            <a:xfrm>
              <a:off x="1895" y="2738"/>
              <a:ext cx="1080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ECFF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hlink"/>
                  </a:solidFill>
                  <a:effectLst/>
                  <a:latin typeface="Arial" pitchFamily="34" charset="0"/>
                </a:rPr>
                <a:t>Address</a:t>
              </a:r>
            </a:p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StudentID</a:t>
              </a:r>
            </a:p>
          </p:txBody>
        </p:sp>
      </p:grpSp>
      <p:grpSp>
        <p:nvGrpSpPr>
          <p:cNvPr id="1556496" name="Group 16"/>
          <p:cNvGrpSpPr>
            <a:grpSpLocks/>
          </p:cNvGrpSpPr>
          <p:nvPr/>
        </p:nvGrpSpPr>
        <p:grpSpPr bwMode="auto">
          <a:xfrm rot="-1487551">
            <a:off x="3937000" y="4940300"/>
            <a:ext cx="268288" cy="700088"/>
            <a:chOff x="1810" y="3129"/>
            <a:chExt cx="169" cy="441"/>
          </a:xfrm>
        </p:grpSpPr>
        <p:sp>
          <p:nvSpPr>
            <p:cNvPr id="1556497" name="AutoShape 17"/>
            <p:cNvSpPr>
              <a:spLocks noChangeArrowheads="1"/>
            </p:cNvSpPr>
            <p:nvPr/>
          </p:nvSpPr>
          <p:spPr bwMode="auto">
            <a:xfrm>
              <a:off x="1810" y="3129"/>
              <a:ext cx="169" cy="187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ECFF2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498" name="Line 18"/>
            <p:cNvSpPr>
              <a:spLocks noChangeShapeType="1"/>
            </p:cNvSpPr>
            <p:nvPr/>
          </p:nvSpPr>
          <p:spPr bwMode="auto">
            <a:xfrm>
              <a:off x="1889" y="3319"/>
              <a:ext cx="0" cy="2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6503" name="Text Box 23"/>
          <p:cNvSpPr txBox="1">
            <a:spLocks noChangeArrowheads="1"/>
          </p:cNvSpPr>
          <p:nvPr/>
        </p:nvSpPr>
        <p:spPr bwMode="auto">
          <a:xfrm>
            <a:off x="604838" y="4179888"/>
            <a:ext cx="1965325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i="1">
                <a:solidFill>
                  <a:schemeClr val="tx2"/>
                </a:solidFill>
                <a:effectLst/>
                <a:latin typeface="Comic Sans MS" pitchFamily="66" charset="0"/>
              </a:rPr>
              <a:t>renamed</a:t>
            </a:r>
          </a:p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hlink"/>
                </a:solidFill>
                <a:effectLst/>
                <a:latin typeface="Arial" pitchFamily="34" charset="0"/>
              </a:rPr>
              <a:t>StudentAddress</a:t>
            </a:r>
            <a:r>
              <a:rPr lang="fr-BE" altLang="en-US" sz="1800" i="1">
                <a:solidFill>
                  <a:schemeClr val="tx2"/>
                </a:solidFill>
                <a:effectLst/>
                <a:latin typeface="Comic Sans MS" pitchFamily="66" charset="0"/>
              </a:rPr>
              <a:t> </a:t>
            </a:r>
          </a:p>
          <a:p>
            <a:pPr algn="l">
              <a:spcBef>
                <a:spcPct val="0"/>
              </a:spcBef>
            </a:pPr>
            <a:r>
              <a:rPr lang="fr-BE" altLang="en-US" sz="1800" i="1">
                <a:solidFill>
                  <a:schemeClr val="tx2"/>
                </a:solidFill>
                <a:effectLst/>
                <a:latin typeface="Comic Sans MS" pitchFamily="66" charset="0"/>
              </a:rPr>
              <a:t>to avoid conflict</a:t>
            </a:r>
          </a:p>
        </p:txBody>
      </p:sp>
      <p:sp>
        <p:nvSpPr>
          <p:cNvPr id="1556504" name="Line 24"/>
          <p:cNvSpPr>
            <a:spLocks noChangeShapeType="1"/>
          </p:cNvSpPr>
          <p:nvPr/>
        </p:nvSpPr>
        <p:spPr bwMode="auto">
          <a:xfrm flipV="1">
            <a:off x="2736850" y="6588125"/>
            <a:ext cx="981075" cy="112713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56506" name="Group 26"/>
          <p:cNvGrpSpPr>
            <a:grpSpLocks/>
          </p:cNvGrpSpPr>
          <p:nvPr/>
        </p:nvGrpSpPr>
        <p:grpSpPr bwMode="auto">
          <a:xfrm>
            <a:off x="5237163" y="4002088"/>
            <a:ext cx="1787525" cy="957262"/>
            <a:chOff x="1849" y="2525"/>
            <a:chExt cx="1126" cy="603"/>
          </a:xfrm>
        </p:grpSpPr>
        <p:sp>
          <p:nvSpPr>
            <p:cNvPr id="1556507" name="Text Box 27"/>
            <p:cNvSpPr txBox="1">
              <a:spLocks noChangeArrowheads="1"/>
            </p:cNvSpPr>
            <p:nvPr/>
          </p:nvSpPr>
          <p:spPr bwMode="auto">
            <a:xfrm>
              <a:off x="1849" y="2525"/>
              <a:ext cx="1118" cy="603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Comic Sans MS" pitchFamily="66" charset="0"/>
                </a:rPr>
                <a:t>      </a:t>
              </a: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Patron</a:t>
              </a:r>
            </a:p>
          </p:txBody>
        </p:sp>
        <p:sp>
          <p:nvSpPr>
            <p:cNvPr id="1556508" name="Line 28"/>
            <p:cNvSpPr>
              <a:spLocks noChangeShapeType="1"/>
            </p:cNvSpPr>
            <p:nvPr/>
          </p:nvSpPr>
          <p:spPr bwMode="auto">
            <a:xfrm flipV="1">
              <a:off x="1861" y="2749"/>
              <a:ext cx="10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509" name="Text Box 29"/>
            <p:cNvSpPr txBox="1">
              <a:spLocks noChangeArrowheads="1"/>
            </p:cNvSpPr>
            <p:nvPr/>
          </p:nvSpPr>
          <p:spPr bwMode="auto">
            <a:xfrm>
              <a:off x="1895" y="2738"/>
              <a:ext cx="1080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ECFF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hlink"/>
                  </a:solidFill>
                  <a:effectLst/>
                  <a:latin typeface="Arial" pitchFamily="34" charset="0"/>
                </a:rPr>
                <a:t>Address</a:t>
              </a:r>
            </a:p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Email</a:t>
              </a:r>
            </a:p>
          </p:txBody>
        </p:sp>
      </p:grpSp>
      <p:grpSp>
        <p:nvGrpSpPr>
          <p:cNvPr id="1556510" name="Group 30"/>
          <p:cNvGrpSpPr>
            <a:grpSpLocks/>
          </p:cNvGrpSpPr>
          <p:nvPr/>
        </p:nvGrpSpPr>
        <p:grpSpPr bwMode="auto">
          <a:xfrm rot="1838049">
            <a:off x="5416550" y="4919663"/>
            <a:ext cx="268288" cy="700087"/>
            <a:chOff x="1810" y="3129"/>
            <a:chExt cx="169" cy="441"/>
          </a:xfrm>
        </p:grpSpPr>
        <p:sp>
          <p:nvSpPr>
            <p:cNvPr id="1556511" name="AutoShape 31"/>
            <p:cNvSpPr>
              <a:spLocks noChangeArrowheads="1"/>
            </p:cNvSpPr>
            <p:nvPr/>
          </p:nvSpPr>
          <p:spPr bwMode="auto">
            <a:xfrm>
              <a:off x="1810" y="3129"/>
              <a:ext cx="169" cy="187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ECFF2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512" name="Line 32"/>
            <p:cNvSpPr>
              <a:spLocks noChangeShapeType="1"/>
            </p:cNvSpPr>
            <p:nvPr/>
          </p:nvSpPr>
          <p:spPr bwMode="auto">
            <a:xfrm>
              <a:off x="1889" y="3319"/>
              <a:ext cx="0" cy="2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6514" name="Text Box 34"/>
          <p:cNvSpPr txBox="1">
            <a:spLocks noChangeArrowheads="1"/>
          </p:cNvSpPr>
          <p:nvPr/>
        </p:nvSpPr>
        <p:spPr bwMode="auto">
          <a:xfrm>
            <a:off x="3960813" y="5568950"/>
            <a:ext cx="2006600" cy="957263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StudentPatron</a:t>
            </a:r>
          </a:p>
        </p:txBody>
      </p:sp>
      <p:sp>
        <p:nvSpPr>
          <p:cNvPr id="1556515" name="Line 35"/>
          <p:cNvSpPr>
            <a:spLocks noChangeShapeType="1"/>
          </p:cNvSpPr>
          <p:nvPr/>
        </p:nvSpPr>
        <p:spPr bwMode="auto">
          <a:xfrm flipV="1">
            <a:off x="3995738" y="5922963"/>
            <a:ext cx="19891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516" name="Text Box 36"/>
          <p:cNvSpPr txBox="1">
            <a:spLocks noChangeArrowheads="1"/>
          </p:cNvSpPr>
          <p:nvPr/>
        </p:nvSpPr>
        <p:spPr bwMode="auto">
          <a:xfrm>
            <a:off x="4135438" y="5980113"/>
            <a:ext cx="646112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2000">
                <a:solidFill>
                  <a:schemeClr val="tx1"/>
                </a:solidFill>
                <a:effectLst/>
                <a:latin typeface="Arial" pitchFamily="34" charset="0"/>
              </a:rPr>
              <a:t>...</a:t>
            </a:r>
          </a:p>
        </p:txBody>
      </p:sp>
      <p:sp>
        <p:nvSpPr>
          <p:cNvPr id="1556517" name="Line 37"/>
          <p:cNvSpPr>
            <a:spLocks noChangeShapeType="1"/>
          </p:cNvSpPr>
          <p:nvPr/>
        </p:nvSpPr>
        <p:spPr bwMode="auto">
          <a:xfrm>
            <a:off x="1660525" y="4370388"/>
            <a:ext cx="1355725" cy="103187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56518" name="Group 38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56519" name="Rectangle 39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520" name="Rectangle 40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521" name="Rectangle 41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522" name="Line 42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6523" name="Line 43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6524" name="Line 44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6525" name="Line 45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8588"/>
            <a:ext cx="8653463" cy="762000"/>
          </a:xfrm>
        </p:spPr>
        <p:txBody>
          <a:bodyPr/>
          <a:lstStyle/>
          <a:p>
            <a:r>
              <a:rPr lang="en-US" altLang="en-US"/>
              <a:t>Multiple specializations</a:t>
            </a:r>
          </a:p>
        </p:txBody>
      </p:sp>
      <p:sp>
        <p:nvSpPr>
          <p:cNvPr id="155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947738"/>
            <a:ext cx="8751887" cy="2786062"/>
          </a:xfrm>
        </p:spPr>
        <p:txBody>
          <a:bodyPr/>
          <a:lstStyle/>
          <a:p>
            <a:r>
              <a:rPr lang="en-US" altLang="en-US"/>
              <a:t>Same object may have multiple specializations</a:t>
            </a:r>
          </a:p>
          <a:p>
            <a:pPr lvl="1"/>
            <a:r>
              <a:rPr lang="en-US" altLang="en-US" sz="2000"/>
              <a:t>Different subsets of object instances associated with different criteria</a:t>
            </a:r>
          </a:p>
          <a:p>
            <a:pPr lvl="1"/>
            <a:r>
              <a:rPr lang="en-US" altLang="en-US" sz="2000"/>
              <a:t>Same object instance may be member of different subsets (one per criterion)</a:t>
            </a:r>
          </a:p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Discriminator</a:t>
            </a:r>
            <a:r>
              <a:rPr lang="en-US" altLang="en-US"/>
              <a:t> </a:t>
            </a:r>
            <a:r>
              <a:rPr lang="en-US" altLang="en-US">
                <a:solidFill>
                  <a:schemeClr val="tx2"/>
                </a:solidFill>
              </a:rPr>
              <a:t>=</a:t>
            </a:r>
            <a:r>
              <a:rPr lang="en-US" altLang="en-US"/>
              <a:t>  attribute of super-object whose values define different specializations </a:t>
            </a:r>
            <a:r>
              <a:rPr lang="en-US" altLang="en-US" sz="2000"/>
              <a:t>(differentiation criterion)</a:t>
            </a:r>
          </a:p>
        </p:txBody>
      </p:sp>
      <p:graphicFrame>
        <p:nvGraphicFramePr>
          <p:cNvPr id="1555460" name="Object 4"/>
          <p:cNvGraphicFramePr>
            <a:graphicFrameLocks noChangeAspect="1"/>
          </p:cNvGraphicFramePr>
          <p:nvPr/>
        </p:nvGraphicFramePr>
        <p:xfrm>
          <a:off x="1385888" y="3959225"/>
          <a:ext cx="6216650" cy="267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480" name="Picture" r:id="rId4" imgW="3420720" imgH="1464480" progId="Word.Picture.8">
                  <p:embed/>
                </p:oleObj>
              </mc:Choice>
              <mc:Fallback>
                <p:oleObj name="Picture" r:id="rId4" imgW="3420720" imgH="146448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3959225"/>
                        <a:ext cx="6216650" cy="267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55469" name="Group 13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55470" name="Rectangle 14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5471" name="Rectangle 15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5472" name="Rectangle 16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5473" name="Line 17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5474" name="Line 18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5475" name="Line 19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5476" name="Line 20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813" y="160338"/>
            <a:ext cx="6430962" cy="762000"/>
          </a:xfrm>
        </p:spPr>
        <p:txBody>
          <a:bodyPr/>
          <a:lstStyle/>
          <a:p>
            <a:r>
              <a:rPr lang="en-US" altLang="en-US"/>
              <a:t>The object model</a:t>
            </a:r>
            <a:endParaRPr lang="en-US" altLang="en-US" sz="2000"/>
          </a:p>
        </p:txBody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1171575"/>
            <a:ext cx="8704262" cy="5222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Structural</a:t>
            </a:r>
            <a:r>
              <a:rPr lang="en-US" altLang="en-US"/>
              <a:t> view of the system being modeled </a:t>
            </a:r>
            <a:r>
              <a:rPr lang="en-US" altLang="en-US" sz="2000"/>
              <a:t>(</a:t>
            </a:r>
            <a:r>
              <a:rPr lang="en-US" altLang="en-US" sz="2000" i="1"/>
              <a:t>as-is</a:t>
            </a:r>
            <a:r>
              <a:rPr lang="en-US" altLang="en-US" sz="2000"/>
              <a:t> </a:t>
            </a:r>
            <a:r>
              <a:rPr lang="en-US" altLang="en-US" sz="1800"/>
              <a:t>or</a:t>
            </a:r>
            <a:r>
              <a:rPr lang="en-US" altLang="en-US" sz="2000"/>
              <a:t> </a:t>
            </a:r>
            <a:r>
              <a:rPr lang="en-US" altLang="en-US" sz="2000" i="1"/>
              <a:t>to-be</a:t>
            </a:r>
            <a:r>
              <a:rPr lang="en-US" altLang="en-US" sz="2000"/>
              <a:t>)</a:t>
            </a:r>
            <a:endParaRPr lang="en-US" altLang="en-US"/>
          </a:p>
          <a:p>
            <a:r>
              <a:rPr lang="en-US" altLang="en-US"/>
              <a:t>Roughly, shows how relevant system concepts are structured and interrelated</a:t>
            </a:r>
          </a:p>
          <a:p>
            <a:r>
              <a:rPr lang="en-US" altLang="en-US"/>
              <a:t>Represented by UML class diagram ...</a:t>
            </a:r>
          </a:p>
          <a:p>
            <a:pPr lvl="1"/>
            <a:r>
              <a:rPr lang="en-US" altLang="en-US" sz="2000"/>
              <a:t>“objects”, classes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not</a:t>
            </a:r>
            <a:r>
              <a:rPr lang="en-US" altLang="en-US" sz="2000"/>
              <a:t> in the OO design sense:  RE is concerned with the </a:t>
            </a:r>
            <a:r>
              <a:rPr lang="en-US" altLang="en-US" sz="2000" i="1"/>
              <a:t>problem world</a:t>
            </a:r>
            <a:r>
              <a:rPr lang="en-US" altLang="en-US" sz="2000"/>
              <a:t> only !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en-US" sz="2000"/>
              <a:t>classes with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no</a:t>
            </a:r>
            <a:r>
              <a:rPr lang="en-US" altLang="en-US" sz="2000"/>
              <a:t> operations: data encapsulation is a design concern;  no design decisions here !</a:t>
            </a:r>
            <a:endParaRPr lang="en-US" altLang="en-US"/>
          </a:p>
          <a:p>
            <a:pPr>
              <a:lnSpc>
                <a:spcPct val="120000"/>
              </a:lnSpc>
            </a:pPr>
            <a:r>
              <a:rPr lang="en-US" altLang="en-US"/>
              <a:t>Multiple uses ...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en-US" sz="2000"/>
              <a:t>precise definition of system concepts involved in other views, their structure &amp;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descriptive</a:t>
            </a:r>
            <a:r>
              <a:rPr lang="en-US" altLang="en-US" sz="2000"/>
              <a:t> properties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en-US" sz="2000"/>
              <a:t>state variables manipulated in other views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en-US" sz="2000"/>
              <a:t>common vocabulary</a:t>
            </a:r>
          </a:p>
          <a:p>
            <a:pPr lvl="1">
              <a:spcBef>
                <a:spcPct val="20000"/>
              </a:spcBef>
            </a:pPr>
            <a:r>
              <a:rPr lang="en-US" altLang="en-US" sz="2000"/>
              <a:t>basis for generating a glossary of terms</a:t>
            </a:r>
          </a:p>
        </p:txBody>
      </p:sp>
      <p:grpSp>
        <p:nvGrpSpPr>
          <p:cNvPr id="1515535" name="Group 15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15526" name="Rectangle 6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527" name="Rectangle 7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528" name="Rectangle 8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529" name="Line 9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15530" name="Line 10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15531" name="Line 11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15532" name="Line 12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595438" y="184150"/>
            <a:ext cx="6043612" cy="812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Object generalization</a:t>
            </a:r>
            <a:endParaRPr lang="en-US" altLang="en-US" sz="2000"/>
          </a:p>
        </p:txBody>
      </p:sp>
      <p:graphicFrame>
        <p:nvGraphicFramePr>
          <p:cNvPr id="1553462" name="Object 54"/>
          <p:cNvGraphicFramePr>
            <a:graphicFrameLocks noChangeAspect="1"/>
          </p:cNvGraphicFramePr>
          <p:nvPr/>
        </p:nvGraphicFramePr>
        <p:xfrm>
          <a:off x="231775" y="1287463"/>
          <a:ext cx="8620125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697" name="Picture" r:id="rId4" imgW="5400720" imgH="2544480" progId="Word.Picture.8">
                  <p:embed/>
                </p:oleObj>
              </mc:Choice>
              <mc:Fallback>
                <p:oleObj name="Picture" r:id="rId4" imgW="5400720" imgH="2544480" progId="Word.Picture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287463"/>
                        <a:ext cx="8620125" cy="408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3684" name="Text Box 276"/>
          <p:cNvSpPr txBox="1">
            <a:spLocks noChangeArrowheads="1"/>
          </p:cNvSpPr>
          <p:nvPr/>
        </p:nvSpPr>
        <p:spPr bwMode="auto">
          <a:xfrm>
            <a:off x="5246688" y="5551488"/>
            <a:ext cx="2816225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i="1">
                <a:solidFill>
                  <a:schemeClr val="hlink"/>
                </a:solidFill>
                <a:effectLst/>
                <a:latin typeface="Comic Sans MS" pitchFamily="66" charset="0"/>
              </a:rPr>
              <a:t>generalization is</a:t>
            </a:r>
          </a:p>
          <a:p>
            <a:pPr algn="l">
              <a:spcBef>
                <a:spcPct val="0"/>
              </a:spcBef>
            </a:pPr>
            <a:r>
              <a:rPr lang="fr-BE" altLang="en-US" sz="1800" i="1">
                <a:solidFill>
                  <a:schemeClr val="hlink"/>
                </a:solidFill>
                <a:effectLst/>
                <a:latin typeface="Comic Sans MS" pitchFamily="66" charset="0"/>
              </a:rPr>
              <a:t>not necessarily apparent </a:t>
            </a:r>
          </a:p>
          <a:p>
            <a:pPr algn="l">
              <a:spcBef>
                <a:spcPct val="0"/>
              </a:spcBef>
            </a:pPr>
            <a:r>
              <a:rPr lang="fr-BE" altLang="en-US" sz="1800" i="1">
                <a:solidFill>
                  <a:schemeClr val="hlink"/>
                </a:solidFill>
                <a:effectLst/>
                <a:latin typeface="Comic Sans MS" pitchFamily="66" charset="0"/>
              </a:rPr>
              <a:t>in problem world</a:t>
            </a:r>
          </a:p>
        </p:txBody>
      </p:sp>
      <p:sp>
        <p:nvSpPr>
          <p:cNvPr id="1553685" name="Freeform 277"/>
          <p:cNvSpPr>
            <a:spLocks/>
          </p:cNvSpPr>
          <p:nvPr/>
        </p:nvSpPr>
        <p:spPr bwMode="auto">
          <a:xfrm>
            <a:off x="7215188" y="2786063"/>
            <a:ext cx="1933575" cy="2973387"/>
          </a:xfrm>
          <a:custGeom>
            <a:avLst/>
            <a:gdLst>
              <a:gd name="T0" fmla="*/ 0 w 1300"/>
              <a:gd name="T1" fmla="*/ 1882 h 1882"/>
              <a:gd name="T2" fmla="*/ 991 w 1300"/>
              <a:gd name="T3" fmla="*/ 1646 h 1882"/>
              <a:gd name="T4" fmla="*/ 1182 w 1300"/>
              <a:gd name="T5" fmla="*/ 1019 h 1882"/>
              <a:gd name="T6" fmla="*/ 1145 w 1300"/>
              <a:gd name="T7" fmla="*/ 291 h 1882"/>
              <a:gd name="T8" fmla="*/ 254 w 1300"/>
              <a:gd name="T9" fmla="*/ 0 h 1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0" h="1882">
                <a:moveTo>
                  <a:pt x="0" y="1882"/>
                </a:moveTo>
                <a:cubicBezTo>
                  <a:pt x="397" y="1836"/>
                  <a:pt x="794" y="1790"/>
                  <a:pt x="991" y="1646"/>
                </a:cubicBezTo>
                <a:cubicBezTo>
                  <a:pt x="1188" y="1502"/>
                  <a:pt x="1156" y="1245"/>
                  <a:pt x="1182" y="1019"/>
                </a:cubicBezTo>
                <a:cubicBezTo>
                  <a:pt x="1208" y="793"/>
                  <a:pt x="1300" y="461"/>
                  <a:pt x="1145" y="291"/>
                </a:cubicBezTo>
                <a:cubicBezTo>
                  <a:pt x="990" y="121"/>
                  <a:pt x="622" y="60"/>
                  <a:pt x="254" y="0"/>
                </a:cubicBezTo>
              </a:path>
            </a:pathLst>
          </a:custGeom>
          <a:noFill/>
          <a:ln w="12700" cap="flat" cmpd="sng">
            <a:solidFill>
              <a:schemeClr val="hlink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553686" name="Group 278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53687" name="Rectangle 279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688" name="Rectangle 280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689" name="Rectangle 281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690" name="Line 282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3691" name="Line 283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3692" name="Line 284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3693" name="Line 285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75" y="228600"/>
            <a:ext cx="7658100" cy="762000"/>
          </a:xfrm>
        </p:spPr>
        <p:txBody>
          <a:bodyPr/>
          <a:lstStyle/>
          <a:p>
            <a:r>
              <a:rPr lang="en-US" altLang="en-US"/>
              <a:t>Benefits of generalization-based structuring</a:t>
            </a:r>
          </a:p>
        </p:txBody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195388"/>
            <a:ext cx="8751887" cy="3838575"/>
          </a:xfrm>
        </p:spPr>
        <p:txBody>
          <a:bodyPr/>
          <a:lstStyle/>
          <a:p>
            <a:r>
              <a:rPr lang="en-US" altLang="en-US"/>
              <a:t>Common features in multiple objects are factored out into single generalized object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=&gt;</a:t>
            </a:r>
            <a:r>
              <a:rPr lang="en-US" altLang="en-US"/>
              <a:t>  </a:t>
            </a:r>
            <a:r>
              <a:rPr lang="en-US" altLang="en-US" sz="2000"/>
              <a:t>simpler model, no duplication</a:t>
            </a:r>
          </a:p>
          <a:p>
            <a:pPr>
              <a:lnSpc>
                <a:spcPct val="100000"/>
              </a:lnSpc>
            </a:pPr>
            <a:r>
              <a:rPr lang="en-US" altLang="en-US"/>
              <a:t>Generalized objects &amp; their structure are reusable in different contexts &amp; systems (by specialization)</a:t>
            </a:r>
          </a:p>
          <a:p>
            <a:pPr lvl="1"/>
            <a:r>
              <a:rPr lang="en-US" altLang="en-US" sz="2000"/>
              <a:t>e.g.</a:t>
            </a:r>
            <a:r>
              <a:rPr lang="en-US" altLang="en-US"/>
              <a:t>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BorrowableItem   </a:t>
            </a:r>
            <a:r>
              <a:rPr lang="en-US" altLang="en-US"/>
              <a:t>--&gt;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  CDCopy </a:t>
            </a:r>
            <a:r>
              <a:rPr lang="en-US" altLang="en-US"/>
              <a:t>,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VideoCopy</a:t>
            </a:r>
          </a:p>
          <a:p>
            <a:r>
              <a:rPr lang="en-US" altLang="en-US"/>
              <a:t>Increased modifiability of large models</a:t>
            </a:r>
          </a:p>
          <a:p>
            <a:pPr lvl="1">
              <a:spcBef>
                <a:spcPct val="15000"/>
              </a:spcBef>
            </a:pPr>
            <a:r>
              <a:rPr lang="en-US" altLang="en-US" sz="2000"/>
              <a:t>modifications of more general features are localized in more general objects, down-propagated to specialized objects</a:t>
            </a:r>
          </a:p>
        </p:txBody>
      </p:sp>
      <p:pic>
        <p:nvPicPr>
          <p:cNvPr id="155751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27000"/>
            <a:ext cx="844550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57517" name="Text Box 13"/>
          <p:cNvSpPr txBox="1">
            <a:spLocks noChangeArrowheads="1"/>
          </p:cNvSpPr>
          <p:nvPr/>
        </p:nvSpPr>
        <p:spPr bwMode="auto">
          <a:xfrm>
            <a:off x="842963" y="5467350"/>
            <a:ext cx="1833562" cy="957263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StudentPatron</a:t>
            </a:r>
          </a:p>
        </p:txBody>
      </p:sp>
      <p:sp>
        <p:nvSpPr>
          <p:cNvPr id="1557518" name="Line 14"/>
          <p:cNvSpPr>
            <a:spLocks noChangeShapeType="1"/>
          </p:cNvSpPr>
          <p:nvPr/>
        </p:nvSpPr>
        <p:spPr bwMode="auto">
          <a:xfrm>
            <a:off x="877888" y="5822950"/>
            <a:ext cx="1801812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20" name="Text Box 16"/>
          <p:cNvSpPr txBox="1">
            <a:spLocks noChangeArrowheads="1"/>
          </p:cNvSpPr>
          <p:nvPr/>
        </p:nvSpPr>
        <p:spPr bwMode="auto">
          <a:xfrm>
            <a:off x="3398838" y="5481638"/>
            <a:ext cx="2525712" cy="957262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NonPriviledgedPatron</a:t>
            </a:r>
          </a:p>
        </p:txBody>
      </p:sp>
      <p:sp>
        <p:nvSpPr>
          <p:cNvPr id="1557521" name="Line 17"/>
          <p:cNvSpPr>
            <a:spLocks noChangeShapeType="1"/>
          </p:cNvSpPr>
          <p:nvPr/>
        </p:nvSpPr>
        <p:spPr bwMode="auto">
          <a:xfrm flipV="1">
            <a:off x="3433763" y="5835650"/>
            <a:ext cx="2479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22" name="Text Box 18"/>
          <p:cNvSpPr txBox="1">
            <a:spLocks noChangeArrowheads="1"/>
          </p:cNvSpPr>
          <p:nvPr/>
        </p:nvSpPr>
        <p:spPr bwMode="auto">
          <a:xfrm>
            <a:off x="6683375" y="5461000"/>
            <a:ext cx="1833563" cy="957263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      Patron</a:t>
            </a:r>
          </a:p>
        </p:txBody>
      </p:sp>
      <p:sp>
        <p:nvSpPr>
          <p:cNvPr id="1557523" name="Line 19"/>
          <p:cNvSpPr>
            <a:spLocks noChangeShapeType="1"/>
          </p:cNvSpPr>
          <p:nvPr/>
        </p:nvSpPr>
        <p:spPr bwMode="auto">
          <a:xfrm flipV="1">
            <a:off x="6718300" y="5815013"/>
            <a:ext cx="17859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57524" name="Group 20"/>
          <p:cNvGrpSpPr>
            <a:grpSpLocks/>
          </p:cNvGrpSpPr>
          <p:nvPr/>
        </p:nvGrpSpPr>
        <p:grpSpPr bwMode="auto">
          <a:xfrm rot="5435669">
            <a:off x="2897188" y="5630863"/>
            <a:ext cx="268287" cy="700087"/>
            <a:chOff x="1810" y="3129"/>
            <a:chExt cx="169" cy="441"/>
          </a:xfrm>
        </p:grpSpPr>
        <p:sp>
          <p:nvSpPr>
            <p:cNvPr id="1557525" name="AutoShape 21"/>
            <p:cNvSpPr>
              <a:spLocks noChangeArrowheads="1"/>
            </p:cNvSpPr>
            <p:nvPr/>
          </p:nvSpPr>
          <p:spPr bwMode="auto">
            <a:xfrm>
              <a:off x="1810" y="3129"/>
              <a:ext cx="169" cy="187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ECFF2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526" name="Line 22"/>
            <p:cNvSpPr>
              <a:spLocks noChangeShapeType="1"/>
            </p:cNvSpPr>
            <p:nvPr/>
          </p:nvSpPr>
          <p:spPr bwMode="auto">
            <a:xfrm>
              <a:off x="1889" y="3319"/>
              <a:ext cx="0" cy="2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57527" name="Group 23"/>
          <p:cNvGrpSpPr>
            <a:grpSpLocks/>
          </p:cNvGrpSpPr>
          <p:nvPr/>
        </p:nvGrpSpPr>
        <p:grpSpPr bwMode="auto">
          <a:xfrm rot="5435669">
            <a:off x="6138863" y="5595938"/>
            <a:ext cx="268287" cy="700087"/>
            <a:chOff x="1810" y="3129"/>
            <a:chExt cx="169" cy="441"/>
          </a:xfrm>
        </p:grpSpPr>
        <p:sp>
          <p:nvSpPr>
            <p:cNvPr id="1557528" name="AutoShape 24"/>
            <p:cNvSpPr>
              <a:spLocks noChangeArrowheads="1"/>
            </p:cNvSpPr>
            <p:nvPr/>
          </p:nvSpPr>
          <p:spPr bwMode="auto">
            <a:xfrm>
              <a:off x="1810" y="3129"/>
              <a:ext cx="169" cy="187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ECFF2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529" name="Line 25"/>
            <p:cNvSpPr>
              <a:spLocks noChangeShapeType="1"/>
            </p:cNvSpPr>
            <p:nvPr/>
          </p:nvSpPr>
          <p:spPr bwMode="auto">
            <a:xfrm>
              <a:off x="1889" y="3319"/>
              <a:ext cx="0" cy="2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282575"/>
            <a:ext cx="8653462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Object aggregation</a:t>
            </a:r>
          </a:p>
        </p:txBody>
      </p:sp>
      <p:sp>
        <p:nvSpPr>
          <p:cNvPr id="155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395413"/>
            <a:ext cx="8810625" cy="46561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Aggregation</a:t>
            </a:r>
            <a:r>
              <a:rPr lang="en-US" altLang="en-US"/>
              <a:t> </a:t>
            </a:r>
            <a:r>
              <a:rPr lang="en-US" altLang="en-US">
                <a:solidFill>
                  <a:schemeClr val="tx2"/>
                </a:solidFill>
              </a:rPr>
              <a:t>=</a:t>
            </a:r>
            <a:r>
              <a:rPr lang="en-US" altLang="en-US"/>
              <a:t>  composite object whose components are objects 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en-US"/>
              <a:t>                                                                                         </a:t>
            </a:r>
            <a:r>
              <a:rPr lang="en-US" altLang="en-US" sz="2000"/>
              <a:t>(“parts”)</a:t>
            </a:r>
            <a:endParaRPr lang="en-US" alt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   InstanceOf</a:t>
            </a:r>
            <a:r>
              <a:rPr lang="en-US" altLang="en-US" sz="900"/>
              <a:t> </a:t>
            </a:r>
            <a:r>
              <a:rPr lang="en-US" altLang="en-US" sz="2000"/>
              <a:t>(</a:t>
            </a:r>
            <a:r>
              <a:rPr lang="en-US" altLang="en-US" sz="2000" i="1"/>
              <a:t>ob</a:t>
            </a:r>
            <a:r>
              <a:rPr lang="en-US" altLang="en-US" sz="2000"/>
              <a:t>, AggrOb) </a:t>
            </a:r>
            <a:r>
              <a:rPr lang="en-US" altLang="en-US" sz="2000">
                <a:solidFill>
                  <a:schemeClr val="tx2"/>
                </a:solidFill>
              </a:rPr>
              <a:t> </a:t>
            </a:r>
            <a:r>
              <a:rPr lang="en-US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Þ</a:t>
            </a:r>
            <a:r>
              <a:rPr lang="en-US" altLang="en-US" sz="2000">
                <a:latin typeface="Symbol" pitchFamily="18" charset="2"/>
              </a:rPr>
              <a:t>   </a:t>
            </a:r>
            <a:r>
              <a:rPr lang="en-US" altLang="en-US" sz="2000" i="1"/>
              <a:t>ob</a:t>
            </a:r>
            <a:r>
              <a:rPr lang="en-US" altLang="en-US" sz="2000"/>
              <a:t> = Tuple</a:t>
            </a:r>
            <a:r>
              <a:rPr lang="en-US" altLang="en-US" sz="900"/>
              <a:t> </a:t>
            </a:r>
            <a:r>
              <a:rPr lang="en-US" altLang="en-US" sz="2000"/>
              <a:t>(o</a:t>
            </a:r>
            <a:r>
              <a:rPr lang="en-US" altLang="en-US" sz="2000" baseline="-25000"/>
              <a:t>1</a:t>
            </a:r>
            <a:r>
              <a:rPr lang="en-US" altLang="en-US" sz="2000"/>
              <a:t>, ..., o</a:t>
            </a:r>
            <a:r>
              <a:rPr lang="en-US" altLang="en-US" sz="2000" baseline="-25000"/>
              <a:t>n</a:t>
            </a:r>
            <a:r>
              <a:rPr lang="en-US" altLang="en-US" sz="2000"/>
              <a:t>)</a:t>
            </a:r>
          </a:p>
          <a:p>
            <a:pPr lvl="2">
              <a:lnSpc>
                <a:spcPct val="100000"/>
              </a:lnSpc>
            </a:pPr>
            <a:r>
              <a:rPr lang="en-US" altLang="en-US"/>
              <a:t>				                 </a:t>
            </a:r>
            <a:r>
              <a:rPr lang="en-US" altLang="en-US">
                <a:solidFill>
                  <a:schemeClr val="tx2"/>
                </a:solidFill>
              </a:rPr>
              <a:t>with</a:t>
            </a:r>
            <a:r>
              <a:rPr lang="en-US" altLang="en-US"/>
              <a:t> InstanceOf</a:t>
            </a:r>
            <a:r>
              <a:rPr lang="en-US" altLang="en-US" sz="800"/>
              <a:t> </a:t>
            </a:r>
            <a:r>
              <a:rPr lang="en-US" altLang="en-US"/>
              <a:t>(o</a:t>
            </a:r>
            <a:r>
              <a:rPr lang="en-US" altLang="en-US" baseline="-25000"/>
              <a:t>i </a:t>
            </a:r>
            <a:r>
              <a:rPr lang="en-US" altLang="en-US"/>
              <a:t>, PartOb</a:t>
            </a:r>
            <a:r>
              <a:rPr lang="en-US" altLang="en-US" baseline="-25000"/>
              <a:t>i </a:t>
            </a:r>
            <a:r>
              <a:rPr lang="en-US" altLang="en-US"/>
              <a:t>)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applicable to entities, agents, events, associations </a:t>
            </a:r>
          </a:p>
          <a:p>
            <a:pPr lvl="1">
              <a:lnSpc>
                <a:spcPct val="140000"/>
              </a:lnSpc>
              <a:spcBef>
                <a:spcPct val="0"/>
              </a:spcBef>
            </a:pPr>
            <a:r>
              <a:rPr lang="en-US" altLang="en-US" sz="2000"/>
              <a:t>multiplicities may be attached to part-to-aggregation links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transitive, antisymmetrical links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Composition:  </a:t>
            </a:r>
            <a:r>
              <a:rPr lang="en-US" altLang="en-US"/>
              <a:t>aggregation &amp; parts appear/disappear together</a:t>
            </a:r>
            <a:endParaRPr lang="en-US" altLang="en-US" sz="2000"/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/>
              <a:t>     ob = Tuple (o</a:t>
            </a:r>
            <a:r>
              <a:rPr lang="en-US" altLang="en-US" sz="2000" baseline="-25000"/>
              <a:t>1</a:t>
            </a:r>
            <a:r>
              <a:rPr lang="en-US" altLang="en-US" sz="2000"/>
              <a:t>, ..., o</a:t>
            </a:r>
            <a:r>
              <a:rPr lang="en-US" altLang="en-US" sz="2000" baseline="-25000"/>
              <a:t>n</a:t>
            </a:r>
            <a:r>
              <a:rPr lang="en-US" altLang="en-US" sz="2000"/>
              <a:t>) </a:t>
            </a:r>
            <a:r>
              <a:rPr lang="en-US" altLang="en-US" sz="2000">
                <a:solidFill>
                  <a:schemeClr val="tx2"/>
                </a:solidFill>
              </a:rPr>
              <a:t>and not</a:t>
            </a:r>
            <a:r>
              <a:rPr lang="en-US" altLang="en-US" sz="2000"/>
              <a:t> InstanceOf (</a:t>
            </a:r>
            <a:r>
              <a:rPr lang="en-US" altLang="en-US" sz="2000" i="1"/>
              <a:t>ob</a:t>
            </a:r>
            <a:r>
              <a:rPr lang="en-US" altLang="en-US" sz="2000"/>
              <a:t>, AggrOb)</a:t>
            </a:r>
          </a:p>
          <a:p>
            <a:pPr lvl="2" algn="ctr">
              <a:lnSpc>
                <a:spcPct val="100000"/>
              </a:lnSpc>
            </a:pPr>
            <a:r>
              <a:rPr lang="en-US" altLang="en-US"/>
              <a:t>			             </a:t>
            </a:r>
            <a:r>
              <a:rPr lang="en-US" altLang="en-US" sz="1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Þ</a:t>
            </a:r>
            <a:r>
              <a:rPr lang="en-US" altLang="en-US"/>
              <a:t> </a:t>
            </a:r>
            <a:r>
              <a:rPr lang="en-US" altLang="en-US">
                <a:solidFill>
                  <a:schemeClr val="tx2"/>
                </a:solidFill>
              </a:rPr>
              <a:t>not</a:t>
            </a:r>
            <a:r>
              <a:rPr lang="en-US" altLang="en-US"/>
              <a:t> InstanceOf (o</a:t>
            </a:r>
            <a:r>
              <a:rPr lang="en-US" altLang="en-US" baseline="-25000"/>
              <a:t>i </a:t>
            </a:r>
            <a:r>
              <a:rPr lang="en-US" altLang="en-US"/>
              <a:t>, PartOb</a:t>
            </a:r>
            <a:r>
              <a:rPr lang="en-US" altLang="en-US" baseline="-25000"/>
              <a:t>i </a:t>
            </a:r>
            <a:r>
              <a:rPr lang="en-US" altLang="en-US"/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en-US" sz="2000"/>
              <a:t>part object may then be part of one aggregation object only</a:t>
            </a:r>
          </a:p>
        </p:txBody>
      </p:sp>
      <p:grpSp>
        <p:nvGrpSpPr>
          <p:cNvPr id="1552396" name="Group 12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52397" name="Rectangle 13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398" name="Rectangle 14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399" name="Rectangle 15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400" name="Line 16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2401" name="Line 17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2402" name="Line 18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2403" name="Line 19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282575"/>
            <a:ext cx="8653462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Object aggregation:  examples</a:t>
            </a:r>
          </a:p>
        </p:txBody>
      </p:sp>
      <p:graphicFrame>
        <p:nvGraphicFramePr>
          <p:cNvPr id="1558541" name="Object 13"/>
          <p:cNvGraphicFramePr>
            <a:graphicFrameLocks noChangeAspect="1"/>
          </p:cNvGraphicFramePr>
          <p:nvPr/>
        </p:nvGraphicFramePr>
        <p:xfrm>
          <a:off x="569913" y="1498600"/>
          <a:ext cx="8140700" cy="397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553" name="Picture" r:id="rId4" imgW="4500720" imgH="2184480" progId="Word.Picture.8">
                  <p:embed/>
                </p:oleObj>
              </mc:Choice>
              <mc:Fallback>
                <p:oleObj name="Picture" r:id="rId4" imgW="4500720" imgH="218448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1498600"/>
                        <a:ext cx="8140700" cy="397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58542" name="Group 14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58543" name="Rectangle 15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544" name="Rectangle 16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545" name="Rectangle 17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546" name="Line 18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8547" name="Line 19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8548" name="Line 20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8549" name="Line 21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r>
              <a:rPr lang="en-US" altLang="en-US"/>
              <a:t>More on UML class diagrams</a:t>
            </a:r>
          </a:p>
        </p:txBody>
      </p:sp>
      <p:sp>
        <p:nvSpPr>
          <p:cNvPr id="155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1228725"/>
            <a:ext cx="8764587" cy="1268413"/>
          </a:xfrm>
        </p:spPr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Derived</a:t>
            </a:r>
            <a:r>
              <a:rPr lang="en-US" altLang="en-US"/>
              <a:t> attribute, association </a:t>
            </a:r>
            <a:r>
              <a:rPr lang="en-US" altLang="en-US">
                <a:solidFill>
                  <a:schemeClr val="tx2"/>
                </a:solidFill>
              </a:rPr>
              <a:t>=</a:t>
            </a:r>
            <a:r>
              <a:rPr lang="en-US" altLang="en-US"/>
              <a:t>   defined in terms of other attrib/assoc already in the model</a:t>
            </a:r>
          </a:p>
          <a:p>
            <a:pPr lvl="1"/>
            <a:r>
              <a:rPr lang="en-US" altLang="en-US" sz="2000"/>
              <a:t>controlled form of redundancy</a:t>
            </a:r>
          </a:p>
        </p:txBody>
      </p:sp>
      <p:sp>
        <p:nvSpPr>
          <p:cNvPr id="1559556" name="Text Box 4"/>
          <p:cNvSpPr txBox="1">
            <a:spLocks noChangeArrowheads="1"/>
          </p:cNvSpPr>
          <p:nvPr/>
        </p:nvSpPr>
        <p:spPr bwMode="auto">
          <a:xfrm>
            <a:off x="3956050" y="2865438"/>
            <a:ext cx="3246438" cy="1411287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Comic Sans MS" pitchFamily="66" charset="0"/>
              </a:rPr>
              <a:t>                 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Loan</a:t>
            </a:r>
          </a:p>
        </p:txBody>
      </p:sp>
      <p:sp>
        <p:nvSpPr>
          <p:cNvPr id="1559557" name="Line 5"/>
          <p:cNvSpPr>
            <a:spLocks noChangeShapeType="1"/>
          </p:cNvSpPr>
          <p:nvPr/>
        </p:nvSpPr>
        <p:spPr bwMode="auto">
          <a:xfrm flipV="1">
            <a:off x="3951288" y="3295650"/>
            <a:ext cx="3227387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9558" name="Text Box 6"/>
          <p:cNvSpPr txBox="1">
            <a:spLocks noChangeArrowheads="1"/>
          </p:cNvSpPr>
          <p:nvPr/>
        </p:nvSpPr>
        <p:spPr bwMode="auto">
          <a:xfrm>
            <a:off x="4019550" y="3321050"/>
            <a:ext cx="31908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DateBorrowed: </a:t>
            </a:r>
            <a:r>
              <a:rPr lang="fr-BE" altLang="en-US" sz="1800" i="1">
                <a:solidFill>
                  <a:schemeClr val="tx1"/>
                </a:solidFill>
                <a:effectLst/>
                <a:latin typeface="Arial" pitchFamily="34" charset="0"/>
              </a:rPr>
              <a:t>Date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TimeLimit: </a:t>
            </a:r>
            <a:r>
              <a:rPr lang="fr-BE" altLang="en-US" sz="1800" i="1">
                <a:solidFill>
                  <a:schemeClr val="tx1"/>
                </a:solidFill>
                <a:effectLst/>
                <a:latin typeface="Arial" pitchFamily="34" charset="0"/>
              </a:rPr>
              <a:t>NumberWeeks</a:t>
            </a:r>
          </a:p>
          <a:p>
            <a:pPr algn="l">
              <a:spcBef>
                <a:spcPct val="0"/>
              </a:spcBef>
            </a:pPr>
            <a:r>
              <a:rPr lang="fr-BE" altLang="en-US" sz="2000" b="1">
                <a:solidFill>
                  <a:schemeClr val="hlink"/>
                </a:solidFill>
                <a:effectLst/>
                <a:latin typeface="Arial" pitchFamily="34" charset="0"/>
              </a:rPr>
              <a:t>/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 DueReturnDate:</a:t>
            </a:r>
            <a:r>
              <a:rPr lang="fr-BE" altLang="en-US" sz="1800" i="1">
                <a:solidFill>
                  <a:schemeClr val="tx1"/>
                </a:solidFill>
                <a:effectLst/>
                <a:latin typeface="Arial" pitchFamily="34" charset="0"/>
              </a:rPr>
              <a:t>  Date</a:t>
            </a:r>
          </a:p>
        </p:txBody>
      </p:sp>
      <p:sp>
        <p:nvSpPr>
          <p:cNvPr id="1559559" name="Text Box 7"/>
          <p:cNvSpPr txBox="1">
            <a:spLocks noChangeArrowheads="1"/>
          </p:cNvSpPr>
          <p:nvPr/>
        </p:nvSpPr>
        <p:spPr bwMode="auto">
          <a:xfrm>
            <a:off x="1590675" y="3078163"/>
            <a:ext cx="13843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i="1">
                <a:solidFill>
                  <a:schemeClr val="tx2"/>
                </a:solidFill>
                <a:effectLst/>
                <a:latin typeface="Comic Sans MS" pitchFamily="66" charset="0"/>
              </a:rPr>
              <a:t>derived attribute</a:t>
            </a:r>
          </a:p>
        </p:txBody>
      </p:sp>
      <p:sp>
        <p:nvSpPr>
          <p:cNvPr id="1559560" name="Line 8"/>
          <p:cNvSpPr>
            <a:spLocks noChangeShapeType="1"/>
          </p:cNvSpPr>
          <p:nvPr/>
        </p:nvSpPr>
        <p:spPr bwMode="auto">
          <a:xfrm>
            <a:off x="2593975" y="3368675"/>
            <a:ext cx="1498600" cy="6731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9574" name="Line 22"/>
          <p:cNvSpPr>
            <a:spLocks noChangeShapeType="1"/>
          </p:cNvSpPr>
          <p:nvPr/>
        </p:nvSpPr>
        <p:spPr bwMode="auto">
          <a:xfrm flipV="1">
            <a:off x="3517900" y="5395913"/>
            <a:ext cx="1117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9575" name="Line 23"/>
          <p:cNvSpPr>
            <a:spLocks noChangeShapeType="1"/>
          </p:cNvSpPr>
          <p:nvPr/>
        </p:nvSpPr>
        <p:spPr bwMode="auto">
          <a:xfrm>
            <a:off x="5295900" y="5478463"/>
            <a:ext cx="1612900" cy="469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9576" name="Text Box 24"/>
          <p:cNvSpPr txBox="1">
            <a:spLocks noChangeArrowheads="1"/>
          </p:cNvSpPr>
          <p:nvPr/>
        </p:nvSpPr>
        <p:spPr bwMode="auto">
          <a:xfrm>
            <a:off x="4597400" y="5218113"/>
            <a:ext cx="723900" cy="342900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>
                <a:solidFill>
                  <a:schemeClr val="tx1"/>
                </a:solidFill>
                <a:effectLst/>
                <a:latin typeface="Arial" pitchFamily="34" charset="0"/>
              </a:rPr>
              <a:t>Train</a:t>
            </a:r>
          </a:p>
        </p:txBody>
      </p:sp>
      <p:sp>
        <p:nvSpPr>
          <p:cNvPr id="1559577" name="Text Box 25"/>
          <p:cNvSpPr txBox="1">
            <a:spLocks noChangeArrowheads="1"/>
          </p:cNvSpPr>
          <p:nvPr/>
        </p:nvSpPr>
        <p:spPr bwMode="auto">
          <a:xfrm>
            <a:off x="6654800" y="5180013"/>
            <a:ext cx="935038" cy="393700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altLang="en-US" sz="1600">
                <a:solidFill>
                  <a:schemeClr val="tx1"/>
                </a:solidFill>
                <a:effectLst/>
                <a:latin typeface="Arial" pitchFamily="34" charset="0"/>
              </a:rPr>
              <a:t>Block</a:t>
            </a:r>
          </a:p>
        </p:txBody>
      </p:sp>
      <p:sp>
        <p:nvSpPr>
          <p:cNvPr id="1559578" name="Text Box 26"/>
          <p:cNvSpPr txBox="1">
            <a:spLocks noChangeArrowheads="1"/>
          </p:cNvSpPr>
          <p:nvPr/>
        </p:nvSpPr>
        <p:spPr bwMode="auto">
          <a:xfrm>
            <a:off x="6921500" y="5757863"/>
            <a:ext cx="1116013" cy="355600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altLang="en-US" sz="1600">
                <a:solidFill>
                  <a:schemeClr val="tx1"/>
                </a:solidFill>
                <a:effectLst/>
                <a:latin typeface="Arial" pitchFamily="34" charset="0"/>
              </a:rPr>
              <a:t>Platform</a:t>
            </a:r>
          </a:p>
        </p:txBody>
      </p:sp>
      <p:sp>
        <p:nvSpPr>
          <p:cNvPr id="1559579" name="Line 27"/>
          <p:cNvSpPr>
            <a:spLocks noChangeShapeType="1"/>
          </p:cNvSpPr>
          <p:nvPr/>
        </p:nvSpPr>
        <p:spPr bwMode="auto">
          <a:xfrm flipV="1">
            <a:off x="5346700" y="5395913"/>
            <a:ext cx="128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9580" name="Text Box 28"/>
          <p:cNvSpPr txBox="1">
            <a:spLocks noChangeArrowheads="1"/>
          </p:cNvSpPr>
          <p:nvPr/>
        </p:nvSpPr>
        <p:spPr bwMode="auto">
          <a:xfrm>
            <a:off x="5626100" y="5630863"/>
            <a:ext cx="6223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>
                <a:solidFill>
                  <a:schemeClr val="tx1"/>
                </a:solidFill>
                <a:effectLst/>
                <a:latin typeface="Arial" pitchFamily="34" charset="0"/>
              </a:rPr>
              <a:t>At</a:t>
            </a:r>
          </a:p>
        </p:txBody>
      </p:sp>
      <p:sp>
        <p:nvSpPr>
          <p:cNvPr id="1559581" name="Text Box 29"/>
          <p:cNvSpPr txBox="1">
            <a:spLocks noChangeArrowheads="1"/>
          </p:cNvSpPr>
          <p:nvPr/>
        </p:nvSpPr>
        <p:spPr bwMode="auto">
          <a:xfrm>
            <a:off x="5791200" y="5116513"/>
            <a:ext cx="596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>
                <a:solidFill>
                  <a:schemeClr val="tx1"/>
                </a:solidFill>
                <a:effectLst/>
                <a:latin typeface="Arial" pitchFamily="34" charset="0"/>
              </a:rPr>
              <a:t>On</a:t>
            </a:r>
          </a:p>
        </p:txBody>
      </p:sp>
      <p:sp>
        <p:nvSpPr>
          <p:cNvPr id="1559582" name="Text Box 30"/>
          <p:cNvSpPr txBox="1">
            <a:spLocks noChangeArrowheads="1"/>
          </p:cNvSpPr>
          <p:nvPr/>
        </p:nvSpPr>
        <p:spPr bwMode="auto">
          <a:xfrm>
            <a:off x="1400175" y="5230813"/>
            <a:ext cx="695325" cy="342900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>
                <a:solidFill>
                  <a:schemeClr val="tx1"/>
                </a:solidFill>
                <a:effectLst/>
                <a:latin typeface="Arial" pitchFamily="34" charset="0"/>
              </a:rPr>
              <a:t>Door</a:t>
            </a:r>
          </a:p>
        </p:txBody>
      </p:sp>
      <p:sp>
        <p:nvSpPr>
          <p:cNvPr id="1559583" name="Text Box 31"/>
          <p:cNvSpPr txBox="1">
            <a:spLocks noChangeArrowheads="1"/>
          </p:cNvSpPr>
          <p:nvPr/>
        </p:nvSpPr>
        <p:spPr bwMode="auto">
          <a:xfrm>
            <a:off x="2997200" y="5218113"/>
            <a:ext cx="558800" cy="342900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>
                <a:solidFill>
                  <a:schemeClr val="tx1"/>
                </a:solidFill>
                <a:effectLst/>
                <a:latin typeface="Arial" pitchFamily="34" charset="0"/>
              </a:rPr>
              <a:t>Car</a:t>
            </a:r>
          </a:p>
        </p:txBody>
      </p:sp>
      <p:sp>
        <p:nvSpPr>
          <p:cNvPr id="1559584" name="Text Box 32"/>
          <p:cNvSpPr txBox="1">
            <a:spLocks noChangeArrowheads="1"/>
          </p:cNvSpPr>
          <p:nvPr/>
        </p:nvSpPr>
        <p:spPr bwMode="auto">
          <a:xfrm>
            <a:off x="3886200" y="5091113"/>
            <a:ext cx="596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1" i="1">
                <a:solidFill>
                  <a:srgbClr val="0000FF"/>
                </a:solidFill>
                <a:effectLst/>
                <a:latin typeface="Arial" pitchFamily="34" charset="0"/>
              </a:rPr>
              <a:t>In</a:t>
            </a:r>
          </a:p>
        </p:txBody>
      </p:sp>
      <p:sp>
        <p:nvSpPr>
          <p:cNvPr id="1559585" name="Line 33"/>
          <p:cNvSpPr>
            <a:spLocks noChangeShapeType="1"/>
          </p:cNvSpPr>
          <p:nvPr/>
        </p:nvSpPr>
        <p:spPr bwMode="auto">
          <a:xfrm flipV="1">
            <a:off x="2108200" y="5383213"/>
            <a:ext cx="57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9586" name="AutoShape 34"/>
          <p:cNvSpPr>
            <a:spLocks noChangeArrowheads="1"/>
          </p:cNvSpPr>
          <p:nvPr/>
        </p:nvSpPr>
        <p:spPr bwMode="auto">
          <a:xfrm>
            <a:off x="2679700" y="5259388"/>
            <a:ext cx="304800" cy="228600"/>
          </a:xfrm>
          <a:prstGeom prst="flowChartDecision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9587" name="Text Box 35"/>
          <p:cNvSpPr txBox="1">
            <a:spLocks noChangeArrowheads="1"/>
          </p:cNvSpPr>
          <p:nvPr/>
        </p:nvSpPr>
        <p:spPr bwMode="auto">
          <a:xfrm>
            <a:off x="2012950" y="5129213"/>
            <a:ext cx="508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400">
                <a:solidFill>
                  <a:schemeClr val="tx1"/>
                </a:solidFill>
                <a:effectLst/>
                <a:latin typeface="Arial" pitchFamily="34" charset="0"/>
              </a:rPr>
              <a:t>1..2</a:t>
            </a:r>
          </a:p>
        </p:txBody>
      </p:sp>
      <p:sp>
        <p:nvSpPr>
          <p:cNvPr id="1559588" name="Freeform 36"/>
          <p:cNvSpPr>
            <a:spLocks/>
          </p:cNvSpPr>
          <p:nvPr/>
        </p:nvSpPr>
        <p:spPr bwMode="auto">
          <a:xfrm>
            <a:off x="1971675" y="5568950"/>
            <a:ext cx="2819400" cy="271463"/>
          </a:xfrm>
          <a:custGeom>
            <a:avLst/>
            <a:gdLst>
              <a:gd name="T0" fmla="*/ 0 w 4440"/>
              <a:gd name="T1" fmla="*/ 0 h 800"/>
              <a:gd name="T2" fmla="*/ 1740 w 4440"/>
              <a:gd name="T3" fmla="*/ 800 h 800"/>
              <a:gd name="T4" fmla="*/ 4440 w 4440"/>
              <a:gd name="T5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40" h="800">
                <a:moveTo>
                  <a:pt x="0" y="0"/>
                </a:moveTo>
                <a:cubicBezTo>
                  <a:pt x="500" y="400"/>
                  <a:pt x="1000" y="800"/>
                  <a:pt x="1740" y="800"/>
                </a:cubicBezTo>
                <a:cubicBezTo>
                  <a:pt x="2480" y="800"/>
                  <a:pt x="3460" y="400"/>
                  <a:pt x="4440" y="0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9589" name="Text Box 37"/>
          <p:cNvSpPr txBox="1">
            <a:spLocks noChangeArrowheads="1"/>
          </p:cNvSpPr>
          <p:nvPr/>
        </p:nvSpPr>
        <p:spPr bwMode="auto">
          <a:xfrm>
            <a:off x="2598738" y="5859463"/>
            <a:ext cx="1181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1">
                <a:solidFill>
                  <a:srgbClr val="FF0000"/>
                </a:solidFill>
                <a:effectLst/>
                <a:latin typeface="Arial" pitchFamily="34" charset="0"/>
              </a:rPr>
              <a:t>/</a:t>
            </a:r>
            <a:r>
              <a:rPr lang="fr-BE" altLang="en-US" sz="1800">
                <a:solidFill>
                  <a:srgbClr val="FF0000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600">
                <a:solidFill>
                  <a:srgbClr val="0000FF"/>
                </a:solidFill>
                <a:effectLst/>
                <a:latin typeface="Arial" pitchFamily="34" charset="0"/>
              </a:rPr>
              <a:t>DoorsOf</a:t>
            </a:r>
          </a:p>
        </p:txBody>
      </p:sp>
      <p:sp>
        <p:nvSpPr>
          <p:cNvPr id="1559592" name="Text Box 40"/>
          <p:cNvSpPr txBox="1">
            <a:spLocks noChangeArrowheads="1"/>
          </p:cNvSpPr>
          <p:nvPr/>
        </p:nvSpPr>
        <p:spPr bwMode="auto">
          <a:xfrm>
            <a:off x="762000" y="4425950"/>
            <a:ext cx="13843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i="1">
                <a:solidFill>
                  <a:schemeClr val="tx2"/>
                </a:solidFill>
                <a:effectLst/>
                <a:latin typeface="Comic Sans MS" pitchFamily="66" charset="0"/>
              </a:rPr>
              <a:t>derived association</a:t>
            </a:r>
          </a:p>
        </p:txBody>
      </p:sp>
      <p:sp>
        <p:nvSpPr>
          <p:cNvPr id="1559593" name="Freeform 41"/>
          <p:cNvSpPr>
            <a:spLocks/>
          </p:cNvSpPr>
          <p:nvPr/>
        </p:nvSpPr>
        <p:spPr bwMode="auto">
          <a:xfrm>
            <a:off x="547688" y="4819650"/>
            <a:ext cx="1990725" cy="1225550"/>
          </a:xfrm>
          <a:custGeom>
            <a:avLst/>
            <a:gdLst>
              <a:gd name="T0" fmla="*/ 136 w 1254"/>
              <a:gd name="T1" fmla="*/ 0 h 772"/>
              <a:gd name="T2" fmla="*/ 100 w 1254"/>
              <a:gd name="T3" fmla="*/ 554 h 772"/>
              <a:gd name="T4" fmla="*/ 736 w 1254"/>
              <a:gd name="T5" fmla="*/ 727 h 772"/>
              <a:gd name="T6" fmla="*/ 1254 w 1254"/>
              <a:gd name="T7" fmla="*/ 772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4" h="772">
                <a:moveTo>
                  <a:pt x="136" y="0"/>
                </a:moveTo>
                <a:cubicBezTo>
                  <a:pt x="68" y="216"/>
                  <a:pt x="0" y="433"/>
                  <a:pt x="100" y="554"/>
                </a:cubicBezTo>
                <a:cubicBezTo>
                  <a:pt x="200" y="675"/>
                  <a:pt x="544" y="691"/>
                  <a:pt x="736" y="727"/>
                </a:cubicBezTo>
                <a:cubicBezTo>
                  <a:pt x="928" y="763"/>
                  <a:pt x="1091" y="767"/>
                  <a:pt x="1254" y="772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559595" name="Group 43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59596" name="Rectangle 44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9597" name="Rectangle 45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9598" name="Rectangle 46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9599" name="Line 47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9600" name="Line 48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9601" name="Line 49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9602" name="Line 50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8" y="185738"/>
            <a:ext cx="8653462" cy="762000"/>
          </a:xfrm>
        </p:spPr>
        <p:txBody>
          <a:bodyPr/>
          <a:lstStyle/>
          <a:p>
            <a:r>
              <a:rPr lang="en-US" altLang="en-US"/>
              <a:t>More on UML class diagrams  </a:t>
            </a:r>
            <a:r>
              <a:rPr lang="en-US" altLang="en-US" sz="2000"/>
              <a:t>(2)</a:t>
            </a:r>
            <a:endParaRPr lang="en-US" altLang="en-US"/>
          </a:p>
        </p:txBody>
      </p:sp>
      <p:sp>
        <p:nvSpPr>
          <p:cNvPr id="1560594" name="Rectangle 18"/>
          <p:cNvSpPr>
            <a:spLocks noChangeArrowheads="1"/>
          </p:cNvSpPr>
          <p:nvPr/>
        </p:nvSpPr>
        <p:spPr bwMode="auto">
          <a:xfrm>
            <a:off x="212725" y="1347788"/>
            <a:ext cx="8778875" cy="139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 anchorCtr="1"/>
          <a:lstStyle>
            <a:lvl1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Char char="–"/>
              <a:defRPr kumimoji="1" sz="2200">
                <a:solidFill>
                  <a:srgbClr val="009999"/>
                </a:solidFill>
                <a:latin typeface="Comic Sans MS" pitchFamily="66" charset="0"/>
              </a:defRPr>
            </a:lvl2pPr>
            <a:lvl3pPr marL="1143000" indent="-228600" algn="l">
              <a:lnSpc>
                <a:spcPct val="110000"/>
              </a:lnSpc>
              <a:spcBef>
                <a:spcPct val="25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defRPr kumimoji="1" sz="2400">
                <a:solidFill>
                  <a:srgbClr val="FBD9D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defRPr>
            </a:lvl4pPr>
            <a:lvl5pPr marL="2057400" indent="-228600" algn="l">
              <a:spcBef>
                <a:spcPct val="20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  <a:r>
              <a:rPr lang="en-US" altLang="en-US">
                <a:effectLst/>
              </a:rPr>
              <a:t> association </a:t>
            </a:r>
            <a:r>
              <a:rPr lang="en-US" altLang="en-US">
                <a:solidFill>
                  <a:schemeClr val="tx2"/>
                </a:solidFill>
                <a:effectLst/>
              </a:rPr>
              <a:t>=</a:t>
            </a:r>
            <a:r>
              <a:rPr lang="en-US" altLang="en-US">
                <a:effectLst/>
              </a:rPr>
              <a:t>  same role played by alternative objects</a:t>
            </a:r>
          </a:p>
          <a:p>
            <a:pPr lvl="1">
              <a:lnSpc>
                <a:spcPct val="100000"/>
              </a:lnSpc>
            </a:pPr>
            <a:r>
              <a:rPr lang="en-US" altLang="en-US">
                <a:effectLst/>
              </a:rPr>
              <a:t>set of object instances in this role =  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en-US">
                <a:effectLst/>
              </a:rPr>
              <a:t>                       union of alternative sets of object instances</a:t>
            </a:r>
          </a:p>
        </p:txBody>
      </p:sp>
      <p:graphicFrame>
        <p:nvGraphicFramePr>
          <p:cNvPr id="1560595" name="Object 19"/>
          <p:cNvGraphicFramePr>
            <a:graphicFrameLocks noChangeAspect="1"/>
          </p:cNvGraphicFramePr>
          <p:nvPr/>
        </p:nvGraphicFramePr>
        <p:xfrm>
          <a:off x="1905000" y="3481388"/>
          <a:ext cx="5183188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035" name="Picture" r:id="rId4" imgW="2610360" imgH="923760" progId="Word.Picture.8">
                  <p:embed/>
                </p:oleObj>
              </mc:Choice>
              <mc:Fallback>
                <p:oleObj name="Picture" r:id="rId4" imgW="2610360" imgH="923760" progId="Word.Picture.8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81388"/>
                        <a:ext cx="5183188" cy="184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60618" name="Group 42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60619" name="Rectangle 43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0620" name="Rectangle 44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0621" name="Rectangle 45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0622" name="Line 46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0623" name="Line 47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0624" name="Line 48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0625" name="Line 49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r>
              <a:rPr lang="en-US" altLang="en-US"/>
              <a:t>More on UML class diagrams  </a:t>
            </a:r>
            <a:r>
              <a:rPr lang="en-US" altLang="en-US" sz="2000"/>
              <a:t>(3)</a:t>
            </a:r>
            <a:endParaRPr lang="en-US" altLang="en-US"/>
          </a:p>
        </p:txBody>
      </p:sp>
      <p:sp>
        <p:nvSpPr>
          <p:cNvPr id="1561613" name="Rectangle 13"/>
          <p:cNvSpPr>
            <a:spLocks noChangeArrowheads="1"/>
          </p:cNvSpPr>
          <p:nvPr/>
        </p:nvSpPr>
        <p:spPr bwMode="auto">
          <a:xfrm>
            <a:off x="454025" y="1484313"/>
            <a:ext cx="8477250" cy="80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 anchorCtr="1"/>
          <a:lstStyle>
            <a:lvl1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Char char="–"/>
              <a:defRPr kumimoji="1" sz="2200">
                <a:solidFill>
                  <a:srgbClr val="009999"/>
                </a:solidFill>
                <a:latin typeface="Comic Sans MS" pitchFamily="66" charset="0"/>
              </a:defRPr>
            </a:lvl2pPr>
            <a:lvl3pPr marL="1143000" indent="-228600" algn="l">
              <a:lnSpc>
                <a:spcPct val="110000"/>
              </a:lnSpc>
              <a:spcBef>
                <a:spcPct val="25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defRPr kumimoji="1" sz="2400">
                <a:solidFill>
                  <a:srgbClr val="FBD9D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defRPr>
            </a:lvl4pPr>
            <a:lvl5pPr marL="2057400" indent="-228600" algn="l">
              <a:spcBef>
                <a:spcPct val="20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Ordered</a:t>
            </a:r>
            <a:r>
              <a:rPr lang="en-US" altLang="en-US">
                <a:effectLst/>
              </a:rPr>
              <a:t> association:   multiple target instances from source instance </a:t>
            </a:r>
            <a:r>
              <a:rPr lang="en-US" altLang="en-US" sz="2000">
                <a:effectLst/>
              </a:rPr>
              <a:t>(or tuple of instances)</a:t>
            </a:r>
            <a:r>
              <a:rPr lang="en-US" altLang="en-US">
                <a:effectLst/>
              </a:rPr>
              <a:t> are ordered</a:t>
            </a:r>
          </a:p>
        </p:txBody>
      </p:sp>
      <p:sp>
        <p:nvSpPr>
          <p:cNvPr id="1561615" name="Text Box 15"/>
          <p:cNvSpPr txBox="1">
            <a:spLocks noChangeArrowheads="1"/>
          </p:cNvSpPr>
          <p:nvPr/>
        </p:nvSpPr>
        <p:spPr bwMode="auto">
          <a:xfrm>
            <a:off x="3849688" y="2738438"/>
            <a:ext cx="1135062" cy="358775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>
                <a:solidFill>
                  <a:schemeClr val="tx1"/>
                </a:solidFill>
                <a:effectLst/>
                <a:latin typeface="Arial" pitchFamily="34" charset="0"/>
              </a:rPr>
              <a:t>Library</a:t>
            </a:r>
          </a:p>
        </p:txBody>
      </p:sp>
      <p:sp>
        <p:nvSpPr>
          <p:cNvPr id="1561616" name="AutoShape 16"/>
          <p:cNvSpPr>
            <a:spLocks noChangeArrowheads="1"/>
          </p:cNvSpPr>
          <p:nvPr/>
        </p:nvSpPr>
        <p:spPr bwMode="auto">
          <a:xfrm rot="-5400000">
            <a:off x="4262437" y="3106738"/>
            <a:ext cx="307975" cy="292100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1617" name="Line 17"/>
          <p:cNvSpPr>
            <a:spLocks noChangeShapeType="1"/>
          </p:cNvSpPr>
          <p:nvPr/>
        </p:nvSpPr>
        <p:spPr bwMode="auto">
          <a:xfrm flipV="1">
            <a:off x="4416425" y="3416300"/>
            <a:ext cx="0" cy="193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1618" name="Line 18"/>
          <p:cNvSpPr>
            <a:spLocks noChangeShapeType="1"/>
          </p:cNvSpPr>
          <p:nvPr/>
        </p:nvSpPr>
        <p:spPr bwMode="auto">
          <a:xfrm flipV="1">
            <a:off x="5778500" y="3646488"/>
            <a:ext cx="0" cy="192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1619" name="Line 19"/>
          <p:cNvSpPr>
            <a:spLocks noChangeShapeType="1"/>
          </p:cNvSpPr>
          <p:nvPr/>
        </p:nvSpPr>
        <p:spPr bwMode="auto">
          <a:xfrm flipV="1">
            <a:off x="3200400" y="3646488"/>
            <a:ext cx="0" cy="192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1620" name="Text Box 20"/>
          <p:cNvSpPr txBox="1">
            <a:spLocks noChangeArrowheads="1"/>
          </p:cNvSpPr>
          <p:nvPr/>
        </p:nvSpPr>
        <p:spPr bwMode="auto">
          <a:xfrm>
            <a:off x="2454275" y="3868738"/>
            <a:ext cx="1281113" cy="360362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>
                <a:solidFill>
                  <a:schemeClr val="tx1"/>
                </a:solidFill>
                <a:effectLst/>
                <a:latin typeface="Arial" pitchFamily="34" charset="0"/>
              </a:rPr>
              <a:t>Directory</a:t>
            </a:r>
          </a:p>
        </p:txBody>
      </p:sp>
      <p:sp>
        <p:nvSpPr>
          <p:cNvPr id="1561621" name="Text Box 21"/>
          <p:cNvSpPr txBox="1">
            <a:spLocks noChangeArrowheads="1"/>
          </p:cNvSpPr>
          <p:nvPr/>
        </p:nvSpPr>
        <p:spPr bwMode="auto">
          <a:xfrm>
            <a:off x="3849688" y="3868738"/>
            <a:ext cx="1135062" cy="360362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>
                <a:solidFill>
                  <a:schemeClr val="tx1"/>
                </a:solidFill>
                <a:effectLst/>
                <a:latin typeface="Arial" pitchFamily="34" charset="0"/>
              </a:rPr>
              <a:t> Shelve</a:t>
            </a:r>
          </a:p>
        </p:txBody>
      </p:sp>
      <p:sp>
        <p:nvSpPr>
          <p:cNvPr id="1561622" name="Text Box 22"/>
          <p:cNvSpPr txBox="1">
            <a:spLocks noChangeArrowheads="1"/>
          </p:cNvSpPr>
          <p:nvPr/>
        </p:nvSpPr>
        <p:spPr bwMode="auto">
          <a:xfrm>
            <a:off x="5097463" y="3868738"/>
            <a:ext cx="1377950" cy="360362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>
                <a:solidFill>
                  <a:schemeClr val="tx1"/>
                </a:solidFill>
                <a:effectLst/>
                <a:latin typeface="Arial" pitchFamily="34" charset="0"/>
              </a:rPr>
              <a:t>AntiTheft</a:t>
            </a:r>
          </a:p>
        </p:txBody>
      </p:sp>
      <p:sp>
        <p:nvSpPr>
          <p:cNvPr id="1561623" name="Line 23"/>
          <p:cNvSpPr>
            <a:spLocks noChangeShapeType="1"/>
          </p:cNvSpPr>
          <p:nvPr/>
        </p:nvSpPr>
        <p:spPr bwMode="auto">
          <a:xfrm flipV="1">
            <a:off x="4416425" y="3659188"/>
            <a:ext cx="0" cy="192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1624" name="Text Box 24"/>
          <p:cNvSpPr txBox="1">
            <a:spLocks noChangeArrowheads="1"/>
          </p:cNvSpPr>
          <p:nvPr/>
        </p:nvSpPr>
        <p:spPr bwMode="auto">
          <a:xfrm>
            <a:off x="4343400" y="3568700"/>
            <a:ext cx="71278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400">
                <a:solidFill>
                  <a:schemeClr val="tx1"/>
                </a:solidFill>
                <a:effectLst/>
                <a:latin typeface="Arial" pitchFamily="34" charset="0"/>
              </a:rPr>
              <a:t>1..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endParaRPr lang="fr-BE" altLang="en-US" sz="16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1625" name="Text Box 25"/>
          <p:cNvSpPr txBox="1">
            <a:spLocks noChangeArrowheads="1"/>
          </p:cNvSpPr>
          <p:nvPr/>
        </p:nvSpPr>
        <p:spPr bwMode="auto">
          <a:xfrm>
            <a:off x="3986213" y="3119438"/>
            <a:ext cx="45402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400"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lang="fr-BE" altLang="en-US" sz="16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1626" name="Text Box 26"/>
          <p:cNvSpPr txBox="1">
            <a:spLocks noChangeArrowheads="1"/>
          </p:cNvSpPr>
          <p:nvPr/>
        </p:nvSpPr>
        <p:spPr bwMode="auto">
          <a:xfrm>
            <a:off x="5737225" y="3595688"/>
            <a:ext cx="6000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400">
                <a:solidFill>
                  <a:schemeClr val="tx1"/>
                </a:solidFill>
                <a:effectLst/>
                <a:latin typeface="Arial" pitchFamily="34" charset="0"/>
              </a:rPr>
              <a:t>0..1</a:t>
            </a:r>
            <a:endParaRPr lang="fr-BE" altLang="en-US" sz="16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1627" name="Line 27"/>
          <p:cNvSpPr>
            <a:spLocks noChangeShapeType="1"/>
          </p:cNvSpPr>
          <p:nvPr/>
        </p:nvSpPr>
        <p:spPr bwMode="auto">
          <a:xfrm flipV="1">
            <a:off x="3395663" y="4240213"/>
            <a:ext cx="1004887" cy="628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1628" name="Line 28"/>
          <p:cNvSpPr>
            <a:spLocks noChangeShapeType="1"/>
          </p:cNvSpPr>
          <p:nvPr/>
        </p:nvSpPr>
        <p:spPr bwMode="auto">
          <a:xfrm flipV="1">
            <a:off x="3233738" y="3651250"/>
            <a:ext cx="2528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1629" name="Text Box 29"/>
          <p:cNvSpPr txBox="1">
            <a:spLocks noChangeArrowheads="1"/>
          </p:cNvSpPr>
          <p:nvPr/>
        </p:nvSpPr>
        <p:spPr bwMode="auto">
          <a:xfrm>
            <a:off x="2933700" y="3595688"/>
            <a:ext cx="4540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400"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lang="fr-BE" altLang="en-US" sz="16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1630" name="Text Box 30"/>
          <p:cNvSpPr txBox="1">
            <a:spLocks noChangeArrowheads="1"/>
          </p:cNvSpPr>
          <p:nvPr/>
        </p:nvSpPr>
        <p:spPr bwMode="auto">
          <a:xfrm>
            <a:off x="4327525" y="4197350"/>
            <a:ext cx="6000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400">
                <a:solidFill>
                  <a:schemeClr val="tx1"/>
                </a:solidFill>
                <a:effectLst/>
                <a:latin typeface="Arial" pitchFamily="34" charset="0"/>
              </a:rPr>
              <a:t>0..1</a:t>
            </a:r>
            <a:endParaRPr lang="fr-BE" altLang="en-US" sz="16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1631" name="Text Box 31"/>
          <p:cNvSpPr txBox="1">
            <a:spLocks noChangeArrowheads="1"/>
          </p:cNvSpPr>
          <p:nvPr/>
        </p:nvSpPr>
        <p:spPr bwMode="auto">
          <a:xfrm>
            <a:off x="2568575" y="4886325"/>
            <a:ext cx="1490663" cy="654050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>
                <a:solidFill>
                  <a:schemeClr val="tx1"/>
                </a:solidFill>
                <a:effectLst/>
                <a:latin typeface="Arial" pitchFamily="34" charset="0"/>
              </a:rPr>
              <a:t>BookCopy</a:t>
            </a:r>
          </a:p>
          <a:p>
            <a:pPr algn="l">
              <a:spcBef>
                <a:spcPts val="600"/>
              </a:spcBef>
            </a:pPr>
            <a:r>
              <a:rPr lang="fr-BE" altLang="en-US" sz="1600">
                <a:solidFill>
                  <a:schemeClr val="tx1"/>
                </a:solidFill>
                <a:effectLst/>
                <a:latin typeface="Arial" pitchFamily="34" charset="0"/>
              </a:rPr>
              <a:t>CopyID</a:t>
            </a:r>
          </a:p>
        </p:txBody>
      </p:sp>
      <p:sp>
        <p:nvSpPr>
          <p:cNvPr id="1561632" name="Text Box 32"/>
          <p:cNvSpPr txBox="1">
            <a:spLocks noChangeArrowheads="1"/>
          </p:cNvSpPr>
          <p:nvPr/>
        </p:nvSpPr>
        <p:spPr bwMode="auto">
          <a:xfrm>
            <a:off x="3614738" y="4646613"/>
            <a:ext cx="3889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1">
                <a:solidFill>
                  <a:srgbClr val="0000FF"/>
                </a:solidFill>
                <a:effectLst/>
                <a:latin typeface="Arial" pitchFamily="34" charset="0"/>
              </a:rPr>
              <a:t>*</a:t>
            </a:r>
            <a:endParaRPr lang="fr-BE" altLang="en-US" sz="1600" b="1"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sp>
        <p:nvSpPr>
          <p:cNvPr id="1561633" name="Line 33"/>
          <p:cNvSpPr>
            <a:spLocks noChangeShapeType="1"/>
          </p:cNvSpPr>
          <p:nvPr/>
        </p:nvSpPr>
        <p:spPr bwMode="auto">
          <a:xfrm flipV="1">
            <a:off x="2584450" y="5229225"/>
            <a:ext cx="14747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1634" name="Text Box 34"/>
          <p:cNvSpPr txBox="1">
            <a:spLocks noChangeArrowheads="1"/>
          </p:cNvSpPr>
          <p:nvPr/>
        </p:nvSpPr>
        <p:spPr bwMode="auto">
          <a:xfrm>
            <a:off x="2284413" y="4575175"/>
            <a:ext cx="12080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1">
                <a:solidFill>
                  <a:schemeClr val="tx2"/>
                </a:solidFill>
                <a:effectLst/>
                <a:latin typeface="Arial" pitchFamily="34" charset="0"/>
              </a:rPr>
              <a:t>(ordered)</a:t>
            </a:r>
            <a:endParaRPr lang="fr-BE" altLang="en-US" sz="1600">
              <a:solidFill>
                <a:srgbClr val="0000FF"/>
              </a:solidFill>
              <a:effectLst/>
              <a:latin typeface="Times New Roman" pitchFamily="18" charset="0"/>
            </a:endParaRPr>
          </a:p>
        </p:txBody>
      </p:sp>
      <p:sp>
        <p:nvSpPr>
          <p:cNvPr id="1561635" name="Text Box 35"/>
          <p:cNvSpPr txBox="1">
            <a:spLocks noChangeArrowheads="1"/>
          </p:cNvSpPr>
          <p:nvPr/>
        </p:nvSpPr>
        <p:spPr bwMode="auto">
          <a:xfrm>
            <a:off x="3822700" y="4481513"/>
            <a:ext cx="11509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>
                <a:solidFill>
                  <a:schemeClr val="tx1"/>
                </a:solidFill>
                <a:effectLst/>
                <a:latin typeface="Arial" pitchFamily="34" charset="0"/>
              </a:rPr>
              <a:t>Content</a:t>
            </a:r>
            <a:endParaRPr lang="fr-BE" altLang="en-US" sz="1600">
              <a:solidFill>
                <a:srgbClr val="0000FF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561636" name="Group 36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61637" name="Rectangle 37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638" name="Rectangle 38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639" name="Rectangle 39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640" name="Line 40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1641" name="Line 41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1642" name="Line 42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1643" name="Line 43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r>
              <a:rPr lang="en-US" altLang="en-US"/>
              <a:t>More on UML class diagrams  </a:t>
            </a:r>
            <a:r>
              <a:rPr lang="en-US" altLang="en-US" sz="2000"/>
              <a:t>(4)</a:t>
            </a:r>
            <a:endParaRPr lang="en-US" altLang="en-US"/>
          </a:p>
        </p:txBody>
      </p:sp>
      <p:sp>
        <p:nvSpPr>
          <p:cNvPr id="1562635" name="Rectangle 11"/>
          <p:cNvSpPr>
            <a:spLocks noChangeArrowheads="1"/>
          </p:cNvSpPr>
          <p:nvPr/>
        </p:nvSpPr>
        <p:spPr bwMode="auto">
          <a:xfrm>
            <a:off x="411163" y="1152525"/>
            <a:ext cx="8477250" cy="8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 anchorCtr="1"/>
          <a:lstStyle>
            <a:lvl1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Char char="–"/>
              <a:defRPr kumimoji="1" sz="2200">
                <a:solidFill>
                  <a:srgbClr val="009999"/>
                </a:solidFill>
                <a:latin typeface="Comic Sans MS" pitchFamily="66" charset="0"/>
              </a:defRPr>
            </a:lvl2pPr>
            <a:lvl3pPr marL="1143000" indent="-228600" algn="l">
              <a:lnSpc>
                <a:spcPct val="110000"/>
              </a:lnSpc>
              <a:spcBef>
                <a:spcPct val="25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defRPr kumimoji="1" sz="2400">
                <a:solidFill>
                  <a:srgbClr val="FBD9D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defRPr>
            </a:lvl4pPr>
            <a:lvl5pPr marL="2057400" indent="-228600" algn="l">
              <a:spcBef>
                <a:spcPct val="20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9pPr>
          </a:lstStyle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Association of associations</a:t>
            </a:r>
            <a:r>
              <a:rPr lang="en-US" altLang="en-US">
                <a:effectLst/>
              </a:rPr>
              <a:t>:   one of the linked objects is an association</a:t>
            </a:r>
          </a:p>
        </p:txBody>
      </p:sp>
      <p:graphicFrame>
        <p:nvGraphicFramePr>
          <p:cNvPr id="1562657" name="Object 33"/>
          <p:cNvGraphicFramePr>
            <a:graphicFrameLocks noChangeAspect="1"/>
          </p:cNvGraphicFramePr>
          <p:nvPr/>
        </p:nvGraphicFramePr>
        <p:xfrm>
          <a:off x="1674813" y="2073275"/>
          <a:ext cx="547687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059" name="Picture" r:id="rId4" imgW="2790720" imgH="2184480" progId="Word.Picture.8">
                  <p:embed/>
                </p:oleObj>
              </mc:Choice>
              <mc:Fallback>
                <p:oleObj name="Picture" r:id="rId4" imgW="2790720" imgH="2184480" progId="Word.Picture.8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2073275"/>
                        <a:ext cx="5476875" cy="431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62658" name="Group 34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62659" name="Rectangle 35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2660" name="Rectangle 36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2661" name="Rectangle 37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2662" name="Line 38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2663" name="Line 39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2664" name="Line 40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2665" name="Line 41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conceptual objects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6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95400"/>
            <a:ext cx="5681662" cy="4978400"/>
          </a:xfrm>
        </p:spPr>
        <p:txBody>
          <a:bodyPr/>
          <a:lstStyle/>
          <a:p>
            <a:r>
              <a:rPr lang="en-US" altLang="en-US">
                <a:solidFill>
                  <a:srgbClr val="5F5F5F"/>
                </a:solidFill>
              </a:rPr>
              <a:t>What is a conceptual object?</a:t>
            </a:r>
          </a:p>
          <a:p>
            <a:pPr>
              <a:lnSpc>
                <a:spcPct val="140000"/>
              </a:lnSpc>
            </a:pPr>
            <a:r>
              <a:rPr lang="en-US" altLang="en-US">
                <a:solidFill>
                  <a:srgbClr val="5F5F5F"/>
                </a:solidFill>
              </a:rPr>
              <a:t>Entities</a:t>
            </a:r>
          </a:p>
          <a:p>
            <a:pPr>
              <a:lnSpc>
                <a:spcPct val="160000"/>
              </a:lnSpc>
            </a:pPr>
            <a:r>
              <a:rPr lang="en-US" altLang="en-US">
                <a:solidFill>
                  <a:srgbClr val="5F5F5F"/>
                </a:solidFill>
              </a:rPr>
              <a:t>Associations &amp; multiplicities</a:t>
            </a:r>
          </a:p>
          <a:p>
            <a:pPr>
              <a:lnSpc>
                <a:spcPct val="160000"/>
              </a:lnSpc>
            </a:pPr>
            <a:r>
              <a:rPr lang="en-US" altLang="en-US">
                <a:solidFill>
                  <a:srgbClr val="5F5F5F"/>
                </a:solidFill>
              </a:rPr>
              <a:t>Attributes</a:t>
            </a:r>
          </a:p>
          <a:p>
            <a:pPr>
              <a:lnSpc>
                <a:spcPct val="180000"/>
              </a:lnSpc>
            </a:pPr>
            <a:r>
              <a:rPr lang="en-US" altLang="en-US">
                <a:solidFill>
                  <a:srgbClr val="5F5F5F"/>
                </a:solidFill>
              </a:rPr>
              <a:t>Specialization</a:t>
            </a:r>
          </a:p>
          <a:p>
            <a:pPr>
              <a:lnSpc>
                <a:spcPct val="230000"/>
              </a:lnSpc>
            </a:pPr>
            <a:r>
              <a:rPr lang="en-US" altLang="en-US">
                <a:solidFill>
                  <a:srgbClr val="5F5F5F"/>
                </a:solidFill>
              </a:rPr>
              <a:t>Aggregation</a:t>
            </a:r>
          </a:p>
          <a:p>
            <a:pPr>
              <a:lnSpc>
                <a:spcPct val="180000"/>
              </a:lnSpc>
            </a:pPr>
            <a:r>
              <a:rPr lang="en-US" altLang="en-US">
                <a:solidFill>
                  <a:srgbClr val="5F5F5F"/>
                </a:solidFill>
              </a:rPr>
              <a:t>More on class diagrams</a:t>
            </a:r>
          </a:p>
          <a:p>
            <a:pPr>
              <a:lnSpc>
                <a:spcPct val="140000"/>
              </a:lnSpc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Building object models:  heuristic rules</a:t>
            </a:r>
            <a:endParaRPr lang="en-US" altLang="en-US"/>
          </a:p>
        </p:txBody>
      </p:sp>
      <p:pic>
        <p:nvPicPr>
          <p:cNvPr id="1565700" name="Picture 4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825" y="5784850"/>
            <a:ext cx="538163" cy="76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5701" name="Text Box 5"/>
          <p:cNvSpPr txBox="1">
            <a:spLocks noChangeArrowheads="1"/>
          </p:cNvSpPr>
          <p:nvPr/>
        </p:nvSpPr>
        <p:spPr bwMode="auto">
          <a:xfrm>
            <a:off x="5026025" y="1647825"/>
            <a:ext cx="1298575" cy="401638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rgbClr val="808080"/>
                </a:solidFill>
                <a:effectLst/>
                <a:latin typeface="Arial" pitchFamily="34" charset="0"/>
              </a:rPr>
              <a:t>BookCopy</a:t>
            </a:r>
          </a:p>
        </p:txBody>
      </p:sp>
      <p:grpSp>
        <p:nvGrpSpPr>
          <p:cNvPr id="1565702" name="Group 6"/>
          <p:cNvGrpSpPr>
            <a:grpSpLocks/>
          </p:cNvGrpSpPr>
          <p:nvPr/>
        </p:nvGrpSpPr>
        <p:grpSpPr bwMode="auto">
          <a:xfrm>
            <a:off x="5032375" y="2139950"/>
            <a:ext cx="3152775" cy="519113"/>
            <a:chOff x="3467" y="1348"/>
            <a:chExt cx="1986" cy="327"/>
          </a:xfrm>
        </p:grpSpPr>
        <p:sp>
          <p:nvSpPr>
            <p:cNvPr id="1565703" name="Text Box 7"/>
            <p:cNvSpPr txBox="1">
              <a:spLocks noChangeArrowheads="1"/>
            </p:cNvSpPr>
            <p:nvPr/>
          </p:nvSpPr>
          <p:spPr bwMode="auto">
            <a:xfrm>
              <a:off x="3467" y="1441"/>
              <a:ext cx="548" cy="234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rgbClr val="808080"/>
                  </a:solidFill>
                  <a:effectLst/>
                  <a:latin typeface="Arial" pitchFamily="34" charset="0"/>
                </a:rPr>
                <a:t>Patron</a:t>
              </a: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algn="l">
                <a:spcBef>
                  <a:spcPts val="600"/>
                </a:spcBef>
              </a:pP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65704" name="Line 8"/>
            <p:cNvSpPr>
              <a:spLocks noChangeShapeType="1"/>
            </p:cNvSpPr>
            <p:nvPr/>
          </p:nvSpPr>
          <p:spPr bwMode="auto">
            <a:xfrm>
              <a:off x="4026" y="1543"/>
              <a:ext cx="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705" name="Text Box 9"/>
            <p:cNvSpPr txBox="1">
              <a:spLocks noChangeArrowheads="1"/>
            </p:cNvSpPr>
            <p:nvPr/>
          </p:nvSpPr>
          <p:spPr bwMode="auto">
            <a:xfrm>
              <a:off x="4104" y="1348"/>
              <a:ext cx="47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ECFF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rgbClr val="808080"/>
                  </a:solidFill>
                  <a:effectLst/>
                  <a:latin typeface="Arial" pitchFamily="34" charset="0"/>
                </a:rPr>
                <a:t>Loan</a:t>
              </a: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65706" name="Text Box 10"/>
            <p:cNvSpPr txBox="1">
              <a:spLocks noChangeArrowheads="1"/>
            </p:cNvSpPr>
            <p:nvPr/>
          </p:nvSpPr>
          <p:spPr bwMode="auto">
            <a:xfrm>
              <a:off x="4635" y="1407"/>
              <a:ext cx="818" cy="253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rgbClr val="808080"/>
                  </a:solidFill>
                  <a:effectLst/>
                  <a:latin typeface="Arial" pitchFamily="34" charset="0"/>
                </a:rPr>
                <a:t>BookCopy</a:t>
              </a: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565707" name="Group 11"/>
          <p:cNvGrpSpPr>
            <a:grpSpLocks/>
          </p:cNvGrpSpPr>
          <p:nvPr/>
        </p:nvGrpSpPr>
        <p:grpSpPr bwMode="auto">
          <a:xfrm>
            <a:off x="5051425" y="2841625"/>
            <a:ext cx="914400" cy="631825"/>
            <a:chOff x="3182" y="2024"/>
            <a:chExt cx="576" cy="398"/>
          </a:xfrm>
        </p:grpSpPr>
        <p:sp>
          <p:nvSpPr>
            <p:cNvPr id="1565708" name="Text Box 12"/>
            <p:cNvSpPr txBox="1">
              <a:spLocks noChangeArrowheads="1"/>
            </p:cNvSpPr>
            <p:nvPr/>
          </p:nvSpPr>
          <p:spPr bwMode="auto">
            <a:xfrm>
              <a:off x="3182" y="2024"/>
              <a:ext cx="576" cy="398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Patron</a:t>
              </a:r>
            </a:p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rgbClr val="808080"/>
                  </a:solidFill>
                  <a:effectLst/>
                  <a:latin typeface="Arial" pitchFamily="34" charset="0"/>
                </a:rPr>
                <a:t>Name</a:t>
              </a: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65709" name="Line 13"/>
            <p:cNvSpPr>
              <a:spLocks noChangeShapeType="1"/>
            </p:cNvSpPr>
            <p:nvPr/>
          </p:nvSpPr>
          <p:spPr bwMode="auto">
            <a:xfrm>
              <a:off x="3204" y="2218"/>
              <a:ext cx="5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65710" name="Group 14"/>
          <p:cNvGrpSpPr>
            <a:grpSpLocks/>
          </p:cNvGrpSpPr>
          <p:nvPr/>
        </p:nvGrpSpPr>
        <p:grpSpPr bwMode="auto">
          <a:xfrm>
            <a:off x="5086350" y="3587750"/>
            <a:ext cx="3314700" cy="927100"/>
            <a:chOff x="3204" y="2458"/>
            <a:chExt cx="2088" cy="584"/>
          </a:xfrm>
        </p:grpSpPr>
        <p:sp>
          <p:nvSpPr>
            <p:cNvPr id="1565711" name="Text Box 15"/>
            <p:cNvSpPr txBox="1">
              <a:spLocks noChangeArrowheads="1"/>
            </p:cNvSpPr>
            <p:nvPr/>
          </p:nvSpPr>
          <p:spPr bwMode="auto">
            <a:xfrm>
              <a:off x="4744" y="2598"/>
              <a:ext cx="548" cy="234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rgbClr val="808080"/>
                  </a:solidFill>
                  <a:effectLst/>
                  <a:latin typeface="Arial" pitchFamily="34" charset="0"/>
                </a:rPr>
                <a:t>Patron</a:t>
              </a: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algn="l">
                <a:spcBef>
                  <a:spcPts val="600"/>
                </a:spcBef>
              </a:pP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65712" name="Text Box 16"/>
            <p:cNvSpPr txBox="1">
              <a:spLocks noChangeArrowheads="1"/>
            </p:cNvSpPr>
            <p:nvPr/>
          </p:nvSpPr>
          <p:spPr bwMode="auto">
            <a:xfrm>
              <a:off x="3204" y="2458"/>
              <a:ext cx="1059" cy="252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rgbClr val="808080"/>
                  </a:solidFill>
                  <a:effectLst/>
                  <a:latin typeface="Arial" pitchFamily="34" charset="0"/>
                </a:rPr>
                <a:t>StudentPatron</a:t>
              </a: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algn="l">
                <a:spcBef>
                  <a:spcPts val="600"/>
                </a:spcBef>
              </a:pP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65713" name="Text Box 17"/>
            <p:cNvSpPr txBox="1">
              <a:spLocks noChangeArrowheads="1"/>
            </p:cNvSpPr>
            <p:nvPr/>
          </p:nvSpPr>
          <p:spPr bwMode="auto">
            <a:xfrm>
              <a:off x="3209" y="2790"/>
              <a:ext cx="1059" cy="252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rgbClr val="808080"/>
                  </a:solidFill>
                  <a:effectLst/>
                  <a:latin typeface="Arial" pitchFamily="34" charset="0"/>
                </a:rPr>
                <a:t>   StaffPatron</a:t>
              </a: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algn="l">
                <a:spcBef>
                  <a:spcPts val="600"/>
                </a:spcBef>
              </a:pP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565714" name="Group 18"/>
            <p:cNvGrpSpPr>
              <a:grpSpLocks/>
            </p:cNvGrpSpPr>
            <p:nvPr/>
          </p:nvGrpSpPr>
          <p:grpSpPr bwMode="auto">
            <a:xfrm rot="5400000">
              <a:off x="4532" y="2597"/>
              <a:ext cx="151" cy="250"/>
              <a:chOff x="1810" y="3129"/>
              <a:chExt cx="169" cy="441"/>
            </a:xfrm>
          </p:grpSpPr>
          <p:sp>
            <p:nvSpPr>
              <p:cNvPr id="1565715" name="AutoShape 19"/>
              <p:cNvSpPr>
                <a:spLocks noChangeArrowheads="1"/>
              </p:cNvSpPr>
              <p:nvPr/>
            </p:nvSpPr>
            <p:spPr bwMode="auto">
              <a:xfrm>
                <a:off x="1810" y="3129"/>
                <a:ext cx="169" cy="187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ECFF2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5716" name="Line 20"/>
              <p:cNvSpPr>
                <a:spLocks noChangeShapeType="1"/>
              </p:cNvSpPr>
              <p:nvPr/>
            </p:nvSpPr>
            <p:spPr bwMode="auto">
              <a:xfrm>
                <a:off x="1889" y="3319"/>
                <a:ext cx="0" cy="2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65717" name="Line 21"/>
            <p:cNvSpPr>
              <a:spLocks noChangeShapeType="1"/>
            </p:cNvSpPr>
            <p:nvPr/>
          </p:nvSpPr>
          <p:spPr bwMode="auto">
            <a:xfrm rot="5400000">
              <a:off x="4295" y="2737"/>
              <a:ext cx="3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718" name="Line 22"/>
            <p:cNvSpPr>
              <a:spLocks noChangeShapeType="1"/>
            </p:cNvSpPr>
            <p:nvPr/>
          </p:nvSpPr>
          <p:spPr bwMode="auto">
            <a:xfrm rot="10800000">
              <a:off x="4282" y="2914"/>
              <a:ext cx="1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719" name="Line 23"/>
            <p:cNvSpPr>
              <a:spLocks noChangeShapeType="1"/>
            </p:cNvSpPr>
            <p:nvPr/>
          </p:nvSpPr>
          <p:spPr bwMode="auto">
            <a:xfrm rot="10800000">
              <a:off x="4268" y="2565"/>
              <a:ext cx="1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65720" name="Group 24"/>
          <p:cNvGrpSpPr>
            <a:grpSpLocks/>
          </p:cNvGrpSpPr>
          <p:nvPr/>
        </p:nvGrpSpPr>
        <p:grpSpPr bwMode="auto">
          <a:xfrm>
            <a:off x="5124450" y="4643438"/>
            <a:ext cx="3086100" cy="428625"/>
            <a:chOff x="3609" y="3215"/>
            <a:chExt cx="1944" cy="270"/>
          </a:xfrm>
        </p:grpSpPr>
        <p:sp>
          <p:nvSpPr>
            <p:cNvPr id="1565721" name="Text Box 25"/>
            <p:cNvSpPr txBox="1">
              <a:spLocks noChangeArrowheads="1"/>
            </p:cNvSpPr>
            <p:nvPr/>
          </p:nvSpPr>
          <p:spPr bwMode="auto">
            <a:xfrm>
              <a:off x="4735" y="3215"/>
              <a:ext cx="818" cy="253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rgbClr val="808080"/>
                  </a:solidFill>
                  <a:effectLst/>
                  <a:latin typeface="Arial" pitchFamily="34" charset="0"/>
                </a:rPr>
                <a:t>BookCopy</a:t>
              </a: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65722" name="Text Box 26"/>
            <p:cNvSpPr txBox="1">
              <a:spLocks noChangeArrowheads="1"/>
            </p:cNvSpPr>
            <p:nvPr/>
          </p:nvSpPr>
          <p:spPr bwMode="auto">
            <a:xfrm>
              <a:off x="3609" y="3251"/>
              <a:ext cx="600" cy="234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Library</a:t>
              </a:r>
            </a:p>
          </p:txBody>
        </p:sp>
        <p:sp>
          <p:nvSpPr>
            <p:cNvPr id="1565723" name="AutoShape 27"/>
            <p:cNvSpPr>
              <a:spLocks noChangeArrowheads="1"/>
            </p:cNvSpPr>
            <p:nvPr/>
          </p:nvSpPr>
          <p:spPr bwMode="auto">
            <a:xfrm rot="10800000">
              <a:off x="4217" y="3289"/>
              <a:ext cx="209" cy="141"/>
            </a:xfrm>
            <a:prstGeom prst="flowChartDecision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724" name="Line 28"/>
            <p:cNvSpPr>
              <a:spLocks noChangeShapeType="1"/>
            </p:cNvSpPr>
            <p:nvPr/>
          </p:nvSpPr>
          <p:spPr bwMode="auto">
            <a:xfrm>
              <a:off x="4440" y="3364"/>
              <a:ext cx="2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28600"/>
            <a:ext cx="7326312" cy="762000"/>
          </a:xfrm>
        </p:spPr>
        <p:txBody>
          <a:bodyPr/>
          <a:lstStyle/>
          <a:p>
            <a:r>
              <a:rPr lang="en-US" altLang="en-US"/>
              <a:t>Building object models:  heuristic rules</a:t>
            </a:r>
            <a:r>
              <a:rPr kumimoji="0" lang="en-US" altLang="en-US"/>
              <a:t> </a:t>
            </a:r>
          </a:p>
        </p:txBody>
      </p:sp>
      <p:sp>
        <p:nvSpPr>
          <p:cNvPr id="156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95400"/>
            <a:ext cx="8916987" cy="4978400"/>
          </a:xfrm>
        </p:spPr>
        <p:txBody>
          <a:bodyPr/>
          <a:lstStyle/>
          <a:p>
            <a:r>
              <a:rPr kumimoji="0" lang="en-US" altLang="en-US"/>
              <a:t>Deriving </a:t>
            </a:r>
            <a:r>
              <a:rPr kumimoji="0"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pertinent</a:t>
            </a:r>
            <a:r>
              <a:rPr kumimoji="0" lang="en-US" altLang="en-US"/>
              <a:t> &amp; </a:t>
            </a:r>
            <a:r>
              <a:rPr kumimoji="0"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complete</a:t>
            </a:r>
            <a:r>
              <a:rPr kumimoji="0" lang="en-US" altLang="en-US"/>
              <a:t> object models from goal models</a:t>
            </a:r>
          </a:p>
          <a:p>
            <a:pPr lvl="1"/>
            <a:r>
              <a:rPr kumimoji="0" lang="en-US" altLang="en-US" sz="2000"/>
              <a:t>deriving objects, associations, attributes</a:t>
            </a:r>
          </a:p>
          <a:p>
            <a:pPr lvl="1">
              <a:lnSpc>
                <a:spcPct val="120000"/>
              </a:lnSpc>
            </a:pPr>
            <a:r>
              <a:rPr kumimoji="0" lang="en-US" altLang="en-US" sz="2000"/>
              <a:t>introducing software-environment tracking associations</a:t>
            </a:r>
          </a:p>
          <a:p>
            <a:pPr lvl="1">
              <a:lnSpc>
                <a:spcPct val="120000"/>
              </a:lnSpc>
            </a:pPr>
            <a:r>
              <a:rPr kumimoji="0" lang="en-US" altLang="en-US" sz="2000"/>
              <a:t>identifying associations from domain invariants on multiple objects</a:t>
            </a:r>
          </a:p>
          <a:p>
            <a:pPr>
              <a:lnSpc>
                <a:spcPct val="130000"/>
              </a:lnSpc>
            </a:pPr>
            <a:r>
              <a:rPr kumimoji="0" lang="en-US" altLang="en-US"/>
              <a:t>Object </a:t>
            </a:r>
            <a:r>
              <a:rPr kumimoji="0" lang="en-US" altLang="en-US" i="1"/>
              <a:t>or</a:t>
            </a:r>
            <a:r>
              <a:rPr kumimoji="0" lang="en-US" altLang="en-US"/>
              <a:t> attribute ?</a:t>
            </a:r>
          </a:p>
          <a:p>
            <a:pPr>
              <a:lnSpc>
                <a:spcPct val="130000"/>
              </a:lnSpc>
            </a:pPr>
            <a:r>
              <a:rPr kumimoji="0" lang="en-US" altLang="en-US"/>
              <a:t>Entity, association, agent, </a:t>
            </a:r>
            <a:r>
              <a:rPr kumimoji="0" lang="en-US" altLang="en-US" i="1"/>
              <a:t>or</a:t>
            </a:r>
            <a:r>
              <a:rPr kumimoji="0" lang="en-US" altLang="en-US"/>
              <a:t> event ?</a:t>
            </a:r>
          </a:p>
          <a:p>
            <a:pPr>
              <a:lnSpc>
                <a:spcPct val="130000"/>
              </a:lnSpc>
            </a:pPr>
            <a:r>
              <a:rPr kumimoji="0" lang="en-US" altLang="en-US"/>
              <a:t>Attribute of a linked object </a:t>
            </a:r>
            <a:r>
              <a:rPr kumimoji="0" lang="en-US" altLang="en-US" i="1"/>
              <a:t>or</a:t>
            </a:r>
            <a:r>
              <a:rPr kumimoji="0" lang="en-US" altLang="en-US"/>
              <a:t> of a linking association ?</a:t>
            </a:r>
          </a:p>
          <a:p>
            <a:pPr>
              <a:lnSpc>
                <a:spcPct val="130000"/>
              </a:lnSpc>
            </a:pPr>
            <a:r>
              <a:rPr kumimoji="0" lang="en-US" altLang="en-US"/>
              <a:t>Aggregation </a:t>
            </a:r>
            <a:r>
              <a:rPr kumimoji="0" lang="en-US" altLang="en-US" i="1"/>
              <a:t>or</a:t>
            </a:r>
            <a:r>
              <a:rPr kumimoji="0" lang="en-US" altLang="en-US"/>
              <a:t> association ?</a:t>
            </a:r>
          </a:p>
          <a:p>
            <a:pPr>
              <a:lnSpc>
                <a:spcPct val="130000"/>
              </a:lnSpc>
            </a:pPr>
            <a:r>
              <a:rPr kumimoji="0" lang="en-US" altLang="en-US"/>
              <a:t>Specializing, generalizing concepts</a:t>
            </a:r>
          </a:p>
          <a:p>
            <a:pPr>
              <a:lnSpc>
                <a:spcPct val="130000"/>
              </a:lnSpc>
            </a:pPr>
            <a:r>
              <a:rPr kumimoji="0" lang="en-US" altLang="en-US"/>
              <a:t>Bad smells </a:t>
            </a:r>
          </a:p>
        </p:txBody>
      </p:sp>
      <p:pic>
        <p:nvPicPr>
          <p:cNvPr id="1566724" name="Picture 4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3" y="115888"/>
            <a:ext cx="1079500" cy="105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6725" name="Picture 5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249238"/>
            <a:ext cx="479425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r>
              <a:rPr lang="en-US" altLang="en-US"/>
              <a:t>Modeling conceptual objects:  outline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1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95400"/>
            <a:ext cx="8916987" cy="4978400"/>
          </a:xfrm>
        </p:spPr>
        <p:txBody>
          <a:bodyPr/>
          <a:lstStyle/>
          <a:p>
            <a:r>
              <a:rPr lang="en-US" altLang="en-US"/>
              <a:t>What is a conceptual object?</a:t>
            </a:r>
          </a:p>
          <a:p>
            <a:pPr>
              <a:lnSpc>
                <a:spcPct val="140000"/>
              </a:lnSpc>
            </a:pPr>
            <a:r>
              <a:rPr lang="en-US" altLang="en-US"/>
              <a:t>Entities</a:t>
            </a:r>
          </a:p>
          <a:p>
            <a:pPr>
              <a:lnSpc>
                <a:spcPct val="160000"/>
              </a:lnSpc>
            </a:pPr>
            <a:r>
              <a:rPr lang="en-US" altLang="en-US"/>
              <a:t>Associations &amp; multiplicities</a:t>
            </a:r>
          </a:p>
          <a:p>
            <a:pPr>
              <a:lnSpc>
                <a:spcPct val="160000"/>
              </a:lnSpc>
            </a:pPr>
            <a:r>
              <a:rPr lang="en-US" altLang="en-US"/>
              <a:t>Attributes</a:t>
            </a:r>
          </a:p>
          <a:p>
            <a:pPr>
              <a:lnSpc>
                <a:spcPct val="180000"/>
              </a:lnSpc>
            </a:pPr>
            <a:r>
              <a:rPr lang="en-US" altLang="en-US"/>
              <a:t>Specialization</a:t>
            </a:r>
          </a:p>
          <a:p>
            <a:pPr>
              <a:lnSpc>
                <a:spcPct val="230000"/>
              </a:lnSpc>
            </a:pPr>
            <a:r>
              <a:rPr lang="en-US" altLang="en-US"/>
              <a:t>Aggregation</a:t>
            </a:r>
          </a:p>
          <a:p>
            <a:pPr>
              <a:lnSpc>
                <a:spcPct val="160000"/>
              </a:lnSpc>
            </a:pPr>
            <a:r>
              <a:rPr lang="en-US" altLang="en-US"/>
              <a:t>More on class diagrams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derived attributes, OR-associations, associations of associations</a:t>
            </a:r>
            <a:endParaRPr lang="en-US" altLang="en-US"/>
          </a:p>
          <a:p>
            <a:r>
              <a:rPr lang="en-US" altLang="en-US"/>
              <a:t>Building object models:  heuristic rules</a:t>
            </a:r>
          </a:p>
        </p:txBody>
      </p:sp>
      <p:pic>
        <p:nvPicPr>
          <p:cNvPr id="1514500" name="Picture 4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204788"/>
            <a:ext cx="479425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4502" name="Text Box 6"/>
          <p:cNvSpPr txBox="1">
            <a:spLocks noChangeArrowheads="1"/>
          </p:cNvSpPr>
          <p:nvPr/>
        </p:nvSpPr>
        <p:spPr bwMode="auto">
          <a:xfrm>
            <a:off x="5026025" y="1647825"/>
            <a:ext cx="1298575" cy="401638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BookCopy</a:t>
            </a:r>
          </a:p>
        </p:txBody>
      </p:sp>
      <p:grpSp>
        <p:nvGrpSpPr>
          <p:cNvPr id="1514539" name="Group 43"/>
          <p:cNvGrpSpPr>
            <a:grpSpLocks/>
          </p:cNvGrpSpPr>
          <p:nvPr/>
        </p:nvGrpSpPr>
        <p:grpSpPr bwMode="auto">
          <a:xfrm>
            <a:off x="5032375" y="2139950"/>
            <a:ext cx="3152775" cy="519113"/>
            <a:chOff x="3467" y="1348"/>
            <a:chExt cx="1986" cy="327"/>
          </a:xfrm>
        </p:grpSpPr>
        <p:sp>
          <p:nvSpPr>
            <p:cNvPr id="1514507" name="Text Box 11"/>
            <p:cNvSpPr txBox="1">
              <a:spLocks noChangeArrowheads="1"/>
            </p:cNvSpPr>
            <p:nvPr/>
          </p:nvSpPr>
          <p:spPr bwMode="auto">
            <a:xfrm>
              <a:off x="3467" y="1441"/>
              <a:ext cx="548" cy="234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Patron</a:t>
              </a:r>
            </a:p>
            <a:p>
              <a:pPr algn="l">
                <a:spcBef>
                  <a:spcPts val="600"/>
                </a:spcBef>
              </a:pP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14509" name="Line 13"/>
            <p:cNvSpPr>
              <a:spLocks noChangeShapeType="1"/>
            </p:cNvSpPr>
            <p:nvPr/>
          </p:nvSpPr>
          <p:spPr bwMode="auto">
            <a:xfrm>
              <a:off x="4026" y="1543"/>
              <a:ext cx="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4510" name="Text Box 14"/>
            <p:cNvSpPr txBox="1">
              <a:spLocks noChangeArrowheads="1"/>
            </p:cNvSpPr>
            <p:nvPr/>
          </p:nvSpPr>
          <p:spPr bwMode="auto">
            <a:xfrm>
              <a:off x="4104" y="1348"/>
              <a:ext cx="47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ECFF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Loan</a:t>
              </a:r>
            </a:p>
          </p:txBody>
        </p:sp>
        <p:sp>
          <p:nvSpPr>
            <p:cNvPr id="1514518" name="Text Box 22"/>
            <p:cNvSpPr txBox="1">
              <a:spLocks noChangeArrowheads="1"/>
            </p:cNvSpPr>
            <p:nvPr/>
          </p:nvSpPr>
          <p:spPr bwMode="auto">
            <a:xfrm>
              <a:off x="4635" y="1407"/>
              <a:ext cx="818" cy="253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BookCopy</a:t>
              </a:r>
            </a:p>
          </p:txBody>
        </p:sp>
      </p:grpSp>
      <p:grpSp>
        <p:nvGrpSpPr>
          <p:cNvPr id="1514522" name="Group 26"/>
          <p:cNvGrpSpPr>
            <a:grpSpLocks/>
          </p:cNvGrpSpPr>
          <p:nvPr/>
        </p:nvGrpSpPr>
        <p:grpSpPr bwMode="auto">
          <a:xfrm>
            <a:off x="5051425" y="2841625"/>
            <a:ext cx="914400" cy="631825"/>
            <a:chOff x="3182" y="2024"/>
            <a:chExt cx="576" cy="398"/>
          </a:xfrm>
        </p:grpSpPr>
        <p:sp>
          <p:nvSpPr>
            <p:cNvPr id="1514519" name="Text Box 23"/>
            <p:cNvSpPr txBox="1">
              <a:spLocks noChangeArrowheads="1"/>
            </p:cNvSpPr>
            <p:nvPr/>
          </p:nvSpPr>
          <p:spPr bwMode="auto">
            <a:xfrm>
              <a:off x="3182" y="2024"/>
              <a:ext cx="576" cy="398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Patron</a:t>
              </a:r>
            </a:p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Name</a:t>
              </a:r>
            </a:p>
            <a:p>
              <a:pPr algn="l">
                <a:spcBef>
                  <a:spcPts val="600"/>
                </a:spcBef>
              </a:pP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14520" name="Line 24"/>
            <p:cNvSpPr>
              <a:spLocks noChangeShapeType="1"/>
            </p:cNvSpPr>
            <p:nvPr/>
          </p:nvSpPr>
          <p:spPr bwMode="auto">
            <a:xfrm>
              <a:off x="3204" y="2218"/>
              <a:ext cx="5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4537" name="Group 41"/>
          <p:cNvGrpSpPr>
            <a:grpSpLocks/>
          </p:cNvGrpSpPr>
          <p:nvPr/>
        </p:nvGrpSpPr>
        <p:grpSpPr bwMode="auto">
          <a:xfrm>
            <a:off x="5086350" y="3587750"/>
            <a:ext cx="3314700" cy="927100"/>
            <a:chOff x="3204" y="2458"/>
            <a:chExt cx="2088" cy="584"/>
          </a:xfrm>
        </p:grpSpPr>
        <p:sp>
          <p:nvSpPr>
            <p:cNvPr id="1514523" name="Text Box 27"/>
            <p:cNvSpPr txBox="1">
              <a:spLocks noChangeArrowheads="1"/>
            </p:cNvSpPr>
            <p:nvPr/>
          </p:nvSpPr>
          <p:spPr bwMode="auto">
            <a:xfrm>
              <a:off x="4744" y="2598"/>
              <a:ext cx="548" cy="234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Patron</a:t>
              </a:r>
            </a:p>
            <a:p>
              <a:pPr algn="l">
                <a:spcBef>
                  <a:spcPts val="600"/>
                </a:spcBef>
              </a:pP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14524" name="Text Box 28"/>
            <p:cNvSpPr txBox="1">
              <a:spLocks noChangeArrowheads="1"/>
            </p:cNvSpPr>
            <p:nvPr/>
          </p:nvSpPr>
          <p:spPr bwMode="auto">
            <a:xfrm>
              <a:off x="3204" y="2458"/>
              <a:ext cx="1059" cy="252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StudentPatron</a:t>
              </a:r>
            </a:p>
            <a:p>
              <a:pPr algn="l">
                <a:spcBef>
                  <a:spcPts val="600"/>
                </a:spcBef>
              </a:pP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14525" name="Text Box 29"/>
            <p:cNvSpPr txBox="1">
              <a:spLocks noChangeArrowheads="1"/>
            </p:cNvSpPr>
            <p:nvPr/>
          </p:nvSpPr>
          <p:spPr bwMode="auto">
            <a:xfrm>
              <a:off x="3209" y="2790"/>
              <a:ext cx="1059" cy="252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   StaffPatron</a:t>
              </a:r>
            </a:p>
            <a:p>
              <a:pPr algn="l">
                <a:spcBef>
                  <a:spcPts val="600"/>
                </a:spcBef>
              </a:pP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514526" name="Group 30"/>
            <p:cNvGrpSpPr>
              <a:grpSpLocks/>
            </p:cNvGrpSpPr>
            <p:nvPr/>
          </p:nvGrpSpPr>
          <p:grpSpPr bwMode="auto">
            <a:xfrm rot="5400000">
              <a:off x="4532" y="2597"/>
              <a:ext cx="151" cy="250"/>
              <a:chOff x="1810" y="3129"/>
              <a:chExt cx="169" cy="441"/>
            </a:xfrm>
          </p:grpSpPr>
          <p:sp>
            <p:nvSpPr>
              <p:cNvPr id="1514527" name="AutoShape 31"/>
              <p:cNvSpPr>
                <a:spLocks noChangeArrowheads="1"/>
              </p:cNvSpPr>
              <p:nvPr/>
            </p:nvSpPr>
            <p:spPr bwMode="auto">
              <a:xfrm>
                <a:off x="1810" y="3129"/>
                <a:ext cx="169" cy="187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ECFF2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4528" name="Line 32"/>
              <p:cNvSpPr>
                <a:spLocks noChangeShapeType="1"/>
              </p:cNvSpPr>
              <p:nvPr/>
            </p:nvSpPr>
            <p:spPr bwMode="auto">
              <a:xfrm>
                <a:off x="1889" y="3319"/>
                <a:ext cx="0" cy="2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14529" name="Line 33"/>
            <p:cNvSpPr>
              <a:spLocks noChangeShapeType="1"/>
            </p:cNvSpPr>
            <p:nvPr/>
          </p:nvSpPr>
          <p:spPr bwMode="auto">
            <a:xfrm rot="5400000">
              <a:off x="4295" y="2737"/>
              <a:ext cx="3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4530" name="Line 34"/>
            <p:cNvSpPr>
              <a:spLocks noChangeShapeType="1"/>
            </p:cNvSpPr>
            <p:nvPr/>
          </p:nvSpPr>
          <p:spPr bwMode="auto">
            <a:xfrm rot="10800000">
              <a:off x="4282" y="2914"/>
              <a:ext cx="1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4531" name="Line 35"/>
            <p:cNvSpPr>
              <a:spLocks noChangeShapeType="1"/>
            </p:cNvSpPr>
            <p:nvPr/>
          </p:nvSpPr>
          <p:spPr bwMode="auto">
            <a:xfrm rot="10800000">
              <a:off x="4268" y="2565"/>
              <a:ext cx="1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4538" name="Group 42"/>
          <p:cNvGrpSpPr>
            <a:grpSpLocks/>
          </p:cNvGrpSpPr>
          <p:nvPr/>
        </p:nvGrpSpPr>
        <p:grpSpPr bwMode="auto">
          <a:xfrm>
            <a:off x="5124450" y="4643438"/>
            <a:ext cx="3086100" cy="428625"/>
            <a:chOff x="3609" y="3215"/>
            <a:chExt cx="1944" cy="270"/>
          </a:xfrm>
        </p:grpSpPr>
        <p:sp>
          <p:nvSpPr>
            <p:cNvPr id="1514532" name="Text Box 36"/>
            <p:cNvSpPr txBox="1">
              <a:spLocks noChangeArrowheads="1"/>
            </p:cNvSpPr>
            <p:nvPr/>
          </p:nvSpPr>
          <p:spPr bwMode="auto">
            <a:xfrm>
              <a:off x="4735" y="3215"/>
              <a:ext cx="818" cy="253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BookCopy</a:t>
              </a:r>
            </a:p>
          </p:txBody>
        </p:sp>
        <p:sp>
          <p:nvSpPr>
            <p:cNvPr id="1514533" name="Text Box 37"/>
            <p:cNvSpPr txBox="1">
              <a:spLocks noChangeArrowheads="1"/>
            </p:cNvSpPr>
            <p:nvPr/>
          </p:nvSpPr>
          <p:spPr bwMode="auto">
            <a:xfrm>
              <a:off x="3609" y="3251"/>
              <a:ext cx="600" cy="234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Library</a:t>
              </a:r>
            </a:p>
          </p:txBody>
        </p:sp>
        <p:sp>
          <p:nvSpPr>
            <p:cNvPr id="1514534" name="AutoShape 38"/>
            <p:cNvSpPr>
              <a:spLocks noChangeArrowheads="1"/>
            </p:cNvSpPr>
            <p:nvPr/>
          </p:nvSpPr>
          <p:spPr bwMode="auto">
            <a:xfrm rot="10800000">
              <a:off x="4217" y="3289"/>
              <a:ext cx="209" cy="141"/>
            </a:xfrm>
            <a:prstGeom prst="flowChartDecision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4535" name="Line 39"/>
            <p:cNvSpPr>
              <a:spLocks noChangeShapeType="1"/>
            </p:cNvSpPr>
            <p:nvPr/>
          </p:nvSpPr>
          <p:spPr bwMode="auto">
            <a:xfrm>
              <a:off x="4440" y="3364"/>
              <a:ext cx="2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8388" y="257175"/>
            <a:ext cx="7889875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altLang="en-US"/>
              <a:t>Deriving objects, associations, attributes </a:t>
            </a:r>
            <a:br>
              <a:rPr kumimoji="0" lang="en-US" altLang="en-US"/>
            </a:br>
            <a:r>
              <a:rPr kumimoji="0" lang="en-US" altLang="en-US"/>
              <a:t>from the goal model</a:t>
            </a:r>
            <a:endParaRPr kumimoji="0" lang="en-US" altLang="en-US" sz="2500"/>
          </a:p>
        </p:txBody>
      </p:sp>
      <p:sp>
        <p:nvSpPr>
          <p:cNvPr id="15687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782050" cy="4978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3100" b="1">
                <a:solidFill>
                  <a:schemeClr val="tx2"/>
                </a:solidFill>
                <a:latin typeface="Wingdings" pitchFamily="2" charset="2"/>
              </a:rPr>
              <a:t>F</a:t>
            </a:r>
            <a:r>
              <a:rPr lang="en-US" altLang="en-US"/>
              <a:t> Review all specs of goals &amp; domain properties in goal model ...</a:t>
            </a:r>
          </a:p>
          <a:p>
            <a:pPr lvl="1"/>
            <a:r>
              <a:rPr lang="en-US" altLang="en-US">
                <a:solidFill>
                  <a:schemeClr val="tx1"/>
                </a:solidFill>
              </a:rPr>
              <a:t>take all </a:t>
            </a:r>
            <a:r>
              <a:rPr lang="en-US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referenced</a:t>
            </a:r>
            <a:r>
              <a:rPr lang="en-US" altLang="en-US">
                <a:solidFill>
                  <a:schemeClr val="tx1"/>
                </a:solidFill>
              </a:rPr>
              <a:t> concepts</a:t>
            </a:r>
            <a:r>
              <a:rPr lang="en-US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meeting criteria for object, and only those</a:t>
            </a:r>
            <a:endParaRPr lang="en-US" altLang="en-US"/>
          </a:p>
          <a:p>
            <a:pPr lvl="2">
              <a:buFontTx/>
              <a:buChar char="•"/>
            </a:pPr>
            <a:r>
              <a:rPr lang="en-US" altLang="en-US"/>
              <a:t>instances distinctly identifiable, enumerable in any state, sharing similar features, differing in individual states</a:t>
            </a:r>
            <a:endParaRPr lang="en-US" altLang="en-US" sz="1800"/>
          </a:p>
          <a:p>
            <a:pPr lvl="1">
              <a:lnSpc>
                <a:spcPct val="130000"/>
              </a:lnSpc>
            </a:pPr>
            <a:r>
              <a:rPr lang="en-US" altLang="en-US">
                <a:solidFill>
                  <a:schemeClr val="tx1"/>
                </a:solidFill>
              </a:rPr>
              <a:t>consider the others as candidate qualifying attributes</a:t>
            </a:r>
          </a:p>
          <a:p>
            <a:pPr lvl="2">
              <a:spcBef>
                <a:spcPct val="15000"/>
              </a:spcBef>
              <a:buFontTx/>
              <a:buChar char="•"/>
            </a:pPr>
            <a:r>
              <a:rPr lang="en-US" altLang="en-US"/>
              <a:t>values are NOT concept instances to be characterized by common attributes, associations </a:t>
            </a:r>
          </a:p>
          <a:p>
            <a:pPr lvl="1"/>
            <a:r>
              <a:rPr lang="en-US" altLang="en-US">
                <a:solidFill>
                  <a:schemeClr val="tx1"/>
                </a:solidFill>
              </a:rPr>
              <a:t>identify associations + participating objects from </a:t>
            </a:r>
            <a:r>
              <a:rPr lang="en-US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linking expressions</a:t>
            </a:r>
            <a:r>
              <a:rPr lang="en-US" altLang="en-US">
                <a:solidFill>
                  <a:schemeClr val="tx1"/>
                </a:solidFill>
              </a:rPr>
              <a:t> in these specs</a:t>
            </a:r>
            <a:endParaRPr lang="en-US" altLang="en-US"/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/>
              <a:t>         &lt;sourceObj&gt;  &lt;</a:t>
            </a:r>
            <a:r>
              <a:rPr kumimoji="0"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linkingVerb</a:t>
            </a:r>
            <a:r>
              <a:rPr kumimoji="0" lang="en-US" altLang="en-US"/>
              <a:t>&gt;  &lt;targetObj(s)&gt;  </a:t>
            </a:r>
          </a:p>
          <a:p>
            <a:pPr lvl="2"/>
            <a:r>
              <a:rPr kumimoji="0" lang="en-US" altLang="en-US"/>
              <a:t>         &lt;</a:t>
            </a:r>
            <a:r>
              <a:rPr kumimoji="0"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linkingNoun</a:t>
            </a:r>
            <a:r>
              <a:rPr kumimoji="0" lang="en-US" altLang="en-US"/>
              <a:t>&gt; of &lt;targetObj&gt; by &lt;sourceObj&gt;</a:t>
            </a:r>
          </a:p>
        </p:txBody>
      </p:sp>
      <p:pic>
        <p:nvPicPr>
          <p:cNvPr id="1568772" name="Picture 1028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6638" y="228600"/>
            <a:ext cx="8037512" cy="849313"/>
          </a:xfrm>
        </p:spPr>
        <p:txBody>
          <a:bodyPr/>
          <a:lstStyle/>
          <a:p>
            <a:r>
              <a:rPr kumimoji="0" lang="en-US" altLang="en-US"/>
              <a:t>Deriving objects, associations, attributes </a:t>
            </a:r>
            <a:br>
              <a:rPr kumimoji="0" lang="en-US" altLang="en-US"/>
            </a:br>
            <a:r>
              <a:rPr kumimoji="0" lang="en-US" altLang="en-US"/>
              <a:t>from goal specs:  example</a:t>
            </a:r>
          </a:p>
        </p:txBody>
      </p:sp>
      <p:grpSp>
        <p:nvGrpSpPr>
          <p:cNvPr id="1531930" name="Group 26"/>
          <p:cNvGrpSpPr>
            <a:grpSpLocks/>
          </p:cNvGrpSpPr>
          <p:nvPr/>
        </p:nvGrpSpPr>
        <p:grpSpPr bwMode="auto">
          <a:xfrm>
            <a:off x="1376363" y="4389438"/>
            <a:ext cx="7350125" cy="1144587"/>
            <a:chOff x="867" y="2846"/>
            <a:chExt cx="4630" cy="721"/>
          </a:xfrm>
        </p:grpSpPr>
        <p:sp>
          <p:nvSpPr>
            <p:cNvPr id="1531909" name="Line 5"/>
            <p:cNvSpPr>
              <a:spLocks noChangeShapeType="1"/>
            </p:cNvSpPr>
            <p:nvPr/>
          </p:nvSpPr>
          <p:spPr bwMode="auto">
            <a:xfrm>
              <a:off x="2560" y="3213"/>
              <a:ext cx="839" cy="0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31910" name="Text Box 6"/>
            <p:cNvSpPr txBox="1">
              <a:spLocks noChangeArrowheads="1"/>
            </p:cNvSpPr>
            <p:nvPr/>
          </p:nvSpPr>
          <p:spPr bwMode="auto">
            <a:xfrm>
              <a:off x="2766" y="2927"/>
              <a:ext cx="36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en-US" sz="2200" b="1">
                  <a:solidFill>
                    <a:schemeClr val="hlink"/>
                  </a:solidFill>
                  <a:effectLst/>
                  <a:latin typeface="Helvetica" charset="0"/>
                </a:rPr>
                <a:t>On</a:t>
              </a:r>
              <a:endParaRPr lang="fr-FR" altLang="en-US">
                <a:solidFill>
                  <a:schemeClr val="bg2"/>
                </a:solidFill>
                <a:effectLst/>
                <a:latin typeface="Helvetica" charset="0"/>
              </a:endParaRPr>
            </a:p>
          </p:txBody>
        </p:sp>
        <p:sp>
          <p:nvSpPr>
            <p:cNvPr id="1531911" name="Rectangle 7"/>
            <p:cNvSpPr>
              <a:spLocks noChangeArrowheads="1"/>
            </p:cNvSpPr>
            <p:nvPr/>
          </p:nvSpPr>
          <p:spPr bwMode="auto">
            <a:xfrm>
              <a:off x="930" y="2855"/>
              <a:ext cx="1630" cy="705"/>
            </a:xfrm>
            <a:prstGeom prst="rect">
              <a:avLst/>
            </a:prstGeom>
            <a:solidFill>
              <a:srgbClr val="B4B1ED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31912" name="Rectangle 8"/>
            <p:cNvSpPr>
              <a:spLocks noChangeArrowheads="1"/>
            </p:cNvSpPr>
            <p:nvPr/>
          </p:nvSpPr>
          <p:spPr bwMode="auto">
            <a:xfrm>
              <a:off x="1393" y="2846"/>
              <a:ext cx="62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D9DC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fr-FR" altLang="en-US" sz="2200" b="1">
                  <a:solidFill>
                    <a:schemeClr val="tx2"/>
                  </a:solidFill>
                  <a:effectLst/>
                  <a:latin typeface="Arial" pitchFamily="34" charset="0"/>
                </a:rPr>
                <a:t>Train</a:t>
              </a:r>
              <a:endParaRPr lang="fr-FR" altLang="en-US">
                <a:solidFill>
                  <a:schemeClr val="bg2"/>
                </a:solidFill>
                <a:effectLst/>
                <a:latin typeface="Helvetica" charset="0"/>
              </a:endParaRPr>
            </a:p>
          </p:txBody>
        </p:sp>
        <p:sp>
          <p:nvSpPr>
            <p:cNvPr id="1531913" name="Line 9"/>
            <p:cNvSpPr>
              <a:spLocks noChangeShapeType="1"/>
            </p:cNvSpPr>
            <p:nvPr/>
          </p:nvSpPr>
          <p:spPr bwMode="auto">
            <a:xfrm>
              <a:off x="930" y="3139"/>
              <a:ext cx="1630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31914" name="Text Box 10"/>
            <p:cNvSpPr txBox="1">
              <a:spLocks noChangeArrowheads="1"/>
            </p:cNvSpPr>
            <p:nvPr/>
          </p:nvSpPr>
          <p:spPr bwMode="auto">
            <a:xfrm>
              <a:off x="867" y="3188"/>
              <a:ext cx="177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fr-FR" altLang="en-US" sz="2200" b="1">
                  <a:solidFill>
                    <a:srgbClr val="009999"/>
                  </a:solidFill>
                  <a:effectLst/>
                  <a:latin typeface="Helvetica" charset="0"/>
                </a:rPr>
                <a:t>Speed</a:t>
              </a:r>
              <a:r>
                <a:rPr lang="fr-FR" altLang="en-US" sz="2200">
                  <a:solidFill>
                    <a:srgbClr val="009999"/>
                  </a:solidFill>
                  <a:effectLst/>
                  <a:latin typeface="Helvetica" charset="0"/>
                </a:rPr>
                <a:t>:</a:t>
              </a:r>
              <a:r>
                <a:rPr lang="fr-FR" altLang="en-US" sz="2200">
                  <a:solidFill>
                    <a:schemeClr val="bg2"/>
                  </a:solidFill>
                  <a:effectLst/>
                  <a:latin typeface="Helvetica" charset="0"/>
                </a:rPr>
                <a:t> </a:t>
              </a:r>
              <a:r>
                <a:rPr lang="fr-FR" altLang="en-US" sz="2200" i="1">
                  <a:solidFill>
                    <a:schemeClr val="bg2"/>
                  </a:solidFill>
                  <a:effectLst/>
                  <a:latin typeface="Helvetica" charset="0"/>
                </a:rPr>
                <a:t>SpeedUnit</a:t>
              </a:r>
              <a:endParaRPr lang="fr-FR" altLang="en-US" i="1">
                <a:solidFill>
                  <a:schemeClr val="bg2"/>
                </a:solidFill>
                <a:effectLst/>
                <a:latin typeface="Helvetica" charset="0"/>
              </a:endParaRP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fr-FR" altLang="en-US" i="1">
                  <a:solidFill>
                    <a:schemeClr val="bg2"/>
                  </a:solidFill>
                  <a:effectLst/>
                  <a:latin typeface="Helvetica" charset="0"/>
                </a:rPr>
                <a:t>...</a:t>
              </a:r>
              <a:endParaRPr lang="fr-FR" altLang="en-US">
                <a:solidFill>
                  <a:schemeClr val="bg2"/>
                </a:solidFill>
                <a:effectLst/>
                <a:latin typeface="Helvetica" charset="0"/>
              </a:endParaRPr>
            </a:p>
          </p:txBody>
        </p:sp>
        <p:sp>
          <p:nvSpPr>
            <p:cNvPr id="1531915" name="Rectangle 11"/>
            <p:cNvSpPr>
              <a:spLocks noChangeArrowheads="1"/>
            </p:cNvSpPr>
            <p:nvPr/>
          </p:nvSpPr>
          <p:spPr bwMode="auto">
            <a:xfrm>
              <a:off x="3417" y="2862"/>
              <a:ext cx="1947" cy="705"/>
            </a:xfrm>
            <a:prstGeom prst="rect">
              <a:avLst/>
            </a:prstGeom>
            <a:solidFill>
              <a:srgbClr val="B4B1ED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31916" name="Rectangle 12"/>
            <p:cNvSpPr>
              <a:spLocks noChangeArrowheads="1"/>
            </p:cNvSpPr>
            <p:nvPr/>
          </p:nvSpPr>
          <p:spPr bwMode="auto">
            <a:xfrm>
              <a:off x="4133" y="2861"/>
              <a:ext cx="5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D9DC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en-US" sz="2200" b="1">
                  <a:solidFill>
                    <a:schemeClr val="tx2"/>
                  </a:solidFill>
                  <a:effectLst/>
                  <a:latin typeface="Arial" pitchFamily="34" charset="0"/>
                </a:rPr>
                <a:t>Block</a:t>
              </a:r>
              <a:endParaRPr lang="fr-FR" altLang="en-US">
                <a:solidFill>
                  <a:schemeClr val="bg2"/>
                </a:solidFill>
                <a:effectLst/>
                <a:latin typeface="Helvetica" charset="0"/>
              </a:endParaRPr>
            </a:p>
          </p:txBody>
        </p:sp>
        <p:sp>
          <p:nvSpPr>
            <p:cNvPr id="1531917" name="Line 13"/>
            <p:cNvSpPr>
              <a:spLocks noChangeShapeType="1"/>
            </p:cNvSpPr>
            <p:nvPr/>
          </p:nvSpPr>
          <p:spPr bwMode="auto">
            <a:xfrm>
              <a:off x="3425" y="3140"/>
              <a:ext cx="1930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31918" name="Text Box 14"/>
            <p:cNvSpPr txBox="1">
              <a:spLocks noChangeArrowheads="1"/>
            </p:cNvSpPr>
            <p:nvPr/>
          </p:nvSpPr>
          <p:spPr bwMode="auto">
            <a:xfrm>
              <a:off x="3285" y="3190"/>
              <a:ext cx="221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fr-FR" altLang="en-US" sz="2200" b="1">
                  <a:solidFill>
                    <a:srgbClr val="009999"/>
                  </a:solidFill>
                  <a:effectLst/>
                  <a:latin typeface="Helvetica" charset="0"/>
                </a:rPr>
                <a:t>SpeedLimit</a:t>
              </a:r>
              <a:r>
                <a:rPr lang="fr-FR" altLang="en-US" sz="2200">
                  <a:solidFill>
                    <a:srgbClr val="009999"/>
                  </a:solidFill>
                  <a:effectLst/>
                  <a:latin typeface="Helvetica" charset="0"/>
                </a:rPr>
                <a:t>:</a:t>
              </a:r>
              <a:r>
                <a:rPr lang="fr-FR" altLang="en-US" sz="2200">
                  <a:solidFill>
                    <a:schemeClr val="bg2"/>
                  </a:solidFill>
                  <a:effectLst/>
                  <a:latin typeface="Helvetica" charset="0"/>
                </a:rPr>
                <a:t> </a:t>
              </a:r>
              <a:r>
                <a:rPr lang="fr-FR" altLang="en-US" sz="2200" i="1">
                  <a:solidFill>
                    <a:schemeClr val="bg2"/>
                  </a:solidFill>
                  <a:effectLst/>
                  <a:latin typeface="Helvetica" charset="0"/>
                </a:rPr>
                <a:t>SpeedUnit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fr-FR" altLang="en-US" i="1">
                  <a:solidFill>
                    <a:schemeClr val="bg2"/>
                  </a:solidFill>
                  <a:effectLst/>
                  <a:latin typeface="Helvetica" charset="0"/>
                </a:rPr>
                <a:t>...</a:t>
              </a:r>
              <a:endParaRPr lang="fr-FR" altLang="en-US">
                <a:solidFill>
                  <a:schemeClr val="bg2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1531919" name="Text Box 15"/>
          <p:cNvSpPr txBox="1">
            <a:spLocks noChangeArrowheads="1"/>
          </p:cNvSpPr>
          <p:nvPr/>
        </p:nvSpPr>
        <p:spPr bwMode="auto">
          <a:xfrm>
            <a:off x="4449763" y="3602038"/>
            <a:ext cx="460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sym typeface="Symbol" pitchFamily="18" charset="2"/>
              </a:rPr>
              <a:t></a:t>
            </a:r>
            <a:endParaRPr lang="fr-FR" altLang="en-US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grpSp>
        <p:nvGrpSpPr>
          <p:cNvPr id="1531927" name="Group 23"/>
          <p:cNvGrpSpPr>
            <a:grpSpLocks/>
          </p:cNvGrpSpPr>
          <p:nvPr/>
        </p:nvGrpSpPr>
        <p:grpSpPr bwMode="auto">
          <a:xfrm>
            <a:off x="423863" y="1635125"/>
            <a:ext cx="8380412" cy="1754188"/>
            <a:chOff x="267" y="877"/>
            <a:chExt cx="5279" cy="1105"/>
          </a:xfrm>
        </p:grpSpPr>
        <p:grpSp>
          <p:nvGrpSpPr>
            <p:cNvPr id="1531923" name="Group 19"/>
            <p:cNvGrpSpPr>
              <a:grpSpLocks/>
            </p:cNvGrpSpPr>
            <p:nvPr/>
          </p:nvGrpSpPr>
          <p:grpSpPr bwMode="auto">
            <a:xfrm>
              <a:off x="267" y="877"/>
              <a:ext cx="2968" cy="396"/>
              <a:chOff x="1067" y="877"/>
              <a:chExt cx="2968" cy="396"/>
            </a:xfrm>
          </p:grpSpPr>
          <p:sp>
            <p:nvSpPr>
              <p:cNvPr id="1531907" name="AutoShape 3"/>
              <p:cNvSpPr>
                <a:spLocks noChangeArrowheads="1"/>
              </p:cNvSpPr>
              <p:nvPr/>
            </p:nvSpPr>
            <p:spPr bwMode="auto">
              <a:xfrm>
                <a:off x="1067" y="877"/>
                <a:ext cx="2968" cy="396"/>
              </a:xfrm>
              <a:prstGeom prst="parallelogram">
                <a:avLst>
                  <a:gd name="adj" fmla="val 23699"/>
                </a:avLst>
              </a:prstGeom>
              <a:solidFill>
                <a:srgbClr val="E2E5FA"/>
              </a:solidFill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1908" name="Text Box 4"/>
              <p:cNvSpPr txBox="1">
                <a:spLocks noChangeArrowheads="1"/>
              </p:cNvSpPr>
              <p:nvPr/>
            </p:nvSpPr>
            <p:spPr bwMode="auto">
              <a:xfrm>
                <a:off x="1136" y="922"/>
                <a:ext cx="289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r>
                  <a:rPr lang="fr-FR" altLang="en-US" sz="2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" charset="0"/>
                  </a:rPr>
                  <a:t>Goal</a:t>
                </a:r>
                <a:r>
                  <a:rPr lang="fr-FR" altLang="en-US" sz="2200">
                    <a:solidFill>
                      <a:schemeClr val="tx1"/>
                    </a:solidFill>
                    <a:effectLst/>
                    <a:latin typeface="Helvetica" charset="0"/>
                  </a:rPr>
                  <a:t> Maintain</a:t>
                </a:r>
                <a:r>
                  <a:rPr lang="fr-FR" altLang="en-US" sz="1600">
                    <a:solidFill>
                      <a:schemeClr val="tx1"/>
                    </a:solidFill>
                    <a:effectLst/>
                    <a:latin typeface="Helvetica" charset="0"/>
                  </a:rPr>
                  <a:t> </a:t>
                </a:r>
                <a:r>
                  <a:rPr lang="fr-FR" altLang="en-US" sz="2200">
                    <a:solidFill>
                      <a:schemeClr val="tx1"/>
                    </a:solidFill>
                    <a:effectLst/>
                    <a:latin typeface="Helvetica" charset="0"/>
                  </a:rPr>
                  <a:t>[BlockSpeedLimited]</a:t>
                </a:r>
              </a:p>
            </p:txBody>
          </p:sp>
        </p:grpSp>
        <p:grpSp>
          <p:nvGrpSpPr>
            <p:cNvPr id="1531924" name="Group 20"/>
            <p:cNvGrpSpPr>
              <a:grpSpLocks/>
            </p:cNvGrpSpPr>
            <p:nvPr/>
          </p:nvGrpSpPr>
          <p:grpSpPr bwMode="auto">
            <a:xfrm>
              <a:off x="1908" y="1432"/>
              <a:ext cx="3638" cy="550"/>
              <a:chOff x="1235" y="1941"/>
              <a:chExt cx="3638" cy="550"/>
            </a:xfrm>
          </p:grpSpPr>
          <p:sp>
            <p:nvSpPr>
              <p:cNvPr id="1531921" name="Rectangle 17"/>
              <p:cNvSpPr>
                <a:spLocks noChangeArrowheads="1"/>
              </p:cNvSpPr>
              <p:nvPr/>
            </p:nvSpPr>
            <p:spPr bwMode="auto">
              <a:xfrm>
                <a:off x="1235" y="1941"/>
                <a:ext cx="3602" cy="550"/>
              </a:xfrm>
              <a:prstGeom prst="rect">
                <a:avLst/>
              </a:prstGeom>
              <a:solidFill>
                <a:srgbClr val="E2E5FA"/>
              </a:solidFill>
              <a:ln w="12700">
                <a:solidFill>
                  <a:schemeClr val="bg2"/>
                </a:solidFill>
                <a:prstDash val="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1922" name="Rectangle 18"/>
              <p:cNvSpPr>
                <a:spLocks noChangeArrowheads="1"/>
              </p:cNvSpPr>
              <p:nvPr/>
            </p:nvSpPr>
            <p:spPr bwMode="auto">
              <a:xfrm>
                <a:off x="1267" y="1973"/>
                <a:ext cx="3606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fr-FR" altLang="en-US"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</a:rPr>
                  <a:t>Def</a:t>
                </a:r>
                <a:r>
                  <a:rPr lang="fr-FR" altLang="en-US" sz="2000"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 </a:t>
                </a:r>
                <a:r>
                  <a:rPr kumimoji="0" lang="en-US" altLang="en-US" sz="2000" i="1"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The </a:t>
                </a:r>
                <a:r>
                  <a:rPr kumimoji="0" lang="en-US" altLang="en-US" sz="2000" i="1">
                    <a:solidFill>
                      <a:srgbClr val="0099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</a:rPr>
                  <a:t>speed</a:t>
                </a:r>
                <a:r>
                  <a:rPr kumimoji="0" lang="en-US" altLang="en-US" sz="2000" i="1"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 of a </a:t>
                </a:r>
                <a:r>
                  <a:rPr kumimoji="0" lang="en-US" altLang="en-US" sz="2000" i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</a:rPr>
                  <a:t>train</a:t>
                </a:r>
                <a:r>
                  <a:rPr kumimoji="0" lang="en-US" altLang="en-US" sz="2000" i="1"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 </a:t>
                </a:r>
                <a:r>
                  <a:rPr kumimoji="0" lang="en-US" altLang="en-US" sz="2000" i="1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</a:rPr>
                  <a:t>on</a:t>
                </a:r>
                <a:r>
                  <a:rPr kumimoji="0" lang="en-US" altLang="en-US" sz="2000" i="1"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 a </a:t>
                </a:r>
                <a:r>
                  <a:rPr kumimoji="0" lang="en-US" altLang="en-US" sz="2000" i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</a:rPr>
                  <a:t>block</a:t>
                </a:r>
                <a:r>
                  <a:rPr kumimoji="0" lang="en-US" altLang="en-US" sz="2000" i="1"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 may never </a:t>
                </a:r>
              </a:p>
              <a:p>
                <a:pPr>
                  <a:lnSpc>
                    <a:spcPct val="60000"/>
                  </a:lnSpc>
                </a:pPr>
                <a:r>
                  <a:rPr kumimoji="0" lang="en-US" altLang="en-US" sz="2000" i="1"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exceed the </a:t>
                </a:r>
                <a:r>
                  <a:rPr kumimoji="0" lang="en-US" altLang="en-US" sz="2000" i="1">
                    <a:solidFill>
                      <a:srgbClr val="0099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</a:rPr>
                  <a:t>limit</a:t>
                </a:r>
                <a:r>
                  <a:rPr kumimoji="0" lang="en-US" altLang="en-US" sz="2000" i="1"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 associated with that block</a:t>
                </a:r>
                <a:endParaRPr kumimoji="0" lang="en-US" altLang="en-US" sz="2000"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1531925" name="Line 21"/>
            <p:cNvSpPr>
              <a:spLocks noChangeShapeType="1"/>
            </p:cNvSpPr>
            <p:nvPr/>
          </p:nvSpPr>
          <p:spPr bwMode="auto">
            <a:xfrm>
              <a:off x="3191" y="1073"/>
              <a:ext cx="354" cy="3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1531926" name="Picture 22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1929" name="Rectangle 25"/>
          <p:cNvSpPr>
            <a:spLocks noChangeArrowheads="1"/>
          </p:cNvSpPr>
          <p:nvPr/>
        </p:nvSpPr>
        <p:spPr bwMode="auto">
          <a:xfrm>
            <a:off x="271463" y="5834063"/>
            <a:ext cx="8732837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 anchorCtr="1"/>
          <a:lstStyle>
            <a:lvl1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Char char="–"/>
              <a:defRPr kumimoji="1" sz="2200">
                <a:solidFill>
                  <a:srgbClr val="009999"/>
                </a:solidFill>
                <a:latin typeface="Comic Sans MS" pitchFamily="66" charset="0"/>
              </a:defRPr>
            </a:lvl2pPr>
            <a:lvl3pPr marL="1143000" indent="-228600" algn="l">
              <a:lnSpc>
                <a:spcPct val="110000"/>
              </a:lnSpc>
              <a:spcBef>
                <a:spcPct val="25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defRPr kumimoji="1" sz="2400">
                <a:solidFill>
                  <a:srgbClr val="FBD9D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defRPr>
            </a:lvl4pPr>
            <a:lvl5pPr marL="2057400" indent="-228600" algn="l">
              <a:spcBef>
                <a:spcPct val="20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>
                <a:effectLst/>
              </a:rPr>
              <a:t>Rephrasing sometimes needed to highlight linking expressions</a:t>
            </a:r>
          </a:p>
          <a:p>
            <a:pPr>
              <a:lnSpc>
                <a:spcPct val="90000"/>
              </a:lnSpc>
            </a:pPr>
            <a:r>
              <a:rPr lang="en-US" altLang="en-US">
                <a:effectLst/>
              </a:rPr>
              <a:t>Yet another reason for goal specs to be precise 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22338" y="228600"/>
            <a:ext cx="8037512" cy="849313"/>
          </a:xfrm>
        </p:spPr>
        <p:txBody>
          <a:bodyPr/>
          <a:lstStyle/>
          <a:p>
            <a:r>
              <a:rPr kumimoji="0" lang="en-US" altLang="en-US"/>
              <a:t>Deriving objects, associations, attributes </a:t>
            </a:r>
            <a:br>
              <a:rPr kumimoji="0" lang="en-US" altLang="en-US"/>
            </a:br>
            <a:r>
              <a:rPr kumimoji="0" lang="en-US" altLang="en-US"/>
              <a:t>from goal specs:  example </a:t>
            </a:r>
            <a:r>
              <a:rPr kumimoji="0" lang="en-US" altLang="en-US" sz="2000"/>
              <a:t>(2)</a:t>
            </a:r>
          </a:p>
        </p:txBody>
      </p:sp>
      <p:sp>
        <p:nvSpPr>
          <p:cNvPr id="1569805" name="Text Box 13"/>
          <p:cNvSpPr txBox="1">
            <a:spLocks noChangeArrowheads="1"/>
          </p:cNvSpPr>
          <p:nvPr/>
        </p:nvSpPr>
        <p:spPr bwMode="auto">
          <a:xfrm rot="2801293">
            <a:off x="3151187" y="3602038"/>
            <a:ext cx="460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sym typeface="Symbol" pitchFamily="18" charset="2"/>
              </a:rPr>
              <a:t></a:t>
            </a:r>
            <a:endParaRPr lang="fr-FR" altLang="en-US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grpSp>
        <p:nvGrpSpPr>
          <p:cNvPr id="1569816" name="Group 24"/>
          <p:cNvGrpSpPr>
            <a:grpSpLocks/>
          </p:cNvGrpSpPr>
          <p:nvPr/>
        </p:nvGrpSpPr>
        <p:grpSpPr bwMode="auto">
          <a:xfrm>
            <a:off x="250825" y="1635125"/>
            <a:ext cx="5953125" cy="628650"/>
            <a:chOff x="158" y="1030"/>
            <a:chExt cx="3750" cy="396"/>
          </a:xfrm>
        </p:grpSpPr>
        <p:sp>
          <p:nvSpPr>
            <p:cNvPr id="1569808" name="AutoShape 16"/>
            <p:cNvSpPr>
              <a:spLocks noChangeArrowheads="1"/>
            </p:cNvSpPr>
            <p:nvPr/>
          </p:nvSpPr>
          <p:spPr bwMode="auto">
            <a:xfrm>
              <a:off x="158" y="1030"/>
              <a:ext cx="3750" cy="396"/>
            </a:xfrm>
            <a:prstGeom prst="parallelogram">
              <a:avLst>
                <a:gd name="adj" fmla="val 29944"/>
              </a:avLst>
            </a:prstGeom>
            <a:solidFill>
              <a:srgbClr val="E2E5FA"/>
            </a:solidFill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69809" name="Text Box 17"/>
            <p:cNvSpPr txBox="1">
              <a:spLocks noChangeArrowheads="1"/>
            </p:cNvSpPr>
            <p:nvPr/>
          </p:nvSpPr>
          <p:spPr bwMode="auto">
            <a:xfrm>
              <a:off x="234" y="1075"/>
              <a:ext cx="360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fr-FR" altLang="en-US" sz="2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charset="0"/>
                </a:rPr>
                <a:t>Goal</a:t>
              </a:r>
              <a:r>
                <a:rPr lang="fr-FR" altLang="en-US" sz="2200">
                  <a:solidFill>
                    <a:schemeClr val="tx1"/>
                  </a:solidFill>
                  <a:effectLst/>
                  <a:latin typeface="Helvetica" charset="0"/>
                </a:rPr>
                <a:t> Maintain</a:t>
              </a:r>
              <a:r>
                <a:rPr lang="fr-FR" altLang="en-US" sz="1600">
                  <a:solidFill>
                    <a:schemeClr val="tx1"/>
                  </a:solidFill>
                  <a:effectLst/>
                  <a:latin typeface="Helvetica" charset="0"/>
                </a:rPr>
                <a:t> </a:t>
              </a:r>
              <a:r>
                <a:rPr lang="fr-FR" altLang="en-US" sz="2200">
                  <a:solidFill>
                    <a:schemeClr val="tx1"/>
                  </a:solidFill>
                  <a:effectLst/>
                  <a:latin typeface="Helvetica" charset="0"/>
                </a:rPr>
                <a:t>[WorstCaseStoppingDistance]</a:t>
              </a:r>
              <a:endParaRPr lang="fr-FR" altLang="en-US" sz="2200">
                <a:solidFill>
                  <a:schemeClr val="bg2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1569811" name="Rectangle 19"/>
          <p:cNvSpPr>
            <a:spLocks noChangeArrowheads="1"/>
          </p:cNvSpPr>
          <p:nvPr/>
        </p:nvSpPr>
        <p:spPr bwMode="auto">
          <a:xfrm>
            <a:off x="1749425" y="2530475"/>
            <a:ext cx="7197725" cy="973138"/>
          </a:xfrm>
          <a:prstGeom prst="rect">
            <a:avLst/>
          </a:prstGeom>
          <a:solidFill>
            <a:srgbClr val="E2E5FA"/>
          </a:solidFill>
          <a:ln w="12700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69812" name="Rectangle 20"/>
          <p:cNvSpPr>
            <a:spLocks noChangeArrowheads="1"/>
          </p:cNvSpPr>
          <p:nvPr/>
        </p:nvSpPr>
        <p:spPr bwMode="auto">
          <a:xfrm>
            <a:off x="1792288" y="2514600"/>
            <a:ext cx="7151687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90000"/>
              </a:lnSpc>
              <a:spcBef>
                <a:spcPct val="10000"/>
              </a:spcBef>
            </a:pPr>
            <a:r>
              <a:rPr lang="fr-F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Def</a:t>
            </a:r>
            <a:r>
              <a:rPr lang="fr-FR" altLang="en-US" sz="200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kumimoji="0" lang="en-US" altLang="en-US" sz="2000" i="1">
                <a:solidFill>
                  <a:schemeClr val="tx1"/>
                </a:solidFill>
                <a:effectLst/>
                <a:latin typeface="Comic Sans MS" pitchFamily="66" charset="0"/>
              </a:rPr>
              <a:t>The </a:t>
            </a:r>
            <a:r>
              <a:rPr kumimoji="0" lang="en-US" altLang="en-US" sz="2000" i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distance</a:t>
            </a:r>
            <a:r>
              <a:rPr kumimoji="0" lang="en-US" altLang="en-US" sz="2000" i="1">
                <a:solidFill>
                  <a:schemeClr val="tx1"/>
                </a:solidFill>
                <a:effectLst/>
                <a:latin typeface="Comic Sans MS" pitchFamily="66" charset="0"/>
              </a:rPr>
              <a:t> between two trains </a:t>
            </a:r>
            <a:r>
              <a:rPr kumimoji="0" lang="en-US" altLang="en-US" sz="200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following</a:t>
            </a:r>
            <a:r>
              <a:rPr kumimoji="0" lang="en-US" altLang="en-US" sz="2000" i="1">
                <a:solidFill>
                  <a:schemeClr val="tx1"/>
                </a:solidFill>
                <a:effectLst/>
                <a:latin typeface="Comic Sans MS" pitchFamily="66" charset="0"/>
              </a:rPr>
              <a:t> each other 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</a:pPr>
            <a:r>
              <a:rPr kumimoji="0" lang="en-US" altLang="en-US" sz="2000" i="1">
                <a:solidFill>
                  <a:schemeClr val="tx1"/>
                </a:solidFill>
                <a:effectLst/>
                <a:latin typeface="Comic Sans MS" pitchFamily="66" charset="0"/>
              </a:rPr>
              <a:t>shall be sufficient to prevent the back train from hitting 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</a:pPr>
            <a:r>
              <a:rPr kumimoji="0" lang="en-US" altLang="en-US" sz="2000" i="1">
                <a:solidFill>
                  <a:schemeClr val="tx1"/>
                </a:solidFill>
                <a:effectLst/>
                <a:latin typeface="Comic Sans MS" pitchFamily="66" charset="0"/>
              </a:rPr>
              <a:t>the front train in case the latter stops suddenly</a:t>
            </a:r>
            <a:endParaRPr kumimoji="0" lang="en-US" altLang="en-US" sz="2000"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69813" name="Line 21"/>
          <p:cNvSpPr>
            <a:spLocks noChangeShapeType="1"/>
          </p:cNvSpPr>
          <p:nvPr/>
        </p:nvSpPr>
        <p:spPr bwMode="auto">
          <a:xfrm>
            <a:off x="6134100" y="1931988"/>
            <a:ext cx="561975" cy="5619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569814" name="Picture 22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69832" name="Group 40"/>
          <p:cNvGrpSpPr>
            <a:grpSpLocks/>
          </p:cNvGrpSpPr>
          <p:nvPr/>
        </p:nvGrpSpPr>
        <p:grpSpPr bwMode="auto">
          <a:xfrm>
            <a:off x="495300" y="3973513"/>
            <a:ext cx="8393113" cy="2260600"/>
            <a:chOff x="258" y="2440"/>
            <a:chExt cx="5287" cy="1424"/>
          </a:xfrm>
        </p:grpSpPr>
        <p:sp>
          <p:nvSpPr>
            <p:cNvPr id="1569818" name="Rectangle 26"/>
            <p:cNvSpPr>
              <a:spLocks noChangeArrowheads="1"/>
            </p:cNvSpPr>
            <p:nvPr/>
          </p:nvSpPr>
          <p:spPr bwMode="auto">
            <a:xfrm>
              <a:off x="258" y="2719"/>
              <a:ext cx="1023" cy="551"/>
            </a:xfrm>
            <a:prstGeom prst="rect">
              <a:avLst/>
            </a:prstGeom>
            <a:noFill/>
            <a:ln w="38100" cap="sq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69819" name="Line 27"/>
            <p:cNvSpPr>
              <a:spLocks noChangeShapeType="1"/>
            </p:cNvSpPr>
            <p:nvPr/>
          </p:nvSpPr>
          <p:spPr bwMode="auto">
            <a:xfrm>
              <a:off x="2641" y="3042"/>
              <a:ext cx="910" cy="0"/>
            </a:xfrm>
            <a:prstGeom prst="line">
              <a:avLst/>
            </a:prstGeom>
            <a:noFill/>
            <a:ln w="38100" cap="sq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69820" name="Text Box 28"/>
            <p:cNvSpPr txBox="1">
              <a:spLocks noChangeArrowheads="1"/>
            </p:cNvSpPr>
            <p:nvPr/>
          </p:nvSpPr>
          <p:spPr bwMode="auto">
            <a:xfrm>
              <a:off x="2910" y="2792"/>
              <a:ext cx="36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en-US" sz="2200" b="1">
                  <a:solidFill>
                    <a:srgbClr val="5F5F5F"/>
                  </a:solidFill>
                  <a:effectLst/>
                  <a:latin typeface="Helvetica" charset="0"/>
                </a:rPr>
                <a:t>On</a:t>
              </a:r>
              <a:endParaRPr lang="fr-FR" altLang="en-US">
                <a:solidFill>
                  <a:schemeClr val="bg2"/>
                </a:solidFill>
                <a:effectLst/>
                <a:latin typeface="Helvetica" charset="0"/>
              </a:endParaRPr>
            </a:p>
          </p:txBody>
        </p:sp>
        <p:sp>
          <p:nvSpPr>
            <p:cNvPr id="1569821" name="Rectangle 29"/>
            <p:cNvSpPr>
              <a:spLocks noChangeArrowheads="1"/>
            </p:cNvSpPr>
            <p:nvPr/>
          </p:nvSpPr>
          <p:spPr bwMode="auto">
            <a:xfrm>
              <a:off x="822" y="2828"/>
              <a:ext cx="1819" cy="1036"/>
            </a:xfrm>
            <a:prstGeom prst="rect">
              <a:avLst/>
            </a:prstGeom>
            <a:solidFill>
              <a:srgbClr val="B4B1ED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69822" name="Rectangle 30"/>
            <p:cNvSpPr>
              <a:spLocks noChangeArrowheads="1"/>
            </p:cNvSpPr>
            <p:nvPr/>
          </p:nvSpPr>
          <p:spPr bwMode="auto">
            <a:xfrm>
              <a:off x="1414" y="2841"/>
              <a:ext cx="62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D9DC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fr-FR" altLang="en-US" sz="2200">
                  <a:solidFill>
                    <a:srgbClr val="5F5F5F"/>
                  </a:solidFill>
                  <a:effectLst/>
                  <a:latin typeface="Arial" pitchFamily="34" charset="0"/>
                </a:rPr>
                <a:t>Train</a:t>
              </a:r>
              <a:endParaRPr lang="fr-FR" altLang="en-US">
                <a:solidFill>
                  <a:schemeClr val="bg2"/>
                </a:solidFill>
                <a:effectLst/>
                <a:latin typeface="Helvetica" charset="0"/>
              </a:endParaRPr>
            </a:p>
          </p:txBody>
        </p:sp>
        <p:sp>
          <p:nvSpPr>
            <p:cNvPr id="1569823" name="Line 31"/>
            <p:cNvSpPr>
              <a:spLocks noChangeShapeType="1"/>
            </p:cNvSpPr>
            <p:nvPr/>
          </p:nvSpPr>
          <p:spPr bwMode="auto">
            <a:xfrm flipV="1">
              <a:off x="822" y="3130"/>
              <a:ext cx="1819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69824" name="Text Box 32"/>
            <p:cNvSpPr txBox="1">
              <a:spLocks noChangeArrowheads="1"/>
            </p:cNvSpPr>
            <p:nvPr/>
          </p:nvSpPr>
          <p:spPr bwMode="auto">
            <a:xfrm>
              <a:off x="858" y="3272"/>
              <a:ext cx="1936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lang="fr-FR" altLang="en-US" sz="2200">
                  <a:solidFill>
                    <a:srgbClr val="5F5F5F"/>
                  </a:solidFill>
                  <a:effectLst/>
                  <a:latin typeface="Arial" pitchFamily="34" charset="0"/>
                </a:rPr>
                <a:t>Speed: </a:t>
              </a:r>
              <a:r>
                <a:rPr lang="fr-FR" altLang="en-US" sz="2200" i="1">
                  <a:solidFill>
                    <a:srgbClr val="5F5F5F"/>
                  </a:solidFill>
                  <a:effectLst/>
                  <a:latin typeface="Arial" pitchFamily="34" charset="0"/>
                </a:rPr>
                <a:t>SpeedUnit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fr-FR" altLang="en-US" sz="2200" b="1">
                  <a:solidFill>
                    <a:srgbClr val="009999"/>
                  </a:solidFill>
                  <a:effectLst/>
                  <a:latin typeface="Arial" pitchFamily="34" charset="0"/>
                </a:rPr>
                <a:t>WCS-Dist:</a:t>
              </a:r>
              <a:r>
                <a:rPr lang="fr-FR" altLang="en-US" sz="2200" i="1">
                  <a:solidFill>
                    <a:schemeClr val="bg2"/>
                  </a:solidFill>
                  <a:effectLst/>
                  <a:latin typeface="Arial" pitchFamily="34" charset="0"/>
                </a:rPr>
                <a:t> Distance</a:t>
              </a:r>
              <a:endParaRPr lang="fr-FR" altLang="en-US" sz="2200">
                <a:solidFill>
                  <a:schemeClr val="bg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69825" name="Rectangle 33"/>
            <p:cNvSpPr>
              <a:spLocks noChangeArrowheads="1"/>
            </p:cNvSpPr>
            <p:nvPr/>
          </p:nvSpPr>
          <p:spPr bwMode="auto">
            <a:xfrm>
              <a:off x="3555" y="2835"/>
              <a:ext cx="1954" cy="705"/>
            </a:xfrm>
            <a:prstGeom prst="rect">
              <a:avLst/>
            </a:prstGeom>
            <a:solidFill>
              <a:srgbClr val="B4B1ED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69826" name="Rectangle 34"/>
            <p:cNvSpPr>
              <a:spLocks noChangeArrowheads="1"/>
            </p:cNvSpPr>
            <p:nvPr/>
          </p:nvSpPr>
          <p:spPr bwMode="auto">
            <a:xfrm>
              <a:off x="1281" y="2600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4B1ED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en-US" sz="2000" i="1">
                  <a:solidFill>
                    <a:schemeClr val="hlink"/>
                  </a:solidFill>
                  <a:effectLst/>
                  <a:latin typeface="Arial" pitchFamily="34" charset="0"/>
                </a:rPr>
                <a:t>back</a:t>
              </a:r>
              <a:endParaRPr lang="fr-FR" altLang="en-US">
                <a:solidFill>
                  <a:schemeClr val="bg2"/>
                </a:solidFill>
                <a:effectLst/>
                <a:latin typeface="Helvetica" charset="0"/>
              </a:endParaRPr>
            </a:p>
          </p:txBody>
        </p:sp>
        <p:sp>
          <p:nvSpPr>
            <p:cNvPr id="1569827" name="Line 35"/>
            <p:cNvSpPr>
              <a:spLocks noChangeShapeType="1"/>
            </p:cNvSpPr>
            <p:nvPr/>
          </p:nvSpPr>
          <p:spPr bwMode="auto">
            <a:xfrm>
              <a:off x="3551" y="3122"/>
              <a:ext cx="1958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69828" name="Text Box 36"/>
            <p:cNvSpPr txBox="1">
              <a:spLocks noChangeArrowheads="1"/>
            </p:cNvSpPr>
            <p:nvPr/>
          </p:nvSpPr>
          <p:spPr bwMode="auto">
            <a:xfrm>
              <a:off x="3479" y="3145"/>
              <a:ext cx="206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4B1ED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fr-FR" altLang="en-US" sz="2200">
                  <a:solidFill>
                    <a:srgbClr val="5F5F5F"/>
                  </a:solidFill>
                  <a:effectLst/>
                  <a:latin typeface="Arial" pitchFamily="34" charset="0"/>
                </a:rPr>
                <a:t>SpeedLimit: </a:t>
              </a:r>
              <a:r>
                <a:rPr lang="fr-FR" altLang="en-US" sz="2200" i="1">
                  <a:solidFill>
                    <a:srgbClr val="5F5F5F"/>
                  </a:solidFill>
                  <a:effectLst/>
                  <a:latin typeface="Arial" pitchFamily="34" charset="0"/>
                </a:rPr>
                <a:t>SpeedUnit</a:t>
              </a:r>
              <a:endParaRPr lang="fr-FR" altLang="en-US" i="1">
                <a:solidFill>
                  <a:schemeClr val="bg2"/>
                </a:solidFill>
                <a:effectLst/>
                <a:latin typeface="Helvetica" charset="0"/>
              </a:endParaRP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fr-FR" altLang="en-US" i="1">
                  <a:solidFill>
                    <a:schemeClr val="bg2"/>
                  </a:solidFill>
                  <a:effectLst/>
                  <a:latin typeface="Helvetica" charset="0"/>
                </a:rPr>
                <a:t>...</a:t>
              </a:r>
              <a:endParaRPr lang="fr-FR" altLang="en-US">
                <a:solidFill>
                  <a:schemeClr val="bg2"/>
                </a:solidFill>
                <a:effectLst/>
                <a:latin typeface="Helvetica" charset="0"/>
              </a:endParaRPr>
            </a:p>
          </p:txBody>
        </p:sp>
        <p:sp>
          <p:nvSpPr>
            <p:cNvPr id="1569829" name="Text Box 37"/>
            <p:cNvSpPr txBox="1">
              <a:spLocks noChangeArrowheads="1"/>
            </p:cNvSpPr>
            <p:nvPr/>
          </p:nvSpPr>
          <p:spPr bwMode="auto">
            <a:xfrm>
              <a:off x="286" y="2440"/>
              <a:ext cx="94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 sz="2200" b="1">
                  <a:solidFill>
                    <a:schemeClr val="hlink"/>
                  </a:solidFill>
                  <a:effectLst/>
                  <a:latin typeface="Helvetica" charset="0"/>
                </a:rPr>
                <a:t>Following</a:t>
              </a:r>
              <a:endParaRPr lang="fr-FR" altLang="en-US" b="1">
                <a:solidFill>
                  <a:schemeClr val="bg2"/>
                </a:solidFill>
                <a:effectLst/>
                <a:latin typeface="Helvetica" charset="0"/>
              </a:endParaRPr>
            </a:p>
          </p:txBody>
        </p:sp>
        <p:sp>
          <p:nvSpPr>
            <p:cNvPr id="1569830" name="Rectangle 38"/>
            <p:cNvSpPr>
              <a:spLocks noChangeArrowheads="1"/>
            </p:cNvSpPr>
            <p:nvPr/>
          </p:nvSpPr>
          <p:spPr bwMode="auto">
            <a:xfrm>
              <a:off x="4308" y="2849"/>
              <a:ext cx="54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4B1ED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en-US" sz="2200">
                  <a:solidFill>
                    <a:srgbClr val="5F5F5F"/>
                  </a:solidFill>
                  <a:effectLst/>
                  <a:latin typeface="Arial" pitchFamily="34" charset="0"/>
                </a:rPr>
                <a:t>Block</a:t>
              </a:r>
              <a:endParaRPr lang="fr-FR" altLang="en-US">
                <a:solidFill>
                  <a:schemeClr val="bg2"/>
                </a:solidFill>
                <a:effectLst/>
                <a:latin typeface="Helvetica" charset="0"/>
              </a:endParaRPr>
            </a:p>
          </p:txBody>
        </p:sp>
        <p:sp>
          <p:nvSpPr>
            <p:cNvPr id="1569831" name="Rectangle 39"/>
            <p:cNvSpPr>
              <a:spLocks noChangeArrowheads="1"/>
            </p:cNvSpPr>
            <p:nvPr/>
          </p:nvSpPr>
          <p:spPr bwMode="auto">
            <a:xfrm>
              <a:off x="387" y="3272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4B1ED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en-US" sz="2000" i="1">
                  <a:solidFill>
                    <a:schemeClr val="hlink"/>
                  </a:solidFill>
                  <a:effectLst/>
                  <a:latin typeface="Arial" pitchFamily="34" charset="0"/>
                </a:rPr>
                <a:t>front</a:t>
              </a:r>
              <a:endParaRPr lang="fr-FR" altLang="en-US">
                <a:solidFill>
                  <a:schemeClr val="bg2"/>
                </a:solidFill>
                <a:effectLst/>
                <a:latin typeface="Helvetica" charset="0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Introducing software-environment </a:t>
            </a:r>
            <a:br>
              <a:rPr kumimoji="0" lang="en-US" altLang="en-US"/>
            </a:br>
            <a:r>
              <a:rPr kumimoji="0" lang="en-US" altLang="en-US"/>
              <a:t>tracking associations</a:t>
            </a:r>
            <a:endParaRPr kumimoji="0" lang="en-US" altLang="en-US" sz="2500"/>
          </a:p>
        </p:txBody>
      </p:sp>
      <p:sp>
        <p:nvSpPr>
          <p:cNvPr id="157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323975"/>
            <a:ext cx="8907463" cy="27066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3100" b="1">
                <a:solidFill>
                  <a:schemeClr val="tx2"/>
                </a:solidFill>
                <a:latin typeface="Wingdings" pitchFamily="2" charset="2"/>
              </a:rPr>
              <a:t>F</a:t>
            </a:r>
            <a:r>
              <a:rPr lang="en-US" altLang="en-US"/>
              <a:t> For goal assignment to software-to-be, we must introduce shared “images” of environment objects referenced by the goal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</a:pPr>
            <a:r>
              <a:rPr lang="en-US" altLang="en-US" sz="2000"/>
              <a:t>the shared object tracking its environment counterpart must accurately reflect it  (</a:t>
            </a:r>
            <a:r>
              <a:rPr lang="en-US" altLang="en-US" sz="2000">
                <a:solidFill>
                  <a:schemeClr val="tx2"/>
                </a:solidFill>
              </a:rPr>
              <a:t>=&gt;</a:t>
            </a:r>
            <a:r>
              <a:rPr lang="en-US" altLang="en-US" sz="2000"/>
              <a:t>  new accuracy goal)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e.g. </a:t>
            </a:r>
            <a:r>
              <a:rPr lang="en-US" altLang="en-US" sz="2000">
                <a:solidFill>
                  <a:srgbClr val="5F5F5F"/>
                </a:solidFill>
              </a:rPr>
              <a:t>TrainInfo</a:t>
            </a:r>
            <a:r>
              <a:rPr lang="en-US" altLang="en-US" sz="1000">
                <a:solidFill>
                  <a:srgbClr val="5F5F5F"/>
                </a:solidFill>
              </a:rPr>
              <a:t> </a:t>
            </a:r>
            <a:r>
              <a:rPr lang="en-US" altLang="en-US" sz="1800">
                <a:solidFill>
                  <a:srgbClr val="5F5F5F"/>
                </a:solidFill>
              </a:rPr>
              <a:t>(Speed, Position)</a:t>
            </a:r>
            <a:r>
              <a:rPr lang="en-US" altLang="en-US" sz="2000"/>
              <a:t>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tracking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5F5F5F"/>
                </a:solidFill>
              </a:rPr>
              <a:t>Train</a:t>
            </a:r>
            <a:r>
              <a:rPr lang="en-US" altLang="en-US" sz="1000">
                <a:solidFill>
                  <a:srgbClr val="5F5F5F"/>
                </a:solidFill>
              </a:rPr>
              <a:t> </a:t>
            </a:r>
            <a:r>
              <a:rPr lang="en-US" altLang="en-US" sz="1800">
                <a:solidFill>
                  <a:srgbClr val="5F5F5F"/>
                </a:solidFill>
              </a:rPr>
              <a:t>(Speed, Position)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solidFill>
                  <a:srgbClr val="5F5F5F"/>
                </a:solidFill>
              </a:rPr>
              <a:t>           LoanInfo</a:t>
            </a:r>
            <a:r>
              <a:rPr lang="en-US" altLang="en-US" sz="1000">
                <a:solidFill>
                  <a:srgbClr val="5F5F5F"/>
                </a:solidFill>
              </a:rPr>
              <a:t>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tracking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5F5F5F"/>
                </a:solidFill>
              </a:rPr>
              <a:t>Loan</a:t>
            </a:r>
            <a:r>
              <a:rPr lang="en-US" altLang="en-US" sz="2000"/>
              <a:t>,   </a:t>
            </a:r>
            <a:r>
              <a:rPr lang="en-US" altLang="en-US" sz="2000">
                <a:solidFill>
                  <a:srgbClr val="5F5F5F"/>
                </a:solidFill>
              </a:rPr>
              <a:t>PatronInfo</a:t>
            </a:r>
            <a:r>
              <a:rPr lang="en-US" altLang="en-US" sz="1000">
                <a:solidFill>
                  <a:srgbClr val="5F5F5F"/>
                </a:solidFill>
              </a:rPr>
              <a:t>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tracking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5F5F5F"/>
                </a:solidFill>
              </a:rPr>
              <a:t>Patron</a:t>
            </a:r>
            <a:endParaRPr lang="en-US" altLang="en-US" sz="2000"/>
          </a:p>
          <a:p>
            <a:pPr lvl="1">
              <a:lnSpc>
                <a:spcPct val="130000"/>
              </a:lnSpc>
            </a:pPr>
            <a:r>
              <a:rPr lang="en-US" altLang="en-US" sz="2000"/>
              <a:t>cf. goal refinement pattern seen before:</a:t>
            </a:r>
          </a:p>
        </p:txBody>
      </p:sp>
      <p:pic>
        <p:nvPicPr>
          <p:cNvPr id="1570820" name="Picture 4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70846" name="Group 30"/>
          <p:cNvGrpSpPr>
            <a:grpSpLocks/>
          </p:cNvGrpSpPr>
          <p:nvPr/>
        </p:nvGrpSpPr>
        <p:grpSpPr bwMode="auto">
          <a:xfrm>
            <a:off x="171450" y="4305300"/>
            <a:ext cx="4757738" cy="1471613"/>
            <a:chOff x="323" y="2164"/>
            <a:chExt cx="2997" cy="927"/>
          </a:xfrm>
        </p:grpSpPr>
        <p:grpSp>
          <p:nvGrpSpPr>
            <p:cNvPr id="1570845" name="Group 29"/>
            <p:cNvGrpSpPr>
              <a:grpSpLocks/>
            </p:cNvGrpSpPr>
            <p:nvPr/>
          </p:nvGrpSpPr>
          <p:grpSpPr bwMode="auto">
            <a:xfrm>
              <a:off x="852" y="2164"/>
              <a:ext cx="2039" cy="255"/>
              <a:chOff x="753" y="2164"/>
              <a:chExt cx="2039" cy="255"/>
            </a:xfrm>
          </p:grpSpPr>
          <p:sp>
            <p:nvSpPr>
              <p:cNvPr id="1570821" name="AutoShape 5"/>
              <p:cNvSpPr>
                <a:spLocks noChangeArrowheads="1"/>
              </p:cNvSpPr>
              <p:nvPr/>
            </p:nvSpPr>
            <p:spPr bwMode="auto">
              <a:xfrm>
                <a:off x="753" y="2164"/>
                <a:ext cx="2039" cy="255"/>
              </a:xfrm>
              <a:prstGeom prst="parallelogram">
                <a:avLst>
                  <a:gd name="adj" fmla="val 22026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altLang="en-US" sz="1800"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570822" name="Text Box 6"/>
              <p:cNvSpPr txBox="1">
                <a:spLocks noChangeArrowheads="1"/>
              </p:cNvSpPr>
              <p:nvPr/>
            </p:nvSpPr>
            <p:spPr bwMode="auto">
              <a:xfrm>
                <a:off x="753" y="2172"/>
                <a:ext cx="2039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fr-BE" altLang="en-US" sz="16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GoalOn</a:t>
                </a:r>
                <a:r>
                  <a:rPr lang="fr-BE" altLang="en-US" sz="1600" b="1">
                    <a:solidFill>
                      <a:schemeClr val="tx2"/>
                    </a:solidFill>
                    <a:effectLst/>
                    <a:latin typeface="Arial" pitchFamily="34" charset="0"/>
                  </a:rPr>
                  <a:t>UnMonitorable</a:t>
                </a:r>
                <a:r>
                  <a:rPr lang="fr-BE" altLang="en-US" sz="16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Condition</a:t>
                </a:r>
                <a:endParaRPr lang="en-AU" altLang="en-US" sz="1800"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1570823" name="Line 7"/>
            <p:cNvSpPr>
              <a:spLocks noChangeShapeType="1"/>
            </p:cNvSpPr>
            <p:nvPr/>
          </p:nvSpPr>
          <p:spPr bwMode="auto">
            <a:xfrm flipH="1">
              <a:off x="1910" y="2425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0824" name="Line 8"/>
            <p:cNvSpPr>
              <a:spLocks noChangeShapeType="1"/>
            </p:cNvSpPr>
            <p:nvPr/>
          </p:nvSpPr>
          <p:spPr bwMode="auto">
            <a:xfrm flipH="1">
              <a:off x="1398" y="2601"/>
              <a:ext cx="480" cy="1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0825" name="Oval 9"/>
            <p:cNvSpPr>
              <a:spLocks noChangeArrowheads="1"/>
            </p:cNvSpPr>
            <p:nvPr/>
          </p:nvSpPr>
          <p:spPr bwMode="auto">
            <a:xfrm>
              <a:off x="1864" y="2529"/>
              <a:ext cx="104" cy="96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70826" name="Line 10"/>
            <p:cNvSpPr>
              <a:spLocks noChangeShapeType="1"/>
            </p:cNvSpPr>
            <p:nvPr/>
          </p:nvSpPr>
          <p:spPr bwMode="auto">
            <a:xfrm>
              <a:off x="1950" y="2617"/>
              <a:ext cx="56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70844" name="Group 28"/>
            <p:cNvGrpSpPr>
              <a:grpSpLocks/>
            </p:cNvGrpSpPr>
            <p:nvPr/>
          </p:nvGrpSpPr>
          <p:grpSpPr bwMode="auto">
            <a:xfrm>
              <a:off x="323" y="2731"/>
              <a:ext cx="1432" cy="360"/>
              <a:chOff x="269" y="2731"/>
              <a:chExt cx="1432" cy="360"/>
            </a:xfrm>
          </p:grpSpPr>
          <p:sp>
            <p:nvSpPr>
              <p:cNvPr id="1570827" name="AutoShape 11"/>
              <p:cNvSpPr>
                <a:spLocks noChangeArrowheads="1"/>
              </p:cNvSpPr>
              <p:nvPr/>
            </p:nvSpPr>
            <p:spPr bwMode="auto">
              <a:xfrm>
                <a:off x="269" y="2731"/>
                <a:ext cx="1403" cy="352"/>
              </a:xfrm>
              <a:prstGeom prst="parallelogram">
                <a:avLst>
                  <a:gd name="adj" fmla="val 32569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altLang="en-US" sz="1800"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570828" name="Text Box 12"/>
              <p:cNvSpPr txBox="1">
                <a:spLocks noChangeArrowheads="1"/>
              </p:cNvSpPr>
              <p:nvPr/>
            </p:nvSpPr>
            <p:spPr bwMode="auto">
              <a:xfrm>
                <a:off x="269" y="2760"/>
                <a:ext cx="1432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altLang="en-US" sz="16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GoalOn</a:t>
                </a:r>
                <a:r>
                  <a:rPr lang="fr-BE" altLang="en-US" sz="1600" b="1">
                    <a:solidFill>
                      <a:schemeClr val="tx2"/>
                    </a:solidFill>
                    <a:effectLst/>
                    <a:latin typeface="Arial" pitchFamily="34" charset="0"/>
                  </a:rPr>
                  <a:t>Monitorable</a:t>
                </a:r>
                <a:endParaRPr lang="fr-BE" altLang="en-US" sz="1600"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altLang="en-US" sz="16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Condition</a:t>
                </a:r>
                <a:endParaRPr lang="en-AU" altLang="en-US" sz="1800"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570843" name="Group 27"/>
            <p:cNvGrpSpPr>
              <a:grpSpLocks/>
            </p:cNvGrpSpPr>
            <p:nvPr/>
          </p:nvGrpSpPr>
          <p:grpSpPr bwMode="auto">
            <a:xfrm>
              <a:off x="1672" y="2731"/>
              <a:ext cx="1648" cy="352"/>
              <a:chOff x="1708" y="2731"/>
              <a:chExt cx="1648" cy="352"/>
            </a:xfrm>
          </p:grpSpPr>
          <p:sp>
            <p:nvSpPr>
              <p:cNvPr id="1570830" name="AutoShape 14"/>
              <p:cNvSpPr>
                <a:spLocks noChangeArrowheads="1"/>
              </p:cNvSpPr>
              <p:nvPr/>
            </p:nvSpPr>
            <p:spPr bwMode="auto">
              <a:xfrm>
                <a:off x="1708" y="2731"/>
                <a:ext cx="1648" cy="352"/>
              </a:xfrm>
              <a:prstGeom prst="parallelogram">
                <a:avLst>
                  <a:gd name="adj" fmla="val 38257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altLang="en-US" sz="1800"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570831" name="Text Box 15"/>
              <p:cNvSpPr txBox="1">
                <a:spLocks noChangeArrowheads="1"/>
              </p:cNvSpPr>
              <p:nvPr/>
            </p:nvSpPr>
            <p:spPr bwMode="auto">
              <a:xfrm>
                <a:off x="1741" y="2760"/>
                <a:ext cx="1579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altLang="en-US" sz="16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MonitorableCondition </a:t>
                </a:r>
                <a:r>
                  <a:rPr lang="fr-BE" altLang="en-US" sz="1600" b="1">
                    <a:solidFill>
                      <a:schemeClr val="tx2"/>
                    </a:solidFill>
                    <a:effectLst/>
                    <a:latin typeface="Arial" pitchFamily="34" charset="0"/>
                  </a:rPr>
                  <a:t>Iff</a:t>
                </a:r>
                <a:endParaRPr lang="fr-BE" altLang="en-US" sz="1600"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altLang="en-US" sz="16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UnMonitorableCondition</a:t>
                </a:r>
                <a:endParaRPr lang="en-AU" altLang="en-US" sz="1600"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grpSp>
        <p:nvGrpSpPr>
          <p:cNvPr id="1570847" name="Group 31"/>
          <p:cNvGrpSpPr>
            <a:grpSpLocks/>
          </p:cNvGrpSpPr>
          <p:nvPr/>
        </p:nvGrpSpPr>
        <p:grpSpPr bwMode="auto">
          <a:xfrm>
            <a:off x="4200525" y="4984750"/>
            <a:ext cx="4757738" cy="1471613"/>
            <a:chOff x="323" y="2164"/>
            <a:chExt cx="2997" cy="927"/>
          </a:xfrm>
        </p:grpSpPr>
        <p:grpSp>
          <p:nvGrpSpPr>
            <p:cNvPr id="1570848" name="Group 32"/>
            <p:cNvGrpSpPr>
              <a:grpSpLocks/>
            </p:cNvGrpSpPr>
            <p:nvPr/>
          </p:nvGrpSpPr>
          <p:grpSpPr bwMode="auto">
            <a:xfrm>
              <a:off x="852" y="2164"/>
              <a:ext cx="2039" cy="255"/>
              <a:chOff x="753" y="2164"/>
              <a:chExt cx="2039" cy="255"/>
            </a:xfrm>
          </p:grpSpPr>
          <p:sp>
            <p:nvSpPr>
              <p:cNvPr id="1570849" name="AutoShape 33"/>
              <p:cNvSpPr>
                <a:spLocks noChangeArrowheads="1"/>
              </p:cNvSpPr>
              <p:nvPr/>
            </p:nvSpPr>
            <p:spPr bwMode="auto">
              <a:xfrm>
                <a:off x="753" y="2164"/>
                <a:ext cx="2039" cy="255"/>
              </a:xfrm>
              <a:prstGeom prst="parallelogram">
                <a:avLst>
                  <a:gd name="adj" fmla="val 22026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altLang="en-US" sz="1800"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570850" name="Text Box 34"/>
              <p:cNvSpPr txBox="1">
                <a:spLocks noChangeArrowheads="1"/>
              </p:cNvSpPr>
              <p:nvPr/>
            </p:nvSpPr>
            <p:spPr bwMode="auto">
              <a:xfrm>
                <a:off x="753" y="2172"/>
                <a:ext cx="2039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fr-BE" altLang="en-US" sz="16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GoalOn</a:t>
                </a:r>
                <a:r>
                  <a:rPr lang="fr-BE" altLang="en-US" sz="1600" b="1">
                    <a:solidFill>
                      <a:schemeClr val="tx2"/>
                    </a:solidFill>
                    <a:effectLst/>
                    <a:latin typeface="Arial" pitchFamily="34" charset="0"/>
                  </a:rPr>
                  <a:t>UnControllable</a:t>
                </a:r>
                <a:r>
                  <a:rPr lang="fr-BE" altLang="en-US" sz="16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Condition</a:t>
                </a:r>
                <a:endParaRPr lang="en-AU" altLang="en-US" sz="1600"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1570851" name="Line 35"/>
            <p:cNvSpPr>
              <a:spLocks noChangeShapeType="1"/>
            </p:cNvSpPr>
            <p:nvPr/>
          </p:nvSpPr>
          <p:spPr bwMode="auto">
            <a:xfrm flipH="1">
              <a:off x="1910" y="2425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0852" name="Line 36"/>
            <p:cNvSpPr>
              <a:spLocks noChangeShapeType="1"/>
            </p:cNvSpPr>
            <p:nvPr/>
          </p:nvSpPr>
          <p:spPr bwMode="auto">
            <a:xfrm flipH="1">
              <a:off x="1398" y="2601"/>
              <a:ext cx="480" cy="1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0853" name="Oval 37"/>
            <p:cNvSpPr>
              <a:spLocks noChangeArrowheads="1"/>
            </p:cNvSpPr>
            <p:nvPr/>
          </p:nvSpPr>
          <p:spPr bwMode="auto">
            <a:xfrm>
              <a:off x="1864" y="2529"/>
              <a:ext cx="104" cy="96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70854" name="Line 38"/>
            <p:cNvSpPr>
              <a:spLocks noChangeShapeType="1"/>
            </p:cNvSpPr>
            <p:nvPr/>
          </p:nvSpPr>
          <p:spPr bwMode="auto">
            <a:xfrm>
              <a:off x="1950" y="2617"/>
              <a:ext cx="56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70855" name="Group 39"/>
            <p:cNvGrpSpPr>
              <a:grpSpLocks/>
            </p:cNvGrpSpPr>
            <p:nvPr/>
          </p:nvGrpSpPr>
          <p:grpSpPr bwMode="auto">
            <a:xfrm>
              <a:off x="323" y="2731"/>
              <a:ext cx="1432" cy="360"/>
              <a:chOff x="269" y="2731"/>
              <a:chExt cx="1432" cy="360"/>
            </a:xfrm>
          </p:grpSpPr>
          <p:sp>
            <p:nvSpPr>
              <p:cNvPr id="1570856" name="AutoShape 40"/>
              <p:cNvSpPr>
                <a:spLocks noChangeArrowheads="1"/>
              </p:cNvSpPr>
              <p:nvPr/>
            </p:nvSpPr>
            <p:spPr bwMode="auto">
              <a:xfrm>
                <a:off x="269" y="2731"/>
                <a:ext cx="1403" cy="352"/>
              </a:xfrm>
              <a:prstGeom prst="parallelogram">
                <a:avLst>
                  <a:gd name="adj" fmla="val 32569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altLang="en-US" sz="1800"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570857" name="Text Box 41"/>
              <p:cNvSpPr txBox="1">
                <a:spLocks noChangeArrowheads="1"/>
              </p:cNvSpPr>
              <p:nvPr/>
            </p:nvSpPr>
            <p:spPr bwMode="auto">
              <a:xfrm>
                <a:off x="269" y="2760"/>
                <a:ext cx="1432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altLang="en-US" sz="16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GoalOn</a:t>
                </a:r>
                <a:r>
                  <a:rPr lang="fr-BE" altLang="en-US" sz="1600" b="1">
                    <a:solidFill>
                      <a:schemeClr val="tx2"/>
                    </a:solidFill>
                    <a:effectLst/>
                    <a:latin typeface="Arial" pitchFamily="34" charset="0"/>
                  </a:rPr>
                  <a:t>Controllable</a:t>
                </a:r>
                <a:endParaRPr lang="fr-BE" altLang="en-US" sz="1600"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altLang="en-US" sz="16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Condition</a:t>
                </a:r>
                <a:endParaRPr lang="en-AU" altLang="en-US" sz="1600"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570858" name="Group 42"/>
            <p:cNvGrpSpPr>
              <a:grpSpLocks/>
            </p:cNvGrpSpPr>
            <p:nvPr/>
          </p:nvGrpSpPr>
          <p:grpSpPr bwMode="auto">
            <a:xfrm>
              <a:off x="1672" y="2731"/>
              <a:ext cx="1648" cy="352"/>
              <a:chOff x="1708" y="2731"/>
              <a:chExt cx="1648" cy="352"/>
            </a:xfrm>
          </p:grpSpPr>
          <p:sp>
            <p:nvSpPr>
              <p:cNvPr id="1570859" name="AutoShape 43"/>
              <p:cNvSpPr>
                <a:spLocks noChangeArrowheads="1"/>
              </p:cNvSpPr>
              <p:nvPr/>
            </p:nvSpPr>
            <p:spPr bwMode="auto">
              <a:xfrm>
                <a:off x="1708" y="2731"/>
                <a:ext cx="1648" cy="352"/>
              </a:xfrm>
              <a:prstGeom prst="parallelogram">
                <a:avLst>
                  <a:gd name="adj" fmla="val 38257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altLang="en-US" sz="1800"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570860" name="Text Box 44"/>
              <p:cNvSpPr txBox="1">
                <a:spLocks noChangeArrowheads="1"/>
              </p:cNvSpPr>
              <p:nvPr/>
            </p:nvSpPr>
            <p:spPr bwMode="auto">
              <a:xfrm>
                <a:off x="1741" y="2760"/>
                <a:ext cx="1579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altLang="en-US" sz="16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ControllableCondition </a:t>
                </a:r>
                <a:r>
                  <a:rPr lang="fr-BE" altLang="en-US" sz="1600" b="1">
                    <a:solidFill>
                      <a:schemeClr val="tx2"/>
                    </a:solidFill>
                    <a:effectLst/>
                    <a:latin typeface="Arial" pitchFamily="34" charset="0"/>
                  </a:rPr>
                  <a:t>Iff</a:t>
                </a:r>
                <a:endParaRPr lang="fr-BE" altLang="en-US" sz="1600"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altLang="en-US" sz="16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UnControllableCondition</a:t>
                </a:r>
                <a:endParaRPr lang="en-AU" altLang="en-US" sz="1600"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graphicFrame>
        <p:nvGraphicFramePr>
          <p:cNvPr id="1570861" name="Object 45"/>
          <p:cNvGraphicFramePr>
            <a:graphicFrameLocks noChangeAspect="1"/>
          </p:cNvGraphicFramePr>
          <p:nvPr/>
        </p:nvGraphicFramePr>
        <p:xfrm>
          <a:off x="4684713" y="4305300"/>
          <a:ext cx="5334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083" name="Clip" r:id="rId5" imgW="845640" imgH="938520" progId="MS_ClipArt_Gallery.2">
                  <p:embed/>
                </p:oleObj>
              </mc:Choice>
              <mc:Fallback>
                <p:oleObj name="Clip" r:id="rId5" imgW="845640" imgH="938520" progId="MS_ClipArt_Gallery.2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4305300"/>
                        <a:ext cx="5334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171450"/>
            <a:ext cx="8323263" cy="17049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en-US" altLang="en-US"/>
              <a:t>Introducing software-environment </a:t>
            </a:r>
            <a:br>
              <a:rPr kumimoji="0" lang="en-US" altLang="en-US"/>
            </a:br>
            <a:r>
              <a:rPr kumimoji="0" lang="en-US" altLang="en-US"/>
              <a:t>tracking associations: </a:t>
            </a:r>
            <a:br>
              <a:rPr kumimoji="0" lang="en-US" altLang="en-US"/>
            </a:br>
            <a:r>
              <a:rPr kumimoji="0" lang="en-US" altLang="en-US"/>
              <a:t> a general </a:t>
            </a:r>
            <a:r>
              <a:rPr kumimoji="0"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pattern</a:t>
            </a:r>
            <a:endParaRPr kumimoji="0" lang="en-US" altLang="en-US" sz="2500"/>
          </a:p>
        </p:txBody>
      </p:sp>
      <p:pic>
        <p:nvPicPr>
          <p:cNvPr id="1571844" name="Picture 4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114300"/>
            <a:ext cx="1079500" cy="10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71877" name="Group 37"/>
          <p:cNvGrpSpPr>
            <a:grpSpLocks/>
          </p:cNvGrpSpPr>
          <p:nvPr/>
        </p:nvGrpSpPr>
        <p:grpSpPr bwMode="auto">
          <a:xfrm>
            <a:off x="3441700" y="3609975"/>
            <a:ext cx="2970213" cy="450850"/>
            <a:chOff x="2168" y="2274"/>
            <a:chExt cx="1871" cy="284"/>
          </a:xfrm>
        </p:grpSpPr>
        <p:sp>
          <p:nvSpPr>
            <p:cNvPr id="1571875" name="Freeform 35"/>
            <p:cNvSpPr>
              <a:spLocks/>
            </p:cNvSpPr>
            <p:nvPr/>
          </p:nvSpPr>
          <p:spPr bwMode="auto">
            <a:xfrm>
              <a:off x="2168" y="2274"/>
              <a:ext cx="1871" cy="284"/>
            </a:xfrm>
            <a:custGeom>
              <a:avLst/>
              <a:gdLst>
                <a:gd name="T0" fmla="*/ 1860 w 1871"/>
                <a:gd name="T1" fmla="*/ 0 h 284"/>
                <a:gd name="T2" fmla="*/ 1799 w 1871"/>
                <a:gd name="T3" fmla="*/ 49 h 284"/>
                <a:gd name="T4" fmla="*/ 1776 w 1871"/>
                <a:gd name="T5" fmla="*/ 79 h 284"/>
                <a:gd name="T6" fmla="*/ 1737 w 1871"/>
                <a:gd name="T7" fmla="*/ 92 h 284"/>
                <a:gd name="T8" fmla="*/ 1657 w 1871"/>
                <a:gd name="T9" fmla="*/ 134 h 284"/>
                <a:gd name="T10" fmla="*/ 1608 w 1871"/>
                <a:gd name="T11" fmla="*/ 152 h 284"/>
                <a:gd name="T12" fmla="*/ 1556 w 1871"/>
                <a:gd name="T13" fmla="*/ 169 h 284"/>
                <a:gd name="T14" fmla="*/ 1528 w 1871"/>
                <a:gd name="T15" fmla="*/ 186 h 284"/>
                <a:gd name="T16" fmla="*/ 1495 w 1871"/>
                <a:gd name="T17" fmla="*/ 182 h 284"/>
                <a:gd name="T18" fmla="*/ 1422 w 1871"/>
                <a:gd name="T19" fmla="*/ 196 h 284"/>
                <a:gd name="T20" fmla="*/ 1343 w 1871"/>
                <a:gd name="T21" fmla="*/ 207 h 284"/>
                <a:gd name="T22" fmla="*/ 1176 w 1871"/>
                <a:gd name="T23" fmla="*/ 229 h 284"/>
                <a:gd name="T24" fmla="*/ 1011 w 1871"/>
                <a:gd name="T25" fmla="*/ 244 h 284"/>
                <a:gd name="T26" fmla="*/ 936 w 1871"/>
                <a:gd name="T27" fmla="*/ 251 h 284"/>
                <a:gd name="T28" fmla="*/ 798 w 1871"/>
                <a:gd name="T29" fmla="*/ 259 h 284"/>
                <a:gd name="T30" fmla="*/ 667 w 1871"/>
                <a:gd name="T31" fmla="*/ 264 h 284"/>
                <a:gd name="T32" fmla="*/ 424 w 1871"/>
                <a:gd name="T33" fmla="*/ 256 h 284"/>
                <a:gd name="T34" fmla="*/ 310 w 1871"/>
                <a:gd name="T35" fmla="*/ 241 h 284"/>
                <a:gd name="T36" fmla="*/ 203 w 1871"/>
                <a:gd name="T37" fmla="*/ 219 h 284"/>
                <a:gd name="T38" fmla="*/ 206 w 1871"/>
                <a:gd name="T39" fmla="*/ 219 h 284"/>
                <a:gd name="T40" fmla="*/ 4 w 1871"/>
                <a:gd name="T41" fmla="*/ 164 h 284"/>
                <a:gd name="T42" fmla="*/ 97 w 1871"/>
                <a:gd name="T43" fmla="*/ 211 h 284"/>
                <a:gd name="T44" fmla="*/ 203 w 1871"/>
                <a:gd name="T45" fmla="*/ 239 h 284"/>
                <a:gd name="T46" fmla="*/ 310 w 1871"/>
                <a:gd name="T47" fmla="*/ 261 h 284"/>
                <a:gd name="T48" fmla="*/ 422 w 1871"/>
                <a:gd name="T49" fmla="*/ 276 h 284"/>
                <a:gd name="T50" fmla="*/ 667 w 1871"/>
                <a:gd name="T51" fmla="*/ 284 h 284"/>
                <a:gd name="T52" fmla="*/ 798 w 1871"/>
                <a:gd name="T53" fmla="*/ 279 h 284"/>
                <a:gd name="T54" fmla="*/ 938 w 1871"/>
                <a:gd name="T55" fmla="*/ 271 h 284"/>
                <a:gd name="T56" fmla="*/ 1011 w 1871"/>
                <a:gd name="T57" fmla="*/ 264 h 284"/>
                <a:gd name="T58" fmla="*/ 1176 w 1871"/>
                <a:gd name="T59" fmla="*/ 249 h 284"/>
                <a:gd name="T60" fmla="*/ 1343 w 1871"/>
                <a:gd name="T61" fmla="*/ 227 h 284"/>
                <a:gd name="T62" fmla="*/ 1422 w 1871"/>
                <a:gd name="T63" fmla="*/ 216 h 284"/>
                <a:gd name="T64" fmla="*/ 1495 w 1871"/>
                <a:gd name="T65" fmla="*/ 202 h 284"/>
                <a:gd name="T66" fmla="*/ 1531 w 1871"/>
                <a:gd name="T67" fmla="*/ 194 h 284"/>
                <a:gd name="T68" fmla="*/ 1591 w 1871"/>
                <a:gd name="T69" fmla="*/ 179 h 284"/>
                <a:gd name="T70" fmla="*/ 1641 w 1871"/>
                <a:gd name="T71" fmla="*/ 161 h 284"/>
                <a:gd name="T72" fmla="*/ 1707 w 1871"/>
                <a:gd name="T73" fmla="*/ 132 h 284"/>
                <a:gd name="T74" fmla="*/ 1779 w 1871"/>
                <a:gd name="T75" fmla="*/ 89 h 284"/>
                <a:gd name="T76" fmla="*/ 1813 w 1871"/>
                <a:gd name="T77" fmla="*/ 64 h 284"/>
                <a:gd name="T78" fmla="*/ 1871 w 1871"/>
                <a:gd name="T79" fmla="*/ 17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71" h="284">
                  <a:moveTo>
                    <a:pt x="1871" y="17"/>
                  </a:moveTo>
                  <a:lnTo>
                    <a:pt x="1860" y="0"/>
                  </a:lnTo>
                  <a:lnTo>
                    <a:pt x="1829" y="25"/>
                  </a:lnTo>
                  <a:lnTo>
                    <a:pt x="1799" y="49"/>
                  </a:lnTo>
                  <a:lnTo>
                    <a:pt x="1768" y="72"/>
                  </a:lnTo>
                  <a:lnTo>
                    <a:pt x="1776" y="79"/>
                  </a:lnTo>
                  <a:lnTo>
                    <a:pt x="1771" y="71"/>
                  </a:lnTo>
                  <a:lnTo>
                    <a:pt x="1737" y="92"/>
                  </a:lnTo>
                  <a:lnTo>
                    <a:pt x="1699" y="114"/>
                  </a:lnTo>
                  <a:lnTo>
                    <a:pt x="1657" y="134"/>
                  </a:lnTo>
                  <a:lnTo>
                    <a:pt x="1633" y="142"/>
                  </a:lnTo>
                  <a:lnTo>
                    <a:pt x="1608" y="152"/>
                  </a:lnTo>
                  <a:lnTo>
                    <a:pt x="1583" y="161"/>
                  </a:lnTo>
                  <a:lnTo>
                    <a:pt x="1556" y="169"/>
                  </a:lnTo>
                  <a:lnTo>
                    <a:pt x="1524" y="176"/>
                  </a:lnTo>
                  <a:lnTo>
                    <a:pt x="1528" y="186"/>
                  </a:lnTo>
                  <a:lnTo>
                    <a:pt x="1528" y="176"/>
                  </a:lnTo>
                  <a:lnTo>
                    <a:pt x="1495" y="182"/>
                  </a:lnTo>
                  <a:lnTo>
                    <a:pt x="1459" y="189"/>
                  </a:lnTo>
                  <a:lnTo>
                    <a:pt x="1422" y="196"/>
                  </a:lnTo>
                  <a:lnTo>
                    <a:pt x="1383" y="202"/>
                  </a:lnTo>
                  <a:lnTo>
                    <a:pt x="1343" y="207"/>
                  </a:lnTo>
                  <a:lnTo>
                    <a:pt x="1260" y="219"/>
                  </a:lnTo>
                  <a:lnTo>
                    <a:pt x="1176" y="229"/>
                  </a:lnTo>
                  <a:lnTo>
                    <a:pt x="1091" y="238"/>
                  </a:lnTo>
                  <a:lnTo>
                    <a:pt x="1011" y="244"/>
                  </a:lnTo>
                  <a:lnTo>
                    <a:pt x="972" y="248"/>
                  </a:lnTo>
                  <a:lnTo>
                    <a:pt x="936" y="251"/>
                  </a:lnTo>
                  <a:lnTo>
                    <a:pt x="866" y="256"/>
                  </a:lnTo>
                  <a:lnTo>
                    <a:pt x="798" y="259"/>
                  </a:lnTo>
                  <a:lnTo>
                    <a:pt x="731" y="263"/>
                  </a:lnTo>
                  <a:lnTo>
                    <a:pt x="667" y="264"/>
                  </a:lnTo>
                  <a:lnTo>
                    <a:pt x="542" y="263"/>
                  </a:lnTo>
                  <a:lnTo>
                    <a:pt x="424" y="256"/>
                  </a:lnTo>
                  <a:lnTo>
                    <a:pt x="365" y="249"/>
                  </a:lnTo>
                  <a:lnTo>
                    <a:pt x="310" y="241"/>
                  </a:lnTo>
                  <a:lnTo>
                    <a:pt x="255" y="231"/>
                  </a:lnTo>
                  <a:lnTo>
                    <a:pt x="203" y="219"/>
                  </a:lnTo>
                  <a:lnTo>
                    <a:pt x="203" y="229"/>
                  </a:lnTo>
                  <a:lnTo>
                    <a:pt x="206" y="219"/>
                  </a:lnTo>
                  <a:lnTo>
                    <a:pt x="105" y="192"/>
                  </a:lnTo>
                  <a:lnTo>
                    <a:pt x="4" y="164"/>
                  </a:lnTo>
                  <a:lnTo>
                    <a:pt x="0" y="182"/>
                  </a:lnTo>
                  <a:lnTo>
                    <a:pt x="97" y="211"/>
                  </a:lnTo>
                  <a:lnTo>
                    <a:pt x="199" y="238"/>
                  </a:lnTo>
                  <a:lnTo>
                    <a:pt x="203" y="239"/>
                  </a:lnTo>
                  <a:lnTo>
                    <a:pt x="255" y="251"/>
                  </a:lnTo>
                  <a:lnTo>
                    <a:pt x="310" y="261"/>
                  </a:lnTo>
                  <a:lnTo>
                    <a:pt x="365" y="269"/>
                  </a:lnTo>
                  <a:lnTo>
                    <a:pt x="422" y="276"/>
                  </a:lnTo>
                  <a:lnTo>
                    <a:pt x="542" y="283"/>
                  </a:lnTo>
                  <a:lnTo>
                    <a:pt x="667" y="284"/>
                  </a:lnTo>
                  <a:lnTo>
                    <a:pt x="731" y="283"/>
                  </a:lnTo>
                  <a:lnTo>
                    <a:pt x="798" y="279"/>
                  </a:lnTo>
                  <a:lnTo>
                    <a:pt x="866" y="276"/>
                  </a:lnTo>
                  <a:lnTo>
                    <a:pt x="938" y="271"/>
                  </a:lnTo>
                  <a:lnTo>
                    <a:pt x="972" y="268"/>
                  </a:lnTo>
                  <a:lnTo>
                    <a:pt x="1011" y="264"/>
                  </a:lnTo>
                  <a:lnTo>
                    <a:pt x="1091" y="258"/>
                  </a:lnTo>
                  <a:lnTo>
                    <a:pt x="1176" y="249"/>
                  </a:lnTo>
                  <a:lnTo>
                    <a:pt x="1260" y="239"/>
                  </a:lnTo>
                  <a:lnTo>
                    <a:pt x="1343" y="227"/>
                  </a:lnTo>
                  <a:lnTo>
                    <a:pt x="1383" y="222"/>
                  </a:lnTo>
                  <a:lnTo>
                    <a:pt x="1422" y="216"/>
                  </a:lnTo>
                  <a:lnTo>
                    <a:pt x="1459" y="209"/>
                  </a:lnTo>
                  <a:lnTo>
                    <a:pt x="1495" y="202"/>
                  </a:lnTo>
                  <a:lnTo>
                    <a:pt x="1528" y="196"/>
                  </a:lnTo>
                  <a:lnTo>
                    <a:pt x="1531" y="194"/>
                  </a:lnTo>
                  <a:lnTo>
                    <a:pt x="1561" y="187"/>
                  </a:lnTo>
                  <a:lnTo>
                    <a:pt x="1591" y="179"/>
                  </a:lnTo>
                  <a:lnTo>
                    <a:pt x="1616" y="171"/>
                  </a:lnTo>
                  <a:lnTo>
                    <a:pt x="1641" y="161"/>
                  </a:lnTo>
                  <a:lnTo>
                    <a:pt x="1664" y="152"/>
                  </a:lnTo>
                  <a:lnTo>
                    <a:pt x="1707" y="132"/>
                  </a:lnTo>
                  <a:lnTo>
                    <a:pt x="1744" y="111"/>
                  </a:lnTo>
                  <a:lnTo>
                    <a:pt x="1779" y="89"/>
                  </a:lnTo>
                  <a:lnTo>
                    <a:pt x="1782" y="87"/>
                  </a:lnTo>
                  <a:lnTo>
                    <a:pt x="1813" y="64"/>
                  </a:lnTo>
                  <a:lnTo>
                    <a:pt x="1843" y="40"/>
                  </a:lnTo>
                  <a:lnTo>
                    <a:pt x="1871" y="17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1876" name="Freeform 36"/>
            <p:cNvSpPr>
              <a:spLocks/>
            </p:cNvSpPr>
            <p:nvPr/>
          </p:nvSpPr>
          <p:spPr bwMode="auto">
            <a:xfrm>
              <a:off x="3894" y="2283"/>
              <a:ext cx="139" cy="135"/>
            </a:xfrm>
            <a:custGeom>
              <a:avLst/>
              <a:gdLst>
                <a:gd name="T0" fmla="*/ 73 w 139"/>
                <a:gd name="T1" fmla="*/ 135 h 135"/>
                <a:gd name="T2" fmla="*/ 139 w 139"/>
                <a:gd name="T3" fmla="*/ 0 h 135"/>
                <a:gd name="T4" fmla="*/ 0 w 139"/>
                <a:gd name="T5" fmla="*/ 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" h="135">
                  <a:moveTo>
                    <a:pt x="73" y="135"/>
                  </a:moveTo>
                  <a:lnTo>
                    <a:pt x="139" y="0"/>
                  </a:lnTo>
                  <a:lnTo>
                    <a:pt x="0" y="25"/>
                  </a:lnTo>
                </a:path>
              </a:pathLst>
            </a:custGeom>
            <a:noFill/>
            <a:ln w="30163">
              <a:solidFill>
                <a:srgbClr val="8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71878" name="Line 38"/>
          <p:cNvSpPr>
            <a:spLocks noChangeShapeType="1"/>
          </p:cNvSpPr>
          <p:nvPr/>
        </p:nvSpPr>
        <p:spPr bwMode="auto">
          <a:xfrm>
            <a:off x="5418138" y="3225800"/>
            <a:ext cx="2363787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1879" name="Rectangle 39"/>
          <p:cNvSpPr>
            <a:spLocks noChangeArrowheads="1"/>
          </p:cNvSpPr>
          <p:nvPr/>
        </p:nvSpPr>
        <p:spPr bwMode="auto">
          <a:xfrm>
            <a:off x="5449888" y="3216275"/>
            <a:ext cx="3460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1880" name="Rectangle 40"/>
          <p:cNvSpPr>
            <a:spLocks noChangeArrowheads="1"/>
          </p:cNvSpPr>
          <p:nvPr/>
        </p:nvSpPr>
        <p:spPr bwMode="auto">
          <a:xfrm>
            <a:off x="5449888" y="3292475"/>
            <a:ext cx="1222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en-US" sz="1400">
                <a:solidFill>
                  <a:srgbClr val="000080"/>
                </a:solidFill>
                <a:effectLst/>
                <a:latin typeface="Arial" pitchFamily="34" charset="0"/>
              </a:rPr>
              <a:t> 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881" name="Rectangle 41"/>
          <p:cNvSpPr>
            <a:spLocks noChangeArrowheads="1"/>
          </p:cNvSpPr>
          <p:nvPr/>
        </p:nvSpPr>
        <p:spPr bwMode="auto">
          <a:xfrm>
            <a:off x="5497513" y="3255963"/>
            <a:ext cx="2143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en-US" sz="1700">
                <a:solidFill>
                  <a:srgbClr val="000080"/>
                </a:solidFill>
                <a:effectLst/>
                <a:latin typeface="Arial" pitchFamily="34" charset="0"/>
              </a:rPr>
              <a:t>1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882" name="Rectangle 42"/>
          <p:cNvSpPr>
            <a:spLocks noChangeArrowheads="1"/>
          </p:cNvSpPr>
          <p:nvPr/>
        </p:nvSpPr>
        <p:spPr bwMode="auto">
          <a:xfrm>
            <a:off x="6243638" y="3225800"/>
            <a:ext cx="963612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1883" name="Rectangle 43"/>
          <p:cNvSpPr>
            <a:spLocks noChangeArrowheads="1"/>
          </p:cNvSpPr>
          <p:nvPr/>
        </p:nvSpPr>
        <p:spPr bwMode="auto">
          <a:xfrm>
            <a:off x="6269038" y="3257550"/>
            <a:ext cx="1058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en-US" sz="2000" b="1" i="1">
                <a:solidFill>
                  <a:srgbClr val="009999"/>
                </a:solidFill>
                <a:effectLst/>
                <a:latin typeface="Arial" pitchFamily="34" charset="0"/>
              </a:rPr>
              <a:t>Tracking</a:t>
            </a:r>
            <a:endParaRPr lang="en-US" altLang="en-US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884" name="Rectangle 44"/>
          <p:cNvSpPr>
            <a:spLocks noChangeArrowheads="1"/>
          </p:cNvSpPr>
          <p:nvPr/>
        </p:nvSpPr>
        <p:spPr bwMode="auto">
          <a:xfrm>
            <a:off x="7772400" y="2982913"/>
            <a:ext cx="1185863" cy="752475"/>
          </a:xfrm>
          <a:prstGeom prst="rect">
            <a:avLst/>
          </a:prstGeom>
          <a:solidFill>
            <a:srgbClr val="DDDDDD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1885" name="Rectangle 45"/>
          <p:cNvSpPr>
            <a:spLocks noChangeArrowheads="1"/>
          </p:cNvSpPr>
          <p:nvPr/>
        </p:nvSpPr>
        <p:spPr bwMode="auto">
          <a:xfrm>
            <a:off x="7861300" y="3006725"/>
            <a:ext cx="819150" cy="3175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1886" name="Rectangle 46"/>
          <p:cNvSpPr>
            <a:spLocks noChangeArrowheads="1"/>
          </p:cNvSpPr>
          <p:nvPr/>
        </p:nvSpPr>
        <p:spPr bwMode="auto">
          <a:xfrm>
            <a:off x="7883525" y="3014663"/>
            <a:ext cx="971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en-US" sz="2000" b="1">
                <a:solidFill>
                  <a:srgbClr val="000080"/>
                </a:solidFill>
                <a:effectLst/>
                <a:latin typeface="Arial" pitchFamily="34" charset="0"/>
              </a:rPr>
              <a:t>Obj-Info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887" name="Line 47"/>
          <p:cNvSpPr>
            <a:spLocks noChangeShapeType="1"/>
          </p:cNvSpPr>
          <p:nvPr/>
        </p:nvSpPr>
        <p:spPr bwMode="auto">
          <a:xfrm>
            <a:off x="7772400" y="3305175"/>
            <a:ext cx="1185863" cy="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1888" name="Rectangle 48"/>
          <p:cNvSpPr>
            <a:spLocks noChangeArrowheads="1"/>
          </p:cNvSpPr>
          <p:nvPr/>
        </p:nvSpPr>
        <p:spPr bwMode="auto">
          <a:xfrm>
            <a:off x="7578725" y="3241675"/>
            <a:ext cx="1539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1889" name="Rectangle 49"/>
          <p:cNvSpPr>
            <a:spLocks noChangeArrowheads="1"/>
          </p:cNvSpPr>
          <p:nvPr/>
        </p:nvSpPr>
        <p:spPr bwMode="auto">
          <a:xfrm>
            <a:off x="7575550" y="3281363"/>
            <a:ext cx="214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en-US" sz="1700">
                <a:solidFill>
                  <a:srgbClr val="000080"/>
                </a:solidFill>
                <a:effectLst/>
                <a:latin typeface="Arial" pitchFamily="34" charset="0"/>
              </a:rPr>
              <a:t>1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890" name="Rectangle 50"/>
          <p:cNvSpPr>
            <a:spLocks noChangeArrowheads="1"/>
          </p:cNvSpPr>
          <p:nvPr/>
        </p:nvSpPr>
        <p:spPr bwMode="auto">
          <a:xfrm>
            <a:off x="4456113" y="3422650"/>
            <a:ext cx="6064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1891" name="Rectangle 51"/>
          <p:cNvSpPr>
            <a:spLocks noChangeArrowheads="1"/>
          </p:cNvSpPr>
          <p:nvPr/>
        </p:nvSpPr>
        <p:spPr bwMode="auto">
          <a:xfrm>
            <a:off x="4456113" y="3457575"/>
            <a:ext cx="2889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en-US" sz="1400">
                <a:solidFill>
                  <a:srgbClr val="000000"/>
                </a:solidFill>
                <a:effectLst/>
                <a:latin typeface="Arial" pitchFamily="34" charset="0"/>
              </a:rPr>
              <a:t> …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892" name="Rectangle 52"/>
          <p:cNvSpPr>
            <a:spLocks noChangeArrowheads="1"/>
          </p:cNvSpPr>
          <p:nvPr/>
        </p:nvSpPr>
        <p:spPr bwMode="auto">
          <a:xfrm>
            <a:off x="4268788" y="2982913"/>
            <a:ext cx="1128712" cy="771525"/>
          </a:xfrm>
          <a:prstGeom prst="rect">
            <a:avLst/>
          </a:prstGeom>
          <a:solidFill>
            <a:srgbClr val="DDDDDD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1893" name="Rectangle 53"/>
          <p:cNvSpPr>
            <a:spLocks noChangeArrowheads="1"/>
          </p:cNvSpPr>
          <p:nvPr/>
        </p:nvSpPr>
        <p:spPr bwMode="auto">
          <a:xfrm>
            <a:off x="4365625" y="3022600"/>
            <a:ext cx="982663" cy="3063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1894" name="Rectangle 54"/>
          <p:cNvSpPr>
            <a:spLocks noChangeArrowheads="1"/>
          </p:cNvSpPr>
          <p:nvPr/>
        </p:nvSpPr>
        <p:spPr bwMode="auto">
          <a:xfrm>
            <a:off x="4486275" y="3044825"/>
            <a:ext cx="733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en-US" sz="2000">
                <a:solidFill>
                  <a:srgbClr val="000080"/>
                </a:solidFill>
                <a:effectLst/>
                <a:latin typeface="Arial" pitchFamily="34" charset="0"/>
              </a:rPr>
              <a:t>Object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895" name="Line 55"/>
          <p:cNvSpPr>
            <a:spLocks noChangeShapeType="1"/>
          </p:cNvSpPr>
          <p:nvPr/>
        </p:nvSpPr>
        <p:spPr bwMode="auto">
          <a:xfrm>
            <a:off x="4278313" y="3363913"/>
            <a:ext cx="110172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1896" name="Rectangle 56"/>
          <p:cNvSpPr>
            <a:spLocks noChangeArrowheads="1"/>
          </p:cNvSpPr>
          <p:nvPr/>
        </p:nvSpPr>
        <p:spPr bwMode="auto">
          <a:xfrm>
            <a:off x="7118350" y="2984500"/>
            <a:ext cx="614363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1897" name="Rectangle 57"/>
          <p:cNvSpPr>
            <a:spLocks noChangeArrowheads="1"/>
          </p:cNvSpPr>
          <p:nvPr/>
        </p:nvSpPr>
        <p:spPr bwMode="auto">
          <a:xfrm>
            <a:off x="7118350" y="2976563"/>
            <a:ext cx="609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en-US" sz="1800" i="1">
                <a:solidFill>
                  <a:srgbClr val="000080"/>
                </a:solidFill>
                <a:effectLst/>
                <a:latin typeface="Arial" pitchFamily="34" charset="0"/>
              </a:rPr>
              <a:t>tracks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898" name="Rectangle 58"/>
          <p:cNvSpPr>
            <a:spLocks noChangeArrowheads="1"/>
          </p:cNvSpPr>
          <p:nvPr/>
        </p:nvSpPr>
        <p:spPr bwMode="auto">
          <a:xfrm>
            <a:off x="5430838" y="2990850"/>
            <a:ext cx="10033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1899" name="Rectangle 59"/>
          <p:cNvSpPr>
            <a:spLocks noChangeArrowheads="1"/>
          </p:cNvSpPr>
          <p:nvPr/>
        </p:nvSpPr>
        <p:spPr bwMode="auto">
          <a:xfrm>
            <a:off x="5445125" y="2967038"/>
            <a:ext cx="1016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en-US" sz="1800" i="1">
                <a:solidFill>
                  <a:srgbClr val="000080"/>
                </a:solidFill>
                <a:effectLst/>
                <a:latin typeface="Arial" pitchFamily="34" charset="0"/>
              </a:rPr>
              <a:t>trackedBy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900" name="Rectangle 60"/>
          <p:cNvSpPr>
            <a:spLocks noChangeArrowheads="1"/>
          </p:cNvSpPr>
          <p:nvPr/>
        </p:nvSpPr>
        <p:spPr bwMode="auto">
          <a:xfrm>
            <a:off x="4356100" y="3427413"/>
            <a:ext cx="1028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1901" name="Rectangle 61"/>
          <p:cNvSpPr>
            <a:spLocks noChangeArrowheads="1"/>
          </p:cNvSpPr>
          <p:nvPr/>
        </p:nvSpPr>
        <p:spPr bwMode="auto">
          <a:xfrm>
            <a:off x="4360863" y="3465513"/>
            <a:ext cx="406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en-US" sz="1800">
                <a:solidFill>
                  <a:srgbClr val="000080"/>
                </a:solidFill>
                <a:effectLst/>
                <a:latin typeface="Arial" pitchFamily="34" charset="0"/>
              </a:rPr>
              <a:t>Att: </a:t>
            </a:r>
            <a:endParaRPr lang="en-US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902" name="Rectangle 62"/>
          <p:cNvSpPr>
            <a:spLocks noChangeArrowheads="1"/>
          </p:cNvSpPr>
          <p:nvPr/>
        </p:nvSpPr>
        <p:spPr bwMode="auto">
          <a:xfrm>
            <a:off x="4718050" y="3465513"/>
            <a:ext cx="673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en-US" sz="1800" i="1">
                <a:solidFill>
                  <a:srgbClr val="000080"/>
                </a:solidFill>
                <a:effectLst/>
                <a:latin typeface="Arial" pitchFamily="34" charset="0"/>
              </a:rPr>
              <a:t>Range</a:t>
            </a:r>
            <a:endParaRPr lang="en-US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903" name="Rectangle 63"/>
          <p:cNvSpPr>
            <a:spLocks noChangeArrowheads="1"/>
          </p:cNvSpPr>
          <p:nvPr/>
        </p:nvSpPr>
        <p:spPr bwMode="auto">
          <a:xfrm>
            <a:off x="4510088" y="4143375"/>
            <a:ext cx="9667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1904" name="Rectangle 64"/>
          <p:cNvSpPr>
            <a:spLocks noChangeArrowheads="1"/>
          </p:cNvSpPr>
          <p:nvPr/>
        </p:nvSpPr>
        <p:spPr bwMode="auto">
          <a:xfrm>
            <a:off x="4478338" y="4148138"/>
            <a:ext cx="1028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en-US" sz="2000" i="1">
                <a:solidFill>
                  <a:srgbClr val="800080"/>
                </a:solidFill>
                <a:effectLst/>
                <a:latin typeface="Arial" pitchFamily="34" charset="0"/>
              </a:rPr>
              <a:t>Refers to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905" name="Line 65"/>
          <p:cNvSpPr>
            <a:spLocks noChangeShapeType="1"/>
          </p:cNvSpPr>
          <p:nvPr/>
        </p:nvSpPr>
        <p:spPr bwMode="auto">
          <a:xfrm flipH="1">
            <a:off x="754063" y="3209925"/>
            <a:ext cx="989012" cy="1809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1906" name="Freeform 66"/>
          <p:cNvSpPr>
            <a:spLocks/>
          </p:cNvSpPr>
          <p:nvPr/>
        </p:nvSpPr>
        <p:spPr bwMode="auto">
          <a:xfrm>
            <a:off x="534988" y="2444750"/>
            <a:ext cx="3246437" cy="415925"/>
          </a:xfrm>
          <a:custGeom>
            <a:avLst/>
            <a:gdLst>
              <a:gd name="T0" fmla="*/ 83 w 1799"/>
              <a:gd name="T1" fmla="*/ 0 h 262"/>
              <a:gd name="T2" fmla="*/ 0 w 1799"/>
              <a:gd name="T3" fmla="*/ 262 h 262"/>
              <a:gd name="T4" fmla="*/ 1716 w 1799"/>
              <a:gd name="T5" fmla="*/ 262 h 262"/>
              <a:gd name="T6" fmla="*/ 1799 w 1799"/>
              <a:gd name="T7" fmla="*/ 0 h 262"/>
              <a:gd name="T8" fmla="*/ 83 w 1799"/>
              <a:gd name="T9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9" h="262">
                <a:moveTo>
                  <a:pt x="83" y="0"/>
                </a:moveTo>
                <a:lnTo>
                  <a:pt x="0" y="262"/>
                </a:lnTo>
                <a:lnTo>
                  <a:pt x="1716" y="262"/>
                </a:lnTo>
                <a:lnTo>
                  <a:pt x="1799" y="0"/>
                </a:lnTo>
                <a:lnTo>
                  <a:pt x="83" y="0"/>
                </a:lnTo>
                <a:close/>
              </a:path>
            </a:pathLst>
          </a:custGeom>
          <a:solidFill>
            <a:srgbClr val="DDDDDD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1907" name="Rectangle 67"/>
          <p:cNvSpPr>
            <a:spLocks noChangeArrowheads="1"/>
          </p:cNvSpPr>
          <p:nvPr/>
        </p:nvSpPr>
        <p:spPr bwMode="auto">
          <a:xfrm>
            <a:off x="741363" y="2497138"/>
            <a:ext cx="267493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1908" name="Rectangle 68"/>
          <p:cNvSpPr>
            <a:spLocks noChangeArrowheads="1"/>
          </p:cNvSpPr>
          <p:nvPr/>
        </p:nvSpPr>
        <p:spPr bwMode="auto">
          <a:xfrm>
            <a:off x="731838" y="2546350"/>
            <a:ext cx="2844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en-US" sz="1800">
                <a:solidFill>
                  <a:srgbClr val="000080"/>
                </a:solidFill>
                <a:effectLst/>
                <a:latin typeface="Arial" pitchFamily="34" charset="0"/>
              </a:rPr>
              <a:t>Goal on environment Object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909" name="Line 69"/>
          <p:cNvSpPr>
            <a:spLocks noChangeShapeType="1"/>
          </p:cNvSpPr>
          <p:nvPr/>
        </p:nvSpPr>
        <p:spPr bwMode="auto">
          <a:xfrm>
            <a:off x="1893888" y="3236913"/>
            <a:ext cx="1077912" cy="1270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71933" name="Group 93"/>
          <p:cNvGrpSpPr>
            <a:grpSpLocks/>
          </p:cNvGrpSpPr>
          <p:nvPr/>
        </p:nvGrpSpPr>
        <p:grpSpPr bwMode="auto">
          <a:xfrm>
            <a:off x="1830388" y="3340100"/>
            <a:ext cx="2108200" cy="817563"/>
            <a:chOff x="1117" y="2104"/>
            <a:chExt cx="1328" cy="515"/>
          </a:xfrm>
        </p:grpSpPr>
        <p:sp>
          <p:nvSpPr>
            <p:cNvPr id="1571910" name="Freeform 70"/>
            <p:cNvSpPr>
              <a:spLocks/>
            </p:cNvSpPr>
            <p:nvPr/>
          </p:nvSpPr>
          <p:spPr bwMode="auto">
            <a:xfrm>
              <a:off x="1117" y="2104"/>
              <a:ext cx="1328" cy="511"/>
            </a:xfrm>
            <a:custGeom>
              <a:avLst/>
              <a:gdLst>
                <a:gd name="T0" fmla="*/ 145 w 1159"/>
                <a:gd name="T1" fmla="*/ 0 h 511"/>
                <a:gd name="T2" fmla="*/ 0 w 1159"/>
                <a:gd name="T3" fmla="*/ 511 h 511"/>
                <a:gd name="T4" fmla="*/ 1015 w 1159"/>
                <a:gd name="T5" fmla="*/ 511 h 511"/>
                <a:gd name="T6" fmla="*/ 1159 w 1159"/>
                <a:gd name="T7" fmla="*/ 0 h 511"/>
                <a:gd name="T8" fmla="*/ 145 w 1159"/>
                <a:gd name="T9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9" h="511">
                  <a:moveTo>
                    <a:pt x="145" y="0"/>
                  </a:moveTo>
                  <a:lnTo>
                    <a:pt x="0" y="511"/>
                  </a:lnTo>
                  <a:lnTo>
                    <a:pt x="1015" y="511"/>
                  </a:lnTo>
                  <a:lnTo>
                    <a:pt x="1159" y="0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DDDDDD"/>
            </a:solidFill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1911" name="Rectangle 71"/>
            <p:cNvSpPr>
              <a:spLocks noChangeArrowheads="1"/>
            </p:cNvSpPr>
            <p:nvPr/>
          </p:nvSpPr>
          <p:spPr bwMode="auto">
            <a:xfrm>
              <a:off x="1233" y="2106"/>
              <a:ext cx="1063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1912" name="Rectangle 72"/>
            <p:cNvSpPr>
              <a:spLocks noChangeArrowheads="1"/>
            </p:cNvSpPr>
            <p:nvPr/>
          </p:nvSpPr>
          <p:spPr bwMode="auto">
            <a:xfrm>
              <a:off x="1265" y="2127"/>
              <a:ext cx="11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en-US" sz="1800">
                  <a:solidFill>
                    <a:srgbClr val="000080"/>
                  </a:solidFill>
                  <a:effectLst/>
                  <a:latin typeface="Arial" pitchFamily="34" charset="0"/>
                </a:rPr>
                <a:t>Object Accurately</a:t>
              </a:r>
              <a:endParaRPr lang="en-US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1913" name="Rectangle 73"/>
            <p:cNvSpPr>
              <a:spLocks noChangeArrowheads="1"/>
            </p:cNvSpPr>
            <p:nvPr/>
          </p:nvSpPr>
          <p:spPr bwMode="auto">
            <a:xfrm>
              <a:off x="1463" y="2288"/>
              <a:ext cx="5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en-US" sz="1800" b="1">
                  <a:solidFill>
                    <a:srgbClr val="009999"/>
                  </a:solidFill>
                  <a:effectLst/>
                  <a:latin typeface="Arial" pitchFamily="34" charset="0"/>
                </a:rPr>
                <a:t>Tracked</a:t>
              </a:r>
              <a:endParaRPr lang="en-US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1914" name="Rectangle 74"/>
            <p:cNvSpPr>
              <a:spLocks noChangeArrowheads="1"/>
            </p:cNvSpPr>
            <p:nvPr/>
          </p:nvSpPr>
          <p:spPr bwMode="auto">
            <a:xfrm>
              <a:off x="1401" y="2446"/>
              <a:ext cx="1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en-US" sz="1800">
                  <a:solidFill>
                    <a:srgbClr val="000080"/>
                  </a:solidFill>
                  <a:effectLst/>
                  <a:latin typeface="Arial" pitchFamily="34" charset="0"/>
                </a:rPr>
                <a:t>By</a:t>
              </a:r>
              <a:endParaRPr lang="en-US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1915" name="Rectangle 75"/>
            <p:cNvSpPr>
              <a:spLocks noChangeArrowheads="1"/>
            </p:cNvSpPr>
            <p:nvPr/>
          </p:nvSpPr>
          <p:spPr bwMode="auto">
            <a:xfrm>
              <a:off x="1565" y="2446"/>
              <a:ext cx="58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0" lang="en-US" altLang="en-US" sz="1800" i="1">
                  <a:solidFill>
                    <a:srgbClr val="000080"/>
                  </a:solidFill>
                  <a:effectLst/>
                  <a:latin typeface="Arial" pitchFamily="34" charset="0"/>
                </a:rPr>
                <a:t>Obj-Info</a:t>
              </a:r>
              <a:endParaRPr lang="en-US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571918" name="Group 78"/>
          <p:cNvGrpSpPr>
            <a:grpSpLocks/>
          </p:cNvGrpSpPr>
          <p:nvPr/>
        </p:nvGrpSpPr>
        <p:grpSpPr bwMode="auto">
          <a:xfrm>
            <a:off x="1739900" y="2840038"/>
            <a:ext cx="161925" cy="249237"/>
            <a:chOff x="1096" y="1789"/>
            <a:chExt cx="102" cy="157"/>
          </a:xfrm>
        </p:grpSpPr>
        <p:sp>
          <p:nvSpPr>
            <p:cNvPr id="1571916" name="Line 76"/>
            <p:cNvSpPr>
              <a:spLocks noChangeShapeType="1"/>
            </p:cNvSpPr>
            <p:nvPr/>
          </p:nvSpPr>
          <p:spPr bwMode="auto">
            <a:xfrm flipH="1">
              <a:off x="1143" y="1894"/>
              <a:ext cx="3" cy="5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1917" name="Freeform 77"/>
            <p:cNvSpPr>
              <a:spLocks/>
            </p:cNvSpPr>
            <p:nvPr/>
          </p:nvSpPr>
          <p:spPr bwMode="auto">
            <a:xfrm>
              <a:off x="1096" y="1789"/>
              <a:ext cx="102" cy="110"/>
            </a:xfrm>
            <a:custGeom>
              <a:avLst/>
              <a:gdLst>
                <a:gd name="T0" fmla="*/ 102 w 102"/>
                <a:gd name="T1" fmla="*/ 110 h 110"/>
                <a:gd name="T2" fmla="*/ 55 w 102"/>
                <a:gd name="T3" fmla="*/ 0 h 110"/>
                <a:gd name="T4" fmla="*/ 0 w 102"/>
                <a:gd name="T5" fmla="*/ 105 h 110"/>
                <a:gd name="T6" fmla="*/ 102 w 102"/>
                <a:gd name="T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110">
                  <a:moveTo>
                    <a:pt x="102" y="110"/>
                  </a:moveTo>
                  <a:lnTo>
                    <a:pt x="55" y="0"/>
                  </a:lnTo>
                  <a:lnTo>
                    <a:pt x="0" y="105"/>
                  </a:lnTo>
                  <a:lnTo>
                    <a:pt x="10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71919" name="Oval 79"/>
          <p:cNvSpPr>
            <a:spLocks noChangeArrowheads="1"/>
          </p:cNvSpPr>
          <p:nvPr/>
        </p:nvSpPr>
        <p:spPr bwMode="auto">
          <a:xfrm>
            <a:off x="1725613" y="3101975"/>
            <a:ext cx="163512" cy="179388"/>
          </a:xfrm>
          <a:prstGeom prst="ellips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1920" name="Line 80"/>
          <p:cNvSpPr>
            <a:spLocks noChangeShapeType="1"/>
          </p:cNvSpPr>
          <p:nvPr/>
        </p:nvSpPr>
        <p:spPr bwMode="auto">
          <a:xfrm>
            <a:off x="1006475" y="3629025"/>
            <a:ext cx="1588" cy="2730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1921" name="Freeform 81"/>
          <p:cNvSpPr>
            <a:spLocks/>
          </p:cNvSpPr>
          <p:nvPr/>
        </p:nvSpPr>
        <p:spPr bwMode="auto">
          <a:xfrm>
            <a:off x="112713" y="3359150"/>
            <a:ext cx="1873250" cy="415925"/>
          </a:xfrm>
          <a:custGeom>
            <a:avLst/>
            <a:gdLst>
              <a:gd name="T0" fmla="*/ 79 w 1095"/>
              <a:gd name="T1" fmla="*/ 0 h 262"/>
              <a:gd name="T2" fmla="*/ 0 w 1095"/>
              <a:gd name="T3" fmla="*/ 262 h 262"/>
              <a:gd name="T4" fmla="*/ 1017 w 1095"/>
              <a:gd name="T5" fmla="*/ 262 h 262"/>
              <a:gd name="T6" fmla="*/ 1095 w 1095"/>
              <a:gd name="T7" fmla="*/ 0 h 262"/>
              <a:gd name="T8" fmla="*/ 79 w 1095"/>
              <a:gd name="T9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5" h="262">
                <a:moveTo>
                  <a:pt x="79" y="0"/>
                </a:moveTo>
                <a:lnTo>
                  <a:pt x="0" y="262"/>
                </a:lnTo>
                <a:lnTo>
                  <a:pt x="1017" y="262"/>
                </a:lnTo>
                <a:lnTo>
                  <a:pt x="1095" y="0"/>
                </a:lnTo>
                <a:lnTo>
                  <a:pt x="79" y="0"/>
                </a:lnTo>
                <a:close/>
              </a:path>
            </a:pathLst>
          </a:custGeom>
          <a:solidFill>
            <a:srgbClr val="DDDDDD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1922" name="Rectangle 82"/>
          <p:cNvSpPr>
            <a:spLocks noChangeArrowheads="1"/>
          </p:cNvSpPr>
          <p:nvPr/>
        </p:nvSpPr>
        <p:spPr bwMode="auto">
          <a:xfrm>
            <a:off x="206375" y="3398838"/>
            <a:ext cx="1611313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1923" name="Rectangle 83"/>
          <p:cNvSpPr>
            <a:spLocks noChangeArrowheads="1"/>
          </p:cNvSpPr>
          <p:nvPr/>
        </p:nvSpPr>
        <p:spPr bwMode="auto">
          <a:xfrm>
            <a:off x="244475" y="3459163"/>
            <a:ext cx="860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en-US" sz="1800">
                <a:solidFill>
                  <a:srgbClr val="000080"/>
                </a:solidFill>
                <a:effectLst/>
                <a:latin typeface="Arial" pitchFamily="34" charset="0"/>
              </a:rPr>
              <a:t>Goal on</a:t>
            </a:r>
            <a:r>
              <a:rPr kumimoji="0" lang="en-US" altLang="en-US" sz="1700">
                <a:solidFill>
                  <a:srgbClr val="000080"/>
                </a:solidFill>
                <a:effectLst/>
                <a:latin typeface="Arial" pitchFamily="34" charset="0"/>
              </a:rPr>
              <a:t> 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924" name="Rectangle 84"/>
          <p:cNvSpPr>
            <a:spLocks noChangeArrowheads="1"/>
          </p:cNvSpPr>
          <p:nvPr/>
        </p:nvSpPr>
        <p:spPr bwMode="auto">
          <a:xfrm>
            <a:off x="1025525" y="3459163"/>
            <a:ext cx="812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en-US" sz="1800" i="1">
                <a:solidFill>
                  <a:srgbClr val="000080"/>
                </a:solidFill>
                <a:effectLst/>
                <a:latin typeface="Arial" pitchFamily="34" charset="0"/>
              </a:rPr>
              <a:t>Obj-Info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925" name="Line 85"/>
          <p:cNvSpPr>
            <a:spLocks noChangeShapeType="1"/>
          </p:cNvSpPr>
          <p:nvPr/>
        </p:nvSpPr>
        <p:spPr bwMode="auto">
          <a:xfrm>
            <a:off x="1006475" y="4095750"/>
            <a:ext cx="1588" cy="23653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1926" name="Freeform 86"/>
          <p:cNvSpPr>
            <a:spLocks/>
          </p:cNvSpPr>
          <p:nvPr/>
        </p:nvSpPr>
        <p:spPr bwMode="auto">
          <a:xfrm>
            <a:off x="144463" y="4233863"/>
            <a:ext cx="1841500" cy="398462"/>
          </a:xfrm>
          <a:custGeom>
            <a:avLst/>
            <a:gdLst>
              <a:gd name="T0" fmla="*/ 218 w 1079"/>
              <a:gd name="T1" fmla="*/ 0 h 210"/>
              <a:gd name="T2" fmla="*/ 860 w 1079"/>
              <a:gd name="T3" fmla="*/ 0 h 210"/>
              <a:gd name="T4" fmla="*/ 1079 w 1079"/>
              <a:gd name="T5" fmla="*/ 105 h 210"/>
              <a:gd name="T6" fmla="*/ 860 w 1079"/>
              <a:gd name="T7" fmla="*/ 210 h 210"/>
              <a:gd name="T8" fmla="*/ 218 w 1079"/>
              <a:gd name="T9" fmla="*/ 210 h 210"/>
              <a:gd name="T10" fmla="*/ 0 w 1079"/>
              <a:gd name="T11" fmla="*/ 105 h 210"/>
              <a:gd name="T12" fmla="*/ 218 w 1079"/>
              <a:gd name="T1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9" h="210">
                <a:moveTo>
                  <a:pt x="218" y="0"/>
                </a:moveTo>
                <a:lnTo>
                  <a:pt x="860" y="0"/>
                </a:lnTo>
                <a:lnTo>
                  <a:pt x="1079" y="105"/>
                </a:lnTo>
                <a:lnTo>
                  <a:pt x="860" y="210"/>
                </a:lnTo>
                <a:lnTo>
                  <a:pt x="218" y="210"/>
                </a:lnTo>
                <a:lnTo>
                  <a:pt x="0" y="105"/>
                </a:lnTo>
                <a:lnTo>
                  <a:pt x="218" y="0"/>
                </a:lnTo>
                <a:close/>
              </a:path>
            </a:pathLst>
          </a:custGeom>
          <a:solidFill>
            <a:srgbClr val="FBD9DC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1927" name="Rectangle 87"/>
          <p:cNvSpPr>
            <a:spLocks noChangeArrowheads="1"/>
          </p:cNvSpPr>
          <p:nvPr/>
        </p:nvSpPr>
        <p:spPr bwMode="auto">
          <a:xfrm>
            <a:off x="290513" y="4246563"/>
            <a:ext cx="146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1928" name="Rectangle 88"/>
          <p:cNvSpPr>
            <a:spLocks noChangeArrowheads="1"/>
          </p:cNvSpPr>
          <p:nvPr/>
        </p:nvSpPr>
        <p:spPr bwMode="auto">
          <a:xfrm>
            <a:off x="304800" y="4314825"/>
            <a:ext cx="1498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en-US" sz="1800">
                <a:solidFill>
                  <a:srgbClr val="000080"/>
                </a:solidFill>
                <a:effectLst/>
                <a:latin typeface="Arial" pitchFamily="34" charset="0"/>
              </a:rPr>
              <a:t>Software-to-be</a:t>
            </a:r>
            <a:endParaRPr lang="en-US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929" name="Oval 89"/>
          <p:cNvSpPr>
            <a:spLocks noChangeArrowheads="1"/>
          </p:cNvSpPr>
          <p:nvPr/>
        </p:nvSpPr>
        <p:spPr bwMode="auto">
          <a:xfrm>
            <a:off x="919163" y="3902075"/>
            <a:ext cx="161925" cy="182563"/>
          </a:xfrm>
          <a:prstGeom prst="ellips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1930" name="Rectangle 90"/>
          <p:cNvSpPr>
            <a:spLocks noChangeArrowheads="1"/>
          </p:cNvSpPr>
          <p:nvPr/>
        </p:nvSpPr>
        <p:spPr bwMode="auto">
          <a:xfrm>
            <a:off x="7824788" y="3375025"/>
            <a:ext cx="10287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1931" name="Rectangle 91"/>
          <p:cNvSpPr>
            <a:spLocks noChangeArrowheads="1"/>
          </p:cNvSpPr>
          <p:nvPr/>
        </p:nvSpPr>
        <p:spPr bwMode="auto">
          <a:xfrm>
            <a:off x="7845425" y="3411538"/>
            <a:ext cx="406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en-US" sz="1800">
                <a:solidFill>
                  <a:srgbClr val="000080"/>
                </a:solidFill>
                <a:effectLst/>
                <a:latin typeface="Arial" pitchFamily="34" charset="0"/>
              </a:rPr>
              <a:t>Att: </a:t>
            </a:r>
            <a:endParaRPr lang="en-US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1932" name="Rectangle 92"/>
          <p:cNvSpPr>
            <a:spLocks noChangeArrowheads="1"/>
          </p:cNvSpPr>
          <p:nvPr/>
        </p:nvSpPr>
        <p:spPr bwMode="auto">
          <a:xfrm>
            <a:off x="8201025" y="3411538"/>
            <a:ext cx="673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en-US" sz="1800" i="1">
                <a:solidFill>
                  <a:srgbClr val="000080"/>
                </a:solidFill>
                <a:effectLst/>
                <a:latin typeface="Arial" pitchFamily="34" charset="0"/>
              </a:rPr>
              <a:t>Range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8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14325"/>
            <a:ext cx="8653463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altLang="en-US"/>
              <a:t>Identifying associations from </a:t>
            </a:r>
            <a:br>
              <a:rPr kumimoji="0" lang="en-US" altLang="en-US"/>
            </a:br>
            <a:r>
              <a:rPr kumimoji="0" lang="en-US" altLang="en-US"/>
              <a:t>domain invariants on multiple objects</a:t>
            </a:r>
            <a:endParaRPr kumimoji="0" lang="en-US" altLang="en-US" sz="2500"/>
          </a:p>
        </p:txBody>
      </p:sp>
      <p:sp>
        <p:nvSpPr>
          <p:cNvPr id="15728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6213" y="1063625"/>
            <a:ext cx="8810625" cy="4589463"/>
          </a:xfrm>
        </p:spPr>
        <p:txBody>
          <a:bodyPr/>
          <a:lstStyle/>
          <a:p>
            <a:r>
              <a:rPr lang="en-US" altLang="en-US"/>
              <a:t>Domain properties in goal refinements are to be defined in annotations of the object model  </a:t>
            </a:r>
            <a:r>
              <a:rPr lang="en-US" altLang="en-US" sz="2000"/>
              <a:t>(as seen before) </a:t>
            </a:r>
            <a:endParaRPr lang="en-US" altLang="en-US"/>
          </a:p>
          <a:p>
            <a:pPr lvl="1">
              <a:lnSpc>
                <a:spcPct val="100000"/>
              </a:lnSpc>
            </a:pPr>
            <a:r>
              <a:rPr lang="en-US" altLang="en-US"/>
              <a:t>invariants on single objects they constrain</a:t>
            </a:r>
          </a:p>
          <a:p>
            <a:pPr>
              <a:spcBef>
                <a:spcPct val="60000"/>
              </a:spcBef>
            </a:pPr>
            <a:r>
              <a:rPr lang="en-US" altLang="en-US"/>
              <a:t>Invariant seeming to constrain multiple objects ...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/>
              <a:t>                  </a:t>
            </a:r>
            <a:r>
              <a:rPr lang="en-US" altLang="en-US">
                <a:solidFill>
                  <a:schemeClr val="tx2"/>
                </a:solidFill>
              </a:rPr>
              <a:t>? =&gt; ?</a:t>
            </a:r>
            <a:r>
              <a:rPr lang="en-US" altLang="en-US"/>
              <a:t>  constrains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missing association</a:t>
            </a:r>
            <a:r>
              <a:rPr lang="en-US" altLang="en-US"/>
              <a:t> among these  </a:t>
            </a:r>
            <a:r>
              <a:rPr lang="en-US" altLang="en-US">
                <a:solidFill>
                  <a:schemeClr val="tx2"/>
                </a:solidFill>
              </a:rPr>
              <a:t>?</a:t>
            </a:r>
            <a:endParaRPr lang="en-US" altLang="en-US" sz="2000"/>
          </a:p>
          <a:p>
            <a:pPr lvl="1">
              <a:lnSpc>
                <a:spcPct val="140000"/>
              </a:lnSpc>
            </a:pPr>
            <a:r>
              <a:rPr lang="en-US" altLang="en-US" sz="2000"/>
              <a:t>e.g. 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“A platform cannot accommodate more than one train at a time”</a:t>
            </a:r>
          </a:p>
          <a:p>
            <a:pPr lvl="1">
              <a:buFontTx/>
              <a:buNone/>
            </a:pPr>
            <a:r>
              <a:rPr lang="en-US" altLang="en-US" sz="2000"/>
              <a:t>        </a:t>
            </a:r>
            <a:r>
              <a:rPr lang="en-US" altLang="en-US"/>
              <a:t>... constrains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platforms </a:t>
            </a:r>
            <a:r>
              <a:rPr lang="en-US" altLang="en-US" sz="2000">
                <a:solidFill>
                  <a:schemeClr val="tx2"/>
                </a:solidFill>
              </a:rPr>
              <a:t>?</a:t>
            </a:r>
            <a:r>
              <a:rPr lang="en-US" altLang="en-US" sz="2000"/>
              <a:t>  ... or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trains </a:t>
            </a:r>
            <a:r>
              <a:rPr lang="en-US" altLang="en-US" sz="2000">
                <a:solidFill>
                  <a:schemeClr val="tx2"/>
                </a:solidFill>
              </a:rPr>
              <a:t>?</a:t>
            </a:r>
            <a:endParaRPr lang="en-US" altLang="en-US" sz="2000"/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        </a:t>
            </a:r>
            <a:r>
              <a:rPr lang="en-US" altLang="en-US">
                <a:solidFill>
                  <a:schemeClr val="tx2"/>
                </a:solidFill>
              </a:rPr>
              <a:t>=&gt;  </a:t>
            </a:r>
            <a:r>
              <a:rPr lang="en-US" altLang="en-US"/>
              <a:t>to be attached to missing association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At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en-US" altLang="en-US"/>
              <a:t>linking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                                                                                     Train</a:t>
            </a:r>
            <a:r>
              <a:rPr lang="en-US" altLang="en-US"/>
              <a:t> and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Platform</a:t>
            </a:r>
          </a:p>
        </p:txBody>
      </p:sp>
      <p:pic>
        <p:nvPicPr>
          <p:cNvPr id="1572868" name="Picture 1028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114300"/>
            <a:ext cx="1079500" cy="10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72869" name="Object 1029"/>
          <p:cNvGraphicFramePr>
            <a:graphicFrameLocks noChangeAspect="1"/>
          </p:cNvGraphicFramePr>
          <p:nvPr/>
        </p:nvGraphicFramePr>
        <p:xfrm flipH="1">
          <a:off x="7234238" y="5556250"/>
          <a:ext cx="13208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873" name="Clip" r:id="rId5" imgW="5096880" imgH="2642760" progId="MS_ClipArt_Gallery.2">
                  <p:embed/>
                </p:oleObj>
              </mc:Choice>
              <mc:Fallback>
                <p:oleObj name="Clip" r:id="rId5" imgW="5096880" imgH="2642760" progId="MS_ClipArt_Gallery.2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7234238" y="5556250"/>
                        <a:ext cx="13208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54075" y="228600"/>
            <a:ext cx="6896100" cy="130968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600"/>
              <a:t>Derivation links between </a:t>
            </a:r>
            <a:br>
              <a:rPr lang="en-US" altLang="en-US" sz="2600"/>
            </a:br>
            <a:r>
              <a:rPr lang="en-US" altLang="en-US" sz="2600"/>
              <a:t>goal model &amp; object model </a:t>
            </a:r>
            <a:br>
              <a:rPr lang="en-US" altLang="en-US" sz="2600"/>
            </a:br>
            <a:r>
              <a:rPr lang="en-US" altLang="en-US" sz="2600"/>
              <a:t>are bidirectional</a:t>
            </a:r>
            <a:endParaRPr lang="en-US" altLang="en-US"/>
          </a:p>
        </p:txBody>
      </p:sp>
      <p:sp>
        <p:nvSpPr>
          <p:cNvPr id="15738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From goals to objects ...</a:t>
            </a:r>
          </a:p>
          <a:p>
            <a:pPr lvl="1"/>
            <a:r>
              <a:rPr lang="en-US" altLang="en-US" sz="2000"/>
              <a:t>as just seen</a:t>
            </a:r>
          </a:p>
          <a:p>
            <a:pPr>
              <a:lnSpc>
                <a:spcPct val="140000"/>
              </a:lnSpc>
            </a:pPr>
            <a:r>
              <a:rPr lang="en-US" altLang="en-US"/>
              <a:t>From objects to goals ...</a:t>
            </a:r>
          </a:p>
          <a:p>
            <a:pPr lvl="1"/>
            <a:r>
              <a:rPr lang="en-US" altLang="en-US" sz="2000"/>
              <a:t>Domain concepts that should “obviously” appear in object model ...</a:t>
            </a:r>
          </a:p>
          <a:p>
            <a:pPr lvl="2"/>
            <a:r>
              <a:rPr lang="en-US" altLang="en-US">
                <a:solidFill>
                  <a:schemeClr val="tx2"/>
                </a:solidFill>
              </a:rPr>
              <a:t>WHY?  =&gt;</a:t>
            </a:r>
            <a:r>
              <a:rPr lang="en-US" altLang="en-US"/>
              <a:t>   missing goals in goal model</a:t>
            </a:r>
          </a:p>
          <a:p>
            <a:pPr lvl="1">
              <a:lnSpc>
                <a:spcPct val="130000"/>
              </a:lnSpc>
            </a:pPr>
            <a:r>
              <a:rPr lang="en-US" altLang="en-US" sz="2000"/>
              <a:t>Systematic association decoration with multiplicities ...</a:t>
            </a:r>
          </a:p>
          <a:p>
            <a:pPr lvl="2"/>
            <a:r>
              <a:rPr lang="en-US" altLang="en-US">
                <a:solidFill>
                  <a:schemeClr val="tx2"/>
                </a:solidFill>
              </a:rPr>
              <a:t>prescriptive?  =&gt;  </a:t>
            </a:r>
            <a:r>
              <a:rPr lang="en-US" altLang="en-US"/>
              <a:t>missing goals in goal model</a:t>
            </a:r>
          </a:p>
          <a:p>
            <a:pPr lvl="2"/>
            <a:r>
              <a:rPr lang="en-US" altLang="en-US"/>
              <a:t>			    </a:t>
            </a:r>
            <a:r>
              <a:rPr lang="en-US" altLang="en-US">
                <a:solidFill>
                  <a:schemeClr val="tx2"/>
                </a:solidFill>
              </a:rPr>
              <a:t>WHY?  =&gt;   </a:t>
            </a:r>
            <a:r>
              <a:rPr lang="en-US" altLang="en-US"/>
              <a:t>parent goals</a:t>
            </a:r>
          </a:p>
          <a:p>
            <a:pPr lvl="2"/>
            <a:r>
              <a:rPr lang="en-US" altLang="en-US">
                <a:solidFill>
                  <a:schemeClr val="tx2"/>
                </a:solidFill>
              </a:rPr>
              <a:t>                            HOW?</a:t>
            </a:r>
            <a:r>
              <a:rPr lang="en-US" altLang="en-US"/>
              <a:t>  </a:t>
            </a:r>
            <a:r>
              <a:rPr lang="en-US" altLang="en-US">
                <a:solidFill>
                  <a:schemeClr val="tx2"/>
                </a:solidFill>
              </a:rPr>
              <a:t>=&gt;</a:t>
            </a:r>
            <a:r>
              <a:rPr lang="en-US" altLang="en-US"/>
              <a:t>  subgoals</a:t>
            </a:r>
          </a:p>
        </p:txBody>
      </p:sp>
      <p:graphicFrame>
        <p:nvGraphicFramePr>
          <p:cNvPr id="1573893" name="Object 1029"/>
          <p:cNvGraphicFramePr>
            <a:graphicFrameLocks noChangeAspect="1"/>
          </p:cNvGraphicFramePr>
          <p:nvPr/>
        </p:nvGraphicFramePr>
        <p:xfrm>
          <a:off x="446088" y="287338"/>
          <a:ext cx="7207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906" name="Clip" r:id="rId4" imgW="845640" imgH="938520" progId="MS_ClipArt_Gallery.2">
                  <p:embed/>
                </p:oleObj>
              </mc:Choice>
              <mc:Fallback>
                <p:oleObj name="Clip" r:id="rId4" imgW="845640" imgH="938520" progId="MS_ClipArt_Gallery.2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287338"/>
                        <a:ext cx="72072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73894" name="Group 1030"/>
          <p:cNvGrpSpPr>
            <a:grpSpLocks/>
          </p:cNvGrpSpPr>
          <p:nvPr/>
        </p:nvGrpSpPr>
        <p:grpSpPr bwMode="auto">
          <a:xfrm>
            <a:off x="7689850" y="554038"/>
            <a:ext cx="998538" cy="563562"/>
            <a:chOff x="192" y="143"/>
            <a:chExt cx="629" cy="355"/>
          </a:xfrm>
        </p:grpSpPr>
        <p:sp>
          <p:nvSpPr>
            <p:cNvPr id="1573895" name="Rectangle 1031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3896" name="Rectangle 1032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3897" name="Rectangle 1033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3898" name="Line 1034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3899" name="Line 1035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3900" name="Line 1036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3901" name="Line 1037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573902" name="Picture 1038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975" y="5008563"/>
            <a:ext cx="1079500" cy="105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012" name="Line 36"/>
          <p:cNvSpPr>
            <a:spLocks noChangeShapeType="1"/>
          </p:cNvSpPr>
          <p:nvPr/>
        </p:nvSpPr>
        <p:spPr bwMode="auto">
          <a:xfrm>
            <a:off x="6002338" y="5715000"/>
            <a:ext cx="0" cy="295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5011" name="Line 35"/>
          <p:cNvSpPr>
            <a:spLocks noChangeShapeType="1"/>
          </p:cNvSpPr>
          <p:nvPr/>
        </p:nvSpPr>
        <p:spPr bwMode="auto">
          <a:xfrm>
            <a:off x="4470400" y="5713413"/>
            <a:ext cx="0" cy="295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125" y="222250"/>
            <a:ext cx="7845425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en-US" altLang="en-US"/>
              <a:t>Object </a:t>
            </a:r>
            <a:r>
              <a:rPr kumimoji="0" lang="en-US" altLang="en-US" i="1"/>
              <a:t>or</a:t>
            </a:r>
            <a:r>
              <a:rPr kumimoji="0" lang="en-US" altLang="en-US"/>
              <a:t>  attribute ?</a:t>
            </a:r>
          </a:p>
        </p:txBody>
      </p:sp>
      <p:sp>
        <p:nvSpPr>
          <p:cNvPr id="153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" y="930275"/>
            <a:ext cx="8801100" cy="3470275"/>
          </a:xfrm>
          <a:noFill/>
        </p:spPr>
        <p:txBody>
          <a:bodyPr/>
          <a:lstStyle/>
          <a:p>
            <a:pPr>
              <a:spcBef>
                <a:spcPct val="80000"/>
              </a:spcBef>
              <a:buFont typeface="Wingdings" pitchFamily="2" charset="2"/>
              <a:buNone/>
            </a:pPr>
            <a:r>
              <a:rPr lang="en-US" altLang="en-US" sz="3100" b="1">
                <a:solidFill>
                  <a:schemeClr val="tx2"/>
                </a:solidFill>
                <a:latin typeface="Wingdings" pitchFamily="2" charset="2"/>
              </a:rPr>
              <a:t>F</a:t>
            </a:r>
            <a:r>
              <a:rPr lang="en-US" altLang="en-US"/>
              <a:t> For </a:t>
            </a:r>
            <a:r>
              <a:rPr lang="en-US" altLang="en-US" i="1">
                <a:solidFill>
                  <a:srgbClr val="006666"/>
                </a:solidFill>
              </a:rPr>
              <a:t>X</a:t>
            </a:r>
            <a:r>
              <a:rPr lang="en-US" altLang="en-US"/>
              <a:t>: conceptual item in goal specs,  make </a:t>
            </a:r>
            <a:r>
              <a:rPr lang="en-US" altLang="en-US" i="1"/>
              <a:t>X</a:t>
            </a:r>
            <a:r>
              <a:rPr lang="en-US" altLang="en-US"/>
              <a:t> an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attribute</a:t>
            </a:r>
            <a:r>
              <a:rPr lang="en-US" altLang="en-US"/>
              <a:t> if...   </a:t>
            </a:r>
          </a:p>
          <a:p>
            <a:pPr lvl="1">
              <a:buClr>
                <a:srgbClr val="A50021"/>
              </a:buClr>
            </a:pPr>
            <a:r>
              <a:rPr lang="en-US" altLang="en-US" sz="2000" i="1"/>
              <a:t>X</a:t>
            </a:r>
            <a:r>
              <a:rPr lang="en-US" altLang="en-US" sz="2000"/>
              <a:t> is a function:  yielding one single value (possibly structured) when applied to conceptual instance</a:t>
            </a:r>
          </a:p>
          <a:p>
            <a:pPr lvl="1">
              <a:buClr>
                <a:srgbClr val="A50021"/>
              </a:buClr>
            </a:pPr>
            <a:r>
              <a:rPr lang="en-US" altLang="en-US" sz="2000"/>
              <a:t>instances of </a:t>
            </a:r>
            <a:r>
              <a:rPr lang="en-US" altLang="en-US" sz="2000" i="1"/>
              <a:t>X</a:t>
            </a:r>
            <a:r>
              <a:rPr lang="en-US" altLang="en-US" sz="2000"/>
              <a:t> need not be distinguished</a:t>
            </a:r>
          </a:p>
          <a:p>
            <a:pPr lvl="1">
              <a:buClr>
                <a:srgbClr val="A50021"/>
              </a:buClr>
            </a:pPr>
            <a:r>
              <a:rPr lang="en-US" altLang="en-US" sz="2000"/>
              <a:t>you don’t want to attach attributes/associations to </a:t>
            </a:r>
            <a:r>
              <a:rPr lang="en-US" altLang="en-US" sz="2000" i="1"/>
              <a:t>X</a:t>
            </a:r>
            <a:r>
              <a:rPr lang="en-US" altLang="en-US" sz="2000"/>
              <a:t>, specialize it, or aggregate/decompose it</a:t>
            </a:r>
          </a:p>
          <a:p>
            <a:pPr lvl="1">
              <a:buClr>
                <a:srgbClr val="A50021"/>
              </a:buClr>
            </a:pPr>
            <a:r>
              <a:rPr lang="en-US" altLang="en-US" sz="2000"/>
              <a:t>its range is not a concept you want to specialize or attach attributes/associations</a:t>
            </a:r>
          </a:p>
        </p:txBody>
      </p:sp>
      <p:grpSp>
        <p:nvGrpSpPr>
          <p:cNvPr id="1534980" name="Group 4"/>
          <p:cNvGrpSpPr>
            <a:grpSpLocks/>
          </p:cNvGrpSpPr>
          <p:nvPr/>
        </p:nvGrpSpPr>
        <p:grpSpPr bwMode="auto">
          <a:xfrm>
            <a:off x="1508125" y="4567238"/>
            <a:ext cx="1762125" cy="804862"/>
            <a:chOff x="2480" y="13460"/>
            <a:chExt cx="1940" cy="980"/>
          </a:xfrm>
        </p:grpSpPr>
        <p:sp>
          <p:nvSpPr>
            <p:cNvPr id="1534981" name="Text Box 5"/>
            <p:cNvSpPr txBox="1">
              <a:spLocks noChangeArrowheads="1"/>
            </p:cNvSpPr>
            <p:nvPr/>
          </p:nvSpPr>
          <p:spPr bwMode="auto">
            <a:xfrm>
              <a:off x="2480" y="13460"/>
              <a:ext cx="1920" cy="980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Book</a:t>
              </a:r>
            </a:p>
            <a:p>
              <a:pPr algn="l">
                <a:spcBef>
                  <a:spcPts val="60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Authors: </a:t>
              </a:r>
              <a:r>
                <a:rPr lang="fr-BE" altLang="en-US" sz="1800" i="1">
                  <a:solidFill>
                    <a:schemeClr val="tx1"/>
                  </a:solidFill>
                  <a:effectLst/>
                  <a:latin typeface="Arial" pitchFamily="34" charset="0"/>
                </a:rPr>
                <a:t>String</a:t>
              </a: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4982" name="Line 6"/>
            <p:cNvSpPr>
              <a:spLocks noChangeShapeType="1"/>
            </p:cNvSpPr>
            <p:nvPr/>
          </p:nvSpPr>
          <p:spPr bwMode="auto">
            <a:xfrm>
              <a:off x="2500" y="13900"/>
              <a:ext cx="19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4990" name="Text Box 14"/>
          <p:cNvSpPr txBox="1">
            <a:spLocks noChangeArrowheads="1"/>
          </p:cNvSpPr>
          <p:nvPr/>
        </p:nvSpPr>
        <p:spPr bwMode="auto">
          <a:xfrm>
            <a:off x="3668713" y="4694238"/>
            <a:ext cx="5365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1" i="1">
                <a:solidFill>
                  <a:schemeClr val="tx1"/>
                </a:solidFill>
                <a:effectLst/>
                <a:latin typeface="Arial" pitchFamily="34" charset="0"/>
              </a:rPr>
              <a:t>vs.</a:t>
            </a:r>
          </a:p>
        </p:txBody>
      </p:sp>
      <p:pic>
        <p:nvPicPr>
          <p:cNvPr id="1534999" name="Picture 23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34983" name="Group 7"/>
          <p:cNvGrpSpPr>
            <a:grpSpLocks/>
          </p:cNvGrpSpPr>
          <p:nvPr/>
        </p:nvGrpSpPr>
        <p:grpSpPr bwMode="auto">
          <a:xfrm>
            <a:off x="4633913" y="4465638"/>
            <a:ext cx="1049337" cy="804862"/>
            <a:chOff x="2480" y="13460"/>
            <a:chExt cx="1940" cy="980"/>
          </a:xfrm>
        </p:grpSpPr>
        <p:sp>
          <p:nvSpPr>
            <p:cNvPr id="1534984" name="Text Box 8"/>
            <p:cNvSpPr txBox="1">
              <a:spLocks noChangeArrowheads="1"/>
            </p:cNvSpPr>
            <p:nvPr/>
          </p:nvSpPr>
          <p:spPr bwMode="auto">
            <a:xfrm>
              <a:off x="2480" y="13460"/>
              <a:ext cx="1920" cy="980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Author</a:t>
              </a:r>
            </a:p>
            <a:p>
              <a:pPr algn="l">
                <a:spcBef>
                  <a:spcPts val="600"/>
                </a:spcBef>
              </a:pP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4985" name="Line 9"/>
            <p:cNvSpPr>
              <a:spLocks noChangeShapeType="1"/>
            </p:cNvSpPr>
            <p:nvPr/>
          </p:nvSpPr>
          <p:spPr bwMode="auto">
            <a:xfrm>
              <a:off x="2500" y="13900"/>
              <a:ext cx="19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4986" name="Text Box 10"/>
          <p:cNvSpPr txBox="1">
            <a:spLocks noChangeArrowheads="1"/>
          </p:cNvSpPr>
          <p:nvPr/>
        </p:nvSpPr>
        <p:spPr bwMode="auto">
          <a:xfrm>
            <a:off x="6702425" y="4433888"/>
            <a:ext cx="784225" cy="803275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Book</a:t>
            </a:r>
          </a:p>
          <a:p>
            <a:pPr algn="l">
              <a:spcBef>
                <a:spcPts val="600"/>
              </a:spcBef>
            </a:pP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4987" name="Line 11"/>
          <p:cNvSpPr>
            <a:spLocks noChangeShapeType="1"/>
          </p:cNvSpPr>
          <p:nvPr/>
        </p:nvSpPr>
        <p:spPr bwMode="auto">
          <a:xfrm>
            <a:off x="6748463" y="4781550"/>
            <a:ext cx="746125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4988" name="Line 12"/>
          <p:cNvSpPr>
            <a:spLocks noChangeShapeType="1"/>
          </p:cNvSpPr>
          <p:nvPr/>
        </p:nvSpPr>
        <p:spPr bwMode="auto">
          <a:xfrm>
            <a:off x="5670550" y="4711700"/>
            <a:ext cx="1003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4989" name="Text Box 13"/>
          <p:cNvSpPr txBox="1">
            <a:spLocks noChangeArrowheads="1"/>
          </p:cNvSpPr>
          <p:nvPr/>
        </p:nvSpPr>
        <p:spPr bwMode="auto">
          <a:xfrm>
            <a:off x="5708650" y="4373563"/>
            <a:ext cx="990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Writing</a:t>
            </a:r>
          </a:p>
        </p:txBody>
      </p:sp>
      <p:sp>
        <p:nvSpPr>
          <p:cNvPr id="1535000" name="Rectangle 24"/>
          <p:cNvSpPr>
            <a:spLocks noChangeArrowheads="1"/>
          </p:cNvSpPr>
          <p:nvPr/>
        </p:nvSpPr>
        <p:spPr bwMode="auto">
          <a:xfrm>
            <a:off x="4691063" y="4906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en-US" sz="1800">
                <a:solidFill>
                  <a:srgbClr val="000080"/>
                </a:solidFill>
                <a:effectLst/>
                <a:latin typeface="Arial" pitchFamily="34" charset="0"/>
              </a:rPr>
              <a:t>Birthdate</a:t>
            </a:r>
            <a:endParaRPr lang="en-US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5003" name="Text Box 27"/>
          <p:cNvSpPr txBox="1">
            <a:spLocks noChangeArrowheads="1"/>
          </p:cNvSpPr>
          <p:nvPr/>
        </p:nvSpPr>
        <p:spPr bwMode="auto">
          <a:xfrm>
            <a:off x="3733800" y="5838825"/>
            <a:ext cx="1425575" cy="628650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MainAuthor</a:t>
            </a:r>
          </a:p>
          <a:p>
            <a:pPr algn="l">
              <a:spcBef>
                <a:spcPts val="600"/>
              </a:spcBef>
            </a:pP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5004" name="Line 28"/>
          <p:cNvSpPr>
            <a:spLocks noChangeShapeType="1"/>
          </p:cNvSpPr>
          <p:nvPr/>
        </p:nvSpPr>
        <p:spPr bwMode="auto">
          <a:xfrm>
            <a:off x="3748088" y="6149975"/>
            <a:ext cx="13668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5005" name="Text Box 29"/>
          <p:cNvSpPr txBox="1">
            <a:spLocks noChangeArrowheads="1"/>
          </p:cNvSpPr>
          <p:nvPr/>
        </p:nvSpPr>
        <p:spPr bwMode="auto">
          <a:xfrm>
            <a:off x="5386388" y="5818188"/>
            <a:ext cx="1425575" cy="628650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Co-Author</a:t>
            </a:r>
          </a:p>
          <a:p>
            <a:pPr algn="l">
              <a:spcBef>
                <a:spcPts val="600"/>
              </a:spcBef>
            </a:pP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5006" name="Line 30"/>
          <p:cNvSpPr>
            <a:spLocks noChangeShapeType="1"/>
          </p:cNvSpPr>
          <p:nvPr/>
        </p:nvSpPr>
        <p:spPr bwMode="auto">
          <a:xfrm>
            <a:off x="5430838" y="6143625"/>
            <a:ext cx="13668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5008" name="AutoShape 32"/>
          <p:cNvSpPr>
            <a:spLocks noChangeArrowheads="1"/>
          </p:cNvSpPr>
          <p:nvPr/>
        </p:nvSpPr>
        <p:spPr bwMode="auto">
          <a:xfrm>
            <a:off x="5053013" y="5275263"/>
            <a:ext cx="254000" cy="238125"/>
          </a:xfrm>
          <a:prstGeom prst="triangle">
            <a:avLst>
              <a:gd name="adj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5009" name="Line 33"/>
          <p:cNvSpPr>
            <a:spLocks noChangeShapeType="1"/>
          </p:cNvSpPr>
          <p:nvPr/>
        </p:nvSpPr>
        <p:spPr bwMode="auto">
          <a:xfrm>
            <a:off x="5178425" y="5519738"/>
            <a:ext cx="0" cy="1825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5010" name="Line 34"/>
          <p:cNvSpPr>
            <a:spLocks noChangeShapeType="1"/>
          </p:cNvSpPr>
          <p:nvPr/>
        </p:nvSpPr>
        <p:spPr bwMode="auto">
          <a:xfrm>
            <a:off x="4468813" y="5695950"/>
            <a:ext cx="15446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03338" y="228600"/>
            <a:ext cx="7654925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en-US" altLang="en-US"/>
              <a:t>Entity, association, agent, </a:t>
            </a:r>
            <a:r>
              <a:rPr kumimoji="0" lang="en-US" altLang="en-US" i="1"/>
              <a:t>or</a:t>
            </a:r>
            <a:r>
              <a:rPr kumimoji="0" lang="en-US" altLang="en-US"/>
              <a:t> event ?</a:t>
            </a:r>
          </a:p>
        </p:txBody>
      </p:sp>
      <p:sp>
        <p:nvSpPr>
          <p:cNvPr id="153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063" y="1254125"/>
            <a:ext cx="8783637" cy="50990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80000"/>
              </a:spcBef>
              <a:buFont typeface="Wingdings" pitchFamily="2" charset="2"/>
              <a:buNone/>
            </a:pPr>
            <a:r>
              <a:rPr lang="en-US" altLang="en-US" sz="3100" b="1">
                <a:solidFill>
                  <a:schemeClr val="tx2"/>
                </a:solidFill>
                <a:latin typeface="Wingdings" pitchFamily="2" charset="2"/>
              </a:rPr>
              <a:t>F</a:t>
            </a:r>
            <a:r>
              <a:rPr lang="en-US" altLang="en-US"/>
              <a:t> For </a:t>
            </a:r>
            <a:r>
              <a:rPr lang="en-US" altLang="en-US" i="1">
                <a:solidFill>
                  <a:srgbClr val="006666"/>
                </a:solidFill>
              </a:rPr>
              <a:t>X</a:t>
            </a:r>
            <a:r>
              <a:rPr lang="en-US" altLang="en-US"/>
              <a:t>: conceptual object in goal specs ... </a:t>
            </a:r>
          </a:p>
          <a:p>
            <a:pPr lvl="1">
              <a:lnSpc>
                <a:spcPct val="150000"/>
              </a:lnSpc>
              <a:spcBef>
                <a:spcPct val="10000"/>
              </a:spcBef>
            </a:pPr>
            <a:r>
              <a:rPr lang="en-US" altLang="en-US" sz="2000"/>
              <a:t>instances of </a:t>
            </a:r>
            <a:r>
              <a:rPr lang="en-US" altLang="en-US" sz="2000" i="1"/>
              <a:t>X</a:t>
            </a:r>
            <a:r>
              <a:rPr lang="en-US" altLang="en-US" sz="2000"/>
              <a:t> are defined in one single state   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Symbol" pitchFamily="18" charset="2"/>
              </a:rPr>
              <a:t>		Þ</a:t>
            </a:r>
            <a:r>
              <a:rPr lang="en-US" altLang="en-US" sz="2000"/>
              <a:t>  </a:t>
            </a:r>
            <a:r>
              <a:rPr lang="en-US" altLang="en-US" sz="2000">
                <a:solidFill>
                  <a:schemeClr val="tx1"/>
                </a:solidFill>
              </a:rPr>
              <a:t>event            </a:t>
            </a:r>
            <a:r>
              <a:rPr lang="en-US" altLang="en-US" sz="2000"/>
              <a:t>e.g. 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StartTrain</a:t>
            </a:r>
            <a:endParaRPr lang="en-US" altLang="en-US" sz="2000"/>
          </a:p>
          <a:p>
            <a:pPr lvl="1">
              <a:lnSpc>
                <a:spcPct val="150000"/>
              </a:lnSpc>
              <a:spcBef>
                <a:spcPct val="10000"/>
              </a:spcBef>
            </a:pPr>
            <a:r>
              <a:rPr lang="en-US" altLang="en-US" sz="2000"/>
              <a:t>instances of </a:t>
            </a:r>
            <a:r>
              <a:rPr lang="en-US" altLang="en-US" sz="2000" i="1"/>
              <a:t>X</a:t>
            </a:r>
            <a:r>
              <a:rPr lang="en-US" altLang="en-US" sz="2000"/>
              <a:t> are active: </a:t>
            </a:r>
            <a:r>
              <a:rPr lang="en-US" altLang="en-US" sz="1800"/>
              <a:t>control behaviors of other object instances</a:t>
            </a:r>
            <a:r>
              <a:rPr lang="en-US" altLang="en-US" sz="2000"/>
              <a:t>   </a:t>
            </a:r>
          </a:p>
          <a:p>
            <a:pPr lvl="2">
              <a:spcBef>
                <a:spcPct val="10000"/>
              </a:spcBef>
            </a:pPr>
            <a:r>
              <a:rPr lang="en-US" altLang="en-US" b="1">
                <a:solidFill>
                  <a:schemeClr val="tx2"/>
                </a:solidFill>
                <a:latin typeface="Symbol" pitchFamily="18" charset="2"/>
              </a:rPr>
              <a:t>Þ</a:t>
            </a:r>
            <a:r>
              <a:rPr lang="en-US" altLang="en-US"/>
              <a:t>  </a:t>
            </a:r>
            <a:r>
              <a:rPr lang="en-US" altLang="en-US">
                <a:solidFill>
                  <a:schemeClr val="tx1"/>
                </a:solidFill>
              </a:rPr>
              <a:t>agent            </a:t>
            </a:r>
            <a:r>
              <a:rPr lang="en-US" altLang="en-US"/>
              <a:t>e.g.  </a:t>
            </a:r>
            <a:r>
              <a:rPr lang="en-US" altLang="en-US">
                <a:solidFill>
                  <a:srgbClr val="5F5F5F"/>
                </a:solidFill>
                <a:latin typeface="Arial" pitchFamily="34" charset="0"/>
              </a:rPr>
              <a:t>DoorsActuator</a:t>
            </a:r>
            <a:endParaRPr lang="en-US" altLang="en-US"/>
          </a:p>
          <a:p>
            <a:pPr lvl="1">
              <a:lnSpc>
                <a:spcPct val="160000"/>
              </a:lnSpc>
              <a:spcBef>
                <a:spcPct val="10000"/>
              </a:spcBef>
            </a:pPr>
            <a:r>
              <a:rPr lang="en-US" altLang="en-US" sz="2000"/>
              <a:t>instances of </a:t>
            </a:r>
            <a:r>
              <a:rPr lang="en-US" altLang="en-US" sz="2000" i="1"/>
              <a:t>X</a:t>
            </a:r>
            <a:r>
              <a:rPr lang="en-US" altLang="en-US" sz="2000"/>
              <a:t> are passive, autonomous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Symbol" pitchFamily="18" charset="2"/>
              </a:rPr>
              <a:t>		Þ</a:t>
            </a:r>
            <a:r>
              <a:rPr lang="en-US" altLang="en-US" sz="2000"/>
              <a:t>  </a:t>
            </a:r>
            <a:r>
              <a:rPr lang="en-US" altLang="en-US" sz="2000">
                <a:solidFill>
                  <a:schemeClr val="tx1"/>
                </a:solidFill>
              </a:rPr>
              <a:t>entity           </a:t>
            </a:r>
            <a:r>
              <a:rPr lang="en-US" altLang="en-US" sz="2000"/>
              <a:t>e.g. 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Train</a:t>
            </a:r>
            <a:endParaRPr lang="en-US" altLang="en-US" sz="2000"/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altLang="en-US" sz="2000"/>
              <a:t>instances of </a:t>
            </a:r>
            <a:r>
              <a:rPr lang="en-US" altLang="en-US" sz="2000" i="1"/>
              <a:t>X</a:t>
            </a:r>
            <a:r>
              <a:rPr lang="en-US" altLang="en-US" sz="2000"/>
              <a:t> are passive, dependent on other, linked object instances</a:t>
            </a:r>
            <a:endParaRPr lang="en-US" altLang="en-US" sz="1800"/>
          </a:p>
          <a:p>
            <a:pPr lvl="1">
              <a:spcBef>
                <a:spcPct val="10000"/>
              </a:spcBef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Symbol" pitchFamily="18" charset="2"/>
              </a:rPr>
              <a:t>		Þ</a:t>
            </a:r>
            <a:r>
              <a:rPr lang="en-US" altLang="en-US" sz="2000"/>
              <a:t>  </a:t>
            </a:r>
            <a:r>
              <a:rPr lang="en-US" altLang="en-US" sz="2000">
                <a:solidFill>
                  <a:schemeClr val="tx1"/>
                </a:solidFill>
              </a:rPr>
              <a:t>association    </a:t>
            </a:r>
            <a:r>
              <a:rPr lang="en-US" altLang="en-US" sz="2000"/>
              <a:t>e.g. 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Following </a:t>
            </a:r>
            <a:r>
              <a:rPr lang="en-US" altLang="en-US" sz="1800">
                <a:solidFill>
                  <a:srgbClr val="5F5F5F"/>
                </a:solidFill>
                <a:latin typeface="Arial" pitchFamily="34" charset="0"/>
              </a:rPr>
              <a:t>(Train, Train)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1800">
                <a:solidFill>
                  <a:srgbClr val="5F5F5F"/>
                </a:solidFill>
                <a:latin typeface="Arial" pitchFamily="34" charset="0"/>
              </a:rPr>
              <a:t>                 </a:t>
            </a:r>
            <a:r>
              <a:rPr lang="en-US" altLang="en-US" sz="3100" b="1">
                <a:solidFill>
                  <a:schemeClr val="tx2"/>
                </a:solidFill>
                <a:latin typeface="Wingdings" pitchFamily="2" charset="2"/>
              </a:rPr>
              <a:t>F</a:t>
            </a:r>
            <a:r>
              <a:rPr lang="en-US" altLang="en-US" sz="180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en-US" altLang="en-US" sz="2000" i="1"/>
              <a:t>N</a:t>
            </a:r>
            <a:r>
              <a:rPr lang="en-US" altLang="en-US" sz="2000"/>
              <a:t>-ary if each of the N parties ... </a:t>
            </a:r>
          </a:p>
          <a:p>
            <a:pPr lvl="2">
              <a:spcBef>
                <a:spcPct val="10000"/>
              </a:spcBef>
            </a:pPr>
            <a:r>
              <a:rPr lang="en-US" altLang="en-US" sz="1800"/>
              <a:t>                  - </a:t>
            </a:r>
            <a:r>
              <a:rPr lang="en-US" altLang="en-US"/>
              <a:t>need be considered as objects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n-US" altLang="en-US" sz="2000"/>
              <a:t>                      - yields tuples to be distinguished</a:t>
            </a:r>
          </a:p>
        </p:txBody>
      </p:sp>
      <p:pic>
        <p:nvPicPr>
          <p:cNvPr id="1533964" name="Picture 12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888" y="250825"/>
            <a:ext cx="7669212" cy="762000"/>
          </a:xfrm>
        </p:spPr>
        <p:txBody>
          <a:bodyPr/>
          <a:lstStyle/>
          <a:p>
            <a:r>
              <a:rPr kumimoji="0" lang="en-US" altLang="en-US"/>
              <a:t>Attribute of a linked object </a:t>
            </a:r>
            <a:r>
              <a:rPr kumimoji="0" lang="en-US" altLang="en-US" i="1"/>
              <a:t>or</a:t>
            </a:r>
            <a:r>
              <a:rPr kumimoji="0" lang="en-US" altLang="en-US"/>
              <a:t> </a:t>
            </a:r>
            <a:br>
              <a:rPr kumimoji="0" lang="en-US" altLang="en-US"/>
            </a:br>
            <a:r>
              <a:rPr kumimoji="0" lang="en-US" altLang="en-US"/>
              <a:t>  of a linking association ?</a:t>
            </a:r>
          </a:p>
        </p:txBody>
      </p:sp>
      <p:sp>
        <p:nvSpPr>
          <p:cNvPr id="153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2995613"/>
            <a:ext cx="8737600" cy="1716087"/>
          </a:xfrm>
          <a:noFill/>
        </p:spPr>
        <p:txBody>
          <a:bodyPr/>
          <a:lstStyle/>
          <a:p>
            <a:pPr>
              <a:lnSpc>
                <a:spcPct val="100000"/>
              </a:lnSpc>
              <a:spcBef>
                <a:spcPct val="80000"/>
              </a:spcBef>
              <a:buFont typeface="Wingdings" pitchFamily="2" charset="2"/>
              <a:buNone/>
            </a:pPr>
            <a:r>
              <a:rPr lang="en-US" altLang="en-US" sz="3100" b="1">
                <a:solidFill>
                  <a:schemeClr val="tx2"/>
                </a:solidFill>
                <a:latin typeface="Wingdings" pitchFamily="2" charset="2"/>
              </a:rPr>
              <a:t>F</a:t>
            </a:r>
            <a:r>
              <a:rPr lang="en-US" altLang="en-US"/>
              <a:t> Attach attribute to association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if</a:t>
            </a:r>
            <a:r>
              <a:rPr lang="en-US" altLang="en-US"/>
              <a:t>  it explicitly or</a:t>
            </a:r>
            <a:r>
              <a:rPr lang="en-US" altLang="en-US" i="1"/>
              <a:t> implicitly</a:t>
            </a:r>
            <a:r>
              <a:rPr lang="en-US" altLang="en-US"/>
              <a:t> characterizes all participating objects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en-US" sz="2000"/>
              <a:t>esp. if possibly no instance currently in some role,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en-US" sz="2000"/>
              <a:t>                                                            to avoid losing info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/>
              <a:t>e.g. 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who did borrow this book copy?</a:t>
            </a:r>
            <a:r>
              <a:rPr lang="en-US" altLang="en-US">
                <a:solidFill>
                  <a:srgbClr val="5F5F5F"/>
                </a:solidFill>
              </a:rPr>
              <a:t> </a:t>
            </a:r>
          </a:p>
        </p:txBody>
      </p:sp>
      <p:grpSp>
        <p:nvGrpSpPr>
          <p:cNvPr id="1536043" name="Group 43"/>
          <p:cNvGrpSpPr>
            <a:grpSpLocks/>
          </p:cNvGrpSpPr>
          <p:nvPr/>
        </p:nvGrpSpPr>
        <p:grpSpPr bwMode="auto">
          <a:xfrm>
            <a:off x="2601913" y="1331913"/>
            <a:ext cx="3695700" cy="1495425"/>
            <a:chOff x="1639" y="839"/>
            <a:chExt cx="2328" cy="942"/>
          </a:xfrm>
        </p:grpSpPr>
        <p:sp>
          <p:nvSpPr>
            <p:cNvPr id="1536013" name="Line 13"/>
            <p:cNvSpPr>
              <a:spLocks noChangeShapeType="1"/>
            </p:cNvSpPr>
            <p:nvPr/>
          </p:nvSpPr>
          <p:spPr bwMode="auto">
            <a:xfrm>
              <a:off x="2816" y="1046"/>
              <a:ext cx="0" cy="3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004" name="Line 4"/>
            <p:cNvSpPr>
              <a:spLocks noChangeShapeType="1"/>
            </p:cNvSpPr>
            <p:nvPr/>
          </p:nvSpPr>
          <p:spPr bwMode="auto">
            <a:xfrm flipV="1">
              <a:off x="2218" y="1037"/>
              <a:ext cx="117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36005" name="Group 5"/>
            <p:cNvGrpSpPr>
              <a:grpSpLocks/>
            </p:cNvGrpSpPr>
            <p:nvPr/>
          </p:nvGrpSpPr>
          <p:grpSpPr bwMode="auto">
            <a:xfrm>
              <a:off x="1639" y="888"/>
              <a:ext cx="577" cy="433"/>
              <a:chOff x="3855" y="3641"/>
              <a:chExt cx="1140" cy="1040"/>
            </a:xfrm>
          </p:grpSpPr>
          <p:sp>
            <p:nvSpPr>
              <p:cNvPr id="1536006" name="Text Box 6"/>
              <p:cNvSpPr txBox="1">
                <a:spLocks noChangeArrowheads="1"/>
              </p:cNvSpPr>
              <p:nvPr/>
            </p:nvSpPr>
            <p:spPr bwMode="auto">
              <a:xfrm>
                <a:off x="3855" y="3641"/>
                <a:ext cx="1140" cy="1040"/>
              </a:xfrm>
              <a:prstGeom prst="rect">
                <a:avLst/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altLang="en-US" sz="20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 Ob1</a:t>
                </a:r>
              </a:p>
              <a:p>
                <a:pPr algn="l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fr-BE" altLang="en-US" sz="2000" b="1" i="1">
                    <a:solidFill>
                      <a:srgbClr val="0000FF"/>
                    </a:solidFill>
                    <a:effectLst/>
                    <a:latin typeface="Arial" pitchFamily="34" charset="0"/>
                  </a:rPr>
                  <a:t>  X </a:t>
                </a:r>
                <a:r>
                  <a:rPr lang="fr-BE" altLang="en-US" sz="2000" b="1" i="1">
                    <a:solidFill>
                      <a:schemeClr val="tx2"/>
                    </a:solidFill>
                    <a:effectLst/>
                    <a:latin typeface="Arial" pitchFamily="34" charset="0"/>
                  </a:rPr>
                  <a:t>?</a:t>
                </a:r>
                <a:endParaRPr lang="fr-BE" altLang="en-US" sz="2000" b="1" i="1">
                  <a:solidFill>
                    <a:srgbClr val="0000FF"/>
                  </a:solidFill>
                  <a:effectLst/>
                  <a:latin typeface="Arial" pitchFamily="34" charset="0"/>
                </a:endParaRPr>
              </a:p>
              <a:p>
                <a:pPr algn="l">
                  <a:lnSpc>
                    <a:spcPct val="80000"/>
                  </a:lnSpc>
                  <a:spcBef>
                    <a:spcPct val="0"/>
                  </a:spcBef>
                </a:pPr>
                <a:endParaRPr lang="fr-BE" altLang="en-US" sz="2000"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536007" name="Line 7"/>
              <p:cNvSpPr>
                <a:spLocks noChangeShapeType="1"/>
              </p:cNvSpPr>
              <p:nvPr/>
            </p:nvSpPr>
            <p:spPr bwMode="auto">
              <a:xfrm flipV="1">
                <a:off x="3895" y="4121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6008" name="Group 8"/>
            <p:cNvGrpSpPr>
              <a:grpSpLocks/>
            </p:cNvGrpSpPr>
            <p:nvPr/>
          </p:nvGrpSpPr>
          <p:grpSpPr bwMode="auto">
            <a:xfrm>
              <a:off x="3390" y="880"/>
              <a:ext cx="577" cy="432"/>
              <a:chOff x="3855" y="3641"/>
              <a:chExt cx="1140" cy="1040"/>
            </a:xfrm>
          </p:grpSpPr>
          <p:sp>
            <p:nvSpPr>
              <p:cNvPr id="1536009" name="Text Box 9"/>
              <p:cNvSpPr txBox="1">
                <a:spLocks noChangeArrowheads="1"/>
              </p:cNvSpPr>
              <p:nvPr/>
            </p:nvSpPr>
            <p:spPr bwMode="auto">
              <a:xfrm>
                <a:off x="3855" y="3641"/>
                <a:ext cx="1140" cy="1040"/>
              </a:xfrm>
              <a:prstGeom prst="rect">
                <a:avLst/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altLang="en-US" sz="20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 Ob1</a:t>
                </a:r>
              </a:p>
              <a:p>
                <a:pPr algn="l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fr-BE" altLang="en-US" sz="2000" b="1" i="1">
                    <a:solidFill>
                      <a:srgbClr val="0000FF"/>
                    </a:solidFill>
                    <a:effectLst/>
                    <a:latin typeface="Arial" pitchFamily="34" charset="0"/>
                  </a:rPr>
                  <a:t>  X </a:t>
                </a:r>
                <a:r>
                  <a:rPr lang="fr-BE" altLang="en-US" sz="2000" b="1" i="1">
                    <a:solidFill>
                      <a:schemeClr val="tx2"/>
                    </a:solidFill>
                    <a:effectLst/>
                    <a:latin typeface="Arial" pitchFamily="34" charset="0"/>
                  </a:rPr>
                  <a:t>?</a:t>
                </a:r>
                <a:endParaRPr lang="fr-BE" altLang="en-US" sz="2000" b="1" i="1">
                  <a:solidFill>
                    <a:srgbClr val="0000FF"/>
                  </a:solidFill>
                  <a:effectLst/>
                  <a:latin typeface="Arial" pitchFamily="34" charset="0"/>
                </a:endParaRPr>
              </a:p>
              <a:p>
                <a:pPr algn="l">
                  <a:lnSpc>
                    <a:spcPct val="80000"/>
                  </a:lnSpc>
                  <a:spcBef>
                    <a:spcPct val="0"/>
                  </a:spcBef>
                </a:pPr>
                <a:endParaRPr lang="fr-BE" altLang="en-US" sz="2000"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536010" name="Line 10"/>
              <p:cNvSpPr>
                <a:spLocks noChangeShapeType="1"/>
              </p:cNvSpPr>
              <p:nvPr/>
            </p:nvSpPr>
            <p:spPr bwMode="auto">
              <a:xfrm flipV="1">
                <a:off x="3895" y="4121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6011" name="Text Box 11"/>
            <p:cNvSpPr txBox="1">
              <a:spLocks noChangeArrowheads="1"/>
            </p:cNvSpPr>
            <p:nvPr/>
          </p:nvSpPr>
          <p:spPr bwMode="auto">
            <a:xfrm>
              <a:off x="2520" y="1348"/>
              <a:ext cx="637" cy="433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2000">
                  <a:solidFill>
                    <a:schemeClr val="tx1"/>
                  </a:solidFill>
                  <a:effectLst/>
                  <a:latin typeface="Arial" pitchFamily="34" charset="0"/>
                </a:rPr>
                <a:t> Assoc</a:t>
              </a:r>
            </a:p>
            <a:p>
              <a:pPr algn="l">
                <a:lnSpc>
                  <a:spcPct val="80000"/>
                </a:lnSpc>
                <a:spcBef>
                  <a:spcPts val="600"/>
                </a:spcBef>
              </a:pPr>
              <a:r>
                <a:rPr lang="fr-BE" altLang="en-US" sz="2000" b="1" i="1">
                  <a:solidFill>
                    <a:srgbClr val="0000FF"/>
                  </a:solidFill>
                  <a:effectLst/>
                  <a:latin typeface="Arial" pitchFamily="34" charset="0"/>
                </a:rPr>
                <a:t>  X </a:t>
              </a:r>
              <a:r>
                <a:rPr lang="fr-BE" altLang="en-US" sz="2000" b="1" i="1">
                  <a:solidFill>
                    <a:schemeClr val="tx2"/>
                  </a:solidFill>
                  <a:effectLst/>
                  <a:latin typeface="Arial" pitchFamily="34" charset="0"/>
                </a:rPr>
                <a:t>?</a:t>
              </a:r>
              <a:endParaRPr lang="fr-BE" altLang="en-US" sz="2000" b="1" i="1">
                <a:solidFill>
                  <a:srgbClr val="0000FF"/>
                </a:solidFill>
                <a:effectLst/>
                <a:latin typeface="Arial" pitchFamily="34" charset="0"/>
              </a:endParaRPr>
            </a:p>
            <a:p>
              <a:pPr algn="l">
                <a:lnSpc>
                  <a:spcPct val="80000"/>
                </a:lnSpc>
                <a:spcBef>
                  <a:spcPct val="0"/>
                </a:spcBef>
              </a:pPr>
              <a:endParaRPr lang="fr-BE" altLang="en-US" sz="20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6012" name="Line 12"/>
            <p:cNvSpPr>
              <a:spLocks noChangeShapeType="1"/>
            </p:cNvSpPr>
            <p:nvPr/>
          </p:nvSpPr>
          <p:spPr bwMode="auto">
            <a:xfrm flipV="1">
              <a:off x="2542" y="1547"/>
              <a:ext cx="60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014" name="Text Box 14"/>
            <p:cNvSpPr txBox="1">
              <a:spLocks noChangeArrowheads="1"/>
            </p:cNvSpPr>
            <p:nvPr/>
          </p:nvSpPr>
          <p:spPr bwMode="auto">
            <a:xfrm>
              <a:off x="2201" y="840"/>
              <a:ext cx="4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ECFF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2000" b="1">
                  <a:solidFill>
                    <a:srgbClr val="FF0000"/>
                  </a:solidFill>
                  <a:effectLst/>
                  <a:latin typeface="Arial" pitchFamily="34" charset="0"/>
                </a:rPr>
                <a:t>0</a:t>
              </a:r>
              <a:r>
                <a:rPr lang="fr-BE" altLang="en-US" sz="2000" b="1">
                  <a:solidFill>
                    <a:schemeClr val="tx1"/>
                  </a:solidFill>
                  <a:effectLst/>
                  <a:latin typeface="Arial" pitchFamily="34" charset="0"/>
                </a:rPr>
                <a:t>..</a:t>
              </a:r>
            </a:p>
          </p:txBody>
        </p:sp>
        <p:sp>
          <p:nvSpPr>
            <p:cNvPr id="1536015" name="Text Box 15"/>
            <p:cNvSpPr txBox="1">
              <a:spLocks noChangeArrowheads="1"/>
            </p:cNvSpPr>
            <p:nvPr/>
          </p:nvSpPr>
          <p:spPr bwMode="auto">
            <a:xfrm>
              <a:off x="3021" y="839"/>
              <a:ext cx="4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ECFF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2000" b="1">
                  <a:solidFill>
                    <a:srgbClr val="FF0000"/>
                  </a:solidFill>
                  <a:effectLst/>
                  <a:latin typeface="Arial" pitchFamily="34" charset="0"/>
                </a:rPr>
                <a:t>0</a:t>
              </a:r>
              <a:r>
                <a:rPr lang="fr-BE" altLang="en-US" sz="2000" b="1">
                  <a:solidFill>
                    <a:schemeClr val="tx1"/>
                  </a:solidFill>
                  <a:effectLst/>
                  <a:latin typeface="Arial" pitchFamily="34" charset="0"/>
                </a:rPr>
                <a:t>..</a:t>
              </a:r>
            </a:p>
          </p:txBody>
        </p:sp>
      </p:grpSp>
      <p:sp>
        <p:nvSpPr>
          <p:cNvPr id="1536027" name="Text Box 27"/>
          <p:cNvSpPr txBox="1">
            <a:spLocks noChangeArrowheads="1"/>
          </p:cNvSpPr>
          <p:nvPr/>
        </p:nvSpPr>
        <p:spPr bwMode="auto">
          <a:xfrm>
            <a:off x="3346450" y="4929188"/>
            <a:ext cx="7477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2000" b="1">
                <a:solidFill>
                  <a:srgbClr val="FF0000"/>
                </a:solidFill>
                <a:effectLst/>
                <a:latin typeface="Arial" pitchFamily="34" charset="0"/>
              </a:rPr>
              <a:t>0</a:t>
            </a:r>
            <a:r>
              <a:rPr lang="fr-BE" altLang="en-US" sz="2000" b="1">
                <a:solidFill>
                  <a:schemeClr val="tx1"/>
                </a:solidFill>
                <a:effectLst/>
                <a:latin typeface="Arial" pitchFamily="34" charset="0"/>
              </a:rPr>
              <a:t>..</a:t>
            </a:r>
            <a:r>
              <a:rPr lang="fr-BE" altLang="en-US" sz="2000"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lang="fr-BE" altLang="en-US" sz="2000" b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536041" name="Group 41"/>
          <p:cNvGrpSpPr>
            <a:grpSpLocks/>
          </p:cNvGrpSpPr>
          <p:nvPr/>
        </p:nvGrpSpPr>
        <p:grpSpPr bwMode="auto">
          <a:xfrm>
            <a:off x="1978025" y="4914900"/>
            <a:ext cx="5422900" cy="1633538"/>
            <a:chOff x="1246" y="3150"/>
            <a:chExt cx="3416" cy="1029"/>
          </a:xfrm>
        </p:grpSpPr>
        <p:sp>
          <p:nvSpPr>
            <p:cNvPr id="1536018" name="Line 18"/>
            <p:cNvSpPr>
              <a:spLocks noChangeShapeType="1"/>
            </p:cNvSpPr>
            <p:nvPr/>
          </p:nvSpPr>
          <p:spPr bwMode="auto">
            <a:xfrm flipV="1">
              <a:off x="2135" y="3335"/>
              <a:ext cx="12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36019" name="Group 19"/>
            <p:cNvGrpSpPr>
              <a:grpSpLocks/>
            </p:cNvGrpSpPr>
            <p:nvPr/>
          </p:nvGrpSpPr>
          <p:grpSpPr bwMode="auto">
            <a:xfrm>
              <a:off x="1246" y="3190"/>
              <a:ext cx="878" cy="443"/>
              <a:chOff x="3855" y="3641"/>
              <a:chExt cx="1140" cy="1040"/>
            </a:xfrm>
          </p:grpSpPr>
          <p:sp>
            <p:nvSpPr>
              <p:cNvPr id="1536020" name="Text Box 20"/>
              <p:cNvSpPr txBox="1">
                <a:spLocks noChangeArrowheads="1"/>
              </p:cNvSpPr>
              <p:nvPr/>
            </p:nvSpPr>
            <p:spPr bwMode="auto">
              <a:xfrm>
                <a:off x="3855" y="3641"/>
                <a:ext cx="1140" cy="1040"/>
              </a:xfrm>
              <a:prstGeom prst="rect">
                <a:avLst/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fr-BE" altLang="en-US" sz="20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 Borrower</a:t>
                </a:r>
                <a:endParaRPr lang="fr-BE" altLang="en-US" sz="2000" b="1" i="1">
                  <a:solidFill>
                    <a:srgbClr val="0000FF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536021" name="Line 21"/>
              <p:cNvSpPr>
                <a:spLocks noChangeShapeType="1"/>
              </p:cNvSpPr>
              <p:nvPr/>
            </p:nvSpPr>
            <p:spPr bwMode="auto">
              <a:xfrm flipV="1">
                <a:off x="3895" y="4121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6022" name="Text Box 22"/>
            <p:cNvSpPr txBox="1">
              <a:spLocks noChangeArrowheads="1"/>
            </p:cNvSpPr>
            <p:nvPr/>
          </p:nvSpPr>
          <p:spPr bwMode="auto">
            <a:xfrm>
              <a:off x="3366" y="3181"/>
              <a:ext cx="1296" cy="444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2000">
                  <a:solidFill>
                    <a:schemeClr val="tx1"/>
                  </a:solidFill>
                  <a:effectLst/>
                  <a:latin typeface="Arial" pitchFamily="34" charset="0"/>
                </a:rPr>
                <a:t> BookCopy</a:t>
              </a:r>
            </a:p>
            <a:p>
              <a:pPr algn="l">
                <a:lnSpc>
                  <a:spcPct val="80000"/>
                </a:lnSpc>
                <a:spcBef>
                  <a:spcPts val="600"/>
                </a:spcBef>
              </a:pPr>
              <a:r>
                <a:rPr lang="fr-BE" altLang="en-US" sz="2000" b="1" i="1">
                  <a:solidFill>
                    <a:srgbClr val="0000FF"/>
                  </a:solidFill>
                  <a:effectLst/>
                  <a:latin typeface="Arial" pitchFamily="34" charset="0"/>
                </a:rPr>
                <a:t> </a:t>
              </a:r>
              <a:r>
                <a:rPr lang="fr-BE" altLang="en-US" sz="2000">
                  <a:solidFill>
                    <a:srgbClr val="0000FF"/>
                  </a:solidFill>
                  <a:effectLst/>
                  <a:latin typeface="Arial" pitchFamily="34" charset="0"/>
                </a:rPr>
                <a:t>DateBorrowed</a:t>
              </a:r>
            </a:p>
            <a:p>
              <a:pPr algn="l">
                <a:lnSpc>
                  <a:spcPct val="80000"/>
                </a:lnSpc>
                <a:spcBef>
                  <a:spcPct val="0"/>
                </a:spcBef>
              </a:pPr>
              <a:endParaRPr lang="fr-BE" altLang="en-US" sz="20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6023" name="Line 23"/>
            <p:cNvSpPr>
              <a:spLocks noChangeShapeType="1"/>
            </p:cNvSpPr>
            <p:nvPr/>
          </p:nvSpPr>
          <p:spPr bwMode="auto">
            <a:xfrm flipV="1">
              <a:off x="3411" y="3386"/>
              <a:ext cx="12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024" name="Text Box 24"/>
            <p:cNvSpPr txBox="1">
              <a:spLocks noChangeArrowheads="1"/>
            </p:cNvSpPr>
            <p:nvPr/>
          </p:nvSpPr>
          <p:spPr bwMode="auto">
            <a:xfrm>
              <a:off x="2071" y="3736"/>
              <a:ext cx="1402" cy="443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2000">
                  <a:solidFill>
                    <a:schemeClr val="tx1"/>
                  </a:solidFill>
                  <a:effectLst/>
                  <a:latin typeface="Arial" pitchFamily="34" charset="0"/>
                </a:rPr>
                <a:t> Loan</a:t>
              </a:r>
            </a:p>
            <a:p>
              <a:pPr algn="l">
                <a:lnSpc>
                  <a:spcPct val="80000"/>
                </a:lnSpc>
                <a:spcBef>
                  <a:spcPts val="600"/>
                </a:spcBef>
              </a:pPr>
              <a:r>
                <a:rPr lang="fr-BE" altLang="en-US" sz="2000" b="1" i="1">
                  <a:solidFill>
                    <a:srgbClr val="0000FF"/>
                  </a:solidFill>
                  <a:effectLst/>
                  <a:latin typeface="Arial" pitchFamily="34" charset="0"/>
                </a:rPr>
                <a:t> </a:t>
              </a:r>
              <a:r>
                <a:rPr lang="fr-BE" altLang="en-US" sz="2000" b="1">
                  <a:solidFill>
                    <a:srgbClr val="0000FF"/>
                  </a:solidFill>
                  <a:effectLst/>
                  <a:latin typeface="Arial" pitchFamily="34" charset="0"/>
                </a:rPr>
                <a:t>DateBorrowed</a:t>
              </a:r>
              <a:endParaRPr lang="fr-BE" altLang="en-US" sz="2000" b="1" i="1">
                <a:solidFill>
                  <a:srgbClr val="0000FF"/>
                </a:solidFill>
                <a:effectLst/>
                <a:latin typeface="Arial" pitchFamily="34" charset="0"/>
              </a:endParaRPr>
            </a:p>
            <a:p>
              <a:pPr algn="l">
                <a:lnSpc>
                  <a:spcPct val="80000"/>
                </a:lnSpc>
                <a:spcBef>
                  <a:spcPct val="0"/>
                </a:spcBef>
              </a:pPr>
              <a:endParaRPr lang="fr-BE" altLang="en-US" sz="20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6025" name="Line 25"/>
            <p:cNvSpPr>
              <a:spLocks noChangeShapeType="1"/>
            </p:cNvSpPr>
            <p:nvPr/>
          </p:nvSpPr>
          <p:spPr bwMode="auto">
            <a:xfrm flipV="1">
              <a:off x="2120" y="3939"/>
              <a:ext cx="132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026" name="Line 26"/>
            <p:cNvSpPr>
              <a:spLocks noChangeShapeType="1"/>
            </p:cNvSpPr>
            <p:nvPr/>
          </p:nvSpPr>
          <p:spPr bwMode="auto">
            <a:xfrm>
              <a:off x="2759" y="3352"/>
              <a:ext cx="0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028" name="Text Box 28"/>
            <p:cNvSpPr txBox="1">
              <a:spLocks noChangeArrowheads="1"/>
            </p:cNvSpPr>
            <p:nvPr/>
          </p:nvSpPr>
          <p:spPr bwMode="auto">
            <a:xfrm>
              <a:off x="2783" y="3150"/>
              <a:ext cx="631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ECFF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altLang="en-US" sz="2000" b="1">
                  <a:solidFill>
                    <a:srgbClr val="FF0000"/>
                  </a:solidFill>
                  <a:effectLst/>
                  <a:latin typeface="Arial" pitchFamily="34" charset="0"/>
                </a:rPr>
                <a:t>0</a:t>
              </a:r>
              <a:r>
                <a:rPr lang="fr-BE" altLang="en-US" sz="2000" b="1">
                  <a:solidFill>
                    <a:schemeClr val="tx1"/>
                  </a:solidFill>
                  <a:effectLst/>
                  <a:latin typeface="Arial" pitchFamily="34" charset="0"/>
                </a:rPr>
                <a:t>..</a:t>
              </a:r>
              <a:r>
                <a:rPr lang="fr-BE" altLang="en-US" sz="2000">
                  <a:solidFill>
                    <a:schemeClr val="tx1"/>
                  </a:solidFill>
                  <a:effectLst/>
                  <a:latin typeface="Arial" pitchFamily="34" charset="0"/>
                </a:rPr>
                <a:t>Max</a:t>
              </a:r>
            </a:p>
          </p:txBody>
        </p:sp>
        <p:sp>
          <p:nvSpPr>
            <p:cNvPr id="1536029" name="Line 29"/>
            <p:cNvSpPr>
              <a:spLocks noChangeShapeType="1"/>
            </p:cNvSpPr>
            <p:nvPr/>
          </p:nvSpPr>
          <p:spPr bwMode="auto">
            <a:xfrm flipV="1">
              <a:off x="3451" y="3489"/>
              <a:ext cx="11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536038" name="Picture 38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813" y="231775"/>
            <a:ext cx="6430962" cy="762000"/>
          </a:xfrm>
        </p:spPr>
        <p:txBody>
          <a:bodyPr/>
          <a:lstStyle/>
          <a:p>
            <a:r>
              <a:rPr lang="en-US" altLang="en-US"/>
              <a:t>What is a conceptual object?</a:t>
            </a:r>
            <a:endParaRPr lang="en-US" altLang="en-US" sz="2000"/>
          </a:p>
        </p:txBody>
      </p:sp>
      <p:sp>
        <p:nvSpPr>
          <p:cNvPr id="151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1243013"/>
            <a:ext cx="8704262" cy="501173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Set of instances</a:t>
            </a:r>
            <a:r>
              <a:rPr lang="en-US" altLang="en-US" dirty="0"/>
              <a:t> of a system-specific 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concept</a:t>
            </a:r>
            <a:r>
              <a:rPr lang="en-US" altLang="en-US" dirty="0"/>
              <a:t> ... </a:t>
            </a:r>
          </a:p>
          <a:p>
            <a:pPr lvl="1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distinctly identifiable</a:t>
            </a:r>
            <a:endParaRPr lang="en-US" altLang="en-US" dirty="0"/>
          </a:p>
          <a:p>
            <a:pPr lvl="2">
              <a:spcBef>
                <a:spcPct val="10000"/>
              </a:spcBef>
              <a:buFontTx/>
              <a:buChar char="•"/>
            </a:pPr>
            <a:r>
              <a:rPr lang="en-US" altLang="en-US" dirty="0"/>
              <a:t>immutable, built-in identity</a:t>
            </a:r>
          </a:p>
          <a:p>
            <a:pPr lvl="2">
              <a:spcBef>
                <a:spcPct val="10000"/>
              </a:spcBef>
              <a:buFontTx/>
              <a:buChar char="•"/>
            </a:pPr>
            <a:r>
              <a:rPr lang="en-US" altLang="en-US" dirty="0"/>
              <a:t>e.g. 2 string instances “</a:t>
            </a:r>
            <a:r>
              <a:rPr lang="en-US" altLang="en-US" dirty="0">
                <a:solidFill>
                  <a:srgbClr val="5F5F5F"/>
                </a:solidFill>
              </a:rPr>
              <a:t>Justine </a:t>
            </a:r>
            <a:r>
              <a:rPr lang="en-US" altLang="en-US" dirty="0" err="1">
                <a:solidFill>
                  <a:srgbClr val="5F5F5F"/>
                </a:solidFill>
              </a:rPr>
              <a:t>Henin</a:t>
            </a:r>
            <a:r>
              <a:rPr lang="en-US" altLang="en-US" dirty="0"/>
              <a:t>” are the same, 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   but 2 </a:t>
            </a:r>
            <a:r>
              <a:rPr lang="en-US" altLang="en-US" dirty="0">
                <a:solidFill>
                  <a:srgbClr val="5F5F5F"/>
                </a:solidFill>
                <a:latin typeface="Arial" pitchFamily="34" charset="0"/>
              </a:rPr>
              <a:t>Patron</a:t>
            </a:r>
            <a:r>
              <a:rPr lang="en-US" altLang="en-US" dirty="0"/>
              <a:t> instances named </a:t>
            </a:r>
            <a:r>
              <a:rPr lang="en-US" altLang="en-US" dirty="0">
                <a:solidFill>
                  <a:srgbClr val="5F5F5F"/>
                </a:solidFill>
              </a:rPr>
              <a:t>Justine </a:t>
            </a:r>
            <a:r>
              <a:rPr lang="en-US" altLang="en-US" dirty="0" err="1">
                <a:solidFill>
                  <a:srgbClr val="5F5F5F"/>
                </a:solidFill>
              </a:rPr>
              <a:t>Henin</a:t>
            </a:r>
            <a:r>
              <a:rPr lang="en-US" altLang="en-US" dirty="0"/>
              <a:t> are different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can be enumerated in any system state</a:t>
            </a:r>
            <a:endParaRPr lang="en-US" altLang="en-US" dirty="0"/>
          </a:p>
          <a:p>
            <a:pPr lvl="2">
              <a:spcBef>
                <a:spcPct val="10000"/>
              </a:spcBef>
              <a:buFontTx/>
              <a:buChar char="•"/>
            </a:pPr>
            <a:r>
              <a:rPr lang="en-US" altLang="en-US" dirty="0"/>
              <a:t>in any state we can list all instances of the </a:t>
            </a:r>
            <a:r>
              <a:rPr lang="en-US" altLang="en-US" dirty="0">
                <a:solidFill>
                  <a:srgbClr val="5F5F5F"/>
                </a:solidFill>
                <a:latin typeface="Arial" pitchFamily="34" charset="0"/>
              </a:rPr>
              <a:t>Patron</a:t>
            </a:r>
            <a:r>
              <a:rPr lang="en-US" altLang="en-US" dirty="0"/>
              <a:t> concept currently involved in the system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share similar features</a:t>
            </a:r>
            <a:r>
              <a:rPr lang="en-US" altLang="en-US" dirty="0"/>
              <a:t> </a:t>
            </a:r>
          </a:p>
          <a:p>
            <a:pPr lvl="2">
              <a:spcBef>
                <a:spcPct val="10000"/>
              </a:spcBef>
              <a:buFontTx/>
              <a:buChar char="•"/>
            </a:pPr>
            <a:r>
              <a:rPr lang="en-US" altLang="en-US" dirty="0"/>
              <a:t>common 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name</a:t>
            </a:r>
            <a:r>
              <a:rPr lang="en-US" altLang="en-US" dirty="0"/>
              <a:t>, 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definition</a:t>
            </a:r>
            <a:r>
              <a:rPr lang="en-US" altLang="en-US" dirty="0"/>
              <a:t>, 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type</a:t>
            </a:r>
            <a:r>
              <a:rPr lang="en-US" altLang="en-US" dirty="0"/>
              <a:t>, 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domain properties</a:t>
            </a:r>
            <a:r>
              <a:rPr lang="en-US" altLang="en-US" dirty="0"/>
              <a:t>,</a:t>
            </a:r>
          </a:p>
          <a:p>
            <a:pPr lvl="2">
              <a:spcBef>
                <a:spcPct val="10000"/>
              </a:spcBef>
              <a:buFontTx/>
              <a:buChar char="•"/>
            </a:pPr>
            <a:r>
              <a:rPr lang="en-US" altLang="en-US" dirty="0"/>
              <a:t>common 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attributes</a:t>
            </a:r>
            <a:r>
              <a:rPr lang="en-US" altLang="en-US" dirty="0"/>
              <a:t>, 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associations</a:t>
            </a:r>
            <a:r>
              <a:rPr lang="en-US" altLang="en-US" dirty="0"/>
              <a:t>:  </a:t>
            </a:r>
            <a:r>
              <a:rPr lang="en-US" altLang="en-US" sz="1800" dirty="0"/>
              <a:t>see details later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    </a:t>
            </a:r>
            <a:r>
              <a:rPr lang="en-US" altLang="en-US" sz="1800" dirty="0"/>
              <a:t>e.g. </a:t>
            </a:r>
            <a:r>
              <a:rPr lang="en-US" altLang="en-US" sz="1800" i="1" dirty="0">
                <a:solidFill>
                  <a:srgbClr val="5F5F5F"/>
                </a:solidFill>
                <a:latin typeface="Arial" pitchFamily="34" charset="0"/>
              </a:rPr>
              <a:t>Email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attrib</a:t>
            </a:r>
            <a:r>
              <a:rPr lang="en-US" altLang="en-US" sz="1800" dirty="0"/>
              <a:t> of </a:t>
            </a:r>
            <a:r>
              <a:rPr lang="en-US" altLang="en-US" sz="1800" dirty="0">
                <a:solidFill>
                  <a:srgbClr val="5F5F5F"/>
                </a:solidFill>
                <a:latin typeface="Arial" pitchFamily="34" charset="0"/>
              </a:rPr>
              <a:t>Patron</a:t>
            </a:r>
            <a:r>
              <a:rPr lang="en-US" altLang="en-US" sz="1800" dirty="0"/>
              <a:t>;  </a:t>
            </a:r>
            <a:r>
              <a:rPr lang="en-US" altLang="en-US" sz="1800" i="1" dirty="0">
                <a:solidFill>
                  <a:srgbClr val="5F5F5F"/>
                </a:solidFill>
                <a:latin typeface="Arial" pitchFamily="34" charset="0"/>
              </a:rPr>
              <a:t>Loan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assoc</a:t>
            </a:r>
            <a:r>
              <a:rPr lang="en-US" altLang="en-US" sz="1800" dirty="0"/>
              <a:t> linking </a:t>
            </a:r>
            <a:r>
              <a:rPr lang="en-US" altLang="en-US" sz="1800" dirty="0">
                <a:solidFill>
                  <a:srgbClr val="5F5F5F"/>
                </a:solidFill>
                <a:latin typeface="Arial" pitchFamily="34" charset="0"/>
              </a:rPr>
              <a:t>Patron</a:t>
            </a:r>
            <a:r>
              <a:rPr lang="en-US" altLang="en-US" sz="1800" dirty="0"/>
              <a:t> and </a:t>
            </a:r>
            <a:r>
              <a:rPr lang="en-US" altLang="en-US" sz="1800" dirty="0" err="1">
                <a:solidFill>
                  <a:srgbClr val="5F5F5F"/>
                </a:solidFill>
                <a:latin typeface="Arial" pitchFamily="34" charset="0"/>
              </a:rPr>
              <a:t>BookCopy</a:t>
            </a:r>
            <a:endParaRPr lang="en-US" altLang="en-US" dirty="0"/>
          </a:p>
          <a:p>
            <a:pPr lvl="1">
              <a:lnSpc>
                <a:spcPct val="130000"/>
              </a:lnSpc>
            </a:pPr>
            <a:r>
              <a:rPr lang="en-US" altLang="en-US" dirty="0"/>
              <a:t>may differ in their 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individual states</a:t>
            </a:r>
            <a:r>
              <a:rPr lang="en-US" altLang="en-US" dirty="0"/>
              <a:t> </a:t>
            </a:r>
            <a:r>
              <a:rPr lang="en-US" altLang="en-US" sz="2000" dirty="0"/>
              <a:t>and</a:t>
            </a:r>
            <a:r>
              <a:rPr lang="en-US" altLang="en-US" dirty="0"/>
              <a:t> state 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transitions</a:t>
            </a:r>
            <a:endParaRPr lang="en-US" altLang="en-US" dirty="0"/>
          </a:p>
        </p:txBody>
      </p:sp>
      <p:graphicFrame>
        <p:nvGraphicFramePr>
          <p:cNvPr id="1516556" name="Object 12"/>
          <p:cNvGraphicFramePr>
            <a:graphicFrameLocks noChangeAspect="1"/>
          </p:cNvGraphicFramePr>
          <p:nvPr/>
        </p:nvGraphicFramePr>
        <p:xfrm>
          <a:off x="287338" y="179388"/>
          <a:ext cx="9556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560" name="Clip" r:id="rId4" imgW="1632600" imgH="1818360" progId="MS_ClipArt_Gallery.2">
                  <p:embed/>
                </p:oleObj>
              </mc:Choice>
              <mc:Fallback>
                <p:oleObj name="Clip" r:id="rId4" imgW="1632600" imgH="1818360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179388"/>
                        <a:ext cx="95567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46150" y="228600"/>
            <a:ext cx="8012113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en-US" altLang="en-US"/>
              <a:t>Aggregation </a:t>
            </a:r>
            <a:r>
              <a:rPr kumimoji="0" lang="en-US" altLang="en-US" i="1"/>
              <a:t>or</a:t>
            </a:r>
            <a:r>
              <a:rPr kumimoji="0" lang="en-US" altLang="en-US"/>
              <a:t> association ?</a:t>
            </a:r>
          </a:p>
        </p:txBody>
      </p:sp>
      <p:sp>
        <p:nvSpPr>
          <p:cNvPr id="153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1268413"/>
            <a:ext cx="8763000" cy="4217987"/>
          </a:xfrm>
        </p:spPr>
        <p:txBody>
          <a:bodyPr/>
          <a:lstStyle/>
          <a:p>
            <a:pPr>
              <a:spcBef>
                <a:spcPct val="80000"/>
              </a:spcBef>
              <a:buFont typeface="Wingdings" pitchFamily="2" charset="2"/>
              <a:buNone/>
            </a:pPr>
            <a:r>
              <a:rPr lang="en-US" altLang="en-US" sz="3100" b="1">
                <a:solidFill>
                  <a:schemeClr val="tx2"/>
                </a:solidFill>
                <a:latin typeface="Wingdings" pitchFamily="2" charset="2"/>
              </a:rPr>
              <a:t>F</a:t>
            </a:r>
            <a:r>
              <a:rPr lang="en-US" altLang="en-US"/>
              <a:t> For </a:t>
            </a:r>
            <a:r>
              <a:rPr lang="en-US" altLang="en-US" i="1">
                <a:solidFill>
                  <a:srgbClr val="006666"/>
                </a:solidFill>
              </a:rPr>
              <a:t>X</a:t>
            </a:r>
            <a:r>
              <a:rPr lang="en-US" altLang="en-US"/>
              <a:t> a structural link between "composite" </a:t>
            </a:r>
            <a:r>
              <a:rPr lang="en-US" altLang="en-US">
                <a:solidFill>
                  <a:srgbClr val="006666"/>
                </a:solidFill>
              </a:rPr>
              <a:t>&amp;</a:t>
            </a:r>
            <a:r>
              <a:rPr lang="en-US" altLang="en-US"/>
              <a:t> "component" objects, make it an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association</a:t>
            </a:r>
            <a:r>
              <a:rPr lang="en-US" altLang="en-US"/>
              <a:t> if any of these holds ...</a:t>
            </a:r>
          </a:p>
          <a:p>
            <a:pPr lvl="1">
              <a:lnSpc>
                <a:spcPct val="160000"/>
              </a:lnSpc>
              <a:spcBef>
                <a:spcPct val="10000"/>
              </a:spcBef>
            </a:pPr>
            <a:r>
              <a:rPr lang="en-US" altLang="en-US" sz="2000" i="1"/>
              <a:t>X</a:t>
            </a:r>
            <a:r>
              <a:rPr lang="en-US" altLang="en-US" sz="2000"/>
              <a:t> has a domain-specific </a:t>
            </a:r>
            <a:r>
              <a:rPr lang="en-US" altLang="en-US" sz="2000" i="1"/>
              <a:t>InstanceOf</a:t>
            </a:r>
            <a:r>
              <a:rPr lang="en-US" altLang="en-US" sz="2000"/>
              <a:t> semantics</a:t>
            </a:r>
            <a:endParaRPr lang="en-US" altLang="en-US"/>
          </a:p>
          <a:p>
            <a:pPr lvl="1">
              <a:lnSpc>
                <a:spcPct val="150000"/>
              </a:lnSpc>
              <a:spcBef>
                <a:spcPct val="10000"/>
              </a:spcBef>
            </a:pPr>
            <a:r>
              <a:rPr lang="en-US" altLang="en-US" sz="2000"/>
              <a:t>component &amp; composite objects seem independent </a:t>
            </a:r>
          </a:p>
          <a:p>
            <a:pPr lvl="2">
              <a:spcBef>
                <a:spcPct val="10000"/>
              </a:spcBef>
              <a:buFontTx/>
              <a:buChar char="•"/>
            </a:pPr>
            <a:r>
              <a:rPr lang="en-US" altLang="en-US"/>
              <a:t>component </a:t>
            </a:r>
            <a:r>
              <a:rPr lang="en-US" altLang="en-US" i="1"/>
              <a:t>not</a:t>
            </a:r>
            <a:r>
              <a:rPr lang="en-US" altLang="en-US"/>
              <a:t> subordinate to composite as in composition</a:t>
            </a:r>
            <a:endParaRPr lang="en-US" altLang="en-US" sz="1800"/>
          </a:p>
          <a:p>
            <a:pPr lvl="1">
              <a:lnSpc>
                <a:spcPct val="160000"/>
              </a:lnSpc>
              <a:spcBef>
                <a:spcPct val="10000"/>
              </a:spcBef>
            </a:pPr>
            <a:r>
              <a:rPr lang="en-US" altLang="en-US" sz="2000"/>
              <a:t>attributes or associations need be attached to the link type</a:t>
            </a:r>
          </a:p>
          <a:p>
            <a:pPr lvl="1">
              <a:lnSpc>
                <a:spcPct val="160000"/>
              </a:lnSpc>
              <a:spcBef>
                <a:spcPct val="10000"/>
              </a:spcBef>
            </a:pPr>
            <a:r>
              <a:rPr lang="en-US" altLang="en-US" sz="2000"/>
              <a:t>in case of doubt</a:t>
            </a:r>
          </a:p>
          <a:p>
            <a:pPr lvl="1">
              <a:lnSpc>
                <a:spcPct val="210000"/>
              </a:lnSpc>
              <a:spcBef>
                <a:spcPct val="10000"/>
              </a:spcBef>
              <a:buFontTx/>
              <a:buNone/>
            </a:pPr>
            <a:r>
              <a:rPr lang="en-US" altLang="en-US" sz="2000"/>
              <a:t>e.g.  </a:t>
            </a:r>
            <a:r>
              <a:rPr lang="en-US" altLang="en-US" sz="2000" i="1">
                <a:solidFill>
                  <a:srgbClr val="5F5F5F"/>
                </a:solidFill>
                <a:latin typeface="Arial" pitchFamily="34" charset="0"/>
              </a:rPr>
              <a:t>In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en-US" altLang="en-US" sz="1800">
                <a:solidFill>
                  <a:srgbClr val="5F5F5F"/>
                </a:solidFill>
                <a:latin typeface="Arial" pitchFamily="34" charset="0"/>
              </a:rPr>
              <a:t>(Car, Train)</a:t>
            </a:r>
          </a:p>
        </p:txBody>
      </p:sp>
      <p:pic>
        <p:nvPicPr>
          <p:cNvPr id="1537036" name="Picture 12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37037" name="Object 13"/>
          <p:cNvGraphicFramePr>
            <a:graphicFrameLocks noChangeAspect="1"/>
          </p:cNvGraphicFramePr>
          <p:nvPr/>
        </p:nvGraphicFramePr>
        <p:xfrm flipH="1">
          <a:off x="3675063" y="5167313"/>
          <a:ext cx="10683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41" name="Clip" r:id="rId5" imgW="5096880" imgH="2642760" progId="MS_ClipArt_Gallery.2">
                  <p:embed/>
                </p:oleObj>
              </mc:Choice>
              <mc:Fallback>
                <p:oleObj name="Clip" r:id="rId5" imgW="5096880" imgH="2642760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3675063" y="5167313"/>
                        <a:ext cx="10683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46150" y="228600"/>
            <a:ext cx="8012113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en-US" altLang="en-US"/>
              <a:t>Specializing, generalizing concepts</a:t>
            </a:r>
          </a:p>
        </p:txBody>
      </p:sp>
      <p:sp>
        <p:nvSpPr>
          <p:cNvPr id="15749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3838" y="1239838"/>
            <a:ext cx="8920162" cy="4002087"/>
          </a:xfrm>
        </p:spPr>
        <p:txBody>
          <a:bodyPr/>
          <a:lstStyle/>
          <a:p>
            <a:pPr>
              <a:spcBef>
                <a:spcPct val="80000"/>
              </a:spcBef>
              <a:buFont typeface="Wingdings" pitchFamily="2" charset="2"/>
              <a:buNone/>
            </a:pPr>
            <a:r>
              <a:rPr lang="en-US" altLang="en-US" sz="3100" b="1">
                <a:solidFill>
                  <a:schemeClr val="tx2"/>
                </a:solidFill>
                <a:latin typeface="Wingdings" pitchFamily="2" charset="2"/>
              </a:rPr>
              <a:t>F</a:t>
            </a:r>
            <a:r>
              <a:rPr lang="en-US" altLang="en-US"/>
              <a:t> Identify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specializations</a:t>
            </a:r>
            <a:r>
              <a:rPr lang="en-US" altLang="en-US"/>
              <a:t> from classification expressions &amp; discriminant factors in goal/domprop specs</a:t>
            </a:r>
          </a:p>
          <a:p>
            <a:pPr lvl="1">
              <a:lnSpc>
                <a:spcPct val="140000"/>
              </a:lnSpc>
              <a:spcBef>
                <a:spcPct val="10000"/>
              </a:spcBef>
            </a:pPr>
            <a:r>
              <a:rPr lang="en-US" altLang="en-US" sz="2000"/>
              <a:t>taxonomical keywords “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types of</a:t>
            </a:r>
            <a:r>
              <a:rPr lang="en-US" altLang="en-US" sz="2000"/>
              <a:t>”, “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kinds of</a:t>
            </a:r>
            <a:r>
              <a:rPr lang="en-US" altLang="en-US" sz="2000"/>
              <a:t>”, “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category</a:t>
            </a:r>
            <a:r>
              <a:rPr lang="en-US" altLang="en-US" sz="2000"/>
              <a:t>”, “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class</a:t>
            </a:r>
            <a:r>
              <a:rPr lang="en-US" altLang="en-US" sz="2000"/>
              <a:t>”, </a:t>
            </a:r>
            <a:r>
              <a:rPr lang="en-US" altLang="en-US" sz="1800"/>
              <a:t>...</a:t>
            </a:r>
            <a:endParaRPr lang="en-US" altLang="en-US"/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altLang="en-US" sz="2000"/>
              <a:t>meet object criteria </a:t>
            </a:r>
            <a:r>
              <a:rPr lang="en-US" altLang="en-US" sz="2000">
                <a:solidFill>
                  <a:schemeClr val="tx2"/>
                </a:solidFill>
              </a:rPr>
              <a:t>?</a:t>
            </a:r>
            <a:endParaRPr lang="en-US" altLang="en-US" sz="2000"/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altLang="en-US" sz="2000"/>
              <a:t>relevant commonalities to factor out, specifics to discriminate </a:t>
            </a:r>
            <a:r>
              <a:rPr lang="en-US" altLang="en-US" sz="2000">
                <a:solidFill>
                  <a:schemeClr val="tx2"/>
                </a:solidFill>
              </a:rPr>
              <a:t>?</a:t>
            </a:r>
            <a:r>
              <a:rPr lang="en-US" altLang="en-US" sz="2000"/>
              <a:t> </a:t>
            </a:r>
          </a:p>
          <a:p>
            <a:pPr lvl="1">
              <a:lnSpc>
                <a:spcPct val="130000"/>
              </a:lnSpc>
              <a:spcBef>
                <a:spcPct val="10000"/>
              </a:spcBef>
            </a:pPr>
            <a:r>
              <a:rPr lang="en-US" altLang="en-US" sz="2000"/>
              <a:t>multiple classifications under discriminating attributes </a:t>
            </a:r>
            <a:r>
              <a:rPr lang="en-US" altLang="en-US" sz="2000">
                <a:solidFill>
                  <a:schemeClr val="tx2"/>
                </a:solidFill>
              </a:rPr>
              <a:t>?</a:t>
            </a:r>
            <a:endParaRPr lang="en-US" altLang="en-US" sz="2000"/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3100" b="1">
                <a:solidFill>
                  <a:schemeClr val="tx2"/>
                </a:solidFill>
                <a:latin typeface="Wingdings" pitchFamily="2" charset="2"/>
              </a:rPr>
              <a:t>F</a:t>
            </a:r>
            <a:r>
              <a:rPr lang="en-US" altLang="en-US"/>
              <a:t> Identify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generalizations</a:t>
            </a:r>
            <a:r>
              <a:rPr lang="en-US" altLang="en-US"/>
              <a:t> from objects characterized by similar attributes, associations, domain invariants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altLang="en-US" sz="2000"/>
              <a:t>bottom-up search for common abstractions, not necessarily visible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altLang="en-US" sz="2000"/>
              <a:t>if worth doing so, without cluttering the model</a:t>
            </a:r>
          </a:p>
        </p:txBody>
      </p:sp>
      <p:pic>
        <p:nvPicPr>
          <p:cNvPr id="1574916" name="Picture 1028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8575"/>
            <a:ext cx="1079500" cy="10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74931" name="Group 1043"/>
          <p:cNvGrpSpPr>
            <a:grpSpLocks/>
          </p:cNvGrpSpPr>
          <p:nvPr/>
        </p:nvGrpSpPr>
        <p:grpSpPr bwMode="auto">
          <a:xfrm>
            <a:off x="1489075" y="5707063"/>
            <a:ext cx="5527675" cy="784225"/>
            <a:chOff x="675" y="3604"/>
            <a:chExt cx="3482" cy="494"/>
          </a:xfrm>
        </p:grpSpPr>
        <p:grpSp>
          <p:nvGrpSpPr>
            <p:cNvPr id="1574930" name="Group 1042"/>
            <p:cNvGrpSpPr>
              <a:grpSpLocks/>
            </p:cNvGrpSpPr>
            <p:nvPr/>
          </p:nvGrpSpPr>
          <p:grpSpPr bwMode="auto">
            <a:xfrm>
              <a:off x="675" y="3626"/>
              <a:ext cx="1018" cy="440"/>
              <a:chOff x="531" y="3444"/>
              <a:chExt cx="1018" cy="440"/>
            </a:xfrm>
          </p:grpSpPr>
          <p:sp>
            <p:nvSpPr>
              <p:cNvPr id="1574918" name="Text Box 1030"/>
              <p:cNvSpPr txBox="1">
                <a:spLocks noChangeArrowheads="1"/>
              </p:cNvSpPr>
              <p:nvPr/>
            </p:nvSpPr>
            <p:spPr bwMode="auto">
              <a:xfrm>
                <a:off x="531" y="3444"/>
                <a:ext cx="1018" cy="440"/>
              </a:xfrm>
              <a:prstGeom prst="rect">
                <a:avLst/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fr-BE" altLang="en-US" sz="1800"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StationBlock</a:t>
                </a:r>
              </a:p>
            </p:txBody>
          </p:sp>
          <p:sp>
            <p:nvSpPr>
              <p:cNvPr id="1574919" name="Line 1031"/>
              <p:cNvSpPr>
                <a:spLocks noChangeShapeType="1"/>
              </p:cNvSpPr>
              <p:nvPr/>
            </p:nvSpPr>
            <p:spPr bwMode="auto">
              <a:xfrm flipV="1">
                <a:off x="535" y="3667"/>
                <a:ext cx="100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74920" name="Text Box 1032"/>
            <p:cNvSpPr txBox="1">
              <a:spLocks noChangeArrowheads="1"/>
            </p:cNvSpPr>
            <p:nvPr/>
          </p:nvSpPr>
          <p:spPr bwMode="auto">
            <a:xfrm>
              <a:off x="2141" y="3616"/>
              <a:ext cx="737" cy="466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Comic Sans MS" pitchFamily="66" charset="0"/>
                </a:rPr>
                <a:t>   </a:t>
              </a: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Block</a:t>
              </a:r>
            </a:p>
          </p:txBody>
        </p:sp>
        <p:sp>
          <p:nvSpPr>
            <p:cNvPr id="1574921" name="Line 1033"/>
            <p:cNvSpPr>
              <a:spLocks noChangeShapeType="1"/>
            </p:cNvSpPr>
            <p:nvPr/>
          </p:nvSpPr>
          <p:spPr bwMode="auto">
            <a:xfrm flipV="1">
              <a:off x="2154" y="3840"/>
              <a:ext cx="7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4922" name="Text Box 1034"/>
            <p:cNvSpPr txBox="1">
              <a:spLocks noChangeArrowheads="1"/>
            </p:cNvSpPr>
            <p:nvPr/>
          </p:nvSpPr>
          <p:spPr bwMode="auto">
            <a:xfrm>
              <a:off x="3310" y="3604"/>
              <a:ext cx="846" cy="494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  Corridor</a:t>
              </a:r>
            </a:p>
          </p:txBody>
        </p:sp>
        <p:sp>
          <p:nvSpPr>
            <p:cNvPr id="1574923" name="Line 1035"/>
            <p:cNvSpPr>
              <a:spLocks noChangeShapeType="1"/>
            </p:cNvSpPr>
            <p:nvPr/>
          </p:nvSpPr>
          <p:spPr bwMode="auto">
            <a:xfrm flipV="1">
              <a:off x="3314" y="3817"/>
              <a:ext cx="84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74924" name="Group 1036"/>
            <p:cNvGrpSpPr>
              <a:grpSpLocks/>
            </p:cNvGrpSpPr>
            <p:nvPr/>
          </p:nvGrpSpPr>
          <p:grpSpPr bwMode="auto">
            <a:xfrm rot="5435669">
              <a:off x="1834" y="3575"/>
              <a:ext cx="169" cy="441"/>
              <a:chOff x="1810" y="3129"/>
              <a:chExt cx="169" cy="441"/>
            </a:xfrm>
          </p:grpSpPr>
          <p:sp>
            <p:nvSpPr>
              <p:cNvPr id="1574925" name="AutoShape 1037"/>
              <p:cNvSpPr>
                <a:spLocks noChangeArrowheads="1"/>
              </p:cNvSpPr>
              <p:nvPr/>
            </p:nvSpPr>
            <p:spPr bwMode="auto">
              <a:xfrm>
                <a:off x="1810" y="3129"/>
                <a:ext cx="169" cy="187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ECFF2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4926" name="Line 1038"/>
              <p:cNvSpPr>
                <a:spLocks noChangeShapeType="1"/>
              </p:cNvSpPr>
              <p:nvPr/>
            </p:nvSpPr>
            <p:spPr bwMode="auto">
              <a:xfrm>
                <a:off x="1889" y="3319"/>
                <a:ext cx="0" cy="2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74927" name="Group 1039"/>
            <p:cNvGrpSpPr>
              <a:grpSpLocks/>
            </p:cNvGrpSpPr>
            <p:nvPr/>
          </p:nvGrpSpPr>
          <p:grpSpPr bwMode="auto">
            <a:xfrm rot="5435669">
              <a:off x="3004" y="3598"/>
              <a:ext cx="169" cy="441"/>
              <a:chOff x="1810" y="3129"/>
              <a:chExt cx="169" cy="441"/>
            </a:xfrm>
          </p:grpSpPr>
          <p:sp>
            <p:nvSpPr>
              <p:cNvPr id="1574928" name="AutoShape 1040"/>
              <p:cNvSpPr>
                <a:spLocks noChangeArrowheads="1"/>
              </p:cNvSpPr>
              <p:nvPr/>
            </p:nvSpPr>
            <p:spPr bwMode="auto">
              <a:xfrm>
                <a:off x="1810" y="3129"/>
                <a:ext cx="169" cy="187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ECFF2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4929" name="Line 1041"/>
              <p:cNvSpPr>
                <a:spLocks noChangeShapeType="1"/>
              </p:cNvSpPr>
              <p:nvPr/>
            </p:nvSpPr>
            <p:spPr bwMode="auto">
              <a:xfrm>
                <a:off x="1889" y="3319"/>
                <a:ext cx="0" cy="2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374650"/>
            <a:ext cx="8653462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Building object models:  bad smells</a:t>
            </a:r>
            <a:endParaRPr lang="en-US" altLang="en-US" sz="2000"/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6363"/>
            <a:ext cx="7296150" cy="1038225"/>
          </a:xfrm>
          <a:noFill/>
        </p:spPr>
        <p:txBody>
          <a:bodyPr/>
          <a:lstStyle/>
          <a:p>
            <a:pPr>
              <a:spcBef>
                <a:spcPct val="80000"/>
              </a:spcBef>
              <a:buFont typeface="Wingdings" pitchFamily="2" charset="2"/>
              <a:buNone/>
            </a:pPr>
            <a:r>
              <a:rPr lang="en-US" altLang="en-US" sz="3100" b="1">
                <a:solidFill>
                  <a:schemeClr val="tx2"/>
                </a:solidFill>
                <a:latin typeface="Wingdings" pitchFamily="2" charset="2"/>
              </a:rPr>
              <a:t>F</a:t>
            </a:r>
            <a:r>
              <a:rPr lang="en-US" altLang="en-US"/>
              <a:t> Avoid “pointers” to other objects as attributes</a:t>
            </a:r>
          </a:p>
          <a:p>
            <a:pPr lvl="1"/>
            <a:r>
              <a:rPr lang="en-US" altLang="en-US"/>
              <a:t>use binary associations insead</a:t>
            </a:r>
          </a:p>
        </p:txBody>
      </p:sp>
      <p:sp>
        <p:nvSpPr>
          <p:cNvPr id="1538053" name="Line 5"/>
          <p:cNvSpPr>
            <a:spLocks noChangeShapeType="1"/>
          </p:cNvSpPr>
          <p:nvPr/>
        </p:nvSpPr>
        <p:spPr bwMode="auto">
          <a:xfrm flipV="1">
            <a:off x="3608388" y="5757863"/>
            <a:ext cx="17684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8054" name="Group 6"/>
          <p:cNvGrpSpPr>
            <a:grpSpLocks/>
          </p:cNvGrpSpPr>
          <p:nvPr/>
        </p:nvGrpSpPr>
        <p:grpSpPr bwMode="auto">
          <a:xfrm>
            <a:off x="2320925" y="5465763"/>
            <a:ext cx="1271588" cy="893762"/>
            <a:chOff x="3855" y="3641"/>
            <a:chExt cx="1140" cy="1040"/>
          </a:xfrm>
        </p:grpSpPr>
        <p:sp>
          <p:nvSpPr>
            <p:cNvPr id="1538055" name="Text Box 7"/>
            <p:cNvSpPr txBox="1">
              <a:spLocks noChangeArrowheads="1"/>
            </p:cNvSpPr>
            <p:nvPr/>
          </p:nvSpPr>
          <p:spPr bwMode="auto">
            <a:xfrm>
              <a:off x="3855" y="3641"/>
              <a:ext cx="1140" cy="1040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5000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 Borrower</a:t>
              </a:r>
            </a:p>
            <a:p>
              <a:pPr algn="l">
                <a:spcBef>
                  <a:spcPct val="50000"/>
                </a:spcBef>
              </a:pPr>
              <a:r>
                <a:rPr lang="fr-BE" altLang="en-US" sz="1800" b="1" i="1">
                  <a:solidFill>
                    <a:srgbClr val="0000FF"/>
                  </a:solidFill>
                  <a:effectLst/>
                  <a:latin typeface="Arial" pitchFamily="34" charset="0"/>
                </a:rPr>
                <a:t>  </a:t>
              </a:r>
            </a:p>
            <a:p>
              <a:pPr algn="l">
                <a:spcBef>
                  <a:spcPct val="50000"/>
                </a:spcBef>
              </a:pP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8056" name="Line 8"/>
            <p:cNvSpPr>
              <a:spLocks noChangeShapeType="1"/>
            </p:cNvSpPr>
            <p:nvPr/>
          </p:nvSpPr>
          <p:spPr bwMode="auto">
            <a:xfrm flipV="1">
              <a:off x="3895" y="4121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8057" name="Text Box 9"/>
          <p:cNvSpPr txBox="1">
            <a:spLocks noChangeArrowheads="1"/>
          </p:cNvSpPr>
          <p:nvPr/>
        </p:nvSpPr>
        <p:spPr bwMode="auto">
          <a:xfrm>
            <a:off x="4089400" y="5327650"/>
            <a:ext cx="100806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800" b="1">
                <a:solidFill>
                  <a:schemeClr val="tx1"/>
                </a:solidFill>
                <a:effectLst/>
                <a:latin typeface="Arial" pitchFamily="34" charset="0"/>
              </a:rPr>
              <a:t>Loan</a:t>
            </a:r>
            <a:endParaRPr lang="fr-BE" altLang="en-US" sz="1800" b="1" i="1">
              <a:solidFill>
                <a:srgbClr val="0000FF"/>
              </a:solidFill>
              <a:effectLst/>
              <a:latin typeface="Arial" pitchFamily="34" charset="0"/>
            </a:endParaRPr>
          </a:p>
          <a:p>
            <a:pPr algn="l">
              <a:spcBef>
                <a:spcPct val="50000"/>
              </a:spcBef>
            </a:pP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8058" name="Text Box 10"/>
          <p:cNvSpPr txBox="1">
            <a:spLocks noChangeArrowheads="1"/>
          </p:cNvSpPr>
          <p:nvPr/>
        </p:nvSpPr>
        <p:spPr bwMode="auto">
          <a:xfrm>
            <a:off x="5422900" y="5380038"/>
            <a:ext cx="1535113" cy="893762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 BookCopy</a:t>
            </a:r>
          </a:p>
          <a:p>
            <a:pPr algn="l">
              <a:spcBef>
                <a:spcPct val="50000"/>
              </a:spcBef>
            </a:pPr>
            <a:r>
              <a:rPr lang="fr-BE" altLang="en-US" sz="1800" b="1" i="1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endParaRPr lang="fr-BE" altLang="en-US" sz="18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pPr algn="l">
              <a:spcBef>
                <a:spcPct val="50000"/>
              </a:spcBef>
            </a:pP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8059" name="Line 11"/>
          <p:cNvSpPr>
            <a:spLocks noChangeShapeType="1"/>
          </p:cNvSpPr>
          <p:nvPr/>
        </p:nvSpPr>
        <p:spPr bwMode="auto">
          <a:xfrm flipV="1">
            <a:off x="5454650" y="5792788"/>
            <a:ext cx="15192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8061" name="Group 13"/>
          <p:cNvGrpSpPr>
            <a:grpSpLocks/>
          </p:cNvGrpSpPr>
          <p:nvPr/>
        </p:nvGrpSpPr>
        <p:grpSpPr bwMode="auto">
          <a:xfrm>
            <a:off x="1997075" y="3300413"/>
            <a:ext cx="1920875" cy="893762"/>
            <a:chOff x="3855" y="3641"/>
            <a:chExt cx="1140" cy="1040"/>
          </a:xfrm>
        </p:grpSpPr>
        <p:sp>
          <p:nvSpPr>
            <p:cNvPr id="1538062" name="Text Box 14"/>
            <p:cNvSpPr txBox="1">
              <a:spLocks noChangeArrowheads="1"/>
            </p:cNvSpPr>
            <p:nvPr/>
          </p:nvSpPr>
          <p:spPr bwMode="auto">
            <a:xfrm>
              <a:off x="3855" y="3641"/>
              <a:ext cx="1140" cy="1040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 Borrower</a:t>
              </a:r>
            </a:p>
            <a:p>
              <a:pPr algn="l">
                <a:spcBef>
                  <a:spcPct val="5000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Loan</a:t>
              </a:r>
              <a:r>
                <a:rPr lang="fr-BE" altLang="en-US" sz="1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:</a:t>
              </a: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 BookCopy</a:t>
              </a:r>
              <a:endParaRPr lang="fr-BE" altLang="en-US" sz="1800" b="1" i="1">
                <a:solidFill>
                  <a:srgbClr val="0000FF"/>
                </a:solidFill>
                <a:effectLst/>
                <a:latin typeface="Arial" pitchFamily="34" charset="0"/>
              </a:endParaRPr>
            </a:p>
            <a:p>
              <a:pPr algn="l">
                <a:spcBef>
                  <a:spcPct val="50000"/>
                </a:spcBef>
              </a:pP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8063" name="Line 15"/>
            <p:cNvSpPr>
              <a:spLocks noChangeShapeType="1"/>
            </p:cNvSpPr>
            <p:nvPr/>
          </p:nvSpPr>
          <p:spPr bwMode="auto">
            <a:xfrm flipV="1">
              <a:off x="3895" y="4121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8065" name="Text Box 17"/>
          <p:cNvSpPr txBox="1">
            <a:spLocks noChangeArrowheads="1"/>
          </p:cNvSpPr>
          <p:nvPr/>
        </p:nvSpPr>
        <p:spPr bwMode="auto">
          <a:xfrm>
            <a:off x="5384800" y="3282950"/>
            <a:ext cx="1535113" cy="893763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 BookCopy</a:t>
            </a:r>
          </a:p>
          <a:p>
            <a:pPr algn="l">
              <a:spcBef>
                <a:spcPct val="50000"/>
              </a:spcBef>
            </a:pPr>
            <a:r>
              <a:rPr lang="fr-BE" altLang="en-US" sz="1800" b="1" i="1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endParaRPr lang="fr-BE" altLang="en-US" sz="18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pPr algn="l">
              <a:spcBef>
                <a:spcPct val="50000"/>
              </a:spcBef>
            </a:pP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8066" name="Line 18"/>
          <p:cNvSpPr>
            <a:spLocks noChangeShapeType="1"/>
          </p:cNvSpPr>
          <p:nvPr/>
        </p:nvSpPr>
        <p:spPr bwMode="auto">
          <a:xfrm flipV="1">
            <a:off x="5414963" y="3695700"/>
            <a:ext cx="1520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8081" name="Group 33"/>
          <p:cNvGrpSpPr>
            <a:grpSpLocks/>
          </p:cNvGrpSpPr>
          <p:nvPr/>
        </p:nvGrpSpPr>
        <p:grpSpPr bwMode="auto">
          <a:xfrm>
            <a:off x="3783013" y="3989388"/>
            <a:ext cx="1220787" cy="160337"/>
            <a:chOff x="2383" y="2513"/>
            <a:chExt cx="769" cy="101"/>
          </a:xfrm>
        </p:grpSpPr>
        <p:sp>
          <p:nvSpPr>
            <p:cNvPr id="1538064" name="Line 16"/>
            <p:cNvSpPr>
              <a:spLocks noChangeShapeType="1"/>
            </p:cNvSpPr>
            <p:nvPr/>
          </p:nvSpPr>
          <p:spPr bwMode="auto">
            <a:xfrm flipV="1">
              <a:off x="2439" y="2553"/>
              <a:ext cx="713" cy="1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067" name="Oval 19"/>
            <p:cNvSpPr>
              <a:spLocks noChangeArrowheads="1"/>
            </p:cNvSpPr>
            <p:nvPr/>
          </p:nvSpPr>
          <p:spPr bwMode="auto">
            <a:xfrm>
              <a:off x="2383" y="2513"/>
              <a:ext cx="78" cy="10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8068" name="Line 20"/>
          <p:cNvSpPr>
            <a:spLocks noChangeShapeType="1"/>
          </p:cNvSpPr>
          <p:nvPr/>
        </p:nvSpPr>
        <p:spPr bwMode="auto">
          <a:xfrm flipV="1">
            <a:off x="1806575" y="2743200"/>
            <a:ext cx="5272088" cy="1701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69" name="Line 21"/>
          <p:cNvSpPr>
            <a:spLocks noChangeShapeType="1"/>
          </p:cNvSpPr>
          <p:nvPr/>
        </p:nvSpPr>
        <p:spPr bwMode="auto">
          <a:xfrm flipH="1" flipV="1">
            <a:off x="1744663" y="2708275"/>
            <a:ext cx="5302250" cy="159861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70" name="Line 22"/>
          <p:cNvSpPr>
            <a:spLocks noChangeShapeType="1"/>
          </p:cNvSpPr>
          <p:nvPr/>
        </p:nvSpPr>
        <p:spPr bwMode="auto">
          <a:xfrm>
            <a:off x="4538663" y="4422775"/>
            <a:ext cx="0" cy="63500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8079" name="Text Box 31"/>
          <p:cNvSpPr txBox="1">
            <a:spLocks noChangeArrowheads="1"/>
          </p:cNvSpPr>
          <p:nvPr/>
        </p:nvSpPr>
        <p:spPr bwMode="auto">
          <a:xfrm>
            <a:off x="106363" y="39688"/>
            <a:ext cx="803275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5400">
                <a:solidFill>
                  <a:schemeClr val="bg2"/>
                </a:solidFill>
                <a:effectLst/>
                <a:latin typeface="Wingdings" pitchFamily="2" charset="2"/>
              </a:rPr>
              <a:t>N</a:t>
            </a:r>
            <a:endParaRPr lang="en-US" altLang="en-US" sz="2800">
              <a:solidFill>
                <a:schemeClr val="tx2"/>
              </a:solidFill>
              <a:effectLst/>
              <a:latin typeface="Wingdings" pitchFamily="2" charset="2"/>
            </a:endParaRPr>
          </a:p>
        </p:txBody>
      </p:sp>
      <p:sp>
        <p:nvSpPr>
          <p:cNvPr id="1538082" name="Text Box 34"/>
          <p:cNvSpPr txBox="1">
            <a:spLocks noChangeArrowheads="1"/>
          </p:cNvSpPr>
          <p:nvPr/>
        </p:nvSpPr>
        <p:spPr bwMode="auto">
          <a:xfrm>
            <a:off x="7345363" y="2593975"/>
            <a:ext cx="9509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800" b="1">
                <a:solidFill>
                  <a:schemeClr val="hlink"/>
                </a:solidFill>
                <a:effectLst/>
                <a:latin typeface="Arial" pitchFamily="34" charset="0"/>
              </a:rPr>
              <a:t>BAD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8083" name="Text Box 35"/>
          <p:cNvSpPr txBox="1">
            <a:spLocks noChangeArrowheads="1"/>
          </p:cNvSpPr>
          <p:nvPr/>
        </p:nvSpPr>
        <p:spPr bwMode="auto">
          <a:xfrm>
            <a:off x="7221538" y="5084763"/>
            <a:ext cx="1008062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800" b="1">
                <a:solidFill>
                  <a:schemeClr val="hlink"/>
                </a:solidFill>
                <a:effectLst/>
                <a:latin typeface="Arial" pitchFamily="34" charset="0"/>
              </a:rPr>
              <a:t>GOOD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361950"/>
            <a:ext cx="8653462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Building object models: bad smells  </a:t>
            </a:r>
            <a:r>
              <a:rPr lang="en-US" altLang="en-US" sz="2000"/>
              <a:t>(2)</a:t>
            </a:r>
          </a:p>
        </p:txBody>
      </p:sp>
      <p:sp>
        <p:nvSpPr>
          <p:cNvPr id="153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013" y="1462088"/>
            <a:ext cx="8402637" cy="1139825"/>
          </a:xfrm>
          <a:noFill/>
        </p:spPr>
        <p:txBody>
          <a:bodyPr/>
          <a:lstStyle/>
          <a:p>
            <a:pPr>
              <a:spcBef>
                <a:spcPct val="80000"/>
              </a:spcBef>
              <a:buFont typeface="Wingdings" pitchFamily="2" charset="2"/>
              <a:buNone/>
            </a:pPr>
            <a:r>
              <a:rPr lang="en-US" altLang="en-US" sz="3100" b="1">
                <a:solidFill>
                  <a:schemeClr val="tx2"/>
                </a:solidFill>
                <a:latin typeface="Wingdings" pitchFamily="2" charset="2"/>
              </a:rPr>
              <a:t>F</a:t>
            </a:r>
            <a:r>
              <a:rPr lang="en-US" altLang="en-US"/>
              <a:t> Avoid non-structural links pertaining to other views</a:t>
            </a:r>
          </a:p>
          <a:p>
            <a:pPr lvl="1"/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monitoring/control</a:t>
            </a:r>
            <a:r>
              <a:rPr lang="en-US" altLang="en-US" sz="2000"/>
              <a:t> links from agent model  (context diagram) </a:t>
            </a:r>
          </a:p>
          <a:p>
            <a:pPr lvl="1">
              <a:lnSpc>
                <a:spcPct val="100000"/>
              </a:lnSpc>
              <a:buFontTx/>
              <a:buNone/>
            </a:pPr>
            <a:endParaRPr lang="en-US" altLang="en-US" sz="2000"/>
          </a:p>
        </p:txBody>
      </p:sp>
      <p:sp>
        <p:nvSpPr>
          <p:cNvPr id="1539098" name="Text Box 26"/>
          <p:cNvSpPr txBox="1">
            <a:spLocks noChangeArrowheads="1"/>
          </p:cNvSpPr>
          <p:nvPr/>
        </p:nvSpPr>
        <p:spPr bwMode="auto">
          <a:xfrm>
            <a:off x="106363" y="39688"/>
            <a:ext cx="803275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5400">
                <a:solidFill>
                  <a:schemeClr val="bg2"/>
                </a:solidFill>
                <a:effectLst/>
                <a:latin typeface="Wingdings" pitchFamily="2" charset="2"/>
              </a:rPr>
              <a:t>N</a:t>
            </a:r>
            <a:endParaRPr lang="en-US" altLang="en-US" sz="2800">
              <a:solidFill>
                <a:schemeClr val="tx2"/>
              </a:solidFill>
              <a:effectLst/>
              <a:latin typeface="Wingdings" pitchFamily="2" charset="2"/>
            </a:endParaRPr>
          </a:p>
        </p:txBody>
      </p:sp>
      <p:sp>
        <p:nvSpPr>
          <p:cNvPr id="1539077" name="Text Box 5"/>
          <p:cNvSpPr txBox="1">
            <a:spLocks noChangeArrowheads="1"/>
          </p:cNvSpPr>
          <p:nvPr/>
        </p:nvSpPr>
        <p:spPr bwMode="auto">
          <a:xfrm>
            <a:off x="1570038" y="2835275"/>
            <a:ext cx="1890712" cy="465138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 TrainController</a:t>
            </a:r>
            <a:endParaRPr lang="fr-BE" altLang="en-US" sz="1800" b="1" i="1">
              <a:solidFill>
                <a:srgbClr val="0000FF"/>
              </a:solidFill>
              <a:effectLst/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9078" name="Line 6"/>
          <p:cNvSpPr>
            <a:spLocks noChangeShapeType="1"/>
          </p:cNvSpPr>
          <p:nvPr/>
        </p:nvSpPr>
        <p:spPr bwMode="auto">
          <a:xfrm flipV="1">
            <a:off x="3419475" y="3068638"/>
            <a:ext cx="2057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079" name="Text Box 7"/>
          <p:cNvSpPr txBox="1">
            <a:spLocks noChangeArrowheads="1"/>
          </p:cNvSpPr>
          <p:nvPr/>
        </p:nvSpPr>
        <p:spPr bwMode="auto">
          <a:xfrm>
            <a:off x="5408613" y="2840038"/>
            <a:ext cx="904875" cy="417512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 Train</a:t>
            </a:r>
          </a:p>
          <a:p>
            <a:pPr algn="l">
              <a:spcBef>
                <a:spcPts val="600"/>
              </a:spcBef>
            </a:pPr>
            <a:r>
              <a:rPr lang="fr-BE" altLang="en-US" sz="1800" b="1" i="1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endParaRPr lang="fr-BE" altLang="en-US" sz="18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9080" name="Line 8"/>
          <p:cNvSpPr>
            <a:spLocks noChangeShapeType="1"/>
          </p:cNvSpPr>
          <p:nvPr/>
        </p:nvSpPr>
        <p:spPr bwMode="auto">
          <a:xfrm flipV="1">
            <a:off x="1441450" y="2684463"/>
            <a:ext cx="4797425" cy="7413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081" name="Line 9"/>
          <p:cNvSpPr>
            <a:spLocks noChangeShapeType="1"/>
          </p:cNvSpPr>
          <p:nvPr/>
        </p:nvSpPr>
        <p:spPr bwMode="auto">
          <a:xfrm flipH="1" flipV="1">
            <a:off x="1414463" y="2678113"/>
            <a:ext cx="4751387" cy="609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082" name="Text Box 10"/>
          <p:cNvSpPr txBox="1">
            <a:spLocks noChangeArrowheads="1"/>
          </p:cNvSpPr>
          <p:nvPr/>
        </p:nvSpPr>
        <p:spPr bwMode="auto">
          <a:xfrm>
            <a:off x="3492500" y="2711450"/>
            <a:ext cx="19081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setsAcceleration</a:t>
            </a:r>
          </a:p>
        </p:txBody>
      </p:sp>
      <p:sp>
        <p:nvSpPr>
          <p:cNvPr id="1539102" name="Text Box 30"/>
          <p:cNvSpPr txBox="1">
            <a:spLocks noChangeArrowheads="1"/>
          </p:cNvSpPr>
          <p:nvPr/>
        </p:nvSpPr>
        <p:spPr bwMode="auto">
          <a:xfrm>
            <a:off x="1476375" y="3852863"/>
            <a:ext cx="1992313" cy="465137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 TrackingSystem</a:t>
            </a:r>
            <a:endParaRPr lang="fr-BE" altLang="en-US" sz="1800" b="1" i="1">
              <a:solidFill>
                <a:srgbClr val="0000FF"/>
              </a:solidFill>
              <a:effectLst/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9103" name="Line 31"/>
          <p:cNvSpPr>
            <a:spLocks noChangeShapeType="1"/>
          </p:cNvSpPr>
          <p:nvPr/>
        </p:nvSpPr>
        <p:spPr bwMode="auto">
          <a:xfrm flipV="1">
            <a:off x="3427413" y="4086225"/>
            <a:ext cx="2057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04" name="Text Box 32"/>
          <p:cNvSpPr txBox="1">
            <a:spLocks noChangeArrowheads="1"/>
          </p:cNvSpPr>
          <p:nvPr/>
        </p:nvSpPr>
        <p:spPr bwMode="auto">
          <a:xfrm>
            <a:off x="5416550" y="3857625"/>
            <a:ext cx="904875" cy="417513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 Train</a:t>
            </a:r>
          </a:p>
          <a:p>
            <a:pPr algn="l">
              <a:spcBef>
                <a:spcPts val="600"/>
              </a:spcBef>
            </a:pPr>
            <a:r>
              <a:rPr lang="fr-BE" altLang="en-US" sz="1800" b="1" i="1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endParaRPr lang="fr-BE" altLang="en-US" sz="18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9105" name="Line 33"/>
          <p:cNvSpPr>
            <a:spLocks noChangeShapeType="1"/>
          </p:cNvSpPr>
          <p:nvPr/>
        </p:nvSpPr>
        <p:spPr bwMode="auto">
          <a:xfrm flipV="1">
            <a:off x="1449388" y="3702050"/>
            <a:ext cx="4797425" cy="74136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06" name="Line 34"/>
          <p:cNvSpPr>
            <a:spLocks noChangeShapeType="1"/>
          </p:cNvSpPr>
          <p:nvPr/>
        </p:nvSpPr>
        <p:spPr bwMode="auto">
          <a:xfrm flipH="1" flipV="1">
            <a:off x="1422400" y="3695700"/>
            <a:ext cx="4751388" cy="609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07" name="Text Box 35"/>
          <p:cNvSpPr txBox="1">
            <a:spLocks noChangeArrowheads="1"/>
          </p:cNvSpPr>
          <p:nvPr/>
        </p:nvSpPr>
        <p:spPr bwMode="auto">
          <a:xfrm>
            <a:off x="3571875" y="3729038"/>
            <a:ext cx="19081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getsPosition</a:t>
            </a:r>
          </a:p>
        </p:txBody>
      </p:sp>
      <p:sp>
        <p:nvSpPr>
          <p:cNvPr id="1539111" name="Text Box 39"/>
          <p:cNvSpPr txBox="1">
            <a:spLocks noChangeArrowheads="1"/>
          </p:cNvSpPr>
          <p:nvPr/>
        </p:nvSpPr>
        <p:spPr bwMode="auto">
          <a:xfrm>
            <a:off x="6437313" y="2622550"/>
            <a:ext cx="9509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800" b="1">
                <a:solidFill>
                  <a:schemeClr val="hlink"/>
                </a:solidFill>
                <a:effectLst/>
                <a:latin typeface="Arial" pitchFamily="34" charset="0"/>
              </a:rPr>
              <a:t>BAD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9112" name="Text Box 40"/>
          <p:cNvSpPr txBox="1">
            <a:spLocks noChangeArrowheads="1"/>
          </p:cNvSpPr>
          <p:nvPr/>
        </p:nvSpPr>
        <p:spPr bwMode="auto">
          <a:xfrm>
            <a:off x="6451600" y="3662363"/>
            <a:ext cx="9509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800" b="1">
                <a:solidFill>
                  <a:schemeClr val="hlink"/>
                </a:solidFill>
                <a:effectLst/>
                <a:latin typeface="Arial" pitchFamily="34" charset="0"/>
              </a:rPr>
              <a:t>BAD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9113" name="Text Box 41"/>
          <p:cNvSpPr txBox="1">
            <a:spLocks noChangeArrowheads="1"/>
          </p:cNvSpPr>
          <p:nvPr/>
        </p:nvSpPr>
        <p:spPr bwMode="auto">
          <a:xfrm>
            <a:off x="4229100" y="4759325"/>
            <a:ext cx="9509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800" b="1">
                <a:solidFill>
                  <a:schemeClr val="hlink"/>
                </a:solidFill>
                <a:effectLst/>
                <a:latin typeface="Arial" pitchFamily="34" charset="0"/>
              </a:rPr>
              <a:t>BAD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539125" name="Group 53"/>
          <p:cNvGrpSpPr>
            <a:grpSpLocks/>
          </p:cNvGrpSpPr>
          <p:nvPr/>
        </p:nvGrpSpPr>
        <p:grpSpPr bwMode="auto">
          <a:xfrm>
            <a:off x="5270500" y="4679950"/>
            <a:ext cx="3668713" cy="1735138"/>
            <a:chOff x="3320" y="2912"/>
            <a:chExt cx="2311" cy="1093"/>
          </a:xfrm>
        </p:grpSpPr>
        <p:sp>
          <p:nvSpPr>
            <p:cNvPr id="1539114" name="Text Box 42"/>
            <p:cNvSpPr txBox="1">
              <a:spLocks noChangeArrowheads="1"/>
            </p:cNvSpPr>
            <p:nvPr/>
          </p:nvSpPr>
          <p:spPr bwMode="auto">
            <a:xfrm>
              <a:off x="3342" y="3241"/>
              <a:ext cx="680" cy="229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 Initiator</a:t>
              </a:r>
              <a:endParaRPr lang="fr-BE" altLang="en-US" sz="1800" b="1" i="1">
                <a:solidFill>
                  <a:srgbClr val="0000FF"/>
                </a:solidFill>
                <a:effectLst/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9115" name="Line 43"/>
            <p:cNvSpPr>
              <a:spLocks noChangeShapeType="1"/>
            </p:cNvSpPr>
            <p:nvPr/>
          </p:nvSpPr>
          <p:spPr bwMode="auto">
            <a:xfrm>
              <a:off x="4024" y="3361"/>
              <a:ext cx="760" cy="1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16" name="Text Box 44"/>
            <p:cNvSpPr txBox="1">
              <a:spLocks noChangeArrowheads="1"/>
            </p:cNvSpPr>
            <p:nvPr/>
          </p:nvSpPr>
          <p:spPr bwMode="auto">
            <a:xfrm>
              <a:off x="4778" y="3255"/>
              <a:ext cx="853" cy="544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  Meeting</a:t>
              </a:r>
            </a:p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DateRange</a:t>
              </a:r>
            </a:p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Date</a:t>
              </a:r>
              <a:endParaRPr lang="fr-BE" altLang="en-US" sz="1800">
                <a:solidFill>
                  <a:srgbClr val="0000FF"/>
                </a:solidFill>
                <a:effectLst/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9117" name="Text Box 45"/>
            <p:cNvSpPr txBox="1">
              <a:spLocks noChangeArrowheads="1"/>
            </p:cNvSpPr>
            <p:nvPr/>
          </p:nvSpPr>
          <p:spPr bwMode="auto">
            <a:xfrm>
              <a:off x="4097" y="3171"/>
              <a:ext cx="67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ECFF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Initiating</a:t>
              </a:r>
            </a:p>
          </p:txBody>
        </p:sp>
        <p:sp>
          <p:nvSpPr>
            <p:cNvPr id="1539118" name="Text Box 46"/>
            <p:cNvSpPr txBox="1">
              <a:spLocks noChangeArrowheads="1"/>
            </p:cNvSpPr>
            <p:nvPr/>
          </p:nvSpPr>
          <p:spPr bwMode="auto">
            <a:xfrm>
              <a:off x="3320" y="3710"/>
              <a:ext cx="770" cy="229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Scheduler</a:t>
              </a:r>
              <a:endParaRPr lang="fr-BE" altLang="en-US" sz="1800" b="1" i="1">
                <a:solidFill>
                  <a:srgbClr val="0000FF"/>
                </a:solidFill>
                <a:effectLst/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9119" name="Text Box 47"/>
            <p:cNvSpPr txBox="1">
              <a:spLocks noChangeArrowheads="1"/>
            </p:cNvSpPr>
            <p:nvPr/>
          </p:nvSpPr>
          <p:spPr bwMode="auto">
            <a:xfrm>
              <a:off x="4101" y="3786"/>
              <a:ext cx="847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ECFF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Scheduling</a:t>
              </a:r>
            </a:p>
          </p:txBody>
        </p:sp>
        <p:sp>
          <p:nvSpPr>
            <p:cNvPr id="1539120" name="Line 48"/>
            <p:cNvSpPr>
              <a:spLocks noChangeShapeType="1"/>
            </p:cNvSpPr>
            <p:nvPr/>
          </p:nvSpPr>
          <p:spPr bwMode="auto">
            <a:xfrm flipV="1">
              <a:off x="4093" y="3603"/>
              <a:ext cx="696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21" name="Line 49"/>
            <p:cNvSpPr>
              <a:spLocks noChangeShapeType="1"/>
            </p:cNvSpPr>
            <p:nvPr/>
          </p:nvSpPr>
          <p:spPr bwMode="auto">
            <a:xfrm>
              <a:off x="4812" y="3448"/>
              <a:ext cx="80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23" name="Text Box 51"/>
            <p:cNvSpPr txBox="1">
              <a:spLocks noChangeArrowheads="1"/>
            </p:cNvSpPr>
            <p:nvPr/>
          </p:nvSpPr>
          <p:spPr bwMode="auto">
            <a:xfrm>
              <a:off x="4931" y="2912"/>
              <a:ext cx="635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ECFF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5000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 </a:t>
              </a:r>
              <a:r>
                <a:rPr lang="fr-BE" altLang="en-US" sz="1800" b="1">
                  <a:solidFill>
                    <a:schemeClr val="hlink"/>
                  </a:solidFill>
                  <a:effectLst/>
                  <a:latin typeface="Arial" pitchFamily="34" charset="0"/>
                </a:rPr>
                <a:t>GOOD</a:t>
              </a: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539126" name="Group 54"/>
          <p:cNvGrpSpPr>
            <a:grpSpLocks/>
          </p:cNvGrpSpPr>
          <p:nvPr/>
        </p:nvGrpSpPr>
        <p:grpSpPr bwMode="auto">
          <a:xfrm>
            <a:off x="447675" y="4867275"/>
            <a:ext cx="3887788" cy="1352550"/>
            <a:chOff x="282" y="3066"/>
            <a:chExt cx="2449" cy="852"/>
          </a:xfrm>
        </p:grpSpPr>
        <p:sp>
          <p:nvSpPr>
            <p:cNvPr id="1539084" name="Text Box 12"/>
            <p:cNvSpPr txBox="1">
              <a:spLocks noChangeArrowheads="1"/>
            </p:cNvSpPr>
            <p:nvPr/>
          </p:nvSpPr>
          <p:spPr bwMode="auto">
            <a:xfrm>
              <a:off x="537" y="3181"/>
              <a:ext cx="680" cy="229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 Initiator</a:t>
              </a:r>
              <a:endParaRPr lang="fr-BE" altLang="en-US" sz="1800" b="1" i="1">
                <a:solidFill>
                  <a:srgbClr val="0000FF"/>
                </a:solidFill>
                <a:effectLst/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9085" name="Line 13"/>
            <p:cNvSpPr>
              <a:spLocks noChangeShapeType="1"/>
            </p:cNvSpPr>
            <p:nvPr/>
          </p:nvSpPr>
          <p:spPr bwMode="auto">
            <a:xfrm>
              <a:off x="1219" y="3301"/>
              <a:ext cx="760" cy="1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086" name="Text Box 14"/>
            <p:cNvSpPr txBox="1">
              <a:spLocks noChangeArrowheads="1"/>
            </p:cNvSpPr>
            <p:nvPr/>
          </p:nvSpPr>
          <p:spPr bwMode="auto">
            <a:xfrm>
              <a:off x="1972" y="3349"/>
              <a:ext cx="735" cy="244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  Meeting</a:t>
              </a:r>
            </a:p>
            <a:p>
              <a:pPr algn="l">
                <a:spcBef>
                  <a:spcPts val="600"/>
                </a:spcBef>
              </a:pPr>
              <a:r>
                <a:rPr lang="fr-BE" altLang="en-US" sz="1800" b="1" i="1">
                  <a:solidFill>
                    <a:srgbClr val="0000FF"/>
                  </a:solidFill>
                  <a:effectLst/>
                  <a:latin typeface="Arial" pitchFamily="34" charset="0"/>
                </a:rPr>
                <a:t> </a:t>
              </a:r>
              <a:endParaRPr lang="fr-BE" altLang="en-US" sz="1800">
                <a:solidFill>
                  <a:srgbClr val="0000FF"/>
                </a:solidFill>
                <a:effectLst/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9088" name="Line 16"/>
            <p:cNvSpPr>
              <a:spLocks noChangeShapeType="1"/>
            </p:cNvSpPr>
            <p:nvPr/>
          </p:nvSpPr>
          <p:spPr bwMode="auto">
            <a:xfrm flipH="1" flipV="1">
              <a:off x="283" y="3083"/>
              <a:ext cx="2448" cy="77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089" name="Text Box 17"/>
            <p:cNvSpPr txBox="1">
              <a:spLocks noChangeArrowheads="1"/>
            </p:cNvSpPr>
            <p:nvPr/>
          </p:nvSpPr>
          <p:spPr bwMode="auto">
            <a:xfrm>
              <a:off x="1210" y="3066"/>
              <a:ext cx="113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ECFF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setsDateRange</a:t>
              </a:r>
            </a:p>
          </p:txBody>
        </p:sp>
        <p:sp>
          <p:nvSpPr>
            <p:cNvPr id="1539108" name="Text Box 36"/>
            <p:cNvSpPr txBox="1">
              <a:spLocks noChangeArrowheads="1"/>
            </p:cNvSpPr>
            <p:nvPr/>
          </p:nvSpPr>
          <p:spPr bwMode="auto">
            <a:xfrm>
              <a:off x="515" y="3650"/>
              <a:ext cx="770" cy="229"/>
            </a:xfrm>
            <a:prstGeom prst="rect">
              <a:avLst/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Scheduler</a:t>
              </a:r>
              <a:endParaRPr lang="fr-BE" altLang="en-US" sz="1800" b="1" i="1">
                <a:solidFill>
                  <a:srgbClr val="0000FF"/>
                </a:solidFill>
                <a:effectLst/>
                <a:latin typeface="Arial" pitchFamily="34" charset="0"/>
              </a:endParaRPr>
            </a:p>
            <a:p>
              <a:pPr algn="l">
                <a:spcBef>
                  <a:spcPct val="0"/>
                </a:spcBef>
              </a:pPr>
              <a:endParaRPr lang="fr-BE" altLang="en-US" sz="180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9109" name="Text Box 37"/>
            <p:cNvSpPr txBox="1">
              <a:spLocks noChangeArrowheads="1"/>
            </p:cNvSpPr>
            <p:nvPr/>
          </p:nvSpPr>
          <p:spPr bwMode="auto">
            <a:xfrm>
              <a:off x="1378" y="3671"/>
              <a:ext cx="70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ECFF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setsDate</a:t>
              </a:r>
            </a:p>
          </p:txBody>
        </p:sp>
        <p:sp>
          <p:nvSpPr>
            <p:cNvPr id="1539110" name="Line 38"/>
            <p:cNvSpPr>
              <a:spLocks noChangeShapeType="1"/>
            </p:cNvSpPr>
            <p:nvPr/>
          </p:nvSpPr>
          <p:spPr bwMode="auto">
            <a:xfrm flipV="1">
              <a:off x="1288" y="3543"/>
              <a:ext cx="696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087" name="Line 15"/>
            <p:cNvSpPr>
              <a:spLocks noChangeShapeType="1"/>
            </p:cNvSpPr>
            <p:nvPr/>
          </p:nvSpPr>
          <p:spPr bwMode="auto">
            <a:xfrm flipV="1">
              <a:off x="282" y="3134"/>
              <a:ext cx="2394" cy="78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476250"/>
            <a:ext cx="8653462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Building object models: bad smells  </a:t>
            </a:r>
            <a:r>
              <a:rPr lang="en-US" altLang="en-US" sz="2000"/>
              <a:t>(3)</a:t>
            </a:r>
          </a:p>
        </p:txBody>
      </p:sp>
      <p:sp>
        <p:nvSpPr>
          <p:cNvPr id="154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519238"/>
            <a:ext cx="7927975" cy="1082675"/>
          </a:xfrm>
          <a:noFill/>
        </p:spPr>
        <p:txBody>
          <a:bodyPr/>
          <a:lstStyle/>
          <a:p>
            <a:pPr>
              <a:spcBef>
                <a:spcPct val="80000"/>
              </a:spcBef>
              <a:buFont typeface="Wingdings" pitchFamily="2" charset="2"/>
              <a:buNone/>
            </a:pPr>
            <a:r>
              <a:rPr lang="en-US" altLang="en-US" sz="3100" b="1">
                <a:solidFill>
                  <a:schemeClr val="tx2"/>
                </a:solidFill>
                <a:latin typeface="Wingdings" pitchFamily="2" charset="2"/>
              </a:rPr>
              <a:t>F</a:t>
            </a:r>
            <a:r>
              <a:rPr lang="en-US" altLang="en-US"/>
              <a:t> Avoid non-structural links pertaining to other views</a:t>
            </a:r>
          </a:p>
          <a:p>
            <a:pPr lvl="1"/>
            <a:r>
              <a:rPr lang="en-US" altLang="en-US" sz="2000"/>
              <a:t>dynamic links from behavior model  (state diagram) 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   </a:t>
            </a:r>
          </a:p>
        </p:txBody>
      </p:sp>
      <p:sp>
        <p:nvSpPr>
          <p:cNvPr id="1540101" name="Text Box 5"/>
          <p:cNvSpPr txBox="1">
            <a:spLocks noChangeArrowheads="1"/>
          </p:cNvSpPr>
          <p:nvPr/>
        </p:nvSpPr>
        <p:spPr bwMode="auto">
          <a:xfrm>
            <a:off x="1785938" y="3313113"/>
            <a:ext cx="2149475" cy="465137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 BorrowerRequest</a:t>
            </a:r>
          </a:p>
          <a:p>
            <a:pPr algn="l">
              <a:spcBef>
                <a:spcPts val="600"/>
              </a:spcBef>
            </a:pPr>
            <a:r>
              <a:rPr lang="fr-BE" altLang="en-US" sz="1800" b="1" i="1">
                <a:solidFill>
                  <a:srgbClr val="0000FF"/>
                </a:solidFill>
                <a:effectLst/>
                <a:latin typeface="Arial" pitchFamily="34" charset="0"/>
              </a:rPr>
              <a:t>  </a:t>
            </a:r>
          </a:p>
          <a:p>
            <a:pPr algn="l">
              <a:spcBef>
                <a:spcPct val="0"/>
              </a:spcBef>
            </a:pP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0102" name="Line 6"/>
          <p:cNvSpPr>
            <a:spLocks noChangeShapeType="1"/>
          </p:cNvSpPr>
          <p:nvPr/>
        </p:nvSpPr>
        <p:spPr bwMode="auto">
          <a:xfrm flipV="1">
            <a:off x="3979863" y="3546475"/>
            <a:ext cx="1689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103" name="Text Box 7"/>
          <p:cNvSpPr txBox="1">
            <a:spLocks noChangeArrowheads="1"/>
          </p:cNvSpPr>
          <p:nvPr/>
        </p:nvSpPr>
        <p:spPr bwMode="auto">
          <a:xfrm>
            <a:off x="5668963" y="3282950"/>
            <a:ext cx="904875" cy="417513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 Loan</a:t>
            </a:r>
          </a:p>
          <a:p>
            <a:pPr algn="l">
              <a:spcBef>
                <a:spcPts val="600"/>
              </a:spcBef>
            </a:pPr>
            <a:r>
              <a:rPr lang="fr-BE" altLang="en-US" sz="1800" b="1" i="1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endParaRPr lang="fr-BE" altLang="en-US" sz="18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0104" name="Line 8"/>
          <p:cNvSpPr>
            <a:spLocks noChangeShapeType="1"/>
          </p:cNvSpPr>
          <p:nvPr/>
        </p:nvSpPr>
        <p:spPr bwMode="auto">
          <a:xfrm flipV="1">
            <a:off x="2174875" y="2889250"/>
            <a:ext cx="5113338" cy="133191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105" name="Line 9"/>
          <p:cNvSpPr>
            <a:spLocks noChangeShapeType="1"/>
          </p:cNvSpPr>
          <p:nvPr/>
        </p:nvSpPr>
        <p:spPr bwMode="auto">
          <a:xfrm flipH="1" flipV="1">
            <a:off x="2205038" y="2982913"/>
            <a:ext cx="5068887" cy="11445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106" name="Text Box 10"/>
          <p:cNvSpPr txBox="1">
            <a:spLocks noChangeArrowheads="1"/>
          </p:cNvSpPr>
          <p:nvPr/>
        </p:nvSpPr>
        <p:spPr bwMode="auto">
          <a:xfrm>
            <a:off x="4186238" y="3128963"/>
            <a:ext cx="130492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Generates</a:t>
            </a:r>
          </a:p>
        </p:txBody>
      </p:sp>
      <p:sp>
        <p:nvSpPr>
          <p:cNvPr id="1540108" name="Text Box 12"/>
          <p:cNvSpPr txBox="1">
            <a:spLocks noChangeArrowheads="1"/>
          </p:cNvSpPr>
          <p:nvPr/>
        </p:nvSpPr>
        <p:spPr bwMode="auto">
          <a:xfrm>
            <a:off x="2433638" y="5241925"/>
            <a:ext cx="1335087" cy="465138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 GoSignal</a:t>
            </a:r>
          </a:p>
          <a:p>
            <a:pPr algn="l">
              <a:spcBef>
                <a:spcPts val="600"/>
              </a:spcBef>
            </a:pPr>
            <a:r>
              <a:rPr lang="fr-BE" altLang="en-US" sz="1800" b="1" i="1">
                <a:solidFill>
                  <a:srgbClr val="0000FF"/>
                </a:solidFill>
                <a:effectLst/>
                <a:latin typeface="Arial" pitchFamily="34" charset="0"/>
              </a:rPr>
              <a:t>  </a:t>
            </a:r>
          </a:p>
          <a:p>
            <a:pPr algn="l">
              <a:spcBef>
                <a:spcPct val="0"/>
              </a:spcBef>
            </a:pP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0109" name="Line 13"/>
          <p:cNvSpPr>
            <a:spLocks noChangeShapeType="1"/>
          </p:cNvSpPr>
          <p:nvPr/>
        </p:nvSpPr>
        <p:spPr bwMode="auto">
          <a:xfrm flipV="1">
            <a:off x="3813175" y="5475288"/>
            <a:ext cx="1689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110" name="Text Box 14"/>
          <p:cNvSpPr txBox="1">
            <a:spLocks noChangeArrowheads="1"/>
          </p:cNvSpPr>
          <p:nvPr/>
        </p:nvSpPr>
        <p:spPr bwMode="auto">
          <a:xfrm>
            <a:off x="5502275" y="5211763"/>
            <a:ext cx="904875" cy="417512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 Train</a:t>
            </a:r>
          </a:p>
          <a:p>
            <a:pPr algn="l">
              <a:spcBef>
                <a:spcPts val="600"/>
              </a:spcBef>
            </a:pPr>
            <a:r>
              <a:rPr lang="fr-BE" altLang="en-US" sz="1800" b="1" i="1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endParaRPr lang="fr-BE" altLang="en-US" sz="18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0111" name="Line 15"/>
          <p:cNvSpPr>
            <a:spLocks noChangeShapeType="1"/>
          </p:cNvSpPr>
          <p:nvPr/>
        </p:nvSpPr>
        <p:spPr bwMode="auto">
          <a:xfrm flipV="1">
            <a:off x="2008188" y="4818063"/>
            <a:ext cx="5113337" cy="13319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112" name="Line 16"/>
          <p:cNvSpPr>
            <a:spLocks noChangeShapeType="1"/>
          </p:cNvSpPr>
          <p:nvPr/>
        </p:nvSpPr>
        <p:spPr bwMode="auto">
          <a:xfrm flipH="1" flipV="1">
            <a:off x="2038350" y="4911725"/>
            <a:ext cx="5068888" cy="114458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113" name="Text Box 17"/>
          <p:cNvSpPr txBox="1">
            <a:spLocks noChangeArrowheads="1"/>
          </p:cNvSpPr>
          <p:nvPr/>
        </p:nvSpPr>
        <p:spPr bwMode="auto">
          <a:xfrm>
            <a:off x="4064000" y="5057775"/>
            <a:ext cx="12461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Activates</a:t>
            </a:r>
          </a:p>
        </p:txBody>
      </p:sp>
      <p:sp>
        <p:nvSpPr>
          <p:cNvPr id="1540122" name="Text Box 26"/>
          <p:cNvSpPr txBox="1">
            <a:spLocks noChangeArrowheads="1"/>
          </p:cNvSpPr>
          <p:nvPr/>
        </p:nvSpPr>
        <p:spPr bwMode="auto">
          <a:xfrm>
            <a:off x="106363" y="39688"/>
            <a:ext cx="803275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5400">
                <a:solidFill>
                  <a:schemeClr val="bg2"/>
                </a:solidFill>
                <a:effectLst/>
                <a:latin typeface="Wingdings" pitchFamily="2" charset="2"/>
              </a:rPr>
              <a:t>N</a:t>
            </a:r>
            <a:endParaRPr lang="en-US" altLang="en-US" sz="2800">
              <a:solidFill>
                <a:schemeClr val="tx2"/>
              </a:solidFill>
              <a:effectLst/>
              <a:latin typeface="Wingdings" pitchFamily="2" charset="2"/>
            </a:endParaRPr>
          </a:p>
        </p:txBody>
      </p:sp>
      <p:sp>
        <p:nvSpPr>
          <p:cNvPr id="1540123" name="Text Box 27"/>
          <p:cNvSpPr txBox="1">
            <a:spLocks noChangeArrowheads="1"/>
          </p:cNvSpPr>
          <p:nvPr/>
        </p:nvSpPr>
        <p:spPr bwMode="auto">
          <a:xfrm>
            <a:off x="7259638" y="2709863"/>
            <a:ext cx="9509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800" b="1">
                <a:solidFill>
                  <a:schemeClr val="hlink"/>
                </a:solidFill>
                <a:effectLst/>
                <a:latin typeface="Arial" pitchFamily="34" charset="0"/>
              </a:rPr>
              <a:t>BAD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0124" name="Text Box 28"/>
          <p:cNvSpPr txBox="1">
            <a:spLocks noChangeArrowheads="1"/>
          </p:cNvSpPr>
          <p:nvPr/>
        </p:nvSpPr>
        <p:spPr bwMode="auto">
          <a:xfrm>
            <a:off x="7143750" y="4672013"/>
            <a:ext cx="9509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800" b="1">
                <a:solidFill>
                  <a:schemeClr val="hlink"/>
                </a:solidFill>
                <a:effectLst/>
                <a:latin typeface="Arial" pitchFamily="34" charset="0"/>
              </a:rPr>
              <a:t>BAD</a:t>
            </a:r>
            <a:endParaRPr lang="fr-BE" altLang="en-US" sz="18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247650"/>
            <a:ext cx="8653462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Building object models: bad smells  </a:t>
            </a:r>
            <a:r>
              <a:rPr lang="en-US" altLang="en-US" sz="2000"/>
              <a:t>(4)</a:t>
            </a:r>
          </a:p>
        </p:txBody>
      </p:sp>
      <p:sp>
        <p:nvSpPr>
          <p:cNvPr id="157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5" y="1189038"/>
            <a:ext cx="8302625" cy="5210175"/>
          </a:xfrm>
          <a:noFill/>
        </p:spPr>
        <p:txBody>
          <a:bodyPr/>
          <a:lstStyle/>
          <a:p>
            <a:pPr>
              <a:spcBef>
                <a:spcPct val="80000"/>
              </a:spcBef>
              <a:buFont typeface="Wingdings" pitchFamily="2" charset="2"/>
              <a:buNone/>
            </a:pPr>
            <a:r>
              <a:rPr lang="en-US" altLang="en-US" sz="3100" b="1">
                <a:solidFill>
                  <a:schemeClr val="tx2"/>
                </a:solidFill>
                <a:latin typeface="Wingdings" pitchFamily="2" charset="2"/>
              </a:rPr>
              <a:t>F</a:t>
            </a:r>
            <a:r>
              <a:rPr lang="en-US" altLang="en-US"/>
              <a:t> Avoid obscure names for objects &amp; attributes</a:t>
            </a:r>
          </a:p>
          <a:p>
            <a:pPr lvl="1"/>
            <a:r>
              <a:rPr lang="en-US" altLang="en-US" sz="2000"/>
              <a:t>suggestive shortcut of their annotated definition</a:t>
            </a:r>
          </a:p>
          <a:p>
            <a:pPr lvl="2">
              <a:lnSpc>
                <a:spcPct val="100000"/>
              </a:lnSpc>
              <a:buFontTx/>
              <a:buChar char="•"/>
            </a:pPr>
            <a:r>
              <a:rPr lang="en-US" altLang="en-US" i="1"/>
              <a:t>don’t forget precise definition!</a:t>
            </a:r>
          </a:p>
          <a:p>
            <a:pPr lvl="2">
              <a:lnSpc>
                <a:spcPct val="100000"/>
              </a:lnSpc>
              <a:buFontTx/>
              <a:buChar char="•"/>
            </a:pPr>
            <a:r>
              <a:rPr lang="en-US" altLang="en-US" i="1"/>
              <a:t>don’t confuse terms !    </a:t>
            </a:r>
            <a:r>
              <a:rPr lang="en-US" altLang="en-US"/>
              <a:t>e.g. </a:t>
            </a:r>
            <a:r>
              <a:rPr lang="en-US" altLang="en-US">
                <a:solidFill>
                  <a:srgbClr val="5F5F5F"/>
                </a:solidFill>
                <a:latin typeface="Arial" pitchFamily="34" charset="0"/>
              </a:rPr>
              <a:t>Book</a:t>
            </a:r>
            <a:r>
              <a:rPr lang="en-US" altLang="en-US" i="1"/>
              <a:t> vs. </a:t>
            </a:r>
            <a:r>
              <a:rPr lang="en-US" altLang="en-US">
                <a:solidFill>
                  <a:srgbClr val="5F5F5F"/>
                </a:solidFill>
                <a:latin typeface="Arial" pitchFamily="34" charset="0"/>
              </a:rPr>
              <a:t>BookCopy</a:t>
            </a:r>
            <a:endParaRPr lang="en-US" altLang="en-US" i="1"/>
          </a:p>
          <a:p>
            <a:pPr lvl="1">
              <a:lnSpc>
                <a:spcPct val="120000"/>
              </a:lnSpc>
            </a:pPr>
            <a:r>
              <a:rPr lang="en-US" altLang="en-US" sz="2000"/>
              <a:t>from problem world,  NOT implementation-oriented</a:t>
            </a:r>
          </a:p>
          <a:p>
            <a:pPr lvl="2"/>
            <a:r>
              <a:rPr lang="en-US" altLang="en-US" sz="1800">
                <a:solidFill>
                  <a:schemeClr val="hlink"/>
                </a:solidFill>
              </a:rPr>
              <a:t>Bad    </a:t>
            </a:r>
            <a:r>
              <a:rPr lang="en-US" altLang="en-US">
                <a:solidFill>
                  <a:srgbClr val="5F5F5F"/>
                </a:solidFill>
                <a:latin typeface="Arial" pitchFamily="34" charset="0"/>
              </a:rPr>
              <a:t>JPEG_File , Book_File</a:t>
            </a:r>
            <a:endParaRPr lang="en-US" altLang="en-US" sz="1800">
              <a:solidFill>
                <a:schemeClr val="hlink"/>
              </a:solidFill>
            </a:endParaRPr>
          </a:p>
          <a:p>
            <a:pPr lvl="2"/>
            <a:r>
              <a:rPr lang="en-US" altLang="en-US" sz="1800">
                <a:solidFill>
                  <a:schemeClr val="hlink"/>
                </a:solidFill>
              </a:rPr>
              <a:t>Good   </a:t>
            </a:r>
            <a:r>
              <a:rPr lang="en-US" altLang="en-US">
                <a:solidFill>
                  <a:srgbClr val="5F5F5F"/>
                </a:solidFill>
                <a:latin typeface="Arial" pitchFamily="34" charset="0"/>
              </a:rPr>
              <a:t>Picture ,  Directory</a:t>
            </a:r>
            <a:endParaRPr lang="en-US" altLang="en-US" sz="1800"/>
          </a:p>
          <a:p>
            <a:pPr lvl="1"/>
            <a:r>
              <a:rPr lang="en-US" altLang="en-US" sz="2000"/>
              <a:t>specific,  NOT vague</a:t>
            </a:r>
          </a:p>
          <a:p>
            <a:pPr lvl="2"/>
            <a:r>
              <a:rPr lang="en-US" altLang="en-US" sz="1800">
                <a:solidFill>
                  <a:schemeClr val="hlink"/>
                </a:solidFill>
              </a:rPr>
              <a:t>Bad      </a:t>
            </a:r>
            <a:r>
              <a:rPr lang="en-US" altLang="en-US">
                <a:solidFill>
                  <a:srgbClr val="5F5F5F"/>
                </a:solidFill>
                <a:latin typeface="Arial" pitchFamily="34" charset="0"/>
              </a:rPr>
              <a:t>Person , Form</a:t>
            </a:r>
            <a:endParaRPr lang="en-US" altLang="en-US" sz="1800">
              <a:solidFill>
                <a:schemeClr val="hlink"/>
              </a:solidFill>
            </a:endParaRPr>
          </a:p>
          <a:p>
            <a:pPr lvl="2"/>
            <a:r>
              <a:rPr lang="en-US" altLang="en-US" sz="1800">
                <a:solidFill>
                  <a:schemeClr val="hlink"/>
                </a:solidFill>
              </a:rPr>
              <a:t>Good    </a:t>
            </a:r>
            <a:r>
              <a:rPr lang="en-US" altLang="en-US">
                <a:solidFill>
                  <a:srgbClr val="5F5F5F"/>
                </a:solidFill>
                <a:latin typeface="Arial" pitchFamily="34" charset="0"/>
              </a:rPr>
              <a:t>Patron ,  RegistrationForm</a:t>
            </a:r>
            <a:endParaRPr lang="en-US" altLang="en-US" sz="1800"/>
          </a:p>
          <a:p>
            <a:pPr lvl="1"/>
            <a:r>
              <a:rPr lang="en-US" altLang="en-US" sz="2000"/>
              <a:t>commonly used,  NOT invented</a:t>
            </a:r>
          </a:p>
          <a:p>
            <a:pPr lvl="2"/>
            <a:r>
              <a:rPr lang="en-US" altLang="en-US" sz="1800">
                <a:solidFill>
                  <a:schemeClr val="hlink"/>
                </a:solidFill>
              </a:rPr>
              <a:t>Bad      </a:t>
            </a:r>
            <a:r>
              <a:rPr lang="en-US" altLang="en-US">
                <a:solidFill>
                  <a:srgbClr val="5F5F5F"/>
                </a:solidFill>
                <a:latin typeface="Arial" pitchFamily="34" charset="0"/>
              </a:rPr>
              <a:t>PersonalIdentificationCard,  ConferenceBook</a:t>
            </a:r>
            <a:endParaRPr lang="en-US" altLang="en-US" sz="1800">
              <a:solidFill>
                <a:schemeClr val="hlink"/>
              </a:solidFill>
            </a:endParaRPr>
          </a:p>
          <a:p>
            <a:pPr lvl="2"/>
            <a:r>
              <a:rPr lang="en-US" altLang="en-US" sz="1800">
                <a:solidFill>
                  <a:schemeClr val="hlink"/>
                </a:solidFill>
              </a:rPr>
              <a:t>Good   </a:t>
            </a:r>
            <a:r>
              <a:rPr lang="en-US" altLang="en-US">
                <a:solidFill>
                  <a:srgbClr val="5F5F5F"/>
                </a:solidFill>
                <a:latin typeface="Arial" pitchFamily="34" charset="0"/>
              </a:rPr>
              <a:t>StudentCard,  Proceedings</a:t>
            </a:r>
          </a:p>
        </p:txBody>
      </p:sp>
      <p:sp>
        <p:nvSpPr>
          <p:cNvPr id="1575952" name="Text Box 16"/>
          <p:cNvSpPr txBox="1">
            <a:spLocks noChangeArrowheads="1"/>
          </p:cNvSpPr>
          <p:nvPr/>
        </p:nvSpPr>
        <p:spPr bwMode="auto">
          <a:xfrm>
            <a:off x="106363" y="39688"/>
            <a:ext cx="803275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5400">
                <a:solidFill>
                  <a:schemeClr val="bg2"/>
                </a:solidFill>
                <a:effectLst/>
                <a:latin typeface="Wingdings" pitchFamily="2" charset="2"/>
              </a:rPr>
              <a:t>N</a:t>
            </a:r>
            <a:endParaRPr lang="en-US" altLang="en-US" sz="2800">
              <a:solidFill>
                <a:schemeClr val="tx2"/>
              </a:solidFill>
              <a:effectLst/>
              <a:latin typeface="Wingdings" pitchFamily="2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0025"/>
            <a:ext cx="8653463" cy="762000"/>
          </a:xfrm>
        </p:spPr>
        <p:txBody>
          <a:bodyPr/>
          <a:lstStyle/>
          <a:p>
            <a:r>
              <a:rPr lang="en-US" altLang="en-US"/>
              <a:t>Object instantiation: </a:t>
            </a:r>
            <a:br>
              <a:rPr lang="en-US" altLang="en-US"/>
            </a:br>
            <a:r>
              <a:rPr lang="en-US" altLang="en-US"/>
              <a:t>classes &amp; current instances</a:t>
            </a:r>
          </a:p>
        </p:txBody>
      </p:sp>
      <p:sp>
        <p:nvSpPr>
          <p:cNvPr id="151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323975"/>
            <a:ext cx="8545512" cy="5051425"/>
          </a:xfrm>
        </p:spPr>
        <p:txBody>
          <a:bodyPr/>
          <a:lstStyle/>
          <a:p>
            <a:r>
              <a:rPr lang="en-US" altLang="en-US"/>
              <a:t>Every conceptual object has a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built-in semantic relation</a:t>
            </a:r>
            <a:r>
              <a:rPr lang="en-US" altLang="en-US"/>
              <a:t> telling which instances are currently members of the object:</a:t>
            </a:r>
            <a:r>
              <a:rPr lang="en-US" altLang="en-US" sz="2000"/>
              <a:t> 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sz="2000"/>
              <a:t>InstanceOf (</a:t>
            </a:r>
            <a:r>
              <a:rPr lang="en-US" altLang="en-US" sz="2000" i="1"/>
              <a:t>o</a:t>
            </a:r>
            <a:r>
              <a:rPr lang="en-US" altLang="en-US" sz="2000"/>
              <a:t>, Ob)  </a:t>
            </a:r>
            <a:r>
              <a:rPr lang="en-US" altLang="en-US" sz="2000" b="1"/>
              <a:t>iff</a:t>
            </a:r>
            <a:r>
              <a:rPr lang="en-US" altLang="en-US" sz="2000"/>
              <a:t> </a:t>
            </a:r>
            <a:r>
              <a:rPr lang="en-US" altLang="en-US" sz="2000" i="1"/>
              <a:t>o</a:t>
            </a:r>
            <a:r>
              <a:rPr lang="en-US" altLang="en-US" sz="2000"/>
              <a:t>  is </a:t>
            </a:r>
            <a:r>
              <a:rPr lang="en-US" altLang="en-US" sz="2000" i="1"/>
              <a:t>currently</a:t>
            </a:r>
            <a:r>
              <a:rPr lang="en-US" altLang="en-US" sz="2000"/>
              <a:t> an instance of </a:t>
            </a:r>
            <a:r>
              <a:rPr lang="en-US" altLang="en-US" sz="2000" i="1"/>
              <a:t>Ob</a:t>
            </a:r>
            <a:endParaRPr lang="en-US" altLang="en-US" i="1"/>
          </a:p>
          <a:p>
            <a:pPr lvl="1">
              <a:lnSpc>
                <a:spcPct val="140000"/>
              </a:lnSpc>
            </a:pPr>
            <a:r>
              <a:rPr lang="en-US" altLang="en-US" sz="2000"/>
              <a:t>kept implicit in the object model, used for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Def</a:t>
            </a:r>
            <a:r>
              <a:rPr lang="en-US" altLang="en-US" sz="2000"/>
              <a:t> specification</a:t>
            </a:r>
          </a:p>
          <a:p>
            <a:pPr lvl="1">
              <a:lnSpc>
                <a:spcPct val="100000"/>
              </a:lnSpc>
            </a:pPr>
            <a:r>
              <a:rPr lang="en-US" altLang="en-US" sz="2000"/>
              <a:t>“current” state </a:t>
            </a:r>
            <a:r>
              <a:rPr lang="en-US" altLang="en-US" sz="2000">
                <a:solidFill>
                  <a:schemeClr val="tx2"/>
                </a:solidFill>
              </a:rPr>
              <a:t>=</a:t>
            </a:r>
            <a:r>
              <a:rPr lang="en-US" altLang="en-US" sz="2000"/>
              <a:t>  some arbitrarily chosen system state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e.g. InstanceOf (</a:t>
            </a:r>
            <a:r>
              <a:rPr lang="en-US" altLang="en-US" sz="2000" i="1">
                <a:solidFill>
                  <a:srgbClr val="5F5F5F"/>
                </a:solidFill>
                <a:latin typeface="Arial" pitchFamily="34" charset="0"/>
              </a:rPr>
              <a:t>bc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BookCopy</a:t>
            </a:r>
            <a:r>
              <a:rPr lang="en-US" altLang="en-US" sz="2000"/>
              <a:t>) says </a:t>
            </a:r>
            <a:r>
              <a:rPr lang="en-US" altLang="en-US" sz="2000" i="1">
                <a:solidFill>
                  <a:srgbClr val="5F5F5F"/>
                </a:solidFill>
                <a:latin typeface="Arial" pitchFamily="34" charset="0"/>
              </a:rPr>
              <a:t>bc</a:t>
            </a:r>
            <a:r>
              <a:rPr lang="en-US" altLang="en-US" sz="2000"/>
              <a:t> is currently member of set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BookCopy</a:t>
            </a:r>
            <a:r>
              <a:rPr lang="en-US" altLang="en-US" sz="2000"/>
              <a:t> of book copies manimulated in the library system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might not be the case 3 weeks earlier or 1 year later ... </a:t>
            </a:r>
          </a:p>
          <a:p>
            <a:pPr>
              <a:lnSpc>
                <a:spcPct val="120000"/>
              </a:lnSpc>
            </a:pPr>
            <a:r>
              <a:rPr lang="en-US" altLang="en-US"/>
              <a:t>A set of object instances may evolve over time</a:t>
            </a:r>
          </a:p>
          <a:p>
            <a:r>
              <a:rPr lang="en-US" altLang="en-US"/>
              <a:t>An instance may migrate from one object to another 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/>
              <a:t>e.g. 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StudentPatron </a:t>
            </a:r>
            <a:r>
              <a:rPr lang="en-US" altLang="en-US" sz="2000"/>
              <a:t>instance  </a:t>
            </a:r>
            <a:r>
              <a:rPr lang="en-US" altLang="en-US">
                <a:solidFill>
                  <a:schemeClr val="tx2"/>
                </a:solidFill>
                <a:latin typeface="Symbol" pitchFamily="18" charset="2"/>
              </a:rPr>
              <a:t>®  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StaffPatron </a:t>
            </a:r>
            <a:r>
              <a:rPr lang="en-US" altLang="en-US" sz="2000"/>
              <a:t>instance</a:t>
            </a:r>
          </a:p>
          <a:p>
            <a:r>
              <a:rPr lang="en-US" altLang="en-US"/>
              <a:t>An instance may be member of multiple objects</a:t>
            </a:r>
            <a:r>
              <a:rPr lang="en-US" altLang="en-US" sz="2000"/>
              <a:t> </a:t>
            </a:r>
          </a:p>
        </p:txBody>
      </p:sp>
      <p:grpSp>
        <p:nvGrpSpPr>
          <p:cNvPr id="1518604" name="Group 12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18605" name="Rectangle 13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8606" name="Rectangle 14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8607" name="Rectangle 15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8608" name="Line 16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18609" name="Line 17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18610" name="Line 18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18611" name="Line 19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 instantiation: </a:t>
            </a:r>
            <a:br>
              <a:rPr lang="en-US" altLang="en-US"/>
            </a:br>
            <a:r>
              <a:rPr lang="en-US" altLang="en-US"/>
              <a:t>classes &amp; current instances  </a:t>
            </a:r>
            <a:r>
              <a:rPr lang="en-US" altLang="en-US" sz="2000"/>
              <a:t>(2)</a:t>
            </a:r>
            <a:endParaRPr lang="en-US" altLang="en-US"/>
          </a:p>
        </p:txBody>
      </p:sp>
      <p:sp>
        <p:nvSpPr>
          <p:cNvPr id="151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1323975"/>
            <a:ext cx="8867775" cy="505142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000"/>
              <a:t>Every concept in object model must be defined by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Def</a:t>
            </a:r>
            <a:r>
              <a:rPr lang="en-US" altLang="en-US" sz="2000"/>
              <a:t>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annotation</a:t>
            </a:r>
            <a:r>
              <a:rPr lang="en-US" altLang="en-US" sz="2000"/>
              <a:t> specifying the necessary &amp; sufficient condition for an individual to satisfy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InstanceOf</a:t>
            </a:r>
            <a:r>
              <a:rPr lang="en-US" alt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en-US" sz="2000" i="1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, Ob)</a:t>
            </a:r>
            <a:endParaRPr lang="en-US" altLang="en-US" sz="2000">
              <a:solidFill>
                <a:srgbClr val="009999"/>
              </a:solidFill>
            </a:endParaRPr>
          </a:p>
          <a:p>
            <a:pPr lvl="1">
              <a:spcBef>
                <a:spcPct val="20000"/>
              </a:spcBef>
            </a:pPr>
            <a:r>
              <a:rPr lang="fr-FR" altLang="en-US" sz="2000"/>
              <a:t>i.e. specific conditions for individual to appear &amp; disappear as instance of this object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fr-FR" altLang="en-US" sz="2000"/>
              <a:t>e.g.</a:t>
            </a:r>
            <a:r>
              <a:rPr lang="fr-FR" altLang="en-US" sz="2000">
                <a:solidFill>
                  <a:srgbClr val="683400"/>
                </a:solidFill>
                <a:latin typeface="Arial" pitchFamily="34" charset="0"/>
              </a:rPr>
              <a:t>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“ A</a:t>
            </a:r>
            <a:r>
              <a:rPr lang="fr-FR" altLang="en-US" sz="200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fr-FR" altLang="en-US" sz="2000" i="1">
                <a:solidFill>
                  <a:srgbClr val="5F5F5F"/>
                </a:solidFill>
                <a:latin typeface="Arial" pitchFamily="34" charset="0"/>
              </a:rPr>
              <a:t>patron</a:t>
            </a:r>
            <a:r>
              <a:rPr lang="fr-FR" altLang="en-US" sz="2000">
                <a:solidFill>
                  <a:srgbClr val="5F5F5F"/>
                </a:solidFill>
                <a:latin typeface="Arial" pitchFamily="34" charset="0"/>
              </a:rPr>
              <a:t> is any person who has registered to the</a:t>
            </a:r>
          </a:p>
          <a:p>
            <a:pPr lvl="1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fr-FR" altLang="en-US" sz="2000">
                <a:solidFill>
                  <a:srgbClr val="5F5F5F"/>
                </a:solidFill>
                <a:latin typeface="Arial" pitchFamily="34" charset="0"/>
              </a:rPr>
              <a:t>             corresponding library for the corresponding period of time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fr-FR" altLang="en-US" sz="2000">
                <a:solidFill>
                  <a:srgbClr val="5F5F5F"/>
                </a:solidFill>
                <a:latin typeface="Arial" pitchFamily="34" charset="0"/>
              </a:rPr>
              <a:t>             and has not been excluded since then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“</a:t>
            </a:r>
          </a:p>
          <a:p>
            <a:pPr>
              <a:spcBef>
                <a:spcPct val="60000"/>
              </a:spcBef>
            </a:pPr>
            <a:r>
              <a:rPr lang="en-US" altLang="en-US" sz="2000"/>
              <a:t>When an individual becomes instance of an object, the object’s attributes &amp; associations get instantiated as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state variables</a:t>
            </a:r>
            <a:r>
              <a:rPr lang="en-US" altLang="en-US" sz="2000"/>
              <a:t> to characterize it</a:t>
            </a:r>
            <a:endParaRPr lang="en-US" alt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e.g.  InstanceOf (</a:t>
            </a:r>
            <a:r>
              <a:rPr lang="en-US" altLang="en-US" sz="2000" i="1">
                <a:solidFill>
                  <a:srgbClr val="5F5F5F"/>
                </a:solidFill>
                <a:latin typeface="Arial" pitchFamily="34" charset="0"/>
              </a:rPr>
              <a:t>tr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Train</a:t>
            </a:r>
            <a:r>
              <a:rPr lang="en-US" altLang="en-US" sz="2000"/>
              <a:t>)  </a:t>
            </a:r>
            <a:r>
              <a:rPr lang="en-US" altLang="en-US">
                <a:solidFill>
                  <a:schemeClr val="tx2"/>
                </a:solidFill>
                <a:latin typeface="Symbol" pitchFamily="18" charset="2"/>
              </a:rPr>
              <a:t>® 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 tr.</a:t>
            </a:r>
            <a:r>
              <a:rPr lang="en-US" altLang="en-US" sz="2000" i="1">
                <a:solidFill>
                  <a:srgbClr val="5F5F5F"/>
                </a:solidFill>
                <a:latin typeface="Arial" pitchFamily="34" charset="0"/>
              </a:rPr>
              <a:t>Speed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,  tr.</a:t>
            </a:r>
            <a:r>
              <a:rPr lang="en-US" altLang="en-US" sz="2000" i="1">
                <a:solidFill>
                  <a:srgbClr val="5F5F5F"/>
                </a:solidFill>
                <a:latin typeface="Arial" pitchFamily="34" charset="0"/>
              </a:rPr>
              <a:t>DoorsState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,  </a:t>
            </a:r>
            <a:r>
              <a:rPr lang="en-US" altLang="en-US" sz="2000" i="1">
                <a:solidFill>
                  <a:srgbClr val="5F5F5F"/>
                </a:solidFill>
                <a:latin typeface="Arial" pitchFamily="34" charset="0"/>
              </a:rPr>
              <a:t>On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 (tr, ...)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altLang="en-US" sz="2000"/>
              <a:t>State variables of the system </a:t>
            </a:r>
            <a:r>
              <a:rPr lang="en-US" altLang="en-US" sz="2000">
                <a:solidFill>
                  <a:schemeClr val="tx2"/>
                </a:solidFill>
              </a:rPr>
              <a:t>=</a:t>
            </a:r>
            <a:r>
              <a:rPr lang="en-US" altLang="en-US" sz="2000"/>
              <a:t>  set of state variables of all conceptual objects declared in the object model</a:t>
            </a:r>
          </a:p>
        </p:txBody>
      </p:sp>
      <p:grpSp>
        <p:nvGrpSpPr>
          <p:cNvPr id="1519628" name="Group 12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19629" name="Rectangle 13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9630" name="Rectangle 14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9631" name="Rectangle 15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9632" name="Line 16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19633" name="Line 17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19634" name="Line 18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19635" name="Line 19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3" y="228600"/>
            <a:ext cx="8299450" cy="762000"/>
          </a:xfrm>
        </p:spPr>
        <p:txBody>
          <a:bodyPr/>
          <a:lstStyle/>
          <a:p>
            <a:r>
              <a:rPr lang="en-US" altLang="en-US"/>
              <a:t>Types of conceptual object</a:t>
            </a:r>
          </a:p>
        </p:txBody>
      </p:sp>
      <p:sp>
        <p:nvSpPr>
          <p:cNvPr id="152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95400"/>
            <a:ext cx="8916987" cy="497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Entity</a:t>
            </a:r>
            <a:r>
              <a:rPr lang="en-US" altLang="en-US"/>
              <a:t>:  autonomous, passive object</a:t>
            </a:r>
          </a:p>
          <a:p>
            <a:pPr lvl="1">
              <a:lnSpc>
                <a:spcPct val="100000"/>
              </a:lnSpc>
            </a:pPr>
            <a:r>
              <a:rPr lang="en-US" altLang="en-US" sz="2000"/>
              <a:t>instances may exist in system independently of instances of other objects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instances cannot control behavior of other objects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e.g. 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Book</a:t>
            </a:r>
            <a:r>
              <a:rPr lang="en-US" altLang="en-US" sz="2000"/>
              <a:t>, 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BookCopy </a:t>
            </a:r>
            <a:r>
              <a:rPr lang="en-US" altLang="en-US" sz="2000"/>
              <a:t>;  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Train</a:t>
            </a:r>
            <a:r>
              <a:rPr lang="en-US" altLang="en-US" sz="2000"/>
              <a:t>, 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Platform</a:t>
            </a:r>
            <a:r>
              <a:rPr lang="en-US" altLang="en-US" sz="2000"/>
              <a:t>, ...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represented as UML class</a:t>
            </a:r>
          </a:p>
          <a:p>
            <a:pPr>
              <a:lnSpc>
                <a:spcPct val="120000"/>
              </a:lnSpc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Association</a:t>
            </a:r>
            <a:r>
              <a:rPr lang="en-US" altLang="en-US"/>
              <a:t>:  object dependent on objects it links</a:t>
            </a:r>
          </a:p>
          <a:p>
            <a:pPr lvl="1"/>
            <a:r>
              <a:rPr lang="en-US" altLang="en-US" sz="2000"/>
              <a:t>instances are conceptual links among object instances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e.g.   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Loan</a:t>
            </a:r>
            <a:r>
              <a:rPr lang="en-US" altLang="en-US" sz="2000"/>
              <a:t> linking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Patron</a:t>
            </a:r>
            <a:r>
              <a:rPr lang="en-US" altLang="en-US" sz="2000"/>
              <a:t> &amp;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BookCopy</a:t>
            </a:r>
            <a:r>
              <a:rPr lang="en-US" altLang="en-US" sz="200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              Copy</a:t>
            </a:r>
            <a:r>
              <a:rPr lang="en-US" altLang="en-US" sz="2000"/>
              <a:t> linking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BookCopy</a:t>
            </a:r>
            <a:r>
              <a:rPr lang="en-US" altLang="en-US" sz="2000"/>
              <a:t> &amp;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Book</a:t>
            </a:r>
            <a:endParaRPr lang="en-US" altLang="en-US" sz="20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              At</a:t>
            </a:r>
            <a:r>
              <a:rPr lang="en-US" altLang="en-US" sz="2000"/>
              <a:t> linking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Train</a:t>
            </a:r>
            <a:r>
              <a:rPr lang="en-US" altLang="en-US" sz="2000"/>
              <a:t> &amp;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Platform</a:t>
            </a:r>
            <a:endParaRPr lang="en-US" altLang="en-US" sz="20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            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On</a:t>
            </a:r>
            <a:r>
              <a:rPr lang="en-US" altLang="en-US" sz="2000"/>
              <a:t> linking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Train</a:t>
            </a:r>
            <a:r>
              <a:rPr lang="en-US" altLang="en-US" sz="2000"/>
              <a:t> &amp;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Block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represented as UML association</a:t>
            </a:r>
          </a:p>
        </p:txBody>
      </p:sp>
      <p:grpSp>
        <p:nvGrpSpPr>
          <p:cNvPr id="1520652" name="Group 12"/>
          <p:cNvGrpSpPr>
            <a:grpSpLocks/>
          </p:cNvGrpSpPr>
          <p:nvPr/>
        </p:nvGrpSpPr>
        <p:grpSpPr bwMode="auto">
          <a:xfrm>
            <a:off x="304800" y="227013"/>
            <a:ext cx="998538" cy="563562"/>
            <a:chOff x="192" y="143"/>
            <a:chExt cx="629" cy="355"/>
          </a:xfrm>
        </p:grpSpPr>
        <p:sp>
          <p:nvSpPr>
            <p:cNvPr id="1520653" name="Rectangle 13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0654" name="Rectangle 14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0655" name="Rectangle 15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0656" name="Line 16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0657" name="Line 17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0658" name="Line 18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0659" name="Line 19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677" name="AutoShape 13"/>
          <p:cNvSpPr>
            <a:spLocks noChangeArrowheads="1"/>
          </p:cNvSpPr>
          <p:nvPr/>
        </p:nvSpPr>
        <p:spPr bwMode="auto">
          <a:xfrm>
            <a:off x="1096963" y="5281613"/>
            <a:ext cx="7388225" cy="1284287"/>
          </a:xfrm>
          <a:prstGeom prst="roundRect">
            <a:avLst>
              <a:gd name="adj" fmla="val 16667"/>
            </a:avLst>
          </a:prstGeom>
          <a:solidFill>
            <a:srgbClr val="E2E5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2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949325" y="157163"/>
            <a:ext cx="8008938" cy="762000"/>
          </a:xfrm>
        </p:spPr>
        <p:txBody>
          <a:bodyPr/>
          <a:lstStyle/>
          <a:p>
            <a:r>
              <a:rPr lang="en-US" altLang="en-US"/>
              <a:t>Types of conceptual object  </a:t>
            </a:r>
            <a:r>
              <a:rPr lang="en-US" altLang="en-US" sz="2000"/>
              <a:t>(2)</a:t>
            </a:r>
            <a:endParaRPr lang="en-US" altLang="en-US"/>
          </a:p>
        </p:txBody>
      </p:sp>
      <p:sp>
        <p:nvSpPr>
          <p:cNvPr id="152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288" y="895350"/>
            <a:ext cx="8916987" cy="4257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Event</a:t>
            </a:r>
            <a:r>
              <a:rPr lang="en-US" altLang="en-US"/>
              <a:t>:  instantaneous object</a:t>
            </a:r>
          </a:p>
          <a:p>
            <a:pPr lvl="1">
              <a:lnSpc>
                <a:spcPct val="100000"/>
              </a:lnSpc>
            </a:pPr>
            <a:r>
              <a:rPr lang="en-US" altLang="en-US" sz="2000"/>
              <a:t>instances exist in single system state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en-US" sz="1800"/>
              <a:t>            </a:t>
            </a:r>
            <a:r>
              <a:rPr lang="en-US" altLang="en-US" sz="2000"/>
              <a:t> InstanceOf (ev, Ev)  </a:t>
            </a:r>
            <a:r>
              <a:rPr lang="en-US" altLang="en-US" sz="2000">
                <a:solidFill>
                  <a:schemeClr val="tx1"/>
                </a:solidFill>
              </a:rPr>
              <a:t>denoted by  </a:t>
            </a:r>
            <a:r>
              <a:rPr lang="en-US" altLang="en-US" sz="2000"/>
              <a:t>Occurs (Ev)</a:t>
            </a:r>
          </a:p>
          <a:p>
            <a:pPr lvl="1"/>
            <a:r>
              <a:rPr lang="en-US" altLang="en-US" sz="2000"/>
              <a:t>e.g. 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BookRequest </a:t>
            </a:r>
            <a:r>
              <a:rPr lang="en-US" altLang="en-US" sz="2000"/>
              <a:t>; 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StartTrain</a:t>
            </a:r>
          </a:p>
          <a:p>
            <a:pPr lvl="1"/>
            <a:r>
              <a:rPr lang="en-US" altLang="en-US" sz="2000"/>
              <a:t>represented as UML class if attributes, associations needed</a:t>
            </a:r>
          </a:p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Agent</a:t>
            </a:r>
            <a:r>
              <a:rPr lang="en-US" altLang="en-US"/>
              <a:t>:  active, autonomous object</a:t>
            </a:r>
          </a:p>
          <a:p>
            <a:pPr lvl="1">
              <a:lnSpc>
                <a:spcPct val="100000"/>
              </a:lnSpc>
            </a:pPr>
            <a:r>
              <a:rPr lang="en-US" altLang="en-US" sz="2000"/>
              <a:t>instances have individual behavior </a:t>
            </a:r>
            <a:r>
              <a:rPr lang="en-US" altLang="en-US" sz="2000">
                <a:solidFill>
                  <a:schemeClr val="tx2"/>
                </a:solidFill>
              </a:rPr>
              <a:t>=</a:t>
            </a:r>
            <a:r>
              <a:rPr lang="en-US" altLang="en-US" sz="2000"/>
              <a:t>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/>
              <a:t>         sequence of state transitions for state variables they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control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e.g.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Patron</a:t>
            </a:r>
            <a:r>
              <a:rPr lang="en-US" altLang="en-US" sz="2000"/>
              <a:t>, 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Staff</a:t>
            </a:r>
            <a:r>
              <a:rPr lang="en-US" altLang="en-US" sz="2000"/>
              <a:t> ; 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TrainController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TrainDriver</a:t>
            </a:r>
          </a:p>
          <a:p>
            <a:pPr lvl="1">
              <a:lnSpc>
                <a:spcPct val="100000"/>
              </a:lnSpc>
            </a:pPr>
            <a:r>
              <a:rPr lang="en-US" altLang="en-US" sz="2000"/>
              <a:t>represented as UML class if attributes, associations needed</a:t>
            </a:r>
          </a:p>
        </p:txBody>
      </p:sp>
      <p:graphicFrame>
        <p:nvGraphicFramePr>
          <p:cNvPr id="1521676" name="Object 12"/>
          <p:cNvGraphicFramePr>
            <a:graphicFrameLocks noChangeAspect="1"/>
          </p:cNvGraphicFramePr>
          <p:nvPr/>
        </p:nvGraphicFramePr>
        <p:xfrm>
          <a:off x="504825" y="5367338"/>
          <a:ext cx="803116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689" name="Picture" r:id="rId4" imgW="3960360" imgH="649440" progId="Word.Picture.8">
                  <p:embed/>
                </p:oleObj>
              </mc:Choice>
              <mc:Fallback>
                <p:oleObj name="Picture" r:id="rId4" imgW="3960360" imgH="64944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5367338"/>
                        <a:ext cx="8031163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21678" name="Group 14"/>
          <p:cNvGrpSpPr>
            <a:grpSpLocks/>
          </p:cNvGrpSpPr>
          <p:nvPr/>
        </p:nvGrpSpPr>
        <p:grpSpPr bwMode="auto">
          <a:xfrm>
            <a:off x="304800" y="184150"/>
            <a:ext cx="998538" cy="563563"/>
            <a:chOff x="192" y="143"/>
            <a:chExt cx="629" cy="355"/>
          </a:xfrm>
        </p:grpSpPr>
        <p:sp>
          <p:nvSpPr>
            <p:cNvPr id="1521679" name="Rectangle 15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1680" name="Rectangle 16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1681" name="Rectangle 17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1682" name="Line 18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1683" name="Line 19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1684" name="Line 20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1685" name="Line 21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lyer (Standard)">
  <a:themeElements>
    <a:clrScheme name="">
      <a:dk1>
        <a:srgbClr val="352270"/>
      </a:dk1>
      <a:lt1>
        <a:srgbClr val="CED3F6"/>
      </a:lt1>
      <a:dk2>
        <a:srgbClr val="800080"/>
      </a:dk2>
      <a:lt2>
        <a:srgbClr val="000000"/>
      </a:lt2>
      <a:accent1>
        <a:srgbClr val="4A427C"/>
      </a:accent1>
      <a:accent2>
        <a:srgbClr val="327A94"/>
      </a:accent2>
      <a:accent3>
        <a:srgbClr val="E3E6FA"/>
      </a:accent3>
      <a:accent4>
        <a:srgbClr val="2C1B5F"/>
      </a:accent4>
      <a:accent5>
        <a:srgbClr val="B1B0BF"/>
      </a:accent5>
      <a:accent6>
        <a:srgbClr val="2C6E86"/>
      </a:accent6>
      <a:hlink>
        <a:srgbClr val="F9152B"/>
      </a:hlink>
      <a:folHlink>
        <a:srgbClr val="CC0000"/>
      </a:folHlink>
    </a:clrScheme>
    <a:fontScheme name="Flyer (Standard)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lnDef>
  </a:objectDefaults>
  <a:extraClrSchemeLst>
    <a:extraClrScheme>
      <a:clrScheme name="Flyer (Standard) 1">
        <a:dk1>
          <a:srgbClr val="000000"/>
        </a:dk1>
        <a:lt1>
          <a:srgbClr val="CBCBCB"/>
        </a:lt1>
        <a:dk2>
          <a:srgbClr val="003366"/>
        </a:dk2>
        <a:lt2>
          <a:srgbClr val="CCECFF"/>
        </a:lt2>
        <a:accent1>
          <a:srgbClr val="8381B3"/>
        </a:accent1>
        <a:accent2>
          <a:srgbClr val="336699"/>
        </a:accent2>
        <a:accent3>
          <a:srgbClr val="AAADB8"/>
        </a:accent3>
        <a:accent4>
          <a:srgbClr val="ADADAD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yer (Standard) 2">
        <a:dk1>
          <a:srgbClr val="000000"/>
        </a:dk1>
        <a:lt1>
          <a:srgbClr val="FFFFFF"/>
        </a:lt1>
        <a:dk2>
          <a:srgbClr val="003366"/>
        </a:dk2>
        <a:lt2>
          <a:srgbClr val="6F84A5"/>
        </a:lt2>
        <a:accent1>
          <a:srgbClr val="CCFFCC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B9D6E7"/>
        </a:accent6>
        <a:hlink>
          <a:srgbClr val="0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86868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3C3C3"/>
        </a:accent5>
        <a:accent6>
          <a:srgbClr val="B8B8B8"/>
        </a:accent6>
        <a:hlink>
          <a:srgbClr val="EAEAE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4">
        <a:dk1>
          <a:srgbClr val="000000"/>
        </a:dk1>
        <a:lt1>
          <a:srgbClr val="FFFFFF"/>
        </a:lt1>
        <a:dk2>
          <a:srgbClr val="214121"/>
        </a:dk2>
        <a:lt2>
          <a:srgbClr val="5D6755"/>
        </a:lt2>
        <a:accent1>
          <a:srgbClr val="D8C68E"/>
        </a:accent1>
        <a:accent2>
          <a:srgbClr val="98B27D"/>
        </a:accent2>
        <a:accent3>
          <a:srgbClr val="FFFFFF"/>
        </a:accent3>
        <a:accent4>
          <a:srgbClr val="000000"/>
        </a:accent4>
        <a:accent5>
          <a:srgbClr val="E9DFC6"/>
        </a:accent5>
        <a:accent6>
          <a:srgbClr val="89A171"/>
        </a:accent6>
        <a:hlink>
          <a:srgbClr val="CC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5">
        <a:dk1>
          <a:srgbClr val="000000"/>
        </a:dk1>
        <a:lt1>
          <a:srgbClr val="FFFFFF"/>
        </a:lt1>
        <a:dk2>
          <a:srgbClr val="800000"/>
        </a:dk2>
        <a:lt2>
          <a:srgbClr val="6F605E"/>
        </a:lt2>
        <a:accent1>
          <a:srgbClr val="FFCC66"/>
        </a:accent1>
        <a:accent2>
          <a:srgbClr val="FFCCCC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B9"/>
        </a:accent6>
        <a:hlink>
          <a:srgbClr val="B24E76"/>
        </a:hlink>
        <a:folHlink>
          <a:srgbClr val="C1A4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6">
        <a:dk1>
          <a:srgbClr val="000000"/>
        </a:dk1>
        <a:lt1>
          <a:srgbClr val="FFFFCC"/>
        </a:lt1>
        <a:dk2>
          <a:srgbClr val="660033"/>
        </a:dk2>
        <a:lt2>
          <a:srgbClr val="CC9900"/>
        </a:lt2>
        <a:accent1>
          <a:srgbClr val="FF9966"/>
        </a:accent1>
        <a:accent2>
          <a:srgbClr val="996633"/>
        </a:accent2>
        <a:accent3>
          <a:srgbClr val="FFFFE2"/>
        </a:accent3>
        <a:accent4>
          <a:srgbClr val="000000"/>
        </a:accent4>
        <a:accent5>
          <a:srgbClr val="FFCAB8"/>
        </a:accent5>
        <a:accent6>
          <a:srgbClr val="8A5C2D"/>
        </a:accent6>
        <a:hlink>
          <a:srgbClr val="D79EAB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7">
        <a:dk1>
          <a:srgbClr val="000000"/>
        </a:dk1>
        <a:lt1>
          <a:srgbClr val="FFFFFF"/>
        </a:lt1>
        <a:dk2>
          <a:srgbClr val="990066"/>
        </a:dk2>
        <a:lt2>
          <a:srgbClr val="969696"/>
        </a:lt2>
        <a:accent1>
          <a:srgbClr val="CCCCFF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2D8A"/>
        </a:accent6>
        <a:hlink>
          <a:srgbClr val="CE98CE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8">
        <a:dk1>
          <a:srgbClr val="000000"/>
        </a:dk1>
        <a:lt1>
          <a:srgbClr val="DFE3F5"/>
        </a:lt1>
        <a:dk2>
          <a:srgbClr val="000099"/>
        </a:dk2>
        <a:lt2>
          <a:srgbClr val="FF0066"/>
        </a:lt2>
        <a:accent1>
          <a:srgbClr val="8381B3"/>
        </a:accent1>
        <a:accent2>
          <a:srgbClr val="336699"/>
        </a:accent2>
        <a:accent3>
          <a:srgbClr val="AAAACA"/>
        </a:accent3>
        <a:accent4>
          <a:srgbClr val="BEC2D1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avl-PB:Applications:MS Office'98:Microsoft Office 98:Templates:Presentations:Flyer (Standard)</Template>
  <TotalTime>25146</TotalTime>
  <Words>3497</Words>
  <Application>Microsoft Office PowerPoint</Application>
  <PresentationFormat>On-screen Show (4:3)</PresentationFormat>
  <Paragraphs>816</Paragraphs>
  <Slides>55</Slides>
  <Notes>55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Flyer (Standard)</vt:lpstr>
      <vt:lpstr>Clip</vt:lpstr>
      <vt:lpstr>Picture</vt:lpstr>
      <vt:lpstr>Building System Models for RE</vt:lpstr>
      <vt:lpstr>Building models for RE</vt:lpstr>
      <vt:lpstr>The object model</vt:lpstr>
      <vt:lpstr>Modeling conceptual objects:  outline</vt:lpstr>
      <vt:lpstr>What is a conceptual object?</vt:lpstr>
      <vt:lpstr>Object instantiation:  classes &amp; current instances</vt:lpstr>
      <vt:lpstr>Object instantiation:  classes &amp; current instances  (2)</vt:lpstr>
      <vt:lpstr>Types of conceptual object</vt:lpstr>
      <vt:lpstr>Types of conceptual object  (2)</vt:lpstr>
      <vt:lpstr>Object features as model annotations</vt:lpstr>
      <vt:lpstr>Entities</vt:lpstr>
      <vt:lpstr>Associations</vt:lpstr>
      <vt:lpstr>Association instances</vt:lpstr>
      <vt:lpstr>Associations &amp; their instances</vt:lpstr>
      <vt:lpstr>Associations  (2)</vt:lpstr>
      <vt:lpstr>Multiplicities of n-ary association</vt:lpstr>
      <vt:lpstr>Entities, associations in UML</vt:lpstr>
      <vt:lpstr>Entities, agents, associations in UML (2)</vt:lpstr>
      <vt:lpstr>Multiplicities, domain properties and goals</vt:lpstr>
      <vt:lpstr>Attributes</vt:lpstr>
      <vt:lpstr>Attributes  (2)</vt:lpstr>
      <vt:lpstr>Entities, associations, attributes in UML</vt:lpstr>
      <vt:lpstr>Entities, agents, associations, attributes in UML</vt:lpstr>
      <vt:lpstr>Modeling conceptual objects</vt:lpstr>
      <vt:lpstr>Built-in associations  for structuring object models</vt:lpstr>
      <vt:lpstr>Object specialization with inheritance</vt:lpstr>
      <vt:lpstr>Inhibiting inheritance</vt:lpstr>
      <vt:lpstr>Multiple inheritance</vt:lpstr>
      <vt:lpstr>Multiple specializations</vt:lpstr>
      <vt:lpstr>Object generalization</vt:lpstr>
      <vt:lpstr>Benefits of generalization-based structuring</vt:lpstr>
      <vt:lpstr>Object aggregation</vt:lpstr>
      <vt:lpstr>Object aggregation:  examples</vt:lpstr>
      <vt:lpstr>More on UML class diagrams</vt:lpstr>
      <vt:lpstr>More on UML class diagrams  (2)</vt:lpstr>
      <vt:lpstr>More on UML class diagrams  (3)</vt:lpstr>
      <vt:lpstr>More on UML class diagrams  (4)</vt:lpstr>
      <vt:lpstr>Modeling conceptual objects</vt:lpstr>
      <vt:lpstr>Building object models:  heuristic rules </vt:lpstr>
      <vt:lpstr>Deriving objects, associations, attributes  from the goal model</vt:lpstr>
      <vt:lpstr>Deriving objects, associations, attributes  from goal specs:  example</vt:lpstr>
      <vt:lpstr>Deriving objects, associations, attributes  from goal specs:  example (2)</vt:lpstr>
      <vt:lpstr>Introducing software-environment  tracking associations</vt:lpstr>
      <vt:lpstr>Introducing software-environment  tracking associations:   a general pattern</vt:lpstr>
      <vt:lpstr>Identifying associations from  domain invariants on multiple objects</vt:lpstr>
      <vt:lpstr>Derivation links between  goal model &amp; object model  are bidirectional</vt:lpstr>
      <vt:lpstr>Object or  attribute ?</vt:lpstr>
      <vt:lpstr>Entity, association, agent, or event ?</vt:lpstr>
      <vt:lpstr>Attribute of a linked object or    of a linking association ?</vt:lpstr>
      <vt:lpstr>Aggregation or association ?</vt:lpstr>
      <vt:lpstr>Specializing, generalizing concepts</vt:lpstr>
      <vt:lpstr>Building object models:  bad smells</vt:lpstr>
      <vt:lpstr>Building object models: bad smells  (2)</vt:lpstr>
      <vt:lpstr>Building object models: bad smells  (3)</vt:lpstr>
      <vt:lpstr>Building object models: bad smells  (4)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RE04 keynote</dc:title>
  <dc:creator>Axel</dc:creator>
  <cp:lastModifiedBy>Admin</cp:lastModifiedBy>
  <cp:revision>1053</cp:revision>
  <cp:lastPrinted>2006-06-19T13:43:37Z</cp:lastPrinted>
  <dcterms:created xsi:type="dcterms:W3CDTF">2000-05-26T10:39:43Z</dcterms:created>
  <dcterms:modified xsi:type="dcterms:W3CDTF">2013-11-05T20:37:29Z</dcterms:modified>
</cp:coreProperties>
</file>