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259" r:id="rId3"/>
    <p:sldId id="260" r:id="rId4"/>
    <p:sldId id="285" r:id="rId5"/>
    <p:sldId id="286" r:id="rId6"/>
    <p:sldId id="287" r:id="rId7"/>
    <p:sldId id="288" r:id="rId8"/>
    <p:sldId id="291" r:id="rId9"/>
    <p:sldId id="292" r:id="rId10"/>
    <p:sldId id="290" r:id="rId11"/>
    <p:sldId id="293" r:id="rId12"/>
    <p:sldId id="294" r:id="rId13"/>
    <p:sldId id="264"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4F0979-94D0-4D28-B2E6-8BF4DDFB069D}" type="datetimeFigureOut">
              <a:rPr lang="en-US" smtClean="0"/>
              <a:t>11/6/2011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10AF6-C1AA-40CC-9708-7B1DA7DB7A32}" type="slidenum">
              <a:rPr lang="en-US" smtClean="0"/>
              <a:t>‹#›</a:t>
            </a:fld>
            <a:endParaRPr lang="en-US"/>
          </a:p>
        </p:txBody>
      </p:sp>
    </p:spTree>
    <p:extLst>
      <p:ext uri="{BB962C8B-B14F-4D97-AF65-F5344CB8AC3E}">
        <p14:creationId xmlns:p14="http://schemas.microsoft.com/office/powerpoint/2010/main" val="411358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Ro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8547" name="Rectangle 3"/>
          <p:cNvSpPr>
            <a:spLocks noGrp="1" noChangeArrowheads="1"/>
          </p:cNvSpPr>
          <p:nvPr>
            <p:ph type="body" idx="1"/>
          </p:nvPr>
        </p:nvSpPr>
        <p:spPr bwMode="auto">
          <a:xfrm>
            <a:off x="686268" y="4342892"/>
            <a:ext cx="5485465"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10AF6-C1AA-40CC-9708-7B1DA7DB7A32}" type="slidenum">
              <a:rPr lang="en-US" smtClean="0"/>
              <a:t>10</a:t>
            </a:fld>
            <a:endParaRPr lang="en-US"/>
          </a:p>
        </p:txBody>
      </p:sp>
    </p:spTree>
    <p:extLst>
      <p:ext uri="{BB962C8B-B14F-4D97-AF65-F5344CB8AC3E}">
        <p14:creationId xmlns:p14="http://schemas.microsoft.com/office/powerpoint/2010/main" val="283214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C1ED23-50CC-4972-BC8C-F4FFCE5EC6D0}" type="slidenum">
              <a:rPr lang="en-US" smtClean="0"/>
              <a:t>11</a:t>
            </a:fld>
            <a:endParaRPr lang="en-US"/>
          </a:p>
        </p:txBody>
      </p:sp>
    </p:spTree>
    <p:extLst>
      <p:ext uri="{BB962C8B-B14F-4D97-AF65-F5344CB8AC3E}">
        <p14:creationId xmlns:p14="http://schemas.microsoft.com/office/powerpoint/2010/main" val="3420549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C1ED23-50CC-4972-BC8C-F4FFCE5EC6D0}" type="slidenum">
              <a:rPr lang="en-US" smtClean="0"/>
              <a:t>12</a:t>
            </a:fld>
            <a:endParaRPr lang="en-US"/>
          </a:p>
        </p:txBody>
      </p:sp>
    </p:spTree>
    <p:extLst>
      <p:ext uri="{BB962C8B-B14F-4D97-AF65-F5344CB8AC3E}">
        <p14:creationId xmlns:p14="http://schemas.microsoft.com/office/powerpoint/2010/main" val="256365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4054666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392617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22"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78723"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322"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104323"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0"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106371"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770"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80771"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818"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82819"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901801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84867"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86915"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88963"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108419"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466"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110467"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91011"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93059"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95107"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97155"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099203" name="Rectangle 3"/>
          <p:cNvSpPr>
            <a:spLocks noChangeArrowheads="1"/>
          </p:cNvSpPr>
          <p:nvPr>
            <p:ph type="body" idx="1"/>
          </p:nvPr>
        </p:nvSpPr>
        <p:spPr bwMode="auto">
          <a:xfrm>
            <a:off x="915023" y="4342892"/>
            <a:ext cx="502795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1312705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101251" name="Rectangle 3"/>
          <p:cNvSpPr>
            <a:spLocks noChangeArrowheads="1"/>
          </p:cNvSpPr>
          <p:nvPr>
            <p:ph type="body" idx="1"/>
          </p:nvPr>
        </p:nvSpPr>
        <p:spPr bwMode="auto">
          <a:xfrm>
            <a:off x="686268" y="4342892"/>
            <a:ext cx="5485465" cy="4114565"/>
          </a:xfrm>
          <a:prstGeom prst="rect">
            <a:avLst/>
          </a:prstGeom>
          <a:solidFill>
            <a:srgbClr val="FFFFFF"/>
          </a:solidFill>
          <a:ln>
            <a:solidFill>
              <a:srgbClr val="000000"/>
            </a:solidFill>
            <a:miter lim="800000"/>
            <a:headEnd/>
            <a:tailEnd/>
          </a:ln>
        </p:spPr>
        <p:txBody>
          <a:bodyPr lIns="91432" tIns="45715" rIns="91432" bIns="45715"/>
          <a:lstStyle/>
          <a:p>
            <a:endParaRPr lang="fr-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359514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10AF6-C1AA-40CC-9708-7B1DA7DB7A32}" type="slidenum">
              <a:rPr lang="en-US" smtClean="0"/>
              <a:t>4</a:t>
            </a:fld>
            <a:endParaRPr lang="en-US"/>
          </a:p>
        </p:txBody>
      </p:sp>
    </p:spTree>
    <p:extLst>
      <p:ext uri="{BB962C8B-B14F-4D97-AF65-F5344CB8AC3E}">
        <p14:creationId xmlns:p14="http://schemas.microsoft.com/office/powerpoint/2010/main" val="35079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10AF6-C1AA-40CC-9708-7B1DA7DB7A32}" type="slidenum">
              <a:rPr lang="en-US" smtClean="0"/>
              <a:t>5</a:t>
            </a:fld>
            <a:endParaRPr lang="en-US"/>
          </a:p>
        </p:txBody>
      </p:sp>
    </p:spTree>
    <p:extLst>
      <p:ext uri="{BB962C8B-B14F-4D97-AF65-F5344CB8AC3E}">
        <p14:creationId xmlns:p14="http://schemas.microsoft.com/office/powerpoint/2010/main" val="1790224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10AF6-C1AA-40CC-9708-7B1DA7DB7A32}" type="slidenum">
              <a:rPr lang="en-US" smtClean="0"/>
              <a:t>6</a:t>
            </a:fld>
            <a:endParaRPr lang="en-US"/>
          </a:p>
        </p:txBody>
      </p:sp>
    </p:spTree>
    <p:extLst>
      <p:ext uri="{BB962C8B-B14F-4D97-AF65-F5344CB8AC3E}">
        <p14:creationId xmlns:p14="http://schemas.microsoft.com/office/powerpoint/2010/main" val="26214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10AF6-C1AA-40CC-9708-7B1DA7DB7A32}" type="slidenum">
              <a:rPr lang="en-US" smtClean="0"/>
              <a:t>7</a:t>
            </a:fld>
            <a:endParaRPr lang="en-US"/>
          </a:p>
        </p:txBody>
      </p:sp>
    </p:spTree>
    <p:extLst>
      <p:ext uri="{BB962C8B-B14F-4D97-AF65-F5344CB8AC3E}">
        <p14:creationId xmlns:p14="http://schemas.microsoft.com/office/powerpoint/2010/main" val="4121935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C1ED23-50CC-4972-BC8C-F4FFCE5EC6D0}" type="slidenum">
              <a:rPr lang="en-US" smtClean="0"/>
              <a:t>8</a:t>
            </a:fld>
            <a:endParaRPr lang="en-US"/>
          </a:p>
        </p:txBody>
      </p:sp>
    </p:spTree>
    <p:extLst>
      <p:ext uri="{BB962C8B-B14F-4D97-AF65-F5344CB8AC3E}">
        <p14:creationId xmlns:p14="http://schemas.microsoft.com/office/powerpoint/2010/main" val="184104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C1ED23-50CC-4972-BC8C-F4FFCE5EC6D0}" type="slidenum">
              <a:rPr lang="en-US" smtClean="0"/>
              <a:t>9</a:t>
            </a:fld>
            <a:endParaRPr lang="en-US"/>
          </a:p>
        </p:txBody>
      </p:sp>
    </p:spTree>
    <p:extLst>
      <p:ext uri="{BB962C8B-B14F-4D97-AF65-F5344CB8AC3E}">
        <p14:creationId xmlns:p14="http://schemas.microsoft.com/office/powerpoint/2010/main" val="53553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04835" name="Rectangle 3"/>
          <p:cNvSpPr>
            <a:spLocks noGrp="1" noChangeArrowheads="1"/>
          </p:cNvSpPr>
          <p:nvPr>
            <p:ph type="ctrTitle"/>
          </p:nvPr>
        </p:nvSpPr>
        <p:spPr>
          <a:xfrm>
            <a:off x="136525" y="2859088"/>
            <a:ext cx="8872538" cy="1143000"/>
          </a:xfrm>
        </p:spPr>
        <p:txBody>
          <a:bodyPr/>
          <a:lstStyle>
            <a:lvl1pPr algn="ctr">
              <a:defRPr sz="4000"/>
            </a:lvl1pPr>
          </a:lstStyle>
          <a:p>
            <a:pPr lvl="0"/>
            <a:r>
              <a:rPr lang="en-CA" noProof="0" smtClean="0"/>
              <a:t>Click to edit Master title style</a:t>
            </a:r>
          </a:p>
        </p:txBody>
      </p:sp>
    </p:spTree>
    <p:extLst>
      <p:ext uri="{BB962C8B-B14F-4D97-AF65-F5344CB8AC3E}">
        <p14:creationId xmlns:p14="http://schemas.microsoft.com/office/powerpoint/2010/main" val="15950690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8E095B6-1929-4A1B-B2EF-F896110D6AA1}" type="slidenum">
              <a:rPr lang="en-CA"/>
              <a:pPr/>
              <a:t>‹#›</a:t>
            </a:fld>
            <a:endParaRPr lang="en-CA"/>
          </a:p>
        </p:txBody>
      </p:sp>
    </p:spTree>
    <p:extLst>
      <p:ext uri="{BB962C8B-B14F-4D97-AF65-F5344CB8AC3E}">
        <p14:creationId xmlns:p14="http://schemas.microsoft.com/office/powerpoint/2010/main" val="11410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234950"/>
            <a:ext cx="2225675" cy="6267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475" y="234950"/>
            <a:ext cx="6529388" cy="6267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E88F49F-2A6D-434A-87F7-F1CCDC4D6283}" type="slidenum">
              <a:rPr lang="en-CA"/>
              <a:pPr/>
              <a:t>‹#›</a:t>
            </a:fld>
            <a:endParaRPr lang="en-CA"/>
          </a:p>
        </p:txBody>
      </p:sp>
    </p:spTree>
    <p:extLst>
      <p:ext uri="{BB962C8B-B14F-4D97-AF65-F5344CB8AC3E}">
        <p14:creationId xmlns:p14="http://schemas.microsoft.com/office/powerpoint/2010/main" val="128049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475" y="234950"/>
            <a:ext cx="8907463" cy="6080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7475" y="927100"/>
            <a:ext cx="4376738" cy="5575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927100"/>
            <a:ext cx="4378325" cy="271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90950"/>
            <a:ext cx="4378325" cy="271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504238" y="6472238"/>
            <a:ext cx="639762" cy="309562"/>
          </a:xfrm>
        </p:spPr>
        <p:txBody>
          <a:bodyPr/>
          <a:lstStyle>
            <a:lvl1pPr>
              <a:defRPr/>
            </a:lvl1pPr>
          </a:lstStyle>
          <a:p>
            <a:fld id="{7CFC1C36-E767-4ED9-AC55-A3F4E453003B}" type="slidenum">
              <a:rPr lang="en-CA"/>
              <a:pPr/>
              <a:t>‹#›</a:t>
            </a:fld>
            <a:endParaRPr lang="en-CA"/>
          </a:p>
        </p:txBody>
      </p:sp>
    </p:spTree>
    <p:extLst>
      <p:ext uri="{BB962C8B-B14F-4D97-AF65-F5344CB8AC3E}">
        <p14:creationId xmlns:p14="http://schemas.microsoft.com/office/powerpoint/2010/main" val="106519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ADB215B-F670-4110-8BCE-D76BE5380BD8}" type="slidenum">
              <a:rPr lang="en-CA"/>
              <a:pPr/>
              <a:t>‹#›</a:t>
            </a:fld>
            <a:endParaRPr lang="en-CA"/>
          </a:p>
        </p:txBody>
      </p:sp>
    </p:spTree>
    <p:extLst>
      <p:ext uri="{BB962C8B-B14F-4D97-AF65-F5344CB8AC3E}">
        <p14:creationId xmlns:p14="http://schemas.microsoft.com/office/powerpoint/2010/main" val="2030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8699F28-B5D5-4467-A482-3222037006F1}" type="slidenum">
              <a:rPr lang="en-CA"/>
              <a:pPr/>
              <a:t>‹#›</a:t>
            </a:fld>
            <a:endParaRPr lang="en-CA"/>
          </a:p>
        </p:txBody>
      </p:sp>
    </p:spTree>
    <p:extLst>
      <p:ext uri="{BB962C8B-B14F-4D97-AF65-F5344CB8AC3E}">
        <p14:creationId xmlns:p14="http://schemas.microsoft.com/office/powerpoint/2010/main" val="116724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475" y="927100"/>
            <a:ext cx="4376738" cy="557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27100"/>
            <a:ext cx="4378325" cy="557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787CD32-3D20-4BAD-873B-4093814A3B87}" type="slidenum">
              <a:rPr lang="en-CA"/>
              <a:pPr/>
              <a:t>‹#›</a:t>
            </a:fld>
            <a:endParaRPr lang="en-CA"/>
          </a:p>
        </p:txBody>
      </p:sp>
    </p:spTree>
    <p:extLst>
      <p:ext uri="{BB962C8B-B14F-4D97-AF65-F5344CB8AC3E}">
        <p14:creationId xmlns:p14="http://schemas.microsoft.com/office/powerpoint/2010/main" val="260221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9BFC680-6398-4A2F-9386-D50C803FC67B}" type="slidenum">
              <a:rPr lang="en-CA"/>
              <a:pPr/>
              <a:t>‹#›</a:t>
            </a:fld>
            <a:endParaRPr lang="en-CA"/>
          </a:p>
        </p:txBody>
      </p:sp>
    </p:spTree>
    <p:extLst>
      <p:ext uri="{BB962C8B-B14F-4D97-AF65-F5344CB8AC3E}">
        <p14:creationId xmlns:p14="http://schemas.microsoft.com/office/powerpoint/2010/main" val="317961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B2CAFCD-CC20-44B1-94A0-7EBEA48B8C7D}" type="slidenum">
              <a:rPr lang="en-CA"/>
              <a:pPr/>
              <a:t>‹#›</a:t>
            </a:fld>
            <a:endParaRPr lang="en-CA"/>
          </a:p>
        </p:txBody>
      </p:sp>
    </p:spTree>
    <p:extLst>
      <p:ext uri="{BB962C8B-B14F-4D97-AF65-F5344CB8AC3E}">
        <p14:creationId xmlns:p14="http://schemas.microsoft.com/office/powerpoint/2010/main" val="369207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4AF1DD1-254D-439C-878C-513764F9842A}" type="slidenum">
              <a:rPr lang="en-CA"/>
              <a:pPr/>
              <a:t>‹#›</a:t>
            </a:fld>
            <a:endParaRPr lang="en-CA"/>
          </a:p>
        </p:txBody>
      </p:sp>
    </p:spTree>
    <p:extLst>
      <p:ext uri="{BB962C8B-B14F-4D97-AF65-F5344CB8AC3E}">
        <p14:creationId xmlns:p14="http://schemas.microsoft.com/office/powerpoint/2010/main" val="228365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C1936F2-F3E4-494D-8695-0FEC32D7F0D7}" type="slidenum">
              <a:rPr lang="en-CA"/>
              <a:pPr/>
              <a:t>‹#›</a:t>
            </a:fld>
            <a:endParaRPr lang="en-CA"/>
          </a:p>
        </p:txBody>
      </p:sp>
    </p:spTree>
    <p:extLst>
      <p:ext uri="{BB962C8B-B14F-4D97-AF65-F5344CB8AC3E}">
        <p14:creationId xmlns:p14="http://schemas.microsoft.com/office/powerpoint/2010/main" val="343897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0D5C04F-DAF1-48C6-A9C2-71A6BC65CEAF}" type="slidenum">
              <a:rPr lang="en-CA"/>
              <a:pPr/>
              <a:t>‹#›</a:t>
            </a:fld>
            <a:endParaRPr lang="en-CA"/>
          </a:p>
        </p:txBody>
      </p:sp>
    </p:spTree>
    <p:extLst>
      <p:ext uri="{BB962C8B-B14F-4D97-AF65-F5344CB8AC3E}">
        <p14:creationId xmlns:p14="http://schemas.microsoft.com/office/powerpoint/2010/main" val="361133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1" name="Rectangle 3"/>
          <p:cNvSpPr>
            <a:spLocks noGrp="1" noChangeArrowheads="1"/>
          </p:cNvSpPr>
          <p:nvPr>
            <p:ph type="title"/>
          </p:nvPr>
        </p:nvSpPr>
        <p:spPr bwMode="auto">
          <a:xfrm>
            <a:off x="117475" y="234950"/>
            <a:ext cx="8907463"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350212" name="Rectangle 4"/>
          <p:cNvSpPr>
            <a:spLocks noGrp="1" noChangeArrowheads="1"/>
          </p:cNvSpPr>
          <p:nvPr>
            <p:ph type="body" idx="1"/>
          </p:nvPr>
        </p:nvSpPr>
        <p:spPr bwMode="auto">
          <a:xfrm>
            <a:off x="117475" y="927100"/>
            <a:ext cx="8907463"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smtClean="0"/>
              <a:t>Click to edit Master text styles </a:t>
            </a:r>
          </a:p>
          <a:p>
            <a:pPr lvl="1"/>
            <a:r>
              <a:rPr lang="en-CA" smtClean="0"/>
              <a:t>Level two</a:t>
            </a:r>
          </a:p>
          <a:p>
            <a:pPr lvl="2"/>
            <a:r>
              <a:rPr lang="en-CA" smtClean="0"/>
              <a:t>Level three</a:t>
            </a:r>
          </a:p>
          <a:p>
            <a:pPr lvl="3"/>
            <a:r>
              <a:rPr lang="en-CA" smtClean="0"/>
              <a:t>Level four</a:t>
            </a:r>
          </a:p>
        </p:txBody>
      </p:sp>
      <p:sp>
        <p:nvSpPr>
          <p:cNvPr id="350214" name="Rectangle 6"/>
          <p:cNvSpPr>
            <a:spLocks noGrp="1" noChangeArrowheads="1"/>
          </p:cNvSpPr>
          <p:nvPr>
            <p:ph type="sldNum" sz="quarter" idx="4"/>
          </p:nvPr>
        </p:nvSpPr>
        <p:spPr bwMode="auto">
          <a:xfrm>
            <a:off x="8504238" y="6472238"/>
            <a:ext cx="63976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defTabSz="762000" eaLnBrk="0" hangingPunct="0">
              <a:spcBef>
                <a:spcPct val="0"/>
              </a:spcBef>
              <a:defRPr sz="1200">
                <a:solidFill>
                  <a:srgbClr val="002654"/>
                </a:solidFill>
              </a:defRPr>
            </a:lvl1pPr>
          </a:lstStyle>
          <a:p>
            <a:pPr fontAlgn="base">
              <a:spcAft>
                <a:spcPct val="0"/>
              </a:spcAft>
            </a:pPr>
            <a:fld id="{05976BFF-9E46-4323-AABC-4DAB0DFB2855}" type="slidenum">
              <a:rPr lang="en-CA"/>
              <a:pPr fontAlgn="base">
                <a:spcAft>
                  <a:spcPct val="0"/>
                </a:spcAft>
              </a:pPr>
              <a:t>‹#›</a:t>
            </a:fld>
            <a:endParaRPr lang="en-CA"/>
          </a:p>
        </p:txBody>
      </p:sp>
    </p:spTree>
    <p:extLst>
      <p:ext uri="{BB962C8B-B14F-4D97-AF65-F5344CB8AC3E}">
        <p14:creationId xmlns:p14="http://schemas.microsoft.com/office/powerpoint/2010/main" val="413562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fontAlgn="base">
        <a:spcBef>
          <a:spcPct val="0"/>
        </a:spcBef>
        <a:spcAft>
          <a:spcPct val="0"/>
        </a:spcAft>
        <a:defRPr sz="2800" b="1">
          <a:solidFill>
            <a:srgbClr val="000000"/>
          </a:solidFill>
          <a:latin typeface="+mj-lt"/>
          <a:ea typeface="+mj-ea"/>
          <a:cs typeface="+mj-cs"/>
        </a:defRPr>
      </a:lvl1pPr>
      <a:lvl2pPr algn="l" rtl="0" fontAlgn="base">
        <a:spcBef>
          <a:spcPct val="0"/>
        </a:spcBef>
        <a:spcAft>
          <a:spcPct val="0"/>
        </a:spcAft>
        <a:defRPr sz="2800" b="1">
          <a:solidFill>
            <a:srgbClr val="000000"/>
          </a:solidFill>
          <a:latin typeface="Arial" charset="0"/>
        </a:defRPr>
      </a:lvl2pPr>
      <a:lvl3pPr algn="l" rtl="0" fontAlgn="base">
        <a:spcBef>
          <a:spcPct val="0"/>
        </a:spcBef>
        <a:spcAft>
          <a:spcPct val="0"/>
        </a:spcAft>
        <a:defRPr sz="2800" b="1">
          <a:solidFill>
            <a:srgbClr val="000000"/>
          </a:solidFill>
          <a:latin typeface="Arial" charset="0"/>
        </a:defRPr>
      </a:lvl3pPr>
      <a:lvl4pPr algn="l" rtl="0" fontAlgn="base">
        <a:spcBef>
          <a:spcPct val="0"/>
        </a:spcBef>
        <a:spcAft>
          <a:spcPct val="0"/>
        </a:spcAft>
        <a:defRPr sz="2800" b="1">
          <a:solidFill>
            <a:srgbClr val="000000"/>
          </a:solidFill>
          <a:latin typeface="Arial" charset="0"/>
        </a:defRPr>
      </a:lvl4pPr>
      <a:lvl5pPr algn="l" rtl="0" fontAlgn="base">
        <a:spcBef>
          <a:spcPct val="0"/>
        </a:spcBef>
        <a:spcAft>
          <a:spcPct val="0"/>
        </a:spcAft>
        <a:defRPr sz="2800" b="1">
          <a:solidFill>
            <a:srgbClr val="000000"/>
          </a:solidFill>
          <a:latin typeface="Arial" charset="0"/>
        </a:defRPr>
      </a:lvl5pPr>
      <a:lvl6pPr marL="457200" algn="l" rtl="0" fontAlgn="base">
        <a:spcBef>
          <a:spcPct val="0"/>
        </a:spcBef>
        <a:spcAft>
          <a:spcPct val="0"/>
        </a:spcAft>
        <a:defRPr sz="2800" b="1">
          <a:solidFill>
            <a:srgbClr val="000000"/>
          </a:solidFill>
          <a:latin typeface="Arial" charset="0"/>
        </a:defRPr>
      </a:lvl6pPr>
      <a:lvl7pPr marL="914400" algn="l" rtl="0" fontAlgn="base">
        <a:spcBef>
          <a:spcPct val="0"/>
        </a:spcBef>
        <a:spcAft>
          <a:spcPct val="0"/>
        </a:spcAft>
        <a:defRPr sz="2800" b="1">
          <a:solidFill>
            <a:srgbClr val="000000"/>
          </a:solidFill>
          <a:latin typeface="Arial" charset="0"/>
        </a:defRPr>
      </a:lvl7pPr>
      <a:lvl8pPr marL="1371600" algn="l" rtl="0" fontAlgn="base">
        <a:spcBef>
          <a:spcPct val="0"/>
        </a:spcBef>
        <a:spcAft>
          <a:spcPct val="0"/>
        </a:spcAft>
        <a:defRPr sz="2800" b="1">
          <a:solidFill>
            <a:srgbClr val="000000"/>
          </a:solidFill>
          <a:latin typeface="Arial" charset="0"/>
        </a:defRPr>
      </a:lvl8pPr>
      <a:lvl9pPr marL="1828800" algn="l" rtl="0" fontAlgn="base">
        <a:spcBef>
          <a:spcPct val="0"/>
        </a:spcBef>
        <a:spcAft>
          <a:spcPct val="0"/>
        </a:spcAft>
        <a:defRPr sz="2800" b="1">
          <a:solidFill>
            <a:srgbClr val="000000"/>
          </a:solidFill>
          <a:latin typeface="Arial" charset="0"/>
        </a:defRPr>
      </a:lvl9pPr>
    </p:titleStyle>
    <p:bodyStyle>
      <a:lvl1pPr marL="384175" indent="-198438" algn="l" rtl="0" fontAlgn="base">
        <a:lnSpc>
          <a:spcPts val="2600"/>
        </a:lnSpc>
        <a:spcBef>
          <a:spcPts val="600"/>
        </a:spcBef>
        <a:spcAft>
          <a:spcPct val="0"/>
        </a:spcAft>
        <a:buClr>
          <a:srgbClr val="D62828"/>
        </a:buClr>
        <a:buSzPct val="130000"/>
        <a:buChar char="•"/>
        <a:defRPr sz="2400">
          <a:solidFill>
            <a:srgbClr val="000000"/>
          </a:solidFill>
          <a:latin typeface="+mn-lt"/>
          <a:ea typeface="+mn-ea"/>
          <a:cs typeface="+mn-cs"/>
        </a:defRPr>
      </a:lvl1pPr>
      <a:lvl2pPr marL="773113" indent="-198438" algn="l" rtl="0" fontAlgn="base">
        <a:lnSpc>
          <a:spcPts val="2600"/>
        </a:lnSpc>
        <a:spcBef>
          <a:spcPts val="600"/>
        </a:spcBef>
        <a:spcAft>
          <a:spcPct val="0"/>
        </a:spcAft>
        <a:buChar char="•"/>
        <a:defRPr sz="2000">
          <a:solidFill>
            <a:srgbClr val="000000"/>
          </a:solidFill>
          <a:latin typeface="+mn-lt"/>
        </a:defRPr>
      </a:lvl2pPr>
      <a:lvl3pPr marL="1149350" indent="-185738" algn="l" rtl="0" fontAlgn="base">
        <a:lnSpc>
          <a:spcPts val="2600"/>
        </a:lnSpc>
        <a:spcBef>
          <a:spcPts val="600"/>
        </a:spcBef>
        <a:spcAft>
          <a:spcPct val="0"/>
        </a:spcAft>
        <a:buChar char="•"/>
        <a:defRPr>
          <a:solidFill>
            <a:srgbClr val="000000"/>
          </a:solidFill>
          <a:latin typeface="+mn-lt"/>
        </a:defRPr>
      </a:lvl3pPr>
      <a:lvl4pPr marL="1524000" indent="-184150" algn="l" rtl="0" fontAlgn="base">
        <a:lnSpc>
          <a:spcPts val="2600"/>
        </a:lnSpc>
        <a:spcBef>
          <a:spcPts val="600"/>
        </a:spcBef>
        <a:spcAft>
          <a:spcPct val="0"/>
        </a:spcAft>
        <a:buChar char="•"/>
        <a:defRPr sz="1600">
          <a:solidFill>
            <a:srgbClr val="000000"/>
          </a:solidFill>
          <a:latin typeface="+mn-lt"/>
        </a:defRPr>
      </a:lvl4pPr>
      <a:lvl5pPr marL="1905000" indent="-185738" algn="l" rtl="0" fontAlgn="base">
        <a:lnSpc>
          <a:spcPct val="110000"/>
        </a:lnSpc>
        <a:spcBef>
          <a:spcPct val="30000"/>
        </a:spcBef>
        <a:spcAft>
          <a:spcPct val="0"/>
        </a:spcAft>
        <a:defRPr sz="1200">
          <a:solidFill>
            <a:srgbClr val="002654"/>
          </a:solidFill>
          <a:latin typeface="+mn-lt"/>
        </a:defRPr>
      </a:lvl5pPr>
      <a:lvl6pPr marL="2362200" indent="-185738" algn="l" rtl="0" fontAlgn="base">
        <a:lnSpc>
          <a:spcPct val="110000"/>
        </a:lnSpc>
        <a:spcBef>
          <a:spcPct val="30000"/>
        </a:spcBef>
        <a:spcAft>
          <a:spcPct val="0"/>
        </a:spcAft>
        <a:defRPr sz="1200">
          <a:solidFill>
            <a:srgbClr val="002654"/>
          </a:solidFill>
          <a:latin typeface="+mn-lt"/>
        </a:defRPr>
      </a:lvl6pPr>
      <a:lvl7pPr marL="2819400" indent="-185738" algn="l" rtl="0" fontAlgn="base">
        <a:lnSpc>
          <a:spcPct val="110000"/>
        </a:lnSpc>
        <a:spcBef>
          <a:spcPct val="30000"/>
        </a:spcBef>
        <a:spcAft>
          <a:spcPct val="0"/>
        </a:spcAft>
        <a:defRPr sz="1200">
          <a:solidFill>
            <a:srgbClr val="002654"/>
          </a:solidFill>
          <a:latin typeface="+mn-lt"/>
        </a:defRPr>
      </a:lvl7pPr>
      <a:lvl8pPr marL="3276600" indent="-185738" algn="l" rtl="0" fontAlgn="base">
        <a:lnSpc>
          <a:spcPct val="110000"/>
        </a:lnSpc>
        <a:spcBef>
          <a:spcPct val="30000"/>
        </a:spcBef>
        <a:spcAft>
          <a:spcPct val="0"/>
        </a:spcAft>
        <a:defRPr sz="1200">
          <a:solidFill>
            <a:srgbClr val="002654"/>
          </a:solidFill>
          <a:latin typeface="+mn-lt"/>
        </a:defRPr>
      </a:lvl8pPr>
      <a:lvl9pPr marL="3733800" indent="-185738" algn="l" rtl="0" fontAlgn="base">
        <a:lnSpc>
          <a:spcPct val="110000"/>
        </a:lnSpc>
        <a:spcBef>
          <a:spcPct val="30000"/>
        </a:spcBef>
        <a:spcAft>
          <a:spcPct val="0"/>
        </a:spcAft>
        <a:defRPr sz="1200">
          <a:solidFill>
            <a:srgbClr val="00265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p:cNvSpPr>
            <a:spLocks noChangeArrowheads="1"/>
          </p:cNvSpPr>
          <p:nvPr/>
        </p:nvSpPr>
        <p:spPr bwMode="auto">
          <a:xfrm>
            <a:off x="0" y="5230813"/>
            <a:ext cx="9144000" cy="1154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indent="185738" algn="ctr">
              <a:lnSpc>
                <a:spcPct val="80000"/>
              </a:lnSpc>
              <a:spcBef>
                <a:spcPct val="25000"/>
              </a:spcBef>
              <a:buClr>
                <a:srgbClr val="D62828"/>
              </a:buClr>
              <a:buSzPct val="130000"/>
            </a:pPr>
            <a:r>
              <a:rPr lang="en-US" sz="1600" dirty="0" smtClean="0">
                <a:cs typeface="Times New Roman" pitchFamily="18" charset="0"/>
              </a:rPr>
              <a:t>Based </a:t>
            </a:r>
            <a:r>
              <a:rPr lang="en-US" sz="1600" dirty="0">
                <a:cs typeface="Times New Roman" pitchFamily="18" charset="0"/>
              </a:rPr>
              <a:t>on </a:t>
            </a:r>
            <a:r>
              <a:rPr lang="en-US" sz="1600" dirty="0" err="1">
                <a:cs typeface="Times New Roman" pitchFamily="18" charset="0"/>
              </a:rPr>
              <a:t>Powerpoint</a:t>
            </a:r>
            <a:r>
              <a:rPr lang="en-US" sz="1600" dirty="0">
                <a:cs typeface="Times New Roman" pitchFamily="18" charset="0"/>
              </a:rPr>
              <a:t> slides by Gunter </a:t>
            </a:r>
            <a:r>
              <a:rPr lang="en-US" sz="1600" dirty="0" err="1" smtClean="0">
                <a:cs typeface="Times New Roman" pitchFamily="18" charset="0"/>
              </a:rPr>
              <a:t>Mussbacher</a:t>
            </a:r>
            <a:r>
              <a:rPr lang="en-US" sz="1600" dirty="0" smtClean="0">
                <a:cs typeface="Times New Roman" pitchFamily="18" charset="0"/>
              </a:rPr>
              <a:t>, </a:t>
            </a:r>
            <a:r>
              <a:rPr lang="en-US" sz="1600" dirty="0" err="1" smtClean="0">
                <a:cs typeface="Times New Roman" pitchFamily="18" charset="0"/>
              </a:rPr>
              <a:t>Gregor</a:t>
            </a:r>
            <a:r>
              <a:rPr lang="en-US" sz="1600" dirty="0" smtClean="0">
                <a:cs typeface="Times New Roman" pitchFamily="18" charset="0"/>
              </a:rPr>
              <a:t> v. </a:t>
            </a:r>
            <a:r>
              <a:rPr lang="en-US" sz="1600" dirty="0" err="1" smtClean="0">
                <a:cs typeface="Times New Roman" pitchFamily="18" charset="0"/>
              </a:rPr>
              <a:t>Bochmann</a:t>
            </a:r>
            <a:r>
              <a:rPr lang="en-US" sz="1600" dirty="0" smtClean="0">
                <a:cs typeface="Times New Roman" pitchFamily="18" charset="0"/>
              </a:rPr>
              <a:t>, </a:t>
            </a:r>
            <a:r>
              <a:rPr lang="en-US" sz="1600" dirty="0" smtClean="0">
                <a:cs typeface="Times New Roman" pitchFamily="18" charset="0"/>
              </a:rPr>
              <a:t>with </a:t>
            </a:r>
            <a:r>
              <a:rPr lang="en-US" sz="1600" dirty="0">
                <a:cs typeface="Times New Roman" pitchFamily="18" charset="0"/>
              </a:rPr>
              <a:t>material from:</a:t>
            </a:r>
            <a:endParaRPr lang="en-CA" sz="1600" dirty="0">
              <a:cs typeface="Times New Roman" pitchFamily="18" charset="0"/>
            </a:endParaRPr>
          </a:p>
          <a:p>
            <a:pPr indent="185738" algn="ctr">
              <a:lnSpc>
                <a:spcPct val="80000"/>
              </a:lnSpc>
              <a:spcBef>
                <a:spcPct val="25000"/>
              </a:spcBef>
              <a:buClr>
                <a:srgbClr val="D62828"/>
              </a:buClr>
              <a:buSzPct val="130000"/>
            </a:pPr>
            <a:r>
              <a:rPr lang="en-CA" sz="1600" dirty="0">
                <a:cs typeface="Times New Roman" pitchFamily="18" charset="0"/>
              </a:rPr>
              <a:t>K.E. </a:t>
            </a:r>
            <a:r>
              <a:rPr lang="en-CA" sz="1600" dirty="0" err="1">
                <a:cs typeface="Times New Roman" pitchFamily="18" charset="0"/>
              </a:rPr>
              <a:t>Wiegers</a:t>
            </a:r>
            <a:r>
              <a:rPr lang="en-CA" sz="1600" dirty="0">
                <a:cs typeface="Times New Roman" pitchFamily="18" charset="0"/>
              </a:rPr>
              <a:t>, D. </a:t>
            </a:r>
            <a:r>
              <a:rPr lang="en-CA" sz="1600" dirty="0" err="1">
                <a:cs typeface="Times New Roman" pitchFamily="18" charset="0"/>
              </a:rPr>
              <a:t>Leffingwell</a:t>
            </a:r>
            <a:r>
              <a:rPr lang="en-CA" sz="1600" dirty="0">
                <a:cs typeface="Times New Roman" pitchFamily="18" charset="0"/>
              </a:rPr>
              <a:t> &amp; D. </a:t>
            </a:r>
            <a:r>
              <a:rPr lang="en-CA" sz="1600" dirty="0" err="1">
                <a:cs typeface="Times New Roman" pitchFamily="18" charset="0"/>
              </a:rPr>
              <a:t>Widrig</a:t>
            </a:r>
            <a:r>
              <a:rPr lang="en-CA" sz="1600" dirty="0">
                <a:cs typeface="Times New Roman" pitchFamily="18" charset="0"/>
              </a:rPr>
              <a:t>, M. Jackson, I.K. Bray, B. </a:t>
            </a:r>
            <a:r>
              <a:rPr lang="en-CA" sz="1600" dirty="0" err="1">
                <a:cs typeface="Times New Roman" pitchFamily="18" charset="0"/>
              </a:rPr>
              <a:t>Selic</a:t>
            </a:r>
            <a:r>
              <a:rPr lang="en-CA" sz="1600" dirty="0" smtClean="0">
                <a:cs typeface="Times New Roman" pitchFamily="18" charset="0"/>
              </a:rPr>
              <a:t>,  </a:t>
            </a:r>
            <a:r>
              <a:rPr lang="en-CA" sz="1600" dirty="0" err="1">
                <a:cs typeface="Times New Roman" pitchFamily="18" charset="0"/>
              </a:rPr>
              <a:t>Volere</a:t>
            </a:r>
            <a:r>
              <a:rPr lang="en-CA" sz="1600" dirty="0">
                <a:cs typeface="Times New Roman" pitchFamily="18" charset="0"/>
              </a:rPr>
              <a:t>, </a:t>
            </a:r>
            <a:r>
              <a:rPr lang="en-CA" sz="1600" dirty="0" err="1">
                <a:cs typeface="Times New Roman" pitchFamily="18" charset="0"/>
              </a:rPr>
              <a:t>Telelogic</a:t>
            </a:r>
            <a:r>
              <a:rPr lang="en-CA" sz="1600" dirty="0">
                <a:cs typeface="Times New Roman" pitchFamily="18" charset="0"/>
              </a:rPr>
              <a:t>, D. Damian, S. </a:t>
            </a:r>
            <a:r>
              <a:rPr lang="en-CA" sz="1600" dirty="0" err="1">
                <a:cs typeface="Times New Roman" pitchFamily="18" charset="0"/>
              </a:rPr>
              <a:t>Somé</a:t>
            </a:r>
            <a:r>
              <a:rPr lang="en-CA" sz="1600" dirty="0">
                <a:cs typeface="Times New Roman" pitchFamily="18" charset="0"/>
              </a:rPr>
              <a:t> 2008, and D. </a:t>
            </a:r>
            <a:r>
              <a:rPr lang="en-CA" sz="1600" dirty="0" err="1">
                <a:cs typeface="Times New Roman" pitchFamily="18" charset="0"/>
              </a:rPr>
              <a:t>Amyot</a:t>
            </a:r>
            <a:r>
              <a:rPr lang="en-CA" sz="1600" dirty="0">
                <a:cs typeface="Times New Roman" pitchFamily="18" charset="0"/>
              </a:rPr>
              <a:t> 2008-2009</a:t>
            </a:r>
          </a:p>
        </p:txBody>
      </p:sp>
      <p:sp>
        <p:nvSpPr>
          <p:cNvPr id="671757" name="Rectangle 13"/>
          <p:cNvSpPr>
            <a:spLocks noGrp="1" noChangeArrowheads="1"/>
          </p:cNvSpPr>
          <p:nvPr>
            <p:ph type="ctrTitle"/>
          </p:nvPr>
        </p:nvSpPr>
        <p:spPr/>
        <p:txBody>
          <a:bodyPr/>
          <a:lstStyle/>
          <a:p>
            <a:r>
              <a:rPr lang="en-CA"/>
              <a:t>Structural Modeling</a:t>
            </a:r>
          </a:p>
        </p:txBody>
      </p:sp>
      <p:sp>
        <p:nvSpPr>
          <p:cNvPr id="671761" name="Rectangle 17"/>
          <p:cNvSpPr>
            <a:spLocks noChangeArrowheads="1"/>
          </p:cNvSpPr>
          <p:nvPr/>
        </p:nvSpPr>
        <p:spPr bwMode="auto">
          <a:xfrm>
            <a:off x="2647950" y="842963"/>
            <a:ext cx="64008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indent="185738" algn="r">
              <a:lnSpc>
                <a:spcPts val="2600"/>
              </a:lnSpc>
              <a:spcBef>
                <a:spcPts val="600"/>
              </a:spcBef>
              <a:buClr>
                <a:srgbClr val="D62828"/>
              </a:buClr>
              <a:buSzPct val="130000"/>
            </a:pPr>
            <a:r>
              <a:rPr lang="en-CA" sz="1400">
                <a:solidFill>
                  <a:schemeClr val="bg1"/>
                </a:solidFill>
              </a:rPr>
              <a:t>SEG3101 (Fall 2010)</a:t>
            </a:r>
          </a:p>
        </p:txBody>
      </p:sp>
    </p:spTree>
    <p:extLst>
      <p:ext uri="{BB962C8B-B14F-4D97-AF65-F5344CB8AC3E}">
        <p14:creationId xmlns:p14="http://schemas.microsoft.com/office/powerpoint/2010/main" val="254892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4" name="Slide Number Placeholder 3"/>
          <p:cNvSpPr>
            <a:spLocks noGrp="1"/>
          </p:cNvSpPr>
          <p:nvPr>
            <p:ph type="sldNum" sz="quarter" idx="10"/>
          </p:nvPr>
        </p:nvSpPr>
        <p:spPr/>
        <p:txBody>
          <a:bodyPr/>
          <a:lstStyle/>
          <a:p>
            <a:fld id="{0ADB215B-F670-4110-8BCE-D76BE5380BD8}" type="slidenum">
              <a:rPr lang="en-CA" smtClean="0"/>
              <a:pPr/>
              <a:t>10</a:t>
            </a:fld>
            <a:endParaRPr lang="en-CA"/>
          </a:p>
        </p:txBody>
      </p:sp>
      <p:pic>
        <p:nvPicPr>
          <p:cNvPr id="1536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9744" y="927100"/>
            <a:ext cx="8082924"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04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51000" y="304800"/>
            <a:ext cx="6016071" cy="846386"/>
          </a:xfrm>
          <a:prstGeom prst="rect">
            <a:avLst/>
          </a:prstGeom>
          <a:noFill/>
        </p:spPr>
        <p:txBody>
          <a:bodyPr vert="horz" wrap="none" lIns="0" tIns="0" rIns="0" bIns="0" rtlCol="0">
            <a:spAutoFit/>
          </a:bodyPr>
          <a:lstStyle/>
          <a:p>
            <a:pPr>
              <a:lnSpc>
                <a:spcPts val="3302"/>
              </a:lnSpc>
            </a:pPr>
            <a:r>
              <a:rPr lang="en-CA" sz="2900" b="1" dirty="0">
                <a:solidFill>
                  <a:srgbClr val="000000"/>
                </a:solidFill>
                <a:latin typeface="+mj-lt"/>
                <a:cs typeface="Comic Sans MS Bold"/>
              </a:rPr>
              <a:t>Unified Modeling Language (UML)</a:t>
            </a:r>
          </a:p>
          <a:p>
            <a:pPr>
              <a:lnSpc>
                <a:spcPts val="3302"/>
              </a:lnSpc>
            </a:pPr>
            <a:endParaRPr lang="en-CA" sz="2900" dirty="0">
              <a:solidFill>
                <a:srgbClr val="000000"/>
              </a:solidFill>
            </a:endParaRPr>
          </a:p>
        </p:txBody>
      </p:sp>
      <p:sp>
        <p:nvSpPr>
          <p:cNvPr id="5" name="TextBox 5"/>
          <p:cNvSpPr txBox="1"/>
          <p:nvPr/>
        </p:nvSpPr>
        <p:spPr>
          <a:xfrm>
            <a:off x="773545" y="1580029"/>
            <a:ext cx="3129062" cy="641201"/>
          </a:xfrm>
          <a:prstGeom prst="rect">
            <a:avLst/>
          </a:prstGeom>
          <a:noFill/>
        </p:spPr>
        <p:txBody>
          <a:bodyPr vert="horz" wrap="none" lIns="0" tIns="0" rIns="0" bIns="0" rtlCol="0">
            <a:spAutoFit/>
          </a:bodyPr>
          <a:lstStyle/>
          <a:p>
            <a:pPr>
              <a:lnSpc>
                <a:spcPts val="2477"/>
              </a:lnSpc>
            </a:pPr>
            <a:r>
              <a:rPr lang="en-CA" sz="1600">
                <a:solidFill>
                  <a:srgbClr val="000000"/>
                </a:solidFill>
                <a:latin typeface="Monotype Corsiva"/>
                <a:cs typeface="Monotype Corsiva"/>
              </a:rPr>
              <a:t></a:t>
            </a:r>
            <a:r>
              <a:rPr lang="en-CA" sz="2200" b="1">
                <a:solidFill>
                  <a:srgbClr val="000000"/>
                </a:solidFill>
                <a:latin typeface="Comic Sans MS Bold"/>
                <a:cs typeface="Comic Sans MS Bold"/>
              </a:rPr>
              <a:t> de facto OO method</a:t>
            </a:r>
          </a:p>
          <a:p>
            <a:pPr>
              <a:lnSpc>
                <a:spcPts val="2477"/>
              </a:lnSpc>
            </a:pPr>
            <a:endParaRPr lang="en-CA" sz="2100">
              <a:solidFill>
                <a:srgbClr val="000000"/>
              </a:solidFill>
            </a:endParaRPr>
          </a:p>
        </p:txBody>
      </p:sp>
      <p:sp>
        <p:nvSpPr>
          <p:cNvPr id="6" name="TextBox 6"/>
          <p:cNvSpPr txBox="1"/>
          <p:nvPr/>
        </p:nvSpPr>
        <p:spPr>
          <a:xfrm>
            <a:off x="1189182" y="1916206"/>
            <a:ext cx="5009385" cy="436017"/>
          </a:xfrm>
          <a:prstGeom prst="rect">
            <a:avLst/>
          </a:prstGeom>
          <a:noFill/>
        </p:spPr>
        <p:txBody>
          <a:bodyPr vert="horz" wrap="none" lIns="0" tIns="0" rIns="0" bIns="0" rtlCol="0">
            <a:spAutoFit/>
          </a:bodyPr>
          <a:lstStyle/>
          <a:p>
            <a:pPr>
              <a:lnSpc>
                <a:spcPts val="1651"/>
              </a:lnSpc>
            </a:pPr>
            <a:r>
              <a:rPr lang="en-CA" sz="1400">
                <a:solidFill>
                  <a:srgbClr val="4800B4"/>
                </a:solidFill>
                <a:latin typeface="Wingdings"/>
                <a:cs typeface="Wingdings"/>
              </a:rPr>
              <a:t></a:t>
            </a:r>
            <a:r>
              <a:rPr lang="en-CA" sz="1500" b="1">
                <a:solidFill>
                  <a:srgbClr val="4800B4"/>
                </a:solidFill>
                <a:latin typeface="Comic Sans MS Bold"/>
                <a:cs typeface="Comic Sans MS Bold"/>
              </a:rPr>
              <a:t> Booch, Rumbaugh &amp; Jacobson are principal authors</a:t>
            </a:r>
          </a:p>
          <a:p>
            <a:pPr>
              <a:lnSpc>
                <a:spcPts val="1651"/>
              </a:lnSpc>
            </a:pPr>
            <a:endParaRPr lang="en-CA" sz="1400">
              <a:solidFill>
                <a:srgbClr val="000000"/>
              </a:solidFill>
            </a:endParaRPr>
          </a:p>
        </p:txBody>
      </p:sp>
      <p:sp>
        <p:nvSpPr>
          <p:cNvPr id="7" name="TextBox 7"/>
          <p:cNvSpPr txBox="1"/>
          <p:nvPr/>
        </p:nvSpPr>
        <p:spPr>
          <a:xfrm>
            <a:off x="1604818" y="2129118"/>
            <a:ext cx="1777731" cy="359073"/>
          </a:xfrm>
          <a:prstGeom prst="rect">
            <a:avLst/>
          </a:prstGeom>
          <a:noFill/>
        </p:spPr>
        <p:txBody>
          <a:bodyPr vert="horz" wrap="none" lIns="0" tIns="0" rIns="0" bIns="0" rtlCol="0">
            <a:spAutoFit/>
          </a:bodyPr>
          <a:lstStyle/>
          <a:p>
            <a:pPr>
              <a:lnSpc>
                <a:spcPts val="1445"/>
              </a:lnSpc>
            </a:pPr>
            <a:r>
              <a:rPr lang="en-CA" sz="1200">
                <a:solidFill>
                  <a:srgbClr val="279B00"/>
                </a:solidFill>
                <a:latin typeface="Wingdings"/>
                <a:cs typeface="Wingdings"/>
              </a:rPr>
              <a:t></a:t>
            </a:r>
            <a:r>
              <a:rPr lang="en-CA" sz="1300" b="1">
                <a:solidFill>
                  <a:srgbClr val="279B00"/>
                </a:solidFill>
                <a:latin typeface="Comic Sans MS Bold"/>
                <a:cs typeface="Comic Sans MS Bold"/>
              </a:rPr>
              <a:t> Still in development</a:t>
            </a:r>
          </a:p>
          <a:p>
            <a:pPr>
              <a:lnSpc>
                <a:spcPts val="1445"/>
              </a:lnSpc>
            </a:pPr>
            <a:endParaRPr lang="en-CA" sz="1200">
              <a:solidFill>
                <a:srgbClr val="000000"/>
              </a:solidFill>
            </a:endParaRPr>
          </a:p>
        </p:txBody>
      </p:sp>
      <p:sp>
        <p:nvSpPr>
          <p:cNvPr id="8" name="TextBox 8"/>
          <p:cNvSpPr txBox="1"/>
          <p:nvPr/>
        </p:nvSpPr>
        <p:spPr>
          <a:xfrm>
            <a:off x="1189182" y="2286000"/>
            <a:ext cx="5236049" cy="692497"/>
          </a:xfrm>
          <a:prstGeom prst="rect">
            <a:avLst/>
          </a:prstGeom>
          <a:noFill/>
        </p:spPr>
        <p:txBody>
          <a:bodyPr vert="horz" wrap="none" lIns="0" tIns="0" rIns="0" bIns="0" rtlCol="0">
            <a:spAutoFit/>
          </a:bodyPr>
          <a:lstStyle/>
          <a:p>
            <a:pPr indent="410291">
              <a:lnSpc>
                <a:spcPts val="1795"/>
              </a:lnSpc>
            </a:pPr>
            <a:r>
              <a:rPr lang="en-CA" sz="1200">
                <a:solidFill>
                  <a:srgbClr val="279B00"/>
                </a:solidFill>
                <a:latin typeface="Wingdings"/>
                <a:cs typeface="Wingdings"/>
              </a:rPr>
              <a:t></a:t>
            </a:r>
            <a:r>
              <a:rPr lang="en-CA" sz="1300" b="1">
                <a:solidFill>
                  <a:srgbClr val="279B00"/>
                </a:solidFill>
                <a:latin typeface="Comic Sans MS Bold"/>
                <a:cs typeface="Comic Sans MS Bold"/>
              </a:rPr>
              <a:t> Attempt to standardize the proliferation of OO variants</a:t>
            </a:r>
            <a:r>
              <a:rPr lang="en-CA" sz="1400">
                <a:solidFill>
                  <a:srgbClr val="000000"/>
                </a:solidFill>
                <a:latin typeface="Times New Roman"/>
              </a:rPr>
              <a:t/>
            </a:r>
            <a:br>
              <a:rPr lang="en-CA" sz="1400">
                <a:solidFill>
                  <a:srgbClr val="000000"/>
                </a:solidFill>
                <a:latin typeface="Times New Roman"/>
              </a:rPr>
            </a:br>
            <a:r>
              <a:rPr lang="en-CA" sz="1400">
                <a:solidFill>
                  <a:srgbClr val="4800B4"/>
                </a:solidFill>
                <a:latin typeface="Wingdings"/>
                <a:cs typeface="Wingdings"/>
              </a:rPr>
              <a:t></a:t>
            </a:r>
            <a:r>
              <a:rPr lang="en-CA" sz="1500" b="1">
                <a:solidFill>
                  <a:srgbClr val="4800B4"/>
                </a:solidFill>
                <a:latin typeface="Comic Sans MS Bold"/>
                <a:cs typeface="Comic Sans MS Bold"/>
              </a:rPr>
              <a:t> Is purely a notation</a:t>
            </a:r>
          </a:p>
          <a:p>
            <a:pPr>
              <a:lnSpc>
                <a:spcPts val="1795"/>
              </a:lnSpc>
            </a:pPr>
            <a:endParaRPr lang="en-CA" sz="1400">
              <a:solidFill>
                <a:srgbClr val="000000"/>
              </a:solidFill>
            </a:endParaRPr>
          </a:p>
        </p:txBody>
      </p:sp>
      <p:sp>
        <p:nvSpPr>
          <p:cNvPr id="9" name="TextBox 9"/>
          <p:cNvSpPr txBox="1"/>
          <p:nvPr/>
        </p:nvSpPr>
        <p:spPr>
          <a:xfrm>
            <a:off x="1604818" y="2756647"/>
            <a:ext cx="3848811" cy="307777"/>
          </a:xfrm>
          <a:prstGeom prst="rect">
            <a:avLst/>
          </a:prstGeom>
          <a:noFill/>
        </p:spPr>
        <p:txBody>
          <a:bodyPr vert="horz" wrap="none" lIns="0" tIns="0" rIns="0" bIns="0" rtlCol="0">
            <a:spAutoFit/>
          </a:bodyPr>
          <a:lstStyle/>
          <a:p>
            <a:pPr>
              <a:lnSpc>
                <a:spcPts val="1216"/>
              </a:lnSpc>
            </a:pPr>
            <a:r>
              <a:rPr lang="en-CA" sz="1200">
                <a:solidFill>
                  <a:srgbClr val="279B00"/>
                </a:solidFill>
                <a:latin typeface="Wingdings"/>
                <a:cs typeface="Wingdings"/>
              </a:rPr>
              <a:t></a:t>
            </a:r>
            <a:r>
              <a:rPr lang="en-CA" sz="1300" b="1">
                <a:solidFill>
                  <a:srgbClr val="279B00"/>
                </a:solidFill>
                <a:latin typeface="Comic Sans MS Bold"/>
                <a:cs typeface="Comic Sans MS Bold"/>
              </a:rPr>
              <a:t> No modeling method associated with it (RUP)</a:t>
            </a:r>
          </a:p>
          <a:p>
            <a:pPr>
              <a:lnSpc>
                <a:spcPts val="1216"/>
              </a:lnSpc>
            </a:pPr>
            <a:endParaRPr lang="en-CA" sz="1200">
              <a:solidFill>
                <a:srgbClr val="000000"/>
              </a:solidFill>
            </a:endParaRPr>
          </a:p>
        </p:txBody>
      </p:sp>
      <p:sp>
        <p:nvSpPr>
          <p:cNvPr id="10" name="TextBox 10"/>
          <p:cNvSpPr txBox="1"/>
          <p:nvPr/>
        </p:nvSpPr>
        <p:spPr>
          <a:xfrm>
            <a:off x="1189182" y="2935941"/>
            <a:ext cx="7194277" cy="615553"/>
          </a:xfrm>
          <a:prstGeom prst="rect">
            <a:avLst/>
          </a:prstGeom>
          <a:noFill/>
        </p:spPr>
        <p:txBody>
          <a:bodyPr vert="horz" wrap="none" lIns="0" tIns="0" rIns="0" bIns="0" rtlCol="0">
            <a:spAutoFit/>
          </a:bodyPr>
          <a:lstStyle/>
          <a:p>
            <a:pPr>
              <a:lnSpc>
                <a:spcPts val="1615"/>
              </a:lnSpc>
              <a:tabLst>
                <a:tab pos="205146" algn="l"/>
              </a:tabLst>
            </a:pPr>
            <a:r>
              <a:rPr lang="en-CA" sz="1400">
                <a:solidFill>
                  <a:srgbClr val="4800B4"/>
                </a:solidFill>
                <a:latin typeface="Wingdings"/>
                <a:cs typeface="Wingdings"/>
              </a:rPr>
              <a:t></a:t>
            </a:r>
            <a:r>
              <a:rPr lang="en-CA" sz="1500" b="1">
                <a:solidFill>
                  <a:srgbClr val="4800B4"/>
                </a:solidFill>
                <a:latin typeface="Comic Sans MS Bold"/>
                <a:cs typeface="Comic Sans MS Bold"/>
              </a:rPr>
              <a:t> Is primarily owned by Rational Corp./IBM (who sell lots of UML tools and</a:t>
            </a:r>
            <a:r>
              <a:rPr lang="en-CA" sz="1400">
                <a:solidFill>
                  <a:srgbClr val="000000"/>
                </a:solidFill>
                <a:latin typeface="Times New Roman"/>
              </a:rPr>
              <a:t/>
            </a:r>
            <a:br>
              <a:rPr lang="en-CA" sz="1400">
                <a:solidFill>
                  <a:srgbClr val="000000"/>
                </a:solidFill>
                <a:latin typeface="Times New Roman"/>
              </a:rPr>
            </a:br>
            <a:r>
              <a:rPr lang="en-CA" sz="1500" b="1">
                <a:solidFill>
                  <a:srgbClr val="4800B4"/>
                </a:solidFill>
                <a:latin typeface="Comic Sans MS Bold"/>
                <a:cs typeface="Comic Sans MS Bold"/>
              </a:rPr>
              <a:t>	services)</a:t>
            </a:r>
          </a:p>
          <a:p>
            <a:pPr>
              <a:lnSpc>
                <a:spcPts val="1615"/>
              </a:lnSpc>
            </a:pPr>
            <a:endParaRPr lang="en-CA" sz="1400">
              <a:solidFill>
                <a:srgbClr val="000000"/>
              </a:solidFill>
            </a:endParaRPr>
          </a:p>
        </p:txBody>
      </p:sp>
      <p:sp>
        <p:nvSpPr>
          <p:cNvPr id="11" name="TextBox 11"/>
          <p:cNvSpPr txBox="1"/>
          <p:nvPr/>
        </p:nvSpPr>
        <p:spPr>
          <a:xfrm>
            <a:off x="773545" y="3429000"/>
            <a:ext cx="6493765" cy="961802"/>
          </a:xfrm>
          <a:prstGeom prst="rect">
            <a:avLst/>
          </a:prstGeom>
          <a:noFill/>
        </p:spPr>
        <p:txBody>
          <a:bodyPr vert="horz" wrap="none" lIns="0" tIns="0" rIns="0" bIns="0" rtlCol="0">
            <a:spAutoFit/>
          </a:bodyPr>
          <a:lstStyle/>
          <a:p>
            <a:pPr>
              <a:lnSpc>
                <a:spcPts val="2513"/>
              </a:lnSpc>
            </a:pPr>
            <a:r>
              <a:rPr lang="en-CA" sz="1600">
                <a:solidFill>
                  <a:srgbClr val="000000"/>
                </a:solidFill>
                <a:latin typeface="Monotype Corsiva"/>
                <a:cs typeface="Monotype Corsiva"/>
              </a:rPr>
              <a:t></a:t>
            </a:r>
            <a:r>
              <a:rPr lang="en-CA" sz="2200" b="1">
                <a:solidFill>
                  <a:srgbClr val="000000"/>
                </a:solidFill>
                <a:latin typeface="Comic Sans MS Bold"/>
                <a:cs typeface="Comic Sans MS Bold"/>
              </a:rPr>
              <a:t> Has a standardized meta-model (designed by</a:t>
            </a:r>
            <a:r>
              <a:rPr lang="en-CA" sz="2200">
                <a:solidFill>
                  <a:srgbClr val="000000"/>
                </a:solidFill>
                <a:latin typeface="Times New Roman"/>
              </a:rPr>
              <a:t/>
            </a:r>
            <a:br>
              <a:rPr lang="en-CA" sz="2200">
                <a:solidFill>
                  <a:srgbClr val="000000"/>
                </a:solidFill>
                <a:latin typeface="Times New Roman"/>
              </a:rPr>
            </a:br>
            <a:r>
              <a:rPr lang="en-CA" sz="2200" b="1">
                <a:solidFill>
                  <a:srgbClr val="000000"/>
                </a:solidFill>
                <a:latin typeface="Comic Sans MS Bold"/>
                <a:cs typeface="Comic Sans MS Bold"/>
              </a:rPr>
              <a:t>committee; standard is managed by OMG)</a:t>
            </a:r>
          </a:p>
          <a:p>
            <a:pPr>
              <a:lnSpc>
                <a:spcPts val="2513"/>
              </a:lnSpc>
            </a:pPr>
            <a:endParaRPr lang="en-CA" sz="2200">
              <a:solidFill>
                <a:srgbClr val="000000"/>
              </a:solidFill>
            </a:endParaRPr>
          </a:p>
        </p:txBody>
      </p:sp>
      <p:sp>
        <p:nvSpPr>
          <p:cNvPr id="12" name="TextBox 12"/>
          <p:cNvSpPr txBox="1"/>
          <p:nvPr/>
        </p:nvSpPr>
        <p:spPr>
          <a:xfrm>
            <a:off x="1189182" y="4090147"/>
            <a:ext cx="1978106" cy="436017"/>
          </a:xfrm>
          <a:prstGeom prst="rect">
            <a:avLst/>
          </a:prstGeom>
          <a:noFill/>
        </p:spPr>
        <p:txBody>
          <a:bodyPr vert="horz" wrap="none" lIns="0" tIns="0" rIns="0" bIns="0" rtlCol="0">
            <a:spAutoFit/>
          </a:bodyPr>
          <a:lstStyle/>
          <a:p>
            <a:pPr>
              <a:lnSpc>
                <a:spcPts val="1651"/>
              </a:lnSpc>
            </a:pPr>
            <a:r>
              <a:rPr lang="en-CA" sz="1400">
                <a:solidFill>
                  <a:srgbClr val="4800B4"/>
                </a:solidFill>
                <a:latin typeface="Wingdings"/>
                <a:cs typeface="Wingdings"/>
              </a:rPr>
              <a:t></a:t>
            </a:r>
            <a:r>
              <a:rPr lang="en-CA" sz="1500" b="1">
                <a:solidFill>
                  <a:srgbClr val="4800B4"/>
                </a:solidFill>
                <a:latin typeface="Comic Sans MS Bold"/>
                <a:cs typeface="Comic Sans MS Bold"/>
              </a:rPr>
              <a:t> Use case diagrams</a:t>
            </a:r>
          </a:p>
          <a:p>
            <a:pPr>
              <a:lnSpc>
                <a:spcPts val="1651"/>
              </a:lnSpc>
            </a:pPr>
            <a:endParaRPr lang="en-CA" sz="1400">
              <a:solidFill>
                <a:srgbClr val="000000"/>
              </a:solidFill>
            </a:endParaRPr>
          </a:p>
        </p:txBody>
      </p:sp>
      <p:sp>
        <p:nvSpPr>
          <p:cNvPr id="13" name="TextBox 13"/>
          <p:cNvSpPr txBox="1"/>
          <p:nvPr/>
        </p:nvSpPr>
        <p:spPr>
          <a:xfrm>
            <a:off x="1189182" y="4314265"/>
            <a:ext cx="1611018" cy="436017"/>
          </a:xfrm>
          <a:prstGeom prst="rect">
            <a:avLst/>
          </a:prstGeom>
          <a:noFill/>
        </p:spPr>
        <p:txBody>
          <a:bodyPr vert="horz" wrap="none" lIns="0" tIns="0" rIns="0" bIns="0" rtlCol="0">
            <a:spAutoFit/>
          </a:bodyPr>
          <a:lstStyle/>
          <a:p>
            <a:pPr>
              <a:lnSpc>
                <a:spcPts val="1651"/>
              </a:lnSpc>
            </a:pPr>
            <a:r>
              <a:rPr lang="en-CA" sz="1400">
                <a:solidFill>
                  <a:srgbClr val="4800B4"/>
                </a:solidFill>
                <a:latin typeface="Wingdings"/>
                <a:cs typeface="Wingdings"/>
              </a:rPr>
              <a:t></a:t>
            </a:r>
            <a:r>
              <a:rPr lang="en-CA" sz="1500" b="1">
                <a:solidFill>
                  <a:srgbClr val="4800B4"/>
                </a:solidFill>
                <a:latin typeface="Comic Sans MS Bold"/>
                <a:cs typeface="Comic Sans MS Bold"/>
              </a:rPr>
              <a:t> Class diagrams</a:t>
            </a:r>
          </a:p>
          <a:p>
            <a:pPr>
              <a:lnSpc>
                <a:spcPts val="1651"/>
              </a:lnSpc>
            </a:pPr>
            <a:endParaRPr lang="en-CA" sz="1400">
              <a:solidFill>
                <a:srgbClr val="000000"/>
              </a:solidFill>
            </a:endParaRPr>
          </a:p>
        </p:txBody>
      </p:sp>
      <p:sp>
        <p:nvSpPr>
          <p:cNvPr id="14" name="TextBox 14"/>
          <p:cNvSpPr txBox="1"/>
          <p:nvPr/>
        </p:nvSpPr>
        <p:spPr>
          <a:xfrm>
            <a:off x="1189182" y="4527176"/>
            <a:ext cx="2600071" cy="692497"/>
          </a:xfrm>
          <a:prstGeom prst="rect">
            <a:avLst/>
          </a:prstGeom>
          <a:noFill/>
        </p:spPr>
        <p:txBody>
          <a:bodyPr vert="horz" wrap="none" lIns="0" tIns="0" rIns="0" bIns="0" rtlCol="0">
            <a:spAutoFit/>
          </a:bodyPr>
          <a:lstStyle/>
          <a:p>
            <a:pPr>
              <a:lnSpc>
                <a:spcPts val="1795"/>
              </a:lnSpc>
            </a:pPr>
            <a:r>
              <a:rPr lang="en-CA" sz="1400">
                <a:solidFill>
                  <a:srgbClr val="4800B4"/>
                </a:solidFill>
                <a:latin typeface="Wingdings"/>
                <a:cs typeface="Wingdings"/>
              </a:rPr>
              <a:t></a:t>
            </a:r>
            <a:r>
              <a:rPr lang="en-CA" sz="1500" b="1">
                <a:solidFill>
                  <a:srgbClr val="4800B4"/>
                </a:solidFill>
                <a:latin typeface="Comic Sans MS Bold"/>
                <a:cs typeface="Comic Sans MS Bold"/>
              </a:rPr>
              <a:t> Message sequence charts</a:t>
            </a:r>
            <a:r>
              <a:rPr lang="en-CA" sz="1400">
                <a:solidFill>
                  <a:srgbClr val="000000"/>
                </a:solidFill>
                <a:latin typeface="Times New Roman"/>
              </a:rPr>
              <a:t/>
            </a:r>
            <a:br>
              <a:rPr lang="en-CA" sz="1400">
                <a:solidFill>
                  <a:srgbClr val="000000"/>
                </a:solidFill>
                <a:latin typeface="Times New Roman"/>
              </a:rPr>
            </a:br>
            <a:r>
              <a:rPr lang="en-CA" sz="1400">
                <a:solidFill>
                  <a:srgbClr val="4800B4"/>
                </a:solidFill>
                <a:latin typeface="Wingdings"/>
                <a:cs typeface="Wingdings"/>
              </a:rPr>
              <a:t></a:t>
            </a:r>
            <a:r>
              <a:rPr lang="en-CA" sz="1500" b="1">
                <a:solidFill>
                  <a:srgbClr val="4800B4"/>
                </a:solidFill>
                <a:latin typeface="Comic Sans MS Bold"/>
                <a:cs typeface="Comic Sans MS Bold"/>
              </a:rPr>
              <a:t> Activity diagrams</a:t>
            </a:r>
          </a:p>
          <a:p>
            <a:pPr>
              <a:lnSpc>
                <a:spcPts val="1795"/>
              </a:lnSpc>
            </a:pPr>
            <a:endParaRPr lang="en-CA" sz="1400">
              <a:solidFill>
                <a:srgbClr val="000000"/>
              </a:solidFill>
            </a:endParaRPr>
          </a:p>
        </p:txBody>
      </p:sp>
      <p:sp>
        <p:nvSpPr>
          <p:cNvPr id="15" name="TextBox 15"/>
          <p:cNvSpPr txBox="1"/>
          <p:nvPr/>
        </p:nvSpPr>
        <p:spPr>
          <a:xfrm>
            <a:off x="1189182" y="4964206"/>
            <a:ext cx="4217501" cy="730969"/>
          </a:xfrm>
          <a:prstGeom prst="rect">
            <a:avLst/>
          </a:prstGeom>
          <a:noFill/>
        </p:spPr>
        <p:txBody>
          <a:bodyPr vert="horz" wrap="none" lIns="0" tIns="0" rIns="0" bIns="0" rtlCol="0">
            <a:spAutoFit/>
          </a:bodyPr>
          <a:lstStyle/>
          <a:p>
            <a:pPr>
              <a:lnSpc>
                <a:spcPts val="1885"/>
              </a:lnSpc>
            </a:pPr>
            <a:r>
              <a:rPr lang="en-CA" sz="1400">
                <a:solidFill>
                  <a:srgbClr val="4800B4"/>
                </a:solidFill>
                <a:latin typeface="Wingdings"/>
                <a:cs typeface="Wingdings"/>
              </a:rPr>
              <a:t></a:t>
            </a:r>
            <a:r>
              <a:rPr lang="en-CA" sz="1500" b="1">
                <a:solidFill>
                  <a:srgbClr val="4800B4"/>
                </a:solidFill>
                <a:latin typeface="Comic Sans MS Bold"/>
                <a:cs typeface="Comic Sans MS Bold"/>
              </a:rPr>
              <a:t> State Diagrams (uses Harel’s statecharts)</a:t>
            </a:r>
            <a:r>
              <a:rPr lang="en-CA" sz="1400">
                <a:solidFill>
                  <a:srgbClr val="000000"/>
                </a:solidFill>
                <a:latin typeface="Times New Roman"/>
              </a:rPr>
              <a:t/>
            </a:r>
            <a:br>
              <a:rPr lang="en-CA" sz="1400">
                <a:solidFill>
                  <a:srgbClr val="000000"/>
                </a:solidFill>
                <a:latin typeface="Times New Roman"/>
              </a:rPr>
            </a:br>
            <a:r>
              <a:rPr lang="en-CA" sz="1400">
                <a:solidFill>
                  <a:srgbClr val="4800B4"/>
                </a:solidFill>
                <a:latin typeface="Wingdings"/>
                <a:cs typeface="Wingdings"/>
              </a:rPr>
              <a:t></a:t>
            </a:r>
            <a:r>
              <a:rPr lang="en-CA" sz="1500" b="1">
                <a:solidFill>
                  <a:srgbClr val="4800B4"/>
                </a:solidFill>
                <a:latin typeface="Comic Sans MS Bold"/>
                <a:cs typeface="Comic Sans MS Bold"/>
              </a:rPr>
              <a:t> Module Diagrams</a:t>
            </a:r>
          </a:p>
          <a:p>
            <a:pPr>
              <a:lnSpc>
                <a:spcPts val="1885"/>
              </a:lnSpc>
            </a:pPr>
            <a:endParaRPr lang="en-CA" sz="1400">
              <a:solidFill>
                <a:srgbClr val="000000"/>
              </a:solidFill>
            </a:endParaRPr>
          </a:p>
        </p:txBody>
      </p:sp>
      <p:sp>
        <p:nvSpPr>
          <p:cNvPr id="16" name="TextBox 16"/>
          <p:cNvSpPr txBox="1"/>
          <p:nvPr/>
        </p:nvSpPr>
        <p:spPr>
          <a:xfrm>
            <a:off x="1189182" y="5423647"/>
            <a:ext cx="1941237" cy="692497"/>
          </a:xfrm>
          <a:prstGeom prst="rect">
            <a:avLst/>
          </a:prstGeom>
          <a:noFill/>
        </p:spPr>
        <p:txBody>
          <a:bodyPr vert="horz" wrap="none" lIns="0" tIns="0" rIns="0" bIns="0" rtlCol="0">
            <a:spAutoFit/>
          </a:bodyPr>
          <a:lstStyle/>
          <a:p>
            <a:pPr>
              <a:lnSpc>
                <a:spcPts val="1795"/>
              </a:lnSpc>
            </a:pPr>
            <a:r>
              <a:rPr lang="en-CA" sz="1400">
                <a:solidFill>
                  <a:srgbClr val="4800B4"/>
                </a:solidFill>
                <a:latin typeface="Wingdings"/>
                <a:cs typeface="Wingdings"/>
              </a:rPr>
              <a:t></a:t>
            </a:r>
            <a:r>
              <a:rPr lang="en-CA" sz="1500" b="1">
                <a:solidFill>
                  <a:srgbClr val="4800B4"/>
                </a:solidFill>
                <a:latin typeface="Comic Sans MS Bold"/>
                <a:cs typeface="Comic Sans MS Bold"/>
              </a:rPr>
              <a:t> Platform diagrams</a:t>
            </a:r>
            <a:r>
              <a:rPr lang="en-CA" sz="1400">
                <a:solidFill>
                  <a:srgbClr val="000000"/>
                </a:solidFill>
                <a:latin typeface="Times New Roman"/>
              </a:rPr>
              <a:t/>
            </a:r>
            <a:br>
              <a:rPr lang="en-CA" sz="1400">
                <a:solidFill>
                  <a:srgbClr val="000000"/>
                </a:solidFill>
                <a:latin typeface="Times New Roman"/>
              </a:rPr>
            </a:br>
            <a:r>
              <a:rPr lang="en-CA" sz="1400">
                <a:solidFill>
                  <a:srgbClr val="4800B4"/>
                </a:solidFill>
                <a:latin typeface="Wingdings"/>
                <a:cs typeface="Wingdings"/>
              </a:rPr>
              <a:t></a:t>
            </a:r>
            <a:r>
              <a:rPr lang="en-CA" sz="1500" b="1">
                <a:solidFill>
                  <a:srgbClr val="4800B4"/>
                </a:solidFill>
                <a:latin typeface="Comic Sans MS Bold"/>
                <a:cs typeface="Comic Sans MS Bold"/>
              </a:rPr>
              <a:t>…</a:t>
            </a:r>
          </a:p>
          <a:p>
            <a:pPr>
              <a:lnSpc>
                <a:spcPts val="1795"/>
              </a:lnSpc>
            </a:pPr>
            <a:endParaRPr lang="en-CA" sz="1400">
              <a:solidFill>
                <a:srgbClr val="000000"/>
              </a:solidFill>
            </a:endParaRPr>
          </a:p>
        </p:txBody>
      </p:sp>
      <p:sp>
        <p:nvSpPr>
          <p:cNvPr id="18" name="TextBox 18"/>
          <p:cNvSpPr txBox="1"/>
          <p:nvPr/>
        </p:nvSpPr>
        <p:spPr>
          <a:xfrm>
            <a:off x="8439727" y="6196853"/>
            <a:ext cx="121828" cy="307777"/>
          </a:xfrm>
          <a:prstGeom prst="rect">
            <a:avLst/>
          </a:prstGeom>
          <a:noFill/>
        </p:spPr>
        <p:txBody>
          <a:bodyPr vert="horz" wrap="none" lIns="0" tIns="0" rIns="0" bIns="0" rtlCol="0">
            <a:spAutoFit/>
          </a:bodyPr>
          <a:lstStyle/>
          <a:p>
            <a:pPr>
              <a:lnSpc>
                <a:spcPts val="1238"/>
              </a:lnSpc>
            </a:pPr>
            <a:r>
              <a:rPr lang="en-CA" sz="1100" b="1">
                <a:solidFill>
                  <a:srgbClr val="000000"/>
                </a:solidFill>
                <a:latin typeface="Garamond Bold"/>
                <a:cs typeface="Garamond Bold"/>
              </a:rPr>
              <a:t>14</a:t>
            </a:r>
          </a:p>
          <a:p>
            <a:pPr>
              <a:lnSpc>
                <a:spcPts val="1238"/>
              </a:lnSpc>
            </a:pPr>
            <a:endParaRPr lang="en-CA" sz="1100" b="1">
              <a:solidFill>
                <a:srgbClr val="000000"/>
              </a:solidFill>
              <a:latin typeface="Garamond Bold"/>
              <a:cs typeface="Garamond Bold"/>
            </a:endParaRPr>
          </a:p>
        </p:txBody>
      </p:sp>
    </p:spTree>
    <p:extLst>
      <p:ext uri="{BB962C8B-B14F-4D97-AF65-F5344CB8AC3E}">
        <p14:creationId xmlns:p14="http://schemas.microsoft.com/office/powerpoint/2010/main" val="391737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58636" y="381000"/>
            <a:ext cx="6229269" cy="743793"/>
          </a:xfrm>
          <a:prstGeom prst="rect">
            <a:avLst/>
          </a:prstGeom>
          <a:noFill/>
        </p:spPr>
        <p:txBody>
          <a:bodyPr vert="horz" wrap="none" lIns="0" tIns="0" rIns="0" bIns="0" rtlCol="0">
            <a:spAutoFit/>
          </a:bodyPr>
          <a:lstStyle/>
          <a:p>
            <a:pPr>
              <a:lnSpc>
                <a:spcPts val="2890"/>
              </a:lnSpc>
            </a:pPr>
            <a:r>
              <a:rPr lang="en-CA" sz="2900" b="1" dirty="0">
                <a:solidFill>
                  <a:srgbClr val="000000"/>
                </a:solidFill>
                <a:latin typeface="+mj-lt"/>
                <a:cs typeface="Comic Sans MS Bold"/>
              </a:rPr>
              <a:t>Evaluation of OOA </a:t>
            </a:r>
            <a:r>
              <a:rPr lang="en-CA" sz="2200" b="1" dirty="0">
                <a:solidFill>
                  <a:srgbClr val="000000"/>
                </a:solidFill>
                <a:latin typeface="+mj-lt"/>
                <a:cs typeface="Comic Sans MS Bold"/>
              </a:rPr>
              <a:t>(serve as Summary)</a:t>
            </a:r>
          </a:p>
          <a:p>
            <a:pPr>
              <a:lnSpc>
                <a:spcPts val="2890"/>
              </a:lnSpc>
            </a:pPr>
            <a:endParaRPr lang="en-CA" sz="2500" dirty="0">
              <a:solidFill>
                <a:srgbClr val="000000"/>
              </a:solidFill>
            </a:endParaRPr>
          </a:p>
        </p:txBody>
      </p:sp>
      <p:sp>
        <p:nvSpPr>
          <p:cNvPr id="5" name="TextBox 5"/>
          <p:cNvSpPr txBox="1"/>
          <p:nvPr/>
        </p:nvSpPr>
        <p:spPr>
          <a:xfrm>
            <a:off x="773545" y="1557618"/>
            <a:ext cx="5703484" cy="743793"/>
          </a:xfrm>
          <a:prstGeom prst="rect">
            <a:avLst/>
          </a:prstGeom>
          <a:noFill/>
        </p:spPr>
        <p:txBody>
          <a:bodyPr vert="horz" wrap="none" lIns="0" tIns="0" rIns="0" bIns="0" rtlCol="0">
            <a:spAutoFit/>
          </a:bodyPr>
          <a:lstStyle/>
          <a:p>
            <a:pPr>
              <a:lnSpc>
                <a:spcPts val="2890"/>
              </a:lnSpc>
            </a:pPr>
            <a:r>
              <a:rPr lang="en-CA" sz="1900">
                <a:solidFill>
                  <a:srgbClr val="000000"/>
                </a:solidFill>
                <a:latin typeface="Monotype Corsiva"/>
                <a:cs typeface="Monotype Corsiva"/>
              </a:rPr>
              <a:t></a:t>
            </a:r>
            <a:r>
              <a:rPr lang="en-CA" sz="2500" b="1">
                <a:solidFill>
                  <a:srgbClr val="000000"/>
                </a:solidFill>
                <a:latin typeface="Comic Sans MS Bold"/>
                <a:cs typeface="Comic Sans MS Bold"/>
              </a:rPr>
              <a:t> Advantages of OO analysis for RE</a:t>
            </a:r>
          </a:p>
          <a:p>
            <a:pPr>
              <a:lnSpc>
                <a:spcPts val="2890"/>
              </a:lnSpc>
            </a:pPr>
            <a:endParaRPr lang="en-CA" sz="2500">
              <a:solidFill>
                <a:srgbClr val="000000"/>
              </a:solidFill>
            </a:endParaRPr>
          </a:p>
        </p:txBody>
      </p:sp>
      <p:sp>
        <p:nvSpPr>
          <p:cNvPr id="6" name="TextBox 6"/>
          <p:cNvSpPr txBox="1"/>
          <p:nvPr/>
        </p:nvSpPr>
        <p:spPr>
          <a:xfrm>
            <a:off x="1189182" y="1916206"/>
            <a:ext cx="6240491" cy="487313"/>
          </a:xfrm>
          <a:prstGeom prst="rect">
            <a:avLst/>
          </a:prstGeom>
          <a:noFill/>
        </p:spPr>
        <p:txBody>
          <a:bodyPr vert="horz" wrap="none" lIns="0" tIns="0" rIns="0" bIns="0" rtlCol="0">
            <a:spAutoFit/>
          </a:bodyPr>
          <a:lstStyle/>
          <a:p>
            <a:pPr>
              <a:lnSpc>
                <a:spcPts val="1858"/>
              </a:lnSpc>
            </a:pPr>
            <a:r>
              <a:rPr lang="en-CA" sz="1600">
                <a:solidFill>
                  <a:srgbClr val="4800B4"/>
                </a:solidFill>
                <a:latin typeface="Wingdings"/>
                <a:cs typeface="Wingdings"/>
              </a:rPr>
              <a:t></a:t>
            </a:r>
            <a:r>
              <a:rPr lang="en-CA" sz="1600" b="1">
                <a:solidFill>
                  <a:srgbClr val="4800B4"/>
                </a:solidFill>
                <a:latin typeface="Comic Sans MS Bold"/>
                <a:cs typeface="Comic Sans MS Bold"/>
              </a:rPr>
              <a:t> Fits well with the use of OO for design and implementation</a:t>
            </a:r>
          </a:p>
          <a:p>
            <a:pPr>
              <a:lnSpc>
                <a:spcPts val="1858"/>
              </a:lnSpc>
            </a:pPr>
            <a:endParaRPr lang="en-CA" sz="1600">
              <a:solidFill>
                <a:srgbClr val="000000"/>
              </a:solidFill>
            </a:endParaRPr>
          </a:p>
        </p:txBody>
      </p:sp>
      <p:sp>
        <p:nvSpPr>
          <p:cNvPr id="7" name="TextBox 7"/>
          <p:cNvSpPr txBox="1"/>
          <p:nvPr/>
        </p:nvSpPr>
        <p:spPr>
          <a:xfrm>
            <a:off x="1604818" y="2140324"/>
            <a:ext cx="5132815" cy="410369"/>
          </a:xfrm>
          <a:prstGeom prst="rect">
            <a:avLst/>
          </a:prstGeom>
          <a:noFill/>
        </p:spPr>
        <p:txBody>
          <a:bodyPr vert="horz" wrap="none" lIns="0" tIns="0" rIns="0" bIns="0" rtlCol="0">
            <a:spAutoFit/>
          </a:bodyPr>
          <a:lstStyle/>
          <a:p>
            <a:pPr>
              <a:lnSpc>
                <a:spcPts val="1561"/>
              </a:lnSpc>
            </a:pPr>
            <a:r>
              <a:rPr lang="en-CA" sz="1400">
                <a:solidFill>
                  <a:srgbClr val="279B00"/>
                </a:solidFill>
                <a:latin typeface="Wingdings"/>
                <a:cs typeface="Wingdings"/>
              </a:rPr>
              <a:t></a:t>
            </a:r>
            <a:r>
              <a:rPr lang="en-CA" sz="1500" b="1">
                <a:solidFill>
                  <a:srgbClr val="279B00"/>
                </a:solidFill>
                <a:latin typeface="Comic Sans MS Bold"/>
                <a:cs typeface="Comic Sans MS Bold"/>
              </a:rPr>
              <a:t> Transition from OOA to OOD ‘smoother’ (but is it?)</a:t>
            </a:r>
          </a:p>
          <a:p>
            <a:pPr>
              <a:lnSpc>
                <a:spcPts val="1561"/>
              </a:lnSpc>
            </a:pPr>
            <a:endParaRPr lang="en-CA" sz="1400">
              <a:solidFill>
                <a:srgbClr val="000000"/>
              </a:solidFill>
            </a:endParaRPr>
          </a:p>
        </p:txBody>
      </p:sp>
      <p:sp>
        <p:nvSpPr>
          <p:cNvPr id="8" name="TextBox 8"/>
          <p:cNvSpPr txBox="1"/>
          <p:nvPr/>
        </p:nvSpPr>
        <p:spPr>
          <a:xfrm>
            <a:off x="1189182" y="2342030"/>
            <a:ext cx="7061228" cy="692497"/>
          </a:xfrm>
          <a:prstGeom prst="rect">
            <a:avLst/>
          </a:prstGeom>
          <a:noFill/>
        </p:spPr>
        <p:txBody>
          <a:bodyPr vert="horz" wrap="none" lIns="0" tIns="0" rIns="0" bIns="0" rtlCol="0">
            <a:spAutoFit/>
          </a:bodyPr>
          <a:lstStyle/>
          <a:p>
            <a:pPr>
              <a:lnSpc>
                <a:spcPts val="1795"/>
              </a:lnSpc>
            </a:pPr>
            <a:r>
              <a:rPr lang="en-CA" sz="1600">
                <a:solidFill>
                  <a:srgbClr val="4800B4"/>
                </a:solidFill>
                <a:latin typeface="Wingdings"/>
                <a:cs typeface="Wingdings"/>
              </a:rPr>
              <a:t></a:t>
            </a:r>
            <a:r>
              <a:rPr lang="en-CA" sz="1600" b="1">
                <a:solidFill>
                  <a:srgbClr val="4800B4"/>
                </a:solidFill>
                <a:latin typeface="Comic Sans MS Bold"/>
                <a:cs typeface="Comic Sans MS Bold"/>
              </a:rPr>
              <a:t> Removes emphasis on functions as a way of structuring the analysis</a:t>
            </a:r>
            <a:r>
              <a:rPr lang="en-CA" sz="1600">
                <a:solidFill>
                  <a:srgbClr val="000000"/>
                </a:solidFill>
                <a:latin typeface="Times New Roman"/>
              </a:rPr>
              <a:t/>
            </a:r>
            <a:br>
              <a:rPr lang="en-CA" sz="1600">
                <a:solidFill>
                  <a:srgbClr val="000000"/>
                </a:solidFill>
                <a:latin typeface="Times New Roman"/>
              </a:rPr>
            </a:br>
            <a:r>
              <a:rPr lang="en-CA" sz="1600">
                <a:solidFill>
                  <a:srgbClr val="4800B4"/>
                </a:solidFill>
                <a:latin typeface="Wingdings"/>
                <a:cs typeface="Wingdings"/>
              </a:rPr>
              <a:t></a:t>
            </a:r>
            <a:r>
              <a:rPr lang="en-CA" sz="1600" b="1">
                <a:solidFill>
                  <a:srgbClr val="4800B4"/>
                </a:solidFill>
                <a:latin typeface="Comic Sans MS Bold"/>
                <a:cs typeface="Comic Sans MS Bold"/>
              </a:rPr>
              <a:t> Avoids the fragmentary nature of structured analysis</a:t>
            </a:r>
          </a:p>
          <a:p>
            <a:pPr>
              <a:lnSpc>
                <a:spcPts val="1795"/>
              </a:lnSpc>
            </a:pPr>
            <a:endParaRPr lang="en-CA" sz="1600">
              <a:solidFill>
                <a:srgbClr val="000000"/>
              </a:solidFill>
            </a:endParaRPr>
          </a:p>
        </p:txBody>
      </p:sp>
      <p:sp>
        <p:nvSpPr>
          <p:cNvPr id="9" name="TextBox 9"/>
          <p:cNvSpPr txBox="1"/>
          <p:nvPr/>
        </p:nvSpPr>
        <p:spPr>
          <a:xfrm>
            <a:off x="1604818" y="2801471"/>
            <a:ext cx="6288581" cy="410369"/>
          </a:xfrm>
          <a:prstGeom prst="rect">
            <a:avLst/>
          </a:prstGeom>
          <a:noFill/>
        </p:spPr>
        <p:txBody>
          <a:bodyPr vert="horz" wrap="none" lIns="0" tIns="0" rIns="0" bIns="0" rtlCol="0">
            <a:spAutoFit/>
          </a:bodyPr>
          <a:lstStyle/>
          <a:p>
            <a:pPr>
              <a:lnSpc>
                <a:spcPts val="1575"/>
              </a:lnSpc>
            </a:pPr>
            <a:r>
              <a:rPr lang="en-CA" sz="1400">
                <a:solidFill>
                  <a:srgbClr val="279B00"/>
                </a:solidFill>
                <a:latin typeface="Wingdings"/>
                <a:cs typeface="Wingdings"/>
              </a:rPr>
              <a:t></a:t>
            </a:r>
            <a:r>
              <a:rPr lang="en-CA" sz="1500" b="1">
                <a:solidFill>
                  <a:srgbClr val="279B00"/>
                </a:solidFill>
                <a:latin typeface="Comic Sans MS Bold"/>
                <a:cs typeface="Comic Sans MS Bold"/>
              </a:rPr>
              <a:t> object-orientation is a coherent way of understanding the world</a:t>
            </a:r>
          </a:p>
          <a:p>
            <a:pPr>
              <a:lnSpc>
                <a:spcPts val="1575"/>
              </a:lnSpc>
            </a:pPr>
            <a:endParaRPr lang="en-CA" sz="1400">
              <a:solidFill>
                <a:srgbClr val="000000"/>
              </a:solidFill>
            </a:endParaRPr>
          </a:p>
        </p:txBody>
      </p:sp>
      <p:sp>
        <p:nvSpPr>
          <p:cNvPr id="10" name="TextBox 10"/>
          <p:cNvSpPr txBox="1"/>
          <p:nvPr/>
        </p:nvSpPr>
        <p:spPr>
          <a:xfrm>
            <a:off x="773545" y="3059206"/>
            <a:ext cx="2499082" cy="743793"/>
          </a:xfrm>
          <a:prstGeom prst="rect">
            <a:avLst/>
          </a:prstGeom>
          <a:noFill/>
        </p:spPr>
        <p:txBody>
          <a:bodyPr vert="horz" wrap="none" lIns="0" tIns="0" rIns="0" bIns="0" rtlCol="0">
            <a:spAutoFit/>
          </a:bodyPr>
          <a:lstStyle/>
          <a:p>
            <a:pPr>
              <a:lnSpc>
                <a:spcPts val="2890"/>
              </a:lnSpc>
            </a:pPr>
            <a:r>
              <a:rPr lang="en-CA" sz="1900">
                <a:solidFill>
                  <a:srgbClr val="000000"/>
                </a:solidFill>
                <a:latin typeface="Monotype Corsiva"/>
                <a:cs typeface="Monotype Corsiva"/>
              </a:rPr>
              <a:t></a:t>
            </a:r>
            <a:r>
              <a:rPr lang="en-CA" sz="2500" b="1">
                <a:solidFill>
                  <a:srgbClr val="000000"/>
                </a:solidFill>
                <a:latin typeface="Comic Sans MS Bold"/>
                <a:cs typeface="Comic Sans MS Bold"/>
              </a:rPr>
              <a:t> Disadvantages</a:t>
            </a:r>
          </a:p>
          <a:p>
            <a:pPr>
              <a:lnSpc>
                <a:spcPts val="2890"/>
              </a:lnSpc>
            </a:pPr>
            <a:endParaRPr lang="en-CA" sz="2500">
              <a:solidFill>
                <a:srgbClr val="000000"/>
              </a:solidFill>
            </a:endParaRPr>
          </a:p>
        </p:txBody>
      </p:sp>
      <p:sp>
        <p:nvSpPr>
          <p:cNvPr id="11" name="TextBox 11"/>
          <p:cNvSpPr txBox="1"/>
          <p:nvPr/>
        </p:nvSpPr>
        <p:spPr>
          <a:xfrm>
            <a:off x="1189182" y="3429000"/>
            <a:ext cx="6123471" cy="487313"/>
          </a:xfrm>
          <a:prstGeom prst="rect">
            <a:avLst/>
          </a:prstGeom>
          <a:noFill/>
        </p:spPr>
        <p:txBody>
          <a:bodyPr vert="horz" wrap="none" lIns="0" tIns="0" rIns="0" bIns="0" rtlCol="0">
            <a:spAutoFit/>
          </a:bodyPr>
          <a:lstStyle/>
          <a:p>
            <a:pPr>
              <a:lnSpc>
                <a:spcPts val="1858"/>
              </a:lnSpc>
            </a:pPr>
            <a:r>
              <a:rPr lang="en-CA" sz="1600">
                <a:solidFill>
                  <a:srgbClr val="4800B4"/>
                </a:solidFill>
                <a:latin typeface="Wingdings"/>
                <a:cs typeface="Wingdings"/>
              </a:rPr>
              <a:t></a:t>
            </a:r>
            <a:r>
              <a:rPr lang="en-CA" sz="1600" b="1">
                <a:solidFill>
                  <a:srgbClr val="4800B4"/>
                </a:solidFill>
                <a:latin typeface="Comic Sans MS Bold"/>
                <a:cs typeface="Comic Sans MS Bold"/>
              </a:rPr>
              <a:t> Emphasis on objects brings an emphasis on static modeling</a:t>
            </a:r>
          </a:p>
          <a:p>
            <a:pPr>
              <a:lnSpc>
                <a:spcPts val="1858"/>
              </a:lnSpc>
            </a:pPr>
            <a:endParaRPr lang="en-CA" sz="1600">
              <a:solidFill>
                <a:srgbClr val="000000"/>
              </a:solidFill>
            </a:endParaRPr>
          </a:p>
        </p:txBody>
      </p:sp>
      <p:sp>
        <p:nvSpPr>
          <p:cNvPr id="12" name="TextBox 12"/>
          <p:cNvSpPr txBox="1"/>
          <p:nvPr/>
        </p:nvSpPr>
        <p:spPr>
          <a:xfrm>
            <a:off x="1189182" y="3630706"/>
            <a:ext cx="5843587" cy="692497"/>
          </a:xfrm>
          <a:prstGeom prst="rect">
            <a:avLst/>
          </a:prstGeom>
          <a:noFill/>
        </p:spPr>
        <p:txBody>
          <a:bodyPr vert="horz" wrap="none" lIns="0" tIns="0" rIns="0" bIns="0" rtlCol="0">
            <a:spAutoFit/>
          </a:bodyPr>
          <a:lstStyle/>
          <a:p>
            <a:pPr indent="410291">
              <a:lnSpc>
                <a:spcPts val="1795"/>
              </a:lnSpc>
            </a:pPr>
            <a:r>
              <a:rPr lang="en-CA" sz="1400">
                <a:solidFill>
                  <a:srgbClr val="279B00"/>
                </a:solidFill>
                <a:latin typeface="Wingdings"/>
                <a:cs typeface="Wingdings"/>
              </a:rPr>
              <a:t></a:t>
            </a:r>
            <a:r>
              <a:rPr lang="en-CA" sz="1500" b="1">
                <a:solidFill>
                  <a:srgbClr val="279B00"/>
                </a:solidFill>
                <a:latin typeface="Comic Sans MS Bold"/>
                <a:cs typeface="Comic Sans MS Bold"/>
              </a:rPr>
              <a:t> although later variants have introduced dynamic models</a:t>
            </a:r>
            <a:r>
              <a:rPr lang="en-CA" sz="1600">
                <a:solidFill>
                  <a:srgbClr val="000000"/>
                </a:solidFill>
                <a:latin typeface="Times New Roman"/>
              </a:rPr>
              <a:t/>
            </a:r>
            <a:br>
              <a:rPr lang="en-CA" sz="1600">
                <a:solidFill>
                  <a:srgbClr val="000000"/>
                </a:solidFill>
                <a:latin typeface="Times New Roman"/>
              </a:rPr>
            </a:br>
            <a:r>
              <a:rPr lang="en-CA" sz="1600">
                <a:solidFill>
                  <a:srgbClr val="4800B4"/>
                </a:solidFill>
                <a:latin typeface="Wingdings"/>
                <a:cs typeface="Wingdings"/>
              </a:rPr>
              <a:t></a:t>
            </a:r>
            <a:r>
              <a:rPr lang="en-CA" sz="1600" b="1">
                <a:solidFill>
                  <a:srgbClr val="4800B4"/>
                </a:solidFill>
                <a:latin typeface="Comic Sans MS Bold"/>
                <a:cs typeface="Comic Sans MS Bold"/>
              </a:rPr>
              <a:t> Not clear that the modeling primitives are appropriate</a:t>
            </a:r>
          </a:p>
          <a:p>
            <a:pPr>
              <a:lnSpc>
                <a:spcPts val="1795"/>
              </a:lnSpc>
            </a:pPr>
            <a:endParaRPr lang="en-CA" sz="1600">
              <a:solidFill>
                <a:srgbClr val="000000"/>
              </a:solidFill>
            </a:endParaRPr>
          </a:p>
        </p:txBody>
      </p:sp>
      <p:sp>
        <p:nvSpPr>
          <p:cNvPr id="13" name="TextBox 13"/>
          <p:cNvSpPr txBox="1"/>
          <p:nvPr/>
        </p:nvSpPr>
        <p:spPr>
          <a:xfrm>
            <a:off x="1604818" y="4090147"/>
            <a:ext cx="6597960" cy="538609"/>
          </a:xfrm>
          <a:prstGeom prst="rect">
            <a:avLst/>
          </a:prstGeom>
          <a:noFill/>
        </p:spPr>
        <p:txBody>
          <a:bodyPr vert="horz" wrap="none" lIns="0" tIns="0" rIns="0" bIns="0" rtlCol="0">
            <a:spAutoFit/>
          </a:bodyPr>
          <a:lstStyle/>
          <a:p>
            <a:pPr>
              <a:lnSpc>
                <a:spcPts val="1436"/>
              </a:lnSpc>
              <a:tabLst>
                <a:tab pos="205146" algn="l"/>
              </a:tabLst>
            </a:pPr>
            <a:r>
              <a:rPr lang="en-CA" sz="1400">
                <a:solidFill>
                  <a:srgbClr val="279B00"/>
                </a:solidFill>
                <a:latin typeface="Wingdings"/>
                <a:cs typeface="Wingdings"/>
              </a:rPr>
              <a:t></a:t>
            </a:r>
            <a:r>
              <a:rPr lang="en-CA" sz="1500" b="1">
                <a:solidFill>
                  <a:srgbClr val="279B00"/>
                </a:solidFill>
                <a:latin typeface="Comic Sans MS Bold"/>
                <a:cs typeface="Comic Sans MS Bold"/>
              </a:rPr>
              <a:t> are </a:t>
            </a:r>
            <a:r>
              <a:rPr lang="en-CA" sz="1500" b="1">
                <a:solidFill>
                  <a:srgbClr val="618EFD"/>
                </a:solidFill>
                <a:latin typeface="Comic Sans MS Bold"/>
                <a:cs typeface="Comic Sans MS Bold"/>
              </a:rPr>
              <a:t>objects</a:t>
            </a:r>
            <a:r>
              <a:rPr lang="en-CA" sz="1500" b="1">
                <a:solidFill>
                  <a:srgbClr val="279B00"/>
                </a:solidFill>
                <a:latin typeface="Comic Sans MS Bold"/>
                <a:cs typeface="Comic Sans MS Bold"/>
              </a:rPr>
              <a:t>, </a:t>
            </a:r>
            <a:r>
              <a:rPr lang="en-CA" sz="1500" b="1">
                <a:solidFill>
                  <a:srgbClr val="618EFD"/>
                </a:solidFill>
                <a:latin typeface="Comic Sans MS Bold"/>
                <a:cs typeface="Comic Sans MS Bold"/>
              </a:rPr>
              <a:t>services</a:t>
            </a:r>
            <a:r>
              <a:rPr lang="en-CA" sz="1500" b="1">
                <a:solidFill>
                  <a:srgbClr val="279B00"/>
                </a:solidFill>
                <a:latin typeface="Comic Sans MS Bold"/>
                <a:cs typeface="Comic Sans MS Bold"/>
              </a:rPr>
              <a:t> and </a:t>
            </a:r>
            <a:r>
              <a:rPr lang="en-CA" sz="1500" b="1">
                <a:solidFill>
                  <a:srgbClr val="618EFD"/>
                </a:solidFill>
                <a:latin typeface="Comic Sans MS Bold"/>
                <a:cs typeface="Comic Sans MS Bold"/>
              </a:rPr>
              <a:t>relationships</a:t>
            </a:r>
            <a:r>
              <a:rPr lang="en-CA" sz="1500" b="1">
                <a:solidFill>
                  <a:srgbClr val="279B00"/>
                </a:solidFill>
                <a:latin typeface="Comic Sans MS Bold"/>
                <a:cs typeface="Comic Sans MS Bold"/>
              </a:rPr>
              <a:t> really the things we need to</a:t>
            </a:r>
            <a:r>
              <a:rPr lang="en-CA" sz="1400">
                <a:solidFill>
                  <a:srgbClr val="000000"/>
                </a:solidFill>
                <a:latin typeface="Times New Roman"/>
              </a:rPr>
              <a:t/>
            </a:r>
            <a:br>
              <a:rPr lang="en-CA" sz="1400">
                <a:solidFill>
                  <a:srgbClr val="000000"/>
                </a:solidFill>
                <a:latin typeface="Times New Roman"/>
              </a:rPr>
            </a:br>
            <a:r>
              <a:rPr lang="en-CA" sz="1500" b="1">
                <a:solidFill>
                  <a:srgbClr val="279B00"/>
                </a:solidFill>
                <a:latin typeface="Comic Sans MS Bold"/>
                <a:cs typeface="Comic Sans MS Bold"/>
              </a:rPr>
              <a:t>	model in RE?</a:t>
            </a:r>
          </a:p>
          <a:p>
            <a:pPr>
              <a:lnSpc>
                <a:spcPts val="1436"/>
              </a:lnSpc>
            </a:pPr>
            <a:endParaRPr lang="en-CA" sz="1400">
              <a:solidFill>
                <a:srgbClr val="000000"/>
              </a:solidFill>
            </a:endParaRPr>
          </a:p>
        </p:txBody>
      </p:sp>
      <p:sp>
        <p:nvSpPr>
          <p:cNvPr id="14" name="TextBox 14"/>
          <p:cNvSpPr txBox="1"/>
          <p:nvPr/>
        </p:nvSpPr>
        <p:spPr>
          <a:xfrm>
            <a:off x="1189182" y="4437530"/>
            <a:ext cx="6359113" cy="730969"/>
          </a:xfrm>
          <a:prstGeom prst="rect">
            <a:avLst/>
          </a:prstGeom>
          <a:noFill/>
        </p:spPr>
        <p:txBody>
          <a:bodyPr vert="horz" wrap="none" lIns="0" tIns="0" rIns="0" bIns="0" rtlCol="0">
            <a:spAutoFit/>
          </a:bodyPr>
          <a:lstStyle/>
          <a:p>
            <a:pPr>
              <a:lnSpc>
                <a:spcPts val="1885"/>
              </a:lnSpc>
            </a:pPr>
            <a:r>
              <a:rPr lang="en-CA" sz="1600">
                <a:solidFill>
                  <a:srgbClr val="4800B4"/>
                </a:solidFill>
                <a:latin typeface="Wingdings"/>
                <a:cs typeface="Wingdings"/>
              </a:rPr>
              <a:t></a:t>
            </a:r>
            <a:r>
              <a:rPr lang="en-CA" sz="1600" b="1">
                <a:solidFill>
                  <a:srgbClr val="4800B4"/>
                </a:solidFill>
                <a:latin typeface="Comic Sans MS Bold"/>
                <a:cs typeface="Comic Sans MS Bold"/>
              </a:rPr>
              <a:t> Strong temptation to do design rather than problem analysis</a:t>
            </a:r>
            <a:r>
              <a:rPr lang="en-CA" sz="1600">
                <a:solidFill>
                  <a:srgbClr val="000000"/>
                </a:solidFill>
                <a:latin typeface="Times New Roman"/>
              </a:rPr>
              <a:t/>
            </a:r>
            <a:br>
              <a:rPr lang="en-CA" sz="1600">
                <a:solidFill>
                  <a:srgbClr val="000000"/>
                </a:solidFill>
                <a:latin typeface="Times New Roman"/>
              </a:rPr>
            </a:br>
            <a:r>
              <a:rPr lang="en-CA" sz="1600">
                <a:solidFill>
                  <a:srgbClr val="4800B4"/>
                </a:solidFill>
                <a:latin typeface="Wingdings"/>
                <a:cs typeface="Wingdings"/>
              </a:rPr>
              <a:t></a:t>
            </a:r>
            <a:r>
              <a:rPr lang="en-CA" sz="1600" b="1">
                <a:solidFill>
                  <a:srgbClr val="4800B4"/>
                </a:solidFill>
                <a:latin typeface="Comic Sans MS Bold"/>
                <a:cs typeface="Comic Sans MS Bold"/>
              </a:rPr>
              <a:t> Fragmentation of the analysis</a:t>
            </a:r>
          </a:p>
          <a:p>
            <a:pPr>
              <a:lnSpc>
                <a:spcPts val="1885"/>
              </a:lnSpc>
            </a:pPr>
            <a:endParaRPr lang="en-CA" sz="1600">
              <a:solidFill>
                <a:srgbClr val="000000"/>
              </a:solidFill>
            </a:endParaRPr>
          </a:p>
        </p:txBody>
      </p:sp>
      <p:sp>
        <p:nvSpPr>
          <p:cNvPr id="15" name="TextBox 15"/>
          <p:cNvSpPr txBox="1"/>
          <p:nvPr/>
        </p:nvSpPr>
        <p:spPr>
          <a:xfrm>
            <a:off x="1604818" y="4919382"/>
            <a:ext cx="6984284" cy="500137"/>
          </a:xfrm>
          <a:prstGeom prst="rect">
            <a:avLst/>
          </a:prstGeom>
          <a:noFill/>
        </p:spPr>
        <p:txBody>
          <a:bodyPr vert="horz" wrap="none" lIns="0" tIns="0" rIns="0" bIns="0" rtlCol="0">
            <a:spAutoFit/>
          </a:bodyPr>
          <a:lstStyle/>
          <a:p>
            <a:pPr>
              <a:lnSpc>
                <a:spcPts val="1346"/>
              </a:lnSpc>
              <a:tabLst>
                <a:tab pos="205146" algn="l"/>
              </a:tabLst>
            </a:pPr>
            <a:r>
              <a:rPr lang="en-CA" sz="1400">
                <a:solidFill>
                  <a:srgbClr val="279B00"/>
                </a:solidFill>
                <a:latin typeface="Wingdings"/>
                <a:cs typeface="Wingdings"/>
              </a:rPr>
              <a:t></a:t>
            </a:r>
            <a:r>
              <a:rPr lang="en-CA" sz="1500" b="1">
                <a:solidFill>
                  <a:srgbClr val="279B00"/>
                </a:solidFill>
                <a:latin typeface="Comic Sans MS Bold"/>
                <a:cs typeface="Comic Sans MS Bold"/>
              </a:rPr>
              <a:t> e.g. reliance on use-cases means there is no “big picture” of the user’s</a:t>
            </a:r>
            <a:r>
              <a:rPr lang="en-CA" sz="1400">
                <a:solidFill>
                  <a:srgbClr val="000000"/>
                </a:solidFill>
                <a:latin typeface="Times New Roman"/>
              </a:rPr>
              <a:t/>
            </a:r>
            <a:br>
              <a:rPr lang="en-CA" sz="1400">
                <a:solidFill>
                  <a:srgbClr val="000000"/>
                </a:solidFill>
                <a:latin typeface="Times New Roman"/>
              </a:rPr>
            </a:br>
            <a:r>
              <a:rPr lang="en-CA" sz="1500" b="1">
                <a:solidFill>
                  <a:srgbClr val="279B00"/>
                </a:solidFill>
                <a:latin typeface="Comic Sans MS Bold"/>
                <a:cs typeface="Comic Sans MS Bold"/>
              </a:rPr>
              <a:t>	needs</a:t>
            </a:r>
          </a:p>
          <a:p>
            <a:pPr>
              <a:lnSpc>
                <a:spcPts val="1346"/>
              </a:lnSpc>
            </a:pPr>
            <a:endParaRPr lang="en-CA" sz="1400">
              <a:solidFill>
                <a:srgbClr val="000000"/>
              </a:solidFill>
            </a:endParaRPr>
          </a:p>
        </p:txBody>
      </p:sp>
      <p:sp>
        <p:nvSpPr>
          <p:cNvPr id="16" name="TextBox 16"/>
          <p:cNvSpPr txBox="1"/>
          <p:nvPr/>
        </p:nvSpPr>
        <p:spPr>
          <a:xfrm>
            <a:off x="1189182" y="5289176"/>
            <a:ext cx="2862963" cy="410369"/>
          </a:xfrm>
          <a:prstGeom prst="rect">
            <a:avLst/>
          </a:prstGeom>
          <a:noFill/>
        </p:spPr>
        <p:txBody>
          <a:bodyPr vert="horz" wrap="none" lIns="0" tIns="0" rIns="0" bIns="0" rtlCol="0">
            <a:spAutoFit/>
          </a:bodyPr>
          <a:lstStyle/>
          <a:p>
            <a:pPr>
              <a:lnSpc>
                <a:spcPts val="1629"/>
              </a:lnSpc>
            </a:pPr>
            <a:r>
              <a:rPr lang="en-CA" sz="1600">
                <a:solidFill>
                  <a:srgbClr val="4800B4"/>
                </a:solidFill>
                <a:latin typeface="Wingdings"/>
                <a:cs typeface="Wingdings"/>
              </a:rPr>
              <a:t></a:t>
            </a:r>
            <a:r>
              <a:rPr lang="en-CA" sz="1600" b="1">
                <a:solidFill>
                  <a:srgbClr val="4800B4"/>
                </a:solidFill>
                <a:latin typeface="Comic Sans MS Bold"/>
                <a:cs typeface="Comic Sans MS Bold"/>
              </a:rPr>
              <a:t> Too much marketing hype!</a:t>
            </a:r>
          </a:p>
          <a:p>
            <a:pPr>
              <a:lnSpc>
                <a:spcPts val="1629"/>
              </a:lnSpc>
            </a:pPr>
            <a:endParaRPr lang="en-CA" sz="1600">
              <a:solidFill>
                <a:srgbClr val="000000"/>
              </a:solidFill>
            </a:endParaRPr>
          </a:p>
        </p:txBody>
      </p:sp>
      <p:sp>
        <p:nvSpPr>
          <p:cNvPr id="17" name="TextBox 17"/>
          <p:cNvSpPr txBox="1"/>
          <p:nvPr/>
        </p:nvSpPr>
        <p:spPr>
          <a:xfrm>
            <a:off x="1604818" y="5524500"/>
            <a:ext cx="6641242" cy="500137"/>
          </a:xfrm>
          <a:prstGeom prst="rect">
            <a:avLst/>
          </a:prstGeom>
          <a:noFill/>
        </p:spPr>
        <p:txBody>
          <a:bodyPr vert="horz" wrap="none" lIns="0" tIns="0" rIns="0" bIns="0" rtlCol="0">
            <a:spAutoFit/>
          </a:bodyPr>
          <a:lstStyle/>
          <a:p>
            <a:pPr>
              <a:lnSpc>
                <a:spcPts val="1346"/>
              </a:lnSpc>
              <a:tabLst>
                <a:tab pos="205146" algn="l"/>
              </a:tabLst>
            </a:pPr>
            <a:r>
              <a:rPr lang="en-CA" sz="1400">
                <a:solidFill>
                  <a:srgbClr val="279B00"/>
                </a:solidFill>
                <a:latin typeface="Wingdings"/>
                <a:cs typeface="Wingdings"/>
              </a:rPr>
              <a:t></a:t>
            </a:r>
            <a:r>
              <a:rPr lang="en-CA" sz="1500" b="1">
                <a:solidFill>
                  <a:srgbClr val="279B00"/>
                </a:solidFill>
                <a:latin typeface="Comic Sans MS Bold"/>
                <a:cs typeface="Comic Sans MS Bold"/>
              </a:rPr>
              <a:t> and false claims - e.g. no evidence that objects are a more natural</a:t>
            </a:r>
            <a:r>
              <a:rPr lang="en-CA" sz="1400">
                <a:solidFill>
                  <a:srgbClr val="000000"/>
                </a:solidFill>
                <a:latin typeface="Times New Roman"/>
              </a:rPr>
              <a:t/>
            </a:r>
            <a:br>
              <a:rPr lang="en-CA" sz="1400">
                <a:solidFill>
                  <a:srgbClr val="000000"/>
                </a:solidFill>
                <a:latin typeface="Times New Roman"/>
              </a:rPr>
            </a:br>
            <a:r>
              <a:rPr lang="en-CA" sz="1500" b="1">
                <a:solidFill>
                  <a:srgbClr val="279B00"/>
                </a:solidFill>
                <a:latin typeface="Comic Sans MS Bold"/>
                <a:cs typeface="Comic Sans MS Bold"/>
              </a:rPr>
              <a:t>	way to think</a:t>
            </a:r>
          </a:p>
          <a:p>
            <a:pPr>
              <a:lnSpc>
                <a:spcPts val="1346"/>
              </a:lnSpc>
            </a:pPr>
            <a:endParaRPr lang="en-CA" sz="1400">
              <a:solidFill>
                <a:srgbClr val="000000"/>
              </a:solidFill>
            </a:endParaRPr>
          </a:p>
        </p:txBody>
      </p:sp>
      <p:sp>
        <p:nvSpPr>
          <p:cNvPr id="19" name="TextBox 19"/>
          <p:cNvSpPr txBox="1"/>
          <p:nvPr/>
        </p:nvSpPr>
        <p:spPr>
          <a:xfrm>
            <a:off x="8439727" y="6196853"/>
            <a:ext cx="121828" cy="307777"/>
          </a:xfrm>
          <a:prstGeom prst="rect">
            <a:avLst/>
          </a:prstGeom>
          <a:noFill/>
        </p:spPr>
        <p:txBody>
          <a:bodyPr vert="horz" wrap="none" lIns="0" tIns="0" rIns="0" bIns="0" rtlCol="0">
            <a:spAutoFit/>
          </a:bodyPr>
          <a:lstStyle/>
          <a:p>
            <a:pPr>
              <a:lnSpc>
                <a:spcPts val="1238"/>
              </a:lnSpc>
            </a:pPr>
            <a:r>
              <a:rPr lang="en-CA" sz="1100" b="1">
                <a:solidFill>
                  <a:srgbClr val="000000"/>
                </a:solidFill>
                <a:latin typeface="Garamond Bold"/>
                <a:cs typeface="Garamond Bold"/>
              </a:rPr>
              <a:t>15</a:t>
            </a:r>
          </a:p>
          <a:p>
            <a:pPr>
              <a:lnSpc>
                <a:spcPts val="1238"/>
              </a:lnSpc>
            </a:pPr>
            <a:endParaRPr lang="en-CA" sz="1100" b="1">
              <a:solidFill>
                <a:srgbClr val="000000"/>
              </a:solidFill>
              <a:latin typeface="Garamond Bold"/>
              <a:cs typeface="Garamond Bold"/>
            </a:endParaRPr>
          </a:p>
        </p:txBody>
      </p:sp>
    </p:spTree>
    <p:extLst>
      <p:ext uri="{BB962C8B-B14F-4D97-AF65-F5344CB8AC3E}">
        <p14:creationId xmlns:p14="http://schemas.microsoft.com/office/powerpoint/2010/main" val="87321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CA4C330-1C80-4397-AB09-A314A728138D}" type="slidenum">
              <a:rPr lang="en-CA"/>
              <a:pPr/>
              <a:t>13</a:t>
            </a:fld>
            <a:endParaRPr lang="en-CA"/>
          </a:p>
        </p:txBody>
      </p:sp>
      <p:sp>
        <p:nvSpPr>
          <p:cNvPr id="2268162" name="Rectangle 2"/>
          <p:cNvSpPr>
            <a:spLocks noGrp="1" noChangeArrowheads="1"/>
          </p:cNvSpPr>
          <p:nvPr>
            <p:ph type="title"/>
          </p:nvPr>
        </p:nvSpPr>
        <p:spPr/>
        <p:txBody>
          <a:bodyPr/>
          <a:lstStyle/>
          <a:p>
            <a:r>
              <a:rPr lang="en-US"/>
              <a:t>Object-oriented modeling (OOM) – (1)</a:t>
            </a:r>
          </a:p>
        </p:txBody>
      </p:sp>
      <p:sp>
        <p:nvSpPr>
          <p:cNvPr id="2268163" name="Rectangle 3"/>
          <p:cNvSpPr>
            <a:spLocks noGrp="1" noChangeArrowheads="1"/>
          </p:cNvSpPr>
          <p:nvPr>
            <p:ph type="body" idx="1"/>
          </p:nvPr>
        </p:nvSpPr>
        <p:spPr>
          <a:xfrm>
            <a:off x="0" y="927100"/>
            <a:ext cx="9144000" cy="5575300"/>
          </a:xfrm>
        </p:spPr>
        <p:txBody>
          <a:bodyPr/>
          <a:lstStyle/>
          <a:p>
            <a:pPr>
              <a:buFontTx/>
              <a:buNone/>
            </a:pPr>
            <a:r>
              <a:rPr lang="en-US" sz="2000" dirty="0"/>
              <a:t>Object-oriented modeling is essentially ERM with certain additional concepts. An </a:t>
            </a:r>
            <a:r>
              <a:rPr lang="en-US" sz="2000" dirty="0">
                <a:solidFill>
                  <a:schemeClr val="folHlink"/>
                </a:solidFill>
              </a:rPr>
              <a:t>Entity</a:t>
            </a:r>
            <a:r>
              <a:rPr lang="en-US" sz="2000" dirty="0"/>
              <a:t> is called a </a:t>
            </a:r>
            <a:r>
              <a:rPr lang="en-US" sz="2000" dirty="0">
                <a:solidFill>
                  <a:schemeClr val="folHlink"/>
                </a:solidFill>
              </a:rPr>
              <a:t>Class</a:t>
            </a:r>
          </a:p>
          <a:p>
            <a:r>
              <a:rPr lang="en-US" sz="2000" dirty="0" smtClean="0"/>
              <a:t>Additional </a:t>
            </a:r>
            <a:r>
              <a:rPr lang="en-US" sz="2000" dirty="0"/>
              <a:t>Concepts: </a:t>
            </a:r>
          </a:p>
          <a:p>
            <a:pPr lvl="1"/>
            <a:r>
              <a:rPr lang="en-US" sz="1800" dirty="0">
                <a:solidFill>
                  <a:schemeClr val="folHlink"/>
                </a:solidFill>
              </a:rPr>
              <a:t>Inheritance</a:t>
            </a:r>
            <a:r>
              <a:rPr lang="en-US" sz="1800" dirty="0"/>
              <a:t>: This is the idea that some entity B inherits all properties that are defined for another entity A. This means that B is a </a:t>
            </a:r>
            <a:r>
              <a:rPr lang="en-US" sz="1800" dirty="0">
                <a:solidFill>
                  <a:schemeClr val="folHlink"/>
                </a:solidFill>
              </a:rPr>
              <a:t>specialization</a:t>
            </a:r>
            <a:r>
              <a:rPr lang="en-US" sz="1800" dirty="0"/>
              <a:t> of A. One also says that B is a </a:t>
            </a:r>
            <a:r>
              <a:rPr lang="en-US" sz="1800" dirty="0">
                <a:solidFill>
                  <a:schemeClr val="folHlink"/>
                </a:solidFill>
              </a:rPr>
              <a:t>refinement</a:t>
            </a:r>
            <a:r>
              <a:rPr lang="en-US" sz="1800" dirty="0"/>
              <a:t> of A or B </a:t>
            </a:r>
            <a:r>
              <a:rPr lang="en-US" sz="1800" dirty="0">
                <a:solidFill>
                  <a:schemeClr val="folHlink"/>
                </a:solidFill>
              </a:rPr>
              <a:t>extends</a:t>
            </a:r>
            <a:r>
              <a:rPr lang="en-US" sz="1800" dirty="0"/>
              <a:t> A. </a:t>
            </a:r>
          </a:p>
          <a:p>
            <a:pPr lvl="2"/>
            <a:r>
              <a:rPr lang="en-US" sz="1400" dirty="0"/>
              <a:t>Important note: Inheritance is not a relationship as defined above, since it does not define relationship instances between the instances of the two entities.</a:t>
            </a:r>
          </a:p>
          <a:p>
            <a:pPr lvl="1"/>
            <a:r>
              <a:rPr lang="en-US" sz="1800" dirty="0">
                <a:solidFill>
                  <a:schemeClr val="folHlink"/>
                </a:solidFill>
              </a:rPr>
              <a:t>Internal state of entity instances and methods for interacting with it</a:t>
            </a:r>
            <a:r>
              <a:rPr lang="en-US" sz="1800" dirty="0"/>
              <a:t>: </a:t>
            </a:r>
            <a:r>
              <a:rPr lang="en-US" sz="1600" dirty="0"/>
              <a:t>An important issue of object-orientation is </a:t>
            </a:r>
            <a:r>
              <a:rPr lang="en-US" sz="1600" dirty="0">
                <a:solidFill>
                  <a:schemeClr val="folHlink"/>
                </a:solidFill>
              </a:rPr>
              <a:t>information hiding</a:t>
            </a:r>
            <a:r>
              <a:rPr lang="en-US" sz="1600" dirty="0"/>
              <a:t>. In particular, certain internal attributes are not directly accessible from outside the entity instance. An entity is characterized by its </a:t>
            </a:r>
            <a:r>
              <a:rPr lang="en-US" sz="1600" dirty="0">
                <a:solidFill>
                  <a:schemeClr val="folHlink"/>
                </a:solidFill>
              </a:rPr>
              <a:t>interface</a:t>
            </a:r>
            <a:r>
              <a:rPr lang="en-US" sz="1600" dirty="0"/>
              <a:t> which includes the list of accessible attributes and the list of methods that can be called for manipulating the internal state of the instance. </a:t>
            </a:r>
            <a:endParaRPr lang="en-US" sz="1600" dirty="0" smtClean="0"/>
          </a:p>
          <a:p>
            <a:pPr lvl="1"/>
            <a:r>
              <a:rPr lang="en-US" sz="1600" dirty="0" smtClean="0">
                <a:solidFill>
                  <a:srgbClr val="003399"/>
                </a:solidFill>
              </a:rPr>
              <a:t>Note</a:t>
            </a:r>
            <a:r>
              <a:rPr lang="en-US" sz="1600" dirty="0">
                <a:solidFill>
                  <a:srgbClr val="003399"/>
                </a:solidFill>
              </a:rPr>
              <a:t>: The methods have behavior – the rest is structure.</a:t>
            </a:r>
          </a:p>
        </p:txBody>
      </p:sp>
    </p:spTree>
    <p:extLst>
      <p:ext uri="{BB962C8B-B14F-4D97-AF65-F5344CB8AC3E}">
        <p14:creationId xmlns:p14="http://schemas.microsoft.com/office/powerpoint/2010/main" val="187246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D0E062-24C8-4D2F-9E9C-91336ED5883D}" type="slidenum">
              <a:rPr lang="en-CA"/>
              <a:pPr/>
              <a:t>14</a:t>
            </a:fld>
            <a:endParaRPr lang="en-CA"/>
          </a:p>
        </p:txBody>
      </p:sp>
      <p:sp>
        <p:nvSpPr>
          <p:cNvPr id="2269186" name="Rectangle 2"/>
          <p:cNvSpPr>
            <a:spLocks noGrp="1" noChangeArrowheads="1"/>
          </p:cNvSpPr>
          <p:nvPr>
            <p:ph type="title"/>
          </p:nvPr>
        </p:nvSpPr>
        <p:spPr/>
        <p:txBody>
          <a:bodyPr/>
          <a:lstStyle/>
          <a:p>
            <a:r>
              <a:rPr lang="en-US"/>
              <a:t>Object-oriented modeling (OOM) – (2)</a:t>
            </a:r>
          </a:p>
        </p:txBody>
      </p:sp>
      <p:sp>
        <p:nvSpPr>
          <p:cNvPr id="2269187" name="Rectangle 3"/>
          <p:cNvSpPr>
            <a:spLocks noGrp="1" noChangeArrowheads="1"/>
          </p:cNvSpPr>
          <p:nvPr>
            <p:ph type="body" idx="1"/>
          </p:nvPr>
        </p:nvSpPr>
        <p:spPr>
          <a:xfrm>
            <a:off x="0" y="927100"/>
            <a:ext cx="9144000" cy="5575300"/>
          </a:xfrm>
        </p:spPr>
        <p:txBody>
          <a:bodyPr/>
          <a:lstStyle/>
          <a:p>
            <a:r>
              <a:rPr lang="en-US"/>
              <a:t>Refinement of ERM Concepts: </a:t>
            </a:r>
          </a:p>
          <a:p>
            <a:pPr lvl="1"/>
            <a:r>
              <a:rPr lang="en-US">
                <a:solidFill>
                  <a:schemeClr val="folHlink"/>
                </a:solidFill>
              </a:rPr>
              <a:t>Composite structure</a:t>
            </a:r>
            <a:r>
              <a:rPr lang="en-US"/>
              <a:t>: A subtype of Relationship (with special notation) is used to show that one entity is part of another (composed) entity.</a:t>
            </a:r>
          </a:p>
          <a:p>
            <a:pPr lvl="1"/>
            <a:r>
              <a:rPr lang="en-US">
                <a:solidFill>
                  <a:schemeClr val="folHlink"/>
                </a:solidFill>
              </a:rPr>
              <a:t>Calling relationship</a:t>
            </a:r>
            <a:r>
              <a:rPr lang="en-US"/>
              <a:t>: Another subtype of Relationship has the meaning that an entity instance playing one role can access attributes and call methods on an instance playing the other role to which it is related.</a:t>
            </a:r>
          </a:p>
          <a:p>
            <a:r>
              <a:rPr lang="fr-CA"/>
              <a:t>Disadvantages of OOM</a:t>
            </a:r>
          </a:p>
          <a:p>
            <a:pPr lvl="1"/>
            <a:r>
              <a:rPr lang="fr-CA"/>
              <a:t>Difficulties of modeling two-way communication : an interface defines only one direction of communication. For event-based systems, one often needs two-way communication relationships. Note: one can use two one-way relationships.</a:t>
            </a:r>
          </a:p>
          <a:p>
            <a:pPr lvl="1"/>
            <a:r>
              <a:rPr lang="fr-CA"/>
              <a:t>The encapsulation of the behavior inside the objects (the information hiding approach) is often not suitable for modeling the problem domain during requirements engineering (see examples below).</a:t>
            </a:r>
            <a:endParaRPr lang="en-US"/>
          </a:p>
        </p:txBody>
      </p:sp>
    </p:spTree>
    <p:extLst>
      <p:ext uri="{BB962C8B-B14F-4D97-AF65-F5344CB8AC3E}">
        <p14:creationId xmlns:p14="http://schemas.microsoft.com/office/powerpoint/2010/main" val="13960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0403CBF-06F2-42E0-B047-29B0EE72257A}" type="slidenum">
              <a:rPr lang="en-CA"/>
              <a:pPr/>
              <a:t>15</a:t>
            </a:fld>
            <a:endParaRPr lang="en-CA"/>
          </a:p>
        </p:txBody>
      </p:sp>
      <p:sp>
        <p:nvSpPr>
          <p:cNvPr id="2077702" name="Rectangle 6"/>
          <p:cNvSpPr>
            <a:spLocks noGrp="1" noChangeArrowheads="1"/>
          </p:cNvSpPr>
          <p:nvPr>
            <p:ph type="title"/>
          </p:nvPr>
        </p:nvSpPr>
        <p:spPr/>
        <p:txBody>
          <a:bodyPr/>
          <a:lstStyle/>
          <a:p>
            <a:r>
              <a:rPr lang="en-CA"/>
              <a:t>Methodology for Object-Oriented Analysis (OOA)</a:t>
            </a:r>
          </a:p>
        </p:txBody>
      </p:sp>
      <p:sp>
        <p:nvSpPr>
          <p:cNvPr id="2077703" name="Rectangle 7"/>
          <p:cNvSpPr>
            <a:spLocks noGrp="1" noChangeArrowheads="1"/>
          </p:cNvSpPr>
          <p:nvPr>
            <p:ph type="body" idx="1"/>
          </p:nvPr>
        </p:nvSpPr>
        <p:spPr/>
        <p:txBody>
          <a:bodyPr/>
          <a:lstStyle/>
          <a:p>
            <a:r>
              <a:rPr lang="en-CA"/>
              <a:t>Five main steps</a:t>
            </a:r>
          </a:p>
          <a:p>
            <a:pPr lvl="1"/>
            <a:r>
              <a:rPr lang="en-CA"/>
              <a:t>Identify core </a:t>
            </a:r>
            <a:r>
              <a:rPr lang="en-CA">
                <a:solidFill>
                  <a:srgbClr val="FF0000"/>
                </a:solidFill>
              </a:rPr>
              <a:t>classes</a:t>
            </a:r>
            <a:r>
              <a:rPr lang="en-CA"/>
              <a:t> within problem domain</a:t>
            </a:r>
          </a:p>
          <a:p>
            <a:pPr lvl="1"/>
            <a:r>
              <a:rPr lang="en-CA"/>
              <a:t>Model </a:t>
            </a:r>
            <a:r>
              <a:rPr lang="en-CA">
                <a:solidFill>
                  <a:srgbClr val="FF0000"/>
                </a:solidFill>
              </a:rPr>
              <a:t>relationships</a:t>
            </a:r>
            <a:r>
              <a:rPr lang="en-CA"/>
              <a:t> between classes</a:t>
            </a:r>
          </a:p>
          <a:p>
            <a:pPr lvl="2"/>
            <a:r>
              <a:rPr lang="en-CA"/>
              <a:t>Class diagram</a:t>
            </a:r>
          </a:p>
          <a:p>
            <a:pPr lvl="1"/>
            <a:r>
              <a:rPr lang="en-CA"/>
              <a:t>Define the </a:t>
            </a:r>
            <a:r>
              <a:rPr lang="en-CA">
                <a:solidFill>
                  <a:srgbClr val="FF0000"/>
                </a:solidFill>
              </a:rPr>
              <a:t>attributes</a:t>
            </a:r>
            <a:r>
              <a:rPr lang="en-CA"/>
              <a:t> associated with each class</a:t>
            </a:r>
          </a:p>
          <a:p>
            <a:pPr lvl="1"/>
            <a:r>
              <a:rPr lang="en-CA"/>
              <a:t>Determine relevant </a:t>
            </a:r>
            <a:r>
              <a:rPr lang="en-CA">
                <a:solidFill>
                  <a:srgbClr val="FF0000"/>
                </a:solidFill>
              </a:rPr>
              <a:t>operations</a:t>
            </a:r>
            <a:r>
              <a:rPr lang="en-CA"/>
              <a:t> for each class</a:t>
            </a:r>
          </a:p>
          <a:p>
            <a:pPr lvl="1"/>
            <a:r>
              <a:rPr lang="en-CA"/>
              <a:t>Define the </a:t>
            </a:r>
            <a:r>
              <a:rPr lang="en-CA">
                <a:solidFill>
                  <a:srgbClr val="FF0000"/>
                </a:solidFill>
              </a:rPr>
              <a:t>messages</a:t>
            </a:r>
            <a:r>
              <a:rPr lang="en-CA"/>
              <a:t> that may be passed between objects</a:t>
            </a:r>
          </a:p>
          <a:p>
            <a:pPr lvl="2"/>
            <a:r>
              <a:rPr lang="en-CA"/>
              <a:t>Interaction diagram, state machine diagram</a:t>
            </a:r>
          </a:p>
          <a:p>
            <a:endParaRPr lang="en-CA"/>
          </a:p>
        </p:txBody>
      </p:sp>
    </p:spTree>
    <p:extLst>
      <p:ext uri="{BB962C8B-B14F-4D97-AF65-F5344CB8AC3E}">
        <p14:creationId xmlns:p14="http://schemas.microsoft.com/office/powerpoint/2010/main" val="3797497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0AD5895-C481-4953-872B-479393570F9E}" type="slidenum">
              <a:rPr lang="en-CA"/>
              <a:pPr/>
              <a:t>16</a:t>
            </a:fld>
            <a:endParaRPr lang="en-CA"/>
          </a:p>
        </p:txBody>
      </p:sp>
      <p:sp>
        <p:nvSpPr>
          <p:cNvPr id="2103298" name="Rectangle 2"/>
          <p:cNvSpPr>
            <a:spLocks noGrp="1" noChangeArrowheads="1"/>
          </p:cNvSpPr>
          <p:nvPr>
            <p:ph type="title"/>
          </p:nvPr>
        </p:nvSpPr>
        <p:spPr/>
        <p:txBody>
          <a:bodyPr/>
          <a:lstStyle/>
          <a:p>
            <a:r>
              <a:rPr lang="en-CA"/>
              <a:t>OOA Methodology – Library Example (1)</a:t>
            </a:r>
          </a:p>
        </p:txBody>
      </p:sp>
      <p:sp>
        <p:nvSpPr>
          <p:cNvPr id="2103299" name="Rectangle 3"/>
          <p:cNvSpPr>
            <a:spLocks noGrp="1" noChangeArrowheads="1"/>
          </p:cNvSpPr>
          <p:nvPr>
            <p:ph type="body" idx="1"/>
          </p:nvPr>
        </p:nvSpPr>
        <p:spPr/>
        <p:txBody>
          <a:bodyPr/>
          <a:lstStyle/>
          <a:p>
            <a:r>
              <a:rPr lang="en-CA"/>
              <a:t>A library system is intended to provide its users with the ability to automate the process of:</a:t>
            </a:r>
          </a:p>
          <a:p>
            <a:pPr lvl="1"/>
            <a:r>
              <a:rPr lang="en-CA"/>
              <a:t>Acquiring library items</a:t>
            </a:r>
          </a:p>
          <a:p>
            <a:pPr lvl="1"/>
            <a:r>
              <a:rPr lang="en-CA"/>
              <a:t>Cataloguing library items</a:t>
            </a:r>
          </a:p>
          <a:p>
            <a:pPr lvl="1"/>
            <a:r>
              <a:rPr lang="en-CA"/>
              <a:t>Browsing library items</a:t>
            </a:r>
          </a:p>
          <a:p>
            <a:pPr lvl="1"/>
            <a:r>
              <a:rPr lang="en-CA"/>
              <a:t>Loaning library items</a:t>
            </a:r>
          </a:p>
          <a:p>
            <a:r>
              <a:rPr lang="en-CA"/>
              <a:t>Library items comprise published and recorded material</a:t>
            </a:r>
          </a:p>
          <a:p>
            <a:r>
              <a:rPr lang="en-CA"/>
              <a:t>The system will be administered by a member of the library staff</a:t>
            </a:r>
          </a:p>
          <a:p>
            <a:r>
              <a:rPr lang="en-CA"/>
              <a:t>Users must register with the system administrator before they can borrow library items</a:t>
            </a:r>
          </a:p>
          <a:p>
            <a:endParaRPr lang="en-CA"/>
          </a:p>
        </p:txBody>
      </p:sp>
      <p:sp>
        <p:nvSpPr>
          <p:cNvPr id="2103300" name="Text Box 7"/>
          <p:cNvSpPr txBox="1">
            <a:spLocks noChangeArrowheads="1"/>
          </p:cNvSpPr>
          <p:nvPr/>
        </p:nvSpPr>
        <p:spPr bwMode="auto">
          <a:xfrm>
            <a:off x="117475" y="6086475"/>
            <a:ext cx="220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0"/>
              </a:spcBef>
              <a:defRPr sz="2400">
                <a:solidFill>
                  <a:schemeClr val="tx1"/>
                </a:solidFill>
                <a:latin typeface="Times New Roman" pitchFamily="18" charset="0"/>
              </a:defRPr>
            </a:lvl1pPr>
            <a:lvl2pPr marL="742950" indent="-285750" eaLnBrk="0" hangingPunct="0">
              <a:spcBef>
                <a:spcPct val="0"/>
              </a:spcBef>
              <a:defRPr sz="2400">
                <a:solidFill>
                  <a:schemeClr val="tx1"/>
                </a:solidFill>
                <a:latin typeface="Times New Roman" pitchFamily="18" charset="0"/>
              </a:defRPr>
            </a:lvl2pPr>
            <a:lvl3pPr marL="1143000" indent="-228600" eaLnBrk="0" hangingPunct="0">
              <a:spcBef>
                <a:spcPct val="0"/>
              </a:spcBef>
              <a:defRPr sz="2400">
                <a:solidFill>
                  <a:schemeClr val="tx1"/>
                </a:solidFill>
                <a:latin typeface="Times New Roman" pitchFamily="18" charset="0"/>
              </a:defRPr>
            </a:lvl3pPr>
            <a:lvl4pPr marL="1600200" indent="-228600" eaLnBrk="0" hangingPunct="0">
              <a:spcBef>
                <a:spcPct val="0"/>
              </a:spcBef>
              <a:defRPr sz="2400">
                <a:solidFill>
                  <a:schemeClr val="tx1"/>
                </a:solidFill>
                <a:latin typeface="Times New Roman" pitchFamily="18" charset="0"/>
              </a:defRPr>
            </a:lvl4pPr>
            <a:lvl5pPr marL="2057400" indent="-228600"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
            </a:r>
            <a:br>
              <a:rPr lang="en-US" sz="1200"/>
            </a:br>
            <a:r>
              <a:rPr lang="en-US" sz="1200"/>
              <a:t>Source: Sommerville &amp; Kotonya</a:t>
            </a:r>
          </a:p>
        </p:txBody>
      </p:sp>
    </p:spTree>
    <p:extLst>
      <p:ext uri="{BB962C8B-B14F-4D97-AF65-F5344CB8AC3E}">
        <p14:creationId xmlns:p14="http://schemas.microsoft.com/office/powerpoint/2010/main" val="3560312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3CE2704-6781-4289-8E59-85A1954979FC}" type="slidenum">
              <a:rPr lang="en-CA"/>
              <a:pPr/>
              <a:t>17</a:t>
            </a:fld>
            <a:endParaRPr lang="en-CA"/>
          </a:p>
        </p:txBody>
      </p:sp>
      <p:sp>
        <p:nvSpPr>
          <p:cNvPr id="2105346" name="Rectangle 2"/>
          <p:cNvSpPr>
            <a:spLocks noGrp="1" noChangeArrowheads="1"/>
          </p:cNvSpPr>
          <p:nvPr>
            <p:ph type="title"/>
          </p:nvPr>
        </p:nvSpPr>
        <p:spPr/>
        <p:txBody>
          <a:bodyPr/>
          <a:lstStyle/>
          <a:p>
            <a:r>
              <a:rPr lang="en-CA"/>
              <a:t>OOA Methodology – Library Example (2)</a:t>
            </a:r>
          </a:p>
        </p:txBody>
      </p:sp>
      <p:sp>
        <p:nvSpPr>
          <p:cNvPr id="2105347" name="Rectangle 3"/>
          <p:cNvSpPr>
            <a:spLocks noGrp="1" noChangeArrowheads="1"/>
          </p:cNvSpPr>
          <p:nvPr>
            <p:ph type="body" idx="1"/>
          </p:nvPr>
        </p:nvSpPr>
        <p:spPr/>
        <p:txBody>
          <a:bodyPr/>
          <a:lstStyle/>
          <a:p>
            <a:r>
              <a:rPr lang="en-CA"/>
              <a:t>Library users are drawn from three primary groups</a:t>
            </a:r>
          </a:p>
          <a:p>
            <a:pPr lvl="1"/>
            <a:r>
              <a:rPr lang="en-CA"/>
              <a:t>Students, Members of staff, and External users</a:t>
            </a:r>
          </a:p>
          <a:p>
            <a:r>
              <a:rPr lang="en-CA"/>
              <a:t>All library users have as part of their registration</a:t>
            </a:r>
          </a:p>
          <a:p>
            <a:pPr lvl="1"/>
            <a:r>
              <a:rPr lang="en-CA"/>
              <a:t>Name, Library number, Address, Account</a:t>
            </a:r>
          </a:p>
          <a:p>
            <a:r>
              <a:rPr lang="en-CA"/>
              <a:t>In addition the following information is also required for registration</a:t>
            </a:r>
          </a:p>
          <a:p>
            <a:pPr lvl="1"/>
            <a:r>
              <a:rPr lang="en-CA"/>
              <a:t>Students – </a:t>
            </a:r>
            <a:r>
              <a:rPr lang="en-CA" i="1"/>
              <a:t>Degree programme and admission number</a:t>
            </a:r>
          </a:p>
          <a:p>
            <a:pPr lvl="1"/>
            <a:r>
              <a:rPr lang="en-CA"/>
              <a:t>Staff – </a:t>
            </a:r>
            <a:r>
              <a:rPr lang="en-CA" i="1"/>
              <a:t>Staff number</a:t>
            </a:r>
          </a:p>
          <a:p>
            <a:pPr lvl="1"/>
            <a:r>
              <a:rPr lang="en-CA"/>
              <a:t>External users – </a:t>
            </a:r>
            <a:r>
              <a:rPr lang="en-CA" i="1"/>
              <a:t>Employer details</a:t>
            </a:r>
            <a:endParaRPr lang="en-CA"/>
          </a:p>
        </p:txBody>
      </p:sp>
      <p:sp>
        <p:nvSpPr>
          <p:cNvPr id="2105348" name="Text Box 7"/>
          <p:cNvSpPr txBox="1">
            <a:spLocks noChangeArrowheads="1"/>
          </p:cNvSpPr>
          <p:nvPr/>
        </p:nvSpPr>
        <p:spPr bwMode="auto">
          <a:xfrm>
            <a:off x="117475" y="6086475"/>
            <a:ext cx="220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0"/>
              </a:spcBef>
              <a:defRPr sz="2400">
                <a:solidFill>
                  <a:schemeClr val="tx1"/>
                </a:solidFill>
                <a:latin typeface="Times New Roman" pitchFamily="18" charset="0"/>
              </a:defRPr>
            </a:lvl1pPr>
            <a:lvl2pPr marL="742950" indent="-285750" eaLnBrk="0" hangingPunct="0">
              <a:spcBef>
                <a:spcPct val="0"/>
              </a:spcBef>
              <a:defRPr sz="2400">
                <a:solidFill>
                  <a:schemeClr val="tx1"/>
                </a:solidFill>
                <a:latin typeface="Times New Roman" pitchFamily="18" charset="0"/>
              </a:defRPr>
            </a:lvl2pPr>
            <a:lvl3pPr marL="1143000" indent="-228600" eaLnBrk="0" hangingPunct="0">
              <a:spcBef>
                <a:spcPct val="0"/>
              </a:spcBef>
              <a:defRPr sz="2400">
                <a:solidFill>
                  <a:schemeClr val="tx1"/>
                </a:solidFill>
                <a:latin typeface="Times New Roman" pitchFamily="18" charset="0"/>
              </a:defRPr>
            </a:lvl3pPr>
            <a:lvl4pPr marL="1600200" indent="-228600" eaLnBrk="0" hangingPunct="0">
              <a:spcBef>
                <a:spcPct val="0"/>
              </a:spcBef>
              <a:defRPr sz="2400">
                <a:solidFill>
                  <a:schemeClr val="tx1"/>
                </a:solidFill>
                <a:latin typeface="Times New Roman" pitchFamily="18" charset="0"/>
              </a:defRPr>
            </a:lvl4pPr>
            <a:lvl5pPr marL="2057400" indent="-228600"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
            </a:r>
            <a:br>
              <a:rPr lang="en-US" sz="1200"/>
            </a:br>
            <a:r>
              <a:rPr lang="en-US" sz="1200"/>
              <a:t>Source: Sommerville &amp; Kotonya</a:t>
            </a:r>
          </a:p>
        </p:txBody>
      </p:sp>
    </p:spTree>
    <p:extLst>
      <p:ext uri="{BB962C8B-B14F-4D97-AF65-F5344CB8AC3E}">
        <p14:creationId xmlns:p14="http://schemas.microsoft.com/office/powerpoint/2010/main" val="844283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769A767-E9BC-4206-9B5C-ED98BEECF816}" type="slidenum">
              <a:rPr lang="en-CA"/>
              <a:pPr/>
              <a:t>18</a:t>
            </a:fld>
            <a:endParaRPr lang="en-CA"/>
          </a:p>
        </p:txBody>
      </p:sp>
      <p:sp>
        <p:nvSpPr>
          <p:cNvPr id="2079749" name="Rectangle 5"/>
          <p:cNvSpPr>
            <a:spLocks noGrp="1" noChangeArrowheads="1"/>
          </p:cNvSpPr>
          <p:nvPr>
            <p:ph type="title"/>
          </p:nvPr>
        </p:nvSpPr>
        <p:spPr/>
        <p:txBody>
          <a:bodyPr/>
          <a:lstStyle/>
          <a:p>
            <a:r>
              <a:rPr lang="en-CA"/>
              <a:t>OOA Methodology – Library Example – Step 1</a:t>
            </a:r>
          </a:p>
        </p:txBody>
      </p:sp>
      <p:sp>
        <p:nvSpPr>
          <p:cNvPr id="2079750" name="Rectangle 6"/>
          <p:cNvSpPr>
            <a:spLocks noGrp="1" noChangeArrowheads="1"/>
          </p:cNvSpPr>
          <p:nvPr>
            <p:ph type="body" idx="1"/>
          </p:nvPr>
        </p:nvSpPr>
        <p:spPr/>
        <p:txBody>
          <a:bodyPr/>
          <a:lstStyle/>
          <a:p>
            <a:r>
              <a:rPr lang="en-CA"/>
              <a:t>Identify initial classes</a:t>
            </a:r>
          </a:p>
        </p:txBody>
      </p:sp>
      <p:graphicFrame>
        <p:nvGraphicFramePr>
          <p:cNvPr id="2079748" name="Object 4"/>
          <p:cNvGraphicFramePr>
            <a:graphicFrameLocks noChangeAspect="1"/>
          </p:cNvGraphicFramePr>
          <p:nvPr/>
        </p:nvGraphicFramePr>
        <p:xfrm>
          <a:off x="704850" y="2970213"/>
          <a:ext cx="7734300" cy="1906587"/>
        </p:xfrm>
        <a:graphic>
          <a:graphicData uri="http://schemas.openxmlformats.org/presentationml/2006/ole">
            <mc:AlternateContent xmlns:mc="http://schemas.openxmlformats.org/markup-compatibility/2006">
              <mc:Choice xmlns:v="urn:schemas-microsoft-com:vml" Requires="v">
                <p:oleObj spid="_x0000_s2055" name="Document" r:id="rId4" imgW="3892299" imgH="959762" progId="Word.Document.8">
                  <p:embed/>
                </p:oleObj>
              </mc:Choice>
              <mc:Fallback>
                <p:oleObj name="Document" r:id="rId4" imgW="3892299" imgH="95976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2970213"/>
                        <a:ext cx="7734300" cy="19065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122649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79748"/>
                                        </p:tgtEl>
                                        <p:attrNameLst>
                                          <p:attrName>style.visibility</p:attrName>
                                        </p:attrNameLst>
                                      </p:cBhvr>
                                      <p:to>
                                        <p:strVal val="visible"/>
                                      </p:to>
                                    </p:set>
                                    <p:animEffect transition="in" filter="wipe(left)">
                                      <p:cBhvr>
                                        <p:cTn id="7" dur="500"/>
                                        <p:tgtEl>
                                          <p:spTgt spid="207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E7883FA-C5EA-489B-8634-E8F9B8CC9DE2}" type="slidenum">
              <a:rPr lang="en-CA"/>
              <a:pPr/>
              <a:t>19</a:t>
            </a:fld>
            <a:endParaRPr lang="en-CA"/>
          </a:p>
        </p:txBody>
      </p:sp>
      <p:sp>
        <p:nvSpPr>
          <p:cNvPr id="2081798" name="Rectangle 6"/>
          <p:cNvSpPr>
            <a:spLocks noGrp="1" noChangeArrowheads="1"/>
          </p:cNvSpPr>
          <p:nvPr>
            <p:ph type="title"/>
          </p:nvPr>
        </p:nvSpPr>
        <p:spPr/>
        <p:txBody>
          <a:bodyPr/>
          <a:lstStyle/>
          <a:p>
            <a:r>
              <a:rPr lang="en-CA"/>
              <a:t>OOA Methodology – Library Example – Step 2</a:t>
            </a:r>
          </a:p>
        </p:txBody>
      </p:sp>
      <p:sp>
        <p:nvSpPr>
          <p:cNvPr id="2081799" name="Rectangle 7"/>
          <p:cNvSpPr>
            <a:spLocks noGrp="1" noChangeArrowheads="1"/>
          </p:cNvSpPr>
          <p:nvPr>
            <p:ph type="body" idx="1"/>
          </p:nvPr>
        </p:nvSpPr>
        <p:spPr/>
        <p:txBody>
          <a:bodyPr/>
          <a:lstStyle/>
          <a:p>
            <a:r>
              <a:rPr lang="en-CA"/>
              <a:t>Identify relationships between classes from the partial requirements</a:t>
            </a:r>
          </a:p>
          <a:p>
            <a:pPr lvl="1"/>
            <a:r>
              <a:rPr lang="en-CA"/>
              <a:t>(i) A library user borrows a library item</a:t>
            </a:r>
          </a:p>
          <a:p>
            <a:pPr lvl="1"/>
            <a:r>
              <a:rPr lang="en-CA"/>
              <a:t>(ii) A library item is recorded or published</a:t>
            </a:r>
          </a:p>
          <a:p>
            <a:pPr lvl="1"/>
            <a:r>
              <a:rPr lang="en-CA"/>
              <a:t>(iii) The system administrator registers the library user</a:t>
            </a:r>
          </a:p>
          <a:p>
            <a:pPr lvl="1"/>
            <a:r>
              <a:rPr lang="en-CA"/>
              <a:t>(iv) Library users are students, staff, and external users</a:t>
            </a:r>
          </a:p>
          <a:p>
            <a:pPr lvl="1"/>
            <a:r>
              <a:rPr lang="en-CA"/>
              <a:t>(v) The system administrator catalogues the library items</a:t>
            </a:r>
          </a:p>
          <a:p>
            <a:pPr lvl="1"/>
            <a:r>
              <a:rPr lang="en-CA"/>
              <a:t>(vi) The library assistant issues the library items</a:t>
            </a:r>
          </a:p>
          <a:p>
            <a:endParaRPr lang="en-CA"/>
          </a:p>
        </p:txBody>
      </p:sp>
    </p:spTree>
    <p:extLst>
      <p:ext uri="{BB962C8B-B14F-4D97-AF65-F5344CB8AC3E}">
        <p14:creationId xmlns:p14="http://schemas.microsoft.com/office/powerpoint/2010/main" val="50370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C241F5A-C9FB-4D33-8400-EE609A9624C0}" type="slidenum">
              <a:rPr lang="en-CA"/>
              <a:pPr/>
              <a:t>2</a:t>
            </a:fld>
            <a:endParaRPr lang="en-CA"/>
          </a:p>
        </p:txBody>
      </p:sp>
      <p:sp>
        <p:nvSpPr>
          <p:cNvPr id="2271234" name="Rectangle 2"/>
          <p:cNvSpPr>
            <a:spLocks noGrp="1" noChangeArrowheads="1"/>
          </p:cNvSpPr>
          <p:nvPr>
            <p:ph type="title"/>
          </p:nvPr>
        </p:nvSpPr>
        <p:spPr/>
        <p:txBody>
          <a:bodyPr/>
          <a:lstStyle/>
          <a:p>
            <a:r>
              <a:rPr lang="fr-CA" dirty="0" err="1" smtClean="0"/>
              <a:t>Outline</a:t>
            </a:r>
            <a:endParaRPr lang="en-US" dirty="0"/>
          </a:p>
        </p:txBody>
      </p:sp>
      <p:sp>
        <p:nvSpPr>
          <p:cNvPr id="2271235" name="Rectangle 3"/>
          <p:cNvSpPr>
            <a:spLocks noGrp="1" noChangeArrowheads="1"/>
          </p:cNvSpPr>
          <p:nvPr>
            <p:ph type="body" idx="1"/>
          </p:nvPr>
        </p:nvSpPr>
        <p:spPr/>
        <p:txBody>
          <a:bodyPr/>
          <a:lstStyle/>
          <a:p>
            <a:endParaRPr lang="fr-CA" dirty="0"/>
          </a:p>
          <a:p>
            <a:r>
              <a:rPr lang="fr-CA" dirty="0" err="1"/>
              <a:t>Entity</a:t>
            </a:r>
            <a:r>
              <a:rPr lang="fr-CA" dirty="0"/>
              <a:t>-Relationship </a:t>
            </a:r>
            <a:r>
              <a:rPr lang="fr-CA" dirty="0" err="1"/>
              <a:t>modeling</a:t>
            </a:r>
            <a:r>
              <a:rPr lang="fr-CA" dirty="0"/>
              <a:t> (concepts and notations)</a:t>
            </a:r>
          </a:p>
          <a:p>
            <a:endParaRPr lang="fr-CA" dirty="0"/>
          </a:p>
          <a:p>
            <a:r>
              <a:rPr lang="fr-CA" dirty="0"/>
              <a:t>Object-</a:t>
            </a:r>
            <a:r>
              <a:rPr lang="fr-CA" dirty="0" err="1"/>
              <a:t>oriented</a:t>
            </a:r>
            <a:r>
              <a:rPr lang="fr-CA" dirty="0"/>
              <a:t> </a:t>
            </a:r>
            <a:r>
              <a:rPr lang="fr-CA" dirty="0" err="1"/>
              <a:t>modeling</a:t>
            </a:r>
            <a:r>
              <a:rPr lang="fr-CA" dirty="0"/>
              <a:t> (concepts and notations)</a:t>
            </a:r>
          </a:p>
          <a:p>
            <a:endParaRPr lang="fr-CA" dirty="0"/>
          </a:p>
          <a:p>
            <a:r>
              <a:rPr lang="fr-CA" dirty="0" err="1"/>
              <a:t>Methodology</a:t>
            </a:r>
            <a:r>
              <a:rPr lang="fr-CA" dirty="0"/>
              <a:t> for Object-</a:t>
            </a:r>
            <a:r>
              <a:rPr lang="fr-CA" dirty="0" err="1"/>
              <a:t>Oriented</a:t>
            </a:r>
            <a:r>
              <a:rPr lang="fr-CA" dirty="0"/>
              <a:t> </a:t>
            </a:r>
            <a:r>
              <a:rPr lang="fr-CA" dirty="0" err="1"/>
              <a:t>Analysis</a:t>
            </a:r>
            <a:r>
              <a:rPr lang="fr-CA" dirty="0"/>
              <a:t> (OOA)</a:t>
            </a:r>
          </a:p>
          <a:p>
            <a:r>
              <a:rPr lang="fr-CA" dirty="0"/>
              <a:t>A case </a:t>
            </a:r>
            <a:r>
              <a:rPr lang="fr-CA" dirty="0" err="1"/>
              <a:t>study</a:t>
            </a:r>
            <a:r>
              <a:rPr lang="fr-CA" dirty="0"/>
              <a:t>: A </a:t>
            </a:r>
            <a:r>
              <a:rPr lang="fr-CA" dirty="0" err="1"/>
              <a:t>library</a:t>
            </a:r>
            <a:r>
              <a:rPr lang="fr-CA" dirty="0"/>
              <a:t> system</a:t>
            </a:r>
            <a:endParaRPr lang="en-US" dirty="0"/>
          </a:p>
        </p:txBody>
      </p:sp>
    </p:spTree>
    <p:extLst>
      <p:ext uri="{BB962C8B-B14F-4D97-AF65-F5344CB8AC3E}">
        <p14:creationId xmlns:p14="http://schemas.microsoft.com/office/powerpoint/2010/main" val="2906657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D54D2B4-3166-4F15-AD29-D79FEBF8F6E9}" type="slidenum">
              <a:rPr lang="en-CA"/>
              <a:pPr/>
              <a:t>20</a:t>
            </a:fld>
            <a:endParaRPr lang="en-CA"/>
          </a:p>
        </p:txBody>
      </p:sp>
      <p:sp>
        <p:nvSpPr>
          <p:cNvPr id="2083845" name="Rectangle 5"/>
          <p:cNvSpPr>
            <a:spLocks noGrp="1" noChangeArrowheads="1"/>
          </p:cNvSpPr>
          <p:nvPr>
            <p:ph type="title"/>
          </p:nvPr>
        </p:nvSpPr>
        <p:spPr/>
        <p:txBody>
          <a:bodyPr/>
          <a:lstStyle/>
          <a:p>
            <a:r>
              <a:rPr lang="en-CA"/>
              <a:t>OOA Methodology – Library Example – Step 2 (2)</a:t>
            </a:r>
          </a:p>
        </p:txBody>
      </p:sp>
      <p:sp>
        <p:nvSpPr>
          <p:cNvPr id="2083846" name="Rectangle 6"/>
          <p:cNvSpPr>
            <a:spLocks noGrp="1" noChangeArrowheads="1"/>
          </p:cNvSpPr>
          <p:nvPr>
            <p:ph type="body" idx="1"/>
          </p:nvPr>
        </p:nvSpPr>
        <p:spPr/>
        <p:txBody>
          <a:bodyPr/>
          <a:lstStyle/>
          <a:p>
            <a:r>
              <a:rPr lang="en-CA"/>
              <a:t>Show attributes and relationships in basic model</a:t>
            </a:r>
          </a:p>
        </p:txBody>
      </p:sp>
      <p:graphicFrame>
        <p:nvGraphicFramePr>
          <p:cNvPr id="2083844" name="Object 4"/>
          <p:cNvGraphicFramePr>
            <a:graphicFrameLocks noChangeAspect="1"/>
          </p:cNvGraphicFramePr>
          <p:nvPr/>
        </p:nvGraphicFramePr>
        <p:xfrm>
          <a:off x="1150938" y="1485900"/>
          <a:ext cx="6842125" cy="4914900"/>
        </p:xfrm>
        <a:graphic>
          <a:graphicData uri="http://schemas.openxmlformats.org/presentationml/2006/ole">
            <mc:AlternateContent xmlns:mc="http://schemas.openxmlformats.org/markup-compatibility/2006">
              <mc:Choice xmlns:v="urn:schemas-microsoft-com:vml" Requires="v">
                <p:oleObj spid="_x0000_s3079" name="Document" r:id="rId4" imgW="4253544" imgH="3131270" progId="Word.Document.8">
                  <p:embed/>
                </p:oleObj>
              </mc:Choice>
              <mc:Fallback>
                <p:oleObj name="Document" r:id="rId4" imgW="4253544" imgH="313127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1485900"/>
                        <a:ext cx="6842125" cy="49149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516838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83844"/>
                                        </p:tgtEl>
                                        <p:attrNameLst>
                                          <p:attrName>style.visibility</p:attrName>
                                        </p:attrNameLst>
                                      </p:cBhvr>
                                      <p:to>
                                        <p:strVal val="visible"/>
                                      </p:to>
                                    </p:set>
                                    <p:animEffect transition="in" filter="wipe(left)">
                                      <p:cBhvr>
                                        <p:cTn id="7" dur="1000"/>
                                        <p:tgtEl>
                                          <p:spTgt spid="208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D73C0EA-CCA0-45FE-B9D6-6A35276F5719}" type="slidenum">
              <a:rPr lang="en-CA"/>
              <a:pPr/>
              <a:t>21</a:t>
            </a:fld>
            <a:endParaRPr lang="en-CA"/>
          </a:p>
        </p:txBody>
      </p:sp>
      <p:sp>
        <p:nvSpPr>
          <p:cNvPr id="2085893" name="Rectangle 5"/>
          <p:cNvSpPr>
            <a:spLocks noGrp="1" noChangeArrowheads="1"/>
          </p:cNvSpPr>
          <p:nvPr>
            <p:ph type="title"/>
          </p:nvPr>
        </p:nvSpPr>
        <p:spPr/>
        <p:txBody>
          <a:bodyPr/>
          <a:lstStyle/>
          <a:p>
            <a:r>
              <a:rPr lang="en-CA"/>
              <a:t>OOA Methodology – Library Example – Step 2 (3)</a:t>
            </a:r>
          </a:p>
        </p:txBody>
      </p:sp>
      <p:sp>
        <p:nvSpPr>
          <p:cNvPr id="2085894" name="Rectangle 6"/>
          <p:cNvSpPr>
            <a:spLocks noGrp="1" noChangeArrowheads="1"/>
          </p:cNvSpPr>
          <p:nvPr>
            <p:ph type="body" idx="1"/>
          </p:nvPr>
        </p:nvSpPr>
        <p:spPr/>
        <p:txBody>
          <a:bodyPr/>
          <a:lstStyle/>
          <a:p>
            <a:r>
              <a:rPr lang="en-CA"/>
              <a:t>Identify inheritance relationships for library user</a:t>
            </a:r>
          </a:p>
          <a:p>
            <a:endParaRPr lang="en-CA"/>
          </a:p>
        </p:txBody>
      </p:sp>
      <p:graphicFrame>
        <p:nvGraphicFramePr>
          <p:cNvPr id="2085892" name="Object 4"/>
          <p:cNvGraphicFramePr>
            <a:graphicFrameLocks noChangeAspect="1"/>
          </p:cNvGraphicFramePr>
          <p:nvPr/>
        </p:nvGraphicFramePr>
        <p:xfrm>
          <a:off x="990600" y="1658938"/>
          <a:ext cx="7162800" cy="3924300"/>
        </p:xfrm>
        <a:graphic>
          <a:graphicData uri="http://schemas.openxmlformats.org/presentationml/2006/ole">
            <mc:AlternateContent xmlns:mc="http://schemas.openxmlformats.org/markup-compatibility/2006">
              <mc:Choice xmlns:v="urn:schemas-microsoft-com:vml" Requires="v">
                <p:oleObj spid="_x0000_s4103" name="Document" r:id="rId4" imgW="4111640" imgH="2236570" progId="Word.Document.8">
                  <p:embed/>
                </p:oleObj>
              </mc:Choice>
              <mc:Fallback>
                <p:oleObj name="Document" r:id="rId4" imgW="4111640" imgH="223657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979"/>
                      <a:stretch>
                        <a:fillRect/>
                      </a:stretch>
                    </p:blipFill>
                    <p:spPr bwMode="auto">
                      <a:xfrm>
                        <a:off x="990600" y="1658938"/>
                        <a:ext cx="7162800" cy="3924300"/>
                      </a:xfrm>
                      <a:prstGeom prst="rect">
                        <a:avLst/>
                      </a:prstGeom>
                      <a:noFill/>
                      <a:extLst>
                        <a:ext uri="{909E8E84-426E-40DD-AFC4-6F175D3DCCD1}">
                          <a14:hiddenFill xmlns:a14="http://schemas.microsoft.com/office/drawing/2010/main">
                            <a:blipFill dpi="0" rotWithShape="0">
                              <a:blip/>
                              <a:srcRect l="3979"/>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519997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85892"/>
                                        </p:tgtEl>
                                        <p:attrNameLst>
                                          <p:attrName>style.visibility</p:attrName>
                                        </p:attrNameLst>
                                      </p:cBhvr>
                                      <p:to>
                                        <p:strVal val="visible"/>
                                      </p:to>
                                    </p:set>
                                    <p:animEffect transition="in" filter="wipe(left)">
                                      <p:cBhvr>
                                        <p:cTn id="7" dur="1000"/>
                                        <p:tgtEl>
                                          <p:spTgt spid="208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3ABC6DD-28E2-44F3-BFFD-B151AB58F232}" type="slidenum">
              <a:rPr lang="en-CA"/>
              <a:pPr/>
              <a:t>22</a:t>
            </a:fld>
            <a:endParaRPr lang="en-CA"/>
          </a:p>
        </p:txBody>
      </p:sp>
      <p:sp>
        <p:nvSpPr>
          <p:cNvPr id="2087941" name="Rectangle 5"/>
          <p:cNvSpPr>
            <a:spLocks noGrp="1" noChangeArrowheads="1"/>
          </p:cNvSpPr>
          <p:nvPr>
            <p:ph type="title"/>
          </p:nvPr>
        </p:nvSpPr>
        <p:spPr/>
        <p:txBody>
          <a:bodyPr/>
          <a:lstStyle/>
          <a:p>
            <a:r>
              <a:rPr lang="en-CA"/>
              <a:t>OOA Methodology – Library Example – Step 2 (4)</a:t>
            </a:r>
          </a:p>
        </p:txBody>
      </p:sp>
      <p:sp>
        <p:nvSpPr>
          <p:cNvPr id="2087942" name="Rectangle 6"/>
          <p:cNvSpPr>
            <a:spLocks noGrp="1" noChangeArrowheads="1"/>
          </p:cNvSpPr>
          <p:nvPr>
            <p:ph type="body" idx="1"/>
          </p:nvPr>
        </p:nvSpPr>
        <p:spPr/>
        <p:txBody>
          <a:bodyPr/>
          <a:lstStyle/>
          <a:p>
            <a:r>
              <a:rPr lang="en-CA"/>
              <a:t>Identify inheritance relationships for library item</a:t>
            </a:r>
          </a:p>
          <a:p>
            <a:endParaRPr lang="en-CA"/>
          </a:p>
        </p:txBody>
      </p:sp>
      <p:graphicFrame>
        <p:nvGraphicFramePr>
          <p:cNvPr id="2087940" name="Object 4"/>
          <p:cNvGraphicFramePr>
            <a:graphicFrameLocks noChangeAspect="1"/>
          </p:cNvGraphicFramePr>
          <p:nvPr/>
        </p:nvGraphicFramePr>
        <p:xfrm>
          <a:off x="1157288" y="1631950"/>
          <a:ext cx="6827837" cy="4576763"/>
        </p:xfrm>
        <a:graphic>
          <a:graphicData uri="http://schemas.openxmlformats.org/presentationml/2006/ole">
            <mc:AlternateContent xmlns:mc="http://schemas.openxmlformats.org/markup-compatibility/2006">
              <mc:Choice xmlns:v="urn:schemas-microsoft-com:vml" Requires="v">
                <p:oleObj spid="_x0000_s5127" name="Document" r:id="rId4" imgW="3869249" imgH="3132707" progId="Word.Document.8">
                  <p:embed/>
                </p:oleObj>
              </mc:Choice>
              <mc:Fallback>
                <p:oleObj name="Document" r:id="rId4" imgW="3869249" imgH="313270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4463" b="7228"/>
                      <a:stretch>
                        <a:fillRect/>
                      </a:stretch>
                    </p:blipFill>
                    <p:spPr bwMode="auto">
                      <a:xfrm>
                        <a:off x="1157288" y="1631950"/>
                        <a:ext cx="6827837" cy="4576763"/>
                      </a:xfrm>
                      <a:prstGeom prst="rect">
                        <a:avLst/>
                      </a:prstGeom>
                      <a:noFill/>
                      <a:extLst>
                        <a:ext uri="{909E8E84-426E-40DD-AFC4-6F175D3DCCD1}">
                          <a14:hiddenFill xmlns:a14="http://schemas.microsoft.com/office/drawing/2010/main">
                            <a:blipFill dpi="0" rotWithShape="0">
                              <a:blip/>
                              <a:srcRect t="4463" b="7228"/>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601898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87940"/>
                                        </p:tgtEl>
                                        <p:attrNameLst>
                                          <p:attrName>style.visibility</p:attrName>
                                        </p:attrNameLst>
                                      </p:cBhvr>
                                      <p:to>
                                        <p:strVal val="visible"/>
                                      </p:to>
                                    </p:set>
                                    <p:animEffect transition="in" filter="wipe(left)">
                                      <p:cBhvr>
                                        <p:cTn id="7" dur="1000"/>
                                        <p:tgtEl>
                                          <p:spTgt spid="208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428AE4A-758B-47BD-9939-DC03D628DB88}" type="slidenum">
              <a:rPr lang="en-CA"/>
              <a:pPr/>
              <a:t>23</a:t>
            </a:fld>
            <a:endParaRPr lang="en-CA"/>
          </a:p>
        </p:txBody>
      </p:sp>
      <p:sp>
        <p:nvSpPr>
          <p:cNvPr id="2107396" name="Rectangle 4"/>
          <p:cNvSpPr>
            <a:spLocks noGrp="1" noChangeArrowheads="1"/>
          </p:cNvSpPr>
          <p:nvPr>
            <p:ph type="title"/>
          </p:nvPr>
        </p:nvSpPr>
        <p:spPr/>
        <p:txBody>
          <a:bodyPr/>
          <a:lstStyle/>
          <a:p>
            <a:r>
              <a:rPr lang="en-CA"/>
              <a:t>OOA Methodology – Library Example – Step 3</a:t>
            </a:r>
          </a:p>
        </p:txBody>
      </p:sp>
      <p:sp>
        <p:nvSpPr>
          <p:cNvPr id="2107397" name="Rectangle 5"/>
          <p:cNvSpPr>
            <a:spLocks noGrp="1" noChangeArrowheads="1"/>
          </p:cNvSpPr>
          <p:nvPr>
            <p:ph type="body" idx="1"/>
          </p:nvPr>
        </p:nvSpPr>
        <p:spPr/>
        <p:txBody>
          <a:bodyPr/>
          <a:lstStyle/>
          <a:p>
            <a:r>
              <a:rPr lang="en-CA"/>
              <a:t>Identify attributes and populate model with them</a:t>
            </a:r>
          </a:p>
          <a:p>
            <a:endParaRPr lang="en-CA"/>
          </a:p>
          <a:p>
            <a:r>
              <a:rPr lang="en-CA"/>
              <a:t>Attributes can be revealed by the analysis of the system requirements</a:t>
            </a:r>
          </a:p>
          <a:p>
            <a:r>
              <a:rPr lang="en-CA"/>
              <a:t>For example, it is a requirement that all library users must be registered before they can use the library</a:t>
            </a:r>
          </a:p>
          <a:p>
            <a:pPr lvl="1"/>
            <a:r>
              <a:rPr lang="en-CA"/>
              <a:t>This means that we need to keep registration data about library users</a:t>
            </a:r>
          </a:p>
          <a:p>
            <a:pPr lvl="1"/>
            <a:r>
              <a:rPr lang="en-CA"/>
              <a:t>Library users are also provided with an account to keep track of the items loaned to them</a:t>
            </a:r>
          </a:p>
          <a:p>
            <a:r>
              <a:rPr lang="en-CA"/>
              <a:t>Library items may have the attributes title, description, and classmark</a:t>
            </a:r>
          </a:p>
          <a:p>
            <a:r>
              <a:rPr lang="en-CA"/>
              <a:t>Library users may have the attributes name, address, and library id</a:t>
            </a:r>
          </a:p>
        </p:txBody>
      </p:sp>
    </p:spTree>
    <p:extLst>
      <p:ext uri="{BB962C8B-B14F-4D97-AF65-F5344CB8AC3E}">
        <p14:creationId xmlns:p14="http://schemas.microsoft.com/office/powerpoint/2010/main" val="1960435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6848589-9953-4744-828B-BE5085949DC1}" type="slidenum">
              <a:rPr lang="en-CA"/>
              <a:pPr/>
              <a:t>24</a:t>
            </a:fld>
            <a:endParaRPr lang="en-CA"/>
          </a:p>
        </p:txBody>
      </p:sp>
      <p:sp>
        <p:nvSpPr>
          <p:cNvPr id="2109442" name="Rectangle 2"/>
          <p:cNvSpPr>
            <a:spLocks noGrp="1" noChangeArrowheads="1"/>
          </p:cNvSpPr>
          <p:nvPr>
            <p:ph type="title"/>
          </p:nvPr>
        </p:nvSpPr>
        <p:spPr/>
        <p:txBody>
          <a:bodyPr/>
          <a:lstStyle/>
          <a:p>
            <a:r>
              <a:rPr lang="en-CA"/>
              <a:t>OOA Methodology – Library Example – Step 4</a:t>
            </a:r>
          </a:p>
        </p:txBody>
      </p:sp>
      <p:sp>
        <p:nvSpPr>
          <p:cNvPr id="2109443" name="Rectangle 3"/>
          <p:cNvSpPr>
            <a:spLocks noGrp="1" noChangeArrowheads="1"/>
          </p:cNvSpPr>
          <p:nvPr>
            <p:ph type="body" idx="1"/>
          </p:nvPr>
        </p:nvSpPr>
        <p:spPr/>
        <p:txBody>
          <a:bodyPr/>
          <a:lstStyle/>
          <a:p>
            <a:r>
              <a:rPr lang="en-CA"/>
              <a:t>Identify object operations</a:t>
            </a:r>
          </a:p>
          <a:p>
            <a:endParaRPr lang="en-CA"/>
          </a:p>
          <a:p>
            <a:r>
              <a:rPr lang="en-CA"/>
              <a:t>This step is intended to describe operations to be performed on the objects</a:t>
            </a:r>
          </a:p>
          <a:p>
            <a:r>
              <a:rPr lang="en-CA"/>
              <a:t>Certain operations are implicit from the object structure</a:t>
            </a:r>
          </a:p>
          <a:p>
            <a:pPr lvl="1"/>
            <a:r>
              <a:rPr lang="en-CA"/>
              <a:t>CRUD operations (create – read – update – delete)</a:t>
            </a:r>
          </a:p>
          <a:p>
            <a:pPr lvl="1"/>
            <a:r>
              <a:rPr lang="en-CA"/>
              <a:t>Operations for accessing and modifying the attribute values (getters and setters)</a:t>
            </a:r>
          </a:p>
          <a:p>
            <a:pPr lvl="1"/>
            <a:r>
              <a:rPr lang="en-CA"/>
              <a:t>These operations are assumed and we need not show them explicitly in the model</a:t>
            </a:r>
          </a:p>
          <a:p>
            <a:r>
              <a:rPr lang="en-CA"/>
              <a:t>One way of identifying operations is by modeling the messages that may be passed between the objects</a:t>
            </a:r>
          </a:p>
        </p:txBody>
      </p:sp>
    </p:spTree>
    <p:extLst>
      <p:ext uri="{BB962C8B-B14F-4D97-AF65-F5344CB8AC3E}">
        <p14:creationId xmlns:p14="http://schemas.microsoft.com/office/powerpoint/2010/main" val="65902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307D80E7-05D0-4CB5-BAF3-F71D891F58F6}" type="slidenum">
              <a:rPr lang="en-CA"/>
              <a:pPr/>
              <a:t>25</a:t>
            </a:fld>
            <a:endParaRPr lang="en-CA"/>
          </a:p>
        </p:txBody>
      </p:sp>
      <p:sp>
        <p:nvSpPr>
          <p:cNvPr id="2089989" name="Rectangle 5"/>
          <p:cNvSpPr>
            <a:spLocks noGrp="1" noChangeArrowheads="1"/>
          </p:cNvSpPr>
          <p:nvPr>
            <p:ph type="title"/>
          </p:nvPr>
        </p:nvSpPr>
        <p:spPr/>
        <p:txBody>
          <a:bodyPr/>
          <a:lstStyle/>
          <a:p>
            <a:r>
              <a:rPr lang="en-CA"/>
              <a:t>OOA Methodology – Library Example – Step 4 (2)</a:t>
            </a:r>
          </a:p>
        </p:txBody>
      </p:sp>
      <p:sp>
        <p:nvSpPr>
          <p:cNvPr id="2089990" name="Rectangle 6"/>
          <p:cNvSpPr>
            <a:spLocks noGrp="1" noChangeArrowheads="1"/>
          </p:cNvSpPr>
          <p:nvPr>
            <p:ph type="body" idx="1"/>
          </p:nvPr>
        </p:nvSpPr>
        <p:spPr/>
        <p:txBody>
          <a:bodyPr/>
          <a:lstStyle/>
          <a:p>
            <a:r>
              <a:rPr lang="en-CA"/>
              <a:t>Identify messages between objects</a:t>
            </a:r>
          </a:p>
          <a:p>
            <a:endParaRPr lang="en-CA"/>
          </a:p>
          <a:p>
            <a:endParaRPr lang="en-CA"/>
          </a:p>
          <a:p>
            <a:endParaRPr lang="en-CA"/>
          </a:p>
          <a:p>
            <a:endParaRPr lang="en-CA"/>
          </a:p>
          <a:p>
            <a:endParaRPr lang="en-CA"/>
          </a:p>
          <a:p>
            <a:endParaRPr lang="en-CA"/>
          </a:p>
          <a:p>
            <a:endParaRPr lang="en-CA"/>
          </a:p>
          <a:p>
            <a:endParaRPr lang="en-CA"/>
          </a:p>
          <a:p>
            <a:endParaRPr lang="en-CA"/>
          </a:p>
          <a:p>
            <a:endParaRPr lang="en-CA"/>
          </a:p>
          <a:p>
            <a:r>
              <a:rPr lang="en-CA"/>
              <a:t>Find required messages for each scenario (play out the scenario), then take union of all messages</a:t>
            </a:r>
          </a:p>
          <a:p>
            <a:endParaRPr lang="en-CA"/>
          </a:p>
        </p:txBody>
      </p:sp>
      <p:graphicFrame>
        <p:nvGraphicFramePr>
          <p:cNvPr id="2089988" name="Object 4"/>
          <p:cNvGraphicFramePr>
            <a:graphicFrameLocks noChangeAspect="1"/>
          </p:cNvGraphicFramePr>
          <p:nvPr/>
        </p:nvGraphicFramePr>
        <p:xfrm>
          <a:off x="987425" y="1720850"/>
          <a:ext cx="7169150" cy="3284538"/>
        </p:xfrm>
        <a:graphic>
          <a:graphicData uri="http://schemas.openxmlformats.org/presentationml/2006/ole">
            <mc:AlternateContent xmlns:mc="http://schemas.openxmlformats.org/markup-compatibility/2006">
              <mc:Choice xmlns:v="urn:schemas-microsoft-com:vml" Requires="v">
                <p:oleObj spid="_x0000_s6151" name="Document" r:id="rId4" imgW="3983781" imgH="2239445" progId="Word.Document.8">
                  <p:embed/>
                </p:oleObj>
              </mc:Choice>
              <mc:Fallback>
                <p:oleObj name="Document" r:id="rId4" imgW="3983781" imgH="223944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1470" t="8209" r="4646" b="21335"/>
                      <a:stretch>
                        <a:fillRect/>
                      </a:stretch>
                    </p:blipFill>
                    <p:spPr bwMode="auto">
                      <a:xfrm>
                        <a:off x="987425" y="1720850"/>
                        <a:ext cx="7169150" cy="3284538"/>
                      </a:xfrm>
                      <a:prstGeom prst="rect">
                        <a:avLst/>
                      </a:prstGeom>
                      <a:noFill/>
                      <a:extLst>
                        <a:ext uri="{909E8E84-426E-40DD-AFC4-6F175D3DCCD1}">
                          <a14:hiddenFill xmlns:a14="http://schemas.microsoft.com/office/drawing/2010/main">
                            <a:blipFill dpi="0" rotWithShape="0">
                              <a:blip/>
                              <a:srcRect l="11470" t="8209" r="4646" b="21335"/>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63042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89988"/>
                                        </p:tgtEl>
                                        <p:attrNameLst>
                                          <p:attrName>style.visibility</p:attrName>
                                        </p:attrNameLst>
                                      </p:cBhvr>
                                      <p:to>
                                        <p:strVal val="visible"/>
                                      </p:to>
                                    </p:set>
                                    <p:animEffect transition="in" filter="wipe(left)">
                                      <p:cBhvr>
                                        <p:cTn id="7" dur="1000"/>
                                        <p:tgtEl>
                                          <p:spTgt spid="2089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8999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99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A8136CF-A8C8-405D-B263-91E40FAB4D05}" type="slidenum">
              <a:rPr lang="en-CA"/>
              <a:pPr/>
              <a:t>26</a:t>
            </a:fld>
            <a:endParaRPr lang="en-CA"/>
          </a:p>
        </p:txBody>
      </p:sp>
      <p:sp>
        <p:nvSpPr>
          <p:cNvPr id="2092037" name="Rectangle 5"/>
          <p:cNvSpPr>
            <a:spLocks noGrp="1" noChangeArrowheads="1"/>
          </p:cNvSpPr>
          <p:nvPr>
            <p:ph type="title"/>
          </p:nvPr>
        </p:nvSpPr>
        <p:spPr/>
        <p:txBody>
          <a:bodyPr/>
          <a:lstStyle/>
          <a:p>
            <a:r>
              <a:rPr lang="en-CA"/>
              <a:t>OOA Methodology – Library Example – Step 4 (3)</a:t>
            </a:r>
          </a:p>
        </p:txBody>
      </p:sp>
      <p:sp>
        <p:nvSpPr>
          <p:cNvPr id="2092038" name="Rectangle 6"/>
          <p:cNvSpPr>
            <a:spLocks noGrp="1" noChangeArrowheads="1"/>
          </p:cNvSpPr>
          <p:nvPr>
            <p:ph type="body" idx="1"/>
          </p:nvPr>
        </p:nvSpPr>
        <p:spPr/>
        <p:txBody>
          <a:bodyPr/>
          <a:lstStyle/>
          <a:p>
            <a:r>
              <a:rPr lang="en-CA"/>
              <a:t>Populate model of library user with discovered operations</a:t>
            </a:r>
          </a:p>
          <a:p>
            <a:endParaRPr lang="en-CA"/>
          </a:p>
        </p:txBody>
      </p:sp>
      <p:graphicFrame>
        <p:nvGraphicFramePr>
          <p:cNvPr id="2092036" name="Object 4"/>
          <p:cNvGraphicFramePr>
            <a:graphicFrameLocks noChangeAspect="1"/>
          </p:cNvGraphicFramePr>
          <p:nvPr/>
        </p:nvGraphicFramePr>
        <p:xfrm>
          <a:off x="1104900" y="1392238"/>
          <a:ext cx="6932613" cy="4921250"/>
        </p:xfrm>
        <a:graphic>
          <a:graphicData uri="http://schemas.openxmlformats.org/presentationml/2006/ole">
            <mc:AlternateContent xmlns:mc="http://schemas.openxmlformats.org/markup-compatibility/2006">
              <mc:Choice xmlns:v="urn:schemas-microsoft-com:vml" Requires="v">
                <p:oleObj spid="_x0000_s7175" name="Document" r:id="rId4" imgW="4290281" imgH="2831479" progId="Word.Document.8">
                  <p:embed/>
                </p:oleObj>
              </mc:Choice>
              <mc:Fallback>
                <p:oleObj name="Document" r:id="rId4" imgW="4290281" imgH="283147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198" r="3668"/>
                      <a:stretch>
                        <a:fillRect/>
                      </a:stretch>
                    </p:blipFill>
                    <p:spPr bwMode="auto">
                      <a:xfrm>
                        <a:off x="1104900" y="1392238"/>
                        <a:ext cx="6932613" cy="4921250"/>
                      </a:xfrm>
                      <a:prstGeom prst="rect">
                        <a:avLst/>
                      </a:prstGeom>
                      <a:noFill/>
                      <a:extLst>
                        <a:ext uri="{909E8E84-426E-40DD-AFC4-6F175D3DCCD1}">
                          <a14:hiddenFill xmlns:a14="http://schemas.microsoft.com/office/drawing/2010/main">
                            <a:blipFill dpi="0" rotWithShape="0">
                              <a:blip/>
                              <a:srcRect l="3198" r="3668"/>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102314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92036"/>
                                        </p:tgtEl>
                                        <p:attrNameLst>
                                          <p:attrName>style.visibility</p:attrName>
                                        </p:attrNameLst>
                                      </p:cBhvr>
                                      <p:to>
                                        <p:strVal val="visible"/>
                                      </p:to>
                                    </p:set>
                                    <p:animEffect transition="in" filter="wipe(left)">
                                      <p:cBhvr>
                                        <p:cTn id="7" dur="1000"/>
                                        <p:tgtEl>
                                          <p:spTgt spid="209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43AC5A88-E4FF-41E4-A607-423740DD4235}" type="slidenum">
              <a:rPr lang="en-CA"/>
              <a:pPr/>
              <a:t>27</a:t>
            </a:fld>
            <a:endParaRPr lang="en-CA"/>
          </a:p>
        </p:txBody>
      </p:sp>
      <p:sp>
        <p:nvSpPr>
          <p:cNvPr id="2094085" name="Rectangle 5"/>
          <p:cNvSpPr>
            <a:spLocks noGrp="1" noChangeArrowheads="1"/>
          </p:cNvSpPr>
          <p:nvPr>
            <p:ph type="title"/>
          </p:nvPr>
        </p:nvSpPr>
        <p:spPr/>
        <p:txBody>
          <a:bodyPr/>
          <a:lstStyle/>
          <a:p>
            <a:r>
              <a:rPr lang="en-CA"/>
              <a:t>OOA Methodology – Library Example – Step 4 (4)</a:t>
            </a:r>
          </a:p>
        </p:txBody>
      </p:sp>
      <p:sp>
        <p:nvSpPr>
          <p:cNvPr id="2094086" name="Rectangle 6"/>
          <p:cNvSpPr>
            <a:spLocks noGrp="1" noChangeArrowheads="1"/>
          </p:cNvSpPr>
          <p:nvPr>
            <p:ph type="body" idx="1"/>
          </p:nvPr>
        </p:nvSpPr>
        <p:spPr/>
        <p:txBody>
          <a:bodyPr/>
          <a:lstStyle/>
          <a:p>
            <a:r>
              <a:rPr lang="en-CA"/>
              <a:t>Populate model of library item with discovered operations</a:t>
            </a:r>
          </a:p>
          <a:p>
            <a:endParaRPr lang="en-CA"/>
          </a:p>
        </p:txBody>
      </p:sp>
      <p:graphicFrame>
        <p:nvGraphicFramePr>
          <p:cNvPr id="2094084" name="Object 4"/>
          <p:cNvGraphicFramePr>
            <a:graphicFrameLocks noChangeAspect="1"/>
          </p:cNvGraphicFramePr>
          <p:nvPr/>
        </p:nvGraphicFramePr>
        <p:xfrm>
          <a:off x="441325" y="1357313"/>
          <a:ext cx="5311775" cy="5180012"/>
        </p:xfrm>
        <a:graphic>
          <a:graphicData uri="http://schemas.openxmlformats.org/presentationml/2006/ole">
            <mc:AlternateContent xmlns:mc="http://schemas.openxmlformats.org/markup-compatibility/2006">
              <mc:Choice xmlns:v="urn:schemas-microsoft-com:vml" Requires="v">
                <p:oleObj spid="_x0000_s8199" name="Document" r:id="rId4" imgW="3887617" imgH="3875355" progId="Word.Document.8">
                  <p:embed/>
                </p:oleObj>
              </mc:Choice>
              <mc:Fallback>
                <p:oleObj name="Document" r:id="rId4" imgW="3887617" imgH="387535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1357313"/>
                        <a:ext cx="5311775" cy="51800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94088" name="Text Box 8"/>
          <p:cNvSpPr txBox="1">
            <a:spLocks noChangeArrowheads="1"/>
          </p:cNvSpPr>
          <p:nvPr/>
        </p:nvSpPr>
        <p:spPr bwMode="auto">
          <a:xfrm>
            <a:off x="5913438" y="1419225"/>
            <a:ext cx="2941637" cy="3148013"/>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spAutoFit/>
          </a:bodyPr>
          <a:lstStyle>
            <a:lvl1pPr defTabSz="762000" eaLnBrk="0" hangingPunct="0">
              <a:spcBef>
                <a:spcPct val="0"/>
              </a:spcBef>
              <a:defRPr sz="2400">
                <a:solidFill>
                  <a:schemeClr val="tx1"/>
                </a:solidFill>
                <a:latin typeface="Times New Roman" pitchFamily="18" charset="0"/>
              </a:defRPr>
            </a:lvl1pPr>
            <a:lvl2pPr marL="571500" defTabSz="762000" eaLnBrk="0" hangingPunct="0">
              <a:spcBef>
                <a:spcPct val="0"/>
              </a:spcBef>
              <a:defRPr sz="2400">
                <a:solidFill>
                  <a:schemeClr val="tx1"/>
                </a:solidFill>
                <a:latin typeface="Times New Roman" pitchFamily="18" charset="0"/>
              </a:defRPr>
            </a:lvl2pPr>
            <a:lvl3pPr marL="1143000" defTabSz="762000" eaLnBrk="0" hangingPunct="0">
              <a:spcBef>
                <a:spcPct val="0"/>
              </a:spcBef>
              <a:defRPr sz="2400">
                <a:solidFill>
                  <a:schemeClr val="tx1"/>
                </a:solidFill>
                <a:latin typeface="Times New Roman" pitchFamily="18" charset="0"/>
              </a:defRPr>
            </a:lvl3pPr>
            <a:lvl4pPr marL="1714500" defTabSz="762000" eaLnBrk="0" hangingPunct="0">
              <a:spcBef>
                <a:spcPct val="0"/>
              </a:spcBef>
              <a:defRPr sz="2400">
                <a:solidFill>
                  <a:schemeClr val="tx1"/>
                </a:solidFill>
                <a:latin typeface="Times New Roman" pitchFamily="18" charset="0"/>
              </a:defRPr>
            </a:lvl4pPr>
            <a:lvl5pPr marL="2286000" defTabSz="762000" eaLnBrk="0" hangingPunct="0">
              <a:spcBef>
                <a:spcPct val="0"/>
              </a:spcBef>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solidFill>
                  <a:schemeClr val="folHlink"/>
                </a:solidFill>
                <a:latin typeface="Arial" charset="0"/>
              </a:rPr>
              <a:t>Note: This makes no sense as a model of the problem domain. How can a book (library item) perform the method acquire or return </a:t>
            </a:r>
            <a:r>
              <a:rPr lang="fr-CA" sz="1600">
                <a:solidFill>
                  <a:schemeClr val="folHlink"/>
                </a:solidFill>
                <a:latin typeface="Arial" charset="0"/>
              </a:rPr>
              <a:t>?</a:t>
            </a:r>
          </a:p>
          <a:p>
            <a:pPr eaLnBrk="1" hangingPunct="1">
              <a:spcBef>
                <a:spcPct val="50000"/>
              </a:spcBef>
            </a:pPr>
            <a:r>
              <a:rPr lang="fr-CA" sz="1600">
                <a:solidFill>
                  <a:schemeClr val="folHlink"/>
                </a:solidFill>
                <a:latin typeface="Arial" charset="0"/>
              </a:rPr>
              <a:t>It may, however, make sense as the internal design of the system-to-be. In this case the objects  are instances within the computer system that should reflect the objects in the real world.</a:t>
            </a:r>
            <a:endParaRPr lang="en-US" sz="1600">
              <a:solidFill>
                <a:schemeClr val="folHlink"/>
              </a:solidFill>
              <a:latin typeface="Arial" charset="0"/>
            </a:endParaRPr>
          </a:p>
        </p:txBody>
      </p:sp>
    </p:spTree>
    <p:extLst>
      <p:ext uri="{BB962C8B-B14F-4D97-AF65-F5344CB8AC3E}">
        <p14:creationId xmlns:p14="http://schemas.microsoft.com/office/powerpoint/2010/main" val="1220748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94084"/>
                                        </p:tgtEl>
                                        <p:attrNameLst>
                                          <p:attrName>style.visibility</p:attrName>
                                        </p:attrNameLst>
                                      </p:cBhvr>
                                      <p:to>
                                        <p:strVal val="visible"/>
                                      </p:to>
                                    </p:set>
                                    <p:animEffect transition="in" filter="wipe(left)">
                                      <p:cBhvr>
                                        <p:cTn id="7" dur="1000"/>
                                        <p:tgtEl>
                                          <p:spTgt spid="209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64FCD21-A5B8-4CF2-9F99-27FABDFB9A2C}" type="slidenum">
              <a:rPr lang="en-CA"/>
              <a:pPr/>
              <a:t>28</a:t>
            </a:fld>
            <a:endParaRPr lang="en-CA"/>
          </a:p>
        </p:txBody>
      </p:sp>
      <p:sp>
        <p:nvSpPr>
          <p:cNvPr id="2096135" name="Rectangle 7"/>
          <p:cNvSpPr>
            <a:spLocks noGrp="1" noChangeArrowheads="1"/>
          </p:cNvSpPr>
          <p:nvPr>
            <p:ph type="title"/>
          </p:nvPr>
        </p:nvSpPr>
        <p:spPr/>
        <p:txBody>
          <a:bodyPr/>
          <a:lstStyle/>
          <a:p>
            <a:r>
              <a:rPr lang="en-CA"/>
              <a:t>OOA Methodology – Library Example – Step 5 </a:t>
            </a:r>
          </a:p>
        </p:txBody>
      </p:sp>
      <p:sp>
        <p:nvSpPr>
          <p:cNvPr id="2096136" name="Rectangle 8"/>
          <p:cNvSpPr>
            <a:spLocks noGrp="1" noChangeArrowheads="1"/>
          </p:cNvSpPr>
          <p:nvPr>
            <p:ph type="body" idx="1"/>
          </p:nvPr>
        </p:nvSpPr>
        <p:spPr/>
        <p:txBody>
          <a:bodyPr/>
          <a:lstStyle/>
          <a:p>
            <a:r>
              <a:rPr lang="en-CA"/>
              <a:t>Define the messages that may be passed between objects</a:t>
            </a:r>
          </a:p>
          <a:p>
            <a:endParaRPr lang="en-CA"/>
          </a:p>
        </p:txBody>
      </p:sp>
      <p:graphicFrame>
        <p:nvGraphicFramePr>
          <p:cNvPr id="2096132" name="Object 4"/>
          <p:cNvGraphicFramePr>
            <a:graphicFrameLocks noChangeAspect="1"/>
          </p:cNvGraphicFramePr>
          <p:nvPr/>
        </p:nvGraphicFramePr>
        <p:xfrm>
          <a:off x="336550" y="1939925"/>
          <a:ext cx="8469313" cy="3881438"/>
        </p:xfrm>
        <a:graphic>
          <a:graphicData uri="http://schemas.openxmlformats.org/presentationml/2006/ole">
            <mc:AlternateContent xmlns:mc="http://schemas.openxmlformats.org/markup-compatibility/2006">
              <mc:Choice xmlns:v="urn:schemas-microsoft-com:vml" Requires="v">
                <p:oleObj spid="_x0000_s9223" name="Document" r:id="rId4" imgW="4403013" imgH="2006874" progId="Word.Document.8">
                  <p:embed/>
                </p:oleObj>
              </mc:Choice>
              <mc:Fallback>
                <p:oleObj name="Document" r:id="rId4" imgW="4403013" imgH="200687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550" y="1939925"/>
                        <a:ext cx="8469313" cy="38814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213144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96132"/>
                                        </p:tgtEl>
                                        <p:attrNameLst>
                                          <p:attrName>style.visibility</p:attrName>
                                        </p:attrNameLst>
                                      </p:cBhvr>
                                      <p:to>
                                        <p:strVal val="visible"/>
                                      </p:to>
                                    </p:set>
                                    <p:animEffect transition="in" filter="wipe(left)">
                                      <p:cBhvr>
                                        <p:cTn id="7" dur="1000"/>
                                        <p:tgtEl>
                                          <p:spTgt spid="209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860D323-87E4-4AE6-9D58-3E73F34EAE3F}" type="slidenum">
              <a:rPr lang="en-CA"/>
              <a:pPr/>
              <a:t>29</a:t>
            </a:fld>
            <a:endParaRPr lang="en-CA"/>
          </a:p>
        </p:txBody>
      </p:sp>
      <p:sp>
        <p:nvSpPr>
          <p:cNvPr id="2098182" name="Rectangle 6"/>
          <p:cNvSpPr>
            <a:spLocks noGrp="1" noChangeArrowheads="1"/>
          </p:cNvSpPr>
          <p:nvPr>
            <p:ph type="title"/>
          </p:nvPr>
        </p:nvSpPr>
        <p:spPr/>
        <p:txBody>
          <a:bodyPr/>
          <a:lstStyle/>
          <a:p>
            <a:r>
              <a:rPr lang="en-CA"/>
              <a:t>OO Analysis – Problems (1)</a:t>
            </a:r>
          </a:p>
        </p:txBody>
      </p:sp>
      <p:sp>
        <p:nvSpPr>
          <p:cNvPr id="2098183" name="Rectangle 7"/>
          <p:cNvSpPr>
            <a:spLocks noGrp="1" noChangeArrowheads="1"/>
          </p:cNvSpPr>
          <p:nvPr>
            <p:ph type="body" idx="1"/>
          </p:nvPr>
        </p:nvSpPr>
        <p:spPr/>
        <p:txBody>
          <a:bodyPr/>
          <a:lstStyle/>
          <a:p>
            <a:r>
              <a:rPr lang="en-CA"/>
              <a:t>Caution: Not really analysis</a:t>
            </a:r>
          </a:p>
          <a:p>
            <a:pPr lvl="1"/>
            <a:r>
              <a:rPr lang="en-CA"/>
              <a:t>Most OOA approaches actually address high-level design</a:t>
            </a:r>
          </a:p>
          <a:p>
            <a:pPr lvl="1"/>
            <a:r>
              <a:rPr lang="en-CA"/>
              <a:t>Assume a pre-existing requirements document</a:t>
            </a:r>
          </a:p>
          <a:p>
            <a:pPr lvl="1"/>
            <a:r>
              <a:rPr lang="en-CA"/>
              <a:t>Class diagrams can however be used for analysis, especially for the description of domain concepts</a:t>
            </a:r>
          </a:p>
          <a:p>
            <a:r>
              <a:rPr lang="en-CA"/>
              <a:t>Use case analysis supplements OOA, filling in some gaps</a:t>
            </a:r>
          </a:p>
          <a:p>
            <a:endParaRPr lang="en-CA"/>
          </a:p>
          <a:p>
            <a:r>
              <a:rPr lang="en-CA"/>
              <a:t>Further composition and decomposition problems</a:t>
            </a:r>
          </a:p>
          <a:p>
            <a:pPr lvl="1"/>
            <a:r>
              <a:rPr lang="en-CA"/>
              <a:t>Related requirements cannot all be assigned to a single component or a single class</a:t>
            </a:r>
          </a:p>
          <a:p>
            <a:pPr lvl="1"/>
            <a:r>
              <a:rPr lang="en-CA"/>
              <a:t>One scenario may affect several classes at once</a:t>
            </a:r>
          </a:p>
          <a:p>
            <a:pPr lvl="1"/>
            <a:r>
              <a:rPr lang="en-CA"/>
              <a:t>OO modularization is not perfect either...</a:t>
            </a:r>
          </a:p>
          <a:p>
            <a:pPr lvl="2">
              <a:buFontTx/>
              <a:buNone/>
            </a:pPr>
            <a:r>
              <a:rPr lang="en-CA">
                <a:sym typeface="Wingdings" pitchFamily="2" charset="2"/>
              </a:rPr>
              <a:t> </a:t>
            </a:r>
            <a:r>
              <a:rPr lang="en-CA"/>
              <a:t>Scattering and tangling effects - Motivation for aspect-oriented analysis and design </a:t>
            </a:r>
          </a:p>
        </p:txBody>
      </p:sp>
    </p:spTree>
    <p:extLst>
      <p:ext uri="{BB962C8B-B14F-4D97-AF65-F5344CB8AC3E}">
        <p14:creationId xmlns:p14="http://schemas.microsoft.com/office/powerpoint/2010/main" val="3260827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981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981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981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981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981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81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81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981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981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981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81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EB05349-73FE-41D2-9CFD-C627BC6D9A81}" type="slidenum">
              <a:rPr lang="en-CA"/>
              <a:pPr/>
              <a:t>3</a:t>
            </a:fld>
            <a:endParaRPr lang="en-CA"/>
          </a:p>
        </p:txBody>
      </p:sp>
      <p:sp>
        <p:nvSpPr>
          <p:cNvPr id="2260994" name="Rectangle 2"/>
          <p:cNvSpPr>
            <a:spLocks noGrp="1" noChangeArrowheads="1"/>
          </p:cNvSpPr>
          <p:nvPr>
            <p:ph type="title"/>
          </p:nvPr>
        </p:nvSpPr>
        <p:spPr/>
        <p:txBody>
          <a:bodyPr/>
          <a:lstStyle/>
          <a:p>
            <a:r>
              <a:rPr lang="en-US"/>
              <a:t>Entity-relationship modeling (ERM)</a:t>
            </a:r>
          </a:p>
        </p:txBody>
      </p:sp>
      <p:sp>
        <p:nvSpPr>
          <p:cNvPr id="2260995" name="Rectangle 3"/>
          <p:cNvSpPr>
            <a:spLocks noGrp="1" noChangeArrowheads="1"/>
          </p:cNvSpPr>
          <p:nvPr>
            <p:ph type="body" idx="1"/>
          </p:nvPr>
        </p:nvSpPr>
        <p:spPr/>
        <p:txBody>
          <a:bodyPr/>
          <a:lstStyle/>
          <a:p>
            <a:pPr>
              <a:buFontTx/>
              <a:buNone/>
            </a:pPr>
            <a:r>
              <a:rPr lang="en-US"/>
              <a:t>Entity-Relationship modeling </a:t>
            </a:r>
            <a:r>
              <a:rPr lang="en-US" sz="1600"/>
              <a:t>(originally proposed by Peter Chen in 1976)</a:t>
            </a:r>
          </a:p>
          <a:p>
            <a:r>
              <a:rPr lang="en-US"/>
              <a:t>Concepts: </a:t>
            </a:r>
          </a:p>
          <a:p>
            <a:pPr lvl="1"/>
            <a:r>
              <a:rPr lang="en-US">
                <a:solidFill>
                  <a:schemeClr val="folHlink"/>
                </a:solidFill>
              </a:rPr>
              <a:t>Entity</a:t>
            </a:r>
            <a:r>
              <a:rPr lang="en-US"/>
              <a:t>: represents a type of entity instances, defines the properties that hold for all such instances.   </a:t>
            </a:r>
          </a:p>
          <a:p>
            <a:pPr lvl="1"/>
            <a:r>
              <a:rPr lang="en-US">
                <a:solidFill>
                  <a:schemeClr val="folHlink"/>
                </a:solidFill>
              </a:rPr>
              <a:t>Relationship</a:t>
            </a:r>
            <a:r>
              <a:rPr lang="en-US"/>
              <a:t>: represents relationship instances that hold between certain pairs of entity instances. </a:t>
            </a:r>
          </a:p>
          <a:p>
            <a:pPr lvl="2"/>
            <a:r>
              <a:rPr lang="en-US"/>
              <a:t>The related entity types are also called </a:t>
            </a:r>
            <a:r>
              <a:rPr lang="en-US">
                <a:solidFill>
                  <a:schemeClr val="folHlink"/>
                </a:solidFill>
              </a:rPr>
              <a:t>roles</a:t>
            </a:r>
            <a:r>
              <a:rPr lang="en-US"/>
              <a:t>.</a:t>
            </a:r>
          </a:p>
          <a:p>
            <a:pPr lvl="2"/>
            <a:r>
              <a:rPr lang="en-US">
                <a:solidFill>
                  <a:schemeClr val="folHlink"/>
                </a:solidFill>
              </a:rPr>
              <a:t>Multiplicity information</a:t>
            </a:r>
            <a:r>
              <a:rPr lang="en-US"/>
              <a:t> indicate how many instances of the “other” side may be related to a given instance of “this” side.</a:t>
            </a:r>
          </a:p>
          <a:p>
            <a:pPr lvl="1"/>
            <a:r>
              <a:rPr lang="en-US">
                <a:solidFill>
                  <a:schemeClr val="folHlink"/>
                </a:solidFill>
              </a:rPr>
              <a:t>Attribute</a:t>
            </a:r>
            <a:r>
              <a:rPr lang="en-US">
                <a:solidFill>
                  <a:schemeClr val="tx1"/>
                </a:solidFill>
              </a:rPr>
              <a:t>: An entity or a relationship may have one or several attributes. Each attribute is identified by a name and its type, where such a type is usually some simple data type such as integer or character string. Note: An entity type is normally not used as the type of an attribute, because such a situation is rather represented by a relationship between the given entity and the attribute type.</a:t>
            </a:r>
            <a:endParaRPr lang="en-US">
              <a:solidFill>
                <a:schemeClr val="folHlink"/>
              </a:solidFill>
            </a:endParaRPr>
          </a:p>
        </p:txBody>
      </p:sp>
    </p:spTree>
    <p:extLst>
      <p:ext uri="{BB962C8B-B14F-4D97-AF65-F5344CB8AC3E}">
        <p14:creationId xmlns:p14="http://schemas.microsoft.com/office/powerpoint/2010/main" val="1598330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3"/>
          <p:cNvSpPr>
            <a:spLocks noGrp="1"/>
          </p:cNvSpPr>
          <p:nvPr>
            <p:ph type="sldNum" sz="quarter" idx="10"/>
          </p:nvPr>
        </p:nvSpPr>
        <p:spPr/>
        <p:txBody>
          <a:bodyPr/>
          <a:lstStyle/>
          <a:p>
            <a:fld id="{2755AB18-A6E1-4064-A69C-9780A19667B9}" type="slidenum">
              <a:rPr lang="en-CA"/>
              <a:pPr/>
              <a:t>30</a:t>
            </a:fld>
            <a:endParaRPr lang="en-CA"/>
          </a:p>
        </p:txBody>
      </p:sp>
      <p:sp>
        <p:nvSpPr>
          <p:cNvPr id="2100269" name="Rectangle 45"/>
          <p:cNvSpPr>
            <a:spLocks noGrp="1" noChangeArrowheads="1"/>
          </p:cNvSpPr>
          <p:nvPr>
            <p:ph type="title"/>
          </p:nvPr>
        </p:nvSpPr>
        <p:spPr/>
        <p:txBody>
          <a:bodyPr/>
          <a:lstStyle/>
          <a:p>
            <a:r>
              <a:rPr lang="en-CA"/>
              <a:t>OO Analysis – Problems (2)</a:t>
            </a:r>
          </a:p>
        </p:txBody>
      </p:sp>
      <p:sp>
        <p:nvSpPr>
          <p:cNvPr id="2100227" name="Freeform 3"/>
          <p:cNvSpPr>
            <a:spLocks/>
          </p:cNvSpPr>
          <p:nvPr/>
        </p:nvSpPr>
        <p:spPr bwMode="auto">
          <a:xfrm>
            <a:off x="4468813" y="4992688"/>
            <a:ext cx="2157412" cy="877887"/>
          </a:xfrm>
          <a:custGeom>
            <a:avLst/>
            <a:gdLst>
              <a:gd name="T0" fmla="*/ 873 w 1359"/>
              <a:gd name="T1" fmla="*/ 9 h 553"/>
              <a:gd name="T2" fmla="*/ 129 w 1359"/>
              <a:gd name="T3" fmla="*/ 31 h 553"/>
              <a:gd name="T4" fmla="*/ 134 w 1359"/>
              <a:gd name="T5" fmla="*/ 194 h 553"/>
              <a:gd name="T6" fmla="*/ 797 w 1359"/>
              <a:gd name="T7" fmla="*/ 194 h 553"/>
              <a:gd name="T8" fmla="*/ 846 w 1359"/>
              <a:gd name="T9" fmla="*/ 324 h 553"/>
              <a:gd name="T10" fmla="*/ 134 w 1359"/>
              <a:gd name="T11" fmla="*/ 373 h 553"/>
              <a:gd name="T12" fmla="*/ 91 w 1359"/>
              <a:gd name="T13" fmla="*/ 487 h 553"/>
              <a:gd name="T14" fmla="*/ 678 w 1359"/>
              <a:gd name="T15" fmla="*/ 498 h 553"/>
              <a:gd name="T16" fmla="*/ 1243 w 1359"/>
              <a:gd name="T17" fmla="*/ 529 h 553"/>
              <a:gd name="T18" fmla="*/ 1359 w 1359"/>
              <a:gd name="T19" fmla="*/ 35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553">
                <a:moveTo>
                  <a:pt x="873" y="9"/>
                </a:moveTo>
                <a:cubicBezTo>
                  <a:pt x="750" y="13"/>
                  <a:pt x="252" y="0"/>
                  <a:pt x="129" y="31"/>
                </a:cubicBezTo>
                <a:cubicBezTo>
                  <a:pt x="6" y="62"/>
                  <a:pt x="23" y="167"/>
                  <a:pt x="134" y="194"/>
                </a:cubicBezTo>
                <a:cubicBezTo>
                  <a:pt x="245" y="221"/>
                  <a:pt x="678" y="172"/>
                  <a:pt x="797" y="194"/>
                </a:cubicBezTo>
                <a:cubicBezTo>
                  <a:pt x="916" y="216"/>
                  <a:pt x="956" y="294"/>
                  <a:pt x="846" y="324"/>
                </a:cubicBezTo>
                <a:cubicBezTo>
                  <a:pt x="736" y="354"/>
                  <a:pt x="260" y="346"/>
                  <a:pt x="134" y="373"/>
                </a:cubicBezTo>
                <a:cubicBezTo>
                  <a:pt x="8" y="400"/>
                  <a:pt x="0" y="466"/>
                  <a:pt x="91" y="487"/>
                </a:cubicBezTo>
                <a:cubicBezTo>
                  <a:pt x="182" y="508"/>
                  <a:pt x="486" y="491"/>
                  <a:pt x="678" y="498"/>
                </a:cubicBezTo>
                <a:cubicBezTo>
                  <a:pt x="870" y="505"/>
                  <a:pt x="1130" y="553"/>
                  <a:pt x="1243" y="529"/>
                </a:cubicBezTo>
                <a:cubicBezTo>
                  <a:pt x="1356" y="505"/>
                  <a:pt x="1335" y="391"/>
                  <a:pt x="1359" y="354"/>
                </a:cubicBezTo>
              </a:path>
            </a:pathLst>
          </a:custGeom>
          <a:noFill/>
          <a:ln w="127000" cap="flat" cmpd="sng">
            <a:solidFill>
              <a:srgbClr val="FFF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00228" name="Group 4"/>
          <p:cNvGrpSpPr>
            <a:grpSpLocks/>
          </p:cNvGrpSpPr>
          <p:nvPr/>
        </p:nvGrpSpPr>
        <p:grpSpPr bwMode="auto">
          <a:xfrm>
            <a:off x="471488" y="1530350"/>
            <a:ext cx="1871662" cy="2276475"/>
            <a:chOff x="82" y="2524"/>
            <a:chExt cx="1179" cy="1434"/>
          </a:xfrm>
        </p:grpSpPr>
        <p:sp>
          <p:nvSpPr>
            <p:cNvPr id="2100229" name="Rectangle 5"/>
            <p:cNvSpPr>
              <a:spLocks noChangeArrowheads="1"/>
            </p:cNvSpPr>
            <p:nvPr/>
          </p:nvSpPr>
          <p:spPr bwMode="auto">
            <a:xfrm>
              <a:off x="82" y="2524"/>
              <a:ext cx="1179"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600" b="1">
                  <a:latin typeface="Times New Roman" pitchFamily="18" charset="0"/>
                </a:rPr>
                <a:t>Requirement1 (R1)</a:t>
              </a:r>
            </a:p>
          </p:txBody>
        </p:sp>
        <p:sp>
          <p:nvSpPr>
            <p:cNvPr id="2100230" name="Rectangle 6"/>
            <p:cNvSpPr>
              <a:spLocks noChangeArrowheads="1"/>
            </p:cNvSpPr>
            <p:nvPr/>
          </p:nvSpPr>
          <p:spPr bwMode="auto">
            <a:xfrm>
              <a:off x="82" y="2838"/>
              <a:ext cx="1179"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600" b="1">
                  <a:latin typeface="Times New Roman" pitchFamily="18" charset="0"/>
                </a:rPr>
                <a:t>Requirement2 (R2)</a:t>
              </a:r>
            </a:p>
          </p:txBody>
        </p:sp>
        <p:sp>
          <p:nvSpPr>
            <p:cNvPr id="2100231" name="Rectangle 7"/>
            <p:cNvSpPr>
              <a:spLocks noChangeArrowheads="1"/>
            </p:cNvSpPr>
            <p:nvPr/>
          </p:nvSpPr>
          <p:spPr bwMode="auto">
            <a:xfrm>
              <a:off x="82" y="3153"/>
              <a:ext cx="1179"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600" b="1">
                  <a:latin typeface="Times New Roman" pitchFamily="18" charset="0"/>
                </a:rPr>
                <a:t>Requirement3 (R3)</a:t>
              </a:r>
            </a:p>
          </p:txBody>
        </p:sp>
        <p:sp>
          <p:nvSpPr>
            <p:cNvPr id="2100232" name="Rectangle 8"/>
            <p:cNvSpPr>
              <a:spLocks noChangeArrowheads="1"/>
            </p:cNvSpPr>
            <p:nvPr/>
          </p:nvSpPr>
          <p:spPr bwMode="auto">
            <a:xfrm>
              <a:off x="82" y="3740"/>
              <a:ext cx="1179"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600" b="1">
                  <a:latin typeface="Times New Roman" pitchFamily="18" charset="0"/>
                </a:rPr>
                <a:t>RequirementN (RN)</a:t>
              </a:r>
            </a:p>
          </p:txBody>
        </p:sp>
        <p:sp>
          <p:nvSpPr>
            <p:cNvPr id="2100233" name="Text Box 9"/>
            <p:cNvSpPr txBox="1">
              <a:spLocks noChangeArrowheads="1"/>
            </p:cNvSpPr>
            <p:nvPr/>
          </p:nvSpPr>
          <p:spPr bwMode="auto">
            <a:xfrm>
              <a:off x="82" y="3468"/>
              <a:ext cx="596"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pPr>
              <a:r>
                <a:rPr lang="en-CA" sz="7200" b="1" baseline="50000">
                  <a:latin typeface="Times New Roman" pitchFamily="18" charset="0"/>
                </a:rPr>
                <a:t>…</a:t>
              </a:r>
              <a:r>
                <a:rPr lang="en-CA" sz="4800">
                  <a:latin typeface="Times New Roman" pitchFamily="18" charset="0"/>
                </a:rPr>
                <a:t> </a:t>
              </a:r>
            </a:p>
          </p:txBody>
        </p:sp>
      </p:grpSp>
      <p:sp>
        <p:nvSpPr>
          <p:cNvPr id="2100234" name="Freeform 10"/>
          <p:cNvSpPr>
            <a:spLocks/>
          </p:cNvSpPr>
          <p:nvPr/>
        </p:nvSpPr>
        <p:spPr bwMode="auto">
          <a:xfrm>
            <a:off x="2789238" y="2016125"/>
            <a:ext cx="4979987" cy="3087688"/>
          </a:xfrm>
          <a:custGeom>
            <a:avLst/>
            <a:gdLst>
              <a:gd name="T0" fmla="*/ 2693 w 3137"/>
              <a:gd name="T1" fmla="*/ 0 h 1945"/>
              <a:gd name="T2" fmla="*/ 2315 w 3137"/>
              <a:gd name="T3" fmla="*/ 367 h 1945"/>
              <a:gd name="T4" fmla="*/ 1201 w 3137"/>
              <a:gd name="T5" fmla="*/ 378 h 1945"/>
              <a:gd name="T6" fmla="*/ 349 w 3137"/>
              <a:gd name="T7" fmla="*/ 598 h 1945"/>
              <a:gd name="T8" fmla="*/ 22 w 3137"/>
              <a:gd name="T9" fmla="*/ 1174 h 1945"/>
              <a:gd name="T10" fmla="*/ 219 w 3137"/>
              <a:gd name="T11" fmla="*/ 1293 h 1945"/>
              <a:gd name="T12" fmla="*/ 1069 w 3137"/>
              <a:gd name="T13" fmla="*/ 1282 h 1945"/>
              <a:gd name="T14" fmla="*/ 2040 w 3137"/>
              <a:gd name="T15" fmla="*/ 1270 h 1945"/>
              <a:gd name="T16" fmla="*/ 3009 w 3137"/>
              <a:gd name="T17" fmla="*/ 1270 h 1945"/>
              <a:gd name="T18" fmla="*/ 2811 w 3137"/>
              <a:gd name="T19" fmla="*/ 1468 h 1945"/>
              <a:gd name="T20" fmla="*/ 2320 w 3137"/>
              <a:gd name="T21" fmla="*/ 1491 h 1945"/>
              <a:gd name="T22" fmla="*/ 2047 w 3137"/>
              <a:gd name="T23" fmla="*/ 1694 h 1945"/>
              <a:gd name="T24" fmla="*/ 1911 w 3137"/>
              <a:gd name="T25" fmla="*/ 1906 h 1945"/>
              <a:gd name="T26" fmla="*/ 1402 w 3137"/>
              <a:gd name="T27" fmla="*/ 1926 h 1945"/>
              <a:gd name="T28" fmla="*/ 1150 w 3137"/>
              <a:gd name="T29" fmla="*/ 1933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37" h="1945">
                <a:moveTo>
                  <a:pt x="2693" y="0"/>
                </a:moveTo>
                <a:cubicBezTo>
                  <a:pt x="2630" y="60"/>
                  <a:pt x="2564" y="304"/>
                  <a:pt x="2315" y="367"/>
                </a:cubicBezTo>
                <a:cubicBezTo>
                  <a:pt x="2066" y="430"/>
                  <a:pt x="1529" y="340"/>
                  <a:pt x="1201" y="378"/>
                </a:cubicBezTo>
                <a:cubicBezTo>
                  <a:pt x="873" y="416"/>
                  <a:pt x="545" y="465"/>
                  <a:pt x="349" y="598"/>
                </a:cubicBezTo>
                <a:cubicBezTo>
                  <a:pt x="153" y="731"/>
                  <a:pt x="44" y="1058"/>
                  <a:pt x="22" y="1174"/>
                </a:cubicBezTo>
                <a:cubicBezTo>
                  <a:pt x="0" y="1290"/>
                  <a:pt x="45" y="1275"/>
                  <a:pt x="219" y="1293"/>
                </a:cubicBezTo>
                <a:cubicBezTo>
                  <a:pt x="393" y="1311"/>
                  <a:pt x="766" y="1286"/>
                  <a:pt x="1069" y="1282"/>
                </a:cubicBezTo>
                <a:cubicBezTo>
                  <a:pt x="1372" y="1278"/>
                  <a:pt x="1717" y="1272"/>
                  <a:pt x="2040" y="1270"/>
                </a:cubicBezTo>
                <a:cubicBezTo>
                  <a:pt x="2363" y="1268"/>
                  <a:pt x="2881" y="1237"/>
                  <a:pt x="3009" y="1270"/>
                </a:cubicBezTo>
                <a:cubicBezTo>
                  <a:pt x="3137" y="1303"/>
                  <a:pt x="2926" y="1431"/>
                  <a:pt x="2811" y="1468"/>
                </a:cubicBezTo>
                <a:cubicBezTo>
                  <a:pt x="2696" y="1505"/>
                  <a:pt x="2447" y="1453"/>
                  <a:pt x="2320" y="1491"/>
                </a:cubicBezTo>
                <a:cubicBezTo>
                  <a:pt x="2193" y="1529"/>
                  <a:pt x="2115" y="1625"/>
                  <a:pt x="2047" y="1694"/>
                </a:cubicBezTo>
                <a:cubicBezTo>
                  <a:pt x="1979" y="1763"/>
                  <a:pt x="2018" y="1867"/>
                  <a:pt x="1911" y="1906"/>
                </a:cubicBezTo>
                <a:cubicBezTo>
                  <a:pt x="1804" y="1945"/>
                  <a:pt x="1529" y="1922"/>
                  <a:pt x="1402" y="1926"/>
                </a:cubicBezTo>
                <a:cubicBezTo>
                  <a:pt x="1275" y="1930"/>
                  <a:pt x="1192" y="1932"/>
                  <a:pt x="1150" y="1933"/>
                </a:cubicBezTo>
              </a:path>
            </a:pathLst>
          </a:custGeom>
          <a:noFill/>
          <a:ln w="127000" cap="flat" cmpd="sng">
            <a:solidFill>
              <a:srgbClr val="33CC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0235" name="AutoShape 11"/>
          <p:cNvSpPr>
            <a:spLocks noChangeArrowheads="1"/>
          </p:cNvSpPr>
          <p:nvPr/>
        </p:nvSpPr>
        <p:spPr bwMode="auto">
          <a:xfrm>
            <a:off x="2559050" y="2408238"/>
            <a:ext cx="619125" cy="519112"/>
          </a:xfrm>
          <a:prstGeom prst="rightArrow">
            <a:avLst>
              <a:gd name="adj1" fmla="val 32722"/>
              <a:gd name="adj2" fmla="val 48319"/>
            </a:avLst>
          </a:prstGeom>
          <a:solidFill>
            <a:schemeClr val="tx1"/>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0236" name="Text Box 12"/>
          <p:cNvSpPr txBox="1">
            <a:spLocks noChangeArrowheads="1"/>
          </p:cNvSpPr>
          <p:nvPr/>
        </p:nvSpPr>
        <p:spPr bwMode="auto">
          <a:xfrm>
            <a:off x="6621463" y="1377950"/>
            <a:ext cx="1976437" cy="739775"/>
          </a:xfrm>
          <a:prstGeom prst="rect">
            <a:avLst/>
          </a:prstGeom>
          <a:solidFill>
            <a:srgbClr val="C0C0C0"/>
          </a:solidFill>
          <a:ln w="9525"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lang="en-CA" sz="1400" b="1">
                <a:latin typeface="Times New Roman" pitchFamily="18" charset="0"/>
              </a:rPr>
              <a:t>Scattering: design</a:t>
            </a:r>
            <a:br>
              <a:rPr lang="en-CA" sz="1400" b="1">
                <a:latin typeface="Times New Roman" pitchFamily="18" charset="0"/>
              </a:rPr>
            </a:br>
            <a:r>
              <a:rPr lang="en-CA" sz="1400" b="1">
                <a:latin typeface="Times New Roman" pitchFamily="18" charset="0"/>
              </a:rPr>
              <a:t>elements to support R1 in many components</a:t>
            </a:r>
          </a:p>
        </p:txBody>
      </p:sp>
      <p:sp>
        <p:nvSpPr>
          <p:cNvPr id="2100237" name="Text Box 13"/>
          <p:cNvSpPr txBox="1">
            <a:spLocks noChangeArrowheads="1"/>
          </p:cNvSpPr>
          <p:nvPr/>
        </p:nvSpPr>
        <p:spPr bwMode="auto">
          <a:xfrm>
            <a:off x="6461125" y="4581525"/>
            <a:ext cx="1639888" cy="952500"/>
          </a:xfrm>
          <a:prstGeom prst="rect">
            <a:avLst/>
          </a:prstGeom>
          <a:solidFill>
            <a:srgbClr val="C0C0C0"/>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en-CA" sz="1400" b="1">
                <a:latin typeface="Times New Roman" pitchFamily="18" charset="0"/>
              </a:rPr>
              <a:t>Tangling: single </a:t>
            </a:r>
            <a:br>
              <a:rPr lang="en-CA" sz="1400" b="1">
                <a:latin typeface="Times New Roman" pitchFamily="18" charset="0"/>
              </a:rPr>
            </a:br>
            <a:r>
              <a:rPr lang="en-CA" sz="1400" b="1">
                <a:latin typeface="Times New Roman" pitchFamily="18" charset="0"/>
              </a:rPr>
              <a:t>component has </a:t>
            </a:r>
          </a:p>
          <a:p>
            <a:pPr eaLnBrk="0" hangingPunct="0">
              <a:spcBef>
                <a:spcPct val="0"/>
              </a:spcBef>
            </a:pPr>
            <a:r>
              <a:rPr lang="en-CA" sz="1400" b="1">
                <a:latin typeface="Times New Roman" pitchFamily="18" charset="0"/>
              </a:rPr>
              <a:t>elements for many </a:t>
            </a:r>
            <a:br>
              <a:rPr lang="en-CA" sz="1400" b="1">
                <a:latin typeface="Times New Roman" pitchFamily="18" charset="0"/>
              </a:rPr>
            </a:br>
            <a:r>
              <a:rPr lang="en-CA" sz="1400" b="1">
                <a:latin typeface="Times New Roman" pitchFamily="18" charset="0"/>
              </a:rPr>
              <a:t>requirements</a:t>
            </a:r>
          </a:p>
        </p:txBody>
      </p:sp>
      <p:grpSp>
        <p:nvGrpSpPr>
          <p:cNvPr id="2100238" name="Group 14"/>
          <p:cNvGrpSpPr>
            <a:grpSpLocks/>
          </p:cNvGrpSpPr>
          <p:nvPr/>
        </p:nvGrpSpPr>
        <p:grpSpPr bwMode="auto">
          <a:xfrm>
            <a:off x="2692400" y="2001838"/>
            <a:ext cx="5068888" cy="3905250"/>
            <a:chOff x="1888" y="1753"/>
            <a:chExt cx="3193" cy="2460"/>
          </a:xfrm>
        </p:grpSpPr>
        <p:grpSp>
          <p:nvGrpSpPr>
            <p:cNvPr id="2100239" name="Group 15"/>
            <p:cNvGrpSpPr>
              <a:grpSpLocks/>
            </p:cNvGrpSpPr>
            <p:nvPr/>
          </p:nvGrpSpPr>
          <p:grpSpPr bwMode="auto">
            <a:xfrm>
              <a:off x="3011" y="1753"/>
              <a:ext cx="946" cy="487"/>
              <a:chOff x="3789" y="2041"/>
              <a:chExt cx="946" cy="487"/>
            </a:xfrm>
          </p:grpSpPr>
          <p:sp>
            <p:nvSpPr>
              <p:cNvPr id="2100240" name="Rectangle 16"/>
              <p:cNvSpPr>
                <a:spLocks noChangeArrowheads="1"/>
              </p:cNvSpPr>
              <p:nvPr/>
            </p:nvSpPr>
            <p:spPr bwMode="auto">
              <a:xfrm>
                <a:off x="3789" y="2041"/>
                <a:ext cx="946" cy="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pPr>
                <a:r>
                  <a:rPr lang="en-CA" sz="1800" b="1">
                    <a:latin typeface="Times New Roman" pitchFamily="18" charset="0"/>
                  </a:rPr>
                  <a:t>ComponentA</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R1 elements</a:t>
                </a:r>
              </a:p>
            </p:txBody>
          </p:sp>
          <p:sp>
            <p:nvSpPr>
              <p:cNvPr id="2100241" name="Line 17"/>
              <p:cNvSpPr>
                <a:spLocks noChangeShapeType="1"/>
              </p:cNvSpPr>
              <p:nvPr/>
            </p:nvSpPr>
            <p:spPr bwMode="auto">
              <a:xfrm>
                <a:off x="3789" y="2245"/>
                <a:ext cx="9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0242" name="Line 18"/>
              <p:cNvSpPr>
                <a:spLocks noChangeShapeType="1"/>
              </p:cNvSpPr>
              <p:nvPr/>
            </p:nvSpPr>
            <p:spPr bwMode="auto">
              <a:xfrm>
                <a:off x="3789" y="2325"/>
                <a:ext cx="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100243" name="Group 19"/>
            <p:cNvGrpSpPr>
              <a:grpSpLocks/>
            </p:cNvGrpSpPr>
            <p:nvPr/>
          </p:nvGrpSpPr>
          <p:grpSpPr bwMode="auto">
            <a:xfrm>
              <a:off x="3011" y="3263"/>
              <a:ext cx="945" cy="950"/>
              <a:chOff x="3379" y="3277"/>
              <a:chExt cx="813" cy="950"/>
            </a:xfrm>
          </p:grpSpPr>
          <p:sp>
            <p:nvSpPr>
              <p:cNvPr id="2100244" name="Rectangle 20"/>
              <p:cNvSpPr>
                <a:spLocks noChangeArrowheads="1"/>
              </p:cNvSpPr>
              <p:nvPr/>
            </p:nvSpPr>
            <p:spPr bwMode="auto">
              <a:xfrm>
                <a:off x="3379" y="3277"/>
                <a:ext cx="813" cy="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ComponentF</a:t>
                </a:r>
              </a:p>
              <a:p>
                <a:pPr algn="ctr" eaLnBrk="0" hangingPunct="0">
                  <a:spcBef>
                    <a:spcPct val="0"/>
                  </a:spcBef>
                </a:pPr>
                <a:endParaRPr lang="en-CA" sz="1400" b="1">
                  <a:latin typeface="Times New Roman" pitchFamily="18" charset="0"/>
                </a:endParaRPr>
              </a:p>
              <a:p>
                <a:pPr algn="ctr" eaLnBrk="0" hangingPunct="0">
                  <a:spcBef>
                    <a:spcPct val="0"/>
                  </a:spcBef>
                </a:pPr>
                <a:r>
                  <a:rPr lang="en-CA" sz="1600" b="1">
                    <a:latin typeface="Times New Roman" pitchFamily="18" charset="0"/>
                  </a:rPr>
                  <a:t>R1 elements</a:t>
                </a:r>
              </a:p>
              <a:p>
                <a:pPr algn="ctr" eaLnBrk="0" hangingPunct="0">
                  <a:spcBef>
                    <a:spcPct val="0"/>
                  </a:spcBef>
                </a:pPr>
                <a:r>
                  <a:rPr lang="en-CA" sz="1600" b="1">
                    <a:latin typeface="Times New Roman" pitchFamily="18" charset="0"/>
                  </a:rPr>
                  <a:t>R2 elements</a:t>
                </a:r>
              </a:p>
              <a:p>
                <a:pPr algn="ctr" eaLnBrk="0" hangingPunct="0">
                  <a:spcBef>
                    <a:spcPct val="0"/>
                  </a:spcBef>
                </a:pPr>
                <a:r>
                  <a:rPr lang="en-CA" sz="1600" b="1">
                    <a:latin typeface="Times New Roman" pitchFamily="18" charset="0"/>
                  </a:rPr>
                  <a:t>R3 elements</a:t>
                </a:r>
              </a:p>
              <a:p>
                <a:pPr algn="ctr" eaLnBrk="0" hangingPunct="0">
                  <a:spcBef>
                    <a:spcPct val="0"/>
                  </a:spcBef>
                </a:pPr>
                <a:r>
                  <a:rPr lang="en-CA" sz="1600" b="1">
                    <a:latin typeface="Times New Roman" pitchFamily="18" charset="0"/>
                  </a:rPr>
                  <a:t>RN elements</a:t>
                </a:r>
              </a:p>
            </p:txBody>
          </p:sp>
          <p:sp>
            <p:nvSpPr>
              <p:cNvPr id="2100245" name="Line 21"/>
              <p:cNvSpPr>
                <a:spLocks noChangeShapeType="1"/>
              </p:cNvSpPr>
              <p:nvPr/>
            </p:nvSpPr>
            <p:spPr bwMode="auto">
              <a:xfrm>
                <a:off x="3379" y="3478"/>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0246" name="Line 22"/>
              <p:cNvSpPr>
                <a:spLocks noChangeShapeType="1"/>
              </p:cNvSpPr>
              <p:nvPr/>
            </p:nvSpPr>
            <p:spPr bwMode="auto">
              <a:xfrm>
                <a:off x="3379" y="3558"/>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2100247" name="AutoShape 23"/>
            <p:cNvCxnSpPr>
              <a:cxnSpLocks noChangeShapeType="1"/>
              <a:stCxn id="2100261" idx="0"/>
              <a:endCxn id="2100240" idx="2"/>
            </p:cNvCxnSpPr>
            <p:nvPr/>
          </p:nvCxnSpPr>
          <p:spPr bwMode="auto">
            <a:xfrm rot="16200000">
              <a:off x="2721" y="1880"/>
              <a:ext cx="403" cy="1123"/>
            </a:xfrm>
            <a:prstGeom prst="bentConnector3">
              <a:avLst>
                <a:gd name="adj1" fmla="val 5012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48" name="AutoShape 24"/>
            <p:cNvCxnSpPr>
              <a:cxnSpLocks noChangeShapeType="1"/>
              <a:stCxn id="2100257" idx="0"/>
              <a:endCxn id="2100240" idx="3"/>
            </p:cNvCxnSpPr>
            <p:nvPr/>
          </p:nvCxnSpPr>
          <p:spPr bwMode="auto">
            <a:xfrm rot="5400000" flipH="1">
              <a:off x="3960" y="1994"/>
              <a:ext cx="646" cy="651"/>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49" name="AutoShape 25"/>
            <p:cNvCxnSpPr>
              <a:cxnSpLocks noChangeShapeType="1"/>
              <a:stCxn id="2100244" idx="0"/>
              <a:endCxn id="2100265" idx="2"/>
            </p:cNvCxnSpPr>
            <p:nvPr/>
          </p:nvCxnSpPr>
          <p:spPr bwMode="auto">
            <a:xfrm flipV="1">
              <a:off x="3484" y="3130"/>
              <a:ext cx="0" cy="1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50" name="AutoShape 26"/>
            <p:cNvCxnSpPr>
              <a:cxnSpLocks noChangeShapeType="1"/>
              <a:stCxn id="2100253" idx="3"/>
              <a:endCxn id="2100244" idx="1"/>
            </p:cNvCxnSpPr>
            <p:nvPr/>
          </p:nvCxnSpPr>
          <p:spPr bwMode="auto">
            <a:xfrm flipV="1">
              <a:off x="2830" y="3738"/>
              <a:ext cx="181"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51" name="AutoShape 27"/>
            <p:cNvCxnSpPr>
              <a:cxnSpLocks noChangeShapeType="1"/>
              <a:stCxn id="2100261" idx="2"/>
              <a:endCxn id="2100253" idx="0"/>
            </p:cNvCxnSpPr>
            <p:nvPr/>
          </p:nvCxnSpPr>
          <p:spPr bwMode="auto">
            <a:xfrm>
              <a:off x="2361" y="3130"/>
              <a:ext cx="0" cy="36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00252" name="Group 28"/>
            <p:cNvGrpSpPr>
              <a:grpSpLocks/>
            </p:cNvGrpSpPr>
            <p:nvPr/>
          </p:nvGrpSpPr>
          <p:grpSpPr bwMode="auto">
            <a:xfrm>
              <a:off x="1888" y="3495"/>
              <a:ext cx="946" cy="487"/>
              <a:chOff x="3789" y="2041"/>
              <a:chExt cx="946" cy="487"/>
            </a:xfrm>
          </p:grpSpPr>
          <p:sp>
            <p:nvSpPr>
              <p:cNvPr id="2100253" name="Rectangle 29"/>
              <p:cNvSpPr>
                <a:spLocks noChangeArrowheads="1"/>
              </p:cNvSpPr>
              <p:nvPr/>
            </p:nvSpPr>
            <p:spPr bwMode="auto">
              <a:xfrm>
                <a:off x="3793" y="2041"/>
                <a:ext cx="938" cy="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pPr>
                <a:r>
                  <a:rPr lang="en-CA" sz="1800" b="1">
                    <a:latin typeface="Times New Roman" pitchFamily="18" charset="0"/>
                  </a:rPr>
                  <a:t>ComponentE</a:t>
                </a:r>
              </a:p>
              <a:p>
                <a:pPr algn="ctr" eaLnBrk="0" hangingPunct="0">
                  <a:spcBef>
                    <a:spcPct val="0"/>
                  </a:spcBef>
                </a:pPr>
                <a:endParaRPr lang="en-CA" sz="1000" b="1">
                  <a:latin typeface="Times New Roman" pitchFamily="18" charset="0"/>
                </a:endParaRPr>
              </a:p>
              <a:p>
                <a:pPr algn="ctr" eaLnBrk="0" hangingPunct="0">
                  <a:spcBef>
                    <a:spcPct val="0"/>
                  </a:spcBef>
                </a:pPr>
                <a:endParaRPr lang="en-CA" sz="1600" b="1">
                  <a:latin typeface="Times New Roman" pitchFamily="18" charset="0"/>
                </a:endParaRPr>
              </a:p>
            </p:txBody>
          </p:sp>
          <p:sp>
            <p:nvSpPr>
              <p:cNvPr id="2100254" name="Line 30"/>
              <p:cNvSpPr>
                <a:spLocks noChangeShapeType="1"/>
              </p:cNvSpPr>
              <p:nvPr/>
            </p:nvSpPr>
            <p:spPr bwMode="auto">
              <a:xfrm>
                <a:off x="3789" y="2245"/>
                <a:ext cx="9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0255" name="Line 31"/>
              <p:cNvSpPr>
                <a:spLocks noChangeShapeType="1"/>
              </p:cNvSpPr>
              <p:nvPr/>
            </p:nvSpPr>
            <p:spPr bwMode="auto">
              <a:xfrm>
                <a:off x="3789" y="2325"/>
                <a:ext cx="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100256" name="Group 32"/>
            <p:cNvGrpSpPr>
              <a:grpSpLocks/>
            </p:cNvGrpSpPr>
            <p:nvPr/>
          </p:nvGrpSpPr>
          <p:grpSpPr bwMode="auto">
            <a:xfrm>
              <a:off x="4135" y="2643"/>
              <a:ext cx="946" cy="487"/>
              <a:chOff x="3789" y="2041"/>
              <a:chExt cx="946" cy="487"/>
            </a:xfrm>
          </p:grpSpPr>
          <p:sp>
            <p:nvSpPr>
              <p:cNvPr id="2100257" name="Rectangle 33"/>
              <p:cNvSpPr>
                <a:spLocks noChangeArrowheads="1"/>
              </p:cNvSpPr>
              <p:nvPr/>
            </p:nvSpPr>
            <p:spPr bwMode="auto">
              <a:xfrm>
                <a:off x="3789" y="2041"/>
                <a:ext cx="946" cy="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pPr>
                <a:r>
                  <a:rPr lang="en-CA" sz="1800" b="1">
                    <a:latin typeface="Times New Roman" pitchFamily="18" charset="0"/>
                  </a:rPr>
                  <a:t>ComponentD</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R1 elements</a:t>
                </a:r>
              </a:p>
            </p:txBody>
          </p:sp>
          <p:sp>
            <p:nvSpPr>
              <p:cNvPr id="2100258" name="Line 34"/>
              <p:cNvSpPr>
                <a:spLocks noChangeShapeType="1"/>
              </p:cNvSpPr>
              <p:nvPr/>
            </p:nvSpPr>
            <p:spPr bwMode="auto">
              <a:xfrm>
                <a:off x="3789" y="2245"/>
                <a:ext cx="9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0259" name="Line 35"/>
              <p:cNvSpPr>
                <a:spLocks noChangeShapeType="1"/>
              </p:cNvSpPr>
              <p:nvPr/>
            </p:nvSpPr>
            <p:spPr bwMode="auto">
              <a:xfrm>
                <a:off x="3789" y="2325"/>
                <a:ext cx="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100260" name="Group 36"/>
            <p:cNvGrpSpPr>
              <a:grpSpLocks/>
            </p:cNvGrpSpPr>
            <p:nvPr/>
          </p:nvGrpSpPr>
          <p:grpSpPr bwMode="auto">
            <a:xfrm>
              <a:off x="1888" y="2643"/>
              <a:ext cx="946" cy="487"/>
              <a:chOff x="3789" y="2041"/>
              <a:chExt cx="946" cy="487"/>
            </a:xfrm>
          </p:grpSpPr>
          <p:sp>
            <p:nvSpPr>
              <p:cNvPr id="2100261" name="Rectangle 37"/>
              <p:cNvSpPr>
                <a:spLocks noChangeArrowheads="1"/>
              </p:cNvSpPr>
              <p:nvPr/>
            </p:nvSpPr>
            <p:spPr bwMode="auto">
              <a:xfrm>
                <a:off x="3793" y="2041"/>
                <a:ext cx="938" cy="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pPr>
                <a:r>
                  <a:rPr lang="en-CA" sz="1800" b="1">
                    <a:latin typeface="Times New Roman" pitchFamily="18" charset="0"/>
                  </a:rPr>
                  <a:t>ComponentB</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R1 elements</a:t>
                </a:r>
              </a:p>
            </p:txBody>
          </p:sp>
          <p:sp>
            <p:nvSpPr>
              <p:cNvPr id="2100262" name="Line 38"/>
              <p:cNvSpPr>
                <a:spLocks noChangeShapeType="1"/>
              </p:cNvSpPr>
              <p:nvPr/>
            </p:nvSpPr>
            <p:spPr bwMode="auto">
              <a:xfrm>
                <a:off x="3789" y="2245"/>
                <a:ext cx="9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0263" name="Line 39"/>
              <p:cNvSpPr>
                <a:spLocks noChangeShapeType="1"/>
              </p:cNvSpPr>
              <p:nvPr/>
            </p:nvSpPr>
            <p:spPr bwMode="auto">
              <a:xfrm>
                <a:off x="3789" y="2325"/>
                <a:ext cx="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100264" name="Group 40"/>
            <p:cNvGrpSpPr>
              <a:grpSpLocks/>
            </p:cNvGrpSpPr>
            <p:nvPr/>
          </p:nvGrpSpPr>
          <p:grpSpPr bwMode="auto">
            <a:xfrm>
              <a:off x="3011" y="2643"/>
              <a:ext cx="946" cy="487"/>
              <a:chOff x="3789" y="2041"/>
              <a:chExt cx="946" cy="487"/>
            </a:xfrm>
          </p:grpSpPr>
          <p:sp>
            <p:nvSpPr>
              <p:cNvPr id="2100265" name="Rectangle 41"/>
              <p:cNvSpPr>
                <a:spLocks noChangeArrowheads="1"/>
              </p:cNvSpPr>
              <p:nvPr/>
            </p:nvSpPr>
            <p:spPr bwMode="auto">
              <a:xfrm>
                <a:off x="3789" y="2041"/>
                <a:ext cx="946" cy="4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0"/>
                  </a:spcBef>
                </a:pPr>
                <a:r>
                  <a:rPr lang="en-CA" sz="1800" b="1">
                    <a:latin typeface="Times New Roman" pitchFamily="18" charset="0"/>
                  </a:rPr>
                  <a:t>ComponentC</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R1 elements</a:t>
                </a:r>
              </a:p>
            </p:txBody>
          </p:sp>
          <p:sp>
            <p:nvSpPr>
              <p:cNvPr id="2100266" name="Line 42"/>
              <p:cNvSpPr>
                <a:spLocks noChangeShapeType="1"/>
              </p:cNvSpPr>
              <p:nvPr/>
            </p:nvSpPr>
            <p:spPr bwMode="auto">
              <a:xfrm>
                <a:off x="3789" y="2245"/>
                <a:ext cx="9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00267" name="Line 43"/>
              <p:cNvSpPr>
                <a:spLocks noChangeShapeType="1"/>
              </p:cNvSpPr>
              <p:nvPr/>
            </p:nvSpPr>
            <p:spPr bwMode="auto">
              <a:xfrm>
                <a:off x="3789" y="2325"/>
                <a:ext cx="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cxnSp>
          <p:nvCxnSpPr>
            <p:cNvPr id="2100268" name="AutoShape 44"/>
            <p:cNvCxnSpPr>
              <a:cxnSpLocks noChangeShapeType="1"/>
              <a:stCxn id="2100265" idx="0"/>
              <a:endCxn id="2100240" idx="2"/>
            </p:cNvCxnSpPr>
            <p:nvPr/>
          </p:nvCxnSpPr>
          <p:spPr bwMode="auto">
            <a:xfrm flipV="1">
              <a:off x="3484" y="2240"/>
              <a:ext cx="0" cy="40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9901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0228"/>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100235"/>
                                        </p:tgtEl>
                                        <p:attrNameLst>
                                          <p:attrName>style.visibility</p:attrName>
                                        </p:attrNameLst>
                                      </p:cBhvr>
                                      <p:to>
                                        <p:strVal val="visible"/>
                                      </p:to>
                                    </p:set>
                                    <p:animEffect transition="in" filter="wipe(left)">
                                      <p:cBhvr>
                                        <p:cTn id="10" dur="1000"/>
                                        <p:tgtEl>
                                          <p:spTgt spid="2100235"/>
                                        </p:tgtEl>
                                      </p:cBhvr>
                                    </p:animEffec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0"/>
                                          </p:stCondLst>
                                        </p:cTn>
                                        <p:tgtEl>
                                          <p:spTgt spid="210023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00236"/>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2100234"/>
                                        </p:tgtEl>
                                        <p:attrNameLst>
                                          <p:attrName>style.visibility</p:attrName>
                                        </p:attrNameLst>
                                      </p:cBhvr>
                                      <p:to>
                                        <p:strVal val="visible"/>
                                      </p:to>
                                    </p:set>
                                    <p:animEffect transition="in" filter="wipe(up)">
                                      <p:cBhvr>
                                        <p:cTn id="21" dur="1000"/>
                                        <p:tgtEl>
                                          <p:spTgt spid="21002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00237"/>
                                        </p:tgtEl>
                                        <p:attrNameLst>
                                          <p:attrName>style.visibility</p:attrName>
                                        </p:attrNameLst>
                                      </p:cBhvr>
                                      <p:to>
                                        <p:strVal val="visible"/>
                                      </p:to>
                                    </p:set>
                                  </p:childTnLst>
                                </p:cTn>
                              </p:par>
                            </p:childTnLst>
                          </p:cTn>
                        </p:par>
                        <p:par>
                          <p:cTn id="26" fill="hold" nodeType="afterGroup">
                            <p:stCondLst>
                              <p:cond delay="0"/>
                            </p:stCondLst>
                            <p:childTnLst>
                              <p:par>
                                <p:cTn id="27" presetID="22" presetClass="entr" presetSubtype="4" fill="hold" grpId="0" nodeType="afterEffect">
                                  <p:stCondLst>
                                    <p:cond delay="0"/>
                                  </p:stCondLst>
                                  <p:childTnLst>
                                    <p:set>
                                      <p:cBhvr>
                                        <p:cTn id="28" dur="1" fill="hold">
                                          <p:stCondLst>
                                            <p:cond delay="0"/>
                                          </p:stCondLst>
                                        </p:cTn>
                                        <p:tgtEl>
                                          <p:spTgt spid="2100227"/>
                                        </p:tgtEl>
                                        <p:attrNameLst>
                                          <p:attrName>style.visibility</p:attrName>
                                        </p:attrNameLst>
                                      </p:cBhvr>
                                      <p:to>
                                        <p:strVal val="visible"/>
                                      </p:to>
                                    </p:set>
                                    <p:animEffect transition="in" filter="wipe(down)">
                                      <p:cBhvr>
                                        <p:cTn id="29" dur="1000"/>
                                        <p:tgtEl>
                                          <p:spTgt spid="210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nimBg="1"/>
      <p:bldP spid="2100234" grpId="0" animBg="1"/>
      <p:bldP spid="2100235" grpId="0" animBg="1"/>
      <p:bldP spid="2100236" grpId="0" animBg="1"/>
      <p:bldP spid="21002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3"/>
          <p:cNvSpPr>
            <a:spLocks noGrp="1"/>
          </p:cNvSpPr>
          <p:nvPr>
            <p:ph type="sldNum" sz="quarter" idx="10"/>
          </p:nvPr>
        </p:nvSpPr>
        <p:spPr/>
        <p:txBody>
          <a:bodyPr/>
          <a:lstStyle/>
          <a:p>
            <a:fld id="{0C070623-D159-4D29-BC39-4B5DA1CC06BC}" type="slidenum">
              <a:rPr lang="en-CA"/>
              <a:pPr/>
              <a:t>31</a:t>
            </a:fld>
            <a:endParaRPr lang="en-CA"/>
          </a:p>
        </p:txBody>
      </p:sp>
      <p:sp>
        <p:nvSpPr>
          <p:cNvPr id="2102274" name="Freeform 2"/>
          <p:cNvSpPr>
            <a:spLocks/>
          </p:cNvSpPr>
          <p:nvPr/>
        </p:nvSpPr>
        <p:spPr bwMode="auto">
          <a:xfrm>
            <a:off x="1552575" y="2566988"/>
            <a:ext cx="1849438" cy="706437"/>
          </a:xfrm>
          <a:custGeom>
            <a:avLst/>
            <a:gdLst>
              <a:gd name="T0" fmla="*/ 0 w 1165"/>
              <a:gd name="T1" fmla="*/ 445 h 445"/>
              <a:gd name="T2" fmla="*/ 298 w 1165"/>
              <a:gd name="T3" fmla="*/ 424 h 445"/>
              <a:gd name="T4" fmla="*/ 698 w 1165"/>
              <a:gd name="T5" fmla="*/ 316 h 445"/>
              <a:gd name="T6" fmla="*/ 989 w 1165"/>
              <a:gd name="T7" fmla="*/ 309 h 445"/>
              <a:gd name="T8" fmla="*/ 1091 w 1165"/>
              <a:gd name="T9" fmla="*/ 181 h 445"/>
              <a:gd name="T10" fmla="*/ 589 w 1165"/>
              <a:gd name="T11" fmla="*/ 153 h 445"/>
              <a:gd name="T12" fmla="*/ 515 w 1165"/>
              <a:gd name="T13" fmla="*/ 25 h 445"/>
              <a:gd name="T14" fmla="*/ 1165 w 1165"/>
              <a:gd name="T15" fmla="*/ 4 h 4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5" h="445">
                <a:moveTo>
                  <a:pt x="0" y="445"/>
                </a:moveTo>
                <a:cubicBezTo>
                  <a:pt x="49" y="442"/>
                  <a:pt x="182" y="445"/>
                  <a:pt x="298" y="424"/>
                </a:cubicBezTo>
                <a:cubicBezTo>
                  <a:pt x="414" y="403"/>
                  <a:pt x="583" y="335"/>
                  <a:pt x="698" y="316"/>
                </a:cubicBezTo>
                <a:cubicBezTo>
                  <a:pt x="813" y="297"/>
                  <a:pt x="924" y="331"/>
                  <a:pt x="989" y="309"/>
                </a:cubicBezTo>
                <a:cubicBezTo>
                  <a:pt x="1054" y="287"/>
                  <a:pt x="1158" y="207"/>
                  <a:pt x="1091" y="181"/>
                </a:cubicBezTo>
                <a:cubicBezTo>
                  <a:pt x="1024" y="155"/>
                  <a:pt x="685" y="179"/>
                  <a:pt x="589" y="153"/>
                </a:cubicBezTo>
                <a:cubicBezTo>
                  <a:pt x="493" y="127"/>
                  <a:pt x="419" y="50"/>
                  <a:pt x="515" y="25"/>
                </a:cubicBezTo>
                <a:cubicBezTo>
                  <a:pt x="611" y="0"/>
                  <a:pt x="1030" y="8"/>
                  <a:pt x="1165" y="4"/>
                </a:cubicBezTo>
              </a:path>
            </a:pathLst>
          </a:custGeom>
          <a:noFill/>
          <a:ln w="127000" cap="flat" cmpd="sng">
            <a:solidFill>
              <a:srgbClr val="33CC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275" name="Freeform 3"/>
          <p:cNvSpPr>
            <a:spLocks/>
          </p:cNvSpPr>
          <p:nvPr/>
        </p:nvSpPr>
        <p:spPr bwMode="auto">
          <a:xfrm>
            <a:off x="1325563" y="3487738"/>
            <a:ext cx="2074862" cy="817562"/>
          </a:xfrm>
          <a:custGeom>
            <a:avLst/>
            <a:gdLst>
              <a:gd name="T0" fmla="*/ 0 w 1307"/>
              <a:gd name="T1" fmla="*/ 515 h 515"/>
              <a:gd name="T2" fmla="*/ 298 w 1307"/>
              <a:gd name="T3" fmla="*/ 312 h 515"/>
              <a:gd name="T4" fmla="*/ 432 w 1307"/>
              <a:gd name="T5" fmla="*/ 48 h 515"/>
              <a:gd name="T6" fmla="*/ 1015 w 1307"/>
              <a:gd name="T7" fmla="*/ 41 h 515"/>
              <a:gd name="T8" fmla="*/ 1307 w 1307"/>
              <a:gd name="T9" fmla="*/ 0 h 515"/>
            </a:gdLst>
            <a:ahLst/>
            <a:cxnLst>
              <a:cxn ang="0">
                <a:pos x="T0" y="T1"/>
              </a:cxn>
              <a:cxn ang="0">
                <a:pos x="T2" y="T3"/>
              </a:cxn>
              <a:cxn ang="0">
                <a:pos x="T4" y="T5"/>
              </a:cxn>
              <a:cxn ang="0">
                <a:pos x="T6" y="T7"/>
              </a:cxn>
              <a:cxn ang="0">
                <a:pos x="T8" y="T9"/>
              </a:cxn>
            </a:cxnLst>
            <a:rect l="0" t="0" r="r" b="b"/>
            <a:pathLst>
              <a:path w="1307" h="515">
                <a:moveTo>
                  <a:pt x="0" y="515"/>
                </a:moveTo>
                <a:cubicBezTo>
                  <a:pt x="48" y="481"/>
                  <a:pt x="226" y="390"/>
                  <a:pt x="298" y="312"/>
                </a:cubicBezTo>
                <a:cubicBezTo>
                  <a:pt x="370" y="234"/>
                  <a:pt x="313" y="93"/>
                  <a:pt x="432" y="48"/>
                </a:cubicBezTo>
                <a:cubicBezTo>
                  <a:pt x="551" y="3"/>
                  <a:pt x="869" y="49"/>
                  <a:pt x="1015" y="41"/>
                </a:cubicBezTo>
                <a:cubicBezTo>
                  <a:pt x="1161" y="33"/>
                  <a:pt x="1246" y="9"/>
                  <a:pt x="1307" y="0"/>
                </a:cubicBezTo>
              </a:path>
            </a:pathLst>
          </a:custGeom>
          <a:noFill/>
          <a:ln w="127000" cap="flat" cmpd="sng">
            <a:solidFill>
              <a:srgbClr val="33CC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276" name="Freeform 4"/>
          <p:cNvSpPr>
            <a:spLocks/>
          </p:cNvSpPr>
          <p:nvPr/>
        </p:nvSpPr>
        <p:spPr bwMode="auto">
          <a:xfrm>
            <a:off x="1444625" y="1917700"/>
            <a:ext cx="1849438" cy="244475"/>
          </a:xfrm>
          <a:custGeom>
            <a:avLst/>
            <a:gdLst>
              <a:gd name="T0" fmla="*/ 0 w 1165"/>
              <a:gd name="T1" fmla="*/ 0 h 154"/>
              <a:gd name="T2" fmla="*/ 461 w 1165"/>
              <a:gd name="T3" fmla="*/ 135 h 154"/>
              <a:gd name="T4" fmla="*/ 1165 w 1165"/>
              <a:gd name="T5" fmla="*/ 115 h 154"/>
            </a:gdLst>
            <a:ahLst/>
            <a:cxnLst>
              <a:cxn ang="0">
                <a:pos x="T0" y="T1"/>
              </a:cxn>
              <a:cxn ang="0">
                <a:pos x="T2" y="T3"/>
              </a:cxn>
              <a:cxn ang="0">
                <a:pos x="T4" y="T5"/>
              </a:cxn>
            </a:cxnLst>
            <a:rect l="0" t="0" r="r" b="b"/>
            <a:pathLst>
              <a:path w="1165" h="154">
                <a:moveTo>
                  <a:pt x="0" y="0"/>
                </a:moveTo>
                <a:cubicBezTo>
                  <a:pt x="77" y="21"/>
                  <a:pt x="267" y="116"/>
                  <a:pt x="461" y="135"/>
                </a:cubicBezTo>
                <a:cubicBezTo>
                  <a:pt x="655" y="154"/>
                  <a:pt x="1018" y="119"/>
                  <a:pt x="1165" y="115"/>
                </a:cubicBezTo>
              </a:path>
            </a:pathLst>
          </a:custGeom>
          <a:noFill/>
          <a:ln w="127000" cap="flat" cmpd="sng">
            <a:solidFill>
              <a:srgbClr val="33CC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277" name="Freeform 5"/>
          <p:cNvSpPr>
            <a:spLocks/>
          </p:cNvSpPr>
          <p:nvPr/>
        </p:nvSpPr>
        <p:spPr bwMode="auto">
          <a:xfrm>
            <a:off x="2273300" y="1627188"/>
            <a:ext cx="1204913" cy="26987"/>
          </a:xfrm>
          <a:custGeom>
            <a:avLst/>
            <a:gdLst>
              <a:gd name="T0" fmla="*/ 0 w 759"/>
              <a:gd name="T1" fmla="*/ 0 h 17"/>
              <a:gd name="T2" fmla="*/ 405 w 759"/>
              <a:gd name="T3" fmla="*/ 17 h 17"/>
              <a:gd name="T4" fmla="*/ 759 w 759"/>
              <a:gd name="T5" fmla="*/ 14 h 17"/>
            </a:gdLst>
            <a:ahLst/>
            <a:cxnLst>
              <a:cxn ang="0">
                <a:pos x="T0" y="T1"/>
              </a:cxn>
              <a:cxn ang="0">
                <a:pos x="T2" y="T3"/>
              </a:cxn>
              <a:cxn ang="0">
                <a:pos x="T4" y="T5"/>
              </a:cxn>
            </a:cxnLst>
            <a:rect l="0" t="0" r="r" b="b"/>
            <a:pathLst>
              <a:path w="759" h="17">
                <a:moveTo>
                  <a:pt x="0" y="0"/>
                </a:moveTo>
                <a:lnTo>
                  <a:pt x="405" y="17"/>
                </a:lnTo>
                <a:lnTo>
                  <a:pt x="759" y="14"/>
                </a:lnTo>
              </a:path>
            </a:pathLst>
          </a:custGeom>
          <a:noFill/>
          <a:ln w="127000" cap="flat" cmpd="sng">
            <a:solidFill>
              <a:srgbClr val="33CC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02278" name="Group 6"/>
          <p:cNvGrpSpPr>
            <a:grpSpLocks/>
          </p:cNvGrpSpPr>
          <p:nvPr/>
        </p:nvGrpSpPr>
        <p:grpSpPr bwMode="auto">
          <a:xfrm>
            <a:off x="2251075" y="1497013"/>
            <a:ext cx="1290638" cy="2251075"/>
            <a:chOff x="4038" y="1057"/>
            <a:chExt cx="813" cy="1418"/>
          </a:xfrm>
        </p:grpSpPr>
        <p:sp>
          <p:nvSpPr>
            <p:cNvPr id="2102279" name="Rectangle 7"/>
            <p:cNvSpPr>
              <a:spLocks noChangeArrowheads="1"/>
            </p:cNvSpPr>
            <p:nvPr/>
          </p:nvSpPr>
          <p:spPr bwMode="auto">
            <a:xfrm>
              <a:off x="4038" y="1057"/>
              <a:ext cx="813" cy="14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Aspect</a:t>
              </a:r>
              <a:endParaRPr lang="en-CA" sz="2400" b="1">
                <a:latin typeface="Times New Roman" pitchFamily="18" charset="0"/>
              </a:endParaRPr>
            </a:p>
            <a:p>
              <a:pPr algn="ctr" eaLnBrk="0" hangingPunct="0">
                <a:spcBef>
                  <a:spcPct val="0"/>
                </a:spcBef>
              </a:pPr>
              <a:endParaRPr lang="en-CA" sz="1400" b="1">
                <a:latin typeface="Times New Roman" pitchFamily="18" charset="0"/>
              </a:endParaRPr>
            </a:p>
            <a:p>
              <a:pPr algn="ctr" eaLnBrk="0" hangingPunct="0">
                <a:spcBef>
                  <a:spcPct val="0"/>
                </a:spcBef>
              </a:pPr>
              <a:endParaRPr lang="en-CA" sz="1600" b="1">
                <a:latin typeface="Times New Roman" pitchFamily="18" charset="0"/>
              </a:endParaRPr>
            </a:p>
            <a:p>
              <a:pPr algn="ctr" eaLnBrk="0" hangingPunct="0">
                <a:spcBef>
                  <a:spcPct val="0"/>
                </a:spcBef>
              </a:pPr>
              <a:endParaRPr lang="en-CA" sz="1400" b="1">
                <a:latin typeface="Times New Roman" pitchFamily="18" charset="0"/>
              </a:endParaRPr>
            </a:p>
            <a:p>
              <a:pPr algn="ctr" eaLnBrk="0" hangingPunct="0">
                <a:spcBef>
                  <a:spcPct val="0"/>
                </a:spcBef>
              </a:pPr>
              <a:r>
                <a:rPr lang="en-CA" sz="1600" b="1">
                  <a:latin typeface="Times New Roman" pitchFamily="18" charset="0"/>
                </a:rPr>
                <a:t/>
              </a:r>
              <a:br>
                <a:rPr lang="en-CA" sz="1600" b="1">
                  <a:latin typeface="Times New Roman" pitchFamily="18" charset="0"/>
                </a:rPr>
              </a:br>
              <a:r>
                <a:rPr lang="en-CA" sz="1600" b="1">
                  <a:latin typeface="Times New Roman" pitchFamily="18" charset="0"/>
                </a:rPr>
                <a:t> </a:t>
              </a:r>
              <a:br>
                <a:rPr lang="en-CA" sz="1600" b="1">
                  <a:latin typeface="Times New Roman" pitchFamily="18" charset="0"/>
                </a:rPr>
              </a:br>
              <a:endParaRPr lang="en-CA" sz="1600" b="1">
                <a:latin typeface="Times New Roman" pitchFamily="18" charset="0"/>
              </a:endParaRPr>
            </a:p>
            <a:p>
              <a:pPr algn="ctr" eaLnBrk="0" hangingPunct="0">
                <a:spcBef>
                  <a:spcPct val="0"/>
                </a:spcBef>
              </a:pPr>
              <a:endParaRPr lang="en-CA" sz="1400" b="1">
                <a:latin typeface="Times New Roman" pitchFamily="18" charset="0"/>
              </a:endParaRPr>
            </a:p>
            <a:p>
              <a:pPr algn="ctr" eaLnBrk="0" hangingPunct="0">
                <a:spcBef>
                  <a:spcPct val="0"/>
                </a:spcBef>
              </a:pPr>
              <a:endParaRPr lang="en-CA" sz="1600" b="1">
                <a:latin typeface="Times New Roman" pitchFamily="18" charset="0"/>
              </a:endParaRPr>
            </a:p>
            <a:p>
              <a:pPr algn="ctr" eaLnBrk="0" hangingPunct="0">
                <a:spcBef>
                  <a:spcPct val="0"/>
                </a:spcBef>
              </a:pPr>
              <a:endParaRPr lang="en-CA" sz="900" b="1">
                <a:latin typeface="Times New Roman" pitchFamily="18" charset="0"/>
              </a:endParaRPr>
            </a:p>
          </p:txBody>
        </p:sp>
        <p:sp>
          <p:nvSpPr>
            <p:cNvPr id="2102280" name="Line 8"/>
            <p:cNvSpPr>
              <a:spLocks noChangeShapeType="1"/>
            </p:cNvSpPr>
            <p:nvPr/>
          </p:nvSpPr>
          <p:spPr bwMode="auto">
            <a:xfrm>
              <a:off x="4040" y="1236"/>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02281" name="Text Box 9"/>
          <p:cNvSpPr txBox="1">
            <a:spLocks noChangeArrowheads="1"/>
          </p:cNvSpPr>
          <p:nvPr/>
        </p:nvSpPr>
        <p:spPr bwMode="auto">
          <a:xfrm>
            <a:off x="2341563" y="2386013"/>
            <a:ext cx="11049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latin typeface="Times New Roman" pitchFamily="18" charset="0"/>
              </a:rPr>
              <a:t>Triggered </a:t>
            </a:r>
            <a:br>
              <a:rPr lang="en-CA" sz="1600" b="1">
                <a:latin typeface="Times New Roman" pitchFamily="18" charset="0"/>
              </a:rPr>
            </a:br>
            <a:r>
              <a:rPr lang="en-CA" sz="1600" b="1">
                <a:latin typeface="Times New Roman" pitchFamily="18" charset="0"/>
              </a:rPr>
              <a:t>behavior </a:t>
            </a:r>
            <a:br>
              <a:rPr lang="en-CA" sz="1600" b="1">
                <a:latin typeface="Times New Roman" pitchFamily="18" charset="0"/>
              </a:rPr>
            </a:br>
            <a:r>
              <a:rPr lang="en-CA" sz="1600" b="1">
                <a:latin typeface="Times New Roman" pitchFamily="18" charset="0"/>
              </a:rPr>
              <a:t>(code)</a:t>
            </a:r>
          </a:p>
        </p:txBody>
      </p:sp>
      <p:sp>
        <p:nvSpPr>
          <p:cNvPr id="2102282" name="Text Box 10"/>
          <p:cNvSpPr txBox="1">
            <a:spLocks noChangeArrowheads="1"/>
          </p:cNvSpPr>
          <p:nvPr/>
        </p:nvSpPr>
        <p:spPr bwMode="auto">
          <a:xfrm>
            <a:off x="2389188" y="3332163"/>
            <a:ext cx="1009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latin typeface="Times New Roman" pitchFamily="18" charset="0"/>
              </a:rPr>
              <a:t>Predicate</a:t>
            </a:r>
            <a:endParaRPr lang="en-CA" sz="1600">
              <a:latin typeface="Times New Roman" pitchFamily="18" charset="0"/>
            </a:endParaRPr>
          </a:p>
        </p:txBody>
      </p:sp>
      <p:sp>
        <p:nvSpPr>
          <p:cNvPr id="2102283" name="Text Box 11"/>
          <p:cNvSpPr txBox="1">
            <a:spLocks noChangeArrowheads="1"/>
          </p:cNvSpPr>
          <p:nvPr/>
        </p:nvSpPr>
        <p:spPr bwMode="auto">
          <a:xfrm>
            <a:off x="2590800" y="1928813"/>
            <a:ext cx="606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latin typeface="Times New Roman" pitchFamily="18" charset="0"/>
              </a:rPr>
              <a:t>F.R1</a:t>
            </a:r>
            <a:endParaRPr lang="en-CA" sz="1600">
              <a:latin typeface="Times New Roman" pitchFamily="18" charset="0"/>
            </a:endParaRPr>
          </a:p>
        </p:txBody>
      </p:sp>
      <p:sp>
        <p:nvSpPr>
          <p:cNvPr id="2102284" name="Freeform 12"/>
          <p:cNvSpPr>
            <a:spLocks/>
          </p:cNvSpPr>
          <p:nvPr/>
        </p:nvSpPr>
        <p:spPr bwMode="auto">
          <a:xfrm>
            <a:off x="3455988" y="2047875"/>
            <a:ext cx="2609850" cy="3133725"/>
          </a:xfrm>
          <a:custGeom>
            <a:avLst/>
            <a:gdLst>
              <a:gd name="T0" fmla="*/ 1644 w 1644"/>
              <a:gd name="T1" fmla="*/ 1966 h 1974"/>
              <a:gd name="T2" fmla="*/ 949 w 1644"/>
              <a:gd name="T3" fmla="*/ 1903 h 1974"/>
              <a:gd name="T4" fmla="*/ 467 w 1644"/>
              <a:gd name="T5" fmla="*/ 1538 h 1974"/>
              <a:gd name="T6" fmla="*/ 386 w 1644"/>
              <a:gd name="T7" fmla="*/ 1063 h 1974"/>
              <a:gd name="T8" fmla="*/ 413 w 1644"/>
              <a:gd name="T9" fmla="*/ 372 h 1974"/>
              <a:gd name="T10" fmla="*/ 345 w 1644"/>
              <a:gd name="T11" fmla="*/ 60 h 1974"/>
              <a:gd name="T12" fmla="*/ 0 w 1644"/>
              <a:gd name="T13" fmla="*/ 13 h 1974"/>
            </a:gdLst>
            <a:ahLst/>
            <a:cxnLst>
              <a:cxn ang="0">
                <a:pos x="T0" y="T1"/>
              </a:cxn>
              <a:cxn ang="0">
                <a:pos x="T2" y="T3"/>
              </a:cxn>
              <a:cxn ang="0">
                <a:pos x="T4" y="T5"/>
              </a:cxn>
              <a:cxn ang="0">
                <a:pos x="T6" y="T7"/>
              </a:cxn>
              <a:cxn ang="0">
                <a:pos x="T8" y="T9"/>
              </a:cxn>
              <a:cxn ang="0">
                <a:pos x="T10" y="T11"/>
              </a:cxn>
              <a:cxn ang="0">
                <a:pos x="T12" y="T13"/>
              </a:cxn>
            </a:cxnLst>
            <a:rect l="0" t="0" r="r" b="b"/>
            <a:pathLst>
              <a:path w="1644" h="1974">
                <a:moveTo>
                  <a:pt x="1644" y="1966"/>
                </a:moveTo>
                <a:cubicBezTo>
                  <a:pt x="1527" y="1955"/>
                  <a:pt x="1145" y="1974"/>
                  <a:pt x="949" y="1903"/>
                </a:cubicBezTo>
                <a:cubicBezTo>
                  <a:pt x="753" y="1832"/>
                  <a:pt x="561" y="1678"/>
                  <a:pt x="467" y="1538"/>
                </a:cubicBezTo>
                <a:cubicBezTo>
                  <a:pt x="373" y="1398"/>
                  <a:pt x="395" y="1257"/>
                  <a:pt x="386" y="1063"/>
                </a:cubicBezTo>
                <a:cubicBezTo>
                  <a:pt x="377" y="869"/>
                  <a:pt x="420" y="539"/>
                  <a:pt x="413" y="372"/>
                </a:cubicBezTo>
                <a:cubicBezTo>
                  <a:pt x="406" y="205"/>
                  <a:pt x="414" y="120"/>
                  <a:pt x="345" y="60"/>
                </a:cubicBezTo>
                <a:cubicBezTo>
                  <a:pt x="276" y="0"/>
                  <a:pt x="72" y="23"/>
                  <a:pt x="0" y="13"/>
                </a:cubicBezTo>
              </a:path>
            </a:pathLst>
          </a:custGeom>
          <a:noFill/>
          <a:ln w="635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02285" name="Rectangle 13"/>
          <p:cNvSpPr>
            <a:spLocks noGrp="1" noChangeArrowheads="1"/>
          </p:cNvSpPr>
          <p:nvPr>
            <p:ph type="title"/>
          </p:nvPr>
        </p:nvSpPr>
        <p:spPr/>
        <p:txBody>
          <a:bodyPr/>
          <a:lstStyle/>
          <a:p>
            <a:r>
              <a:rPr lang="en-CA" sz="2400"/>
              <a:t>A partial solution – Aspects</a:t>
            </a:r>
          </a:p>
        </p:txBody>
      </p:sp>
      <p:grpSp>
        <p:nvGrpSpPr>
          <p:cNvPr id="2102286" name="Group 14"/>
          <p:cNvGrpSpPr>
            <a:grpSpLocks/>
          </p:cNvGrpSpPr>
          <p:nvPr/>
        </p:nvGrpSpPr>
        <p:grpSpPr bwMode="auto">
          <a:xfrm>
            <a:off x="5983288" y="1497013"/>
            <a:ext cx="1290637" cy="692150"/>
            <a:chOff x="3484" y="2874"/>
            <a:chExt cx="813" cy="436"/>
          </a:xfrm>
        </p:grpSpPr>
        <p:sp>
          <p:nvSpPr>
            <p:cNvPr id="2102287" name="Rectangle 15"/>
            <p:cNvSpPr>
              <a:spLocks noChangeArrowheads="1"/>
            </p:cNvSpPr>
            <p:nvPr/>
          </p:nvSpPr>
          <p:spPr bwMode="auto">
            <a:xfrm>
              <a:off x="3484" y="2874"/>
              <a:ext cx="813" cy="4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ClassA</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   R1 elements</a:t>
              </a:r>
            </a:p>
          </p:txBody>
        </p:sp>
        <p:sp>
          <p:nvSpPr>
            <p:cNvPr id="2102288" name="Line 16"/>
            <p:cNvSpPr>
              <a:spLocks noChangeShapeType="1"/>
            </p:cNvSpPr>
            <p:nvPr/>
          </p:nvSpPr>
          <p:spPr bwMode="auto">
            <a:xfrm>
              <a:off x="3486" y="305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2289" name="Line 17"/>
            <p:cNvSpPr>
              <a:spLocks noChangeShapeType="1"/>
            </p:cNvSpPr>
            <p:nvPr/>
          </p:nvSpPr>
          <p:spPr bwMode="auto">
            <a:xfrm>
              <a:off x="3486" y="313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2290" name="Group 18"/>
          <p:cNvGrpSpPr>
            <a:grpSpLocks/>
          </p:cNvGrpSpPr>
          <p:nvPr/>
        </p:nvGrpSpPr>
        <p:grpSpPr bwMode="auto">
          <a:xfrm>
            <a:off x="5983288" y="3006725"/>
            <a:ext cx="1290637" cy="692150"/>
            <a:chOff x="3484" y="2874"/>
            <a:chExt cx="813" cy="436"/>
          </a:xfrm>
        </p:grpSpPr>
        <p:sp>
          <p:nvSpPr>
            <p:cNvPr id="2102291" name="Rectangle 19"/>
            <p:cNvSpPr>
              <a:spLocks noChangeArrowheads="1"/>
            </p:cNvSpPr>
            <p:nvPr/>
          </p:nvSpPr>
          <p:spPr bwMode="auto">
            <a:xfrm>
              <a:off x="3484" y="2874"/>
              <a:ext cx="813" cy="4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ClassC</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   R1 elements</a:t>
              </a:r>
            </a:p>
          </p:txBody>
        </p:sp>
        <p:sp>
          <p:nvSpPr>
            <p:cNvPr id="2102292" name="Line 20"/>
            <p:cNvSpPr>
              <a:spLocks noChangeShapeType="1"/>
            </p:cNvSpPr>
            <p:nvPr/>
          </p:nvSpPr>
          <p:spPr bwMode="auto">
            <a:xfrm>
              <a:off x="3486" y="305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2293" name="Line 21"/>
            <p:cNvSpPr>
              <a:spLocks noChangeShapeType="1"/>
            </p:cNvSpPr>
            <p:nvPr/>
          </p:nvSpPr>
          <p:spPr bwMode="auto">
            <a:xfrm>
              <a:off x="3486" y="313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2294" name="Group 22"/>
          <p:cNvGrpSpPr>
            <a:grpSpLocks/>
          </p:cNvGrpSpPr>
          <p:nvPr/>
        </p:nvGrpSpPr>
        <p:grpSpPr bwMode="auto">
          <a:xfrm>
            <a:off x="7518400" y="2251075"/>
            <a:ext cx="1290638" cy="692150"/>
            <a:chOff x="3484" y="2874"/>
            <a:chExt cx="813" cy="436"/>
          </a:xfrm>
        </p:grpSpPr>
        <p:sp>
          <p:nvSpPr>
            <p:cNvPr id="2102295" name="Rectangle 23"/>
            <p:cNvSpPr>
              <a:spLocks noChangeArrowheads="1"/>
            </p:cNvSpPr>
            <p:nvPr/>
          </p:nvSpPr>
          <p:spPr bwMode="auto">
            <a:xfrm>
              <a:off x="3484" y="2874"/>
              <a:ext cx="813" cy="4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ClassG</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R1 elements</a:t>
              </a:r>
            </a:p>
          </p:txBody>
        </p:sp>
        <p:sp>
          <p:nvSpPr>
            <p:cNvPr id="2102296" name="Line 24"/>
            <p:cNvSpPr>
              <a:spLocks noChangeShapeType="1"/>
            </p:cNvSpPr>
            <p:nvPr/>
          </p:nvSpPr>
          <p:spPr bwMode="auto">
            <a:xfrm>
              <a:off x="3486" y="305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2297" name="Line 25"/>
            <p:cNvSpPr>
              <a:spLocks noChangeShapeType="1"/>
            </p:cNvSpPr>
            <p:nvPr/>
          </p:nvSpPr>
          <p:spPr bwMode="auto">
            <a:xfrm>
              <a:off x="3486" y="313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2298" name="Group 26"/>
          <p:cNvGrpSpPr>
            <a:grpSpLocks/>
          </p:cNvGrpSpPr>
          <p:nvPr/>
        </p:nvGrpSpPr>
        <p:grpSpPr bwMode="auto">
          <a:xfrm>
            <a:off x="5983288" y="4516438"/>
            <a:ext cx="1290637" cy="1508125"/>
            <a:chOff x="3379" y="3277"/>
            <a:chExt cx="813" cy="950"/>
          </a:xfrm>
        </p:grpSpPr>
        <p:sp>
          <p:nvSpPr>
            <p:cNvPr id="2102299" name="Rectangle 27"/>
            <p:cNvSpPr>
              <a:spLocks noChangeArrowheads="1"/>
            </p:cNvSpPr>
            <p:nvPr/>
          </p:nvSpPr>
          <p:spPr bwMode="auto">
            <a:xfrm>
              <a:off x="3379" y="3277"/>
              <a:ext cx="813" cy="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ClassF</a:t>
              </a:r>
            </a:p>
            <a:p>
              <a:pPr algn="ctr" eaLnBrk="0" hangingPunct="0">
                <a:spcBef>
                  <a:spcPct val="0"/>
                </a:spcBef>
              </a:pPr>
              <a:endParaRPr lang="en-CA" sz="1400" b="1">
                <a:latin typeface="Times New Roman" pitchFamily="18" charset="0"/>
              </a:endParaRPr>
            </a:p>
            <a:p>
              <a:pPr algn="ctr" eaLnBrk="0" hangingPunct="0">
                <a:spcBef>
                  <a:spcPct val="0"/>
                </a:spcBef>
              </a:pPr>
              <a:r>
                <a:rPr lang="en-CA" sz="1600" b="1">
                  <a:latin typeface="Times New Roman" pitchFamily="18" charset="0"/>
                </a:rPr>
                <a:t>R1 elements</a:t>
              </a:r>
            </a:p>
            <a:p>
              <a:pPr algn="ctr" eaLnBrk="0" hangingPunct="0">
                <a:spcBef>
                  <a:spcPct val="0"/>
                </a:spcBef>
              </a:pPr>
              <a:r>
                <a:rPr lang="en-CA" sz="1600" b="1">
                  <a:latin typeface="Times New Roman" pitchFamily="18" charset="0"/>
                </a:rPr>
                <a:t>R2 elements</a:t>
              </a:r>
            </a:p>
            <a:p>
              <a:pPr algn="ctr" eaLnBrk="0" hangingPunct="0">
                <a:spcBef>
                  <a:spcPct val="0"/>
                </a:spcBef>
              </a:pPr>
              <a:r>
                <a:rPr lang="en-CA" sz="1600" b="1">
                  <a:latin typeface="Times New Roman" pitchFamily="18" charset="0"/>
                </a:rPr>
                <a:t>R3 elements</a:t>
              </a:r>
            </a:p>
            <a:p>
              <a:pPr algn="ctr" eaLnBrk="0" hangingPunct="0">
                <a:spcBef>
                  <a:spcPct val="0"/>
                </a:spcBef>
              </a:pPr>
              <a:r>
                <a:rPr lang="en-CA" sz="1600" b="1">
                  <a:latin typeface="Times New Roman" pitchFamily="18" charset="0"/>
                </a:rPr>
                <a:t>RN elements</a:t>
              </a:r>
            </a:p>
          </p:txBody>
        </p:sp>
        <p:sp>
          <p:nvSpPr>
            <p:cNvPr id="2102300" name="Line 28"/>
            <p:cNvSpPr>
              <a:spLocks noChangeShapeType="1"/>
            </p:cNvSpPr>
            <p:nvPr/>
          </p:nvSpPr>
          <p:spPr bwMode="auto">
            <a:xfrm>
              <a:off x="3379" y="3478"/>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2301" name="Line 29"/>
            <p:cNvSpPr>
              <a:spLocks noChangeShapeType="1"/>
            </p:cNvSpPr>
            <p:nvPr/>
          </p:nvSpPr>
          <p:spPr bwMode="auto">
            <a:xfrm>
              <a:off x="3379" y="3558"/>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2102302" name="AutoShape 30"/>
          <p:cNvCxnSpPr>
            <a:cxnSpLocks noChangeShapeType="1"/>
            <a:stCxn id="2102324" idx="0"/>
            <a:endCxn id="2102287" idx="2"/>
          </p:cNvCxnSpPr>
          <p:nvPr/>
        </p:nvCxnSpPr>
        <p:spPr bwMode="auto">
          <a:xfrm rot="16200000">
            <a:off x="5055394" y="2186782"/>
            <a:ext cx="1571625" cy="157638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2303" name="AutoShape 31"/>
          <p:cNvCxnSpPr>
            <a:cxnSpLocks noChangeShapeType="1"/>
            <a:stCxn id="2102291" idx="0"/>
            <a:endCxn id="2102287" idx="2"/>
          </p:cNvCxnSpPr>
          <p:nvPr/>
        </p:nvCxnSpPr>
        <p:spPr bwMode="auto">
          <a:xfrm rot="16200000">
            <a:off x="6220619" y="2597944"/>
            <a:ext cx="81756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2304" name="AutoShape 32"/>
          <p:cNvCxnSpPr>
            <a:cxnSpLocks noChangeShapeType="1"/>
            <a:stCxn id="2102295" idx="0"/>
            <a:endCxn id="2102287" idx="3"/>
          </p:cNvCxnSpPr>
          <p:nvPr/>
        </p:nvCxnSpPr>
        <p:spPr bwMode="auto">
          <a:xfrm rot="5400000" flipH="1">
            <a:off x="7515225" y="1601788"/>
            <a:ext cx="407987" cy="89058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2305" name="AutoShape 33"/>
          <p:cNvCxnSpPr>
            <a:cxnSpLocks noChangeShapeType="1"/>
            <a:stCxn id="2102299" idx="0"/>
            <a:endCxn id="2102291" idx="2"/>
          </p:cNvCxnSpPr>
          <p:nvPr/>
        </p:nvCxnSpPr>
        <p:spPr bwMode="auto">
          <a:xfrm flipV="1">
            <a:off x="6629400" y="3698875"/>
            <a:ext cx="0" cy="8175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02306" name="Group 34"/>
          <p:cNvGrpSpPr>
            <a:grpSpLocks/>
          </p:cNvGrpSpPr>
          <p:nvPr/>
        </p:nvGrpSpPr>
        <p:grpSpPr bwMode="auto">
          <a:xfrm>
            <a:off x="368300" y="2711450"/>
            <a:ext cx="1366838" cy="947738"/>
            <a:chOff x="183" y="1835"/>
            <a:chExt cx="861" cy="597"/>
          </a:xfrm>
        </p:grpSpPr>
        <p:grpSp>
          <p:nvGrpSpPr>
            <p:cNvPr id="2102307" name="Group 35"/>
            <p:cNvGrpSpPr>
              <a:grpSpLocks/>
            </p:cNvGrpSpPr>
            <p:nvPr/>
          </p:nvGrpSpPr>
          <p:grpSpPr bwMode="auto">
            <a:xfrm>
              <a:off x="183" y="1835"/>
              <a:ext cx="861" cy="597"/>
              <a:chOff x="183" y="900"/>
              <a:chExt cx="861" cy="597"/>
            </a:xfrm>
          </p:grpSpPr>
          <p:sp>
            <p:nvSpPr>
              <p:cNvPr id="2102308" name="AutoShape 36"/>
              <p:cNvSpPr>
                <a:spLocks noChangeAspect="1" noChangeArrowheads="1"/>
              </p:cNvSpPr>
              <p:nvPr/>
            </p:nvSpPr>
            <p:spPr bwMode="auto">
              <a:xfrm>
                <a:off x="183" y="900"/>
                <a:ext cx="861" cy="597"/>
              </a:xfrm>
              <a:prstGeom prst="cloudCallout">
                <a:avLst>
                  <a:gd name="adj1" fmla="val -4130"/>
                  <a:gd name="adj2" fmla="val 281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0"/>
                  </a:spcBef>
                </a:pPr>
                <a:endParaRPr lang="en-CA" sz="1800">
                  <a:latin typeface="Times New Roman" pitchFamily="18" charset="0"/>
                </a:endParaRPr>
              </a:p>
            </p:txBody>
          </p:sp>
          <p:sp>
            <p:nvSpPr>
              <p:cNvPr id="2102309" name="Freeform 37"/>
              <p:cNvSpPr>
                <a:spLocks noChangeAspect="1"/>
              </p:cNvSpPr>
              <p:nvPr/>
            </p:nvSpPr>
            <p:spPr bwMode="auto">
              <a:xfrm>
                <a:off x="248" y="1162"/>
                <a:ext cx="699" cy="226"/>
              </a:xfrm>
              <a:custGeom>
                <a:avLst/>
                <a:gdLst>
                  <a:gd name="T0" fmla="*/ 0 w 699"/>
                  <a:gd name="T1" fmla="*/ 172 h 226"/>
                  <a:gd name="T2" fmla="*/ 27 w 699"/>
                  <a:gd name="T3" fmla="*/ 124 h 226"/>
                  <a:gd name="T4" fmla="*/ 81 w 699"/>
                  <a:gd name="T5" fmla="*/ 85 h 226"/>
                  <a:gd name="T6" fmla="*/ 152 w 699"/>
                  <a:gd name="T7" fmla="*/ 58 h 226"/>
                  <a:gd name="T8" fmla="*/ 184 w 699"/>
                  <a:gd name="T9" fmla="*/ 37 h 226"/>
                  <a:gd name="T10" fmla="*/ 201 w 699"/>
                  <a:gd name="T11" fmla="*/ 31 h 226"/>
                  <a:gd name="T12" fmla="*/ 249 w 699"/>
                  <a:gd name="T13" fmla="*/ 4 h 226"/>
                  <a:gd name="T14" fmla="*/ 411 w 699"/>
                  <a:gd name="T15" fmla="*/ 10 h 226"/>
                  <a:gd name="T16" fmla="*/ 417 w 699"/>
                  <a:gd name="T17" fmla="*/ 26 h 226"/>
                  <a:gd name="T18" fmla="*/ 633 w 699"/>
                  <a:gd name="T19" fmla="*/ 24 h 226"/>
                  <a:gd name="T20" fmla="*/ 678 w 699"/>
                  <a:gd name="T21" fmla="*/ 120 h 226"/>
                  <a:gd name="T22" fmla="*/ 576 w 699"/>
                  <a:gd name="T23" fmla="*/ 165 h 226"/>
                  <a:gd name="T24" fmla="*/ 201 w 699"/>
                  <a:gd name="T25" fmla="*/ 150 h 226"/>
                  <a:gd name="T26" fmla="*/ 168 w 699"/>
                  <a:gd name="T27" fmla="*/ 226 h 226"/>
                  <a:gd name="T28" fmla="*/ 81 w 699"/>
                  <a:gd name="T29" fmla="*/ 221 h 226"/>
                  <a:gd name="T30" fmla="*/ 54 w 699"/>
                  <a:gd name="T31" fmla="*/ 216 h 226"/>
                  <a:gd name="T32" fmla="*/ 33 w 699"/>
                  <a:gd name="T33" fmla="*/ 194 h 226"/>
                  <a:gd name="T34" fmla="*/ 0 w 699"/>
                  <a:gd name="T35" fmla="*/ 17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9" h="226">
                    <a:moveTo>
                      <a:pt x="0" y="172"/>
                    </a:moveTo>
                    <a:cubicBezTo>
                      <a:pt x="11" y="156"/>
                      <a:pt x="16" y="140"/>
                      <a:pt x="27" y="124"/>
                    </a:cubicBezTo>
                    <a:cubicBezTo>
                      <a:pt x="38" y="90"/>
                      <a:pt x="54" y="104"/>
                      <a:pt x="81" y="85"/>
                    </a:cubicBezTo>
                    <a:cubicBezTo>
                      <a:pt x="103" y="71"/>
                      <a:pt x="127" y="67"/>
                      <a:pt x="152" y="58"/>
                    </a:cubicBezTo>
                    <a:cubicBezTo>
                      <a:pt x="164" y="54"/>
                      <a:pt x="173" y="44"/>
                      <a:pt x="184" y="37"/>
                    </a:cubicBezTo>
                    <a:cubicBezTo>
                      <a:pt x="189" y="34"/>
                      <a:pt x="196" y="34"/>
                      <a:pt x="201" y="31"/>
                    </a:cubicBezTo>
                    <a:cubicBezTo>
                      <a:pt x="256" y="0"/>
                      <a:pt x="212" y="17"/>
                      <a:pt x="249" y="4"/>
                    </a:cubicBezTo>
                    <a:cubicBezTo>
                      <a:pt x="304" y="6"/>
                      <a:pt x="358" y="2"/>
                      <a:pt x="411" y="10"/>
                    </a:cubicBezTo>
                    <a:cubicBezTo>
                      <a:pt x="417" y="10"/>
                      <a:pt x="417" y="21"/>
                      <a:pt x="417" y="26"/>
                    </a:cubicBezTo>
                    <a:cubicBezTo>
                      <a:pt x="417" y="50"/>
                      <a:pt x="646" y="7"/>
                      <a:pt x="633" y="24"/>
                    </a:cubicBezTo>
                    <a:cubicBezTo>
                      <a:pt x="625" y="50"/>
                      <a:pt x="699" y="104"/>
                      <a:pt x="678" y="120"/>
                    </a:cubicBezTo>
                    <a:cubicBezTo>
                      <a:pt x="670" y="125"/>
                      <a:pt x="585" y="164"/>
                      <a:pt x="576" y="165"/>
                    </a:cubicBezTo>
                    <a:cubicBezTo>
                      <a:pt x="544" y="171"/>
                      <a:pt x="233" y="149"/>
                      <a:pt x="201" y="150"/>
                    </a:cubicBezTo>
                    <a:cubicBezTo>
                      <a:pt x="195" y="182"/>
                      <a:pt x="196" y="208"/>
                      <a:pt x="168" y="226"/>
                    </a:cubicBezTo>
                    <a:cubicBezTo>
                      <a:pt x="139" y="224"/>
                      <a:pt x="110" y="224"/>
                      <a:pt x="81" y="221"/>
                    </a:cubicBezTo>
                    <a:cubicBezTo>
                      <a:pt x="72" y="220"/>
                      <a:pt x="62" y="221"/>
                      <a:pt x="54" y="216"/>
                    </a:cubicBezTo>
                    <a:cubicBezTo>
                      <a:pt x="2" y="180"/>
                      <a:pt x="97" y="213"/>
                      <a:pt x="33" y="194"/>
                    </a:cubicBezTo>
                    <a:cubicBezTo>
                      <a:pt x="10" y="180"/>
                      <a:pt x="22" y="187"/>
                      <a:pt x="0" y="172"/>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2310" name="Text Box 38"/>
            <p:cNvSpPr txBox="1">
              <a:spLocks noChangeAspect="1" noChangeArrowheads="1"/>
            </p:cNvSpPr>
            <p:nvPr/>
          </p:nvSpPr>
          <p:spPr bwMode="auto">
            <a:xfrm>
              <a:off x="359" y="202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800" b="1">
                  <a:latin typeface="Times New Roman" pitchFamily="18" charset="0"/>
                </a:rPr>
                <a:t>advice</a:t>
              </a:r>
            </a:p>
          </p:txBody>
        </p:sp>
      </p:grpSp>
      <p:grpSp>
        <p:nvGrpSpPr>
          <p:cNvPr id="2102311" name="Group 39"/>
          <p:cNvGrpSpPr>
            <a:grpSpLocks/>
          </p:cNvGrpSpPr>
          <p:nvPr/>
        </p:nvGrpSpPr>
        <p:grpSpPr bwMode="auto">
          <a:xfrm>
            <a:off x="368300" y="4197350"/>
            <a:ext cx="1366838" cy="947738"/>
            <a:chOff x="183" y="2771"/>
            <a:chExt cx="861" cy="597"/>
          </a:xfrm>
        </p:grpSpPr>
        <p:grpSp>
          <p:nvGrpSpPr>
            <p:cNvPr id="2102312" name="Group 40"/>
            <p:cNvGrpSpPr>
              <a:grpSpLocks/>
            </p:cNvGrpSpPr>
            <p:nvPr/>
          </p:nvGrpSpPr>
          <p:grpSpPr bwMode="auto">
            <a:xfrm>
              <a:off x="183" y="2771"/>
              <a:ext cx="861" cy="597"/>
              <a:chOff x="183" y="900"/>
              <a:chExt cx="861" cy="597"/>
            </a:xfrm>
          </p:grpSpPr>
          <p:sp>
            <p:nvSpPr>
              <p:cNvPr id="2102313" name="AutoShape 41"/>
              <p:cNvSpPr>
                <a:spLocks noChangeAspect="1" noChangeArrowheads="1"/>
              </p:cNvSpPr>
              <p:nvPr/>
            </p:nvSpPr>
            <p:spPr bwMode="auto">
              <a:xfrm>
                <a:off x="183" y="900"/>
                <a:ext cx="861" cy="597"/>
              </a:xfrm>
              <a:prstGeom prst="cloudCallout">
                <a:avLst>
                  <a:gd name="adj1" fmla="val -4130"/>
                  <a:gd name="adj2" fmla="val 281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0"/>
                  </a:spcBef>
                </a:pPr>
                <a:endParaRPr lang="en-CA" sz="1800">
                  <a:latin typeface="Times New Roman" pitchFamily="18" charset="0"/>
                </a:endParaRPr>
              </a:p>
            </p:txBody>
          </p:sp>
          <p:sp>
            <p:nvSpPr>
              <p:cNvPr id="2102314" name="Freeform 42"/>
              <p:cNvSpPr>
                <a:spLocks noChangeAspect="1"/>
              </p:cNvSpPr>
              <p:nvPr/>
            </p:nvSpPr>
            <p:spPr bwMode="auto">
              <a:xfrm>
                <a:off x="248" y="1162"/>
                <a:ext cx="699" cy="226"/>
              </a:xfrm>
              <a:custGeom>
                <a:avLst/>
                <a:gdLst>
                  <a:gd name="T0" fmla="*/ 0 w 699"/>
                  <a:gd name="T1" fmla="*/ 172 h 226"/>
                  <a:gd name="T2" fmla="*/ 27 w 699"/>
                  <a:gd name="T3" fmla="*/ 124 h 226"/>
                  <a:gd name="T4" fmla="*/ 81 w 699"/>
                  <a:gd name="T5" fmla="*/ 85 h 226"/>
                  <a:gd name="T6" fmla="*/ 152 w 699"/>
                  <a:gd name="T7" fmla="*/ 58 h 226"/>
                  <a:gd name="T8" fmla="*/ 184 w 699"/>
                  <a:gd name="T9" fmla="*/ 37 h 226"/>
                  <a:gd name="T10" fmla="*/ 201 w 699"/>
                  <a:gd name="T11" fmla="*/ 31 h 226"/>
                  <a:gd name="T12" fmla="*/ 249 w 699"/>
                  <a:gd name="T13" fmla="*/ 4 h 226"/>
                  <a:gd name="T14" fmla="*/ 411 w 699"/>
                  <a:gd name="T15" fmla="*/ 10 h 226"/>
                  <a:gd name="T16" fmla="*/ 417 w 699"/>
                  <a:gd name="T17" fmla="*/ 26 h 226"/>
                  <a:gd name="T18" fmla="*/ 633 w 699"/>
                  <a:gd name="T19" fmla="*/ 24 h 226"/>
                  <a:gd name="T20" fmla="*/ 678 w 699"/>
                  <a:gd name="T21" fmla="*/ 120 h 226"/>
                  <a:gd name="T22" fmla="*/ 576 w 699"/>
                  <a:gd name="T23" fmla="*/ 165 h 226"/>
                  <a:gd name="T24" fmla="*/ 201 w 699"/>
                  <a:gd name="T25" fmla="*/ 150 h 226"/>
                  <a:gd name="T26" fmla="*/ 168 w 699"/>
                  <a:gd name="T27" fmla="*/ 226 h 226"/>
                  <a:gd name="T28" fmla="*/ 81 w 699"/>
                  <a:gd name="T29" fmla="*/ 221 h 226"/>
                  <a:gd name="T30" fmla="*/ 54 w 699"/>
                  <a:gd name="T31" fmla="*/ 216 h 226"/>
                  <a:gd name="T32" fmla="*/ 33 w 699"/>
                  <a:gd name="T33" fmla="*/ 194 h 226"/>
                  <a:gd name="T34" fmla="*/ 0 w 699"/>
                  <a:gd name="T35" fmla="*/ 17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9" h="226">
                    <a:moveTo>
                      <a:pt x="0" y="172"/>
                    </a:moveTo>
                    <a:cubicBezTo>
                      <a:pt x="11" y="156"/>
                      <a:pt x="16" y="140"/>
                      <a:pt x="27" y="124"/>
                    </a:cubicBezTo>
                    <a:cubicBezTo>
                      <a:pt x="38" y="90"/>
                      <a:pt x="54" y="104"/>
                      <a:pt x="81" y="85"/>
                    </a:cubicBezTo>
                    <a:cubicBezTo>
                      <a:pt x="103" y="71"/>
                      <a:pt x="127" y="67"/>
                      <a:pt x="152" y="58"/>
                    </a:cubicBezTo>
                    <a:cubicBezTo>
                      <a:pt x="164" y="54"/>
                      <a:pt x="173" y="44"/>
                      <a:pt x="184" y="37"/>
                    </a:cubicBezTo>
                    <a:cubicBezTo>
                      <a:pt x="189" y="34"/>
                      <a:pt x="196" y="34"/>
                      <a:pt x="201" y="31"/>
                    </a:cubicBezTo>
                    <a:cubicBezTo>
                      <a:pt x="256" y="0"/>
                      <a:pt x="212" y="17"/>
                      <a:pt x="249" y="4"/>
                    </a:cubicBezTo>
                    <a:cubicBezTo>
                      <a:pt x="304" y="6"/>
                      <a:pt x="358" y="2"/>
                      <a:pt x="411" y="10"/>
                    </a:cubicBezTo>
                    <a:cubicBezTo>
                      <a:pt x="417" y="10"/>
                      <a:pt x="417" y="21"/>
                      <a:pt x="417" y="26"/>
                    </a:cubicBezTo>
                    <a:cubicBezTo>
                      <a:pt x="417" y="50"/>
                      <a:pt x="646" y="7"/>
                      <a:pt x="633" y="24"/>
                    </a:cubicBezTo>
                    <a:cubicBezTo>
                      <a:pt x="625" y="50"/>
                      <a:pt x="699" y="104"/>
                      <a:pt x="678" y="120"/>
                    </a:cubicBezTo>
                    <a:cubicBezTo>
                      <a:pt x="670" y="125"/>
                      <a:pt x="585" y="164"/>
                      <a:pt x="576" y="165"/>
                    </a:cubicBezTo>
                    <a:cubicBezTo>
                      <a:pt x="544" y="171"/>
                      <a:pt x="233" y="149"/>
                      <a:pt x="201" y="150"/>
                    </a:cubicBezTo>
                    <a:cubicBezTo>
                      <a:pt x="195" y="182"/>
                      <a:pt x="196" y="208"/>
                      <a:pt x="168" y="226"/>
                    </a:cubicBezTo>
                    <a:cubicBezTo>
                      <a:pt x="139" y="224"/>
                      <a:pt x="110" y="224"/>
                      <a:pt x="81" y="221"/>
                    </a:cubicBezTo>
                    <a:cubicBezTo>
                      <a:pt x="72" y="220"/>
                      <a:pt x="62" y="221"/>
                      <a:pt x="54" y="216"/>
                    </a:cubicBezTo>
                    <a:cubicBezTo>
                      <a:pt x="2" y="180"/>
                      <a:pt x="97" y="213"/>
                      <a:pt x="33" y="194"/>
                    </a:cubicBezTo>
                    <a:cubicBezTo>
                      <a:pt x="10" y="180"/>
                      <a:pt x="22" y="187"/>
                      <a:pt x="0" y="172"/>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2315" name="Text Box 43"/>
            <p:cNvSpPr txBox="1">
              <a:spLocks noChangeAspect="1" noChangeArrowheads="1"/>
            </p:cNvSpPr>
            <p:nvPr/>
          </p:nvSpPr>
          <p:spPr bwMode="auto">
            <a:xfrm>
              <a:off x="300" y="2960"/>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800" b="1">
                  <a:latin typeface="Times New Roman" pitchFamily="18" charset="0"/>
                </a:rPr>
                <a:t>pointcut</a:t>
              </a:r>
            </a:p>
          </p:txBody>
        </p:sp>
      </p:grpSp>
      <p:grpSp>
        <p:nvGrpSpPr>
          <p:cNvPr id="2102317" name="Group 45"/>
          <p:cNvGrpSpPr>
            <a:grpSpLocks/>
          </p:cNvGrpSpPr>
          <p:nvPr/>
        </p:nvGrpSpPr>
        <p:grpSpPr bwMode="auto">
          <a:xfrm>
            <a:off x="368300" y="1227138"/>
            <a:ext cx="1366838" cy="947737"/>
            <a:chOff x="183" y="900"/>
            <a:chExt cx="861" cy="597"/>
          </a:xfrm>
        </p:grpSpPr>
        <p:grpSp>
          <p:nvGrpSpPr>
            <p:cNvPr id="2102318" name="Group 46"/>
            <p:cNvGrpSpPr>
              <a:grpSpLocks/>
            </p:cNvGrpSpPr>
            <p:nvPr/>
          </p:nvGrpSpPr>
          <p:grpSpPr bwMode="auto">
            <a:xfrm>
              <a:off x="183" y="900"/>
              <a:ext cx="861" cy="597"/>
              <a:chOff x="183" y="900"/>
              <a:chExt cx="861" cy="597"/>
            </a:xfrm>
          </p:grpSpPr>
          <p:sp>
            <p:nvSpPr>
              <p:cNvPr id="2102319" name="AutoShape 47"/>
              <p:cNvSpPr>
                <a:spLocks noChangeAspect="1" noChangeArrowheads="1"/>
              </p:cNvSpPr>
              <p:nvPr/>
            </p:nvSpPr>
            <p:spPr bwMode="auto">
              <a:xfrm>
                <a:off x="183" y="900"/>
                <a:ext cx="861" cy="597"/>
              </a:xfrm>
              <a:prstGeom prst="cloudCallout">
                <a:avLst>
                  <a:gd name="adj1" fmla="val -4130"/>
                  <a:gd name="adj2" fmla="val 2815"/>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0"/>
                  </a:spcBef>
                </a:pPr>
                <a:endParaRPr lang="en-CA" sz="1800">
                  <a:latin typeface="Times New Roman" pitchFamily="18" charset="0"/>
                </a:endParaRPr>
              </a:p>
            </p:txBody>
          </p:sp>
          <p:sp>
            <p:nvSpPr>
              <p:cNvPr id="2102320" name="Freeform 48"/>
              <p:cNvSpPr>
                <a:spLocks noChangeAspect="1"/>
              </p:cNvSpPr>
              <p:nvPr/>
            </p:nvSpPr>
            <p:spPr bwMode="auto">
              <a:xfrm>
                <a:off x="248" y="1162"/>
                <a:ext cx="699" cy="226"/>
              </a:xfrm>
              <a:custGeom>
                <a:avLst/>
                <a:gdLst>
                  <a:gd name="T0" fmla="*/ 0 w 699"/>
                  <a:gd name="T1" fmla="*/ 172 h 226"/>
                  <a:gd name="T2" fmla="*/ 27 w 699"/>
                  <a:gd name="T3" fmla="*/ 124 h 226"/>
                  <a:gd name="T4" fmla="*/ 81 w 699"/>
                  <a:gd name="T5" fmla="*/ 85 h 226"/>
                  <a:gd name="T6" fmla="*/ 152 w 699"/>
                  <a:gd name="T7" fmla="*/ 58 h 226"/>
                  <a:gd name="T8" fmla="*/ 184 w 699"/>
                  <a:gd name="T9" fmla="*/ 37 h 226"/>
                  <a:gd name="T10" fmla="*/ 201 w 699"/>
                  <a:gd name="T11" fmla="*/ 31 h 226"/>
                  <a:gd name="T12" fmla="*/ 249 w 699"/>
                  <a:gd name="T13" fmla="*/ 4 h 226"/>
                  <a:gd name="T14" fmla="*/ 411 w 699"/>
                  <a:gd name="T15" fmla="*/ 10 h 226"/>
                  <a:gd name="T16" fmla="*/ 417 w 699"/>
                  <a:gd name="T17" fmla="*/ 26 h 226"/>
                  <a:gd name="T18" fmla="*/ 633 w 699"/>
                  <a:gd name="T19" fmla="*/ 24 h 226"/>
                  <a:gd name="T20" fmla="*/ 678 w 699"/>
                  <a:gd name="T21" fmla="*/ 120 h 226"/>
                  <a:gd name="T22" fmla="*/ 576 w 699"/>
                  <a:gd name="T23" fmla="*/ 165 h 226"/>
                  <a:gd name="T24" fmla="*/ 201 w 699"/>
                  <a:gd name="T25" fmla="*/ 150 h 226"/>
                  <a:gd name="T26" fmla="*/ 168 w 699"/>
                  <a:gd name="T27" fmla="*/ 226 h 226"/>
                  <a:gd name="T28" fmla="*/ 81 w 699"/>
                  <a:gd name="T29" fmla="*/ 221 h 226"/>
                  <a:gd name="T30" fmla="*/ 54 w 699"/>
                  <a:gd name="T31" fmla="*/ 216 h 226"/>
                  <a:gd name="T32" fmla="*/ 33 w 699"/>
                  <a:gd name="T33" fmla="*/ 194 h 226"/>
                  <a:gd name="T34" fmla="*/ 0 w 699"/>
                  <a:gd name="T35" fmla="*/ 17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9" h="226">
                    <a:moveTo>
                      <a:pt x="0" y="172"/>
                    </a:moveTo>
                    <a:cubicBezTo>
                      <a:pt x="11" y="156"/>
                      <a:pt x="16" y="140"/>
                      <a:pt x="27" y="124"/>
                    </a:cubicBezTo>
                    <a:cubicBezTo>
                      <a:pt x="38" y="90"/>
                      <a:pt x="54" y="104"/>
                      <a:pt x="81" y="85"/>
                    </a:cubicBezTo>
                    <a:cubicBezTo>
                      <a:pt x="103" y="71"/>
                      <a:pt x="127" y="67"/>
                      <a:pt x="152" y="58"/>
                    </a:cubicBezTo>
                    <a:cubicBezTo>
                      <a:pt x="164" y="54"/>
                      <a:pt x="173" y="44"/>
                      <a:pt x="184" y="37"/>
                    </a:cubicBezTo>
                    <a:cubicBezTo>
                      <a:pt x="189" y="34"/>
                      <a:pt x="196" y="34"/>
                      <a:pt x="201" y="31"/>
                    </a:cubicBezTo>
                    <a:cubicBezTo>
                      <a:pt x="256" y="0"/>
                      <a:pt x="212" y="17"/>
                      <a:pt x="249" y="4"/>
                    </a:cubicBezTo>
                    <a:cubicBezTo>
                      <a:pt x="304" y="6"/>
                      <a:pt x="358" y="2"/>
                      <a:pt x="411" y="10"/>
                    </a:cubicBezTo>
                    <a:cubicBezTo>
                      <a:pt x="417" y="10"/>
                      <a:pt x="417" y="21"/>
                      <a:pt x="417" y="26"/>
                    </a:cubicBezTo>
                    <a:cubicBezTo>
                      <a:pt x="417" y="50"/>
                      <a:pt x="646" y="7"/>
                      <a:pt x="633" y="24"/>
                    </a:cubicBezTo>
                    <a:cubicBezTo>
                      <a:pt x="625" y="50"/>
                      <a:pt x="699" y="104"/>
                      <a:pt x="678" y="120"/>
                    </a:cubicBezTo>
                    <a:cubicBezTo>
                      <a:pt x="670" y="125"/>
                      <a:pt x="585" y="164"/>
                      <a:pt x="576" y="165"/>
                    </a:cubicBezTo>
                    <a:cubicBezTo>
                      <a:pt x="544" y="171"/>
                      <a:pt x="233" y="149"/>
                      <a:pt x="201" y="150"/>
                    </a:cubicBezTo>
                    <a:cubicBezTo>
                      <a:pt x="195" y="182"/>
                      <a:pt x="196" y="208"/>
                      <a:pt x="168" y="226"/>
                    </a:cubicBezTo>
                    <a:cubicBezTo>
                      <a:pt x="139" y="224"/>
                      <a:pt x="110" y="224"/>
                      <a:pt x="81" y="221"/>
                    </a:cubicBezTo>
                    <a:cubicBezTo>
                      <a:pt x="72" y="220"/>
                      <a:pt x="62" y="221"/>
                      <a:pt x="54" y="216"/>
                    </a:cubicBezTo>
                    <a:cubicBezTo>
                      <a:pt x="2" y="180"/>
                      <a:pt x="97" y="213"/>
                      <a:pt x="33" y="194"/>
                    </a:cubicBezTo>
                    <a:cubicBezTo>
                      <a:pt x="10" y="180"/>
                      <a:pt x="22" y="187"/>
                      <a:pt x="0" y="172"/>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2321" name="Text Box 49"/>
            <p:cNvSpPr txBox="1">
              <a:spLocks noChangeAspect="1" noChangeArrowheads="1"/>
            </p:cNvSpPr>
            <p:nvPr/>
          </p:nvSpPr>
          <p:spPr bwMode="auto">
            <a:xfrm>
              <a:off x="207" y="993"/>
              <a:ext cx="8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800" b="1">
                  <a:latin typeface="Times New Roman" pitchFamily="18" charset="0"/>
                </a:rPr>
                <a:t>intertype</a:t>
              </a:r>
              <a:br>
                <a:rPr lang="en-CA" sz="1800" b="1">
                  <a:latin typeface="Times New Roman" pitchFamily="18" charset="0"/>
                </a:rPr>
              </a:br>
              <a:r>
                <a:rPr lang="en-CA" sz="1800" b="1">
                  <a:latin typeface="Times New Roman" pitchFamily="18" charset="0"/>
                </a:rPr>
                <a:t>declaration</a:t>
              </a:r>
            </a:p>
          </p:txBody>
        </p:sp>
      </p:grpSp>
      <p:sp>
        <p:nvSpPr>
          <p:cNvPr id="2102322" name="Freeform 50"/>
          <p:cNvSpPr>
            <a:spLocks/>
          </p:cNvSpPr>
          <p:nvPr/>
        </p:nvSpPr>
        <p:spPr bwMode="auto">
          <a:xfrm>
            <a:off x="3455988" y="2706688"/>
            <a:ext cx="4133850" cy="103187"/>
          </a:xfrm>
          <a:custGeom>
            <a:avLst/>
            <a:gdLst>
              <a:gd name="T0" fmla="*/ 2604 w 2604"/>
              <a:gd name="T1" fmla="*/ 65 h 65"/>
              <a:gd name="T2" fmla="*/ 1808 w 2604"/>
              <a:gd name="T3" fmla="*/ 3 h 65"/>
              <a:gd name="T4" fmla="*/ 666 w 2604"/>
              <a:gd name="T5" fmla="*/ 48 h 65"/>
              <a:gd name="T6" fmla="*/ 0 w 2604"/>
              <a:gd name="T7" fmla="*/ 48 h 65"/>
            </a:gdLst>
            <a:ahLst/>
            <a:cxnLst>
              <a:cxn ang="0">
                <a:pos x="T0" y="T1"/>
              </a:cxn>
              <a:cxn ang="0">
                <a:pos x="T2" y="T3"/>
              </a:cxn>
              <a:cxn ang="0">
                <a:pos x="T4" y="T5"/>
              </a:cxn>
              <a:cxn ang="0">
                <a:pos x="T6" y="T7"/>
              </a:cxn>
            </a:cxnLst>
            <a:rect l="0" t="0" r="r" b="b"/>
            <a:pathLst>
              <a:path w="2604" h="65">
                <a:moveTo>
                  <a:pt x="2604" y="65"/>
                </a:moveTo>
                <a:cubicBezTo>
                  <a:pt x="2470" y="55"/>
                  <a:pt x="2131" y="6"/>
                  <a:pt x="1808" y="3"/>
                </a:cubicBezTo>
                <a:cubicBezTo>
                  <a:pt x="1485" y="0"/>
                  <a:pt x="967" y="40"/>
                  <a:pt x="666" y="48"/>
                </a:cubicBezTo>
                <a:cubicBezTo>
                  <a:pt x="365" y="56"/>
                  <a:pt x="139" y="48"/>
                  <a:pt x="0" y="48"/>
                </a:cubicBezTo>
              </a:path>
            </a:pathLst>
          </a:custGeom>
          <a:noFill/>
          <a:ln w="635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102323" name="Group 51"/>
          <p:cNvGrpSpPr>
            <a:grpSpLocks/>
          </p:cNvGrpSpPr>
          <p:nvPr/>
        </p:nvGrpSpPr>
        <p:grpSpPr bwMode="auto">
          <a:xfrm>
            <a:off x="4406900" y="3760788"/>
            <a:ext cx="1290638" cy="692150"/>
            <a:chOff x="3484" y="2874"/>
            <a:chExt cx="813" cy="436"/>
          </a:xfrm>
        </p:grpSpPr>
        <p:sp>
          <p:nvSpPr>
            <p:cNvPr id="2102324" name="Rectangle 52"/>
            <p:cNvSpPr>
              <a:spLocks noChangeArrowheads="1"/>
            </p:cNvSpPr>
            <p:nvPr/>
          </p:nvSpPr>
          <p:spPr bwMode="auto">
            <a:xfrm>
              <a:off x="3484" y="2874"/>
              <a:ext cx="813" cy="4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CA" sz="1800" b="1">
                  <a:latin typeface="Times New Roman" pitchFamily="18" charset="0"/>
                </a:rPr>
                <a:t>ClassB</a:t>
              </a:r>
            </a:p>
            <a:p>
              <a:pPr algn="ctr" eaLnBrk="0" hangingPunct="0">
                <a:spcBef>
                  <a:spcPct val="0"/>
                </a:spcBef>
              </a:pPr>
              <a:endParaRPr lang="en-CA" sz="1000" b="1">
                <a:latin typeface="Times New Roman" pitchFamily="18" charset="0"/>
              </a:endParaRPr>
            </a:p>
            <a:p>
              <a:pPr algn="ctr" eaLnBrk="0" hangingPunct="0">
                <a:spcBef>
                  <a:spcPct val="0"/>
                </a:spcBef>
              </a:pPr>
              <a:r>
                <a:rPr lang="en-CA" sz="1600" b="1">
                  <a:latin typeface="Times New Roman" pitchFamily="18" charset="0"/>
                </a:rPr>
                <a:t>   R1 elements</a:t>
              </a:r>
            </a:p>
          </p:txBody>
        </p:sp>
        <p:sp>
          <p:nvSpPr>
            <p:cNvPr id="2102325" name="Line 53"/>
            <p:cNvSpPr>
              <a:spLocks noChangeShapeType="1"/>
            </p:cNvSpPr>
            <p:nvPr/>
          </p:nvSpPr>
          <p:spPr bwMode="auto">
            <a:xfrm>
              <a:off x="3486" y="305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02326" name="Line 54"/>
            <p:cNvSpPr>
              <a:spLocks noChangeShapeType="1"/>
            </p:cNvSpPr>
            <p:nvPr/>
          </p:nvSpPr>
          <p:spPr bwMode="auto">
            <a:xfrm>
              <a:off x="3486" y="3133"/>
              <a:ext cx="8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2327" name="Group 55"/>
          <p:cNvGrpSpPr>
            <a:grpSpLocks/>
          </p:cNvGrpSpPr>
          <p:nvPr/>
        </p:nvGrpSpPr>
        <p:grpSpPr bwMode="auto">
          <a:xfrm>
            <a:off x="3457575" y="1955800"/>
            <a:ext cx="2555875" cy="2362200"/>
            <a:chOff x="2129" y="1359"/>
            <a:chExt cx="1610" cy="1488"/>
          </a:xfrm>
        </p:grpSpPr>
        <p:sp>
          <p:nvSpPr>
            <p:cNvPr id="2102328" name="Freeform 56"/>
            <p:cNvSpPr>
              <a:spLocks/>
            </p:cNvSpPr>
            <p:nvPr/>
          </p:nvSpPr>
          <p:spPr bwMode="auto">
            <a:xfrm>
              <a:off x="2129" y="2280"/>
              <a:ext cx="1609" cy="92"/>
            </a:xfrm>
            <a:custGeom>
              <a:avLst/>
              <a:gdLst>
                <a:gd name="T0" fmla="*/ 0 w 1609"/>
                <a:gd name="T1" fmla="*/ 58 h 92"/>
                <a:gd name="T2" fmla="*/ 644 w 1609"/>
                <a:gd name="T3" fmla="*/ 1 h 92"/>
                <a:gd name="T4" fmla="*/ 1118 w 1609"/>
                <a:gd name="T5" fmla="*/ 52 h 92"/>
                <a:gd name="T6" fmla="*/ 1609 w 1609"/>
                <a:gd name="T7" fmla="*/ 92 h 92"/>
              </a:gdLst>
              <a:ahLst/>
              <a:cxnLst>
                <a:cxn ang="0">
                  <a:pos x="T0" y="T1"/>
                </a:cxn>
                <a:cxn ang="0">
                  <a:pos x="T2" y="T3"/>
                </a:cxn>
                <a:cxn ang="0">
                  <a:pos x="T4" y="T5"/>
                </a:cxn>
                <a:cxn ang="0">
                  <a:pos x="T6" y="T7"/>
                </a:cxn>
              </a:cxnLst>
              <a:rect l="0" t="0" r="r" b="b"/>
              <a:pathLst>
                <a:path w="1609" h="92">
                  <a:moveTo>
                    <a:pt x="0" y="58"/>
                  </a:moveTo>
                  <a:cubicBezTo>
                    <a:pt x="107" y="48"/>
                    <a:pt x="458" y="2"/>
                    <a:pt x="644" y="1"/>
                  </a:cubicBezTo>
                  <a:cubicBezTo>
                    <a:pt x="830" y="0"/>
                    <a:pt x="957" y="37"/>
                    <a:pt x="1118" y="52"/>
                  </a:cubicBezTo>
                  <a:cubicBezTo>
                    <a:pt x="1279" y="67"/>
                    <a:pt x="1507" y="84"/>
                    <a:pt x="1609" y="92"/>
                  </a:cubicBezTo>
                </a:path>
              </a:pathLst>
            </a:custGeom>
            <a:noFill/>
            <a:ln w="635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02329" name="Freeform 57"/>
            <p:cNvSpPr>
              <a:spLocks/>
            </p:cNvSpPr>
            <p:nvPr/>
          </p:nvSpPr>
          <p:spPr bwMode="auto">
            <a:xfrm>
              <a:off x="2785" y="1359"/>
              <a:ext cx="954" cy="922"/>
            </a:xfrm>
            <a:custGeom>
              <a:avLst/>
              <a:gdLst>
                <a:gd name="T0" fmla="*/ 0 w 954"/>
                <a:gd name="T1" fmla="*/ 922 h 922"/>
                <a:gd name="T2" fmla="*/ 113 w 954"/>
                <a:gd name="T3" fmla="*/ 149 h 922"/>
                <a:gd name="T4" fmla="*/ 474 w 954"/>
                <a:gd name="T5" fmla="*/ 30 h 922"/>
                <a:gd name="T6" fmla="*/ 954 w 954"/>
                <a:gd name="T7" fmla="*/ 58 h 922"/>
              </a:gdLst>
              <a:ahLst/>
              <a:cxnLst>
                <a:cxn ang="0">
                  <a:pos x="T0" y="T1"/>
                </a:cxn>
                <a:cxn ang="0">
                  <a:pos x="T2" y="T3"/>
                </a:cxn>
                <a:cxn ang="0">
                  <a:pos x="T4" y="T5"/>
                </a:cxn>
                <a:cxn ang="0">
                  <a:pos x="T6" y="T7"/>
                </a:cxn>
              </a:cxnLst>
              <a:rect l="0" t="0" r="r" b="b"/>
              <a:pathLst>
                <a:path w="954" h="922">
                  <a:moveTo>
                    <a:pt x="0" y="922"/>
                  </a:moveTo>
                  <a:cubicBezTo>
                    <a:pt x="19" y="793"/>
                    <a:pt x="34" y="298"/>
                    <a:pt x="113" y="149"/>
                  </a:cubicBezTo>
                  <a:cubicBezTo>
                    <a:pt x="192" y="0"/>
                    <a:pt x="334" y="45"/>
                    <a:pt x="474" y="30"/>
                  </a:cubicBezTo>
                  <a:cubicBezTo>
                    <a:pt x="614" y="15"/>
                    <a:pt x="854" y="52"/>
                    <a:pt x="954" y="58"/>
                  </a:cubicBezTo>
                </a:path>
              </a:pathLst>
            </a:custGeom>
            <a:noFill/>
            <a:ln w="635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02330" name="Freeform 58"/>
            <p:cNvSpPr>
              <a:spLocks/>
            </p:cNvSpPr>
            <p:nvPr/>
          </p:nvSpPr>
          <p:spPr bwMode="auto">
            <a:xfrm>
              <a:off x="2312" y="2321"/>
              <a:ext cx="439" cy="526"/>
            </a:xfrm>
            <a:custGeom>
              <a:avLst/>
              <a:gdLst>
                <a:gd name="T0" fmla="*/ 77 w 439"/>
                <a:gd name="T1" fmla="*/ 0 h 526"/>
                <a:gd name="T2" fmla="*/ 60 w 439"/>
                <a:gd name="T3" fmla="*/ 390 h 526"/>
                <a:gd name="T4" fmla="*/ 439 w 439"/>
                <a:gd name="T5" fmla="*/ 526 h 526"/>
              </a:gdLst>
              <a:ahLst/>
              <a:cxnLst>
                <a:cxn ang="0">
                  <a:pos x="T0" y="T1"/>
                </a:cxn>
                <a:cxn ang="0">
                  <a:pos x="T2" y="T3"/>
                </a:cxn>
                <a:cxn ang="0">
                  <a:pos x="T4" y="T5"/>
                </a:cxn>
              </a:cxnLst>
              <a:rect l="0" t="0" r="r" b="b"/>
              <a:pathLst>
                <a:path w="439" h="526">
                  <a:moveTo>
                    <a:pt x="77" y="0"/>
                  </a:moveTo>
                  <a:cubicBezTo>
                    <a:pt x="74" y="65"/>
                    <a:pt x="0" y="302"/>
                    <a:pt x="60" y="390"/>
                  </a:cubicBezTo>
                  <a:cubicBezTo>
                    <a:pt x="120" y="478"/>
                    <a:pt x="360" y="498"/>
                    <a:pt x="439" y="526"/>
                  </a:cubicBezTo>
                </a:path>
              </a:pathLst>
            </a:custGeom>
            <a:noFill/>
            <a:ln w="635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02331" name="Group 59"/>
          <p:cNvGrpSpPr>
            <a:grpSpLocks/>
          </p:cNvGrpSpPr>
          <p:nvPr/>
        </p:nvGrpSpPr>
        <p:grpSpPr bwMode="auto">
          <a:xfrm>
            <a:off x="757238" y="5114925"/>
            <a:ext cx="1833562" cy="457200"/>
            <a:chOff x="222" y="3349"/>
            <a:chExt cx="1155" cy="288"/>
          </a:xfrm>
        </p:grpSpPr>
        <p:sp>
          <p:nvSpPr>
            <p:cNvPr id="2102332" name="AutoShape 60"/>
            <p:cNvSpPr>
              <a:spLocks noChangeAspect="1" noChangeArrowheads="1"/>
            </p:cNvSpPr>
            <p:nvPr/>
          </p:nvSpPr>
          <p:spPr bwMode="auto">
            <a:xfrm>
              <a:off x="1249" y="3409"/>
              <a:ext cx="70" cy="70"/>
            </a:xfrm>
            <a:prstGeom prst="diamond">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33" name="Text Box 61"/>
            <p:cNvSpPr txBox="1">
              <a:spLocks noChangeArrowheads="1"/>
            </p:cNvSpPr>
            <p:nvPr/>
          </p:nvSpPr>
          <p:spPr bwMode="auto">
            <a:xfrm>
              <a:off x="222" y="3349"/>
              <a:ext cx="11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200" b="1">
                  <a:latin typeface="Times New Roman" pitchFamily="18" charset="0"/>
                </a:rPr>
                <a:t>(identifies joinpoints</a:t>
              </a:r>
              <a:br>
                <a:rPr lang="en-CA" sz="1200" b="1">
                  <a:latin typeface="Times New Roman" pitchFamily="18" charset="0"/>
                </a:rPr>
              </a:br>
              <a:r>
                <a:rPr lang="en-CA" sz="1200" b="1">
                  <a:latin typeface="Times New Roman" pitchFamily="18" charset="0"/>
                </a:rPr>
                <a:t>where advice is executed)</a:t>
              </a:r>
            </a:p>
          </p:txBody>
        </p:sp>
      </p:grpSp>
      <p:grpSp>
        <p:nvGrpSpPr>
          <p:cNvPr id="2102334" name="Group 62"/>
          <p:cNvGrpSpPr>
            <a:grpSpLocks/>
          </p:cNvGrpSpPr>
          <p:nvPr/>
        </p:nvGrpSpPr>
        <p:grpSpPr bwMode="auto">
          <a:xfrm>
            <a:off x="4468813" y="4221163"/>
            <a:ext cx="1196975" cy="212725"/>
            <a:chOff x="2766" y="2786"/>
            <a:chExt cx="754" cy="134"/>
          </a:xfrm>
        </p:grpSpPr>
        <p:sp>
          <p:nvSpPr>
            <p:cNvPr id="2102335" name="Rectangle 63"/>
            <p:cNvSpPr>
              <a:spLocks noChangeArrowheads="1"/>
            </p:cNvSpPr>
            <p:nvPr/>
          </p:nvSpPr>
          <p:spPr bwMode="auto">
            <a:xfrm>
              <a:off x="2802" y="2786"/>
              <a:ext cx="718" cy="13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36" name="AutoShape 64"/>
            <p:cNvSpPr>
              <a:spLocks noChangeAspect="1" noChangeArrowheads="1"/>
            </p:cNvSpPr>
            <p:nvPr/>
          </p:nvSpPr>
          <p:spPr bwMode="auto">
            <a:xfrm>
              <a:off x="2766" y="2818"/>
              <a:ext cx="70" cy="70"/>
            </a:xfrm>
            <a:prstGeom prst="diamond">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2337" name="Text Box 65"/>
          <p:cNvSpPr txBox="1">
            <a:spLocks noChangeArrowheads="1"/>
          </p:cNvSpPr>
          <p:nvPr/>
        </p:nvSpPr>
        <p:spPr bwMode="auto">
          <a:xfrm>
            <a:off x="4510088" y="4151313"/>
            <a:ext cx="1241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solidFill>
                  <a:srgbClr val="C0C0C0"/>
                </a:solidFill>
                <a:latin typeface="Times New Roman" pitchFamily="18" charset="0"/>
              </a:rPr>
              <a:t>R1 elements</a:t>
            </a:r>
          </a:p>
        </p:txBody>
      </p:sp>
      <p:sp>
        <p:nvSpPr>
          <p:cNvPr id="2102338" name="Rectangle 66"/>
          <p:cNvSpPr>
            <a:spLocks noChangeArrowheads="1"/>
          </p:cNvSpPr>
          <p:nvPr/>
        </p:nvSpPr>
        <p:spPr bwMode="auto">
          <a:xfrm>
            <a:off x="6048375" y="5026025"/>
            <a:ext cx="1139825" cy="2571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39" name="Text Box 67"/>
          <p:cNvSpPr txBox="1">
            <a:spLocks noChangeArrowheads="1"/>
          </p:cNvSpPr>
          <p:nvPr/>
        </p:nvSpPr>
        <p:spPr bwMode="auto">
          <a:xfrm>
            <a:off x="6008688" y="4979988"/>
            <a:ext cx="1241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solidFill>
                  <a:srgbClr val="C0C0C0"/>
                </a:solidFill>
                <a:latin typeface="Times New Roman" pitchFamily="18" charset="0"/>
              </a:rPr>
              <a:t>R1 elements</a:t>
            </a:r>
          </a:p>
        </p:txBody>
      </p:sp>
      <p:grpSp>
        <p:nvGrpSpPr>
          <p:cNvPr id="2102340" name="Group 68"/>
          <p:cNvGrpSpPr>
            <a:grpSpLocks/>
          </p:cNvGrpSpPr>
          <p:nvPr/>
        </p:nvGrpSpPr>
        <p:grpSpPr bwMode="auto">
          <a:xfrm>
            <a:off x="6045200" y="3467100"/>
            <a:ext cx="1190625" cy="212725"/>
            <a:chOff x="3759" y="2311"/>
            <a:chExt cx="750" cy="134"/>
          </a:xfrm>
        </p:grpSpPr>
        <p:sp>
          <p:nvSpPr>
            <p:cNvPr id="2102341" name="Rectangle 69"/>
            <p:cNvSpPr>
              <a:spLocks noChangeArrowheads="1"/>
            </p:cNvSpPr>
            <p:nvPr/>
          </p:nvSpPr>
          <p:spPr bwMode="auto">
            <a:xfrm>
              <a:off x="3791" y="2311"/>
              <a:ext cx="718" cy="13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42" name="AutoShape 70"/>
            <p:cNvSpPr>
              <a:spLocks noChangeAspect="1" noChangeArrowheads="1"/>
            </p:cNvSpPr>
            <p:nvPr/>
          </p:nvSpPr>
          <p:spPr bwMode="auto">
            <a:xfrm>
              <a:off x="3759" y="2343"/>
              <a:ext cx="70" cy="70"/>
            </a:xfrm>
            <a:prstGeom prst="diamond">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2343" name="Text Box 71"/>
          <p:cNvSpPr txBox="1">
            <a:spLocks noChangeArrowheads="1"/>
          </p:cNvSpPr>
          <p:nvPr/>
        </p:nvSpPr>
        <p:spPr bwMode="auto">
          <a:xfrm>
            <a:off x="6084888" y="3398838"/>
            <a:ext cx="1241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solidFill>
                  <a:srgbClr val="C0C0C0"/>
                </a:solidFill>
                <a:latin typeface="Times New Roman" pitchFamily="18" charset="0"/>
              </a:rPr>
              <a:t>R1 elements</a:t>
            </a:r>
          </a:p>
        </p:txBody>
      </p:sp>
      <p:grpSp>
        <p:nvGrpSpPr>
          <p:cNvPr id="2102344" name="Group 72"/>
          <p:cNvGrpSpPr>
            <a:grpSpLocks/>
          </p:cNvGrpSpPr>
          <p:nvPr/>
        </p:nvGrpSpPr>
        <p:grpSpPr bwMode="auto">
          <a:xfrm>
            <a:off x="6045200" y="1957388"/>
            <a:ext cx="1190625" cy="212725"/>
            <a:chOff x="3759" y="1360"/>
            <a:chExt cx="750" cy="134"/>
          </a:xfrm>
        </p:grpSpPr>
        <p:sp>
          <p:nvSpPr>
            <p:cNvPr id="2102345" name="Rectangle 73"/>
            <p:cNvSpPr>
              <a:spLocks noChangeArrowheads="1"/>
            </p:cNvSpPr>
            <p:nvPr/>
          </p:nvSpPr>
          <p:spPr bwMode="auto">
            <a:xfrm>
              <a:off x="3791" y="1360"/>
              <a:ext cx="718" cy="13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46" name="AutoShape 74"/>
            <p:cNvSpPr>
              <a:spLocks noChangeAspect="1" noChangeArrowheads="1"/>
            </p:cNvSpPr>
            <p:nvPr/>
          </p:nvSpPr>
          <p:spPr bwMode="auto">
            <a:xfrm>
              <a:off x="3759" y="1392"/>
              <a:ext cx="70" cy="70"/>
            </a:xfrm>
            <a:prstGeom prst="diamond">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2347" name="AutoShape 75"/>
          <p:cNvSpPr>
            <a:spLocks noChangeArrowheads="1"/>
          </p:cNvSpPr>
          <p:nvPr/>
        </p:nvSpPr>
        <p:spPr bwMode="auto">
          <a:xfrm>
            <a:off x="6583363" y="2195513"/>
            <a:ext cx="90487" cy="90487"/>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48" name="Text Box 76"/>
          <p:cNvSpPr txBox="1">
            <a:spLocks noChangeArrowheads="1"/>
          </p:cNvSpPr>
          <p:nvPr/>
        </p:nvSpPr>
        <p:spPr bwMode="auto">
          <a:xfrm>
            <a:off x="6083300" y="1889125"/>
            <a:ext cx="1241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solidFill>
                  <a:srgbClr val="C0C0C0"/>
                </a:solidFill>
                <a:latin typeface="Times New Roman" pitchFamily="18" charset="0"/>
              </a:rPr>
              <a:t>R1 elements</a:t>
            </a:r>
          </a:p>
        </p:txBody>
      </p:sp>
      <p:sp>
        <p:nvSpPr>
          <p:cNvPr id="2102349" name="Rectangle 77"/>
          <p:cNvSpPr>
            <a:spLocks noChangeArrowheads="1"/>
          </p:cNvSpPr>
          <p:nvPr/>
        </p:nvSpPr>
        <p:spPr bwMode="auto">
          <a:xfrm>
            <a:off x="7608888" y="2705100"/>
            <a:ext cx="1139825" cy="2127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2350" name="Text Box 78"/>
          <p:cNvSpPr txBox="1">
            <a:spLocks noChangeArrowheads="1"/>
          </p:cNvSpPr>
          <p:nvPr/>
        </p:nvSpPr>
        <p:spPr bwMode="auto">
          <a:xfrm>
            <a:off x="7542213" y="2644775"/>
            <a:ext cx="1241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CA" sz="1600" b="1">
                <a:solidFill>
                  <a:srgbClr val="C0C0C0"/>
                </a:solidFill>
                <a:latin typeface="Times New Roman" pitchFamily="18" charset="0"/>
              </a:rPr>
              <a:t>R1 elements</a:t>
            </a:r>
          </a:p>
        </p:txBody>
      </p:sp>
      <p:sp>
        <p:nvSpPr>
          <p:cNvPr id="2102351" name="Text Box 7"/>
          <p:cNvSpPr txBox="1">
            <a:spLocks noChangeArrowheads="1"/>
          </p:cNvSpPr>
          <p:nvPr/>
        </p:nvSpPr>
        <p:spPr bwMode="auto">
          <a:xfrm>
            <a:off x="117475" y="6086475"/>
            <a:ext cx="366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0"/>
              </a:spcBef>
              <a:defRPr sz="2400">
                <a:solidFill>
                  <a:schemeClr val="tx1"/>
                </a:solidFill>
                <a:latin typeface="Times New Roman" pitchFamily="18" charset="0"/>
              </a:defRPr>
            </a:lvl1pPr>
            <a:lvl2pPr marL="742950" indent="-285750" eaLnBrk="0" hangingPunct="0">
              <a:spcBef>
                <a:spcPct val="0"/>
              </a:spcBef>
              <a:defRPr sz="2400">
                <a:solidFill>
                  <a:schemeClr val="tx1"/>
                </a:solidFill>
                <a:latin typeface="Times New Roman" pitchFamily="18" charset="0"/>
              </a:defRPr>
            </a:lvl2pPr>
            <a:lvl3pPr marL="1143000" indent="-228600" eaLnBrk="0" hangingPunct="0">
              <a:spcBef>
                <a:spcPct val="0"/>
              </a:spcBef>
              <a:defRPr sz="2400">
                <a:solidFill>
                  <a:schemeClr val="tx1"/>
                </a:solidFill>
                <a:latin typeface="Times New Roman" pitchFamily="18" charset="0"/>
              </a:defRPr>
            </a:lvl3pPr>
            <a:lvl4pPr marL="1600200" indent="-228600" eaLnBrk="0" hangingPunct="0">
              <a:spcBef>
                <a:spcPct val="0"/>
              </a:spcBef>
              <a:defRPr sz="2400">
                <a:solidFill>
                  <a:schemeClr val="tx1"/>
                </a:solidFill>
                <a:latin typeface="Times New Roman" pitchFamily="18" charset="0"/>
              </a:defRPr>
            </a:lvl4pPr>
            <a:lvl5pPr marL="2057400" indent="-228600" eaLnBrk="0" hangingPunct="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200"/>
              <a:t/>
            </a:r>
            <a:br>
              <a:rPr lang="en-CA" sz="1200"/>
            </a:br>
            <a:r>
              <a:rPr lang="en-CA" sz="1200"/>
              <a:t>Terminology based on AspectJ: www.eclipse.org/aspectj</a:t>
            </a:r>
          </a:p>
        </p:txBody>
      </p:sp>
    </p:spTree>
    <p:extLst>
      <p:ext uri="{BB962C8B-B14F-4D97-AF65-F5344CB8AC3E}">
        <p14:creationId xmlns:p14="http://schemas.microsoft.com/office/powerpoint/2010/main" val="1381555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02284"/>
                                        </p:tgtEl>
                                        <p:attrNameLst>
                                          <p:attrName>style.visibility</p:attrName>
                                        </p:attrNameLst>
                                      </p:cBhvr>
                                      <p:to>
                                        <p:strVal val="visible"/>
                                      </p:to>
                                    </p:set>
                                    <p:animEffect transition="in" filter="wipe(down)">
                                      <p:cBhvr>
                                        <p:cTn id="7" dur="1000"/>
                                        <p:tgtEl>
                                          <p:spTgt spid="2102284"/>
                                        </p:tgtEl>
                                      </p:cBhvr>
                                    </p:animEffect>
                                  </p:childTnLst>
                                  <p:subTnLst>
                                    <p:set>
                                      <p:cBhvr override="childStyle">
                                        <p:cTn dur="1" fill="hold" display="0" masterRel="sameClick" afterEffect="1">
                                          <p:stCondLst>
                                            <p:cond evt="end" delay="0">
                                              <p:tn val="5"/>
                                            </p:cond>
                                          </p:stCondLst>
                                        </p:cTn>
                                        <p:tgtEl>
                                          <p:spTgt spid="2102284"/>
                                        </p:tgtEl>
                                        <p:attrNameLst>
                                          <p:attrName>style.visibility</p:attrName>
                                        </p:attrNameLst>
                                      </p:cBhvr>
                                      <p:to>
                                        <p:strVal val="hidden"/>
                                      </p:to>
                                    </p:set>
                                  </p:sub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21022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023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02339"/>
                                        </p:tgtEl>
                                        <p:attrNameLst>
                                          <p:attrName>style.visibility</p:attrName>
                                        </p:attrNameLst>
                                      </p:cBhvr>
                                      <p:to>
                                        <p:strVal val="visible"/>
                                      </p:to>
                                    </p:set>
                                  </p:childTnLst>
                                </p:cTn>
                              </p:par>
                            </p:childTnLst>
                          </p:cTn>
                        </p:par>
                        <p:par>
                          <p:cTn id="15" fill="hold" nodeType="afterGroup">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2102276"/>
                                        </p:tgtEl>
                                        <p:attrNameLst>
                                          <p:attrName>style.visibility</p:attrName>
                                        </p:attrNameLst>
                                      </p:cBhvr>
                                      <p:to>
                                        <p:strVal val="visible"/>
                                      </p:to>
                                    </p:set>
                                    <p:animEffect transition="in" filter="wipe(right)">
                                      <p:cBhvr>
                                        <p:cTn id="18" dur="1000"/>
                                        <p:tgtEl>
                                          <p:spTgt spid="2102276"/>
                                        </p:tgtEl>
                                      </p:cBhvr>
                                    </p:animEffec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0"/>
                                          </p:stCondLst>
                                        </p:cTn>
                                        <p:tgtEl>
                                          <p:spTgt spid="210231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102322"/>
                                        </p:tgtEl>
                                        <p:attrNameLst>
                                          <p:attrName>style.visibility</p:attrName>
                                        </p:attrNameLst>
                                      </p:cBhvr>
                                      <p:to>
                                        <p:strVal val="visible"/>
                                      </p:to>
                                    </p:set>
                                    <p:animEffect transition="in" filter="wipe(right)">
                                      <p:cBhvr>
                                        <p:cTn id="26" dur="1000"/>
                                        <p:tgtEl>
                                          <p:spTgt spid="2102322"/>
                                        </p:tgtEl>
                                      </p:cBhvr>
                                    </p:animEffect>
                                  </p:childTnLst>
                                  <p:subTnLst>
                                    <p:set>
                                      <p:cBhvr override="childStyle">
                                        <p:cTn dur="1" fill="hold" display="0" masterRel="sameClick" afterEffect="1">
                                          <p:stCondLst>
                                            <p:cond evt="end" delay="0">
                                              <p:tn val="24"/>
                                            </p:cond>
                                          </p:stCondLst>
                                        </p:cTn>
                                        <p:tgtEl>
                                          <p:spTgt spid="2102322"/>
                                        </p:tgtEl>
                                        <p:attrNameLst>
                                          <p:attrName>style.visibility</p:attrName>
                                        </p:attrNameLst>
                                      </p:cBhvr>
                                      <p:to>
                                        <p:strVal val="hidden"/>
                                      </p:to>
                                    </p:set>
                                  </p:sub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10228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0234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02350"/>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102274"/>
                                        </p:tgtEl>
                                        <p:attrNameLst>
                                          <p:attrName>style.visibility</p:attrName>
                                        </p:attrNameLst>
                                      </p:cBhvr>
                                      <p:to>
                                        <p:strVal val="visible"/>
                                      </p:to>
                                    </p:set>
                                    <p:animEffect transition="in" filter="wipe(up)">
                                      <p:cBhvr>
                                        <p:cTn id="37" dur="1000"/>
                                        <p:tgtEl>
                                          <p:spTgt spid="2102274"/>
                                        </p:tgtEl>
                                      </p:cBhvr>
                                    </p:animEffect>
                                  </p:childTnLst>
                                </p:cTn>
                              </p:par>
                            </p:childTnLst>
                          </p:cTn>
                        </p:par>
                        <p:par>
                          <p:cTn id="38" fill="hold" nodeType="afterGroup">
                            <p:stCondLst>
                              <p:cond delay="2000"/>
                            </p:stCondLst>
                            <p:childTnLst>
                              <p:par>
                                <p:cTn id="39" presetID="1" presetClass="entr" presetSubtype="0" fill="hold" nodeType="afterEffect">
                                  <p:stCondLst>
                                    <p:cond delay="0"/>
                                  </p:stCondLst>
                                  <p:childTnLst>
                                    <p:set>
                                      <p:cBhvr>
                                        <p:cTn id="40" dur="1" fill="hold">
                                          <p:stCondLst>
                                            <p:cond delay="0"/>
                                          </p:stCondLst>
                                        </p:cTn>
                                        <p:tgtEl>
                                          <p:spTgt spid="210230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02282"/>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2" fill="hold" grpId="0" nodeType="afterEffect">
                                  <p:stCondLst>
                                    <p:cond delay="0"/>
                                  </p:stCondLst>
                                  <p:childTnLst>
                                    <p:set>
                                      <p:cBhvr>
                                        <p:cTn id="47" dur="1" fill="hold">
                                          <p:stCondLst>
                                            <p:cond delay="0"/>
                                          </p:stCondLst>
                                        </p:cTn>
                                        <p:tgtEl>
                                          <p:spTgt spid="2102275"/>
                                        </p:tgtEl>
                                        <p:attrNameLst>
                                          <p:attrName>style.visibility</p:attrName>
                                        </p:attrNameLst>
                                      </p:cBhvr>
                                      <p:to>
                                        <p:strVal val="visible"/>
                                      </p:to>
                                    </p:set>
                                    <p:animEffect transition="in" filter="wipe(right)">
                                      <p:cBhvr>
                                        <p:cTn id="48" dur="1000"/>
                                        <p:tgtEl>
                                          <p:spTgt spid="2102275"/>
                                        </p:tgtEl>
                                      </p:cBhvr>
                                    </p:animEffect>
                                  </p:childTnLst>
                                </p:cTn>
                              </p:par>
                            </p:childTnLst>
                          </p:cTn>
                        </p:par>
                        <p:par>
                          <p:cTn id="49" fill="hold" nodeType="afterGroup">
                            <p:stCondLst>
                              <p:cond delay="1000"/>
                            </p:stCondLst>
                            <p:childTnLst>
                              <p:par>
                                <p:cTn id="50" presetID="1" presetClass="entr" presetSubtype="0" fill="hold" nodeType="afterEffect">
                                  <p:stCondLst>
                                    <p:cond delay="0"/>
                                  </p:stCondLst>
                                  <p:childTnLst>
                                    <p:set>
                                      <p:cBhvr>
                                        <p:cTn id="51" dur="1" fill="hold">
                                          <p:stCondLst>
                                            <p:cond delay="0"/>
                                          </p:stCondLst>
                                        </p:cTn>
                                        <p:tgtEl>
                                          <p:spTgt spid="2102311"/>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2102331"/>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1023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023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023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023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023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02340"/>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nodeType="afterEffect">
                                  <p:stCondLst>
                                    <p:cond delay="0"/>
                                  </p:stCondLst>
                                  <p:childTnLst>
                                    <p:set>
                                      <p:cBhvr>
                                        <p:cTn id="71" dur="1" fill="hold">
                                          <p:stCondLst>
                                            <p:cond delay="0"/>
                                          </p:stCondLst>
                                        </p:cTn>
                                        <p:tgtEl>
                                          <p:spTgt spid="2102327"/>
                                        </p:tgtEl>
                                        <p:attrNameLst>
                                          <p:attrName>style.visibility</p:attrName>
                                        </p:attrNameLst>
                                      </p:cBhvr>
                                      <p:to>
                                        <p:strVal val="visible"/>
                                      </p:to>
                                    </p:set>
                                    <p:animEffect transition="in" filter="wipe(left)">
                                      <p:cBhvr>
                                        <p:cTn id="72" dur="1000"/>
                                        <p:tgtEl>
                                          <p:spTgt spid="210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4" grpId="0" animBg="1"/>
      <p:bldP spid="2102275" grpId="0" animBg="1"/>
      <p:bldP spid="2102276" grpId="0" animBg="1"/>
      <p:bldP spid="2102281" grpId="0"/>
      <p:bldP spid="2102282" grpId="0"/>
      <p:bldP spid="2102283" grpId="0"/>
      <p:bldP spid="2102284" grpId="0" animBg="1"/>
      <p:bldP spid="2102322" grpId="0" animBg="1"/>
      <p:bldP spid="2102337" grpId="0"/>
      <p:bldP spid="2102338" grpId="0" animBg="1"/>
      <p:bldP spid="2102339" grpId="0"/>
      <p:bldP spid="2102343" grpId="0"/>
      <p:bldP spid="2102348" grpId="0"/>
      <p:bldP spid="2102349" grpId="0" animBg="1"/>
      <p:bldP spid="21023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Diagrams</a:t>
            </a:r>
          </a:p>
        </p:txBody>
      </p:sp>
      <p:sp>
        <p:nvSpPr>
          <p:cNvPr id="4" name="Slide Number Placeholder 3"/>
          <p:cNvSpPr>
            <a:spLocks noGrp="1"/>
          </p:cNvSpPr>
          <p:nvPr>
            <p:ph type="sldNum" sz="quarter" idx="10"/>
          </p:nvPr>
        </p:nvSpPr>
        <p:spPr/>
        <p:txBody>
          <a:bodyPr/>
          <a:lstStyle/>
          <a:p>
            <a:fld id="{0ADB215B-F670-4110-8BCE-D76BE5380BD8}" type="slidenum">
              <a:rPr lang="en-CA" smtClean="0"/>
              <a:pPr/>
              <a:t>4</a:t>
            </a:fld>
            <a:endParaRPr lang="en-CA"/>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165" y="927100"/>
            <a:ext cx="882808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93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ERD </a:t>
            </a:r>
            <a:r>
              <a:rPr lang="en-US" dirty="0" smtClean="0"/>
              <a:t>Mean</a:t>
            </a:r>
            <a:r>
              <a:rPr lang="en-US" dirty="0"/>
              <a:t>?</a:t>
            </a:r>
          </a:p>
        </p:txBody>
      </p:sp>
      <p:sp>
        <p:nvSpPr>
          <p:cNvPr id="4" name="Slide Number Placeholder 3"/>
          <p:cNvSpPr>
            <a:spLocks noGrp="1"/>
          </p:cNvSpPr>
          <p:nvPr>
            <p:ph type="sldNum" sz="quarter" idx="10"/>
          </p:nvPr>
        </p:nvSpPr>
        <p:spPr/>
        <p:txBody>
          <a:bodyPr/>
          <a:lstStyle/>
          <a:p>
            <a:fld id="{0ADB215B-F670-4110-8BCE-D76BE5380BD8}" type="slidenum">
              <a:rPr lang="en-CA" smtClean="0"/>
              <a:pPr/>
              <a:t>5</a:t>
            </a:fld>
            <a:endParaRPr lang="en-CA"/>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81000" y="1143000"/>
            <a:ext cx="8197021" cy="527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24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Cardinalities</a:t>
            </a:r>
          </a:p>
        </p:txBody>
      </p:sp>
      <p:sp>
        <p:nvSpPr>
          <p:cNvPr id="4" name="Slide Number Placeholder 3"/>
          <p:cNvSpPr>
            <a:spLocks noGrp="1"/>
          </p:cNvSpPr>
          <p:nvPr>
            <p:ph type="sldNum" sz="quarter" idx="10"/>
          </p:nvPr>
        </p:nvSpPr>
        <p:spPr/>
        <p:txBody>
          <a:bodyPr/>
          <a:lstStyle/>
          <a:p>
            <a:fld id="{0ADB215B-F670-4110-8BCE-D76BE5380BD8}" type="slidenum">
              <a:rPr lang="en-CA" smtClean="0"/>
              <a:pPr/>
              <a:t>6</a:t>
            </a:fld>
            <a:endParaRPr lang="en-CA"/>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8064811" cy="503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99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a:t>
            </a:r>
            <a:r>
              <a:rPr lang="en-US" dirty="0" err="1"/>
              <a:t>vs</a:t>
            </a:r>
            <a:r>
              <a:rPr lang="en-US" dirty="0"/>
              <a:t> Relational</a:t>
            </a:r>
          </a:p>
        </p:txBody>
      </p:sp>
      <p:sp>
        <p:nvSpPr>
          <p:cNvPr id="4" name="Slide Number Placeholder 3"/>
          <p:cNvSpPr>
            <a:spLocks noGrp="1"/>
          </p:cNvSpPr>
          <p:nvPr>
            <p:ph type="sldNum" sz="quarter" idx="10"/>
          </p:nvPr>
        </p:nvSpPr>
        <p:spPr/>
        <p:txBody>
          <a:bodyPr/>
          <a:lstStyle/>
          <a:p>
            <a:fld id="{0ADB215B-F670-4110-8BCE-D76BE5380BD8}" type="slidenum">
              <a:rPr lang="en-CA" smtClean="0"/>
              <a:pPr/>
              <a:t>7</a:t>
            </a:fld>
            <a:endParaRPr lang="en-CA"/>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163968" cy="4891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94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380673" y="304800"/>
            <a:ext cx="4404091" cy="846386"/>
          </a:xfrm>
          <a:prstGeom prst="rect">
            <a:avLst/>
          </a:prstGeom>
          <a:noFill/>
        </p:spPr>
        <p:txBody>
          <a:bodyPr vert="horz" wrap="none" lIns="0" tIns="0" rIns="0" bIns="0" rtlCol="0">
            <a:spAutoFit/>
          </a:bodyPr>
          <a:lstStyle/>
          <a:p>
            <a:pPr>
              <a:lnSpc>
                <a:spcPts val="3302"/>
              </a:lnSpc>
            </a:pPr>
            <a:r>
              <a:rPr lang="en-CA" sz="2900" b="1" dirty="0">
                <a:solidFill>
                  <a:srgbClr val="000000"/>
                </a:solidFill>
                <a:latin typeface="+mj-lt"/>
                <a:cs typeface="Comic Sans MS Bold"/>
              </a:rPr>
              <a:t>Object Oriented Analysis</a:t>
            </a:r>
          </a:p>
          <a:p>
            <a:pPr>
              <a:lnSpc>
                <a:spcPts val="3302"/>
              </a:lnSpc>
            </a:pPr>
            <a:endParaRPr lang="en-CA" sz="2900" dirty="0">
              <a:solidFill>
                <a:srgbClr val="000000"/>
              </a:solidFill>
            </a:endParaRPr>
          </a:p>
        </p:txBody>
      </p:sp>
      <p:sp>
        <p:nvSpPr>
          <p:cNvPr id="5" name="TextBox 5"/>
          <p:cNvSpPr txBox="1"/>
          <p:nvPr/>
        </p:nvSpPr>
        <p:spPr>
          <a:xfrm>
            <a:off x="773545" y="1580029"/>
            <a:ext cx="1801775" cy="641201"/>
          </a:xfrm>
          <a:prstGeom prst="rect">
            <a:avLst/>
          </a:prstGeom>
          <a:noFill/>
        </p:spPr>
        <p:txBody>
          <a:bodyPr vert="horz" wrap="none" lIns="0" tIns="0" rIns="0" bIns="0" rtlCol="0">
            <a:spAutoFit/>
          </a:bodyPr>
          <a:lstStyle/>
          <a:p>
            <a:pPr>
              <a:lnSpc>
                <a:spcPts val="2477"/>
              </a:lnSpc>
            </a:pPr>
            <a:r>
              <a:rPr lang="en-CA" sz="1600">
                <a:solidFill>
                  <a:srgbClr val="000000"/>
                </a:solidFill>
                <a:latin typeface="Monotype Corsiva"/>
                <a:cs typeface="Monotype Corsiva"/>
              </a:rPr>
              <a:t></a:t>
            </a:r>
            <a:r>
              <a:rPr lang="en-CA" sz="2200" b="1">
                <a:solidFill>
                  <a:srgbClr val="000000"/>
                </a:solidFill>
                <a:latin typeface="Comic Sans MS Bold"/>
                <a:cs typeface="Comic Sans MS Bold"/>
              </a:rPr>
              <a:t> Background</a:t>
            </a:r>
          </a:p>
          <a:p>
            <a:pPr>
              <a:lnSpc>
                <a:spcPts val="2477"/>
              </a:lnSpc>
            </a:pPr>
            <a:endParaRPr lang="en-CA" sz="2100">
              <a:solidFill>
                <a:srgbClr val="000000"/>
              </a:solidFill>
            </a:endParaRPr>
          </a:p>
        </p:txBody>
      </p:sp>
      <p:sp>
        <p:nvSpPr>
          <p:cNvPr id="6" name="TextBox 6"/>
          <p:cNvSpPr txBox="1"/>
          <p:nvPr/>
        </p:nvSpPr>
        <p:spPr>
          <a:xfrm>
            <a:off x="1189182" y="1905000"/>
            <a:ext cx="7229543" cy="692497"/>
          </a:xfrm>
          <a:prstGeom prst="rect">
            <a:avLst/>
          </a:prstGeom>
          <a:noFill/>
        </p:spPr>
        <p:txBody>
          <a:bodyPr vert="horz" wrap="none" lIns="0" tIns="0" rIns="0" bIns="0" rtlCol="0">
            <a:spAutoFit/>
          </a:bodyPr>
          <a:lstStyle/>
          <a:p>
            <a:pPr>
              <a:lnSpc>
                <a:spcPts val="1795"/>
              </a:lnSpc>
            </a:pPr>
            <a:r>
              <a:rPr lang="en-CA" sz="1400">
                <a:solidFill>
                  <a:srgbClr val="4800B4"/>
                </a:solidFill>
                <a:latin typeface="Wingdings"/>
                <a:cs typeface="Wingdings"/>
              </a:rPr>
              <a:t></a:t>
            </a:r>
            <a:r>
              <a:rPr lang="en-CA" sz="1500" b="1">
                <a:solidFill>
                  <a:srgbClr val="4800B4"/>
                </a:solidFill>
                <a:latin typeface="Comic Sans MS Bold"/>
                <a:cs typeface="Comic Sans MS Bold"/>
              </a:rPr>
              <a:t> Model the requirements in terms of objects and the services they provide</a:t>
            </a:r>
            <a:r>
              <a:rPr lang="en-CA" sz="1400">
                <a:solidFill>
                  <a:srgbClr val="000000"/>
                </a:solidFill>
                <a:latin typeface="Times New Roman"/>
              </a:rPr>
              <a:t/>
            </a:r>
            <a:br>
              <a:rPr lang="en-CA" sz="1400">
                <a:solidFill>
                  <a:srgbClr val="000000"/>
                </a:solidFill>
                <a:latin typeface="Times New Roman"/>
              </a:rPr>
            </a:br>
            <a:r>
              <a:rPr lang="en-CA" sz="1400">
                <a:solidFill>
                  <a:srgbClr val="4800B4"/>
                </a:solidFill>
                <a:latin typeface="Wingdings"/>
                <a:cs typeface="Wingdings"/>
              </a:rPr>
              <a:t></a:t>
            </a:r>
            <a:r>
              <a:rPr lang="en-CA" sz="1500" b="1">
                <a:solidFill>
                  <a:srgbClr val="4800B4"/>
                </a:solidFill>
                <a:latin typeface="Comic Sans MS Bold"/>
                <a:cs typeface="Comic Sans MS Bold"/>
              </a:rPr>
              <a:t> Grew out of object oriented design</a:t>
            </a:r>
          </a:p>
          <a:p>
            <a:pPr>
              <a:lnSpc>
                <a:spcPts val="1795"/>
              </a:lnSpc>
            </a:pPr>
            <a:endParaRPr lang="en-CA" sz="1400">
              <a:solidFill>
                <a:srgbClr val="000000"/>
              </a:solidFill>
            </a:endParaRPr>
          </a:p>
        </p:txBody>
      </p:sp>
      <p:sp>
        <p:nvSpPr>
          <p:cNvPr id="7" name="TextBox 7"/>
          <p:cNvSpPr txBox="1"/>
          <p:nvPr/>
        </p:nvSpPr>
        <p:spPr>
          <a:xfrm>
            <a:off x="1604818" y="2353235"/>
            <a:ext cx="6025689" cy="359073"/>
          </a:xfrm>
          <a:prstGeom prst="rect">
            <a:avLst/>
          </a:prstGeom>
          <a:noFill/>
        </p:spPr>
        <p:txBody>
          <a:bodyPr vert="horz" wrap="none" lIns="0" tIns="0" rIns="0" bIns="0" rtlCol="0">
            <a:spAutoFit/>
          </a:bodyPr>
          <a:lstStyle/>
          <a:p>
            <a:pPr>
              <a:lnSpc>
                <a:spcPts val="1445"/>
              </a:lnSpc>
            </a:pPr>
            <a:r>
              <a:rPr lang="en-CA" sz="1200">
                <a:solidFill>
                  <a:srgbClr val="279B00"/>
                </a:solidFill>
                <a:latin typeface="Wingdings"/>
                <a:cs typeface="Wingdings"/>
              </a:rPr>
              <a:t></a:t>
            </a:r>
            <a:r>
              <a:rPr lang="en-CA" sz="1300" b="1">
                <a:solidFill>
                  <a:srgbClr val="279B00"/>
                </a:solidFill>
                <a:latin typeface="Comic Sans MS Bold"/>
                <a:cs typeface="Comic Sans MS Bold"/>
              </a:rPr>
              <a:t> But applied to modeling the application domain rather than the program</a:t>
            </a:r>
          </a:p>
          <a:p>
            <a:pPr>
              <a:lnSpc>
                <a:spcPts val="1445"/>
              </a:lnSpc>
            </a:pPr>
            <a:endParaRPr lang="en-CA" sz="1200">
              <a:solidFill>
                <a:srgbClr val="000000"/>
              </a:solidFill>
            </a:endParaRPr>
          </a:p>
        </p:txBody>
      </p:sp>
      <p:sp>
        <p:nvSpPr>
          <p:cNvPr id="8" name="TextBox 8"/>
          <p:cNvSpPr txBox="1"/>
          <p:nvPr/>
        </p:nvSpPr>
        <p:spPr>
          <a:xfrm>
            <a:off x="773545" y="2622176"/>
            <a:ext cx="1687963" cy="641201"/>
          </a:xfrm>
          <a:prstGeom prst="rect">
            <a:avLst/>
          </a:prstGeom>
          <a:noFill/>
        </p:spPr>
        <p:txBody>
          <a:bodyPr vert="horz" wrap="none" lIns="0" tIns="0" rIns="0" bIns="0" rtlCol="0">
            <a:spAutoFit/>
          </a:bodyPr>
          <a:lstStyle/>
          <a:p>
            <a:pPr>
              <a:lnSpc>
                <a:spcPts val="2477"/>
              </a:lnSpc>
            </a:pPr>
            <a:r>
              <a:rPr lang="en-CA" sz="1600">
                <a:solidFill>
                  <a:srgbClr val="000000"/>
                </a:solidFill>
                <a:latin typeface="Monotype Corsiva"/>
                <a:cs typeface="Monotype Corsiva"/>
              </a:rPr>
              <a:t></a:t>
            </a:r>
            <a:r>
              <a:rPr lang="en-CA" sz="2200" b="1">
                <a:solidFill>
                  <a:srgbClr val="000000"/>
                </a:solidFill>
                <a:latin typeface="Comic Sans MS Bold"/>
                <a:cs typeface="Comic Sans MS Bold"/>
              </a:rPr>
              <a:t> Motivation</a:t>
            </a:r>
          </a:p>
          <a:p>
            <a:pPr>
              <a:lnSpc>
                <a:spcPts val="2477"/>
              </a:lnSpc>
            </a:pPr>
            <a:endParaRPr lang="en-CA" sz="2100">
              <a:solidFill>
                <a:srgbClr val="000000"/>
              </a:solidFill>
            </a:endParaRPr>
          </a:p>
        </p:txBody>
      </p:sp>
      <p:sp>
        <p:nvSpPr>
          <p:cNvPr id="9" name="TextBox 9"/>
          <p:cNvSpPr txBox="1"/>
          <p:nvPr/>
        </p:nvSpPr>
        <p:spPr>
          <a:xfrm>
            <a:off x="1189182" y="2958353"/>
            <a:ext cx="3625993" cy="436017"/>
          </a:xfrm>
          <a:prstGeom prst="rect">
            <a:avLst/>
          </a:prstGeom>
          <a:noFill/>
        </p:spPr>
        <p:txBody>
          <a:bodyPr vert="horz" wrap="none" lIns="0" tIns="0" rIns="0" bIns="0" rtlCol="0">
            <a:spAutoFit/>
          </a:bodyPr>
          <a:lstStyle/>
          <a:p>
            <a:pPr>
              <a:lnSpc>
                <a:spcPts val="1651"/>
              </a:lnSpc>
            </a:pPr>
            <a:r>
              <a:rPr lang="en-CA" sz="1400">
                <a:solidFill>
                  <a:srgbClr val="4800B4"/>
                </a:solidFill>
                <a:latin typeface="Wingdings"/>
                <a:cs typeface="Wingdings"/>
              </a:rPr>
              <a:t></a:t>
            </a:r>
            <a:r>
              <a:rPr lang="en-CA" sz="1500" b="1">
                <a:solidFill>
                  <a:srgbClr val="4800B4"/>
                </a:solidFill>
                <a:latin typeface="Comic Sans MS Bold"/>
                <a:cs typeface="Comic Sans MS Bold"/>
              </a:rPr>
              <a:t> OO is (claimed to be) more ‘natural’</a:t>
            </a:r>
          </a:p>
          <a:p>
            <a:pPr>
              <a:lnSpc>
                <a:spcPts val="1651"/>
              </a:lnSpc>
            </a:pPr>
            <a:endParaRPr lang="en-CA" sz="1400">
              <a:solidFill>
                <a:srgbClr val="000000"/>
              </a:solidFill>
            </a:endParaRPr>
          </a:p>
        </p:txBody>
      </p:sp>
      <p:sp>
        <p:nvSpPr>
          <p:cNvPr id="10" name="TextBox 10"/>
          <p:cNvSpPr txBox="1"/>
          <p:nvPr/>
        </p:nvSpPr>
        <p:spPr>
          <a:xfrm>
            <a:off x="1604818" y="3171265"/>
            <a:ext cx="6690934"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279B00"/>
                </a:solidFill>
                <a:latin typeface="Wingdings"/>
                <a:cs typeface="Wingdings"/>
              </a:rPr>
              <a:t></a:t>
            </a:r>
            <a:r>
              <a:rPr lang="en-CA" sz="1300" b="1">
                <a:solidFill>
                  <a:srgbClr val="279B00"/>
                </a:solidFill>
                <a:latin typeface="Comic Sans MS Bold"/>
                <a:cs typeface="Comic Sans MS Bold"/>
              </a:rPr>
              <a:t> As a system evolves, the functions (processes) it performs tend to change, but</a:t>
            </a:r>
            <a:r>
              <a:rPr lang="en-CA" sz="1200">
                <a:solidFill>
                  <a:srgbClr val="000000"/>
                </a:solidFill>
                <a:latin typeface="Times New Roman"/>
              </a:rPr>
              <a:t/>
            </a:r>
            <a:br>
              <a:rPr lang="en-CA" sz="1200">
                <a:solidFill>
                  <a:srgbClr val="000000"/>
                </a:solidFill>
                <a:latin typeface="Times New Roman"/>
              </a:rPr>
            </a:br>
            <a:r>
              <a:rPr lang="en-CA" sz="1300" b="1">
                <a:solidFill>
                  <a:srgbClr val="279B00"/>
                </a:solidFill>
                <a:latin typeface="Comic Sans MS Bold"/>
                <a:cs typeface="Comic Sans MS Bold"/>
              </a:rPr>
              <a:t>	the objects tend to remain unchanged</a:t>
            </a:r>
          </a:p>
          <a:p>
            <a:pPr>
              <a:lnSpc>
                <a:spcPts val="1436"/>
              </a:lnSpc>
            </a:pPr>
            <a:endParaRPr lang="en-CA" sz="1200">
              <a:solidFill>
                <a:srgbClr val="000000"/>
              </a:solidFill>
            </a:endParaRPr>
          </a:p>
        </p:txBody>
      </p:sp>
      <p:sp>
        <p:nvSpPr>
          <p:cNvPr id="11" name="TextBox 11"/>
          <p:cNvSpPr txBox="1"/>
          <p:nvPr/>
        </p:nvSpPr>
        <p:spPr>
          <a:xfrm>
            <a:off x="1604818" y="3529853"/>
            <a:ext cx="6713376"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279B00"/>
                </a:solidFill>
                <a:latin typeface="Wingdings"/>
                <a:cs typeface="Wingdings"/>
              </a:rPr>
              <a:t></a:t>
            </a:r>
            <a:r>
              <a:rPr lang="en-CA" sz="1300" b="1">
                <a:solidFill>
                  <a:srgbClr val="279B00"/>
                </a:solidFill>
                <a:latin typeface="Comic Sans MS Bold"/>
                <a:cs typeface="Comic Sans MS Bold"/>
              </a:rPr>
              <a:t> Hence a model based on functions/processes will get out of date, but an object</a:t>
            </a:r>
            <a:r>
              <a:rPr lang="en-CA" sz="1200">
                <a:solidFill>
                  <a:srgbClr val="000000"/>
                </a:solidFill>
                <a:latin typeface="Times New Roman"/>
              </a:rPr>
              <a:t/>
            </a:r>
            <a:br>
              <a:rPr lang="en-CA" sz="1200">
                <a:solidFill>
                  <a:srgbClr val="000000"/>
                </a:solidFill>
                <a:latin typeface="Times New Roman"/>
              </a:rPr>
            </a:br>
            <a:r>
              <a:rPr lang="en-CA" sz="1300" b="1">
                <a:solidFill>
                  <a:srgbClr val="279B00"/>
                </a:solidFill>
                <a:latin typeface="Comic Sans MS Bold"/>
                <a:cs typeface="Comic Sans MS Bold"/>
              </a:rPr>
              <a:t>	oriented model will not…</a:t>
            </a:r>
          </a:p>
          <a:p>
            <a:pPr>
              <a:lnSpc>
                <a:spcPts val="1436"/>
              </a:lnSpc>
            </a:pPr>
            <a:endParaRPr lang="en-CA" sz="1200">
              <a:solidFill>
                <a:srgbClr val="000000"/>
              </a:solidFill>
            </a:endParaRPr>
          </a:p>
        </p:txBody>
      </p:sp>
      <p:sp>
        <p:nvSpPr>
          <p:cNvPr id="12" name="TextBox 12"/>
          <p:cNvSpPr txBox="1"/>
          <p:nvPr/>
        </p:nvSpPr>
        <p:spPr>
          <a:xfrm>
            <a:off x="1604818" y="3888441"/>
            <a:ext cx="5849358" cy="359073"/>
          </a:xfrm>
          <a:prstGeom prst="rect">
            <a:avLst/>
          </a:prstGeom>
          <a:noFill/>
        </p:spPr>
        <p:txBody>
          <a:bodyPr vert="horz" wrap="none" lIns="0" tIns="0" rIns="0" bIns="0" rtlCol="0">
            <a:spAutoFit/>
          </a:bodyPr>
          <a:lstStyle/>
          <a:p>
            <a:pPr>
              <a:lnSpc>
                <a:spcPts val="1431"/>
              </a:lnSpc>
            </a:pPr>
            <a:r>
              <a:rPr lang="en-CA" sz="1200">
                <a:solidFill>
                  <a:srgbClr val="279B00"/>
                </a:solidFill>
                <a:latin typeface="Wingdings"/>
                <a:cs typeface="Wingdings"/>
              </a:rPr>
              <a:t></a:t>
            </a:r>
            <a:r>
              <a:rPr lang="en-CA" sz="1300" b="1">
                <a:solidFill>
                  <a:srgbClr val="279B00"/>
                </a:solidFill>
                <a:latin typeface="Comic Sans MS Bold"/>
                <a:cs typeface="Comic Sans MS Bold"/>
              </a:rPr>
              <a:t> …hence the claim that object-oriented designs are more maintainable</a:t>
            </a:r>
          </a:p>
          <a:p>
            <a:pPr>
              <a:lnSpc>
                <a:spcPts val="1431"/>
              </a:lnSpc>
            </a:pPr>
            <a:endParaRPr lang="en-CA" sz="1200">
              <a:solidFill>
                <a:srgbClr val="000000"/>
              </a:solidFill>
            </a:endParaRPr>
          </a:p>
        </p:txBody>
      </p:sp>
      <p:sp>
        <p:nvSpPr>
          <p:cNvPr id="13" name="TextBox 13"/>
          <p:cNvSpPr txBox="1"/>
          <p:nvPr/>
        </p:nvSpPr>
        <p:spPr>
          <a:xfrm>
            <a:off x="1189182" y="4090147"/>
            <a:ext cx="6918561" cy="436017"/>
          </a:xfrm>
          <a:prstGeom prst="rect">
            <a:avLst/>
          </a:prstGeom>
          <a:noFill/>
        </p:spPr>
        <p:txBody>
          <a:bodyPr vert="horz" wrap="none" lIns="0" tIns="0" rIns="0" bIns="0" rtlCol="0">
            <a:spAutoFit/>
          </a:bodyPr>
          <a:lstStyle/>
          <a:p>
            <a:pPr>
              <a:lnSpc>
                <a:spcPts val="1651"/>
              </a:lnSpc>
            </a:pPr>
            <a:r>
              <a:rPr lang="en-CA" sz="1400">
                <a:solidFill>
                  <a:srgbClr val="4800B4"/>
                </a:solidFill>
                <a:latin typeface="Wingdings"/>
                <a:cs typeface="Wingdings"/>
              </a:rPr>
              <a:t></a:t>
            </a:r>
            <a:r>
              <a:rPr lang="en-CA" sz="1500" b="1">
                <a:solidFill>
                  <a:srgbClr val="4800B4"/>
                </a:solidFill>
                <a:latin typeface="Comic Sans MS Bold"/>
                <a:cs typeface="Comic Sans MS Bold"/>
              </a:rPr>
              <a:t> OO emphasizes importance of well-defined interfaces between objects</a:t>
            </a:r>
          </a:p>
          <a:p>
            <a:pPr>
              <a:lnSpc>
                <a:spcPts val="1651"/>
              </a:lnSpc>
            </a:pPr>
            <a:endParaRPr lang="en-CA" sz="1400">
              <a:solidFill>
                <a:srgbClr val="000000"/>
              </a:solidFill>
            </a:endParaRPr>
          </a:p>
        </p:txBody>
      </p:sp>
      <p:sp>
        <p:nvSpPr>
          <p:cNvPr id="14" name="TextBox 14"/>
          <p:cNvSpPr txBox="1"/>
          <p:nvPr/>
        </p:nvSpPr>
        <p:spPr>
          <a:xfrm>
            <a:off x="1604818" y="4303059"/>
            <a:ext cx="4241546" cy="359073"/>
          </a:xfrm>
          <a:prstGeom prst="rect">
            <a:avLst/>
          </a:prstGeom>
          <a:noFill/>
        </p:spPr>
        <p:txBody>
          <a:bodyPr vert="horz" wrap="none" lIns="0" tIns="0" rIns="0" bIns="0" rtlCol="0">
            <a:spAutoFit/>
          </a:bodyPr>
          <a:lstStyle/>
          <a:p>
            <a:pPr>
              <a:lnSpc>
                <a:spcPts val="1445"/>
              </a:lnSpc>
            </a:pPr>
            <a:r>
              <a:rPr lang="en-CA" sz="1200">
                <a:solidFill>
                  <a:srgbClr val="279B00"/>
                </a:solidFill>
                <a:latin typeface="Wingdings"/>
                <a:cs typeface="Wingdings"/>
              </a:rPr>
              <a:t></a:t>
            </a:r>
            <a:r>
              <a:rPr lang="en-CA" sz="1300" b="1">
                <a:solidFill>
                  <a:srgbClr val="279B00"/>
                </a:solidFill>
                <a:latin typeface="Comic Sans MS Bold"/>
                <a:cs typeface="Comic Sans MS Bold"/>
              </a:rPr>
              <a:t> compared to ambiguities of dataflow relationships</a:t>
            </a:r>
          </a:p>
          <a:p>
            <a:pPr>
              <a:lnSpc>
                <a:spcPts val="1445"/>
              </a:lnSpc>
            </a:pPr>
            <a:endParaRPr lang="en-CA" sz="1200">
              <a:solidFill>
                <a:srgbClr val="000000"/>
              </a:solidFill>
            </a:endParaRPr>
          </a:p>
        </p:txBody>
      </p:sp>
      <p:sp>
        <p:nvSpPr>
          <p:cNvPr id="15" name="TextBox 15"/>
          <p:cNvSpPr txBox="1"/>
          <p:nvPr/>
        </p:nvSpPr>
        <p:spPr>
          <a:xfrm>
            <a:off x="854364" y="5076265"/>
            <a:ext cx="7731284" cy="654025"/>
          </a:xfrm>
          <a:prstGeom prst="rect">
            <a:avLst/>
          </a:prstGeom>
          <a:noFill/>
        </p:spPr>
        <p:txBody>
          <a:bodyPr vert="horz" wrap="none" lIns="0" tIns="0" rIns="0" bIns="0" rtlCol="0">
            <a:spAutoFit/>
          </a:bodyPr>
          <a:lstStyle/>
          <a:p>
            <a:pPr>
              <a:lnSpc>
                <a:spcPts val="1705"/>
              </a:lnSpc>
              <a:tabLst>
                <a:tab pos="809186" algn="l"/>
              </a:tabLst>
            </a:pPr>
            <a:r>
              <a:rPr lang="en-CA" sz="1500" b="1">
                <a:solidFill>
                  <a:srgbClr val="800000"/>
                </a:solidFill>
                <a:latin typeface="Comic Sans MS Bold"/>
                <a:cs typeface="Comic Sans MS Bold"/>
              </a:rPr>
              <a:t>NOTE: OO applies to requirements engineering because it is a modeling tool.  But</a:t>
            </a:r>
            <a:r>
              <a:rPr lang="en-CA" sz="1400">
                <a:solidFill>
                  <a:srgbClr val="000000"/>
                </a:solidFill>
                <a:latin typeface="Times New Roman"/>
              </a:rPr>
              <a:t/>
            </a:r>
            <a:br>
              <a:rPr lang="en-CA" sz="1400">
                <a:solidFill>
                  <a:srgbClr val="000000"/>
                </a:solidFill>
                <a:latin typeface="Times New Roman"/>
              </a:rPr>
            </a:br>
            <a:r>
              <a:rPr lang="en-CA" sz="1500" b="1">
                <a:solidFill>
                  <a:srgbClr val="800000"/>
                </a:solidFill>
                <a:latin typeface="Comic Sans MS Bold"/>
                <a:cs typeface="Comic Sans MS Bold"/>
              </a:rPr>
              <a:t>	we are modeling domain objects, not the design of the new system</a:t>
            </a:r>
          </a:p>
          <a:p>
            <a:pPr>
              <a:lnSpc>
                <a:spcPts val="1705"/>
              </a:lnSpc>
            </a:pPr>
            <a:endParaRPr lang="en-CA" sz="1400">
              <a:solidFill>
                <a:srgbClr val="000000"/>
              </a:solidFill>
            </a:endParaRPr>
          </a:p>
        </p:txBody>
      </p:sp>
      <p:sp>
        <p:nvSpPr>
          <p:cNvPr id="17" name="TextBox 17"/>
          <p:cNvSpPr txBox="1"/>
          <p:nvPr/>
        </p:nvSpPr>
        <p:spPr>
          <a:xfrm>
            <a:off x="8439727" y="6196853"/>
            <a:ext cx="121828" cy="307777"/>
          </a:xfrm>
          <a:prstGeom prst="rect">
            <a:avLst/>
          </a:prstGeom>
          <a:noFill/>
        </p:spPr>
        <p:txBody>
          <a:bodyPr vert="horz" wrap="none" lIns="0" tIns="0" rIns="0" bIns="0" rtlCol="0">
            <a:spAutoFit/>
          </a:bodyPr>
          <a:lstStyle/>
          <a:p>
            <a:pPr>
              <a:lnSpc>
                <a:spcPts val="1238"/>
              </a:lnSpc>
            </a:pPr>
            <a:r>
              <a:rPr lang="en-CA" sz="1100" b="1">
                <a:solidFill>
                  <a:srgbClr val="000000"/>
                </a:solidFill>
                <a:latin typeface="Garamond Bold"/>
                <a:cs typeface="Garamond Bold"/>
              </a:rPr>
              <a:t>10</a:t>
            </a:r>
          </a:p>
          <a:p>
            <a:pPr>
              <a:lnSpc>
                <a:spcPts val="1238"/>
              </a:lnSpc>
            </a:pPr>
            <a:endParaRPr lang="en-CA" sz="1100" b="1">
              <a:solidFill>
                <a:srgbClr val="000000"/>
              </a:solidFill>
              <a:latin typeface="Garamond Bold"/>
              <a:cs typeface="Garamond Bold"/>
            </a:endParaRPr>
          </a:p>
        </p:txBody>
      </p:sp>
    </p:spTree>
    <p:extLst>
      <p:ext uri="{BB962C8B-B14F-4D97-AF65-F5344CB8AC3E}">
        <p14:creationId xmlns:p14="http://schemas.microsoft.com/office/powerpoint/2010/main" val="37207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00909" y="381000"/>
            <a:ext cx="6319038" cy="846386"/>
          </a:xfrm>
          <a:prstGeom prst="rect">
            <a:avLst/>
          </a:prstGeom>
          <a:noFill/>
        </p:spPr>
        <p:txBody>
          <a:bodyPr vert="horz" wrap="none" lIns="0" tIns="0" rIns="0" bIns="0" rtlCol="0">
            <a:spAutoFit/>
          </a:bodyPr>
          <a:lstStyle/>
          <a:p>
            <a:pPr>
              <a:lnSpc>
                <a:spcPts val="3302"/>
              </a:lnSpc>
            </a:pPr>
            <a:r>
              <a:rPr lang="en-CA" sz="2900" b="1" dirty="0">
                <a:solidFill>
                  <a:srgbClr val="000000"/>
                </a:solidFill>
                <a:latin typeface="+mj-lt"/>
                <a:cs typeface="Comic Sans MS Bold"/>
              </a:rPr>
              <a:t>Nearly anything can be an object…</a:t>
            </a:r>
          </a:p>
          <a:p>
            <a:pPr>
              <a:lnSpc>
                <a:spcPts val="3302"/>
              </a:lnSpc>
            </a:pPr>
            <a:endParaRPr lang="en-CA" sz="2900" b="1" dirty="0">
              <a:solidFill>
                <a:srgbClr val="000000"/>
              </a:solidFill>
              <a:latin typeface="Comic Sans MS Bold"/>
              <a:cs typeface="Comic Sans MS Bold"/>
            </a:endParaRPr>
          </a:p>
        </p:txBody>
      </p:sp>
      <p:sp>
        <p:nvSpPr>
          <p:cNvPr id="5" name="TextBox 5"/>
          <p:cNvSpPr txBox="1"/>
          <p:nvPr/>
        </p:nvSpPr>
        <p:spPr>
          <a:xfrm>
            <a:off x="842818" y="1647265"/>
            <a:ext cx="2127185"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External Entities</a:t>
            </a:r>
          </a:p>
          <a:p>
            <a:pPr>
              <a:lnSpc>
                <a:spcPts val="2064"/>
              </a:lnSpc>
            </a:pPr>
            <a:endParaRPr lang="en-CA">
              <a:solidFill>
                <a:srgbClr val="000000"/>
              </a:solidFill>
            </a:endParaRPr>
          </a:p>
        </p:txBody>
      </p:sp>
      <p:sp>
        <p:nvSpPr>
          <p:cNvPr id="6" name="TextBox 6"/>
          <p:cNvSpPr txBox="1"/>
          <p:nvPr/>
        </p:nvSpPr>
        <p:spPr>
          <a:xfrm>
            <a:off x="1258454" y="1927412"/>
            <a:ext cx="3242875"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4800B4"/>
                </a:solidFill>
                <a:latin typeface="Wingdings"/>
                <a:cs typeface="Wingdings"/>
              </a:rPr>
              <a:t></a:t>
            </a:r>
            <a:r>
              <a:rPr lang="en-CA" sz="1300" b="1">
                <a:solidFill>
                  <a:srgbClr val="4800B4"/>
                </a:solidFill>
                <a:latin typeface="Comic Sans MS Bold"/>
                <a:cs typeface="Comic Sans MS Bold"/>
              </a:rPr>
              <a:t> …that interact with the system being</a:t>
            </a:r>
            <a:r>
              <a:rPr lang="en-CA" sz="1200">
                <a:solidFill>
                  <a:srgbClr val="000000"/>
                </a:solidFill>
                <a:latin typeface="Times New Roman"/>
              </a:rPr>
              <a:t/>
            </a:r>
            <a:br>
              <a:rPr lang="en-CA" sz="1200">
                <a:solidFill>
                  <a:srgbClr val="000000"/>
                </a:solidFill>
                <a:latin typeface="Times New Roman"/>
              </a:rPr>
            </a:br>
            <a:r>
              <a:rPr lang="en-CA" sz="1300" b="1">
                <a:solidFill>
                  <a:srgbClr val="4800B4"/>
                </a:solidFill>
                <a:latin typeface="Comic Sans MS Bold"/>
                <a:cs typeface="Comic Sans MS Bold"/>
              </a:rPr>
              <a:t>	modeled</a:t>
            </a:r>
          </a:p>
          <a:p>
            <a:pPr>
              <a:lnSpc>
                <a:spcPts val="1440"/>
              </a:lnSpc>
            </a:pPr>
            <a:endParaRPr lang="en-CA" sz="1200">
              <a:solidFill>
                <a:srgbClr val="000000"/>
              </a:solidFill>
            </a:endParaRPr>
          </a:p>
        </p:txBody>
      </p:sp>
      <p:sp>
        <p:nvSpPr>
          <p:cNvPr id="7" name="TextBox 7"/>
          <p:cNvSpPr txBox="1"/>
          <p:nvPr/>
        </p:nvSpPr>
        <p:spPr>
          <a:xfrm>
            <a:off x="1674091" y="2297206"/>
            <a:ext cx="2579232" cy="320601"/>
          </a:xfrm>
          <a:prstGeom prst="rect">
            <a:avLst/>
          </a:prstGeom>
          <a:noFill/>
        </p:spPr>
        <p:txBody>
          <a:bodyPr vert="horz" wrap="none" lIns="0" tIns="0" rIns="0" bIns="0" rtlCol="0">
            <a:spAutoFit/>
          </a:bodyPr>
          <a:lstStyle/>
          <a:p>
            <a:pPr>
              <a:lnSpc>
                <a:spcPts val="1256"/>
              </a:lnSpc>
            </a:pPr>
            <a:r>
              <a:rPr lang="en-CA" sz="1100">
                <a:solidFill>
                  <a:srgbClr val="279B00"/>
                </a:solidFill>
                <a:latin typeface="Wingdings"/>
                <a:cs typeface="Wingdings"/>
              </a:rPr>
              <a:t></a:t>
            </a:r>
            <a:r>
              <a:rPr lang="en-CA" sz="1100" b="1">
                <a:solidFill>
                  <a:srgbClr val="279B00"/>
                </a:solidFill>
                <a:latin typeface="Comic Sans MS Bold"/>
                <a:cs typeface="Comic Sans MS Bold"/>
              </a:rPr>
              <a:t>E.g. people, devices, other systems</a:t>
            </a:r>
          </a:p>
          <a:p>
            <a:pPr>
              <a:lnSpc>
                <a:spcPts val="1238"/>
              </a:lnSpc>
            </a:pPr>
            <a:endParaRPr lang="en-CA" sz="1100">
              <a:solidFill>
                <a:srgbClr val="000000"/>
              </a:solidFill>
            </a:endParaRPr>
          </a:p>
        </p:txBody>
      </p:sp>
      <p:sp>
        <p:nvSpPr>
          <p:cNvPr id="8" name="TextBox 8"/>
          <p:cNvSpPr txBox="1"/>
          <p:nvPr/>
        </p:nvSpPr>
        <p:spPr>
          <a:xfrm>
            <a:off x="842818" y="2521324"/>
            <a:ext cx="945772"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Things</a:t>
            </a:r>
          </a:p>
          <a:p>
            <a:pPr>
              <a:lnSpc>
                <a:spcPts val="2064"/>
              </a:lnSpc>
            </a:pPr>
            <a:endParaRPr lang="en-CA" sz="1700">
              <a:solidFill>
                <a:srgbClr val="000000"/>
              </a:solidFill>
            </a:endParaRPr>
          </a:p>
        </p:txBody>
      </p:sp>
      <p:sp>
        <p:nvSpPr>
          <p:cNvPr id="9" name="TextBox 9"/>
          <p:cNvSpPr txBox="1"/>
          <p:nvPr/>
        </p:nvSpPr>
        <p:spPr>
          <a:xfrm>
            <a:off x="1258454" y="2801470"/>
            <a:ext cx="3105017"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4800B4"/>
                </a:solidFill>
                <a:latin typeface="Wingdings"/>
                <a:cs typeface="Wingdings"/>
              </a:rPr>
              <a:t></a:t>
            </a:r>
            <a:r>
              <a:rPr lang="en-CA" sz="1300" b="1">
                <a:solidFill>
                  <a:srgbClr val="4800B4"/>
                </a:solidFill>
                <a:latin typeface="Comic Sans MS Bold"/>
                <a:cs typeface="Comic Sans MS Bold"/>
              </a:rPr>
              <a:t> …that are part of the domain being</a:t>
            </a:r>
            <a:r>
              <a:rPr lang="en-CA" sz="1200">
                <a:solidFill>
                  <a:srgbClr val="000000"/>
                </a:solidFill>
                <a:latin typeface="Times New Roman"/>
              </a:rPr>
              <a:t/>
            </a:r>
            <a:br>
              <a:rPr lang="en-CA" sz="1200">
                <a:solidFill>
                  <a:srgbClr val="000000"/>
                </a:solidFill>
                <a:latin typeface="Times New Roman"/>
              </a:rPr>
            </a:br>
            <a:r>
              <a:rPr lang="en-CA" sz="1300" b="1">
                <a:solidFill>
                  <a:srgbClr val="4800B4"/>
                </a:solidFill>
                <a:latin typeface="Comic Sans MS Bold"/>
                <a:cs typeface="Comic Sans MS Bold"/>
              </a:rPr>
              <a:t>	modeled</a:t>
            </a:r>
          </a:p>
          <a:p>
            <a:pPr>
              <a:lnSpc>
                <a:spcPts val="1418"/>
              </a:lnSpc>
            </a:pPr>
            <a:endParaRPr lang="en-CA" sz="1200">
              <a:solidFill>
                <a:srgbClr val="000000"/>
              </a:solidFill>
            </a:endParaRPr>
          </a:p>
        </p:txBody>
      </p:sp>
      <p:sp>
        <p:nvSpPr>
          <p:cNvPr id="10" name="TextBox 10"/>
          <p:cNvSpPr txBox="1"/>
          <p:nvPr/>
        </p:nvSpPr>
        <p:spPr>
          <a:xfrm>
            <a:off x="1674091" y="3171265"/>
            <a:ext cx="2574423" cy="320601"/>
          </a:xfrm>
          <a:prstGeom prst="rect">
            <a:avLst/>
          </a:prstGeom>
          <a:noFill/>
        </p:spPr>
        <p:txBody>
          <a:bodyPr vert="horz" wrap="none" lIns="0" tIns="0" rIns="0" bIns="0" rtlCol="0">
            <a:spAutoFit/>
          </a:bodyPr>
          <a:lstStyle/>
          <a:p>
            <a:pPr>
              <a:lnSpc>
                <a:spcPts val="1256"/>
              </a:lnSpc>
            </a:pPr>
            <a:r>
              <a:rPr lang="en-CA" sz="1100">
                <a:solidFill>
                  <a:srgbClr val="279B00"/>
                </a:solidFill>
                <a:latin typeface="Wingdings"/>
                <a:cs typeface="Wingdings"/>
              </a:rPr>
              <a:t></a:t>
            </a:r>
            <a:r>
              <a:rPr lang="en-CA" sz="1100" b="1">
                <a:solidFill>
                  <a:srgbClr val="279B00"/>
                </a:solidFill>
                <a:latin typeface="Comic Sans MS Bold"/>
                <a:cs typeface="Comic Sans MS Bold"/>
              </a:rPr>
              <a:t>E.g. reports, displays, signals, etc.</a:t>
            </a:r>
          </a:p>
          <a:p>
            <a:pPr>
              <a:lnSpc>
                <a:spcPts val="1238"/>
              </a:lnSpc>
            </a:pPr>
            <a:endParaRPr lang="en-CA" sz="1100">
              <a:solidFill>
                <a:srgbClr val="000000"/>
              </a:solidFill>
            </a:endParaRPr>
          </a:p>
        </p:txBody>
      </p:sp>
      <p:sp>
        <p:nvSpPr>
          <p:cNvPr id="11" name="TextBox 11"/>
          <p:cNvSpPr txBox="1"/>
          <p:nvPr/>
        </p:nvSpPr>
        <p:spPr>
          <a:xfrm>
            <a:off x="842818" y="3395382"/>
            <a:ext cx="2766783"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Occurrences or Events</a:t>
            </a:r>
          </a:p>
          <a:p>
            <a:pPr>
              <a:lnSpc>
                <a:spcPts val="2064"/>
              </a:lnSpc>
            </a:pPr>
            <a:endParaRPr lang="en-CA">
              <a:solidFill>
                <a:srgbClr val="000000"/>
              </a:solidFill>
            </a:endParaRPr>
          </a:p>
        </p:txBody>
      </p:sp>
      <p:sp>
        <p:nvSpPr>
          <p:cNvPr id="12" name="TextBox 12"/>
          <p:cNvSpPr txBox="1"/>
          <p:nvPr/>
        </p:nvSpPr>
        <p:spPr>
          <a:xfrm>
            <a:off x="1258454" y="3675530"/>
            <a:ext cx="2975173"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4800B4"/>
                </a:solidFill>
                <a:latin typeface="Wingdings"/>
                <a:cs typeface="Wingdings"/>
              </a:rPr>
              <a:t></a:t>
            </a:r>
            <a:r>
              <a:rPr lang="en-CA" sz="1300" b="1">
                <a:solidFill>
                  <a:srgbClr val="4800B4"/>
                </a:solidFill>
                <a:latin typeface="Comic Sans MS Bold"/>
                <a:cs typeface="Comic Sans MS Bold"/>
              </a:rPr>
              <a:t> …that occur in the context of the</a:t>
            </a:r>
            <a:r>
              <a:rPr lang="en-CA" sz="1200">
                <a:solidFill>
                  <a:srgbClr val="000000"/>
                </a:solidFill>
                <a:latin typeface="Times New Roman"/>
              </a:rPr>
              <a:t/>
            </a:r>
            <a:br>
              <a:rPr lang="en-CA" sz="1200">
                <a:solidFill>
                  <a:srgbClr val="000000"/>
                </a:solidFill>
                <a:latin typeface="Times New Roman"/>
              </a:rPr>
            </a:br>
            <a:r>
              <a:rPr lang="en-CA" sz="1300" b="1">
                <a:solidFill>
                  <a:srgbClr val="4800B4"/>
                </a:solidFill>
                <a:latin typeface="Comic Sans MS Bold"/>
                <a:cs typeface="Comic Sans MS Bold"/>
              </a:rPr>
              <a:t>	system</a:t>
            </a:r>
          </a:p>
          <a:p>
            <a:pPr>
              <a:lnSpc>
                <a:spcPts val="1440"/>
              </a:lnSpc>
            </a:pPr>
            <a:endParaRPr lang="en-CA" sz="1200">
              <a:solidFill>
                <a:srgbClr val="000000"/>
              </a:solidFill>
            </a:endParaRPr>
          </a:p>
        </p:txBody>
      </p:sp>
      <p:sp>
        <p:nvSpPr>
          <p:cNvPr id="13" name="TextBox 13"/>
          <p:cNvSpPr txBox="1"/>
          <p:nvPr/>
        </p:nvSpPr>
        <p:spPr>
          <a:xfrm>
            <a:off x="1674091" y="4045324"/>
            <a:ext cx="2673809" cy="461665"/>
          </a:xfrm>
          <a:prstGeom prst="rect">
            <a:avLst/>
          </a:prstGeom>
          <a:noFill/>
        </p:spPr>
        <p:txBody>
          <a:bodyPr vert="horz" wrap="none" lIns="0" tIns="0" rIns="0" bIns="0" rtlCol="0">
            <a:spAutoFit/>
          </a:bodyPr>
          <a:lstStyle/>
          <a:p>
            <a:pPr>
              <a:lnSpc>
                <a:spcPts val="1167"/>
              </a:lnSpc>
            </a:pPr>
            <a:r>
              <a:rPr lang="en-CA" sz="1100">
                <a:solidFill>
                  <a:srgbClr val="279B00"/>
                </a:solidFill>
                <a:latin typeface="Wingdings"/>
                <a:cs typeface="Wingdings"/>
              </a:rPr>
              <a:t></a:t>
            </a:r>
            <a:r>
              <a:rPr lang="en-CA" sz="1100" b="1">
                <a:solidFill>
                  <a:srgbClr val="279B00"/>
                </a:solidFill>
                <a:latin typeface="Comic Sans MS Bold"/>
                <a:cs typeface="Comic Sans MS Bold"/>
              </a:rPr>
              <a:t>E.g. transfer of resources, a control</a:t>
            </a:r>
            <a:r>
              <a:rPr lang="en-CA" sz="1100">
                <a:solidFill>
                  <a:srgbClr val="000000"/>
                </a:solidFill>
                <a:latin typeface="Times New Roman"/>
              </a:rPr>
              <a:t/>
            </a:r>
            <a:br>
              <a:rPr lang="en-CA" sz="1100">
                <a:solidFill>
                  <a:srgbClr val="000000"/>
                </a:solidFill>
                <a:latin typeface="Times New Roman"/>
              </a:rPr>
            </a:br>
            <a:r>
              <a:rPr lang="en-CA" sz="1100" b="1">
                <a:solidFill>
                  <a:srgbClr val="279B00"/>
                </a:solidFill>
                <a:latin typeface="Comic Sans MS Bold"/>
                <a:cs typeface="Comic Sans MS Bold"/>
              </a:rPr>
              <a:t>action, etc.</a:t>
            </a:r>
          </a:p>
          <a:p>
            <a:pPr>
              <a:lnSpc>
                <a:spcPts val="1162"/>
              </a:lnSpc>
            </a:pPr>
            <a:endParaRPr lang="en-CA" sz="1100">
              <a:solidFill>
                <a:srgbClr val="000000"/>
              </a:solidFill>
            </a:endParaRPr>
          </a:p>
        </p:txBody>
      </p:sp>
      <p:sp>
        <p:nvSpPr>
          <p:cNvPr id="14" name="TextBox 14"/>
          <p:cNvSpPr txBox="1"/>
          <p:nvPr/>
        </p:nvSpPr>
        <p:spPr>
          <a:xfrm>
            <a:off x="842818" y="4415118"/>
            <a:ext cx="807913"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Roles</a:t>
            </a:r>
          </a:p>
          <a:p>
            <a:pPr>
              <a:lnSpc>
                <a:spcPts val="2064"/>
              </a:lnSpc>
            </a:pPr>
            <a:endParaRPr lang="en-CA" sz="1700">
              <a:solidFill>
                <a:srgbClr val="000000"/>
              </a:solidFill>
            </a:endParaRPr>
          </a:p>
        </p:txBody>
      </p:sp>
      <p:sp>
        <p:nvSpPr>
          <p:cNvPr id="15" name="TextBox 15"/>
          <p:cNvSpPr txBox="1"/>
          <p:nvPr/>
        </p:nvSpPr>
        <p:spPr>
          <a:xfrm>
            <a:off x="1258454" y="4695264"/>
            <a:ext cx="3044103"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4800B4"/>
                </a:solidFill>
                <a:latin typeface="Wingdings"/>
                <a:cs typeface="Wingdings"/>
              </a:rPr>
              <a:t></a:t>
            </a:r>
            <a:r>
              <a:rPr lang="en-CA" sz="1300" b="1">
                <a:solidFill>
                  <a:srgbClr val="4800B4"/>
                </a:solidFill>
                <a:latin typeface="Comic Sans MS Bold"/>
                <a:cs typeface="Comic Sans MS Bold"/>
              </a:rPr>
              <a:t> played by people who interact with</a:t>
            </a:r>
            <a:r>
              <a:rPr lang="en-CA" sz="1200">
                <a:solidFill>
                  <a:srgbClr val="000000"/>
                </a:solidFill>
                <a:latin typeface="Times New Roman"/>
              </a:rPr>
              <a:t/>
            </a:r>
            <a:br>
              <a:rPr lang="en-CA" sz="1200">
                <a:solidFill>
                  <a:srgbClr val="000000"/>
                </a:solidFill>
                <a:latin typeface="Times New Roman"/>
              </a:rPr>
            </a:br>
            <a:r>
              <a:rPr lang="en-CA" sz="1300" b="1">
                <a:solidFill>
                  <a:srgbClr val="4800B4"/>
                </a:solidFill>
                <a:latin typeface="Comic Sans MS Bold"/>
                <a:cs typeface="Comic Sans MS Bold"/>
              </a:rPr>
              <a:t>	the system</a:t>
            </a:r>
          </a:p>
          <a:p>
            <a:pPr>
              <a:lnSpc>
                <a:spcPts val="1418"/>
              </a:lnSpc>
            </a:pPr>
            <a:endParaRPr lang="en-CA" sz="1200">
              <a:solidFill>
                <a:srgbClr val="000000"/>
              </a:solidFill>
            </a:endParaRPr>
          </a:p>
        </p:txBody>
      </p:sp>
      <p:sp>
        <p:nvSpPr>
          <p:cNvPr id="16" name="TextBox 16"/>
          <p:cNvSpPr txBox="1"/>
          <p:nvPr/>
        </p:nvSpPr>
        <p:spPr>
          <a:xfrm>
            <a:off x="4722091" y="1647265"/>
            <a:ext cx="2495876"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Organizational Units</a:t>
            </a:r>
          </a:p>
          <a:p>
            <a:pPr>
              <a:lnSpc>
                <a:spcPts val="2064"/>
              </a:lnSpc>
            </a:pPr>
            <a:endParaRPr lang="en-CA">
              <a:solidFill>
                <a:srgbClr val="000000"/>
              </a:solidFill>
            </a:endParaRPr>
          </a:p>
        </p:txBody>
      </p:sp>
      <p:sp>
        <p:nvSpPr>
          <p:cNvPr id="17" name="TextBox 17"/>
          <p:cNvSpPr txBox="1"/>
          <p:nvPr/>
        </p:nvSpPr>
        <p:spPr>
          <a:xfrm>
            <a:off x="5137727" y="1927412"/>
            <a:ext cx="3109826" cy="359073"/>
          </a:xfrm>
          <a:prstGeom prst="rect">
            <a:avLst/>
          </a:prstGeom>
          <a:noFill/>
        </p:spPr>
        <p:txBody>
          <a:bodyPr vert="horz" wrap="none" lIns="0" tIns="0" rIns="0" bIns="0" rtlCol="0">
            <a:spAutoFit/>
          </a:bodyPr>
          <a:lstStyle/>
          <a:p>
            <a:pPr>
              <a:lnSpc>
                <a:spcPts val="1436"/>
              </a:lnSpc>
            </a:pPr>
            <a:r>
              <a:rPr lang="en-CA" sz="1200">
                <a:solidFill>
                  <a:srgbClr val="4800B4"/>
                </a:solidFill>
                <a:latin typeface="Wingdings"/>
                <a:cs typeface="Wingdings"/>
              </a:rPr>
              <a:t></a:t>
            </a:r>
            <a:r>
              <a:rPr lang="en-CA" sz="1300" b="1">
                <a:solidFill>
                  <a:srgbClr val="4800B4"/>
                </a:solidFill>
                <a:latin typeface="Comic Sans MS Bold"/>
                <a:cs typeface="Comic Sans MS Bold"/>
              </a:rPr>
              <a:t> that are relevant to the application</a:t>
            </a:r>
          </a:p>
          <a:p>
            <a:pPr>
              <a:lnSpc>
                <a:spcPts val="1445"/>
              </a:lnSpc>
            </a:pPr>
            <a:endParaRPr lang="en-CA" sz="1200">
              <a:solidFill>
                <a:srgbClr val="000000"/>
              </a:solidFill>
            </a:endParaRPr>
          </a:p>
        </p:txBody>
      </p:sp>
      <p:sp>
        <p:nvSpPr>
          <p:cNvPr id="18" name="TextBox 18"/>
          <p:cNvSpPr txBox="1"/>
          <p:nvPr/>
        </p:nvSpPr>
        <p:spPr>
          <a:xfrm>
            <a:off x="5553364" y="2117912"/>
            <a:ext cx="2287486" cy="320601"/>
          </a:xfrm>
          <a:prstGeom prst="rect">
            <a:avLst/>
          </a:prstGeom>
          <a:noFill/>
        </p:spPr>
        <p:txBody>
          <a:bodyPr vert="horz" wrap="none" lIns="0" tIns="0" rIns="0" bIns="0" rtlCol="0">
            <a:spAutoFit/>
          </a:bodyPr>
          <a:lstStyle/>
          <a:p>
            <a:pPr>
              <a:lnSpc>
                <a:spcPts val="1256"/>
              </a:lnSpc>
            </a:pPr>
            <a:r>
              <a:rPr lang="en-CA" sz="1100">
                <a:solidFill>
                  <a:srgbClr val="279B00"/>
                </a:solidFill>
                <a:latin typeface="Wingdings"/>
                <a:cs typeface="Wingdings"/>
              </a:rPr>
              <a:t></a:t>
            </a:r>
            <a:r>
              <a:rPr lang="en-CA" sz="1100" b="1">
                <a:solidFill>
                  <a:srgbClr val="279B00"/>
                </a:solidFill>
                <a:latin typeface="Comic Sans MS Bold"/>
                <a:cs typeface="Comic Sans MS Bold"/>
              </a:rPr>
              <a:t>E.g. division, group, team, etc.</a:t>
            </a:r>
          </a:p>
          <a:p>
            <a:pPr>
              <a:lnSpc>
                <a:spcPts val="1238"/>
              </a:lnSpc>
            </a:pPr>
            <a:endParaRPr lang="en-CA" sz="1100">
              <a:solidFill>
                <a:srgbClr val="000000"/>
              </a:solidFill>
            </a:endParaRPr>
          </a:p>
        </p:txBody>
      </p:sp>
      <p:sp>
        <p:nvSpPr>
          <p:cNvPr id="19" name="TextBox 19"/>
          <p:cNvSpPr txBox="1"/>
          <p:nvPr/>
        </p:nvSpPr>
        <p:spPr>
          <a:xfrm>
            <a:off x="4722091" y="2342030"/>
            <a:ext cx="908903"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Places</a:t>
            </a:r>
          </a:p>
          <a:p>
            <a:pPr>
              <a:lnSpc>
                <a:spcPts val="2064"/>
              </a:lnSpc>
            </a:pPr>
            <a:endParaRPr lang="en-CA" sz="1700">
              <a:solidFill>
                <a:srgbClr val="000000"/>
              </a:solidFill>
            </a:endParaRPr>
          </a:p>
        </p:txBody>
      </p:sp>
      <p:sp>
        <p:nvSpPr>
          <p:cNvPr id="20" name="TextBox 20"/>
          <p:cNvSpPr txBox="1"/>
          <p:nvPr/>
        </p:nvSpPr>
        <p:spPr>
          <a:xfrm>
            <a:off x="5137727" y="2622176"/>
            <a:ext cx="3060133"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4800B4"/>
                </a:solidFill>
                <a:latin typeface="Wingdings"/>
                <a:cs typeface="Wingdings"/>
              </a:rPr>
              <a:t></a:t>
            </a:r>
            <a:r>
              <a:rPr lang="en-CA" sz="1300" b="1">
                <a:solidFill>
                  <a:srgbClr val="4800B4"/>
                </a:solidFill>
                <a:latin typeface="Comic Sans MS Bold"/>
                <a:cs typeface="Comic Sans MS Bold"/>
              </a:rPr>
              <a:t> …that establish the context of the</a:t>
            </a:r>
            <a:r>
              <a:rPr lang="en-CA" sz="1200">
                <a:solidFill>
                  <a:srgbClr val="000000"/>
                </a:solidFill>
                <a:latin typeface="Times New Roman"/>
              </a:rPr>
              <a:t/>
            </a:r>
            <a:br>
              <a:rPr lang="en-CA" sz="1200">
                <a:solidFill>
                  <a:srgbClr val="000000"/>
                </a:solidFill>
                <a:latin typeface="Times New Roman"/>
              </a:rPr>
            </a:br>
            <a:r>
              <a:rPr lang="en-CA" sz="1300" b="1">
                <a:solidFill>
                  <a:srgbClr val="4800B4"/>
                </a:solidFill>
                <a:latin typeface="Comic Sans MS Bold"/>
                <a:cs typeface="Comic Sans MS Bold"/>
              </a:rPr>
              <a:t>	problem being modeled</a:t>
            </a:r>
          </a:p>
          <a:p>
            <a:pPr>
              <a:lnSpc>
                <a:spcPts val="1418"/>
              </a:lnSpc>
            </a:pPr>
            <a:endParaRPr lang="en-CA" sz="1200">
              <a:solidFill>
                <a:srgbClr val="000000"/>
              </a:solidFill>
            </a:endParaRPr>
          </a:p>
        </p:txBody>
      </p:sp>
      <p:sp>
        <p:nvSpPr>
          <p:cNvPr id="21" name="TextBox 21"/>
          <p:cNvSpPr txBox="1"/>
          <p:nvPr/>
        </p:nvSpPr>
        <p:spPr>
          <a:xfrm>
            <a:off x="5553364" y="3003177"/>
            <a:ext cx="2383666" cy="461665"/>
          </a:xfrm>
          <a:prstGeom prst="rect">
            <a:avLst/>
          </a:prstGeom>
          <a:noFill/>
        </p:spPr>
        <p:txBody>
          <a:bodyPr vert="horz" wrap="none" lIns="0" tIns="0" rIns="0" bIns="0" rtlCol="0">
            <a:spAutoFit/>
          </a:bodyPr>
          <a:lstStyle/>
          <a:p>
            <a:pPr>
              <a:lnSpc>
                <a:spcPts val="1167"/>
              </a:lnSpc>
            </a:pPr>
            <a:r>
              <a:rPr lang="en-CA" sz="1100">
                <a:solidFill>
                  <a:srgbClr val="279B00"/>
                </a:solidFill>
                <a:latin typeface="Wingdings"/>
                <a:cs typeface="Wingdings"/>
              </a:rPr>
              <a:t></a:t>
            </a:r>
            <a:r>
              <a:rPr lang="en-CA" sz="1100" b="1">
                <a:solidFill>
                  <a:srgbClr val="279B00"/>
                </a:solidFill>
                <a:latin typeface="Comic Sans MS Bold"/>
                <a:cs typeface="Comic Sans MS Bold"/>
              </a:rPr>
              <a:t>E.g. manufacturing floor, loading</a:t>
            </a:r>
            <a:r>
              <a:rPr lang="en-CA" sz="1100">
                <a:solidFill>
                  <a:srgbClr val="000000"/>
                </a:solidFill>
                <a:latin typeface="Times New Roman"/>
              </a:rPr>
              <a:t/>
            </a:r>
            <a:br>
              <a:rPr lang="en-CA" sz="1100">
                <a:solidFill>
                  <a:srgbClr val="000000"/>
                </a:solidFill>
                <a:latin typeface="Times New Roman"/>
              </a:rPr>
            </a:br>
            <a:r>
              <a:rPr lang="en-CA" sz="1100" b="1">
                <a:solidFill>
                  <a:srgbClr val="279B00"/>
                </a:solidFill>
                <a:latin typeface="Comic Sans MS Bold"/>
                <a:cs typeface="Comic Sans MS Bold"/>
              </a:rPr>
              <a:t>dock, etc.</a:t>
            </a:r>
          </a:p>
          <a:p>
            <a:pPr>
              <a:lnSpc>
                <a:spcPts val="1162"/>
              </a:lnSpc>
            </a:pPr>
            <a:endParaRPr lang="en-CA" sz="1100">
              <a:solidFill>
                <a:srgbClr val="000000"/>
              </a:solidFill>
            </a:endParaRPr>
          </a:p>
        </p:txBody>
      </p:sp>
      <p:sp>
        <p:nvSpPr>
          <p:cNvPr id="22" name="TextBox 22"/>
          <p:cNvSpPr txBox="1"/>
          <p:nvPr/>
        </p:nvSpPr>
        <p:spPr>
          <a:xfrm>
            <a:off x="4722091" y="3361765"/>
            <a:ext cx="1434688" cy="538609"/>
          </a:xfrm>
          <a:prstGeom prst="rect">
            <a:avLst/>
          </a:prstGeom>
          <a:noFill/>
        </p:spPr>
        <p:txBody>
          <a:bodyPr vert="horz" wrap="none" lIns="0" tIns="0" rIns="0" bIns="0" rtlCol="0">
            <a:spAutoFit/>
          </a:bodyPr>
          <a:lstStyle/>
          <a:p>
            <a:pPr>
              <a:lnSpc>
                <a:spcPts val="2064"/>
              </a:lnSpc>
            </a:pPr>
            <a:r>
              <a:rPr lang="en-CA" sz="1400">
                <a:solidFill>
                  <a:srgbClr val="000000"/>
                </a:solidFill>
                <a:latin typeface="Monotype Corsiva"/>
                <a:cs typeface="Monotype Corsiva"/>
              </a:rPr>
              <a:t></a:t>
            </a:r>
            <a:r>
              <a:rPr lang="en-CA" b="1">
                <a:solidFill>
                  <a:srgbClr val="000000"/>
                </a:solidFill>
                <a:latin typeface="Comic Sans MS Bold"/>
                <a:cs typeface="Comic Sans MS Bold"/>
              </a:rPr>
              <a:t> Structures</a:t>
            </a:r>
          </a:p>
          <a:p>
            <a:pPr>
              <a:lnSpc>
                <a:spcPts val="2064"/>
              </a:lnSpc>
            </a:pPr>
            <a:endParaRPr lang="en-CA">
              <a:solidFill>
                <a:srgbClr val="000000"/>
              </a:solidFill>
            </a:endParaRPr>
          </a:p>
        </p:txBody>
      </p:sp>
      <p:sp>
        <p:nvSpPr>
          <p:cNvPr id="23" name="TextBox 23"/>
          <p:cNvSpPr txBox="1"/>
          <p:nvPr/>
        </p:nvSpPr>
        <p:spPr>
          <a:xfrm>
            <a:off x="5137727" y="3641912"/>
            <a:ext cx="3026470" cy="538609"/>
          </a:xfrm>
          <a:prstGeom prst="rect">
            <a:avLst/>
          </a:prstGeom>
          <a:noFill/>
        </p:spPr>
        <p:txBody>
          <a:bodyPr vert="horz" wrap="none" lIns="0" tIns="0" rIns="0" bIns="0" rtlCol="0">
            <a:spAutoFit/>
          </a:bodyPr>
          <a:lstStyle/>
          <a:p>
            <a:pPr>
              <a:lnSpc>
                <a:spcPts val="1436"/>
              </a:lnSpc>
              <a:tabLst>
                <a:tab pos="205146" algn="l"/>
              </a:tabLst>
            </a:pPr>
            <a:r>
              <a:rPr lang="en-CA" sz="1200">
                <a:solidFill>
                  <a:srgbClr val="4800B4"/>
                </a:solidFill>
                <a:latin typeface="Wingdings"/>
                <a:cs typeface="Wingdings"/>
              </a:rPr>
              <a:t></a:t>
            </a:r>
            <a:r>
              <a:rPr lang="en-CA" sz="1300" b="1">
                <a:solidFill>
                  <a:srgbClr val="4800B4"/>
                </a:solidFill>
                <a:latin typeface="Comic Sans MS Bold"/>
                <a:cs typeface="Comic Sans MS Bold"/>
              </a:rPr>
              <a:t> that define a class or assembly of</a:t>
            </a:r>
            <a:r>
              <a:rPr lang="en-CA" sz="1200">
                <a:solidFill>
                  <a:srgbClr val="000000"/>
                </a:solidFill>
                <a:latin typeface="Times New Roman"/>
              </a:rPr>
              <a:t/>
            </a:r>
            <a:br>
              <a:rPr lang="en-CA" sz="1200">
                <a:solidFill>
                  <a:srgbClr val="000000"/>
                </a:solidFill>
                <a:latin typeface="Times New Roman"/>
              </a:rPr>
            </a:br>
            <a:r>
              <a:rPr lang="en-CA" sz="1300" b="1">
                <a:solidFill>
                  <a:srgbClr val="4800B4"/>
                </a:solidFill>
                <a:latin typeface="Comic Sans MS Bold"/>
                <a:cs typeface="Comic Sans MS Bold"/>
              </a:rPr>
              <a:t>	objects</a:t>
            </a:r>
          </a:p>
          <a:p>
            <a:pPr>
              <a:lnSpc>
                <a:spcPts val="1440"/>
              </a:lnSpc>
            </a:pPr>
            <a:endParaRPr lang="en-CA" sz="1200">
              <a:solidFill>
                <a:srgbClr val="000000"/>
              </a:solidFill>
            </a:endParaRPr>
          </a:p>
        </p:txBody>
      </p:sp>
      <p:sp>
        <p:nvSpPr>
          <p:cNvPr id="24" name="TextBox 24"/>
          <p:cNvSpPr txBox="1"/>
          <p:nvPr/>
        </p:nvSpPr>
        <p:spPr>
          <a:xfrm>
            <a:off x="5553364" y="4022912"/>
            <a:ext cx="2638543" cy="461665"/>
          </a:xfrm>
          <a:prstGeom prst="rect">
            <a:avLst/>
          </a:prstGeom>
          <a:noFill/>
        </p:spPr>
        <p:txBody>
          <a:bodyPr vert="horz" wrap="none" lIns="0" tIns="0" rIns="0" bIns="0" rtlCol="0">
            <a:spAutoFit/>
          </a:bodyPr>
          <a:lstStyle/>
          <a:p>
            <a:pPr>
              <a:lnSpc>
                <a:spcPts val="1167"/>
              </a:lnSpc>
            </a:pPr>
            <a:r>
              <a:rPr lang="en-CA" sz="1100">
                <a:solidFill>
                  <a:srgbClr val="279B00"/>
                </a:solidFill>
                <a:latin typeface="Wingdings"/>
                <a:cs typeface="Wingdings"/>
              </a:rPr>
              <a:t></a:t>
            </a:r>
            <a:r>
              <a:rPr lang="en-CA" sz="1100" b="1">
                <a:solidFill>
                  <a:srgbClr val="279B00"/>
                </a:solidFill>
                <a:latin typeface="Comic Sans MS Bold"/>
                <a:cs typeface="Comic Sans MS Bold"/>
              </a:rPr>
              <a:t>E.g. sensors, four-wheeled vehicles,</a:t>
            </a:r>
            <a:r>
              <a:rPr lang="en-CA" sz="1100">
                <a:solidFill>
                  <a:srgbClr val="000000"/>
                </a:solidFill>
                <a:latin typeface="Times New Roman"/>
              </a:rPr>
              <a:t/>
            </a:r>
            <a:br>
              <a:rPr lang="en-CA" sz="1100">
                <a:solidFill>
                  <a:srgbClr val="000000"/>
                </a:solidFill>
                <a:latin typeface="Times New Roman"/>
              </a:rPr>
            </a:br>
            <a:r>
              <a:rPr lang="en-CA" sz="1100" b="1">
                <a:solidFill>
                  <a:srgbClr val="279B00"/>
                </a:solidFill>
                <a:latin typeface="Comic Sans MS Bold"/>
                <a:cs typeface="Comic Sans MS Bold"/>
              </a:rPr>
              <a:t>computers, etc.</a:t>
            </a:r>
          </a:p>
          <a:p>
            <a:pPr>
              <a:lnSpc>
                <a:spcPts val="1162"/>
              </a:lnSpc>
            </a:pPr>
            <a:endParaRPr lang="en-CA" sz="1100">
              <a:solidFill>
                <a:srgbClr val="000000"/>
              </a:solidFill>
            </a:endParaRPr>
          </a:p>
        </p:txBody>
      </p:sp>
      <p:sp>
        <p:nvSpPr>
          <p:cNvPr id="25" name="TextBox 25"/>
          <p:cNvSpPr txBox="1"/>
          <p:nvPr/>
        </p:nvSpPr>
        <p:spPr>
          <a:xfrm>
            <a:off x="4722091" y="4381500"/>
            <a:ext cx="3553858" cy="538609"/>
          </a:xfrm>
          <a:prstGeom prst="rect">
            <a:avLst/>
          </a:prstGeom>
          <a:noFill/>
        </p:spPr>
        <p:txBody>
          <a:bodyPr vert="horz" wrap="none" lIns="0" tIns="0" rIns="0" bIns="0" rtlCol="0">
            <a:spAutoFit/>
          </a:bodyPr>
          <a:lstStyle/>
          <a:p>
            <a:pPr>
              <a:lnSpc>
                <a:spcPts val="2064"/>
              </a:lnSpc>
            </a:pPr>
            <a:r>
              <a:rPr lang="en-CA" b="1">
                <a:solidFill>
                  <a:srgbClr val="800000"/>
                </a:solidFill>
                <a:latin typeface="Comic Sans MS Bold"/>
                <a:cs typeface="Comic Sans MS Bold"/>
              </a:rPr>
              <a:t>Some things cannot be objects:</a:t>
            </a:r>
          </a:p>
          <a:p>
            <a:pPr>
              <a:lnSpc>
                <a:spcPts val="2064"/>
              </a:lnSpc>
            </a:pPr>
            <a:endParaRPr lang="en-CA">
              <a:solidFill>
                <a:srgbClr val="000000"/>
              </a:solidFill>
            </a:endParaRPr>
          </a:p>
        </p:txBody>
      </p:sp>
      <p:sp>
        <p:nvSpPr>
          <p:cNvPr id="26" name="TextBox 26"/>
          <p:cNvSpPr txBox="1"/>
          <p:nvPr/>
        </p:nvSpPr>
        <p:spPr>
          <a:xfrm>
            <a:off x="5137727" y="4650441"/>
            <a:ext cx="3069751" cy="589905"/>
          </a:xfrm>
          <a:prstGeom prst="rect">
            <a:avLst/>
          </a:prstGeom>
          <a:noFill/>
        </p:spPr>
        <p:txBody>
          <a:bodyPr vert="horz" wrap="none" lIns="0" tIns="0" rIns="0" bIns="0" rtlCol="0">
            <a:spAutoFit/>
          </a:bodyPr>
          <a:lstStyle/>
          <a:p>
            <a:pPr>
              <a:lnSpc>
                <a:spcPts val="1526"/>
              </a:lnSpc>
            </a:pPr>
            <a:r>
              <a:rPr lang="en-CA" sz="1200">
                <a:solidFill>
                  <a:srgbClr val="4800B4"/>
                </a:solidFill>
                <a:latin typeface="Wingdings"/>
                <a:cs typeface="Wingdings"/>
              </a:rPr>
              <a:t></a:t>
            </a:r>
            <a:r>
              <a:rPr lang="en-CA" sz="1300" b="1">
                <a:solidFill>
                  <a:srgbClr val="800000"/>
                </a:solidFill>
                <a:latin typeface="Comic Sans MS Bold"/>
                <a:cs typeface="Comic Sans MS Bold"/>
              </a:rPr>
              <a:t> procedures (e.g. print, invert, etc)</a:t>
            </a:r>
            <a:r>
              <a:rPr lang="en-CA" sz="1200">
                <a:solidFill>
                  <a:srgbClr val="000000"/>
                </a:solidFill>
                <a:latin typeface="Times New Roman"/>
              </a:rPr>
              <a:t/>
            </a:r>
            <a:br>
              <a:rPr lang="en-CA" sz="1200">
                <a:solidFill>
                  <a:srgbClr val="000000"/>
                </a:solidFill>
                <a:latin typeface="Times New Roman"/>
              </a:rPr>
            </a:br>
            <a:r>
              <a:rPr lang="en-CA" sz="1200">
                <a:solidFill>
                  <a:srgbClr val="4800B4"/>
                </a:solidFill>
                <a:latin typeface="Wingdings"/>
                <a:cs typeface="Wingdings"/>
              </a:rPr>
              <a:t></a:t>
            </a:r>
            <a:r>
              <a:rPr lang="en-CA" sz="1300" b="1">
                <a:solidFill>
                  <a:srgbClr val="800000"/>
                </a:solidFill>
                <a:latin typeface="Comic Sans MS Bold"/>
                <a:cs typeface="Comic Sans MS Bold"/>
              </a:rPr>
              <a:t> attributes (e.g. blue, 50Mb, etc)</a:t>
            </a:r>
          </a:p>
          <a:p>
            <a:pPr>
              <a:lnSpc>
                <a:spcPts val="1570"/>
              </a:lnSpc>
            </a:pPr>
            <a:endParaRPr lang="en-CA" sz="1200">
              <a:solidFill>
                <a:srgbClr val="000000"/>
              </a:solidFill>
            </a:endParaRPr>
          </a:p>
        </p:txBody>
      </p:sp>
      <p:sp>
        <p:nvSpPr>
          <p:cNvPr id="29" name="TextBox 29"/>
          <p:cNvSpPr txBox="1"/>
          <p:nvPr/>
        </p:nvSpPr>
        <p:spPr>
          <a:xfrm>
            <a:off x="8451273" y="6196853"/>
            <a:ext cx="112210" cy="307777"/>
          </a:xfrm>
          <a:prstGeom prst="rect">
            <a:avLst/>
          </a:prstGeom>
          <a:noFill/>
        </p:spPr>
        <p:txBody>
          <a:bodyPr vert="horz" wrap="none" lIns="0" tIns="0" rIns="0" bIns="0" rtlCol="0">
            <a:spAutoFit/>
          </a:bodyPr>
          <a:lstStyle/>
          <a:p>
            <a:pPr>
              <a:lnSpc>
                <a:spcPts val="1238"/>
              </a:lnSpc>
            </a:pPr>
            <a:r>
              <a:rPr lang="en-CA" sz="1100" b="1">
                <a:solidFill>
                  <a:srgbClr val="000000"/>
                </a:solidFill>
                <a:latin typeface="Garamond Bold"/>
                <a:cs typeface="Garamond Bold"/>
              </a:rPr>
              <a:t>11</a:t>
            </a:r>
          </a:p>
          <a:p>
            <a:pPr>
              <a:lnSpc>
                <a:spcPts val="1238"/>
              </a:lnSpc>
            </a:pPr>
            <a:endParaRPr lang="en-CA" sz="1100" b="1">
              <a:solidFill>
                <a:srgbClr val="000000"/>
              </a:solidFill>
              <a:latin typeface="Garamond Bold"/>
              <a:cs typeface="Garamond Bold"/>
            </a:endParaRPr>
          </a:p>
        </p:txBody>
      </p:sp>
    </p:spTree>
    <p:extLst>
      <p:ext uri="{BB962C8B-B14F-4D97-AF65-F5344CB8AC3E}">
        <p14:creationId xmlns:p14="http://schemas.microsoft.com/office/powerpoint/2010/main" val="1447190055"/>
      </p:ext>
    </p:extLst>
  </p:cSld>
  <p:clrMapOvr>
    <a:masterClrMapping/>
  </p:clrMapOvr>
</p:sld>
</file>

<file path=ppt/theme/theme1.xml><?xml version="1.0" encoding="utf-8"?>
<a:theme xmlns:a="http://schemas.openxmlformats.org/drawingml/2006/main" name="Corporate_Presentation_template_2004">
  <a:themeElements>
    <a:clrScheme name="">
      <a:dk1>
        <a:srgbClr val="002654"/>
      </a:dk1>
      <a:lt1>
        <a:srgbClr val="FFFFFF"/>
      </a:lt1>
      <a:dk2>
        <a:srgbClr val="002654"/>
      </a:dk2>
      <a:lt2>
        <a:srgbClr val="000000"/>
      </a:lt2>
      <a:accent1>
        <a:srgbClr val="336699"/>
      </a:accent1>
      <a:accent2>
        <a:srgbClr val="FCB514"/>
      </a:accent2>
      <a:accent3>
        <a:srgbClr val="FFFFFF"/>
      </a:accent3>
      <a:accent4>
        <a:srgbClr val="001F46"/>
      </a:accent4>
      <a:accent5>
        <a:srgbClr val="ADB8CA"/>
      </a:accent5>
      <a:accent6>
        <a:srgbClr val="E4A411"/>
      </a:accent6>
      <a:hlink>
        <a:srgbClr val="007F99"/>
      </a:hlink>
      <a:folHlink>
        <a:srgbClr val="D62828"/>
      </a:folHlink>
    </a:clrScheme>
    <a:fontScheme name="Corporate_Presentation_template_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a:spPr>
      <a:bodyPr vert="horz" wrap="none" lIns="91440" tIns="45720" rIns="91440" bIns="45720" numCol="1" anchor="t" anchorCtr="0" compatLnSpc="1">
        <a:prstTxWarp prst="textNoShape">
          <a:avLst/>
        </a:prstTxWarp>
        <a:spAutoFit/>
      </a:bodyPr>
      <a:lstStyle>
        <a:defPPr marL="0" marR="0" indent="0" algn="l" defTabSz="7620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a:spPr>
      <a:bodyPr vert="horz" wrap="none" lIns="91440" tIns="45720" rIns="91440" bIns="45720" numCol="1" anchor="t" anchorCtr="0" compatLnSpc="1">
        <a:prstTxWarp prst="textNoShape">
          <a:avLst/>
        </a:prstTxWarp>
        <a:spAutoFit/>
      </a:bodyPr>
      <a:lstStyle>
        <a:defPPr marL="0" marR="0" indent="0" algn="l" defTabSz="7620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orporate_Presentation_template_2004 1">
        <a:dk1>
          <a:srgbClr val="002654"/>
        </a:dk1>
        <a:lt1>
          <a:srgbClr val="FFFFFF"/>
        </a:lt1>
        <a:dk2>
          <a:srgbClr val="002654"/>
        </a:dk2>
        <a:lt2>
          <a:srgbClr val="000000"/>
        </a:lt2>
        <a:accent1>
          <a:srgbClr val="96AA99"/>
        </a:accent1>
        <a:accent2>
          <a:srgbClr val="FCB514"/>
        </a:accent2>
        <a:accent3>
          <a:srgbClr val="FFFFFF"/>
        </a:accent3>
        <a:accent4>
          <a:srgbClr val="001F46"/>
        </a:accent4>
        <a:accent5>
          <a:srgbClr val="C9D2CA"/>
        </a:accent5>
        <a:accent6>
          <a:srgbClr val="E4A411"/>
        </a:accent6>
        <a:hlink>
          <a:srgbClr val="007F99"/>
        </a:hlink>
        <a:folHlink>
          <a:srgbClr val="D62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2014</Words>
  <Application>Microsoft Office PowerPoint</Application>
  <PresentationFormat>On-screen Show (4:3)</PresentationFormat>
  <Paragraphs>302</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Corporate_Presentation_template_2004</vt:lpstr>
      <vt:lpstr>Microsoft Word Document</vt:lpstr>
      <vt:lpstr>Structural Modeling</vt:lpstr>
      <vt:lpstr>Outline</vt:lpstr>
      <vt:lpstr>Entity-relationship modeling (ERM)</vt:lpstr>
      <vt:lpstr>Entity Relationship Diagrams</vt:lpstr>
      <vt:lpstr>What Does An ERD Mean?</vt:lpstr>
      <vt:lpstr>Cardinalities</vt:lpstr>
      <vt:lpstr>ER vs Relational</vt:lpstr>
      <vt:lpstr>PowerPoint Presentation</vt:lpstr>
      <vt:lpstr>PowerPoint Presentation</vt:lpstr>
      <vt:lpstr>Class Diagrams</vt:lpstr>
      <vt:lpstr>PowerPoint Presentation</vt:lpstr>
      <vt:lpstr>PowerPoint Presentation</vt:lpstr>
      <vt:lpstr>Object-oriented modeling (OOM) – (1)</vt:lpstr>
      <vt:lpstr>Object-oriented modeling (OOM) – (2)</vt:lpstr>
      <vt:lpstr>Methodology for Object-Oriented Analysis (OOA)</vt:lpstr>
      <vt:lpstr>OOA Methodology – Library Example (1)</vt:lpstr>
      <vt:lpstr>OOA Methodology – Library Example (2)</vt:lpstr>
      <vt:lpstr>OOA Methodology – Library Example – Step 1</vt:lpstr>
      <vt:lpstr>OOA Methodology – Library Example – Step 2</vt:lpstr>
      <vt:lpstr>OOA Methodology – Library Example – Step 2 (2)</vt:lpstr>
      <vt:lpstr>OOA Methodology – Library Example – Step 2 (3)</vt:lpstr>
      <vt:lpstr>OOA Methodology – Library Example – Step 2 (4)</vt:lpstr>
      <vt:lpstr>OOA Methodology – Library Example – Step 3</vt:lpstr>
      <vt:lpstr>OOA Methodology – Library Example – Step 4</vt:lpstr>
      <vt:lpstr>OOA Methodology – Library Example – Step 4 (2)</vt:lpstr>
      <vt:lpstr>OOA Methodology – Library Example – Step 4 (3)</vt:lpstr>
      <vt:lpstr>OOA Methodology – Library Example – Step 4 (4)</vt:lpstr>
      <vt:lpstr>OOA Methodology – Library Example – Step 5 </vt:lpstr>
      <vt:lpstr>OO Analysis – Problems (1)</vt:lpstr>
      <vt:lpstr>OO Analysis – Problems (2)</vt:lpstr>
      <vt:lpstr>A partial solution – Aspects</vt:lpstr>
    </vt:vector>
  </TitlesOfParts>
  <Company>Pace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Modeling</dc:title>
  <dc:creator>Frank</dc:creator>
  <cp:lastModifiedBy>Frank</cp:lastModifiedBy>
  <cp:revision>6</cp:revision>
  <dcterms:created xsi:type="dcterms:W3CDTF">2011-11-06T21:24:08Z</dcterms:created>
  <dcterms:modified xsi:type="dcterms:W3CDTF">2011-11-06T22:24:13Z</dcterms:modified>
</cp:coreProperties>
</file>