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223" r:id="rId2"/>
    <p:sldId id="1224" r:id="rId3"/>
    <p:sldId id="1222" r:id="rId4"/>
    <p:sldId id="1225" r:id="rId5"/>
    <p:sldId id="1241" r:id="rId6"/>
    <p:sldId id="1226" r:id="rId7"/>
    <p:sldId id="1227" r:id="rId8"/>
    <p:sldId id="1242" r:id="rId9"/>
    <p:sldId id="1231" r:id="rId10"/>
    <p:sldId id="1246" r:id="rId11"/>
    <p:sldId id="1232" r:id="rId12"/>
    <p:sldId id="1233" r:id="rId13"/>
    <p:sldId id="1234" r:id="rId14"/>
    <p:sldId id="1235" r:id="rId15"/>
    <p:sldId id="1236" r:id="rId16"/>
    <p:sldId id="1237" r:id="rId17"/>
    <p:sldId id="1243" r:id="rId18"/>
    <p:sldId id="1244" r:id="rId19"/>
    <p:sldId id="1245" r:id="rId20"/>
    <p:sldId id="1256" r:id="rId21"/>
    <p:sldId id="1248" r:id="rId22"/>
    <p:sldId id="1247" r:id="rId23"/>
    <p:sldId id="1240" r:id="rId24"/>
    <p:sldId id="1249" r:id="rId25"/>
    <p:sldId id="1251" r:id="rId26"/>
    <p:sldId id="1255" r:id="rId27"/>
    <p:sldId id="1253" r:id="rId28"/>
    <p:sldId id="1254" r:id="rId29"/>
    <p:sldId id="1257" r:id="rId30"/>
    <p:sldId id="1258" r:id="rId31"/>
    <p:sldId id="1259" r:id="rId32"/>
    <p:sldId id="1260" r:id="rId33"/>
    <p:sldId id="1261" r:id="rId34"/>
    <p:sldId id="1262" r:id="rId35"/>
    <p:sldId id="1263" r:id="rId36"/>
    <p:sldId id="1264" r:id="rId37"/>
    <p:sldId id="1265" r:id="rId38"/>
    <p:sldId id="1266" r:id="rId39"/>
    <p:sldId id="1267" r:id="rId40"/>
    <p:sldId id="1268" r:id="rId41"/>
    <p:sldId id="1269" r:id="rId42"/>
    <p:sldId id="1270" r:id="rId4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9DC"/>
    <a:srgbClr val="33CCCC"/>
    <a:srgbClr val="009999"/>
    <a:srgbClr val="CC00FF"/>
    <a:srgbClr val="663300"/>
    <a:srgbClr val="E2E5FA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086" y="-792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342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5.wmf"/><Relationship Id="rId4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 smtClean="0">
                <a:solidFill>
                  <a:schemeClr val="tx1"/>
                </a:solidFill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72B15A79-1F17-400F-A362-BD6FCC9A70C0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810779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060367-292A-494F-AADA-8D3135188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15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500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907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57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55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59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089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720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554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342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858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45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383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C2A18-CA39-46D1-9916-E2D5105058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5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970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40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607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109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18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612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6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331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2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AED36F13-71E9-4ABB-A8B9-7FDD1E603D01}" type="slidenum">
              <a:rPr kumimoji="0" lang="en-US" altLang="en-US" sz="130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kumimoji="0" lang="en-US" altLang="en-US" sz="13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516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676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73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674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F3B89819-8BF2-4302-806C-630DAB2FDB52}" type="slidenum">
              <a:rPr kumimoji="0" lang="en-US" altLang="en-US" sz="1300">
                <a:solidFill>
                  <a:schemeClr val="tx1"/>
                </a:solidFill>
                <a:latin typeface="Times New Roman" pitchFamily="18" charset="0"/>
              </a:rPr>
              <a:pPr/>
              <a:t>34</a:t>
            </a:fld>
            <a:endParaRPr kumimoji="0" lang="en-US" altLang="en-US" sz="13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200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220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9170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822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40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928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609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433D-AEF6-4680-93C3-14BD26A60C44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9753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825297F4-49DC-4A8D-8E3A-F243E7EFAE0B}" type="slidenum">
              <a:rPr kumimoji="0" lang="en-US" altLang="en-US" sz="1300">
                <a:solidFill>
                  <a:schemeClr val="tx1"/>
                </a:solidFill>
                <a:latin typeface="Times New Roman" pitchFamily="18" charset="0"/>
              </a:rPr>
              <a:pPr/>
              <a:t>42</a:t>
            </a:fld>
            <a:endParaRPr kumimoji="0" lang="en-US" altLang="en-US" sz="13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5E04A2BB-567D-456F-8C5E-EFF795578FF2}" type="slidenum">
              <a:rPr kumimoji="0" lang="en-US" altLang="en-US" sz="13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kumimoji="0" lang="en-US" altLang="en-US" sz="13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52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55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850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60367-292A-494F-AADA-8D313518877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46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0" y="6581775"/>
            <a:ext cx="91154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Chap.7: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Orientation in RE                     </a:t>
            </a:r>
            <a:r>
              <a:rPr lang="fr-BE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©  2009 John Wiley and Sons</a:t>
            </a:r>
          </a:p>
        </p:txBody>
      </p:sp>
      <p:sp>
        <p:nvSpPr>
          <p:cNvPr id="5" name="Text Box 46"/>
          <p:cNvSpPr txBox="1">
            <a:spLocks noChangeArrowheads="1"/>
          </p:cNvSpPr>
          <p:nvPr userDrawn="1"/>
        </p:nvSpPr>
        <p:spPr bwMode="auto">
          <a:xfrm>
            <a:off x="8759825" y="6323013"/>
            <a:ext cx="384175" cy="534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fld id="{74800481-C15D-476A-B564-0F4EAE529E83}" type="slidenum">
              <a:rPr lang="en-GB" sz="1200">
                <a:solidFill>
                  <a:schemeClr val="tx2"/>
                </a:solidFill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225669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7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2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70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91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7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0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06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65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665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2253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 userDrawn="1"/>
        </p:nvSpPr>
        <p:spPr bwMode="auto">
          <a:xfrm>
            <a:off x="8759825" y="6323013"/>
            <a:ext cx="384175" cy="534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fld id="{EAFF0917-707D-4FDF-8AAE-AFA2055E41EF}" type="slidenum">
              <a:rPr lang="en-GB" sz="1200">
                <a:solidFill>
                  <a:schemeClr val="tx2"/>
                </a:solidFill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 userDrawn="1"/>
        </p:nvSpPr>
        <p:spPr bwMode="auto">
          <a:xfrm>
            <a:off x="0" y="6581775"/>
            <a:ext cx="91154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Chap.7: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Orientation in RE                     </a:t>
            </a:r>
            <a:r>
              <a:rPr lang="fr-BE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18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4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28.jpe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.wmf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20.png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e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15.png"/><Relationship Id="rId4" Type="http://schemas.openxmlformats.org/officeDocument/2006/relationships/image" Target="../media/image1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5" Type="http://schemas.openxmlformats.org/officeDocument/2006/relationships/image" Target="../media/image15.png"/><Relationship Id="rId4" Type="http://schemas.openxmlformats.org/officeDocument/2006/relationships/image" Target="../media/image1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160838"/>
            <a:ext cx="6400800" cy="728662"/>
          </a:xfrm>
        </p:spPr>
        <p:txBody>
          <a:bodyPr/>
          <a:lstStyle/>
          <a:p>
            <a:r>
              <a:rPr lang="en-US" altLang="en-US" smtClean="0"/>
              <a:t>Chapter 7</a:t>
            </a:r>
          </a:p>
          <a:p>
            <a:r>
              <a:rPr lang="en-US" altLang="en-US" smtClean="0"/>
              <a:t>Goal Orientation in RE</a:t>
            </a:r>
            <a:endParaRPr lang="en-US" altLang="en-US" sz="4400" smtClean="0"/>
          </a:p>
        </p:txBody>
      </p:sp>
      <p:pic>
        <p:nvPicPr>
          <p:cNvPr id="24580" name="Picture 5" descr="Wiley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269875"/>
            <a:ext cx="6792912" cy="762000"/>
          </a:xfrm>
        </p:spPr>
        <p:txBody>
          <a:bodyPr/>
          <a:lstStyle/>
          <a:p>
            <a:r>
              <a:rPr lang="en-US" altLang="en-US" smtClean="0"/>
              <a:t>Goal types</a:t>
            </a:r>
            <a:endParaRPr lang="en-US" altLang="en-US" sz="2000" smtClean="0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233363" y="3460750"/>
          <a:ext cx="8910637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Picture" r:id="rId6" imgW="3960360" imgH="1099080" progId="Word.Picture.8">
                  <p:embed/>
                </p:oleObj>
              </mc:Choice>
              <mc:Fallback>
                <p:oleObj name="Picture" r:id="rId6" imgW="3960360" imgH="10990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460750"/>
                        <a:ext cx="8910637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8750" y="1528763"/>
            <a:ext cx="8985250" cy="99695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Behavioral</a:t>
            </a:r>
            <a:r>
              <a:rPr lang="fr-BE" altLang="en-US" smtClean="0"/>
              <a:t> goals:  prescribe behaviors</a:t>
            </a:r>
          </a:p>
          <a:p>
            <a:pPr algn="ctr">
              <a:lnSpc>
                <a:spcPct val="4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smtClean="0">
                <a:solidFill>
                  <a:srgbClr val="CC00FF"/>
                </a:solidFill>
              </a:rPr>
              <a:t>vs.  </a:t>
            </a:r>
          </a:p>
          <a:p>
            <a:pPr algn="ctr">
              <a:lnSpc>
                <a:spcPct val="7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</a:t>
            </a:r>
            <a:r>
              <a:rPr lang="fr-BE" altLang="en-US" smtClean="0"/>
              <a:t> goals:  </a:t>
            </a:r>
            <a:r>
              <a:rPr lang="en-US" altLang="en-US" smtClean="0"/>
              <a:t>s</a:t>
            </a:r>
            <a:r>
              <a:rPr lang="fr-BE" altLang="en-US" smtClean="0"/>
              <a:t>tate preferences among a</a:t>
            </a:r>
            <a:r>
              <a:rPr lang="en-US" altLang="en-US" smtClean="0"/>
              <a:t>l</a:t>
            </a:r>
            <a:r>
              <a:rPr lang="fr-BE" altLang="en-US" smtClean="0"/>
              <a:t>ternative behaviors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198438"/>
            <a:ext cx="64452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Goal types:  behavioral goals</a:t>
            </a:r>
            <a:endParaRPr lang="en-US" altLang="en-US" sz="2000" smtClean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62025"/>
            <a:ext cx="8877300" cy="52435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en-US" smtClean="0"/>
              <a:t>Prescribe intended system behaviors declaratively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en-US" smtClean="0"/>
              <a:t>implici</a:t>
            </a:r>
            <a:r>
              <a:rPr lang="fr-BE" altLang="en-US" smtClean="0"/>
              <a:t>tly define maximal sets of admissible agent behaviors</a:t>
            </a:r>
            <a:endParaRPr lang="en-US" altLang="en-US" sz="2000" smtClean="0"/>
          </a:p>
          <a:p>
            <a:pPr>
              <a:lnSpc>
                <a:spcPct val="180000"/>
              </a:lnSpc>
              <a:spcBef>
                <a:spcPct val="50000"/>
              </a:spcBef>
              <a:defRPr/>
            </a:pPr>
            <a:r>
              <a:rPr lang="en-US" altLang="en-US" smtClean="0"/>
              <a:t>Can be satisfied in a clear-cut sense:  YES </a:t>
            </a:r>
            <a:r>
              <a:rPr lang="en-US" altLang="en-US" i="1" smtClean="0"/>
              <a:t>or</a:t>
            </a:r>
            <a:r>
              <a:rPr lang="en-US" altLang="en-US" smtClean="0"/>
              <a:t> NO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altLang="en-US" sz="2000" smtClean="0"/>
              <a:t> </a:t>
            </a:r>
            <a:r>
              <a:rPr lang="en-US" altLang="en-US" smtClean="0"/>
              <a:t>goal satisf</a:t>
            </a:r>
            <a:r>
              <a:rPr lang="en-US" altLang="en-US" smtClean="0">
                <a:solidFill>
                  <a:schemeClr val="tx2"/>
                </a:solidFill>
              </a:rPr>
              <a:t>action</a:t>
            </a:r>
            <a:r>
              <a:rPr lang="en-US" altLang="en-US" smtClean="0"/>
              <a:t>,  formal analysis</a:t>
            </a:r>
            <a:endParaRPr lang="en-US" altLang="en-US" sz="2000" smtClean="0"/>
          </a:p>
          <a:p>
            <a:pPr>
              <a:lnSpc>
                <a:spcPct val="160000"/>
              </a:lnSpc>
              <a:spcBef>
                <a:spcPct val="50000"/>
              </a:spcBef>
              <a:defRPr/>
            </a:pPr>
            <a:r>
              <a:rPr lang="en-US" altLang="en-US" smtClean="0"/>
              <a:t>Used for building operation models to meet them</a:t>
            </a:r>
            <a:endParaRPr lang="en-US" altLang="en-US" sz="2200" smtClean="0"/>
          </a:p>
          <a:p>
            <a:pPr lvl="1">
              <a:lnSpc>
                <a:spcPct val="21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000" smtClean="0">
                <a:solidFill>
                  <a:srgbClr val="663300"/>
                </a:solidFill>
                <a:latin typeface="Arial" pitchFamily="34" charset="0"/>
              </a:rPr>
              <a:t>   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”Worst-case stopping distance maintained”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altLang="en-US" i="1" smtClean="0"/>
              <a:t>	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“Reminder sent if book not returned on time”</a:t>
            </a:r>
            <a:endParaRPr lang="en-US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 flipH="1">
          <a:off x="6286500" y="4667250"/>
          <a:ext cx="730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286500" y="4667250"/>
                        <a:ext cx="7302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6435725" y="5256213"/>
          <a:ext cx="5381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Clip" r:id="rId8" imgW="707040" imgH="759960" progId="MS_ClipArt_Gallery.2">
                  <p:embed/>
                </p:oleObj>
              </mc:Choice>
              <mc:Fallback>
                <p:oleObj name="Clip" r:id="rId8" imgW="707040" imgH="7599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5256213"/>
                        <a:ext cx="5381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342900"/>
            <a:ext cx="85137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Behavior goals prescribe </a:t>
            </a:r>
            <a:br>
              <a:rPr lang="en-US" altLang="en-US" smtClean="0"/>
            </a:br>
            <a:r>
              <a:rPr lang="en-US" altLang="en-US" smtClean="0"/>
              <a:t>sets of desired behaviors</a:t>
            </a:r>
            <a:endParaRPr lang="en-US" altLang="en-US" sz="3200" smtClean="0"/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3452813" y="1717675"/>
            <a:ext cx="2298700" cy="690563"/>
            <a:chOff x="2216" y="1052"/>
            <a:chExt cx="1448" cy="435"/>
          </a:xfrm>
        </p:grpSpPr>
        <p:sp>
          <p:nvSpPr>
            <p:cNvPr id="10265" name="AutoShape 4"/>
            <p:cNvSpPr>
              <a:spLocks noChangeArrowheads="1"/>
            </p:cNvSpPr>
            <p:nvPr/>
          </p:nvSpPr>
          <p:spPr bwMode="auto">
            <a:xfrm>
              <a:off x="2216" y="1052"/>
              <a:ext cx="1448" cy="435"/>
            </a:xfrm>
            <a:prstGeom prst="parallelogram">
              <a:avLst>
                <a:gd name="adj" fmla="val 20697"/>
              </a:avLst>
            </a:prstGeom>
            <a:solidFill>
              <a:srgbClr val="B4B1ED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0266" name="Text Box 5"/>
            <p:cNvSpPr txBox="1">
              <a:spLocks noChangeArrowheads="1"/>
            </p:cNvSpPr>
            <p:nvPr/>
          </p:nvSpPr>
          <p:spPr bwMode="auto">
            <a:xfrm>
              <a:off x="2318" y="1082"/>
              <a:ext cx="131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fr-FR" altLang="en-US">
                  <a:solidFill>
                    <a:schemeClr val="bg2"/>
                  </a:solidFill>
                  <a:latin typeface="Arial" pitchFamily="34" charset="0"/>
                </a:rPr>
                <a:t>DoorsClosed</a:t>
              </a:r>
            </a:p>
            <a:p>
              <a:pPr>
                <a:lnSpc>
                  <a:spcPct val="30000"/>
                </a:lnSpc>
              </a:pPr>
              <a:r>
                <a:rPr lang="fr-FR" altLang="en-US">
                  <a:solidFill>
                    <a:schemeClr val="bg2"/>
                  </a:solidFill>
                  <a:latin typeface="Arial" pitchFamily="34" charset="0"/>
                </a:rPr>
                <a:t>WhileMoving</a:t>
              </a:r>
            </a:p>
          </p:txBody>
        </p:sp>
      </p:grp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201613" y="4184650"/>
            <a:ext cx="1371600" cy="736600"/>
            <a:chOff x="772" y="3036"/>
            <a:chExt cx="864" cy="464"/>
          </a:xfrm>
        </p:grpSpPr>
        <p:sp>
          <p:nvSpPr>
            <p:cNvPr id="10263" name="Oval 7"/>
            <p:cNvSpPr>
              <a:spLocks noChangeArrowheads="1"/>
            </p:cNvSpPr>
            <p:nvPr/>
          </p:nvSpPr>
          <p:spPr bwMode="auto">
            <a:xfrm>
              <a:off x="772" y="3036"/>
              <a:ext cx="846" cy="464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0264" name="Text Box 8"/>
            <p:cNvSpPr txBox="1">
              <a:spLocks noChangeArrowheads="1"/>
            </p:cNvSpPr>
            <p:nvPr/>
          </p:nvSpPr>
          <p:spPr bwMode="auto">
            <a:xfrm>
              <a:off x="790" y="3075"/>
              <a:ext cx="84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fr-FR" altLang="en-US">
                  <a:solidFill>
                    <a:schemeClr val="bg2"/>
                  </a:solidFill>
                  <a:latin typeface="Arial" pitchFamily="34" charset="0"/>
                </a:rPr>
                <a:t>moving</a:t>
              </a:r>
            </a:p>
            <a:p>
              <a:pPr>
                <a:lnSpc>
                  <a:spcPct val="40000"/>
                </a:lnSpc>
              </a:pPr>
              <a:r>
                <a:rPr lang="fr-FR" altLang="en-US">
                  <a:solidFill>
                    <a:schemeClr val="bg2"/>
                  </a:solidFill>
                  <a:latin typeface="Arial" pitchFamily="34" charset="0"/>
                </a:rPr>
                <a:t>closed</a:t>
              </a:r>
            </a:p>
          </p:txBody>
        </p:sp>
      </p:grp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2063750" y="4213225"/>
            <a:ext cx="1343025" cy="736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2078038" y="4289425"/>
            <a:ext cx="1343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70000"/>
              </a:lnSpc>
            </a:pPr>
            <a:r>
              <a:rPr lang="fr-FR" altLang="en-US">
                <a:solidFill>
                  <a:schemeClr val="bg2"/>
                </a:solidFill>
                <a:latin typeface="Arial" pitchFamily="34" charset="0"/>
              </a:rPr>
              <a:t>stopped</a:t>
            </a:r>
          </a:p>
          <a:p>
            <a:pPr>
              <a:lnSpc>
                <a:spcPct val="40000"/>
              </a:lnSpc>
            </a:pPr>
            <a:r>
              <a:rPr lang="fr-FR" altLang="en-US">
                <a:solidFill>
                  <a:schemeClr val="bg2"/>
                </a:solidFill>
                <a:latin typeface="Arial" pitchFamily="34" charset="0"/>
              </a:rPr>
              <a:t>closed</a:t>
            </a:r>
          </a:p>
        </p:txBody>
      </p:sp>
      <p:grpSp>
        <p:nvGrpSpPr>
          <p:cNvPr id="10249" name="Group 11"/>
          <p:cNvGrpSpPr>
            <a:grpSpLocks/>
          </p:cNvGrpSpPr>
          <p:nvPr/>
        </p:nvGrpSpPr>
        <p:grpSpPr bwMode="auto">
          <a:xfrm>
            <a:off x="7583488" y="4184650"/>
            <a:ext cx="1371600" cy="736600"/>
            <a:chOff x="772" y="3036"/>
            <a:chExt cx="864" cy="464"/>
          </a:xfrm>
        </p:grpSpPr>
        <p:sp>
          <p:nvSpPr>
            <p:cNvPr id="10261" name="Oval 12"/>
            <p:cNvSpPr>
              <a:spLocks noChangeArrowheads="1"/>
            </p:cNvSpPr>
            <p:nvPr/>
          </p:nvSpPr>
          <p:spPr bwMode="auto">
            <a:xfrm>
              <a:off x="772" y="3036"/>
              <a:ext cx="846" cy="464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0262" name="Text Box 13"/>
            <p:cNvSpPr txBox="1">
              <a:spLocks noChangeArrowheads="1"/>
            </p:cNvSpPr>
            <p:nvPr/>
          </p:nvSpPr>
          <p:spPr bwMode="auto">
            <a:xfrm>
              <a:off x="790" y="3075"/>
              <a:ext cx="84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fr-FR" altLang="en-US">
                  <a:solidFill>
                    <a:schemeClr val="bg2"/>
                  </a:solidFill>
                  <a:latin typeface="Arial" pitchFamily="34" charset="0"/>
                </a:rPr>
                <a:t>moving</a:t>
              </a:r>
            </a:p>
            <a:p>
              <a:pPr>
                <a:lnSpc>
                  <a:spcPct val="40000"/>
                </a:lnSpc>
              </a:pPr>
              <a:r>
                <a:rPr lang="fr-FR" altLang="en-US">
                  <a:solidFill>
                    <a:schemeClr val="bg2"/>
                  </a:solidFill>
                  <a:latin typeface="Arial" pitchFamily="34" charset="0"/>
                </a:rPr>
                <a:t>closed</a:t>
              </a:r>
            </a:p>
          </p:txBody>
        </p:sp>
      </p:grpSp>
      <p:grpSp>
        <p:nvGrpSpPr>
          <p:cNvPr id="10250" name="Group 14"/>
          <p:cNvGrpSpPr>
            <a:grpSpLocks/>
          </p:cNvGrpSpPr>
          <p:nvPr/>
        </p:nvGrpSpPr>
        <p:grpSpPr bwMode="auto">
          <a:xfrm>
            <a:off x="5722938" y="4203700"/>
            <a:ext cx="1371600" cy="736600"/>
            <a:chOff x="772" y="3036"/>
            <a:chExt cx="864" cy="464"/>
          </a:xfrm>
        </p:grpSpPr>
        <p:sp>
          <p:nvSpPr>
            <p:cNvPr id="10259" name="Oval 15"/>
            <p:cNvSpPr>
              <a:spLocks noChangeArrowheads="1"/>
            </p:cNvSpPr>
            <p:nvPr/>
          </p:nvSpPr>
          <p:spPr bwMode="auto">
            <a:xfrm>
              <a:off x="772" y="3036"/>
              <a:ext cx="846" cy="464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790" y="3075"/>
              <a:ext cx="84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fr-FR" altLang="en-US">
                  <a:solidFill>
                    <a:schemeClr val="bg2"/>
                  </a:solidFill>
                  <a:latin typeface="Arial" pitchFamily="34" charset="0"/>
                </a:rPr>
                <a:t>stopped</a:t>
              </a:r>
            </a:p>
            <a:p>
              <a:pPr>
                <a:lnSpc>
                  <a:spcPct val="40000"/>
                </a:lnSpc>
              </a:pPr>
              <a:r>
                <a:rPr lang="fr-FR" altLang="en-US">
                  <a:solidFill>
                    <a:schemeClr val="bg2"/>
                  </a:solidFill>
                  <a:latin typeface="Arial" pitchFamily="34" charset="0"/>
                </a:rPr>
                <a:t>closed</a:t>
              </a:r>
            </a:p>
          </p:txBody>
        </p:sp>
      </p:grpSp>
      <p:sp>
        <p:nvSpPr>
          <p:cNvPr id="10251" name="Oval 17"/>
          <p:cNvSpPr>
            <a:spLocks noChangeArrowheads="1"/>
          </p:cNvSpPr>
          <p:nvPr/>
        </p:nvSpPr>
        <p:spPr bwMode="auto">
          <a:xfrm>
            <a:off x="3925888" y="4213225"/>
            <a:ext cx="1343025" cy="7366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/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3940175" y="4289425"/>
            <a:ext cx="1343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70000"/>
              </a:lnSpc>
            </a:pPr>
            <a:r>
              <a:rPr lang="fr-FR" altLang="en-US">
                <a:solidFill>
                  <a:schemeClr val="bg2"/>
                </a:solidFill>
                <a:latin typeface="Arial" pitchFamily="34" charset="0"/>
              </a:rPr>
              <a:t>stopped</a:t>
            </a:r>
          </a:p>
          <a:p>
            <a:pPr>
              <a:lnSpc>
                <a:spcPct val="40000"/>
              </a:lnSpc>
            </a:pPr>
            <a:r>
              <a:rPr lang="fr-FR" altLang="en-US">
                <a:solidFill>
                  <a:schemeClr val="bg2"/>
                </a:solidFill>
                <a:latin typeface="Arial" pitchFamily="34" charset="0"/>
              </a:rPr>
              <a:t>open</a:t>
            </a:r>
          </a:p>
        </p:txBody>
      </p:sp>
      <p:sp>
        <p:nvSpPr>
          <p:cNvPr id="10253" name="Line 19"/>
          <p:cNvSpPr>
            <a:spLocks noChangeShapeType="1"/>
          </p:cNvSpPr>
          <p:nvPr/>
        </p:nvSpPr>
        <p:spPr bwMode="auto">
          <a:xfrm>
            <a:off x="1573213" y="4573588"/>
            <a:ext cx="490537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Line 20"/>
          <p:cNvSpPr>
            <a:spLocks noChangeShapeType="1"/>
          </p:cNvSpPr>
          <p:nvPr/>
        </p:nvSpPr>
        <p:spPr bwMode="auto">
          <a:xfrm>
            <a:off x="3435350" y="4573588"/>
            <a:ext cx="490538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Line 21"/>
          <p:cNvSpPr>
            <a:spLocks noChangeShapeType="1"/>
          </p:cNvSpPr>
          <p:nvPr/>
        </p:nvSpPr>
        <p:spPr bwMode="auto">
          <a:xfrm>
            <a:off x="5297488" y="4573588"/>
            <a:ext cx="490537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6" name="Line 22"/>
          <p:cNvSpPr>
            <a:spLocks noChangeShapeType="1"/>
          </p:cNvSpPr>
          <p:nvPr/>
        </p:nvSpPr>
        <p:spPr bwMode="auto">
          <a:xfrm>
            <a:off x="7094538" y="4573588"/>
            <a:ext cx="490537" cy="0"/>
          </a:xfrm>
          <a:prstGeom prst="line">
            <a:avLst/>
          </a:prstGeom>
          <a:noFill/>
          <a:ln w="38100" cap="sq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7" name="Line 23"/>
          <p:cNvSpPr>
            <a:spLocks noChangeShapeType="1"/>
          </p:cNvSpPr>
          <p:nvPr/>
        </p:nvSpPr>
        <p:spPr bwMode="auto">
          <a:xfrm flipV="1">
            <a:off x="317500" y="2497138"/>
            <a:ext cx="3074988" cy="1443037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8" name="Line 24"/>
          <p:cNvSpPr>
            <a:spLocks noChangeShapeType="1"/>
          </p:cNvSpPr>
          <p:nvPr/>
        </p:nvSpPr>
        <p:spPr bwMode="auto">
          <a:xfrm flipH="1" flipV="1">
            <a:off x="5584825" y="2497138"/>
            <a:ext cx="3341688" cy="1414462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25"/>
          <p:cNvGraphicFramePr>
            <a:graphicFrameLocks noChangeAspect="1"/>
          </p:cNvGraphicFramePr>
          <p:nvPr/>
        </p:nvGraphicFramePr>
        <p:xfrm flipH="1">
          <a:off x="3887788" y="5386388"/>
          <a:ext cx="15732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Clip" r:id="rId4" imgW="5096880" imgH="2642760" progId="MS_ClipArt_Gallery.2">
                  <p:embed/>
                </p:oleObj>
              </mc:Choice>
              <mc:Fallback>
                <p:oleObj name="Clip" r:id="rId4" imgW="5096880" imgH="264276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887788" y="5386388"/>
                        <a:ext cx="157321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6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Clip" r:id="rId6" imgW="845640" imgH="938520" progId="MS_ClipArt_Gallery.2">
                  <p:embed/>
                </p:oleObj>
              </mc:Choice>
              <mc:Fallback>
                <p:oleObj name="Clip" r:id="rId6" imgW="845640" imgH="938520" progId="MS_ClipArt_Gallery.2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33375"/>
            <a:ext cx="8243888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Behavioral goals:  </a:t>
            </a:r>
            <a:br>
              <a:rPr lang="en-US" altLang="en-US" smtClean="0"/>
            </a:br>
            <a:r>
              <a:rPr lang="en-US" altLang="en-US" smtClean="0"/>
              <a:t>subtypes </a:t>
            </a:r>
            <a:r>
              <a:rPr lang="en-US" altLang="en-US" sz="2400" smtClean="0"/>
              <a:t>and</a:t>
            </a:r>
            <a:r>
              <a:rPr lang="en-US" altLang="en-US" smtClean="0"/>
              <a:t> specification patterns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150938"/>
            <a:ext cx="8953500" cy="3573462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GB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Achieve</a:t>
            </a:r>
            <a:r>
              <a:rPr kumimoji="0" lang="en-GB" smtClean="0">
                <a:latin typeface="Arial" pitchFamily="34" charset="0"/>
              </a:rPr>
              <a:t> [TargetCondition]:</a:t>
            </a:r>
            <a:endParaRPr lang="en-US" smtClean="0"/>
          </a:p>
          <a:p>
            <a:pPr marL="1085850" lvl="2">
              <a:lnSpc>
                <a:spcPct val="100000"/>
              </a:lnSpc>
              <a:defRPr/>
            </a:pPr>
            <a:r>
              <a:rPr kumimoji="0" lang="en-GB" sz="2200" b="1" smtClean="0">
                <a:latin typeface="Arial" pitchFamily="34" charset="0"/>
              </a:rPr>
              <a:t>[</a:t>
            </a:r>
            <a:r>
              <a:rPr kumimoji="0" lang="en-GB" sz="2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z="2200" smtClean="0">
                <a:latin typeface="Arial" pitchFamily="34" charset="0"/>
              </a:rPr>
              <a:t> CurrentCondition </a:t>
            </a:r>
            <a:r>
              <a:rPr kumimoji="0" lang="en-GB" sz="2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z="2200" b="1" smtClean="0">
                <a:latin typeface="Arial" pitchFamily="34" charset="0"/>
              </a:rPr>
              <a:t>]</a:t>
            </a:r>
            <a:r>
              <a:rPr kumimoji="0" lang="en-GB" sz="2200" smtClean="0">
                <a:latin typeface="Arial" pitchFamily="34" charset="0"/>
              </a:rPr>
              <a:t>  </a:t>
            </a:r>
            <a:r>
              <a:rPr kumimoji="0" lang="en-GB" sz="2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sooner-or-later</a:t>
            </a:r>
            <a:r>
              <a:rPr kumimoji="0" lang="en-GB" sz="2200" smtClean="0">
                <a:latin typeface="Arial" pitchFamily="34" charset="0"/>
              </a:rPr>
              <a:t>  TargetCondition</a:t>
            </a:r>
            <a:r>
              <a:rPr lang="fr-FR" altLang="fr-FR" sz="1800" smtClean="0">
                <a:solidFill>
                  <a:schemeClr val="bg2"/>
                </a:solidFill>
                <a:latin typeface="Helvetica" charset="0"/>
              </a:rPr>
              <a:t> </a:t>
            </a:r>
            <a:endParaRPr lang="fr-FR" altLang="fr-FR" sz="180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Achieve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[BookRequestSatisfied]: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GB" sz="2000" b="1" smtClean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kumimoji="0" lang="en-GB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 a book is requested </a:t>
            </a:r>
            <a:r>
              <a:rPr kumimoji="0" lang="en-GB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 sooner-or-later </a:t>
            </a:r>
            <a:endParaRPr kumimoji="0" lang="en-GB" sz="2000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          a copy of the book is borrowed by the requesting patron</a:t>
            </a:r>
          </a:p>
          <a:p>
            <a:pPr lvl="1">
              <a:lnSpc>
                <a:spcPct val="160000"/>
              </a:lnSpc>
              <a:buFontTx/>
              <a:buNone/>
              <a:defRPr/>
            </a:pPr>
            <a:r>
              <a:rPr lang="fr-FR" altLang="fr-FR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Achieve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[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FastJourney]: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fr-FR" altLang="fr-FR" sz="2000" b="1" smtClean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lang="fr-FR" alt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train is at some platform </a:t>
            </a:r>
            <a:r>
              <a:rPr lang="fr-FR" altLang="fr-FR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 within 5 minutes</a:t>
            </a:r>
            <a:r>
              <a:rPr lang="fr-FR" altLang="fr-FR" sz="2000" smtClean="0">
                <a:solidFill>
                  <a:srgbClr val="5F5F5F"/>
                </a:solidFill>
                <a:latin typeface="Arial" pitchFamily="34" charset="0"/>
              </a:rPr>
              <a:t> it is at next platform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819150" y="4759325"/>
          <a:ext cx="77851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Picture" r:id="rId4" imgW="4320360" imgH="919440" progId="Word.Picture.8">
                  <p:embed/>
                </p:oleObj>
              </mc:Choice>
              <mc:Fallback>
                <p:oleObj name="Picture" r:id="rId4" imgW="4320360" imgH="9194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759325"/>
                        <a:ext cx="77851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Clip" r:id="rId6" imgW="845640" imgH="938520" progId="MS_ClipArt_Gallery.2">
                  <p:embed/>
                </p:oleObj>
              </mc:Choice>
              <mc:Fallback>
                <p:oleObj name="Clip" r:id="rId6" imgW="845640" imgH="9385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04800"/>
            <a:ext cx="85852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Behavioral goals:  </a:t>
            </a:r>
            <a:br>
              <a:rPr lang="en-US" altLang="en-US" smtClean="0"/>
            </a:br>
            <a:r>
              <a:rPr lang="en-US" altLang="en-US" smtClean="0"/>
              <a:t>subtypes </a:t>
            </a:r>
            <a:r>
              <a:rPr lang="en-US" altLang="en-US" sz="2400" smtClean="0"/>
              <a:t>and</a:t>
            </a:r>
            <a:r>
              <a:rPr lang="en-US" altLang="en-US" smtClean="0"/>
              <a:t> specification patterns  </a:t>
            </a:r>
            <a:r>
              <a:rPr lang="en-US" altLang="en-US" sz="2000" smtClean="0"/>
              <a:t>(2)</a:t>
            </a:r>
            <a:endParaRPr lang="en-US" altLang="en-US" smtClean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08088"/>
            <a:ext cx="8775700" cy="3705225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GB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i="1" smtClean="0">
                <a:latin typeface="Arial" pitchFamily="34" charset="0"/>
              </a:rPr>
              <a:t> </a:t>
            </a:r>
            <a:r>
              <a:rPr kumimoji="0" lang="en-GB" smtClean="0">
                <a:latin typeface="Arial" pitchFamily="34" charset="0"/>
              </a:rPr>
              <a:t>[GoodCondition]:</a:t>
            </a:r>
            <a:endParaRPr lang="en-US" smtClean="0"/>
          </a:p>
          <a:p>
            <a:pPr marL="1085850" lvl="2">
              <a:defRPr/>
            </a:pPr>
            <a:r>
              <a:rPr kumimoji="0" lang="en-GB" b="1" smtClean="0">
                <a:latin typeface="Arial" pitchFamily="34" charset="0"/>
              </a:rPr>
              <a:t> [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latin typeface="Arial" pitchFamily="34" charset="0"/>
              </a:rPr>
              <a:t> CurrentCondition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b="1" smtClean="0">
                <a:latin typeface="Arial" pitchFamily="34" charset="0"/>
              </a:rPr>
              <a:t>]</a:t>
            </a:r>
            <a:r>
              <a:rPr kumimoji="0" lang="en-GB" smtClean="0">
                <a:latin typeface="Arial" pitchFamily="34" charset="0"/>
              </a:rPr>
              <a:t> 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latin typeface="Arial" pitchFamily="34" charset="0"/>
              </a:rPr>
              <a:t>  GoodCondition</a:t>
            </a:r>
            <a:r>
              <a:rPr lang="fr-FR" altLang="fr-FR" smtClean="0">
                <a:solidFill>
                  <a:schemeClr val="bg2"/>
                </a:solidFill>
                <a:latin typeface="Helvetica" charset="0"/>
              </a:rPr>
              <a:t> </a:t>
            </a:r>
          </a:p>
          <a:p>
            <a:pPr marL="1085850" lvl="2">
              <a:defRPr/>
            </a:pPr>
            <a:r>
              <a:rPr kumimoji="0" lang="en-GB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always</a:t>
            </a:r>
            <a:r>
              <a:rPr kumimoji="0" lang="en-GB" smtClean="0">
                <a:latin typeface="Arial" pitchFamily="34" charset="0"/>
              </a:rPr>
              <a:t>  (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latin typeface="Arial" pitchFamily="34" charset="0"/>
              </a:rPr>
              <a:t> CurrentCondition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latin typeface="Arial" pitchFamily="34" charset="0"/>
              </a:rPr>
              <a:t> GoodCondition)</a:t>
            </a:r>
          </a:p>
          <a:p>
            <a:pPr lvl="1">
              <a:lnSpc>
                <a:spcPct val="18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[DoorsClosedWhileMoving]:</a:t>
            </a:r>
          </a:p>
          <a:p>
            <a:pPr marL="1085850" lvl="2">
              <a:lnSpc>
                <a:spcPct val="80000"/>
              </a:lnSpc>
              <a:defRPr/>
            </a:pP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(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a train is moving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its doors are closed)</a:t>
            </a:r>
          </a:p>
          <a:p>
            <a:pPr lvl="1">
              <a:lnSpc>
                <a:spcPct val="17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[WorstCaseStoppingDistance]:</a:t>
            </a:r>
          </a:p>
          <a:p>
            <a:pPr marL="1085850" lvl="2">
              <a:lnSpc>
                <a:spcPct val="100000"/>
              </a:lnSpc>
              <a:spcBef>
                <a:spcPct val="10000"/>
              </a:spcBef>
              <a:defRPr/>
            </a:pP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(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a train follows another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marL="1085850" lvl="2">
              <a:spcBef>
                <a:spcPct val="10000"/>
              </a:spcBef>
              <a:defRPr/>
            </a:pP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            its distance is sufficient to allow the other to stop suddenly)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11163" y="5067300"/>
          <a:ext cx="8732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Picture" r:id="rId4" imgW="5311080" imgH="739080" progId="Word.Picture.8">
                  <p:embed/>
                </p:oleObj>
              </mc:Choice>
              <mc:Fallback>
                <p:oleObj name="Picture" r:id="rId4" imgW="5311080" imgH="7390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5067300"/>
                        <a:ext cx="87328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Clip" r:id="rId6" imgW="845640" imgH="938520" progId="MS_ClipArt_Gallery.2">
                  <p:embed/>
                </p:oleObj>
              </mc:Choice>
              <mc:Fallback>
                <p:oleObj name="Clip" r:id="rId6" imgW="845640" imgH="9385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76238"/>
            <a:ext cx="86296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Behavioral goals:  </a:t>
            </a:r>
            <a:br>
              <a:rPr lang="en-US" altLang="en-US" smtClean="0"/>
            </a:br>
            <a:r>
              <a:rPr lang="en-US" altLang="en-US" smtClean="0"/>
              <a:t>subtypes </a:t>
            </a:r>
            <a:r>
              <a:rPr lang="en-US" altLang="en-US" sz="2400" smtClean="0"/>
              <a:t>and</a:t>
            </a:r>
            <a:r>
              <a:rPr lang="en-US" altLang="en-US" smtClean="0"/>
              <a:t> specification patterns  </a:t>
            </a:r>
            <a:r>
              <a:rPr lang="en-US" altLang="en-US" sz="2000" smtClean="0"/>
              <a:t>(3)</a:t>
            </a:r>
            <a:endParaRPr lang="en-US" altLang="en-US" smtClean="0"/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697038"/>
            <a:ext cx="8912225" cy="452755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  <a:defRPr/>
            </a:pPr>
            <a:r>
              <a:rPr kumimoji="0" lang="en-GB" smtClean="0">
                <a:latin typeface="Arial" pitchFamily="34" charset="0"/>
              </a:rPr>
              <a:t>Accuracy goals are usually of type </a:t>
            </a:r>
            <a:r>
              <a:rPr kumimoji="0" lang="en-GB" i="1" smtClean="0">
                <a:latin typeface="Arial" pitchFamily="34" charset="0"/>
              </a:rPr>
              <a:t>Maintain</a:t>
            </a:r>
            <a:endParaRPr kumimoji="0" lang="en-GB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40000"/>
              </a:lnSpc>
              <a:spcBef>
                <a:spcPct val="10000"/>
              </a:spcBef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Maintain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 [</a:t>
            </a:r>
            <a:r>
              <a:rPr kumimoji="0" lang="en-GB" sz="2000" b="1" i="1" smtClean="0">
                <a:solidFill>
                  <a:srgbClr val="5F5F5F"/>
                </a:solidFill>
                <a:latin typeface="Arial" pitchFamily="34" charset="0"/>
              </a:rPr>
              <a:t>Accurate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BookClassification]:</a:t>
            </a:r>
          </a:p>
          <a:p>
            <a:pPr marL="1085850" lvl="2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a book is registered in the library directory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 marL="1085850" lvl="2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    </a:t>
            </a:r>
            <a:r>
              <a:rPr kumimoji="0" lang="en-GB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always</a:t>
            </a:r>
            <a:r>
              <a:rPr kumimoji="0" lang="en-GB" smtClean="0">
                <a:solidFill>
                  <a:srgbClr val="5F5F5F"/>
                </a:solidFill>
                <a:latin typeface="Arial" pitchFamily="34" charset="0"/>
              </a:rPr>
              <a:t> its keyword-based classification reflects its covered topics</a:t>
            </a:r>
            <a:endParaRPr kumimoji="0" lang="en-GB" i="1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lnSpc>
                <a:spcPct val="190000"/>
              </a:lnSpc>
              <a:defRPr/>
            </a:pPr>
            <a:r>
              <a:rPr kumimoji="0" lang="en-GB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Avoid</a:t>
            </a:r>
            <a:r>
              <a:rPr kumimoji="0" lang="en-GB" i="1" smtClean="0">
                <a:latin typeface="Arial" pitchFamily="34" charset="0"/>
              </a:rPr>
              <a:t> </a:t>
            </a:r>
            <a:r>
              <a:rPr kumimoji="0" lang="en-GB" smtClean="0">
                <a:latin typeface="Arial" pitchFamily="34" charset="0"/>
              </a:rPr>
              <a:t>[BadCondition]:   dual of </a:t>
            </a:r>
            <a:r>
              <a:rPr kumimoji="0" lang="en-GB" i="1" smtClean="0">
                <a:latin typeface="Arial" pitchFamily="34" charset="0"/>
              </a:rPr>
              <a:t>Maintain</a:t>
            </a:r>
            <a:r>
              <a:rPr kumimoji="0" lang="en-GB" smtClean="0">
                <a:latin typeface="Arial" pitchFamily="34" charset="0"/>
              </a:rPr>
              <a:t> ...</a:t>
            </a:r>
            <a:endParaRPr lang="en-US" smtClean="0"/>
          </a:p>
          <a:p>
            <a:pPr marL="1085850" lvl="2">
              <a:spcBef>
                <a:spcPct val="15000"/>
              </a:spcBef>
              <a:defRPr/>
            </a:pPr>
            <a:r>
              <a:rPr kumimoji="0" lang="en-GB" b="1" smtClean="0">
                <a:latin typeface="Arial" pitchFamily="34" charset="0"/>
              </a:rPr>
              <a:t>[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kumimoji="0" lang="en-GB" smtClean="0">
                <a:latin typeface="Arial" pitchFamily="34" charset="0"/>
              </a:rPr>
              <a:t> CurrentCondition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kumimoji="0" lang="en-GB" b="1" smtClean="0">
                <a:latin typeface="Arial" pitchFamily="34" charset="0"/>
              </a:rPr>
              <a:t>]</a:t>
            </a:r>
            <a:r>
              <a:rPr kumimoji="0" lang="en-GB" smtClean="0">
                <a:latin typeface="Arial" pitchFamily="34" charset="0"/>
              </a:rPr>
              <a:t>  </a:t>
            </a:r>
            <a:r>
              <a:rPr kumimoji="0" lang="en-GB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never</a:t>
            </a:r>
            <a:r>
              <a:rPr kumimoji="0" lang="en-GB" smtClean="0">
                <a:latin typeface="Arial" pitchFamily="34" charset="0"/>
              </a:rPr>
              <a:t>  BadCondition</a:t>
            </a:r>
          </a:p>
          <a:p>
            <a:pPr lvl="1">
              <a:lnSpc>
                <a:spcPct val="160000"/>
              </a:lnSpc>
              <a:buFontTx/>
              <a:buNone/>
              <a:defRPr/>
            </a:pPr>
            <a:r>
              <a:rPr kumimoji="0" lang="en-GB" sz="2000" i="1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Avoid </a:t>
            </a:r>
            <a:r>
              <a:rPr kumimoji="0" lang="en-GB" sz="2000" i="1" smtClean="0">
                <a:solidFill>
                  <a:srgbClr val="5F5F5F"/>
                </a:solidFill>
                <a:latin typeface="Arial" pitchFamily="34" charset="0"/>
              </a:rPr>
              <a:t>[BorrowerLoansDisclosed]:</a:t>
            </a:r>
            <a:r>
              <a:rPr lang="fr-FR" altLang="fr-FR" sz="2000" smtClean="0">
                <a:solidFill>
                  <a:srgbClr val="5F5F5F"/>
                </a:solidFill>
                <a:latin typeface="Helvetica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kumimoji="0" lang="en-GB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never</a:t>
            </a: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 patron loans disclosed to other patrons</a:t>
            </a:r>
          </a:p>
          <a:p>
            <a:pPr lvl="1">
              <a:lnSpc>
                <a:spcPct val="210000"/>
              </a:lnSpc>
              <a:buFontTx/>
              <a:buNone/>
              <a:defRPr/>
            </a:pPr>
            <a:r>
              <a:rPr kumimoji="0" lang="en-GB" sz="2400" i="1" smtClean="0">
                <a:solidFill>
                  <a:schemeClr val="tx2"/>
                </a:solidFill>
              </a:rPr>
              <a:t>Many security goals are Avoid goals</a:t>
            </a:r>
            <a:endParaRPr kumimoji="0" lang="fr-FR" sz="2000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198438"/>
            <a:ext cx="64452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Goal types:  soft goals</a:t>
            </a:r>
            <a:endParaRPr lang="en-US" altLang="en-US" sz="2000" smtClean="0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019175"/>
            <a:ext cx="8877300" cy="5475288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en-US" smtClean="0"/>
              <a:t>Capture preferences among alternative behaviors</a:t>
            </a:r>
            <a:endParaRPr lang="en-US" altLang="en-US" sz="2200" smtClean="0"/>
          </a:p>
          <a:p>
            <a:pPr>
              <a:lnSpc>
                <a:spcPct val="120000"/>
              </a:lnSpc>
              <a:defRPr/>
            </a:pPr>
            <a:r>
              <a:rPr lang="en-US" altLang="en-US" smtClean="0"/>
              <a:t>Can</a:t>
            </a:r>
            <a:r>
              <a:rPr lang="en-US" altLang="en-US" u="sng" smtClean="0"/>
              <a:t>not</a:t>
            </a:r>
            <a:r>
              <a:rPr lang="en-US" altLang="en-US" smtClean="0"/>
              <a:t>  be satisfied in clear-cut sense: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altLang="en-US" sz="2400" smtClean="0"/>
              <a:t>    </a:t>
            </a:r>
            <a:r>
              <a:rPr lang="en-US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</a:t>
            </a:r>
            <a:r>
              <a:rPr lang="en-US" altLang="en-US" sz="2400" smtClean="0">
                <a:solidFill>
                  <a:schemeClr val="tx1"/>
                </a:solidFill>
              </a:rPr>
              <a:t> satisfied in one option, </a:t>
            </a:r>
            <a:r>
              <a:rPr lang="en-US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</a:t>
            </a:r>
            <a:r>
              <a:rPr lang="en-US" altLang="en-US" sz="2400" smtClean="0">
                <a:solidFill>
                  <a:schemeClr val="tx1"/>
                </a:solidFill>
              </a:rPr>
              <a:t> satisfied in another</a:t>
            </a:r>
            <a:endParaRPr lang="en-US" altLang="en-US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smtClean="0"/>
              <a:t>goal satisf</a:t>
            </a:r>
            <a:r>
              <a:rPr lang="en-US" altLang="en-US" smtClean="0">
                <a:solidFill>
                  <a:schemeClr val="tx2"/>
                </a:solidFill>
              </a:rPr>
              <a:t>icing</a:t>
            </a:r>
            <a:r>
              <a:rPr lang="en-US" altLang="en-US" smtClean="0"/>
              <a:t>,  qualitative analysis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mtClean="0"/>
              <a:t>Used for comparing options to select preferred</a:t>
            </a:r>
            <a:endParaRPr lang="en-US" altLang="en-US" sz="2200" smtClean="0"/>
          </a:p>
          <a:p>
            <a:pPr>
              <a:lnSpc>
                <a:spcPct val="120000"/>
              </a:lnSpc>
              <a:defRPr/>
            </a:pPr>
            <a:r>
              <a:rPr lang="en-US" altLang="en-US" smtClean="0"/>
              <a:t>Often take the form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smtClean="0"/>
              <a:t>   </a:t>
            </a:r>
            <a:r>
              <a:rPr lang="en-US" alt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Maximize</a:t>
            </a:r>
            <a:r>
              <a:rPr lang="en-US" altLang="en-US" smtClean="0">
                <a:solidFill>
                  <a:schemeClr val="tx1"/>
                </a:solidFill>
              </a:rPr>
              <a:t> / </a:t>
            </a:r>
            <a:r>
              <a:rPr lang="en-US" alt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Minimize</a:t>
            </a:r>
            <a:r>
              <a:rPr lang="en-US" altLang="en-US" smtClean="0">
                <a:solidFill>
                  <a:schemeClr val="tx1"/>
                </a:solidFill>
              </a:rPr>
              <a:t>,  </a:t>
            </a:r>
            <a:r>
              <a:rPr lang="en-US" alt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Incresase</a:t>
            </a:r>
            <a:r>
              <a:rPr lang="en-US" altLang="en-US" smtClean="0">
                <a:solidFill>
                  <a:schemeClr val="tx1"/>
                </a:solidFill>
              </a:rPr>
              <a:t> / </a:t>
            </a:r>
            <a:r>
              <a:rPr lang="en-US" alt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Reduce</a:t>
            </a:r>
            <a:r>
              <a:rPr lang="en-US" altLang="en-US" smtClean="0">
                <a:solidFill>
                  <a:schemeClr val="tx1"/>
                </a:solidFill>
              </a:rPr>
              <a:t>,  </a:t>
            </a:r>
            <a:r>
              <a:rPr lang="en-US" alt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Improve</a:t>
            </a:r>
            <a:r>
              <a:rPr lang="en-US" altLang="en-US" smtClean="0">
                <a:solidFill>
                  <a:schemeClr val="tx1"/>
                </a:solidFill>
              </a:rPr>
              <a:t>, </a:t>
            </a:r>
            <a:r>
              <a:rPr lang="en-US" altLang="en-US" sz="2000" smtClean="0">
                <a:solidFill>
                  <a:schemeClr val="tx1"/>
                </a:solidFill>
              </a:rPr>
              <a:t>...</a:t>
            </a:r>
            <a:endParaRPr lang="en-US" altLang="en-US" sz="2000" smtClean="0"/>
          </a:p>
          <a:p>
            <a:pPr lvl="1">
              <a:lnSpc>
                <a:spcPct val="1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“Stress conditions of air traffic controllers shall be reduced”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“The workload of library staff shall be reduced”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kumimoji="0" lang="en-GB" sz="2000" smtClean="0">
                <a:solidFill>
                  <a:srgbClr val="5F5F5F"/>
                </a:solidFill>
                <a:latin typeface="Arial" pitchFamily="34" charset="0"/>
              </a:rPr>
              <a:t>“The bibliographical search engine shall be usable by non-CS students”</a:t>
            </a:r>
            <a:endParaRPr kumimoji="0" lang="en-US" altLang="en-US" sz="2000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328613"/>
            <a:ext cx="6027737" cy="762000"/>
          </a:xfrm>
        </p:spPr>
        <p:txBody>
          <a:bodyPr/>
          <a:lstStyle/>
          <a:p>
            <a:r>
              <a:rPr lang="en-US" altLang="en-US" smtClean="0"/>
              <a:t>Goal categories</a:t>
            </a:r>
            <a:endParaRPr lang="en-US" altLang="en-US" sz="2000" smtClean="0"/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592263"/>
            <a:ext cx="8669338" cy="42243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25000"/>
              </a:spcBef>
              <a:defRPr/>
            </a:pPr>
            <a:r>
              <a:rPr lang="en-US" altLang="en-US" smtClean="0"/>
              <a:t>Classification into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</a:t>
            </a:r>
            <a:r>
              <a:rPr lang="en-US" altLang="en-US" smtClean="0"/>
              <a:t>,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n-US" altLang="en-US" smtClean="0"/>
              <a:t>,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  <a:r>
              <a:rPr lang="en-US" altLang="en-US" smtClean="0"/>
              <a:t> goals</a:t>
            </a:r>
          </a:p>
          <a:p>
            <a:pPr>
              <a:lnSpc>
                <a:spcPct val="130000"/>
              </a:lnSpc>
              <a:spcBef>
                <a:spcPct val="25000"/>
              </a:spcBef>
              <a:defRPr/>
            </a:pPr>
            <a:r>
              <a:rPr lang="en-US" altLang="en-US" smtClean="0"/>
              <a:t>Categories may overlap;  boundary not always clear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mtClean="0"/>
              <a:t>unlike goal types</a:t>
            </a:r>
          </a:p>
          <a:p>
            <a:pPr>
              <a:lnSpc>
                <a:spcPct val="140000"/>
              </a:lnSpc>
              <a:spcBef>
                <a:spcPct val="25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goals</a:t>
            </a:r>
            <a:endParaRPr lang="en-US" altLang="en-US" sz="2000" smtClean="0"/>
          </a:p>
          <a:p>
            <a:pPr lvl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mtClean="0"/>
              <a:t>prescribe intended services to be provided by the system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altLang="en-US" smtClean="0"/>
              <a:t>used for building operational models of such services</a:t>
            </a:r>
          </a:p>
          <a:p>
            <a:pPr marL="911225" lvl="2" indent="3175">
              <a:spcBef>
                <a:spcPct val="40000"/>
              </a:spcBef>
              <a:defRPr/>
            </a:pPr>
            <a:r>
              <a:rPr lang="en-US" altLang="en-US" sz="1800" smtClean="0"/>
              <a:t>     </a:t>
            </a:r>
            <a:r>
              <a:rPr lang="en-US" altLang="en-US" smtClean="0"/>
              <a:t>use cases, state machines  (see later)</a:t>
            </a:r>
          </a:p>
          <a:p>
            <a:pPr marL="911225" lvl="2" indent="3175">
              <a:lnSpc>
                <a:spcPct val="190000"/>
              </a:lnSpc>
              <a:spcBef>
                <a:spcPct val="40000"/>
              </a:spcBef>
              <a:defRPr/>
            </a:pPr>
            <a:r>
              <a:rPr lang="en-US" altLang="en-US" smtClean="0"/>
              <a:t>e.g.</a:t>
            </a:r>
            <a:r>
              <a:rPr lang="en-US" altLang="en-US" smtClean="0">
                <a:solidFill>
                  <a:srgbClr val="663300"/>
                </a:solidFill>
                <a:latin typeface="Arial" pitchFamily="34" charset="0"/>
              </a:rPr>
              <a:t> 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“Passengers transported to their destination”</a:t>
            </a:r>
          </a:p>
          <a:p>
            <a:pPr marL="911225" lvl="2" indent="3175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        “Train acceleration computed”</a:t>
            </a:r>
          </a:p>
          <a:p>
            <a:pPr marL="911225" lvl="2" indent="3175"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        ”Book request satisfied"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300038"/>
            <a:ext cx="7537450" cy="762000"/>
          </a:xfrm>
        </p:spPr>
        <p:txBody>
          <a:bodyPr/>
          <a:lstStyle/>
          <a:p>
            <a:r>
              <a:rPr lang="en-US" altLang="en-US" smtClean="0"/>
              <a:t>Goal categories:  non-functional goals</a:t>
            </a:r>
            <a:endParaRPr lang="en-US" altLang="en-US" sz="2000" smtClean="0"/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395413"/>
            <a:ext cx="8923337" cy="47529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10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n-US" altLang="en-US" smtClean="0"/>
              <a:t> goals   </a:t>
            </a:r>
            <a:r>
              <a:rPr lang="en-US" altLang="en-US" sz="2000" smtClean="0"/>
              <a:t>(not to be confused with soft goals, cf. book p. 271)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en-US" smtClean="0"/>
              <a:t>about quality of service ...</a:t>
            </a:r>
          </a:p>
          <a:p>
            <a:pPr marL="911225" lvl="2" indent="3175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mtClean="0"/>
              <a:t> security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"info about other patrons kept confidential"</a:t>
            </a:r>
            <a:endParaRPr lang="en-US" altLang="en-US" smtClean="0"/>
          </a:p>
          <a:p>
            <a:pPr marL="911225" lvl="2" indent="3175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mtClean="0"/>
              <a:t> safety   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"worst-case stopping distance maintained"</a:t>
            </a:r>
            <a:endParaRPr lang="en-US" altLang="en-US" smtClean="0"/>
          </a:p>
          <a:p>
            <a:pPr marL="911225" lvl="2" indent="3175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mtClean="0"/>
              <a:t> accuracy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”measured speed = physical speed”</a:t>
            </a:r>
            <a:endParaRPr lang="en-US" altLang="en-US" sz="1800" smtClean="0">
              <a:solidFill>
                <a:srgbClr val="5F5F5F"/>
              </a:solidFill>
              <a:latin typeface="Arial" pitchFamily="34" charset="0"/>
            </a:endParaRPr>
          </a:p>
          <a:p>
            <a:pPr marL="911225" lvl="2" indent="3175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en-US" sz="1800" smtClean="0">
                <a:solidFill>
                  <a:srgbClr val="5F5F5F"/>
                </a:solidFill>
                <a:latin typeface="Arial" pitchFamily="34" charset="0"/>
              </a:rPr>
              <a:t>                   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”book displayed as available </a:t>
            </a:r>
            <a:r>
              <a:rPr lang="en-US" altLang="en-US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there is a copy in shelves"</a:t>
            </a:r>
            <a:endParaRPr lang="en-US" altLang="en-US" smtClean="0"/>
          </a:p>
          <a:p>
            <a:pPr marL="911225" lvl="2" indent="3175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mtClean="0"/>
              <a:t> performance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”acceleration command sent every 3 seconds”</a:t>
            </a:r>
            <a:endParaRPr lang="en-US" altLang="en-US" smtClean="0"/>
          </a:p>
          <a:p>
            <a:pPr marL="911225" lvl="2" indent="3175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mtClean="0"/>
              <a:t> usability</a:t>
            </a:r>
          </a:p>
          <a:p>
            <a:pPr marL="911225" lvl="2" indent="3175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mtClean="0"/>
              <a:t> interoperability, ... </a:t>
            </a:r>
            <a:endParaRPr lang="en-US" altLang="en-US" sz="1600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  <a:r>
              <a:rPr lang="en-US" altLang="en-US" smtClean="0"/>
              <a:t> goals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about quality of development ...</a:t>
            </a:r>
          </a:p>
          <a:p>
            <a:pPr marL="911225" lvl="2" indent="3175">
              <a:lnSpc>
                <a:spcPct val="120000"/>
              </a:lnSpc>
              <a:defRPr/>
            </a:pPr>
            <a:r>
              <a:rPr lang="en-US" altLang="en-US" smtClean="0"/>
              <a:t>cost, deadline, variability, maintainability, reusability,</a:t>
            </a:r>
            <a:r>
              <a:rPr lang="en-US" altLang="en-US" sz="1800" smtClean="0"/>
              <a:t> etc.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 smtClean="0"/>
              <a:t>Goal categories   </a:t>
            </a:r>
            <a:r>
              <a:rPr lang="en-US" altLang="en-US" sz="2000" smtClean="0"/>
              <a:t>(2)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214313" y="1074738"/>
            <a:ext cx="8864600" cy="4302125"/>
            <a:chOff x="99" y="857"/>
            <a:chExt cx="5584" cy="2710"/>
          </a:xfrm>
        </p:grpSpPr>
        <p:sp>
          <p:nvSpPr>
            <p:cNvPr id="17414" name="Line 4"/>
            <p:cNvSpPr>
              <a:spLocks noChangeShapeType="1"/>
            </p:cNvSpPr>
            <p:nvPr/>
          </p:nvSpPr>
          <p:spPr bwMode="auto">
            <a:xfrm flipV="1">
              <a:off x="1284" y="1130"/>
              <a:ext cx="1342" cy="319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5" name="Line 5"/>
            <p:cNvSpPr>
              <a:spLocks noChangeShapeType="1"/>
            </p:cNvSpPr>
            <p:nvPr/>
          </p:nvSpPr>
          <p:spPr bwMode="auto">
            <a:xfrm flipH="1" flipV="1">
              <a:off x="2806" y="1140"/>
              <a:ext cx="987" cy="35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6" name="Line 6"/>
            <p:cNvSpPr>
              <a:spLocks noChangeShapeType="1"/>
            </p:cNvSpPr>
            <p:nvPr/>
          </p:nvSpPr>
          <p:spPr bwMode="auto">
            <a:xfrm flipV="1">
              <a:off x="678" y="1737"/>
              <a:ext cx="322" cy="37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7" name="Line 7"/>
            <p:cNvSpPr>
              <a:spLocks noChangeShapeType="1"/>
            </p:cNvSpPr>
            <p:nvPr/>
          </p:nvSpPr>
          <p:spPr bwMode="auto">
            <a:xfrm flipV="1">
              <a:off x="3259" y="1787"/>
              <a:ext cx="622" cy="355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1864" name="Text Box 8"/>
            <p:cNvSpPr txBox="1">
              <a:spLocks noChangeArrowheads="1"/>
            </p:cNvSpPr>
            <p:nvPr/>
          </p:nvSpPr>
          <p:spPr bwMode="auto">
            <a:xfrm>
              <a:off x="2348" y="1104"/>
              <a:ext cx="116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fr-FR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2498" y="857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goal</a:t>
              </a:r>
              <a:endParaRPr lang="en-US" altLang="en-US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1401866" name="Text Box 10"/>
            <p:cNvSpPr txBox="1">
              <a:spLocks noChangeArrowheads="1"/>
            </p:cNvSpPr>
            <p:nvPr/>
          </p:nvSpPr>
          <p:spPr bwMode="auto">
            <a:xfrm>
              <a:off x="664" y="1482"/>
              <a:ext cx="801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fr-FR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functional</a:t>
              </a:r>
              <a:endParaRPr lang="en-US" sz="2000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99" y="2127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satisfaction</a:t>
              </a:r>
              <a:endParaRPr lang="en-US" altLang="en-US" sz="2000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22" name="Text Box 12"/>
            <p:cNvSpPr txBox="1">
              <a:spLocks noChangeArrowheads="1"/>
            </p:cNvSpPr>
            <p:nvPr/>
          </p:nvSpPr>
          <p:spPr bwMode="auto">
            <a:xfrm>
              <a:off x="1018" y="2153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information</a:t>
              </a:r>
              <a:endParaRPr lang="en-US" altLang="en-US" sz="2000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2910" y="2149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security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401870" name="Text Box 14"/>
            <p:cNvSpPr txBox="1">
              <a:spLocks noChangeArrowheads="1"/>
            </p:cNvSpPr>
            <p:nvPr/>
          </p:nvSpPr>
          <p:spPr bwMode="auto">
            <a:xfrm>
              <a:off x="3628" y="1516"/>
              <a:ext cx="57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fr-FR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quality</a:t>
              </a:r>
              <a:endParaRPr lang="en-US" sz="2000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 flipH="1" flipV="1">
              <a:off x="1084" y="1732"/>
              <a:ext cx="414" cy="417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3491" y="2155"/>
              <a:ext cx="9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accuracy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27" name="Line 17"/>
            <p:cNvSpPr>
              <a:spLocks noChangeShapeType="1"/>
            </p:cNvSpPr>
            <p:nvPr/>
          </p:nvSpPr>
          <p:spPr bwMode="auto">
            <a:xfrm flipH="1" flipV="1">
              <a:off x="3933" y="1798"/>
              <a:ext cx="58" cy="33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1980" y="2735"/>
              <a:ext cx="10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confidentiality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 flipV="1">
              <a:off x="2626" y="2413"/>
              <a:ext cx="603" cy="32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30" name="Line 20"/>
            <p:cNvSpPr>
              <a:spLocks noChangeShapeType="1"/>
            </p:cNvSpPr>
            <p:nvPr/>
          </p:nvSpPr>
          <p:spPr bwMode="auto">
            <a:xfrm flipH="1" flipV="1">
              <a:off x="1202" y="1745"/>
              <a:ext cx="842" cy="43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1940" y="2103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>
                  <a:solidFill>
                    <a:srgbClr val="663300"/>
                  </a:solidFill>
                  <a:latin typeface="Arial" pitchFamily="34" charset="0"/>
                </a:rPr>
                <a:t>...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32" name="Text Box 22"/>
            <p:cNvSpPr txBox="1">
              <a:spLocks noChangeArrowheads="1"/>
            </p:cNvSpPr>
            <p:nvPr/>
          </p:nvSpPr>
          <p:spPr bwMode="auto">
            <a:xfrm>
              <a:off x="4394" y="2157"/>
              <a:ext cx="10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performance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3872" y="2754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integrity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34" name="Text Box 24"/>
            <p:cNvSpPr txBox="1">
              <a:spLocks noChangeArrowheads="1"/>
            </p:cNvSpPr>
            <p:nvPr/>
          </p:nvSpPr>
          <p:spPr bwMode="auto">
            <a:xfrm>
              <a:off x="4769" y="1943"/>
              <a:ext cx="6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usability</a:t>
              </a:r>
              <a:endParaRPr lang="en-US" altLang="en-US" sz="2000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35" name="Line 25"/>
            <p:cNvSpPr>
              <a:spLocks noChangeShapeType="1"/>
            </p:cNvSpPr>
            <p:nvPr/>
          </p:nvSpPr>
          <p:spPr bwMode="auto">
            <a:xfrm flipH="1" flipV="1">
              <a:off x="4011" y="1784"/>
              <a:ext cx="658" cy="33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36" name="Line 26"/>
            <p:cNvSpPr>
              <a:spLocks noChangeShapeType="1"/>
            </p:cNvSpPr>
            <p:nvPr/>
          </p:nvSpPr>
          <p:spPr bwMode="auto">
            <a:xfrm flipH="1" flipV="1">
              <a:off x="4116" y="1762"/>
              <a:ext cx="759" cy="193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37" name="Line 27"/>
            <p:cNvSpPr>
              <a:spLocks noChangeShapeType="1"/>
            </p:cNvSpPr>
            <p:nvPr/>
          </p:nvSpPr>
          <p:spPr bwMode="auto">
            <a:xfrm flipH="1" flipV="1">
              <a:off x="3293" y="2425"/>
              <a:ext cx="196" cy="31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>
              <a:off x="4543" y="2766"/>
              <a:ext cx="6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time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39" name="Text Box 29"/>
            <p:cNvSpPr txBox="1">
              <a:spLocks noChangeArrowheads="1"/>
            </p:cNvSpPr>
            <p:nvPr/>
          </p:nvSpPr>
          <p:spPr bwMode="auto">
            <a:xfrm>
              <a:off x="4974" y="2754"/>
              <a:ext cx="7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space</a:t>
              </a:r>
              <a:endParaRPr lang="en-US" altLang="en-US" sz="2000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40" name="Line 30"/>
            <p:cNvSpPr>
              <a:spLocks noChangeShapeType="1"/>
            </p:cNvSpPr>
            <p:nvPr/>
          </p:nvSpPr>
          <p:spPr bwMode="auto">
            <a:xfrm flipV="1">
              <a:off x="4799" y="2427"/>
              <a:ext cx="100" cy="346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41" name="Line 31"/>
            <p:cNvSpPr>
              <a:spLocks noChangeShapeType="1"/>
            </p:cNvSpPr>
            <p:nvPr/>
          </p:nvSpPr>
          <p:spPr bwMode="auto">
            <a:xfrm flipH="1" flipV="1">
              <a:off x="4956" y="2458"/>
              <a:ext cx="276" cy="286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42" name="Line 32"/>
            <p:cNvSpPr>
              <a:spLocks noChangeShapeType="1"/>
            </p:cNvSpPr>
            <p:nvPr/>
          </p:nvSpPr>
          <p:spPr bwMode="auto">
            <a:xfrm flipV="1">
              <a:off x="279" y="2420"/>
              <a:ext cx="212" cy="33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43" name="Line 33"/>
            <p:cNvSpPr>
              <a:spLocks noChangeShapeType="1"/>
            </p:cNvSpPr>
            <p:nvPr/>
          </p:nvSpPr>
          <p:spPr bwMode="auto">
            <a:xfrm flipH="1" flipV="1">
              <a:off x="523" y="2443"/>
              <a:ext cx="242" cy="31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44" name="Line 34"/>
            <p:cNvSpPr>
              <a:spLocks noChangeShapeType="1"/>
            </p:cNvSpPr>
            <p:nvPr/>
          </p:nvSpPr>
          <p:spPr bwMode="auto">
            <a:xfrm flipH="1" flipV="1">
              <a:off x="2566" y="3003"/>
              <a:ext cx="242" cy="31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45" name="Line 35"/>
            <p:cNvSpPr>
              <a:spLocks noChangeShapeType="1"/>
            </p:cNvSpPr>
            <p:nvPr/>
          </p:nvSpPr>
          <p:spPr bwMode="auto">
            <a:xfrm flipV="1">
              <a:off x="2271" y="3015"/>
              <a:ext cx="212" cy="33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46" name="Text Box 36"/>
            <p:cNvSpPr txBox="1">
              <a:spLocks noChangeArrowheads="1"/>
            </p:cNvSpPr>
            <p:nvPr/>
          </p:nvSpPr>
          <p:spPr bwMode="auto">
            <a:xfrm>
              <a:off x="132" y="2687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>
                  <a:solidFill>
                    <a:srgbClr val="663300"/>
                  </a:solidFill>
                  <a:latin typeface="Arial" pitchFamily="34" charset="0"/>
                </a:rPr>
                <a:t>...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47" name="Text Box 37"/>
            <p:cNvSpPr txBox="1">
              <a:spLocks noChangeArrowheads="1"/>
            </p:cNvSpPr>
            <p:nvPr/>
          </p:nvSpPr>
          <p:spPr bwMode="auto">
            <a:xfrm>
              <a:off x="629" y="2705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>
                  <a:solidFill>
                    <a:srgbClr val="663300"/>
                  </a:solidFill>
                  <a:latin typeface="Arial" pitchFamily="34" charset="0"/>
                </a:rPr>
                <a:t>...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48" name="Text Box 38"/>
            <p:cNvSpPr txBox="1">
              <a:spLocks noChangeArrowheads="1"/>
            </p:cNvSpPr>
            <p:nvPr/>
          </p:nvSpPr>
          <p:spPr bwMode="auto">
            <a:xfrm>
              <a:off x="2144" y="3279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>
                  <a:solidFill>
                    <a:srgbClr val="663300"/>
                  </a:solidFill>
                  <a:latin typeface="Comic Sans MS" pitchFamily="66" charset="0"/>
                </a:rPr>
                <a:t>...</a:t>
              </a:r>
              <a:endParaRPr lang="en-US" altLang="en-US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  <p:sp>
          <p:nvSpPr>
            <p:cNvPr id="17449" name="Text Box 39"/>
            <p:cNvSpPr txBox="1">
              <a:spLocks noChangeArrowheads="1"/>
            </p:cNvSpPr>
            <p:nvPr/>
          </p:nvSpPr>
          <p:spPr bwMode="auto">
            <a:xfrm>
              <a:off x="2677" y="327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>
                  <a:solidFill>
                    <a:srgbClr val="663300"/>
                  </a:solidFill>
                  <a:latin typeface="Comic Sans MS" pitchFamily="66" charset="0"/>
                </a:rPr>
                <a:t>...</a:t>
              </a:r>
              <a:endParaRPr lang="en-US" altLang="en-US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  <p:sp>
          <p:nvSpPr>
            <p:cNvPr id="17450" name="Text Box 40"/>
            <p:cNvSpPr txBox="1">
              <a:spLocks noChangeArrowheads="1"/>
            </p:cNvSpPr>
            <p:nvPr/>
          </p:nvSpPr>
          <p:spPr bwMode="auto">
            <a:xfrm>
              <a:off x="3055" y="2746"/>
              <a:ext cx="8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availability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51" name="Line 41"/>
            <p:cNvSpPr>
              <a:spLocks noChangeShapeType="1"/>
            </p:cNvSpPr>
            <p:nvPr/>
          </p:nvSpPr>
          <p:spPr bwMode="auto">
            <a:xfrm flipH="1" flipV="1">
              <a:off x="3325" y="2409"/>
              <a:ext cx="772" cy="376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52" name="Line 42"/>
            <p:cNvSpPr>
              <a:spLocks noChangeShapeType="1"/>
            </p:cNvSpPr>
            <p:nvPr/>
          </p:nvSpPr>
          <p:spPr bwMode="auto">
            <a:xfrm flipH="1" flipV="1">
              <a:off x="2934" y="1099"/>
              <a:ext cx="1261" cy="206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1899" name="Text Box 43"/>
            <p:cNvSpPr txBox="1">
              <a:spLocks noChangeArrowheads="1"/>
            </p:cNvSpPr>
            <p:nvPr/>
          </p:nvSpPr>
          <p:spPr bwMode="auto">
            <a:xfrm>
              <a:off x="4149" y="1251"/>
              <a:ext cx="103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fr-FR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development</a:t>
              </a:r>
              <a:endParaRPr lang="en-US" sz="20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7454" name="Line 44"/>
            <p:cNvSpPr>
              <a:spLocks noChangeShapeType="1"/>
            </p:cNvSpPr>
            <p:nvPr/>
          </p:nvSpPr>
          <p:spPr bwMode="auto">
            <a:xfrm flipV="1">
              <a:off x="2730" y="1757"/>
              <a:ext cx="1148" cy="359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55" name="Text Box 45"/>
            <p:cNvSpPr txBox="1">
              <a:spLocks noChangeArrowheads="1"/>
            </p:cNvSpPr>
            <p:nvPr/>
          </p:nvSpPr>
          <p:spPr bwMode="auto">
            <a:xfrm>
              <a:off x="2346" y="2151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 sz="2000">
                  <a:solidFill>
                    <a:srgbClr val="663300"/>
                  </a:solidFill>
                  <a:latin typeface="Arial" pitchFamily="34" charset="0"/>
                </a:rPr>
                <a:t>safety</a:t>
              </a:r>
              <a:endParaRPr lang="en-US" altLang="en-US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7456" name="Line 46"/>
            <p:cNvSpPr>
              <a:spLocks noChangeShapeType="1"/>
            </p:cNvSpPr>
            <p:nvPr/>
          </p:nvSpPr>
          <p:spPr bwMode="auto">
            <a:xfrm flipH="1" flipV="1">
              <a:off x="4829" y="1462"/>
              <a:ext cx="368" cy="20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57" name="Text Box 47"/>
            <p:cNvSpPr txBox="1">
              <a:spLocks noChangeArrowheads="1"/>
            </p:cNvSpPr>
            <p:nvPr/>
          </p:nvSpPr>
          <p:spPr bwMode="auto">
            <a:xfrm>
              <a:off x="5103" y="157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lang="fr-FR" altLang="en-US">
                  <a:solidFill>
                    <a:srgbClr val="663300"/>
                  </a:solidFill>
                  <a:latin typeface="Comic Sans MS" pitchFamily="66" charset="0"/>
                </a:rPr>
                <a:t>...</a:t>
              </a:r>
              <a:endParaRPr lang="en-US" altLang="en-US">
                <a:solidFill>
                  <a:srgbClr val="66330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17410" name="Object 48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1905" name="Text Box 49"/>
          <p:cNvSpPr txBox="1">
            <a:spLocks noChangeArrowheads="1"/>
          </p:cNvSpPr>
          <p:nvPr/>
        </p:nvSpPr>
        <p:spPr bwMode="auto">
          <a:xfrm>
            <a:off x="447675" y="5465763"/>
            <a:ext cx="8431213" cy="1098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FontTx/>
              <a:buChar char="•"/>
              <a:defRPr/>
            </a:pPr>
            <a:r>
              <a:rPr lang="fr-FR" sz="220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See book, Fig. 7.5 p. 269</a:t>
            </a:r>
          </a:p>
          <a:p>
            <a:pPr algn="l">
              <a:lnSpc>
                <a:spcPct val="80000"/>
              </a:lnSpc>
              <a:buFontTx/>
              <a:buChar char="•"/>
              <a:defRPr/>
            </a:pP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  Helpful for </a:t>
            </a:r>
            <a:r>
              <a:rPr lang="fr-F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eliciting</a:t>
            </a: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 overlooked application-specific instances </a:t>
            </a:r>
          </a:p>
          <a:p>
            <a:pPr algn="l">
              <a:lnSpc>
                <a:spcPct val="40000"/>
              </a:lnSpc>
              <a:defRPr/>
            </a:pPr>
            <a:r>
              <a:rPr lang="fr-FR" sz="2000">
                <a:solidFill>
                  <a:schemeClr val="tx1"/>
                </a:solidFill>
                <a:latin typeface="Comic Sans MS" pitchFamily="66" charset="0"/>
              </a:rPr>
              <a:t>                                                              through taxonomy browsing</a:t>
            </a:r>
            <a:endParaRPr lang="en-US">
              <a:solidFill>
                <a:srgbClr val="66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663" y="200025"/>
            <a:ext cx="7173912" cy="762000"/>
          </a:xfrm>
        </p:spPr>
        <p:txBody>
          <a:bodyPr/>
          <a:lstStyle/>
          <a:p>
            <a:r>
              <a:rPr lang="fr-BE" altLang="en-US" smtClean="0"/>
              <a:t>System objectives are pervasive in RE</a:t>
            </a:r>
            <a:endParaRPr lang="en-US" altLang="en-US" smtClean="0"/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309688"/>
            <a:ext cx="8751888" cy="49784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fr-BE" smtClean="0"/>
              <a:t>As seen before ...</a:t>
            </a:r>
          </a:p>
          <a:p>
            <a:pPr lvl="1">
              <a:lnSpc>
                <a:spcPct val="100000"/>
              </a:lnSpc>
              <a:defRPr/>
            </a:pPr>
            <a:r>
              <a:rPr lang="fr-BE" smtClean="0"/>
              <a:t>the WHY dimension of RE (Chap. 1)</a:t>
            </a:r>
          </a:p>
          <a:p>
            <a:pPr lvl="1">
              <a:defRPr/>
            </a:pPr>
            <a:r>
              <a:rPr lang="fr-BE" smtClean="0"/>
              <a:t>understanding objectives in system-as-is, eliciting objectives of system-to-be (Chap. 2)</a:t>
            </a:r>
          </a:p>
          <a:p>
            <a:pPr lvl="1">
              <a:defRPr/>
            </a:pPr>
            <a:r>
              <a:rPr lang="fr-BE" smtClean="0"/>
              <a:t>analyzing conflicting objectives, analyzing risks of not meeting critical objectives, evaluating options against objectives (Chap. 3)</a:t>
            </a:r>
          </a:p>
          <a:p>
            <a:pPr lvl="1">
              <a:lnSpc>
                <a:spcPct val="120000"/>
              </a:lnSpc>
              <a:defRPr/>
            </a:pPr>
            <a:r>
              <a:rPr lang="fr-BE" smtClean="0"/>
              <a:t>specifying the rationale for specific requirements (Chap. 4)</a:t>
            </a:r>
          </a:p>
          <a:p>
            <a:pPr lvl="1">
              <a:defRPr/>
            </a:pPr>
            <a:r>
              <a:rPr lang="fr-BE" smtClean="0"/>
              <a:t>checking that system objectives are satisfied by operational requirements (Chap. 5)</a:t>
            </a:r>
          </a:p>
          <a:p>
            <a:pPr lvl="1">
              <a:defRPr/>
            </a:pPr>
            <a:r>
              <a:rPr lang="fr-BE" smtClean="0"/>
              <a:t>documenting satisfaction arguments &amp; backward traceability to system objectives (Chap. 6)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BE" sz="2000" smtClean="0">
                <a:latin typeface="Symbol" pitchFamily="18" charset="2"/>
              </a:rPr>
              <a:t> </a:t>
            </a:r>
            <a:r>
              <a:rPr lang="fr-BE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fr-BE" smtClean="0">
                <a:latin typeface="Symbol" pitchFamily="18" charset="2"/>
              </a:rPr>
              <a:t>   </a:t>
            </a: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Goals</a:t>
            </a:r>
            <a:r>
              <a:rPr lang="fr-BE" smtClean="0"/>
              <a:t> as key abstraction for driving the RE process</a:t>
            </a:r>
            <a:endParaRPr lang="en-US" sz="2000" smtClean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57163" y="87313"/>
          <a:ext cx="7239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87313"/>
                        <a:ext cx="7239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57188" y="1428750"/>
          <a:ext cx="8307387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Picture" r:id="rId4" imgW="6480720" imgH="2809800" progId="Word.Picture.8">
                  <p:embed/>
                </p:oleObj>
              </mc:Choice>
              <mc:Fallback>
                <p:oleObj name="Picture" r:id="rId4" imgW="6480720" imgH="280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428750"/>
                        <a:ext cx="8307387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82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228600"/>
            <a:ext cx="9177338" cy="762000"/>
          </a:xfrm>
        </p:spPr>
        <p:txBody>
          <a:bodyPr/>
          <a:lstStyle/>
          <a:p>
            <a:r>
              <a:rPr lang="en-US" altLang="en-US" smtClean="0"/>
              <a:t>Using goal types </a:t>
            </a:r>
            <a:r>
              <a:rPr lang="en-US" altLang="en-US" sz="2400" smtClean="0"/>
              <a:t>&amp;</a:t>
            </a:r>
            <a:r>
              <a:rPr lang="en-US" altLang="en-US" smtClean="0"/>
              <a:t> categories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8575"/>
            <a:ext cx="8675687" cy="53435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mtClean="0"/>
              <a:t>Lightweight specification patterns</a:t>
            </a:r>
          </a:p>
          <a:p>
            <a:pPr>
              <a:spcBef>
                <a:spcPct val="80000"/>
              </a:spcBef>
            </a:pPr>
            <a:r>
              <a:rPr lang="en-US" altLang="en-US" smtClean="0"/>
              <a:t>Heuristic rules for elicitation, validation, reuse, conflict management, </a:t>
            </a:r>
            <a:r>
              <a:rPr lang="en-US" altLang="en-US" sz="2000" smtClean="0"/>
              <a:t>... </a:t>
            </a:r>
          </a:p>
          <a:p>
            <a:pPr lvl="2">
              <a:lnSpc>
                <a:spcPct val="100000"/>
              </a:lnSpc>
              <a:spcBef>
                <a:spcPct val="70000"/>
              </a:spcBef>
            </a:pPr>
            <a:r>
              <a:rPr lang="en-US" altLang="en-US" sz="2200" smtClean="0"/>
              <a:t>"Is there any conflict between </a:t>
            </a:r>
            <a:r>
              <a:rPr lang="en-US" altLang="en-US" sz="2200" b="1" i="1" smtClean="0"/>
              <a:t>Information</a:t>
            </a:r>
            <a:r>
              <a:rPr lang="en-US" altLang="en-US" sz="2200" smtClean="0"/>
              <a:t> goals and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9999"/>
                </a:solidFill>
              </a:rPr>
              <a:t>		 </a:t>
            </a:r>
            <a:r>
              <a:rPr lang="en-US" altLang="en-US" sz="2200" b="1" i="1" smtClean="0">
                <a:solidFill>
                  <a:srgbClr val="009999"/>
                </a:solidFill>
              </a:rPr>
              <a:t>Confidentiality</a:t>
            </a:r>
            <a:r>
              <a:rPr lang="en-US" altLang="en-US" sz="2200" smtClean="0">
                <a:solidFill>
                  <a:srgbClr val="009999"/>
                </a:solidFill>
              </a:rPr>
              <a:t> goals?"</a:t>
            </a:r>
          </a:p>
          <a:p>
            <a:pPr>
              <a:lnSpc>
                <a:spcPct val="10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9999"/>
                </a:solidFill>
              </a:rPr>
              <a:t>		"</a:t>
            </a:r>
            <a:r>
              <a:rPr lang="en-US" altLang="en-US" sz="2200" b="1" i="1" smtClean="0">
                <a:solidFill>
                  <a:srgbClr val="009999"/>
                </a:solidFill>
              </a:rPr>
              <a:t>Confidentiality</a:t>
            </a:r>
            <a:r>
              <a:rPr lang="en-US" altLang="en-US" sz="2200" smtClean="0">
                <a:solidFill>
                  <a:srgbClr val="009999"/>
                </a:solidFill>
              </a:rPr>
              <a:t> goals are </a:t>
            </a:r>
            <a:r>
              <a:rPr lang="en-US" altLang="en-US" sz="2200" b="1" i="1" smtClean="0">
                <a:solidFill>
                  <a:srgbClr val="009999"/>
                </a:solidFill>
              </a:rPr>
              <a:t>Avoid</a:t>
            </a:r>
            <a:r>
              <a:rPr lang="en-US" altLang="en-US" sz="2200" smtClean="0">
                <a:solidFill>
                  <a:srgbClr val="009999"/>
                </a:solidFill>
              </a:rPr>
              <a:t> goals on sensitive info"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9999"/>
                </a:solidFill>
              </a:rPr>
              <a:t>		"</a:t>
            </a:r>
            <a:r>
              <a:rPr lang="en-US" altLang="en-US" sz="2200" b="1" i="1" smtClean="0">
                <a:solidFill>
                  <a:srgbClr val="009999"/>
                </a:solidFill>
              </a:rPr>
              <a:t>Safety</a:t>
            </a:r>
            <a:r>
              <a:rPr lang="en-US" altLang="en-US" sz="2200" smtClean="0">
                <a:solidFill>
                  <a:srgbClr val="009999"/>
                </a:solidFill>
              </a:rPr>
              <a:t> goals have </a:t>
            </a:r>
            <a:r>
              <a:rPr lang="en-US" altLang="en-US" sz="2200" b="1" smtClean="0">
                <a:solidFill>
                  <a:srgbClr val="009999"/>
                </a:solidFill>
              </a:rPr>
              <a:t>highest priority</a:t>
            </a:r>
            <a:r>
              <a:rPr lang="en-US" altLang="en-US" sz="2200" smtClean="0">
                <a:solidFill>
                  <a:srgbClr val="009999"/>
                </a:solidFill>
              </a:rPr>
              <a:t> in conflict resolution"</a:t>
            </a:r>
          </a:p>
          <a:p>
            <a:pPr>
              <a:lnSpc>
                <a:spcPct val="40000"/>
              </a:lnSpc>
              <a:spcBef>
                <a:spcPct val="60000"/>
              </a:spcBef>
              <a:buFont typeface="Wingdings" pitchFamily="2" charset="2"/>
              <a:buNone/>
            </a:pPr>
            <a:endParaRPr lang="en-US" altLang="en-US" sz="2000" smtClean="0">
              <a:solidFill>
                <a:srgbClr val="663300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 smtClean="0">
                <a:solidFill>
                  <a:schemeClr val="accent2"/>
                </a:solidFill>
              </a:rPr>
              <a:t>	  </a:t>
            </a:r>
            <a:r>
              <a:rPr lang="en-US" altLang="en-US" i="1" smtClean="0"/>
              <a:t>More specific types &amp; categories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i="1" smtClean="0"/>
              <a:t>				     </a:t>
            </a:r>
            <a:r>
              <a:rPr lang="fr-FR" altLang="fr-FR" b="1" i="1" smtClean="0">
                <a:latin typeface="Symbol" pitchFamily="18" charset="2"/>
              </a:rPr>
              <a:t>Þ</a:t>
            </a:r>
            <a:r>
              <a:rPr lang="en-US" altLang="en-US" i="1" smtClean="0"/>
              <a:t>  more specific heuristics</a:t>
            </a:r>
            <a:endParaRPr lang="en-US" altLang="en-US" sz="1800" smtClean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228600"/>
            <a:ext cx="7629525" cy="762000"/>
          </a:xfrm>
        </p:spPr>
        <p:txBody>
          <a:bodyPr/>
          <a:lstStyle/>
          <a:p>
            <a:r>
              <a:rPr kumimoji="0" lang="en-US" altLang="en-US" sz="2600" smtClean="0"/>
              <a:t>The central role of goals in the </a:t>
            </a:r>
            <a:r>
              <a:rPr kumimoji="0" lang="fr-BE" altLang="en-US" sz="2600" smtClean="0"/>
              <a:t>RE</a:t>
            </a:r>
            <a:r>
              <a:rPr kumimoji="0" lang="en-US" altLang="en-US" sz="2600" smtClean="0"/>
              <a:t> process</a:t>
            </a:r>
            <a:endParaRPr kumimoji="0" lang="en-US" altLang="en-US" b="1" smtClean="0"/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09650"/>
            <a:ext cx="8945562" cy="2871788"/>
          </a:xfrm>
        </p:spPr>
        <p:txBody>
          <a:bodyPr/>
          <a:lstStyle/>
          <a:p>
            <a:pPr>
              <a:defRPr/>
            </a:pPr>
            <a:r>
              <a:rPr lang="en-US" smtClean="0"/>
              <a:t>Goal refinement/abstraction as structuring mechanism</a:t>
            </a:r>
            <a:endParaRPr lang="en-US" sz="2200" smtClean="0"/>
          </a:p>
          <a:p>
            <a:pPr lvl="1">
              <a:defRPr/>
            </a:pPr>
            <a:r>
              <a:rPr lang="en-US" smtClean="0"/>
              <a:t>shows contribution links among goals</a:t>
            </a:r>
          </a:p>
          <a:p>
            <a:pPr lvl="1">
              <a:defRPr/>
            </a:pPr>
            <a:r>
              <a:rPr lang="en-US" smtClean="0"/>
              <a:t>drives elaboration of reqs  </a:t>
            </a:r>
            <a:r>
              <a:rPr lang="en-US" sz="2000" smtClean="0"/>
              <a:t>(subgoals)</a:t>
            </a:r>
            <a:endParaRPr lang="en-US" smtClean="0"/>
          </a:p>
          <a:p>
            <a:pPr lvl="1">
              <a:defRPr/>
            </a:pPr>
            <a:r>
              <a:rPr lang="en-US" smtClean="0"/>
              <a:t>provides rationale for reqs  </a:t>
            </a:r>
            <a:r>
              <a:rPr lang="en-US" sz="2000" smtClean="0"/>
              <a:t>(parent goals)</a:t>
            </a:r>
            <a:endParaRPr lang="en-US" smtClean="0"/>
          </a:p>
          <a:p>
            <a:pPr lvl="1">
              <a:defRPr/>
            </a:pPr>
            <a:r>
              <a:rPr lang="en-US" smtClean="0"/>
              <a:t>rich traceability:  </a:t>
            </a:r>
            <a:r>
              <a:rPr lang="en-US" sz="2000" smtClean="0"/>
              <a:t>strategic objectives </a:t>
            </a:r>
            <a:r>
              <a:rPr lang="fr-FR" altLang="fr-FR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</a:t>
            </a:r>
            <a:r>
              <a:rPr lang="en-US" sz="2000" smtClean="0"/>
              <a:t> technical requirements</a:t>
            </a:r>
            <a:endParaRPr lang="en-US" smtClean="0"/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can be used to structure reqs document  </a:t>
            </a:r>
            <a:r>
              <a:rPr lang="en-US" sz="2000" smtClean="0"/>
              <a:t>(cf. chap. 16)</a:t>
            </a:r>
            <a:endParaRPr lang="en-US" smtClean="0"/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241300" y="196850"/>
            <a:ext cx="677863" cy="676275"/>
            <a:chOff x="2064" y="1728"/>
            <a:chExt cx="816" cy="816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</p:grpSp>
      <p:graphicFrame>
        <p:nvGraphicFramePr>
          <p:cNvPr id="19458" name="Object 13"/>
          <p:cNvGraphicFramePr>
            <a:graphicFrameLocks noChangeAspect="1"/>
          </p:cNvGraphicFramePr>
          <p:nvPr/>
        </p:nvGraphicFramePr>
        <p:xfrm>
          <a:off x="0" y="4000500"/>
          <a:ext cx="91440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Picture" r:id="rId4" imgW="5760720" imgH="1279440" progId="Word.Picture.8">
                  <p:embed/>
                </p:oleObj>
              </mc:Choice>
              <mc:Fallback>
                <p:oleObj name="Picture" r:id="rId4" imgW="5760720" imgH="127944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00500"/>
                        <a:ext cx="91440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60350"/>
            <a:ext cx="8001000" cy="762000"/>
          </a:xfrm>
        </p:spPr>
        <p:txBody>
          <a:bodyPr/>
          <a:lstStyle/>
          <a:p>
            <a:r>
              <a:rPr kumimoji="0" lang="en-US" altLang="en-US" sz="2600" smtClean="0"/>
              <a:t>The central role of goals in the </a:t>
            </a:r>
            <a:r>
              <a:rPr kumimoji="0" lang="fr-BE" altLang="en-US" sz="2600" smtClean="0"/>
              <a:t>RE</a:t>
            </a:r>
            <a:r>
              <a:rPr kumimoji="0" lang="en-US" altLang="en-US" sz="2600" smtClean="0"/>
              <a:t> process</a:t>
            </a:r>
            <a:r>
              <a:rPr kumimoji="0" lang="en-US" altLang="en-US" smtClean="0"/>
              <a:t>   </a:t>
            </a:r>
            <a:r>
              <a:rPr kumimoji="0" lang="en-US" altLang="en-US" sz="2000" smtClean="0"/>
              <a:t>(2)</a:t>
            </a: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249363"/>
            <a:ext cx="9032875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altLang="fr-FR" smtClean="0"/>
              <a:t>Goals support chains of satisfaction arguments </a:t>
            </a:r>
            <a:r>
              <a:rPr lang="fr-FR" altLang="fr-FR" sz="1800" smtClean="0"/>
              <a:t> (cf. Chap. 1)</a:t>
            </a:r>
          </a:p>
          <a:p>
            <a:pPr>
              <a:buFont typeface="Wingdings" pitchFamily="2" charset="2"/>
              <a:buNone/>
              <a:defRPr/>
            </a:pPr>
            <a:r>
              <a:rPr lang="fr-FR" alt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Req</a:t>
            </a:r>
            <a:r>
              <a:rPr lang="fr-FR" altLang="fr-FR" smtClean="0"/>
              <a:t>, Exp, Dom </a:t>
            </a:r>
            <a:r>
              <a:rPr lang="fr-FR" altLang="fr-FR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|=</a:t>
            </a:r>
            <a:r>
              <a:rPr lang="fr-FR" altLang="fr-FR" smtClean="0"/>
              <a:t>  </a:t>
            </a:r>
            <a:r>
              <a:rPr lang="fr-FR" altLang="fr-FR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 </a:t>
            </a:r>
            <a:r>
              <a:rPr lang="fr-FR" altLang="fr-FR" smtClean="0"/>
              <a:t>,</a:t>
            </a:r>
            <a:r>
              <a:rPr lang="fr-FR" alt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SubG</a:t>
            </a:r>
            <a:r>
              <a:rPr lang="fr-FR" altLang="fr-FR" smtClean="0"/>
              <a:t>, Exp, Dom </a:t>
            </a:r>
            <a:r>
              <a:rPr lang="fr-FR" altLang="fr-FR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|=</a:t>
            </a:r>
            <a:r>
              <a:rPr lang="fr-FR" altLang="fr-FR" smtClean="0"/>
              <a:t>  </a:t>
            </a:r>
            <a:r>
              <a:rPr lang="fr-FR" altLang="fr-FR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endParaRPr lang="fr-FR" altLang="fr-FR" b="1" i="1" smtClean="0">
              <a:latin typeface="Arial" pitchFamily="34" charset="0"/>
            </a:endParaRPr>
          </a:p>
          <a:p>
            <a:pPr>
              <a:lnSpc>
                <a:spcPct val="13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en-US" smtClean="0"/>
              <a:t> </a:t>
            </a:r>
            <a:r>
              <a:rPr lang="en-US" altLang="fr-FR" i="1" smtClean="0">
                <a:solidFill>
                  <a:srgbClr val="009999"/>
                </a:solidFill>
                <a:latin typeface="Arial" pitchFamily="34" charset="0"/>
              </a:rPr>
              <a:t>     </a:t>
            </a:r>
            <a:r>
              <a:rPr lang="en-US" altLang="fr-FR" sz="2200" i="1" smtClean="0">
                <a:solidFill>
                  <a:srgbClr val="009999"/>
                </a:solidFill>
                <a:latin typeface="Arial" pitchFamily="34" charset="0"/>
              </a:rPr>
              <a:t>“</a:t>
            </a:r>
            <a:r>
              <a:rPr lang="en-US" altLang="en-US" sz="2200" smtClean="0">
                <a:solidFill>
                  <a:srgbClr val="009999"/>
                </a:solidFill>
              </a:rPr>
              <a:t>in view of domain properties in </a:t>
            </a:r>
            <a:r>
              <a:rPr lang="fr-FR" altLang="fr-FR" sz="2200" i="1" smtClean="0">
                <a:latin typeface="Arial" pitchFamily="34" charset="0"/>
              </a:rPr>
              <a:t>Dom</a:t>
            </a:r>
            <a:r>
              <a:rPr lang="en-US" altLang="en-US" sz="2200" smtClean="0">
                <a:solidFill>
                  <a:srgbClr val="009999"/>
                </a:solidFill>
              </a:rPr>
              <a:t>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2200" smtClean="0">
                <a:solidFill>
                  <a:srgbClr val="009999"/>
                </a:solidFill>
              </a:rPr>
              <a:t>       the reqs/subgoals in </a:t>
            </a:r>
            <a:r>
              <a:rPr lang="fr-FR" altLang="fr-FR" sz="2200" i="1" smtClean="0">
                <a:latin typeface="Arial" pitchFamily="34" charset="0"/>
              </a:rPr>
              <a:t>Req</a:t>
            </a:r>
            <a:r>
              <a:rPr lang="en-US" altLang="en-US" sz="2200" smtClean="0">
                <a:solidFill>
                  <a:srgbClr val="009999"/>
                </a:solidFill>
              </a:rPr>
              <a:t>/</a:t>
            </a:r>
            <a:r>
              <a:rPr lang="fr-FR" altLang="fr-FR" sz="2200" smtClean="0"/>
              <a:t>SubG</a:t>
            </a:r>
            <a:r>
              <a:rPr lang="en-US" altLang="en-US" sz="2200" i="1" smtClean="0">
                <a:solidFill>
                  <a:srgbClr val="009999"/>
                </a:solidFill>
              </a:rPr>
              <a:t> </a:t>
            </a:r>
            <a:r>
              <a:rPr lang="en-US" altLang="en-US" sz="2200" smtClean="0">
                <a:solidFill>
                  <a:srgbClr val="009999"/>
                </a:solidFill>
              </a:rPr>
              <a:t>ensure that goal </a:t>
            </a:r>
            <a:r>
              <a:rPr lang="fr-FR" altLang="fr-FR" sz="2200" b="1" i="1" smtClean="0">
                <a:solidFill>
                  <a:schemeClr val="tx2"/>
                </a:solidFill>
                <a:latin typeface="Arial" pitchFamily="34" charset="0"/>
              </a:rPr>
              <a:t>G</a:t>
            </a:r>
            <a:r>
              <a:rPr lang="fr-FR" altLang="fr-FR" sz="2200" b="1" i="1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en-US" sz="2200" smtClean="0">
                <a:solidFill>
                  <a:srgbClr val="009999"/>
                </a:solidFill>
              </a:rPr>
              <a:t>is satisfied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z="2200" smtClean="0">
                <a:solidFill>
                  <a:srgbClr val="009999"/>
                </a:solidFill>
              </a:rPr>
              <a:t>                                                               under expectations in </a:t>
            </a:r>
            <a:r>
              <a:rPr lang="fr-FR" altLang="fr-FR" sz="2200" i="1" smtClean="0">
                <a:latin typeface="Arial" pitchFamily="34" charset="0"/>
              </a:rPr>
              <a:t>Exp</a:t>
            </a:r>
            <a:r>
              <a:rPr lang="en-US" altLang="fr-FR" sz="2200" i="1" smtClean="0">
                <a:solidFill>
                  <a:srgbClr val="009999"/>
                </a:solidFill>
                <a:latin typeface="Arial" pitchFamily="34" charset="0"/>
              </a:rPr>
              <a:t>”</a:t>
            </a:r>
            <a:endParaRPr lang="en-US" altLang="fr-FR" sz="2200" b="1" smtClean="0">
              <a:solidFill>
                <a:srgbClr val="009999"/>
              </a:solidFill>
            </a:endParaRPr>
          </a:p>
          <a:p>
            <a:pPr>
              <a:lnSpc>
                <a:spcPct val="1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rgbClr val="009999"/>
                </a:solidFill>
                <a:latin typeface="Arial" pitchFamily="34" charset="0"/>
              </a:rPr>
              <a:t>	   </a:t>
            </a:r>
            <a:r>
              <a:rPr lang="fr-FR" altLang="fr-FR" sz="2200" b="1" i="1" smtClean="0">
                <a:solidFill>
                  <a:srgbClr val="5F5F5F"/>
                </a:solidFill>
                <a:latin typeface="Arial" pitchFamily="34" charset="0"/>
              </a:rPr>
              <a:t>R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: 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doorsState = ‘closed’  </a:t>
            </a:r>
            <a:r>
              <a:rPr lang="fr-FR" altLang="fr-FR" sz="22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 measuredSpeed </a:t>
            </a:r>
            <a:r>
              <a:rPr lang="en-US" b="1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0</a:t>
            </a:r>
            <a:endParaRPr lang="fr-FR" altLang="fr-FR" sz="2200" b="1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rgbClr val="5F5F5F"/>
                </a:solidFill>
                <a:latin typeface="Arial" pitchFamily="34" charset="0"/>
              </a:rPr>
              <a:t>	   </a:t>
            </a:r>
            <a:r>
              <a:rPr lang="fr-FR" altLang="fr-FR" sz="2200" b="1" i="1" smtClean="0">
                <a:solidFill>
                  <a:srgbClr val="5F5F5F"/>
                </a:solidFill>
                <a:latin typeface="Arial" pitchFamily="34" charset="0"/>
              </a:rPr>
              <a:t>E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: 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Doors are closed 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FR" altLang="fr-FR" sz="22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doorsState = ‘closed’ </a:t>
            </a:r>
            <a:r>
              <a:rPr lang="fr-FR" altLang="fr-FR" smtClean="0">
                <a:solidFill>
                  <a:srgbClr val="5F5F5F"/>
                </a:solidFill>
                <a:latin typeface="Arial" pitchFamily="34" charset="0"/>
              </a:rPr>
              <a:t>   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(</a:t>
            </a:r>
            <a:r>
              <a:rPr lang="en-US" altLang="en-US" sz="18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 door actuators)</a:t>
            </a:r>
            <a:endParaRPr lang="fr-FR" altLang="fr-FR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6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              measuredSpeed = physicalSpeed</a:t>
            </a:r>
            <a:r>
              <a:rPr lang="fr-FR" altLang="fr-FR" smtClean="0">
                <a:solidFill>
                  <a:srgbClr val="5F5F5F"/>
                </a:solidFill>
                <a:latin typeface="Arial" pitchFamily="34" charset="0"/>
              </a:rPr>
              <a:t>                 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(</a:t>
            </a:r>
            <a:r>
              <a:rPr lang="en-US" altLang="en-US" sz="18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fr-FR" altLang="fr-FR" sz="1800" smtClean="0">
                <a:solidFill>
                  <a:srgbClr val="5F5F5F"/>
                </a:solidFill>
                <a:latin typeface="Arial" pitchFamily="34" charset="0"/>
              </a:rPr>
              <a:t> speedometer)</a:t>
            </a:r>
            <a:endParaRPr lang="fr-FR" altLang="fr-FR" b="1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rgbClr val="5F5F5F"/>
                </a:solidFill>
                <a:latin typeface="Arial" pitchFamily="34" charset="0"/>
              </a:rPr>
              <a:t>       </a:t>
            </a:r>
            <a:r>
              <a:rPr lang="fr-FR" altLang="fr-FR" sz="2200" b="1" i="1" smtClean="0">
                <a:solidFill>
                  <a:srgbClr val="5F5F5F"/>
                </a:solidFill>
                <a:latin typeface="Arial" pitchFamily="34" charset="0"/>
              </a:rPr>
              <a:t>D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: 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Train is moving</a:t>
            </a:r>
            <a:r>
              <a:rPr lang="fr-FR" altLang="fr-FR" sz="2200" b="1" smtClean="0">
                <a:solidFill>
                  <a:srgbClr val="5F5F5F"/>
                </a:solidFill>
                <a:latin typeface="Arial" pitchFamily="34" charset="0"/>
              </a:rPr>
              <a:t>  iff  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physicalSpeed </a:t>
            </a:r>
            <a:r>
              <a:rPr lang="en-US" b="1" smtClean="0">
                <a:latin typeface="Symbol" pitchFamily="18" charset="2"/>
              </a:rPr>
              <a:t>¹</a:t>
            </a:r>
            <a:r>
              <a:rPr lang="fr-FR" altLang="fr-FR" sz="2200" smtClean="0">
                <a:solidFill>
                  <a:srgbClr val="5F5F5F"/>
                </a:solidFill>
                <a:latin typeface="Arial" pitchFamily="34" charset="0"/>
              </a:rPr>
              <a:t> 0</a:t>
            </a:r>
            <a:endParaRPr lang="fr-FR" altLang="fr-FR" b="1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chemeClr val="tx2"/>
                </a:solidFill>
                <a:latin typeface="Arial" pitchFamily="34" charset="0"/>
              </a:rPr>
              <a:t>       G:   </a:t>
            </a:r>
            <a:r>
              <a:rPr lang="fr-FR" altLang="fr-FR" sz="2200" smtClean="0">
                <a:solidFill>
                  <a:schemeClr val="tx2"/>
                </a:solidFill>
                <a:latin typeface="Arial" pitchFamily="34" charset="0"/>
              </a:rPr>
              <a:t>Doors are closed </a:t>
            </a:r>
            <a:r>
              <a:rPr lang="fr-FR" altLang="fr-FR" sz="2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  </a:t>
            </a:r>
            <a:r>
              <a:rPr lang="fr-FR" altLang="fr-FR" sz="2200" smtClean="0">
                <a:solidFill>
                  <a:schemeClr val="tx2"/>
                </a:solidFill>
                <a:latin typeface="Arial" pitchFamily="34" charset="0"/>
              </a:rPr>
              <a:t>train is moving</a:t>
            </a:r>
            <a:endParaRPr lang="en-US" altLang="en-US" sz="2200" smtClean="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198438" y="282575"/>
            <a:ext cx="793750" cy="776288"/>
            <a:chOff x="2064" y="1728"/>
            <a:chExt cx="816" cy="816"/>
          </a:xfrm>
        </p:grpSpPr>
        <p:sp>
          <p:nvSpPr>
            <p:cNvPr id="26629" name="Oval 6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630" name="Oval 7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631" name="Oval 8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632" name="Oval 9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633" name="Oval 10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634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635" name="Oval 12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6636" name="Oval 13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300038"/>
            <a:ext cx="7875588" cy="762000"/>
          </a:xfrm>
        </p:spPr>
        <p:txBody>
          <a:bodyPr/>
          <a:lstStyle/>
          <a:p>
            <a:r>
              <a:rPr kumimoji="0" lang="en-US" altLang="en-US" sz="2600" smtClean="0"/>
              <a:t>The central role of goals in the </a:t>
            </a:r>
            <a:r>
              <a:rPr kumimoji="0" lang="fr-BE" altLang="en-US" sz="2600" smtClean="0"/>
              <a:t>RE</a:t>
            </a:r>
            <a:r>
              <a:rPr kumimoji="0" lang="en-US" altLang="en-US" sz="2600" smtClean="0"/>
              <a:t> process </a:t>
            </a:r>
            <a:r>
              <a:rPr kumimoji="0" lang="en-US" altLang="en-US" smtClean="0"/>
              <a:t> </a:t>
            </a:r>
            <a:r>
              <a:rPr kumimoji="0" lang="en-US" altLang="en-US" sz="2000" smtClean="0"/>
              <a:t>(3)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100138"/>
            <a:ext cx="8372475" cy="4727575"/>
          </a:xfrm>
        </p:spPr>
        <p:txBody>
          <a:bodyPr/>
          <a:lstStyle/>
          <a:p>
            <a:pPr>
              <a:defRPr/>
            </a:pPr>
            <a:r>
              <a:rPr lang="en-US" smtClean="0"/>
              <a:t>Goals</a:t>
            </a:r>
            <a:r>
              <a:rPr lang="en-US" altLang="en-US" smtClean="0"/>
              <a:t> provide a criterion for reqs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completeness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altLang="en-US" sz="2600" smtClean="0">
                <a:solidFill>
                  <a:schemeClr val="accent1"/>
                </a:solidFill>
              </a:rPr>
              <a:t>	</a:t>
            </a:r>
            <a:r>
              <a:rPr lang="en-US" altLang="en-US" smtClean="0"/>
              <a:t>set REQ of requirements is complete </a:t>
            </a:r>
            <a:r>
              <a:rPr lang="en-US" altLang="en-US" smtClean="0">
                <a:solidFill>
                  <a:schemeClr val="tx2"/>
                </a:solidFill>
              </a:rPr>
              <a:t>if</a:t>
            </a:r>
            <a:r>
              <a:rPr lang="en-US" altLang="en-US" smtClean="0"/>
              <a:t> for all goals </a:t>
            </a:r>
            <a:r>
              <a:rPr lang="en-US" altLang="en-US" i="1" smtClean="0"/>
              <a:t>G </a:t>
            </a:r>
            <a:r>
              <a:rPr lang="en-US" altLang="en-US" smtClean="0"/>
              <a:t>: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altLang="en-US" smtClean="0"/>
              <a:t>			   {REQ, Exp, Dom}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|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en-US" altLang="en-US" smtClean="0"/>
              <a:t> </a:t>
            </a:r>
            <a:r>
              <a:rPr lang="en-US" altLang="en-US" i="1" smtClean="0"/>
              <a:t>G</a:t>
            </a:r>
            <a:endParaRPr lang="en-US" altLang="en-US" smtClean="0"/>
          </a:p>
          <a:p>
            <a:pPr>
              <a:lnSpc>
                <a:spcPct val="190000"/>
              </a:lnSpc>
              <a:defRPr/>
            </a:pPr>
            <a:r>
              <a:rPr lang="en-US" smtClean="0"/>
              <a:t>Goals</a:t>
            </a:r>
            <a:r>
              <a:rPr lang="en-US" altLang="en-US" smtClean="0"/>
              <a:t> provide a criterion for reqs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relevance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sz="2600" smtClean="0">
                <a:solidFill>
                  <a:schemeClr val="accent1"/>
                </a:solidFill>
              </a:rPr>
              <a:t>	</a:t>
            </a:r>
            <a:r>
              <a:rPr lang="en-US" altLang="en-US" smtClean="0"/>
              <a:t>r in REQ is pertinent </a:t>
            </a:r>
            <a:r>
              <a:rPr lang="en-US" altLang="en-US" smtClean="0">
                <a:solidFill>
                  <a:srgbClr val="CC00FF"/>
                </a:solidFill>
              </a:rPr>
              <a:t>if</a:t>
            </a:r>
            <a:r>
              <a:rPr lang="en-US" altLang="en-US" smtClean="0"/>
              <a:t> for some </a:t>
            </a:r>
            <a:r>
              <a:rPr lang="en-US" altLang="en-US" i="1" smtClean="0"/>
              <a:t>G </a:t>
            </a:r>
            <a:r>
              <a:rPr lang="en-US" altLang="en-US" smtClean="0"/>
              <a:t>: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altLang="en-US" smtClean="0"/>
              <a:t>			   r is used in argument   {REQ, Exp, Dom} </a:t>
            </a:r>
            <a:r>
              <a:rPr lang="en-US" b="1" smtClean="0">
                <a:solidFill>
                  <a:schemeClr val="tx2"/>
                </a:solidFill>
                <a:latin typeface="Symbol" pitchFamily="18" charset="2"/>
              </a:rPr>
              <a:t>|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=</a:t>
            </a:r>
            <a:r>
              <a:rPr lang="fr-FR" altLang="fr-FR" b="1" smtClean="0"/>
              <a:t> </a:t>
            </a:r>
            <a:r>
              <a:rPr lang="en-US" altLang="en-US" i="1" smtClean="0"/>
              <a:t>G</a:t>
            </a:r>
          </a:p>
        </p:txBody>
      </p:sp>
      <p:grpSp>
        <p:nvGrpSpPr>
          <p:cNvPr id="27652" name="Group 5"/>
          <p:cNvGrpSpPr>
            <a:grpSpLocks/>
          </p:cNvGrpSpPr>
          <p:nvPr/>
        </p:nvGrpSpPr>
        <p:grpSpPr bwMode="auto">
          <a:xfrm>
            <a:off x="198438" y="282575"/>
            <a:ext cx="793750" cy="776288"/>
            <a:chOff x="2064" y="1728"/>
            <a:chExt cx="816" cy="816"/>
          </a:xfrm>
        </p:grpSpPr>
        <p:sp>
          <p:nvSpPr>
            <p:cNvPr id="27653" name="Oval 6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7654" name="Oval 7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7655" name="Oval 8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7657" name="Oval 10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7658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7659" name="Oval 12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7660" name="Oval 13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300038"/>
            <a:ext cx="8378825" cy="762000"/>
          </a:xfrm>
        </p:spPr>
        <p:txBody>
          <a:bodyPr/>
          <a:lstStyle/>
          <a:p>
            <a:r>
              <a:rPr kumimoji="0" lang="en-US" altLang="en-US" sz="2600" smtClean="0"/>
              <a:t>The central role of goals in the </a:t>
            </a:r>
            <a:r>
              <a:rPr kumimoji="0" lang="fr-BE" altLang="en-US" sz="2600" smtClean="0"/>
              <a:t>RE</a:t>
            </a:r>
            <a:r>
              <a:rPr kumimoji="0" lang="en-US" altLang="en-US" sz="2600" smtClean="0"/>
              <a:t> process </a:t>
            </a:r>
            <a:r>
              <a:rPr lang="en-US" altLang="en-US" smtClean="0"/>
              <a:t> </a:t>
            </a:r>
            <a:r>
              <a:rPr lang="en-US" altLang="en-US" sz="2000" smtClean="0"/>
              <a:t>(4)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1143000"/>
            <a:ext cx="8680450" cy="946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Goal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-refinement  </a:t>
            </a:r>
            <a:r>
              <a:rPr lang="fr-FR" altLang="fr-FR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9999"/>
                </a:solidFill>
              </a:rPr>
              <a:t>  </a:t>
            </a:r>
            <a:r>
              <a:rPr lang="en-US" smtClean="0"/>
              <a:t>capture of alternative options</a:t>
            </a:r>
            <a:endParaRPr lang="en-US" smtClean="0">
              <a:solidFill>
                <a:srgbClr val="009999"/>
              </a:solidFill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98438" y="282575"/>
            <a:ext cx="693737" cy="674688"/>
            <a:chOff x="2064" y="1728"/>
            <a:chExt cx="816" cy="816"/>
          </a:xfrm>
        </p:grpSpPr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</p:grpSp>
      <p:graphicFrame>
        <p:nvGraphicFramePr>
          <p:cNvPr id="20482" name="Object 14"/>
          <p:cNvGraphicFramePr>
            <a:graphicFrameLocks noChangeAspect="1"/>
          </p:cNvGraphicFramePr>
          <p:nvPr/>
        </p:nvGraphicFramePr>
        <p:xfrm>
          <a:off x="144463" y="2563813"/>
          <a:ext cx="9142412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Picture" r:id="rId4" imgW="4770000" imgH="1369800" progId="Word.Picture.8">
                  <p:embed/>
                </p:oleObj>
              </mc:Choice>
              <mc:Fallback>
                <p:oleObj name="Picture" r:id="rId4" imgW="4770000" imgH="136980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563813"/>
                        <a:ext cx="9142412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300038"/>
            <a:ext cx="8378825" cy="762000"/>
          </a:xfrm>
        </p:spPr>
        <p:txBody>
          <a:bodyPr/>
          <a:lstStyle/>
          <a:p>
            <a:r>
              <a:rPr kumimoji="0" lang="en-US" altLang="en-US" sz="2600" smtClean="0"/>
              <a:t>The central role of goals in the </a:t>
            </a:r>
            <a:r>
              <a:rPr kumimoji="0" lang="fr-BE" altLang="en-US" sz="2600" smtClean="0"/>
              <a:t>RE</a:t>
            </a:r>
            <a:r>
              <a:rPr kumimoji="0" lang="en-US" altLang="en-US" sz="2600" smtClean="0"/>
              <a:t> process </a:t>
            </a:r>
            <a:r>
              <a:rPr lang="en-US" altLang="en-US" smtClean="0"/>
              <a:t> </a:t>
            </a:r>
            <a:r>
              <a:rPr lang="en-US" altLang="en-US" sz="2000" smtClean="0"/>
              <a:t>(5)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" y="1143000"/>
            <a:ext cx="8964613" cy="44831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altLang="en-US" smtClean="0"/>
              <a:t>Support for evolution management</a:t>
            </a:r>
            <a:endParaRPr lang="en-US" altLang="en-US" sz="2200" smtClean="0"/>
          </a:p>
          <a:p>
            <a:pPr lvl="1">
              <a:buFontTx/>
              <a:buNone/>
            </a:pPr>
            <a:r>
              <a:rPr lang="en-US" altLang="en-US" sz="2000" smtClean="0"/>
              <a:t>  </a:t>
            </a:r>
            <a:r>
              <a:rPr lang="en-US" altLang="en-US" smtClean="0"/>
              <a:t>higher-level goals  </a:t>
            </a:r>
            <a:r>
              <a:rPr lang="fr-FR" altLang="fr-FR" b="1" smtClean="0">
                <a:solidFill>
                  <a:schemeClr val="tx2"/>
                </a:solidFill>
                <a:latin typeface="Helvetica" charset="0"/>
                <a:sym typeface="Symbol" pitchFamily="18" charset="2"/>
              </a:rPr>
              <a:t></a:t>
            </a:r>
            <a:r>
              <a:rPr lang="en-US" altLang="en-US" smtClean="0"/>
              <a:t>  more stable concerns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fr-FR" altLang="fr-FR" b="1" smtClean="0">
                <a:solidFill>
                  <a:schemeClr val="tx2"/>
                </a:solidFill>
                <a:latin typeface="Symbol" pitchFamily="18" charset="2"/>
              </a:rPr>
              <a:t>   Þ</a:t>
            </a:r>
            <a:r>
              <a:rPr lang="en-US" altLang="en-US" smtClean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altLang="en-US" smtClean="0">
                <a:sym typeface="Symbol" pitchFamily="18" charset="2"/>
              </a:rPr>
              <a:t>multiple system versions within </a:t>
            </a:r>
            <a:r>
              <a:rPr lang="en-US" altLang="en-US" smtClean="0">
                <a:solidFill>
                  <a:schemeClr val="tx1"/>
                </a:solidFill>
                <a:sym typeface="Symbol" pitchFamily="18" charset="2"/>
              </a:rPr>
              <a:t>single</a:t>
            </a:r>
            <a:r>
              <a:rPr lang="en-US" altLang="en-US" smtClean="0">
                <a:sym typeface="Symbol" pitchFamily="18" charset="2"/>
              </a:rPr>
              <a:t> model ...</a:t>
            </a:r>
          </a:p>
          <a:p>
            <a:pPr lvl="4">
              <a:lnSpc>
                <a:spcPct val="130000"/>
              </a:lnSpc>
              <a:buFontTx/>
              <a:buChar char="•"/>
            </a:pPr>
            <a:r>
              <a:rPr lang="en-US" altLang="en-US" sz="2200" smtClean="0">
                <a:sym typeface="Symbol" pitchFamily="18" charset="2"/>
              </a:rPr>
              <a:t>common parent goals</a:t>
            </a:r>
          </a:p>
          <a:p>
            <a:pPr lvl="4">
              <a:lnSpc>
                <a:spcPct val="130000"/>
              </a:lnSpc>
              <a:buFontTx/>
              <a:buChar char="•"/>
            </a:pPr>
            <a:r>
              <a:rPr lang="en-US" altLang="en-US" sz="2200" smtClean="0">
                <a:sym typeface="Symbol" pitchFamily="18" charset="2"/>
              </a:rPr>
              <a:t>different OR-branches</a:t>
            </a:r>
            <a:r>
              <a:rPr lang="en-US" altLang="en-US" sz="1800" smtClean="0"/>
              <a:t> </a:t>
            </a:r>
          </a:p>
          <a:p>
            <a:pPr>
              <a:lnSpc>
                <a:spcPct val="170000"/>
              </a:lnSpc>
            </a:pPr>
            <a:r>
              <a:rPr lang="en-US" altLang="en-US" smtClean="0"/>
              <a:t>Roots for conflict detection &amp; resolution</a:t>
            </a:r>
            <a:r>
              <a:rPr lang="en-US" altLang="en-US" sz="2200" smtClean="0"/>
              <a:t>  </a:t>
            </a:r>
            <a:r>
              <a:rPr lang="en-US" altLang="en-US" sz="1800" smtClean="0"/>
              <a:t>(cf. Chap. 16)</a:t>
            </a:r>
          </a:p>
          <a:p>
            <a:pPr>
              <a:lnSpc>
                <a:spcPct val="160000"/>
              </a:lnSpc>
            </a:pPr>
            <a:r>
              <a:rPr lang="en-US" altLang="en-US" smtClean="0"/>
              <a:t>Anchors for risk management</a:t>
            </a:r>
            <a:r>
              <a:rPr lang="en-US" altLang="en-US" sz="2200" smtClean="0"/>
              <a:t>  </a:t>
            </a:r>
            <a:r>
              <a:rPr lang="en-US" altLang="en-US" sz="1800" smtClean="0"/>
              <a:t>(cf. Chap. 9)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98438" y="282575"/>
            <a:ext cx="693737" cy="674688"/>
            <a:chOff x="2064" y="1728"/>
            <a:chExt cx="816" cy="816"/>
          </a:xfrm>
        </p:grpSpPr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2112" y="1776"/>
              <a:ext cx="720" cy="72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2160" y="1824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2256" y="19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2400" y="2064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altLang="en-US" smtClean="0"/>
              <a:t>Avoid frequent misconceptions</a:t>
            </a:r>
            <a:endParaRPr lang="en-US" altLang="en-US" sz="2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08075"/>
            <a:ext cx="8183562" cy="3197225"/>
          </a:xfrm>
        </p:spPr>
        <p:txBody>
          <a:bodyPr/>
          <a:lstStyle/>
          <a:p>
            <a:r>
              <a:rPr lang="en-US" altLang="en-US" smtClean="0"/>
              <a:t>Goal-oriented  </a:t>
            </a:r>
            <a:r>
              <a:rPr lang="en-US" altLang="en-US" sz="2900" b="1" smtClean="0">
                <a:solidFill>
                  <a:schemeClr val="hlink"/>
                </a:solidFill>
                <a:latin typeface="Symbol" pitchFamily="18" charset="2"/>
              </a:rPr>
              <a:t>¹</a:t>
            </a:r>
            <a:r>
              <a:rPr lang="en-US" altLang="en-US" smtClean="0">
                <a:latin typeface="Symbol" pitchFamily="18" charset="2"/>
              </a:rPr>
              <a:t>  </a:t>
            </a:r>
            <a:r>
              <a:rPr lang="en-US" altLang="en-US" smtClean="0"/>
              <a:t>top-down</a:t>
            </a:r>
          </a:p>
          <a:p>
            <a:pPr lvl="1"/>
            <a:r>
              <a:rPr lang="en-US" altLang="en-US" smtClean="0"/>
              <a:t>bottom-up elaboration as well   </a:t>
            </a:r>
            <a:r>
              <a:rPr lang="en-US" altLang="en-US" sz="2000" smtClean="0"/>
              <a:t>(goal abstraction)</a:t>
            </a:r>
          </a:p>
          <a:p>
            <a:pPr>
              <a:spcBef>
                <a:spcPct val="75000"/>
              </a:spcBef>
            </a:pPr>
            <a:r>
              <a:rPr lang="en-US" altLang="en-US" smtClean="0"/>
              <a:t>Goal-oriented  </a:t>
            </a:r>
            <a:r>
              <a:rPr lang="en-US" altLang="en-US" sz="2000" b="1" smtClean="0">
                <a:solidFill>
                  <a:schemeClr val="hlink"/>
                </a:solidFill>
                <a:latin typeface="Symbol" pitchFamily="18" charset="2"/>
              </a:rPr>
              <a:t>Þ</a:t>
            </a:r>
            <a:r>
              <a:rPr lang="en-US" altLang="en-US" smtClean="0">
                <a:latin typeface="Symbol" pitchFamily="18" charset="2"/>
              </a:rPr>
              <a:t>   </a:t>
            </a:r>
            <a:r>
              <a:rPr lang="en-US" altLang="en-US" smtClean="0"/>
              <a:t>agent-oriented, </a:t>
            </a:r>
          </a:p>
          <a:p>
            <a:pPr>
              <a:lnSpc>
                <a:spcPct val="2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mtClean="0"/>
              <a:t>                                        scenario-oriented</a:t>
            </a:r>
          </a:p>
          <a:p>
            <a:pPr>
              <a:lnSpc>
                <a:spcPct val="13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800" smtClean="0"/>
              <a:t>  </a:t>
            </a:r>
            <a:r>
              <a:rPr lang="en-US" altLang="en-US" smtClean="0"/>
              <a:t> </a:t>
            </a:r>
            <a:r>
              <a:rPr lang="en-US" altLang="en-US" i="1" smtClean="0"/>
              <a:t>the magic RE triangle: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039938" y="4378325"/>
            <a:ext cx="5516562" cy="2116138"/>
            <a:chOff x="1285" y="2814"/>
            <a:chExt cx="3475" cy="1333"/>
          </a:xfrm>
        </p:grpSpPr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 flipH="1" flipV="1">
              <a:off x="2520" y="3798"/>
              <a:ext cx="746" cy="4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1078" name="Oval 6"/>
            <p:cNvSpPr>
              <a:spLocks noChangeArrowheads="1"/>
            </p:cNvSpPr>
            <p:nvPr/>
          </p:nvSpPr>
          <p:spPr bwMode="auto">
            <a:xfrm>
              <a:off x="2380" y="2814"/>
              <a:ext cx="749" cy="384"/>
            </a:xfrm>
            <a:prstGeom prst="ellipse">
              <a:avLst/>
            </a:prstGeom>
            <a:solidFill>
              <a:srgbClr val="33CCCC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goals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79" name="Oval 7"/>
            <p:cNvSpPr>
              <a:spLocks noChangeArrowheads="1"/>
            </p:cNvSpPr>
            <p:nvPr/>
          </p:nvSpPr>
          <p:spPr bwMode="auto">
            <a:xfrm>
              <a:off x="1285" y="3598"/>
              <a:ext cx="1300" cy="384"/>
            </a:xfrm>
            <a:prstGeom prst="ellipse">
              <a:avLst/>
            </a:prstGeom>
            <a:solidFill>
              <a:srgbClr val="33CCCC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scenarios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80" name="Oval 8"/>
            <p:cNvSpPr>
              <a:spLocks noChangeArrowheads="1"/>
            </p:cNvSpPr>
            <p:nvPr/>
          </p:nvSpPr>
          <p:spPr bwMode="auto">
            <a:xfrm>
              <a:off x="3257" y="3605"/>
              <a:ext cx="1169" cy="384"/>
            </a:xfrm>
            <a:prstGeom prst="ellipse">
              <a:avLst/>
            </a:prstGeom>
            <a:solidFill>
              <a:srgbClr val="33CCCC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agents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H="1">
              <a:off x="1993" y="3176"/>
              <a:ext cx="531" cy="388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2990" y="3145"/>
              <a:ext cx="776" cy="456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1083" name="Text Box 11"/>
            <p:cNvSpPr txBox="1">
              <a:spLocks noChangeArrowheads="1"/>
            </p:cNvSpPr>
            <p:nvPr/>
          </p:nvSpPr>
          <p:spPr bwMode="auto">
            <a:xfrm>
              <a:off x="2332" y="3859"/>
              <a:ext cx="1101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  <a:latin typeface="Comic Sans MS" pitchFamily="66" charset="0"/>
                </a:rPr>
                <a:t>interaction</a:t>
              </a:r>
              <a:endParaRPr 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84" name="Text Box 12"/>
            <p:cNvSpPr txBox="1">
              <a:spLocks noChangeArrowheads="1"/>
            </p:cNvSpPr>
            <p:nvPr/>
          </p:nvSpPr>
          <p:spPr bwMode="auto">
            <a:xfrm>
              <a:off x="3437" y="3179"/>
              <a:ext cx="1323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  <a:latin typeface="Comic Sans MS" pitchFamily="66" charset="0"/>
                </a:rPr>
                <a:t>responsibility</a:t>
              </a:r>
              <a:endParaRPr 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411085" name="Text Box 13"/>
            <p:cNvSpPr txBox="1">
              <a:spLocks noChangeArrowheads="1"/>
            </p:cNvSpPr>
            <p:nvPr/>
          </p:nvSpPr>
          <p:spPr bwMode="auto">
            <a:xfrm>
              <a:off x="1333" y="3156"/>
              <a:ext cx="911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folHlink"/>
                  </a:solidFill>
                  <a:latin typeface="Comic Sans MS" pitchFamily="66" charset="0"/>
                </a:rPr>
                <a:t>coverage</a:t>
              </a:r>
              <a:endParaRPr lang="en-US" sz="4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105275" y="1884363"/>
            <a:ext cx="4652963" cy="4445000"/>
          </a:xfrm>
          <a:prstGeom prst="rect">
            <a:avLst/>
          </a:prstGeom>
          <a:solidFill>
            <a:srgbClr val="C5C6EF"/>
          </a:solidFill>
          <a:ln w="38100" cap="sq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218363" y="2016125"/>
            <a:ext cx="146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:Passenger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043613" y="20177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:Train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194175" y="1989138"/>
            <a:ext cx="1355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:Controller</a:t>
            </a:r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4905375" y="2505075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6492875" y="2505075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8012113" y="2506663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6505575" y="3968750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6702425" y="3605213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entrance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4918075" y="2824163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4892675" y="3540125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5140325" y="2927350"/>
            <a:ext cx="1089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opening</a:t>
            </a: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H="1">
            <a:off x="4919663" y="43688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5156200" y="3771900"/>
            <a:ext cx="976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closing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4933950" y="4811713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226050" y="446405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move</a:t>
            </a: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229350" y="2493963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7721600" y="2493963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4657725" y="6135688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6232525" y="6137275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7764463" y="6138863"/>
            <a:ext cx="525462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4643438" y="2466975"/>
            <a:ext cx="525462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H="1">
            <a:off x="4932363" y="52705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259388" y="4905375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arrival</a:t>
            </a: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 flipH="1">
            <a:off x="4906963" y="59436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5154613" y="5345113"/>
            <a:ext cx="1089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opening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272088" y="24765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>
                <a:solidFill>
                  <a:schemeClr val="bg2"/>
                </a:solidFill>
                <a:latin typeface="Arial" pitchFamily="34" charset="0"/>
              </a:rPr>
              <a:t>arrival</a:t>
            </a:r>
          </a:p>
        </p:txBody>
      </p:sp>
      <p:sp>
        <p:nvSpPr>
          <p:cNvPr id="21534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Scenarios as concrete vehicles </a:t>
            </a:r>
            <a:br>
              <a:rPr lang="en-US" altLang="en-US" smtClean="0"/>
            </a:br>
            <a:r>
              <a:rPr lang="en-US" altLang="en-US" smtClean="0"/>
              <a:t>for goal elicitation/validation</a:t>
            </a:r>
            <a:endParaRPr lang="en-US" altLang="en-US" sz="2000" smtClean="0"/>
          </a:p>
        </p:txBody>
      </p:sp>
      <p:sp>
        <p:nvSpPr>
          <p:cNvPr id="141212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14300" y="4497388"/>
            <a:ext cx="3687763" cy="1428750"/>
          </a:xfrm>
          <a:ln cap="flat">
            <a:solidFill>
              <a:srgbClr val="009999"/>
            </a:solidFill>
            <a:prstDash val="dash"/>
          </a:ln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sz="2200" i="1" smtClean="0">
                <a:solidFill>
                  <a:srgbClr val="009999"/>
                </a:solidFill>
              </a:rPr>
              <a:t>G</a:t>
            </a:r>
            <a:r>
              <a:rPr lang="fr-FR" sz="2200" smtClean="0">
                <a:solidFill>
                  <a:srgbClr val="009999"/>
                </a:solidFill>
              </a:rPr>
              <a:t> </a:t>
            </a:r>
            <a:r>
              <a:rPr lang="fr-FR" sz="22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covers</a:t>
            </a:r>
            <a:r>
              <a:rPr lang="fr-FR" sz="2200" smtClean="0">
                <a:solidFill>
                  <a:srgbClr val="009999"/>
                </a:solidFill>
              </a:rPr>
              <a:t> </a:t>
            </a:r>
            <a:r>
              <a:rPr lang="fr-FR" sz="2200" i="1" smtClean="0">
                <a:solidFill>
                  <a:srgbClr val="009999"/>
                </a:solidFill>
              </a:rPr>
              <a:t>Sc</a:t>
            </a:r>
            <a:r>
              <a:rPr lang="fr-FR" sz="2200" smtClean="0">
                <a:solidFill>
                  <a:srgbClr val="009999"/>
                </a:solidFill>
              </a:rPr>
              <a:t>: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FR" sz="2200" i="1" smtClean="0">
                <a:solidFill>
                  <a:srgbClr val="009999"/>
                </a:solidFill>
              </a:rPr>
              <a:t>Sc</a:t>
            </a:r>
            <a:r>
              <a:rPr lang="fr-FR" sz="2200" smtClean="0">
                <a:solidFill>
                  <a:srgbClr val="009999"/>
                </a:solidFill>
              </a:rPr>
              <a:t> is subhistory in set of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FR" sz="2200" smtClean="0">
                <a:solidFill>
                  <a:srgbClr val="009999"/>
                </a:solidFill>
              </a:rPr>
              <a:t>behaviors prescribed by</a:t>
            </a:r>
            <a:r>
              <a:rPr lang="fr-FR" sz="2200" i="1" smtClean="0">
                <a:solidFill>
                  <a:srgbClr val="009999"/>
                </a:solidFill>
              </a:rPr>
              <a:t> G</a:t>
            </a:r>
          </a:p>
        </p:txBody>
      </p:sp>
      <p:sp>
        <p:nvSpPr>
          <p:cNvPr id="21536" name="Freeform 31"/>
          <p:cNvSpPr>
            <a:spLocks/>
          </p:cNvSpPr>
          <p:nvPr/>
        </p:nvSpPr>
        <p:spPr bwMode="auto">
          <a:xfrm>
            <a:off x="1727200" y="2293938"/>
            <a:ext cx="2373313" cy="1765300"/>
          </a:xfrm>
          <a:custGeom>
            <a:avLst/>
            <a:gdLst>
              <a:gd name="T0" fmla="*/ 0 w 1731"/>
              <a:gd name="T1" fmla="*/ 0 h 796"/>
              <a:gd name="T2" fmla="*/ 879 w 1731"/>
              <a:gd name="T3" fmla="*/ 669 h 796"/>
              <a:gd name="T4" fmla="*/ 1731 w 1731"/>
              <a:gd name="T5" fmla="*/ 765 h 796"/>
              <a:gd name="T6" fmla="*/ 0 60000 65536"/>
              <a:gd name="T7" fmla="*/ 0 60000 65536"/>
              <a:gd name="T8" fmla="*/ 0 60000 65536"/>
              <a:gd name="T9" fmla="*/ 0 w 1731"/>
              <a:gd name="T10" fmla="*/ 0 h 796"/>
              <a:gd name="T11" fmla="*/ 1731 w 1731"/>
              <a:gd name="T12" fmla="*/ 796 h 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1" h="796">
                <a:moveTo>
                  <a:pt x="0" y="0"/>
                </a:moveTo>
                <a:cubicBezTo>
                  <a:pt x="295" y="271"/>
                  <a:pt x="591" y="542"/>
                  <a:pt x="879" y="669"/>
                </a:cubicBezTo>
                <a:cubicBezTo>
                  <a:pt x="1167" y="796"/>
                  <a:pt x="1449" y="780"/>
                  <a:pt x="1731" y="765"/>
                </a:cubicBezTo>
              </a:path>
            </a:pathLst>
          </a:custGeom>
          <a:noFill/>
          <a:ln w="28575" cap="sq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7" name="AutoShape 33"/>
          <p:cNvSpPr>
            <a:spLocks noChangeArrowheads="1"/>
          </p:cNvSpPr>
          <p:nvPr/>
        </p:nvSpPr>
        <p:spPr bwMode="auto">
          <a:xfrm>
            <a:off x="538163" y="1568450"/>
            <a:ext cx="1943100" cy="682625"/>
          </a:xfrm>
          <a:prstGeom prst="parallelogram">
            <a:avLst>
              <a:gd name="adj" fmla="val 23260"/>
            </a:avLst>
          </a:prstGeom>
          <a:solidFill>
            <a:srgbClr val="CECFF2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endParaRPr lang="en-AU" alt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639763" y="1549400"/>
            <a:ext cx="1831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chemeClr val="tx1"/>
                </a:solidFill>
                <a:latin typeface="Arial" pitchFamily="34" charset="0"/>
              </a:rPr>
              <a:t>DoorsClosed</a:t>
            </a:r>
          </a:p>
          <a:p>
            <a:pPr algn="l">
              <a:spcBef>
                <a:spcPct val="0"/>
              </a:spcBef>
            </a:pPr>
            <a:r>
              <a:rPr lang="fr-BE" altLang="en-US" sz="2000">
                <a:solidFill>
                  <a:schemeClr val="tx1"/>
                </a:solidFill>
                <a:latin typeface="Arial" pitchFamily="34" charset="0"/>
              </a:rPr>
              <a:t>WhileMoving</a:t>
            </a:r>
            <a:endParaRPr lang="fr-BE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539" name="Line 36"/>
          <p:cNvSpPr>
            <a:spLocks noChangeShapeType="1"/>
          </p:cNvSpPr>
          <p:nvPr/>
        </p:nvSpPr>
        <p:spPr bwMode="auto">
          <a:xfrm flipH="1">
            <a:off x="1168400" y="3208338"/>
            <a:ext cx="1241425" cy="1255712"/>
          </a:xfrm>
          <a:prstGeom prst="line">
            <a:avLst/>
          </a:prstGeom>
          <a:noFill/>
          <a:ln w="12700">
            <a:solidFill>
              <a:srgbClr val="0099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0" name="Text Box 38"/>
          <p:cNvSpPr txBox="1">
            <a:spLocks noChangeArrowheads="1"/>
          </p:cNvSpPr>
          <p:nvPr/>
        </p:nvSpPr>
        <p:spPr bwMode="auto">
          <a:xfrm>
            <a:off x="3870325" y="1363663"/>
            <a:ext cx="5273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lang="fr-FR" altLang="en-US" sz="2000" i="1">
                <a:solidFill>
                  <a:schemeClr val="tx1"/>
                </a:solidFill>
                <a:latin typeface="Arial" pitchFamily="34" charset="0"/>
              </a:rPr>
              <a:t>easy to get from or validate with stakeholders</a:t>
            </a:r>
            <a:endParaRPr lang="fr-FR" alt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21506" name="Object 39"/>
          <p:cNvGraphicFramePr>
            <a:graphicFrameLocks noChangeAspect="1"/>
          </p:cNvGraphicFramePr>
          <p:nvPr/>
        </p:nvGraphicFramePr>
        <p:xfrm>
          <a:off x="73025" y="65088"/>
          <a:ext cx="97631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Clip" r:id="rId4" imgW="875520" imgH="767160" progId="MS_ClipArt_Gallery.2">
                  <p:embed/>
                </p:oleObj>
              </mc:Choice>
              <mc:Fallback>
                <p:oleObj name="Clip" r:id="rId4" imgW="875520" imgH="76716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65088"/>
                        <a:ext cx="976313" cy="8556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2344738"/>
            <a:ext cx="9144000" cy="2235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3600" dirty="0" smtClean="0"/>
              <a:t>Part 2:</a:t>
            </a:r>
            <a:br>
              <a:rPr lang="en-US" altLang="en-US" sz="3600" dirty="0" smtClean="0"/>
            </a:br>
            <a:r>
              <a:rPr lang="en-US" altLang="en-US" sz="3600" dirty="0" smtClean="0"/>
              <a:t> Building System Models for RE</a:t>
            </a:r>
            <a:endParaRPr lang="en-US" altLang="en-US" dirty="0" smtClean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85888" y="5197475"/>
            <a:ext cx="6400800" cy="728663"/>
          </a:xfrm>
        </p:spPr>
        <p:txBody>
          <a:bodyPr/>
          <a:lstStyle/>
          <a:p>
            <a:r>
              <a:rPr lang="en-US" altLang="en-US" sz="3200" smtClean="0"/>
              <a:t>Introduction</a:t>
            </a:r>
            <a:endParaRPr lang="en-US" altLang="en-US" smtClean="0"/>
          </a:p>
        </p:txBody>
      </p:sp>
      <p:pic>
        <p:nvPicPr>
          <p:cNvPr id="6148" name="Picture 1028" descr="Wiley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5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>
          <a:xfrm>
            <a:off x="304800" y="403225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orientation in RE: </a:t>
            </a:r>
            <a:r>
              <a:rPr lang="fr-BE" altLang="en-US" smtClean="0"/>
              <a:t> </a:t>
            </a:r>
            <a:r>
              <a:rPr lang="en-US" altLang="en-US" smtClean="0"/>
              <a:t>outline</a:t>
            </a:r>
          </a:p>
        </p:txBody>
      </p:sp>
      <p:sp>
        <p:nvSpPr>
          <p:cNvPr id="25603" name="Rectangle 3"/>
          <p:cNvSpPr>
            <a:spLocks noChangeArrowheads="1"/>
          </p:cNvSpPr>
          <p:nvPr>
            <p:ph type="body" idx="1"/>
          </p:nvPr>
        </p:nvSpPr>
        <p:spPr>
          <a:xfrm>
            <a:off x="331788" y="1244600"/>
            <a:ext cx="8529637" cy="4498975"/>
          </a:xfrm>
          <a:noFill/>
        </p:spPr>
        <p:txBody>
          <a:bodyPr/>
          <a:lstStyle/>
          <a:p>
            <a:r>
              <a:rPr kumimoji="0" lang="en-US" altLang="en-US" smtClean="0"/>
              <a:t>What are goals?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altLang="en-US" smtClean="0"/>
              <a:t>The granularity of goals and their relationship to requirements and assumptions</a:t>
            </a:r>
            <a:endParaRPr lang="en-US" altLang="en-US" smtClean="0"/>
          </a:p>
          <a:p>
            <a:pPr>
              <a:spcBef>
                <a:spcPct val="80000"/>
              </a:spcBef>
            </a:pPr>
            <a:r>
              <a:rPr kumimoji="0" lang="en-US" altLang="en-US" smtClean="0"/>
              <a:t>Goal types and categories</a:t>
            </a:r>
            <a:endParaRPr lang="en-US" altLang="en-US" smtClean="0"/>
          </a:p>
          <a:p>
            <a:pPr lvl="1">
              <a:lnSpc>
                <a:spcPct val="140000"/>
              </a:lnSpc>
            </a:pPr>
            <a:r>
              <a:rPr kumimoji="0" lang="en-US" altLang="en-US" smtClean="0"/>
              <a:t>Types of goals: </a:t>
            </a:r>
            <a:r>
              <a:rPr kumimoji="0" lang="fr-BE" altLang="en-US" smtClean="0"/>
              <a:t> </a:t>
            </a:r>
            <a:r>
              <a:rPr kumimoji="0" lang="en-US" altLang="en-US" smtClean="0"/>
              <a:t>behavioral goals vs. soft goals</a:t>
            </a:r>
            <a:endParaRPr lang="en-US" altLang="en-US" smtClean="0"/>
          </a:p>
          <a:p>
            <a:pPr lvl="1">
              <a:lnSpc>
                <a:spcPct val="130000"/>
              </a:lnSpc>
            </a:pPr>
            <a:r>
              <a:rPr kumimoji="0" lang="en-US" altLang="en-US" smtClean="0"/>
              <a:t>Goal categories: functional goals vs. non-functional goals</a:t>
            </a:r>
          </a:p>
          <a:p>
            <a:pPr>
              <a:spcBef>
                <a:spcPct val="80000"/>
              </a:spcBef>
            </a:pPr>
            <a:r>
              <a:rPr kumimoji="0" lang="en-US" altLang="en-US" smtClean="0"/>
              <a:t>The central role of goals in the </a:t>
            </a:r>
            <a:r>
              <a:rPr kumimoji="0" lang="fr-BE" altLang="en-US" smtClean="0"/>
              <a:t>RE</a:t>
            </a:r>
            <a:r>
              <a:rPr kumimoji="0" lang="en-US" altLang="en-US" smtClean="0"/>
              <a:t> process</a:t>
            </a:r>
            <a:endParaRPr kumimoji="0" lang="en-US" altLang="en-US" b="1" smtClean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1438"/>
            <a:ext cx="10731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228600"/>
            <a:ext cx="7370763" cy="762000"/>
          </a:xfrm>
        </p:spPr>
        <p:txBody>
          <a:bodyPr/>
          <a:lstStyle/>
          <a:p>
            <a:r>
              <a:rPr lang="en-US" altLang="en-US" smtClean="0"/>
              <a:t>RE activities require focus and structure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81125"/>
            <a:ext cx="8978900" cy="4978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/>
              <a:t>  A recurrent problem ...</a:t>
            </a:r>
          </a:p>
          <a:p>
            <a:pPr lvl="1">
              <a:spcBef>
                <a:spcPct val="50000"/>
              </a:spcBef>
              <a:defRPr/>
            </a:pPr>
            <a:r>
              <a:rPr lang="en-US" smtClean="0"/>
              <a:t>focusing, structuring elicitation sessions &amp; artefacts </a:t>
            </a:r>
            <a:r>
              <a:rPr lang="en-US" sz="2000" smtClean="0"/>
              <a:t>(Chap.2)</a:t>
            </a:r>
            <a:endParaRPr lang="en-US" smtClean="0"/>
          </a:p>
          <a:p>
            <a:pPr lvl="1">
              <a:spcBef>
                <a:spcPct val="50000"/>
              </a:spcBef>
              <a:defRPr/>
            </a:pPr>
            <a:r>
              <a:rPr lang="en-US" smtClean="0"/>
              <a:t>identifying items at common level of granularity for comparison, evaluation </a:t>
            </a:r>
            <a:r>
              <a:rPr lang="en-US" sz="2000" smtClean="0"/>
              <a:t>(Chap.3)</a:t>
            </a:r>
          </a:p>
          <a:p>
            <a:pPr lvl="1">
              <a:spcBef>
                <a:spcPct val="50000"/>
              </a:spcBef>
              <a:defRPr/>
            </a:pPr>
            <a:r>
              <a:rPr lang="en-US" smtClean="0"/>
              <a:t>structuring large, complex specifications </a:t>
            </a:r>
            <a:r>
              <a:rPr lang="en-US" sz="2000" smtClean="0"/>
              <a:t>(Chap.4)</a:t>
            </a:r>
            <a:endParaRPr lang="en-US" smtClean="0"/>
          </a:p>
          <a:p>
            <a:pPr lvl="1">
              <a:spcBef>
                <a:spcPct val="50000"/>
              </a:spcBef>
              <a:defRPr/>
            </a:pPr>
            <a:r>
              <a:rPr lang="en-US" smtClean="0"/>
              <a:t>focusing inspection, validation, verification on structured specs </a:t>
            </a:r>
            <a:r>
              <a:rPr lang="en-US" sz="2000" smtClean="0"/>
              <a:t>(Chap.5)</a:t>
            </a:r>
          </a:p>
          <a:p>
            <a:pPr lvl="1">
              <a:spcBef>
                <a:spcPct val="50000"/>
              </a:spcBef>
              <a:defRPr/>
            </a:pPr>
            <a:r>
              <a:rPr lang="en-US" smtClean="0"/>
              <a:t>identifying change units, granularities of traceable items, derivation links for reqs evolution </a:t>
            </a:r>
            <a:r>
              <a:rPr lang="en-US" sz="2000" smtClean="0"/>
              <a:t>(Chap.6)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Þ</a:t>
            </a:r>
            <a:r>
              <a:rPr lang="en-US" smtClean="0">
                <a:latin typeface="Symbol" pitchFamily="18" charset="2"/>
              </a:rPr>
              <a:t> 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Model-driven</a:t>
            </a:r>
            <a:r>
              <a:rPr lang="en-US" smtClean="0"/>
              <a:t> approach to RE</a:t>
            </a:r>
          </a:p>
          <a:p>
            <a:pPr lvl="1">
              <a:defRPr/>
            </a:pPr>
            <a:endParaRPr lang="en-US" smtClean="0"/>
          </a:p>
        </p:txBody>
      </p:sp>
      <p:grpSp>
        <p:nvGrpSpPr>
          <p:cNvPr id="7172" name="Group 5"/>
          <p:cNvGrpSpPr>
            <a:grpSpLocks/>
          </p:cNvGrpSpPr>
          <p:nvPr/>
        </p:nvGrpSpPr>
        <p:grpSpPr bwMode="auto">
          <a:xfrm>
            <a:off x="179388" y="187325"/>
            <a:ext cx="1301750" cy="722313"/>
            <a:chOff x="2496" y="624"/>
            <a:chExt cx="1104" cy="672"/>
          </a:xfrm>
        </p:grpSpPr>
        <p:sp>
          <p:nvSpPr>
            <p:cNvPr id="1409030" name="Rectangle 6"/>
            <p:cNvSpPr>
              <a:spLocks noChangeArrowheads="1"/>
            </p:cNvSpPr>
            <p:nvPr/>
          </p:nvSpPr>
          <p:spPr bwMode="auto">
            <a:xfrm>
              <a:off x="2496" y="6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31" name="Rectangle 7"/>
            <p:cNvSpPr>
              <a:spLocks noChangeArrowheads="1"/>
            </p:cNvSpPr>
            <p:nvPr/>
          </p:nvSpPr>
          <p:spPr bwMode="auto">
            <a:xfrm>
              <a:off x="3216" y="110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32" name="Rectangle 8"/>
            <p:cNvSpPr>
              <a:spLocks noChangeArrowheads="1"/>
            </p:cNvSpPr>
            <p:nvPr/>
          </p:nvSpPr>
          <p:spPr bwMode="auto">
            <a:xfrm>
              <a:off x="2496" y="110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33" name="Oval 9"/>
            <p:cNvSpPr>
              <a:spLocks noChangeArrowheads="1"/>
            </p:cNvSpPr>
            <p:nvPr/>
          </p:nvSpPr>
          <p:spPr bwMode="auto">
            <a:xfrm>
              <a:off x="3119" y="1153"/>
              <a:ext cx="97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34" name="Oval 10"/>
            <p:cNvSpPr>
              <a:spLocks noChangeArrowheads="1"/>
            </p:cNvSpPr>
            <p:nvPr/>
          </p:nvSpPr>
          <p:spPr bwMode="auto">
            <a:xfrm>
              <a:off x="2880" y="1153"/>
              <a:ext cx="97" cy="9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35" name="Oval 11"/>
            <p:cNvSpPr>
              <a:spLocks noChangeArrowheads="1"/>
            </p:cNvSpPr>
            <p:nvPr/>
          </p:nvSpPr>
          <p:spPr bwMode="auto">
            <a:xfrm>
              <a:off x="2880" y="673"/>
              <a:ext cx="97" cy="9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36" name="Oval 12"/>
            <p:cNvSpPr>
              <a:spLocks noChangeArrowheads="1"/>
            </p:cNvSpPr>
            <p:nvPr/>
          </p:nvSpPr>
          <p:spPr bwMode="auto">
            <a:xfrm>
              <a:off x="2640" y="816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37" name="Oval 13"/>
            <p:cNvSpPr>
              <a:spLocks noChangeArrowheads="1"/>
            </p:cNvSpPr>
            <p:nvPr/>
          </p:nvSpPr>
          <p:spPr bwMode="auto">
            <a:xfrm>
              <a:off x="3360" y="1008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38" name="Line 14"/>
            <p:cNvSpPr>
              <a:spLocks noChangeShapeType="1"/>
            </p:cNvSpPr>
            <p:nvPr/>
          </p:nvSpPr>
          <p:spPr bwMode="auto">
            <a:xfrm>
              <a:off x="2977" y="1200"/>
              <a:ext cx="1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39" name="Line 15"/>
            <p:cNvSpPr>
              <a:spLocks noChangeShapeType="1"/>
            </p:cNvSpPr>
            <p:nvPr/>
          </p:nvSpPr>
          <p:spPr bwMode="auto">
            <a:xfrm flipV="1">
              <a:off x="3407" y="72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40" name="Line 16"/>
            <p:cNvSpPr>
              <a:spLocks noChangeShapeType="1"/>
            </p:cNvSpPr>
            <p:nvPr/>
          </p:nvSpPr>
          <p:spPr bwMode="auto">
            <a:xfrm>
              <a:off x="2977" y="720"/>
              <a:ext cx="4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41" name="Oval 17"/>
            <p:cNvSpPr>
              <a:spLocks noChangeArrowheads="1"/>
            </p:cNvSpPr>
            <p:nvPr/>
          </p:nvSpPr>
          <p:spPr bwMode="auto">
            <a:xfrm>
              <a:off x="2640" y="1008"/>
              <a:ext cx="96" cy="9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9042" name="Line 18"/>
            <p:cNvSpPr>
              <a:spLocks noChangeShapeType="1"/>
            </p:cNvSpPr>
            <p:nvPr/>
          </p:nvSpPr>
          <p:spPr bwMode="auto">
            <a:xfrm flipV="1">
              <a:off x="2689" y="91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64118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3363" y="182563"/>
            <a:ext cx="8653462" cy="762000"/>
          </a:xfrm>
        </p:spPr>
        <p:txBody>
          <a:bodyPr/>
          <a:lstStyle/>
          <a:p>
            <a:r>
              <a:rPr lang="en-US" altLang="en-US" smtClean="0"/>
              <a:t>Model-Driven RE</a:t>
            </a:r>
            <a:endParaRPr lang="en-US" altLang="en-US" sz="2000" smtClean="0"/>
          </a:p>
        </p:txBody>
      </p:sp>
      <p:sp>
        <p:nvSpPr>
          <p:cNvPr id="1394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3" y="927100"/>
            <a:ext cx="8729662" cy="27701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Model: 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abstract representation of system (</a:t>
            </a:r>
            <a:r>
              <a:rPr lang="fr-FR" i="1" smtClean="0"/>
              <a:t>as-is  </a:t>
            </a:r>
            <a:r>
              <a:rPr lang="fr-FR" sz="2000" smtClean="0"/>
              <a:t>or</a:t>
            </a:r>
            <a:r>
              <a:rPr lang="fr-FR" i="1" smtClean="0"/>
              <a:t> to-be</a:t>
            </a:r>
            <a:r>
              <a:rPr lang="fr-FR" smtClean="0"/>
              <a:t>)</a:t>
            </a:r>
          </a:p>
          <a:p>
            <a:pPr lvl="1">
              <a:defRPr/>
            </a:pPr>
            <a:r>
              <a:rPr lang="fr-FR" smtClean="0"/>
              <a:t>highlights, specifies, inter-relates key system features</a:t>
            </a:r>
          </a:p>
          <a:p>
            <a:pPr>
              <a:lnSpc>
                <a:spcPct val="160000"/>
              </a:lnSpc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Multi-view</a:t>
            </a:r>
            <a:r>
              <a:rPr lang="fr-FR" smtClean="0"/>
              <a:t> model: </a:t>
            </a:r>
          </a:p>
          <a:p>
            <a:pPr lvl="1">
              <a:defRPr/>
            </a:pPr>
            <a:r>
              <a:rPr lang="fr-FR" smtClean="0"/>
              <a:t>different system facets for requirements completeness</a:t>
            </a:r>
            <a:endParaRPr lang="en-US" smtClean="0"/>
          </a:p>
        </p:txBody>
      </p:sp>
      <p:pic>
        <p:nvPicPr>
          <p:cNvPr id="8196" name="Picture 1028" descr="state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3878263"/>
            <a:ext cx="2744787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029" descr="Fi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3870325"/>
            <a:ext cx="29194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03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822700"/>
            <a:ext cx="333692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4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39713"/>
            <a:ext cx="8653463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Why models for RE ?</a:t>
            </a:r>
            <a:endParaRPr lang="en-US" altLang="en-US" sz="2000" smtClean="0"/>
          </a:p>
        </p:txBody>
      </p:sp>
      <p:sp>
        <p:nvSpPr>
          <p:cNvPr id="13957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0363" y="1311275"/>
            <a:ext cx="8707437" cy="4911725"/>
          </a:xfrm>
        </p:spPr>
        <p:txBody>
          <a:bodyPr/>
          <a:lstStyle/>
          <a:p>
            <a:pPr algn="just">
              <a:defRPr/>
            </a:pPr>
            <a:r>
              <a:rPr kumimoji="0" lang="en-US" sz="2200" smtClean="0"/>
              <a:t>Focus on </a:t>
            </a:r>
            <a:r>
              <a:rPr kumimoji="0"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key aspects</a:t>
            </a:r>
            <a:r>
              <a:rPr kumimoji="0" lang="en-US" sz="2200" smtClean="0"/>
              <a:t>   (abstraction from multiple details)</a:t>
            </a:r>
          </a:p>
          <a:p>
            <a:pPr>
              <a:lnSpc>
                <a:spcPct val="140000"/>
              </a:lnSpc>
              <a:defRPr/>
            </a:pPr>
            <a:r>
              <a:rPr lang="en-US" sz="2200" smtClean="0"/>
              <a:t>Provides </a:t>
            </a:r>
            <a:r>
              <a:rPr kumimoji="0"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</a:t>
            </a:r>
            <a:r>
              <a:rPr kumimoji="0" lang="en-US" sz="2200" smtClean="0"/>
              <a:t> for RE activities</a:t>
            </a:r>
            <a:endParaRPr kumimoji="0" lang="en-US" smtClean="0"/>
          </a:p>
          <a:p>
            <a:pPr lvl="1">
              <a:spcBef>
                <a:spcPct val="10000"/>
              </a:spcBef>
              <a:defRPr/>
            </a:pPr>
            <a:r>
              <a:rPr kumimoji="0" lang="en-US" smtClean="0"/>
              <a:t>target for what must be elicited, evaluated, specified, consolidated, modified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0" lang="en-US" smtClean="0"/>
              <a:t>interface among RE activities: </a:t>
            </a:r>
            <a:r>
              <a:rPr kumimoji="0" lang="en-US" sz="2000" smtClean="0"/>
              <a:t>produce/consume model items</a:t>
            </a:r>
            <a:endParaRPr kumimoji="0" lang="en-US" smtClean="0"/>
          </a:p>
          <a:p>
            <a:pPr>
              <a:defRPr/>
            </a:pPr>
            <a:r>
              <a:rPr lang="fr-FR" sz="2200" smtClean="0"/>
              <a:t>Facilitates </a:t>
            </a:r>
            <a:r>
              <a:rPr lang="fr-FR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analysis</a:t>
            </a:r>
            <a:endParaRPr kumimoji="0" lang="en-US" sz="2200" smtClean="0"/>
          </a:p>
          <a:p>
            <a:pPr lvl="1" algn="just">
              <a:lnSpc>
                <a:spcPct val="50000"/>
              </a:lnSpc>
              <a:spcBef>
                <a:spcPct val="60000"/>
              </a:spcBef>
              <a:defRPr/>
            </a:pPr>
            <a:r>
              <a:rPr kumimoji="0" lang="en-US" smtClean="0"/>
              <a:t>support for early detection and fix of errors</a:t>
            </a:r>
            <a:endParaRPr kumimoji="0" lang="en-US" sz="2000" smtClean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kumimoji="0" lang="en-US" sz="2200" smtClean="0"/>
              <a:t>Support for understanding, explanation to stakeholders</a:t>
            </a:r>
          </a:p>
          <a:p>
            <a:pPr algn="just">
              <a:spcBef>
                <a:spcPct val="60000"/>
              </a:spcBef>
              <a:defRPr/>
            </a:pPr>
            <a:r>
              <a:rPr kumimoji="0" lang="en-US" sz="2200" smtClean="0"/>
              <a:t>Basis for making decisions</a:t>
            </a:r>
            <a:endParaRPr kumimoji="0" lang="en-US" smtClean="0"/>
          </a:p>
          <a:p>
            <a:pPr lvl="1" algn="just">
              <a:lnSpc>
                <a:spcPct val="60000"/>
              </a:lnSpc>
              <a:spcBef>
                <a:spcPct val="60000"/>
              </a:spcBef>
              <a:defRPr/>
            </a:pPr>
            <a:r>
              <a:rPr kumimoji="0" lang="en-US" smtClean="0"/>
              <a:t>multiple options made explicit</a:t>
            </a:r>
          </a:p>
          <a:p>
            <a:pPr algn="just">
              <a:lnSpc>
                <a:spcPct val="120000"/>
              </a:lnSpc>
              <a:defRPr/>
            </a:pPr>
            <a:r>
              <a:rPr kumimoji="0" lang="en-US" sz="2200" smtClean="0"/>
              <a:t>Basis for generating the requirements document (with tool)</a:t>
            </a:r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198438" y="168275"/>
          <a:ext cx="10271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Clip" r:id="rId4" imgW="1632600" imgH="1818360" progId="MS_ClipArt_Gallery.2">
                  <p:embed/>
                </p:oleObj>
              </mc:Choice>
              <mc:Fallback>
                <p:oleObj name="Clip" r:id="rId4" imgW="1632600" imgH="181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168275"/>
                        <a:ext cx="10271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8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Arc 2"/>
          <p:cNvSpPr>
            <a:spLocks/>
          </p:cNvSpPr>
          <p:nvPr/>
        </p:nvSpPr>
        <p:spPr bwMode="auto">
          <a:xfrm flipV="1">
            <a:off x="5316538" y="3852863"/>
            <a:ext cx="1411287" cy="762000"/>
          </a:xfrm>
          <a:custGeom>
            <a:avLst/>
            <a:gdLst>
              <a:gd name="G0" fmla="+- 20488 0 0"/>
              <a:gd name="G1" fmla="+- 21600 0 0"/>
              <a:gd name="G2" fmla="+- 21600 0 0"/>
              <a:gd name="T0" fmla="*/ 0 w 42088"/>
              <a:gd name="T1" fmla="*/ 14758 h 43200"/>
              <a:gd name="T2" fmla="*/ 1707 w 42088"/>
              <a:gd name="T3" fmla="*/ 32269 h 43200"/>
              <a:gd name="T4" fmla="*/ 20488 w 4208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88" h="43200" fill="none" extrusionOk="0">
                <a:moveTo>
                  <a:pt x="0" y="14758"/>
                </a:moveTo>
                <a:cubicBezTo>
                  <a:pt x="2943" y="5943"/>
                  <a:pt x="11195" y="-1"/>
                  <a:pt x="20488" y="0"/>
                </a:cubicBezTo>
                <a:cubicBezTo>
                  <a:pt x="32417" y="0"/>
                  <a:pt x="42088" y="9670"/>
                  <a:pt x="42088" y="21600"/>
                </a:cubicBezTo>
                <a:cubicBezTo>
                  <a:pt x="42088" y="33529"/>
                  <a:pt x="32417" y="43200"/>
                  <a:pt x="20488" y="43200"/>
                </a:cubicBezTo>
                <a:cubicBezTo>
                  <a:pt x="12717" y="43200"/>
                  <a:pt x="5545" y="39025"/>
                  <a:pt x="1706" y="32269"/>
                </a:cubicBezTo>
              </a:path>
              <a:path w="42088" h="43200" stroke="0" extrusionOk="0">
                <a:moveTo>
                  <a:pt x="0" y="14758"/>
                </a:moveTo>
                <a:cubicBezTo>
                  <a:pt x="2943" y="5943"/>
                  <a:pt x="11195" y="-1"/>
                  <a:pt x="20488" y="0"/>
                </a:cubicBezTo>
                <a:cubicBezTo>
                  <a:pt x="32417" y="0"/>
                  <a:pt x="42088" y="9670"/>
                  <a:pt x="42088" y="21600"/>
                </a:cubicBezTo>
                <a:cubicBezTo>
                  <a:pt x="42088" y="33529"/>
                  <a:pt x="32417" y="43200"/>
                  <a:pt x="20488" y="43200"/>
                </a:cubicBezTo>
                <a:cubicBezTo>
                  <a:pt x="12717" y="43200"/>
                  <a:pt x="5545" y="39025"/>
                  <a:pt x="1706" y="32269"/>
                </a:cubicBezTo>
                <a:lnTo>
                  <a:pt x="20488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114800" y="2555875"/>
          <a:ext cx="762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Clip" r:id="rId4" imgW="1632600" imgH="1818360" progId="MS_ClipArt_Gallery.2">
                  <p:embed/>
                </p:oleObj>
              </mc:Choice>
              <mc:Fallback>
                <p:oleObj name="Clip" r:id="rId4" imgW="1632600" imgH="181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55875"/>
                        <a:ext cx="7620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4"/>
          <p:cNvSpPr>
            <a:spLocks noGrp="1" noChangeArrowheads="1"/>
          </p:cNvSpPr>
          <p:nvPr>
            <p:ph type="title"/>
          </p:nvPr>
        </p:nvSpPr>
        <p:spPr>
          <a:xfrm>
            <a:off x="279400" y="217488"/>
            <a:ext cx="8628063" cy="668337"/>
          </a:xfrm>
          <a:noFill/>
        </p:spPr>
        <p:txBody>
          <a:bodyPr lIns="91440" tIns="45720" rIns="91440" bIns="45720" anchor="b"/>
          <a:lstStyle/>
          <a:p>
            <a:r>
              <a:rPr lang="en-GB" altLang="en-US" smtClean="0"/>
              <a:t>A goal-oriented approach to model-driven RE </a:t>
            </a:r>
          </a:p>
        </p:txBody>
      </p:sp>
      <p:sp>
        <p:nvSpPr>
          <p:cNvPr id="1408005" name="Text Box 5"/>
          <p:cNvSpPr txBox="1">
            <a:spLocks noChangeArrowheads="1"/>
          </p:cNvSpPr>
          <p:nvPr/>
        </p:nvSpPr>
        <p:spPr bwMode="auto">
          <a:xfrm>
            <a:off x="3702050" y="3017838"/>
            <a:ext cx="15192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2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modeling</a:t>
            </a:r>
            <a:endParaRPr lang="en-GB" sz="1800">
              <a:solidFill>
                <a:srgbClr val="004D66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57" name="AutoShape 6"/>
          <p:cNvCxnSpPr>
            <a:cxnSpLocks noChangeShapeType="1"/>
            <a:stCxn id="2064" idx="2"/>
          </p:cNvCxnSpPr>
          <p:nvPr/>
        </p:nvCxnSpPr>
        <p:spPr bwMode="auto">
          <a:xfrm rot="5400000">
            <a:off x="5376069" y="1200944"/>
            <a:ext cx="474662" cy="2235200"/>
          </a:xfrm>
          <a:prstGeom prst="bentConnector3">
            <a:avLst>
              <a:gd name="adj1" fmla="val 49833"/>
            </a:avLst>
          </a:prstGeom>
          <a:noFill/>
          <a:ln w="25400">
            <a:solidFill>
              <a:srgbClr val="0033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7"/>
          <p:cNvCxnSpPr>
            <a:cxnSpLocks noChangeShapeType="1"/>
            <a:stCxn id="2063" idx="2"/>
          </p:cNvCxnSpPr>
          <p:nvPr/>
        </p:nvCxnSpPr>
        <p:spPr bwMode="auto">
          <a:xfrm rot="16200000" flipH="1">
            <a:off x="3208338" y="1268413"/>
            <a:ext cx="474662" cy="2100262"/>
          </a:xfrm>
          <a:prstGeom prst="bentConnector3">
            <a:avLst>
              <a:gd name="adj1" fmla="val 49833"/>
            </a:avLst>
          </a:prstGeom>
          <a:noFill/>
          <a:ln w="25400">
            <a:solidFill>
              <a:srgbClr val="0033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8"/>
          <p:cNvCxnSpPr>
            <a:cxnSpLocks noChangeShapeType="1"/>
          </p:cNvCxnSpPr>
          <p:nvPr/>
        </p:nvCxnSpPr>
        <p:spPr bwMode="auto">
          <a:xfrm>
            <a:off x="4478338" y="3397250"/>
            <a:ext cx="3175" cy="346075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8009" name="Text Box 9"/>
          <p:cNvSpPr txBox="1">
            <a:spLocks noChangeArrowheads="1"/>
          </p:cNvSpPr>
          <p:nvPr/>
        </p:nvSpPr>
        <p:spPr bwMode="auto">
          <a:xfrm>
            <a:off x="2220913" y="5127625"/>
            <a:ext cx="437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GB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generation of RE deliverables</a:t>
            </a:r>
            <a:endParaRPr lang="en-GB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2061" name="AutoShape 10"/>
          <p:cNvCxnSpPr>
            <a:cxnSpLocks noChangeShapeType="1"/>
            <a:endCxn id="1408009" idx="0"/>
          </p:cNvCxnSpPr>
          <p:nvPr/>
        </p:nvCxnSpPr>
        <p:spPr bwMode="auto">
          <a:xfrm>
            <a:off x="4381500" y="4779963"/>
            <a:ext cx="25400" cy="347662"/>
          </a:xfrm>
          <a:prstGeom prst="straightConnector1">
            <a:avLst/>
          </a:prstGeom>
          <a:noFill/>
          <a:ln w="25400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38800"/>
            <a:ext cx="1143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Text Box 12"/>
          <p:cNvSpPr txBox="1">
            <a:spLocks noChangeArrowheads="1"/>
          </p:cNvSpPr>
          <p:nvPr/>
        </p:nvSpPr>
        <p:spPr bwMode="auto">
          <a:xfrm>
            <a:off x="1624013" y="1624013"/>
            <a:ext cx="154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i="1">
                <a:solidFill>
                  <a:srgbClr val="004D66"/>
                </a:solidFill>
                <a:effectLst/>
                <a:latin typeface="Arial" pitchFamily="34" charset="0"/>
              </a:rPr>
              <a:t>interviews</a:t>
            </a:r>
            <a:endParaRPr lang="en-GB" altLang="en-US" sz="1800" i="1">
              <a:solidFill>
                <a:srgbClr val="004D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4" name="Text Box 13"/>
          <p:cNvSpPr txBox="1">
            <a:spLocks noChangeArrowheads="1"/>
          </p:cNvSpPr>
          <p:nvPr/>
        </p:nvSpPr>
        <p:spPr bwMode="auto">
          <a:xfrm>
            <a:off x="5892800" y="1624013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i="1">
                <a:solidFill>
                  <a:srgbClr val="004D66"/>
                </a:solidFill>
                <a:effectLst/>
                <a:latin typeface="Arial" pitchFamily="34" charset="0"/>
              </a:rPr>
              <a:t>documents</a:t>
            </a:r>
            <a:endParaRPr lang="en-GB" altLang="en-US" sz="1800">
              <a:solidFill>
                <a:srgbClr val="004D66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6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63880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2519363" y="6146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solidFill>
                  <a:srgbClr val="003366"/>
                </a:solidFill>
                <a:effectLst/>
                <a:latin typeface="Arial" pitchFamily="34" charset="0"/>
              </a:rPr>
              <a:t>.html</a:t>
            </a:r>
            <a:endParaRPr lang="en-GB" altLang="en-US"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7" name="Text Box 16"/>
          <p:cNvSpPr txBox="1">
            <a:spLocks noChangeArrowheads="1"/>
          </p:cNvSpPr>
          <p:nvPr/>
        </p:nvSpPr>
        <p:spPr bwMode="auto">
          <a:xfrm>
            <a:off x="7062788" y="5507038"/>
            <a:ext cx="1174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solidFill>
                  <a:srgbClr val="003366"/>
                </a:solidFill>
                <a:effectLst/>
                <a:latin typeface="Arial" pitchFamily="34" charset="0"/>
              </a:rPr>
              <a:t>.rtf</a:t>
            </a:r>
          </a:p>
          <a:p>
            <a:pPr>
              <a:spcBef>
                <a:spcPct val="0"/>
              </a:spcBef>
            </a:pPr>
            <a:r>
              <a:rPr lang="en-GB" altLang="en-US">
                <a:solidFill>
                  <a:srgbClr val="003366"/>
                </a:solidFill>
                <a:effectLst/>
                <a:latin typeface="Arial" pitchFamily="34" charset="0"/>
              </a:rPr>
              <a:t>.pdf</a:t>
            </a:r>
          </a:p>
          <a:p>
            <a:pPr>
              <a:spcBef>
                <a:spcPct val="0"/>
              </a:spcBef>
            </a:pPr>
            <a:r>
              <a:rPr lang="en-GB" altLang="en-US">
                <a:solidFill>
                  <a:srgbClr val="003366"/>
                </a:solidFill>
                <a:effectLst/>
                <a:latin typeface="Arial" pitchFamily="34" charset="0"/>
              </a:rPr>
              <a:t>.mif</a:t>
            </a:r>
            <a:endParaRPr lang="en-GB" altLang="en-US"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51" name="Object 17"/>
          <p:cNvGraphicFramePr>
            <a:graphicFrameLocks noChangeAspect="1"/>
          </p:cNvGraphicFramePr>
          <p:nvPr/>
        </p:nvGraphicFramePr>
        <p:xfrm>
          <a:off x="7675563" y="1304925"/>
          <a:ext cx="12573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Clip" r:id="rId8" imgW="1258200" imgH="1103040" progId="MS_ClipArt_Gallery.2">
                  <p:embed/>
                </p:oleObj>
              </mc:Choice>
              <mc:Fallback>
                <p:oleObj name="Clip" r:id="rId8" imgW="1258200" imgH="1103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1304925"/>
                        <a:ext cx="12573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8"/>
          <p:cNvGraphicFramePr>
            <a:graphicFrameLocks noChangeAspect="1"/>
          </p:cNvGraphicFramePr>
          <p:nvPr/>
        </p:nvGraphicFramePr>
        <p:xfrm>
          <a:off x="333375" y="1425575"/>
          <a:ext cx="12192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Bitmap Image" r:id="rId10" imgW="3191320" imgH="2314286" progId="Paint.Picture">
                  <p:embed/>
                </p:oleObj>
              </mc:Choice>
              <mc:Fallback>
                <p:oleObj name="Bitmap Image" r:id="rId10" imgW="3191320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425575"/>
                        <a:ext cx="12192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8019" name="Line 19"/>
          <p:cNvSpPr>
            <a:spLocks noChangeShapeType="1"/>
          </p:cNvSpPr>
          <p:nvPr/>
        </p:nvSpPr>
        <p:spPr bwMode="auto">
          <a:xfrm>
            <a:off x="2438400" y="6172200"/>
            <a:ext cx="35814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b"/>
          <a:lstStyle/>
          <a:p>
            <a:pPr>
              <a:defRPr/>
            </a:pPr>
            <a:endParaRPr lang="en-GB"/>
          </a:p>
        </p:txBody>
      </p:sp>
      <p:sp>
        <p:nvSpPr>
          <p:cNvPr id="1408020" name="Line 20"/>
          <p:cNvSpPr>
            <a:spLocks noChangeShapeType="1"/>
          </p:cNvSpPr>
          <p:nvPr/>
        </p:nvSpPr>
        <p:spPr bwMode="auto">
          <a:xfrm>
            <a:off x="4419600" y="5649913"/>
            <a:ext cx="0" cy="504825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n-GB"/>
          </a:p>
        </p:txBody>
      </p:sp>
      <p:pic>
        <p:nvPicPr>
          <p:cNvPr id="2070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43325"/>
            <a:ext cx="19050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1" name="Text Box 22"/>
          <p:cNvSpPr txBox="1">
            <a:spLocks noChangeArrowheads="1"/>
          </p:cNvSpPr>
          <p:nvPr/>
        </p:nvSpPr>
        <p:spPr bwMode="auto">
          <a:xfrm>
            <a:off x="3460750" y="1755775"/>
            <a:ext cx="242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i="1">
                <a:solidFill>
                  <a:srgbClr val="004D66"/>
                </a:solidFill>
                <a:effectLst/>
                <a:latin typeface="Arial" pitchFamily="34" charset="0"/>
              </a:rPr>
              <a:t>existing systems</a:t>
            </a:r>
            <a:endParaRPr lang="en-GB" altLang="en-US" sz="1800">
              <a:solidFill>
                <a:srgbClr val="004D66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72" name="Picture 23" descr="C:\Program Files\Fichiers communs\Microsoft Shared\Clipart\cagcat50\BS00580_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52525"/>
            <a:ext cx="839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3" name="Object 24"/>
          <p:cNvGraphicFramePr>
            <a:graphicFrameLocks noChangeAspect="1"/>
          </p:cNvGraphicFramePr>
          <p:nvPr/>
        </p:nvGraphicFramePr>
        <p:xfrm>
          <a:off x="6815138" y="3633788"/>
          <a:ext cx="11366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PhotoSuite Image" r:id="rId14" imgW="3990960" imgH="3790800" progId="PhotoSuite.Image">
                  <p:embed/>
                </p:oleObj>
              </mc:Choice>
              <mc:Fallback>
                <p:oleObj name="PhotoSuite Image" r:id="rId14" imgW="3990960" imgH="3790800" progId="PhotoSuite.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3633788"/>
                        <a:ext cx="113665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3" name="Picture 25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57613"/>
            <a:ext cx="134143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8026" name="Text Box 26"/>
          <p:cNvSpPr txBox="1">
            <a:spLocks noChangeArrowheads="1"/>
          </p:cNvSpPr>
          <p:nvPr/>
        </p:nvSpPr>
        <p:spPr bwMode="auto">
          <a:xfrm>
            <a:off x="2024063" y="3286125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2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analysis</a:t>
            </a:r>
            <a:endParaRPr lang="en-GB" sz="1800">
              <a:solidFill>
                <a:srgbClr val="004D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408027" name="Arc 27"/>
          <p:cNvSpPr>
            <a:spLocks/>
          </p:cNvSpPr>
          <p:nvPr/>
        </p:nvSpPr>
        <p:spPr bwMode="auto">
          <a:xfrm flipH="1" flipV="1">
            <a:off x="2038350" y="3840163"/>
            <a:ext cx="1411288" cy="762000"/>
          </a:xfrm>
          <a:custGeom>
            <a:avLst/>
            <a:gdLst>
              <a:gd name="G0" fmla="+- 20488 0 0"/>
              <a:gd name="G1" fmla="+- 21600 0 0"/>
              <a:gd name="G2" fmla="+- 21600 0 0"/>
              <a:gd name="T0" fmla="*/ 0 w 42088"/>
              <a:gd name="T1" fmla="*/ 14758 h 43200"/>
              <a:gd name="T2" fmla="*/ 1707 w 42088"/>
              <a:gd name="T3" fmla="*/ 32269 h 43200"/>
              <a:gd name="T4" fmla="*/ 20488 w 4208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88" h="43200" fill="none" extrusionOk="0">
                <a:moveTo>
                  <a:pt x="0" y="14758"/>
                </a:moveTo>
                <a:cubicBezTo>
                  <a:pt x="2943" y="5943"/>
                  <a:pt x="11195" y="-1"/>
                  <a:pt x="20488" y="0"/>
                </a:cubicBezTo>
                <a:cubicBezTo>
                  <a:pt x="32417" y="0"/>
                  <a:pt x="42088" y="9670"/>
                  <a:pt x="42088" y="21600"/>
                </a:cubicBezTo>
                <a:cubicBezTo>
                  <a:pt x="42088" y="33529"/>
                  <a:pt x="32417" y="43200"/>
                  <a:pt x="20488" y="43200"/>
                </a:cubicBezTo>
                <a:cubicBezTo>
                  <a:pt x="12717" y="43200"/>
                  <a:pt x="5545" y="39025"/>
                  <a:pt x="1706" y="32269"/>
                </a:cubicBezTo>
              </a:path>
              <a:path w="42088" h="43200" stroke="0" extrusionOk="0">
                <a:moveTo>
                  <a:pt x="0" y="14758"/>
                </a:moveTo>
                <a:cubicBezTo>
                  <a:pt x="2943" y="5943"/>
                  <a:pt x="11195" y="-1"/>
                  <a:pt x="20488" y="0"/>
                </a:cubicBezTo>
                <a:cubicBezTo>
                  <a:pt x="32417" y="0"/>
                  <a:pt x="42088" y="9670"/>
                  <a:pt x="42088" y="21600"/>
                </a:cubicBezTo>
                <a:cubicBezTo>
                  <a:pt x="42088" y="33529"/>
                  <a:pt x="32417" y="43200"/>
                  <a:pt x="20488" y="43200"/>
                </a:cubicBezTo>
                <a:cubicBezTo>
                  <a:pt x="12717" y="43200"/>
                  <a:pt x="5545" y="39025"/>
                  <a:pt x="1706" y="32269"/>
                </a:cubicBezTo>
                <a:lnTo>
                  <a:pt x="20488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26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038" y="1285875"/>
            <a:ext cx="8551862" cy="3694113"/>
          </a:xfrm>
        </p:spPr>
        <p:txBody>
          <a:bodyPr/>
          <a:lstStyle/>
          <a:p>
            <a:pPr>
              <a:defRPr/>
            </a:pPr>
            <a:r>
              <a:rPr lang="en-US" altLang="en-US" sz="2200" smtClean="0"/>
              <a:t>Concentrates on solid, replicable RE </a:t>
            </a:r>
            <a:r>
              <a:rPr lang="en-US" alt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techniques </a:t>
            </a:r>
            <a:endParaRPr lang="en-US" altLang="en-US" sz="2200" smtClean="0"/>
          </a:p>
          <a:p>
            <a:pPr>
              <a:defRPr/>
            </a:pPr>
            <a:r>
              <a:rPr lang="en-US" altLang="en-US" sz="2200" smtClean="0"/>
              <a:t>Emphasizes model </a:t>
            </a:r>
            <a:r>
              <a:rPr lang="en-US" alt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construction, </a:t>
            </a:r>
            <a:r>
              <a:rPr lang="en-US" altLang="en-US" sz="2200" smtClean="0"/>
              <a:t>beyond mere use of diagrammatic notations</a:t>
            </a:r>
            <a:endParaRPr lang="en-US" altLang="en-US" sz="2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altLang="en-US" smtClean="0"/>
              <a:t>heuristic rules, tactics, modeling patterns, bad smells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altLang="en-US" smtClean="0"/>
              <a:t>UML compliance wherever possible</a:t>
            </a:r>
          </a:p>
          <a:p>
            <a:pPr lvl="2">
              <a:lnSpc>
                <a:spcPct val="13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en-US" smtClean="0"/>
              <a:t>nified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mtClean="0"/>
              <a:t>odeling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mtClean="0"/>
              <a:t>anguage, de facto standards</a:t>
            </a:r>
          </a:p>
          <a:p>
            <a:pPr lvl="2">
              <a:lnSpc>
                <a:spcPct val="13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US" altLang="en-US" smtClean="0"/>
              <a:t>Specific diagrams when not supported by UML (</a:t>
            </a:r>
            <a:r>
              <a:rPr lang="en-US" altLang="en-US" sz="1800" smtClean="0"/>
              <a:t>e.g.</a:t>
            </a:r>
            <a:r>
              <a:rPr lang="en-US" altLang="en-US" smtClean="0"/>
              <a:t> goals)</a:t>
            </a:r>
          </a:p>
          <a:p>
            <a:pPr>
              <a:defRPr/>
            </a:pPr>
            <a:r>
              <a:rPr lang="en-US" altLang="en-US" sz="2200" smtClean="0"/>
              <a:t>Based on case studies in a variety of domains</a:t>
            </a:r>
            <a:endParaRPr lang="en-US" altLang="en-US" smtClean="0"/>
          </a:p>
        </p:txBody>
      </p:sp>
      <p:sp>
        <p:nvSpPr>
          <p:cNvPr id="3079" name="Rectangle 3"/>
          <p:cNvSpPr>
            <a:spLocks noChangeArrowheads="1"/>
          </p:cNvSpPr>
          <p:nvPr>
            <p:ph type="title"/>
          </p:nvPr>
        </p:nvSpPr>
        <p:spPr>
          <a:xfrm>
            <a:off x="1298575" y="260350"/>
            <a:ext cx="7519988" cy="7620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The lectures will summarize book chapters, see details there !</a:t>
            </a:r>
          </a:p>
        </p:txBody>
      </p:sp>
      <p:grpSp>
        <p:nvGrpSpPr>
          <p:cNvPr id="3080" name="Group 4"/>
          <p:cNvGrpSpPr>
            <a:grpSpLocks/>
          </p:cNvGrpSpPr>
          <p:nvPr/>
        </p:nvGrpSpPr>
        <p:grpSpPr bwMode="auto">
          <a:xfrm>
            <a:off x="862013" y="5022850"/>
            <a:ext cx="7451725" cy="1338263"/>
            <a:chOff x="650" y="2638"/>
            <a:chExt cx="4694" cy="843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650" y="2638"/>
            <a:ext cx="785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4" name="Clip" r:id="rId4" imgW="707040" imgH="759960" progId="MS_ClipArt_Gallery.2">
                    <p:embed/>
                  </p:oleObj>
                </mc:Choice>
                <mc:Fallback>
                  <p:oleObj name="Clip" r:id="rId4" imgW="707040" imgH="759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" y="2638"/>
                          <a:ext cx="785" cy="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6"/>
            <p:cNvGraphicFramePr>
              <a:graphicFrameLocks noChangeAspect="1"/>
            </p:cNvGraphicFramePr>
            <p:nvPr/>
          </p:nvGraphicFramePr>
          <p:xfrm flipH="1">
            <a:off x="1858" y="2690"/>
            <a:ext cx="1082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5" name="Clip" r:id="rId6" imgW="5096880" imgH="2642760" progId="MS_ClipArt_Gallery.2">
                    <p:embed/>
                  </p:oleObj>
                </mc:Choice>
                <mc:Fallback>
                  <p:oleObj name="Clip" r:id="rId6" imgW="5096880" imgH="2642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58" y="2690"/>
                          <a:ext cx="1082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7"/>
            <p:cNvGraphicFramePr>
              <a:graphicFrameLocks noChangeAspect="1"/>
            </p:cNvGraphicFramePr>
            <p:nvPr/>
          </p:nvGraphicFramePr>
          <p:xfrm>
            <a:off x="4609" y="2646"/>
            <a:ext cx="735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6" name="Clip" r:id="rId8" imgW="1088640" imgH="1174680" progId="MS_ClipArt_Gallery.2">
                    <p:embed/>
                  </p:oleObj>
                </mc:Choice>
                <mc:Fallback>
                  <p:oleObj name="Clip" r:id="rId8" imgW="1088640" imgH="11746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2646"/>
                          <a:ext cx="735" cy="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8"/>
            <p:cNvGraphicFramePr>
              <a:graphicFrameLocks noChangeAspect="1"/>
            </p:cNvGraphicFramePr>
            <p:nvPr/>
          </p:nvGraphicFramePr>
          <p:xfrm>
            <a:off x="3237" y="2663"/>
            <a:ext cx="968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7" name="Bitmap Image" r:id="rId10" imgW="3191320" imgH="2314286" progId="Paint.Picture">
                    <p:embed/>
                  </p:oleObj>
                </mc:Choice>
                <mc:Fallback>
                  <p:oleObj name="Bitmap Image" r:id="rId10" imgW="3191320" imgH="231428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2663"/>
                          <a:ext cx="968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5835650"/>
            <a:ext cx="1176338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WileyCov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7150"/>
            <a:ext cx="9937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822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What models for RE ?</a:t>
            </a:r>
            <a:endParaRPr lang="en-AU" altLang="en-US" smtClean="0"/>
          </a:p>
        </p:txBody>
      </p:sp>
      <p:sp>
        <p:nvSpPr>
          <p:cNvPr id="1397763" name="Line 3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97764" name="Line 4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97765" name="Rectangle 5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7767" name="Text Box 7"/>
          <p:cNvSpPr txBox="1">
            <a:spLocks noChangeArrowheads="1"/>
          </p:cNvSpPr>
          <p:nvPr/>
        </p:nvSpPr>
        <p:spPr bwMode="auto">
          <a:xfrm>
            <a:off x="1901825" y="2894013"/>
            <a:ext cx="1649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why</a:t>
            </a:r>
            <a:r>
              <a:rPr lang="fr-BE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FR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9224" name="Picture 8" descr="Wiley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7150"/>
            <a:ext cx="7731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7769" name="Text Box 9"/>
          <p:cNvSpPr txBox="1">
            <a:spLocks noChangeArrowheads="1"/>
          </p:cNvSpPr>
          <p:nvPr/>
        </p:nvSpPr>
        <p:spPr bwMode="auto">
          <a:xfrm>
            <a:off x="1590675" y="1050925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Goals 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 7, 8)</a:t>
            </a:r>
            <a:endParaRPr lang="fr-FR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3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What models for RE ?</a:t>
            </a:r>
            <a:endParaRPr lang="en-AU" altLang="en-US" smtClean="0"/>
          </a:p>
        </p:txBody>
      </p:sp>
      <p:sp>
        <p:nvSpPr>
          <p:cNvPr id="1398787" name="Text Box 3"/>
          <p:cNvSpPr txBox="1">
            <a:spLocks noChangeArrowheads="1"/>
          </p:cNvSpPr>
          <p:nvPr/>
        </p:nvSpPr>
        <p:spPr bwMode="auto">
          <a:xfrm>
            <a:off x="5684838" y="1065213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Risks 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(Chap.9)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398788" name="Line 4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98789" name="Line 5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98790" name="Rectangle 6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8792" name="Text Box 8"/>
          <p:cNvSpPr txBox="1">
            <a:spLocks noChangeArrowheads="1"/>
          </p:cNvSpPr>
          <p:nvPr/>
        </p:nvSpPr>
        <p:spPr bwMode="auto">
          <a:xfrm>
            <a:off x="1887538" y="2894013"/>
            <a:ext cx="164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why</a:t>
            </a:r>
            <a:r>
              <a:rPr lang="fr-BE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FR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0" descr="Wiley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7150"/>
            <a:ext cx="7731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8795" name="Text Box 11"/>
          <p:cNvSpPr txBox="1">
            <a:spLocks noChangeArrowheads="1"/>
          </p:cNvSpPr>
          <p:nvPr/>
        </p:nvSpPr>
        <p:spPr bwMode="auto">
          <a:xfrm>
            <a:off x="1590675" y="1050925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Goals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 7, </a:t>
            </a:r>
            <a:r>
              <a:rPr lang="fr-BE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8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)</a:t>
            </a:r>
            <a:endParaRPr lang="fr-FR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07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What models for RE ?</a:t>
            </a:r>
            <a:endParaRPr lang="en-AU" altLang="en-US" smtClean="0"/>
          </a:p>
        </p:txBody>
      </p:sp>
      <p:sp>
        <p:nvSpPr>
          <p:cNvPr id="1399811" name="Text Box 3"/>
          <p:cNvSpPr txBox="1">
            <a:spLocks noChangeArrowheads="1"/>
          </p:cNvSpPr>
          <p:nvPr/>
        </p:nvSpPr>
        <p:spPr bwMode="auto">
          <a:xfrm>
            <a:off x="531813" y="3709988"/>
            <a:ext cx="422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Conceptual objects 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(Chap.10)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 sz="20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99812" name="Line 4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99813" name="Line 5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99814" name="Rectangle 6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151313"/>
            <a:ext cx="4024312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9816" name="Text Box 8"/>
          <p:cNvSpPr txBox="1">
            <a:spLocks noChangeArrowheads="1"/>
          </p:cNvSpPr>
          <p:nvPr/>
        </p:nvSpPr>
        <p:spPr bwMode="auto">
          <a:xfrm>
            <a:off x="1992313" y="5889625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on what?</a:t>
            </a:r>
            <a:endParaRPr lang="fr-BE" b="1" i="1">
              <a:solidFill>
                <a:schemeClr val="folHlink"/>
              </a:solidFill>
              <a:effectLst/>
              <a:latin typeface="Verdana" pitchFamily="34" charset="0"/>
            </a:endParaRP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9818" name="Text Box 10"/>
          <p:cNvSpPr txBox="1">
            <a:spLocks noChangeArrowheads="1"/>
          </p:cNvSpPr>
          <p:nvPr/>
        </p:nvSpPr>
        <p:spPr bwMode="auto">
          <a:xfrm>
            <a:off x="1901825" y="2879725"/>
            <a:ext cx="1649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/>
                <a:latin typeface="Verdana" pitchFamily="34" charset="0"/>
              </a:rPr>
              <a:t>why</a:t>
            </a:r>
            <a:r>
              <a:rPr lang="fr-BE" sz="160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fr-BE">
                <a:solidFill>
                  <a:schemeClr val="hlink"/>
                </a:solidFill>
                <a:effectLst/>
                <a:latin typeface="Verdana" pitchFamily="34" charset="0"/>
              </a:rPr>
              <a:t>?</a:t>
            </a:r>
            <a:endParaRPr lang="fr-FR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9820" name="Text Box 12"/>
          <p:cNvSpPr txBox="1">
            <a:spLocks noChangeArrowheads="1"/>
          </p:cNvSpPr>
          <p:nvPr/>
        </p:nvSpPr>
        <p:spPr bwMode="auto">
          <a:xfrm>
            <a:off x="5684838" y="1065213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Risks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(Chap.9)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1277" name="Picture 13" descr="WileyCo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7150"/>
            <a:ext cx="7731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9822" name="Text Box 14"/>
          <p:cNvSpPr txBox="1">
            <a:spLocks noChangeArrowheads="1"/>
          </p:cNvSpPr>
          <p:nvPr/>
        </p:nvSpPr>
        <p:spPr bwMode="auto">
          <a:xfrm>
            <a:off x="1590675" y="1050925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Goals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 7, 8)</a:t>
            </a:r>
            <a:endParaRPr lang="fr-FR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19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What models for RE ?</a:t>
            </a:r>
            <a:endParaRPr lang="en-AU" altLang="en-US" smtClean="0"/>
          </a:p>
        </p:txBody>
      </p:sp>
      <p:sp>
        <p:nvSpPr>
          <p:cNvPr id="1400835" name="Text Box 3"/>
          <p:cNvSpPr txBox="1">
            <a:spLocks noChangeArrowheads="1"/>
          </p:cNvSpPr>
          <p:nvPr/>
        </p:nvSpPr>
        <p:spPr bwMode="auto">
          <a:xfrm>
            <a:off x="5581650" y="3752850"/>
            <a:ext cx="250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Agents</a:t>
            </a: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(Chap.11)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0836" name="Line 4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00837" name="Line 5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00838" name="Rectangle 6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151313"/>
            <a:ext cx="4024312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992313" y="5889625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BE" altLang="en-US">
                <a:solidFill>
                  <a:schemeClr val="hlink"/>
                </a:solidFill>
                <a:effectLst/>
                <a:latin typeface="Verdana" pitchFamily="34" charset="0"/>
              </a:rPr>
              <a:t>on what?</a:t>
            </a:r>
            <a:endParaRPr lang="fr-BE" altLang="en-US" b="1" i="1">
              <a:solidFill>
                <a:schemeClr val="folHlink"/>
              </a:solidFill>
              <a:effectLst/>
              <a:latin typeface="Verdana" pitchFamily="34" charset="0"/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901825" y="2908300"/>
            <a:ext cx="164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fr-BE" altLang="en-US">
                <a:solidFill>
                  <a:schemeClr val="hlink"/>
                </a:solidFill>
                <a:effectLst/>
                <a:latin typeface="Verdana" pitchFamily="34" charset="0"/>
              </a:rPr>
              <a:t>why</a:t>
            </a:r>
            <a:r>
              <a:rPr lang="fr-BE" altLang="en-US" sz="160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fr-BE" altLang="en-US">
                <a:solidFill>
                  <a:schemeClr val="hlink"/>
                </a:solidFill>
                <a:effectLst/>
                <a:latin typeface="Verdana" pitchFamily="34" charset="0"/>
              </a:rPr>
              <a:t>?</a:t>
            </a:r>
            <a:endParaRPr lang="fr-FR" altLang="en-US" b="1">
              <a:solidFill>
                <a:schemeClr val="hlink"/>
              </a:solidFill>
              <a:effectLst/>
              <a:latin typeface="Verdana" pitchFamily="34" charset="0"/>
            </a:endParaRPr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536700"/>
            <a:ext cx="39052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4211638"/>
            <a:ext cx="3779838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0845" name="Text Box 13"/>
          <p:cNvSpPr txBox="1">
            <a:spLocks noChangeArrowheads="1"/>
          </p:cNvSpPr>
          <p:nvPr/>
        </p:nvSpPr>
        <p:spPr bwMode="auto">
          <a:xfrm>
            <a:off x="6021388" y="5888038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who</a:t>
            </a:r>
            <a:r>
              <a:rPr lang="fr-BE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sz="2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400846" name="Text Box 14"/>
          <p:cNvSpPr txBox="1">
            <a:spLocks noChangeArrowheads="1"/>
          </p:cNvSpPr>
          <p:nvPr/>
        </p:nvSpPr>
        <p:spPr bwMode="auto">
          <a:xfrm>
            <a:off x="1590675" y="1050925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Goals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 7, 8)</a:t>
            </a:r>
            <a:endParaRPr lang="fr-FR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0847" name="Text Box 15"/>
          <p:cNvSpPr txBox="1">
            <a:spLocks noChangeArrowheads="1"/>
          </p:cNvSpPr>
          <p:nvPr/>
        </p:nvSpPr>
        <p:spPr bwMode="auto">
          <a:xfrm>
            <a:off x="5684838" y="1065213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Risks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(Chap.9)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0848" name="Text Box 16"/>
          <p:cNvSpPr txBox="1">
            <a:spLocks noChangeArrowheads="1"/>
          </p:cNvSpPr>
          <p:nvPr/>
        </p:nvSpPr>
        <p:spPr bwMode="auto">
          <a:xfrm>
            <a:off x="531813" y="3709988"/>
            <a:ext cx="422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Conceptual objects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(Chap.10)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 sz="20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2305" name="Picture 17" descr="WileyCo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7150"/>
            <a:ext cx="7731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639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What models for RE ?</a:t>
            </a:r>
            <a:endParaRPr lang="en-AU" altLang="en-US" smtClean="0"/>
          </a:p>
        </p:txBody>
      </p:sp>
      <p:sp>
        <p:nvSpPr>
          <p:cNvPr id="1401859" name="Text Box 3"/>
          <p:cNvSpPr txBox="1">
            <a:spLocks noChangeArrowheads="1"/>
          </p:cNvSpPr>
          <p:nvPr/>
        </p:nvSpPr>
        <p:spPr bwMode="auto">
          <a:xfrm>
            <a:off x="963613" y="1082675"/>
            <a:ext cx="309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Operations </a:t>
            </a:r>
            <a:r>
              <a:rPr lang="fr-B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(Chap.12)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1860" name="Line 4"/>
          <p:cNvSpPr>
            <a:spLocks noChangeShapeType="1"/>
          </p:cNvSpPr>
          <p:nvPr/>
        </p:nvSpPr>
        <p:spPr bwMode="auto">
          <a:xfrm flipH="1">
            <a:off x="4702175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01861" name="Line 5"/>
          <p:cNvSpPr>
            <a:spLocks noChangeShapeType="1"/>
          </p:cNvSpPr>
          <p:nvPr/>
        </p:nvSpPr>
        <p:spPr bwMode="auto">
          <a:xfrm flipV="1">
            <a:off x="503238" y="3962400"/>
            <a:ext cx="8302625" cy="12700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01862" name="Rectangle 6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562100"/>
            <a:ext cx="38322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1864" name="Text Box 8"/>
          <p:cNvSpPr txBox="1">
            <a:spLocks noChangeArrowheads="1"/>
          </p:cNvSpPr>
          <p:nvPr/>
        </p:nvSpPr>
        <p:spPr bwMode="auto">
          <a:xfrm>
            <a:off x="1820863" y="2933700"/>
            <a:ext cx="163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what</a:t>
            </a:r>
            <a:r>
              <a:rPr lang="fr-BE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sz="1400" b="1">
              <a:solidFill>
                <a:srgbClr val="993300"/>
              </a:solidFill>
              <a:effectLst/>
              <a:latin typeface="Verdana" pitchFamily="34" charset="0"/>
            </a:endParaRPr>
          </a:p>
        </p:txBody>
      </p:sp>
      <p:pic>
        <p:nvPicPr>
          <p:cNvPr id="13321" name="Picture 9" descr="Wiley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7150"/>
            <a:ext cx="7731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32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06375"/>
            <a:ext cx="6430963" cy="762000"/>
          </a:xfrm>
        </p:spPr>
        <p:txBody>
          <a:bodyPr/>
          <a:lstStyle/>
          <a:p>
            <a:r>
              <a:rPr lang="en-US" altLang="en-US" smtClean="0"/>
              <a:t>What are goals?</a:t>
            </a:r>
            <a:endParaRPr lang="en-US" altLang="en-US" sz="2000" smtClean="0"/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925513"/>
            <a:ext cx="8904287" cy="573563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</a:t>
            </a:r>
            <a:r>
              <a:rPr lang="fr-BE" altLang="en-US" smtClean="0"/>
              <a:t> </a:t>
            </a:r>
            <a:r>
              <a:rPr lang="en-US" altLang="en-US" smtClean="0"/>
              <a:t>prescriptive statement of intent</a:t>
            </a:r>
            <a:r>
              <a:rPr lang="fr-BE" altLang="en-US" smtClean="0"/>
              <a:t> the</a:t>
            </a:r>
            <a:r>
              <a:rPr lang="en-US" altLang="en-US" smtClean="0"/>
              <a:t> system</a:t>
            </a:r>
            <a:r>
              <a:rPr lang="fr-BE" altLang="en-US" smtClean="0"/>
              <a:t> should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fr-BE" altLang="en-US" smtClean="0"/>
              <a:t>               satisfy through cooperation of its agents</a:t>
            </a:r>
            <a:endParaRPr lang="en-US" altLang="en-US" smtClean="0"/>
          </a:p>
          <a:p>
            <a:pPr lvl="1">
              <a:lnSpc>
                <a:spcPct val="150000"/>
              </a:lnSpc>
              <a:defRPr/>
            </a:pPr>
            <a:r>
              <a:rPr lang="en-US" altLang="en-US" smtClean="0"/>
              <a:t>"prescriptive</a:t>
            </a:r>
            <a:r>
              <a:rPr lang="fr-BE" altLang="en-US" smtClean="0"/>
              <a:t> statement</a:t>
            </a:r>
            <a:r>
              <a:rPr lang="en-US" altLang="en-US" smtClean="0"/>
              <a:t>"</a:t>
            </a:r>
            <a:r>
              <a:rPr lang="fr-BE" altLang="en-US" smtClean="0"/>
              <a:t>:</a:t>
            </a:r>
            <a:r>
              <a:rPr lang="en-US" altLang="en-US" smtClean="0"/>
              <a:t> </a:t>
            </a:r>
            <a:r>
              <a:rPr lang="fr-BE" altLang="en-US" smtClean="0"/>
              <a:t> in </a:t>
            </a:r>
            <a:r>
              <a:rPr lang="en-US" altLang="en-US" smtClean="0"/>
              <a:t>optative mood</a:t>
            </a:r>
          </a:p>
          <a:p>
            <a:pPr lvl="2">
              <a:lnSpc>
                <a:spcPct val="90000"/>
              </a:lnSpc>
              <a:defRPr/>
            </a:pPr>
            <a:r>
              <a:rPr lang="fr-BE" altLang="en-US" sz="2200" smtClean="0"/>
              <a:t>		                                 </a:t>
            </a:r>
            <a:r>
              <a:rPr lang="en-US" altLang="en-US" sz="2200" smtClean="0"/>
              <a:t>“shall”, “should”, “must”, ...</a:t>
            </a:r>
          </a:p>
          <a:p>
            <a:pPr lvl="2">
              <a:lnSpc>
                <a:spcPct val="170000"/>
              </a:lnSpc>
              <a:defRPr/>
            </a:pPr>
            <a:r>
              <a:rPr lang="en-US" altLang="en-US" smtClean="0"/>
              <a:t>e.g.</a:t>
            </a:r>
            <a:r>
              <a:rPr lang="en-US" altLang="en-US" smtClean="0">
                <a:solidFill>
                  <a:srgbClr val="663300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“Train doors shall be closed while the train is moving”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	     “Loan periods shall be limited to 2 weeks”</a:t>
            </a:r>
            <a:endParaRPr lang="fr-BE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en-US" smtClean="0"/>
              <a:t>formulated in terms of problem world phenomena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en-US" smtClean="0"/>
              <a:t>"system":</a:t>
            </a:r>
            <a:r>
              <a:rPr lang="fr-BE" altLang="en-US" smtClean="0"/>
              <a:t>   </a:t>
            </a:r>
            <a:r>
              <a:rPr lang="en-US" altLang="en-US" smtClean="0"/>
              <a:t>system-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as-is</a:t>
            </a:r>
            <a:r>
              <a:rPr lang="en-US" altLang="en-US" smtClean="0">
                <a:solidFill>
                  <a:schemeClr val="tx2"/>
                </a:solidFill>
              </a:rPr>
              <a:t>,</a:t>
            </a:r>
            <a:r>
              <a:rPr lang="en-US" altLang="en-US" smtClean="0"/>
              <a:t> system-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to-be</a:t>
            </a:r>
            <a:endParaRPr lang="en-US" altLang="en-US" smtClean="0"/>
          </a:p>
          <a:p>
            <a:pPr lvl="2">
              <a:lnSpc>
                <a:spcPct val="80000"/>
              </a:lnSpc>
              <a:defRPr/>
            </a:pPr>
            <a:r>
              <a:rPr lang="en-US" altLang="en-US" sz="2200" smtClean="0"/>
              <a:t>	 </a:t>
            </a:r>
            <a:r>
              <a:rPr lang="fr-BE" altLang="en-US" sz="2200" smtClean="0"/>
              <a:t>                                 </a:t>
            </a:r>
            <a:r>
              <a:rPr lang="en-US" altLang="en-US" sz="2200" smtClean="0"/>
              <a:t>software </a:t>
            </a:r>
            <a:r>
              <a:rPr lang="en-US" altLang="en-US" sz="2200" smtClean="0">
                <a:solidFill>
                  <a:schemeClr val="tx2"/>
                </a:solidFill>
              </a:rPr>
              <a:t>+</a:t>
            </a:r>
            <a:r>
              <a:rPr lang="en-US" altLang="en-US" sz="2200" smtClean="0"/>
              <a:t> environment</a:t>
            </a:r>
            <a:endParaRPr lang="en-US" altLang="en-US" sz="2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40000"/>
              </a:lnSpc>
              <a:defRPr/>
            </a:pPr>
            <a:r>
              <a:rPr lang="fr-BE" altLang="en-US" smtClean="0"/>
              <a:t>"a</a:t>
            </a:r>
            <a:r>
              <a:rPr lang="en-US" altLang="en-US" smtClean="0"/>
              <a:t>gent</a:t>
            </a:r>
            <a:r>
              <a:rPr lang="fr-BE" altLang="en-US" smtClean="0"/>
              <a:t>":</a:t>
            </a:r>
            <a:r>
              <a:rPr lang="fr-BE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mtClean="0"/>
              <a:t>active system component</a:t>
            </a:r>
            <a:endParaRPr lang="fr-BE" altLang="en-US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fr-BE" altLang="en-US" smtClean="0"/>
              <a:t>                  </a:t>
            </a:r>
            <a:r>
              <a:rPr lang="en-US" altLang="en-US" smtClean="0"/>
              <a:t>responsible for goal satisfaction</a:t>
            </a:r>
            <a:endParaRPr lang="fr-BE" altLang="en-US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 flipH="1">
          <a:off x="7969250" y="3057525"/>
          <a:ext cx="7127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969250" y="3057525"/>
                        <a:ext cx="7127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6784975" y="3519488"/>
          <a:ext cx="5381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lip" r:id="rId8" imgW="707040" imgH="759960" progId="MS_ClipArt_Gallery.2">
                  <p:embed/>
                </p:oleObj>
              </mc:Choice>
              <mc:Fallback>
                <p:oleObj name="Clip" r:id="rId8" imgW="707040" imgH="7599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3519488"/>
                        <a:ext cx="5381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What models for RE ?</a:t>
            </a:r>
            <a:endParaRPr lang="en-AU" altLang="en-US" smtClean="0"/>
          </a:p>
        </p:txBody>
      </p:sp>
      <p:sp>
        <p:nvSpPr>
          <p:cNvPr id="1402883" name="Line 3"/>
          <p:cNvSpPr>
            <a:spLocks noChangeShapeType="1"/>
          </p:cNvSpPr>
          <p:nvPr/>
        </p:nvSpPr>
        <p:spPr bwMode="auto">
          <a:xfrm flipH="1">
            <a:off x="4702175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02884" name="Line 4"/>
          <p:cNvSpPr>
            <a:spLocks noChangeShapeType="1"/>
          </p:cNvSpPr>
          <p:nvPr/>
        </p:nvSpPr>
        <p:spPr bwMode="auto">
          <a:xfrm flipV="1">
            <a:off x="503238" y="3962400"/>
            <a:ext cx="8302625" cy="12700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02885" name="Rectangle 5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562100"/>
            <a:ext cx="38322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887" name="Text Box 7"/>
          <p:cNvSpPr txBox="1">
            <a:spLocks noChangeArrowheads="1"/>
          </p:cNvSpPr>
          <p:nvPr/>
        </p:nvSpPr>
        <p:spPr bwMode="auto">
          <a:xfrm>
            <a:off x="1820863" y="2933700"/>
            <a:ext cx="163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what</a:t>
            </a:r>
            <a:r>
              <a:rPr lang="fr-BE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sz="1400" b="1">
              <a:solidFill>
                <a:srgbClr val="993300"/>
              </a:solidFill>
              <a:effectLst/>
              <a:latin typeface="Verdana" pitchFamily="34" charset="0"/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612775" y="4754563"/>
            <a:ext cx="3900488" cy="1797050"/>
            <a:chOff x="386" y="2995"/>
            <a:chExt cx="2503" cy="1269"/>
          </a:xfrm>
        </p:grpSpPr>
        <p:pic>
          <p:nvPicPr>
            <p:cNvPr id="14350" name="Picture 9" descr="Fig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" y="2995"/>
              <a:ext cx="2419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10" descr="Fig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3049"/>
              <a:ext cx="2419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2" name="Picture 11" descr="Fig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" y="2999"/>
              <a:ext cx="2419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02892" name="Text Box 12"/>
          <p:cNvSpPr txBox="1">
            <a:spLocks noChangeArrowheads="1"/>
          </p:cNvSpPr>
          <p:nvPr/>
        </p:nvSpPr>
        <p:spPr bwMode="auto">
          <a:xfrm>
            <a:off x="1130300" y="3978275"/>
            <a:ext cx="28273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Behaviors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Scenarios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(Chap.13)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4346" name="Picture 13" descr="statech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4746625"/>
            <a:ext cx="391636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894" name="Text Box 14"/>
          <p:cNvSpPr txBox="1">
            <a:spLocks noChangeArrowheads="1"/>
          </p:cNvSpPr>
          <p:nvPr/>
        </p:nvSpPr>
        <p:spPr bwMode="auto">
          <a:xfrm>
            <a:off x="4911725" y="4002088"/>
            <a:ext cx="36464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Behaviors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State machines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(Chap.13)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2895" name="Text Box 15"/>
          <p:cNvSpPr txBox="1">
            <a:spLocks noChangeArrowheads="1"/>
          </p:cNvSpPr>
          <p:nvPr/>
        </p:nvSpPr>
        <p:spPr bwMode="auto">
          <a:xfrm>
            <a:off x="963613" y="1082675"/>
            <a:ext cx="309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Operations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(Chap.12)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4349" name="Picture 16" descr="WileyCo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7150"/>
            <a:ext cx="7731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42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 smtClean="0"/>
              <a:t>What models for RE ?</a:t>
            </a:r>
            <a:endParaRPr lang="en-AU" altLang="en-US" smtClean="0"/>
          </a:p>
        </p:txBody>
      </p:sp>
      <p:sp>
        <p:nvSpPr>
          <p:cNvPr id="1403907" name="Line 3"/>
          <p:cNvSpPr>
            <a:spLocks noChangeShapeType="1"/>
          </p:cNvSpPr>
          <p:nvPr/>
        </p:nvSpPr>
        <p:spPr bwMode="auto">
          <a:xfrm flipH="1">
            <a:off x="4702175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03908" name="Line 4"/>
          <p:cNvSpPr>
            <a:spLocks noChangeShapeType="1"/>
          </p:cNvSpPr>
          <p:nvPr/>
        </p:nvSpPr>
        <p:spPr bwMode="auto">
          <a:xfrm flipV="1">
            <a:off x="503238" y="3962400"/>
            <a:ext cx="8302625" cy="12700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03909" name="Rectangle 5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562100"/>
            <a:ext cx="38322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3911" name="Text Box 7"/>
          <p:cNvSpPr txBox="1">
            <a:spLocks noChangeArrowheads="1"/>
          </p:cNvSpPr>
          <p:nvPr/>
        </p:nvSpPr>
        <p:spPr bwMode="auto">
          <a:xfrm>
            <a:off x="1820863" y="2933700"/>
            <a:ext cx="163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what</a:t>
            </a:r>
            <a:r>
              <a:rPr lang="fr-BE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sz="1400" b="1">
              <a:solidFill>
                <a:srgbClr val="993300"/>
              </a:solidFill>
              <a:effectLst/>
              <a:latin typeface="Verdana" pitchFamily="34" charset="0"/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612775" y="4754563"/>
            <a:ext cx="3900488" cy="1797050"/>
            <a:chOff x="386" y="2995"/>
            <a:chExt cx="2503" cy="1269"/>
          </a:xfrm>
        </p:grpSpPr>
        <p:pic>
          <p:nvPicPr>
            <p:cNvPr id="15419" name="Picture 9" descr="Fig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" y="2995"/>
              <a:ext cx="2419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0" name="Picture 10" descr="Fig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3049"/>
              <a:ext cx="2419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1" name="Picture 11" descr="Fig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" y="2999"/>
              <a:ext cx="2419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9" name="Picture 12" descr="statech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4746625"/>
            <a:ext cx="391636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0" name="Group 13"/>
          <p:cNvGrpSpPr>
            <a:grpSpLocks/>
          </p:cNvGrpSpPr>
          <p:nvPr/>
        </p:nvGrpSpPr>
        <p:grpSpPr bwMode="auto">
          <a:xfrm>
            <a:off x="4826000" y="1104900"/>
            <a:ext cx="3827463" cy="2717800"/>
            <a:chOff x="3050" y="2551"/>
            <a:chExt cx="2411" cy="1712"/>
          </a:xfrm>
        </p:grpSpPr>
        <p:pic>
          <p:nvPicPr>
            <p:cNvPr id="15375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816"/>
              <a:ext cx="30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3919" name="Line 15"/>
            <p:cNvSpPr>
              <a:spLocks noChangeShapeType="1"/>
            </p:cNvSpPr>
            <p:nvPr/>
          </p:nvSpPr>
          <p:spPr bwMode="auto">
            <a:xfrm flipH="1">
              <a:off x="3503" y="3761"/>
              <a:ext cx="327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377" name="AutoShape 16"/>
            <p:cNvSpPr>
              <a:spLocks noChangeArrowheads="1"/>
            </p:cNvSpPr>
            <p:nvPr/>
          </p:nvSpPr>
          <p:spPr bwMode="auto">
            <a:xfrm>
              <a:off x="3050" y="3766"/>
              <a:ext cx="686" cy="130"/>
            </a:xfrm>
            <a:prstGeom prst="parallelogram">
              <a:avLst>
                <a:gd name="adj" fmla="val 36059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effectLst/>
                <a:latin typeface="Times New Roman" pitchFamily="18" charset="0"/>
              </a:endParaRPr>
            </a:p>
          </p:txBody>
        </p:sp>
        <p:sp>
          <p:nvSpPr>
            <p:cNvPr id="1403921" name="Line 17"/>
            <p:cNvSpPr>
              <a:spLocks noChangeShapeType="1"/>
            </p:cNvSpPr>
            <p:nvPr/>
          </p:nvSpPr>
          <p:spPr bwMode="auto">
            <a:xfrm>
              <a:off x="3875" y="3766"/>
              <a:ext cx="339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22" name="Line 18"/>
            <p:cNvSpPr>
              <a:spLocks noChangeShapeType="1"/>
            </p:cNvSpPr>
            <p:nvPr/>
          </p:nvSpPr>
          <p:spPr bwMode="auto">
            <a:xfrm flipH="1">
              <a:off x="3696" y="3772"/>
              <a:ext cx="162" cy="1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23" name="Line 19"/>
            <p:cNvSpPr>
              <a:spLocks noChangeShapeType="1"/>
            </p:cNvSpPr>
            <p:nvPr/>
          </p:nvSpPr>
          <p:spPr bwMode="auto">
            <a:xfrm>
              <a:off x="4353" y="3446"/>
              <a:ext cx="47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24" name="Line 20"/>
            <p:cNvSpPr>
              <a:spLocks noChangeShapeType="1"/>
            </p:cNvSpPr>
            <p:nvPr/>
          </p:nvSpPr>
          <p:spPr bwMode="auto">
            <a:xfrm flipH="1" flipV="1">
              <a:off x="4225" y="3155"/>
              <a:ext cx="640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25" name="Line 21"/>
            <p:cNvSpPr>
              <a:spLocks noChangeShapeType="1"/>
            </p:cNvSpPr>
            <p:nvPr/>
          </p:nvSpPr>
          <p:spPr bwMode="auto">
            <a:xfrm>
              <a:off x="4198" y="3155"/>
              <a:ext cx="184" cy="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383" name="AutoShape 22"/>
            <p:cNvSpPr>
              <a:spLocks noChangeArrowheads="1"/>
            </p:cNvSpPr>
            <p:nvPr/>
          </p:nvSpPr>
          <p:spPr bwMode="auto">
            <a:xfrm>
              <a:off x="3443" y="2921"/>
              <a:ext cx="1482" cy="77"/>
            </a:xfrm>
            <a:prstGeom prst="parallelogram">
              <a:avLst>
                <a:gd name="adj" fmla="val 4945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3927" name="Oval 23"/>
            <p:cNvSpPr>
              <a:spLocks noChangeArrowheads="1"/>
            </p:cNvSpPr>
            <p:nvPr/>
          </p:nvSpPr>
          <p:spPr bwMode="auto">
            <a:xfrm>
              <a:off x="4153" y="3123"/>
              <a:ext cx="58" cy="47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28" name="Line 24"/>
            <p:cNvSpPr>
              <a:spLocks noChangeShapeType="1"/>
            </p:cNvSpPr>
            <p:nvPr/>
          </p:nvSpPr>
          <p:spPr bwMode="auto">
            <a:xfrm flipV="1">
              <a:off x="3644" y="3155"/>
              <a:ext cx="515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29" name="Line 25"/>
            <p:cNvSpPr>
              <a:spLocks noChangeShapeType="1"/>
            </p:cNvSpPr>
            <p:nvPr/>
          </p:nvSpPr>
          <p:spPr bwMode="auto">
            <a:xfrm flipH="1">
              <a:off x="3662" y="3451"/>
              <a:ext cx="635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387" name="AutoShape 26"/>
            <p:cNvSpPr>
              <a:spLocks noChangeArrowheads="1"/>
            </p:cNvSpPr>
            <p:nvPr/>
          </p:nvSpPr>
          <p:spPr bwMode="auto">
            <a:xfrm>
              <a:off x="3291" y="3226"/>
              <a:ext cx="616" cy="130"/>
            </a:xfrm>
            <a:prstGeom prst="parallelogram">
              <a:avLst>
                <a:gd name="adj" fmla="val 32379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1800">
                  <a:solidFill>
                    <a:schemeClr val="tx1"/>
                  </a:solidFill>
                  <a:effectLst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5388" name="AutoShape 27"/>
            <p:cNvSpPr>
              <a:spLocks noChangeArrowheads="1"/>
            </p:cNvSpPr>
            <p:nvPr/>
          </p:nvSpPr>
          <p:spPr bwMode="auto">
            <a:xfrm>
              <a:off x="4045" y="3224"/>
              <a:ext cx="528" cy="132"/>
            </a:xfrm>
            <a:prstGeom prst="parallelogram">
              <a:avLst>
                <a:gd name="adj" fmla="val 27333"/>
              </a:avLst>
            </a:prstGeom>
            <a:solidFill>
              <a:srgbClr val="5891A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effectLst/>
                </a:rPr>
                <a:t> </a:t>
              </a:r>
              <a:endParaRPr lang="en-GB" altLang="en-US" sz="18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3932" name="Line 28"/>
            <p:cNvSpPr>
              <a:spLocks noChangeShapeType="1"/>
            </p:cNvSpPr>
            <p:nvPr/>
          </p:nvSpPr>
          <p:spPr bwMode="auto">
            <a:xfrm flipV="1">
              <a:off x="4324" y="3351"/>
              <a:ext cx="0" cy="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33" name="Oval 29"/>
            <p:cNvSpPr>
              <a:spLocks noChangeArrowheads="1"/>
            </p:cNvSpPr>
            <p:nvPr/>
          </p:nvSpPr>
          <p:spPr bwMode="auto">
            <a:xfrm>
              <a:off x="4286" y="3427"/>
              <a:ext cx="72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391" name="AutoShape 30"/>
            <p:cNvSpPr>
              <a:spLocks noChangeArrowheads="1"/>
            </p:cNvSpPr>
            <p:nvPr/>
          </p:nvSpPr>
          <p:spPr bwMode="auto">
            <a:xfrm>
              <a:off x="3443" y="3523"/>
              <a:ext cx="823" cy="147"/>
            </a:xfrm>
            <a:prstGeom prst="parallelogram">
              <a:avLst>
                <a:gd name="adj" fmla="val 38257"/>
              </a:avLst>
            </a:prstGeom>
            <a:solidFill>
              <a:srgbClr val="5891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392" name="AutoShape 31"/>
            <p:cNvSpPr>
              <a:spLocks noChangeArrowheads="1"/>
            </p:cNvSpPr>
            <p:nvPr/>
          </p:nvSpPr>
          <p:spPr bwMode="auto">
            <a:xfrm>
              <a:off x="4633" y="3229"/>
              <a:ext cx="615" cy="133"/>
            </a:xfrm>
            <a:prstGeom prst="parallelogram">
              <a:avLst>
                <a:gd name="adj" fmla="val 31598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393" name="AutoShape 32"/>
            <p:cNvSpPr>
              <a:spLocks noChangeArrowheads="1"/>
            </p:cNvSpPr>
            <p:nvPr/>
          </p:nvSpPr>
          <p:spPr bwMode="auto">
            <a:xfrm>
              <a:off x="4361" y="3525"/>
              <a:ext cx="787" cy="145"/>
            </a:xfrm>
            <a:prstGeom prst="parallelogram">
              <a:avLst>
                <a:gd name="adj" fmla="val 37089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GB" altLang="en-US" sz="180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5394" name="Text Box 33"/>
            <p:cNvSpPr txBox="1">
              <a:spLocks noChangeArrowheads="1"/>
            </p:cNvSpPr>
            <p:nvPr/>
          </p:nvSpPr>
          <p:spPr bwMode="auto">
            <a:xfrm>
              <a:off x="4939" y="366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03938" name="Line 34"/>
            <p:cNvSpPr>
              <a:spLocks noChangeShapeType="1"/>
            </p:cNvSpPr>
            <p:nvPr/>
          </p:nvSpPr>
          <p:spPr bwMode="auto">
            <a:xfrm flipV="1">
              <a:off x="3863" y="3670"/>
              <a:ext cx="0" cy="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39" name="Oval 35"/>
            <p:cNvSpPr>
              <a:spLocks noChangeArrowheads="1"/>
            </p:cNvSpPr>
            <p:nvPr/>
          </p:nvSpPr>
          <p:spPr bwMode="auto">
            <a:xfrm>
              <a:off x="3822" y="3735"/>
              <a:ext cx="78" cy="51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397" name="AutoShape 36"/>
            <p:cNvSpPr>
              <a:spLocks noChangeArrowheads="1"/>
            </p:cNvSpPr>
            <p:nvPr/>
          </p:nvSpPr>
          <p:spPr bwMode="auto">
            <a:xfrm>
              <a:off x="3278" y="3944"/>
              <a:ext cx="700" cy="129"/>
            </a:xfrm>
            <a:prstGeom prst="parallelogram">
              <a:avLst>
                <a:gd name="adj" fmla="val 3708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398" name="AutoShape 37"/>
            <p:cNvSpPr>
              <a:spLocks noChangeArrowheads="1"/>
            </p:cNvSpPr>
            <p:nvPr/>
          </p:nvSpPr>
          <p:spPr bwMode="auto">
            <a:xfrm>
              <a:off x="3965" y="3944"/>
              <a:ext cx="759" cy="144"/>
            </a:xfrm>
            <a:prstGeom prst="parallelogram">
              <a:avLst>
                <a:gd name="adj" fmla="val 36017"/>
              </a:avLst>
            </a:prstGeom>
            <a:solidFill>
              <a:srgbClr val="00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399" name="AutoShape 38"/>
            <p:cNvSpPr>
              <a:spLocks noChangeArrowheads="1"/>
            </p:cNvSpPr>
            <p:nvPr/>
          </p:nvSpPr>
          <p:spPr bwMode="auto">
            <a:xfrm>
              <a:off x="4593" y="3771"/>
              <a:ext cx="818" cy="150"/>
            </a:xfrm>
            <a:prstGeom prst="parallelogram">
              <a:avLst>
                <a:gd name="adj" fmla="val 3726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3943" name="Line 39"/>
            <p:cNvSpPr>
              <a:spLocks noChangeShapeType="1"/>
            </p:cNvSpPr>
            <p:nvPr/>
          </p:nvSpPr>
          <p:spPr bwMode="auto">
            <a:xfrm>
              <a:off x="3899" y="3756"/>
              <a:ext cx="739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401" name="Text Box 40"/>
            <p:cNvSpPr txBox="1">
              <a:spLocks noChangeArrowheads="1"/>
            </p:cNvSpPr>
            <p:nvPr/>
          </p:nvSpPr>
          <p:spPr bwMode="auto">
            <a:xfrm>
              <a:off x="5161" y="39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402" name="Text Box 41"/>
            <p:cNvSpPr txBox="1">
              <a:spLocks noChangeArrowheads="1"/>
            </p:cNvSpPr>
            <p:nvPr/>
          </p:nvSpPr>
          <p:spPr bwMode="auto">
            <a:xfrm>
              <a:off x="4906" y="336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5" rIns="91430" bIns="45715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403" name="AutoShape 42"/>
            <p:cNvSpPr>
              <a:spLocks noChangeArrowheads="1"/>
            </p:cNvSpPr>
            <p:nvPr/>
          </p:nvSpPr>
          <p:spPr bwMode="auto">
            <a:xfrm>
              <a:off x="4321" y="3019"/>
              <a:ext cx="528" cy="133"/>
            </a:xfrm>
            <a:prstGeom prst="parallelogram">
              <a:avLst>
                <a:gd name="adj" fmla="val 27128"/>
              </a:avLst>
            </a:prstGeom>
            <a:solidFill>
              <a:srgbClr val="ECEC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3947" name="Line 43"/>
            <p:cNvSpPr>
              <a:spLocks noChangeShapeType="1"/>
            </p:cNvSpPr>
            <p:nvPr/>
          </p:nvSpPr>
          <p:spPr bwMode="auto">
            <a:xfrm flipV="1">
              <a:off x="4182" y="3008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48" name="Line 44"/>
            <p:cNvSpPr>
              <a:spLocks noChangeShapeType="1"/>
            </p:cNvSpPr>
            <p:nvPr/>
          </p:nvSpPr>
          <p:spPr bwMode="auto">
            <a:xfrm flipH="1">
              <a:off x="4449" y="3333"/>
              <a:ext cx="130" cy="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49" name="Line 45"/>
            <p:cNvSpPr>
              <a:spLocks noChangeShapeType="1"/>
            </p:cNvSpPr>
            <p:nvPr/>
          </p:nvSpPr>
          <p:spPr bwMode="auto">
            <a:xfrm>
              <a:off x="4599" y="3328"/>
              <a:ext cx="126" cy="7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407" name="AutoShape 46"/>
            <p:cNvSpPr>
              <a:spLocks noChangeArrowheads="1"/>
            </p:cNvSpPr>
            <p:nvPr/>
          </p:nvSpPr>
          <p:spPr bwMode="auto">
            <a:xfrm>
              <a:off x="4651" y="3381"/>
              <a:ext cx="760" cy="117"/>
            </a:xfrm>
            <a:prstGeom prst="parallelogram">
              <a:avLst>
                <a:gd name="adj" fmla="val 44387"/>
              </a:avLst>
            </a:prstGeom>
            <a:solidFill>
              <a:srgbClr val="ECEC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2000" b="1">
                  <a:solidFill>
                    <a:schemeClr val="tx1"/>
                  </a:solidFill>
                  <a:effectLst/>
                  <a:sym typeface="Symbol" pitchFamily="18" charset="2"/>
                </a:rPr>
                <a:t> </a:t>
              </a:r>
              <a:endParaRPr lang="en-GB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3951" name="Line 47"/>
            <p:cNvSpPr>
              <a:spLocks noChangeShapeType="1"/>
            </p:cNvSpPr>
            <p:nvPr/>
          </p:nvSpPr>
          <p:spPr bwMode="auto">
            <a:xfrm flipV="1">
              <a:off x="4599" y="3152"/>
              <a:ext cx="15" cy="14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52" name="Oval 48"/>
            <p:cNvSpPr>
              <a:spLocks noChangeArrowheads="1"/>
            </p:cNvSpPr>
            <p:nvPr/>
          </p:nvSpPr>
          <p:spPr bwMode="auto">
            <a:xfrm>
              <a:off x="4561" y="3288"/>
              <a:ext cx="72" cy="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410" name="AutoShape 49"/>
            <p:cNvSpPr>
              <a:spLocks noChangeArrowheads="1"/>
            </p:cNvSpPr>
            <p:nvPr/>
          </p:nvSpPr>
          <p:spPr bwMode="auto">
            <a:xfrm>
              <a:off x="4211" y="3372"/>
              <a:ext cx="372" cy="90"/>
            </a:xfrm>
            <a:prstGeom prst="parallelogram">
              <a:avLst>
                <a:gd name="adj" fmla="val 28244"/>
              </a:avLst>
            </a:prstGeom>
            <a:solidFill>
              <a:srgbClr val="ECEC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411" name="AutoShape 50"/>
            <p:cNvSpPr>
              <a:spLocks noChangeArrowheads="1"/>
            </p:cNvSpPr>
            <p:nvPr/>
          </p:nvSpPr>
          <p:spPr bwMode="auto">
            <a:xfrm>
              <a:off x="4614" y="3661"/>
              <a:ext cx="828" cy="96"/>
            </a:xfrm>
            <a:prstGeom prst="parallelogram">
              <a:avLst>
                <a:gd name="adj" fmla="val 58938"/>
              </a:avLst>
            </a:prstGeom>
            <a:solidFill>
              <a:srgbClr val="ECEC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fr-FR" altLang="fr-FR" sz="2000" b="1">
                  <a:solidFill>
                    <a:schemeClr val="tx1"/>
                  </a:solidFill>
                  <a:effectLst/>
                  <a:sym typeface="Symbol" pitchFamily="18" charset="2"/>
                </a:rPr>
                <a:t> </a:t>
              </a:r>
              <a:endParaRPr lang="en-GB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3955" name="Line 51"/>
            <p:cNvSpPr>
              <a:spLocks noChangeShapeType="1"/>
            </p:cNvSpPr>
            <p:nvPr/>
          </p:nvSpPr>
          <p:spPr bwMode="auto">
            <a:xfrm flipV="1">
              <a:off x="5198" y="3498"/>
              <a:ext cx="0" cy="16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56" name="Oval 52"/>
            <p:cNvSpPr>
              <a:spLocks noChangeArrowheads="1"/>
            </p:cNvSpPr>
            <p:nvPr/>
          </p:nvSpPr>
          <p:spPr bwMode="auto">
            <a:xfrm>
              <a:off x="5163" y="3557"/>
              <a:ext cx="73" cy="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57" name="Text Box 53"/>
            <p:cNvSpPr txBox="1">
              <a:spLocks noChangeArrowheads="1"/>
            </p:cNvSpPr>
            <p:nvPr/>
          </p:nvSpPr>
          <p:spPr bwMode="auto">
            <a:xfrm>
              <a:off x="5081" y="4032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0" tIns="45715" rIns="91430" bIns="45715"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endParaRPr lang="en-GB" sz="1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5415" name="AutoShape 54"/>
            <p:cNvSpPr>
              <a:spLocks noChangeArrowheads="1"/>
            </p:cNvSpPr>
            <p:nvPr/>
          </p:nvSpPr>
          <p:spPr bwMode="auto">
            <a:xfrm>
              <a:off x="4725" y="3945"/>
              <a:ext cx="736" cy="95"/>
            </a:xfrm>
            <a:prstGeom prst="parallelogram">
              <a:avLst>
                <a:gd name="adj" fmla="val 52940"/>
              </a:avLst>
            </a:prstGeom>
            <a:solidFill>
              <a:srgbClr val="ECEC00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 b="1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3959" name="Line 55"/>
            <p:cNvSpPr>
              <a:spLocks noChangeShapeType="1"/>
            </p:cNvSpPr>
            <p:nvPr/>
          </p:nvSpPr>
          <p:spPr bwMode="auto">
            <a:xfrm flipV="1">
              <a:off x="5370" y="3751"/>
              <a:ext cx="0" cy="19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60" name="Oval 56"/>
            <p:cNvSpPr>
              <a:spLocks noChangeArrowheads="1"/>
            </p:cNvSpPr>
            <p:nvPr/>
          </p:nvSpPr>
          <p:spPr bwMode="auto">
            <a:xfrm>
              <a:off x="5341" y="3824"/>
              <a:ext cx="61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3961" name="Text Box 57"/>
            <p:cNvSpPr txBox="1">
              <a:spLocks noChangeArrowheads="1"/>
            </p:cNvSpPr>
            <p:nvPr/>
          </p:nvSpPr>
          <p:spPr bwMode="auto">
            <a:xfrm>
              <a:off x="3230" y="2551"/>
              <a:ext cx="16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Font typeface="Webdings" pitchFamily="18" charset="2"/>
                <a:buNone/>
                <a:defRPr/>
              </a:pPr>
              <a:r>
                <a:rPr lang="fr-B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Threats  </a:t>
              </a:r>
              <a:r>
                <a:rPr lang="fr-BE" sz="2000">
                  <a:solidFill>
                    <a:schemeClr val="tx2"/>
                  </a:solidFill>
                  <a:effectLst/>
                  <a:latin typeface="Comic Sans MS" pitchFamily="66" charset="0"/>
                </a:rPr>
                <a:t>(Chap. 16)</a:t>
              </a:r>
              <a:endParaRPr lang="fr-FR"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403962" name="Text Box 58"/>
          <p:cNvSpPr txBox="1">
            <a:spLocks noChangeArrowheads="1"/>
          </p:cNvSpPr>
          <p:nvPr/>
        </p:nvSpPr>
        <p:spPr bwMode="auto">
          <a:xfrm>
            <a:off x="963613" y="1082675"/>
            <a:ext cx="309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Operations </a:t>
            </a:r>
            <a:r>
              <a:rPr lang="fr-B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(Chap.12)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63" name="Text Box 59"/>
          <p:cNvSpPr txBox="1">
            <a:spLocks noChangeArrowheads="1"/>
          </p:cNvSpPr>
          <p:nvPr/>
        </p:nvSpPr>
        <p:spPr bwMode="auto">
          <a:xfrm>
            <a:off x="1130300" y="3978275"/>
            <a:ext cx="28273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Behaviors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Scenarios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(Chap.13)</a:t>
            </a:r>
            <a:r>
              <a:rPr lang="fr-BE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64" name="Text Box 60"/>
          <p:cNvSpPr txBox="1">
            <a:spLocks noChangeArrowheads="1"/>
          </p:cNvSpPr>
          <p:nvPr/>
        </p:nvSpPr>
        <p:spPr bwMode="auto">
          <a:xfrm>
            <a:off x="4911725" y="4002088"/>
            <a:ext cx="3646488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Behaviors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pitchFamily="18" charset="2"/>
              <a:buNone/>
              <a:defRPr/>
            </a:pPr>
            <a:r>
              <a:rPr lang="fr-BE">
                <a:solidFill>
                  <a:schemeClr val="tx1"/>
                </a:solidFill>
                <a:effectLst/>
                <a:latin typeface="Comic Sans MS" pitchFamily="66" charset="0"/>
              </a:rPr>
              <a:t>State machines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sz="2000">
                <a:solidFill>
                  <a:schemeClr val="tx2"/>
                </a:solidFill>
                <a:effectLst/>
                <a:latin typeface="Comic Sans MS" pitchFamily="66" charset="0"/>
              </a:rPr>
              <a:t>(Chap.13)</a:t>
            </a:r>
            <a:r>
              <a:rPr lang="fr-B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endParaRPr lang="fr-F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5374" name="Picture 61" descr="WileyCo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7150"/>
            <a:ext cx="7731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212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>
          <a:xfrm>
            <a:off x="304800" y="346075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smtClean="0"/>
              <a:t>Building system models for RE</a:t>
            </a:r>
            <a:r>
              <a:rPr kumimoji="0" lang="en-US" altLang="en-US" sz="2400" smtClean="0"/>
              <a:t>:</a:t>
            </a:r>
            <a:br>
              <a:rPr kumimoji="0" lang="en-US" altLang="en-US" sz="2400" smtClean="0"/>
            </a:br>
            <a:r>
              <a:rPr kumimoji="0" lang="en-US" altLang="en-US" smtClean="0"/>
              <a:t>more detailed outline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22388"/>
            <a:ext cx="9144000" cy="5065712"/>
          </a:xfrm>
        </p:spPr>
        <p:txBody>
          <a:bodyPr/>
          <a:lstStyle/>
          <a:p>
            <a:pPr>
              <a:lnSpc>
                <a:spcPct val="170000"/>
              </a:lnSpc>
              <a:buFont typeface="Wingdings" pitchFamily="2" charset="2"/>
              <a:buNone/>
              <a:defRPr/>
            </a:pPr>
            <a:r>
              <a:rPr kumimoji="0" lang="en-US" sz="2200" smtClean="0">
                <a:solidFill>
                  <a:schemeClr val="tx2"/>
                </a:solidFill>
              </a:rPr>
              <a:t>Chap.8:</a:t>
            </a:r>
            <a:r>
              <a:rPr kumimoji="0" lang="en-US" sz="2200" smtClean="0"/>
              <a:t>  Modeling system objectives with goal diagrams</a:t>
            </a:r>
            <a:endParaRPr lang="en-US" altLang="en-US" sz="2200" smtClean="0"/>
          </a:p>
          <a:p>
            <a:pPr>
              <a:lnSpc>
                <a:spcPct val="170000"/>
              </a:lnSpc>
              <a:buFont typeface="Wingdings" pitchFamily="2" charset="2"/>
              <a:buNone/>
              <a:defRPr/>
            </a:pPr>
            <a:r>
              <a:rPr kumimoji="0" lang="en-US" sz="2200" smtClean="0">
                <a:solidFill>
                  <a:schemeClr val="tx2"/>
                </a:solidFill>
              </a:rPr>
              <a:t>Chap.9:</a:t>
            </a:r>
            <a:r>
              <a:rPr kumimoji="0" lang="en-US" sz="2200" smtClean="0"/>
              <a:t>  Risk analysis on goal models</a:t>
            </a:r>
          </a:p>
          <a:p>
            <a:pPr algn="just">
              <a:lnSpc>
                <a:spcPct val="17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2200" smtClean="0">
                <a:solidFill>
                  <a:schemeClr val="tx2"/>
                </a:solidFill>
              </a:rPr>
              <a:t>Chap.10:</a:t>
            </a:r>
            <a:r>
              <a:rPr kumimoji="0" lang="en-US" sz="2200" smtClean="0"/>
              <a:t>  Modeling conceptual objects with class diagrams</a:t>
            </a:r>
          </a:p>
          <a:p>
            <a:pPr algn="just">
              <a:lnSpc>
                <a:spcPct val="17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2200" smtClean="0">
                <a:solidFill>
                  <a:schemeClr val="tx2"/>
                </a:solidFill>
              </a:rPr>
              <a:t>Chap.11:</a:t>
            </a:r>
            <a:r>
              <a:rPr kumimoji="0" lang="en-US" sz="2200" smtClean="0"/>
              <a:t>  Modeling system agents and responsibilities</a:t>
            </a:r>
          </a:p>
          <a:p>
            <a:pPr algn="just">
              <a:lnSpc>
                <a:spcPct val="17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2200" smtClean="0">
                <a:solidFill>
                  <a:schemeClr val="tx2"/>
                </a:solidFill>
              </a:rPr>
              <a:t>Chap.12:</a:t>
            </a:r>
            <a:r>
              <a:rPr kumimoji="0" lang="en-US" sz="2200" smtClean="0"/>
              <a:t>  Modeling system operations</a:t>
            </a:r>
          </a:p>
          <a:p>
            <a:pPr algn="just">
              <a:lnSpc>
                <a:spcPct val="17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2200" smtClean="0">
                <a:solidFill>
                  <a:schemeClr val="tx2"/>
                </a:solidFill>
              </a:rPr>
              <a:t>Chap.13:</a:t>
            </a:r>
            <a:r>
              <a:rPr kumimoji="0" lang="en-US" sz="2200" smtClean="0"/>
              <a:t> Modeling system behaviors: scenarios and state machines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  <a:defRPr/>
            </a:pPr>
            <a:r>
              <a:rPr kumimoji="0" lang="en-US" sz="2200" smtClean="0">
                <a:solidFill>
                  <a:schemeClr val="tx2"/>
                </a:solidFill>
              </a:rPr>
              <a:t>Chap.14:</a:t>
            </a:r>
            <a:r>
              <a:rPr kumimoji="0"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Integrating multiple system views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  <a:defRPr/>
            </a:pPr>
            <a:r>
              <a:rPr kumimoji="0" lang="en-US" sz="2200" smtClean="0">
                <a:solidFill>
                  <a:schemeClr val="tx2"/>
                </a:solidFill>
              </a:rPr>
              <a:t>Chap.15:</a:t>
            </a:r>
            <a:r>
              <a:rPr kumimoji="0" lang="en-US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A Goal-oriented model building method in action</a:t>
            </a:r>
            <a:endParaRPr kumimoji="0" lang="en-US" altLang="en-US" sz="2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6388" name="Picture 5" descr="Wiley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7150"/>
            <a:ext cx="10620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9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88" y="157163"/>
            <a:ext cx="76676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Goal satisfaction requires agent cooperation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58225" cy="4799013"/>
          </a:xfrm>
        </p:spPr>
        <p:txBody>
          <a:bodyPr/>
          <a:lstStyle/>
          <a:p>
            <a:pPr lvl="1">
              <a:lnSpc>
                <a:spcPct val="140000"/>
              </a:lnSpc>
              <a:buFontTx/>
              <a:buNone/>
              <a:defRPr/>
            </a:pPr>
            <a:r>
              <a:rPr lang="fr-FR" sz="1800" smtClean="0">
                <a:solidFill>
                  <a:srgbClr val="5F5F5F"/>
                </a:solidFill>
                <a:latin typeface="Arial" pitchFamily="34" charset="0"/>
              </a:rPr>
              <a:t> 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Maintain [SafeTransportation]</a:t>
            </a:r>
            <a:r>
              <a:rPr lang="en-US" altLang="en-US" sz="2000" smtClean="0">
                <a:solidFill>
                  <a:srgbClr val="5F5F5F"/>
                </a:solidFill>
              </a:rPr>
              <a:t>   </a:t>
            </a:r>
            <a:r>
              <a:rPr lang="en-US" altLang="en-US" sz="2000" b="1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</a:t>
            </a:r>
            <a:endParaRPr lang="en-US" altLang="en-US" sz="2000" smtClean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>
              <a:spcBef>
                <a:spcPct val="10000"/>
              </a:spcBef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 on-board train controller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tracking system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station computer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passenger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train driver</a:t>
            </a:r>
            <a:r>
              <a:rPr lang="fr-BE" altLang="en-US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...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Achieve [BookCopyReturnedToShelves]</a:t>
            </a:r>
            <a:r>
              <a:rPr lang="en-US" altLang="en-US" sz="2000" smtClean="0">
                <a:solidFill>
                  <a:srgbClr val="5F5F5F"/>
                </a:solidFill>
              </a:rPr>
              <a:t> </a:t>
            </a:r>
            <a:r>
              <a:rPr lang="fr-BE" altLang="en-US" sz="2000" smtClean="0">
                <a:solidFill>
                  <a:srgbClr val="5F5F5F"/>
                </a:solidFill>
              </a:rPr>
              <a:t> </a:t>
            </a:r>
            <a:r>
              <a:rPr lang="en-US" altLang="en-US" sz="2000" b="1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</a:t>
            </a: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    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patron</a:t>
            </a:r>
            <a:r>
              <a:rPr lang="fr-BE" alt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z="2000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 staff</a:t>
            </a:r>
            <a:r>
              <a:rPr lang="fr-BE" altLang="en-US" sz="2000" smtClean="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BE" altLang="en-US" sz="2000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+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library software</a:t>
            </a:r>
            <a:endParaRPr lang="en-US" altLang="en-US" sz="200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mtClean="0"/>
              <a:t>Agent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</a:t>
            </a:r>
            <a:r>
              <a:rPr lang="fr-BE" altLang="en-US" smtClean="0"/>
              <a:t> </a:t>
            </a:r>
            <a:r>
              <a:rPr lang="en-US" altLang="en-US" smtClean="0"/>
              <a:t>role, rather than individual</a:t>
            </a:r>
            <a:endParaRPr lang="fr-BE" altLang="en-US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must restrict its behavior to meet its assigned goals</a:t>
            </a:r>
          </a:p>
          <a:p>
            <a:pPr lvl="1">
              <a:lnSpc>
                <a:spcPct val="100000"/>
              </a:lnSpc>
              <a:defRPr/>
            </a:pPr>
            <a:r>
              <a:rPr lang="fr-BE" altLang="en-US" smtClean="0"/>
              <a:t>must be able to monitor/control phenomena involved</a:t>
            </a:r>
            <a:r>
              <a:rPr lang="en-US" altLang="en-US" smtClean="0"/>
              <a:t> </a:t>
            </a:r>
            <a:r>
              <a:rPr lang="fr-BE" altLang="en-US" smtClean="0"/>
              <a:t>in assigned goals</a:t>
            </a:r>
            <a:endParaRPr lang="en-US" altLang="en-US" smtClean="0"/>
          </a:p>
          <a:p>
            <a:pPr>
              <a:defRPr/>
            </a:pPr>
            <a:r>
              <a:rPr lang="en-US" altLang="en-US" smtClean="0"/>
              <a:t>Agent types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mtClean="0"/>
              <a:t>software</a:t>
            </a:r>
            <a:r>
              <a:rPr lang="en-US" altLang="en-US" sz="2000" smtClean="0"/>
              <a:t>  (software-to-be, legacy software, foreign software)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device</a:t>
            </a:r>
            <a:r>
              <a:rPr lang="en-US" altLang="en-US" sz="2000" smtClean="0"/>
              <a:t>  (sensor, actuator, ...)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mtClean="0"/>
              <a:t>human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14300" y="128588"/>
          <a:ext cx="812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128588"/>
                        <a:ext cx="812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 flipH="1">
          <a:off x="8083550" y="1074738"/>
          <a:ext cx="631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083550" y="1074738"/>
                        <a:ext cx="6318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8104188" y="2328863"/>
          <a:ext cx="536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lip" r:id="rId8" imgW="707040" imgH="759960" progId="MS_ClipArt_Gallery.2">
                  <p:embed/>
                </p:oleObj>
              </mc:Choice>
              <mc:Fallback>
                <p:oleObj name="Clip" r:id="rId8" imgW="707040" imgH="7599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188" y="2328863"/>
                        <a:ext cx="536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231775"/>
            <a:ext cx="6430962" cy="762000"/>
          </a:xfrm>
        </p:spPr>
        <p:txBody>
          <a:bodyPr/>
          <a:lstStyle/>
          <a:p>
            <a:pPr>
              <a:defRPr/>
            </a:pPr>
            <a:r>
              <a:rPr lang="fr-FR" smtClean="0"/>
              <a:t>Goals  </a:t>
            </a:r>
            <a:r>
              <a:rPr lang="fr-FR" sz="2400" smtClean="0"/>
              <a:t>vs.</a:t>
            </a:r>
            <a:r>
              <a:rPr lang="fr-FR" smtClean="0"/>
              <a:t>  domain properties</a:t>
            </a:r>
            <a:endParaRPr lang="en-US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214438"/>
            <a:ext cx="8901113" cy="501173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property </a:t>
            </a:r>
            <a:r>
              <a:rPr lang="fr-FR" smtClean="0">
                <a:solidFill>
                  <a:schemeClr val="tx2"/>
                </a:solidFill>
              </a:rPr>
              <a:t>=</a:t>
            </a:r>
            <a:r>
              <a:rPr lang="fr-FR" smtClean="0"/>
              <a:t>   descriptive statement 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  <a:defRPr/>
            </a:pPr>
            <a:r>
              <a:rPr lang="fr-FR" smtClean="0"/>
              <a:t>                                                       about environment</a:t>
            </a:r>
            <a:r>
              <a:rPr lang="fr-FR" sz="2200" smtClean="0"/>
              <a:t>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en-US" smtClean="0"/>
              <a:t>indicative mood:  “is</a:t>
            </a:r>
            <a:r>
              <a:rPr lang="fr-BE" altLang="en-US" smtClean="0"/>
              <a:t>"</a:t>
            </a:r>
            <a:r>
              <a:rPr lang="en-US" altLang="en-US" smtClean="0"/>
              <a:t>, “are</a:t>
            </a:r>
            <a:r>
              <a:rPr lang="fr-BE" altLang="en-US" smtClean="0"/>
              <a:t>"</a:t>
            </a:r>
            <a:r>
              <a:rPr lang="en-US" altLang="en-US" smtClean="0"/>
              <a:t>, </a:t>
            </a:r>
            <a:r>
              <a:rPr lang="fr-BE" altLang="en-US" sz="2000" smtClean="0"/>
              <a:t>etc</a:t>
            </a:r>
            <a:r>
              <a:rPr lang="fr-BE" altLang="en-US" smtClean="0"/>
              <a:t>   --not prescriptive</a:t>
            </a:r>
            <a:endParaRPr lang="fr-FR" smtClean="0"/>
          </a:p>
          <a:p>
            <a:pPr lvl="1">
              <a:lnSpc>
                <a:spcPct val="160000"/>
              </a:lnSpc>
              <a:defRPr/>
            </a:pP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/>
              <a:t>e.g.  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“If train doors are open, they are not closed”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		         “A borrowed book is not available for other patrons”</a:t>
            </a:r>
          </a:p>
          <a:p>
            <a:pPr>
              <a:spcBef>
                <a:spcPct val="80000"/>
              </a:spcBef>
              <a:defRPr/>
            </a:pPr>
            <a:r>
              <a:rPr lang="en-US" altLang="en-US" smtClean="0"/>
              <a:t>The distinction between goals &amp; domain properties is essential for RE</a:t>
            </a:r>
            <a:r>
              <a:rPr lang="fr-BE" altLang="en-US" smtClean="0"/>
              <a:t> ...</a:t>
            </a:r>
            <a:endParaRPr lang="en-US" altLang="en-US" smtClean="0"/>
          </a:p>
          <a:p>
            <a:pPr lvl="1">
              <a:lnSpc>
                <a:spcPct val="70000"/>
              </a:lnSpc>
              <a:spcBef>
                <a:spcPct val="60000"/>
              </a:spcBef>
              <a:defRPr/>
            </a:pPr>
            <a:r>
              <a:rPr lang="en-US" altLang="en-US" smtClean="0"/>
              <a:t>goals can be negotiated, weakened,</a:t>
            </a:r>
            <a:r>
              <a:rPr lang="fr-BE" altLang="en-US" smtClean="0"/>
              <a:t> prioritized</a:t>
            </a:r>
            <a:endParaRPr lang="en-US" altLang="en-US" smtClean="0"/>
          </a:p>
          <a:p>
            <a:pPr lvl="1"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altLang="en-US" smtClean="0"/>
              <a:t>domain properties cannot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US" altLang="en-US" smtClean="0"/>
              <a:t>both </a:t>
            </a:r>
            <a:r>
              <a:rPr lang="fr-BE" altLang="en-US" smtClean="0"/>
              <a:t>required</a:t>
            </a:r>
            <a:r>
              <a:rPr lang="en-US" altLang="en-US" smtClean="0"/>
              <a:t> in requirements documentation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7150"/>
            <a:ext cx="6999288" cy="9350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altLang="en-US" smtClean="0"/>
              <a:t>The granularity of goals</a:t>
            </a:r>
            <a:endParaRPr lang="en-US" altLang="en-US" smtClean="0"/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22425"/>
            <a:ext cx="8902700" cy="4130675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fr-BE" altLang="en-US" smtClean="0"/>
              <a:t>Goals can be stated at different levels of abstraction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Higher-level</a:t>
            </a:r>
            <a:r>
              <a:rPr lang="en-US" altLang="en-US" smtClean="0"/>
              <a:t> goals</a:t>
            </a:r>
            <a:r>
              <a:rPr lang="fr-BE" altLang="en-US" smtClean="0"/>
              <a:t>:</a:t>
            </a:r>
            <a:r>
              <a:rPr lang="en-US" altLang="en-US" smtClean="0"/>
              <a:t> </a:t>
            </a:r>
            <a:r>
              <a:rPr lang="fr-BE" altLang="en-US" smtClean="0"/>
              <a:t> </a:t>
            </a:r>
            <a:r>
              <a:rPr lang="en-US" altLang="en-US" smtClean="0"/>
              <a:t>strategic, coarse-grained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"50% increase of transportation capacity"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”Effective access to state of the art"</a:t>
            </a:r>
            <a:endParaRPr lang="en-US" altLang="en-US" smtClean="0">
              <a:solidFill>
                <a:srgbClr val="663300"/>
              </a:solidFill>
            </a:endParaRPr>
          </a:p>
          <a:p>
            <a:pPr lvl="1">
              <a:lnSpc>
                <a:spcPct val="17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Lower-level</a:t>
            </a:r>
            <a:r>
              <a:rPr lang="en-US" altLang="en-US" smtClean="0"/>
              <a:t> goals</a:t>
            </a:r>
            <a:r>
              <a:rPr lang="fr-BE" altLang="en-US" smtClean="0"/>
              <a:t>:  </a:t>
            </a:r>
            <a:r>
              <a:rPr lang="en-US" altLang="en-US" smtClean="0"/>
              <a:t>technical, fine-grained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en-US" sz="2200" smtClean="0">
                <a:solidFill>
                  <a:srgbClr val="5F5F5F"/>
                </a:solidFill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”Acceleration command sent every 3 secs"</a:t>
            </a:r>
            <a:endParaRPr lang="en-US" altLang="en-US" smtClean="0">
              <a:solidFill>
                <a:srgbClr val="5F5F5F"/>
              </a:solidFill>
            </a:endParaRPr>
          </a:p>
          <a:p>
            <a:pPr lvl="2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en-US" sz="2200" smtClean="0">
                <a:solidFill>
                  <a:srgbClr val="5F5F5F"/>
                </a:solidFill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”Reminder issued by end of loan period if no return"</a:t>
            </a:r>
            <a:endParaRPr lang="fr-BE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en-US" smtClean="0"/>
              <a:t>The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finer</a:t>
            </a:r>
            <a:r>
              <a:rPr lang="en-US" altLang="en-US" smtClean="0"/>
              <a:t>-grained  a goal</a:t>
            </a:r>
            <a:r>
              <a:rPr lang="fr-BE" altLang="en-US" smtClean="0"/>
              <a:t>,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fr-BE" altLang="en-US" smtClean="0"/>
              <a:t>          </a:t>
            </a:r>
            <a:r>
              <a:rPr lang="en-US" altLang="en-US" smtClean="0"/>
              <a:t>the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fewer</a:t>
            </a:r>
            <a:r>
              <a:rPr lang="en-US" altLang="en-US" smtClean="0"/>
              <a:t> agents required for its satisfaction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50825" y="80963"/>
          <a:ext cx="8128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3"/>
                        <a:ext cx="8128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 flipH="1">
          <a:off x="6488113" y="2474913"/>
          <a:ext cx="715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488113" y="2474913"/>
                        <a:ext cx="7159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5824538" y="2952750"/>
          <a:ext cx="538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Clip" r:id="rId8" imgW="707040" imgH="759960" progId="MS_ClipArt_Gallery.2">
                  <p:embed/>
                </p:oleObj>
              </mc:Choice>
              <mc:Fallback>
                <p:oleObj name="Clip" r:id="rId8" imgW="707040" imgH="7599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2952750"/>
                        <a:ext cx="5381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7675563" y="4584700"/>
          <a:ext cx="538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Clip" r:id="rId10" imgW="707040" imgH="759960" progId="MS_ClipArt_Gallery.2">
                  <p:embed/>
                </p:oleObj>
              </mc:Choice>
              <mc:Fallback>
                <p:oleObj name="Clip" r:id="rId10" imgW="707040" imgH="7599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4584700"/>
                        <a:ext cx="5381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3"/>
          <p:cNvGraphicFramePr>
            <a:graphicFrameLocks noChangeAspect="1"/>
          </p:cNvGraphicFramePr>
          <p:nvPr/>
        </p:nvGraphicFramePr>
        <p:xfrm flipH="1">
          <a:off x="6711950" y="4041775"/>
          <a:ext cx="715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Clip" r:id="rId11" imgW="5096880" imgH="2642760" progId="MS_ClipArt_Gallery.2">
                  <p:embed/>
                </p:oleObj>
              </mc:Choice>
              <mc:Fallback>
                <p:oleObj name="Clip" r:id="rId11" imgW="5096880" imgH="264276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711950" y="4041775"/>
                        <a:ext cx="7159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9875"/>
            <a:ext cx="6869112" cy="817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BE" altLang="en-US" smtClean="0"/>
              <a:t>Goals, requirements &amp; expectations</a:t>
            </a:r>
            <a:endParaRPr lang="en-US" altLang="en-US" smtClean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662113"/>
            <a:ext cx="8985250" cy="4016375"/>
          </a:xfrm>
        </p:spPr>
        <p:txBody>
          <a:bodyPr/>
          <a:lstStyle/>
          <a:p>
            <a:pPr>
              <a:spcBef>
                <a:spcPct val="7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 </a:t>
            </a:r>
            <a:r>
              <a:rPr lang="en-US" altLang="en-US" sz="2200" smtClean="0"/>
              <a:t>goal assigned to single agent in software-to-be</a:t>
            </a:r>
            <a:endParaRPr lang="en-US" altLang="en-US" smtClean="0"/>
          </a:p>
          <a:p>
            <a:pPr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800" smtClean="0">
                <a:solidFill>
                  <a:srgbClr val="5F5F5F"/>
                </a:solidFill>
                <a:latin typeface="Arial" pitchFamily="34" charset="0"/>
              </a:rPr>
              <a:t>    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"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doorState = ‘closed’ while measuredSpeed</a:t>
            </a:r>
            <a:r>
              <a:rPr lang="en-US" sz="2000" smtClean="0">
                <a:latin typeface="Symbol" pitchFamily="18" charset="2"/>
              </a:rPr>
              <a:t>¹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"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   </a:t>
            </a:r>
            <a:r>
              <a:rPr lang="en-US" altLang="en-US" sz="20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 </a:t>
            </a:r>
            <a:r>
              <a:rPr lang="en-US" altLang="en-US" sz="2000" i="1" smtClean="0">
                <a:solidFill>
                  <a:srgbClr val="5F5F5F"/>
                </a:solidFill>
                <a:latin typeface="Arial" pitchFamily="34" charset="0"/>
              </a:rPr>
              <a:t>TrainController</a:t>
            </a:r>
            <a:endParaRPr lang="fr-FR" sz="2000" i="1" smtClean="0">
              <a:solidFill>
                <a:srgbClr val="5F5F5F"/>
              </a:solidFill>
              <a:latin typeface="Arial" pitchFamily="34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  ”Acceleration command sent every 3 secs”  </a:t>
            </a:r>
            <a:r>
              <a:rPr lang="en-US" altLang="en-US" sz="2000" smtClean="0">
                <a:solidFill>
                  <a:srgbClr val="5F5F5F"/>
                </a:solidFill>
              </a:rPr>
              <a:t>  </a:t>
            </a:r>
            <a:r>
              <a:rPr lang="en-US" altLang="en-US" sz="2000" b="1" smtClean="0">
                <a:solidFill>
                  <a:schemeClr val="tx2"/>
                </a:solidFill>
                <a:sym typeface="Symbol" pitchFamily="18" charset="2"/>
              </a:rPr>
              <a:t></a:t>
            </a:r>
            <a:r>
              <a:rPr lang="en-US" altLang="en-US" sz="2000" b="1" smtClean="0">
                <a:solidFill>
                  <a:srgbClr val="5F5F5F"/>
                </a:solidFill>
                <a:sym typeface="Symbol" pitchFamily="18" charset="2"/>
              </a:rPr>
              <a:t>  </a:t>
            </a:r>
            <a:r>
              <a:rPr lang="en-US" altLang="en-US" sz="2000" i="1" smtClean="0">
                <a:solidFill>
                  <a:srgbClr val="5F5F5F"/>
                </a:solidFill>
                <a:latin typeface="Arial" pitchFamily="34" charset="0"/>
              </a:rPr>
              <a:t>StationComputer</a:t>
            </a:r>
            <a:endParaRPr lang="en-US" altLang="en-US" sz="2000" i="1" smtClean="0">
              <a:solidFill>
                <a:srgbClr val="663300"/>
              </a:solidFill>
              <a:latin typeface="Arial" pitchFamily="34" charset="0"/>
            </a:endParaRPr>
          </a:p>
          <a:p>
            <a:pPr>
              <a:lnSpc>
                <a:spcPct val="180000"/>
              </a:lnSpc>
              <a:spcBef>
                <a:spcPct val="6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Expectation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2"/>
                </a:solidFill>
              </a:rPr>
              <a:t>=</a:t>
            </a:r>
            <a:r>
              <a:rPr lang="en-US" altLang="en-US" smtClean="0"/>
              <a:t>  </a:t>
            </a:r>
            <a:r>
              <a:rPr lang="en-US" altLang="en-US" sz="2200" smtClean="0"/>
              <a:t>goal assigned to single agent in environment</a:t>
            </a:r>
            <a:endParaRPr lang="en-US" altLang="en-US" smtClean="0"/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en-US" altLang="en-US" smtClean="0"/>
              <a:t>prescriptive assumption on environment</a:t>
            </a:r>
            <a:endParaRPr lang="fr-BE" altLang="en-US" smtClean="0"/>
          </a:p>
          <a:p>
            <a:pPr lvl="1">
              <a:lnSpc>
                <a:spcPct val="80000"/>
              </a:lnSpc>
              <a:spcBef>
                <a:spcPct val="60000"/>
              </a:spcBef>
              <a:defRPr/>
            </a:pPr>
            <a:r>
              <a:rPr lang="fr-BE" altLang="en-US" smtClean="0"/>
              <a:t>cannot be enforced by software-to-be  (unlike requirements)</a:t>
            </a:r>
            <a:endParaRPr lang="en-US" altLang="en-US" smtClean="0"/>
          </a:p>
          <a:p>
            <a:pPr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fr-FR" sz="2000" smtClean="0">
                <a:solidFill>
                  <a:schemeClr val="accent1"/>
                </a:solidFill>
              </a:rPr>
              <a:t>      </a:t>
            </a:r>
            <a:r>
              <a:rPr lang="fr-FR" sz="1600" smtClean="0">
                <a:solidFill>
                  <a:schemeClr val="accent1"/>
                </a:solidFill>
              </a:rPr>
              <a:t> 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 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”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Train left when doors open at destination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”</a:t>
            </a:r>
            <a:r>
              <a:rPr lang="fr-FR" sz="2000" smtClean="0">
                <a:solidFill>
                  <a:srgbClr val="5F5F5F"/>
                </a:solidFill>
                <a:latin typeface="Arial" pitchFamily="34" charset="0"/>
              </a:rPr>
              <a:t>   </a:t>
            </a:r>
            <a:r>
              <a:rPr lang="en-US" altLang="en-US" sz="2000" b="1" smtClean="0">
                <a:solidFill>
                  <a:schemeClr val="tx2"/>
                </a:solidFill>
                <a:sym typeface="Symbol" pitchFamily="18" charset="2"/>
              </a:rPr>
              <a:t> </a:t>
            </a:r>
            <a:r>
              <a:rPr lang="fr-BE" altLang="en-US" sz="2000" b="1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fr-FR" sz="2000" i="1" smtClean="0">
                <a:solidFill>
                  <a:srgbClr val="5F5F5F"/>
                </a:solidFill>
                <a:latin typeface="Arial" pitchFamily="34" charset="0"/>
              </a:rPr>
              <a:t>Passenger</a:t>
            </a:r>
            <a:endParaRPr lang="en-US" altLang="en-US" sz="2000" i="1" smtClean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8166100" y="187325"/>
          <a:ext cx="8207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Clip" r:id="rId4" imgW="1088640" imgH="1174680" progId="MS_ClipArt_Gallery.2">
                  <p:embed/>
                </p:oleObj>
              </mc:Choice>
              <mc:Fallback>
                <p:oleObj name="Clip" r:id="rId4" imgW="1088640" imgH="1174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187325"/>
                        <a:ext cx="8207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Clip" r:id="rId6" imgW="845640" imgH="938520" progId="MS_ClipArt_Gallery.2">
                  <p:embed/>
                </p:oleObj>
              </mc:Choice>
              <mc:Fallback>
                <p:oleObj name="Clip" r:id="rId6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3" y="227013"/>
            <a:ext cx="6792912" cy="762000"/>
          </a:xfrm>
        </p:spPr>
        <p:txBody>
          <a:bodyPr/>
          <a:lstStyle/>
          <a:p>
            <a:r>
              <a:rPr lang="fr-BE" altLang="en-US" sz="2600" smtClean="0"/>
              <a:t>Statement typology revisited </a:t>
            </a:r>
            <a:br>
              <a:rPr lang="fr-BE" altLang="en-US" sz="2600" smtClean="0"/>
            </a:br>
            <a:r>
              <a:rPr lang="fr-BE" altLang="en-US" sz="2600" smtClean="0"/>
              <a:t>in the presence of goals</a:t>
            </a:r>
            <a:endParaRPr lang="en-US" altLang="en-US" sz="2000" smtClean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79388" y="80963"/>
          <a:ext cx="854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0963"/>
                        <a:ext cx="854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8750" y="1185863"/>
            <a:ext cx="8985250" cy="2679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fr-BE" altLang="en-US" sz="2200" smtClean="0"/>
              <a:t>Cf. general terminology introduced in Chap. 1 ...</a:t>
            </a:r>
          </a:p>
          <a:p>
            <a:pPr lvl="1">
              <a:defRPr/>
            </a:pPr>
            <a:r>
              <a:rPr lang="fr-BE" altLang="en-US" smtClean="0"/>
              <a:t>software r</a:t>
            </a:r>
            <a:r>
              <a:rPr lang="en-US" altLang="en-US" smtClean="0"/>
              <a:t>equirement </a:t>
            </a:r>
            <a:r>
              <a:rPr lang="fr-BE" altLang="en-US" smtClean="0"/>
              <a:t>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requirement</a:t>
            </a:r>
            <a:r>
              <a:rPr lang="fr-BE" altLang="en-US" smtClean="0">
                <a:solidFill>
                  <a:schemeClr val="tx2"/>
                </a:solidFill>
              </a:rPr>
              <a:t> </a:t>
            </a:r>
          </a:p>
          <a:p>
            <a:pPr lvl="1">
              <a:defRPr/>
            </a:pPr>
            <a:r>
              <a:rPr lang="fr-BE" altLang="en-US" smtClean="0"/>
              <a:t>system r</a:t>
            </a:r>
            <a:r>
              <a:rPr lang="en-US" altLang="en-US" smtClean="0"/>
              <a:t>equirement </a:t>
            </a:r>
            <a:r>
              <a:rPr lang="fr-BE" altLang="en-US" smtClean="0"/>
              <a:t>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goal involving multiple agents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fr-BE" altLang="en-US" smtClean="0">
                <a:solidFill>
                  <a:schemeClr val="tx1"/>
                </a:solidFill>
              </a:rPr>
              <a:t>                                                            incl. s</a:t>
            </a:r>
            <a:r>
              <a:rPr lang="en-US" altLang="en-US" smtClean="0">
                <a:solidFill>
                  <a:schemeClr val="tx1"/>
                </a:solidFill>
              </a:rPr>
              <a:t>o</a:t>
            </a:r>
            <a:r>
              <a:rPr lang="fr-BE" altLang="en-US" smtClean="0">
                <a:solidFill>
                  <a:schemeClr val="tx1"/>
                </a:solidFill>
              </a:rPr>
              <a:t>ftware-to-be</a:t>
            </a:r>
          </a:p>
          <a:p>
            <a:pPr lvl="1">
              <a:defRPr/>
            </a:pPr>
            <a:r>
              <a:rPr lang="en-US" altLang="en-US" smtClean="0"/>
              <a:t>(</a:t>
            </a:r>
            <a:r>
              <a:rPr lang="fr-BE" altLang="en-US" smtClean="0"/>
              <a:t>prescriptive) assumption</a:t>
            </a:r>
            <a:r>
              <a:rPr lang="fr-BE" altLang="en-US" smtClean="0">
                <a:solidFill>
                  <a:schemeClr val="tx2"/>
                </a:solidFill>
              </a:rPr>
              <a:t> 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expectation </a:t>
            </a:r>
          </a:p>
          <a:p>
            <a:pPr lvl="1">
              <a:defRPr/>
            </a:pPr>
            <a:r>
              <a:rPr lang="en-US" altLang="en-US" smtClean="0"/>
              <a:t>(</a:t>
            </a:r>
            <a:r>
              <a:rPr lang="fr-BE" altLang="en-US" smtClean="0"/>
              <a:t>descriptive) assumption </a:t>
            </a:r>
            <a:r>
              <a:rPr lang="fr-BE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«</a:t>
            </a:r>
            <a:r>
              <a:rPr lang="fr-BE" altLang="en-US" smtClean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</a:t>
            </a:r>
            <a:r>
              <a:rPr lang="fr-BE" altLang="en-US" smtClean="0">
                <a:solidFill>
                  <a:schemeClr val="tx1"/>
                </a:solidFill>
              </a:rPr>
              <a:t>hypothesis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301625" y="3963988"/>
          <a:ext cx="8456613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Picture" r:id="rId6" imgW="4500360" imgH="1279440" progId="Word.Picture.8">
                  <p:embed/>
                </p:oleObj>
              </mc:Choice>
              <mc:Fallback>
                <p:oleObj name="Picture" r:id="rId6" imgW="4500360" imgH="12794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963988"/>
                        <a:ext cx="8456613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22505</TotalTime>
  <Words>1901</Words>
  <Application>Microsoft Office PowerPoint</Application>
  <PresentationFormat>On-screen Show (4:3)</PresentationFormat>
  <Paragraphs>409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Symbol</vt:lpstr>
      <vt:lpstr>Arial</vt:lpstr>
      <vt:lpstr>Comic Sans MS</vt:lpstr>
      <vt:lpstr>Wingdings</vt:lpstr>
      <vt:lpstr>Arial Black</vt:lpstr>
      <vt:lpstr>Times New Roman</vt:lpstr>
      <vt:lpstr>MS Shell Dlg</vt:lpstr>
      <vt:lpstr>Times</vt:lpstr>
      <vt:lpstr>Helvetica</vt:lpstr>
      <vt:lpstr>Flyer (Standard)</vt:lpstr>
      <vt:lpstr>Microsoft Clip Gallery</vt:lpstr>
      <vt:lpstr>Microsoft Word Picture</vt:lpstr>
      <vt:lpstr>Bitmap Image</vt:lpstr>
      <vt:lpstr>PhotoSuite Image</vt:lpstr>
      <vt:lpstr>Fundamentals of RE</vt:lpstr>
      <vt:lpstr>System objectives are pervasive in RE</vt:lpstr>
      <vt:lpstr>Goal orientation in RE:  outline</vt:lpstr>
      <vt:lpstr>What are goals?</vt:lpstr>
      <vt:lpstr>Goal satisfaction requires agent cooperation</vt:lpstr>
      <vt:lpstr>Goals  vs.  domain properties</vt:lpstr>
      <vt:lpstr>The granularity of goals</vt:lpstr>
      <vt:lpstr>Goals, requirements &amp; expectations</vt:lpstr>
      <vt:lpstr>Statement typology revisited  in the presence of goals</vt:lpstr>
      <vt:lpstr>Goal types</vt:lpstr>
      <vt:lpstr>Goal types:  behavioral goals</vt:lpstr>
      <vt:lpstr>Behavior goals prescribe  sets of desired behaviors</vt:lpstr>
      <vt:lpstr>Behavioral goals:   subtypes and specification patterns</vt:lpstr>
      <vt:lpstr>Behavioral goals:   subtypes and specification patterns  (2)</vt:lpstr>
      <vt:lpstr>Behavioral goals:   subtypes and specification patterns  (3)</vt:lpstr>
      <vt:lpstr>Goal types:  soft goals</vt:lpstr>
      <vt:lpstr>Goal categories</vt:lpstr>
      <vt:lpstr>Goal categories:  non-functional goals</vt:lpstr>
      <vt:lpstr>Goal categories   (2)</vt:lpstr>
      <vt:lpstr>PowerPoint Presentation</vt:lpstr>
      <vt:lpstr>Using goal types &amp; categories</vt:lpstr>
      <vt:lpstr>The central role of goals in the RE process</vt:lpstr>
      <vt:lpstr>The central role of goals in the RE process   (2)</vt:lpstr>
      <vt:lpstr>The central role of goals in the RE process  (3)</vt:lpstr>
      <vt:lpstr>The central role of goals in the RE process  (4)</vt:lpstr>
      <vt:lpstr>The central role of goals in the RE process  (5)</vt:lpstr>
      <vt:lpstr>Avoid frequent misconceptions</vt:lpstr>
      <vt:lpstr>Scenarios as concrete vehicles  for goal elicitation/validation</vt:lpstr>
      <vt:lpstr>Part 2:  Building System Models for RE</vt:lpstr>
      <vt:lpstr>RE activities require focus and structure</vt:lpstr>
      <vt:lpstr>Model-Driven RE</vt:lpstr>
      <vt:lpstr>Why models for RE ?</vt:lpstr>
      <vt:lpstr>A goal-oriented approach to model-driven RE </vt:lpstr>
      <vt:lpstr>The lectures will summarize book chapters, see details there !</vt:lpstr>
      <vt:lpstr>What models for RE ?</vt:lpstr>
      <vt:lpstr>What models for RE ?</vt:lpstr>
      <vt:lpstr>What models for RE ?</vt:lpstr>
      <vt:lpstr>What models for RE ?</vt:lpstr>
      <vt:lpstr>What models for RE ?</vt:lpstr>
      <vt:lpstr>What models for RE ?</vt:lpstr>
      <vt:lpstr>What models for RE ?</vt:lpstr>
      <vt:lpstr>Building system models for RE: more detailed outline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Frank</cp:lastModifiedBy>
  <cp:revision>939</cp:revision>
  <cp:lastPrinted>2006-06-19T13:43:37Z</cp:lastPrinted>
  <dcterms:created xsi:type="dcterms:W3CDTF">2000-05-26T10:39:43Z</dcterms:created>
  <dcterms:modified xsi:type="dcterms:W3CDTF">2013-10-08T15:46:53Z</dcterms:modified>
</cp:coreProperties>
</file>