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1287" r:id="rId2"/>
    <p:sldId id="1274" r:id="rId3"/>
    <p:sldId id="1275" r:id="rId4"/>
    <p:sldId id="1288" r:id="rId5"/>
    <p:sldId id="1289" r:id="rId6"/>
    <p:sldId id="1295" r:id="rId7"/>
    <p:sldId id="1276" r:id="rId8"/>
    <p:sldId id="1296" r:id="rId9"/>
    <p:sldId id="1297" r:id="rId10"/>
    <p:sldId id="1293" r:id="rId11"/>
    <p:sldId id="1277" r:id="rId12"/>
    <p:sldId id="1278" r:id="rId13"/>
    <p:sldId id="1300" r:id="rId14"/>
    <p:sldId id="1299" r:id="rId15"/>
    <p:sldId id="1301" r:id="rId16"/>
    <p:sldId id="1302" r:id="rId17"/>
    <p:sldId id="1303" r:id="rId18"/>
    <p:sldId id="1304" r:id="rId19"/>
    <p:sldId id="1294" r:id="rId20"/>
    <p:sldId id="1286" r:id="rId21"/>
    <p:sldId id="1279" r:id="rId22"/>
    <p:sldId id="1280" r:id="rId23"/>
    <p:sldId id="1281" r:id="rId24"/>
    <p:sldId id="1282" r:id="rId25"/>
    <p:sldId id="1292" r:id="rId26"/>
    <p:sldId id="1290" r:id="rId27"/>
    <p:sldId id="1305" r:id="rId28"/>
    <p:sldId id="1291" r:id="rId29"/>
    <p:sldId id="1306" r:id="rId30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ts val="1200"/>
      </a:spcBef>
      <a:spcAft>
        <a:spcPct val="0"/>
      </a:spcAft>
      <a:defRPr kumimoji="1" sz="2400" b="1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1pPr>
    <a:lvl2pPr marL="457200" algn="ctr" rtl="0" eaLnBrk="0" fontAlgn="base" hangingPunct="0">
      <a:spcBef>
        <a:spcPts val="1200"/>
      </a:spcBef>
      <a:spcAft>
        <a:spcPct val="0"/>
      </a:spcAft>
      <a:defRPr kumimoji="1" sz="2400" b="1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2pPr>
    <a:lvl3pPr marL="914400" algn="ctr" rtl="0" eaLnBrk="0" fontAlgn="base" hangingPunct="0">
      <a:spcBef>
        <a:spcPts val="1200"/>
      </a:spcBef>
      <a:spcAft>
        <a:spcPct val="0"/>
      </a:spcAft>
      <a:defRPr kumimoji="1" sz="2400" b="1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3pPr>
    <a:lvl4pPr marL="1371600" algn="ctr" rtl="0" eaLnBrk="0" fontAlgn="base" hangingPunct="0">
      <a:spcBef>
        <a:spcPts val="1200"/>
      </a:spcBef>
      <a:spcAft>
        <a:spcPct val="0"/>
      </a:spcAft>
      <a:defRPr kumimoji="1" sz="2400" b="1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4pPr>
    <a:lvl5pPr marL="1828800" algn="ctr" rtl="0" eaLnBrk="0" fontAlgn="base" hangingPunct="0">
      <a:spcBef>
        <a:spcPts val="1200"/>
      </a:spcBef>
      <a:spcAft>
        <a:spcPct val="0"/>
      </a:spcAft>
      <a:defRPr kumimoji="1" sz="2400" b="1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Symbol" pitchFamily="18" charset="2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D9DC"/>
    <a:srgbClr val="33CCCC"/>
    <a:srgbClr val="009999"/>
    <a:srgbClr val="CC00FF"/>
    <a:srgbClr val="663300"/>
    <a:srgbClr val="E2E5FA"/>
    <a:srgbClr val="80808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7822" autoAdjust="0"/>
    <p:restoredTop sz="90929"/>
  </p:normalViewPr>
  <p:slideViewPr>
    <p:cSldViewPr snapToGrid="0">
      <p:cViewPr varScale="1">
        <p:scale>
          <a:sx n="104" d="100"/>
          <a:sy n="104" d="100"/>
        </p:scale>
        <p:origin x="-552" y="-84"/>
      </p:cViewPr>
      <p:guideLst>
        <p:guide orient="horz" pos="624"/>
        <p:guide/>
      </p:guideLst>
    </p:cSldViewPr>
  </p:slideViewPr>
  <p:outlineViewPr>
    <p:cViewPr>
      <p:scale>
        <a:sx n="50" d="100"/>
        <a:sy n="50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038"/>
    </p:cViewPr>
  </p:sorterViewPr>
  <p:notesViewPr>
    <p:cSldViewPr snapToGrid="0">
      <p:cViewPr varScale="1">
        <p:scale>
          <a:sx n="51" d="100"/>
          <a:sy n="51" d="100"/>
        </p:scale>
        <p:origin x="-106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6.wmf"/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6.wmf"/><Relationship Id="rId1" Type="http://schemas.openxmlformats.org/officeDocument/2006/relationships/image" Target="../media/image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6.wmf"/><Relationship Id="rId1" Type="http://schemas.openxmlformats.org/officeDocument/2006/relationships/image" Target="../media/image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6.wmf"/><Relationship Id="rId1" Type="http://schemas.openxmlformats.org/officeDocument/2006/relationships/image" Target="../media/image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6.wmf"/><Relationship Id="rId1" Type="http://schemas.openxmlformats.org/officeDocument/2006/relationships/image" Target="../media/image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9.wmf"/><Relationship Id="rId1" Type="http://schemas.openxmlformats.org/officeDocument/2006/relationships/image" Target="../media/image1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2.wmf"/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3.wmf"/><Relationship Id="rId1" Type="http://schemas.openxmlformats.org/officeDocument/2006/relationships/image" Target="../media/image2.wmf"/><Relationship Id="rId4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2.wmf"/><Relationship Id="rId4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6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 b="0">
                <a:solidFill>
                  <a:schemeClr val="tx1"/>
                </a:solidFill>
                <a:effectLst/>
                <a:latin typeface="Times" pitchFamily="18" charset="0"/>
              </a:defRPr>
            </a:lvl1pPr>
          </a:lstStyle>
          <a:p>
            <a:fld id="{E915BB18-FDD1-44A0-A977-6F3E61187BCD}" type="slidenum">
              <a:rPr lang="fr-FR" altLang="fr-FR"/>
              <a:pPr/>
              <a:t>‹#›</a:t>
            </a:fld>
            <a:endParaRPr lang="fr-FR" altLang="fr-FR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2863" y="9091613"/>
            <a:ext cx="36020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1200" b="0">
                <a:solidFill>
                  <a:schemeClr val="bg2"/>
                </a:solidFill>
                <a:effectLst/>
                <a:latin typeface="Times New Roman" pitchFamily="18" charset="0"/>
              </a:defRPr>
            </a:lvl1pPr>
          </a:lstStyle>
          <a:p>
            <a:endParaRPr lang="en-US" altLang="en-US" sz="2500">
              <a:solidFill>
                <a:schemeClr val="tx1"/>
              </a:solidFill>
              <a:latin typeface="MS Shell Dlg" charset="0"/>
            </a:endParaRPr>
          </a:p>
          <a:p>
            <a:r>
              <a:rPr lang="en-US" altLang="en-US" sz="2500">
                <a:solidFill>
                  <a:schemeClr val="tx1"/>
                </a:solidFill>
                <a:latin typeface="Symbol" pitchFamily="18" charset="2"/>
              </a:rPr>
              <a:t> </a:t>
            </a:r>
          </a:p>
          <a:p>
            <a:endParaRPr lang="en-US" altLang="en-US" sz="2500">
              <a:solidFill>
                <a:schemeClr val="tx1"/>
              </a:solidFill>
              <a:latin typeface="Symbol" pitchFamily="18" charset="2"/>
            </a:endParaRPr>
          </a:p>
          <a:p>
            <a:endParaRPr lang="en-US" altLang="en-US" sz="2500">
              <a:solidFill>
                <a:schemeClr val="tx1"/>
              </a:solidFill>
              <a:latin typeface="Symbol" pitchFamily="18" charset="2"/>
            </a:endParaRPr>
          </a:p>
          <a:p>
            <a:endParaRPr lang="en-US" altLang="en-US" sz="2500">
              <a:solidFill>
                <a:schemeClr val="tx1"/>
              </a:solidFill>
              <a:latin typeface="Symbol" pitchFamily="18" charset="2"/>
            </a:endParaRPr>
          </a:p>
          <a:p>
            <a:r>
              <a:rPr lang="en-GB" altLang="en-US" b="1"/>
              <a:t>www.wileyeurope .com/college/van lamsweerde</a:t>
            </a:r>
            <a:r>
              <a:rPr lang="en-GB" altLang="en-US"/>
              <a:t> </a:t>
            </a:r>
          </a:p>
          <a:p>
            <a:r>
              <a:rPr lang="en-GB" altLang="en-US"/>
              <a:t>©  2009 John Wiley and Sons</a:t>
            </a:r>
            <a:endParaRPr lang="fr-FR" altLang="fr-FR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6200" y="152400"/>
            <a:ext cx="71628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kumimoji="0" sz="1300" b="0">
                <a:solidFill>
                  <a:schemeClr val="tx1"/>
                </a:solidFill>
                <a:effectLst/>
                <a:latin typeface="Comic Sans MS" pitchFamily="66" charset="0"/>
              </a:defRPr>
            </a:lvl1pPr>
          </a:lstStyle>
          <a:p>
            <a:r>
              <a:rPr lang="fr-FR" altLang="fr-FR"/>
              <a:t>Axel van Lamsweerde</a:t>
            </a:r>
          </a:p>
          <a:p>
            <a:r>
              <a:rPr lang="fr-FR" altLang="fr-FR"/>
              <a:t>Requirements Engineering: From System Goals to UML Models to Software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24813076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ChangeArrowheads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fld id="{4650F442-FFB3-4F77-BDCF-6C358FB7E4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6203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F442-FFB3-4F77-BDCF-6C358FB7E49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7995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F442-FFB3-4F77-BDCF-6C358FB7E49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1124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F442-FFB3-4F77-BDCF-6C358FB7E49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659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F442-FFB3-4F77-BDCF-6C358FB7E499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0925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F442-FFB3-4F77-BDCF-6C358FB7E499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2894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F442-FFB3-4F77-BDCF-6C358FB7E499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3976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F442-FFB3-4F77-BDCF-6C358FB7E499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226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F442-FFB3-4F77-BDCF-6C358FB7E499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4012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F442-FFB3-4F77-BDCF-6C358FB7E499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4795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F442-FFB3-4F77-BDCF-6C358FB7E499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4327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F442-FFB3-4F77-BDCF-6C358FB7E499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5059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F442-FFB3-4F77-BDCF-6C358FB7E49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93287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F442-FFB3-4F77-BDCF-6C358FB7E499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62586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F442-FFB3-4F77-BDCF-6C358FB7E499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2819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F442-FFB3-4F77-BDCF-6C358FB7E499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3618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F442-FFB3-4F77-BDCF-6C358FB7E499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480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F442-FFB3-4F77-BDCF-6C358FB7E499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84401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F442-FFB3-4F77-BDCF-6C358FB7E499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41656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F442-FFB3-4F77-BDCF-6C358FB7E499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51028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F442-FFB3-4F77-BDCF-6C358FB7E499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07577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F442-FFB3-4F77-BDCF-6C358FB7E499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5811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F442-FFB3-4F77-BDCF-6C358FB7E499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977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F442-FFB3-4F77-BDCF-6C358FB7E49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0670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F442-FFB3-4F77-BDCF-6C358FB7E49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6464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F442-FFB3-4F77-BDCF-6C358FB7E49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9850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F442-FFB3-4F77-BDCF-6C358FB7E49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5452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F442-FFB3-4F77-BDCF-6C358FB7E49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9948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F442-FFB3-4F77-BDCF-6C358FB7E49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8154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F442-FFB3-4F77-BDCF-6C358FB7E49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933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590550"/>
            <a:ext cx="7772400" cy="1600200"/>
          </a:xfrm>
        </p:spPr>
        <p:txBody>
          <a:bodyPr anchor="b"/>
          <a:lstStyle>
            <a:lvl1pPr>
              <a:lnSpc>
                <a:spcPct val="110000"/>
              </a:lnSpc>
              <a:defRPr sz="4000">
                <a:solidFill>
                  <a:srgbClr val="009999"/>
                </a:solidFill>
              </a:defRPr>
            </a:lvl1pPr>
          </a:lstStyle>
          <a:p>
            <a:pPr lvl="0"/>
            <a:r>
              <a:rPr lang="en-US" altLang="en-US" noProof="0" smtClean="0"/>
              <a:t>Blurb</a:t>
            </a:r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079750"/>
            <a:ext cx="6400800" cy="728663"/>
          </a:xfrm>
        </p:spPr>
        <p:txBody>
          <a:bodyPr anchor="t" anchorCtr="0"/>
          <a:lstStyle>
            <a:lvl1pPr marL="0" indent="0" algn="ctr">
              <a:buFont typeface="Wingdings" pitchFamily="2" charset="2"/>
              <a:buNone/>
              <a:defRPr sz="3500">
                <a:solidFill>
                  <a:schemeClr val="folHlink"/>
                </a:solidFill>
              </a:defRPr>
            </a:lvl1pPr>
          </a:lstStyle>
          <a:p>
            <a:pPr lvl="0"/>
            <a:r>
              <a:rPr lang="en-US" altLang="en-US" noProof="0" smtClean="0"/>
              <a:t>blah</a:t>
            </a:r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28575" y="6608763"/>
            <a:ext cx="9115425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200">
                <a:solidFill>
                  <a:schemeClr val="bg2"/>
                </a:solidFill>
                <a:effectLst/>
              </a:rPr>
              <a:t>www.wileyeurope .com/college/van lamsweerde             </a:t>
            </a:r>
            <a:r>
              <a:rPr lang="en-GB" altLang="en-US" sz="1200" b="0">
                <a:solidFill>
                  <a:schemeClr val="bg2"/>
                </a:solidFill>
                <a:effectLst/>
              </a:rPr>
              <a:t>Chap.12:  Modeling System Operations</a:t>
            </a:r>
            <a:r>
              <a:rPr lang="fr-BE" altLang="en-US" sz="1200" b="0">
                <a:solidFill>
                  <a:schemeClr val="bg2"/>
                </a:solidFill>
                <a:effectLst/>
              </a:rPr>
              <a:t>                        </a:t>
            </a:r>
            <a:r>
              <a:rPr lang="en-GB" altLang="en-US" sz="1200" b="0">
                <a:solidFill>
                  <a:schemeClr val="bg2"/>
                </a:solidFill>
                <a:effectLst/>
              </a:rPr>
              <a:t>©  2009 John Wiley and Sons</a:t>
            </a:r>
            <a:endParaRPr lang="en-GB" altLang="en-US" sz="1200" b="0">
              <a:solidFill>
                <a:schemeClr val="tx2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1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325" y="228600"/>
            <a:ext cx="2187575" cy="604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013" y="228600"/>
            <a:ext cx="6411912" cy="604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9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5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511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295400"/>
            <a:ext cx="4298950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95400"/>
            <a:ext cx="4300537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2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6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1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98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316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5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ED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6534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style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1295400"/>
            <a:ext cx="8751887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0"/>
            <a:r>
              <a:rPr lang="en-US" altLang="en-US" smtClean="0"/>
              <a:t>...</a:t>
            </a:r>
          </a:p>
          <a:p>
            <a:pPr lvl="0"/>
            <a:endParaRPr lang="en-US" altLang="en-US" smtClean="0"/>
          </a:p>
        </p:txBody>
      </p:sp>
      <p:sp>
        <p:nvSpPr>
          <p:cNvPr id="1071" name="Text Box 47"/>
          <p:cNvSpPr txBox="1">
            <a:spLocks noChangeArrowheads="1"/>
          </p:cNvSpPr>
          <p:nvPr/>
        </p:nvSpPr>
        <p:spPr bwMode="auto">
          <a:xfrm>
            <a:off x="28575" y="6608763"/>
            <a:ext cx="9115425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200">
                <a:solidFill>
                  <a:schemeClr val="bg2"/>
                </a:solidFill>
                <a:effectLst/>
              </a:rPr>
              <a:t>www.wileyeurope .com/college/van lamsweerde           </a:t>
            </a:r>
            <a:r>
              <a:rPr lang="en-GB" altLang="en-US" sz="1200" b="0">
                <a:solidFill>
                  <a:schemeClr val="bg2"/>
                </a:solidFill>
                <a:effectLst/>
              </a:rPr>
              <a:t>Chap.12:  Modeling System Operations</a:t>
            </a:r>
            <a:r>
              <a:rPr lang="fr-BE" altLang="en-US" sz="1200" b="0">
                <a:solidFill>
                  <a:schemeClr val="bg2"/>
                </a:solidFill>
                <a:effectLst/>
              </a:rPr>
              <a:t>                  </a:t>
            </a:r>
            <a:r>
              <a:rPr lang="en-GB" altLang="en-US" sz="1200" b="0">
                <a:solidFill>
                  <a:schemeClr val="bg2"/>
                </a:solidFill>
                <a:effectLst/>
              </a:rPr>
              <a:t>©  2009 John Wiley and Sons    </a:t>
            </a:r>
            <a:r>
              <a:rPr lang="en-GB" altLang="en-US" sz="1200" b="0">
                <a:solidFill>
                  <a:schemeClr val="tx2"/>
                </a:solidFill>
                <a:effectLst/>
              </a:rPr>
              <a:t>    </a:t>
            </a:r>
            <a:fld id="{BE749667-64BB-4840-A0DB-893424FDBE9C}" type="slidenum">
              <a:rPr lang="en-GB" altLang="en-US" sz="1200" b="0">
                <a:solidFill>
                  <a:schemeClr val="tx2"/>
                </a:solidFill>
                <a:effectLst/>
              </a:rPr>
              <a:pPr>
                <a:lnSpc>
                  <a:spcPct val="70000"/>
                </a:lnSpc>
                <a:spcBef>
                  <a:spcPct val="50000"/>
                </a:spcBef>
              </a:pPr>
              <a:t>‹#›</a:t>
            </a:fld>
            <a:endParaRPr lang="en-GB" altLang="en-US" sz="1200" b="0">
              <a:solidFill>
                <a:schemeClr val="tx2"/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4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u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kumimoji="1" sz="2200">
          <a:solidFill>
            <a:srgbClr val="009999"/>
          </a:solidFill>
          <a:latin typeface="+mn-lt"/>
        </a:defRPr>
      </a:lvl2pPr>
      <a:lvl3pPr marL="1143000" indent="-22860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kumimoji="1" sz="2400">
          <a:solidFill>
            <a:srgbClr val="FBD9DC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9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3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1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1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4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4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4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2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2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3.wmf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4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2882900"/>
            <a:ext cx="7772400" cy="850900"/>
          </a:xfrm>
        </p:spPr>
        <p:txBody>
          <a:bodyPr/>
          <a:lstStyle/>
          <a:p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Building System Models for RE</a:t>
            </a:r>
            <a:endParaRPr lang="en-US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02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8750" y="4160838"/>
            <a:ext cx="6400800" cy="728662"/>
          </a:xfrm>
        </p:spPr>
        <p:txBody>
          <a:bodyPr/>
          <a:lstStyle/>
          <a:p>
            <a:r>
              <a:rPr lang="en-US" altLang="en-US" sz="3600"/>
              <a:t>Chapter 12</a:t>
            </a:r>
          </a:p>
          <a:p>
            <a:r>
              <a:rPr lang="en-US" altLang="en-US" sz="3600"/>
              <a:t>Modeling System Operations</a:t>
            </a:r>
            <a:endParaRPr lang="en-US" altLang="en-US" sz="4400"/>
          </a:p>
        </p:txBody>
      </p:sp>
      <p:pic>
        <p:nvPicPr>
          <p:cNvPr id="1602564" name="Picture 4" descr="WileyCov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263" y="519113"/>
            <a:ext cx="1816100" cy="213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5738"/>
            <a:ext cx="8653463" cy="762000"/>
          </a:xfrm>
        </p:spPr>
        <p:txBody>
          <a:bodyPr/>
          <a:lstStyle/>
          <a:p>
            <a:r>
              <a:rPr lang="en-US" altLang="en-US"/>
              <a:t>Modeling system operations:  outline</a:t>
            </a:r>
          </a:p>
        </p:txBody>
      </p:sp>
      <p:sp>
        <p:nvSpPr>
          <p:cNvPr id="161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1266825"/>
            <a:ext cx="8904288" cy="49784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en-US">
                <a:solidFill>
                  <a:srgbClr val="808080"/>
                </a:solidFill>
              </a:rPr>
              <a:t>What are operations?</a:t>
            </a:r>
          </a:p>
          <a:p>
            <a:pPr>
              <a:lnSpc>
                <a:spcPct val="90000"/>
              </a:lnSpc>
            </a:pPr>
            <a:r>
              <a:rPr kumimoji="0" lang="en-US" altLang="en-US">
                <a:solidFill>
                  <a:srgbClr val="808080"/>
                </a:solidFill>
              </a:rPr>
              <a:t>Characterizing system operations</a:t>
            </a:r>
          </a:p>
          <a:p>
            <a:pPr lvl="1">
              <a:lnSpc>
                <a:spcPct val="100000"/>
              </a:lnSpc>
            </a:pPr>
            <a:r>
              <a:rPr kumimoji="0" lang="en-US" altLang="en-US" sz="2000">
                <a:solidFill>
                  <a:srgbClr val="808080"/>
                </a:solidFill>
              </a:rPr>
              <a:t>Operation signature</a:t>
            </a:r>
          </a:p>
          <a:p>
            <a:pPr lvl="1">
              <a:lnSpc>
                <a:spcPct val="90000"/>
              </a:lnSpc>
            </a:pPr>
            <a:r>
              <a:rPr kumimoji="0" lang="en-US" altLang="en-US" sz="2000">
                <a:solidFill>
                  <a:srgbClr val="808080"/>
                </a:solidFill>
              </a:rPr>
              <a:t>Domain pre- and postconditions</a:t>
            </a:r>
          </a:p>
          <a:p>
            <a:pPr lvl="1">
              <a:lnSpc>
                <a:spcPct val="90000"/>
              </a:lnSpc>
            </a:pPr>
            <a:r>
              <a:rPr kumimoji="0" lang="en-US" altLang="en-US" sz="2000">
                <a:solidFill>
                  <a:srgbClr val="808080"/>
                </a:solidFill>
              </a:rPr>
              <a:t>Operation performer</a:t>
            </a:r>
            <a:endParaRPr kumimoji="0" lang="en-US" altLang="en-US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</a:pPr>
            <a:r>
              <a:rPr kumimoji="0" lang="en-US" altLang="en-US"/>
              <a:t>Goal operationalization</a:t>
            </a:r>
          </a:p>
          <a:p>
            <a:pPr lvl="1">
              <a:lnSpc>
                <a:spcPct val="100000"/>
              </a:lnSpc>
            </a:pPr>
            <a:r>
              <a:rPr kumimoji="0" lang="en-US" altLang="en-US" sz="2000"/>
              <a:t>Required pre-, post-, trigger conditions for goal satisfaction</a:t>
            </a:r>
          </a:p>
          <a:p>
            <a:pPr lvl="1">
              <a:lnSpc>
                <a:spcPct val="90000"/>
              </a:lnSpc>
            </a:pPr>
            <a:r>
              <a:rPr kumimoji="0" lang="en-US" altLang="en-US" sz="2000"/>
              <a:t>Agent commitments</a:t>
            </a:r>
          </a:p>
          <a:p>
            <a:pPr lvl="1">
              <a:lnSpc>
                <a:spcPct val="90000"/>
              </a:lnSpc>
            </a:pPr>
            <a:r>
              <a:rPr kumimoji="0" lang="en-US" altLang="en-US" sz="2000"/>
              <a:t>Goal operationalization and satisfaction arguments</a:t>
            </a:r>
          </a:p>
          <a:p>
            <a:pPr>
              <a:lnSpc>
                <a:spcPct val="90000"/>
              </a:lnSpc>
            </a:pPr>
            <a:r>
              <a:rPr kumimoji="0" lang="en-US" altLang="en-US"/>
              <a:t>Goals, agents, objects &amp; operations: the semantic picture</a:t>
            </a:r>
            <a:endParaRPr kumimoji="0" lang="en-US" altLang="en-US" b="1"/>
          </a:p>
          <a:p>
            <a:pPr>
              <a:lnSpc>
                <a:spcPct val="90000"/>
              </a:lnSpc>
            </a:pPr>
            <a:r>
              <a:rPr kumimoji="0" lang="en-US" altLang="en-US"/>
              <a:t>Representing operation models</a:t>
            </a:r>
          </a:p>
          <a:p>
            <a:pPr lvl="1">
              <a:lnSpc>
                <a:spcPct val="100000"/>
              </a:lnSpc>
            </a:pPr>
            <a:r>
              <a:rPr kumimoji="0" lang="en-US" altLang="en-US" sz="2000"/>
              <a:t>Operationalization diagrams</a:t>
            </a:r>
          </a:p>
          <a:p>
            <a:pPr lvl="1">
              <a:lnSpc>
                <a:spcPct val="90000"/>
              </a:lnSpc>
            </a:pPr>
            <a:r>
              <a:rPr kumimoji="0" lang="en-US" altLang="en-US" sz="2000"/>
              <a:t>UML use case diagrams</a:t>
            </a:r>
            <a:endParaRPr kumimoji="0" lang="en-US" altLang="en-US"/>
          </a:p>
          <a:p>
            <a:pPr>
              <a:lnSpc>
                <a:spcPct val="80000"/>
              </a:lnSpc>
            </a:pPr>
            <a:r>
              <a:rPr kumimoji="0" lang="en-US" altLang="en-US"/>
              <a:t>Building operation models:  heuristics &amp; derivation rules</a:t>
            </a:r>
          </a:p>
        </p:txBody>
      </p:sp>
      <p:pic>
        <p:nvPicPr>
          <p:cNvPr id="1610756" name="Picture 4" descr="C:\Program Files\Microsoft Office\Clipart\Popular\MAGNIFY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3033713"/>
            <a:ext cx="465138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5788" y="92075"/>
            <a:ext cx="8335962" cy="762000"/>
          </a:xfrm>
        </p:spPr>
        <p:txBody>
          <a:bodyPr/>
          <a:lstStyle/>
          <a:p>
            <a:r>
              <a:rPr lang="en-US" altLang="en-US"/>
              <a:t>Goal operationalization</a:t>
            </a:r>
            <a:endParaRPr lang="en-US" altLang="en-US" sz="2000"/>
          </a:p>
        </p:txBody>
      </p:sp>
      <p:sp>
        <p:nvSpPr>
          <p:cNvPr id="159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163" y="838200"/>
            <a:ext cx="8874125" cy="38290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0" lang="en-US" altLang="en-US"/>
              <a:t>A set of operations </a:t>
            </a:r>
            <a:r>
              <a:rPr kumimoji="0"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operationalizes</a:t>
            </a:r>
            <a:r>
              <a:rPr kumimoji="0" lang="en-US" altLang="en-US"/>
              <a:t> a leaf goal if their spec ensures that the goal is satisfied</a:t>
            </a:r>
            <a:endParaRPr lang="en-US" altLang="en-US"/>
          </a:p>
          <a:p>
            <a:pPr>
              <a:lnSpc>
                <a:spcPct val="80000"/>
              </a:lnSpc>
            </a:pPr>
            <a:r>
              <a:rPr lang="en-US" altLang="en-US"/>
              <a:t>These specs are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prescriptive</a:t>
            </a:r>
            <a:r>
              <a:rPr lang="en-US" altLang="en-US"/>
              <a:t> conditions on the operations ...</a:t>
            </a:r>
          </a:p>
          <a:p>
            <a:pPr lvl="1">
              <a:lnSpc>
                <a:spcPct val="100000"/>
              </a:lnSpc>
            </a:pPr>
            <a:r>
              <a:rPr lang="en-US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ReqPre</a:t>
            </a:r>
            <a:r>
              <a:rPr lang="en-US" altLang="en-US">
                <a:solidFill>
                  <a:schemeClr val="tx1"/>
                </a:solidFill>
              </a:rPr>
              <a:t>:</a:t>
            </a:r>
            <a:r>
              <a:rPr lang="en-US" altLang="en-US"/>
              <a:t>  </a:t>
            </a:r>
            <a:r>
              <a:rPr lang="en-US" altLang="en-US" sz="2000" i="1"/>
              <a:t>necessary</a:t>
            </a:r>
            <a:r>
              <a:rPr lang="en-US" altLang="en-US" sz="2000"/>
              <a:t> condition on Op's input states to ensure G: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   when DomPre </a:t>
            </a:r>
            <a:r>
              <a:rPr lang="en-US" altLang="en-US" i="1"/>
              <a:t>true</a:t>
            </a:r>
            <a:r>
              <a:rPr lang="en-US" altLang="en-US"/>
              <a:t>, Op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may</a:t>
            </a:r>
            <a:r>
              <a:rPr lang="en-US" altLang="en-US"/>
              <a:t> be applied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only if </a:t>
            </a:r>
            <a:r>
              <a:rPr lang="en-US" altLang="en-US"/>
              <a:t> ReqPre </a:t>
            </a:r>
            <a:r>
              <a:rPr lang="en-US" altLang="en-US" i="1"/>
              <a:t>true</a:t>
            </a:r>
            <a:r>
              <a:rPr lang="en-US" altLang="en-US" sz="1800">
                <a:solidFill>
                  <a:schemeClr val="tx1"/>
                </a:solidFill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en-US" sz="1800">
                <a:solidFill>
                  <a:schemeClr val="tx1"/>
                </a:solidFill>
              </a:rPr>
              <a:t>   </a:t>
            </a:r>
            <a:r>
              <a:rPr lang="en-US" altLang="en-US" sz="1800"/>
              <a:t>(permission)</a:t>
            </a:r>
          </a:p>
          <a:p>
            <a:pPr lvl="1">
              <a:lnSpc>
                <a:spcPct val="7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ReqTrig</a:t>
            </a:r>
            <a:r>
              <a:rPr lang="en-US" altLang="en-US">
                <a:solidFill>
                  <a:schemeClr val="tx1"/>
                </a:solidFill>
              </a:rPr>
              <a:t>:</a:t>
            </a:r>
            <a:r>
              <a:rPr lang="en-US" altLang="en-US"/>
              <a:t> </a:t>
            </a:r>
            <a:r>
              <a:rPr lang="en-US" altLang="en-US" sz="2000" i="1"/>
              <a:t>sufficient</a:t>
            </a:r>
            <a:r>
              <a:rPr lang="en-US" altLang="en-US" sz="2000"/>
              <a:t> condition on Op's input states to ensure G:</a:t>
            </a:r>
          </a:p>
          <a:p>
            <a:pPr lvl="2">
              <a:lnSpc>
                <a:spcPct val="70000"/>
              </a:lnSpc>
              <a:spcBef>
                <a:spcPct val="50000"/>
              </a:spcBef>
            </a:pPr>
            <a:r>
              <a:rPr lang="en-US" altLang="en-US"/>
              <a:t>   when DomPre </a:t>
            </a:r>
            <a:r>
              <a:rPr lang="en-US" altLang="en-US" i="1"/>
              <a:t>true</a:t>
            </a:r>
            <a:r>
              <a:rPr lang="en-US" altLang="en-US"/>
              <a:t>, Op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must</a:t>
            </a:r>
            <a:r>
              <a:rPr lang="en-US" altLang="en-US"/>
              <a:t> be applied </a:t>
            </a:r>
            <a:r>
              <a:rPr lang="en-US" altLang="en-US" i="1">
                <a:effectLst>
                  <a:outerShdw blurRad="38100" dist="38100" dir="2700000" algn="tl">
                    <a:srgbClr val="000000"/>
                  </a:outerShdw>
                </a:effectLst>
              </a:rPr>
              <a:t>as soon as</a:t>
            </a:r>
            <a:r>
              <a:rPr lang="en-US" altLang="en-US"/>
              <a:t> ReqTrig </a:t>
            </a:r>
            <a:r>
              <a:rPr lang="en-US" altLang="en-US" i="1"/>
              <a:t>true</a:t>
            </a:r>
            <a:r>
              <a:rPr lang="en-US" altLang="en-US" sz="1800"/>
              <a:t> </a:t>
            </a:r>
          </a:p>
          <a:p>
            <a:pPr lvl="2">
              <a:lnSpc>
                <a:spcPct val="100000"/>
              </a:lnSpc>
              <a:spcBef>
                <a:spcPct val="15000"/>
              </a:spcBef>
            </a:pPr>
            <a:r>
              <a:rPr lang="en-US" altLang="en-US" sz="1800">
                <a:solidFill>
                  <a:schemeClr val="tx1"/>
                </a:solidFill>
              </a:rPr>
              <a:t>  </a:t>
            </a:r>
            <a:r>
              <a:rPr lang="en-US" altLang="en-US" sz="1800"/>
              <a:t> (obligation)</a:t>
            </a:r>
          </a:p>
          <a:p>
            <a:pPr lvl="1">
              <a:lnSpc>
                <a:spcPct val="7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ReqPost</a:t>
            </a:r>
            <a:r>
              <a:rPr lang="en-US" altLang="en-US">
                <a:solidFill>
                  <a:schemeClr val="tx1"/>
                </a:solidFill>
              </a:rPr>
              <a:t>:</a:t>
            </a:r>
            <a:r>
              <a:rPr lang="en-US" altLang="en-US"/>
              <a:t> </a:t>
            </a:r>
            <a:r>
              <a:rPr lang="fr-BE" altLang="en-US"/>
              <a:t> </a:t>
            </a:r>
            <a:r>
              <a:rPr lang="fr-BE" altLang="en-US" sz="2000"/>
              <a:t>c</a:t>
            </a:r>
            <a:r>
              <a:rPr lang="en-US" altLang="en-US" sz="2000"/>
              <a:t>ondition on Op's output states to ensure G</a:t>
            </a:r>
          </a:p>
        </p:txBody>
      </p:sp>
      <p:grpSp>
        <p:nvGrpSpPr>
          <p:cNvPr id="1592326" name="Group 6"/>
          <p:cNvGrpSpPr>
            <a:grpSpLocks/>
          </p:cNvGrpSpPr>
          <p:nvPr/>
        </p:nvGrpSpPr>
        <p:grpSpPr bwMode="auto">
          <a:xfrm>
            <a:off x="114300" y="71438"/>
            <a:ext cx="1195388" cy="611187"/>
            <a:chOff x="72" y="81"/>
            <a:chExt cx="872" cy="459"/>
          </a:xfrm>
        </p:grpSpPr>
        <p:graphicFrame>
          <p:nvGraphicFramePr>
            <p:cNvPr id="1592324" name="Object 4"/>
            <p:cNvGraphicFramePr>
              <a:graphicFrameLocks noChangeAspect="1"/>
            </p:cNvGraphicFramePr>
            <p:nvPr/>
          </p:nvGraphicFramePr>
          <p:xfrm>
            <a:off x="522" y="136"/>
            <a:ext cx="422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2329" name="Clip" r:id="rId4" imgW="3265560" imgH="2722680" progId="MS_ClipArt_Gallery.2">
                    <p:embed/>
                  </p:oleObj>
                </mc:Choice>
                <mc:Fallback>
                  <p:oleObj name="Clip" r:id="rId4" imgW="3265560" imgH="2722680" progId="MS_ClipArt_Gallery.2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" y="136"/>
                          <a:ext cx="422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92325" name="Object 5"/>
            <p:cNvGraphicFramePr>
              <a:graphicFrameLocks noChangeAspect="1"/>
            </p:cNvGraphicFramePr>
            <p:nvPr/>
          </p:nvGraphicFramePr>
          <p:xfrm>
            <a:off x="72" y="81"/>
            <a:ext cx="413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2330" name="Clip" r:id="rId6" imgW="845640" imgH="938520" progId="MS_ClipArt_Gallery.2">
                    <p:embed/>
                  </p:oleObj>
                </mc:Choice>
                <mc:Fallback>
                  <p:oleObj name="Clip" r:id="rId6" imgW="845640" imgH="938520" progId="MS_ClipArt_Gallery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" y="81"/>
                          <a:ext cx="413" cy="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92327" name="Object 7"/>
          <p:cNvGraphicFramePr>
            <a:graphicFrameLocks noChangeAspect="1"/>
          </p:cNvGraphicFramePr>
          <p:nvPr/>
        </p:nvGraphicFramePr>
        <p:xfrm>
          <a:off x="565150" y="4779963"/>
          <a:ext cx="8307388" cy="195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2331" name="Picture" r:id="rId8" imgW="5220360" imgH="1284120" progId="Word.Picture.8">
                  <p:embed/>
                </p:oleObj>
              </mc:Choice>
              <mc:Fallback>
                <p:oleObj name="Picture" r:id="rId8" imgW="5220360" imgH="128412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4779963"/>
                        <a:ext cx="8307388" cy="195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2328" name="Object 8"/>
          <p:cNvGraphicFramePr>
            <a:graphicFrameLocks noChangeAspect="1"/>
          </p:cNvGraphicFramePr>
          <p:nvPr/>
        </p:nvGraphicFramePr>
        <p:xfrm flipH="1">
          <a:off x="8134350" y="6026150"/>
          <a:ext cx="8080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2332" name="Clip" r:id="rId10" imgW="5096880" imgH="2642760" progId="MS_ClipArt_Gallery.2">
                  <p:embed/>
                </p:oleObj>
              </mc:Choice>
              <mc:Fallback>
                <p:oleObj name="Clip" r:id="rId10" imgW="5096880" imgH="2642760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134350" y="6026150"/>
                        <a:ext cx="80803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346" name="Rectangle 2"/>
          <p:cNvSpPr>
            <a:spLocks noChangeArrowheads="1"/>
          </p:cNvSpPr>
          <p:nvPr>
            <p:ph type="title"/>
          </p:nvPr>
        </p:nvSpPr>
        <p:spPr>
          <a:xfrm>
            <a:off x="754063" y="312738"/>
            <a:ext cx="8205787" cy="7620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/>
              <a:t>Specifying operations textually:  </a:t>
            </a:r>
            <a:br>
              <a:rPr lang="en-US" altLang="en-US"/>
            </a:br>
            <a:r>
              <a:rPr lang="en-US" altLang="en-US"/>
              <a:t>example</a:t>
            </a:r>
          </a:p>
        </p:txBody>
      </p:sp>
      <p:sp>
        <p:nvSpPr>
          <p:cNvPr id="1593347" name="Rectangle 3"/>
          <p:cNvSpPr>
            <a:spLocks noChangeArrowheads="1"/>
          </p:cNvSpPr>
          <p:nvPr>
            <p:ph type="body" idx="1"/>
          </p:nvPr>
        </p:nvSpPr>
        <p:spPr>
          <a:xfrm>
            <a:off x="293688" y="1444625"/>
            <a:ext cx="8507412" cy="4822825"/>
          </a:xfrm>
          <a:noFill/>
          <a:ln/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en-US" b="1">
                <a:latin typeface="Arial" pitchFamily="34" charset="0"/>
              </a:rPr>
              <a:t>Operation</a:t>
            </a:r>
            <a:r>
              <a:rPr lang="en-US" altLang="en-US">
                <a:solidFill>
                  <a:schemeClr val="tx2"/>
                </a:solidFill>
                <a:latin typeface="Arial" pitchFamily="34" charset="0"/>
              </a:rPr>
              <a:t>  </a:t>
            </a:r>
            <a:r>
              <a:rPr lang="en-US" altLang="en-US">
                <a:solidFill>
                  <a:srgbClr val="5F5F5F"/>
                </a:solidFill>
                <a:latin typeface="Arial" pitchFamily="34" charset="0"/>
              </a:rPr>
              <a:t>OpenDoors</a:t>
            </a:r>
            <a:endParaRPr lang="en-US" altLang="en-US" sz="2000">
              <a:solidFill>
                <a:schemeClr val="hlink"/>
              </a:solidFill>
              <a:latin typeface="Arial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chemeClr val="hlink"/>
                </a:solidFill>
                <a:latin typeface="Arial" pitchFamily="34" charset="0"/>
              </a:rPr>
              <a:t>	    </a:t>
            </a:r>
            <a:r>
              <a:rPr lang="en-US" altLang="en-US" sz="2000" b="1">
                <a:latin typeface="Arial" pitchFamily="34" charset="0"/>
              </a:rPr>
              <a:t>Def</a:t>
            </a:r>
            <a:r>
              <a:rPr lang="en-US" altLang="en-US" sz="2000" b="1">
                <a:solidFill>
                  <a:schemeClr val="hlink"/>
                </a:solidFill>
                <a:latin typeface="Arial" pitchFamily="34" charset="0"/>
              </a:rPr>
              <a:t> </a:t>
            </a:r>
            <a:r>
              <a:rPr lang="en-US" altLang="en-US" sz="2000">
                <a:solidFill>
                  <a:schemeClr val="hlink"/>
                </a:solidFill>
                <a:latin typeface="Arial" pitchFamily="34" charset="0"/>
              </a:rPr>
              <a:t> </a:t>
            </a:r>
            <a:r>
              <a:rPr lang="en-US" altLang="en-US" sz="2000" i="1">
                <a:solidFill>
                  <a:srgbClr val="5F5F5F"/>
                </a:solidFill>
                <a:latin typeface="Arial" pitchFamily="34" charset="0"/>
              </a:rPr>
              <a:t>Operation controlling the opening of all train doors</a:t>
            </a:r>
            <a:endParaRPr lang="en-US" altLang="en-US" sz="2000" i="1">
              <a:solidFill>
                <a:schemeClr val="hlink"/>
              </a:solidFill>
              <a:latin typeface="Arial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chemeClr val="hlink"/>
                </a:solidFill>
                <a:latin typeface="Arial" pitchFamily="34" charset="0"/>
              </a:rPr>
              <a:t>	    </a:t>
            </a:r>
            <a:r>
              <a:rPr lang="en-US" altLang="en-US" sz="2000" b="1">
                <a:latin typeface="Arial" pitchFamily="34" charset="0"/>
              </a:rPr>
              <a:t>Input</a:t>
            </a:r>
            <a:r>
              <a:rPr lang="en-US" altLang="en-US" sz="2000">
                <a:solidFill>
                  <a:schemeClr val="hlink"/>
                </a:solidFill>
                <a:latin typeface="Arial" pitchFamily="34" charset="0"/>
              </a:rPr>
              <a:t> </a:t>
            </a:r>
            <a:r>
              <a:rPr lang="en-US" altLang="en-US" sz="2000" i="1">
                <a:solidFill>
                  <a:srgbClr val="5F5F5F"/>
                </a:solidFill>
                <a:latin typeface="Arial" pitchFamily="34" charset="0"/>
              </a:rPr>
              <a:t>tr: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Train</a:t>
            </a:r>
            <a:r>
              <a:rPr kumimoji="0" lang="en-AU" altLang="en-US" sz="1200">
                <a:solidFill>
                  <a:srgbClr val="000080"/>
                </a:solidFill>
                <a:latin typeface="Arial" pitchFamily="34" charset="0"/>
              </a:rPr>
              <a:t> </a:t>
            </a:r>
            <a:r>
              <a:rPr lang="en-US" altLang="en-US" sz="2000" b="1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/</a:t>
            </a:r>
            <a:r>
              <a:rPr kumimoji="0" lang="en-AU" altLang="en-US" sz="1200">
                <a:solidFill>
                  <a:srgbClr val="000080"/>
                </a:solidFill>
                <a:latin typeface="Arial" pitchFamily="34" charset="0"/>
              </a:rPr>
              <a:t> </a:t>
            </a:r>
            <a:r>
              <a:rPr kumimoji="0" lang="en-AU" altLang="en-US" sz="2000">
                <a:solidFill>
                  <a:srgbClr val="5F5F5F"/>
                </a:solidFill>
                <a:latin typeface="Arial" pitchFamily="34" charset="0"/>
              </a:rPr>
              <a:t>{Speed, Position}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,</a:t>
            </a:r>
            <a:r>
              <a:rPr lang="en-US" altLang="en-US" sz="2000">
                <a:solidFill>
                  <a:srgbClr val="683400"/>
                </a:solidFill>
                <a:latin typeface="Arial" pitchFamily="34" charset="0"/>
              </a:rPr>
              <a:t> </a:t>
            </a:r>
            <a:r>
              <a:rPr lang="en-US" altLang="en-US" sz="2000" b="1">
                <a:latin typeface="Arial" pitchFamily="34" charset="0"/>
              </a:rPr>
              <a:t>Output</a:t>
            </a:r>
            <a:r>
              <a:rPr lang="en-US" altLang="en-US" sz="2000">
                <a:latin typeface="Arial" pitchFamily="34" charset="0"/>
              </a:rPr>
              <a:t> </a:t>
            </a:r>
            <a:r>
              <a:rPr lang="en-US" altLang="en-US" sz="2000" i="1">
                <a:solidFill>
                  <a:srgbClr val="5F5F5F"/>
                </a:solidFill>
                <a:latin typeface="Arial" pitchFamily="34" charset="0"/>
              </a:rPr>
              <a:t>tr: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Train</a:t>
            </a:r>
            <a:r>
              <a:rPr kumimoji="0" lang="en-AU" altLang="en-US" sz="1200">
                <a:solidFill>
                  <a:srgbClr val="000080"/>
                </a:solidFill>
                <a:latin typeface="Arial" pitchFamily="34" charset="0"/>
              </a:rPr>
              <a:t> </a:t>
            </a:r>
            <a:r>
              <a:rPr lang="en-US" altLang="en-US" sz="2000" b="1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/</a:t>
            </a:r>
            <a:r>
              <a:rPr kumimoji="0" lang="en-AU" altLang="en-US" sz="1200">
                <a:solidFill>
                  <a:srgbClr val="000080"/>
                </a:solidFill>
                <a:latin typeface="Arial" pitchFamily="34" charset="0"/>
              </a:rPr>
              <a:t>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DoorsState </a:t>
            </a:r>
            <a:r>
              <a:rPr lang="en-US" altLang="en-US" sz="2000">
                <a:solidFill>
                  <a:srgbClr val="663300"/>
                </a:solidFill>
                <a:latin typeface="Arial" pitchFamily="34" charset="0"/>
              </a:rPr>
              <a:t>  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rgbClr val="663300"/>
                </a:solidFill>
                <a:latin typeface="Arial" pitchFamily="34" charset="0"/>
              </a:rPr>
              <a:t>	    </a:t>
            </a:r>
            <a:r>
              <a:rPr lang="en-US" altLang="en-US" sz="2000" b="1">
                <a:latin typeface="Arial" pitchFamily="34" charset="0"/>
              </a:rPr>
              <a:t>DomPre</a:t>
            </a:r>
            <a:r>
              <a:rPr lang="en-US" altLang="en-US" sz="2000">
                <a:solidFill>
                  <a:schemeClr val="tx2"/>
                </a:solidFill>
                <a:latin typeface="Arial" pitchFamily="34" charset="0"/>
              </a:rPr>
              <a:t>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The doors of train </a:t>
            </a:r>
            <a:r>
              <a:rPr lang="en-US" altLang="en-US" sz="2000" i="1">
                <a:solidFill>
                  <a:srgbClr val="5F5F5F"/>
                </a:solidFill>
                <a:latin typeface="Arial" pitchFamily="34" charset="0"/>
              </a:rPr>
              <a:t>tr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 are closed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rgbClr val="663300"/>
                </a:solidFill>
                <a:latin typeface="Arial" pitchFamily="34" charset="0"/>
              </a:rPr>
              <a:t>	    </a:t>
            </a:r>
            <a:r>
              <a:rPr lang="en-US" altLang="en-US" sz="2000" b="1">
                <a:latin typeface="Arial" pitchFamily="34" charset="0"/>
              </a:rPr>
              <a:t>DomPost</a:t>
            </a:r>
            <a:r>
              <a:rPr lang="en-US" altLang="en-US" sz="2000">
                <a:latin typeface="Arial" pitchFamily="34" charset="0"/>
              </a:rPr>
              <a:t>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The doors of train </a:t>
            </a:r>
            <a:r>
              <a:rPr lang="en-US" altLang="en-US" sz="2000" i="1">
                <a:solidFill>
                  <a:srgbClr val="5F5F5F"/>
                </a:solidFill>
                <a:latin typeface="Arial" pitchFamily="34" charset="0"/>
              </a:rPr>
              <a:t>tr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 are open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rgbClr val="683400"/>
                </a:solidFill>
                <a:latin typeface="Arial" pitchFamily="34" charset="0"/>
              </a:rPr>
              <a:t>	    </a:t>
            </a:r>
            <a:r>
              <a:rPr lang="en-US" altLang="en-US" sz="2000" b="1" i="1">
                <a:latin typeface="Arial" pitchFamily="34" charset="0"/>
              </a:rPr>
              <a:t>ReqPre For</a:t>
            </a:r>
            <a:r>
              <a:rPr lang="en-US" altLang="en-US" sz="2000">
                <a:solidFill>
                  <a:schemeClr val="tx2"/>
                </a:solidFill>
                <a:latin typeface="Arial" pitchFamily="34" charset="0"/>
              </a:rPr>
              <a:t>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DoorsClosedWhileNonzeroSpeed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rgbClr val="683400"/>
                </a:solidFill>
                <a:latin typeface="Arial" pitchFamily="34" charset="0"/>
              </a:rPr>
              <a:t>		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The speed of train </a:t>
            </a:r>
            <a:r>
              <a:rPr lang="en-US" altLang="en-US" sz="2000" i="1">
                <a:solidFill>
                  <a:srgbClr val="5F5F5F"/>
                </a:solidFill>
                <a:latin typeface="Arial" pitchFamily="34" charset="0"/>
              </a:rPr>
              <a:t>tr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 is 0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sz="2000" i="1">
                <a:solidFill>
                  <a:srgbClr val="683400"/>
                </a:solidFill>
                <a:latin typeface="Arial" pitchFamily="34" charset="0"/>
              </a:rPr>
              <a:t>	    </a:t>
            </a:r>
            <a:r>
              <a:rPr lang="en-US" altLang="en-US" sz="2000" b="1" i="1">
                <a:latin typeface="Arial" pitchFamily="34" charset="0"/>
              </a:rPr>
              <a:t>ReqPre For</a:t>
            </a:r>
            <a:r>
              <a:rPr lang="en-US" altLang="en-US" sz="2000">
                <a:solidFill>
                  <a:schemeClr val="tx2"/>
                </a:solidFill>
                <a:latin typeface="Arial" pitchFamily="34" charset="0"/>
              </a:rPr>
              <a:t>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SafeEntry&amp;Exit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rgbClr val="683400"/>
                </a:solidFill>
                <a:latin typeface="Arial" pitchFamily="34" charset="0"/>
              </a:rPr>
              <a:t>		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Train </a:t>
            </a:r>
            <a:r>
              <a:rPr lang="en-US" altLang="en-US" sz="2000" i="1">
                <a:solidFill>
                  <a:srgbClr val="5F5F5F"/>
                </a:solidFill>
                <a:latin typeface="Arial" pitchFamily="34" charset="0"/>
              </a:rPr>
              <a:t>tr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 is at a platform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sz="2000" i="1">
                <a:solidFill>
                  <a:srgbClr val="683400"/>
                </a:solidFill>
                <a:latin typeface="Arial" pitchFamily="34" charset="0"/>
              </a:rPr>
              <a:t>	    </a:t>
            </a:r>
            <a:r>
              <a:rPr lang="en-US" altLang="en-US" sz="2000" b="1" i="1">
                <a:latin typeface="Arial" pitchFamily="34" charset="0"/>
              </a:rPr>
              <a:t>ReqTrig For</a:t>
            </a:r>
            <a:r>
              <a:rPr lang="en-US" altLang="en-US" sz="2000">
                <a:solidFill>
                  <a:schemeClr val="tx2"/>
                </a:solidFill>
                <a:latin typeface="Arial" pitchFamily="34" charset="0"/>
              </a:rPr>
              <a:t> </a:t>
            </a:r>
            <a:r>
              <a:rPr lang="fr-BE" altLang="en-US" sz="2000">
                <a:solidFill>
                  <a:srgbClr val="5F5F5F"/>
                </a:solidFill>
                <a:latin typeface="Arial" pitchFamily="34" charset="0"/>
              </a:rPr>
              <a:t>Fast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Entry&amp;Exit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rgbClr val="683400"/>
                </a:solidFill>
                <a:latin typeface="Arial" pitchFamily="34" charset="0"/>
              </a:rPr>
              <a:t>		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Train </a:t>
            </a:r>
            <a:r>
              <a:rPr lang="en-US" altLang="en-US" sz="2000" i="1">
                <a:solidFill>
                  <a:srgbClr val="5F5F5F"/>
                </a:solidFill>
                <a:latin typeface="Arial" pitchFamily="34" charset="0"/>
              </a:rPr>
              <a:t>tr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has just stopped at a platform</a:t>
            </a:r>
          </a:p>
        </p:txBody>
      </p:sp>
      <p:grpSp>
        <p:nvGrpSpPr>
          <p:cNvPr id="1593349" name="Group 5"/>
          <p:cNvGrpSpPr>
            <a:grpSpLocks/>
          </p:cNvGrpSpPr>
          <p:nvPr/>
        </p:nvGrpSpPr>
        <p:grpSpPr bwMode="auto">
          <a:xfrm>
            <a:off x="185738" y="128588"/>
            <a:ext cx="1384300" cy="728662"/>
            <a:chOff x="72" y="81"/>
            <a:chExt cx="872" cy="459"/>
          </a:xfrm>
        </p:grpSpPr>
        <p:graphicFrame>
          <p:nvGraphicFramePr>
            <p:cNvPr id="1593350" name="Object 6"/>
            <p:cNvGraphicFramePr>
              <a:graphicFrameLocks noChangeAspect="1"/>
            </p:cNvGraphicFramePr>
            <p:nvPr/>
          </p:nvGraphicFramePr>
          <p:xfrm>
            <a:off x="522" y="136"/>
            <a:ext cx="422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3354" name="Clip" r:id="rId4" imgW="3265560" imgH="2722680" progId="MS_ClipArt_Gallery.2">
                    <p:embed/>
                  </p:oleObj>
                </mc:Choice>
                <mc:Fallback>
                  <p:oleObj name="Clip" r:id="rId4" imgW="3265560" imgH="2722680" progId="MS_ClipArt_Gallery.2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" y="136"/>
                          <a:ext cx="422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93351" name="Object 7"/>
            <p:cNvGraphicFramePr>
              <a:graphicFrameLocks noChangeAspect="1"/>
            </p:cNvGraphicFramePr>
            <p:nvPr/>
          </p:nvGraphicFramePr>
          <p:xfrm>
            <a:off x="72" y="81"/>
            <a:ext cx="413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3355" name="Clip" r:id="rId6" imgW="845640" imgH="938520" progId="MS_ClipArt_Gallery.2">
                    <p:embed/>
                  </p:oleObj>
                </mc:Choice>
                <mc:Fallback>
                  <p:oleObj name="Clip" r:id="rId6" imgW="845640" imgH="938520" progId="MS_ClipArt_Gallery.2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" y="81"/>
                          <a:ext cx="413" cy="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93353" name="Object 9"/>
          <p:cNvGraphicFramePr>
            <a:graphicFrameLocks noChangeAspect="1"/>
          </p:cNvGraphicFramePr>
          <p:nvPr/>
        </p:nvGraphicFramePr>
        <p:xfrm flipH="1">
          <a:off x="8031163" y="6010275"/>
          <a:ext cx="88106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3356" name="Clip" r:id="rId8" imgW="5096880" imgH="2642760" progId="MS_ClipArt_Gallery.2">
                  <p:embed/>
                </p:oleObj>
              </mc:Choice>
              <mc:Fallback>
                <p:oleObj name="Clip" r:id="rId8" imgW="5096880" imgH="2642760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031163" y="6010275"/>
                        <a:ext cx="881062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22" name="Rectangle 2"/>
          <p:cNvSpPr>
            <a:spLocks noChangeArrowheads="1"/>
          </p:cNvSpPr>
          <p:nvPr>
            <p:ph type="title"/>
          </p:nvPr>
        </p:nvSpPr>
        <p:spPr>
          <a:xfrm>
            <a:off x="754063" y="312738"/>
            <a:ext cx="8205787" cy="7620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/>
              <a:t>Specifying operations textually:  </a:t>
            </a:r>
            <a:br>
              <a:rPr lang="en-US" altLang="en-US"/>
            </a:br>
            <a:r>
              <a:rPr lang="en-US" altLang="en-US"/>
              <a:t>another example</a:t>
            </a:r>
          </a:p>
        </p:txBody>
      </p:sp>
      <p:sp>
        <p:nvSpPr>
          <p:cNvPr id="1617923" name="Rectangle 3"/>
          <p:cNvSpPr>
            <a:spLocks noChangeArrowheads="1"/>
          </p:cNvSpPr>
          <p:nvPr>
            <p:ph type="body" idx="1"/>
          </p:nvPr>
        </p:nvSpPr>
        <p:spPr>
          <a:xfrm>
            <a:off x="293688" y="1273175"/>
            <a:ext cx="8507412" cy="4678363"/>
          </a:xfrm>
          <a:noFill/>
          <a:ln/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en-US" b="1">
                <a:latin typeface="Arial" pitchFamily="34" charset="0"/>
              </a:rPr>
              <a:t>Operation</a:t>
            </a:r>
            <a:r>
              <a:rPr lang="en-US" altLang="en-US">
                <a:solidFill>
                  <a:schemeClr val="tx2"/>
                </a:solidFill>
                <a:latin typeface="Arial" pitchFamily="34" charset="0"/>
              </a:rPr>
              <a:t>  </a:t>
            </a:r>
            <a:r>
              <a:rPr kumimoji="0" lang="en-US" altLang="en-US">
                <a:solidFill>
                  <a:srgbClr val="5F5F5F"/>
                </a:solidFill>
                <a:latin typeface="Arial" pitchFamily="34" charset="0"/>
              </a:rPr>
              <a:t>SendAccelerationCommand</a:t>
            </a:r>
            <a:endParaRPr lang="en-US" altLang="en-US" sz="2000">
              <a:solidFill>
                <a:schemeClr val="hlink"/>
              </a:solidFill>
              <a:latin typeface="Arial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chemeClr val="hlink"/>
                </a:solidFill>
                <a:latin typeface="Arial" pitchFamily="34" charset="0"/>
              </a:rPr>
              <a:t>	</a:t>
            </a:r>
            <a:r>
              <a:rPr lang="en-US" altLang="en-US" sz="2000" b="1">
                <a:latin typeface="Arial" pitchFamily="34" charset="0"/>
              </a:rPr>
              <a:t>Def</a:t>
            </a:r>
            <a:r>
              <a:rPr lang="en-US" altLang="en-US" sz="2000" b="1">
                <a:solidFill>
                  <a:schemeClr val="hlink"/>
                </a:solidFill>
                <a:latin typeface="Arial" pitchFamily="34" charset="0"/>
              </a:rPr>
              <a:t> </a:t>
            </a:r>
            <a:r>
              <a:rPr lang="en-US" altLang="en-US" sz="2000">
                <a:solidFill>
                  <a:schemeClr val="hlink"/>
                </a:solidFill>
                <a:latin typeface="Arial" pitchFamily="34" charset="0"/>
              </a:rPr>
              <a:t> </a:t>
            </a:r>
            <a:r>
              <a:rPr lang="en-US" altLang="en-US" sz="2000" i="1">
                <a:solidFill>
                  <a:srgbClr val="5F5F5F"/>
                </a:solidFill>
                <a:latin typeface="Arial" pitchFamily="34" charset="0"/>
              </a:rPr>
              <a:t>Operation of sending an acceleration command to a train</a:t>
            </a:r>
            <a:endParaRPr lang="en-US" altLang="en-US" sz="2000" i="1">
              <a:solidFill>
                <a:schemeClr val="hlink"/>
              </a:solidFill>
              <a:latin typeface="Arial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chemeClr val="hlink"/>
                </a:solidFill>
                <a:latin typeface="Arial" pitchFamily="34" charset="0"/>
              </a:rPr>
              <a:t>	</a:t>
            </a:r>
            <a:r>
              <a:rPr lang="en-US" altLang="en-US" sz="2000" b="1">
                <a:latin typeface="Arial" pitchFamily="34" charset="0"/>
              </a:rPr>
              <a:t>Input</a:t>
            </a:r>
            <a:r>
              <a:rPr lang="en-US" altLang="en-US" sz="2000">
                <a:solidFill>
                  <a:schemeClr val="hlink"/>
                </a:solidFill>
                <a:latin typeface="Arial" pitchFamily="34" charset="0"/>
              </a:rPr>
              <a:t> </a:t>
            </a:r>
            <a:r>
              <a:rPr lang="en-US" altLang="en-US" sz="2000" i="1">
                <a:solidFill>
                  <a:srgbClr val="5F5F5F"/>
                </a:solidFill>
                <a:latin typeface="Arial" pitchFamily="34" charset="0"/>
              </a:rPr>
              <a:t>tr: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Train,</a:t>
            </a:r>
            <a:r>
              <a:rPr lang="en-US" altLang="en-US" sz="2000">
                <a:solidFill>
                  <a:srgbClr val="683400"/>
                </a:solidFill>
                <a:latin typeface="Arial" pitchFamily="34" charset="0"/>
              </a:rPr>
              <a:t> </a:t>
            </a:r>
            <a:r>
              <a:rPr lang="fr-FR" altLang="en-US" sz="2000" i="1">
                <a:solidFill>
                  <a:srgbClr val="5F5F5F"/>
                </a:solidFill>
                <a:latin typeface="Helvetica" charset="0"/>
              </a:rPr>
              <a:t>cm</a:t>
            </a:r>
            <a:r>
              <a:rPr lang="fr-FR" altLang="en-US" sz="2000">
                <a:solidFill>
                  <a:srgbClr val="5F5F5F"/>
                </a:solidFill>
                <a:latin typeface="Helvetica" charset="0"/>
              </a:rPr>
              <a:t>: CommandMsg; </a:t>
            </a:r>
            <a:r>
              <a:rPr lang="en-US" altLang="en-US" sz="2000">
                <a:solidFill>
                  <a:srgbClr val="683400"/>
                </a:solidFill>
                <a:latin typeface="Arial" pitchFamily="34" charset="0"/>
              </a:rPr>
              <a:t>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rgbClr val="683400"/>
                </a:solidFill>
                <a:latin typeface="Arial" pitchFamily="34" charset="0"/>
              </a:rPr>
              <a:t>     </a:t>
            </a:r>
            <a:r>
              <a:rPr lang="en-US" altLang="en-US" sz="2000" b="1">
                <a:latin typeface="Arial" pitchFamily="34" charset="0"/>
              </a:rPr>
              <a:t>Output</a:t>
            </a:r>
            <a:r>
              <a:rPr lang="en-US" altLang="en-US" sz="2000">
                <a:latin typeface="Arial" pitchFamily="34" charset="0"/>
              </a:rPr>
              <a:t> </a:t>
            </a:r>
            <a:r>
              <a:rPr lang="en-US" altLang="en-US" sz="2000" i="1">
                <a:solidFill>
                  <a:srgbClr val="5F5F5F"/>
                </a:solidFill>
                <a:latin typeface="Arial" pitchFamily="34" charset="0"/>
              </a:rPr>
              <a:t>sm: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Sent     </a:t>
            </a:r>
            <a:r>
              <a:rPr lang="en-US" altLang="en-US" sz="1800">
                <a:solidFill>
                  <a:srgbClr val="5F5F5F"/>
                </a:solidFill>
                <a:latin typeface="Arial" pitchFamily="34" charset="0"/>
              </a:rPr>
              <a:t>% association instance %</a:t>
            </a:r>
            <a:r>
              <a:rPr kumimoji="0" lang="en-AU" altLang="en-US" sz="1200">
                <a:solidFill>
                  <a:srgbClr val="000080"/>
                </a:solidFill>
                <a:latin typeface="Arial" pitchFamily="34" charset="0"/>
              </a:rPr>
              <a:t>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lang="en-US" altLang="en-US" sz="2000">
                <a:solidFill>
                  <a:srgbClr val="663300"/>
                </a:solidFill>
                <a:latin typeface="Arial" pitchFamily="34" charset="0"/>
              </a:rPr>
              <a:t> 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rgbClr val="663300"/>
                </a:solidFill>
                <a:latin typeface="Arial" pitchFamily="34" charset="0"/>
              </a:rPr>
              <a:t>	</a:t>
            </a:r>
            <a:r>
              <a:rPr lang="en-US" altLang="en-US" sz="2000" b="1">
                <a:latin typeface="Arial" pitchFamily="34" charset="0"/>
              </a:rPr>
              <a:t>DomPre</a:t>
            </a:r>
            <a:r>
              <a:rPr lang="en-US" altLang="en-US" sz="2000">
                <a:solidFill>
                  <a:schemeClr val="tx2"/>
                </a:solidFill>
                <a:latin typeface="Arial" pitchFamily="34" charset="0"/>
              </a:rPr>
              <a:t>   </a:t>
            </a:r>
            <a:r>
              <a:rPr lang="en-US" altLang="en-US" sz="2000" b="1">
                <a:solidFill>
                  <a:srgbClr val="5F5F5F"/>
                </a:solidFill>
                <a:latin typeface="Arial" pitchFamily="34" charset="0"/>
              </a:rPr>
              <a:t>not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 </a:t>
            </a:r>
            <a:r>
              <a:rPr lang="fr-FR" altLang="fr-FR">
                <a:solidFill>
                  <a:srgbClr val="5F5F5F"/>
                </a:solidFill>
                <a:latin typeface="Helvetica" charset="0"/>
              </a:rPr>
              <a:t>Sent</a:t>
            </a:r>
            <a:r>
              <a:rPr lang="fr-FR" altLang="fr-FR" sz="900">
                <a:solidFill>
                  <a:srgbClr val="5F5F5F"/>
                </a:solidFill>
                <a:latin typeface="Helvetica" charset="0"/>
              </a:rPr>
              <a:t> </a:t>
            </a:r>
            <a:r>
              <a:rPr lang="fr-FR" altLang="fr-FR">
                <a:solidFill>
                  <a:srgbClr val="5F5F5F"/>
                </a:solidFill>
                <a:latin typeface="Helvetica" charset="0"/>
              </a:rPr>
              <a:t>(cm,</a:t>
            </a:r>
            <a:r>
              <a:rPr lang="fr-FR" altLang="fr-FR" sz="900">
                <a:solidFill>
                  <a:srgbClr val="5F5F5F"/>
                </a:solidFill>
                <a:latin typeface="Helvetica" charset="0"/>
              </a:rPr>
              <a:t> </a:t>
            </a:r>
            <a:r>
              <a:rPr lang="fr-FR" altLang="fr-FR">
                <a:solidFill>
                  <a:srgbClr val="5F5F5F"/>
                </a:solidFill>
                <a:latin typeface="Helvetica" charset="0"/>
              </a:rPr>
              <a:t>tr)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rgbClr val="663300"/>
                </a:solidFill>
                <a:latin typeface="Arial" pitchFamily="34" charset="0"/>
              </a:rPr>
              <a:t>	</a:t>
            </a:r>
            <a:r>
              <a:rPr lang="en-US" altLang="en-US" sz="2000" b="1">
                <a:latin typeface="Arial" pitchFamily="34" charset="0"/>
              </a:rPr>
              <a:t>DomPost</a:t>
            </a:r>
            <a:r>
              <a:rPr lang="en-US" altLang="en-US" sz="2000">
                <a:latin typeface="Arial" pitchFamily="34" charset="0"/>
              </a:rPr>
              <a:t>  </a:t>
            </a:r>
            <a:r>
              <a:rPr lang="fr-FR" altLang="fr-FR">
                <a:solidFill>
                  <a:srgbClr val="5F5F5F"/>
                </a:solidFill>
                <a:latin typeface="Helvetica" charset="0"/>
              </a:rPr>
              <a:t>Sent</a:t>
            </a:r>
            <a:r>
              <a:rPr lang="fr-FR" altLang="fr-FR" sz="900">
                <a:solidFill>
                  <a:srgbClr val="5F5F5F"/>
                </a:solidFill>
                <a:latin typeface="Helvetica" charset="0"/>
              </a:rPr>
              <a:t> </a:t>
            </a:r>
            <a:r>
              <a:rPr lang="fr-FR" altLang="fr-FR">
                <a:solidFill>
                  <a:srgbClr val="5F5F5F"/>
                </a:solidFill>
                <a:latin typeface="Helvetica" charset="0"/>
              </a:rPr>
              <a:t>(cm,</a:t>
            </a:r>
            <a:r>
              <a:rPr lang="fr-FR" altLang="fr-FR" sz="900">
                <a:solidFill>
                  <a:srgbClr val="5F5F5F"/>
                </a:solidFill>
                <a:latin typeface="Helvetica" charset="0"/>
              </a:rPr>
              <a:t> </a:t>
            </a:r>
            <a:r>
              <a:rPr lang="fr-FR" altLang="fr-FR">
                <a:solidFill>
                  <a:srgbClr val="5F5F5F"/>
                </a:solidFill>
                <a:latin typeface="Helvetica" charset="0"/>
              </a:rPr>
              <a:t>tr)</a:t>
            </a:r>
            <a:endParaRPr lang="en-US" altLang="en-US" sz="2000">
              <a:solidFill>
                <a:srgbClr val="5F5F5F"/>
              </a:solidFill>
              <a:latin typeface="Arial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rgbClr val="683400"/>
                </a:solidFill>
                <a:latin typeface="Arial" pitchFamily="34" charset="0"/>
              </a:rPr>
              <a:t>	</a:t>
            </a:r>
            <a:r>
              <a:rPr lang="en-US" altLang="en-US" sz="2000" b="1" i="1">
                <a:latin typeface="Arial" pitchFamily="34" charset="0"/>
              </a:rPr>
              <a:t>ReqPost For</a:t>
            </a:r>
            <a:r>
              <a:rPr lang="en-US" altLang="en-US" sz="2000">
                <a:solidFill>
                  <a:schemeClr val="tx2"/>
                </a:solidFill>
                <a:latin typeface="Arial" pitchFamily="34" charset="0"/>
              </a:rPr>
              <a:t> </a:t>
            </a:r>
            <a:r>
              <a:rPr lang="fr-FR" altLang="en-US" sz="2000">
                <a:solidFill>
                  <a:srgbClr val="5F5F5F"/>
                </a:solidFill>
                <a:latin typeface="Arial" pitchFamily="34" charset="0"/>
              </a:rPr>
              <a:t>SafeAccelerationCommand</a:t>
            </a:r>
            <a:endParaRPr lang="en-US" altLang="en-US" sz="2000">
              <a:solidFill>
                <a:srgbClr val="5F5F5F"/>
              </a:solidFill>
              <a:latin typeface="Arial" pitchFamily="34" charset="0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rgbClr val="683400"/>
                </a:solidFill>
                <a:latin typeface="Arial" pitchFamily="34" charset="0"/>
              </a:rPr>
              <a:t>	         </a:t>
            </a:r>
            <a:r>
              <a:rPr kumimoji="0" lang="en-AU" altLang="en-US" sz="2000">
                <a:solidFill>
                  <a:srgbClr val="5F5F5F"/>
                </a:solidFill>
                <a:latin typeface="Arial" pitchFamily="34" charset="0"/>
              </a:rPr>
              <a:t>The commanded acceleration sent to </a:t>
            </a:r>
            <a:r>
              <a:rPr kumimoji="0" lang="en-AU" altLang="en-US" sz="2000" i="1">
                <a:solidFill>
                  <a:srgbClr val="5F5F5F"/>
                </a:solidFill>
                <a:latin typeface="Arial" pitchFamily="34" charset="0"/>
              </a:rPr>
              <a:t>tr is </a:t>
            </a:r>
            <a:r>
              <a:rPr kumimoji="0" lang="en-AU" altLang="en-US" sz="2000">
                <a:solidFill>
                  <a:srgbClr val="5F5F5F"/>
                </a:solidFill>
                <a:latin typeface="Arial" pitchFamily="34" charset="0"/>
              </a:rPr>
              <a:t>within safe range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kumimoji="0" lang="en-AU" altLang="en-US" sz="2000">
                <a:solidFill>
                  <a:srgbClr val="5F5F5F"/>
                </a:solidFill>
                <a:latin typeface="Arial" pitchFamily="34" charset="0"/>
              </a:rPr>
              <a:t>                  with respect to the preceding train’s position and speed</a:t>
            </a:r>
            <a:endParaRPr lang="en-US" altLang="en-US" sz="2000">
              <a:solidFill>
                <a:srgbClr val="5F5F5F"/>
              </a:solidFill>
              <a:latin typeface="Arial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sz="2000" i="1">
                <a:solidFill>
                  <a:srgbClr val="683400"/>
                </a:solidFill>
                <a:latin typeface="Arial" pitchFamily="34" charset="0"/>
              </a:rPr>
              <a:t>	</a:t>
            </a:r>
            <a:r>
              <a:rPr lang="en-US" altLang="en-US" sz="2000" b="1" i="1">
                <a:latin typeface="Arial" pitchFamily="34" charset="0"/>
              </a:rPr>
              <a:t>ReqTrig For</a:t>
            </a:r>
            <a:r>
              <a:rPr lang="en-US" altLang="en-US" sz="2000">
                <a:solidFill>
                  <a:schemeClr val="tx2"/>
                </a:solidFill>
                <a:latin typeface="Arial" pitchFamily="34" charset="0"/>
              </a:rPr>
              <a:t> </a:t>
            </a:r>
            <a:r>
              <a:rPr lang="fr-FR" altLang="en-US" sz="2000">
                <a:solidFill>
                  <a:srgbClr val="5F5F5F"/>
                </a:solidFill>
                <a:latin typeface="Helvetica" charset="0"/>
              </a:rPr>
              <a:t>CommandMsgSentInTime</a:t>
            </a:r>
            <a:endParaRPr lang="en-US" altLang="en-US" sz="2000">
              <a:solidFill>
                <a:srgbClr val="5F5F5F"/>
              </a:solidFill>
              <a:latin typeface="Arial" pitchFamily="34" charset="0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rgbClr val="683400"/>
                </a:solidFill>
                <a:latin typeface="Arial" pitchFamily="34" charset="0"/>
              </a:rPr>
              <a:t>		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No acceleration command has been sent to </a:t>
            </a:r>
            <a:r>
              <a:rPr lang="en-US" altLang="en-US" sz="2000" i="1">
                <a:solidFill>
                  <a:srgbClr val="5F5F5F"/>
                </a:solidFill>
                <a:latin typeface="Arial" pitchFamily="34" charset="0"/>
              </a:rPr>
              <a:t>tr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 since 3 seconds</a:t>
            </a:r>
          </a:p>
        </p:txBody>
      </p:sp>
      <p:grpSp>
        <p:nvGrpSpPr>
          <p:cNvPr id="1617924" name="Group 4"/>
          <p:cNvGrpSpPr>
            <a:grpSpLocks/>
          </p:cNvGrpSpPr>
          <p:nvPr/>
        </p:nvGrpSpPr>
        <p:grpSpPr bwMode="auto">
          <a:xfrm>
            <a:off x="185738" y="128588"/>
            <a:ext cx="1384300" cy="728662"/>
            <a:chOff x="72" y="81"/>
            <a:chExt cx="872" cy="459"/>
          </a:xfrm>
        </p:grpSpPr>
        <p:graphicFrame>
          <p:nvGraphicFramePr>
            <p:cNvPr id="1617925" name="Object 5"/>
            <p:cNvGraphicFramePr>
              <a:graphicFrameLocks noChangeAspect="1"/>
            </p:cNvGraphicFramePr>
            <p:nvPr/>
          </p:nvGraphicFramePr>
          <p:xfrm>
            <a:off x="522" y="136"/>
            <a:ext cx="422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7928" name="Clip" r:id="rId4" imgW="3265560" imgH="2722680" progId="MS_ClipArt_Gallery.2">
                    <p:embed/>
                  </p:oleObj>
                </mc:Choice>
                <mc:Fallback>
                  <p:oleObj name="Clip" r:id="rId4" imgW="3265560" imgH="2722680" progId="MS_ClipArt_Gallery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" y="136"/>
                          <a:ext cx="422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17926" name="Object 6"/>
            <p:cNvGraphicFramePr>
              <a:graphicFrameLocks noChangeAspect="1"/>
            </p:cNvGraphicFramePr>
            <p:nvPr/>
          </p:nvGraphicFramePr>
          <p:xfrm>
            <a:off x="72" y="81"/>
            <a:ext cx="413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7929" name="Clip" r:id="rId6" imgW="845640" imgH="938520" progId="MS_ClipArt_Gallery.2">
                    <p:embed/>
                  </p:oleObj>
                </mc:Choice>
                <mc:Fallback>
                  <p:oleObj name="Clip" r:id="rId6" imgW="845640" imgH="938520" progId="MS_ClipArt_Gallery.2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" y="81"/>
                          <a:ext cx="413" cy="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17927" name="Object 7"/>
          <p:cNvGraphicFramePr>
            <a:graphicFrameLocks noChangeAspect="1"/>
          </p:cNvGraphicFramePr>
          <p:nvPr/>
        </p:nvGraphicFramePr>
        <p:xfrm flipH="1">
          <a:off x="8031163" y="6010275"/>
          <a:ext cx="88106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930" name="Clip" r:id="rId8" imgW="5096880" imgH="2642760" progId="MS_ClipArt_Gallery.2">
                  <p:embed/>
                </p:oleObj>
              </mc:Choice>
              <mc:Fallback>
                <p:oleObj name="Clip" r:id="rId8" imgW="5096880" imgH="2642760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031163" y="6010275"/>
                        <a:ext cx="881062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68288" y="177800"/>
            <a:ext cx="8653462" cy="762000"/>
          </a:xfrm>
        </p:spPr>
        <p:txBody>
          <a:bodyPr/>
          <a:lstStyle/>
          <a:p>
            <a:r>
              <a:rPr lang="en-US" altLang="en-US"/>
              <a:t>Goal operationalization  </a:t>
            </a:r>
            <a:r>
              <a:rPr lang="en-US" altLang="en-US" sz="2000"/>
              <a:t>(2)</a:t>
            </a:r>
          </a:p>
        </p:txBody>
      </p:sp>
      <p:sp>
        <p:nvSpPr>
          <p:cNvPr id="161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981075"/>
            <a:ext cx="8874125" cy="5461000"/>
          </a:xfrm>
        </p:spPr>
        <p:txBody>
          <a:bodyPr/>
          <a:lstStyle/>
          <a:p>
            <a:r>
              <a:rPr lang="en-US" altLang="en-US"/>
              <a:t>A leaf goal is generally operationalized by multiple operations</a:t>
            </a:r>
          </a:p>
          <a:p>
            <a:pPr>
              <a:lnSpc>
                <a:spcPct val="160000"/>
              </a:lnSpc>
            </a:pPr>
            <a:r>
              <a:rPr lang="en-US" altLang="en-US"/>
              <a:t>An operation generally operationalizes multiple goals</a:t>
            </a:r>
          </a:p>
          <a:p>
            <a:pPr lvl="1">
              <a:lnSpc>
                <a:spcPct val="140000"/>
              </a:lnSpc>
            </a:pPr>
            <a:r>
              <a:rPr lang="en-US" altLang="en-US" sz="2000"/>
              <a:t>all ReqPre/ReqPost are implicitly conjoined with DomPre/DomPost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if DomPre </a:t>
            </a:r>
            <a:r>
              <a:rPr lang="en-US" altLang="en-US" sz="2000" i="1"/>
              <a:t>true</a:t>
            </a:r>
            <a:r>
              <a:rPr lang="en-US" altLang="en-US" sz="2000"/>
              <a:t>,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must</a:t>
            </a:r>
            <a:r>
              <a:rPr lang="en-US" altLang="en-US" sz="2000"/>
              <a:t> be applied as soon as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one</a:t>
            </a:r>
            <a:r>
              <a:rPr lang="en-US" altLang="en-US" sz="2000"/>
              <a:t> ReqTrig </a:t>
            </a:r>
            <a:r>
              <a:rPr lang="en-US" altLang="en-US" sz="2000" i="1"/>
              <a:t>true</a:t>
            </a:r>
            <a:endParaRPr lang="en-US" altLang="en-US" sz="2000"/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altLang="en-US" sz="2000"/>
              <a:t>         </a:t>
            </a:r>
            <a:r>
              <a:rPr lang="fr-BE" altLang="en-US" sz="2000"/>
              <a:t>  </a:t>
            </a:r>
            <a:r>
              <a:rPr lang="en-US" altLang="en-US" sz="2000"/>
              <a:t>(not applied if one or more ReqTrig </a:t>
            </a:r>
            <a:r>
              <a:rPr lang="en-US" altLang="en-US" sz="2000" i="1"/>
              <a:t>true</a:t>
            </a:r>
            <a:r>
              <a:rPr lang="en-US" altLang="en-US" sz="2000"/>
              <a:t> with DomPre </a:t>
            </a:r>
            <a:r>
              <a:rPr lang="en-US" altLang="en-US" sz="2000" i="1"/>
              <a:t>false</a:t>
            </a:r>
            <a:r>
              <a:rPr lang="en-US" altLang="en-US" sz="2000"/>
              <a:t>)</a:t>
            </a:r>
            <a:endParaRPr lang="en-US" altLang="en-US" sz="2000" i="1"/>
          </a:p>
          <a:p>
            <a:pPr lvl="1">
              <a:lnSpc>
                <a:spcPct val="150000"/>
              </a:lnSpc>
            </a:pPr>
            <a:r>
              <a:rPr lang="en-US" altLang="en-US" sz="2000"/>
              <a:t>if DomPre </a:t>
            </a:r>
            <a:r>
              <a:rPr lang="en-US" altLang="en-US" sz="2000" i="1"/>
              <a:t>true</a:t>
            </a:r>
            <a:r>
              <a:rPr lang="en-US" altLang="en-US" sz="2000"/>
              <a:t>,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may</a:t>
            </a:r>
            <a:r>
              <a:rPr lang="en-US" altLang="en-US" sz="2000"/>
              <a:t> be applied provided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all</a:t>
            </a:r>
            <a:r>
              <a:rPr lang="en-US" altLang="en-US" sz="2000"/>
              <a:t> ReqPre </a:t>
            </a:r>
            <a:r>
              <a:rPr lang="en-US" altLang="en-US" sz="2000" i="1"/>
              <a:t>true</a:t>
            </a:r>
            <a:r>
              <a:rPr lang="en-US" altLang="en-US" sz="2000"/>
              <a:t> 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altLang="en-US" sz="2000"/>
              <a:t>         </a:t>
            </a:r>
            <a:r>
              <a:rPr lang="fr-BE" altLang="en-US" sz="2000"/>
              <a:t>  </a:t>
            </a:r>
            <a:r>
              <a:rPr lang="en-US" altLang="en-US" sz="2000"/>
              <a:t>(not applicable if all ReqPre </a:t>
            </a:r>
            <a:r>
              <a:rPr lang="en-US" altLang="en-US" sz="2000" i="1"/>
              <a:t>true</a:t>
            </a:r>
            <a:r>
              <a:rPr lang="en-US" altLang="en-US" sz="2000"/>
              <a:t> with DomPre </a:t>
            </a:r>
            <a:r>
              <a:rPr lang="en-US" altLang="en-US" sz="2000" i="1"/>
              <a:t>false</a:t>
            </a:r>
            <a:r>
              <a:rPr lang="en-US" altLang="en-US" sz="2000"/>
              <a:t>)</a:t>
            </a:r>
            <a:endParaRPr lang="en-US" altLang="en-US" i="1"/>
          </a:p>
          <a:p>
            <a:pPr>
              <a:lnSpc>
                <a:spcPct val="140000"/>
              </a:lnSpc>
            </a:pPr>
            <a:r>
              <a:rPr lang="en-US" altLang="en-US"/>
              <a:t>Consistency constraint on </a:t>
            </a:r>
            <a:r>
              <a:rPr lang="fr-BE" altLang="en-US"/>
              <a:t>obligations &amp; permissions</a:t>
            </a:r>
            <a:r>
              <a:rPr lang="en-US" altLang="en-US"/>
              <a:t>:   </a:t>
            </a:r>
          </a:p>
          <a:p>
            <a:pPr>
              <a:buFont typeface="Wingdings" pitchFamily="2" charset="2"/>
              <a:buNone/>
            </a:pPr>
            <a:r>
              <a:rPr kumimoji="0" lang="en-AU" altLang="en-US" sz="200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              if</a:t>
            </a:r>
            <a:r>
              <a:rPr kumimoji="0" lang="en-AU" altLang="en-US" sz="2000" b="1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kumimoji="0" lang="en-AU" altLang="en-US" sz="2000" b="1">
                <a:solidFill>
                  <a:srgbClr val="009999"/>
                </a:solidFill>
                <a:latin typeface="Arial" pitchFamily="34" charset="0"/>
              </a:rPr>
              <a:t>  </a:t>
            </a:r>
            <a:r>
              <a:rPr kumimoji="0" lang="en-AU" altLang="en-US" sz="2000">
                <a:solidFill>
                  <a:srgbClr val="009999"/>
                </a:solidFill>
                <a:latin typeface="Arial" pitchFamily="34" charset="0"/>
              </a:rPr>
              <a:t>DomPre</a:t>
            </a:r>
            <a:r>
              <a:rPr kumimoji="0" lang="en-AU" altLang="en-US" sz="2000" b="1">
                <a:solidFill>
                  <a:srgbClr val="009999"/>
                </a:solidFill>
                <a:latin typeface="Arial" pitchFamily="34" charset="0"/>
              </a:rPr>
              <a:t> </a:t>
            </a:r>
            <a:r>
              <a:rPr kumimoji="0" lang="en-AU" altLang="en-US" sz="1800" b="1">
                <a:solidFill>
                  <a:srgbClr val="009999"/>
                </a:solidFill>
                <a:latin typeface="Arial" pitchFamily="34" charset="0"/>
              </a:rPr>
              <a:t>and</a:t>
            </a:r>
            <a:r>
              <a:rPr kumimoji="0" lang="en-AU" altLang="en-US" sz="2000" b="1">
                <a:solidFill>
                  <a:srgbClr val="009999"/>
                </a:solidFill>
                <a:latin typeface="Arial" pitchFamily="34" charset="0"/>
              </a:rPr>
              <a:t> </a:t>
            </a:r>
            <a:r>
              <a:rPr kumimoji="0" lang="en-AU" altLang="en-US" sz="2000">
                <a:solidFill>
                  <a:srgbClr val="009999"/>
                </a:solidFill>
                <a:latin typeface="Arial" pitchFamily="34" charset="0"/>
              </a:rPr>
              <a:t>(ReqTrig</a:t>
            </a:r>
            <a:r>
              <a:rPr kumimoji="0" lang="en-AU" altLang="en-US" sz="2000" baseline="-25000">
                <a:solidFill>
                  <a:srgbClr val="009999"/>
                </a:solidFill>
                <a:latin typeface="Arial" pitchFamily="34" charset="0"/>
              </a:rPr>
              <a:t>1</a:t>
            </a:r>
            <a:r>
              <a:rPr kumimoji="0" lang="en-AU" altLang="en-US" sz="2000">
                <a:solidFill>
                  <a:srgbClr val="009999"/>
                </a:solidFill>
                <a:latin typeface="Arial" pitchFamily="34" charset="0"/>
              </a:rPr>
              <a:t> </a:t>
            </a:r>
            <a:r>
              <a:rPr kumimoji="0" lang="en-AU" altLang="en-US" sz="1800" b="1">
                <a:solidFill>
                  <a:srgbClr val="009999"/>
                </a:solidFill>
                <a:latin typeface="Arial" pitchFamily="34" charset="0"/>
              </a:rPr>
              <a:t>or</a:t>
            </a:r>
            <a:r>
              <a:rPr kumimoji="0" lang="en-AU" altLang="en-US" sz="1800">
                <a:solidFill>
                  <a:srgbClr val="009999"/>
                </a:solidFill>
                <a:latin typeface="Arial" pitchFamily="34" charset="0"/>
              </a:rPr>
              <a:t> … </a:t>
            </a:r>
            <a:r>
              <a:rPr kumimoji="0" lang="en-AU" altLang="en-US" sz="1800" b="1">
                <a:solidFill>
                  <a:srgbClr val="009999"/>
                </a:solidFill>
                <a:latin typeface="Arial" pitchFamily="34" charset="0"/>
              </a:rPr>
              <a:t>or</a:t>
            </a:r>
            <a:r>
              <a:rPr kumimoji="0" lang="en-AU" altLang="en-US" sz="2000">
                <a:solidFill>
                  <a:srgbClr val="009999"/>
                </a:solidFill>
                <a:latin typeface="Arial" pitchFamily="34" charset="0"/>
              </a:rPr>
              <a:t> ReqTrig</a:t>
            </a:r>
            <a:r>
              <a:rPr kumimoji="0" lang="en-AU" altLang="en-US" sz="2000" baseline="-25000">
                <a:solidFill>
                  <a:srgbClr val="009999"/>
                </a:solidFill>
                <a:latin typeface="Arial" pitchFamily="34" charset="0"/>
              </a:rPr>
              <a:t>M</a:t>
            </a:r>
            <a:r>
              <a:rPr kumimoji="0" lang="en-AU" altLang="en-US" sz="2000">
                <a:solidFill>
                  <a:srgbClr val="009999"/>
                </a:solidFill>
                <a:latin typeface="Arial" pitchFamily="34" charset="0"/>
              </a:rPr>
              <a:t>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0" lang="en-AU" altLang="en-US" sz="200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                  then</a:t>
            </a:r>
            <a:r>
              <a:rPr kumimoji="0" lang="en-AU" altLang="en-US" sz="2000">
                <a:solidFill>
                  <a:srgbClr val="009999"/>
                </a:solidFill>
                <a:latin typeface="Arial" pitchFamily="34" charset="0"/>
              </a:rPr>
              <a:t>  (ReqPre</a:t>
            </a:r>
            <a:r>
              <a:rPr kumimoji="0" lang="en-AU" altLang="en-US" sz="2000" baseline="-25000">
                <a:solidFill>
                  <a:srgbClr val="009999"/>
                </a:solidFill>
                <a:latin typeface="Arial" pitchFamily="34" charset="0"/>
              </a:rPr>
              <a:t>1</a:t>
            </a:r>
            <a:r>
              <a:rPr kumimoji="0" lang="en-AU" altLang="en-US" sz="2000">
                <a:solidFill>
                  <a:srgbClr val="009999"/>
                </a:solidFill>
                <a:latin typeface="Arial" pitchFamily="34" charset="0"/>
              </a:rPr>
              <a:t> </a:t>
            </a:r>
            <a:r>
              <a:rPr kumimoji="0" lang="en-AU" altLang="en-US" sz="1800" b="1">
                <a:solidFill>
                  <a:srgbClr val="009999"/>
                </a:solidFill>
                <a:latin typeface="Arial" pitchFamily="34" charset="0"/>
              </a:rPr>
              <a:t>and</a:t>
            </a:r>
            <a:r>
              <a:rPr kumimoji="0" lang="en-AU" altLang="en-US" sz="1800">
                <a:solidFill>
                  <a:srgbClr val="009999"/>
                </a:solidFill>
                <a:latin typeface="Arial" pitchFamily="34" charset="0"/>
              </a:rPr>
              <a:t> … </a:t>
            </a:r>
            <a:r>
              <a:rPr kumimoji="0" lang="en-AU" altLang="en-US" sz="1800" b="1">
                <a:solidFill>
                  <a:srgbClr val="009999"/>
                </a:solidFill>
                <a:latin typeface="Arial" pitchFamily="34" charset="0"/>
              </a:rPr>
              <a:t>and</a:t>
            </a:r>
            <a:r>
              <a:rPr kumimoji="0" lang="en-AU" altLang="en-US" sz="2000">
                <a:solidFill>
                  <a:srgbClr val="009999"/>
                </a:solidFill>
                <a:latin typeface="Arial" pitchFamily="34" charset="0"/>
              </a:rPr>
              <a:t> ReqPre</a:t>
            </a:r>
            <a:r>
              <a:rPr kumimoji="0" lang="en-AU" altLang="en-US" sz="2000" baseline="-25000">
                <a:solidFill>
                  <a:srgbClr val="009999"/>
                </a:solidFill>
                <a:latin typeface="Arial" pitchFamily="34" charset="0"/>
              </a:rPr>
              <a:t>N</a:t>
            </a:r>
            <a:r>
              <a:rPr kumimoji="0" lang="en-AU" altLang="en-US" sz="2000">
                <a:solidFill>
                  <a:srgbClr val="009999"/>
                </a:solidFill>
                <a:latin typeface="Arial" pitchFamily="34" charset="0"/>
              </a:rPr>
              <a:t>)</a:t>
            </a:r>
            <a:r>
              <a:rPr lang="en-US" altLang="en-US"/>
              <a:t>	</a:t>
            </a:r>
          </a:p>
        </p:txBody>
      </p:sp>
      <p:grpSp>
        <p:nvGrpSpPr>
          <p:cNvPr id="1616900" name="Group 4"/>
          <p:cNvGrpSpPr>
            <a:grpSpLocks/>
          </p:cNvGrpSpPr>
          <p:nvPr/>
        </p:nvGrpSpPr>
        <p:grpSpPr bwMode="auto">
          <a:xfrm>
            <a:off x="185738" y="128588"/>
            <a:ext cx="1384300" cy="728662"/>
            <a:chOff x="72" y="81"/>
            <a:chExt cx="872" cy="459"/>
          </a:xfrm>
        </p:grpSpPr>
        <p:graphicFrame>
          <p:nvGraphicFramePr>
            <p:cNvPr id="1616901" name="Object 5"/>
            <p:cNvGraphicFramePr>
              <a:graphicFrameLocks noChangeAspect="1"/>
            </p:cNvGraphicFramePr>
            <p:nvPr/>
          </p:nvGraphicFramePr>
          <p:xfrm>
            <a:off x="522" y="136"/>
            <a:ext cx="422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6903" name="Clip" r:id="rId4" imgW="3265560" imgH="2722680" progId="MS_ClipArt_Gallery.2">
                    <p:embed/>
                  </p:oleObj>
                </mc:Choice>
                <mc:Fallback>
                  <p:oleObj name="Clip" r:id="rId4" imgW="3265560" imgH="2722680" progId="MS_ClipArt_Gallery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" y="136"/>
                          <a:ext cx="422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16902" name="Object 6"/>
            <p:cNvGraphicFramePr>
              <a:graphicFrameLocks noChangeAspect="1"/>
            </p:cNvGraphicFramePr>
            <p:nvPr/>
          </p:nvGraphicFramePr>
          <p:xfrm>
            <a:off x="72" y="81"/>
            <a:ext cx="413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6904" name="Clip" r:id="rId6" imgW="845640" imgH="938520" progId="MS_ClipArt_Gallery.2">
                    <p:embed/>
                  </p:oleObj>
                </mc:Choice>
                <mc:Fallback>
                  <p:oleObj name="Clip" r:id="rId6" imgW="845640" imgH="938520" progId="MS_ClipArt_Gallery.2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" y="81"/>
                          <a:ext cx="413" cy="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Agent commitments</a:t>
            </a:r>
          </a:p>
        </p:txBody>
      </p:sp>
      <p:sp>
        <p:nvSpPr>
          <p:cNvPr id="161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1406525"/>
            <a:ext cx="8732837" cy="4776788"/>
          </a:xfrm>
        </p:spPr>
        <p:txBody>
          <a:bodyPr/>
          <a:lstStyle/>
          <a:p>
            <a:pPr algn="just">
              <a:spcBef>
                <a:spcPts val="300"/>
              </a:spcBef>
            </a:pPr>
            <a:r>
              <a:rPr kumimoji="0" lang="en-US" altLang="en-US"/>
              <a:t>For </a:t>
            </a:r>
            <a:r>
              <a:rPr kumimoji="0" lang="fr-BE" altLang="en-US"/>
              <a:t>every </a:t>
            </a:r>
            <a:r>
              <a:rPr kumimoji="0" lang="en-US" altLang="en-US"/>
              <a:t>goal G under responsibility of agent ag, </a:t>
            </a:r>
          </a:p>
          <a:p>
            <a:pPr algn="just">
              <a:spcBef>
                <a:spcPts val="200"/>
              </a:spcBef>
              <a:buFont typeface="Wingdings" pitchFamily="2" charset="2"/>
              <a:buNone/>
            </a:pPr>
            <a:r>
              <a:rPr kumimoji="0" lang="en-US" altLang="en-US"/>
              <a:t>      for every operation Op operationalizing G, </a:t>
            </a:r>
            <a:endParaRPr kumimoji="0" lang="en-US" altLang="en-US" sz="2000"/>
          </a:p>
          <a:p>
            <a:pPr algn="just">
              <a:spcBef>
                <a:spcPts val="200"/>
              </a:spcBef>
              <a:buFont typeface="Wingdings" pitchFamily="2" charset="2"/>
              <a:buNone/>
            </a:pPr>
            <a:r>
              <a:rPr kumimoji="0" lang="en-US" altLang="en-US" sz="2000"/>
              <a:t>           </a:t>
            </a:r>
            <a:r>
              <a:rPr kumimoji="0" lang="en-US" altLang="en-US"/>
              <a:t>ag must guarantee that Op is applied ...</a:t>
            </a:r>
          </a:p>
          <a:p>
            <a:pPr lvl="1" algn="just">
              <a:lnSpc>
                <a:spcPct val="140000"/>
              </a:lnSpc>
              <a:spcBef>
                <a:spcPts val="200"/>
              </a:spcBef>
              <a:buFontTx/>
              <a:buNone/>
            </a:pPr>
            <a:r>
              <a:rPr kumimoji="0" lang="en-US" altLang="en-US" sz="2000">
                <a:solidFill>
                  <a:schemeClr val="tx1"/>
                </a:solidFill>
              </a:rPr>
              <a:t>        </a:t>
            </a:r>
            <a:r>
              <a:rPr kumimoji="0"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when</a:t>
            </a:r>
            <a:r>
              <a:rPr kumimoji="0" lang="en-US" altLang="en-US" sz="2000"/>
              <a:t> Op’s </a:t>
            </a:r>
            <a:r>
              <a:rPr kumimoji="0" lang="en-US" altLang="en-US" sz="2000" i="1"/>
              <a:t>DomPre</a:t>
            </a:r>
            <a:r>
              <a:rPr kumimoji="0" lang="en-US" altLang="en-US" sz="2000"/>
              <a:t> holds, </a:t>
            </a:r>
          </a:p>
          <a:p>
            <a:pPr lvl="1" algn="just">
              <a:lnSpc>
                <a:spcPct val="130000"/>
              </a:lnSpc>
              <a:spcBef>
                <a:spcPts val="200"/>
              </a:spcBef>
              <a:buFontTx/>
              <a:buNone/>
            </a:pPr>
            <a:r>
              <a:rPr kumimoji="0" lang="en-US" altLang="en-US" sz="2000"/>
              <a:t>        </a:t>
            </a:r>
            <a:r>
              <a:rPr kumimoji="0"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as soon as</a:t>
            </a:r>
            <a:r>
              <a:rPr kumimoji="0" lang="en-US" altLang="en-US" sz="2000"/>
              <a:t> one of Op’s </a:t>
            </a:r>
            <a:r>
              <a:rPr kumimoji="0" lang="en-US" altLang="en-US" sz="2000" i="1"/>
              <a:t>ReqTrig</a:t>
            </a:r>
            <a:r>
              <a:rPr kumimoji="0" lang="en-US" altLang="en-US" sz="2000"/>
              <a:t> holds </a:t>
            </a:r>
          </a:p>
          <a:p>
            <a:pPr lvl="1" algn="just">
              <a:lnSpc>
                <a:spcPct val="130000"/>
              </a:lnSpc>
              <a:spcBef>
                <a:spcPts val="200"/>
              </a:spcBef>
              <a:buFontTx/>
              <a:buNone/>
            </a:pPr>
            <a:r>
              <a:rPr kumimoji="0"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only if</a:t>
            </a:r>
            <a:r>
              <a:rPr kumimoji="0" lang="en-US" altLang="en-US" sz="2000"/>
              <a:t> all Op’s </a:t>
            </a:r>
            <a:r>
              <a:rPr kumimoji="0" lang="en-US" altLang="en-US" sz="2000" i="1"/>
              <a:t>ReqPre</a:t>
            </a:r>
            <a:r>
              <a:rPr kumimoji="0" lang="en-US" altLang="en-US" sz="2000"/>
              <a:t> hold, 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kumimoji="0" lang="en-US" altLang="en-US" sz="2000">
                <a:solidFill>
                  <a:srgbClr val="009999"/>
                </a:solidFill>
              </a:rPr>
              <a:t>	          </a:t>
            </a:r>
            <a:r>
              <a:rPr kumimoji="0" lang="en-US" altLang="en-US" sz="200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 as to</a:t>
            </a:r>
            <a:r>
              <a:rPr kumimoji="0" lang="en-US" altLang="en-US" sz="2000">
                <a:solidFill>
                  <a:srgbClr val="009999"/>
                </a:solidFill>
              </a:rPr>
              <a:t> establish Op’s </a:t>
            </a:r>
            <a:r>
              <a:rPr kumimoji="0" lang="en-US" altLang="en-US" sz="2000" i="1">
                <a:solidFill>
                  <a:srgbClr val="009999"/>
                </a:solidFill>
              </a:rPr>
              <a:t>DomPost</a:t>
            </a:r>
            <a:r>
              <a:rPr kumimoji="0" lang="en-US" altLang="en-US" sz="2000">
                <a:solidFill>
                  <a:srgbClr val="009999"/>
                </a:solidFill>
              </a:rPr>
              <a:t> together with all Op’s </a:t>
            </a:r>
            <a:r>
              <a:rPr kumimoji="0" lang="en-US" altLang="en-US" sz="2000" i="1">
                <a:solidFill>
                  <a:srgbClr val="009999"/>
                </a:solidFill>
              </a:rPr>
              <a:t>ReqPost</a:t>
            </a:r>
          </a:p>
          <a:p>
            <a:pPr algn="just">
              <a:spcBef>
                <a:spcPct val="60000"/>
              </a:spcBef>
            </a:pPr>
            <a:r>
              <a:rPr lang="en-US" altLang="en-US"/>
              <a:t>Extra </a:t>
            </a:r>
            <a:r>
              <a:rPr lang="fr-BE" altLang="en-US"/>
              <a:t>consistency </a:t>
            </a:r>
            <a:r>
              <a:rPr lang="en-US" altLang="en-US"/>
              <a:t>rules between </a:t>
            </a:r>
            <a:r>
              <a:rPr lang="en-US" altLang="en-US" i="1"/>
              <a:t>operation</a:t>
            </a:r>
            <a:r>
              <a:rPr lang="en-US" altLang="en-US"/>
              <a:t> </a:t>
            </a:r>
            <a:r>
              <a:rPr lang="fr-BE" altLang="en-US"/>
              <a:t>and</a:t>
            </a:r>
            <a:r>
              <a:rPr lang="en-US" altLang="en-US"/>
              <a:t> </a:t>
            </a:r>
            <a:r>
              <a:rPr lang="en-US" altLang="en-US" i="1"/>
              <a:t>agent</a:t>
            </a:r>
            <a:r>
              <a:rPr lang="en-US" altLang="en-US"/>
              <a:t> model</a:t>
            </a:r>
            <a:r>
              <a:rPr lang="fr-BE" altLang="en-US"/>
              <a:t>s:</a:t>
            </a:r>
            <a:endParaRPr kumimoji="0" lang="en-US" altLang="en-US"/>
          </a:p>
          <a:p>
            <a:pPr lvl="1" algn="just">
              <a:spcBef>
                <a:spcPct val="40000"/>
              </a:spcBef>
            </a:pPr>
            <a:r>
              <a:rPr kumimoji="0" lang="en-US" altLang="en-US" sz="2000" i="1"/>
              <a:t>ag</a:t>
            </a:r>
            <a:r>
              <a:rPr kumimoji="0" lang="en-US" altLang="en-US" sz="2000"/>
              <a:t> responsible for </a:t>
            </a:r>
            <a:r>
              <a:rPr kumimoji="0" lang="en-US" altLang="en-US" sz="2000" i="1"/>
              <a:t>G</a:t>
            </a:r>
            <a:r>
              <a:rPr kumimoji="0" lang="en-US" altLang="en-US" sz="2000"/>
              <a:t> </a:t>
            </a:r>
            <a:r>
              <a:rPr kumimoji="0" lang="fr-BE" altLang="en-US" sz="2000"/>
              <a:t>must </a:t>
            </a:r>
            <a:r>
              <a:rPr kumimoji="0" lang="en-US" altLang="en-US" sz="2000"/>
              <a:t>perform all operations operationalizing </a:t>
            </a:r>
            <a:r>
              <a:rPr kumimoji="0" lang="en-US" altLang="en-US" sz="2000" i="1"/>
              <a:t>G</a:t>
            </a:r>
            <a:endParaRPr kumimoji="0" lang="en-US" altLang="en-US" sz="2000"/>
          </a:p>
          <a:p>
            <a:pPr lvl="1" algn="just">
              <a:spcBef>
                <a:spcPct val="40000"/>
              </a:spcBef>
            </a:pPr>
            <a:r>
              <a:rPr kumimoji="0" lang="en-US" altLang="en-US" sz="2000"/>
              <a:t>if these operations operationalize other goals, </a:t>
            </a:r>
            <a:r>
              <a:rPr kumimoji="0" lang="en-US" altLang="en-US" sz="2000" i="1"/>
              <a:t>ag</a:t>
            </a:r>
            <a:r>
              <a:rPr kumimoji="0" lang="en-US" altLang="en-US" sz="2000"/>
              <a:t> must be responsible for these goals too</a:t>
            </a:r>
          </a:p>
        </p:txBody>
      </p:sp>
      <p:grpSp>
        <p:nvGrpSpPr>
          <p:cNvPr id="1618948" name="Group 4"/>
          <p:cNvGrpSpPr>
            <a:grpSpLocks/>
          </p:cNvGrpSpPr>
          <p:nvPr/>
        </p:nvGrpSpPr>
        <p:grpSpPr bwMode="auto">
          <a:xfrm>
            <a:off x="285750" y="128588"/>
            <a:ext cx="1384300" cy="728662"/>
            <a:chOff x="72" y="81"/>
            <a:chExt cx="872" cy="459"/>
          </a:xfrm>
        </p:grpSpPr>
        <p:graphicFrame>
          <p:nvGraphicFramePr>
            <p:cNvPr id="1618949" name="Object 5"/>
            <p:cNvGraphicFramePr>
              <a:graphicFrameLocks noChangeAspect="1"/>
            </p:cNvGraphicFramePr>
            <p:nvPr/>
          </p:nvGraphicFramePr>
          <p:xfrm>
            <a:off x="522" y="136"/>
            <a:ext cx="422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8952" name="Clip" r:id="rId4" imgW="3265560" imgH="2722680" progId="MS_ClipArt_Gallery.2">
                    <p:embed/>
                  </p:oleObj>
                </mc:Choice>
                <mc:Fallback>
                  <p:oleObj name="Clip" r:id="rId4" imgW="3265560" imgH="2722680" progId="MS_ClipArt_Gallery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" y="136"/>
                          <a:ext cx="422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18950" name="Object 6"/>
            <p:cNvGraphicFramePr>
              <a:graphicFrameLocks noChangeAspect="1"/>
            </p:cNvGraphicFramePr>
            <p:nvPr/>
          </p:nvGraphicFramePr>
          <p:xfrm>
            <a:off x="72" y="81"/>
            <a:ext cx="413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8953" name="Clip" r:id="rId6" imgW="845640" imgH="938520" progId="MS_ClipArt_Gallery.2">
                    <p:embed/>
                  </p:oleObj>
                </mc:Choice>
                <mc:Fallback>
                  <p:oleObj name="Clip" r:id="rId6" imgW="845640" imgH="938520" progId="MS_ClipArt_Gallery.2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" y="81"/>
                          <a:ext cx="413" cy="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18951" name="Object 7"/>
          <p:cNvGraphicFramePr>
            <a:graphicFrameLocks noChangeAspect="1"/>
          </p:cNvGraphicFramePr>
          <p:nvPr/>
        </p:nvGraphicFramePr>
        <p:xfrm>
          <a:off x="7978775" y="234950"/>
          <a:ext cx="76835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954" name="Clip" r:id="rId8" imgW="1088640" imgH="1174680" progId="MS_ClipArt_Gallery.2">
                  <p:embed/>
                </p:oleObj>
              </mc:Choice>
              <mc:Fallback>
                <p:oleObj name="Clip" r:id="rId8" imgW="1088640" imgH="1174680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8775" y="234950"/>
                        <a:ext cx="76835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Agent commitments  </a:t>
            </a:r>
            <a:r>
              <a:rPr lang="en-US" altLang="en-US" sz="2000"/>
              <a:t>(2)</a:t>
            </a:r>
            <a:endParaRPr lang="en-US" altLang="en-US"/>
          </a:p>
        </p:txBody>
      </p:sp>
      <p:sp>
        <p:nvSpPr>
          <p:cNvPr id="161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1020763"/>
            <a:ext cx="8732837" cy="4621212"/>
          </a:xfrm>
        </p:spPr>
        <p:txBody>
          <a:bodyPr/>
          <a:lstStyle/>
          <a:p>
            <a:pPr algn="just">
              <a:lnSpc>
                <a:spcPct val="140000"/>
              </a:lnSpc>
              <a:spcBef>
                <a:spcPts val="300"/>
              </a:spcBef>
            </a:pPr>
            <a:r>
              <a:rPr lang="en-US" altLang="en-US"/>
              <a:t>Agent non-determinism:  eager </a:t>
            </a:r>
            <a:r>
              <a:rPr lang="fr-BE" altLang="en-US" i="1"/>
              <a:t>vs.</a:t>
            </a:r>
            <a:r>
              <a:rPr lang="en-US" altLang="en-US"/>
              <a:t> lazy behavior on ReqPre’s</a:t>
            </a:r>
          </a:p>
          <a:p>
            <a:pPr lvl="1" algn="just">
              <a:lnSpc>
                <a:spcPct val="140000"/>
              </a:lnSpc>
              <a:spcBef>
                <a:spcPts val="300"/>
              </a:spcBef>
            </a:pP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eager</a:t>
            </a:r>
            <a:r>
              <a:rPr lang="en-US" altLang="en-US" sz="2000"/>
              <a:t>: agent instance applies operation as soon as all ReqPre </a:t>
            </a:r>
            <a:r>
              <a:rPr lang="en-US" altLang="en-US" sz="2000" i="1"/>
              <a:t>true </a:t>
            </a:r>
            <a:r>
              <a:rPr lang="en-US" altLang="en-US" sz="2000"/>
              <a:t>(maximal progress)</a:t>
            </a:r>
            <a:endParaRPr lang="en-US" altLang="en-US" sz="2400"/>
          </a:p>
          <a:p>
            <a:pPr lvl="1" algn="just">
              <a:spcBef>
                <a:spcPct val="40000"/>
              </a:spcBef>
            </a:pP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lazy</a:t>
            </a:r>
            <a:r>
              <a:rPr lang="en-US" altLang="en-US" sz="2000"/>
              <a:t>: </a:t>
            </a:r>
            <a:r>
              <a:rPr lang="fr-BE" altLang="en-US" sz="2000"/>
              <a:t> </a:t>
            </a:r>
            <a:r>
              <a:rPr lang="en-US" altLang="en-US" sz="2000"/>
              <a:t>agent instance applies operation </a:t>
            </a:r>
            <a:r>
              <a:rPr lang="fr-BE" altLang="en-US" sz="2000"/>
              <a:t>only </a:t>
            </a:r>
            <a:r>
              <a:rPr lang="en-US" altLang="en-US" sz="2000"/>
              <a:t>when obliged </a:t>
            </a:r>
          </a:p>
          <a:p>
            <a:pPr lvl="1" algn="just">
              <a:buFontTx/>
              <a:buNone/>
            </a:pPr>
            <a:r>
              <a:rPr lang="en-US" altLang="en-US" sz="2000"/>
              <a:t>    (due to one ReqTrig </a:t>
            </a:r>
            <a:r>
              <a:rPr lang="en-US" altLang="en-US" sz="2000" i="1"/>
              <a:t>true)</a:t>
            </a:r>
            <a:endParaRPr lang="en-US" altLang="en-US" sz="2000"/>
          </a:p>
          <a:p>
            <a:pPr algn="just">
              <a:lnSpc>
                <a:spcPct val="130000"/>
              </a:lnSpc>
              <a:spcBef>
                <a:spcPct val="60000"/>
              </a:spcBef>
            </a:pPr>
            <a:r>
              <a:rPr lang="en-US" altLang="en-US"/>
              <a:t>Agent concurrency:  </a:t>
            </a:r>
            <a:endParaRPr lang="fr-BE" altLang="en-US"/>
          </a:p>
          <a:p>
            <a:pPr algn="just">
              <a:lnSpc>
                <a:spcPct val="60000"/>
              </a:lnSpc>
              <a:spcBef>
                <a:spcPct val="60000"/>
              </a:spcBef>
              <a:buFont typeface="Wingdings" pitchFamily="2" charset="2"/>
              <a:buNone/>
            </a:pPr>
            <a:r>
              <a:rPr lang="fr-BE" altLang="en-US"/>
              <a:t>         </a:t>
            </a:r>
            <a:r>
              <a:rPr lang="en-US" altLang="en-US"/>
              <a:t>ReqTrig’s on multiple operations </a:t>
            </a:r>
            <a:r>
              <a:rPr lang="en-US" altLang="en-US" i="1"/>
              <a:t>true</a:t>
            </a:r>
            <a:r>
              <a:rPr lang="en-US" altLang="en-US"/>
              <a:t> in same state</a:t>
            </a:r>
          </a:p>
          <a:p>
            <a:pPr lvl="1" algn="just">
              <a:lnSpc>
                <a:spcPct val="160000"/>
              </a:lnSpc>
              <a:spcBef>
                <a:spcPts val="300"/>
              </a:spcBef>
            </a:pPr>
            <a:r>
              <a:rPr lang="en-US" altLang="en-US" sz="2000"/>
              <a:t>true parallelism,</a:t>
            </a:r>
            <a:r>
              <a:rPr lang="fr-BE" altLang="en-US" sz="2000"/>
              <a:t> </a:t>
            </a:r>
            <a:r>
              <a:rPr lang="en-US" altLang="en-US" sz="2000"/>
              <a:t> intra-agent or inter-agent</a:t>
            </a:r>
            <a:endParaRPr lang="en-US" altLang="en-US"/>
          </a:p>
        </p:txBody>
      </p:sp>
      <p:grpSp>
        <p:nvGrpSpPr>
          <p:cNvPr id="1619972" name="Group 4"/>
          <p:cNvGrpSpPr>
            <a:grpSpLocks/>
          </p:cNvGrpSpPr>
          <p:nvPr/>
        </p:nvGrpSpPr>
        <p:grpSpPr bwMode="auto">
          <a:xfrm>
            <a:off x="285750" y="128588"/>
            <a:ext cx="1384300" cy="728662"/>
            <a:chOff x="72" y="81"/>
            <a:chExt cx="872" cy="459"/>
          </a:xfrm>
        </p:grpSpPr>
        <p:graphicFrame>
          <p:nvGraphicFramePr>
            <p:cNvPr id="1619973" name="Object 5"/>
            <p:cNvGraphicFramePr>
              <a:graphicFrameLocks noChangeAspect="1"/>
            </p:cNvGraphicFramePr>
            <p:nvPr/>
          </p:nvGraphicFramePr>
          <p:xfrm>
            <a:off x="522" y="136"/>
            <a:ext cx="422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9977" name="Clip" r:id="rId4" imgW="3265560" imgH="2722680" progId="MS_ClipArt_Gallery.2">
                    <p:embed/>
                  </p:oleObj>
                </mc:Choice>
                <mc:Fallback>
                  <p:oleObj name="Clip" r:id="rId4" imgW="3265560" imgH="2722680" progId="MS_ClipArt_Gallery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" y="136"/>
                          <a:ext cx="422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19974" name="Object 6"/>
            <p:cNvGraphicFramePr>
              <a:graphicFrameLocks noChangeAspect="1"/>
            </p:cNvGraphicFramePr>
            <p:nvPr/>
          </p:nvGraphicFramePr>
          <p:xfrm>
            <a:off x="72" y="81"/>
            <a:ext cx="413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9978" name="Clip" r:id="rId6" imgW="845640" imgH="938520" progId="MS_ClipArt_Gallery.2">
                    <p:embed/>
                  </p:oleObj>
                </mc:Choice>
                <mc:Fallback>
                  <p:oleObj name="Clip" r:id="rId6" imgW="845640" imgH="938520" progId="MS_ClipArt_Gallery.2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" y="81"/>
                          <a:ext cx="413" cy="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19976" name="Object 8"/>
          <p:cNvGraphicFramePr>
            <a:graphicFrameLocks noChangeAspect="1"/>
          </p:cNvGraphicFramePr>
          <p:nvPr/>
        </p:nvGraphicFramePr>
        <p:xfrm>
          <a:off x="7978775" y="234950"/>
          <a:ext cx="76835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979" name="Clip" r:id="rId8" imgW="1088640" imgH="1174680" progId="MS_ClipArt_Gallery.2">
                  <p:embed/>
                </p:oleObj>
              </mc:Choice>
              <mc:Fallback>
                <p:oleObj name="Clip" r:id="rId8" imgW="1088640" imgH="1174680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8775" y="234950"/>
                        <a:ext cx="76835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2125" y="385763"/>
            <a:ext cx="8380413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0" lang="en-US" altLang="en-US"/>
              <a:t>Goal operationalization </a:t>
            </a:r>
            <a:br>
              <a:rPr kumimoji="0" lang="en-US" altLang="en-US"/>
            </a:br>
            <a:r>
              <a:rPr kumimoji="0" lang="en-US" altLang="en-US"/>
              <a:t>and satisfaction arguments</a:t>
            </a:r>
            <a:endParaRPr kumimoji="0" lang="en-US" altLang="en-US" b="1">
              <a:solidFill>
                <a:schemeClr val="tx1"/>
              </a:solidFill>
            </a:endParaRPr>
          </a:p>
        </p:txBody>
      </p:sp>
      <p:sp>
        <p:nvSpPr>
          <p:cNvPr id="162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altLang="en-US"/>
              <a:t>The </a:t>
            </a:r>
            <a:r>
              <a:rPr lang="fr-BE" altLang="en-US" i="1"/>
              <a:t>goal</a:t>
            </a:r>
            <a:r>
              <a:rPr lang="fr-BE" altLang="en-US"/>
              <a:t> and </a:t>
            </a:r>
            <a:r>
              <a:rPr lang="fr-BE" altLang="en-US" i="1"/>
              <a:t>operation</a:t>
            </a:r>
            <a:r>
              <a:rPr lang="fr-BE" altLang="en-US"/>
              <a:t> models may be used to argue that operational requirements ensure higher-level objectives</a:t>
            </a:r>
          </a:p>
          <a:p>
            <a:pPr lvl="1">
              <a:lnSpc>
                <a:spcPct val="140000"/>
              </a:lnSpc>
            </a:pPr>
            <a:r>
              <a:rPr lang="fr-BE" altLang="en-US"/>
              <a:t>bottom-up chaining of </a:t>
            </a:r>
            <a:r>
              <a:rPr lang="fr-BE" altLang="en-US" i="1"/>
              <a:t>operationalization</a:t>
            </a:r>
            <a:r>
              <a:rPr lang="fr-BE" altLang="en-US"/>
              <a:t> &amp; </a:t>
            </a:r>
            <a:r>
              <a:rPr lang="fr-BE" altLang="en-US" i="1"/>
              <a:t>refinement</a:t>
            </a:r>
            <a:r>
              <a:rPr lang="fr-BE" altLang="en-US"/>
              <a:t> links</a:t>
            </a:r>
          </a:p>
          <a:p>
            <a:pPr lvl="2">
              <a:lnSpc>
                <a:spcPct val="140000"/>
              </a:lnSpc>
              <a:buFontTx/>
              <a:buChar char="•"/>
            </a:pPr>
            <a:r>
              <a:rPr lang="en-US" altLang="en-US">
                <a:cs typeface="Times New Roman" pitchFamily="18" charset="0"/>
              </a:rPr>
              <a:t>{</a:t>
            </a:r>
            <a:r>
              <a:rPr lang="en-AU" altLang="en-US" i="1">
                <a:cs typeface="Times New Roman" pitchFamily="18" charset="0"/>
              </a:rPr>
              <a:t>Spec(Op</a:t>
            </a:r>
            <a:r>
              <a:rPr lang="en-AU" altLang="en-US" i="1" baseline="-30000">
                <a:cs typeface="Times New Roman" pitchFamily="18" charset="0"/>
              </a:rPr>
              <a:t>1</a:t>
            </a:r>
            <a:r>
              <a:rPr lang="en-AU" altLang="en-US" i="1">
                <a:cs typeface="Times New Roman" pitchFamily="18" charset="0"/>
              </a:rPr>
              <a:t>)</a:t>
            </a:r>
            <a:r>
              <a:rPr lang="en-AU" altLang="en-US">
                <a:cs typeface="Times New Roman" pitchFamily="18" charset="0"/>
              </a:rPr>
              <a:t>, …,</a:t>
            </a:r>
            <a:r>
              <a:rPr lang="en-AU" altLang="en-US" i="1">
                <a:cs typeface="Times New Roman" pitchFamily="18" charset="0"/>
              </a:rPr>
              <a:t> Spec(Op</a:t>
            </a:r>
            <a:r>
              <a:rPr lang="en-AU" altLang="en-US" i="1" baseline="-30000">
                <a:cs typeface="Times New Roman" pitchFamily="18" charset="0"/>
              </a:rPr>
              <a:t>M</a:t>
            </a:r>
            <a:r>
              <a:rPr lang="en-AU" altLang="en-US" i="1">
                <a:cs typeface="Times New Roman" pitchFamily="18" charset="0"/>
              </a:rPr>
              <a:t>)</a:t>
            </a:r>
            <a:r>
              <a:rPr lang="en-US" altLang="en-US">
                <a:cs typeface="Times New Roman" pitchFamily="18" charset="0"/>
              </a:rPr>
              <a:t>} </a:t>
            </a:r>
            <a:r>
              <a:rPr lang="en-US" altLang="en-US" b="1">
                <a:solidFill>
                  <a:srgbClr val="CC00FF"/>
                </a:solidFill>
                <a:latin typeface="Symbol" pitchFamily="18" charset="2"/>
                <a:cs typeface="Times New Roman" pitchFamily="18" charset="0"/>
              </a:rPr>
              <a:t>|</a:t>
            </a:r>
            <a:r>
              <a:rPr lang="en-AU" altLang="en-US" b="1">
                <a:solidFill>
                  <a:srgbClr val="CC00FF"/>
                </a:solidFill>
                <a:latin typeface="Symbol" pitchFamily="18" charset="2"/>
                <a:cs typeface="Times New Roman" pitchFamily="18" charset="0"/>
              </a:rPr>
              <a:t>=</a:t>
            </a:r>
            <a:r>
              <a:rPr lang="en-AU" altLang="en-US" b="1">
                <a:cs typeface="Times New Roman" pitchFamily="18" charset="0"/>
              </a:rPr>
              <a:t> </a:t>
            </a:r>
            <a:r>
              <a:rPr lang="en-US" altLang="en-US" i="1">
                <a:latin typeface="Arial" pitchFamily="34" charset="0"/>
                <a:cs typeface="Arial" pitchFamily="34" charset="0"/>
              </a:rPr>
              <a:t>OperationalizedGoal</a:t>
            </a:r>
            <a:r>
              <a:rPr lang="en-US" altLang="en-US"/>
              <a:t> </a:t>
            </a:r>
            <a:endParaRPr lang="fr-BE" altLang="en-US"/>
          </a:p>
          <a:p>
            <a:pPr lvl="2">
              <a:lnSpc>
                <a:spcPct val="160000"/>
              </a:lnSpc>
              <a:buFontTx/>
              <a:buChar char="•"/>
            </a:pPr>
            <a:r>
              <a:rPr lang="en-US" altLang="en-US">
                <a:cs typeface="Times New Roman" pitchFamily="18" charset="0"/>
              </a:rPr>
              <a:t>{</a:t>
            </a:r>
            <a:r>
              <a:rPr lang="en-AU" altLang="en-US" i="1">
                <a:cs typeface="Times New Roman" pitchFamily="18" charset="0"/>
              </a:rPr>
              <a:t>Subgoal</a:t>
            </a:r>
            <a:r>
              <a:rPr lang="en-AU" altLang="en-US" i="1" baseline="-30000">
                <a:cs typeface="Times New Roman" pitchFamily="18" charset="0"/>
              </a:rPr>
              <a:t>1</a:t>
            </a:r>
            <a:r>
              <a:rPr lang="en-AU" altLang="en-US">
                <a:cs typeface="Times New Roman" pitchFamily="18" charset="0"/>
              </a:rPr>
              <a:t> …,</a:t>
            </a:r>
            <a:r>
              <a:rPr lang="en-AU" altLang="en-US" i="1">
                <a:cs typeface="Times New Roman" pitchFamily="18" charset="0"/>
              </a:rPr>
              <a:t> Subgoal</a:t>
            </a:r>
            <a:r>
              <a:rPr lang="en-AU" altLang="en-US" i="1" baseline="-30000">
                <a:cs typeface="Times New Roman" pitchFamily="18" charset="0"/>
              </a:rPr>
              <a:t>N </a:t>
            </a:r>
            <a:r>
              <a:rPr lang="en-US" altLang="en-US" i="1">
                <a:latin typeface="Arial" pitchFamily="34" charset="0"/>
                <a:cs typeface="Arial" pitchFamily="34" charset="0"/>
              </a:rPr>
              <a:t>, DOM</a:t>
            </a:r>
            <a:r>
              <a:rPr lang="en-US" altLang="en-US">
                <a:cs typeface="Times New Roman" pitchFamily="18" charset="0"/>
              </a:rPr>
              <a:t>} </a:t>
            </a:r>
            <a:r>
              <a:rPr lang="en-US" altLang="en-US" b="1">
                <a:solidFill>
                  <a:srgbClr val="CC00FF"/>
                </a:solidFill>
                <a:latin typeface="Symbol" pitchFamily="18" charset="2"/>
                <a:cs typeface="Times New Roman" pitchFamily="18" charset="0"/>
              </a:rPr>
              <a:t>|</a:t>
            </a:r>
            <a:r>
              <a:rPr lang="en-AU" altLang="en-US" b="1">
                <a:solidFill>
                  <a:srgbClr val="CC00FF"/>
                </a:solidFill>
                <a:latin typeface="Symbol" pitchFamily="18" charset="2"/>
                <a:cs typeface="Times New Roman" pitchFamily="18" charset="0"/>
              </a:rPr>
              <a:t>=</a:t>
            </a:r>
            <a:r>
              <a:rPr lang="en-AU" altLang="en-US">
                <a:cs typeface="Times New Roman" pitchFamily="18" charset="0"/>
              </a:rPr>
              <a:t> </a:t>
            </a:r>
            <a:r>
              <a:rPr lang="en-US" altLang="en-US" i="1">
                <a:latin typeface="Arial" pitchFamily="34" charset="0"/>
                <a:cs typeface="Arial" pitchFamily="34" charset="0"/>
              </a:rPr>
              <a:t>ParentGoal</a:t>
            </a:r>
            <a:r>
              <a:rPr lang="en-US" altLang="en-US"/>
              <a:t> </a:t>
            </a:r>
            <a:r>
              <a:rPr lang="fr-BE" altLang="en-US"/>
              <a:t>        </a:t>
            </a:r>
            <a:r>
              <a:rPr lang="fr-BE" altLang="en-US" sz="1800"/>
              <a:t>(cf. Chap.8)</a:t>
            </a:r>
            <a:r>
              <a:rPr lang="en-US" altLang="en-US" sz="1800">
                <a:solidFill>
                  <a:srgbClr val="808080"/>
                </a:solidFill>
              </a:rPr>
              <a:t> </a:t>
            </a:r>
            <a:endParaRPr lang="fr-BE" altLang="en-US" sz="1800">
              <a:solidFill>
                <a:srgbClr val="808080"/>
              </a:solidFill>
            </a:endParaRPr>
          </a:p>
          <a:p>
            <a:pPr>
              <a:lnSpc>
                <a:spcPct val="170000"/>
              </a:lnSpc>
            </a:pPr>
            <a:r>
              <a:rPr lang="fr-BE" altLang="en-US"/>
              <a:t>Yield derivational traceability links for free</a:t>
            </a:r>
          </a:p>
          <a:p>
            <a:pPr lvl="1"/>
            <a:r>
              <a:rPr lang="fr-BE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backwards</a:t>
            </a:r>
            <a:r>
              <a:rPr lang="fr-BE" altLang="en-US"/>
              <a:t>:  </a:t>
            </a:r>
            <a:r>
              <a:rPr lang="fr-BE" altLang="en-US" i="1"/>
              <a:t>why</a:t>
            </a:r>
            <a:r>
              <a:rPr lang="fr-BE" altLang="en-US"/>
              <a:t> this operational spec, for what goals?</a:t>
            </a:r>
          </a:p>
          <a:p>
            <a:pPr lvl="1"/>
            <a:r>
              <a:rPr lang="fr-BE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forwards</a:t>
            </a:r>
            <a:r>
              <a:rPr lang="fr-BE" altLang="en-US"/>
              <a:t>:  </a:t>
            </a:r>
            <a:r>
              <a:rPr lang="fr-BE" altLang="en-US" i="1"/>
              <a:t>how</a:t>
            </a:r>
            <a:r>
              <a:rPr lang="fr-BE" altLang="en-US"/>
              <a:t> is this goal ensured?</a:t>
            </a:r>
            <a:endParaRPr lang="en-US" altLang="en-US"/>
          </a:p>
        </p:txBody>
      </p:sp>
      <p:graphicFrame>
        <p:nvGraphicFramePr>
          <p:cNvPr id="1620997" name="Object 5"/>
          <p:cNvGraphicFramePr>
            <a:graphicFrameLocks noChangeAspect="1"/>
          </p:cNvGraphicFramePr>
          <p:nvPr/>
        </p:nvGraphicFramePr>
        <p:xfrm>
          <a:off x="100013" y="187325"/>
          <a:ext cx="7842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999" name="Clip" r:id="rId4" imgW="3265560" imgH="2722680" progId="MS_ClipArt_Gallery.2">
                  <p:embed/>
                </p:oleObj>
              </mc:Choice>
              <mc:Fallback>
                <p:oleObj name="Clip" r:id="rId4" imgW="3265560" imgH="272268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3" y="187325"/>
                        <a:ext cx="7842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0998" name="Object 6"/>
          <p:cNvGraphicFramePr>
            <a:graphicFrameLocks noChangeAspect="1"/>
          </p:cNvGraphicFramePr>
          <p:nvPr/>
        </p:nvGraphicFramePr>
        <p:xfrm>
          <a:off x="8205788" y="138113"/>
          <a:ext cx="722312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1000" name="Clip" r:id="rId6" imgW="845640" imgH="938520" progId="MS_ClipArt_Gallery.2">
                  <p:embed/>
                </p:oleObj>
              </mc:Choice>
              <mc:Fallback>
                <p:oleObj name="Clip" r:id="rId6" imgW="845640" imgH="93852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5788" y="138113"/>
                        <a:ext cx="722312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3" y="171450"/>
            <a:ext cx="9043987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fr-BE" altLang="en-US" sz="2400"/>
              <a:t>S</a:t>
            </a:r>
            <a:r>
              <a:rPr kumimoji="0" lang="en-US" altLang="en-US" sz="2400"/>
              <a:t>atisfaction arguments</a:t>
            </a:r>
            <a:r>
              <a:rPr kumimoji="0" lang="fr-BE" altLang="en-US" sz="2400"/>
              <a:t> &amp; derivational traceability:  example</a:t>
            </a:r>
            <a:endParaRPr kumimoji="0" lang="en-US" altLang="en-US" sz="2400" b="1">
              <a:solidFill>
                <a:schemeClr val="tx1"/>
              </a:solidFill>
            </a:endParaRPr>
          </a:p>
        </p:txBody>
      </p:sp>
      <p:graphicFrame>
        <p:nvGraphicFramePr>
          <p:cNvPr id="1622020" name="Object 4"/>
          <p:cNvGraphicFramePr>
            <a:graphicFrameLocks noChangeAspect="1"/>
          </p:cNvGraphicFramePr>
          <p:nvPr/>
        </p:nvGraphicFramePr>
        <p:xfrm>
          <a:off x="273050" y="5586413"/>
          <a:ext cx="7842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2024" name="Clip" r:id="rId4" imgW="3265560" imgH="2722680" progId="MS_ClipArt_Gallery.2">
                  <p:embed/>
                </p:oleObj>
              </mc:Choice>
              <mc:Fallback>
                <p:oleObj name="Clip" r:id="rId4" imgW="3265560" imgH="272268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" y="5586413"/>
                        <a:ext cx="7842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2021" name="Object 5"/>
          <p:cNvGraphicFramePr>
            <a:graphicFrameLocks noChangeAspect="1"/>
          </p:cNvGraphicFramePr>
          <p:nvPr/>
        </p:nvGraphicFramePr>
        <p:xfrm>
          <a:off x="293688" y="1385888"/>
          <a:ext cx="722312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2025" name="Clip" r:id="rId6" imgW="845640" imgH="938520" progId="MS_ClipArt_Gallery.2">
                  <p:embed/>
                </p:oleObj>
              </mc:Choice>
              <mc:Fallback>
                <p:oleObj name="Clip" r:id="rId6" imgW="845640" imgH="93852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8" y="1385888"/>
                        <a:ext cx="722312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2023" name="Object 7"/>
          <p:cNvGraphicFramePr>
            <a:graphicFrameLocks noChangeAspect="1"/>
          </p:cNvGraphicFramePr>
          <p:nvPr/>
        </p:nvGraphicFramePr>
        <p:xfrm>
          <a:off x="822325" y="1111250"/>
          <a:ext cx="7926388" cy="548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2026" name="Picture" r:id="rId8" imgW="5052240" imgH="2989440" progId="Word.Picture.8">
                  <p:embed/>
                </p:oleObj>
              </mc:Choice>
              <mc:Fallback>
                <p:oleObj name="Picture" r:id="rId8" imgW="5052240" imgH="298944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1111250"/>
                        <a:ext cx="7926388" cy="548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5738"/>
            <a:ext cx="8653463" cy="762000"/>
          </a:xfrm>
        </p:spPr>
        <p:txBody>
          <a:bodyPr/>
          <a:lstStyle/>
          <a:p>
            <a:r>
              <a:rPr lang="en-US" altLang="en-US"/>
              <a:t>Modeling system operations:  outline</a:t>
            </a:r>
          </a:p>
        </p:txBody>
      </p:sp>
      <p:sp>
        <p:nvSpPr>
          <p:cNvPr id="161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1266825"/>
            <a:ext cx="8904288" cy="49784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en-US">
                <a:solidFill>
                  <a:srgbClr val="808080"/>
                </a:solidFill>
              </a:rPr>
              <a:t>What are operations?</a:t>
            </a:r>
          </a:p>
          <a:p>
            <a:pPr>
              <a:lnSpc>
                <a:spcPct val="90000"/>
              </a:lnSpc>
            </a:pPr>
            <a:r>
              <a:rPr kumimoji="0" lang="en-US" altLang="en-US">
                <a:solidFill>
                  <a:srgbClr val="808080"/>
                </a:solidFill>
              </a:rPr>
              <a:t>Characterizing system operations</a:t>
            </a:r>
          </a:p>
          <a:p>
            <a:pPr lvl="1">
              <a:lnSpc>
                <a:spcPct val="100000"/>
              </a:lnSpc>
            </a:pPr>
            <a:r>
              <a:rPr kumimoji="0" lang="en-US" altLang="en-US" sz="2000">
                <a:solidFill>
                  <a:srgbClr val="808080"/>
                </a:solidFill>
              </a:rPr>
              <a:t>Operation signature</a:t>
            </a:r>
          </a:p>
          <a:p>
            <a:pPr lvl="1">
              <a:lnSpc>
                <a:spcPct val="90000"/>
              </a:lnSpc>
            </a:pPr>
            <a:r>
              <a:rPr kumimoji="0" lang="en-US" altLang="en-US" sz="2000">
                <a:solidFill>
                  <a:srgbClr val="808080"/>
                </a:solidFill>
              </a:rPr>
              <a:t>Domain pre- and postconditions</a:t>
            </a:r>
          </a:p>
          <a:p>
            <a:pPr lvl="1">
              <a:lnSpc>
                <a:spcPct val="90000"/>
              </a:lnSpc>
            </a:pPr>
            <a:r>
              <a:rPr kumimoji="0" lang="en-US" altLang="en-US" sz="2000">
                <a:solidFill>
                  <a:srgbClr val="808080"/>
                </a:solidFill>
              </a:rPr>
              <a:t>Operation performer</a:t>
            </a:r>
            <a:endParaRPr kumimoji="0" lang="en-US" altLang="en-US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</a:pPr>
            <a:r>
              <a:rPr kumimoji="0" lang="en-US" altLang="en-US">
                <a:solidFill>
                  <a:srgbClr val="808080"/>
                </a:solidFill>
              </a:rPr>
              <a:t>Goal operationalization</a:t>
            </a:r>
          </a:p>
          <a:p>
            <a:pPr lvl="1">
              <a:lnSpc>
                <a:spcPct val="100000"/>
              </a:lnSpc>
            </a:pPr>
            <a:r>
              <a:rPr kumimoji="0" lang="en-US" altLang="en-US" sz="2000">
                <a:solidFill>
                  <a:srgbClr val="808080"/>
                </a:solidFill>
              </a:rPr>
              <a:t>Required pre-, post-, trigger conditions for goal satisfaction</a:t>
            </a:r>
          </a:p>
          <a:p>
            <a:pPr lvl="1">
              <a:lnSpc>
                <a:spcPct val="90000"/>
              </a:lnSpc>
            </a:pPr>
            <a:r>
              <a:rPr kumimoji="0" lang="en-US" altLang="en-US" sz="2000">
                <a:solidFill>
                  <a:srgbClr val="808080"/>
                </a:solidFill>
              </a:rPr>
              <a:t>Agent commitments</a:t>
            </a:r>
          </a:p>
          <a:p>
            <a:pPr lvl="1">
              <a:lnSpc>
                <a:spcPct val="90000"/>
              </a:lnSpc>
            </a:pPr>
            <a:r>
              <a:rPr kumimoji="0" lang="en-US" altLang="en-US" sz="2000">
                <a:solidFill>
                  <a:srgbClr val="808080"/>
                </a:solidFill>
              </a:rPr>
              <a:t>Goal operationalization and satisfaction arguments</a:t>
            </a:r>
          </a:p>
          <a:p>
            <a:pPr>
              <a:lnSpc>
                <a:spcPct val="90000"/>
              </a:lnSpc>
            </a:pPr>
            <a:r>
              <a:rPr kumimoji="0" lang="en-US" altLang="en-US"/>
              <a:t>Goals, agents, objects &amp; operations: the semantic picture</a:t>
            </a:r>
            <a:endParaRPr kumimoji="0" lang="en-US" altLang="en-US" b="1"/>
          </a:p>
          <a:p>
            <a:pPr>
              <a:lnSpc>
                <a:spcPct val="90000"/>
              </a:lnSpc>
            </a:pPr>
            <a:r>
              <a:rPr kumimoji="0" lang="en-US" altLang="en-US"/>
              <a:t>Representing operation models</a:t>
            </a:r>
          </a:p>
          <a:p>
            <a:pPr lvl="1">
              <a:lnSpc>
                <a:spcPct val="100000"/>
              </a:lnSpc>
            </a:pPr>
            <a:r>
              <a:rPr kumimoji="0" lang="en-US" altLang="en-US" sz="2000"/>
              <a:t>Operationalization diagrams</a:t>
            </a:r>
          </a:p>
          <a:p>
            <a:pPr lvl="1">
              <a:lnSpc>
                <a:spcPct val="90000"/>
              </a:lnSpc>
            </a:pPr>
            <a:r>
              <a:rPr kumimoji="0" lang="en-US" altLang="en-US" sz="2000"/>
              <a:t>UML use case diagrams</a:t>
            </a:r>
            <a:endParaRPr kumimoji="0" lang="en-US" altLang="en-US"/>
          </a:p>
          <a:p>
            <a:pPr>
              <a:lnSpc>
                <a:spcPct val="80000"/>
              </a:lnSpc>
            </a:pPr>
            <a:r>
              <a:rPr kumimoji="0" lang="en-US" altLang="en-US"/>
              <a:t>Building operation models:  heuristics &amp; derivation rules</a:t>
            </a:r>
          </a:p>
        </p:txBody>
      </p:sp>
      <p:pic>
        <p:nvPicPr>
          <p:cNvPr id="1611780" name="Picture 4" descr="C:\Program Files\Microsoft Office\Clipart\Popular\MAGNIFY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4560888"/>
            <a:ext cx="465137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09550"/>
            <a:ext cx="7315200" cy="609600"/>
          </a:xfrm>
        </p:spPr>
        <p:txBody>
          <a:bodyPr/>
          <a:lstStyle/>
          <a:p>
            <a:r>
              <a:rPr lang="en-AU" altLang="en-US"/>
              <a:t>Building models for RE</a:t>
            </a:r>
            <a:endParaRPr lang="en-AU" altLang="en-US" sz="3200"/>
          </a:p>
        </p:txBody>
      </p:sp>
      <p:sp>
        <p:nvSpPr>
          <p:cNvPr id="1589251" name="Text Box 3"/>
          <p:cNvSpPr txBox="1">
            <a:spLocks noChangeArrowheads="1"/>
          </p:cNvSpPr>
          <p:nvPr/>
        </p:nvSpPr>
        <p:spPr bwMode="auto">
          <a:xfrm>
            <a:off x="2357438" y="1044575"/>
            <a:ext cx="1030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 typeface="Webdings" pitchFamily="18" charset="2"/>
              <a:buNone/>
            </a:pPr>
            <a:r>
              <a:rPr lang="fr-BE" altLang="en-US" i="1">
                <a:solidFill>
                  <a:srgbClr val="5F5F5F"/>
                </a:solidFill>
                <a:effectLst/>
                <a:latin typeface="Arial" pitchFamily="34" charset="0"/>
              </a:rPr>
              <a:t>Goals</a:t>
            </a:r>
            <a:endParaRPr lang="fr-FR" altLang="en-US" sz="2000">
              <a:solidFill>
                <a:srgbClr val="A9B1EF"/>
              </a:solidFill>
              <a:effectLst/>
              <a:latin typeface="Arial" pitchFamily="34" charset="0"/>
            </a:endParaRPr>
          </a:p>
        </p:txBody>
      </p:sp>
      <p:sp>
        <p:nvSpPr>
          <p:cNvPr id="1589252" name="Text Box 4"/>
          <p:cNvSpPr txBox="1">
            <a:spLocks noChangeArrowheads="1"/>
          </p:cNvSpPr>
          <p:nvPr/>
        </p:nvSpPr>
        <p:spPr bwMode="auto">
          <a:xfrm>
            <a:off x="2246313" y="3687763"/>
            <a:ext cx="130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 typeface="Webdings" pitchFamily="18" charset="2"/>
              <a:buNone/>
            </a:pPr>
            <a:r>
              <a:rPr lang="fr-BE" altLang="en-US" i="1">
                <a:solidFill>
                  <a:srgbClr val="5F5F5F"/>
                </a:solidFill>
                <a:effectLst/>
                <a:latin typeface="Arial" pitchFamily="34" charset="0"/>
              </a:rPr>
              <a:t>Objects</a:t>
            </a:r>
            <a:endParaRPr lang="fr-FR" altLang="en-US" sz="2000">
              <a:solidFill>
                <a:srgbClr val="5F5F5F"/>
              </a:solidFill>
              <a:effectLst/>
              <a:latin typeface="Arial" pitchFamily="34" charset="0"/>
            </a:endParaRPr>
          </a:p>
        </p:txBody>
      </p:sp>
      <p:sp>
        <p:nvSpPr>
          <p:cNvPr id="1589253" name="Text Box 5"/>
          <p:cNvSpPr txBox="1">
            <a:spLocks noChangeArrowheads="1"/>
          </p:cNvSpPr>
          <p:nvPr/>
        </p:nvSpPr>
        <p:spPr bwMode="auto">
          <a:xfrm>
            <a:off x="5795963" y="3732213"/>
            <a:ext cx="1792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 typeface="Webdings" pitchFamily="18" charset="2"/>
              <a:buNone/>
            </a:pPr>
            <a:r>
              <a:rPr lang="fr-BE" altLang="en-US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Operations</a:t>
            </a:r>
            <a:endParaRPr lang="fr-FR" altLang="en-US" sz="20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589254" name="Line 6"/>
          <p:cNvSpPr>
            <a:spLocks noChangeShapeType="1"/>
          </p:cNvSpPr>
          <p:nvPr/>
        </p:nvSpPr>
        <p:spPr bwMode="auto">
          <a:xfrm flipH="1">
            <a:off x="4730750" y="1014413"/>
            <a:ext cx="28575" cy="5541962"/>
          </a:xfrm>
          <a:prstGeom prst="line">
            <a:avLst/>
          </a:prstGeom>
          <a:noFill/>
          <a:ln w="9525">
            <a:solidFill>
              <a:srgbClr val="00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9255" name="Line 7"/>
          <p:cNvSpPr>
            <a:spLocks noChangeShapeType="1"/>
          </p:cNvSpPr>
          <p:nvPr/>
        </p:nvSpPr>
        <p:spPr bwMode="auto">
          <a:xfrm>
            <a:off x="533400" y="3702050"/>
            <a:ext cx="8258175" cy="1588"/>
          </a:xfrm>
          <a:prstGeom prst="line">
            <a:avLst/>
          </a:prstGeom>
          <a:noFill/>
          <a:ln w="9525">
            <a:solidFill>
              <a:srgbClr val="00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9256" name="Rectangle 8"/>
          <p:cNvSpPr>
            <a:spLocks noChangeArrowheads="1"/>
          </p:cNvSpPr>
          <p:nvPr/>
        </p:nvSpPr>
        <p:spPr bwMode="auto">
          <a:xfrm>
            <a:off x="490538" y="1014413"/>
            <a:ext cx="8301037" cy="5592762"/>
          </a:xfrm>
          <a:prstGeom prst="rect">
            <a:avLst/>
          </a:prstGeom>
          <a:noFill/>
          <a:ln w="9525">
            <a:solidFill>
              <a:srgbClr val="0066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89257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4108450"/>
            <a:ext cx="4024312" cy="241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89258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088" y="1543050"/>
            <a:ext cx="3751262" cy="207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89259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498600"/>
            <a:ext cx="4064000" cy="212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89260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4203700"/>
            <a:ext cx="3832225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89261" name="Text Box 13"/>
          <p:cNvSpPr txBox="1">
            <a:spLocks noChangeArrowheads="1"/>
          </p:cNvSpPr>
          <p:nvPr/>
        </p:nvSpPr>
        <p:spPr bwMode="auto">
          <a:xfrm>
            <a:off x="4851400" y="1071563"/>
            <a:ext cx="3840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 typeface="Webdings" pitchFamily="18" charset="2"/>
              <a:buNone/>
            </a:pPr>
            <a:r>
              <a:rPr lang="fr-BE" altLang="en-US" i="1">
                <a:solidFill>
                  <a:srgbClr val="5F5F5F"/>
                </a:solidFill>
                <a:effectLst/>
                <a:latin typeface="Arial" pitchFamily="34" charset="0"/>
              </a:rPr>
              <a:t>Agents &amp; responsibilities</a:t>
            </a:r>
            <a:endParaRPr lang="fr-FR" altLang="en-US" sz="2000">
              <a:solidFill>
                <a:srgbClr val="5F5F5F"/>
              </a:solidFill>
              <a:effectLst/>
              <a:latin typeface="Arial" pitchFamily="34" charset="0"/>
            </a:endParaRPr>
          </a:p>
        </p:txBody>
      </p:sp>
      <p:sp>
        <p:nvSpPr>
          <p:cNvPr id="1589262" name="Text Box 14"/>
          <p:cNvSpPr txBox="1">
            <a:spLocks noChangeArrowheads="1"/>
          </p:cNvSpPr>
          <p:nvPr/>
        </p:nvSpPr>
        <p:spPr bwMode="auto">
          <a:xfrm>
            <a:off x="6038850" y="5702300"/>
            <a:ext cx="1476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fr-BE" alt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what</a:t>
            </a:r>
            <a:r>
              <a:rPr lang="fr-BE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</a:t>
            </a:r>
            <a:r>
              <a:rPr lang="fr-BE" alt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?</a:t>
            </a:r>
            <a:endParaRPr lang="fr-BE" altLang="en-US" sz="200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graphicFrame>
        <p:nvGraphicFramePr>
          <p:cNvPr id="1589265" name="Object 17"/>
          <p:cNvGraphicFramePr>
            <a:graphicFrameLocks noChangeAspect="1"/>
          </p:cNvGraphicFramePr>
          <p:nvPr/>
        </p:nvGraphicFramePr>
        <p:xfrm>
          <a:off x="5203825" y="3779838"/>
          <a:ext cx="62865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266" name="Clip" r:id="rId8" imgW="3265560" imgH="2722680" progId="MS_ClipArt_Gallery.2">
                  <p:embed/>
                </p:oleObj>
              </mc:Choice>
              <mc:Fallback>
                <p:oleObj name="Clip" r:id="rId8" imgW="3265560" imgH="2722680" progId="MS_ClipArt_Gallery.2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3825" y="3779838"/>
                        <a:ext cx="62865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63525" y="241300"/>
            <a:ext cx="8753475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600"/>
              <a:t>Goals, objects, agents, operations: the semantic picture</a:t>
            </a:r>
            <a:endParaRPr lang="en-US" altLang="en-US"/>
          </a:p>
        </p:txBody>
      </p:sp>
      <p:sp>
        <p:nvSpPr>
          <p:cNvPr id="160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150" y="2389188"/>
            <a:ext cx="1520825" cy="56991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buFont typeface="Wingdings" pitchFamily="2" charset="2"/>
              <a:buNone/>
            </a:pPr>
            <a:r>
              <a:rPr lang="en-US" altLang="en-US" i="1">
                <a:solidFill>
                  <a:schemeClr val="hlink"/>
                </a:solidFill>
                <a:latin typeface="Arial" pitchFamily="34" charset="0"/>
              </a:rPr>
              <a:t>object states</a:t>
            </a:r>
            <a:endParaRPr lang="en-US" altLang="en-US">
              <a:solidFill>
                <a:schemeClr val="hlink"/>
              </a:solidFill>
            </a:endParaRPr>
          </a:p>
        </p:txBody>
      </p:sp>
      <p:grpSp>
        <p:nvGrpSpPr>
          <p:cNvPr id="1601540" name="Group 4"/>
          <p:cNvGrpSpPr>
            <a:grpSpLocks/>
          </p:cNvGrpSpPr>
          <p:nvPr/>
        </p:nvGrpSpPr>
        <p:grpSpPr bwMode="auto">
          <a:xfrm>
            <a:off x="2125663" y="4418013"/>
            <a:ext cx="533400" cy="1184275"/>
            <a:chOff x="1991" y="2245"/>
            <a:chExt cx="336" cy="746"/>
          </a:xfrm>
        </p:grpSpPr>
        <p:sp>
          <p:nvSpPr>
            <p:cNvPr id="1601541" name="Oval 5"/>
            <p:cNvSpPr>
              <a:spLocks noChangeArrowheads="1"/>
            </p:cNvSpPr>
            <p:nvPr/>
          </p:nvSpPr>
          <p:spPr bwMode="auto">
            <a:xfrm>
              <a:off x="1991" y="2245"/>
              <a:ext cx="336" cy="746"/>
            </a:xfrm>
            <a:prstGeom prst="ellipse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01542" name="Oval 6"/>
            <p:cNvSpPr>
              <a:spLocks noChangeArrowheads="1"/>
            </p:cNvSpPr>
            <p:nvPr/>
          </p:nvSpPr>
          <p:spPr bwMode="auto">
            <a:xfrm>
              <a:off x="2100" y="2364"/>
              <a:ext cx="109" cy="109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01543" name="Oval 7"/>
            <p:cNvSpPr>
              <a:spLocks noChangeArrowheads="1"/>
            </p:cNvSpPr>
            <p:nvPr/>
          </p:nvSpPr>
          <p:spPr bwMode="auto">
            <a:xfrm>
              <a:off x="2096" y="2542"/>
              <a:ext cx="109" cy="109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01544" name="Oval 8"/>
            <p:cNvSpPr>
              <a:spLocks noChangeArrowheads="1"/>
            </p:cNvSpPr>
            <p:nvPr/>
          </p:nvSpPr>
          <p:spPr bwMode="auto">
            <a:xfrm>
              <a:off x="2101" y="2738"/>
              <a:ext cx="109" cy="109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01545" name="Group 9"/>
          <p:cNvGrpSpPr>
            <a:grpSpLocks/>
          </p:cNvGrpSpPr>
          <p:nvPr/>
        </p:nvGrpSpPr>
        <p:grpSpPr bwMode="auto">
          <a:xfrm>
            <a:off x="2119313" y="3116263"/>
            <a:ext cx="533400" cy="1184275"/>
            <a:chOff x="2768" y="2359"/>
            <a:chExt cx="336" cy="746"/>
          </a:xfrm>
        </p:grpSpPr>
        <p:sp>
          <p:nvSpPr>
            <p:cNvPr id="1601546" name="Oval 10"/>
            <p:cNvSpPr>
              <a:spLocks noChangeArrowheads="1"/>
            </p:cNvSpPr>
            <p:nvPr/>
          </p:nvSpPr>
          <p:spPr bwMode="auto">
            <a:xfrm>
              <a:off x="2768" y="2359"/>
              <a:ext cx="336" cy="746"/>
            </a:xfrm>
            <a:prstGeom prst="ellipse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01547" name="Oval 11"/>
            <p:cNvSpPr>
              <a:spLocks noChangeArrowheads="1"/>
            </p:cNvSpPr>
            <p:nvPr/>
          </p:nvSpPr>
          <p:spPr bwMode="auto">
            <a:xfrm>
              <a:off x="2877" y="2559"/>
              <a:ext cx="109" cy="109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01548" name="Oval 12"/>
            <p:cNvSpPr>
              <a:spLocks noChangeArrowheads="1"/>
            </p:cNvSpPr>
            <p:nvPr/>
          </p:nvSpPr>
          <p:spPr bwMode="auto">
            <a:xfrm>
              <a:off x="2878" y="2789"/>
              <a:ext cx="109" cy="109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01549" name="Group 13"/>
          <p:cNvGrpSpPr>
            <a:grpSpLocks/>
          </p:cNvGrpSpPr>
          <p:nvPr/>
        </p:nvGrpSpPr>
        <p:grpSpPr bwMode="auto">
          <a:xfrm>
            <a:off x="2114550" y="1795463"/>
            <a:ext cx="533400" cy="1184275"/>
            <a:chOff x="1991" y="2245"/>
            <a:chExt cx="336" cy="746"/>
          </a:xfrm>
        </p:grpSpPr>
        <p:sp>
          <p:nvSpPr>
            <p:cNvPr id="1601550" name="Oval 14"/>
            <p:cNvSpPr>
              <a:spLocks noChangeArrowheads="1"/>
            </p:cNvSpPr>
            <p:nvPr/>
          </p:nvSpPr>
          <p:spPr bwMode="auto">
            <a:xfrm>
              <a:off x="1991" y="2245"/>
              <a:ext cx="336" cy="746"/>
            </a:xfrm>
            <a:prstGeom prst="ellipse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01551" name="Oval 15"/>
            <p:cNvSpPr>
              <a:spLocks noChangeArrowheads="1"/>
            </p:cNvSpPr>
            <p:nvPr/>
          </p:nvSpPr>
          <p:spPr bwMode="auto">
            <a:xfrm>
              <a:off x="2100" y="2364"/>
              <a:ext cx="109" cy="109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01552" name="Oval 16"/>
            <p:cNvSpPr>
              <a:spLocks noChangeArrowheads="1"/>
            </p:cNvSpPr>
            <p:nvPr/>
          </p:nvSpPr>
          <p:spPr bwMode="auto">
            <a:xfrm>
              <a:off x="2096" y="2542"/>
              <a:ext cx="109" cy="109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01553" name="Oval 17"/>
            <p:cNvSpPr>
              <a:spLocks noChangeArrowheads="1"/>
            </p:cNvSpPr>
            <p:nvPr/>
          </p:nvSpPr>
          <p:spPr bwMode="auto">
            <a:xfrm>
              <a:off x="2101" y="2738"/>
              <a:ext cx="109" cy="109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01554" name="Group 18"/>
          <p:cNvGrpSpPr>
            <a:grpSpLocks/>
          </p:cNvGrpSpPr>
          <p:nvPr/>
        </p:nvGrpSpPr>
        <p:grpSpPr bwMode="auto">
          <a:xfrm>
            <a:off x="3981450" y="4398963"/>
            <a:ext cx="533400" cy="1184275"/>
            <a:chOff x="1991" y="2245"/>
            <a:chExt cx="336" cy="746"/>
          </a:xfrm>
        </p:grpSpPr>
        <p:sp>
          <p:nvSpPr>
            <p:cNvPr id="1601555" name="Oval 19"/>
            <p:cNvSpPr>
              <a:spLocks noChangeArrowheads="1"/>
            </p:cNvSpPr>
            <p:nvPr/>
          </p:nvSpPr>
          <p:spPr bwMode="auto">
            <a:xfrm>
              <a:off x="1991" y="2245"/>
              <a:ext cx="336" cy="746"/>
            </a:xfrm>
            <a:prstGeom prst="ellipse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01556" name="Oval 20"/>
            <p:cNvSpPr>
              <a:spLocks noChangeArrowheads="1"/>
            </p:cNvSpPr>
            <p:nvPr/>
          </p:nvSpPr>
          <p:spPr bwMode="auto">
            <a:xfrm>
              <a:off x="2100" y="2364"/>
              <a:ext cx="109" cy="109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01557" name="Oval 21"/>
            <p:cNvSpPr>
              <a:spLocks noChangeArrowheads="1"/>
            </p:cNvSpPr>
            <p:nvPr/>
          </p:nvSpPr>
          <p:spPr bwMode="auto">
            <a:xfrm>
              <a:off x="2096" y="2542"/>
              <a:ext cx="109" cy="109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01558" name="Oval 22"/>
            <p:cNvSpPr>
              <a:spLocks noChangeArrowheads="1"/>
            </p:cNvSpPr>
            <p:nvPr/>
          </p:nvSpPr>
          <p:spPr bwMode="auto">
            <a:xfrm>
              <a:off x="2101" y="2738"/>
              <a:ext cx="109" cy="109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01559" name="Group 23"/>
          <p:cNvGrpSpPr>
            <a:grpSpLocks/>
          </p:cNvGrpSpPr>
          <p:nvPr/>
        </p:nvGrpSpPr>
        <p:grpSpPr bwMode="auto">
          <a:xfrm>
            <a:off x="3975100" y="3097213"/>
            <a:ext cx="533400" cy="1184275"/>
            <a:chOff x="2768" y="2359"/>
            <a:chExt cx="336" cy="746"/>
          </a:xfrm>
        </p:grpSpPr>
        <p:sp>
          <p:nvSpPr>
            <p:cNvPr id="1601560" name="Oval 24"/>
            <p:cNvSpPr>
              <a:spLocks noChangeArrowheads="1"/>
            </p:cNvSpPr>
            <p:nvPr/>
          </p:nvSpPr>
          <p:spPr bwMode="auto">
            <a:xfrm>
              <a:off x="2768" y="2359"/>
              <a:ext cx="336" cy="746"/>
            </a:xfrm>
            <a:prstGeom prst="ellipse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01561" name="Oval 25"/>
            <p:cNvSpPr>
              <a:spLocks noChangeArrowheads="1"/>
            </p:cNvSpPr>
            <p:nvPr/>
          </p:nvSpPr>
          <p:spPr bwMode="auto">
            <a:xfrm>
              <a:off x="2877" y="2559"/>
              <a:ext cx="109" cy="109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01562" name="Oval 26"/>
            <p:cNvSpPr>
              <a:spLocks noChangeArrowheads="1"/>
            </p:cNvSpPr>
            <p:nvPr/>
          </p:nvSpPr>
          <p:spPr bwMode="auto">
            <a:xfrm>
              <a:off x="2878" y="2789"/>
              <a:ext cx="109" cy="109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01563" name="Group 27"/>
          <p:cNvGrpSpPr>
            <a:grpSpLocks/>
          </p:cNvGrpSpPr>
          <p:nvPr/>
        </p:nvGrpSpPr>
        <p:grpSpPr bwMode="auto">
          <a:xfrm>
            <a:off x="3970338" y="1776413"/>
            <a:ext cx="533400" cy="1184275"/>
            <a:chOff x="1991" y="2245"/>
            <a:chExt cx="336" cy="746"/>
          </a:xfrm>
        </p:grpSpPr>
        <p:sp>
          <p:nvSpPr>
            <p:cNvPr id="1601564" name="Oval 28"/>
            <p:cNvSpPr>
              <a:spLocks noChangeArrowheads="1"/>
            </p:cNvSpPr>
            <p:nvPr/>
          </p:nvSpPr>
          <p:spPr bwMode="auto">
            <a:xfrm>
              <a:off x="1991" y="2245"/>
              <a:ext cx="336" cy="746"/>
            </a:xfrm>
            <a:prstGeom prst="ellipse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01565" name="Oval 29"/>
            <p:cNvSpPr>
              <a:spLocks noChangeArrowheads="1"/>
            </p:cNvSpPr>
            <p:nvPr/>
          </p:nvSpPr>
          <p:spPr bwMode="auto">
            <a:xfrm>
              <a:off x="2100" y="2364"/>
              <a:ext cx="109" cy="109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01566" name="Oval 30"/>
            <p:cNvSpPr>
              <a:spLocks noChangeArrowheads="1"/>
            </p:cNvSpPr>
            <p:nvPr/>
          </p:nvSpPr>
          <p:spPr bwMode="auto">
            <a:xfrm>
              <a:off x="2096" y="2542"/>
              <a:ext cx="109" cy="109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01567" name="Oval 31"/>
            <p:cNvSpPr>
              <a:spLocks noChangeArrowheads="1"/>
            </p:cNvSpPr>
            <p:nvPr/>
          </p:nvSpPr>
          <p:spPr bwMode="auto">
            <a:xfrm>
              <a:off x="2101" y="2738"/>
              <a:ext cx="109" cy="109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01568" name="Group 32"/>
          <p:cNvGrpSpPr>
            <a:grpSpLocks/>
          </p:cNvGrpSpPr>
          <p:nvPr/>
        </p:nvGrpSpPr>
        <p:grpSpPr bwMode="auto">
          <a:xfrm>
            <a:off x="5824538" y="4406900"/>
            <a:ext cx="533400" cy="1184275"/>
            <a:chOff x="1991" y="2245"/>
            <a:chExt cx="336" cy="746"/>
          </a:xfrm>
        </p:grpSpPr>
        <p:sp>
          <p:nvSpPr>
            <p:cNvPr id="1601569" name="Oval 33"/>
            <p:cNvSpPr>
              <a:spLocks noChangeArrowheads="1"/>
            </p:cNvSpPr>
            <p:nvPr/>
          </p:nvSpPr>
          <p:spPr bwMode="auto">
            <a:xfrm>
              <a:off x="1991" y="2245"/>
              <a:ext cx="336" cy="746"/>
            </a:xfrm>
            <a:prstGeom prst="ellipse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01570" name="Oval 34"/>
            <p:cNvSpPr>
              <a:spLocks noChangeArrowheads="1"/>
            </p:cNvSpPr>
            <p:nvPr/>
          </p:nvSpPr>
          <p:spPr bwMode="auto">
            <a:xfrm>
              <a:off x="2100" y="2364"/>
              <a:ext cx="109" cy="109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01571" name="Oval 35"/>
            <p:cNvSpPr>
              <a:spLocks noChangeArrowheads="1"/>
            </p:cNvSpPr>
            <p:nvPr/>
          </p:nvSpPr>
          <p:spPr bwMode="auto">
            <a:xfrm>
              <a:off x="2096" y="2542"/>
              <a:ext cx="109" cy="109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01572" name="Oval 36"/>
            <p:cNvSpPr>
              <a:spLocks noChangeArrowheads="1"/>
            </p:cNvSpPr>
            <p:nvPr/>
          </p:nvSpPr>
          <p:spPr bwMode="auto">
            <a:xfrm>
              <a:off x="2101" y="2738"/>
              <a:ext cx="109" cy="109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01573" name="Group 37"/>
          <p:cNvGrpSpPr>
            <a:grpSpLocks/>
          </p:cNvGrpSpPr>
          <p:nvPr/>
        </p:nvGrpSpPr>
        <p:grpSpPr bwMode="auto">
          <a:xfrm>
            <a:off x="5818188" y="3105150"/>
            <a:ext cx="533400" cy="1184275"/>
            <a:chOff x="2768" y="2359"/>
            <a:chExt cx="336" cy="746"/>
          </a:xfrm>
        </p:grpSpPr>
        <p:sp>
          <p:nvSpPr>
            <p:cNvPr id="1601574" name="Oval 38"/>
            <p:cNvSpPr>
              <a:spLocks noChangeArrowheads="1"/>
            </p:cNvSpPr>
            <p:nvPr/>
          </p:nvSpPr>
          <p:spPr bwMode="auto">
            <a:xfrm>
              <a:off x="2768" y="2359"/>
              <a:ext cx="336" cy="746"/>
            </a:xfrm>
            <a:prstGeom prst="ellipse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01575" name="Oval 39"/>
            <p:cNvSpPr>
              <a:spLocks noChangeArrowheads="1"/>
            </p:cNvSpPr>
            <p:nvPr/>
          </p:nvSpPr>
          <p:spPr bwMode="auto">
            <a:xfrm>
              <a:off x="2877" y="2559"/>
              <a:ext cx="109" cy="109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01576" name="Oval 40"/>
            <p:cNvSpPr>
              <a:spLocks noChangeArrowheads="1"/>
            </p:cNvSpPr>
            <p:nvPr/>
          </p:nvSpPr>
          <p:spPr bwMode="auto">
            <a:xfrm>
              <a:off x="2878" y="2789"/>
              <a:ext cx="109" cy="109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01577" name="Group 41"/>
          <p:cNvGrpSpPr>
            <a:grpSpLocks/>
          </p:cNvGrpSpPr>
          <p:nvPr/>
        </p:nvGrpSpPr>
        <p:grpSpPr bwMode="auto">
          <a:xfrm>
            <a:off x="5813425" y="1784350"/>
            <a:ext cx="533400" cy="1184275"/>
            <a:chOff x="1991" y="2245"/>
            <a:chExt cx="336" cy="746"/>
          </a:xfrm>
        </p:grpSpPr>
        <p:sp>
          <p:nvSpPr>
            <p:cNvPr id="1601578" name="Oval 42"/>
            <p:cNvSpPr>
              <a:spLocks noChangeArrowheads="1"/>
            </p:cNvSpPr>
            <p:nvPr/>
          </p:nvSpPr>
          <p:spPr bwMode="auto">
            <a:xfrm>
              <a:off x="1991" y="2245"/>
              <a:ext cx="336" cy="746"/>
            </a:xfrm>
            <a:prstGeom prst="ellipse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01579" name="Oval 43"/>
            <p:cNvSpPr>
              <a:spLocks noChangeArrowheads="1"/>
            </p:cNvSpPr>
            <p:nvPr/>
          </p:nvSpPr>
          <p:spPr bwMode="auto">
            <a:xfrm>
              <a:off x="2100" y="2364"/>
              <a:ext cx="109" cy="109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01580" name="Oval 44"/>
            <p:cNvSpPr>
              <a:spLocks noChangeArrowheads="1"/>
            </p:cNvSpPr>
            <p:nvPr/>
          </p:nvSpPr>
          <p:spPr bwMode="auto">
            <a:xfrm>
              <a:off x="2096" y="2542"/>
              <a:ext cx="109" cy="109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01581" name="Oval 45"/>
            <p:cNvSpPr>
              <a:spLocks noChangeArrowheads="1"/>
            </p:cNvSpPr>
            <p:nvPr/>
          </p:nvSpPr>
          <p:spPr bwMode="auto">
            <a:xfrm>
              <a:off x="2101" y="2738"/>
              <a:ext cx="109" cy="109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601582" name="Line 46"/>
          <p:cNvSpPr>
            <a:spLocks noChangeShapeType="1"/>
          </p:cNvSpPr>
          <p:nvPr/>
        </p:nvSpPr>
        <p:spPr bwMode="auto">
          <a:xfrm>
            <a:off x="2473325" y="3498850"/>
            <a:ext cx="1673225" cy="0"/>
          </a:xfrm>
          <a:prstGeom prst="line">
            <a:avLst/>
          </a:prstGeom>
          <a:noFill/>
          <a:ln w="38100" cap="sq">
            <a:solidFill>
              <a:srgbClr val="CC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01583" name="Line 47"/>
          <p:cNvSpPr>
            <a:spLocks noChangeShapeType="1"/>
          </p:cNvSpPr>
          <p:nvPr/>
        </p:nvSpPr>
        <p:spPr bwMode="auto">
          <a:xfrm>
            <a:off x="2452688" y="4964113"/>
            <a:ext cx="1673225" cy="0"/>
          </a:xfrm>
          <a:prstGeom prst="line">
            <a:avLst/>
          </a:prstGeom>
          <a:noFill/>
          <a:ln w="38100" cap="sq">
            <a:solidFill>
              <a:srgbClr val="CC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01584" name="Line 48"/>
          <p:cNvSpPr>
            <a:spLocks noChangeShapeType="1"/>
          </p:cNvSpPr>
          <p:nvPr/>
        </p:nvSpPr>
        <p:spPr bwMode="auto">
          <a:xfrm>
            <a:off x="4279900" y="2332038"/>
            <a:ext cx="1673225" cy="0"/>
          </a:xfrm>
          <a:prstGeom prst="line">
            <a:avLst/>
          </a:prstGeom>
          <a:noFill/>
          <a:ln w="38100" cap="sq">
            <a:solidFill>
              <a:srgbClr val="CC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01585" name="Line 49"/>
          <p:cNvSpPr>
            <a:spLocks noChangeShapeType="1"/>
          </p:cNvSpPr>
          <p:nvPr/>
        </p:nvSpPr>
        <p:spPr bwMode="auto">
          <a:xfrm>
            <a:off x="4332288" y="4648200"/>
            <a:ext cx="1673225" cy="0"/>
          </a:xfrm>
          <a:prstGeom prst="line">
            <a:avLst/>
          </a:prstGeom>
          <a:noFill/>
          <a:ln w="38100" cap="sq">
            <a:solidFill>
              <a:srgbClr val="CC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01586" name="Line 50"/>
          <p:cNvSpPr>
            <a:spLocks noChangeShapeType="1"/>
          </p:cNvSpPr>
          <p:nvPr/>
        </p:nvSpPr>
        <p:spPr bwMode="auto">
          <a:xfrm>
            <a:off x="4340225" y="3516313"/>
            <a:ext cx="1673225" cy="0"/>
          </a:xfrm>
          <a:prstGeom prst="line">
            <a:avLst/>
          </a:prstGeom>
          <a:noFill/>
          <a:ln w="38100" cap="sq">
            <a:solidFill>
              <a:srgbClr val="CC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01587" name="Rectangle 51"/>
          <p:cNvSpPr>
            <a:spLocks noChangeArrowheads="1"/>
          </p:cNvSpPr>
          <p:nvPr/>
        </p:nvSpPr>
        <p:spPr bwMode="auto">
          <a:xfrm>
            <a:off x="258763" y="4033838"/>
            <a:ext cx="1385887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 anchorCtr="1"/>
          <a:lstStyle>
            <a:lvl1pPr marL="342900" indent="-342900" algn="l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kumimoji="1" sz="2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Char char="–"/>
              <a:defRPr kumimoji="1" sz="2200">
                <a:solidFill>
                  <a:srgbClr val="009999"/>
                </a:solidFill>
                <a:latin typeface="Comic Sans MS" pitchFamily="66" charset="0"/>
              </a:defRPr>
            </a:lvl2pPr>
            <a:lvl3pPr marL="1143000" indent="-228600" algn="l">
              <a:lnSpc>
                <a:spcPct val="110000"/>
              </a:lnSpc>
              <a:spcBef>
                <a:spcPct val="25000"/>
              </a:spcBef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defRPr kumimoji="1" sz="2400">
                <a:solidFill>
                  <a:srgbClr val="FBD9D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defRPr>
            </a:lvl4pPr>
            <a:lvl5pPr marL="2057400" indent="-228600" algn="l">
              <a:spcBef>
                <a:spcPct val="20000"/>
              </a:spcBef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9pPr>
          </a:lstStyle>
          <a:p>
            <a:pPr algn="r">
              <a:buFont typeface="Wingdings" pitchFamily="2" charset="2"/>
              <a:buNone/>
            </a:pPr>
            <a:r>
              <a:rPr lang="en-US" altLang="en-US" b="0" i="1">
                <a:solidFill>
                  <a:srgbClr val="009999"/>
                </a:solidFill>
                <a:effectLst/>
                <a:latin typeface="Arial" pitchFamily="34" charset="0"/>
              </a:rPr>
              <a:t>agents</a:t>
            </a:r>
            <a:endParaRPr lang="en-US" altLang="en-US" b="0">
              <a:solidFill>
                <a:schemeClr val="hlink"/>
              </a:solidFill>
              <a:effectLst/>
            </a:endParaRPr>
          </a:p>
        </p:txBody>
      </p:sp>
      <p:sp>
        <p:nvSpPr>
          <p:cNvPr id="1601588" name="Rectangle 52"/>
          <p:cNvSpPr>
            <a:spLocks noChangeArrowheads="1"/>
          </p:cNvSpPr>
          <p:nvPr/>
        </p:nvSpPr>
        <p:spPr bwMode="auto">
          <a:xfrm>
            <a:off x="2965450" y="1084263"/>
            <a:ext cx="2384425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 anchorCtr="1"/>
          <a:lstStyle>
            <a:lvl1pPr marL="342900" indent="-342900" algn="l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kumimoji="1" sz="2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Char char="–"/>
              <a:defRPr kumimoji="1" sz="2200">
                <a:solidFill>
                  <a:srgbClr val="009999"/>
                </a:solidFill>
                <a:latin typeface="Comic Sans MS" pitchFamily="66" charset="0"/>
              </a:defRPr>
            </a:lvl2pPr>
            <a:lvl3pPr marL="1143000" indent="-228600" algn="l">
              <a:lnSpc>
                <a:spcPct val="110000"/>
              </a:lnSpc>
              <a:spcBef>
                <a:spcPct val="25000"/>
              </a:spcBef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defRPr kumimoji="1" sz="2400">
                <a:solidFill>
                  <a:srgbClr val="FBD9D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defRPr>
            </a:lvl4pPr>
            <a:lvl5pPr marL="2057400" indent="-228600" algn="l">
              <a:spcBef>
                <a:spcPct val="20000"/>
              </a:spcBef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9pPr>
          </a:lstStyle>
          <a:p>
            <a:pPr algn="r">
              <a:buFont typeface="Wingdings" pitchFamily="2" charset="2"/>
              <a:buNone/>
            </a:pPr>
            <a:r>
              <a:rPr lang="en-US" altLang="en-US" b="0" i="1">
                <a:solidFill>
                  <a:srgbClr val="CC00FF"/>
                </a:solidFill>
                <a:effectLst/>
                <a:latin typeface="Arial" pitchFamily="34" charset="0"/>
              </a:rPr>
              <a:t>operations</a:t>
            </a:r>
            <a:endParaRPr lang="en-US" altLang="en-US" b="0">
              <a:solidFill>
                <a:schemeClr val="hlink"/>
              </a:solidFill>
              <a:effectLst/>
            </a:endParaRPr>
          </a:p>
        </p:txBody>
      </p:sp>
      <p:sp>
        <p:nvSpPr>
          <p:cNvPr id="1601589" name="Line 53"/>
          <p:cNvSpPr>
            <a:spLocks noChangeShapeType="1"/>
          </p:cNvSpPr>
          <p:nvPr/>
        </p:nvSpPr>
        <p:spPr bwMode="auto">
          <a:xfrm>
            <a:off x="1758950" y="5894388"/>
            <a:ext cx="5027613" cy="15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01590" name="Line 54"/>
          <p:cNvSpPr>
            <a:spLocks noChangeShapeType="1"/>
          </p:cNvSpPr>
          <p:nvPr/>
        </p:nvSpPr>
        <p:spPr bwMode="auto">
          <a:xfrm>
            <a:off x="2400300" y="5767388"/>
            <a:ext cx="0" cy="2730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01591" name="Line 55"/>
          <p:cNvSpPr>
            <a:spLocks noChangeShapeType="1"/>
          </p:cNvSpPr>
          <p:nvPr/>
        </p:nvSpPr>
        <p:spPr bwMode="auto">
          <a:xfrm>
            <a:off x="4256088" y="5746750"/>
            <a:ext cx="0" cy="2730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01592" name="Line 56"/>
          <p:cNvSpPr>
            <a:spLocks noChangeShapeType="1"/>
          </p:cNvSpPr>
          <p:nvPr/>
        </p:nvSpPr>
        <p:spPr bwMode="auto">
          <a:xfrm>
            <a:off x="6126163" y="5768975"/>
            <a:ext cx="0" cy="2730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01593" name="Rectangle 57"/>
          <p:cNvSpPr>
            <a:spLocks noChangeArrowheads="1"/>
          </p:cNvSpPr>
          <p:nvPr/>
        </p:nvSpPr>
        <p:spPr bwMode="auto">
          <a:xfrm>
            <a:off x="2454275" y="5889625"/>
            <a:ext cx="1746250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 anchorCtr="1"/>
          <a:lstStyle>
            <a:lvl1pPr marL="342900" indent="-342900" algn="l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kumimoji="1" sz="2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Char char="–"/>
              <a:defRPr kumimoji="1" sz="2200">
                <a:solidFill>
                  <a:srgbClr val="009999"/>
                </a:solidFill>
                <a:latin typeface="Comic Sans MS" pitchFamily="66" charset="0"/>
              </a:defRPr>
            </a:lvl2pPr>
            <a:lvl3pPr marL="1143000" indent="-228600" algn="l">
              <a:lnSpc>
                <a:spcPct val="110000"/>
              </a:lnSpc>
              <a:spcBef>
                <a:spcPct val="25000"/>
              </a:spcBef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defRPr kumimoji="1" sz="2400">
                <a:solidFill>
                  <a:srgbClr val="FBD9D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defRPr>
            </a:lvl4pPr>
            <a:lvl5pPr marL="2057400" indent="-228600" algn="l">
              <a:spcBef>
                <a:spcPct val="20000"/>
              </a:spcBef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9pPr>
          </a:lstStyle>
          <a:p>
            <a:pPr algn="r">
              <a:buFont typeface="Wingdings" pitchFamily="2" charset="2"/>
              <a:buNone/>
            </a:pPr>
            <a:r>
              <a:rPr lang="en-US" altLang="en-US" b="0" i="1">
                <a:effectLst/>
                <a:latin typeface="Arial" pitchFamily="34" charset="0"/>
              </a:rPr>
              <a:t>smallest</a:t>
            </a:r>
          </a:p>
          <a:p>
            <a:pPr algn="r">
              <a:lnSpc>
                <a:spcPct val="40000"/>
              </a:lnSpc>
              <a:buFont typeface="Wingdings" pitchFamily="2" charset="2"/>
              <a:buNone/>
            </a:pPr>
            <a:r>
              <a:rPr lang="en-US" altLang="en-US" b="0" i="1">
                <a:effectLst/>
                <a:latin typeface="Arial" pitchFamily="34" charset="0"/>
              </a:rPr>
              <a:t>time unit</a:t>
            </a:r>
            <a:endParaRPr lang="en-US" altLang="en-US" b="0">
              <a:effectLst/>
            </a:endParaRPr>
          </a:p>
        </p:txBody>
      </p:sp>
      <p:sp>
        <p:nvSpPr>
          <p:cNvPr id="1601594" name="Line 58"/>
          <p:cNvSpPr>
            <a:spLocks noChangeShapeType="1"/>
          </p:cNvSpPr>
          <p:nvPr/>
        </p:nvSpPr>
        <p:spPr bwMode="auto">
          <a:xfrm flipV="1">
            <a:off x="2890838" y="1647825"/>
            <a:ext cx="1009650" cy="17891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01595" name="Line 59"/>
          <p:cNvSpPr>
            <a:spLocks noChangeShapeType="1"/>
          </p:cNvSpPr>
          <p:nvPr/>
        </p:nvSpPr>
        <p:spPr bwMode="auto">
          <a:xfrm flipV="1">
            <a:off x="3165475" y="1590675"/>
            <a:ext cx="793750" cy="1776413"/>
          </a:xfrm>
          <a:prstGeom prst="line">
            <a:avLst/>
          </a:prstGeom>
          <a:noFill/>
          <a:ln w="28575">
            <a:solidFill>
              <a:srgbClr val="CC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01596" name="Line 60"/>
          <p:cNvSpPr>
            <a:spLocks noChangeShapeType="1"/>
          </p:cNvSpPr>
          <p:nvPr/>
        </p:nvSpPr>
        <p:spPr bwMode="auto">
          <a:xfrm flipH="1" flipV="1">
            <a:off x="4383088" y="1584325"/>
            <a:ext cx="923925" cy="633413"/>
          </a:xfrm>
          <a:prstGeom prst="line">
            <a:avLst/>
          </a:prstGeom>
          <a:noFill/>
          <a:ln w="28575">
            <a:solidFill>
              <a:srgbClr val="CC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01597" name="Line 61"/>
          <p:cNvSpPr>
            <a:spLocks noChangeShapeType="1"/>
          </p:cNvSpPr>
          <p:nvPr/>
        </p:nvSpPr>
        <p:spPr bwMode="auto">
          <a:xfrm>
            <a:off x="1498600" y="2870200"/>
            <a:ext cx="822325" cy="617538"/>
          </a:xfrm>
          <a:prstGeom prst="line">
            <a:avLst/>
          </a:pr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01598" name="Line 62"/>
          <p:cNvSpPr>
            <a:spLocks noChangeShapeType="1"/>
          </p:cNvSpPr>
          <p:nvPr/>
        </p:nvSpPr>
        <p:spPr bwMode="auto">
          <a:xfrm flipV="1">
            <a:off x="1536700" y="2355850"/>
            <a:ext cx="779463" cy="406400"/>
          </a:xfrm>
          <a:prstGeom prst="line">
            <a:avLst/>
          </a:pr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01599" name="Line 63"/>
          <p:cNvSpPr>
            <a:spLocks noChangeShapeType="1"/>
          </p:cNvSpPr>
          <p:nvPr/>
        </p:nvSpPr>
        <p:spPr bwMode="auto">
          <a:xfrm>
            <a:off x="1536700" y="4435475"/>
            <a:ext cx="592138" cy="603250"/>
          </a:xfrm>
          <a:prstGeom prst="line">
            <a:avLst/>
          </a:prstGeom>
          <a:noFill/>
          <a:ln w="28575">
            <a:solidFill>
              <a:srgbClr val="009999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01600" name="Line 64"/>
          <p:cNvSpPr>
            <a:spLocks noChangeShapeType="1"/>
          </p:cNvSpPr>
          <p:nvPr/>
        </p:nvSpPr>
        <p:spPr bwMode="auto">
          <a:xfrm flipV="1">
            <a:off x="1516063" y="3935413"/>
            <a:ext cx="620712" cy="422275"/>
          </a:xfrm>
          <a:prstGeom prst="line">
            <a:avLst/>
          </a:prstGeom>
          <a:noFill/>
          <a:ln w="28575">
            <a:solidFill>
              <a:srgbClr val="009999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01601" name="Line 65"/>
          <p:cNvSpPr>
            <a:spLocks noChangeShapeType="1"/>
          </p:cNvSpPr>
          <p:nvPr/>
        </p:nvSpPr>
        <p:spPr bwMode="auto">
          <a:xfrm flipV="1">
            <a:off x="2520950" y="5559425"/>
            <a:ext cx="1614488" cy="4763"/>
          </a:xfrm>
          <a:prstGeom prst="line">
            <a:avLst/>
          </a:prstGeom>
          <a:noFill/>
          <a:ln w="38100">
            <a:solidFill>
              <a:srgbClr val="33CCCC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01602" name="Line 66"/>
          <p:cNvSpPr>
            <a:spLocks noChangeShapeType="1"/>
          </p:cNvSpPr>
          <p:nvPr/>
        </p:nvSpPr>
        <p:spPr bwMode="auto">
          <a:xfrm flipV="1">
            <a:off x="4362450" y="5553075"/>
            <a:ext cx="1614488" cy="4763"/>
          </a:xfrm>
          <a:prstGeom prst="line">
            <a:avLst/>
          </a:prstGeom>
          <a:noFill/>
          <a:ln w="38100">
            <a:solidFill>
              <a:srgbClr val="33CCCC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01603" name="AutoShape 67"/>
          <p:cNvSpPr>
            <a:spLocks/>
          </p:cNvSpPr>
          <p:nvPr/>
        </p:nvSpPr>
        <p:spPr bwMode="auto">
          <a:xfrm>
            <a:off x="7321550" y="1790700"/>
            <a:ext cx="547688" cy="3840163"/>
          </a:xfrm>
          <a:prstGeom prst="rightBrace">
            <a:avLst>
              <a:gd name="adj1" fmla="val 58430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01604" name="Rectangle 68"/>
          <p:cNvSpPr>
            <a:spLocks noChangeArrowheads="1"/>
          </p:cNvSpPr>
          <p:nvPr/>
        </p:nvSpPr>
        <p:spPr bwMode="auto">
          <a:xfrm>
            <a:off x="7593013" y="3087688"/>
            <a:ext cx="1550987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 anchorCtr="1"/>
          <a:lstStyle>
            <a:lvl1pPr marL="342900" indent="-342900" algn="l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kumimoji="1" sz="2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Char char="–"/>
              <a:defRPr kumimoji="1" sz="2200">
                <a:solidFill>
                  <a:srgbClr val="009999"/>
                </a:solidFill>
                <a:latin typeface="Comic Sans MS" pitchFamily="66" charset="0"/>
              </a:defRPr>
            </a:lvl2pPr>
            <a:lvl3pPr marL="1143000" indent="-228600" algn="l">
              <a:lnSpc>
                <a:spcPct val="110000"/>
              </a:lnSpc>
              <a:spcBef>
                <a:spcPct val="25000"/>
              </a:spcBef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defRPr kumimoji="1" sz="2400">
                <a:solidFill>
                  <a:srgbClr val="FBD9D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defRPr>
            </a:lvl4pPr>
            <a:lvl5pPr marL="2057400" indent="-228600" algn="l">
              <a:spcBef>
                <a:spcPct val="20000"/>
              </a:spcBef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00000"/>
              </a:lnSpc>
              <a:buFont typeface="Wingdings" pitchFamily="2" charset="2"/>
              <a:buNone/>
            </a:pPr>
            <a:r>
              <a:rPr lang="fr-BE" altLang="en-US" b="0" i="1">
                <a:effectLst/>
                <a:latin typeface="Arial" pitchFamily="34" charset="0"/>
              </a:rPr>
              <a:t>behavioral</a:t>
            </a:r>
            <a:endParaRPr lang="en-US" altLang="en-US" b="0" i="1">
              <a:effectLst/>
              <a:latin typeface="Arial" pitchFamily="34" charset="0"/>
            </a:endParaRPr>
          </a:p>
          <a:p>
            <a:pPr algn="ctr">
              <a:lnSpc>
                <a:spcPct val="6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fr-BE" altLang="en-US" b="0" i="1">
                <a:effectLst/>
                <a:latin typeface="Arial" pitchFamily="34" charset="0"/>
              </a:rPr>
              <a:t>g</a:t>
            </a:r>
            <a:r>
              <a:rPr lang="en-US" altLang="en-US" b="0" i="1">
                <a:effectLst/>
                <a:latin typeface="Arial" pitchFamily="34" charset="0"/>
              </a:rPr>
              <a:t>oals</a:t>
            </a:r>
            <a:endParaRPr lang="en-US" altLang="en-US" b="0">
              <a:solidFill>
                <a:schemeClr val="hlink"/>
              </a:solidFill>
              <a:effectLst/>
            </a:endParaRPr>
          </a:p>
        </p:txBody>
      </p:sp>
      <p:sp>
        <p:nvSpPr>
          <p:cNvPr id="1601605" name="Rectangle 69"/>
          <p:cNvSpPr>
            <a:spLocks noChangeArrowheads="1"/>
          </p:cNvSpPr>
          <p:nvPr/>
        </p:nvSpPr>
        <p:spPr bwMode="auto">
          <a:xfrm>
            <a:off x="6038850" y="5889625"/>
            <a:ext cx="1231900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 anchorCtr="1"/>
          <a:lstStyle>
            <a:lvl1pPr marL="342900" indent="-342900" algn="l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 kumimoji="1" sz="2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>
              <a:lnSpc>
                <a:spcPct val="110000"/>
              </a:lnSpc>
              <a:spcBef>
                <a:spcPct val="25000"/>
              </a:spcBef>
              <a:buClr>
                <a:schemeClr val="tx2"/>
              </a:buClr>
              <a:buChar char="–"/>
              <a:defRPr kumimoji="1" sz="2200">
                <a:solidFill>
                  <a:srgbClr val="009999"/>
                </a:solidFill>
                <a:latin typeface="Comic Sans MS" pitchFamily="66" charset="0"/>
              </a:defRPr>
            </a:lvl2pPr>
            <a:lvl3pPr marL="1143000" indent="-228600" algn="l">
              <a:lnSpc>
                <a:spcPct val="110000"/>
              </a:lnSpc>
              <a:spcBef>
                <a:spcPct val="25000"/>
              </a:spcBef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3pPr>
            <a:lvl4pPr marL="1600200" indent="-228600" algn="l">
              <a:spcBef>
                <a:spcPct val="20000"/>
              </a:spcBef>
              <a:defRPr kumimoji="1" sz="2400">
                <a:solidFill>
                  <a:srgbClr val="FBD9D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defRPr>
            </a:lvl4pPr>
            <a:lvl5pPr marL="2057400" indent="-228600" algn="l">
              <a:spcBef>
                <a:spcPct val="20000"/>
              </a:spcBef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9999"/>
                </a:solidFill>
                <a:latin typeface="Comic Sans MS" pitchFamily="66" charset="0"/>
              </a:defRPr>
            </a:lvl9pPr>
          </a:lstStyle>
          <a:p>
            <a:pPr algn="r">
              <a:buFont typeface="Wingdings" pitchFamily="2" charset="2"/>
              <a:buNone/>
            </a:pPr>
            <a:r>
              <a:rPr lang="en-US" altLang="en-US" b="0" i="1">
                <a:effectLst/>
                <a:latin typeface="Arial" pitchFamily="34" charset="0"/>
              </a:rPr>
              <a:t>time</a:t>
            </a:r>
            <a:endParaRPr lang="en-US" altLang="en-US" b="0">
              <a:solidFill>
                <a:schemeClr val="hlink"/>
              </a:solidFill>
              <a:effectLst/>
            </a:endParaRPr>
          </a:p>
        </p:txBody>
      </p:sp>
      <p:graphicFrame>
        <p:nvGraphicFramePr>
          <p:cNvPr id="1601607" name="Object 71"/>
          <p:cNvGraphicFramePr>
            <a:graphicFrameLocks noChangeAspect="1"/>
          </p:cNvGraphicFramePr>
          <p:nvPr/>
        </p:nvGraphicFramePr>
        <p:xfrm>
          <a:off x="4954588" y="1169988"/>
          <a:ext cx="5461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618" name="Clip" r:id="rId4" imgW="3265560" imgH="2722680" progId="MS_ClipArt_Gallery.2">
                  <p:embed/>
                </p:oleObj>
              </mc:Choice>
              <mc:Fallback>
                <p:oleObj name="Clip" r:id="rId4" imgW="3265560" imgH="2722680" progId="MS_ClipArt_Gallery.2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4588" y="1169988"/>
                        <a:ext cx="5461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1608" name="Object 72"/>
          <p:cNvGraphicFramePr>
            <a:graphicFrameLocks noChangeAspect="1"/>
          </p:cNvGraphicFramePr>
          <p:nvPr/>
        </p:nvGraphicFramePr>
        <p:xfrm>
          <a:off x="8137525" y="3822700"/>
          <a:ext cx="54451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619" name="Clip" r:id="rId6" imgW="845640" imgH="938520" progId="MS_ClipArt_Gallery.2">
                  <p:embed/>
                </p:oleObj>
              </mc:Choice>
              <mc:Fallback>
                <p:oleObj name="Clip" r:id="rId6" imgW="845640" imgH="938520" progId="MS_ClipArt_Gallery.2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7525" y="3822700"/>
                        <a:ext cx="544513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1609" name="Object 73"/>
          <p:cNvGraphicFramePr>
            <a:graphicFrameLocks noChangeAspect="1"/>
          </p:cNvGraphicFramePr>
          <p:nvPr/>
        </p:nvGraphicFramePr>
        <p:xfrm>
          <a:off x="674688" y="4564063"/>
          <a:ext cx="574675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620" name="Clip" r:id="rId8" imgW="1088640" imgH="1174680" progId="MS_ClipArt_Gallery.2">
                  <p:embed/>
                </p:oleObj>
              </mc:Choice>
              <mc:Fallback>
                <p:oleObj name="Clip" r:id="rId8" imgW="1088640" imgH="1174680" progId="MS_ClipArt_Gallery.2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4564063"/>
                        <a:ext cx="574675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01610" name="Group 74"/>
          <p:cNvGrpSpPr>
            <a:grpSpLocks/>
          </p:cNvGrpSpPr>
          <p:nvPr/>
        </p:nvGrpSpPr>
        <p:grpSpPr bwMode="auto">
          <a:xfrm>
            <a:off x="942975" y="1924050"/>
            <a:ext cx="547688" cy="360363"/>
            <a:chOff x="192" y="143"/>
            <a:chExt cx="629" cy="355"/>
          </a:xfrm>
        </p:grpSpPr>
        <p:sp>
          <p:nvSpPr>
            <p:cNvPr id="1601611" name="Rectangle 75"/>
            <p:cNvSpPr>
              <a:spLocks noChangeArrowheads="1"/>
            </p:cNvSpPr>
            <p:nvPr/>
          </p:nvSpPr>
          <p:spPr bwMode="auto">
            <a:xfrm>
              <a:off x="192" y="143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1612" name="Rectangle 76"/>
            <p:cNvSpPr>
              <a:spLocks noChangeArrowheads="1"/>
            </p:cNvSpPr>
            <p:nvPr/>
          </p:nvSpPr>
          <p:spPr bwMode="auto">
            <a:xfrm>
              <a:off x="600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1613" name="Rectangle 77"/>
            <p:cNvSpPr>
              <a:spLocks noChangeArrowheads="1"/>
            </p:cNvSpPr>
            <p:nvPr/>
          </p:nvSpPr>
          <p:spPr bwMode="auto">
            <a:xfrm>
              <a:off x="192" y="397"/>
              <a:ext cx="221" cy="101"/>
            </a:xfrm>
            <a:prstGeom prst="rect">
              <a:avLst/>
            </a:prstGeom>
            <a:solidFill>
              <a:srgbClr val="E2E5F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1614" name="Line 78"/>
            <p:cNvSpPr>
              <a:spLocks noChangeShapeType="1"/>
            </p:cNvSpPr>
            <p:nvPr/>
          </p:nvSpPr>
          <p:spPr bwMode="auto">
            <a:xfrm flipV="1">
              <a:off x="401" y="443"/>
              <a:ext cx="19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01615" name="Line 79"/>
            <p:cNvSpPr>
              <a:spLocks noChangeShapeType="1"/>
            </p:cNvSpPr>
            <p:nvPr/>
          </p:nvSpPr>
          <p:spPr bwMode="auto">
            <a:xfrm flipV="1">
              <a:off x="710" y="177"/>
              <a:ext cx="0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01616" name="Line 80"/>
            <p:cNvSpPr>
              <a:spLocks noChangeShapeType="1"/>
            </p:cNvSpPr>
            <p:nvPr/>
          </p:nvSpPr>
          <p:spPr bwMode="auto">
            <a:xfrm>
              <a:off x="415" y="184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01617" name="Line 81"/>
            <p:cNvSpPr>
              <a:spLocks noChangeShapeType="1"/>
            </p:cNvSpPr>
            <p:nvPr/>
          </p:nvSpPr>
          <p:spPr bwMode="auto">
            <a:xfrm flipH="1" flipV="1">
              <a:off x="318" y="241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391" name="Rectangle 23"/>
          <p:cNvSpPr>
            <a:spLocks noGrp="1" noChangeArrowheads="1"/>
          </p:cNvSpPr>
          <p:nvPr>
            <p:ph type="title"/>
          </p:nvPr>
        </p:nvSpPr>
        <p:spPr>
          <a:xfrm>
            <a:off x="152400" y="336550"/>
            <a:ext cx="8794750" cy="8128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en-US"/>
              <a:t>Representing operation models:</a:t>
            </a:r>
            <a:br>
              <a:rPr kumimoji="0" lang="en-US" altLang="en-US"/>
            </a:br>
            <a:r>
              <a:rPr kumimoji="0" lang="en-US" altLang="en-US"/>
              <a:t>operationalization diagrams</a:t>
            </a:r>
          </a:p>
        </p:txBody>
      </p:sp>
      <p:graphicFrame>
        <p:nvGraphicFramePr>
          <p:cNvPr id="1594402" name="Object 34"/>
          <p:cNvGraphicFramePr>
            <a:graphicFrameLocks noChangeAspect="1"/>
          </p:cNvGraphicFramePr>
          <p:nvPr/>
        </p:nvGraphicFramePr>
        <p:xfrm>
          <a:off x="0" y="1917700"/>
          <a:ext cx="9258300" cy="371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4405" name="Picture" r:id="rId4" imgW="5580360" imgH="1824480" progId="Word.Picture.8">
                  <p:embed/>
                </p:oleObj>
              </mc:Choice>
              <mc:Fallback>
                <p:oleObj name="Picture" r:id="rId4" imgW="5580360" imgH="1824480" progId="Word.Picture.8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17700"/>
                        <a:ext cx="9258300" cy="371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4403" name="Object 35"/>
          <p:cNvGraphicFramePr>
            <a:graphicFrameLocks noChangeAspect="1"/>
          </p:cNvGraphicFramePr>
          <p:nvPr/>
        </p:nvGraphicFramePr>
        <p:xfrm flipH="1">
          <a:off x="7310438" y="5356225"/>
          <a:ext cx="109378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4406" name="Clip" r:id="rId6" imgW="5096880" imgH="2642760" progId="MS_ClipArt_Gallery.2">
                  <p:embed/>
                </p:oleObj>
              </mc:Choice>
              <mc:Fallback>
                <p:oleObj name="Clip" r:id="rId6" imgW="5096880" imgH="2642760" progId="MS_ClipArt_Gallery.2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7310438" y="5356225"/>
                        <a:ext cx="1093787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4404" name="Object 36"/>
          <p:cNvGraphicFramePr>
            <a:graphicFrameLocks noChangeAspect="1"/>
          </p:cNvGraphicFramePr>
          <p:nvPr/>
        </p:nvGraphicFramePr>
        <p:xfrm>
          <a:off x="280988" y="185738"/>
          <a:ext cx="6969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4407" name="Clip" r:id="rId8" imgW="3265560" imgH="2722680" progId="MS_ClipArt_Gallery.2">
                  <p:embed/>
                </p:oleObj>
              </mc:Choice>
              <mc:Fallback>
                <p:oleObj name="Clip" r:id="rId8" imgW="3265560" imgH="2722680" progId="MS_ClipArt_Gallery.2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8" y="185738"/>
                        <a:ext cx="6969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3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6388" y="361950"/>
            <a:ext cx="8653462" cy="7620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kumimoji="0" lang="en-US" altLang="en-US"/>
              <a:t>Representing operation models</a:t>
            </a:r>
            <a:r>
              <a:rPr lang="en-US" altLang="en-US"/>
              <a:t>:  </a:t>
            </a:r>
            <a:br>
              <a:rPr lang="en-US" altLang="en-US"/>
            </a:br>
            <a:r>
              <a:rPr lang="en-US" altLang="en-US"/>
              <a:t>UML use case diagrams</a:t>
            </a:r>
          </a:p>
        </p:txBody>
      </p:sp>
      <p:sp>
        <p:nvSpPr>
          <p:cNvPr id="15953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87325" y="1382713"/>
            <a:ext cx="8928100" cy="5264150"/>
          </a:xfrm>
          <a:noFill/>
        </p:spPr>
        <p:txBody>
          <a:bodyPr/>
          <a:lstStyle/>
          <a:p>
            <a:pPr>
              <a:spcBef>
                <a:spcPct val="80000"/>
              </a:spcBef>
            </a:pPr>
            <a:r>
              <a:rPr lang="en-US" altLang="en-US"/>
              <a:t>A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use case</a:t>
            </a:r>
            <a:r>
              <a:rPr lang="en-US" altLang="en-US"/>
              <a:t> outlines the operations an agent has to perform</a:t>
            </a:r>
            <a:r>
              <a:rPr lang="en-US" altLang="en-US" sz="2000"/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/>
              <a:t>       </a:t>
            </a:r>
            <a:r>
              <a:rPr lang="en-US" altLang="en-US">
                <a:solidFill>
                  <a:schemeClr val="tx2"/>
                </a:solidFill>
              </a:rPr>
              <a:t>+:</a:t>
            </a:r>
            <a:r>
              <a:rPr lang="en-US" altLang="en-US"/>
              <a:t>  interactions with ...</a:t>
            </a:r>
            <a:r>
              <a:rPr lang="en-US" altLang="en-US" sz="2000"/>
              <a:t> </a:t>
            </a:r>
          </a:p>
          <a:p>
            <a:pPr lvl="2"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r>
              <a:rPr lang="en-US" altLang="en-US"/>
              <a:t>the agents controlling operation inputs</a:t>
            </a:r>
          </a:p>
          <a:p>
            <a:pPr lvl="2"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r>
              <a:rPr lang="en-US" altLang="en-US"/>
              <a:t>the agents monitoring operation outputs</a:t>
            </a:r>
          </a:p>
          <a:p>
            <a:pPr lvl="1">
              <a:lnSpc>
                <a:spcPct val="160000"/>
              </a:lnSpc>
              <a:spcBef>
                <a:spcPct val="0"/>
              </a:spcBef>
              <a:buFontTx/>
              <a:buNone/>
            </a:pPr>
            <a:r>
              <a:rPr lang="en-US" altLang="en-US"/>
              <a:t>  </a:t>
            </a:r>
            <a:r>
              <a:rPr lang="en-US" altLang="en-US">
                <a:solidFill>
                  <a:schemeClr val="tx2"/>
                </a:solidFill>
              </a:rPr>
              <a:t>+:</a:t>
            </a:r>
            <a:r>
              <a:rPr lang="en-US" altLang="en-US"/>
              <a:t>  </a:t>
            </a:r>
            <a:r>
              <a:rPr lang="en-US" altLang="en-US">
                <a:solidFill>
                  <a:schemeClr val="tx1"/>
                </a:solidFill>
              </a:rPr>
              <a:t>optional </a:t>
            </a:r>
            <a:r>
              <a:rPr lang="en-US" altLang="en-US" sz="2000">
                <a:solidFill>
                  <a:schemeClr val="tx1"/>
                </a:solidFill>
              </a:rPr>
              <a:t>(ill-defined)</a:t>
            </a:r>
            <a:r>
              <a:rPr lang="en-US" altLang="en-US">
                <a:solidFill>
                  <a:schemeClr val="tx1"/>
                </a:solidFill>
              </a:rPr>
              <a:t> links ...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en-US"/>
              <a:t>to exception</a:t>
            </a:r>
            <a:r>
              <a:rPr lang="fr-BE" altLang="en-US"/>
              <a:t> operation</a:t>
            </a:r>
            <a:r>
              <a:rPr lang="en-US" altLang="en-US"/>
              <a:t>s with preconditions ("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extend</a:t>
            </a:r>
            <a:r>
              <a:rPr lang="en-US" altLang="en-US"/>
              <a:t>")</a:t>
            </a:r>
          </a:p>
          <a:p>
            <a:pPr lvl="2"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r>
              <a:rPr lang="en-US" altLang="en-US"/>
              <a:t>to sub-operations ("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include</a:t>
            </a:r>
            <a:r>
              <a:rPr lang="en-US" altLang="en-US"/>
              <a:t>")</a:t>
            </a:r>
          </a:p>
          <a:p>
            <a:r>
              <a:rPr lang="en-US" altLang="en-US"/>
              <a:t>A use case </a:t>
            </a:r>
            <a:r>
              <a:rPr lang="fr-BE" altLang="en-US"/>
              <a:t>should</a:t>
            </a:r>
            <a:r>
              <a:rPr lang="en-US" altLang="en-US"/>
              <a:t> operationalize the leaf goals underlying the operations in it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Decompose goals, NOT operations</a:t>
            </a:r>
            <a:r>
              <a:rPr lang="en-US" altLang="en-US"/>
              <a:t> !!  </a:t>
            </a:r>
            <a:r>
              <a:rPr lang="en-US" altLang="en-US" sz="2000"/>
              <a:t>(</a:t>
            </a:r>
            <a:r>
              <a:rPr lang="fr-BE" altLang="en-US" sz="2000">
                <a:solidFill>
                  <a:srgbClr val="CC00FF"/>
                </a:solidFill>
              </a:rPr>
              <a:t>=&gt;</a:t>
            </a:r>
            <a:r>
              <a:rPr lang="fr-BE" altLang="en-US" sz="2000"/>
              <a:t> </a:t>
            </a:r>
            <a:r>
              <a:rPr lang="en-US" altLang="en-US" sz="2000"/>
              <a:t>precise semantics)</a:t>
            </a:r>
          </a:p>
          <a:p>
            <a:r>
              <a:rPr lang="en-US" altLang="en-US"/>
              <a:t>Generation of use cases from the operation &amp; agent models is straightforward</a:t>
            </a:r>
            <a:r>
              <a:rPr lang="en-US" altLang="en-US" sz="2000"/>
              <a:t>  (see </a:t>
            </a:r>
            <a:r>
              <a:rPr lang="fr-BE" altLang="en-US" sz="2000"/>
              <a:t>hereafter</a:t>
            </a:r>
            <a:r>
              <a:rPr lang="en-US" altLang="en-US" sz="2000"/>
              <a:t>)</a:t>
            </a:r>
          </a:p>
        </p:txBody>
      </p:sp>
      <p:graphicFrame>
        <p:nvGraphicFramePr>
          <p:cNvPr id="1595397" name="Object 1029"/>
          <p:cNvGraphicFramePr>
            <a:graphicFrameLocks noChangeAspect="1"/>
          </p:cNvGraphicFramePr>
          <p:nvPr/>
        </p:nvGraphicFramePr>
        <p:xfrm>
          <a:off x="280988" y="185738"/>
          <a:ext cx="6969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5398" name="Clip" r:id="rId4" imgW="3265560" imgH="2722680" progId="MS_ClipArt_Gallery.2">
                  <p:embed/>
                </p:oleObj>
              </mc:Choice>
              <mc:Fallback>
                <p:oleObj name="Clip" r:id="rId4" imgW="3265560" imgH="2722680" progId="MS_ClipArt_Gallery.2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8" y="185738"/>
                        <a:ext cx="6969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68288" y="258763"/>
            <a:ext cx="8653462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/>
              <a:t>UML use case diagrams:  example</a:t>
            </a:r>
            <a:endParaRPr lang="en-US" altLang="en-US" sz="2000"/>
          </a:p>
        </p:txBody>
      </p:sp>
      <p:sp>
        <p:nvSpPr>
          <p:cNvPr id="1596419" name="Line 3"/>
          <p:cNvSpPr>
            <a:spLocks noChangeShapeType="1"/>
          </p:cNvSpPr>
          <p:nvPr/>
        </p:nvSpPr>
        <p:spPr bwMode="auto">
          <a:xfrm flipV="1">
            <a:off x="2413000" y="2895600"/>
            <a:ext cx="1133475" cy="12858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6420" name="Oval 4"/>
          <p:cNvSpPr>
            <a:spLocks noChangeArrowheads="1"/>
          </p:cNvSpPr>
          <p:nvPr/>
        </p:nvSpPr>
        <p:spPr bwMode="auto">
          <a:xfrm>
            <a:off x="3559175" y="2593975"/>
            <a:ext cx="1425575" cy="584200"/>
          </a:xfrm>
          <a:prstGeom prst="ellipse">
            <a:avLst/>
          </a:prstGeom>
          <a:solidFill>
            <a:srgbClr val="CECFF2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6421" name="Text Box 5"/>
          <p:cNvSpPr txBox="1">
            <a:spLocks noChangeArrowheads="1"/>
          </p:cNvSpPr>
          <p:nvPr/>
        </p:nvSpPr>
        <p:spPr bwMode="auto">
          <a:xfrm>
            <a:off x="3578225" y="2708275"/>
            <a:ext cx="14065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OpenDoors</a:t>
            </a:r>
          </a:p>
        </p:txBody>
      </p:sp>
      <p:sp>
        <p:nvSpPr>
          <p:cNvPr id="1596422" name="Oval 6"/>
          <p:cNvSpPr>
            <a:spLocks noChangeArrowheads="1"/>
          </p:cNvSpPr>
          <p:nvPr/>
        </p:nvSpPr>
        <p:spPr bwMode="auto">
          <a:xfrm>
            <a:off x="5492750" y="2963863"/>
            <a:ext cx="1319213" cy="557212"/>
          </a:xfrm>
          <a:prstGeom prst="ellipse">
            <a:avLst/>
          </a:prstGeom>
          <a:solidFill>
            <a:srgbClr val="CECFF2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6423" name="Text Box 7"/>
          <p:cNvSpPr txBox="1">
            <a:spLocks noChangeArrowheads="1"/>
          </p:cNvSpPr>
          <p:nvPr/>
        </p:nvSpPr>
        <p:spPr bwMode="auto">
          <a:xfrm>
            <a:off x="5951538" y="3043238"/>
            <a:ext cx="5270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...</a:t>
            </a:r>
          </a:p>
        </p:txBody>
      </p:sp>
      <p:sp>
        <p:nvSpPr>
          <p:cNvPr id="1596424" name="Oval 8"/>
          <p:cNvSpPr>
            <a:spLocks noChangeArrowheads="1"/>
          </p:cNvSpPr>
          <p:nvPr/>
        </p:nvSpPr>
        <p:spPr bwMode="auto">
          <a:xfrm>
            <a:off x="3132138" y="4519613"/>
            <a:ext cx="3325812" cy="584200"/>
          </a:xfrm>
          <a:prstGeom prst="ellipse">
            <a:avLst/>
          </a:prstGeom>
          <a:solidFill>
            <a:srgbClr val="CECFF2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6425" name="Text Box 9"/>
          <p:cNvSpPr txBox="1">
            <a:spLocks noChangeArrowheads="1"/>
          </p:cNvSpPr>
          <p:nvPr/>
        </p:nvSpPr>
        <p:spPr bwMode="auto">
          <a:xfrm>
            <a:off x="3286125" y="4659313"/>
            <a:ext cx="36798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SendAccelerationCommand</a:t>
            </a:r>
          </a:p>
        </p:txBody>
      </p:sp>
      <p:sp>
        <p:nvSpPr>
          <p:cNvPr id="1596426" name="Oval 10"/>
          <p:cNvSpPr>
            <a:spLocks noChangeArrowheads="1"/>
          </p:cNvSpPr>
          <p:nvPr/>
        </p:nvSpPr>
        <p:spPr bwMode="auto">
          <a:xfrm>
            <a:off x="3679825" y="3349625"/>
            <a:ext cx="1331913" cy="585788"/>
          </a:xfrm>
          <a:prstGeom prst="ellipse">
            <a:avLst/>
          </a:prstGeom>
          <a:solidFill>
            <a:srgbClr val="CECFF2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6427" name="Text Box 11"/>
          <p:cNvSpPr txBox="1">
            <a:spLocks noChangeArrowheads="1"/>
          </p:cNvSpPr>
          <p:nvPr/>
        </p:nvSpPr>
        <p:spPr bwMode="auto">
          <a:xfrm>
            <a:off x="3673475" y="3527425"/>
            <a:ext cx="140176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CloseDoors</a:t>
            </a:r>
          </a:p>
        </p:txBody>
      </p:sp>
      <p:sp>
        <p:nvSpPr>
          <p:cNvPr id="1596428" name="Oval 12"/>
          <p:cNvSpPr>
            <a:spLocks noChangeArrowheads="1"/>
          </p:cNvSpPr>
          <p:nvPr/>
        </p:nvSpPr>
        <p:spPr bwMode="auto">
          <a:xfrm>
            <a:off x="1919288" y="2673350"/>
            <a:ext cx="227012" cy="214313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6429" name="Line 13"/>
          <p:cNvSpPr>
            <a:spLocks noChangeShapeType="1"/>
          </p:cNvSpPr>
          <p:nvPr/>
        </p:nvSpPr>
        <p:spPr bwMode="auto">
          <a:xfrm>
            <a:off x="2039938" y="2916238"/>
            <a:ext cx="0" cy="2984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6430" name="Line 14"/>
          <p:cNvSpPr>
            <a:spLocks noChangeShapeType="1"/>
          </p:cNvSpPr>
          <p:nvPr/>
        </p:nvSpPr>
        <p:spPr bwMode="auto">
          <a:xfrm flipH="1">
            <a:off x="1839913" y="3214688"/>
            <a:ext cx="200025" cy="30003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6431" name="Line 15"/>
          <p:cNvSpPr>
            <a:spLocks noChangeShapeType="1"/>
          </p:cNvSpPr>
          <p:nvPr/>
        </p:nvSpPr>
        <p:spPr bwMode="auto">
          <a:xfrm>
            <a:off x="2052638" y="3243263"/>
            <a:ext cx="200025" cy="30003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6432" name="Line 16"/>
          <p:cNvSpPr>
            <a:spLocks noChangeShapeType="1"/>
          </p:cNvSpPr>
          <p:nvPr/>
        </p:nvSpPr>
        <p:spPr bwMode="auto">
          <a:xfrm>
            <a:off x="1812925" y="3044825"/>
            <a:ext cx="452438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6433" name="Text Box 17"/>
          <p:cNvSpPr txBox="1">
            <a:spLocks noChangeArrowheads="1"/>
          </p:cNvSpPr>
          <p:nvPr/>
        </p:nvSpPr>
        <p:spPr bwMode="auto">
          <a:xfrm>
            <a:off x="1285875" y="3551238"/>
            <a:ext cx="164306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doorsActuator</a:t>
            </a:r>
            <a:endParaRPr lang="fr-BE" altLang="en-US" sz="1800" b="0" i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96434" name="Oval 18"/>
          <p:cNvSpPr>
            <a:spLocks noChangeArrowheads="1"/>
          </p:cNvSpPr>
          <p:nvPr/>
        </p:nvSpPr>
        <p:spPr bwMode="auto">
          <a:xfrm>
            <a:off x="1892300" y="4286250"/>
            <a:ext cx="227013" cy="214313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6435" name="Line 19"/>
          <p:cNvSpPr>
            <a:spLocks noChangeShapeType="1"/>
          </p:cNvSpPr>
          <p:nvPr/>
        </p:nvSpPr>
        <p:spPr bwMode="auto">
          <a:xfrm>
            <a:off x="2012950" y="4529138"/>
            <a:ext cx="0" cy="2984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6436" name="Line 20"/>
          <p:cNvSpPr>
            <a:spLocks noChangeShapeType="1"/>
          </p:cNvSpPr>
          <p:nvPr/>
        </p:nvSpPr>
        <p:spPr bwMode="auto">
          <a:xfrm flipH="1">
            <a:off x="1812925" y="4827588"/>
            <a:ext cx="200025" cy="30003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6437" name="Line 21"/>
          <p:cNvSpPr>
            <a:spLocks noChangeShapeType="1"/>
          </p:cNvSpPr>
          <p:nvPr/>
        </p:nvSpPr>
        <p:spPr bwMode="auto">
          <a:xfrm>
            <a:off x="2025650" y="4856163"/>
            <a:ext cx="201613" cy="30003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6438" name="Line 22"/>
          <p:cNvSpPr>
            <a:spLocks noChangeShapeType="1"/>
          </p:cNvSpPr>
          <p:nvPr/>
        </p:nvSpPr>
        <p:spPr bwMode="auto">
          <a:xfrm>
            <a:off x="1785938" y="4657725"/>
            <a:ext cx="454025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6439" name="Text Box 23"/>
          <p:cNvSpPr txBox="1">
            <a:spLocks noChangeArrowheads="1"/>
          </p:cNvSpPr>
          <p:nvPr/>
        </p:nvSpPr>
        <p:spPr bwMode="auto">
          <a:xfrm>
            <a:off x="1136650" y="5227638"/>
            <a:ext cx="1595438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Speed</a:t>
            </a:r>
            <a:r>
              <a:rPr lang="fr-BE" altLang="en-US" sz="1600" b="0">
                <a:solidFill>
                  <a:schemeClr val="tx1"/>
                </a:solidFill>
                <a:effectLst/>
                <a:latin typeface="Arial" pitchFamily="34" charset="0"/>
              </a:rPr>
              <a:t>&amp;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Accel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  Controller</a:t>
            </a:r>
            <a:endParaRPr lang="fr-BE" altLang="en-US" sz="1800" b="0" i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96440" name="Rectangle 24"/>
          <p:cNvSpPr>
            <a:spLocks noChangeArrowheads="1"/>
          </p:cNvSpPr>
          <p:nvPr/>
        </p:nvSpPr>
        <p:spPr bwMode="auto">
          <a:xfrm>
            <a:off x="2840038" y="1631950"/>
            <a:ext cx="4305300" cy="4394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6441" name="Text Box 25"/>
          <p:cNvSpPr txBox="1">
            <a:spLocks noChangeArrowheads="1"/>
          </p:cNvSpPr>
          <p:nvPr/>
        </p:nvSpPr>
        <p:spPr bwMode="auto">
          <a:xfrm>
            <a:off x="3846513" y="5568950"/>
            <a:ext cx="2438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rgbClr val="0000FF"/>
                </a:solidFill>
                <a:effectLst/>
                <a:latin typeface="Arial" pitchFamily="34" charset="0"/>
              </a:rPr>
              <a:t> 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OnBoardController</a:t>
            </a:r>
            <a:endParaRPr lang="fr-BE" altLang="en-US" sz="1800" b="0" i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96442" name="Line 26"/>
          <p:cNvSpPr>
            <a:spLocks noChangeShapeType="1"/>
          </p:cNvSpPr>
          <p:nvPr/>
        </p:nvSpPr>
        <p:spPr bwMode="auto">
          <a:xfrm>
            <a:off x="2439988" y="3267075"/>
            <a:ext cx="1198562" cy="3286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6443" name="Line 27"/>
          <p:cNvSpPr>
            <a:spLocks noChangeShapeType="1"/>
          </p:cNvSpPr>
          <p:nvPr/>
        </p:nvSpPr>
        <p:spPr bwMode="auto">
          <a:xfrm>
            <a:off x="2400300" y="4779963"/>
            <a:ext cx="719138" cy="412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6444" name="Line 28"/>
          <p:cNvSpPr>
            <a:spLocks noChangeShapeType="1"/>
          </p:cNvSpPr>
          <p:nvPr/>
        </p:nvSpPr>
        <p:spPr bwMode="auto">
          <a:xfrm flipV="1">
            <a:off x="6864350" y="3152775"/>
            <a:ext cx="854075" cy="571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6445" name="Text Box 29"/>
          <p:cNvSpPr txBox="1">
            <a:spLocks noChangeArrowheads="1"/>
          </p:cNvSpPr>
          <p:nvPr/>
        </p:nvSpPr>
        <p:spPr bwMode="auto">
          <a:xfrm>
            <a:off x="7856538" y="3328988"/>
            <a:ext cx="47466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...</a:t>
            </a:r>
          </a:p>
        </p:txBody>
      </p:sp>
      <p:sp>
        <p:nvSpPr>
          <p:cNvPr id="1596446" name="Oval 30"/>
          <p:cNvSpPr>
            <a:spLocks noChangeArrowheads="1"/>
          </p:cNvSpPr>
          <p:nvPr/>
        </p:nvSpPr>
        <p:spPr bwMode="auto">
          <a:xfrm>
            <a:off x="7970838" y="2587625"/>
            <a:ext cx="227012" cy="214313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6447" name="Line 31"/>
          <p:cNvSpPr>
            <a:spLocks noChangeShapeType="1"/>
          </p:cNvSpPr>
          <p:nvPr/>
        </p:nvSpPr>
        <p:spPr bwMode="auto">
          <a:xfrm>
            <a:off x="8091488" y="2830513"/>
            <a:ext cx="0" cy="2984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6448" name="Line 32"/>
          <p:cNvSpPr>
            <a:spLocks noChangeShapeType="1"/>
          </p:cNvSpPr>
          <p:nvPr/>
        </p:nvSpPr>
        <p:spPr bwMode="auto">
          <a:xfrm flipH="1">
            <a:off x="7891463" y="3128963"/>
            <a:ext cx="200025" cy="30003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6449" name="Line 33"/>
          <p:cNvSpPr>
            <a:spLocks noChangeShapeType="1"/>
          </p:cNvSpPr>
          <p:nvPr/>
        </p:nvSpPr>
        <p:spPr bwMode="auto">
          <a:xfrm>
            <a:off x="8104188" y="3157538"/>
            <a:ext cx="201612" cy="30003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6450" name="Line 34"/>
          <p:cNvSpPr>
            <a:spLocks noChangeShapeType="1"/>
          </p:cNvSpPr>
          <p:nvPr/>
        </p:nvSpPr>
        <p:spPr bwMode="auto">
          <a:xfrm>
            <a:off x="7864475" y="2959100"/>
            <a:ext cx="454025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6451" name="Text Box 35"/>
          <p:cNvSpPr txBox="1">
            <a:spLocks noChangeArrowheads="1"/>
          </p:cNvSpPr>
          <p:nvPr/>
        </p:nvSpPr>
        <p:spPr bwMode="auto">
          <a:xfrm>
            <a:off x="7339013" y="4760913"/>
            <a:ext cx="1330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 i="1">
                <a:solidFill>
                  <a:schemeClr val="tx2"/>
                </a:solidFill>
                <a:effectLst/>
                <a:latin typeface="Arial" pitchFamily="34" charset="0"/>
              </a:rPr>
              <a:t>boundary</a:t>
            </a:r>
            <a:endParaRPr lang="fr-BE" altLang="en-US" sz="1800" b="0" i="1"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1596452" name="Line 36"/>
          <p:cNvSpPr>
            <a:spLocks noChangeShapeType="1"/>
          </p:cNvSpPr>
          <p:nvPr/>
        </p:nvSpPr>
        <p:spPr bwMode="auto">
          <a:xfrm flipV="1">
            <a:off x="7137400" y="5026025"/>
            <a:ext cx="836613" cy="315913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6453" name="Line 37"/>
          <p:cNvSpPr>
            <a:spLocks noChangeShapeType="1"/>
          </p:cNvSpPr>
          <p:nvPr/>
        </p:nvSpPr>
        <p:spPr bwMode="auto">
          <a:xfrm flipH="1" flipV="1">
            <a:off x="1716088" y="2082800"/>
            <a:ext cx="976312" cy="89535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6454" name="Text Box 38"/>
          <p:cNvSpPr txBox="1">
            <a:spLocks noChangeArrowheads="1"/>
          </p:cNvSpPr>
          <p:nvPr/>
        </p:nvSpPr>
        <p:spPr bwMode="auto">
          <a:xfrm>
            <a:off x="1160463" y="1851025"/>
            <a:ext cx="12811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 i="1">
                <a:solidFill>
                  <a:schemeClr val="tx2"/>
                </a:solidFill>
                <a:effectLst/>
                <a:latin typeface="Arial" pitchFamily="34" charset="0"/>
              </a:rPr>
              <a:t>interaction</a:t>
            </a:r>
          </a:p>
        </p:txBody>
      </p:sp>
      <p:sp>
        <p:nvSpPr>
          <p:cNvPr id="1596455" name="Text Box 39"/>
          <p:cNvSpPr txBox="1">
            <a:spLocks noChangeArrowheads="1"/>
          </p:cNvSpPr>
          <p:nvPr/>
        </p:nvSpPr>
        <p:spPr bwMode="auto">
          <a:xfrm>
            <a:off x="1404938" y="1311275"/>
            <a:ext cx="12811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 i="1">
                <a:solidFill>
                  <a:schemeClr val="tx2"/>
                </a:solidFill>
                <a:effectLst/>
                <a:latin typeface="Arial" pitchFamily="34" charset="0"/>
              </a:rPr>
              <a:t>operation</a:t>
            </a:r>
          </a:p>
        </p:txBody>
      </p:sp>
      <p:sp>
        <p:nvSpPr>
          <p:cNvPr id="1596456" name="Line 40"/>
          <p:cNvSpPr>
            <a:spLocks noChangeShapeType="1"/>
          </p:cNvSpPr>
          <p:nvPr/>
        </p:nvSpPr>
        <p:spPr bwMode="auto">
          <a:xfrm flipH="1" flipV="1">
            <a:off x="2360613" y="1574800"/>
            <a:ext cx="1500187" cy="10795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6457" name="Line 41"/>
          <p:cNvSpPr>
            <a:spLocks noChangeShapeType="1"/>
          </p:cNvSpPr>
          <p:nvPr/>
        </p:nvSpPr>
        <p:spPr bwMode="auto">
          <a:xfrm flipH="1" flipV="1">
            <a:off x="930275" y="3892550"/>
            <a:ext cx="715963" cy="588963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6458" name="Text Box 42"/>
          <p:cNvSpPr txBox="1">
            <a:spLocks noChangeArrowheads="1"/>
          </p:cNvSpPr>
          <p:nvPr/>
        </p:nvSpPr>
        <p:spPr bwMode="auto">
          <a:xfrm>
            <a:off x="328613" y="3598863"/>
            <a:ext cx="12811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 i="1">
                <a:solidFill>
                  <a:schemeClr val="tx2"/>
                </a:solidFill>
                <a:effectLst/>
                <a:latin typeface="Arial" pitchFamily="34" charset="0"/>
              </a:rPr>
              <a:t>agent</a:t>
            </a:r>
          </a:p>
        </p:txBody>
      </p:sp>
      <p:sp>
        <p:nvSpPr>
          <p:cNvPr id="1596459" name="Text Box 43"/>
          <p:cNvSpPr txBox="1">
            <a:spLocks noChangeArrowheads="1"/>
          </p:cNvSpPr>
          <p:nvPr/>
        </p:nvSpPr>
        <p:spPr bwMode="auto">
          <a:xfrm>
            <a:off x="1317625" y="6148388"/>
            <a:ext cx="2181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 i="1">
                <a:solidFill>
                  <a:schemeClr val="tx2"/>
                </a:solidFill>
                <a:effectLst/>
                <a:latin typeface="Arial" pitchFamily="34" charset="0"/>
              </a:rPr>
              <a:t>performing agent</a:t>
            </a:r>
          </a:p>
        </p:txBody>
      </p:sp>
      <p:sp>
        <p:nvSpPr>
          <p:cNvPr id="1596460" name="Line 44"/>
          <p:cNvSpPr>
            <a:spLocks noChangeShapeType="1"/>
          </p:cNvSpPr>
          <p:nvPr/>
        </p:nvSpPr>
        <p:spPr bwMode="auto">
          <a:xfrm flipV="1">
            <a:off x="3333750" y="5811838"/>
            <a:ext cx="1497013" cy="45085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596462" name="Object 46"/>
          <p:cNvGraphicFramePr>
            <a:graphicFrameLocks noChangeAspect="1"/>
          </p:cNvGraphicFramePr>
          <p:nvPr/>
        </p:nvGraphicFramePr>
        <p:xfrm>
          <a:off x="280988" y="185738"/>
          <a:ext cx="6969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6463" name="Clip" r:id="rId4" imgW="3265560" imgH="2722680" progId="MS_ClipArt_Gallery.2">
                  <p:embed/>
                </p:oleObj>
              </mc:Choice>
              <mc:Fallback>
                <p:oleObj name="Clip" r:id="rId4" imgW="3265560" imgH="2722680" progId="MS_ClipArt_Gallery.2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8" y="185738"/>
                        <a:ext cx="6969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1850" y="115888"/>
            <a:ext cx="8089900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/>
              <a:t>UML use case diagrams:  another example</a:t>
            </a:r>
          </a:p>
        </p:txBody>
      </p:sp>
      <p:sp>
        <p:nvSpPr>
          <p:cNvPr id="1597443" name="Text Box 3"/>
          <p:cNvSpPr txBox="1">
            <a:spLocks noChangeArrowheads="1"/>
          </p:cNvSpPr>
          <p:nvPr/>
        </p:nvSpPr>
        <p:spPr bwMode="auto">
          <a:xfrm>
            <a:off x="7751763" y="4964113"/>
            <a:ext cx="1106487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rgbClr val="0000FF"/>
                </a:solidFill>
                <a:effectLst/>
                <a:latin typeface="Arial" pitchFamily="34" charset="0"/>
              </a:rPr>
              <a:t>    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Staff</a:t>
            </a:r>
            <a:endParaRPr lang="fr-BE" altLang="en-US" sz="1800" b="0" i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97444" name="Oval 4"/>
          <p:cNvSpPr>
            <a:spLocks noChangeArrowheads="1"/>
          </p:cNvSpPr>
          <p:nvPr/>
        </p:nvSpPr>
        <p:spPr bwMode="auto">
          <a:xfrm>
            <a:off x="8239125" y="4257675"/>
            <a:ext cx="247650" cy="166688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445" name="Line 5"/>
          <p:cNvSpPr>
            <a:spLocks noChangeShapeType="1"/>
          </p:cNvSpPr>
          <p:nvPr/>
        </p:nvSpPr>
        <p:spPr bwMode="auto">
          <a:xfrm>
            <a:off x="8370888" y="4445000"/>
            <a:ext cx="0" cy="2333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446" name="Line 6"/>
          <p:cNvSpPr>
            <a:spLocks noChangeShapeType="1"/>
          </p:cNvSpPr>
          <p:nvPr/>
        </p:nvSpPr>
        <p:spPr bwMode="auto">
          <a:xfrm flipH="1">
            <a:off x="8151813" y="4678363"/>
            <a:ext cx="219075" cy="2317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447" name="Line 7"/>
          <p:cNvSpPr>
            <a:spLocks noChangeShapeType="1"/>
          </p:cNvSpPr>
          <p:nvPr/>
        </p:nvSpPr>
        <p:spPr bwMode="auto">
          <a:xfrm>
            <a:off x="8385175" y="4700588"/>
            <a:ext cx="219075" cy="2317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448" name="Line 8"/>
          <p:cNvSpPr>
            <a:spLocks noChangeShapeType="1"/>
          </p:cNvSpPr>
          <p:nvPr/>
        </p:nvSpPr>
        <p:spPr bwMode="auto">
          <a:xfrm>
            <a:off x="8123238" y="4545013"/>
            <a:ext cx="4953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449" name="Oval 9"/>
          <p:cNvSpPr>
            <a:spLocks noChangeArrowheads="1"/>
          </p:cNvSpPr>
          <p:nvPr/>
        </p:nvSpPr>
        <p:spPr bwMode="auto">
          <a:xfrm>
            <a:off x="1990725" y="2378075"/>
            <a:ext cx="2098675" cy="452438"/>
          </a:xfrm>
          <a:prstGeom prst="ellipse">
            <a:avLst/>
          </a:prstGeom>
          <a:solidFill>
            <a:srgbClr val="CECFF2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7450" name="Text Box 10"/>
          <p:cNvSpPr txBox="1">
            <a:spLocks noChangeArrowheads="1"/>
          </p:cNvSpPr>
          <p:nvPr/>
        </p:nvSpPr>
        <p:spPr bwMode="auto">
          <a:xfrm>
            <a:off x="2019300" y="2466975"/>
            <a:ext cx="2070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BorrowBookCopy</a:t>
            </a:r>
          </a:p>
        </p:txBody>
      </p:sp>
      <p:sp>
        <p:nvSpPr>
          <p:cNvPr id="1597451" name="Oval 11"/>
          <p:cNvSpPr>
            <a:spLocks noChangeArrowheads="1"/>
          </p:cNvSpPr>
          <p:nvPr/>
        </p:nvSpPr>
        <p:spPr bwMode="auto">
          <a:xfrm>
            <a:off x="4933950" y="5680075"/>
            <a:ext cx="2417763" cy="452438"/>
          </a:xfrm>
          <a:prstGeom prst="ellipse">
            <a:avLst/>
          </a:prstGeom>
          <a:solidFill>
            <a:srgbClr val="CECFF2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7452" name="Text Box 12"/>
          <p:cNvSpPr txBox="1">
            <a:spLocks noChangeArrowheads="1"/>
          </p:cNvSpPr>
          <p:nvPr/>
        </p:nvSpPr>
        <p:spPr bwMode="auto">
          <a:xfrm>
            <a:off x="4967288" y="5768975"/>
            <a:ext cx="2384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WhoBorrowedWhat?</a:t>
            </a:r>
          </a:p>
        </p:txBody>
      </p:sp>
      <p:sp>
        <p:nvSpPr>
          <p:cNvPr id="1597453" name="Oval 13"/>
          <p:cNvSpPr>
            <a:spLocks noChangeArrowheads="1"/>
          </p:cNvSpPr>
          <p:nvPr/>
        </p:nvSpPr>
        <p:spPr bwMode="auto">
          <a:xfrm>
            <a:off x="5311775" y="3757613"/>
            <a:ext cx="1747838" cy="454025"/>
          </a:xfrm>
          <a:prstGeom prst="ellipse">
            <a:avLst/>
          </a:prstGeom>
          <a:solidFill>
            <a:srgbClr val="CECFF2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7454" name="Text Box 14"/>
          <p:cNvSpPr txBox="1">
            <a:spLocks noChangeArrowheads="1"/>
          </p:cNvSpPr>
          <p:nvPr/>
        </p:nvSpPr>
        <p:spPr bwMode="auto">
          <a:xfrm>
            <a:off x="5335588" y="3846513"/>
            <a:ext cx="1724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AddBookCopy</a:t>
            </a:r>
          </a:p>
        </p:txBody>
      </p:sp>
      <p:sp>
        <p:nvSpPr>
          <p:cNvPr id="1597455" name="Oval 15"/>
          <p:cNvSpPr>
            <a:spLocks noChangeArrowheads="1"/>
          </p:cNvSpPr>
          <p:nvPr/>
        </p:nvSpPr>
        <p:spPr bwMode="auto">
          <a:xfrm>
            <a:off x="5064125" y="4387850"/>
            <a:ext cx="2171700" cy="452438"/>
          </a:xfrm>
          <a:prstGeom prst="ellipse">
            <a:avLst/>
          </a:prstGeom>
          <a:solidFill>
            <a:srgbClr val="CECFF2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7456" name="Text Box 16"/>
          <p:cNvSpPr txBox="1">
            <a:spLocks noChangeArrowheads="1"/>
          </p:cNvSpPr>
          <p:nvPr/>
        </p:nvSpPr>
        <p:spPr bwMode="auto">
          <a:xfrm>
            <a:off x="5094288" y="4476750"/>
            <a:ext cx="21415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RemoveBookCopy</a:t>
            </a:r>
          </a:p>
        </p:txBody>
      </p:sp>
      <p:sp>
        <p:nvSpPr>
          <p:cNvPr id="1597457" name="Oval 17"/>
          <p:cNvSpPr>
            <a:spLocks noChangeArrowheads="1"/>
          </p:cNvSpPr>
          <p:nvPr/>
        </p:nvSpPr>
        <p:spPr bwMode="auto">
          <a:xfrm>
            <a:off x="2078038" y="3725863"/>
            <a:ext cx="2098675" cy="452437"/>
          </a:xfrm>
          <a:prstGeom prst="ellipse">
            <a:avLst/>
          </a:prstGeom>
          <a:solidFill>
            <a:srgbClr val="CECFF2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7458" name="Text Box 18"/>
          <p:cNvSpPr txBox="1">
            <a:spLocks noChangeArrowheads="1"/>
          </p:cNvSpPr>
          <p:nvPr/>
        </p:nvSpPr>
        <p:spPr bwMode="auto">
          <a:xfrm>
            <a:off x="2106613" y="3814763"/>
            <a:ext cx="2070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ReturnBookCopy</a:t>
            </a:r>
          </a:p>
        </p:txBody>
      </p:sp>
      <p:sp>
        <p:nvSpPr>
          <p:cNvPr id="1597459" name="Oval 19"/>
          <p:cNvSpPr>
            <a:spLocks noChangeArrowheads="1"/>
          </p:cNvSpPr>
          <p:nvPr/>
        </p:nvSpPr>
        <p:spPr bwMode="auto">
          <a:xfrm>
            <a:off x="2181225" y="5689600"/>
            <a:ext cx="2563813" cy="454025"/>
          </a:xfrm>
          <a:prstGeom prst="ellipse">
            <a:avLst/>
          </a:prstGeom>
          <a:solidFill>
            <a:srgbClr val="CECFF2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7460" name="Text Box 20"/>
          <p:cNvSpPr txBox="1">
            <a:spLocks noChangeArrowheads="1"/>
          </p:cNvSpPr>
          <p:nvPr/>
        </p:nvSpPr>
        <p:spPr bwMode="auto">
          <a:xfrm>
            <a:off x="2216150" y="5778500"/>
            <a:ext cx="25288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WhichBooksOnTopic?</a:t>
            </a:r>
          </a:p>
        </p:txBody>
      </p:sp>
      <p:sp>
        <p:nvSpPr>
          <p:cNvPr id="1597461" name="Oval 21"/>
          <p:cNvSpPr>
            <a:spLocks noChangeArrowheads="1"/>
          </p:cNvSpPr>
          <p:nvPr/>
        </p:nvSpPr>
        <p:spPr bwMode="auto">
          <a:xfrm>
            <a:off x="2136775" y="3128963"/>
            <a:ext cx="1514475" cy="407987"/>
          </a:xfrm>
          <a:prstGeom prst="ellipse">
            <a:avLst/>
          </a:prstGeom>
          <a:solidFill>
            <a:srgbClr val="CECFF2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7462" name="Text Box 22"/>
          <p:cNvSpPr txBox="1">
            <a:spLocks noChangeArrowheads="1"/>
          </p:cNvSpPr>
          <p:nvPr/>
        </p:nvSpPr>
        <p:spPr bwMode="auto">
          <a:xfrm>
            <a:off x="2157413" y="3208338"/>
            <a:ext cx="1493837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ExtendLoan</a:t>
            </a:r>
          </a:p>
        </p:txBody>
      </p:sp>
      <p:sp>
        <p:nvSpPr>
          <p:cNvPr id="1597463" name="Oval 23"/>
          <p:cNvSpPr>
            <a:spLocks noChangeArrowheads="1"/>
          </p:cNvSpPr>
          <p:nvPr/>
        </p:nvSpPr>
        <p:spPr bwMode="auto">
          <a:xfrm>
            <a:off x="5356225" y="5049838"/>
            <a:ext cx="1835150" cy="452437"/>
          </a:xfrm>
          <a:prstGeom prst="ellipse">
            <a:avLst/>
          </a:prstGeom>
          <a:solidFill>
            <a:srgbClr val="CECFF2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7464" name="Text Box 24"/>
          <p:cNvSpPr txBox="1">
            <a:spLocks noChangeArrowheads="1"/>
          </p:cNvSpPr>
          <p:nvPr/>
        </p:nvSpPr>
        <p:spPr bwMode="auto">
          <a:xfrm>
            <a:off x="5432425" y="5138738"/>
            <a:ext cx="1809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UpdateCatalog</a:t>
            </a:r>
          </a:p>
        </p:txBody>
      </p:sp>
      <p:sp>
        <p:nvSpPr>
          <p:cNvPr id="1597465" name="Oval 25"/>
          <p:cNvSpPr>
            <a:spLocks noChangeArrowheads="1"/>
          </p:cNvSpPr>
          <p:nvPr/>
        </p:nvSpPr>
        <p:spPr bwMode="auto">
          <a:xfrm>
            <a:off x="5049838" y="3019425"/>
            <a:ext cx="2462212" cy="452438"/>
          </a:xfrm>
          <a:prstGeom prst="ellipse">
            <a:avLst/>
          </a:prstGeom>
          <a:solidFill>
            <a:srgbClr val="CECFF2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7466" name="Text Box 26"/>
          <p:cNvSpPr txBox="1">
            <a:spLocks noChangeArrowheads="1"/>
          </p:cNvSpPr>
          <p:nvPr/>
        </p:nvSpPr>
        <p:spPr bwMode="auto">
          <a:xfrm>
            <a:off x="5084763" y="3108325"/>
            <a:ext cx="2427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CheckForReservation</a:t>
            </a:r>
          </a:p>
        </p:txBody>
      </p:sp>
      <p:sp>
        <p:nvSpPr>
          <p:cNvPr id="1597467" name="Line 27"/>
          <p:cNvSpPr>
            <a:spLocks noChangeShapeType="1"/>
          </p:cNvSpPr>
          <p:nvPr/>
        </p:nvSpPr>
        <p:spPr bwMode="auto">
          <a:xfrm>
            <a:off x="3811588" y="2776538"/>
            <a:ext cx="1228725" cy="369887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468" name="Line 28"/>
          <p:cNvSpPr>
            <a:spLocks noChangeShapeType="1"/>
          </p:cNvSpPr>
          <p:nvPr/>
        </p:nvSpPr>
        <p:spPr bwMode="auto">
          <a:xfrm flipV="1">
            <a:off x="3667125" y="3316288"/>
            <a:ext cx="1427163" cy="11112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469" name="Text Box 29"/>
          <p:cNvSpPr txBox="1">
            <a:spLocks noChangeArrowheads="1"/>
          </p:cNvSpPr>
          <p:nvPr/>
        </p:nvSpPr>
        <p:spPr bwMode="auto">
          <a:xfrm>
            <a:off x="3986213" y="1981200"/>
            <a:ext cx="2103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     </a:t>
            </a:r>
            <a:r>
              <a:rPr lang="fr-BE" altLang="en-US" sz="1600" b="0">
                <a:solidFill>
                  <a:srgbClr val="0000FF"/>
                </a:solidFill>
                <a:effectLst/>
                <a:latin typeface="Arial" pitchFamily="34" charset="0"/>
              </a:rPr>
              <a:t>&lt;&lt;extend&gt;&gt;</a:t>
            </a:r>
            <a:endParaRPr lang="fr-BE" altLang="en-US" sz="1800" b="0">
              <a:solidFill>
                <a:srgbClr val="0000FF"/>
              </a:solidFill>
              <a:effectLst/>
              <a:latin typeface="Arial" pitchFamily="34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 i="1">
                <a:solidFill>
                  <a:schemeClr val="tx1"/>
                </a:solidFill>
                <a:effectLst/>
                <a:latin typeface="Arial" pitchFamily="34" charset="0"/>
              </a:rPr>
              <a:t>TooManyCopies</a:t>
            </a:r>
          </a:p>
        </p:txBody>
      </p:sp>
      <p:sp>
        <p:nvSpPr>
          <p:cNvPr id="1597470" name="Text Box 30"/>
          <p:cNvSpPr txBox="1">
            <a:spLocks noChangeArrowheads="1"/>
          </p:cNvSpPr>
          <p:nvPr/>
        </p:nvSpPr>
        <p:spPr bwMode="auto">
          <a:xfrm>
            <a:off x="3011488" y="1611313"/>
            <a:ext cx="16335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600" b="0">
                <a:solidFill>
                  <a:srgbClr val="0000FF"/>
                </a:solidFill>
                <a:effectLst/>
                <a:latin typeface="Arial" pitchFamily="34" charset="0"/>
              </a:rPr>
              <a:t>&lt;&lt;extend&gt;&gt;</a:t>
            </a:r>
            <a:endParaRPr lang="fr-BE" altLang="en-US" sz="1800" b="0">
              <a:solidFill>
                <a:srgbClr val="0000FF"/>
              </a:solidFill>
              <a:effectLst/>
              <a:latin typeface="Arial" pitchFamily="34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 i="1">
                <a:solidFill>
                  <a:schemeClr val="tx1"/>
                </a:solidFill>
                <a:effectLst/>
                <a:latin typeface="Arial" pitchFamily="34" charset="0"/>
              </a:rPr>
              <a:t>NotAvailable</a:t>
            </a:r>
          </a:p>
        </p:txBody>
      </p:sp>
      <p:sp>
        <p:nvSpPr>
          <p:cNvPr id="1597471" name="Text Box 31"/>
          <p:cNvSpPr txBox="1">
            <a:spLocks noChangeArrowheads="1"/>
          </p:cNvSpPr>
          <p:nvPr/>
        </p:nvSpPr>
        <p:spPr bwMode="auto">
          <a:xfrm>
            <a:off x="4211638" y="2732088"/>
            <a:ext cx="1711325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600" b="0">
                <a:solidFill>
                  <a:srgbClr val="0000FF"/>
                </a:solidFill>
                <a:effectLst/>
                <a:latin typeface="Arial" pitchFamily="34" charset="0"/>
              </a:rPr>
              <a:t>&lt;&lt;include&gt;&gt;</a:t>
            </a:r>
            <a:endParaRPr lang="fr-BE" altLang="en-US" sz="1800" b="0" i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97472" name="Text Box 32"/>
          <p:cNvSpPr txBox="1">
            <a:spLocks noChangeArrowheads="1"/>
          </p:cNvSpPr>
          <p:nvPr/>
        </p:nvSpPr>
        <p:spPr bwMode="auto">
          <a:xfrm>
            <a:off x="3614738" y="3348038"/>
            <a:ext cx="17240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600" b="0">
                <a:solidFill>
                  <a:srgbClr val="0000FF"/>
                </a:solidFill>
                <a:effectLst/>
                <a:latin typeface="Arial" pitchFamily="34" charset="0"/>
              </a:rPr>
              <a:t>&lt;&lt;include&gt;&gt;</a:t>
            </a:r>
            <a:endParaRPr lang="fr-BE" altLang="en-US" sz="1800" b="0" i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97473" name="Oval 33"/>
          <p:cNvSpPr>
            <a:spLocks noChangeArrowheads="1"/>
          </p:cNvSpPr>
          <p:nvPr/>
        </p:nvSpPr>
        <p:spPr bwMode="auto">
          <a:xfrm>
            <a:off x="1976438" y="1122363"/>
            <a:ext cx="2257425" cy="454025"/>
          </a:xfrm>
          <a:prstGeom prst="ellipse">
            <a:avLst/>
          </a:prstGeom>
          <a:solidFill>
            <a:srgbClr val="CECFF2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7474" name="Text Box 34"/>
          <p:cNvSpPr txBox="1">
            <a:spLocks noChangeArrowheads="1"/>
          </p:cNvSpPr>
          <p:nvPr/>
        </p:nvSpPr>
        <p:spPr bwMode="auto">
          <a:xfrm>
            <a:off x="2008188" y="1211263"/>
            <a:ext cx="22256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ReserveBookCopy</a:t>
            </a:r>
          </a:p>
        </p:txBody>
      </p:sp>
      <p:sp>
        <p:nvSpPr>
          <p:cNvPr id="1597475" name="Oval 35"/>
          <p:cNvSpPr>
            <a:spLocks noChangeArrowheads="1"/>
          </p:cNvSpPr>
          <p:nvPr/>
        </p:nvSpPr>
        <p:spPr bwMode="auto">
          <a:xfrm>
            <a:off x="5876925" y="2281238"/>
            <a:ext cx="1528763" cy="452437"/>
          </a:xfrm>
          <a:prstGeom prst="ellipse">
            <a:avLst/>
          </a:prstGeom>
          <a:solidFill>
            <a:srgbClr val="CECFF2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7476" name="Text Box 36"/>
          <p:cNvSpPr txBox="1">
            <a:spLocks noChangeArrowheads="1"/>
          </p:cNvSpPr>
          <p:nvPr/>
        </p:nvSpPr>
        <p:spPr bwMode="auto">
          <a:xfrm>
            <a:off x="5961063" y="2382838"/>
            <a:ext cx="15081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RefuseLoan</a:t>
            </a:r>
          </a:p>
        </p:txBody>
      </p:sp>
      <p:sp>
        <p:nvSpPr>
          <p:cNvPr id="1597477" name="Line 37"/>
          <p:cNvSpPr>
            <a:spLocks noChangeShapeType="1"/>
          </p:cNvSpPr>
          <p:nvPr/>
        </p:nvSpPr>
        <p:spPr bwMode="auto">
          <a:xfrm flipH="1">
            <a:off x="4124325" y="2501900"/>
            <a:ext cx="1754188" cy="93663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478" name="Line 38"/>
          <p:cNvSpPr>
            <a:spLocks noChangeShapeType="1"/>
          </p:cNvSpPr>
          <p:nvPr/>
        </p:nvSpPr>
        <p:spPr bwMode="auto">
          <a:xfrm flipH="1">
            <a:off x="2995613" y="1593850"/>
            <a:ext cx="15875" cy="784225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479" name="Oval 39"/>
          <p:cNvSpPr>
            <a:spLocks noChangeArrowheads="1"/>
          </p:cNvSpPr>
          <p:nvPr/>
        </p:nvSpPr>
        <p:spPr bwMode="auto">
          <a:xfrm>
            <a:off x="912813" y="2903538"/>
            <a:ext cx="247650" cy="166687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480" name="Line 40"/>
          <p:cNvSpPr>
            <a:spLocks noChangeShapeType="1"/>
          </p:cNvSpPr>
          <p:nvPr/>
        </p:nvSpPr>
        <p:spPr bwMode="auto">
          <a:xfrm>
            <a:off x="1044575" y="3090863"/>
            <a:ext cx="0" cy="2333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481" name="Line 41"/>
          <p:cNvSpPr>
            <a:spLocks noChangeShapeType="1"/>
          </p:cNvSpPr>
          <p:nvPr/>
        </p:nvSpPr>
        <p:spPr bwMode="auto">
          <a:xfrm flipH="1">
            <a:off x="825500" y="3324225"/>
            <a:ext cx="219075" cy="2317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482" name="Line 42"/>
          <p:cNvSpPr>
            <a:spLocks noChangeShapeType="1"/>
          </p:cNvSpPr>
          <p:nvPr/>
        </p:nvSpPr>
        <p:spPr bwMode="auto">
          <a:xfrm>
            <a:off x="1058863" y="3346450"/>
            <a:ext cx="219075" cy="2317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483" name="Line 43"/>
          <p:cNvSpPr>
            <a:spLocks noChangeShapeType="1"/>
          </p:cNvSpPr>
          <p:nvPr/>
        </p:nvSpPr>
        <p:spPr bwMode="auto">
          <a:xfrm>
            <a:off x="796925" y="3190875"/>
            <a:ext cx="4953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484" name="Text Box 44"/>
          <p:cNvSpPr txBox="1">
            <a:spLocks noChangeArrowheads="1"/>
          </p:cNvSpPr>
          <p:nvPr/>
        </p:nvSpPr>
        <p:spPr bwMode="auto">
          <a:xfrm>
            <a:off x="587375" y="3609975"/>
            <a:ext cx="102076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Patron</a:t>
            </a:r>
            <a:endParaRPr lang="fr-BE" altLang="en-US" sz="1800" b="0" i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97485" name="Oval 45"/>
          <p:cNvSpPr>
            <a:spLocks noChangeArrowheads="1"/>
          </p:cNvSpPr>
          <p:nvPr/>
        </p:nvSpPr>
        <p:spPr bwMode="auto">
          <a:xfrm>
            <a:off x="912813" y="4759325"/>
            <a:ext cx="247650" cy="1651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486" name="Line 46"/>
          <p:cNvSpPr>
            <a:spLocks noChangeShapeType="1"/>
          </p:cNvSpPr>
          <p:nvPr/>
        </p:nvSpPr>
        <p:spPr bwMode="auto">
          <a:xfrm>
            <a:off x="1044575" y="4946650"/>
            <a:ext cx="0" cy="2317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487" name="Line 47"/>
          <p:cNvSpPr>
            <a:spLocks noChangeShapeType="1"/>
          </p:cNvSpPr>
          <p:nvPr/>
        </p:nvSpPr>
        <p:spPr bwMode="auto">
          <a:xfrm flipH="1">
            <a:off x="825500" y="5178425"/>
            <a:ext cx="219075" cy="2317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488" name="Line 48"/>
          <p:cNvSpPr>
            <a:spLocks noChangeShapeType="1"/>
          </p:cNvSpPr>
          <p:nvPr/>
        </p:nvSpPr>
        <p:spPr bwMode="auto">
          <a:xfrm>
            <a:off x="1058863" y="5200650"/>
            <a:ext cx="219075" cy="2317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489" name="Line 49"/>
          <p:cNvSpPr>
            <a:spLocks noChangeShapeType="1"/>
          </p:cNvSpPr>
          <p:nvPr/>
        </p:nvSpPr>
        <p:spPr bwMode="auto">
          <a:xfrm>
            <a:off x="796925" y="5046663"/>
            <a:ext cx="4953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490" name="Text Box 50"/>
          <p:cNvSpPr txBox="1">
            <a:spLocks noChangeArrowheads="1"/>
          </p:cNvSpPr>
          <p:nvPr/>
        </p:nvSpPr>
        <p:spPr bwMode="auto">
          <a:xfrm>
            <a:off x="425450" y="5464175"/>
            <a:ext cx="1106488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rgbClr val="0000FF"/>
                </a:solidFill>
                <a:effectLst/>
                <a:latin typeface="Arial" pitchFamily="34" charset="0"/>
              </a:rPr>
              <a:t> 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Browser</a:t>
            </a:r>
            <a:endParaRPr lang="fr-BE" altLang="en-US" sz="1800" b="0" i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97491" name="Rectangle 51"/>
          <p:cNvSpPr>
            <a:spLocks noChangeArrowheads="1"/>
          </p:cNvSpPr>
          <p:nvPr/>
        </p:nvSpPr>
        <p:spPr bwMode="auto">
          <a:xfrm>
            <a:off x="1655763" y="1016000"/>
            <a:ext cx="6030912" cy="56086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492" name="Text Box 52"/>
          <p:cNvSpPr txBox="1">
            <a:spLocks noChangeArrowheads="1"/>
          </p:cNvSpPr>
          <p:nvPr/>
        </p:nvSpPr>
        <p:spPr bwMode="auto">
          <a:xfrm>
            <a:off x="3557588" y="6324600"/>
            <a:ext cx="2024062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>
                <a:solidFill>
                  <a:srgbClr val="0000FF"/>
                </a:solidFill>
                <a:effectLst/>
                <a:latin typeface="Arial" pitchFamily="34" charset="0"/>
              </a:rPr>
              <a:t> </a:t>
            </a:r>
            <a:r>
              <a:rPr lang="fr-BE" altLang="en-US" sz="1800" b="0">
                <a:solidFill>
                  <a:schemeClr val="tx1"/>
                </a:solidFill>
                <a:effectLst/>
                <a:latin typeface="Arial" pitchFamily="34" charset="0"/>
              </a:rPr>
              <a:t>LibrarySoftware</a:t>
            </a:r>
            <a:endParaRPr lang="fr-BE" altLang="en-US" sz="1800" b="0" i="1"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97493" name="Line 53"/>
          <p:cNvSpPr>
            <a:spLocks noChangeShapeType="1"/>
          </p:cNvSpPr>
          <p:nvPr/>
        </p:nvSpPr>
        <p:spPr bwMode="auto">
          <a:xfrm flipV="1">
            <a:off x="1525588" y="2767013"/>
            <a:ext cx="742950" cy="5635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494" name="Line 54"/>
          <p:cNvSpPr>
            <a:spLocks noChangeShapeType="1"/>
          </p:cNvSpPr>
          <p:nvPr/>
        </p:nvSpPr>
        <p:spPr bwMode="auto">
          <a:xfrm>
            <a:off x="1438275" y="3451225"/>
            <a:ext cx="771525" cy="4191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495" name="Line 55"/>
          <p:cNvSpPr>
            <a:spLocks noChangeShapeType="1"/>
          </p:cNvSpPr>
          <p:nvPr/>
        </p:nvSpPr>
        <p:spPr bwMode="auto">
          <a:xfrm flipV="1">
            <a:off x="1495425" y="3363913"/>
            <a:ext cx="627063" cy="6508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496" name="Line 56"/>
          <p:cNvSpPr>
            <a:spLocks noChangeShapeType="1"/>
          </p:cNvSpPr>
          <p:nvPr/>
        </p:nvSpPr>
        <p:spPr bwMode="auto">
          <a:xfrm>
            <a:off x="1466850" y="5184775"/>
            <a:ext cx="1004888" cy="5635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497" name="Line 57"/>
          <p:cNvSpPr>
            <a:spLocks noChangeShapeType="1"/>
          </p:cNvSpPr>
          <p:nvPr/>
        </p:nvSpPr>
        <p:spPr bwMode="auto">
          <a:xfrm>
            <a:off x="7059613" y="3992563"/>
            <a:ext cx="846137" cy="43021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498" name="Line 58"/>
          <p:cNvSpPr>
            <a:spLocks noChangeShapeType="1"/>
          </p:cNvSpPr>
          <p:nvPr/>
        </p:nvSpPr>
        <p:spPr bwMode="auto">
          <a:xfrm flipV="1">
            <a:off x="7264400" y="4819650"/>
            <a:ext cx="728663" cy="9715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499" name="Line 59"/>
          <p:cNvSpPr>
            <a:spLocks noChangeShapeType="1"/>
          </p:cNvSpPr>
          <p:nvPr/>
        </p:nvSpPr>
        <p:spPr bwMode="auto">
          <a:xfrm flipV="1">
            <a:off x="7278688" y="4556125"/>
            <a:ext cx="698500" cy="428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500" name="Line 60"/>
          <p:cNvSpPr>
            <a:spLocks noChangeShapeType="1"/>
          </p:cNvSpPr>
          <p:nvPr/>
        </p:nvSpPr>
        <p:spPr bwMode="auto">
          <a:xfrm flipV="1">
            <a:off x="7118350" y="4676775"/>
            <a:ext cx="903288" cy="4857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501" name="Text Box 61"/>
          <p:cNvSpPr txBox="1">
            <a:spLocks noChangeArrowheads="1"/>
          </p:cNvSpPr>
          <p:nvPr/>
        </p:nvSpPr>
        <p:spPr bwMode="auto">
          <a:xfrm>
            <a:off x="5146675" y="1282700"/>
            <a:ext cx="19827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CF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fr-BE" altLang="en-US" sz="1800" b="0" i="1">
                <a:solidFill>
                  <a:schemeClr val="tx2"/>
                </a:solidFill>
                <a:effectLst/>
                <a:latin typeface="Arial" pitchFamily="34" charset="0"/>
              </a:rPr>
              <a:t>precondition</a:t>
            </a:r>
            <a:endParaRPr lang="fr-BE" altLang="en-US" sz="1800" b="0" i="1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597502" name="Line 62"/>
          <p:cNvSpPr>
            <a:spLocks noChangeShapeType="1"/>
          </p:cNvSpPr>
          <p:nvPr/>
        </p:nvSpPr>
        <p:spPr bwMode="auto">
          <a:xfrm flipH="1">
            <a:off x="5713413" y="1552575"/>
            <a:ext cx="263525" cy="6604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503" name="Line 63"/>
          <p:cNvSpPr>
            <a:spLocks noChangeShapeType="1"/>
          </p:cNvSpPr>
          <p:nvPr/>
        </p:nvSpPr>
        <p:spPr bwMode="auto">
          <a:xfrm flipH="1">
            <a:off x="4405313" y="1487488"/>
            <a:ext cx="784225" cy="363537"/>
          </a:xfrm>
          <a:prstGeom prst="line">
            <a:avLst/>
          </a:prstGeom>
          <a:noFill/>
          <a:ln w="9525">
            <a:solidFill>
              <a:schemeClr val="tx2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597504" name="Object 64"/>
          <p:cNvGraphicFramePr>
            <a:graphicFrameLocks noChangeAspect="1"/>
          </p:cNvGraphicFramePr>
          <p:nvPr/>
        </p:nvGraphicFramePr>
        <p:xfrm>
          <a:off x="280988" y="185738"/>
          <a:ext cx="6969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505" name="Clip" r:id="rId4" imgW="3265560" imgH="2722680" progId="MS_ClipArt_Gallery.2">
                  <p:embed/>
                </p:oleObj>
              </mc:Choice>
              <mc:Fallback>
                <p:oleObj name="Clip" r:id="rId4" imgW="3265560" imgH="2722680" progId="MS_ClipArt_Gallery.2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8" y="185738"/>
                        <a:ext cx="6969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5738"/>
            <a:ext cx="8653463" cy="762000"/>
          </a:xfrm>
        </p:spPr>
        <p:txBody>
          <a:bodyPr/>
          <a:lstStyle/>
          <a:p>
            <a:r>
              <a:rPr lang="en-US" altLang="en-US"/>
              <a:t>Modeling system operations:  outline</a:t>
            </a:r>
          </a:p>
        </p:txBody>
      </p:sp>
      <p:sp>
        <p:nvSpPr>
          <p:cNvPr id="160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1266825"/>
            <a:ext cx="8904288" cy="49784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en-US">
                <a:solidFill>
                  <a:srgbClr val="808080"/>
                </a:solidFill>
              </a:rPr>
              <a:t>What are operations?</a:t>
            </a:r>
          </a:p>
          <a:p>
            <a:pPr>
              <a:lnSpc>
                <a:spcPct val="90000"/>
              </a:lnSpc>
            </a:pPr>
            <a:r>
              <a:rPr kumimoji="0" lang="en-US" altLang="en-US">
                <a:solidFill>
                  <a:srgbClr val="808080"/>
                </a:solidFill>
              </a:rPr>
              <a:t>Characterizing system operations</a:t>
            </a:r>
          </a:p>
          <a:p>
            <a:pPr lvl="1">
              <a:lnSpc>
                <a:spcPct val="100000"/>
              </a:lnSpc>
            </a:pPr>
            <a:r>
              <a:rPr kumimoji="0" lang="en-US" altLang="en-US" sz="2000">
                <a:solidFill>
                  <a:srgbClr val="808080"/>
                </a:solidFill>
              </a:rPr>
              <a:t>Operation signature</a:t>
            </a:r>
          </a:p>
          <a:p>
            <a:pPr lvl="1">
              <a:lnSpc>
                <a:spcPct val="90000"/>
              </a:lnSpc>
            </a:pPr>
            <a:r>
              <a:rPr kumimoji="0" lang="en-US" altLang="en-US" sz="2000">
                <a:solidFill>
                  <a:srgbClr val="808080"/>
                </a:solidFill>
              </a:rPr>
              <a:t>Domain pre- and postconditions</a:t>
            </a:r>
          </a:p>
          <a:p>
            <a:pPr lvl="1">
              <a:lnSpc>
                <a:spcPct val="90000"/>
              </a:lnSpc>
            </a:pPr>
            <a:r>
              <a:rPr kumimoji="0" lang="en-US" altLang="en-US" sz="2000">
                <a:solidFill>
                  <a:srgbClr val="808080"/>
                </a:solidFill>
              </a:rPr>
              <a:t>Operation performer</a:t>
            </a:r>
            <a:endParaRPr kumimoji="0" lang="en-US" altLang="en-US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</a:pPr>
            <a:r>
              <a:rPr kumimoji="0" lang="en-US" altLang="en-US">
                <a:solidFill>
                  <a:srgbClr val="808080"/>
                </a:solidFill>
              </a:rPr>
              <a:t>Goal operationalization</a:t>
            </a:r>
          </a:p>
          <a:p>
            <a:pPr lvl="1">
              <a:lnSpc>
                <a:spcPct val="100000"/>
              </a:lnSpc>
            </a:pPr>
            <a:r>
              <a:rPr kumimoji="0" lang="en-US" altLang="en-US" sz="2000">
                <a:solidFill>
                  <a:srgbClr val="808080"/>
                </a:solidFill>
              </a:rPr>
              <a:t>Required pre-, post-, trigger conditions for goal satisfaction</a:t>
            </a:r>
          </a:p>
          <a:p>
            <a:pPr lvl="1">
              <a:lnSpc>
                <a:spcPct val="90000"/>
              </a:lnSpc>
            </a:pPr>
            <a:r>
              <a:rPr kumimoji="0" lang="en-US" altLang="en-US" sz="2000">
                <a:solidFill>
                  <a:srgbClr val="808080"/>
                </a:solidFill>
              </a:rPr>
              <a:t>Agent commitments</a:t>
            </a:r>
          </a:p>
          <a:p>
            <a:pPr lvl="1">
              <a:lnSpc>
                <a:spcPct val="90000"/>
              </a:lnSpc>
            </a:pPr>
            <a:r>
              <a:rPr kumimoji="0" lang="en-US" altLang="en-US" sz="2000">
                <a:solidFill>
                  <a:srgbClr val="808080"/>
                </a:solidFill>
              </a:rPr>
              <a:t>Goal operationalization and satisfaction arguments</a:t>
            </a:r>
          </a:p>
          <a:p>
            <a:pPr>
              <a:lnSpc>
                <a:spcPct val="90000"/>
              </a:lnSpc>
            </a:pPr>
            <a:r>
              <a:rPr kumimoji="0" lang="en-US" altLang="en-US">
                <a:solidFill>
                  <a:srgbClr val="808080"/>
                </a:solidFill>
              </a:rPr>
              <a:t>Goals, agents, objects &amp; operations: the semantic picture</a:t>
            </a:r>
            <a:endParaRPr kumimoji="0" lang="en-US" altLang="en-US" b="1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</a:pPr>
            <a:r>
              <a:rPr kumimoji="0" lang="en-US" altLang="en-US">
                <a:solidFill>
                  <a:srgbClr val="808080"/>
                </a:solidFill>
              </a:rPr>
              <a:t>Representing operation models</a:t>
            </a:r>
          </a:p>
          <a:p>
            <a:pPr lvl="1">
              <a:lnSpc>
                <a:spcPct val="100000"/>
              </a:lnSpc>
            </a:pPr>
            <a:r>
              <a:rPr kumimoji="0" lang="en-US" altLang="en-US" sz="2000">
                <a:solidFill>
                  <a:srgbClr val="808080"/>
                </a:solidFill>
              </a:rPr>
              <a:t>Operationalization diagrams</a:t>
            </a:r>
          </a:p>
          <a:p>
            <a:pPr lvl="1">
              <a:lnSpc>
                <a:spcPct val="90000"/>
              </a:lnSpc>
            </a:pPr>
            <a:r>
              <a:rPr kumimoji="0" lang="en-US" altLang="en-US" sz="2000">
                <a:solidFill>
                  <a:srgbClr val="808080"/>
                </a:solidFill>
              </a:rPr>
              <a:t>UML use case diagrams</a:t>
            </a:r>
            <a:endParaRPr kumimoji="0" lang="en-US" altLang="en-US">
              <a:solidFill>
                <a:srgbClr val="808080"/>
              </a:solidFill>
            </a:endParaRPr>
          </a:p>
          <a:p>
            <a:pPr>
              <a:lnSpc>
                <a:spcPct val="80000"/>
              </a:lnSpc>
            </a:pPr>
            <a:r>
              <a:rPr kumimoji="0" lang="en-US" altLang="en-US"/>
              <a:t>Building operation models:  heuristics &amp; derivation rules</a:t>
            </a:r>
          </a:p>
        </p:txBody>
      </p:sp>
      <p:pic>
        <p:nvPicPr>
          <p:cNvPr id="1609732" name="Picture 4" descr="C:\Program Files\Microsoft Office\Clipart\Popular\MAGNIFY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6022975"/>
            <a:ext cx="465137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0288" y="185738"/>
            <a:ext cx="7927975" cy="762000"/>
          </a:xfrm>
        </p:spPr>
        <p:txBody>
          <a:bodyPr/>
          <a:lstStyle/>
          <a:p>
            <a:r>
              <a:rPr lang="fr-BE" altLang="en-US"/>
              <a:t>Derive operations from goal fluents</a:t>
            </a:r>
            <a:endParaRPr lang="en-US" altLang="en-US"/>
          </a:p>
        </p:txBody>
      </p:sp>
      <p:sp>
        <p:nvSpPr>
          <p:cNvPr id="160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982663"/>
            <a:ext cx="8751887" cy="2714625"/>
          </a:xfrm>
        </p:spPr>
        <p:txBody>
          <a:bodyPr/>
          <a:lstStyle/>
          <a:p>
            <a:r>
              <a:rPr lang="fr-BE" altLang="en-US"/>
              <a:t>For each behavioral goal:  list atomic conditions </a:t>
            </a:r>
            <a:r>
              <a:rPr lang="fr-BE" altLang="en-US" i="1"/>
              <a:t>F</a:t>
            </a:r>
            <a:r>
              <a:rPr lang="fr-BE" altLang="en-US"/>
              <a:t> in its spec</a:t>
            </a:r>
          </a:p>
          <a:p>
            <a:pPr>
              <a:lnSpc>
                <a:spcPct val="100000"/>
              </a:lnSpc>
            </a:pPr>
            <a:r>
              <a:rPr lang="fr-BE" altLang="en-US"/>
              <a:t>For each </a:t>
            </a:r>
            <a:r>
              <a:rPr lang="fr-BE" altLang="en-US" i="1"/>
              <a:t>F</a:t>
            </a:r>
            <a:r>
              <a:rPr lang="fr-BE" altLang="en-US"/>
              <a:t>,  look for ...</a:t>
            </a:r>
          </a:p>
          <a:p>
            <a:pPr lvl="1"/>
            <a:r>
              <a:rPr lang="fr-BE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initiating operation</a:t>
            </a:r>
            <a:r>
              <a:rPr lang="fr-BE" altLang="en-US"/>
              <a:t>:  makes </a:t>
            </a:r>
            <a:r>
              <a:rPr lang="fr-BE" altLang="en-US" i="1"/>
              <a:t>F</a:t>
            </a:r>
            <a:r>
              <a:rPr lang="fr-BE" altLang="en-US"/>
              <a:t> </a:t>
            </a:r>
            <a:r>
              <a:rPr lang="fr-BE" altLang="en-US" b="1"/>
              <a:t>true</a:t>
            </a:r>
            <a:r>
              <a:rPr lang="fr-BE" altLang="en-US"/>
              <a:t> when </a:t>
            </a:r>
            <a:r>
              <a:rPr lang="fr-BE" altLang="en-US" i="1"/>
              <a:t>F</a:t>
            </a:r>
            <a:r>
              <a:rPr lang="fr-BE" altLang="en-US"/>
              <a:t> was </a:t>
            </a:r>
            <a:r>
              <a:rPr lang="fr-BE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false</a:t>
            </a:r>
          </a:p>
          <a:p>
            <a:pPr lvl="2">
              <a:lnSpc>
                <a:spcPct val="100000"/>
              </a:lnSpc>
            </a:pPr>
            <a:r>
              <a:rPr lang="fr-BE" altLang="en-US"/>
              <a:t>       </a:t>
            </a:r>
            <a:r>
              <a:rPr lang="fr-BE" altLang="en-US" b="1">
                <a:solidFill>
                  <a:srgbClr val="CC00FF"/>
                </a:solidFill>
              </a:rPr>
              <a:t>=&gt;</a:t>
            </a:r>
            <a:r>
              <a:rPr lang="fr-BE" altLang="en-US"/>
              <a:t>  DomPre =  </a:t>
            </a:r>
            <a:r>
              <a:rPr lang="fr-BE" altLang="en-US" b="1"/>
              <a:t>not</a:t>
            </a:r>
            <a:r>
              <a:rPr lang="fr-BE" altLang="en-US" sz="1200"/>
              <a:t> </a:t>
            </a:r>
            <a:r>
              <a:rPr lang="fr-BE" altLang="en-US" i="1"/>
              <a:t>F</a:t>
            </a:r>
            <a:r>
              <a:rPr lang="fr-BE" altLang="en-US"/>
              <a:t>,   DomPost =  </a:t>
            </a:r>
            <a:r>
              <a:rPr lang="fr-BE" altLang="en-US" i="1"/>
              <a:t>F</a:t>
            </a:r>
          </a:p>
          <a:p>
            <a:pPr lvl="1">
              <a:lnSpc>
                <a:spcPct val="100000"/>
              </a:lnSpc>
            </a:pPr>
            <a:r>
              <a:rPr lang="fr-BE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terminating operation</a:t>
            </a:r>
            <a:r>
              <a:rPr lang="fr-BE" altLang="en-US"/>
              <a:t>:  makes </a:t>
            </a:r>
            <a:r>
              <a:rPr lang="fr-BE" altLang="en-US" i="1"/>
              <a:t>F</a:t>
            </a:r>
            <a:r>
              <a:rPr lang="fr-BE" altLang="en-US"/>
              <a:t> </a:t>
            </a:r>
            <a:r>
              <a:rPr lang="fr-BE" altLang="en-US" b="1"/>
              <a:t>false</a:t>
            </a:r>
            <a:r>
              <a:rPr lang="fr-BE" altLang="en-US"/>
              <a:t> when </a:t>
            </a:r>
            <a:r>
              <a:rPr lang="fr-BE" altLang="en-US" i="1"/>
              <a:t>F</a:t>
            </a:r>
            <a:r>
              <a:rPr lang="fr-BE" altLang="en-US"/>
              <a:t> was </a:t>
            </a:r>
            <a:r>
              <a:rPr lang="fr-BE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true</a:t>
            </a:r>
          </a:p>
          <a:p>
            <a:pPr lvl="2"/>
            <a:r>
              <a:rPr lang="fr-BE" altLang="en-US" b="1">
                <a:solidFill>
                  <a:srgbClr val="CC00FF"/>
                </a:solidFill>
              </a:rPr>
              <a:t>     =&gt;</a:t>
            </a:r>
            <a:r>
              <a:rPr lang="fr-BE" altLang="en-US"/>
              <a:t>  DomPre =  </a:t>
            </a:r>
            <a:r>
              <a:rPr lang="fr-BE" altLang="en-US" i="1"/>
              <a:t>F</a:t>
            </a:r>
            <a:r>
              <a:rPr lang="fr-BE" altLang="en-US"/>
              <a:t>,   DomPost = </a:t>
            </a:r>
            <a:r>
              <a:rPr lang="fr-BE" altLang="en-US" b="1"/>
              <a:t>not</a:t>
            </a:r>
            <a:r>
              <a:rPr lang="fr-BE" altLang="en-US" sz="1200"/>
              <a:t> </a:t>
            </a:r>
            <a:r>
              <a:rPr lang="fr-BE" altLang="en-US" i="1"/>
              <a:t>F</a:t>
            </a:r>
            <a:endParaRPr lang="en-US" altLang="en-US" i="1"/>
          </a:p>
        </p:txBody>
      </p:sp>
      <p:pic>
        <p:nvPicPr>
          <p:cNvPr id="1607684" name="Picture 4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146050"/>
            <a:ext cx="839787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07688" name="Object 8"/>
          <p:cNvGraphicFramePr>
            <a:graphicFrameLocks noChangeAspect="1"/>
          </p:cNvGraphicFramePr>
          <p:nvPr/>
        </p:nvGraphicFramePr>
        <p:xfrm>
          <a:off x="771525" y="3760788"/>
          <a:ext cx="7947025" cy="280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689" name="Picture" r:id="rId5" imgW="4410000" imgH="1734120" progId="Word.Picture.8">
                  <p:embed/>
                </p:oleObj>
              </mc:Choice>
              <mc:Fallback>
                <p:oleObj name="Picture" r:id="rId5" imgW="4410000" imgH="1734120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3760788"/>
                        <a:ext cx="7947025" cy="280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84250" y="185738"/>
            <a:ext cx="8088313" cy="762000"/>
          </a:xfrm>
        </p:spPr>
        <p:txBody>
          <a:bodyPr/>
          <a:lstStyle/>
          <a:p>
            <a:r>
              <a:rPr lang="en-US" altLang="en-US">
                <a:cs typeface="Times New Roman" pitchFamily="18" charset="0"/>
              </a:rPr>
              <a:t>Identify operations from interaction scenarios</a:t>
            </a:r>
            <a:r>
              <a:rPr lang="en-US" altLang="en-US"/>
              <a:t> </a:t>
            </a:r>
          </a:p>
        </p:txBody>
      </p:sp>
      <p:sp>
        <p:nvSpPr>
          <p:cNvPr id="162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955675"/>
            <a:ext cx="8751887" cy="24923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BE" altLang="en-US" sz="2000"/>
              <a:t>For each interaction event in a scenario ...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  <a:buFontTx/>
              <a:buNone/>
            </a:pPr>
            <a:r>
              <a:rPr lang="fr-BE" altLang="en-US" sz="2000">
                <a:solidFill>
                  <a:srgbClr val="CC00FF"/>
                </a:solidFill>
              </a:rPr>
              <a:t>?</a:t>
            </a:r>
            <a:r>
              <a:rPr lang="fr-BE" altLang="en-US" sz="2000"/>
              <a:t>  is this an operation application by the source agent with output monitored by the target agent </a:t>
            </a:r>
            <a:r>
              <a:rPr lang="fr-BE" altLang="en-US" sz="2000">
                <a:solidFill>
                  <a:srgbClr val="CC00FF"/>
                </a:solidFill>
              </a:rPr>
              <a:t>?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  <a:buFontTx/>
              <a:buNone/>
            </a:pPr>
            <a:r>
              <a:rPr lang="fr-BE" altLang="en-US" sz="2000">
                <a:solidFill>
                  <a:srgbClr val="CC00FF"/>
                </a:solidFill>
              </a:rPr>
              <a:t>?</a:t>
            </a:r>
            <a:r>
              <a:rPr lang="fr-BE" altLang="en-US" sz="2000"/>
              <a:t>  what is the atomic condition characterizing the interaction on the source agent timeline...</a:t>
            </a:r>
          </a:p>
          <a:p>
            <a:pPr lvl="2">
              <a:lnSpc>
                <a:spcPct val="80000"/>
              </a:lnSpc>
              <a:buFontTx/>
              <a:buChar char="•"/>
            </a:pPr>
            <a:r>
              <a:rPr lang="fr-BE" altLang="en-US"/>
              <a:t>right before interaction  </a:t>
            </a:r>
            <a:r>
              <a:rPr lang="fr-BE" altLang="en-US">
                <a:solidFill>
                  <a:srgbClr val="CC00FF"/>
                </a:solidFill>
              </a:rPr>
              <a:t>=&gt;</a:t>
            </a:r>
            <a:r>
              <a:rPr lang="fr-BE" altLang="en-US"/>
              <a:t>  DomPre</a:t>
            </a:r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fr-BE" altLang="en-US"/>
              <a:t>right after interaction  </a:t>
            </a:r>
            <a:r>
              <a:rPr lang="fr-BE" altLang="en-US">
                <a:solidFill>
                  <a:srgbClr val="CC00FF"/>
                </a:solidFill>
              </a:rPr>
              <a:t>=&gt;</a:t>
            </a:r>
            <a:r>
              <a:rPr lang="fr-BE" altLang="en-US"/>
              <a:t>  DomPost</a:t>
            </a:r>
          </a:p>
        </p:txBody>
      </p:sp>
      <p:pic>
        <p:nvPicPr>
          <p:cNvPr id="1623044" name="Picture 4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117475"/>
            <a:ext cx="839787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23046" name="Object 6"/>
          <p:cNvGraphicFramePr>
            <a:graphicFrameLocks/>
          </p:cNvGraphicFramePr>
          <p:nvPr/>
        </p:nvGraphicFramePr>
        <p:xfrm>
          <a:off x="671513" y="3570288"/>
          <a:ext cx="8389937" cy="312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047" name="Picture" r:id="rId5" imgW="6120720" imgH="1913760" progId="Word.Picture.8">
                  <p:embed/>
                </p:oleObj>
              </mc:Choice>
              <mc:Fallback>
                <p:oleObj name="Picture" r:id="rId5" imgW="6120720" imgH="1913760" progId="Word.Picture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3570288"/>
                        <a:ext cx="8389937" cy="312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803275" y="228600"/>
            <a:ext cx="8154988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fr-BE" altLang="en-US" sz="2600"/>
              <a:t>Strengthen DomPre, DomPost with conditions required by goals</a:t>
            </a:r>
            <a:endParaRPr kumimoji="0" lang="en-US" altLang="en-US" sz="2600"/>
          </a:p>
        </p:txBody>
      </p:sp>
      <p:sp>
        <p:nvSpPr>
          <p:cNvPr id="160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1338263"/>
            <a:ext cx="8972550" cy="4978400"/>
          </a:xfrm>
        </p:spPr>
        <p:txBody>
          <a:bodyPr/>
          <a:lstStyle/>
          <a:p>
            <a:r>
              <a:rPr lang="fr-BE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Identify required permissions</a:t>
            </a:r>
            <a:r>
              <a:rPr lang="fr-BE" altLang="en-US" sz="2000"/>
              <a:t>:  if an operation's DomPost effect can violate a goal </a:t>
            </a:r>
            <a:r>
              <a:rPr lang="fr-BE" altLang="en-US" sz="2000" i="1"/>
              <a:t>G</a:t>
            </a:r>
            <a:r>
              <a:rPr lang="fr-BE" altLang="en-US" sz="2000"/>
              <a:t> under condition </a:t>
            </a:r>
            <a:r>
              <a:rPr lang="fr-BE" altLang="en-US" sz="2000" i="1"/>
              <a:t>C </a:t>
            </a:r>
            <a:r>
              <a:rPr lang="fr-BE" altLang="en-US" sz="2000"/>
              <a:t>...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BE" altLang="en-US" sz="2000"/>
              <a:t>	</a:t>
            </a:r>
            <a:r>
              <a:rPr lang="fr-BE" altLang="en-US" sz="2000">
                <a:solidFill>
                  <a:srgbClr val="CC00FF"/>
                </a:solidFill>
              </a:rPr>
              <a:t>=&gt;</a:t>
            </a:r>
            <a:r>
              <a:rPr lang="fr-BE" altLang="en-US" sz="2000"/>
              <a:t>   </a:t>
            </a:r>
            <a:r>
              <a:rPr lang="fr-BE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ReqPre</a:t>
            </a:r>
            <a:r>
              <a:rPr lang="fr-BE" altLang="en-US" sz="2000"/>
              <a:t> for </a:t>
            </a:r>
            <a:r>
              <a:rPr lang="fr-BE" altLang="en-US" sz="2000" i="1"/>
              <a:t>G:</a:t>
            </a:r>
            <a:r>
              <a:rPr lang="fr-BE" altLang="en-US" sz="2000"/>
              <a:t>  </a:t>
            </a:r>
            <a:r>
              <a:rPr lang="fr-BE" altLang="en-US" sz="200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not</a:t>
            </a:r>
            <a:r>
              <a:rPr lang="fr-BE" altLang="en-US" sz="2000">
                <a:solidFill>
                  <a:srgbClr val="CC00FF"/>
                </a:solidFill>
              </a:rPr>
              <a:t> </a:t>
            </a:r>
            <a:r>
              <a:rPr lang="fr-BE" altLang="en-US" sz="2000" i="1">
                <a:solidFill>
                  <a:srgbClr val="CC00FF"/>
                </a:solidFill>
              </a:rPr>
              <a:t>C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fr-BE" altLang="en-US" i="1">
                <a:solidFill>
                  <a:srgbClr val="CC00FF"/>
                </a:solidFill>
              </a:rPr>
              <a:t>	</a:t>
            </a:r>
            <a:r>
              <a:rPr lang="fr-BE" altLang="en-US" sz="1800">
                <a:solidFill>
                  <a:srgbClr val="009999"/>
                </a:solidFill>
              </a:rPr>
              <a:t>e.g. </a:t>
            </a:r>
            <a:r>
              <a:rPr lang="fr-BE" altLang="en-US" sz="1800">
                <a:solidFill>
                  <a:srgbClr val="5F5F5F"/>
                </a:solidFill>
                <a:latin typeface="Arial" pitchFamily="34" charset="0"/>
              </a:rPr>
              <a:t>OpenDoors</a:t>
            </a:r>
            <a:r>
              <a:rPr lang="fr-BE" altLang="en-US" sz="1800">
                <a:solidFill>
                  <a:srgbClr val="009999"/>
                </a:solidFill>
              </a:rPr>
              <a:t>:   ReqPre for "</a:t>
            </a:r>
            <a:r>
              <a:rPr lang="en-AU" altLang="en-US" sz="1800">
                <a:solidFill>
                  <a:srgbClr val="009999"/>
                </a:solidFill>
                <a:latin typeface="Arial" pitchFamily="34" charset="0"/>
                <a:cs typeface="Arial" pitchFamily="34" charset="0"/>
              </a:rPr>
              <a:t>Moving </a:t>
            </a:r>
            <a:r>
              <a:rPr lang="en-AU" altLang="en-US" sz="1800">
                <a:solidFill>
                  <a:srgbClr val="009999"/>
                </a:solidFill>
                <a:latin typeface="Symbol" pitchFamily="18" charset="2"/>
                <a:cs typeface="Times New Roman" pitchFamily="18" charset="0"/>
              </a:rPr>
              <a:t>® </a:t>
            </a:r>
            <a:r>
              <a:rPr lang="en-AU" altLang="en-US" sz="1800">
                <a:solidFill>
                  <a:srgbClr val="009999"/>
                </a:solidFill>
                <a:latin typeface="Arial" pitchFamily="34" charset="0"/>
                <a:cs typeface="Arial" pitchFamily="34" charset="0"/>
              </a:rPr>
              <a:t>Closed"</a:t>
            </a:r>
            <a:r>
              <a:rPr lang="fr-BE" altLang="en-US" sz="1800">
                <a:solidFill>
                  <a:srgbClr val="009999"/>
                </a:solidFill>
              </a:rPr>
              <a:t>:  </a:t>
            </a:r>
            <a:r>
              <a:rPr lang="fr-BE" altLang="en-US" sz="1800" b="1">
                <a:solidFill>
                  <a:srgbClr val="5F5F5F"/>
                </a:solidFill>
                <a:latin typeface="Arial" pitchFamily="34" charset="0"/>
              </a:rPr>
              <a:t>not</a:t>
            </a:r>
            <a:r>
              <a:rPr lang="fr-BE" altLang="en-US" sz="1800">
                <a:solidFill>
                  <a:srgbClr val="5F5F5F"/>
                </a:solidFill>
                <a:latin typeface="Arial" pitchFamily="34" charset="0"/>
              </a:rPr>
              <a:t> Moving</a:t>
            </a:r>
            <a:r>
              <a:rPr lang="fr-BE" altLang="en-US" sz="2000">
                <a:solidFill>
                  <a:srgbClr val="009999"/>
                </a:solidFill>
              </a:rPr>
              <a:t>	</a:t>
            </a:r>
          </a:p>
          <a:p>
            <a:pPr>
              <a:spcBef>
                <a:spcPct val="60000"/>
              </a:spcBef>
            </a:pPr>
            <a:r>
              <a:rPr lang="fr-BE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Identify required obligations</a:t>
            </a:r>
            <a:r>
              <a:rPr lang="fr-BE" altLang="en-US" sz="2000"/>
              <a:t>:  if an operation's DomPost effect is prescribed by a goal </a:t>
            </a:r>
            <a:r>
              <a:rPr lang="fr-BE" altLang="en-US" sz="2000" i="1"/>
              <a:t>G</a:t>
            </a:r>
            <a:r>
              <a:rPr lang="fr-BE" altLang="en-US" sz="2000"/>
              <a:t> to hold whenever condition </a:t>
            </a:r>
            <a:r>
              <a:rPr lang="fr-BE" altLang="en-US" sz="2000" i="1"/>
              <a:t>C </a:t>
            </a:r>
            <a:r>
              <a:rPr lang="fr-BE" altLang="en-US" sz="2000"/>
              <a:t>gets true ...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fr-BE" altLang="en-US" sz="2000"/>
              <a:t>	</a:t>
            </a:r>
            <a:r>
              <a:rPr lang="fr-BE" altLang="en-US" sz="2000">
                <a:solidFill>
                  <a:srgbClr val="CC00FF"/>
                </a:solidFill>
              </a:rPr>
              <a:t>=&gt;</a:t>
            </a:r>
            <a:r>
              <a:rPr lang="fr-BE" altLang="en-US" sz="2000"/>
              <a:t>   </a:t>
            </a:r>
            <a:r>
              <a:rPr lang="fr-BE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ReqTrig</a:t>
            </a:r>
            <a:r>
              <a:rPr lang="fr-BE" altLang="en-US" sz="2000"/>
              <a:t> for </a:t>
            </a:r>
            <a:r>
              <a:rPr lang="fr-BE" altLang="en-US" sz="2000" i="1"/>
              <a:t>G:</a:t>
            </a:r>
            <a:r>
              <a:rPr lang="fr-BE" altLang="en-US" sz="2000"/>
              <a:t>  </a:t>
            </a:r>
            <a:r>
              <a:rPr lang="fr-BE" altLang="en-US" sz="2000" i="1">
                <a:solidFill>
                  <a:srgbClr val="CC00FF"/>
                </a:solidFill>
              </a:rPr>
              <a:t>C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altLang="en-US" sz="2000">
                <a:solidFill>
                  <a:srgbClr val="009999"/>
                </a:solidFill>
              </a:rPr>
              <a:t>     </a:t>
            </a:r>
            <a:r>
              <a:rPr lang="fr-BE" altLang="en-US" sz="1800">
                <a:solidFill>
                  <a:srgbClr val="009999"/>
                </a:solidFill>
              </a:rPr>
              <a:t>e.g. </a:t>
            </a:r>
            <a:r>
              <a:rPr lang="fr-BE" altLang="en-US" sz="1800">
                <a:solidFill>
                  <a:srgbClr val="5F5F5F"/>
                </a:solidFill>
                <a:latin typeface="Arial" pitchFamily="34" charset="0"/>
              </a:rPr>
              <a:t>OpenDoors</a:t>
            </a:r>
            <a:r>
              <a:rPr lang="fr-BE" altLang="en-US" sz="1800">
                <a:solidFill>
                  <a:srgbClr val="009999"/>
                </a:solidFill>
              </a:rPr>
              <a:t>:  ReqTrig for "</a:t>
            </a:r>
            <a:r>
              <a:rPr lang="en-AU" altLang="en-US" sz="1800">
                <a:solidFill>
                  <a:srgbClr val="009999"/>
                </a:solidFill>
                <a:latin typeface="Arial" pitchFamily="34" charset="0"/>
                <a:cs typeface="Arial" pitchFamily="34" charset="0"/>
              </a:rPr>
              <a:t>StoppedAtPlatform </a:t>
            </a:r>
            <a:r>
              <a:rPr lang="en-AU" altLang="en-US" sz="1800">
                <a:solidFill>
                  <a:srgbClr val="009999"/>
                </a:solidFill>
                <a:latin typeface="Symbol" pitchFamily="18" charset="2"/>
                <a:cs typeface="Times New Roman" pitchFamily="18" charset="0"/>
              </a:rPr>
              <a:t>® </a:t>
            </a:r>
            <a:r>
              <a:rPr lang="en-AU" altLang="en-US" sz="1800">
                <a:solidFill>
                  <a:srgbClr val="009999"/>
                </a:solidFill>
                <a:latin typeface="Arial" pitchFamily="34" charset="0"/>
                <a:cs typeface="Arial" pitchFamily="34" charset="0"/>
              </a:rPr>
              <a:t>Open"</a:t>
            </a:r>
            <a:r>
              <a:rPr lang="fr-BE" altLang="en-US" sz="1800">
                <a:solidFill>
                  <a:srgbClr val="009999"/>
                </a:solidFill>
              </a:rPr>
              <a:t>:  </a:t>
            </a:r>
            <a:r>
              <a:rPr lang="en-AU" altLang="en-US" sz="180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StoppedAtPlatform</a:t>
            </a:r>
            <a:endParaRPr lang="fr-BE" altLang="en-US" sz="1800">
              <a:solidFill>
                <a:srgbClr val="5F5F5F"/>
              </a:solidFill>
            </a:endParaRPr>
          </a:p>
          <a:p>
            <a:pPr>
              <a:spcBef>
                <a:spcPct val="60000"/>
              </a:spcBef>
            </a:pPr>
            <a:r>
              <a:rPr lang="fr-BE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Identify required additional effects</a:t>
            </a:r>
            <a:r>
              <a:rPr lang="fr-BE" altLang="en-US" sz="2000"/>
              <a:t>:  if an operation's DomPost is not sufficient to ensure the target condition </a:t>
            </a:r>
            <a:r>
              <a:rPr lang="fr-BE" altLang="en-US" sz="2000" i="1"/>
              <a:t>T</a:t>
            </a:r>
            <a:r>
              <a:rPr lang="fr-BE" altLang="en-US" sz="2000"/>
              <a:t> of goal </a:t>
            </a:r>
            <a:r>
              <a:rPr lang="fr-BE" altLang="en-US" sz="2000" i="1"/>
              <a:t>G ...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fr-BE" altLang="en-US" sz="2000"/>
              <a:t>	</a:t>
            </a:r>
            <a:r>
              <a:rPr lang="fr-BE" altLang="en-US" sz="2000">
                <a:solidFill>
                  <a:srgbClr val="CC00FF"/>
                </a:solidFill>
              </a:rPr>
              <a:t>=&gt;</a:t>
            </a:r>
            <a:r>
              <a:rPr lang="fr-BE" altLang="en-US" sz="2000"/>
              <a:t>   </a:t>
            </a:r>
            <a:r>
              <a:rPr lang="fr-BE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ReqPost</a:t>
            </a:r>
            <a:r>
              <a:rPr lang="fr-BE" altLang="en-US" sz="2000"/>
              <a:t> for </a:t>
            </a:r>
            <a:r>
              <a:rPr lang="fr-BE" altLang="en-US" sz="2000" i="1"/>
              <a:t>G:</a:t>
            </a:r>
            <a:r>
              <a:rPr lang="fr-BE" altLang="en-US" sz="2000"/>
              <a:t>  </a:t>
            </a:r>
            <a:r>
              <a:rPr lang="fr-BE" altLang="en-US" sz="2000">
                <a:solidFill>
                  <a:srgbClr val="CC00FF"/>
                </a:solidFill>
              </a:rPr>
              <a:t>missing subcondition</a:t>
            </a:r>
            <a:r>
              <a:rPr lang="fr-BE" altLang="en-US" sz="2000"/>
              <a:t> from </a:t>
            </a:r>
            <a:r>
              <a:rPr lang="fr-BE" altLang="en-US" sz="2000" i="1"/>
              <a:t>T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fr-BE" altLang="en-US" sz="1800">
                <a:solidFill>
                  <a:srgbClr val="009999"/>
                </a:solidFill>
              </a:rPr>
              <a:t>     e.g. </a:t>
            </a:r>
            <a:r>
              <a:rPr lang="fr-BE" altLang="en-US" sz="1800">
                <a:solidFill>
                  <a:srgbClr val="5F5F5F"/>
                </a:solidFill>
                <a:latin typeface="Arial" pitchFamily="34" charset="0"/>
              </a:rPr>
              <a:t>PlanMeeting</a:t>
            </a:r>
            <a:r>
              <a:rPr lang="fr-BE" altLang="en-US" sz="1800">
                <a:solidFill>
                  <a:srgbClr val="009999"/>
                </a:solidFill>
              </a:rPr>
              <a:t>:   ReqPost for ConvenientMeeting:  </a:t>
            </a:r>
            <a:r>
              <a:rPr lang="fr-BE" altLang="en-US" sz="1800">
                <a:solidFill>
                  <a:srgbClr val="5F5F5F"/>
                </a:solidFill>
                <a:latin typeface="Arial" pitchFamily="34" charset="0"/>
              </a:rPr>
              <a:t>date </a:t>
            </a:r>
            <a:r>
              <a:rPr lang="fr-BE" altLang="en-US" sz="1800" b="1">
                <a:solidFill>
                  <a:srgbClr val="5F5F5F"/>
                </a:solidFill>
                <a:latin typeface="Arial" pitchFamily="34" charset="0"/>
              </a:rPr>
              <a:t>not</a:t>
            </a:r>
            <a:r>
              <a:rPr lang="fr-BE" altLang="en-US" sz="1800">
                <a:solidFill>
                  <a:srgbClr val="5F5F5F"/>
                </a:solidFill>
                <a:latin typeface="Arial" pitchFamily="34" charset="0"/>
              </a:rPr>
              <a:t> in excluded dates</a:t>
            </a:r>
            <a:endParaRPr lang="en-US" altLang="en-US" sz="1800">
              <a:solidFill>
                <a:srgbClr val="5F5F5F"/>
              </a:solidFill>
              <a:latin typeface="Arial" pitchFamily="34" charset="0"/>
            </a:endParaRPr>
          </a:p>
        </p:txBody>
      </p:sp>
      <p:pic>
        <p:nvPicPr>
          <p:cNvPr id="1608708" name="Picture 4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146050"/>
            <a:ext cx="839787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653463" cy="76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0" lang="en-US" altLang="en-US"/>
              <a:t>Generating use case diagrams from operationalization diagrams</a:t>
            </a:r>
          </a:p>
        </p:txBody>
      </p:sp>
      <p:sp>
        <p:nvSpPr>
          <p:cNvPr id="162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397000"/>
            <a:ext cx="8751887" cy="4271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fr-BE" altLang="en-US" sz="2000" b="1">
                <a:latin typeface="Arial" pitchFamily="34" charset="0"/>
                <a:cs typeface="Times New Roman" pitchFamily="18" charset="0"/>
              </a:rPr>
              <a:t>Fo</a:t>
            </a:r>
            <a:r>
              <a:rPr lang="en-US" altLang="en-US" sz="2000" b="1">
                <a:latin typeface="Arial" pitchFamily="34" charset="0"/>
                <a:cs typeface="Times New Roman" pitchFamily="18" charset="0"/>
              </a:rPr>
              <a:t>r each</a:t>
            </a:r>
            <a:r>
              <a:rPr lang="en-US" altLang="en-US" sz="2000">
                <a:latin typeface="Arial" pitchFamily="34" charset="0"/>
                <a:cs typeface="Times New Roman" pitchFamily="18" charset="0"/>
              </a:rPr>
              <a:t> agent </a:t>
            </a:r>
            <a:r>
              <a:rPr lang="en-US" altLang="en-US" sz="2000" i="1">
                <a:latin typeface="Arial" pitchFamily="34" charset="0"/>
                <a:cs typeface="Times New Roman" pitchFamily="18" charset="0"/>
              </a:rPr>
              <a:t>ag</a:t>
            </a:r>
            <a:r>
              <a:rPr lang="en-US" altLang="en-US" sz="2000">
                <a:latin typeface="Arial" pitchFamily="34" charset="0"/>
                <a:cs typeface="Times New Roman" pitchFamily="18" charset="0"/>
              </a:rPr>
              <a:t> in agent diagram</a:t>
            </a:r>
            <a:r>
              <a:rPr lang="fr-BE" altLang="en-US" sz="2000">
                <a:latin typeface="Arial" pitchFamily="34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fr-BE" altLang="en-US" sz="2000">
                <a:latin typeface="Arial" pitchFamily="34" charset="0"/>
                <a:cs typeface="Times New Roman" pitchFamily="18" charset="0"/>
              </a:rPr>
              <a:t>   </a:t>
            </a:r>
            <a:r>
              <a:rPr lang="en-US" altLang="en-US" sz="2000">
                <a:latin typeface="Arial" pitchFamily="34" charset="0"/>
                <a:cs typeface="Times New Roman" pitchFamily="18" charset="0"/>
              </a:rPr>
              <a:t>enclose all operations perform</a:t>
            </a:r>
            <a:r>
              <a:rPr lang="fr-BE" altLang="en-US" sz="2000">
                <a:latin typeface="Arial" pitchFamily="34" charset="0"/>
                <a:cs typeface="Times New Roman" pitchFamily="18" charset="0"/>
              </a:rPr>
              <a:t>ed by </a:t>
            </a:r>
            <a:r>
              <a:rPr lang="en-US" altLang="en-US" sz="2000" i="1">
                <a:latin typeface="Arial" pitchFamily="34" charset="0"/>
                <a:cs typeface="Times New Roman" pitchFamily="18" charset="0"/>
              </a:rPr>
              <a:t>ag</a:t>
            </a:r>
            <a:r>
              <a:rPr lang="en-US" altLang="en-US" sz="2000">
                <a:latin typeface="Arial" pitchFamily="34" charset="0"/>
                <a:cs typeface="Times New Roman" pitchFamily="18" charset="0"/>
              </a:rPr>
              <a:t> in </a:t>
            </a:r>
            <a:r>
              <a:rPr lang="fr-BE" altLang="en-US" sz="2000">
                <a:latin typeface="Arial" pitchFamily="34" charset="0"/>
                <a:cs typeface="Times New Roman" pitchFamily="18" charset="0"/>
              </a:rPr>
              <a:t>a rectangle</a:t>
            </a:r>
            <a:r>
              <a:rPr lang="en-US" altLang="en-US" sz="2000">
                <a:latin typeface="Arial" pitchFamily="34" charset="0"/>
                <a:cs typeface="Times New Roman" pitchFamily="18" charset="0"/>
              </a:rPr>
              <a:t> label</a:t>
            </a:r>
            <a:r>
              <a:rPr lang="fr-BE" altLang="en-US" sz="2000">
                <a:latin typeface="Arial" pitchFamily="34" charset="0"/>
                <a:cs typeface="Times New Roman" pitchFamily="18" charset="0"/>
              </a:rPr>
              <a:t>led </a:t>
            </a:r>
            <a:r>
              <a:rPr lang="en-US" altLang="en-US" sz="2000" i="1">
                <a:latin typeface="Arial" pitchFamily="34" charset="0"/>
                <a:cs typeface="Times New Roman" pitchFamily="18" charset="0"/>
              </a:rPr>
              <a:t>ag</a:t>
            </a:r>
            <a:r>
              <a:rPr lang="fr-BE" altLang="en-US" sz="2000" i="1">
                <a:latin typeface="Arial" pitchFamily="34" charset="0"/>
                <a:cs typeface="Times New Roman" pitchFamily="18" charset="0"/>
              </a:rPr>
              <a:t> </a:t>
            </a:r>
            <a:r>
              <a:rPr lang="fr-BE" altLang="en-US" sz="2000">
                <a:latin typeface="Arial" pitchFamily="34" charset="0"/>
                <a:cs typeface="Times New Roman" pitchFamily="18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fr-BE" altLang="en-US" sz="2000" b="1">
                <a:latin typeface="Arial" pitchFamily="34" charset="0"/>
                <a:cs typeface="Times New Roman" pitchFamily="18" charset="0"/>
              </a:rPr>
              <a:t>   </a:t>
            </a:r>
            <a:r>
              <a:rPr lang="en-US" altLang="en-US" sz="2000" b="1">
                <a:latin typeface="Arial" pitchFamily="34" charset="0"/>
                <a:cs typeface="Times New Roman" pitchFamily="18" charset="0"/>
              </a:rPr>
              <a:t>for each</a:t>
            </a:r>
            <a:r>
              <a:rPr lang="en-US" altLang="en-US" sz="2000">
                <a:latin typeface="Arial" pitchFamily="34" charset="0"/>
                <a:cs typeface="Times New Roman" pitchFamily="18" charset="0"/>
              </a:rPr>
              <a:t> such operation </a:t>
            </a:r>
            <a:r>
              <a:rPr lang="en-US" altLang="en-US" sz="2000" i="1">
                <a:latin typeface="Arial" pitchFamily="34" charset="0"/>
                <a:cs typeface="Times New Roman" pitchFamily="18" charset="0"/>
              </a:rPr>
              <a:t>op</a:t>
            </a:r>
            <a:r>
              <a:rPr lang="en-US" altLang="en-US" sz="2000">
                <a:latin typeface="Arial" pitchFamily="34" charset="0"/>
                <a:cs typeface="Times New Roman" pitchFamily="18" charset="0"/>
              </a:rPr>
              <a:t> in corresponding operationalization diagram</a:t>
            </a:r>
            <a:r>
              <a:rPr lang="fr-BE" altLang="en-US" sz="2000">
                <a:latin typeface="Arial" pitchFamily="34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fr-BE" altLang="en-US" sz="2000" b="1">
                <a:latin typeface="Arial" pitchFamily="34" charset="0"/>
                <a:cs typeface="Times New Roman" pitchFamily="18" charset="0"/>
              </a:rPr>
              <a:t>        </a:t>
            </a:r>
            <a:r>
              <a:rPr lang="en-US" altLang="en-US" sz="2000" b="1">
                <a:latin typeface="Arial" pitchFamily="34" charset="0"/>
                <a:cs typeface="Times New Roman" pitchFamily="18" charset="0"/>
              </a:rPr>
              <a:t>for each</a:t>
            </a:r>
            <a:r>
              <a:rPr lang="en-US" altLang="en-US" sz="2000">
                <a:latin typeface="Arial" pitchFamily="34" charset="0"/>
                <a:cs typeface="Times New Roman" pitchFamily="18" charset="0"/>
              </a:rPr>
              <a:t> other agent </a:t>
            </a:r>
            <a:r>
              <a:rPr lang="en-US" altLang="en-US" sz="2000" i="1">
                <a:latin typeface="Arial" pitchFamily="34" charset="0"/>
                <a:cs typeface="Times New Roman" pitchFamily="18" charset="0"/>
              </a:rPr>
              <a:t>ag-env </a:t>
            </a:r>
            <a:r>
              <a:rPr lang="en-US" altLang="en-US" sz="2000">
                <a:latin typeface="Arial" pitchFamily="34" charset="0"/>
                <a:cs typeface="Times New Roman" pitchFamily="18" charset="0"/>
              </a:rPr>
              <a:t>in the agent diagram</a:t>
            </a:r>
            <a:r>
              <a:rPr lang="fr-BE" altLang="en-US" sz="2000">
                <a:latin typeface="Arial" pitchFamily="34" charset="0"/>
                <a:cs typeface="Times New Roman" pitchFamily="18" charset="0"/>
              </a:rPr>
              <a:t>:</a:t>
            </a:r>
            <a:r>
              <a:rPr lang="en-US" altLang="en-US" sz="2000">
                <a:latin typeface="Arial" pitchFamily="34" charset="0"/>
                <a:cs typeface="Times New Roman" pitchFamily="18" charset="0"/>
              </a:rPr>
              <a:t>  </a:t>
            </a:r>
            <a:endParaRPr lang="fr-BE" altLang="en-US" sz="2000">
              <a:latin typeface="Arial" pitchFamily="34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fr-BE" altLang="en-US" sz="2000" b="1">
                <a:latin typeface="Arial" pitchFamily="34" charset="0"/>
                <a:cs typeface="Times New Roman" pitchFamily="18" charset="0"/>
              </a:rPr>
              <a:t>            </a:t>
            </a:r>
            <a:r>
              <a:rPr lang="en-US" altLang="en-US" sz="2000" b="1">
                <a:latin typeface="Arial" pitchFamily="34" charset="0"/>
                <a:cs typeface="Times New Roman" pitchFamily="18" charset="0"/>
              </a:rPr>
              <a:t>if</a:t>
            </a:r>
            <a:r>
              <a:rPr lang="en-US" altLang="en-US" sz="2000">
                <a:latin typeface="Arial" pitchFamily="34" charset="0"/>
                <a:cs typeface="Times New Roman" pitchFamily="18" charset="0"/>
              </a:rPr>
              <a:t> </a:t>
            </a:r>
            <a:r>
              <a:rPr lang="en-US" altLang="en-US" sz="2000" i="1">
                <a:latin typeface="Arial" pitchFamily="34" charset="0"/>
                <a:cs typeface="Times New Roman" pitchFamily="18" charset="0"/>
              </a:rPr>
              <a:t>ag-env</a:t>
            </a:r>
            <a:r>
              <a:rPr lang="en-US" altLang="en-US" sz="2000">
                <a:latin typeface="Arial" pitchFamily="34" charset="0"/>
                <a:cs typeface="Times New Roman" pitchFamily="18" charset="0"/>
              </a:rPr>
              <a:t> </a:t>
            </a:r>
            <a:r>
              <a:rPr lang="en-US" altLang="en-US" sz="2000" i="1">
                <a:latin typeface="Arial" pitchFamily="34" charset="0"/>
                <a:cs typeface="Times New Roman" pitchFamily="18" charset="0"/>
              </a:rPr>
              <a:t>controls</a:t>
            </a:r>
            <a:r>
              <a:rPr lang="en-US" altLang="en-US" sz="2000">
                <a:latin typeface="Arial" pitchFamily="34" charset="0"/>
                <a:cs typeface="Times New Roman" pitchFamily="18" charset="0"/>
              </a:rPr>
              <a:t> one of </a:t>
            </a:r>
            <a:r>
              <a:rPr lang="en-US" altLang="en-US" sz="2000" i="1">
                <a:latin typeface="Arial" pitchFamily="34" charset="0"/>
                <a:cs typeface="Times New Roman" pitchFamily="18" charset="0"/>
              </a:rPr>
              <a:t>op</a:t>
            </a:r>
            <a:r>
              <a:rPr lang="en-US" altLang="en-US" sz="2000">
                <a:latin typeface="Arial" pitchFamily="34" charset="0"/>
                <a:cs typeface="Times New Roman" pitchFamily="18" charset="0"/>
              </a:rPr>
              <a:t>’s </a:t>
            </a:r>
            <a:r>
              <a:rPr lang="en-US" altLang="en-US" sz="2000" i="1">
                <a:latin typeface="Arial" pitchFamily="34" charset="0"/>
                <a:cs typeface="Times New Roman" pitchFamily="18" charset="0"/>
              </a:rPr>
              <a:t>input </a:t>
            </a:r>
            <a:r>
              <a:rPr lang="en-US" altLang="en-US" sz="2000">
                <a:latin typeface="Arial" pitchFamily="34" charset="0"/>
                <a:cs typeface="Times New Roman" pitchFamily="18" charset="0"/>
              </a:rPr>
              <a:t>object attribute/association 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en-US" sz="2000">
                <a:latin typeface="Arial" pitchFamily="34" charset="0"/>
                <a:cs typeface="Times New Roman" pitchFamily="18" charset="0"/>
              </a:rPr>
              <a:t>		</a:t>
            </a:r>
            <a:r>
              <a:rPr lang="fr-BE" altLang="en-US" sz="2000">
                <a:latin typeface="Arial" pitchFamily="34" charset="0"/>
                <a:cs typeface="Times New Roman" pitchFamily="18" charset="0"/>
              </a:rPr>
              <a:t>          </a:t>
            </a:r>
            <a:r>
              <a:rPr lang="en-US" altLang="en-US" sz="2000" b="1">
                <a:latin typeface="Arial" pitchFamily="34" charset="0"/>
                <a:cs typeface="Times New Roman" pitchFamily="18" charset="0"/>
              </a:rPr>
              <a:t>or</a:t>
            </a:r>
            <a:r>
              <a:rPr lang="en-US" altLang="en-US" sz="2000">
                <a:latin typeface="Arial" pitchFamily="34" charset="0"/>
                <a:cs typeface="Times New Roman" pitchFamily="18" charset="0"/>
              </a:rPr>
              <a:t> </a:t>
            </a:r>
            <a:r>
              <a:rPr lang="en-US" altLang="en-US" sz="2000" i="1">
                <a:latin typeface="Arial" pitchFamily="34" charset="0"/>
                <a:cs typeface="Times New Roman" pitchFamily="18" charset="0"/>
              </a:rPr>
              <a:t>monitors</a:t>
            </a:r>
            <a:r>
              <a:rPr lang="en-US" altLang="en-US" sz="2000">
                <a:latin typeface="Arial" pitchFamily="34" charset="0"/>
                <a:cs typeface="Times New Roman" pitchFamily="18" charset="0"/>
              </a:rPr>
              <a:t> one of </a:t>
            </a:r>
            <a:r>
              <a:rPr lang="en-US" altLang="en-US" sz="2000" i="1">
                <a:latin typeface="Arial" pitchFamily="34" charset="0"/>
                <a:cs typeface="Times New Roman" pitchFamily="18" charset="0"/>
              </a:rPr>
              <a:t>op</a:t>
            </a:r>
            <a:r>
              <a:rPr lang="en-US" altLang="en-US" sz="2000">
                <a:latin typeface="Arial" pitchFamily="34" charset="0"/>
                <a:cs typeface="Times New Roman" pitchFamily="18" charset="0"/>
              </a:rPr>
              <a:t>’s </a:t>
            </a:r>
            <a:r>
              <a:rPr lang="en-US" altLang="en-US" sz="2000" i="1">
                <a:latin typeface="Arial" pitchFamily="34" charset="0"/>
                <a:cs typeface="Times New Roman" pitchFamily="18" charset="0"/>
              </a:rPr>
              <a:t>output</a:t>
            </a:r>
            <a:r>
              <a:rPr lang="en-US" altLang="en-US" sz="2000">
                <a:latin typeface="Arial" pitchFamily="34" charset="0"/>
                <a:cs typeface="Times New Roman" pitchFamily="18" charset="0"/>
              </a:rPr>
              <a:t> object attribute/association</a:t>
            </a:r>
            <a:endParaRPr lang="fr-BE" altLang="en-US" sz="2000">
              <a:latin typeface="Arial" pitchFamily="34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fr-BE" altLang="en-US" sz="2000" b="1">
                <a:latin typeface="Arial" pitchFamily="34" charset="0"/>
                <a:cs typeface="Times New Roman" pitchFamily="18" charset="0"/>
              </a:rPr>
              <a:t>            </a:t>
            </a:r>
            <a:r>
              <a:rPr lang="en-US" altLang="en-US" sz="2000" b="1">
                <a:latin typeface="Arial" pitchFamily="34" charset="0"/>
                <a:cs typeface="Times New Roman" pitchFamily="18" charset="0"/>
              </a:rPr>
              <a:t>then</a:t>
            </a:r>
            <a:r>
              <a:rPr lang="en-US" altLang="en-US" sz="2000">
                <a:latin typeface="Arial" pitchFamily="34" charset="0"/>
                <a:cs typeface="Times New Roman" pitchFamily="18" charset="0"/>
              </a:rPr>
              <a:t> </a:t>
            </a:r>
            <a:r>
              <a:rPr lang="fr-BE" altLang="en-US" sz="2000">
                <a:latin typeface="Arial" pitchFamily="34" charset="0"/>
                <a:cs typeface="Times New Roman" pitchFamily="18" charset="0"/>
              </a:rPr>
              <a:t> </a:t>
            </a:r>
            <a:r>
              <a:rPr lang="en-US" altLang="en-US" sz="2000">
                <a:latin typeface="Arial" pitchFamily="34" charset="0"/>
                <a:cs typeface="Times New Roman" pitchFamily="18" charset="0"/>
              </a:rPr>
              <a:t>include </a:t>
            </a:r>
            <a:r>
              <a:rPr lang="en-US" altLang="en-US" sz="2000" i="1">
                <a:latin typeface="Arial" pitchFamily="34" charset="0"/>
                <a:cs typeface="Times New Roman" pitchFamily="18" charset="0"/>
              </a:rPr>
              <a:t>ag-env</a:t>
            </a:r>
            <a:r>
              <a:rPr lang="en-US" altLang="en-US" sz="2000">
                <a:latin typeface="Arial" pitchFamily="34" charset="0"/>
                <a:cs typeface="Times New Roman" pitchFamily="18" charset="0"/>
              </a:rPr>
              <a:t> around ag’s rectangle </a:t>
            </a:r>
          </a:p>
          <a:p>
            <a:pPr algn="just"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en-US" sz="2000">
                <a:latin typeface="Arial" pitchFamily="34" charset="0"/>
                <a:cs typeface="Times New Roman" pitchFamily="18" charset="0"/>
              </a:rPr>
              <a:t>	</a:t>
            </a:r>
            <a:r>
              <a:rPr lang="fr-BE" altLang="en-US" sz="2000">
                <a:latin typeface="Arial" pitchFamily="34" charset="0"/>
                <a:cs typeface="Times New Roman" pitchFamily="18" charset="0"/>
              </a:rPr>
              <a:t>                </a:t>
            </a:r>
            <a:r>
              <a:rPr lang="en-US" altLang="en-US" sz="2000">
                <a:latin typeface="Arial" pitchFamily="34" charset="0"/>
                <a:cs typeface="Times New Roman" pitchFamily="18" charset="0"/>
              </a:rPr>
              <a:t>and draw an interaction link between </a:t>
            </a:r>
            <a:r>
              <a:rPr lang="en-US" altLang="en-US" sz="2000" i="1">
                <a:latin typeface="Arial" pitchFamily="34" charset="0"/>
                <a:cs typeface="Times New Roman" pitchFamily="18" charset="0"/>
              </a:rPr>
              <a:t>op</a:t>
            </a:r>
            <a:r>
              <a:rPr lang="en-US" altLang="en-US" sz="2000">
                <a:latin typeface="Arial" pitchFamily="34" charset="0"/>
                <a:cs typeface="Times New Roman" pitchFamily="18" charset="0"/>
              </a:rPr>
              <a:t> and </a:t>
            </a:r>
            <a:r>
              <a:rPr lang="en-US" altLang="en-US" sz="2000" i="1">
                <a:latin typeface="Arial" pitchFamily="34" charset="0"/>
                <a:cs typeface="Times New Roman" pitchFamily="18" charset="0"/>
              </a:rPr>
              <a:t>ag-env</a:t>
            </a:r>
            <a:endParaRPr lang="fr-BE" altLang="en-US" sz="2000" i="1">
              <a:latin typeface="Arial" pitchFamily="34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fr-BE" altLang="en-US" sz="2000" i="1">
                <a:latin typeface="Arial" pitchFamily="34" charset="0"/>
                <a:cs typeface="Times New Roman" pitchFamily="18" charset="0"/>
              </a:rPr>
              <a:t>	   </a:t>
            </a:r>
            <a:r>
              <a:rPr lang="fr-BE" altLang="en-US" sz="2000">
                <a:latin typeface="Arial" pitchFamily="34" charset="0"/>
                <a:cs typeface="Times New Roman" pitchFamily="18" charset="0"/>
              </a:rPr>
              <a:t>transfer op's DomPre, DomPost, ReqPres, ReqTrigs, ReqPosts</a:t>
            </a:r>
            <a:endParaRPr lang="en-US" altLang="en-US" sz="2000">
              <a:latin typeface="Arial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2000">
                <a:latin typeface="Arial" pitchFamily="34" charset="0"/>
                <a:cs typeface="Times New Roman" pitchFamily="18" charset="0"/>
              </a:rPr>
              <a:t> </a:t>
            </a:r>
          </a:p>
        </p:txBody>
      </p:sp>
      <p:pic>
        <p:nvPicPr>
          <p:cNvPr id="1624068" name="Picture 4" descr="C:\Program Files\Common Files\Microsoft Shared\Clipart\cagcat50\pe01682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146050"/>
            <a:ext cx="839787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24069" name="Group 5"/>
          <p:cNvGrpSpPr>
            <a:grpSpLocks/>
          </p:cNvGrpSpPr>
          <p:nvPr/>
        </p:nvGrpSpPr>
        <p:grpSpPr bwMode="auto">
          <a:xfrm>
            <a:off x="5854700" y="5434013"/>
            <a:ext cx="2476500" cy="1066800"/>
            <a:chOff x="1326" y="2868"/>
            <a:chExt cx="1560" cy="672"/>
          </a:xfrm>
        </p:grpSpPr>
        <p:sp>
          <p:nvSpPr>
            <p:cNvPr id="1624070" name="AutoShape 6"/>
            <p:cNvSpPr>
              <a:spLocks noChangeArrowheads="1"/>
            </p:cNvSpPr>
            <p:nvPr/>
          </p:nvSpPr>
          <p:spPr bwMode="auto">
            <a:xfrm>
              <a:off x="1634" y="2868"/>
              <a:ext cx="912" cy="672"/>
            </a:xfrm>
            <a:prstGeom prst="roundRect">
              <a:avLst>
                <a:gd name="adj" fmla="val 19407"/>
              </a:avLst>
            </a:prstGeom>
            <a:solidFill>
              <a:srgbClr val="B8BFF2"/>
            </a:solidFill>
            <a:ln w="12700" cap="sq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24071" name="Oval 7"/>
            <p:cNvSpPr>
              <a:spLocks noChangeArrowheads="1"/>
            </p:cNvSpPr>
            <p:nvPr/>
          </p:nvSpPr>
          <p:spPr bwMode="auto">
            <a:xfrm>
              <a:off x="1739" y="2910"/>
              <a:ext cx="385" cy="222"/>
            </a:xfrm>
            <a:prstGeom prst="ellipse">
              <a:avLst/>
            </a:prstGeom>
            <a:solidFill>
              <a:srgbClr val="33CC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24072" name="Group 8"/>
            <p:cNvGrpSpPr>
              <a:grpSpLocks/>
            </p:cNvGrpSpPr>
            <p:nvPr/>
          </p:nvGrpSpPr>
          <p:grpSpPr bwMode="auto">
            <a:xfrm>
              <a:off x="2742" y="2938"/>
              <a:ext cx="144" cy="229"/>
              <a:chOff x="4341" y="1609"/>
              <a:chExt cx="264" cy="264"/>
            </a:xfrm>
          </p:grpSpPr>
          <p:sp>
            <p:nvSpPr>
              <p:cNvPr id="1624073" name="Oval 9"/>
              <p:cNvSpPr>
                <a:spLocks noChangeArrowheads="1"/>
              </p:cNvSpPr>
              <p:nvPr/>
            </p:nvSpPr>
            <p:spPr bwMode="auto">
              <a:xfrm>
                <a:off x="4403" y="1609"/>
                <a:ext cx="132" cy="65"/>
              </a:xfrm>
              <a:prstGeom prst="ellipse">
                <a:avLst/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4074" name="Line 10"/>
              <p:cNvSpPr>
                <a:spLocks noChangeShapeType="1"/>
              </p:cNvSpPr>
              <p:nvPr/>
            </p:nvSpPr>
            <p:spPr bwMode="auto">
              <a:xfrm>
                <a:off x="4473" y="1683"/>
                <a:ext cx="0" cy="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4075" name="Line 11"/>
              <p:cNvSpPr>
                <a:spLocks noChangeShapeType="1"/>
              </p:cNvSpPr>
              <p:nvPr/>
            </p:nvSpPr>
            <p:spPr bwMode="auto">
              <a:xfrm flipH="1">
                <a:off x="4357" y="1773"/>
                <a:ext cx="116" cy="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4076" name="Line 12"/>
              <p:cNvSpPr>
                <a:spLocks noChangeShapeType="1"/>
              </p:cNvSpPr>
              <p:nvPr/>
            </p:nvSpPr>
            <p:spPr bwMode="auto">
              <a:xfrm>
                <a:off x="4481" y="1782"/>
                <a:ext cx="116" cy="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4077" name="Line 13"/>
              <p:cNvSpPr>
                <a:spLocks noChangeShapeType="1"/>
              </p:cNvSpPr>
              <p:nvPr/>
            </p:nvSpPr>
            <p:spPr bwMode="auto">
              <a:xfrm>
                <a:off x="4341" y="1722"/>
                <a:ext cx="2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24078" name="Oval 14"/>
            <p:cNvSpPr>
              <a:spLocks noChangeArrowheads="1"/>
            </p:cNvSpPr>
            <p:nvPr/>
          </p:nvSpPr>
          <p:spPr bwMode="auto">
            <a:xfrm>
              <a:off x="2123" y="3078"/>
              <a:ext cx="385" cy="222"/>
            </a:xfrm>
            <a:prstGeom prst="ellipse">
              <a:avLst/>
            </a:prstGeom>
            <a:solidFill>
              <a:srgbClr val="33CC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4079" name="Oval 15"/>
            <p:cNvSpPr>
              <a:spLocks noChangeArrowheads="1"/>
            </p:cNvSpPr>
            <p:nvPr/>
          </p:nvSpPr>
          <p:spPr bwMode="auto">
            <a:xfrm>
              <a:off x="1727" y="3222"/>
              <a:ext cx="385" cy="222"/>
            </a:xfrm>
            <a:prstGeom prst="ellipse">
              <a:avLst/>
            </a:prstGeom>
            <a:solidFill>
              <a:srgbClr val="33CC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24080" name="Group 16"/>
            <p:cNvGrpSpPr>
              <a:grpSpLocks/>
            </p:cNvGrpSpPr>
            <p:nvPr/>
          </p:nvGrpSpPr>
          <p:grpSpPr bwMode="auto">
            <a:xfrm>
              <a:off x="1326" y="3082"/>
              <a:ext cx="144" cy="229"/>
              <a:chOff x="4341" y="1609"/>
              <a:chExt cx="264" cy="264"/>
            </a:xfrm>
          </p:grpSpPr>
          <p:sp>
            <p:nvSpPr>
              <p:cNvPr id="1624081" name="Oval 17"/>
              <p:cNvSpPr>
                <a:spLocks noChangeArrowheads="1"/>
              </p:cNvSpPr>
              <p:nvPr/>
            </p:nvSpPr>
            <p:spPr bwMode="auto">
              <a:xfrm>
                <a:off x="4403" y="1609"/>
                <a:ext cx="132" cy="65"/>
              </a:xfrm>
              <a:prstGeom prst="ellipse">
                <a:avLst/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4082" name="Line 18"/>
              <p:cNvSpPr>
                <a:spLocks noChangeShapeType="1"/>
              </p:cNvSpPr>
              <p:nvPr/>
            </p:nvSpPr>
            <p:spPr bwMode="auto">
              <a:xfrm>
                <a:off x="4473" y="1683"/>
                <a:ext cx="0" cy="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4083" name="Line 19"/>
              <p:cNvSpPr>
                <a:spLocks noChangeShapeType="1"/>
              </p:cNvSpPr>
              <p:nvPr/>
            </p:nvSpPr>
            <p:spPr bwMode="auto">
              <a:xfrm flipH="1">
                <a:off x="4357" y="1773"/>
                <a:ext cx="116" cy="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4084" name="Line 20"/>
              <p:cNvSpPr>
                <a:spLocks noChangeShapeType="1"/>
              </p:cNvSpPr>
              <p:nvPr/>
            </p:nvSpPr>
            <p:spPr bwMode="auto">
              <a:xfrm>
                <a:off x="4481" y="1782"/>
                <a:ext cx="116" cy="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4085" name="Line 21"/>
              <p:cNvSpPr>
                <a:spLocks noChangeShapeType="1"/>
              </p:cNvSpPr>
              <p:nvPr/>
            </p:nvSpPr>
            <p:spPr bwMode="auto">
              <a:xfrm>
                <a:off x="4341" y="1722"/>
                <a:ext cx="2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24086" name="Line 22"/>
            <p:cNvSpPr>
              <a:spLocks noChangeShapeType="1"/>
            </p:cNvSpPr>
            <p:nvPr/>
          </p:nvSpPr>
          <p:spPr bwMode="auto">
            <a:xfrm flipV="1">
              <a:off x="2471" y="3065"/>
              <a:ext cx="276" cy="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4087" name="Line 23"/>
            <p:cNvSpPr>
              <a:spLocks noChangeShapeType="1"/>
            </p:cNvSpPr>
            <p:nvPr/>
          </p:nvSpPr>
          <p:spPr bwMode="auto">
            <a:xfrm flipV="1">
              <a:off x="1499" y="3077"/>
              <a:ext cx="26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6388" y="298450"/>
            <a:ext cx="8653462" cy="762000"/>
          </a:xfrm>
        </p:spPr>
        <p:txBody>
          <a:bodyPr/>
          <a:lstStyle/>
          <a:p>
            <a:r>
              <a:rPr lang="en-US" altLang="en-US"/>
              <a:t>The operation model</a:t>
            </a:r>
          </a:p>
        </p:txBody>
      </p:sp>
      <p:sp>
        <p:nvSpPr>
          <p:cNvPr id="159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913" y="1196975"/>
            <a:ext cx="8599487" cy="525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/>
              <a:t>Functional view of the system being modeled  </a:t>
            </a:r>
          </a:p>
          <a:p>
            <a:pPr lvl="1">
              <a:lnSpc>
                <a:spcPct val="100000"/>
              </a:lnSpc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what services</a:t>
            </a:r>
            <a:r>
              <a:rPr lang="en-US" altLang="en-US"/>
              <a:t> are to be provided ?  (statics)</a:t>
            </a:r>
          </a:p>
          <a:p>
            <a:pPr lvl="1">
              <a:lnSpc>
                <a:spcPct val="100000"/>
              </a:lnSpc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under what conditions</a:t>
            </a:r>
            <a:r>
              <a:rPr lang="en-US" altLang="en-US"/>
              <a:t> for goal satisfaction ?</a:t>
            </a:r>
          </a:p>
          <a:p>
            <a:pPr>
              <a:lnSpc>
                <a:spcPct val="120000"/>
              </a:lnSpc>
            </a:pPr>
            <a:r>
              <a:rPr lang="en-US" altLang="en-US"/>
              <a:t>Represented by operationalization diagram, UML use cases</a:t>
            </a:r>
          </a:p>
          <a:p>
            <a:pPr>
              <a:lnSpc>
                <a:spcPct val="100000"/>
              </a:lnSpc>
            </a:pPr>
            <a:r>
              <a:rPr lang="en-US" altLang="en-US"/>
              <a:t>Multiple uses ...</a:t>
            </a:r>
          </a:p>
          <a:p>
            <a:pPr lvl="1">
              <a:lnSpc>
                <a:spcPct val="100000"/>
              </a:lnSpc>
            </a:pPr>
            <a:r>
              <a:rPr lang="en-US" altLang="en-US" sz="2000"/>
              <a:t>software specifications</a:t>
            </a:r>
            <a:r>
              <a:rPr lang="fr-BE" altLang="en-US" sz="2000"/>
              <a:t>  --</a:t>
            </a:r>
            <a:r>
              <a:rPr lang="en-US" altLang="en-US" sz="2000"/>
              <a:t>input </a:t>
            </a:r>
            <a:r>
              <a:rPr lang="fr-BE" altLang="en-US" sz="2000"/>
              <a:t>for</a:t>
            </a:r>
            <a:r>
              <a:rPr lang="en-US" altLang="en-US" sz="2000"/>
              <a:t> development team</a:t>
            </a:r>
          </a:p>
          <a:p>
            <a:pPr lvl="1">
              <a:lnSpc>
                <a:spcPct val="100000"/>
              </a:lnSpc>
            </a:pPr>
            <a:r>
              <a:rPr lang="en-US" altLang="en-US" sz="2000"/>
              <a:t>description of environment tasks &amp; procedures</a:t>
            </a:r>
          </a:p>
          <a:p>
            <a:pPr lvl="1">
              <a:lnSpc>
                <a:spcPct val="100000"/>
              </a:lnSpc>
            </a:pPr>
            <a:r>
              <a:rPr lang="fr-BE" altLang="en-US" sz="2000"/>
              <a:t>basis for deriving</a:t>
            </a:r>
            <a:r>
              <a:rPr lang="en-US" altLang="en-US" sz="2000"/>
              <a:t> ... </a:t>
            </a:r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en-US" altLang="en-US"/>
              <a:t>black-box test data</a:t>
            </a:r>
          </a:p>
          <a:p>
            <a:pPr lvl="2">
              <a:lnSpc>
                <a:spcPct val="100000"/>
              </a:lnSpc>
              <a:buFontTx/>
              <a:buChar char="•"/>
            </a:pPr>
            <a:r>
              <a:rPr lang="en-US" altLang="en-US"/>
              <a:t>executable specs for animation, prototyping</a:t>
            </a:r>
            <a:endParaRPr lang="en-US" altLang="en-US" sz="1800"/>
          </a:p>
          <a:p>
            <a:pPr lvl="1">
              <a:lnSpc>
                <a:spcPct val="100000"/>
              </a:lnSpc>
            </a:pPr>
            <a:r>
              <a:rPr lang="en-US" altLang="en-US" sz="2000"/>
              <a:t>definition of function points (for size estimation), work units, user manual sections</a:t>
            </a:r>
          </a:p>
          <a:p>
            <a:pPr lvl="1">
              <a:lnSpc>
                <a:spcPct val="100000"/>
              </a:lnSpc>
            </a:pPr>
            <a:r>
              <a:rPr lang="en-US" altLang="en-US" sz="2000"/>
              <a:t>satisfaction arguments, traceability management</a:t>
            </a:r>
          </a:p>
        </p:txBody>
      </p:sp>
      <p:graphicFrame>
        <p:nvGraphicFramePr>
          <p:cNvPr id="1590276" name="Object 4"/>
          <p:cNvGraphicFramePr>
            <a:graphicFrameLocks noChangeAspect="1"/>
          </p:cNvGraphicFramePr>
          <p:nvPr/>
        </p:nvGraphicFramePr>
        <p:xfrm>
          <a:off x="280988" y="185738"/>
          <a:ext cx="7620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088" name="Clip" r:id="rId4" imgW="3265560" imgH="2722680" progId="MS_ClipArt_Gallery.2">
                  <p:embed/>
                </p:oleObj>
              </mc:Choice>
              <mc:Fallback>
                <p:oleObj name="Clip" r:id="rId4" imgW="3265560" imgH="272268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8" y="185738"/>
                        <a:ext cx="7620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5738"/>
            <a:ext cx="8653463" cy="762000"/>
          </a:xfrm>
        </p:spPr>
        <p:txBody>
          <a:bodyPr/>
          <a:lstStyle/>
          <a:p>
            <a:r>
              <a:rPr lang="en-US" altLang="en-US"/>
              <a:t>Modeling system operations:  outline</a:t>
            </a:r>
          </a:p>
        </p:txBody>
      </p:sp>
      <p:sp>
        <p:nvSpPr>
          <p:cNvPr id="160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1266825"/>
            <a:ext cx="8904288" cy="49784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en-US"/>
              <a:t>What are operations?</a:t>
            </a:r>
          </a:p>
          <a:p>
            <a:pPr>
              <a:lnSpc>
                <a:spcPct val="90000"/>
              </a:lnSpc>
            </a:pPr>
            <a:r>
              <a:rPr kumimoji="0" lang="en-US" altLang="en-US"/>
              <a:t>Characterizing system operations</a:t>
            </a:r>
          </a:p>
          <a:p>
            <a:pPr lvl="1">
              <a:lnSpc>
                <a:spcPct val="100000"/>
              </a:lnSpc>
            </a:pPr>
            <a:r>
              <a:rPr kumimoji="0" lang="en-US" altLang="en-US" sz="2000"/>
              <a:t>Operation signature</a:t>
            </a:r>
          </a:p>
          <a:p>
            <a:pPr lvl="1">
              <a:lnSpc>
                <a:spcPct val="90000"/>
              </a:lnSpc>
            </a:pPr>
            <a:r>
              <a:rPr kumimoji="0" lang="en-US" altLang="en-US" sz="2000"/>
              <a:t>Domain pre- and postconditions</a:t>
            </a:r>
          </a:p>
          <a:p>
            <a:pPr lvl="1">
              <a:lnSpc>
                <a:spcPct val="90000"/>
              </a:lnSpc>
            </a:pPr>
            <a:r>
              <a:rPr kumimoji="0" lang="en-US" altLang="en-US" sz="2000"/>
              <a:t>Operation performer</a:t>
            </a:r>
            <a:endParaRPr kumimoji="0" lang="en-US" altLang="en-US"/>
          </a:p>
          <a:p>
            <a:pPr>
              <a:lnSpc>
                <a:spcPct val="90000"/>
              </a:lnSpc>
            </a:pPr>
            <a:r>
              <a:rPr kumimoji="0" lang="en-US" altLang="en-US"/>
              <a:t>Goal operationalization</a:t>
            </a:r>
          </a:p>
          <a:p>
            <a:pPr lvl="1">
              <a:lnSpc>
                <a:spcPct val="100000"/>
              </a:lnSpc>
            </a:pPr>
            <a:r>
              <a:rPr kumimoji="0" lang="en-US" altLang="en-US" sz="2000"/>
              <a:t>Required pre-, post-, trigger conditions for goal satisfaction</a:t>
            </a:r>
          </a:p>
          <a:p>
            <a:pPr lvl="1">
              <a:lnSpc>
                <a:spcPct val="90000"/>
              </a:lnSpc>
            </a:pPr>
            <a:r>
              <a:rPr kumimoji="0" lang="en-US" altLang="en-US" sz="2000"/>
              <a:t>Agent commitments</a:t>
            </a:r>
          </a:p>
          <a:p>
            <a:pPr lvl="1">
              <a:lnSpc>
                <a:spcPct val="90000"/>
              </a:lnSpc>
            </a:pPr>
            <a:r>
              <a:rPr kumimoji="0" lang="en-US" altLang="en-US" sz="2000"/>
              <a:t>Goal operationalization and satisfaction arguments</a:t>
            </a:r>
          </a:p>
          <a:p>
            <a:pPr>
              <a:lnSpc>
                <a:spcPct val="90000"/>
              </a:lnSpc>
            </a:pPr>
            <a:r>
              <a:rPr kumimoji="0" lang="en-US" altLang="en-US"/>
              <a:t>Goals, agents, objects &amp; operations: the semantic picture</a:t>
            </a:r>
            <a:endParaRPr kumimoji="0" lang="en-US" altLang="en-US" b="1"/>
          </a:p>
          <a:p>
            <a:pPr>
              <a:lnSpc>
                <a:spcPct val="90000"/>
              </a:lnSpc>
            </a:pPr>
            <a:r>
              <a:rPr kumimoji="0" lang="en-US" altLang="en-US"/>
              <a:t>Representing operation models</a:t>
            </a:r>
          </a:p>
          <a:p>
            <a:pPr lvl="1">
              <a:lnSpc>
                <a:spcPct val="100000"/>
              </a:lnSpc>
            </a:pPr>
            <a:r>
              <a:rPr kumimoji="0" lang="en-US" altLang="en-US" sz="2000"/>
              <a:t>Operationalization diagrams</a:t>
            </a:r>
          </a:p>
          <a:p>
            <a:pPr lvl="1">
              <a:lnSpc>
                <a:spcPct val="90000"/>
              </a:lnSpc>
            </a:pPr>
            <a:r>
              <a:rPr kumimoji="0" lang="en-US" altLang="en-US" sz="2000"/>
              <a:t>UML use case diagrams</a:t>
            </a:r>
            <a:endParaRPr kumimoji="0" lang="en-US" altLang="en-US"/>
          </a:p>
          <a:p>
            <a:pPr>
              <a:lnSpc>
                <a:spcPct val="80000"/>
              </a:lnSpc>
            </a:pPr>
            <a:r>
              <a:rPr kumimoji="0" lang="en-US" altLang="en-US"/>
              <a:t>Building operation models:  heuristics &amp; derivation rules</a:t>
            </a:r>
          </a:p>
        </p:txBody>
      </p:sp>
      <p:pic>
        <p:nvPicPr>
          <p:cNvPr id="1604612" name="Picture 4" descr="C:\Program Files\Microsoft Office\Clipart\Popular\MAGNIFY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204788"/>
            <a:ext cx="465138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6388" y="198438"/>
            <a:ext cx="8653462" cy="762000"/>
          </a:xfrm>
        </p:spPr>
        <p:txBody>
          <a:bodyPr/>
          <a:lstStyle/>
          <a:p>
            <a:r>
              <a:rPr kumimoji="0" lang="en-US" altLang="en-US"/>
              <a:t>What are operations?</a:t>
            </a:r>
          </a:p>
        </p:txBody>
      </p:sp>
      <p:sp>
        <p:nvSpPr>
          <p:cNvPr id="160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338" y="1254125"/>
            <a:ext cx="8955087" cy="294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Operation</a:t>
            </a:r>
            <a:r>
              <a:rPr lang="en-US" altLang="en-US"/>
              <a:t> </a:t>
            </a:r>
            <a:r>
              <a:rPr lang="en-US" altLang="en-US" i="1"/>
              <a:t>Op</a:t>
            </a:r>
            <a:r>
              <a:rPr lang="en-US" altLang="en-US"/>
              <a:t> </a:t>
            </a:r>
            <a:r>
              <a:rPr lang="en-US" altLang="en-US">
                <a:solidFill>
                  <a:schemeClr val="tx2"/>
                </a:solidFill>
              </a:rPr>
              <a:t>=</a:t>
            </a:r>
            <a:r>
              <a:rPr lang="en-US" altLang="en-US"/>
              <a:t>  set of input-output state pairs  </a:t>
            </a:r>
            <a:r>
              <a:rPr lang="en-US" altLang="en-US" sz="2000"/>
              <a:t>(binary relation)</a:t>
            </a:r>
            <a:endParaRPr lang="en-US" altLang="en-US">
              <a:solidFill>
                <a:schemeClr val="accent2"/>
              </a:solidFill>
            </a:endParaRPr>
          </a:p>
          <a:p>
            <a:pPr lvl="1" algn="ctr">
              <a:lnSpc>
                <a:spcPct val="100000"/>
              </a:lnSpc>
              <a:buFontTx/>
              <a:buNone/>
            </a:pPr>
            <a:r>
              <a:rPr lang="en-US" altLang="en-US" sz="2000" i="1"/>
              <a:t>Op</a:t>
            </a:r>
            <a:r>
              <a:rPr lang="en-US" altLang="en-US" sz="2000"/>
              <a:t> </a:t>
            </a:r>
            <a:r>
              <a:rPr lang="fr-BE" altLang="en-US" sz="1600"/>
              <a:t> </a:t>
            </a:r>
            <a:r>
              <a:rPr lang="en-US" altLang="en-US" sz="2000" b="1">
                <a:latin typeface="Symbol" pitchFamily="18" charset="2"/>
              </a:rPr>
              <a:t>Í</a:t>
            </a:r>
            <a:r>
              <a:rPr lang="en-US" altLang="en-US" sz="2000">
                <a:latin typeface="MS Shell Dlg" charset="0"/>
              </a:rPr>
              <a:t>  </a:t>
            </a:r>
            <a:r>
              <a:rPr lang="en-US" altLang="en-US" sz="2000"/>
              <a:t>InputState </a:t>
            </a:r>
            <a:r>
              <a:rPr lang="en-US" altLang="en-US" sz="2000" b="1">
                <a:latin typeface="Symbol" pitchFamily="18" charset="2"/>
              </a:rPr>
              <a:t>´</a:t>
            </a:r>
            <a:r>
              <a:rPr lang="en-US" altLang="en-US" sz="2000">
                <a:latin typeface="Symbol" pitchFamily="18" charset="2"/>
              </a:rPr>
              <a:t> </a:t>
            </a:r>
            <a:r>
              <a:rPr lang="en-US" altLang="en-US" sz="2000"/>
              <a:t>OutputState</a:t>
            </a:r>
            <a:r>
              <a:rPr lang="en-US" altLang="en-US"/>
              <a:t> </a:t>
            </a:r>
          </a:p>
          <a:p>
            <a:pPr lvl="1">
              <a:lnSpc>
                <a:spcPct val="130000"/>
              </a:lnSpc>
            </a:pPr>
            <a:r>
              <a:rPr lang="en-US" altLang="en-US" sz="2000"/>
              <a:t>state </a:t>
            </a:r>
            <a:r>
              <a:rPr lang="en-US" altLang="en-US" sz="2000">
                <a:solidFill>
                  <a:schemeClr val="tx2"/>
                </a:solidFill>
              </a:rPr>
              <a:t>=</a:t>
            </a:r>
            <a:r>
              <a:rPr lang="en-US" altLang="en-US" sz="2000"/>
              <a:t>  tuple of functional pairs 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000" baseline="-25000"/>
              <a:t>i</a:t>
            </a:r>
            <a:r>
              <a:rPr lang="en-US" altLang="en-US" sz="2000"/>
              <a:t> </a:t>
            </a:r>
            <a:r>
              <a:rPr lang="en-US" altLang="en-US" sz="2000">
                <a:latin typeface="Symbol" pitchFamily="18" charset="2"/>
              </a:rPr>
              <a:t>|®</a:t>
            </a:r>
            <a:r>
              <a:rPr lang="en-US" altLang="en-US" sz="2000"/>
              <a:t>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altLang="en-US" sz="2000" baseline="-25000"/>
              <a:t>i                                  </a:t>
            </a:r>
            <a:r>
              <a:rPr lang="en-US" altLang="en-US" sz="1800"/>
              <a:t>(cf. Chap.10)</a:t>
            </a:r>
            <a:endParaRPr lang="en-US" altLang="en-US" sz="2000"/>
          </a:p>
          <a:p>
            <a:pPr lvl="1">
              <a:lnSpc>
                <a:spcPct val="100000"/>
              </a:lnSpc>
              <a:spcBef>
                <a:spcPct val="10000"/>
              </a:spcBef>
              <a:buFontTx/>
              <a:buNone/>
            </a:pPr>
            <a:r>
              <a:rPr lang="en-US" altLang="en-US" sz="2000"/>
              <a:t>                             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2000" baseline="-25000"/>
              <a:t>i</a:t>
            </a:r>
            <a:r>
              <a:rPr lang="en-US" altLang="en-US" sz="2000"/>
              <a:t> : variable, 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altLang="en-US" sz="2000" baseline="-25000"/>
              <a:t>i</a:t>
            </a:r>
            <a:r>
              <a:rPr lang="en-US" altLang="en-US" sz="2000"/>
              <a:t> : corresponding value</a:t>
            </a:r>
          </a:p>
          <a:p>
            <a:pPr lvl="1">
              <a:lnSpc>
                <a:spcPct val="140000"/>
              </a:lnSpc>
              <a:spcBef>
                <a:spcPct val="10000"/>
              </a:spcBef>
            </a:pPr>
            <a:r>
              <a:rPr lang="en-US" altLang="en-US" sz="2000"/>
              <a:t>input variables:  object instances to which </a:t>
            </a:r>
            <a:r>
              <a:rPr lang="en-US" altLang="en-US" sz="2000" i="1"/>
              <a:t>Op</a:t>
            </a:r>
            <a:r>
              <a:rPr lang="en-US" altLang="en-US" sz="2000"/>
              <a:t> applies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buFontTx/>
              <a:buNone/>
            </a:pPr>
            <a:r>
              <a:rPr lang="en-US" altLang="en-US" sz="2000"/>
              <a:t>   output variables:  object instances upon which </a:t>
            </a:r>
            <a:r>
              <a:rPr lang="en-US" altLang="en-US" sz="2000" i="1"/>
              <a:t>Op</a:t>
            </a:r>
            <a:r>
              <a:rPr lang="en-US" altLang="en-US" sz="2000"/>
              <a:t> acts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attributes of i/o variables instantiated as  state variables</a:t>
            </a:r>
          </a:p>
          <a:p>
            <a:pPr>
              <a:lnSpc>
                <a:spcPct val="120000"/>
              </a:lnSpc>
            </a:pPr>
            <a:r>
              <a:rPr lang="en-US" altLang="en-US"/>
              <a:t>Operation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applications</a:t>
            </a:r>
            <a:r>
              <a:rPr lang="en-US" altLang="en-US"/>
              <a:t> yield state transitions </a:t>
            </a:r>
            <a:r>
              <a:rPr lang="fr-BE" altLang="en-US"/>
              <a:t> </a:t>
            </a:r>
            <a:r>
              <a:rPr lang="en-US" altLang="en-US"/>
              <a:t>(events)</a:t>
            </a:r>
            <a:endParaRPr lang="en-US" altLang="en-US" sz="2000"/>
          </a:p>
        </p:txBody>
      </p:sp>
      <p:graphicFrame>
        <p:nvGraphicFramePr>
          <p:cNvPr id="1605637" name="Object 5"/>
          <p:cNvGraphicFramePr>
            <a:graphicFrameLocks noChangeAspect="1"/>
          </p:cNvGraphicFramePr>
          <p:nvPr/>
        </p:nvGraphicFramePr>
        <p:xfrm>
          <a:off x="390525" y="4730750"/>
          <a:ext cx="8283575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5648" name="Picture" r:id="rId4" imgW="4591080" imgH="919440" progId="Word.Picture.8">
                  <p:embed/>
                </p:oleObj>
              </mc:Choice>
              <mc:Fallback>
                <p:oleObj name="Picture" r:id="rId4" imgW="4591080" imgH="91944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4730750"/>
                        <a:ext cx="8283575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5638" name="Text Box 6"/>
          <p:cNvSpPr txBox="1">
            <a:spLocks noChangeArrowheads="1"/>
          </p:cNvSpPr>
          <p:nvPr/>
        </p:nvSpPr>
        <p:spPr bwMode="auto">
          <a:xfrm>
            <a:off x="5434013" y="4608513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800" b="0" i="1">
                <a:solidFill>
                  <a:schemeClr val="tx2"/>
                </a:solidFill>
                <a:effectLst/>
                <a:latin typeface="Times New Roman" pitchFamily="18" charset="0"/>
              </a:rPr>
              <a:t>instance i/o variable</a:t>
            </a:r>
            <a:endParaRPr lang="en-US" altLang="en-US" b="0" i="1">
              <a:effectLst/>
            </a:endParaRPr>
          </a:p>
        </p:txBody>
      </p:sp>
      <p:sp>
        <p:nvSpPr>
          <p:cNvPr id="1605639" name="Text Box 7"/>
          <p:cNvSpPr txBox="1">
            <a:spLocks noChangeArrowheads="1"/>
          </p:cNvSpPr>
          <p:nvPr/>
        </p:nvSpPr>
        <p:spPr bwMode="auto">
          <a:xfrm>
            <a:off x="4787900" y="6232525"/>
            <a:ext cx="1435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800" b="0" i="1">
                <a:solidFill>
                  <a:schemeClr val="tx2"/>
                </a:solidFill>
                <a:effectLst/>
                <a:latin typeface="Times New Roman" pitchFamily="18" charset="0"/>
              </a:rPr>
              <a:t>state variable</a:t>
            </a:r>
            <a:endParaRPr lang="en-US" altLang="en-US" b="0" i="1">
              <a:effectLst/>
            </a:endParaRPr>
          </a:p>
        </p:txBody>
      </p:sp>
      <p:sp>
        <p:nvSpPr>
          <p:cNvPr id="1605640" name="Line 8"/>
          <p:cNvSpPr>
            <a:spLocks noChangeShapeType="1"/>
          </p:cNvSpPr>
          <p:nvPr/>
        </p:nvSpPr>
        <p:spPr bwMode="auto">
          <a:xfrm flipV="1">
            <a:off x="5065713" y="5988050"/>
            <a:ext cx="274637" cy="276225"/>
          </a:xfrm>
          <a:prstGeom prst="line">
            <a:avLst/>
          </a:prstGeom>
          <a:noFill/>
          <a:ln w="12700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05641" name="Line 9"/>
          <p:cNvSpPr>
            <a:spLocks noChangeShapeType="1"/>
          </p:cNvSpPr>
          <p:nvPr/>
        </p:nvSpPr>
        <p:spPr bwMode="auto">
          <a:xfrm flipV="1">
            <a:off x="5175250" y="4787900"/>
            <a:ext cx="303213" cy="114300"/>
          </a:xfrm>
          <a:prstGeom prst="line">
            <a:avLst/>
          </a:prstGeom>
          <a:noFill/>
          <a:ln w="12700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605643" name="Object 11"/>
          <p:cNvGraphicFramePr>
            <a:graphicFrameLocks noChangeAspect="1"/>
          </p:cNvGraphicFramePr>
          <p:nvPr/>
        </p:nvGraphicFramePr>
        <p:xfrm flipH="1">
          <a:off x="8053388" y="6042025"/>
          <a:ext cx="8747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5649" name="Clip" r:id="rId6" imgW="5096880" imgH="2642760" progId="MS_ClipArt_Gallery.2">
                  <p:embed/>
                </p:oleObj>
              </mc:Choice>
              <mc:Fallback>
                <p:oleObj name="Clip" r:id="rId6" imgW="5096880" imgH="2642760" progId="MS_ClipArt_Gallery.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053388" y="6042025"/>
                        <a:ext cx="87471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5644" name="Text Box 12"/>
          <p:cNvSpPr txBox="1">
            <a:spLocks noChangeArrowheads="1"/>
          </p:cNvSpPr>
          <p:nvPr/>
        </p:nvSpPr>
        <p:spPr bwMode="auto">
          <a:xfrm>
            <a:off x="2346325" y="4575175"/>
            <a:ext cx="107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800" b="0" i="1">
                <a:solidFill>
                  <a:schemeClr val="tx2"/>
                </a:solidFill>
                <a:effectLst/>
                <a:latin typeface="Times New Roman" pitchFamily="18" charset="0"/>
              </a:rPr>
              <a:t>operation</a:t>
            </a:r>
            <a:endParaRPr lang="en-US" altLang="en-US" b="0" i="1">
              <a:effectLst/>
            </a:endParaRPr>
          </a:p>
        </p:txBody>
      </p:sp>
      <p:sp>
        <p:nvSpPr>
          <p:cNvPr id="1605645" name="Line 13"/>
          <p:cNvSpPr>
            <a:spLocks noChangeShapeType="1"/>
          </p:cNvSpPr>
          <p:nvPr/>
        </p:nvSpPr>
        <p:spPr bwMode="auto">
          <a:xfrm>
            <a:off x="3348038" y="4808538"/>
            <a:ext cx="434975" cy="130175"/>
          </a:xfrm>
          <a:prstGeom prst="line">
            <a:avLst/>
          </a:prstGeom>
          <a:noFill/>
          <a:ln w="12700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05646" name="Line 14"/>
          <p:cNvSpPr>
            <a:spLocks noChangeShapeType="1"/>
          </p:cNvSpPr>
          <p:nvPr/>
        </p:nvSpPr>
        <p:spPr bwMode="auto">
          <a:xfrm flipV="1">
            <a:off x="1531938" y="4751388"/>
            <a:ext cx="895350" cy="101600"/>
          </a:xfrm>
          <a:prstGeom prst="line">
            <a:avLst/>
          </a:prstGeom>
          <a:noFill/>
          <a:ln w="12700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605647" name="Object 15"/>
          <p:cNvGraphicFramePr>
            <a:graphicFrameLocks noChangeAspect="1"/>
          </p:cNvGraphicFramePr>
          <p:nvPr/>
        </p:nvGraphicFramePr>
        <p:xfrm>
          <a:off x="158750" y="138113"/>
          <a:ext cx="854075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5650" name="Clip" r:id="rId8" imgW="1632600" imgH="1818360" progId="MS_ClipArt_Gallery.2">
                  <p:embed/>
                </p:oleObj>
              </mc:Choice>
              <mc:Fallback>
                <p:oleObj name="Clip" r:id="rId8" imgW="1632600" imgH="1818360" progId="MS_ClipArt_Gallery.2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138113"/>
                        <a:ext cx="854075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6388" y="227013"/>
            <a:ext cx="8653462" cy="762000"/>
          </a:xfrm>
        </p:spPr>
        <p:txBody>
          <a:bodyPr/>
          <a:lstStyle/>
          <a:p>
            <a:r>
              <a:rPr kumimoji="0" lang="en-US" altLang="en-US"/>
              <a:t>What are operations?  </a:t>
            </a:r>
            <a:r>
              <a:rPr kumimoji="0" lang="en-US" altLang="en-US" sz="2000"/>
              <a:t>(2)</a:t>
            </a:r>
            <a:endParaRPr kumimoji="0" lang="en-US" altLang="en-US"/>
          </a:p>
        </p:txBody>
      </p:sp>
      <p:sp>
        <p:nvSpPr>
          <p:cNvPr id="161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913" y="1150938"/>
            <a:ext cx="8955087" cy="525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/>
              <a:t>Op must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operationalize</a:t>
            </a:r>
            <a:r>
              <a:rPr lang="en-US" altLang="en-US"/>
              <a:t> underlying goals from goal model</a:t>
            </a:r>
          </a:p>
          <a:p>
            <a:pPr lvl="1"/>
            <a:r>
              <a:rPr lang="en-US" altLang="en-US" sz="2000"/>
              <a:t>to make these satisfied </a:t>
            </a:r>
            <a:r>
              <a:rPr lang="en-US" altLang="en-US" sz="2000">
                <a:solidFill>
                  <a:schemeClr val="tx2"/>
                </a:solidFill>
              </a:rPr>
              <a:t>=&gt;</a:t>
            </a:r>
            <a:r>
              <a:rPr lang="en-US" altLang="en-US" sz="2000"/>
              <a:t> application under restricted conditions</a:t>
            </a:r>
            <a:endParaRPr lang="en-US" altLang="en-US"/>
          </a:p>
          <a:p>
            <a:r>
              <a:rPr lang="en-US" altLang="en-US"/>
              <a:t>Generally deterministic: 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/>
              <a:t> relation over states is a </a:t>
            </a:r>
            <a:r>
              <a:rPr lang="en-US" altLang="en-US" i="1"/>
              <a:t>function</a:t>
            </a:r>
          </a:p>
          <a:p>
            <a:pPr lvl="1">
              <a:lnSpc>
                <a:spcPct val="100000"/>
              </a:lnSpc>
            </a:pPr>
            <a:r>
              <a:rPr lang="en-US" altLang="en-US" sz="2000"/>
              <a:t>no multiple alternative outputs from same input</a:t>
            </a:r>
          </a:p>
          <a:p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Atomic</a:t>
            </a:r>
            <a:r>
              <a:rPr lang="en-US" altLang="en-US"/>
              <a:t>:  map input state to state at next smallest time unit</a:t>
            </a:r>
            <a:endParaRPr lang="en-US" altLang="en-US" sz="2000"/>
          </a:p>
          <a:p>
            <a:pPr lvl="1">
              <a:lnSpc>
                <a:spcPct val="100000"/>
              </a:lnSpc>
            </a:pPr>
            <a:r>
              <a:rPr lang="en-US" altLang="en-US" sz="2000"/>
              <a:t>not decomposable into finer-grained operations</a:t>
            </a:r>
          </a:p>
          <a:p>
            <a:pPr lvl="2">
              <a:lnSpc>
                <a:spcPct val="80000"/>
              </a:lnSpc>
            </a:pPr>
            <a:r>
              <a:rPr lang="en-US" altLang="en-US" sz="2400" b="1">
                <a:solidFill>
                  <a:srgbClr val="CC00FF"/>
                </a:solidFill>
                <a:latin typeface="Wingdings" pitchFamily="2" charset="2"/>
              </a:rPr>
              <a:t>F</a:t>
            </a:r>
            <a:r>
              <a:rPr lang="en-US" altLang="en-US" sz="1800"/>
              <a:t> </a:t>
            </a:r>
            <a:r>
              <a:rPr lang="en-US" altLang="en-US" sz="1800" i="1"/>
              <a:t>decompose underlying goals, not operations</a:t>
            </a:r>
            <a:r>
              <a:rPr lang="en-US" altLang="en-US" sz="1800"/>
              <a:t> !   (semantically simpler)</a:t>
            </a:r>
          </a:p>
          <a:p>
            <a:pPr lvl="1">
              <a:lnSpc>
                <a:spcPct val="100000"/>
              </a:lnSpc>
            </a:pPr>
            <a:r>
              <a:rPr lang="fr-BE" altLang="en-US" sz="2000"/>
              <a:t>for </a:t>
            </a:r>
            <a:r>
              <a:rPr lang="en-US" altLang="en-US" sz="2000"/>
              <a:t>operations lasting some duration:  use 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startOp</a:t>
            </a:r>
            <a:r>
              <a:rPr lang="en-US" altLang="en-US" sz="2000"/>
              <a:t>/</a:t>
            </a: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endOp</a:t>
            </a:r>
            <a:r>
              <a:rPr lang="en-US" altLang="en-US" sz="2000"/>
              <a:t> events</a:t>
            </a:r>
            <a:endParaRPr lang="en-US" altLang="en-US" sz="20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en-US"/>
              <a:t>May be applied concurrently with others</a:t>
            </a:r>
          </a:p>
          <a:p>
            <a:pPr lvl="1">
              <a:lnSpc>
                <a:spcPct val="100000"/>
              </a:lnSpc>
            </a:pPr>
            <a:r>
              <a:rPr lang="en-US" altLang="en-US" sz="2000"/>
              <a:t>intra-agent concurrency  </a:t>
            </a:r>
            <a:r>
              <a:rPr lang="en-US" altLang="en-US" sz="1800"/>
              <a:t>(beside inter-agent concurrency)</a:t>
            </a:r>
            <a:endParaRPr lang="en-US" altLang="en-US" sz="2000"/>
          </a:p>
          <a:p>
            <a:pPr lvl="1">
              <a:lnSpc>
                <a:spcPct val="100000"/>
              </a:lnSpc>
            </a:pPr>
            <a:r>
              <a:rPr lang="en-US" altLang="en-US" sz="2000"/>
              <a:t>e.g.  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OpenDoors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chemeClr val="tx2"/>
                </a:solidFill>
              </a:rPr>
              <a:t>||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DisplayWhichPlatform</a:t>
            </a:r>
            <a:endParaRPr lang="en-US" altLang="en-US" sz="2000"/>
          </a:p>
          <a:p>
            <a:r>
              <a:rPr lang="en-US" altLang="en-US"/>
              <a:t>Software operations, environment operations (tasks)</a:t>
            </a:r>
          </a:p>
          <a:p>
            <a:pPr lvl="1">
              <a:lnSpc>
                <a:spcPct val="100000"/>
              </a:lnSpc>
            </a:pPr>
            <a:r>
              <a:rPr lang="en-US" altLang="en-US" sz="2000"/>
              <a:t>e.g.  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PlanMeeting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chemeClr val="tx2"/>
                </a:solidFill>
              </a:rPr>
              <a:t>,</a:t>
            </a:r>
            <a:r>
              <a:rPr lang="en-US" altLang="en-US" sz="2000"/>
              <a:t>  </a:t>
            </a:r>
            <a:r>
              <a:rPr lang="en-US" altLang="en-US" sz="2000">
                <a:solidFill>
                  <a:srgbClr val="5F5F5F"/>
                </a:solidFill>
                <a:latin typeface="Arial" pitchFamily="34" charset="0"/>
              </a:rPr>
              <a:t>SendConstraints</a:t>
            </a:r>
          </a:p>
        </p:txBody>
      </p:sp>
      <p:graphicFrame>
        <p:nvGraphicFramePr>
          <p:cNvPr id="1612806" name="Object 6"/>
          <p:cNvGraphicFramePr>
            <a:graphicFrameLocks noChangeAspect="1"/>
          </p:cNvGraphicFramePr>
          <p:nvPr/>
        </p:nvGraphicFramePr>
        <p:xfrm>
          <a:off x="158750" y="138113"/>
          <a:ext cx="854075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809" name="Clip" r:id="rId4" imgW="1632600" imgH="1818360" progId="MS_ClipArt_Gallery.2">
                  <p:embed/>
                </p:oleObj>
              </mc:Choice>
              <mc:Fallback>
                <p:oleObj name="Clip" r:id="rId4" imgW="1632600" imgH="181836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138113"/>
                        <a:ext cx="854075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2807" name="Object 7"/>
          <p:cNvGraphicFramePr>
            <a:graphicFrameLocks noChangeAspect="1"/>
          </p:cNvGraphicFramePr>
          <p:nvPr/>
        </p:nvGraphicFramePr>
        <p:xfrm flipH="1">
          <a:off x="6213475" y="5195888"/>
          <a:ext cx="604838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810" name="Clip" r:id="rId6" imgW="5096880" imgH="2642760" progId="MS_ClipArt_Gallery.2">
                  <p:embed/>
                </p:oleObj>
              </mc:Choice>
              <mc:Fallback>
                <p:oleObj name="Clip" r:id="rId6" imgW="5096880" imgH="2642760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6213475" y="5195888"/>
                        <a:ext cx="604838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12808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6094413"/>
            <a:ext cx="6635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5" y="261938"/>
            <a:ext cx="8480425" cy="762000"/>
          </a:xfrm>
        </p:spPr>
        <p:txBody>
          <a:bodyPr/>
          <a:lstStyle/>
          <a:p>
            <a:r>
              <a:rPr kumimoji="0" lang="en-US" altLang="en-US"/>
              <a:t>Characterizing system operations</a:t>
            </a:r>
          </a:p>
        </p:txBody>
      </p:sp>
      <p:sp>
        <p:nvSpPr>
          <p:cNvPr id="159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04900"/>
            <a:ext cx="9075738" cy="3221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/>
              <a:t>Basic features:  Name, Def, Category</a:t>
            </a:r>
          </a:p>
          <a:p>
            <a:pPr>
              <a:lnSpc>
                <a:spcPct val="100000"/>
              </a:lnSpc>
            </a:pPr>
            <a:r>
              <a:rPr lang="en-US" altLang="en-US"/>
              <a:t>Signature</a:t>
            </a:r>
          </a:p>
          <a:p>
            <a:pPr lvl="1">
              <a:lnSpc>
                <a:spcPct val="100000"/>
              </a:lnSpc>
            </a:pPr>
            <a:r>
              <a:rPr lang="en-US" altLang="en-US"/>
              <a:t>declares the input-output relation over states</a:t>
            </a:r>
          </a:p>
          <a:p>
            <a:pPr lvl="2">
              <a:lnSpc>
                <a:spcPct val="120000"/>
              </a:lnSpc>
              <a:buFontTx/>
              <a:buChar char="•"/>
            </a:pPr>
            <a:r>
              <a:rPr lang="en-US" altLang="en-US" sz="1800"/>
              <a:t>input/output variables &amp; their type (object from object model)</a:t>
            </a:r>
          </a:p>
          <a:p>
            <a:pPr lvl="2">
              <a:lnSpc>
                <a:spcPct val="120000"/>
              </a:lnSpc>
              <a:buFontTx/>
              <a:buChar char="•"/>
            </a:pPr>
            <a:r>
              <a:rPr lang="en-US" altLang="en-US" sz="1800"/>
              <a:t>scope may be restricted to specific attributes (nothing else changes)</a:t>
            </a:r>
          </a:p>
          <a:p>
            <a:pPr lvl="2">
              <a:lnSpc>
                <a:spcPct val="120000"/>
              </a:lnSpc>
              <a:buFontTx/>
              <a:buChar char="•"/>
            </a:pPr>
            <a:r>
              <a:rPr lang="en-US" altLang="en-US" sz="1800"/>
              <a:t>used in pre-, postconditions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graphical or textual annotation</a:t>
            </a:r>
          </a:p>
        </p:txBody>
      </p:sp>
      <p:graphicFrame>
        <p:nvGraphicFramePr>
          <p:cNvPr id="1591319" name="Object 23"/>
          <p:cNvGraphicFramePr>
            <a:graphicFrameLocks noChangeAspect="1"/>
          </p:cNvGraphicFramePr>
          <p:nvPr/>
        </p:nvGraphicFramePr>
        <p:xfrm>
          <a:off x="280988" y="200025"/>
          <a:ext cx="744537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491" name="Clip" r:id="rId4" imgW="3265560" imgH="2722680" progId="MS_ClipArt_Gallery.2">
                  <p:embed/>
                </p:oleObj>
              </mc:Choice>
              <mc:Fallback>
                <p:oleObj name="Clip" r:id="rId4" imgW="3265560" imgH="2722680" progId="MS_ClipArt_Gallery.2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8" y="200025"/>
                        <a:ext cx="744537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1320" name="Object 24"/>
          <p:cNvGraphicFramePr>
            <a:graphicFrameLocks noChangeAspect="1"/>
          </p:cNvGraphicFramePr>
          <p:nvPr/>
        </p:nvGraphicFramePr>
        <p:xfrm>
          <a:off x="14288" y="4614863"/>
          <a:ext cx="9144000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492" name="Picture" r:id="rId6" imgW="5490360" imgH="923760" progId="Word.Picture.8">
                  <p:embed/>
                </p:oleObj>
              </mc:Choice>
              <mc:Fallback>
                <p:oleObj name="Picture" r:id="rId6" imgW="5490360" imgH="923760" progId="Word.Picture.8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8" y="4614863"/>
                        <a:ext cx="9144000" cy="174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1321" name="Object 25"/>
          <p:cNvGraphicFramePr>
            <a:graphicFrameLocks noChangeAspect="1"/>
          </p:cNvGraphicFramePr>
          <p:nvPr/>
        </p:nvGraphicFramePr>
        <p:xfrm flipH="1">
          <a:off x="3486150" y="6010275"/>
          <a:ext cx="8080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493" name="Clip" r:id="rId8" imgW="5096880" imgH="2642760" progId="MS_ClipArt_Gallery.2">
                  <p:embed/>
                </p:oleObj>
              </mc:Choice>
              <mc:Fallback>
                <p:oleObj name="Clip" r:id="rId8" imgW="5096880" imgH="2642760" progId="MS_ClipArt_Gallery.2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3486150" y="6010275"/>
                        <a:ext cx="80803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5" y="361950"/>
            <a:ext cx="8480425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0" lang="en-US" altLang="en-US"/>
              <a:t>Characterizing system operations:  </a:t>
            </a:r>
            <a:r>
              <a:rPr kumimoji="0" lang="en-US" altLang="en-US" sz="2000"/>
              <a:t/>
            </a:r>
            <a:br>
              <a:rPr kumimoji="0" lang="en-US" altLang="en-US" sz="2000"/>
            </a:br>
            <a:r>
              <a:rPr kumimoji="0" lang="en-US" altLang="en-US"/>
              <a:t>domain pre- and postconditions</a:t>
            </a:r>
          </a:p>
        </p:txBody>
      </p:sp>
      <p:sp>
        <p:nvSpPr>
          <p:cNvPr id="161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588" y="1289050"/>
            <a:ext cx="8947150" cy="29765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/>
              <a:t>Conditions capturing the class of state transitions </a:t>
            </a:r>
            <a:r>
              <a:rPr lang="fr-BE" altLang="en-US"/>
              <a:t>that </a:t>
            </a:r>
            <a:r>
              <a:rPr lang="en-US" altLang="en-US"/>
              <a:t>intrinsically</a:t>
            </a:r>
            <a:r>
              <a:rPr lang="fr-BE" altLang="en-US"/>
              <a:t> </a:t>
            </a:r>
            <a:r>
              <a:rPr lang="en-US" altLang="en-US"/>
              <a:t>defin</a:t>
            </a:r>
            <a:r>
              <a:rPr lang="fr-BE" altLang="en-US"/>
              <a:t>es</a:t>
            </a:r>
            <a:r>
              <a:rPr lang="en-US" altLang="en-US"/>
              <a:t> the operation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DomPre</a:t>
            </a:r>
            <a:r>
              <a:rPr lang="en-US" altLang="en-US"/>
              <a:t>:  </a:t>
            </a:r>
            <a:r>
              <a:rPr lang="en-US" altLang="en-US" sz="2000"/>
              <a:t>condition characterizing class of input states in domain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en-US" sz="2000"/>
              <a:t>descriptive, </a:t>
            </a:r>
            <a:r>
              <a:rPr lang="fr-BE" altLang="en-US" sz="2000"/>
              <a:t> </a:t>
            </a:r>
            <a:r>
              <a:rPr lang="en-US" altLang="en-US" sz="2000"/>
              <a:t>not prescriptive for some goal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DomPost</a:t>
            </a:r>
            <a:r>
              <a:rPr lang="en-US" altLang="en-US"/>
              <a:t>: </a:t>
            </a:r>
            <a:r>
              <a:rPr lang="en-US" altLang="en-US" sz="2000"/>
              <a:t>condition characterizing class of output states in domain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en-US" sz="2000"/>
              <a:t>descriptive, </a:t>
            </a:r>
            <a:r>
              <a:rPr lang="fr-BE" altLang="en-US" sz="2000"/>
              <a:t> </a:t>
            </a:r>
            <a:r>
              <a:rPr lang="en-US" altLang="en-US" sz="2000"/>
              <a:t>not prescriptive for some goal</a:t>
            </a:r>
          </a:p>
        </p:txBody>
      </p:sp>
      <p:graphicFrame>
        <p:nvGraphicFramePr>
          <p:cNvPr id="1613828" name="Object 4"/>
          <p:cNvGraphicFramePr>
            <a:graphicFrameLocks noChangeAspect="1"/>
          </p:cNvGraphicFramePr>
          <p:nvPr/>
        </p:nvGraphicFramePr>
        <p:xfrm>
          <a:off x="280988" y="257175"/>
          <a:ext cx="741362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3833" name="Clip" r:id="rId4" imgW="3265560" imgH="2722680" progId="MS_ClipArt_Gallery.2">
                  <p:embed/>
                </p:oleObj>
              </mc:Choice>
              <mc:Fallback>
                <p:oleObj name="Clip" r:id="rId4" imgW="3265560" imgH="272268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8" y="257175"/>
                        <a:ext cx="741362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3829" name="Object 5"/>
          <p:cNvGraphicFramePr>
            <a:graphicFrameLocks noChangeAspect="1"/>
          </p:cNvGraphicFramePr>
          <p:nvPr/>
        </p:nvGraphicFramePr>
        <p:xfrm>
          <a:off x="1111250" y="4445000"/>
          <a:ext cx="649605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3834" name="Picture" r:id="rId6" imgW="2970000" imgH="473760" progId="Word.Picture.8">
                  <p:embed/>
                </p:oleObj>
              </mc:Choice>
              <mc:Fallback>
                <p:oleObj name="Picture" r:id="rId6" imgW="2970000" imgH="47376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4445000"/>
                        <a:ext cx="6496050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3830" name="Object 6"/>
          <p:cNvGraphicFramePr>
            <a:graphicFrameLocks noChangeAspect="1"/>
          </p:cNvGraphicFramePr>
          <p:nvPr/>
        </p:nvGraphicFramePr>
        <p:xfrm flipH="1">
          <a:off x="7729538" y="4640263"/>
          <a:ext cx="80803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3835" name="Clip" r:id="rId8" imgW="5096880" imgH="2642760" progId="MS_ClipArt_Gallery.2">
                  <p:embed/>
                </p:oleObj>
              </mc:Choice>
              <mc:Fallback>
                <p:oleObj name="Clip" r:id="rId8" imgW="5096880" imgH="264276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7729538" y="4640263"/>
                        <a:ext cx="80803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3831" name="Object 7"/>
          <p:cNvGraphicFramePr>
            <a:graphicFrameLocks noChangeAspect="1"/>
          </p:cNvGraphicFramePr>
          <p:nvPr/>
        </p:nvGraphicFramePr>
        <p:xfrm>
          <a:off x="800100" y="5578475"/>
          <a:ext cx="7319963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3836" name="Picture" r:id="rId10" imgW="3330000" imgH="473760" progId="Word.Picture.8">
                  <p:embed/>
                </p:oleObj>
              </mc:Choice>
              <mc:Fallback>
                <p:oleObj name="Picture" r:id="rId10" imgW="3330000" imgH="47376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5578475"/>
                        <a:ext cx="7319963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13832" name="Picture 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5749925"/>
            <a:ext cx="84772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12738" y="361950"/>
            <a:ext cx="8480425" cy="76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0" lang="en-US" altLang="en-US"/>
              <a:t>Characterizing system operations:  </a:t>
            </a:r>
            <a:r>
              <a:rPr kumimoji="0" lang="en-US" altLang="en-US" sz="2000"/>
              <a:t/>
            </a:r>
            <a:br>
              <a:rPr kumimoji="0" lang="en-US" altLang="en-US" sz="2000"/>
            </a:br>
            <a:r>
              <a:rPr kumimoji="0" lang="en-US" altLang="en-US"/>
              <a:t>operation performer</a:t>
            </a:r>
          </a:p>
        </p:txBody>
      </p:sp>
      <p:sp>
        <p:nvSpPr>
          <p:cNvPr id="161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38" y="1649413"/>
            <a:ext cx="8913812" cy="33670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/>
              <a:t>An agent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performs</a:t>
            </a:r>
            <a:r>
              <a:rPr lang="en-US" altLang="en-US"/>
              <a:t> an operation if the applications of this operation are activated by instances of this agent  </a:t>
            </a:r>
            <a:r>
              <a:rPr lang="en-US" altLang="en-US" sz="2000"/>
              <a:t>(cf. Chap.11)</a:t>
            </a:r>
            <a:endParaRPr lang="en-US" altLang="en-US"/>
          </a:p>
          <a:p>
            <a:pPr>
              <a:lnSpc>
                <a:spcPct val="120000"/>
              </a:lnSpc>
            </a:pPr>
            <a:r>
              <a:rPr lang="en-US" altLang="en-US"/>
              <a:t>Consistency rules between </a:t>
            </a:r>
            <a:r>
              <a:rPr lang="en-US" altLang="en-US" i="1"/>
              <a:t>operation</a:t>
            </a:r>
            <a:r>
              <a:rPr lang="en-US" altLang="en-US"/>
              <a:t> model &amp; </a:t>
            </a:r>
            <a:r>
              <a:rPr lang="en-US" altLang="en-US" i="1"/>
              <a:t>agent</a:t>
            </a:r>
            <a:r>
              <a:rPr lang="en-US" altLang="en-US"/>
              <a:t> model</a:t>
            </a:r>
            <a:r>
              <a:rPr lang="fr-BE" altLang="en-US"/>
              <a:t>:</a:t>
            </a:r>
            <a:endParaRPr lang="en-US" altLang="en-US"/>
          </a:p>
          <a:p>
            <a:pPr lvl="1">
              <a:lnSpc>
                <a:spcPct val="120000"/>
              </a:lnSpc>
            </a:pPr>
            <a:r>
              <a:rPr lang="en-US" altLang="en-US" sz="2000"/>
              <a:t>every </a:t>
            </a:r>
            <a:r>
              <a:rPr lang="en-US" altLang="en-US" sz="2000" i="1"/>
              <a:t>input</a:t>
            </a:r>
            <a:r>
              <a:rPr lang="en-US" altLang="en-US" sz="2000"/>
              <a:t>/</a:t>
            </a:r>
            <a:r>
              <a:rPr lang="en-US" altLang="en-US" sz="2000" i="1"/>
              <a:t>output</a:t>
            </a:r>
            <a:r>
              <a:rPr lang="en-US" altLang="en-US" sz="2000"/>
              <a:t> state variable in signature of operation performed by an agent must be </a:t>
            </a:r>
            <a:r>
              <a:rPr lang="en-US" altLang="en-US" sz="2000" i="1"/>
              <a:t>monitored</a:t>
            </a:r>
            <a:r>
              <a:rPr lang="en-US" altLang="en-US" sz="2000"/>
              <a:t>/</a:t>
            </a:r>
            <a:r>
              <a:rPr lang="en-US" altLang="en-US" sz="2000" i="1"/>
              <a:t>controlled</a:t>
            </a:r>
            <a:r>
              <a:rPr lang="en-US" altLang="en-US" sz="2000"/>
              <a:t> by it in the agent model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every operation is performed by exactly one agent</a:t>
            </a:r>
          </a:p>
          <a:p>
            <a:pPr lvl="2">
              <a:lnSpc>
                <a:spcPct val="120000"/>
              </a:lnSpc>
              <a:buFontTx/>
              <a:buChar char="•"/>
            </a:pPr>
            <a:r>
              <a:rPr lang="en-US" altLang="en-US" sz="1800"/>
              <a:t>cf. </a:t>
            </a:r>
            <a:r>
              <a:rPr lang="en-US" altLang="en-US" sz="1800" i="1"/>
              <a:t>Unique Controller</a:t>
            </a:r>
            <a:r>
              <a:rPr lang="en-US" altLang="en-US" sz="1800"/>
              <a:t> constraint in agent model</a:t>
            </a:r>
          </a:p>
        </p:txBody>
      </p:sp>
      <p:graphicFrame>
        <p:nvGraphicFramePr>
          <p:cNvPr id="1614852" name="Object 4"/>
          <p:cNvGraphicFramePr>
            <a:graphicFrameLocks noChangeAspect="1"/>
          </p:cNvGraphicFramePr>
          <p:nvPr/>
        </p:nvGraphicFramePr>
        <p:xfrm>
          <a:off x="280988" y="242888"/>
          <a:ext cx="72866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4855" name="Clip" r:id="rId4" imgW="3265560" imgH="2722680" progId="MS_ClipArt_Gallery.2">
                  <p:embed/>
                </p:oleObj>
              </mc:Choice>
              <mc:Fallback>
                <p:oleObj name="Clip" r:id="rId4" imgW="3265560" imgH="272268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8" y="242888"/>
                        <a:ext cx="728662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4854" name="Object 6"/>
          <p:cNvGraphicFramePr>
            <a:graphicFrameLocks noChangeAspect="1"/>
          </p:cNvGraphicFramePr>
          <p:nvPr/>
        </p:nvGraphicFramePr>
        <p:xfrm>
          <a:off x="3908425" y="5295900"/>
          <a:ext cx="8699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4856" name="Clip" r:id="rId6" imgW="1088640" imgH="1174680" progId="MS_ClipArt_Gallery.2">
                  <p:embed/>
                </p:oleObj>
              </mc:Choice>
              <mc:Fallback>
                <p:oleObj name="Clip" r:id="rId6" imgW="1088640" imgH="117468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8425" y="5295900"/>
                        <a:ext cx="86995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lyer (Standard)">
  <a:themeElements>
    <a:clrScheme name="">
      <a:dk1>
        <a:srgbClr val="352270"/>
      </a:dk1>
      <a:lt1>
        <a:srgbClr val="CED3F6"/>
      </a:lt1>
      <a:dk2>
        <a:srgbClr val="800080"/>
      </a:dk2>
      <a:lt2>
        <a:srgbClr val="000000"/>
      </a:lt2>
      <a:accent1>
        <a:srgbClr val="4A427C"/>
      </a:accent1>
      <a:accent2>
        <a:srgbClr val="327A94"/>
      </a:accent2>
      <a:accent3>
        <a:srgbClr val="E3E6FA"/>
      </a:accent3>
      <a:accent4>
        <a:srgbClr val="2C1B5F"/>
      </a:accent4>
      <a:accent5>
        <a:srgbClr val="B1B0BF"/>
      </a:accent5>
      <a:accent6>
        <a:srgbClr val="2C6E86"/>
      </a:accent6>
      <a:hlink>
        <a:srgbClr val="F9152B"/>
      </a:hlink>
      <a:folHlink>
        <a:srgbClr val="CC0000"/>
      </a:folHlink>
    </a:clrScheme>
    <a:fontScheme name="Flyer (Standard)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127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ts val="120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1"/>
              </a:solidFill>
            </a14:hiddenFill>
          </a:ext>
          <a:ext uri="{91240B29-F687-4F45-9708-019B960494DF}">
            <a14:hiddenLine xmlns:a14="http://schemas.microsoft.com/office/drawing/2010/main" w="127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ts val="120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ymbol" pitchFamily="18" charset="2"/>
          </a:defRPr>
        </a:defPPr>
      </a:lstStyle>
    </a:lnDef>
  </a:objectDefaults>
  <a:extraClrSchemeLst>
    <a:extraClrScheme>
      <a:clrScheme name="Flyer (Standard) 1">
        <a:dk1>
          <a:srgbClr val="000000"/>
        </a:dk1>
        <a:lt1>
          <a:srgbClr val="CBCBCB"/>
        </a:lt1>
        <a:dk2>
          <a:srgbClr val="003366"/>
        </a:dk2>
        <a:lt2>
          <a:srgbClr val="CCECFF"/>
        </a:lt2>
        <a:accent1>
          <a:srgbClr val="8381B3"/>
        </a:accent1>
        <a:accent2>
          <a:srgbClr val="336699"/>
        </a:accent2>
        <a:accent3>
          <a:srgbClr val="AAADB8"/>
        </a:accent3>
        <a:accent4>
          <a:srgbClr val="ADADAD"/>
        </a:accent4>
        <a:accent5>
          <a:srgbClr val="C1C1D6"/>
        </a:accent5>
        <a:accent6>
          <a:srgbClr val="2D5C8A"/>
        </a:accent6>
        <a:hlink>
          <a:srgbClr val="5B6192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yer (Standard) 2">
        <a:dk1>
          <a:srgbClr val="000000"/>
        </a:dk1>
        <a:lt1>
          <a:srgbClr val="FFFFFF"/>
        </a:lt1>
        <a:dk2>
          <a:srgbClr val="003366"/>
        </a:dk2>
        <a:lt2>
          <a:srgbClr val="6F84A5"/>
        </a:lt2>
        <a:accent1>
          <a:srgbClr val="CCFFCC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E2FFE2"/>
        </a:accent5>
        <a:accent6>
          <a:srgbClr val="B9D6E7"/>
        </a:accent6>
        <a:hlink>
          <a:srgbClr val="0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868686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C3C3C3"/>
        </a:accent5>
        <a:accent6>
          <a:srgbClr val="B8B8B8"/>
        </a:accent6>
        <a:hlink>
          <a:srgbClr val="EAEAEA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4">
        <a:dk1>
          <a:srgbClr val="000000"/>
        </a:dk1>
        <a:lt1>
          <a:srgbClr val="FFFFFF"/>
        </a:lt1>
        <a:dk2>
          <a:srgbClr val="214121"/>
        </a:dk2>
        <a:lt2>
          <a:srgbClr val="5D6755"/>
        </a:lt2>
        <a:accent1>
          <a:srgbClr val="D8C68E"/>
        </a:accent1>
        <a:accent2>
          <a:srgbClr val="98B27D"/>
        </a:accent2>
        <a:accent3>
          <a:srgbClr val="FFFFFF"/>
        </a:accent3>
        <a:accent4>
          <a:srgbClr val="000000"/>
        </a:accent4>
        <a:accent5>
          <a:srgbClr val="E9DFC6"/>
        </a:accent5>
        <a:accent6>
          <a:srgbClr val="89A171"/>
        </a:accent6>
        <a:hlink>
          <a:srgbClr val="CC990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5">
        <a:dk1>
          <a:srgbClr val="000000"/>
        </a:dk1>
        <a:lt1>
          <a:srgbClr val="FFFFFF"/>
        </a:lt1>
        <a:dk2>
          <a:srgbClr val="800000"/>
        </a:dk2>
        <a:lt2>
          <a:srgbClr val="6F605E"/>
        </a:lt2>
        <a:accent1>
          <a:srgbClr val="FFCC66"/>
        </a:accent1>
        <a:accent2>
          <a:srgbClr val="FFCCCC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B9"/>
        </a:accent6>
        <a:hlink>
          <a:srgbClr val="B24E76"/>
        </a:hlink>
        <a:folHlink>
          <a:srgbClr val="C1A4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6">
        <a:dk1>
          <a:srgbClr val="000000"/>
        </a:dk1>
        <a:lt1>
          <a:srgbClr val="FFFFCC"/>
        </a:lt1>
        <a:dk2>
          <a:srgbClr val="660033"/>
        </a:dk2>
        <a:lt2>
          <a:srgbClr val="CC9900"/>
        </a:lt2>
        <a:accent1>
          <a:srgbClr val="FF9966"/>
        </a:accent1>
        <a:accent2>
          <a:srgbClr val="996633"/>
        </a:accent2>
        <a:accent3>
          <a:srgbClr val="FFFFE2"/>
        </a:accent3>
        <a:accent4>
          <a:srgbClr val="000000"/>
        </a:accent4>
        <a:accent5>
          <a:srgbClr val="FFCAB8"/>
        </a:accent5>
        <a:accent6>
          <a:srgbClr val="8A5C2D"/>
        </a:accent6>
        <a:hlink>
          <a:srgbClr val="D79EAB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7">
        <a:dk1>
          <a:srgbClr val="000000"/>
        </a:dk1>
        <a:lt1>
          <a:srgbClr val="FFFFFF"/>
        </a:lt1>
        <a:dk2>
          <a:srgbClr val="990066"/>
        </a:dk2>
        <a:lt2>
          <a:srgbClr val="969696"/>
        </a:lt2>
        <a:accent1>
          <a:srgbClr val="CCCCFF"/>
        </a:accent1>
        <a:accent2>
          <a:srgbClr val="0033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2D8A"/>
        </a:accent6>
        <a:hlink>
          <a:srgbClr val="CE98CE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8">
        <a:dk1>
          <a:srgbClr val="000000"/>
        </a:dk1>
        <a:lt1>
          <a:srgbClr val="DFE3F5"/>
        </a:lt1>
        <a:dk2>
          <a:srgbClr val="000099"/>
        </a:dk2>
        <a:lt2>
          <a:srgbClr val="FF0066"/>
        </a:lt2>
        <a:accent1>
          <a:srgbClr val="8381B3"/>
        </a:accent1>
        <a:accent2>
          <a:srgbClr val="336699"/>
        </a:accent2>
        <a:accent3>
          <a:srgbClr val="AAAACA"/>
        </a:accent3>
        <a:accent4>
          <a:srgbClr val="BEC2D1"/>
        </a:accent4>
        <a:accent5>
          <a:srgbClr val="C1C1D6"/>
        </a:accent5>
        <a:accent6>
          <a:srgbClr val="2D5C8A"/>
        </a:accent6>
        <a:hlink>
          <a:srgbClr val="5B6192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avl-PB:Applications:MS Office'98:Microsoft Office 98:Templates:Presentations:Flyer (Standard)</Template>
  <TotalTime>25998</TotalTime>
  <Words>1580</Words>
  <Application>Microsoft Office PowerPoint</Application>
  <PresentationFormat>On-screen Show (4:3)</PresentationFormat>
  <Paragraphs>323</Paragraphs>
  <Slides>29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3" baseType="lpstr">
      <vt:lpstr>Times New Roman</vt:lpstr>
      <vt:lpstr>Comic Sans MS</vt:lpstr>
      <vt:lpstr>Wingdings</vt:lpstr>
      <vt:lpstr>Arial Black</vt:lpstr>
      <vt:lpstr>Times</vt:lpstr>
      <vt:lpstr>MS Shell Dlg</vt:lpstr>
      <vt:lpstr>Symbol</vt:lpstr>
      <vt:lpstr>Arial</vt:lpstr>
      <vt:lpstr>Webdings</vt:lpstr>
      <vt:lpstr>Verdana</vt:lpstr>
      <vt:lpstr>Helvetica</vt:lpstr>
      <vt:lpstr>Flyer (Standard)</vt:lpstr>
      <vt:lpstr>Microsoft Clip Gallery</vt:lpstr>
      <vt:lpstr>Microsoft Word Picture</vt:lpstr>
      <vt:lpstr>Building System Models for RE</vt:lpstr>
      <vt:lpstr>Building models for RE</vt:lpstr>
      <vt:lpstr>The operation model</vt:lpstr>
      <vt:lpstr>Modeling system operations:  outline</vt:lpstr>
      <vt:lpstr>What are operations?</vt:lpstr>
      <vt:lpstr>What are operations?  (2)</vt:lpstr>
      <vt:lpstr>Characterizing system operations</vt:lpstr>
      <vt:lpstr>Characterizing system operations:   domain pre- and postconditions</vt:lpstr>
      <vt:lpstr>Characterizing system operations:   operation performer</vt:lpstr>
      <vt:lpstr>Modeling system operations:  outline</vt:lpstr>
      <vt:lpstr>Goal operationalization</vt:lpstr>
      <vt:lpstr>Specifying operations textually:   example</vt:lpstr>
      <vt:lpstr>Specifying operations textually:   another example</vt:lpstr>
      <vt:lpstr>Goal operationalization  (2)</vt:lpstr>
      <vt:lpstr>Agent commitments</vt:lpstr>
      <vt:lpstr>Agent commitments  (2)</vt:lpstr>
      <vt:lpstr>Goal operationalization  and satisfaction arguments</vt:lpstr>
      <vt:lpstr>Satisfaction arguments &amp; derivational traceability:  example</vt:lpstr>
      <vt:lpstr>Modeling system operations:  outline</vt:lpstr>
      <vt:lpstr>Goals, objects, agents, operations: the semantic picture</vt:lpstr>
      <vt:lpstr>Representing operation models: operationalization diagrams</vt:lpstr>
      <vt:lpstr>Representing operation models:   UML use case diagrams</vt:lpstr>
      <vt:lpstr>UML use case diagrams:  example</vt:lpstr>
      <vt:lpstr>UML use case diagrams:  another example</vt:lpstr>
      <vt:lpstr>Modeling system operations:  outline</vt:lpstr>
      <vt:lpstr>Derive operations from goal fluents</vt:lpstr>
      <vt:lpstr>Identify operations from interaction scenarios </vt:lpstr>
      <vt:lpstr>Strengthen DomPre, DomPost with conditions required by goals</vt:lpstr>
      <vt:lpstr>Generating use case diagrams from operationalization diagrams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RE04 keynote</dc:title>
  <dc:creator>Axel</dc:creator>
  <cp:lastModifiedBy>Frank</cp:lastModifiedBy>
  <cp:revision>1106</cp:revision>
  <cp:lastPrinted>2006-06-19T13:43:37Z</cp:lastPrinted>
  <dcterms:created xsi:type="dcterms:W3CDTF">2000-05-26T10:39:43Z</dcterms:created>
  <dcterms:modified xsi:type="dcterms:W3CDTF">2013-11-15T22:09:41Z</dcterms:modified>
</cp:coreProperties>
</file>