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1307" r:id="rId2"/>
    <p:sldId id="1308" r:id="rId3"/>
    <p:sldId id="1309" r:id="rId4"/>
    <p:sldId id="1310" r:id="rId5"/>
    <p:sldId id="1311" r:id="rId6"/>
    <p:sldId id="1312" r:id="rId7"/>
    <p:sldId id="1313" r:id="rId8"/>
    <p:sldId id="1314" r:id="rId9"/>
    <p:sldId id="1318" r:id="rId10"/>
    <p:sldId id="1319" r:id="rId11"/>
    <p:sldId id="1320" r:id="rId12"/>
    <p:sldId id="1326" r:id="rId13"/>
    <p:sldId id="1327" r:id="rId14"/>
    <p:sldId id="1316" r:id="rId15"/>
    <p:sldId id="1265" r:id="rId16"/>
    <p:sldId id="1271" r:id="rId17"/>
    <p:sldId id="1272" r:id="rId18"/>
    <p:sldId id="1273" r:id="rId19"/>
    <p:sldId id="1274" r:id="rId20"/>
    <p:sldId id="1276" r:id="rId21"/>
    <p:sldId id="1275" r:id="rId22"/>
    <p:sldId id="1266" r:id="rId23"/>
    <p:sldId id="1278" r:id="rId24"/>
    <p:sldId id="1277" r:id="rId25"/>
    <p:sldId id="1280" r:id="rId26"/>
    <p:sldId id="1279" r:id="rId27"/>
    <p:sldId id="1281" r:id="rId28"/>
    <p:sldId id="1282" r:id="rId29"/>
    <p:sldId id="1283" r:id="rId30"/>
    <p:sldId id="1267" r:id="rId31"/>
    <p:sldId id="1286" r:id="rId32"/>
    <p:sldId id="1290" r:id="rId33"/>
    <p:sldId id="1287" r:id="rId34"/>
    <p:sldId id="1288" r:id="rId35"/>
    <p:sldId id="1289" r:id="rId36"/>
    <p:sldId id="1284" r:id="rId37"/>
    <p:sldId id="1285" r:id="rId38"/>
    <p:sldId id="1291" r:id="rId39"/>
    <p:sldId id="1294" r:id="rId40"/>
    <p:sldId id="1295" r:id="rId41"/>
    <p:sldId id="1293" r:id="rId42"/>
    <p:sldId id="1292" r:id="rId43"/>
    <p:sldId id="1321" r:id="rId44"/>
    <p:sldId id="1269" r:id="rId45"/>
    <p:sldId id="1322" r:id="rId46"/>
    <p:sldId id="1324" r:id="rId47"/>
    <p:sldId id="1325" r:id="rId48"/>
    <p:sldId id="1333" r:id="rId49"/>
    <p:sldId id="1328" r:id="rId50"/>
    <p:sldId id="1332" r:id="rId51"/>
    <p:sldId id="1331" r:id="rId52"/>
    <p:sldId id="1330" r:id="rId53"/>
    <p:sldId id="1329" r:id="rId54"/>
    <p:sldId id="1338" r:id="rId55"/>
    <p:sldId id="1334" r:id="rId56"/>
    <p:sldId id="1297" r:id="rId57"/>
    <p:sldId id="1335" r:id="rId58"/>
    <p:sldId id="1336" r:id="rId59"/>
    <p:sldId id="1299" r:id="rId60"/>
    <p:sldId id="1300" r:id="rId61"/>
    <p:sldId id="1301" r:id="rId62"/>
    <p:sldId id="1302" r:id="rId63"/>
    <p:sldId id="1337" r:id="rId64"/>
    <p:sldId id="1340" r:id="rId65"/>
    <p:sldId id="1341" r:id="rId66"/>
    <p:sldId id="1342" r:id="rId67"/>
    <p:sldId id="1343" r:id="rId68"/>
    <p:sldId id="1344" r:id="rId69"/>
    <p:sldId id="1345" r:id="rId70"/>
    <p:sldId id="1339" r:id="rId71"/>
    <p:sldId id="1346" r:id="rId72"/>
    <p:sldId id="1347" r:id="rId7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777777"/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-1392" y="-71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97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4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fld id="{7B1E2A7A-F000-42B1-9BEA-D3FAABEB6F71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200" b="0">
                <a:solidFill>
                  <a:schemeClr val="bg2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 sz="2500">
              <a:solidFill>
                <a:schemeClr val="tx1"/>
              </a:solidFill>
              <a:latin typeface="MS Shell Dlg" charset="0"/>
            </a:endParaRPr>
          </a:p>
          <a:p>
            <a:r>
              <a:rPr lang="en-US" altLang="en-US" sz="2500">
                <a:solidFill>
                  <a:schemeClr val="tx1"/>
                </a:solidFill>
                <a:latin typeface="Symbol" pitchFamily="18" charset="2"/>
              </a:rPr>
              <a:t> </a:t>
            </a: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r>
              <a:rPr lang="en-GB" altLang="en-US" b="1"/>
              <a:t>www.wileyeurope .com/college/van lamsweerde</a:t>
            </a:r>
            <a:r>
              <a:rPr lang="en-GB" altLang="en-US"/>
              <a:t> </a:t>
            </a:r>
          </a:p>
          <a:p>
            <a:r>
              <a:rPr lang="en-GB" altLang="en-US"/>
              <a:t>©  2009 John Wiley and Sons</a:t>
            </a:r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r>
              <a:rPr lang="fr-FR" altLang="fr-FR"/>
              <a:t>Axel van Lamsweerde</a:t>
            </a:r>
          </a:p>
          <a:p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38053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278DCA61-01C6-43F4-BD7E-021D3FA5C0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3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686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8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38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83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97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60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38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79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23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20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915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6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4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11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93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557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372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8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389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96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8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1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387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217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267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67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150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71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894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836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163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7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54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824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001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26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163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942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675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0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41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247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5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216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69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659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47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02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638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766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498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1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707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7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4609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407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8284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122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088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2287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244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1081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081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0772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2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5154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547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7486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81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44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DCA61-01C6-43F4-BD7E-021D3FA5C05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9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en-US" noProof="0" smtClean="0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 smtClean="0"/>
              <a:t>blah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>
                <a:solidFill>
                  <a:schemeClr val="bg2"/>
                </a:solidFill>
                <a:effectLst/>
              </a:rPr>
              <a:t>www.wileyeurope .com/college/van lamsweerde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Chap.13:  Modeling System Behaviors</a:t>
            </a:r>
            <a:r>
              <a:rPr lang="fr-BE" altLang="en-US" sz="1200" b="0">
                <a:solidFill>
                  <a:schemeClr val="bg2"/>
                </a:solidFill>
                <a:effectLst/>
              </a:rPr>
              <a:t>       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©  2009 John Wiley and Sons</a:t>
            </a:r>
            <a:endParaRPr lang="en-GB" altLang="en-US" sz="1200" b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47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4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>
                <a:solidFill>
                  <a:schemeClr val="bg2"/>
                </a:solidFill>
                <a:effectLst/>
              </a:rPr>
              <a:t>www.wileyeurope .com/college/van lamsweerde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Chap.13:  Modeling System Behaviors 	            ©  2009 John Wiley and Sons    </a:t>
            </a:r>
            <a:r>
              <a:rPr lang="en-GB" altLang="en-US" sz="1200" b="0">
                <a:solidFill>
                  <a:schemeClr val="tx2"/>
                </a:solidFill>
                <a:effectLst/>
              </a:rPr>
              <a:t>    </a:t>
            </a:r>
            <a:fld id="{4B9F7720-5529-4C76-8EBD-C7030E81C41F}" type="slidenum">
              <a:rPr lang="en-GB" altLang="en-US" sz="1200" b="0">
                <a:solidFill>
                  <a:schemeClr val="tx2"/>
                </a:solidFill>
                <a:effectLst/>
              </a:rPr>
              <a:pPr>
                <a:lnSpc>
                  <a:spcPct val="70000"/>
                </a:lnSpc>
                <a:spcBef>
                  <a:spcPct val="50000"/>
                </a:spcBef>
              </a:pPr>
              <a:t>‹#›</a:t>
            </a:fld>
            <a:endParaRPr lang="en-GB" altLang="en-US" sz="1200" b="0">
              <a:solidFill>
                <a:schemeClr val="tx2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.wmf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.wmf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63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.wmf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.wmf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.wmf"/><Relationship Id="rId5" Type="http://schemas.openxmlformats.org/officeDocument/2006/relationships/image" Target="../media/image38.wmf"/><Relationship Id="rId4" Type="http://schemas.openxmlformats.org/officeDocument/2006/relationships/oleObject" Target="../embeddings/oleObject6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image" Target="../media/image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altLang="en-US" sz="3600"/>
              <a:t>Chapter 13</a:t>
            </a:r>
          </a:p>
          <a:p>
            <a:r>
              <a:rPr lang="en-US" altLang="en-US" sz="3600"/>
              <a:t>Modeling System Behaviours</a:t>
            </a:r>
            <a:endParaRPr lang="en-US" altLang="en-US" sz="4400"/>
          </a:p>
        </p:txBody>
      </p:sp>
      <p:pic>
        <p:nvPicPr>
          <p:cNvPr id="1562628" name="Picture 4" descr="Wiley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196850"/>
            <a:ext cx="82057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Scenario refinement:  episodes </a:t>
            </a:r>
            <a:endParaRPr lang="en-US" altLang="en-US" sz="2000"/>
          </a:p>
        </p:txBody>
      </p:sp>
      <p:graphicFrame>
        <p:nvGraphicFramePr>
          <p:cNvPr id="1575939" name="Object 3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50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5943" name="Text Box 7"/>
          <p:cNvSpPr txBox="1">
            <a:spLocks noChangeArrowheads="1"/>
          </p:cNvSpPr>
          <p:nvPr/>
        </p:nvSpPr>
        <p:spPr bwMode="auto">
          <a:xfrm>
            <a:off x="3216275" y="6188075"/>
            <a:ext cx="3629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reference to another diagram</a:t>
            </a:r>
          </a:p>
        </p:txBody>
      </p:sp>
      <p:graphicFrame>
        <p:nvGraphicFramePr>
          <p:cNvPr id="1575947" name="Object 11"/>
          <p:cNvGraphicFramePr>
            <a:graphicFrameLocks noChangeAspect="1"/>
          </p:cNvGraphicFramePr>
          <p:nvPr/>
        </p:nvGraphicFramePr>
        <p:xfrm>
          <a:off x="165100" y="3043238"/>
          <a:ext cx="8942388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51" name="Picture" r:id="rId6" imgW="5760720" imgH="1909440" progId="Word.Picture.8">
                  <p:embed/>
                </p:oleObj>
              </mc:Choice>
              <mc:Fallback>
                <p:oleObj name="Picture" r:id="rId6" imgW="5760720" imgH="190944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3043238"/>
                        <a:ext cx="8942388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594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03213" y="869950"/>
            <a:ext cx="8472487" cy="22479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fr-BE" altLang="en-US"/>
              <a:t>Episode =   subsequence of interactions for specific subgoal</a:t>
            </a:r>
            <a:endParaRPr lang="en-US" altLang="en-US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fr-BE" altLang="en-US"/>
              <a:t>Appears as coarse-grained interaction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fr-BE" altLang="en-US"/>
              <a:t>To be detailed in another diagram with specific interactions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fr-BE" altLang="en-US"/>
              <a:t>Helpful for incremental elaboration of complex scenarios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222250"/>
            <a:ext cx="82057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Scenario refinement:  agent decomposition </a:t>
            </a:r>
            <a:endParaRPr lang="en-US" altLang="en-US" sz="2000"/>
          </a:p>
        </p:txBody>
      </p:sp>
      <p:graphicFrame>
        <p:nvGraphicFramePr>
          <p:cNvPr id="1576963" name="Object 3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70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69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200" y="908050"/>
            <a:ext cx="7899400" cy="17145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fr-BE" altLang="en-US"/>
              <a:t>Coarse-grained agent instances may subsequently be decomposed into finer-grained ones</a:t>
            </a:r>
            <a:endParaRPr lang="en-US" altLang="en-US"/>
          </a:p>
          <a:p>
            <a:pPr>
              <a:spcBef>
                <a:spcPct val="25000"/>
              </a:spcBef>
            </a:pPr>
            <a:r>
              <a:rPr lang="fr-BE" altLang="en-US"/>
              <a:t>With finer-grained interactions</a:t>
            </a:r>
          </a:p>
        </p:txBody>
      </p:sp>
      <p:graphicFrame>
        <p:nvGraphicFramePr>
          <p:cNvPr id="1576969" name="Object 9"/>
          <p:cNvGraphicFramePr>
            <a:graphicFrameLocks noChangeAspect="1"/>
          </p:cNvGraphicFramePr>
          <p:nvPr/>
        </p:nvGraphicFramePr>
        <p:xfrm>
          <a:off x="0" y="2692400"/>
          <a:ext cx="9144000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71" name="Picture" r:id="rId6" imgW="6211080" imgH="2089080" progId="Word.Picture.8">
                  <p:embed/>
                </p:oleObj>
              </mc:Choice>
              <mc:Fallback>
                <p:oleObj name="Picture" r:id="rId6" imgW="6211080" imgH="208908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92400"/>
                        <a:ext cx="9144000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49250"/>
            <a:ext cx="8205787" cy="762000"/>
          </a:xfrm>
        </p:spPr>
        <p:txBody>
          <a:bodyPr/>
          <a:lstStyle/>
          <a:p>
            <a:r>
              <a:rPr lang="en-US" altLang="en-US"/>
              <a:t>Scenarios are concrete vehicles </a:t>
            </a:r>
            <a:br>
              <a:rPr lang="en-US" altLang="en-US"/>
            </a:br>
            <a:r>
              <a:rPr lang="en-US" altLang="en-US"/>
              <a:t>for goal elicitation</a:t>
            </a:r>
          </a:p>
        </p:txBody>
      </p:sp>
      <p:sp>
        <p:nvSpPr>
          <p:cNvPr id="1584131" name="Line 3"/>
          <p:cNvSpPr>
            <a:spLocks noChangeShapeType="1"/>
          </p:cNvSpPr>
          <p:nvPr/>
        </p:nvSpPr>
        <p:spPr bwMode="auto">
          <a:xfrm>
            <a:off x="6148388" y="2190750"/>
            <a:ext cx="0" cy="4078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2" name="Line 4"/>
          <p:cNvSpPr>
            <a:spLocks noChangeShapeType="1"/>
          </p:cNvSpPr>
          <p:nvPr/>
        </p:nvSpPr>
        <p:spPr bwMode="auto">
          <a:xfrm>
            <a:off x="3817938" y="2149475"/>
            <a:ext cx="0" cy="4078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3" name="Text Box 5"/>
          <p:cNvSpPr txBox="1">
            <a:spLocks noChangeArrowheads="1"/>
          </p:cNvSpPr>
          <p:nvPr/>
        </p:nvSpPr>
        <p:spPr bwMode="auto">
          <a:xfrm>
            <a:off x="2873375" y="1611313"/>
            <a:ext cx="1744663" cy="3667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LoanManager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34" name="Text Box 6"/>
          <p:cNvSpPr txBox="1">
            <a:spLocks noChangeArrowheads="1"/>
          </p:cNvSpPr>
          <p:nvPr/>
        </p:nvSpPr>
        <p:spPr bwMode="auto">
          <a:xfrm>
            <a:off x="955675" y="1771650"/>
            <a:ext cx="1030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Staff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35" name="Rectangle 7"/>
          <p:cNvSpPr>
            <a:spLocks noChangeArrowheads="1"/>
          </p:cNvSpPr>
          <p:nvPr/>
        </p:nvSpPr>
        <p:spPr bwMode="auto">
          <a:xfrm>
            <a:off x="1281113" y="2147888"/>
            <a:ext cx="300037" cy="40243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4136" name="Rectangle 8"/>
          <p:cNvSpPr>
            <a:spLocks noChangeArrowheads="1"/>
          </p:cNvSpPr>
          <p:nvPr/>
        </p:nvSpPr>
        <p:spPr bwMode="auto">
          <a:xfrm>
            <a:off x="3675063" y="2690813"/>
            <a:ext cx="238125" cy="31813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4137" name="Rectangle 9"/>
          <p:cNvSpPr>
            <a:spLocks noChangeArrowheads="1"/>
          </p:cNvSpPr>
          <p:nvPr/>
        </p:nvSpPr>
        <p:spPr bwMode="auto">
          <a:xfrm>
            <a:off x="6005513" y="3929063"/>
            <a:ext cx="301625" cy="19431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4138" name="Line 10"/>
          <p:cNvSpPr>
            <a:spLocks noChangeShapeType="1"/>
          </p:cNvSpPr>
          <p:nvPr/>
        </p:nvSpPr>
        <p:spPr bwMode="auto">
          <a:xfrm>
            <a:off x="1660525" y="2717800"/>
            <a:ext cx="1951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9" name="Text Box 11"/>
          <p:cNvSpPr txBox="1">
            <a:spLocks noChangeArrowheads="1"/>
          </p:cNvSpPr>
          <p:nvPr/>
        </p:nvSpPr>
        <p:spPr bwMode="auto">
          <a:xfrm>
            <a:off x="1827213" y="2209800"/>
            <a:ext cx="1852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BookRequest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40" name="Line 12"/>
          <p:cNvSpPr>
            <a:spLocks noChangeShapeType="1"/>
          </p:cNvSpPr>
          <p:nvPr/>
        </p:nvSpPr>
        <p:spPr bwMode="auto">
          <a:xfrm>
            <a:off x="3925888" y="4010025"/>
            <a:ext cx="2079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1" name="Line 13"/>
          <p:cNvSpPr>
            <a:spLocks noChangeShapeType="1"/>
          </p:cNvSpPr>
          <p:nvPr/>
        </p:nvSpPr>
        <p:spPr bwMode="auto">
          <a:xfrm>
            <a:off x="3990975" y="5138738"/>
            <a:ext cx="1979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2" name="Line 14"/>
          <p:cNvSpPr>
            <a:spLocks noChangeShapeType="1"/>
          </p:cNvSpPr>
          <p:nvPr/>
        </p:nvSpPr>
        <p:spPr bwMode="auto">
          <a:xfrm flipV="1">
            <a:off x="3917950" y="5818188"/>
            <a:ext cx="20685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3" name="Text Box 15"/>
          <p:cNvSpPr txBox="1">
            <a:spLocks noChangeArrowheads="1"/>
          </p:cNvSpPr>
          <p:nvPr/>
        </p:nvSpPr>
        <p:spPr bwMode="auto">
          <a:xfrm>
            <a:off x="5173663" y="1584325"/>
            <a:ext cx="1870075" cy="3667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CopyManager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44" name="Line 16"/>
          <p:cNvSpPr>
            <a:spLocks noChangeShapeType="1"/>
          </p:cNvSpPr>
          <p:nvPr/>
        </p:nvSpPr>
        <p:spPr bwMode="auto">
          <a:xfrm flipV="1">
            <a:off x="3932238" y="2909888"/>
            <a:ext cx="5826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5" name="Line 17"/>
          <p:cNvSpPr>
            <a:spLocks noChangeShapeType="1"/>
          </p:cNvSpPr>
          <p:nvPr/>
        </p:nvSpPr>
        <p:spPr bwMode="auto">
          <a:xfrm>
            <a:off x="3949700" y="3346450"/>
            <a:ext cx="546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6" name="Line 18"/>
          <p:cNvSpPr>
            <a:spLocks noChangeShapeType="1"/>
          </p:cNvSpPr>
          <p:nvPr/>
        </p:nvSpPr>
        <p:spPr bwMode="auto">
          <a:xfrm flipH="1">
            <a:off x="4514850" y="2936875"/>
            <a:ext cx="0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47" name="Text Box 19"/>
          <p:cNvSpPr txBox="1">
            <a:spLocks noChangeArrowheads="1"/>
          </p:cNvSpPr>
          <p:nvPr/>
        </p:nvSpPr>
        <p:spPr bwMode="auto">
          <a:xfrm>
            <a:off x="4473575" y="2820988"/>
            <a:ext cx="16176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LoanQtyOK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48" name="Text Box 20"/>
          <p:cNvSpPr txBox="1">
            <a:spLocks noChangeArrowheads="1"/>
          </p:cNvSpPr>
          <p:nvPr/>
        </p:nvSpPr>
        <p:spPr bwMode="auto">
          <a:xfrm>
            <a:off x="4205288" y="3500438"/>
            <a:ext cx="1776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CpyAvailable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6338888" y="4216400"/>
            <a:ext cx="538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6329363" y="4637088"/>
            <a:ext cx="544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Line 23"/>
          <p:cNvSpPr>
            <a:spLocks noChangeShapeType="1"/>
          </p:cNvSpPr>
          <p:nvPr/>
        </p:nvSpPr>
        <p:spPr bwMode="auto">
          <a:xfrm flipH="1">
            <a:off x="6877050" y="4229100"/>
            <a:ext cx="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2" name="Text Box 24"/>
          <p:cNvSpPr txBox="1">
            <a:spLocks noChangeArrowheads="1"/>
          </p:cNvSpPr>
          <p:nvPr/>
        </p:nvSpPr>
        <p:spPr bwMode="auto">
          <a:xfrm>
            <a:off x="6881813" y="4184650"/>
            <a:ext cx="15700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Reserved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4157663" y="4616450"/>
            <a:ext cx="17129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OK-Available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4154" name="Line 26"/>
          <p:cNvSpPr>
            <a:spLocks noChangeShapeType="1"/>
          </p:cNvSpPr>
          <p:nvPr/>
        </p:nvSpPr>
        <p:spPr bwMode="auto">
          <a:xfrm flipV="1">
            <a:off x="1616075" y="5818188"/>
            <a:ext cx="2051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1828800" y="5260975"/>
            <a:ext cx="1893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OK-Book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</a:p>
        </p:txBody>
      </p:sp>
      <p:sp>
        <p:nvSpPr>
          <p:cNvPr id="1584156" name="Text Box 28"/>
          <p:cNvSpPr txBox="1">
            <a:spLocks noChangeArrowheads="1"/>
          </p:cNvSpPr>
          <p:nvPr/>
        </p:nvSpPr>
        <p:spPr bwMode="auto">
          <a:xfrm>
            <a:off x="4114800" y="5289550"/>
            <a:ext cx="1874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checkOut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</a:p>
        </p:txBody>
      </p:sp>
      <p:sp>
        <p:nvSpPr>
          <p:cNvPr id="1584168" name="Text Box 40"/>
          <p:cNvSpPr txBox="1">
            <a:spLocks noChangeArrowheads="1"/>
          </p:cNvSpPr>
          <p:nvPr/>
        </p:nvSpPr>
        <p:spPr bwMode="auto">
          <a:xfrm>
            <a:off x="6672263" y="2282825"/>
            <a:ext cx="24717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0">
                <a:solidFill>
                  <a:srgbClr val="CC00FF"/>
                </a:solidFill>
                <a:effectLst/>
                <a:latin typeface="Comic Sans MS" pitchFamily="66" charset="0"/>
              </a:rPr>
              <a:t>WHY?</a:t>
            </a:r>
            <a:endParaRPr lang="fr-BE" altLang="en-US" sz="1800" b="0">
              <a:solidFill>
                <a:srgbClr val="CC00FF"/>
              </a:solidFill>
              <a:effectLst/>
              <a:latin typeface="Comic Sans MS" pitchFamily="66" charset="0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fr-BE" altLang="en-US" sz="1800" b="0">
                <a:solidFill>
                  <a:srgbClr val="CC00FF"/>
                </a:solidFill>
                <a:effectLst/>
                <a:latin typeface="Comic Sans MS" pitchFamily="66" charset="0"/>
              </a:rPr>
              <a:t>  =&gt;  </a:t>
            </a:r>
          </a:p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rgbClr val="CC00FF"/>
                </a:solidFill>
                <a:effectLst/>
                <a:latin typeface="Comic Sans MS" pitchFamily="66" charset="0"/>
              </a:rPr>
              <a:t>Maintain 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rgbClr val="CC00FF"/>
                </a:solidFill>
                <a:effectLst/>
                <a:latin typeface="Comic Sans MS" pitchFamily="66" charset="0"/>
              </a:rPr>
              <a:t>[</a:t>
            </a:r>
            <a:r>
              <a:rPr lang="fr-BE" altLang="en-US" sz="2000" b="0" i="1">
                <a:solidFill>
                  <a:srgbClr val="CC00FF"/>
                </a:solidFill>
                <a:effectLst/>
                <a:latin typeface="Comic Sans MS" pitchFamily="66" charset="0"/>
              </a:rPr>
              <a:t>LimitedLoanQty]</a:t>
            </a:r>
            <a:endParaRPr lang="fr-BE" altLang="en-US" sz="1800" b="0" i="1">
              <a:solidFill>
                <a:srgbClr val="CC00FF"/>
              </a:solidFill>
              <a:effectLst/>
              <a:latin typeface="Comic Sans MS" pitchFamily="66" charset="0"/>
            </a:endParaRPr>
          </a:p>
        </p:txBody>
      </p:sp>
      <p:sp>
        <p:nvSpPr>
          <p:cNvPr id="1584169" name="Line 41"/>
          <p:cNvSpPr>
            <a:spLocks noChangeShapeType="1"/>
          </p:cNvSpPr>
          <p:nvPr/>
        </p:nvSpPr>
        <p:spPr bwMode="auto">
          <a:xfrm flipV="1">
            <a:off x="5310188" y="2500313"/>
            <a:ext cx="1370012" cy="325437"/>
          </a:xfrm>
          <a:prstGeom prst="line">
            <a:avLst/>
          </a:prstGeom>
          <a:noFill/>
          <a:ln w="28575" cap="rnd">
            <a:solidFill>
              <a:srgbClr val="CC00FF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84170" name="Object 42"/>
          <p:cNvGraphicFramePr>
            <a:graphicFrameLocks noChangeAspect="1"/>
          </p:cNvGraphicFramePr>
          <p:nvPr/>
        </p:nvGraphicFramePr>
        <p:xfrm>
          <a:off x="7664450" y="1949450"/>
          <a:ext cx="7381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79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1949450"/>
                        <a:ext cx="7381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4171" name="Object 43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180" name="Clip" r:id="rId6" imgW="875520" imgH="767160" progId="MS_ClipArt_Gallery.2">
                  <p:embed/>
                </p:oleObj>
              </mc:Choice>
              <mc:Fallback>
                <p:oleObj name="Clip" r:id="rId6" imgW="875520" imgH="767160" progId="MS_ClipArt_Gallery.2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4172" name="Group 44"/>
          <p:cNvGrpSpPr>
            <a:grpSpLocks/>
          </p:cNvGrpSpPr>
          <p:nvPr/>
        </p:nvGrpSpPr>
        <p:grpSpPr bwMode="auto">
          <a:xfrm>
            <a:off x="1274763" y="1392238"/>
            <a:ext cx="301625" cy="361950"/>
            <a:chOff x="3667" y="938"/>
            <a:chExt cx="262" cy="268"/>
          </a:xfrm>
        </p:grpSpPr>
        <p:sp>
          <p:nvSpPr>
            <p:cNvPr id="1584173" name="Oval 45"/>
            <p:cNvSpPr>
              <a:spLocks noChangeArrowheads="1"/>
            </p:cNvSpPr>
            <p:nvPr/>
          </p:nvSpPr>
          <p:spPr bwMode="auto">
            <a:xfrm>
              <a:off x="3745" y="938"/>
              <a:ext cx="99" cy="5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4174" name="Line 46"/>
            <p:cNvSpPr>
              <a:spLocks noChangeShapeType="1"/>
            </p:cNvSpPr>
            <p:nvPr/>
          </p:nvSpPr>
          <p:spPr bwMode="auto">
            <a:xfrm>
              <a:off x="3798" y="1007"/>
              <a:ext cx="0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4175" name="Line 47"/>
            <p:cNvSpPr>
              <a:spLocks noChangeShapeType="1"/>
            </p:cNvSpPr>
            <p:nvPr/>
          </p:nvSpPr>
          <p:spPr bwMode="auto">
            <a:xfrm flipH="1">
              <a:off x="3682" y="1102"/>
              <a:ext cx="116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4176" name="Line 48"/>
            <p:cNvSpPr>
              <a:spLocks noChangeShapeType="1"/>
            </p:cNvSpPr>
            <p:nvPr/>
          </p:nvSpPr>
          <p:spPr bwMode="auto">
            <a:xfrm>
              <a:off x="3806" y="1111"/>
              <a:ext cx="115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4177" name="Line 49"/>
            <p:cNvSpPr>
              <a:spLocks noChangeShapeType="1"/>
            </p:cNvSpPr>
            <p:nvPr/>
          </p:nvSpPr>
          <p:spPr bwMode="auto">
            <a:xfrm>
              <a:off x="3667" y="1048"/>
              <a:ext cx="26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ChangeArrowheads="1"/>
          </p:cNvSpPr>
          <p:nvPr/>
        </p:nvSpPr>
        <p:spPr bwMode="auto">
          <a:xfrm>
            <a:off x="4105275" y="1884363"/>
            <a:ext cx="4652963" cy="4445000"/>
          </a:xfrm>
          <a:prstGeom prst="rect">
            <a:avLst/>
          </a:prstGeom>
          <a:solidFill>
            <a:srgbClr val="C5C6EF"/>
          </a:solidFill>
          <a:ln w="381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55" name="Text Box 3"/>
          <p:cNvSpPr txBox="1">
            <a:spLocks noChangeArrowheads="1"/>
          </p:cNvSpPr>
          <p:nvPr/>
        </p:nvSpPr>
        <p:spPr bwMode="auto">
          <a:xfrm>
            <a:off x="7218363" y="2016125"/>
            <a:ext cx="146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:Passenger</a:t>
            </a:r>
          </a:p>
        </p:txBody>
      </p:sp>
      <p:sp>
        <p:nvSpPr>
          <p:cNvPr id="1585156" name="Text Box 4"/>
          <p:cNvSpPr txBox="1">
            <a:spLocks noChangeArrowheads="1"/>
          </p:cNvSpPr>
          <p:nvPr/>
        </p:nvSpPr>
        <p:spPr bwMode="auto">
          <a:xfrm>
            <a:off x="6043613" y="2017713"/>
            <a:ext cx="833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:Train</a:t>
            </a:r>
          </a:p>
        </p:txBody>
      </p:sp>
      <p:sp>
        <p:nvSpPr>
          <p:cNvPr id="1585157" name="Text Box 5"/>
          <p:cNvSpPr txBox="1">
            <a:spLocks noChangeArrowheads="1"/>
          </p:cNvSpPr>
          <p:nvPr/>
        </p:nvSpPr>
        <p:spPr bwMode="auto">
          <a:xfrm>
            <a:off x="4194175" y="19891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:Controller</a:t>
            </a:r>
          </a:p>
        </p:txBody>
      </p:sp>
      <p:sp>
        <p:nvSpPr>
          <p:cNvPr id="1585158" name="Line 6"/>
          <p:cNvSpPr>
            <a:spLocks noChangeShapeType="1"/>
          </p:cNvSpPr>
          <p:nvPr/>
        </p:nvSpPr>
        <p:spPr bwMode="auto">
          <a:xfrm>
            <a:off x="49053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59" name="Line 7"/>
          <p:cNvSpPr>
            <a:spLocks noChangeShapeType="1"/>
          </p:cNvSpPr>
          <p:nvPr/>
        </p:nvSpPr>
        <p:spPr bwMode="auto">
          <a:xfrm>
            <a:off x="6492875" y="2505075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60" name="Line 8"/>
          <p:cNvSpPr>
            <a:spLocks noChangeShapeType="1"/>
          </p:cNvSpPr>
          <p:nvPr/>
        </p:nvSpPr>
        <p:spPr bwMode="auto">
          <a:xfrm>
            <a:off x="8012113" y="2506663"/>
            <a:ext cx="0" cy="3603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61" name="Line 9"/>
          <p:cNvSpPr>
            <a:spLocks noChangeShapeType="1"/>
          </p:cNvSpPr>
          <p:nvPr/>
        </p:nvSpPr>
        <p:spPr bwMode="auto">
          <a:xfrm flipH="1">
            <a:off x="6505575" y="3968750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62" name="Text Box 10"/>
          <p:cNvSpPr txBox="1">
            <a:spLocks noChangeArrowheads="1"/>
          </p:cNvSpPr>
          <p:nvPr/>
        </p:nvSpPr>
        <p:spPr bwMode="auto">
          <a:xfrm>
            <a:off x="6702425" y="3605213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entrance</a:t>
            </a:r>
          </a:p>
        </p:txBody>
      </p:sp>
      <p:sp>
        <p:nvSpPr>
          <p:cNvPr id="1585163" name="Line 11"/>
          <p:cNvSpPr>
            <a:spLocks noChangeShapeType="1"/>
          </p:cNvSpPr>
          <p:nvPr/>
        </p:nvSpPr>
        <p:spPr bwMode="auto">
          <a:xfrm flipH="1">
            <a:off x="4918075" y="282416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64" name="Line 12"/>
          <p:cNvSpPr>
            <a:spLocks noChangeShapeType="1"/>
          </p:cNvSpPr>
          <p:nvPr/>
        </p:nvSpPr>
        <p:spPr bwMode="auto">
          <a:xfrm flipH="1">
            <a:off x="4892675" y="3540125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65" name="Text Box 13"/>
          <p:cNvSpPr txBox="1">
            <a:spLocks noChangeArrowheads="1"/>
          </p:cNvSpPr>
          <p:nvPr/>
        </p:nvSpPr>
        <p:spPr bwMode="auto">
          <a:xfrm>
            <a:off x="5140325" y="2927350"/>
            <a:ext cx="108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opening</a:t>
            </a:r>
          </a:p>
        </p:txBody>
      </p:sp>
      <p:sp>
        <p:nvSpPr>
          <p:cNvPr id="1585166" name="Line 14"/>
          <p:cNvSpPr>
            <a:spLocks noChangeShapeType="1"/>
          </p:cNvSpPr>
          <p:nvPr/>
        </p:nvSpPr>
        <p:spPr bwMode="auto">
          <a:xfrm flipH="1">
            <a:off x="4919663" y="43688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67" name="Text Box 15"/>
          <p:cNvSpPr txBox="1">
            <a:spLocks noChangeArrowheads="1"/>
          </p:cNvSpPr>
          <p:nvPr/>
        </p:nvSpPr>
        <p:spPr bwMode="auto">
          <a:xfrm>
            <a:off x="5156200" y="3771900"/>
            <a:ext cx="97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closing</a:t>
            </a:r>
          </a:p>
        </p:txBody>
      </p:sp>
      <p:sp>
        <p:nvSpPr>
          <p:cNvPr id="1585168" name="Line 16"/>
          <p:cNvSpPr>
            <a:spLocks noChangeShapeType="1"/>
          </p:cNvSpPr>
          <p:nvPr/>
        </p:nvSpPr>
        <p:spPr bwMode="auto">
          <a:xfrm flipH="1">
            <a:off x="4933950" y="4811713"/>
            <a:ext cx="1531938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69" name="Text Box 17"/>
          <p:cNvSpPr txBox="1">
            <a:spLocks noChangeArrowheads="1"/>
          </p:cNvSpPr>
          <p:nvPr/>
        </p:nvSpPr>
        <p:spPr bwMode="auto">
          <a:xfrm>
            <a:off x="5226050" y="446405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move</a:t>
            </a:r>
          </a:p>
        </p:txBody>
      </p:sp>
      <p:sp>
        <p:nvSpPr>
          <p:cNvPr id="1585170" name="Line 18"/>
          <p:cNvSpPr>
            <a:spLocks noChangeShapeType="1"/>
          </p:cNvSpPr>
          <p:nvPr/>
        </p:nvSpPr>
        <p:spPr bwMode="auto">
          <a:xfrm>
            <a:off x="622935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1" name="Line 19"/>
          <p:cNvSpPr>
            <a:spLocks noChangeShapeType="1"/>
          </p:cNvSpPr>
          <p:nvPr/>
        </p:nvSpPr>
        <p:spPr bwMode="auto">
          <a:xfrm>
            <a:off x="7721600" y="2493963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2" name="Line 20"/>
          <p:cNvSpPr>
            <a:spLocks noChangeShapeType="1"/>
          </p:cNvSpPr>
          <p:nvPr/>
        </p:nvSpPr>
        <p:spPr bwMode="auto">
          <a:xfrm>
            <a:off x="4657725" y="6135688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3" name="Line 21"/>
          <p:cNvSpPr>
            <a:spLocks noChangeShapeType="1"/>
          </p:cNvSpPr>
          <p:nvPr/>
        </p:nvSpPr>
        <p:spPr bwMode="auto">
          <a:xfrm>
            <a:off x="6232525" y="6137275"/>
            <a:ext cx="525463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4" name="Line 22"/>
          <p:cNvSpPr>
            <a:spLocks noChangeShapeType="1"/>
          </p:cNvSpPr>
          <p:nvPr/>
        </p:nvSpPr>
        <p:spPr bwMode="auto">
          <a:xfrm>
            <a:off x="7764463" y="6138863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5" name="Line 23"/>
          <p:cNvSpPr>
            <a:spLocks noChangeShapeType="1"/>
          </p:cNvSpPr>
          <p:nvPr/>
        </p:nvSpPr>
        <p:spPr bwMode="auto">
          <a:xfrm>
            <a:off x="4643438" y="2466975"/>
            <a:ext cx="525462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6" name="Line 24"/>
          <p:cNvSpPr>
            <a:spLocks noChangeShapeType="1"/>
          </p:cNvSpPr>
          <p:nvPr/>
        </p:nvSpPr>
        <p:spPr bwMode="auto">
          <a:xfrm flipH="1">
            <a:off x="4932363" y="52705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7" name="Text Box 25"/>
          <p:cNvSpPr txBox="1">
            <a:spLocks noChangeArrowheads="1"/>
          </p:cNvSpPr>
          <p:nvPr/>
        </p:nvSpPr>
        <p:spPr bwMode="auto">
          <a:xfrm>
            <a:off x="5259388" y="4905375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arrival</a:t>
            </a:r>
          </a:p>
        </p:txBody>
      </p:sp>
      <p:sp>
        <p:nvSpPr>
          <p:cNvPr id="1585178" name="Line 26"/>
          <p:cNvSpPr>
            <a:spLocks noChangeShapeType="1"/>
          </p:cNvSpPr>
          <p:nvPr/>
        </p:nvSpPr>
        <p:spPr bwMode="auto">
          <a:xfrm flipH="1">
            <a:off x="4906963" y="5943600"/>
            <a:ext cx="1531937" cy="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5179" name="Text Box 27"/>
          <p:cNvSpPr txBox="1">
            <a:spLocks noChangeArrowheads="1"/>
          </p:cNvSpPr>
          <p:nvPr/>
        </p:nvSpPr>
        <p:spPr bwMode="auto">
          <a:xfrm>
            <a:off x="5154613" y="5345113"/>
            <a:ext cx="1089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doors</a:t>
            </a:r>
          </a:p>
          <a:p>
            <a:pPr>
              <a:lnSpc>
                <a:spcPct val="60000"/>
              </a:lnSpc>
              <a:spcBef>
                <a:spcPct val="0"/>
              </a:spcBef>
            </a:pPr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opening</a:t>
            </a:r>
          </a:p>
        </p:txBody>
      </p:sp>
      <p:sp>
        <p:nvSpPr>
          <p:cNvPr id="1585180" name="Text Box 28"/>
          <p:cNvSpPr txBox="1">
            <a:spLocks noChangeArrowheads="1"/>
          </p:cNvSpPr>
          <p:nvPr/>
        </p:nvSpPr>
        <p:spPr bwMode="auto">
          <a:xfrm>
            <a:off x="5272088" y="247650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>
                <a:solidFill>
                  <a:schemeClr val="bg2"/>
                </a:solidFill>
                <a:effectLst/>
                <a:latin typeface="Arial" pitchFamily="34" charset="0"/>
              </a:rPr>
              <a:t>arrival</a:t>
            </a:r>
          </a:p>
        </p:txBody>
      </p:sp>
      <p:sp>
        <p:nvSpPr>
          <p:cNvPr id="158518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Scenarios are concrete vehicles </a:t>
            </a:r>
            <a:br>
              <a:rPr lang="en-US" altLang="en-US"/>
            </a:br>
            <a:r>
              <a:rPr lang="en-US" altLang="en-US"/>
              <a:t>for goal elicitation</a:t>
            </a:r>
            <a:r>
              <a:rPr lang="fr-BE" altLang="en-US"/>
              <a:t>  </a:t>
            </a:r>
            <a:r>
              <a:rPr lang="fr-BE" altLang="en-US" sz="2000"/>
              <a:t>(2)</a:t>
            </a:r>
            <a:endParaRPr lang="en-US" altLang="en-US" sz="1600"/>
          </a:p>
        </p:txBody>
      </p:sp>
      <p:sp>
        <p:nvSpPr>
          <p:cNvPr id="158518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4300" y="4497388"/>
            <a:ext cx="3687763" cy="1428750"/>
          </a:xfrm>
          <a:ln cap="flat">
            <a:solidFill>
              <a:srgbClr val="009999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fr-FR" altLang="en-US" i="1">
                <a:solidFill>
                  <a:srgbClr val="009999"/>
                </a:solidFill>
              </a:rPr>
              <a:t>G</a:t>
            </a:r>
            <a:r>
              <a:rPr lang="fr-FR" altLang="en-US">
                <a:solidFill>
                  <a:srgbClr val="009999"/>
                </a:solidFill>
              </a:rPr>
              <a:t> </a:t>
            </a:r>
            <a:r>
              <a:rPr lang="fr-FR" altLang="en-US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covers</a:t>
            </a:r>
            <a:r>
              <a:rPr lang="fr-FR" altLang="en-US">
                <a:solidFill>
                  <a:srgbClr val="009999"/>
                </a:solidFill>
              </a:rPr>
              <a:t> </a:t>
            </a:r>
            <a:r>
              <a:rPr lang="fr-FR" altLang="en-US" i="1">
                <a:solidFill>
                  <a:srgbClr val="009999"/>
                </a:solidFill>
              </a:rPr>
              <a:t>Sc</a:t>
            </a:r>
            <a:r>
              <a:rPr lang="fr-FR" altLang="en-US">
                <a:solidFill>
                  <a:srgbClr val="009999"/>
                </a:solidFill>
              </a:rPr>
              <a:t>: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fr-FR" altLang="en-US" i="1">
                <a:solidFill>
                  <a:srgbClr val="009999"/>
                </a:solidFill>
              </a:rPr>
              <a:t>Sc</a:t>
            </a:r>
            <a:r>
              <a:rPr lang="fr-FR" altLang="en-US">
                <a:solidFill>
                  <a:srgbClr val="009999"/>
                </a:solidFill>
              </a:rPr>
              <a:t> is subhistory in set of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fr-FR" altLang="en-US">
                <a:solidFill>
                  <a:srgbClr val="009999"/>
                </a:solidFill>
              </a:rPr>
              <a:t>behaviors prescribed by</a:t>
            </a:r>
            <a:r>
              <a:rPr lang="fr-FR" altLang="en-US" i="1">
                <a:solidFill>
                  <a:srgbClr val="009999"/>
                </a:solidFill>
              </a:rPr>
              <a:t> G</a:t>
            </a:r>
          </a:p>
        </p:txBody>
      </p:sp>
      <p:sp>
        <p:nvSpPr>
          <p:cNvPr id="1585183" name="Freeform 31"/>
          <p:cNvSpPr>
            <a:spLocks/>
          </p:cNvSpPr>
          <p:nvPr/>
        </p:nvSpPr>
        <p:spPr bwMode="auto">
          <a:xfrm>
            <a:off x="1727200" y="2293938"/>
            <a:ext cx="2373313" cy="1765300"/>
          </a:xfrm>
          <a:custGeom>
            <a:avLst/>
            <a:gdLst>
              <a:gd name="T0" fmla="*/ 0 w 1731"/>
              <a:gd name="T1" fmla="*/ 0 h 796"/>
              <a:gd name="T2" fmla="*/ 879 w 1731"/>
              <a:gd name="T3" fmla="*/ 669 h 796"/>
              <a:gd name="T4" fmla="*/ 1731 w 1731"/>
              <a:gd name="T5" fmla="*/ 76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1" h="796">
                <a:moveTo>
                  <a:pt x="0" y="0"/>
                </a:moveTo>
                <a:cubicBezTo>
                  <a:pt x="295" y="271"/>
                  <a:pt x="591" y="542"/>
                  <a:pt x="879" y="669"/>
                </a:cubicBezTo>
                <a:cubicBezTo>
                  <a:pt x="1167" y="796"/>
                  <a:pt x="1449" y="780"/>
                  <a:pt x="1731" y="765"/>
                </a:cubicBezTo>
              </a:path>
            </a:pathLst>
          </a:custGeom>
          <a:noFill/>
          <a:ln w="28575" cap="sq" cmpd="sng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84" name="Text Box 32"/>
          <p:cNvSpPr txBox="1">
            <a:spLocks noChangeArrowheads="1"/>
          </p:cNvSpPr>
          <p:nvPr/>
        </p:nvSpPr>
        <p:spPr bwMode="auto">
          <a:xfrm>
            <a:off x="2660650" y="3128963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b="0" i="1">
                <a:solidFill>
                  <a:schemeClr val="tx2"/>
                </a:solidFill>
                <a:effectLst/>
                <a:latin typeface="Arial" pitchFamily="34" charset="0"/>
              </a:rPr>
              <a:t>WHY ?</a:t>
            </a:r>
            <a:endParaRPr lang="fr-FR" altLang="en-US" b="0"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585185" name="AutoShape 33"/>
          <p:cNvSpPr>
            <a:spLocks noChangeArrowheads="1"/>
          </p:cNvSpPr>
          <p:nvPr/>
        </p:nvSpPr>
        <p:spPr bwMode="auto">
          <a:xfrm>
            <a:off x="538163" y="1568450"/>
            <a:ext cx="1943100" cy="682625"/>
          </a:xfrm>
          <a:prstGeom prst="parallelogram">
            <a:avLst>
              <a:gd name="adj" fmla="val 23260"/>
            </a:avLst>
          </a:prstGeom>
          <a:solidFill>
            <a:srgbClr val="CECFF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altLang="en-US" sz="1800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5186" name="Text Box 34"/>
          <p:cNvSpPr txBox="1">
            <a:spLocks noChangeArrowheads="1"/>
          </p:cNvSpPr>
          <p:nvPr/>
        </p:nvSpPr>
        <p:spPr bwMode="auto">
          <a:xfrm>
            <a:off x="639763" y="1549400"/>
            <a:ext cx="1831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effectLst/>
                <a:latin typeface="Arial" pitchFamily="34" charset="0"/>
              </a:rPr>
              <a:t>DoorsClosed</a:t>
            </a:r>
          </a:p>
          <a:p>
            <a:pPr algn="l">
              <a:spcBef>
                <a:spcPct val="0"/>
              </a:spcBef>
            </a:pPr>
            <a:r>
              <a:rPr lang="fr-BE" altLang="en-US" sz="2000" b="0">
                <a:solidFill>
                  <a:schemeClr val="tx1"/>
                </a:solidFill>
                <a:effectLst/>
                <a:latin typeface="Arial" pitchFamily="34" charset="0"/>
              </a:rPr>
              <a:t>WhileMoving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85187" name="Object 35"/>
          <p:cNvGraphicFramePr>
            <a:graphicFrameLocks noChangeAspect="1"/>
          </p:cNvGraphicFramePr>
          <p:nvPr/>
        </p:nvGraphicFramePr>
        <p:xfrm>
          <a:off x="2884488" y="2549525"/>
          <a:ext cx="7381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192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549525"/>
                        <a:ext cx="7381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5188" name="Line 36"/>
          <p:cNvSpPr>
            <a:spLocks noChangeShapeType="1"/>
          </p:cNvSpPr>
          <p:nvPr/>
        </p:nvSpPr>
        <p:spPr bwMode="auto">
          <a:xfrm>
            <a:off x="879475" y="2241550"/>
            <a:ext cx="288925" cy="2222500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89" name="Line 37"/>
          <p:cNvSpPr>
            <a:spLocks noChangeShapeType="1"/>
          </p:cNvSpPr>
          <p:nvPr/>
        </p:nvSpPr>
        <p:spPr bwMode="auto">
          <a:xfrm flipV="1">
            <a:off x="3816350" y="4660900"/>
            <a:ext cx="319088" cy="201613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5190" name="Text Box 38"/>
          <p:cNvSpPr txBox="1">
            <a:spLocks noChangeArrowheads="1"/>
          </p:cNvSpPr>
          <p:nvPr/>
        </p:nvSpPr>
        <p:spPr bwMode="auto">
          <a:xfrm>
            <a:off x="3870325" y="1363663"/>
            <a:ext cx="527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en-US" sz="2000" b="0" i="1">
                <a:solidFill>
                  <a:schemeClr val="tx1"/>
                </a:solidFill>
                <a:effectLst/>
                <a:latin typeface="Arial" pitchFamily="34" charset="0"/>
              </a:rPr>
              <a:t>easy to get from or validate with stakeholders</a:t>
            </a:r>
            <a:endParaRPr lang="fr-FR" altLang="en-US" sz="2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85191" name="Object 39"/>
          <p:cNvGraphicFramePr>
            <a:graphicFrameLocks noChangeAspect="1"/>
          </p:cNvGraphicFramePr>
          <p:nvPr/>
        </p:nvGraphicFramePr>
        <p:xfrm>
          <a:off x="73025" y="65088"/>
          <a:ext cx="9763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193" name="Clip" r:id="rId6" imgW="875520" imgH="767160" progId="MS_ClipArt_Gallery.2">
                  <p:embed/>
                </p:oleObj>
              </mc:Choice>
              <mc:Fallback>
                <p:oleObj name="Clip" r:id="rId6" imgW="875520" imgH="7671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5088"/>
                        <a:ext cx="976313" cy="8556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instance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Scenarios as UML sequence diagrams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episodes and agent decomposition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  <a:endParaRPr kumimoji="0" lang="en-US" altLang="en-US">
              <a:solidFill>
                <a:srgbClr val="969696"/>
              </a:solidFill>
            </a:endParaRP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Modeling class behaviors</a:t>
            </a:r>
            <a:r>
              <a:rPr kumimoji="0" lang="en-US" altLang="en-US"/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cs typeface="Times New Roman" pitchFamily="18" charset="0"/>
              </a:rPr>
              <a:t>State machines as UML state diagrams</a:t>
            </a:r>
            <a:endParaRPr kumimoji="0" lang="en-US" altLang="en-US" sz="2000"/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cs typeface="Times New Roman" pitchFamily="18" charset="0"/>
              </a:rPr>
              <a:t> </a:t>
            </a:r>
            <a:r>
              <a:rPr kumimoji="0" lang="en-US" altLang="en-US" sz="2000">
                <a:cs typeface="Times New Roman" pitchFamily="18" charset="0"/>
              </a:rPr>
              <a:t>sequential </a:t>
            </a:r>
            <a:r>
              <a:rPr kumimoji="0" lang="fr-BE" altLang="en-US" sz="2000">
                <a:cs typeface="Times New Roman" pitchFamily="18" charset="0"/>
              </a:rPr>
              <a:t>&amp;</a:t>
            </a:r>
            <a:r>
              <a:rPr kumimoji="0" lang="en-US" altLang="en-US" sz="2000">
                <a:cs typeface="Times New Roman" pitchFamily="18" charset="0"/>
              </a:rPr>
              <a:t> concurrent substates</a:t>
            </a:r>
            <a:r>
              <a:rPr kumimoji="0" lang="en-US" altLang="en-US" sz="2000"/>
              <a:t> </a:t>
            </a: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Decorating scenarios with state conditions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state machines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goals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718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1845" name="Object 5"/>
          <p:cNvGraphicFramePr>
            <a:graphicFrameLocks noChangeAspect="1"/>
          </p:cNvGraphicFramePr>
          <p:nvPr/>
        </p:nvGraphicFramePr>
        <p:xfrm>
          <a:off x="4789488" y="11652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50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652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18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1847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51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1848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52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1849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527300"/>
            <a:ext cx="487362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958137" cy="762000"/>
          </a:xfrm>
        </p:spPr>
        <p:txBody>
          <a:bodyPr/>
          <a:lstStyle/>
          <a:p>
            <a:r>
              <a:rPr lang="en-US" altLang="en-US"/>
              <a:t>State machines</a:t>
            </a:r>
            <a:endParaRPr lang="en-US" altLang="en-US" sz="2000"/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763588"/>
            <a:ext cx="8815387" cy="306705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 machine</a:t>
            </a:r>
            <a:r>
              <a:rPr lang="en-US" altLang="en-US"/>
              <a:t> (SM) is specified by a transition relation </a:t>
            </a:r>
          </a:p>
          <a:p>
            <a:pPr algn="ctr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i="1"/>
              <a:t>tr</a:t>
            </a:r>
            <a:r>
              <a:rPr lang="en-US" altLang="en-US"/>
              <a:t>:  S </a:t>
            </a:r>
            <a:r>
              <a:rPr lang="en-US" altLang="en-US" b="1">
                <a:solidFill>
                  <a:schemeClr val="tx2"/>
                </a:solidFill>
                <a:latin typeface="Symbol" pitchFamily="18" charset="2"/>
              </a:rPr>
              <a:t>´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/>
              <a:t>E </a:t>
            </a:r>
            <a:r>
              <a:rPr lang="en-US" altLang="en-US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/>
              <a:t>S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/>
              <a:t>S</a:t>
            </a:r>
            <a:r>
              <a:rPr lang="en-US" altLang="en-US" sz="2000"/>
              <a:t>:  set of </a:t>
            </a:r>
            <a:r>
              <a:rPr lang="fr-BE" altLang="en-US" sz="2000"/>
              <a:t>explicit</a:t>
            </a:r>
            <a:r>
              <a:rPr lang="en-US" altLang="en-US" sz="2000"/>
              <a:t> states (usually finite)</a:t>
            </a:r>
            <a:r>
              <a:rPr lang="fr-BE" altLang="en-US" sz="2000"/>
              <a:t>, for any class instance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 sz="2000" i="1"/>
              <a:t>E</a:t>
            </a:r>
            <a:r>
              <a:rPr lang="en-US" altLang="en-US" sz="2000"/>
              <a:t>:  finite set of events</a:t>
            </a:r>
            <a:r>
              <a:rPr lang="fr-BE" altLang="en-US" sz="2000"/>
              <a:t> causing state transitions</a:t>
            </a:r>
            <a:endParaRPr lang="en-US" altLang="en-US" sz="2000"/>
          </a:p>
          <a:p>
            <a:pPr lvl="1">
              <a:lnSpc>
                <a:spcPct val="120000"/>
              </a:lnSpc>
              <a:buFontTx/>
              <a:buNone/>
            </a:pPr>
            <a:r>
              <a:rPr lang="fr-BE" altLang="en-US" sz="2000"/>
              <a:t>P</a:t>
            </a:r>
            <a:r>
              <a:rPr lang="en-US" altLang="en-US" sz="2000"/>
              <a:t>referably,</a:t>
            </a:r>
            <a:r>
              <a:rPr lang="en-US" altLang="en-US" sz="2000" i="1"/>
              <a:t> tr</a:t>
            </a:r>
            <a:r>
              <a:rPr lang="en-US" altLang="en-US" sz="2000"/>
              <a:t> is a function:  deterministic SM</a:t>
            </a:r>
          </a:p>
          <a:p>
            <a:pPr>
              <a:lnSpc>
                <a:spcPct val="130000"/>
              </a:lnSpc>
            </a:pPr>
            <a:r>
              <a:rPr lang="en-US" altLang="en-US"/>
              <a:t>Graphically, </a:t>
            </a:r>
            <a:r>
              <a:rPr lang="en-US" altLang="en-US" i="1"/>
              <a:t>tr</a:t>
            </a:r>
            <a:r>
              <a:rPr lang="en-US" altLang="en-US" sz="1200"/>
              <a:t> </a:t>
            </a:r>
            <a:r>
              <a:rPr lang="en-US" altLang="en-US"/>
              <a:t>(S</a:t>
            </a:r>
            <a:r>
              <a:rPr lang="en-US" altLang="en-US" baseline="-25000"/>
              <a:t>1</a:t>
            </a:r>
            <a:r>
              <a:rPr lang="en-US" altLang="en-US"/>
              <a:t>, e) = S</a:t>
            </a:r>
            <a:r>
              <a:rPr lang="en-US" altLang="en-US" baseline="-25000"/>
              <a:t>2</a:t>
            </a:r>
            <a:r>
              <a:rPr lang="en-US" altLang="en-US"/>
              <a:t>  </a:t>
            </a:r>
            <a:r>
              <a:rPr lang="fr-BE" altLang="en-US"/>
              <a:t> is r</a:t>
            </a:r>
            <a:r>
              <a:rPr lang="en-US" altLang="en-US"/>
              <a:t>epresented by ...</a:t>
            </a:r>
          </a:p>
        </p:txBody>
      </p:sp>
      <p:graphicFrame>
        <p:nvGraphicFramePr>
          <p:cNvPr id="1516548" name="Object 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3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6554" name="Group 10"/>
          <p:cNvGrpSpPr>
            <a:grpSpLocks/>
          </p:cNvGrpSpPr>
          <p:nvPr/>
        </p:nvGrpSpPr>
        <p:grpSpPr bwMode="auto">
          <a:xfrm>
            <a:off x="2471738" y="3773488"/>
            <a:ext cx="3467100" cy="685800"/>
            <a:chOff x="1631" y="2659"/>
            <a:chExt cx="2184" cy="432"/>
          </a:xfrm>
        </p:grpSpPr>
        <p:sp>
          <p:nvSpPr>
            <p:cNvPr id="1516550" name="AutoShape 6"/>
            <p:cNvSpPr>
              <a:spLocks noChangeArrowheads="1"/>
            </p:cNvSpPr>
            <p:nvPr/>
          </p:nvSpPr>
          <p:spPr bwMode="auto">
            <a:xfrm>
              <a:off x="1631" y="2723"/>
              <a:ext cx="640" cy="36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 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6551" name="AutoShape 7"/>
            <p:cNvSpPr>
              <a:spLocks noChangeArrowheads="1"/>
            </p:cNvSpPr>
            <p:nvPr/>
          </p:nvSpPr>
          <p:spPr bwMode="auto">
            <a:xfrm>
              <a:off x="3175" y="2715"/>
              <a:ext cx="640" cy="36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 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6552" name="Line 8"/>
            <p:cNvSpPr>
              <a:spLocks noChangeShapeType="1"/>
            </p:cNvSpPr>
            <p:nvPr/>
          </p:nvSpPr>
          <p:spPr bwMode="auto">
            <a:xfrm>
              <a:off x="2311" y="2891"/>
              <a:ext cx="8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53" name="Text Box 9"/>
            <p:cNvSpPr txBox="1">
              <a:spLocks noChangeArrowheads="1"/>
            </p:cNvSpPr>
            <p:nvPr/>
          </p:nvSpPr>
          <p:spPr bwMode="auto">
            <a:xfrm>
              <a:off x="2607" y="2659"/>
              <a:ext cx="2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endPara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16555" name="Rectangle 11"/>
          <p:cNvSpPr>
            <a:spLocks noChangeArrowheads="1"/>
          </p:cNvSpPr>
          <p:nvPr/>
        </p:nvSpPr>
        <p:spPr bwMode="auto">
          <a:xfrm>
            <a:off x="369888" y="4329113"/>
            <a:ext cx="72580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b="0">
                <a:effectLst/>
              </a:rPr>
              <a:t>Semantics:  the transition to </a:t>
            </a:r>
            <a:r>
              <a:rPr lang="en-US" altLang="en-US" b="0" i="1">
                <a:effectLst/>
              </a:rPr>
              <a:t>S</a:t>
            </a:r>
            <a:r>
              <a:rPr lang="en-US" altLang="en-US" b="0" i="1" baseline="-25000">
                <a:effectLst/>
              </a:rPr>
              <a:t>2</a:t>
            </a:r>
            <a:r>
              <a:rPr lang="en-US" altLang="en-US" b="0" i="1">
                <a:effectLst/>
              </a:rPr>
              <a:t> </a:t>
            </a:r>
            <a:r>
              <a:rPr lang="fr-BE" altLang="en-US" b="0" i="1">
                <a:effectLst/>
              </a:rPr>
              <a:t> </a:t>
            </a:r>
            <a:r>
              <a:rPr lang="en-US" altLang="en-US" b="0">
                <a:effectLst/>
              </a:rPr>
              <a:t>gets fired iff ...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effectLst/>
              </a:rPr>
              <a:t>we are in</a:t>
            </a:r>
            <a:r>
              <a:rPr lang="fr-BE" altLang="en-US" b="0">
                <a:solidFill>
                  <a:schemeClr val="tx1"/>
                </a:solidFill>
                <a:effectLst/>
              </a:rPr>
              <a:t> state</a:t>
            </a:r>
            <a:r>
              <a:rPr lang="en-US" altLang="en-US" b="0">
                <a:solidFill>
                  <a:schemeClr val="tx1"/>
                </a:solidFill>
                <a:effectLst/>
              </a:rPr>
              <a:t> </a:t>
            </a:r>
            <a:r>
              <a:rPr lang="en-US" altLang="en-US" b="0" i="1">
                <a:solidFill>
                  <a:schemeClr val="tx1"/>
                </a:solidFill>
                <a:effectLst/>
              </a:rPr>
              <a:t>S</a:t>
            </a:r>
            <a:r>
              <a:rPr lang="en-US" altLang="en-US" b="0" i="1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en-US" b="0">
                <a:solidFill>
                  <a:schemeClr val="tx1"/>
                </a:solidFill>
                <a:effectLst/>
              </a:rPr>
              <a:t>  </a:t>
            </a:r>
            <a:r>
              <a:rPr lang="en-US" altLang="en-US">
                <a:solidFill>
                  <a:schemeClr val="tx1"/>
                </a:solidFill>
                <a:effectLst/>
              </a:rPr>
              <a:t>and</a:t>
            </a:r>
            <a:r>
              <a:rPr lang="en-US" altLang="en-US" b="0">
                <a:solidFill>
                  <a:schemeClr val="tx1"/>
                </a:solidFill>
                <a:effectLst/>
              </a:rPr>
              <a:t> event </a:t>
            </a:r>
            <a:r>
              <a:rPr lang="en-US" altLang="en-US" b="0" i="1">
                <a:solidFill>
                  <a:schemeClr val="tx1"/>
                </a:solidFill>
                <a:effectLst/>
              </a:rPr>
              <a:t>e</a:t>
            </a:r>
            <a:r>
              <a:rPr lang="en-US" altLang="en-US" b="0">
                <a:solidFill>
                  <a:schemeClr val="tx1"/>
                </a:solidFill>
                <a:effectLst/>
              </a:rPr>
              <a:t> occurs</a:t>
            </a:r>
            <a:endParaRPr lang="en-US" altLang="en-US" b="0">
              <a:effectLst/>
            </a:endParaRPr>
          </a:p>
        </p:txBody>
      </p:sp>
      <p:sp>
        <p:nvSpPr>
          <p:cNvPr id="1516556" name="AutoShape 12"/>
          <p:cNvSpPr>
            <a:spLocks noChangeArrowheads="1"/>
          </p:cNvSpPr>
          <p:nvPr/>
        </p:nvSpPr>
        <p:spPr bwMode="auto">
          <a:xfrm>
            <a:off x="2197100" y="5818188"/>
            <a:ext cx="14097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doorsClosed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6557" name="AutoShape 13"/>
          <p:cNvSpPr>
            <a:spLocks noChangeArrowheads="1"/>
          </p:cNvSpPr>
          <p:nvPr/>
        </p:nvSpPr>
        <p:spPr bwMode="auto">
          <a:xfrm>
            <a:off x="5156200" y="5792788"/>
            <a:ext cx="1455738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doorsOpen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6558" name="Line 14"/>
          <p:cNvSpPr>
            <a:spLocks noChangeShapeType="1"/>
          </p:cNvSpPr>
          <p:nvPr/>
        </p:nvSpPr>
        <p:spPr bwMode="auto">
          <a:xfrm flipV="1">
            <a:off x="3657600" y="5957888"/>
            <a:ext cx="149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559" name="Text Box 15"/>
          <p:cNvSpPr txBox="1">
            <a:spLocks noChangeArrowheads="1"/>
          </p:cNvSpPr>
          <p:nvPr/>
        </p:nvSpPr>
        <p:spPr bwMode="auto">
          <a:xfrm>
            <a:off x="3594100" y="5614988"/>
            <a:ext cx="15589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DoorsOpening</a:t>
            </a:r>
          </a:p>
        </p:txBody>
      </p:sp>
      <p:sp>
        <p:nvSpPr>
          <p:cNvPr id="1516560" name="Line 16"/>
          <p:cNvSpPr>
            <a:spLocks noChangeShapeType="1"/>
          </p:cNvSpPr>
          <p:nvPr/>
        </p:nvSpPr>
        <p:spPr bwMode="auto">
          <a:xfrm flipV="1">
            <a:off x="3644900" y="6148388"/>
            <a:ext cx="148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561" name="Text Box 17"/>
          <p:cNvSpPr txBox="1">
            <a:spLocks noChangeArrowheads="1"/>
          </p:cNvSpPr>
          <p:nvPr/>
        </p:nvSpPr>
        <p:spPr bwMode="auto">
          <a:xfrm>
            <a:off x="3708400" y="6161088"/>
            <a:ext cx="1409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DoorsClosing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958137" cy="762000"/>
          </a:xfrm>
        </p:spPr>
        <p:txBody>
          <a:bodyPr/>
          <a:lstStyle/>
          <a:p>
            <a:r>
              <a:rPr lang="en-US" altLang="en-US"/>
              <a:t>SM states </a:t>
            </a:r>
            <a:r>
              <a:rPr lang="en-US" altLang="en-US" sz="2400" i="1"/>
              <a:t>vs.</a:t>
            </a:r>
            <a:r>
              <a:rPr lang="en-US" altLang="en-US"/>
              <a:t> snapshot states</a:t>
            </a:r>
            <a:endParaRPr lang="en-US" altLang="en-US" sz="2000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963613"/>
            <a:ext cx="8815388" cy="553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Snapshot state</a:t>
            </a:r>
            <a:r>
              <a:rPr lang="en-US" altLang="en-US"/>
              <a:t> of </a:t>
            </a:r>
            <a:r>
              <a:rPr lang="fr-BE" altLang="en-US"/>
              <a:t>an </a:t>
            </a:r>
            <a:r>
              <a:rPr lang="en-US" altLang="en-US"/>
              <a:t>object instance  </a:t>
            </a:r>
            <a:r>
              <a:rPr lang="en-US" altLang="en-US" sz="2000"/>
              <a:t>(</a:t>
            </a:r>
            <a:r>
              <a:rPr lang="fr-BE" altLang="en-US" sz="2000"/>
              <a:t>cf. Chap. 10</a:t>
            </a:r>
            <a:r>
              <a:rPr lang="en-US" altLang="en-US" sz="2000"/>
              <a:t>):</a:t>
            </a:r>
            <a:endParaRPr lang="en-US" altLang="en-US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kumimoji="0" lang="en-GB" altLang="en-US" sz="2000"/>
              <a:t>          </a:t>
            </a:r>
            <a:r>
              <a:rPr lang="en-US" altLang="en-US"/>
              <a:t>tuple of functional pairs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>
                <a:latin typeface="Symbol" pitchFamily="18" charset="2"/>
              </a:rPr>
              <a:t>|®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en-US" baseline="-25000"/>
              <a:t>i</a:t>
            </a:r>
            <a:endParaRPr lang="en-US" altLang="en-US" sz="2000"/>
          </a:p>
          <a:p>
            <a:pPr lvl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lang="en-US" altLang="en-US" sz="2000"/>
              <a:t>                 </a:t>
            </a: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 </a:t>
            </a:r>
            <a:r>
              <a:rPr lang="en-US" altLang="en-US" sz="2000"/>
              <a:t>:  state variable  </a:t>
            </a:r>
            <a:r>
              <a:rPr lang="en-US" altLang="en-US" sz="1800"/>
              <a:t>(object attribute, association)</a:t>
            </a:r>
            <a:endParaRPr lang="en-US" altLang="en-US" sz="2000"/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 sz="2000"/>
              <a:t>                 </a:t>
            </a: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 </a:t>
            </a:r>
            <a:r>
              <a:rPr lang="en-US" altLang="en-US" sz="2000"/>
              <a:t>: </a:t>
            </a:r>
            <a:r>
              <a:rPr lang="fr-BE" altLang="en-US" sz="2000"/>
              <a:t> </a:t>
            </a:r>
            <a:r>
              <a:rPr lang="en-US" altLang="en-US" sz="2000"/>
              <a:t>corresponding value</a:t>
            </a:r>
            <a:endParaRPr kumimoji="0" lang="en-GB" altLang="en-US" sz="2000">
              <a:solidFill>
                <a:schemeClr val="accent2"/>
              </a:solidFill>
            </a:endParaRPr>
          </a:p>
          <a:p>
            <a:pPr>
              <a:lnSpc>
                <a:spcPct val="1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GB" altLang="en-US" sz="1800">
                <a:solidFill>
                  <a:schemeClr val="accent2"/>
                </a:solidFill>
              </a:rPr>
              <a:t>	</a:t>
            </a:r>
            <a:r>
              <a:rPr kumimoji="0" lang="en-GB" altLang="en-US" sz="1800">
                <a:solidFill>
                  <a:srgbClr val="009999"/>
                </a:solidFill>
              </a:rPr>
              <a:t>e.g.</a:t>
            </a:r>
            <a:r>
              <a:rPr kumimoji="0" lang="en-GB" altLang="en-US" sz="1800">
                <a:solidFill>
                  <a:schemeClr val="accent2"/>
                </a:solidFill>
              </a:rPr>
              <a:t>    </a:t>
            </a:r>
            <a:r>
              <a:rPr lang="en-US" altLang="en-US" sz="1800">
                <a:solidFill>
                  <a:srgbClr val="5F5F5F"/>
                </a:solidFill>
              </a:rPr>
              <a:t>(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tr.Speed </a:t>
            </a:r>
            <a:r>
              <a:rPr lang="en-US" altLang="en-US" sz="1400">
                <a:latin typeface="Symbol" pitchFamily="18" charset="2"/>
              </a:rPr>
              <a:t>|®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  0</a:t>
            </a:r>
            <a:r>
              <a:rPr lang="en-US" altLang="en-US" sz="1800"/>
              <a:t>,  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tr.Location </a:t>
            </a:r>
            <a:r>
              <a:rPr lang="en-US" altLang="en-US" sz="1400">
                <a:latin typeface="Symbol" pitchFamily="18" charset="2"/>
              </a:rPr>
              <a:t>|®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 9.25</a:t>
            </a:r>
            <a:r>
              <a:rPr lang="en-US" altLang="en-US" sz="1800"/>
              <a:t>,  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tr.DoorsState </a:t>
            </a:r>
            <a:r>
              <a:rPr lang="en-US" altLang="en-US" sz="1400">
                <a:latin typeface="Symbol" pitchFamily="18" charset="2"/>
              </a:rPr>
              <a:t>|®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 Open</a:t>
            </a:r>
            <a:r>
              <a:rPr lang="en-US" altLang="en-US" sz="1800"/>
              <a:t>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/>
              <a:t>               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On </a:t>
            </a:r>
            <a:r>
              <a:rPr lang="en-US" altLang="en-US" sz="1400">
                <a:latin typeface="Symbol" pitchFamily="18" charset="2"/>
              </a:rPr>
              <a:t>|®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 (tr, block13)</a:t>
            </a:r>
            <a:r>
              <a:rPr lang="en-US" altLang="en-US" sz="1800"/>
              <a:t>,  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At </a:t>
            </a:r>
            <a:r>
              <a:rPr lang="en-US" altLang="en-US" sz="1400">
                <a:latin typeface="Symbol" pitchFamily="18" charset="2"/>
              </a:rPr>
              <a:t>|®</a:t>
            </a:r>
            <a:r>
              <a:rPr lang="en-US" altLang="en-US" sz="1800" i="1">
                <a:solidFill>
                  <a:srgbClr val="5F5F5F"/>
                </a:solidFill>
                <a:latin typeface="Arial" pitchFamily="34" charset="0"/>
              </a:rPr>
              <a:t> (tr, platform1))</a:t>
            </a:r>
            <a:endParaRPr lang="en-US" altLang="en-US" sz="2000">
              <a:latin typeface="Arial" pitchFamily="34" charset="0"/>
            </a:endParaRPr>
          </a:p>
          <a:p>
            <a:pPr>
              <a:spcBef>
                <a:spcPct val="6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SM state</a:t>
            </a:r>
            <a:r>
              <a:rPr lang="en-US" altLang="en-US"/>
              <a:t> of object instance: 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class</a:t>
            </a:r>
            <a:r>
              <a:rPr lang="en-US" altLang="en-US"/>
              <a:t> of snapshot states </a:t>
            </a:r>
            <a:r>
              <a:rPr kumimoji="0" lang="en-GB" altLang="en-US"/>
              <a:t>sharing same value for some behavioral state variable</a:t>
            </a:r>
            <a:r>
              <a:rPr kumimoji="0" lang="en-GB" altLang="en-US" sz="2000"/>
              <a:t>  (equivalence class)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en-GB" altLang="en-US" sz="2000">
                <a:solidFill>
                  <a:srgbClr val="009999"/>
                </a:solidFill>
              </a:rPr>
              <a:t>     </a:t>
            </a:r>
            <a:r>
              <a:rPr kumimoji="0" lang="en-GB" altLang="en-US" sz="1800">
                <a:solidFill>
                  <a:srgbClr val="009999"/>
                </a:solidFill>
              </a:rPr>
              <a:t>e.g.</a:t>
            </a:r>
            <a:r>
              <a:rPr kumimoji="0" lang="en-GB" altLang="en-US" sz="2000">
                <a:solidFill>
                  <a:srgbClr val="009999"/>
                </a:solidFill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0" lang="en-GB" altLang="en-US" sz="2000"/>
              <a:t>     SM state </a:t>
            </a:r>
            <a:r>
              <a:rPr kumimoji="0" lang="en-GB" altLang="en-US" sz="2000" i="1">
                <a:solidFill>
                  <a:srgbClr val="5F5F5F"/>
                </a:solidFill>
              </a:rPr>
              <a:t>doorsClosed</a:t>
            </a:r>
            <a:r>
              <a:rPr kumimoji="0" lang="en-GB" altLang="en-US" sz="2000"/>
              <a:t> of </a:t>
            </a:r>
            <a:r>
              <a:rPr kumimoji="0" lang="en-GB" altLang="en-US" sz="2000" i="1">
                <a:solidFill>
                  <a:srgbClr val="5F5F5F"/>
                </a:solidFill>
              </a:rPr>
              <a:t>Train</a:t>
            </a:r>
            <a:r>
              <a:rPr kumimoji="0" lang="en-GB" altLang="en-US" sz="2000"/>
              <a:t> instance </a:t>
            </a:r>
            <a:r>
              <a:rPr kumimoji="0" lang="en-GB" altLang="en-US" sz="2000" i="1">
                <a:solidFill>
                  <a:srgbClr val="5F5F5F"/>
                </a:solidFill>
              </a:rPr>
              <a:t>tr</a:t>
            </a:r>
            <a:r>
              <a:rPr kumimoji="0" lang="en-GB" altLang="en-US" sz="2000"/>
              <a:t> includes snapshot states</a:t>
            </a:r>
            <a:endParaRPr kumimoji="0" lang="en-GB" altLang="en-US" sz="2000">
              <a:solidFill>
                <a:srgbClr val="009999"/>
              </a:solidFill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{ tr.Speed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0,  tr.Loc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3,  </a:t>
            </a:r>
            <a:r>
              <a:rPr kumimoji="0" lang="en-GB" altLang="en-US" sz="1800" b="1">
                <a:solidFill>
                  <a:schemeClr val="tx2"/>
                </a:solidFill>
                <a:latin typeface="Arial" pitchFamily="34" charset="0"/>
              </a:rPr>
              <a:t>tr.DoorsState</a:t>
            </a:r>
            <a:r>
              <a:rPr kumimoji="0" lang="en-GB" altLang="en-US" sz="1800" b="1">
                <a:solidFill>
                  <a:schemeClr val="tx2"/>
                </a:solidFill>
              </a:rPr>
              <a:t> </a:t>
            </a:r>
            <a:r>
              <a:rPr kumimoji="0" lang="en-GB" altLang="en-US" sz="1400" b="1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kumimoji="0" lang="en-AU" altLang="en-US" sz="1400" b="1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kumimoji="0" lang="en-GB" altLang="en-US" sz="1800" b="1">
                <a:solidFill>
                  <a:schemeClr val="tx2"/>
                </a:solidFill>
              </a:rPr>
              <a:t> </a:t>
            </a:r>
            <a:r>
              <a:rPr kumimoji="0" lang="en-GB" altLang="en-US" sz="1800" b="1">
                <a:solidFill>
                  <a:schemeClr val="tx2"/>
                </a:solidFill>
                <a:latin typeface="Arial" pitchFamily="34" charset="0"/>
              </a:rPr>
              <a:t>'closed'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,  At</a:t>
            </a:r>
            <a:r>
              <a:rPr kumimoji="0" lang="en-GB" altLang="en-US" sz="180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(tr, pl1) } ,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{ tr.Speed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5,  tr.Loc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9,  </a:t>
            </a:r>
            <a:r>
              <a:rPr kumimoji="0" lang="en-GB" altLang="en-US" sz="1800" b="1">
                <a:solidFill>
                  <a:schemeClr val="tx2"/>
                </a:solidFill>
                <a:latin typeface="Arial" pitchFamily="34" charset="0"/>
              </a:rPr>
              <a:t>tr.DoorsState</a:t>
            </a:r>
            <a:r>
              <a:rPr kumimoji="0" lang="en-GB" altLang="en-US" sz="1800" b="1">
                <a:solidFill>
                  <a:schemeClr val="tx2"/>
                </a:solidFill>
              </a:rPr>
              <a:t> </a:t>
            </a:r>
            <a:r>
              <a:rPr kumimoji="0" lang="en-GB" altLang="en-US" sz="1400" b="1">
                <a:solidFill>
                  <a:schemeClr val="tx2"/>
                </a:solidFill>
                <a:latin typeface="Symbol" pitchFamily="18" charset="2"/>
              </a:rPr>
              <a:t>|</a:t>
            </a:r>
            <a:r>
              <a:rPr kumimoji="0" lang="en-AU" altLang="en-US" sz="1400" b="1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kumimoji="0" lang="en-GB" altLang="en-US" sz="1800" b="1">
                <a:solidFill>
                  <a:schemeClr val="tx2"/>
                </a:solidFill>
              </a:rPr>
              <a:t> </a:t>
            </a:r>
            <a:r>
              <a:rPr kumimoji="0" lang="en-GB" altLang="en-US" sz="1800" b="1">
                <a:solidFill>
                  <a:schemeClr val="tx2"/>
                </a:solidFill>
                <a:latin typeface="Arial" pitchFamily="34" charset="0"/>
              </a:rPr>
              <a:t>'closed'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,  At</a:t>
            </a:r>
            <a:r>
              <a:rPr kumimoji="0" lang="en-GB" altLang="en-US" sz="1800">
                <a:solidFill>
                  <a:srgbClr val="5F5F5F"/>
                </a:solidFill>
                <a:latin typeface="Symbol" pitchFamily="18" charset="2"/>
              </a:rPr>
              <a:t> </a:t>
            </a:r>
            <a:r>
              <a:rPr kumimoji="0" lang="en-GB" altLang="en-US" sz="1400">
                <a:solidFill>
                  <a:srgbClr val="5F5F5F"/>
                </a:solidFill>
                <a:latin typeface="Symbol" pitchFamily="18" charset="2"/>
              </a:rPr>
              <a:t>|</a:t>
            </a:r>
            <a:r>
              <a:rPr kumimoji="0" lang="en-AU" altLang="en-US" sz="1400">
                <a:solidFill>
                  <a:srgbClr val="5F5F5F"/>
                </a:solidFill>
                <a:latin typeface="Symbol" pitchFamily="18" charset="2"/>
              </a:rPr>
              <a:t>®</a:t>
            </a:r>
            <a:r>
              <a:rPr kumimoji="0" lang="en-GB" altLang="en-US" sz="1800">
                <a:solidFill>
                  <a:srgbClr val="5F5F5F"/>
                </a:solidFill>
              </a:rPr>
              <a:t> </a:t>
            </a:r>
            <a:r>
              <a:rPr kumimoji="0" lang="en-GB" altLang="en-US" sz="1800">
                <a:solidFill>
                  <a:srgbClr val="5F5F5F"/>
                </a:solidFill>
                <a:latin typeface="Arial" pitchFamily="34" charset="0"/>
              </a:rPr>
              <a:t>(tr, nil) }</a:t>
            </a:r>
          </a:p>
        </p:txBody>
      </p:sp>
      <p:graphicFrame>
        <p:nvGraphicFramePr>
          <p:cNvPr id="1522694" name="Object 6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695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34" name="AutoShape 22"/>
          <p:cNvSpPr>
            <a:spLocks noChangeArrowheads="1"/>
          </p:cNvSpPr>
          <p:nvPr/>
        </p:nvSpPr>
        <p:spPr bwMode="auto">
          <a:xfrm>
            <a:off x="1689100" y="4940300"/>
            <a:ext cx="5554663" cy="879475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958137" cy="762000"/>
          </a:xfrm>
        </p:spPr>
        <p:txBody>
          <a:bodyPr/>
          <a:lstStyle/>
          <a:p>
            <a:r>
              <a:rPr lang="en-US" altLang="en-US"/>
              <a:t>SM states</a:t>
            </a:r>
            <a:endParaRPr lang="en-US" altLang="en-US" sz="2000"/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81075"/>
            <a:ext cx="8815387" cy="354647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kumimoji="0" lang="en-GB" altLang="en-US"/>
              <a:t>To model agent behaviors:  </a:t>
            </a: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kumimoji="0" lang="en-GB" altLang="en-US"/>
              <a:t> state machine </a:t>
            </a: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per state variable controlled</a:t>
            </a:r>
            <a:r>
              <a:rPr kumimoji="0" lang="en-GB" altLang="en-US"/>
              <a:t> by an arbitrary agent instance</a:t>
            </a:r>
          </a:p>
          <a:p>
            <a:pPr lvl="1">
              <a:spcBef>
                <a:spcPct val="20000"/>
              </a:spcBef>
            </a:pPr>
            <a:r>
              <a:rPr kumimoji="0" lang="en-GB" altLang="en-US"/>
              <a:t>captures admissible sequences of transitions among SM states of corresponding object instance --for </a:t>
            </a: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this</a:t>
            </a:r>
            <a:r>
              <a:rPr kumimoji="0" lang="en-GB" altLang="en-US"/>
              <a:t> variable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/>
              <a:t>A SM state has some duration</a:t>
            </a:r>
          </a:p>
          <a:p>
            <a:pPr lvl="1">
              <a:lnSpc>
                <a:spcPct val="50000"/>
              </a:lnSpc>
              <a:spcBef>
                <a:spcPct val="60000"/>
              </a:spcBef>
            </a:pPr>
            <a:r>
              <a:rPr kumimoji="0" lang="en-GB" altLang="en-US"/>
              <a:t>corresponding object instance remains some time in it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Initial state</a:t>
            </a:r>
            <a:r>
              <a:rPr kumimoji="0" lang="en-GB" altLang="en-US"/>
              <a:t> </a:t>
            </a:r>
            <a:r>
              <a:rPr kumimoji="0" lang="en-GB" altLang="en-US">
                <a:solidFill>
                  <a:schemeClr val="tx2"/>
                </a:solidFill>
              </a:rPr>
              <a:t>=</a:t>
            </a:r>
            <a:r>
              <a:rPr kumimoji="0" lang="en-GB" altLang="en-US"/>
              <a:t>  state when object instance appears in system</a:t>
            </a:r>
          </a:p>
          <a:p>
            <a:pPr lvl="2">
              <a:lnSpc>
                <a:spcPct val="50000"/>
              </a:lnSpc>
              <a:spcBef>
                <a:spcPct val="60000"/>
              </a:spcBef>
            </a:pPr>
            <a:r>
              <a:rPr kumimoji="0" lang="en-GB" altLang="en-US"/>
              <a:t>                                          InstanceOf (o, Ob) gets </a:t>
            </a:r>
            <a:r>
              <a:rPr kumimoji="0" lang="en-GB" altLang="en-US" i="1"/>
              <a:t>true</a:t>
            </a:r>
            <a:endParaRPr kumimoji="0" lang="en-GB" altLang="en-US"/>
          </a:p>
        </p:txBody>
      </p:sp>
      <p:sp>
        <p:nvSpPr>
          <p:cNvPr id="1523718" name="Text Box 6"/>
          <p:cNvSpPr txBox="1">
            <a:spLocks noChangeArrowheads="1"/>
          </p:cNvSpPr>
          <p:nvPr/>
        </p:nvSpPr>
        <p:spPr bwMode="auto">
          <a:xfrm>
            <a:off x="4071938" y="4926013"/>
            <a:ext cx="1514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DoorsOpening</a:t>
            </a:r>
          </a:p>
        </p:txBody>
      </p:sp>
      <p:sp>
        <p:nvSpPr>
          <p:cNvPr id="1523719" name="AutoShape 7"/>
          <p:cNvSpPr>
            <a:spLocks noChangeArrowheads="1"/>
          </p:cNvSpPr>
          <p:nvPr/>
        </p:nvSpPr>
        <p:spPr bwMode="auto">
          <a:xfrm>
            <a:off x="2674938" y="5129213"/>
            <a:ext cx="14097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4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doorsClosed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3720" name="AutoShape 8"/>
          <p:cNvSpPr>
            <a:spLocks noChangeArrowheads="1"/>
          </p:cNvSpPr>
          <p:nvPr/>
        </p:nvSpPr>
        <p:spPr bwMode="auto">
          <a:xfrm>
            <a:off x="5634038" y="5103813"/>
            <a:ext cx="1325562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doorsOpen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3721" name="Line 9"/>
          <p:cNvSpPr>
            <a:spLocks noChangeShapeType="1"/>
          </p:cNvSpPr>
          <p:nvPr/>
        </p:nvSpPr>
        <p:spPr bwMode="auto">
          <a:xfrm flipV="1">
            <a:off x="2052638" y="5421313"/>
            <a:ext cx="6207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3722" name="Line 10"/>
          <p:cNvSpPr>
            <a:spLocks noChangeShapeType="1"/>
          </p:cNvSpPr>
          <p:nvPr/>
        </p:nvSpPr>
        <p:spPr bwMode="auto">
          <a:xfrm>
            <a:off x="4122738" y="5459413"/>
            <a:ext cx="14986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3723" name="Text Box 11"/>
          <p:cNvSpPr txBox="1">
            <a:spLocks noChangeArrowheads="1"/>
          </p:cNvSpPr>
          <p:nvPr/>
        </p:nvSpPr>
        <p:spPr bwMode="auto">
          <a:xfrm>
            <a:off x="4186238" y="5472113"/>
            <a:ext cx="1409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DoorsClosing</a:t>
            </a:r>
          </a:p>
        </p:txBody>
      </p:sp>
      <p:sp>
        <p:nvSpPr>
          <p:cNvPr id="1523724" name="Oval 12"/>
          <p:cNvSpPr>
            <a:spLocks noChangeArrowheads="1"/>
          </p:cNvSpPr>
          <p:nvPr/>
        </p:nvSpPr>
        <p:spPr bwMode="auto">
          <a:xfrm>
            <a:off x="1862138" y="5321300"/>
            <a:ext cx="177800" cy="1651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25" name="Line 13"/>
          <p:cNvSpPr>
            <a:spLocks noChangeShapeType="1"/>
          </p:cNvSpPr>
          <p:nvPr/>
        </p:nvSpPr>
        <p:spPr bwMode="auto">
          <a:xfrm>
            <a:off x="4135438" y="5307013"/>
            <a:ext cx="14986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3726" name="Text Box 14"/>
          <p:cNvSpPr txBox="1">
            <a:spLocks noChangeArrowheads="1"/>
          </p:cNvSpPr>
          <p:nvPr/>
        </p:nvSpPr>
        <p:spPr bwMode="auto">
          <a:xfrm>
            <a:off x="1812925" y="4613275"/>
            <a:ext cx="153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initial 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3727" name="Text Box 15"/>
          <p:cNvSpPr txBox="1">
            <a:spLocks noChangeArrowheads="1"/>
          </p:cNvSpPr>
          <p:nvPr/>
        </p:nvSpPr>
        <p:spPr bwMode="auto">
          <a:xfrm>
            <a:off x="7377113" y="5456238"/>
            <a:ext cx="153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SM 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3728" name="Line 16"/>
          <p:cNvSpPr>
            <a:spLocks noChangeShapeType="1"/>
          </p:cNvSpPr>
          <p:nvPr/>
        </p:nvSpPr>
        <p:spPr bwMode="auto">
          <a:xfrm flipV="1">
            <a:off x="1978025" y="4914900"/>
            <a:ext cx="431800" cy="3889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3729" name="Line 17"/>
          <p:cNvSpPr>
            <a:spLocks noChangeShapeType="1"/>
          </p:cNvSpPr>
          <p:nvPr/>
        </p:nvSpPr>
        <p:spPr bwMode="auto">
          <a:xfrm>
            <a:off x="6950075" y="5399088"/>
            <a:ext cx="446088" cy="7302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3732" name="Text Box 20"/>
          <p:cNvSpPr txBox="1">
            <a:spLocks noChangeArrowheads="1"/>
          </p:cNvSpPr>
          <p:nvPr/>
        </p:nvSpPr>
        <p:spPr bwMode="auto">
          <a:xfrm>
            <a:off x="1328738" y="5835650"/>
            <a:ext cx="65373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SM for state variable </a:t>
            </a:r>
            <a:r>
              <a:rPr lang="fr-BE" altLang="en-US" sz="1800" b="0" i="1">
                <a:solidFill>
                  <a:srgbClr val="5F5F5F"/>
                </a:solidFill>
                <a:effectLst/>
                <a:latin typeface="Comic Sans MS" pitchFamily="66" charset="0"/>
              </a:rPr>
              <a:t>tr.doorsState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of </a:t>
            </a:r>
            <a:r>
              <a:rPr lang="fr-BE" altLang="en-US" sz="1800" b="0">
                <a:solidFill>
                  <a:srgbClr val="5F5F5F"/>
                </a:solidFill>
                <a:effectLst/>
                <a:latin typeface="Comic Sans MS" pitchFamily="66" charset="0"/>
              </a:rPr>
              <a:t>TrainInfo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object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controlled by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>
                <a:solidFill>
                  <a:srgbClr val="5F5F5F"/>
                </a:solidFill>
                <a:effectLst/>
                <a:latin typeface="Comic Sans MS" pitchFamily="66" charset="0"/>
              </a:rPr>
              <a:t>TrainController</a:t>
            </a:r>
          </a:p>
        </p:txBody>
      </p:sp>
      <p:graphicFrame>
        <p:nvGraphicFramePr>
          <p:cNvPr id="1523735" name="Object 23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736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58" name="AutoShape 22"/>
          <p:cNvSpPr>
            <a:spLocks noChangeArrowheads="1"/>
          </p:cNvSpPr>
          <p:nvPr/>
        </p:nvSpPr>
        <p:spPr bwMode="auto">
          <a:xfrm>
            <a:off x="1458913" y="3219450"/>
            <a:ext cx="5554662" cy="879475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958137" cy="762000"/>
          </a:xfrm>
        </p:spPr>
        <p:txBody>
          <a:bodyPr/>
          <a:lstStyle/>
          <a:p>
            <a:r>
              <a:rPr lang="en-US" altLang="en-US"/>
              <a:t>SM states  </a:t>
            </a:r>
            <a:r>
              <a:rPr lang="en-US" altLang="en-US" sz="2000"/>
              <a:t>(2)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077913"/>
            <a:ext cx="9144000" cy="22463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Final state</a:t>
            </a:r>
            <a:r>
              <a:rPr kumimoji="0" lang="en-GB" altLang="en-US"/>
              <a:t> </a:t>
            </a:r>
            <a:r>
              <a:rPr kumimoji="0" lang="en-GB" altLang="en-US">
                <a:solidFill>
                  <a:schemeClr val="tx2"/>
                </a:solidFill>
              </a:rPr>
              <a:t>=</a:t>
            </a:r>
            <a:r>
              <a:rPr kumimoji="0" lang="en-GB" altLang="en-US"/>
              <a:t> state when object instance disappears from system</a:t>
            </a:r>
          </a:p>
          <a:p>
            <a:pPr lvl="2"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/>
              <a:t>                                   InstanceOf (o, Ob) gets </a:t>
            </a:r>
            <a:r>
              <a:rPr kumimoji="0" lang="en-GB" altLang="en-US" i="1"/>
              <a:t>false</a:t>
            </a:r>
            <a:endParaRPr kumimoji="0" lang="en-GB" altLang="en-US"/>
          </a:p>
        </p:txBody>
      </p:sp>
      <p:sp>
        <p:nvSpPr>
          <p:cNvPr id="1524741" name="Text Box 5"/>
          <p:cNvSpPr txBox="1">
            <a:spLocks noChangeArrowheads="1"/>
          </p:cNvSpPr>
          <p:nvPr/>
        </p:nvSpPr>
        <p:spPr bwMode="auto">
          <a:xfrm>
            <a:off x="3556000" y="3222625"/>
            <a:ext cx="1104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checkOut</a:t>
            </a:r>
          </a:p>
        </p:txBody>
      </p:sp>
      <p:sp>
        <p:nvSpPr>
          <p:cNvPr id="1524742" name="AutoShape 6"/>
          <p:cNvSpPr>
            <a:spLocks noChangeArrowheads="1"/>
          </p:cNvSpPr>
          <p:nvPr/>
        </p:nvSpPr>
        <p:spPr bwMode="auto">
          <a:xfrm>
            <a:off x="2413000" y="3349625"/>
            <a:ext cx="10795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4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Available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4743" name="AutoShape 7"/>
          <p:cNvSpPr>
            <a:spLocks noChangeArrowheads="1"/>
          </p:cNvSpPr>
          <p:nvPr/>
        </p:nvSpPr>
        <p:spPr bwMode="auto">
          <a:xfrm>
            <a:off x="4686300" y="3362325"/>
            <a:ext cx="9906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onLoan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4744" name="Line 8"/>
          <p:cNvSpPr>
            <a:spLocks noChangeShapeType="1"/>
          </p:cNvSpPr>
          <p:nvPr/>
        </p:nvSpPr>
        <p:spPr bwMode="auto">
          <a:xfrm>
            <a:off x="1790700" y="3627438"/>
            <a:ext cx="635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5" name="Line 9"/>
          <p:cNvSpPr>
            <a:spLocks noChangeShapeType="1"/>
          </p:cNvSpPr>
          <p:nvPr/>
        </p:nvSpPr>
        <p:spPr bwMode="auto">
          <a:xfrm flipV="1">
            <a:off x="3517900" y="3779838"/>
            <a:ext cx="1130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6" name="Text Box 10"/>
          <p:cNvSpPr txBox="1">
            <a:spLocks noChangeArrowheads="1"/>
          </p:cNvSpPr>
          <p:nvPr/>
        </p:nvSpPr>
        <p:spPr bwMode="auto">
          <a:xfrm>
            <a:off x="3606800" y="3767138"/>
            <a:ext cx="10874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Return</a:t>
            </a:r>
          </a:p>
        </p:txBody>
      </p:sp>
      <p:sp>
        <p:nvSpPr>
          <p:cNvPr id="1524747" name="Oval 11"/>
          <p:cNvSpPr>
            <a:spLocks noChangeArrowheads="1"/>
          </p:cNvSpPr>
          <p:nvPr/>
        </p:nvSpPr>
        <p:spPr bwMode="auto">
          <a:xfrm>
            <a:off x="1600200" y="3540125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4748" name="Line 12"/>
          <p:cNvSpPr>
            <a:spLocks noChangeShapeType="1"/>
          </p:cNvSpPr>
          <p:nvPr/>
        </p:nvSpPr>
        <p:spPr bwMode="auto">
          <a:xfrm flipV="1">
            <a:off x="3530600" y="3552825"/>
            <a:ext cx="1155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9" name="Line 13"/>
          <p:cNvSpPr>
            <a:spLocks noChangeShapeType="1"/>
          </p:cNvSpPr>
          <p:nvPr/>
        </p:nvSpPr>
        <p:spPr bwMode="auto">
          <a:xfrm flipV="1">
            <a:off x="5715000" y="3703638"/>
            <a:ext cx="8001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51" name="Oval 15"/>
          <p:cNvSpPr>
            <a:spLocks noChangeArrowheads="1"/>
          </p:cNvSpPr>
          <p:nvPr/>
        </p:nvSpPr>
        <p:spPr bwMode="auto">
          <a:xfrm>
            <a:off x="6604000" y="3594100"/>
            <a:ext cx="177800" cy="1651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4752" name="Oval 16"/>
          <p:cNvSpPr>
            <a:spLocks noChangeArrowheads="1"/>
          </p:cNvSpPr>
          <p:nvPr/>
        </p:nvSpPr>
        <p:spPr bwMode="auto">
          <a:xfrm>
            <a:off x="6540500" y="3530600"/>
            <a:ext cx="304800" cy="2921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53" name="Text Box 17"/>
          <p:cNvSpPr txBox="1">
            <a:spLocks noChangeArrowheads="1"/>
          </p:cNvSpPr>
          <p:nvPr/>
        </p:nvSpPr>
        <p:spPr bwMode="auto">
          <a:xfrm>
            <a:off x="5740400" y="3349625"/>
            <a:ext cx="685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Loss</a:t>
            </a:r>
          </a:p>
        </p:txBody>
      </p:sp>
      <p:sp>
        <p:nvSpPr>
          <p:cNvPr id="1524754" name="Text Box 18"/>
          <p:cNvSpPr txBox="1">
            <a:spLocks noChangeArrowheads="1"/>
          </p:cNvSpPr>
          <p:nvPr/>
        </p:nvSpPr>
        <p:spPr bwMode="auto">
          <a:xfrm>
            <a:off x="6892925" y="3103563"/>
            <a:ext cx="15398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final 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4755" name="Line 19"/>
          <p:cNvSpPr>
            <a:spLocks noChangeShapeType="1"/>
          </p:cNvSpPr>
          <p:nvPr/>
        </p:nvSpPr>
        <p:spPr bwMode="auto">
          <a:xfrm flipV="1">
            <a:off x="6824663" y="3449638"/>
            <a:ext cx="620712" cy="2159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4756" name="Text Box 20"/>
          <p:cNvSpPr txBox="1">
            <a:spLocks noChangeArrowheads="1"/>
          </p:cNvSpPr>
          <p:nvPr/>
        </p:nvSpPr>
        <p:spPr bwMode="auto">
          <a:xfrm>
            <a:off x="1016000" y="4210050"/>
            <a:ext cx="6550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SM for state variable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 i="1">
                <a:solidFill>
                  <a:srgbClr val="5F5F5F"/>
                </a:solidFill>
                <a:effectLst/>
                <a:latin typeface="Comic Sans MS" pitchFamily="66" charset="0"/>
              </a:rPr>
              <a:t>bc.Status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of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>
                <a:solidFill>
                  <a:srgbClr val="5F5F5F"/>
                </a:solidFill>
                <a:effectLst/>
                <a:latin typeface="Comic Sans MS" pitchFamily="66" charset="0"/>
              </a:rPr>
              <a:t>BookCopyInfo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object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Comic Sans MS" pitchFamily="66" charset="0"/>
              </a:rPr>
              <a:t>controlled by</a:t>
            </a:r>
            <a:r>
              <a:rPr lang="fr-BE" altLang="en-US" sz="1800" b="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sz="1800" b="0">
                <a:solidFill>
                  <a:srgbClr val="5F5F5F"/>
                </a:solidFill>
                <a:effectLst/>
                <a:latin typeface="Comic Sans MS" pitchFamily="66" charset="0"/>
              </a:rPr>
              <a:t>LibraryManager</a:t>
            </a:r>
          </a:p>
        </p:txBody>
      </p:sp>
      <p:graphicFrame>
        <p:nvGraphicFramePr>
          <p:cNvPr id="1524759" name="Object 23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760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437437" cy="762000"/>
          </a:xfrm>
        </p:spPr>
        <p:txBody>
          <a:bodyPr/>
          <a:lstStyle/>
          <a:p>
            <a:r>
              <a:rPr lang="en-US" altLang="en-US"/>
              <a:t>SM events</a:t>
            </a:r>
            <a:endParaRPr lang="en-US" altLang="en-US" sz="200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09675"/>
            <a:ext cx="9043988" cy="30114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/>
              <a:t>Event instances are instantaneous phenomena ...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kumimoji="0" lang="en-GB" altLang="en-US" sz="2000"/>
              <a:t>As seen before 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0" lang="en-GB" altLang="en-US" sz="2000"/>
              <a:t>         event =  object whose instances exist in single states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kumimoji="0" lang="en-GB" altLang="en-US"/>
              <a:t>                InstanceOf (ev, E)  </a:t>
            </a:r>
            <a:r>
              <a:rPr kumimoji="0" lang="en-GB" altLang="en-US" sz="1800"/>
              <a:t>denoted by</a:t>
            </a:r>
            <a:r>
              <a:rPr kumimoji="0" lang="en-GB" altLang="en-US"/>
              <a:t>  Occurs (E)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</a:pPr>
            <a:r>
              <a:rPr kumimoji="0" lang="en-GB" altLang="en-US" sz="2000"/>
              <a:t>Can be structured ...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en-GB" altLang="en-US" sz="1800"/>
              <a:t>attributes, associations, specializations, to be declared in object model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0" lang="en-GB" altLang="en-US" sz="1800"/>
              <a:t>corresponding attribute values can be attached to events in SM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kumimoji="0" lang="en-GB" altLang="en-US" sz="2000"/>
              <a:t>No duration,  unlike SM states</a:t>
            </a:r>
            <a:endParaRPr kumimoji="0" lang="en-GB" altLang="en-US"/>
          </a:p>
        </p:txBody>
      </p:sp>
      <p:graphicFrame>
        <p:nvGraphicFramePr>
          <p:cNvPr id="1525796" name="Object 36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00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799" name="Group 39"/>
          <p:cNvGrpSpPr>
            <a:grpSpLocks/>
          </p:cNvGrpSpPr>
          <p:nvPr/>
        </p:nvGrpSpPr>
        <p:grpSpPr bwMode="auto">
          <a:xfrm>
            <a:off x="1501775" y="4762500"/>
            <a:ext cx="5915025" cy="1673225"/>
            <a:chOff x="946" y="2800"/>
            <a:chExt cx="3726" cy="1054"/>
          </a:xfrm>
        </p:grpSpPr>
        <p:sp>
          <p:nvSpPr>
            <p:cNvPr id="1525794" name="AutoShape 34"/>
            <p:cNvSpPr>
              <a:spLocks noChangeArrowheads="1"/>
            </p:cNvSpPr>
            <p:nvPr/>
          </p:nvSpPr>
          <p:spPr bwMode="auto">
            <a:xfrm>
              <a:off x="946" y="2800"/>
              <a:ext cx="3726" cy="836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7" name="Text Box 17"/>
            <p:cNvSpPr txBox="1">
              <a:spLocks noChangeArrowheads="1"/>
            </p:cNvSpPr>
            <p:nvPr/>
          </p:nvSpPr>
          <p:spPr bwMode="auto">
            <a:xfrm>
              <a:off x="2496" y="3646"/>
              <a:ext cx="11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attribute value</a:t>
              </a:r>
              <a:endParaRPr lang="fr-BE" altLang="en-US" sz="16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778" name="Line 18"/>
            <p:cNvSpPr>
              <a:spLocks noChangeShapeType="1"/>
            </p:cNvSpPr>
            <p:nvPr/>
          </p:nvSpPr>
          <p:spPr bwMode="auto">
            <a:xfrm>
              <a:off x="3009" y="3490"/>
              <a:ext cx="135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9" name="Text Box 19"/>
            <p:cNvSpPr txBox="1">
              <a:spLocks noChangeArrowheads="1"/>
            </p:cNvSpPr>
            <p:nvPr/>
          </p:nvSpPr>
          <p:spPr bwMode="auto">
            <a:xfrm>
              <a:off x="2096" y="3015"/>
              <a:ext cx="114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checkOut </a:t>
              </a:r>
              <a:r>
                <a:rPr lang="fr-BE" altLang="en-US" sz="1600" b="0">
                  <a:solidFill>
                    <a:srgbClr val="0000FF"/>
                  </a:solidFill>
                  <a:effectLst/>
                  <a:latin typeface="Arial" pitchFamily="34" charset="0"/>
                </a:rPr>
                <a:t>(PatrID)</a:t>
              </a:r>
              <a:endParaRPr lang="fr-BE" altLang="en-US" sz="16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780" name="AutoShape 20"/>
            <p:cNvSpPr>
              <a:spLocks noChangeArrowheads="1"/>
            </p:cNvSpPr>
            <p:nvPr/>
          </p:nvSpPr>
          <p:spPr bwMode="auto">
            <a:xfrm>
              <a:off x="1440" y="3079"/>
              <a:ext cx="680" cy="36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Available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781" name="AutoShape 21"/>
            <p:cNvSpPr>
              <a:spLocks noChangeArrowheads="1"/>
            </p:cNvSpPr>
            <p:nvPr/>
          </p:nvSpPr>
          <p:spPr bwMode="auto">
            <a:xfrm>
              <a:off x="3233" y="3095"/>
              <a:ext cx="624" cy="36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onLoan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783" name="Line 23"/>
            <p:cNvSpPr>
              <a:spLocks noChangeShapeType="1"/>
            </p:cNvSpPr>
            <p:nvPr/>
          </p:nvSpPr>
          <p:spPr bwMode="auto">
            <a:xfrm flipV="1">
              <a:off x="2134" y="3324"/>
              <a:ext cx="108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784" name="Text Box 24"/>
            <p:cNvSpPr txBox="1">
              <a:spLocks noChangeArrowheads="1"/>
            </p:cNvSpPr>
            <p:nvPr/>
          </p:nvSpPr>
          <p:spPr bwMode="auto">
            <a:xfrm>
              <a:off x="2184" y="3334"/>
              <a:ext cx="121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Return </a:t>
              </a:r>
              <a:r>
                <a:rPr lang="fr-BE" altLang="en-US" sz="1600" b="0">
                  <a:solidFill>
                    <a:srgbClr val="0000FF"/>
                  </a:solidFill>
                  <a:effectLst/>
                  <a:latin typeface="Arial" pitchFamily="34" charset="0"/>
                </a:rPr>
                <a:t>(PatrID)</a:t>
              </a:r>
              <a:endParaRPr lang="fr-BE" altLang="en-US" sz="16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785" name="Oval 25"/>
            <p:cNvSpPr>
              <a:spLocks noChangeArrowheads="1"/>
            </p:cNvSpPr>
            <p:nvPr/>
          </p:nvSpPr>
          <p:spPr bwMode="auto">
            <a:xfrm>
              <a:off x="1026" y="3199"/>
              <a:ext cx="112" cy="1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786" name="Line 26"/>
            <p:cNvSpPr>
              <a:spLocks noChangeShapeType="1"/>
            </p:cNvSpPr>
            <p:nvPr/>
          </p:nvSpPr>
          <p:spPr bwMode="auto">
            <a:xfrm>
              <a:off x="2136" y="3215"/>
              <a:ext cx="11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787" name="Line 27"/>
            <p:cNvSpPr>
              <a:spLocks noChangeShapeType="1"/>
            </p:cNvSpPr>
            <p:nvPr/>
          </p:nvSpPr>
          <p:spPr bwMode="auto">
            <a:xfrm flipV="1">
              <a:off x="3881" y="3310"/>
              <a:ext cx="5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5788" name="Group 28"/>
            <p:cNvGrpSpPr>
              <a:grpSpLocks/>
            </p:cNvGrpSpPr>
            <p:nvPr/>
          </p:nvGrpSpPr>
          <p:grpSpPr bwMode="auto">
            <a:xfrm>
              <a:off x="4401" y="3201"/>
              <a:ext cx="192" cy="184"/>
              <a:chOff x="10120" y="7551"/>
              <a:chExt cx="480" cy="460"/>
            </a:xfrm>
          </p:grpSpPr>
          <p:sp>
            <p:nvSpPr>
              <p:cNvPr id="1525789" name="Oval 29"/>
              <p:cNvSpPr>
                <a:spLocks noChangeArrowheads="1"/>
              </p:cNvSpPr>
              <p:nvPr/>
            </p:nvSpPr>
            <p:spPr bwMode="auto">
              <a:xfrm>
                <a:off x="10220" y="7651"/>
                <a:ext cx="280" cy="2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790" name="Oval 30"/>
              <p:cNvSpPr>
                <a:spLocks noChangeArrowheads="1"/>
              </p:cNvSpPr>
              <p:nvPr/>
            </p:nvSpPr>
            <p:spPr bwMode="auto">
              <a:xfrm>
                <a:off x="10120" y="7551"/>
                <a:ext cx="480" cy="4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5791" name="Text Box 31"/>
            <p:cNvSpPr txBox="1">
              <a:spLocks noChangeArrowheads="1"/>
            </p:cNvSpPr>
            <p:nvPr/>
          </p:nvSpPr>
          <p:spPr bwMode="auto">
            <a:xfrm>
              <a:off x="3897" y="3087"/>
              <a:ext cx="4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Loss</a:t>
              </a:r>
            </a:p>
          </p:txBody>
        </p:sp>
        <p:sp>
          <p:nvSpPr>
            <p:cNvPr id="1525795" name="Line 35"/>
            <p:cNvSpPr>
              <a:spLocks noChangeShapeType="1"/>
            </p:cNvSpPr>
            <p:nvPr/>
          </p:nvSpPr>
          <p:spPr bwMode="auto">
            <a:xfrm>
              <a:off x="1061" y="3242"/>
              <a:ext cx="3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797" name="Text Box 37"/>
            <p:cNvSpPr txBox="1">
              <a:spLocks noChangeArrowheads="1"/>
            </p:cNvSpPr>
            <p:nvPr/>
          </p:nvSpPr>
          <p:spPr bwMode="auto">
            <a:xfrm>
              <a:off x="951" y="2800"/>
              <a:ext cx="114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i="1">
                  <a:solidFill>
                    <a:schemeClr val="tx1"/>
                  </a:solidFill>
                  <a:effectLst/>
                  <a:latin typeface="Arial" pitchFamily="34" charset="0"/>
                </a:rPr>
                <a:t>BookCopyInfo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600" i="1">
                  <a:solidFill>
                    <a:schemeClr val="tx1"/>
                  </a:solidFill>
                  <a:effectLst/>
                  <a:latin typeface="Arial" pitchFamily="34" charset="0"/>
                </a:rPr>
                <a:t>Status</a:t>
              </a:r>
              <a:endParaRPr lang="fr-BE" altLang="en-US" sz="16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US" altLang="en-US"/>
              <a:t>Building models for RE</a:t>
            </a:r>
            <a:endParaRPr lang="en-AU" altLang="en-US"/>
          </a:p>
        </p:txBody>
      </p:sp>
      <p:sp>
        <p:nvSpPr>
          <p:cNvPr id="1563652" name="Line 4"/>
          <p:cNvSpPr>
            <a:spLocks noChangeShapeType="1"/>
          </p:cNvSpPr>
          <p:nvPr/>
        </p:nvSpPr>
        <p:spPr bwMode="auto">
          <a:xfrm flipH="1">
            <a:off x="4702175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3654" name="Rectangle 6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3657" name="Group 9"/>
          <p:cNvGrpSpPr>
            <a:grpSpLocks/>
          </p:cNvGrpSpPr>
          <p:nvPr/>
        </p:nvGrpSpPr>
        <p:grpSpPr bwMode="auto">
          <a:xfrm>
            <a:off x="612775" y="4754563"/>
            <a:ext cx="3900488" cy="1797050"/>
            <a:chOff x="386" y="2995"/>
            <a:chExt cx="2503" cy="1269"/>
          </a:xfrm>
        </p:grpSpPr>
        <p:pic>
          <p:nvPicPr>
            <p:cNvPr id="1563658" name="Picture 10" descr="Fig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" y="2995"/>
              <a:ext cx="2419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3659" name="Picture 11" descr="Fig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3049"/>
              <a:ext cx="2419" cy="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3660" name="Picture 12" descr="Fig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2999"/>
              <a:ext cx="2419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63661" name="Text Box 13"/>
          <p:cNvSpPr txBox="1">
            <a:spLocks noChangeArrowheads="1"/>
          </p:cNvSpPr>
          <p:nvPr/>
        </p:nvSpPr>
        <p:spPr bwMode="auto">
          <a:xfrm>
            <a:off x="979488" y="3978275"/>
            <a:ext cx="3128962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ebdings" pitchFamily="18" charset="2"/>
              <a:buNone/>
            </a:pPr>
            <a:r>
              <a:rPr lang="fr-BE" altLang="en-US" b="0">
                <a:solidFill>
                  <a:schemeClr val="folHlink"/>
                </a:solidFill>
                <a:effectLst/>
                <a:latin typeface="Comic Sans MS" pitchFamily="66" charset="0"/>
              </a:rPr>
              <a:t>Chap.13:  Behaviors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</a:pPr>
            <a:r>
              <a:rPr lang="fr-BE" altLang="en-US" b="0" i="1">
                <a:solidFill>
                  <a:schemeClr val="folHlink"/>
                </a:solidFill>
                <a:effectLst/>
                <a:latin typeface="Comic Sans MS" pitchFamily="66" charset="0"/>
              </a:rPr>
              <a:t>Scenarios</a:t>
            </a:r>
            <a:endParaRPr lang="fr-FR" altLang="en-US" i="1">
              <a:solidFill>
                <a:schemeClr val="folHlink"/>
              </a:solidFill>
              <a:effectLst/>
              <a:latin typeface="Arial" pitchFamily="34" charset="0"/>
            </a:endParaRPr>
          </a:p>
        </p:txBody>
      </p:sp>
      <p:grpSp>
        <p:nvGrpSpPr>
          <p:cNvPr id="1563662" name="Group 14"/>
          <p:cNvGrpSpPr>
            <a:grpSpLocks/>
          </p:cNvGrpSpPr>
          <p:nvPr/>
        </p:nvGrpSpPr>
        <p:grpSpPr bwMode="auto">
          <a:xfrm>
            <a:off x="4822825" y="4002088"/>
            <a:ext cx="3916363" cy="2578100"/>
            <a:chOff x="439" y="2539"/>
            <a:chExt cx="2467" cy="1624"/>
          </a:xfrm>
        </p:grpSpPr>
        <p:pic>
          <p:nvPicPr>
            <p:cNvPr id="1563663" name="Picture 15" descr="statech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3008"/>
              <a:ext cx="2467" cy="1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3664" name="Text Box 16"/>
            <p:cNvSpPr txBox="1">
              <a:spLocks noChangeArrowheads="1"/>
            </p:cNvSpPr>
            <p:nvPr/>
          </p:nvSpPr>
          <p:spPr bwMode="auto">
            <a:xfrm>
              <a:off x="658" y="2539"/>
              <a:ext cx="1971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ebdings" pitchFamily="18" charset="2"/>
                <a:buNone/>
              </a:pPr>
              <a:r>
                <a:rPr lang="fr-BE" altLang="en-US" b="0">
                  <a:solidFill>
                    <a:schemeClr val="folHlink"/>
                  </a:solidFill>
                  <a:effectLst/>
                  <a:latin typeface="Comic Sans MS" pitchFamily="66" charset="0"/>
                </a:rPr>
                <a:t>Chap.13:  Behaviors -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 typeface="Webdings" pitchFamily="18" charset="2"/>
                <a:buNone/>
              </a:pPr>
              <a:r>
                <a:rPr lang="fr-BE" altLang="en-US" b="0" i="1">
                  <a:solidFill>
                    <a:schemeClr val="folHlink"/>
                  </a:solidFill>
                  <a:effectLst/>
                  <a:latin typeface="Comic Sans MS" pitchFamily="66" charset="0"/>
                </a:rPr>
                <a:t>State machines</a:t>
              </a:r>
              <a:endParaRPr lang="fr-FR" altLang="en-US" b="0" i="1">
                <a:solidFill>
                  <a:schemeClr val="folHlink"/>
                </a:solidFill>
                <a:effectLst/>
                <a:latin typeface="Comic Sans MS" pitchFamily="66" charset="0"/>
              </a:endParaRPr>
            </a:p>
          </p:txBody>
        </p:sp>
      </p:grpSp>
      <p:pic>
        <p:nvPicPr>
          <p:cNvPr id="156366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863"/>
            <a:ext cx="819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563668" name="Group 20"/>
          <p:cNvGrpSpPr>
            <a:grpSpLocks/>
          </p:cNvGrpSpPr>
          <p:nvPr/>
        </p:nvGrpSpPr>
        <p:grpSpPr bwMode="auto">
          <a:xfrm>
            <a:off x="503238" y="1052513"/>
            <a:ext cx="8302625" cy="2922587"/>
            <a:chOff x="317" y="663"/>
            <a:chExt cx="5230" cy="1841"/>
          </a:xfrm>
        </p:grpSpPr>
        <p:sp>
          <p:nvSpPr>
            <p:cNvPr id="1563651" name="Text Box 3"/>
            <p:cNvSpPr txBox="1">
              <a:spLocks noChangeArrowheads="1"/>
            </p:cNvSpPr>
            <p:nvPr/>
          </p:nvSpPr>
          <p:spPr bwMode="auto">
            <a:xfrm>
              <a:off x="3277" y="709"/>
              <a:ext cx="18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Font typeface="Webdings" pitchFamily="18" charset="2"/>
                <a:buNone/>
              </a:pPr>
              <a:r>
                <a:rPr lang="fr-BE" altLang="en-US" b="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Chap.12: Operations</a:t>
              </a:r>
              <a:endParaRPr lang="fr-FR" altLang="en-US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63653" name="Line 5"/>
            <p:cNvSpPr>
              <a:spLocks noChangeShapeType="1"/>
            </p:cNvSpPr>
            <p:nvPr/>
          </p:nvSpPr>
          <p:spPr bwMode="auto">
            <a:xfrm flipV="1">
              <a:off x="317" y="2496"/>
              <a:ext cx="5230" cy="8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6365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" y="1029"/>
              <a:ext cx="241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63656" name="Text Box 8"/>
            <p:cNvSpPr txBox="1">
              <a:spLocks noChangeArrowheads="1"/>
            </p:cNvSpPr>
            <p:nvPr/>
          </p:nvSpPr>
          <p:spPr bwMode="auto">
            <a:xfrm>
              <a:off x="3817" y="1893"/>
              <a:ext cx="10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fr-BE" altLang="en-US" b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what</a:t>
              </a:r>
              <a:r>
                <a:rPr lang="fr-BE" altLang="en-US" sz="1600" b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fr-BE" altLang="en-US" b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?</a:t>
              </a:r>
              <a:endParaRPr lang="fr-BE" altLang="en-US" sz="1400">
                <a:solidFill>
                  <a:srgbClr val="993300"/>
                </a:solidFill>
                <a:effectLst/>
                <a:latin typeface="Verdana" pitchFamily="34" charset="0"/>
              </a:endParaRPr>
            </a:p>
          </p:txBody>
        </p:sp>
        <p:pic>
          <p:nvPicPr>
            <p:cNvPr id="1563666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1145"/>
              <a:ext cx="2363" cy="1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63667" name="Text Box 19"/>
            <p:cNvSpPr txBox="1">
              <a:spLocks noChangeArrowheads="1"/>
            </p:cNvSpPr>
            <p:nvPr/>
          </p:nvSpPr>
          <p:spPr bwMode="auto">
            <a:xfrm>
              <a:off x="530" y="663"/>
              <a:ext cx="227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Font typeface="Webdings" pitchFamily="18" charset="2"/>
                <a:buNone/>
              </a:pPr>
              <a:r>
                <a:rPr lang="fr-BE" altLang="en-US" b="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Chap.11:</a:t>
              </a:r>
              <a:r>
                <a:rPr lang="fr-BE" altLang="en-US" b="0" i="1">
                  <a:solidFill>
                    <a:srgbClr val="5F5F5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b="0">
                  <a:solidFill>
                    <a:srgbClr val="5F5F5F"/>
                  </a:solidFill>
                  <a:effectLst/>
                  <a:latin typeface="Arial" pitchFamily="34" charset="0"/>
                </a:rPr>
                <a:t>Agents &amp; 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  <a:buFont typeface="Webdings" pitchFamily="18" charset="2"/>
                <a:buNone/>
              </a:pPr>
              <a:r>
                <a:rPr lang="fr-BE" altLang="en-US" b="0">
                  <a:solidFill>
                    <a:srgbClr val="5F5F5F"/>
                  </a:solidFill>
                  <a:effectLst/>
                  <a:latin typeface="Arial" pitchFamily="34" charset="0"/>
                </a:rPr>
                <a:t>                 responsibilities</a:t>
              </a:r>
              <a:endParaRPr lang="fr-FR" altLang="en-US" b="0">
                <a:solidFill>
                  <a:srgbClr val="5F5F5F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84150"/>
            <a:ext cx="7958137" cy="762000"/>
          </a:xfrm>
        </p:spPr>
        <p:txBody>
          <a:bodyPr/>
          <a:lstStyle/>
          <a:p>
            <a:r>
              <a:rPr lang="en-US" altLang="en-US"/>
              <a:t>Typ</a:t>
            </a:r>
            <a:r>
              <a:rPr lang="fr-BE" altLang="en-US"/>
              <a:t>ology</a:t>
            </a:r>
            <a:r>
              <a:rPr lang="en-US" altLang="en-US"/>
              <a:t> of SM event</a:t>
            </a:r>
            <a:r>
              <a:rPr lang="fr-BE" altLang="en-US"/>
              <a:t>s</a:t>
            </a:r>
            <a:endParaRPr lang="en-US" altLang="en-US" sz="2000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225550"/>
            <a:ext cx="8783637" cy="5103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External event</a:t>
            </a:r>
            <a:r>
              <a:rPr kumimoji="0" lang="en-GB" altLang="en-US"/>
              <a:t>:  not controlled by agent associated with SM</a:t>
            </a:r>
          </a:p>
          <a:p>
            <a:pPr lvl="1">
              <a:lnSpc>
                <a:spcPct val="60000"/>
              </a:lnSpc>
              <a:spcBef>
                <a:spcPct val="60000"/>
              </a:spcBef>
            </a:pPr>
            <a:r>
              <a:rPr kumimoji="0" lang="en-GB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temporal event</a:t>
            </a:r>
          </a:p>
          <a:p>
            <a:pPr lvl="2">
              <a:lnSpc>
                <a:spcPct val="70000"/>
              </a:lnSpc>
              <a:spcBef>
                <a:spcPct val="60000"/>
              </a:spcBef>
              <a:buFontTx/>
              <a:buChar char="•"/>
            </a:pPr>
            <a:r>
              <a:rPr kumimoji="0" lang="en-GB" altLang="en-US"/>
              <a:t>elapsed time period   </a:t>
            </a:r>
            <a:r>
              <a:rPr kumimoji="0" lang="en-GB" altLang="en-US" sz="1800"/>
              <a:t>e.g.</a:t>
            </a:r>
            <a:r>
              <a:rPr kumimoji="0" lang="en-GB" altLang="en-US"/>
              <a:t>  </a:t>
            </a:r>
            <a:r>
              <a:rPr kumimoji="0" lang="en-GB" altLang="en-US" b="1">
                <a:latin typeface="Arial" pitchFamily="34" charset="0"/>
              </a:rPr>
              <a:t>after</a:t>
            </a:r>
            <a:r>
              <a:rPr kumimoji="0" lang="en-GB" altLang="en-US" sz="1200">
                <a:latin typeface="Arial" pitchFamily="34" charset="0"/>
              </a:rPr>
              <a:t> </a:t>
            </a:r>
            <a:r>
              <a:rPr kumimoji="0" lang="en-GB" altLang="en-US">
                <a:latin typeface="Arial" pitchFamily="34" charset="0"/>
              </a:rPr>
              <a:t>(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3secs</a:t>
            </a:r>
            <a:r>
              <a:rPr kumimoji="0" lang="en-GB" altLang="en-US">
                <a:latin typeface="Arial" pitchFamily="34" charset="0"/>
              </a:rPr>
              <a:t>),  </a:t>
            </a:r>
            <a:r>
              <a:rPr kumimoji="0" lang="en-GB" altLang="en-US" b="1">
                <a:latin typeface="Arial" pitchFamily="34" charset="0"/>
              </a:rPr>
              <a:t>after</a:t>
            </a:r>
            <a:r>
              <a:rPr kumimoji="0" lang="en-GB" altLang="en-US" sz="1200">
                <a:latin typeface="Arial" pitchFamily="34" charset="0"/>
              </a:rPr>
              <a:t> </a:t>
            </a:r>
            <a:r>
              <a:rPr kumimoji="0" lang="en-GB" altLang="en-US">
                <a:latin typeface="Arial" pitchFamily="34" charset="0"/>
              </a:rPr>
              <a:t>(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Timeout</a:t>
            </a:r>
            <a:r>
              <a:rPr kumimoji="0" lang="en-GB" altLang="en-US">
                <a:latin typeface="Arial" pitchFamily="34" charset="0"/>
              </a:rPr>
              <a:t>)</a:t>
            </a:r>
            <a:endParaRPr kumimoji="0" lang="en-GB" altLang="en-US"/>
          </a:p>
          <a:p>
            <a:pPr lvl="2">
              <a:lnSpc>
                <a:spcPct val="70000"/>
              </a:lnSpc>
              <a:spcBef>
                <a:spcPct val="60000"/>
              </a:spcBef>
              <a:buFontTx/>
              <a:buChar char="•"/>
            </a:pPr>
            <a:r>
              <a:rPr kumimoji="0" lang="en-GB" altLang="en-US"/>
              <a:t>clock state change     </a:t>
            </a:r>
            <a:r>
              <a:rPr kumimoji="0" lang="en-GB" altLang="en-US" sz="1800"/>
              <a:t>e.g.</a:t>
            </a:r>
            <a:r>
              <a:rPr kumimoji="0" lang="en-GB" altLang="en-US"/>
              <a:t>  </a:t>
            </a:r>
            <a:r>
              <a:rPr kumimoji="0" lang="en-GB" altLang="en-US" b="1">
                <a:latin typeface="Arial" pitchFamily="34" charset="0"/>
              </a:rPr>
              <a:t>when</a:t>
            </a:r>
            <a:r>
              <a:rPr kumimoji="0" lang="en-GB" altLang="en-US" sz="1200">
                <a:latin typeface="Arial" pitchFamily="34" charset="0"/>
              </a:rPr>
              <a:t> </a:t>
            </a:r>
            <a:r>
              <a:rPr kumimoji="0" lang="en-GB" altLang="en-US">
                <a:latin typeface="Arial" pitchFamily="34" charset="0"/>
              </a:rPr>
              <a:t>(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12:00pm</a:t>
            </a:r>
            <a:r>
              <a:rPr kumimoji="0" lang="en-GB" altLang="en-US">
                <a:latin typeface="Arial" pitchFamily="34" charset="0"/>
              </a:rPr>
              <a:t>)</a:t>
            </a:r>
            <a:endParaRPr kumimoji="0" lang="en-GB" altLang="en-US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kumimoji="0" lang="en-GB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external stimulus</a:t>
            </a:r>
            <a:r>
              <a:rPr kumimoji="0" lang="en-GB" altLang="en-US" sz="2000"/>
              <a:t>:  event occurring in SM controlled by </a:t>
            </a:r>
            <a:r>
              <a:rPr kumimoji="0" lang="en-GB" altLang="en-US" sz="2000" i="1"/>
              <a:t>another</a:t>
            </a:r>
            <a:endParaRPr kumimoji="0" lang="en-GB" altLang="en-US" sz="2000"/>
          </a:p>
          <a:p>
            <a:pPr lvl="1">
              <a:lnSpc>
                <a:spcPct val="60000"/>
              </a:lnSpc>
              <a:spcBef>
                <a:spcPct val="40000"/>
              </a:spcBef>
              <a:buFontTx/>
              <a:buNone/>
            </a:pPr>
            <a:r>
              <a:rPr kumimoji="0" lang="en-GB" altLang="en-US" sz="2000"/>
              <a:t>                                  agent</a:t>
            </a:r>
          </a:p>
          <a:p>
            <a:pPr lvl="2">
              <a:lnSpc>
                <a:spcPct val="70000"/>
              </a:lnSpc>
              <a:spcBef>
                <a:spcPct val="60000"/>
              </a:spcBef>
              <a:buFontTx/>
              <a:buChar char="•"/>
            </a:pPr>
            <a:r>
              <a:rPr kumimoji="0" lang="en-GB" altLang="en-US"/>
              <a:t>state change, condition becoming true</a:t>
            </a:r>
          </a:p>
          <a:p>
            <a:pPr lvl="2">
              <a:lnSpc>
                <a:spcPct val="60000"/>
              </a:lnSpc>
              <a:spcBef>
                <a:spcPct val="60000"/>
              </a:spcBef>
              <a:buFontTx/>
              <a:buChar char="•"/>
            </a:pPr>
            <a:r>
              <a:rPr kumimoji="0" lang="en-GB" altLang="en-US"/>
              <a:t>to be notified from that other SM  </a:t>
            </a:r>
            <a:r>
              <a:rPr kumimoji="0" lang="en-GB" altLang="en-US" sz="1800"/>
              <a:t>(see below)</a:t>
            </a:r>
          </a:p>
          <a:p>
            <a:pPr lvl="2">
              <a:lnSpc>
                <a:spcPct val="80000"/>
              </a:lnSpc>
              <a:spcBef>
                <a:spcPct val="60000"/>
              </a:spcBef>
            </a:pPr>
            <a:r>
              <a:rPr kumimoji="0" lang="en-GB" altLang="en-US" sz="1800"/>
              <a:t>e.g.  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TrainStart,  PassengerAlarm</a:t>
            </a:r>
            <a:endParaRPr kumimoji="0" lang="en-GB" altLang="en-US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Internal event</a:t>
            </a:r>
            <a:r>
              <a:rPr kumimoji="0" lang="en-GB" altLang="en-US"/>
              <a:t>:  controlled by agent associated with this SM</a:t>
            </a:r>
          </a:p>
          <a:p>
            <a:pPr lvl="1">
              <a:lnSpc>
                <a:spcPct val="100000"/>
              </a:lnSpc>
            </a:pPr>
            <a:r>
              <a:rPr kumimoji="0" lang="en-GB" altLang="en-US" sz="2000"/>
              <a:t>application of operation performed by the agent</a:t>
            </a:r>
          </a:p>
          <a:p>
            <a:pPr lvl="2">
              <a:lnSpc>
                <a:spcPct val="50000"/>
              </a:lnSpc>
              <a:spcBef>
                <a:spcPct val="60000"/>
              </a:spcBef>
            </a:pPr>
            <a:r>
              <a:rPr kumimoji="0" lang="en-GB" altLang="en-US"/>
              <a:t>e.g. 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DoorsClosing </a:t>
            </a:r>
            <a:r>
              <a:rPr kumimoji="0" lang="en-GB" altLang="en-US"/>
              <a:t>is an application of operation </a:t>
            </a:r>
            <a:r>
              <a:rPr kumimoji="0" lang="en-GB" altLang="en-US">
                <a:solidFill>
                  <a:srgbClr val="5F5F5F"/>
                </a:solidFill>
                <a:latin typeface="Arial" pitchFamily="34" charset="0"/>
              </a:rPr>
              <a:t>CloseDoors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kumimoji="0" lang="en-GB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Tip</a:t>
            </a:r>
            <a:r>
              <a:rPr kumimoji="0" lang="en-GB" altLang="en-US" sz="2000"/>
              <a:t>:  use suggestive verb for operation, 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Tx/>
              <a:buNone/>
            </a:pPr>
            <a:r>
              <a:rPr kumimoji="0" lang="en-GB" altLang="en-US" sz="2000"/>
              <a:t>                                  corresponding noun for operation application</a:t>
            </a:r>
          </a:p>
        </p:txBody>
      </p:sp>
      <p:graphicFrame>
        <p:nvGraphicFramePr>
          <p:cNvPr id="1527829" name="Object 21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30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27013"/>
            <a:ext cx="7958137" cy="762000"/>
          </a:xfrm>
        </p:spPr>
        <p:txBody>
          <a:bodyPr/>
          <a:lstStyle/>
          <a:p>
            <a:r>
              <a:rPr lang="en-US" altLang="en-US"/>
              <a:t>Events &amp; state transitions</a:t>
            </a:r>
            <a:endParaRPr lang="en-US" altLang="en-US" sz="2000"/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7913"/>
            <a:ext cx="8745538" cy="12223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kumimoji="0" lang="en-GB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 transition</a:t>
            </a:r>
            <a:r>
              <a:rPr kumimoji="0" lang="en-GB" altLang="en-US"/>
              <a:t> </a:t>
            </a:r>
            <a:r>
              <a:rPr kumimoji="0" lang="en-GB" altLang="en-US">
                <a:solidFill>
                  <a:schemeClr val="tx2"/>
                </a:solidFill>
              </a:rPr>
              <a:t>=</a:t>
            </a:r>
            <a:r>
              <a:rPr kumimoji="0" lang="en-GB" altLang="en-US"/>
              <a:t>  state change caused by event occurrence</a:t>
            </a:r>
          </a:p>
        </p:txBody>
      </p:sp>
      <p:grpSp>
        <p:nvGrpSpPr>
          <p:cNvPr id="1526813" name="Group 29"/>
          <p:cNvGrpSpPr>
            <a:grpSpLocks/>
          </p:cNvGrpSpPr>
          <p:nvPr/>
        </p:nvGrpSpPr>
        <p:grpSpPr bwMode="auto">
          <a:xfrm>
            <a:off x="2784475" y="2190750"/>
            <a:ext cx="2935288" cy="1100138"/>
            <a:chOff x="1773" y="1643"/>
            <a:chExt cx="1849" cy="693"/>
          </a:xfrm>
        </p:grpSpPr>
        <p:sp>
          <p:nvSpPr>
            <p:cNvPr id="1526806" name="AutoShape 22"/>
            <p:cNvSpPr>
              <a:spLocks noChangeArrowheads="1"/>
            </p:cNvSpPr>
            <p:nvPr/>
          </p:nvSpPr>
          <p:spPr bwMode="auto">
            <a:xfrm>
              <a:off x="1774" y="1669"/>
              <a:ext cx="440" cy="28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6807" name="Line 23"/>
            <p:cNvSpPr>
              <a:spLocks noChangeShapeType="1"/>
            </p:cNvSpPr>
            <p:nvPr/>
          </p:nvSpPr>
          <p:spPr bwMode="auto">
            <a:xfrm>
              <a:off x="2230" y="1789"/>
              <a:ext cx="928" cy="16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808" name="Text Box 24"/>
            <p:cNvSpPr txBox="1">
              <a:spLocks noChangeArrowheads="1"/>
            </p:cNvSpPr>
            <p:nvPr/>
          </p:nvSpPr>
          <p:spPr bwMode="auto">
            <a:xfrm>
              <a:off x="2630" y="1643"/>
              <a:ext cx="2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endPara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6809" name="AutoShape 25"/>
            <p:cNvSpPr>
              <a:spLocks noChangeArrowheads="1"/>
            </p:cNvSpPr>
            <p:nvPr/>
          </p:nvSpPr>
          <p:spPr bwMode="auto">
            <a:xfrm>
              <a:off x="3182" y="1845"/>
              <a:ext cx="440" cy="303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lang="fr-BE" altLang="en-US" sz="12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6810" name="AutoShape 26"/>
            <p:cNvSpPr>
              <a:spLocks noChangeArrowheads="1"/>
            </p:cNvSpPr>
            <p:nvPr/>
          </p:nvSpPr>
          <p:spPr bwMode="auto">
            <a:xfrm>
              <a:off x="1773" y="2088"/>
              <a:ext cx="440" cy="24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S’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6811" name="Line 27"/>
            <p:cNvSpPr>
              <a:spLocks noChangeShapeType="1"/>
            </p:cNvSpPr>
            <p:nvPr/>
          </p:nvSpPr>
          <p:spPr bwMode="auto">
            <a:xfrm flipV="1">
              <a:off x="2222" y="2021"/>
              <a:ext cx="936" cy="16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812" name="Text Box 28"/>
            <p:cNvSpPr txBox="1">
              <a:spLocks noChangeArrowheads="1"/>
            </p:cNvSpPr>
            <p:nvPr/>
          </p:nvSpPr>
          <p:spPr bwMode="auto">
            <a:xfrm>
              <a:off x="2614" y="2080"/>
              <a:ext cx="2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1"/>
                  </a:solidFill>
                  <a:effectLst/>
                  <a:latin typeface="Arial" pitchFamily="34" charset="0"/>
                </a:rPr>
                <a:t>e’</a:t>
              </a:r>
              <a:endPara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26814" name="Rectangle 30"/>
          <p:cNvSpPr>
            <a:spLocks noChangeArrowheads="1"/>
          </p:cNvSpPr>
          <p:nvPr/>
        </p:nvSpPr>
        <p:spPr bwMode="auto">
          <a:xfrm>
            <a:off x="128588" y="3554413"/>
            <a:ext cx="8918575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lvl="1">
              <a:lnSpc>
                <a:spcPct val="130000"/>
              </a:lnSpc>
              <a:spcBef>
                <a:spcPct val="60000"/>
              </a:spcBef>
              <a:buFontTx/>
              <a:buNone/>
            </a:pPr>
            <a:r>
              <a:rPr kumimoji="0" lang="en-GB" altLang="en-US" b="0">
                <a:effectLst/>
              </a:rPr>
              <a:t>  the associated object instance gets to target state </a:t>
            </a:r>
            <a:r>
              <a:rPr lang="fr-BE" altLang="en-US" b="0">
                <a:effectLst/>
                <a:latin typeface="Arial" pitchFamily="34" charset="0"/>
              </a:rPr>
              <a:t>S</a:t>
            </a:r>
            <a:r>
              <a:rPr lang="fr-BE" altLang="en-US" b="0" baseline="-25000">
                <a:effectLst/>
                <a:latin typeface="Arial" pitchFamily="34" charset="0"/>
              </a:rPr>
              <a:t>2</a:t>
            </a:r>
            <a:r>
              <a:rPr kumimoji="0" lang="en-GB" altLang="en-US" b="0">
                <a:effectLst/>
              </a:rPr>
              <a:t> </a:t>
            </a:r>
            <a:r>
              <a:rPr kumimoji="0" lang="en-GB" altLang="en-US" b="0" i="1">
                <a:effectLst/>
              </a:rPr>
              <a:t>iff</a:t>
            </a:r>
            <a:r>
              <a:rPr kumimoji="0" lang="en-GB" altLang="en-US" b="0">
                <a:effectLst/>
              </a:rPr>
              <a:t>...</a:t>
            </a:r>
          </a:p>
          <a:p>
            <a:pPr lvl="2">
              <a:lnSpc>
                <a:spcPct val="60000"/>
              </a:lnSpc>
              <a:spcBef>
                <a:spcPct val="60000"/>
              </a:spcBef>
            </a:pPr>
            <a:r>
              <a:rPr kumimoji="0" lang="en-GB" altLang="en-US" sz="2200" b="0">
                <a:effectLst/>
              </a:rPr>
              <a:t>      it is in source state </a:t>
            </a:r>
            <a:r>
              <a:rPr lang="fr-BE" altLang="en-US" sz="2200" b="0">
                <a:effectLst/>
                <a:latin typeface="Arial" pitchFamily="34" charset="0"/>
              </a:rPr>
              <a:t>S</a:t>
            </a:r>
            <a:r>
              <a:rPr lang="fr-BE" altLang="en-US" sz="2200" b="0" baseline="-25000">
                <a:effectLst/>
                <a:latin typeface="Arial" pitchFamily="34" charset="0"/>
              </a:rPr>
              <a:t>1</a:t>
            </a:r>
            <a:r>
              <a:rPr kumimoji="0" lang="en-GB" altLang="en-US" sz="2200" b="0">
                <a:effectLst/>
              </a:rPr>
              <a:t> </a:t>
            </a:r>
            <a:r>
              <a:rPr kumimoji="0" lang="en-GB" altLang="en-US" sz="2200">
                <a:effectLst/>
              </a:rPr>
              <a:t>and</a:t>
            </a:r>
            <a:r>
              <a:rPr kumimoji="0" lang="en-GB" altLang="en-US" sz="2200" b="0">
                <a:effectLst/>
              </a:rPr>
              <a:t> instance of event </a:t>
            </a:r>
            <a:r>
              <a:rPr kumimoji="0" lang="en-GB" altLang="en-US" sz="2200" b="0" i="1">
                <a:effectLst/>
              </a:rPr>
              <a:t>e</a:t>
            </a:r>
            <a:r>
              <a:rPr kumimoji="0" lang="en-GB" altLang="en-US" sz="2200" b="0">
                <a:effectLst/>
              </a:rPr>
              <a:t> occurs</a:t>
            </a:r>
          </a:p>
          <a:p>
            <a:pPr lvl="2">
              <a:lnSpc>
                <a:spcPct val="60000"/>
              </a:lnSpc>
              <a:spcBef>
                <a:spcPct val="60000"/>
              </a:spcBef>
            </a:pPr>
            <a:r>
              <a:rPr kumimoji="0" lang="en-GB" altLang="en-US" sz="2200">
                <a:effectLst/>
              </a:rPr>
              <a:t> or</a:t>
            </a:r>
            <a:r>
              <a:rPr kumimoji="0" lang="en-GB" altLang="en-US" sz="2200" b="0">
                <a:effectLst/>
              </a:rPr>
              <a:t>  it is in source state </a:t>
            </a:r>
            <a:r>
              <a:rPr lang="fr-BE" altLang="en-US" sz="2200" b="0">
                <a:effectLst/>
                <a:latin typeface="Arial" pitchFamily="34" charset="0"/>
              </a:rPr>
              <a:t>S’</a:t>
            </a:r>
            <a:r>
              <a:rPr lang="fr-BE" altLang="en-US" sz="2200" b="0" baseline="-25000">
                <a:effectLst/>
                <a:latin typeface="Arial" pitchFamily="34" charset="0"/>
              </a:rPr>
              <a:t>1</a:t>
            </a:r>
            <a:r>
              <a:rPr kumimoji="0" lang="en-GB" altLang="en-US" sz="2200" b="0">
                <a:effectLst/>
              </a:rPr>
              <a:t> </a:t>
            </a:r>
            <a:r>
              <a:rPr kumimoji="0" lang="en-GB" altLang="en-US" sz="2200">
                <a:effectLst/>
              </a:rPr>
              <a:t>and</a:t>
            </a:r>
            <a:r>
              <a:rPr kumimoji="0" lang="en-GB" altLang="en-US" sz="2200" b="0">
                <a:effectLst/>
              </a:rPr>
              <a:t>  instance of event e’ occurs</a:t>
            </a:r>
            <a:endParaRPr kumimoji="0" lang="en-GB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kumimoji="0" lang="en-GB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Automatic transition</a:t>
            </a:r>
            <a:r>
              <a:rPr kumimoji="0" lang="en-GB" altLang="en-US" b="0">
                <a:effectLst/>
              </a:rPr>
              <a:t> </a:t>
            </a:r>
            <a:r>
              <a:rPr kumimoji="0" lang="en-GB" altLang="en-US" b="0">
                <a:solidFill>
                  <a:schemeClr val="tx2"/>
                </a:solidFill>
                <a:effectLst/>
              </a:rPr>
              <a:t>=</a:t>
            </a:r>
            <a:r>
              <a:rPr kumimoji="0" lang="en-GB" altLang="en-US" b="0">
                <a:effectLst/>
              </a:rPr>
              <a:t>  no event label</a:t>
            </a:r>
          </a:p>
          <a:p>
            <a:pPr lvl="1">
              <a:lnSpc>
                <a:spcPct val="60000"/>
              </a:lnSpc>
              <a:spcBef>
                <a:spcPct val="60000"/>
              </a:spcBef>
            </a:pPr>
            <a:r>
              <a:rPr kumimoji="0" lang="en-GB" altLang="en-US" b="0">
                <a:effectLst/>
              </a:rPr>
              <a:t>fires without waiting for event occurrence</a:t>
            </a:r>
          </a:p>
        </p:txBody>
      </p:sp>
      <p:graphicFrame>
        <p:nvGraphicFramePr>
          <p:cNvPr id="1526815" name="Object 31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16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184150"/>
            <a:ext cx="8653462" cy="762000"/>
          </a:xfrm>
        </p:spPr>
        <p:txBody>
          <a:bodyPr/>
          <a:lstStyle/>
          <a:p>
            <a:r>
              <a:rPr lang="en-US" altLang="en-US"/>
              <a:t>Guarded transitions</a:t>
            </a:r>
          </a:p>
        </p:txBody>
      </p:sp>
      <p:grpSp>
        <p:nvGrpSpPr>
          <p:cNvPr id="1517589" name="Group 21"/>
          <p:cNvGrpSpPr>
            <a:grpSpLocks/>
          </p:cNvGrpSpPr>
          <p:nvPr/>
        </p:nvGrpSpPr>
        <p:grpSpPr bwMode="auto">
          <a:xfrm>
            <a:off x="2165350" y="1912938"/>
            <a:ext cx="3590925" cy="690562"/>
            <a:chOff x="1665" y="1295"/>
            <a:chExt cx="2262" cy="435"/>
          </a:xfrm>
        </p:grpSpPr>
        <p:sp>
          <p:nvSpPr>
            <p:cNvPr id="1517573" name="AutoShape 5"/>
            <p:cNvSpPr>
              <a:spLocks noChangeArrowheads="1"/>
            </p:cNvSpPr>
            <p:nvPr/>
          </p:nvSpPr>
          <p:spPr bwMode="auto">
            <a:xfrm>
              <a:off x="1665" y="1410"/>
              <a:ext cx="514" cy="318"/>
            </a:xfrm>
            <a:prstGeom prst="roundRect">
              <a:avLst>
                <a:gd name="adj" fmla="val 166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1</a:t>
              </a:r>
              <a:endParaRPr lang="fr-BE" altLang="en-US" sz="2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7574" name="Line 6"/>
            <p:cNvSpPr>
              <a:spLocks noChangeShapeType="1"/>
            </p:cNvSpPr>
            <p:nvPr/>
          </p:nvSpPr>
          <p:spPr bwMode="auto">
            <a:xfrm>
              <a:off x="2198" y="1576"/>
              <a:ext cx="1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7575" name="Text Box 7"/>
            <p:cNvSpPr txBox="1">
              <a:spLocks noChangeArrowheads="1"/>
            </p:cNvSpPr>
            <p:nvPr/>
          </p:nvSpPr>
          <p:spPr bwMode="auto">
            <a:xfrm>
              <a:off x="2435" y="1295"/>
              <a:ext cx="87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2000" b="0" i="1">
                  <a:solidFill>
                    <a:schemeClr val="tx1"/>
                  </a:solidFill>
                  <a:effectLst/>
                  <a:latin typeface="Arial" pitchFamily="34" charset="0"/>
                </a:rPr>
                <a:t>e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2"/>
                  </a:solidFill>
                  <a:effectLst/>
                  <a:latin typeface="Arial" pitchFamily="34" charset="0"/>
                </a:rPr>
                <a:t>[</a:t>
              </a:r>
              <a:r>
                <a:rPr lang="fr-BE" altLang="en-US" sz="1000" b="0">
                  <a:solidFill>
                    <a:schemeClr val="tx2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guard</a:t>
              </a:r>
              <a:r>
                <a:rPr lang="fr-BE" altLang="en-US" sz="1000" b="0">
                  <a:solidFill>
                    <a:schemeClr val="tx2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2000" b="0">
                  <a:solidFill>
                    <a:schemeClr val="tx2"/>
                  </a:solidFill>
                  <a:effectLst/>
                  <a:latin typeface="Arial" pitchFamily="34" charset="0"/>
                </a:rPr>
                <a:t>]</a:t>
              </a:r>
              <a:endParaRPr lang="fr-BE" altLang="en-US" sz="2000" b="0">
                <a:solidFill>
                  <a:srgbClr val="0000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17576" name="AutoShape 8"/>
            <p:cNvSpPr>
              <a:spLocks noChangeArrowheads="1"/>
            </p:cNvSpPr>
            <p:nvPr/>
          </p:nvSpPr>
          <p:spPr bwMode="auto">
            <a:xfrm>
              <a:off x="3414" y="1411"/>
              <a:ext cx="513" cy="319"/>
            </a:xfrm>
            <a:prstGeom prst="roundRect">
              <a:avLst>
                <a:gd name="adj" fmla="val 166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  </a:t>
              </a:r>
              <a:r>
                <a:rPr lang="fr-BE" altLang="en-US" sz="2000" b="0">
                  <a:solidFill>
                    <a:schemeClr val="tx1"/>
                  </a:solidFill>
                  <a:effectLst/>
                  <a:latin typeface="Arial" pitchFamily="34" charset="0"/>
                </a:rPr>
                <a:t>S</a:t>
              </a:r>
              <a:r>
                <a:rPr lang="fr-BE" altLang="en-US" sz="2000" b="0" baseline="-25000">
                  <a:solidFill>
                    <a:schemeClr val="tx1"/>
                  </a:solidFill>
                  <a:effectLst/>
                  <a:latin typeface="Arial" pitchFamily="34" charset="0"/>
                </a:rPr>
                <a:t>2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17577" name="Rectangle 9"/>
          <p:cNvSpPr>
            <a:spLocks noChangeArrowheads="1"/>
          </p:cNvSpPr>
          <p:nvPr/>
        </p:nvSpPr>
        <p:spPr bwMode="auto">
          <a:xfrm>
            <a:off x="279400" y="2733675"/>
            <a:ext cx="71501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0">
                <a:effectLst/>
              </a:rPr>
              <a:t>Necessary condition for transition firing:</a:t>
            </a:r>
            <a:r>
              <a:rPr lang="en-US" altLang="en-US" sz="2000" b="0">
                <a:effectLst/>
              </a:rPr>
              <a:t>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0">
                <a:effectLst/>
              </a:rPr>
              <a:t>        the associated object instance gets </a:t>
            </a:r>
            <a:r>
              <a:rPr lang="fr-BE" altLang="en-US" sz="2000" b="0">
                <a:effectLst/>
              </a:rPr>
              <a:t>in</a:t>
            </a:r>
            <a:r>
              <a:rPr lang="en-US" altLang="en-US" sz="2000" b="0">
                <a:effectLst/>
              </a:rPr>
              <a:t>to state </a:t>
            </a:r>
            <a:r>
              <a:rPr lang="fr-BE" altLang="en-US" sz="2000" b="0">
                <a:effectLst/>
                <a:latin typeface="Arial" pitchFamily="34" charset="0"/>
              </a:rPr>
              <a:t>S</a:t>
            </a:r>
            <a:r>
              <a:rPr lang="fr-BE" altLang="en-US" sz="2000" b="0" baseline="-25000">
                <a:effectLst/>
                <a:latin typeface="Arial" pitchFamily="34" charset="0"/>
              </a:rPr>
              <a:t>2</a:t>
            </a:r>
            <a:r>
              <a:rPr lang="en-US" altLang="en-US" sz="2000" b="0">
                <a:effectLst/>
              </a:rPr>
              <a:t> ...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0">
                <a:effectLst/>
              </a:rPr>
              <a:t>             </a:t>
            </a:r>
            <a:r>
              <a:rPr lang="en-US" altLang="en-US" sz="2000">
                <a:solidFill>
                  <a:schemeClr val="tx2"/>
                </a:solidFill>
                <a:effectLst/>
              </a:rPr>
              <a:t>if</a:t>
            </a:r>
            <a:r>
              <a:rPr lang="en-US" altLang="en-US" sz="2000" b="0">
                <a:effectLst/>
              </a:rPr>
              <a:t> </a:t>
            </a:r>
            <a:r>
              <a:rPr lang="fr-BE" altLang="en-US" sz="2000" b="0">
                <a:effectLst/>
              </a:rPr>
              <a:t> </a:t>
            </a:r>
            <a:r>
              <a:rPr lang="en-US" altLang="en-US" sz="2000" b="0">
                <a:effectLst/>
              </a:rPr>
              <a:t>it is in state </a:t>
            </a:r>
            <a:r>
              <a:rPr lang="fr-BE" altLang="en-US" sz="2000" b="0">
                <a:effectLst/>
                <a:latin typeface="Arial" pitchFamily="34" charset="0"/>
              </a:rPr>
              <a:t>S</a:t>
            </a:r>
            <a:r>
              <a:rPr lang="fr-BE" altLang="en-US" sz="2000" b="0" baseline="-25000">
                <a:effectLst/>
                <a:latin typeface="Arial" pitchFamily="34" charset="0"/>
              </a:rPr>
              <a:t>1 </a:t>
            </a:r>
            <a:r>
              <a:rPr lang="en-US" altLang="en-US" sz="2000" b="0">
                <a:effectLst/>
              </a:rPr>
              <a:t>and instance of event </a:t>
            </a:r>
            <a:r>
              <a:rPr lang="en-US" altLang="en-US" sz="2000" b="0" i="1">
                <a:effectLst/>
              </a:rPr>
              <a:t>e</a:t>
            </a:r>
            <a:r>
              <a:rPr lang="en-US" altLang="en-US" sz="2000" b="0">
                <a:effectLst/>
              </a:rPr>
              <a:t> occurs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b="0">
                <a:effectLst/>
              </a:rPr>
              <a:t>             </a:t>
            </a:r>
            <a:r>
              <a:rPr lang="en-US" altLang="en-US" sz="2000">
                <a:effectLst/>
              </a:rPr>
              <a:t>and</a:t>
            </a:r>
            <a:r>
              <a:rPr lang="en-US" altLang="en-US" sz="2000" b="0">
                <a:effectLst/>
              </a:rPr>
              <a:t> </a:t>
            </a:r>
            <a:r>
              <a:rPr lang="en-US" altLang="en-US" sz="2000" i="1">
                <a:solidFill>
                  <a:schemeClr val="tx2"/>
                </a:solidFill>
                <a:effectLst/>
              </a:rPr>
              <a:t>only if</a:t>
            </a:r>
            <a:r>
              <a:rPr lang="en-US" altLang="en-US" sz="2000" b="0">
                <a:effectLst/>
              </a:rPr>
              <a:t> </a:t>
            </a:r>
            <a:r>
              <a:rPr lang="fr-BE" altLang="en-US" sz="2000" b="0">
                <a:effectLst/>
              </a:rPr>
              <a:t>  </a:t>
            </a:r>
            <a:r>
              <a:rPr lang="en-US" altLang="en-US" sz="2000" b="0">
                <a:effectLst/>
              </a:rPr>
              <a:t>the guard is true</a:t>
            </a:r>
          </a:p>
        </p:txBody>
      </p:sp>
      <p:sp>
        <p:nvSpPr>
          <p:cNvPr id="1517588" name="Rectangle 20"/>
          <p:cNvSpPr>
            <a:spLocks noChangeArrowheads="1"/>
          </p:cNvSpPr>
          <p:nvPr/>
        </p:nvSpPr>
        <p:spPr bwMode="auto">
          <a:xfrm>
            <a:off x="260350" y="955675"/>
            <a:ext cx="69199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0">
                <a:effectLst/>
              </a:rPr>
              <a:t>Transitions may also have a guard label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en-US" b="0">
                <a:effectLst/>
              </a:rPr>
              <a:t>guard = Boolean expression on state variables</a:t>
            </a:r>
          </a:p>
        </p:txBody>
      </p:sp>
      <p:graphicFrame>
        <p:nvGraphicFramePr>
          <p:cNvPr id="1517606" name="Object 38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12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605" name="AutoShape 37"/>
          <p:cNvSpPr>
            <a:spLocks noChangeArrowheads="1"/>
          </p:cNvSpPr>
          <p:nvPr/>
        </p:nvSpPr>
        <p:spPr bwMode="auto">
          <a:xfrm>
            <a:off x="1254125" y="4448175"/>
            <a:ext cx="5813425" cy="20764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7592" name="Text Box 24"/>
          <p:cNvSpPr txBox="1">
            <a:spLocks noChangeArrowheads="1"/>
          </p:cNvSpPr>
          <p:nvPr/>
        </p:nvSpPr>
        <p:spPr bwMode="auto">
          <a:xfrm>
            <a:off x="3497263" y="4773613"/>
            <a:ext cx="17700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copyBorrowing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LastCopy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593" name="AutoShape 25"/>
          <p:cNvSpPr>
            <a:spLocks noChangeArrowheads="1"/>
          </p:cNvSpPr>
          <p:nvPr/>
        </p:nvSpPr>
        <p:spPr bwMode="auto">
          <a:xfrm>
            <a:off x="2166938" y="5197475"/>
            <a:ext cx="1406525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Borrowable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594" name="AutoShape 26"/>
          <p:cNvSpPr>
            <a:spLocks noChangeArrowheads="1"/>
          </p:cNvSpPr>
          <p:nvPr/>
        </p:nvSpPr>
        <p:spPr bwMode="auto">
          <a:xfrm>
            <a:off x="5110163" y="5235575"/>
            <a:ext cx="1855787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UnBorrowable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595" name="Line 27"/>
          <p:cNvSpPr>
            <a:spLocks noChangeShapeType="1"/>
          </p:cNvSpPr>
          <p:nvPr/>
        </p:nvSpPr>
        <p:spPr bwMode="auto">
          <a:xfrm>
            <a:off x="1566863" y="5451475"/>
            <a:ext cx="6064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596" name="Line 28"/>
          <p:cNvSpPr>
            <a:spLocks noChangeShapeType="1"/>
          </p:cNvSpPr>
          <p:nvPr/>
        </p:nvSpPr>
        <p:spPr bwMode="auto">
          <a:xfrm flipV="1">
            <a:off x="3579813" y="5614988"/>
            <a:ext cx="1549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597" name="Text Box 29"/>
          <p:cNvSpPr txBox="1">
            <a:spLocks noChangeArrowheads="1"/>
          </p:cNvSpPr>
          <p:nvPr/>
        </p:nvSpPr>
        <p:spPr bwMode="auto">
          <a:xfrm>
            <a:off x="3624263" y="5603875"/>
            <a:ext cx="1549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copyReturn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598" name="Oval 30"/>
          <p:cNvSpPr>
            <a:spLocks noChangeArrowheads="1"/>
          </p:cNvSpPr>
          <p:nvPr/>
        </p:nvSpPr>
        <p:spPr bwMode="auto">
          <a:xfrm>
            <a:off x="1444625" y="5376863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7599" name="Line 31"/>
          <p:cNvSpPr>
            <a:spLocks noChangeShapeType="1"/>
          </p:cNvSpPr>
          <p:nvPr/>
        </p:nvSpPr>
        <p:spPr bwMode="auto">
          <a:xfrm>
            <a:off x="3565525" y="5426075"/>
            <a:ext cx="15224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600" name="Freeform 32"/>
          <p:cNvSpPr>
            <a:spLocks/>
          </p:cNvSpPr>
          <p:nvPr/>
        </p:nvSpPr>
        <p:spPr bwMode="auto">
          <a:xfrm>
            <a:off x="2455863" y="4856163"/>
            <a:ext cx="825500" cy="350837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601" name="Freeform 33"/>
          <p:cNvSpPr>
            <a:spLocks/>
          </p:cNvSpPr>
          <p:nvPr/>
        </p:nvSpPr>
        <p:spPr bwMode="auto">
          <a:xfrm rot="10800000" flipH="1">
            <a:off x="2468563" y="5795963"/>
            <a:ext cx="825500" cy="350837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602" name="Text Box 34"/>
          <p:cNvSpPr txBox="1">
            <a:spLocks noChangeArrowheads="1"/>
          </p:cNvSpPr>
          <p:nvPr/>
        </p:nvSpPr>
        <p:spPr bwMode="auto">
          <a:xfrm>
            <a:off x="1420813" y="6135688"/>
            <a:ext cx="35607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copyBorrowing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not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LastCopy </a:t>
            </a: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603" name="Text Box 35"/>
          <p:cNvSpPr txBox="1">
            <a:spLocks noChangeArrowheads="1"/>
          </p:cNvSpPr>
          <p:nvPr/>
        </p:nvSpPr>
        <p:spPr bwMode="auto">
          <a:xfrm>
            <a:off x="2301875" y="4511675"/>
            <a:ext cx="1549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copyReturn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608" name="Text Box 40"/>
          <p:cNvSpPr txBox="1">
            <a:spLocks noChangeArrowheads="1"/>
          </p:cNvSpPr>
          <p:nvPr/>
        </p:nvSpPr>
        <p:spPr bwMode="auto">
          <a:xfrm>
            <a:off x="1289050" y="4446588"/>
            <a:ext cx="10715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BookInfo</a:t>
            </a:r>
          </a:p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Status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610" name="Text Box 42"/>
          <p:cNvSpPr txBox="1">
            <a:spLocks noChangeArrowheads="1"/>
          </p:cNvSpPr>
          <p:nvPr/>
        </p:nvSpPr>
        <p:spPr bwMode="auto">
          <a:xfrm>
            <a:off x="7327900" y="4467225"/>
            <a:ext cx="946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guard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7611" name="Line 43"/>
          <p:cNvSpPr>
            <a:spLocks noChangeShapeType="1"/>
          </p:cNvSpPr>
          <p:nvPr/>
        </p:nvSpPr>
        <p:spPr bwMode="auto">
          <a:xfrm flipV="1">
            <a:off x="4941888" y="4668838"/>
            <a:ext cx="2500312" cy="55403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933" name="AutoShape 53"/>
          <p:cNvSpPr>
            <a:spLocks noChangeArrowheads="1"/>
          </p:cNvSpPr>
          <p:nvPr/>
        </p:nvSpPr>
        <p:spPr bwMode="auto">
          <a:xfrm>
            <a:off x="2108200" y="3322638"/>
            <a:ext cx="6303963" cy="32448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84150"/>
            <a:ext cx="8147050" cy="762000"/>
          </a:xfrm>
        </p:spPr>
        <p:txBody>
          <a:bodyPr/>
          <a:lstStyle/>
          <a:p>
            <a:r>
              <a:rPr lang="en-US" altLang="en-US"/>
              <a:t>Guarded transitions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30890" name="Rectangle 10"/>
          <p:cNvSpPr>
            <a:spLocks noChangeArrowheads="1"/>
          </p:cNvSpPr>
          <p:nvPr/>
        </p:nvSpPr>
        <p:spPr bwMode="auto">
          <a:xfrm>
            <a:off x="133350" y="1047750"/>
            <a:ext cx="875347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0">
                <a:effectLst/>
              </a:rPr>
              <a:t>Do not confuse ...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i="1">
                <a:effectLst/>
              </a:rPr>
              <a:t>necessary</a:t>
            </a:r>
            <a:r>
              <a:rPr lang="en-US" altLang="en-US" sz="2000" b="0">
                <a:effectLst/>
              </a:rPr>
              <a:t> condition for transition firing:  guard true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i="1">
                <a:effectLst/>
              </a:rPr>
              <a:t>sufficient</a:t>
            </a:r>
            <a:r>
              <a:rPr lang="en-US" altLang="en-US" sz="2000" b="0">
                <a:effectLst/>
              </a:rPr>
              <a:t> condition for transition firing:  event occurrence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Trigger condition</a:t>
            </a:r>
            <a:r>
              <a:rPr lang="en-US" altLang="en-US" b="0">
                <a:effectLst/>
              </a:rPr>
              <a:t>:  guard on transition with no event label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>
                <a:effectLst/>
              </a:rPr>
              <a:t>automatic transition with guard =&gt;  necessary/sufficient cond</a:t>
            </a:r>
          </a:p>
        </p:txBody>
      </p:sp>
      <p:sp>
        <p:nvSpPr>
          <p:cNvPr id="1530904" name="Line 24"/>
          <p:cNvSpPr>
            <a:spLocks noChangeShapeType="1"/>
          </p:cNvSpPr>
          <p:nvPr/>
        </p:nvSpPr>
        <p:spPr bwMode="auto">
          <a:xfrm flipV="1">
            <a:off x="3455988" y="3684588"/>
            <a:ext cx="1765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05" name="Line 25"/>
          <p:cNvSpPr>
            <a:spLocks noChangeShapeType="1"/>
          </p:cNvSpPr>
          <p:nvPr/>
        </p:nvSpPr>
        <p:spPr bwMode="auto">
          <a:xfrm flipV="1">
            <a:off x="3582988" y="3876675"/>
            <a:ext cx="167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06" name="Text Box 26"/>
          <p:cNvSpPr txBox="1">
            <a:spLocks noChangeArrowheads="1"/>
          </p:cNvSpPr>
          <p:nvPr/>
        </p:nvSpPr>
        <p:spPr bwMode="auto">
          <a:xfrm>
            <a:off x="6275388" y="42291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&lt;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07" name="AutoShape 27"/>
          <p:cNvSpPr>
            <a:spLocks noChangeArrowheads="1"/>
          </p:cNvSpPr>
          <p:nvPr/>
        </p:nvSpPr>
        <p:spPr bwMode="auto">
          <a:xfrm>
            <a:off x="2782888" y="3443288"/>
            <a:ext cx="8001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08" name="AutoShape 28"/>
          <p:cNvSpPr>
            <a:spLocks noChangeArrowheads="1"/>
          </p:cNvSpPr>
          <p:nvPr/>
        </p:nvSpPr>
        <p:spPr bwMode="auto">
          <a:xfrm>
            <a:off x="5208588" y="3468688"/>
            <a:ext cx="17780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MoneyCollected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09" name="Line 29"/>
          <p:cNvSpPr>
            <a:spLocks noChangeShapeType="1"/>
          </p:cNvSpPr>
          <p:nvPr/>
        </p:nvSpPr>
        <p:spPr bwMode="auto">
          <a:xfrm flipV="1">
            <a:off x="2427288" y="3762375"/>
            <a:ext cx="342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10" name="Text Box 30"/>
          <p:cNvSpPr txBox="1">
            <a:spLocks noChangeArrowheads="1"/>
          </p:cNvSpPr>
          <p:nvPr/>
        </p:nvSpPr>
        <p:spPr bwMode="auto">
          <a:xfrm>
            <a:off x="3633788" y="3354388"/>
            <a:ext cx="1511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CoinsInsertion</a:t>
            </a:r>
          </a:p>
        </p:txBody>
      </p:sp>
      <p:sp>
        <p:nvSpPr>
          <p:cNvPr id="1530911" name="Oval 31"/>
          <p:cNvSpPr>
            <a:spLocks noChangeArrowheads="1"/>
          </p:cNvSpPr>
          <p:nvPr/>
        </p:nvSpPr>
        <p:spPr bwMode="auto">
          <a:xfrm>
            <a:off x="2287588" y="3675063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0912" name="Text Box 32"/>
          <p:cNvSpPr txBox="1">
            <a:spLocks noChangeArrowheads="1"/>
          </p:cNvSpPr>
          <p:nvPr/>
        </p:nvSpPr>
        <p:spPr bwMode="auto">
          <a:xfrm>
            <a:off x="3748088" y="3862388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Cancellation</a:t>
            </a:r>
          </a:p>
        </p:txBody>
      </p:sp>
      <p:sp>
        <p:nvSpPr>
          <p:cNvPr id="1530913" name="AutoShape 33"/>
          <p:cNvSpPr>
            <a:spLocks noChangeArrowheads="1"/>
          </p:cNvSpPr>
          <p:nvPr/>
        </p:nvSpPr>
        <p:spPr bwMode="auto">
          <a:xfrm>
            <a:off x="5233988" y="4673600"/>
            <a:ext cx="18161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ChangeChecked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14" name="Line 34"/>
          <p:cNvSpPr>
            <a:spLocks noChangeShapeType="1"/>
          </p:cNvSpPr>
          <p:nvPr/>
        </p:nvSpPr>
        <p:spPr bwMode="auto">
          <a:xfrm>
            <a:off x="5780088" y="4065588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15" name="Text Box 35"/>
          <p:cNvSpPr txBox="1">
            <a:spLocks noChangeArrowheads="1"/>
          </p:cNvSpPr>
          <p:nvPr/>
        </p:nvSpPr>
        <p:spPr bwMode="auto">
          <a:xfrm>
            <a:off x="4154488" y="4230688"/>
            <a:ext cx="1663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Selection (Item)</a:t>
            </a:r>
          </a:p>
        </p:txBody>
      </p:sp>
      <p:sp>
        <p:nvSpPr>
          <p:cNvPr id="1530916" name="Line 36"/>
          <p:cNvSpPr>
            <a:spLocks noChangeShapeType="1"/>
          </p:cNvSpPr>
          <p:nvPr/>
        </p:nvSpPr>
        <p:spPr bwMode="auto">
          <a:xfrm>
            <a:off x="6338888" y="4040188"/>
            <a:ext cx="0" cy="647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17" name="Line 37"/>
          <p:cNvSpPr>
            <a:spLocks noChangeShapeType="1"/>
          </p:cNvSpPr>
          <p:nvPr/>
        </p:nvSpPr>
        <p:spPr bwMode="auto">
          <a:xfrm flipH="1">
            <a:off x="5513388" y="5272088"/>
            <a:ext cx="1905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18" name="Line 38"/>
          <p:cNvSpPr>
            <a:spLocks noChangeShapeType="1"/>
          </p:cNvSpPr>
          <p:nvPr/>
        </p:nvSpPr>
        <p:spPr bwMode="auto">
          <a:xfrm>
            <a:off x="6567488" y="5259388"/>
            <a:ext cx="266700" cy="63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19" name="AutoShape 39"/>
          <p:cNvSpPr>
            <a:spLocks noChangeArrowheads="1"/>
          </p:cNvSpPr>
          <p:nvPr/>
        </p:nvSpPr>
        <p:spPr bwMode="auto">
          <a:xfrm>
            <a:off x="6351588" y="5867400"/>
            <a:ext cx="1622425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ChangeGiven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20" name="AutoShape 40"/>
          <p:cNvSpPr>
            <a:spLocks noChangeArrowheads="1"/>
          </p:cNvSpPr>
          <p:nvPr/>
        </p:nvSpPr>
        <p:spPr bwMode="auto">
          <a:xfrm>
            <a:off x="4295775" y="5867400"/>
            <a:ext cx="13335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ItemGiven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21" name="Line 41"/>
          <p:cNvSpPr>
            <a:spLocks noChangeShapeType="1"/>
          </p:cNvSpPr>
          <p:nvPr/>
        </p:nvSpPr>
        <p:spPr bwMode="auto">
          <a:xfrm flipV="1">
            <a:off x="5703888" y="6137275"/>
            <a:ext cx="6350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22" name="Text Box 42"/>
          <p:cNvSpPr txBox="1">
            <a:spLocks noChangeArrowheads="1"/>
          </p:cNvSpPr>
          <p:nvPr/>
        </p:nvSpPr>
        <p:spPr bwMode="auto">
          <a:xfrm>
            <a:off x="3989388" y="5376863"/>
            <a:ext cx="157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=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23" name="Text Box 43"/>
          <p:cNvSpPr txBox="1">
            <a:spLocks noChangeArrowheads="1"/>
          </p:cNvSpPr>
          <p:nvPr/>
        </p:nvSpPr>
        <p:spPr bwMode="auto">
          <a:xfrm>
            <a:off x="6707188" y="5351463"/>
            <a:ext cx="1562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&gt;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24" name="Freeform 44"/>
          <p:cNvSpPr>
            <a:spLocks/>
          </p:cNvSpPr>
          <p:nvPr/>
        </p:nvSpPr>
        <p:spPr bwMode="auto">
          <a:xfrm>
            <a:off x="3163888" y="4051300"/>
            <a:ext cx="1135062" cy="2271713"/>
          </a:xfrm>
          <a:custGeom>
            <a:avLst/>
            <a:gdLst>
              <a:gd name="T0" fmla="*/ 2320 w 2320"/>
              <a:gd name="T1" fmla="*/ 5500 h 5997"/>
              <a:gd name="T2" fmla="*/ 980 w 2320"/>
              <a:gd name="T3" fmla="*/ 5080 h 5997"/>
              <a:gd name="T4" fmla="*/ 0 w 2320"/>
              <a:gd name="T5" fmla="*/ 0 h 5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0" h="5997">
                <a:moveTo>
                  <a:pt x="2320" y="5500"/>
                </a:moveTo>
                <a:cubicBezTo>
                  <a:pt x="1843" y="5748"/>
                  <a:pt x="1367" y="5997"/>
                  <a:pt x="980" y="5080"/>
                </a:cubicBezTo>
                <a:cubicBezTo>
                  <a:pt x="593" y="4163"/>
                  <a:pt x="296" y="2081"/>
                  <a:pt x="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25" name="Text Box 45"/>
          <p:cNvSpPr txBox="1">
            <a:spLocks noChangeArrowheads="1"/>
          </p:cNvSpPr>
          <p:nvPr/>
        </p:nvSpPr>
        <p:spPr bwMode="auto">
          <a:xfrm>
            <a:off x="2211388" y="5072063"/>
            <a:ext cx="1333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400">
                <a:solidFill>
                  <a:srgbClr val="0000FF"/>
                </a:solidFill>
                <a:effectLst/>
                <a:latin typeface="Arial" pitchFamily="34" charset="0"/>
              </a:rPr>
              <a:t>after</a:t>
            </a:r>
            <a:r>
              <a:rPr lang="en-AU" altLang="en-US" sz="1400" b="0">
                <a:solidFill>
                  <a:srgbClr val="0000FF"/>
                </a:solidFill>
                <a:effectLst/>
                <a:latin typeface="Arial" pitchFamily="34" charset="0"/>
              </a:rPr>
              <a:t> (</a:t>
            </a:r>
            <a:r>
              <a:rPr lang="en-AU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3 secs</a:t>
            </a:r>
            <a:r>
              <a:rPr lang="en-AU" altLang="en-US" sz="1400" b="0">
                <a:solidFill>
                  <a:srgbClr val="0000FF"/>
                </a:solidFill>
                <a:effectLst/>
                <a:latin typeface="Arial" pitchFamily="34" charset="0"/>
              </a:rPr>
              <a:t>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0926" name="Text Box 46"/>
          <p:cNvSpPr txBox="1">
            <a:spLocks noChangeArrowheads="1"/>
          </p:cNvSpPr>
          <p:nvPr/>
        </p:nvSpPr>
        <p:spPr bwMode="auto">
          <a:xfrm>
            <a:off x="7926388" y="4549775"/>
            <a:ext cx="121761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 b="0" i="1">
                <a:solidFill>
                  <a:srgbClr val="800080"/>
                </a:solidFill>
                <a:effectLst/>
                <a:latin typeface="Arial" pitchFamily="34" charset="0"/>
              </a:rPr>
              <a:t>as soon as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BE" altLang="en-US" sz="1600" b="0" i="1">
                <a:solidFill>
                  <a:srgbClr val="800080"/>
                </a:solidFill>
                <a:effectLst/>
                <a:latin typeface="Arial" pitchFamily="34" charset="0"/>
              </a:rPr>
              <a:t>guard </a:t>
            </a:r>
          </a:p>
          <a:p>
            <a:pPr>
              <a:spcBef>
                <a:spcPct val="0"/>
              </a:spcBef>
            </a:pPr>
            <a:r>
              <a:rPr lang="fr-BE" altLang="en-US" sz="1600" b="0" i="1">
                <a:solidFill>
                  <a:srgbClr val="800080"/>
                </a:solidFill>
                <a:effectLst/>
                <a:latin typeface="Arial" pitchFamily="34" charset="0"/>
              </a:rPr>
              <a:t>gets true</a:t>
            </a:r>
          </a:p>
        </p:txBody>
      </p:sp>
      <p:sp>
        <p:nvSpPr>
          <p:cNvPr id="1530927" name="Line 47"/>
          <p:cNvSpPr>
            <a:spLocks noChangeShapeType="1"/>
          </p:cNvSpPr>
          <p:nvPr/>
        </p:nvSpPr>
        <p:spPr bwMode="auto">
          <a:xfrm>
            <a:off x="7169150" y="4545013"/>
            <a:ext cx="742950" cy="307975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28" name="Line 48"/>
          <p:cNvSpPr>
            <a:spLocks noChangeShapeType="1"/>
          </p:cNvSpPr>
          <p:nvPr/>
        </p:nvSpPr>
        <p:spPr bwMode="auto">
          <a:xfrm flipH="1">
            <a:off x="7316788" y="4945063"/>
            <a:ext cx="568325" cy="449262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0929" name="Text Box 49"/>
          <p:cNvSpPr txBox="1">
            <a:spLocks noChangeArrowheads="1"/>
          </p:cNvSpPr>
          <p:nvPr/>
        </p:nvSpPr>
        <p:spPr bwMode="auto">
          <a:xfrm>
            <a:off x="185738" y="5173663"/>
            <a:ext cx="22558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Comic Sans MS" pitchFamily="66" charset="0"/>
              </a:rPr>
              <a:t>SM for 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Comic Sans MS" pitchFamily="66" charset="0"/>
              </a:rPr>
              <a:t>state variable 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Comic Sans MS" pitchFamily="66" charset="0"/>
              </a:rPr>
              <a:t>controlled by 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5F5F5F"/>
                </a:solidFill>
                <a:effectLst/>
                <a:latin typeface="Comic Sans MS" pitchFamily="66" charset="0"/>
              </a:rPr>
              <a:t>VendingMachine</a:t>
            </a:r>
            <a:endParaRPr lang="fr-BE" altLang="en-US" sz="1600" b="0">
              <a:solidFill>
                <a:srgbClr val="009999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30934" name="Object 5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935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Auxiliary actions in a state diagram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196975"/>
            <a:ext cx="8751888" cy="2684463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operation associated with a transition</a:t>
            </a:r>
          </a:p>
          <a:p>
            <a:pPr lvl="1"/>
            <a:r>
              <a:rPr lang="en-US" altLang="en-US" sz="2000"/>
              <a:t>to be applied when transition fires</a:t>
            </a:r>
          </a:p>
          <a:p>
            <a:pPr lvl="1"/>
            <a:r>
              <a:rPr lang="en-US" altLang="en-US" sz="2000"/>
              <a:t>atomic</a:t>
            </a:r>
          </a:p>
          <a:p>
            <a:pPr lvl="1"/>
            <a:r>
              <a:rPr lang="en-US" altLang="en-US" sz="2000"/>
              <a:t>no meaningful effect on dynamics captured by SM states</a:t>
            </a:r>
            <a:r>
              <a:rPr lang="fr-BE" altLang="en-US" sz="2000"/>
              <a:t>:</a:t>
            </a:r>
            <a:endParaRPr lang="en-US" altLang="en-US" sz="2000"/>
          </a:p>
          <a:p>
            <a:pPr lvl="2">
              <a:lnSpc>
                <a:spcPct val="100000"/>
              </a:lnSpc>
            </a:pPr>
            <a:r>
              <a:rPr lang="en-US" altLang="en-US"/>
              <a:t>state resulting from operation application would clutter diagram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typically,  info display/acquisition to/from agent’s environment</a:t>
            </a:r>
          </a:p>
        </p:txBody>
      </p:sp>
      <p:grpSp>
        <p:nvGrpSpPr>
          <p:cNvPr id="1529879" name="Group 23"/>
          <p:cNvGrpSpPr>
            <a:grpSpLocks/>
          </p:cNvGrpSpPr>
          <p:nvPr/>
        </p:nvGrpSpPr>
        <p:grpSpPr bwMode="auto">
          <a:xfrm>
            <a:off x="1431925" y="4303713"/>
            <a:ext cx="6721475" cy="2033587"/>
            <a:chOff x="783" y="2775"/>
            <a:chExt cx="4234" cy="1281"/>
          </a:xfrm>
        </p:grpSpPr>
        <p:sp>
          <p:nvSpPr>
            <p:cNvPr id="1529878" name="AutoShape 22"/>
            <p:cNvSpPr>
              <a:spLocks noChangeArrowheads="1"/>
            </p:cNvSpPr>
            <p:nvPr/>
          </p:nvSpPr>
          <p:spPr bwMode="auto">
            <a:xfrm>
              <a:off x="783" y="2775"/>
              <a:ext cx="4234" cy="1281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9870" name="Text Box 14"/>
            <p:cNvSpPr txBox="1">
              <a:spLocks noChangeArrowheads="1"/>
            </p:cNvSpPr>
            <p:nvPr/>
          </p:nvSpPr>
          <p:spPr bwMode="auto">
            <a:xfrm>
              <a:off x="2163" y="2777"/>
              <a:ext cx="195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 DoorsOpening</a:t>
              </a:r>
            </a:p>
            <a:p>
              <a:pPr algn="l">
                <a:lnSpc>
                  <a:spcPct val="11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 [AtPlatform and Speed = 0]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 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/ Display terminalInfo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9871" name="AutoShape 15"/>
            <p:cNvSpPr>
              <a:spLocks noChangeArrowheads="1"/>
            </p:cNvSpPr>
            <p:nvPr/>
          </p:nvSpPr>
          <p:spPr bwMode="auto">
            <a:xfrm>
              <a:off x="1222" y="3238"/>
              <a:ext cx="1023" cy="504"/>
            </a:xfrm>
            <a:prstGeom prst="roundRect">
              <a:avLst>
                <a:gd name="adj" fmla="val 166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6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doorsClosed</a:t>
              </a:r>
            </a:p>
          </p:txBody>
        </p:sp>
        <p:sp>
          <p:nvSpPr>
            <p:cNvPr id="1529872" name="AutoShape 16"/>
            <p:cNvSpPr>
              <a:spLocks noChangeArrowheads="1"/>
            </p:cNvSpPr>
            <p:nvPr/>
          </p:nvSpPr>
          <p:spPr bwMode="auto">
            <a:xfrm>
              <a:off x="3999" y="3208"/>
              <a:ext cx="931" cy="504"/>
            </a:xfrm>
            <a:prstGeom prst="roundRect">
              <a:avLst>
                <a:gd name="adj" fmla="val 1666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6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doorsOpen</a:t>
              </a:r>
            </a:p>
          </p:txBody>
        </p:sp>
        <p:sp>
          <p:nvSpPr>
            <p:cNvPr id="1529873" name="Line 17"/>
            <p:cNvSpPr>
              <a:spLocks noChangeShapeType="1"/>
            </p:cNvSpPr>
            <p:nvPr/>
          </p:nvSpPr>
          <p:spPr bwMode="auto">
            <a:xfrm flipV="1">
              <a:off x="906" y="3479"/>
              <a:ext cx="325" cy="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9874" name="Line 18"/>
            <p:cNvSpPr>
              <a:spLocks noChangeShapeType="1"/>
            </p:cNvSpPr>
            <p:nvPr/>
          </p:nvSpPr>
          <p:spPr bwMode="auto">
            <a:xfrm flipV="1">
              <a:off x="2273" y="3567"/>
              <a:ext cx="17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9875" name="Text Box 19"/>
            <p:cNvSpPr txBox="1">
              <a:spLocks noChangeArrowheads="1"/>
            </p:cNvSpPr>
            <p:nvPr/>
          </p:nvSpPr>
          <p:spPr bwMode="auto">
            <a:xfrm>
              <a:off x="2248" y="3590"/>
              <a:ext cx="1895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ECF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DoorsClosing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/ Activate warningRinging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9876" name="Oval 20"/>
            <p:cNvSpPr>
              <a:spLocks noChangeArrowheads="1"/>
            </p:cNvSpPr>
            <p:nvPr/>
          </p:nvSpPr>
          <p:spPr bwMode="auto">
            <a:xfrm>
              <a:off x="832" y="3421"/>
              <a:ext cx="102" cy="12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9877" name="Line 21"/>
            <p:cNvSpPr>
              <a:spLocks noChangeShapeType="1"/>
            </p:cNvSpPr>
            <p:nvPr/>
          </p:nvSpPr>
          <p:spPr bwMode="auto">
            <a:xfrm flipV="1">
              <a:off x="2282" y="3391"/>
              <a:ext cx="17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29880" name="Object 2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884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9881" name="Text Box 25"/>
          <p:cNvSpPr txBox="1">
            <a:spLocks noChangeArrowheads="1"/>
          </p:cNvSpPr>
          <p:nvPr/>
        </p:nvSpPr>
        <p:spPr bwMode="auto">
          <a:xfrm>
            <a:off x="387350" y="6107113"/>
            <a:ext cx="8969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action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9882" name="Line 26"/>
          <p:cNvSpPr>
            <a:spLocks noChangeShapeType="1"/>
          </p:cNvSpPr>
          <p:nvPr/>
        </p:nvSpPr>
        <p:spPr bwMode="auto">
          <a:xfrm flipV="1">
            <a:off x="1230313" y="6076950"/>
            <a:ext cx="2566987" cy="21431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9883" name="Text Box 27"/>
          <p:cNvSpPr txBox="1">
            <a:spLocks noChangeArrowheads="1"/>
          </p:cNvSpPr>
          <p:nvPr/>
        </p:nvSpPr>
        <p:spPr bwMode="auto">
          <a:xfrm>
            <a:off x="1593850" y="4332288"/>
            <a:ext cx="14192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i="1">
                <a:solidFill>
                  <a:schemeClr val="tx1"/>
                </a:solidFill>
                <a:effectLst/>
                <a:latin typeface="Arial" pitchFamily="34" charset="0"/>
              </a:rPr>
              <a:t>doorState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/>
          <a:lstStyle/>
          <a:p>
            <a:r>
              <a:rPr lang="en-US" altLang="en-US"/>
              <a:t>Avoiding irelevant states through actions: </a:t>
            </a:r>
            <a:br>
              <a:rPr lang="en-US" altLang="en-US"/>
            </a:br>
            <a:r>
              <a:rPr lang="en-US" altLang="en-US"/>
              <a:t>example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3605213"/>
            <a:ext cx="2233613" cy="490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alternative:</a:t>
            </a:r>
          </a:p>
        </p:txBody>
      </p:sp>
      <p:grpSp>
        <p:nvGrpSpPr>
          <p:cNvPr id="1532932" name="Group 4"/>
          <p:cNvGrpSpPr>
            <a:grpSpLocks/>
          </p:cNvGrpSpPr>
          <p:nvPr/>
        </p:nvGrpSpPr>
        <p:grpSpPr bwMode="auto">
          <a:xfrm>
            <a:off x="1835150" y="1376363"/>
            <a:ext cx="4889500" cy="2565400"/>
            <a:chOff x="2020" y="3052"/>
            <a:chExt cx="7700" cy="4039"/>
          </a:xfrm>
        </p:grpSpPr>
        <p:sp>
          <p:nvSpPr>
            <p:cNvPr id="1532933" name="Line 5"/>
            <p:cNvSpPr>
              <a:spLocks noChangeShapeType="1"/>
            </p:cNvSpPr>
            <p:nvPr/>
          </p:nvSpPr>
          <p:spPr bwMode="auto">
            <a:xfrm flipV="1">
              <a:off x="5140" y="3983"/>
              <a:ext cx="2120" cy="1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2934" name="Text Box 6"/>
            <p:cNvSpPr txBox="1">
              <a:spLocks noChangeArrowheads="1"/>
            </p:cNvSpPr>
            <p:nvPr/>
          </p:nvSpPr>
          <p:spPr bwMode="auto">
            <a:xfrm>
              <a:off x="4740" y="3052"/>
              <a:ext cx="236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CardInsertion</a:t>
              </a:r>
            </a:p>
          </p:txBody>
        </p:sp>
        <p:sp>
          <p:nvSpPr>
            <p:cNvPr id="1532935" name="AutoShape 7"/>
            <p:cNvSpPr>
              <a:spLocks noChangeArrowheads="1"/>
            </p:cNvSpPr>
            <p:nvPr/>
          </p:nvSpPr>
          <p:spPr bwMode="auto">
            <a:xfrm>
              <a:off x="3100" y="3212"/>
              <a:ext cx="1700" cy="92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   Idle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2936" name="AutoShape 8"/>
            <p:cNvSpPr>
              <a:spLocks noChangeArrowheads="1"/>
            </p:cNvSpPr>
            <p:nvPr/>
          </p:nvSpPr>
          <p:spPr bwMode="auto">
            <a:xfrm>
              <a:off x="7200" y="3252"/>
              <a:ext cx="2340" cy="92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CardInserted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2937" name="Line 9"/>
            <p:cNvSpPr>
              <a:spLocks noChangeShapeType="1"/>
            </p:cNvSpPr>
            <p:nvPr/>
          </p:nvSpPr>
          <p:spPr bwMode="auto">
            <a:xfrm flipV="1">
              <a:off x="2320" y="3652"/>
              <a:ext cx="740" cy="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2938" name="Text Box 10"/>
            <p:cNvSpPr txBox="1">
              <a:spLocks noChangeArrowheads="1"/>
            </p:cNvSpPr>
            <p:nvPr/>
          </p:nvSpPr>
          <p:spPr bwMode="auto">
            <a:xfrm>
              <a:off x="8020" y="6571"/>
              <a:ext cx="76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...</a:t>
              </a:r>
            </a:p>
          </p:txBody>
        </p:sp>
        <p:sp>
          <p:nvSpPr>
            <p:cNvPr id="1532939" name="Oval 11"/>
            <p:cNvSpPr>
              <a:spLocks noChangeArrowheads="1"/>
            </p:cNvSpPr>
            <p:nvPr/>
          </p:nvSpPr>
          <p:spPr bwMode="auto">
            <a:xfrm>
              <a:off x="2020" y="3514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2940" name="Line 12"/>
            <p:cNvSpPr>
              <a:spLocks noChangeShapeType="1"/>
            </p:cNvSpPr>
            <p:nvPr/>
          </p:nvSpPr>
          <p:spPr bwMode="auto">
            <a:xfrm>
              <a:off x="4840" y="3552"/>
              <a:ext cx="2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2941" name="AutoShape 13"/>
            <p:cNvSpPr>
              <a:spLocks noChangeArrowheads="1"/>
            </p:cNvSpPr>
            <p:nvPr/>
          </p:nvSpPr>
          <p:spPr bwMode="auto">
            <a:xfrm>
              <a:off x="2840" y="4892"/>
              <a:ext cx="2340" cy="92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600">
                  <a:solidFill>
                    <a:srgbClr val="0000FF"/>
                  </a:solidFill>
                  <a:effectLst/>
                  <a:latin typeface="Arial" pitchFamily="34" charset="0"/>
                </a:rPr>
                <a:t>CardRead</a:t>
              </a:r>
            </a:p>
          </p:txBody>
        </p:sp>
        <p:sp>
          <p:nvSpPr>
            <p:cNvPr id="1532942" name="Line 14"/>
            <p:cNvSpPr>
              <a:spLocks noChangeShapeType="1"/>
            </p:cNvSpPr>
            <p:nvPr/>
          </p:nvSpPr>
          <p:spPr bwMode="auto">
            <a:xfrm flipH="1" flipV="1">
              <a:off x="5180" y="5371"/>
              <a:ext cx="1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2943" name="AutoShape 15"/>
            <p:cNvSpPr>
              <a:spLocks noChangeArrowheads="1"/>
            </p:cNvSpPr>
            <p:nvPr/>
          </p:nvSpPr>
          <p:spPr bwMode="auto">
            <a:xfrm>
              <a:off x="7200" y="4932"/>
              <a:ext cx="2520" cy="92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20000"/>
                </a:lnSpc>
                <a:spcBef>
                  <a:spcPts val="60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600" b="0">
                  <a:solidFill>
                    <a:schemeClr val="tx1"/>
                  </a:solidFill>
                  <a:effectLst/>
                  <a:latin typeface="Arial" pitchFamily="34" charset="0"/>
                </a:rPr>
                <a:t>CardValidated</a:t>
              </a:r>
              <a:endParaRPr lang="fr-BE" altLang="en-US" sz="10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2944" name="Line 16"/>
            <p:cNvSpPr>
              <a:spLocks noChangeShapeType="1"/>
            </p:cNvSpPr>
            <p:nvPr/>
          </p:nvSpPr>
          <p:spPr bwMode="auto">
            <a:xfrm flipV="1">
              <a:off x="8380" y="5831"/>
              <a:ext cx="0" cy="7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2946" name="Text Box 18"/>
          <p:cNvSpPr txBox="1">
            <a:spLocks noChangeArrowheads="1"/>
          </p:cNvSpPr>
          <p:nvPr/>
        </p:nvSpPr>
        <p:spPr bwMode="auto">
          <a:xfrm>
            <a:off x="5951538" y="4876800"/>
            <a:ext cx="13541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/ readCard</a:t>
            </a:r>
          </a:p>
        </p:txBody>
      </p:sp>
      <p:sp>
        <p:nvSpPr>
          <p:cNvPr id="1532947" name="Text Box 19"/>
          <p:cNvSpPr txBox="1">
            <a:spLocks noChangeArrowheads="1"/>
          </p:cNvSpPr>
          <p:nvPr/>
        </p:nvSpPr>
        <p:spPr bwMode="auto">
          <a:xfrm>
            <a:off x="3652838" y="4152900"/>
            <a:ext cx="149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CardInsertion</a:t>
            </a:r>
          </a:p>
        </p:txBody>
      </p:sp>
      <p:sp>
        <p:nvSpPr>
          <p:cNvPr id="1532948" name="AutoShape 20"/>
          <p:cNvSpPr>
            <a:spLocks noChangeArrowheads="1"/>
          </p:cNvSpPr>
          <p:nvPr/>
        </p:nvSpPr>
        <p:spPr bwMode="auto">
          <a:xfrm>
            <a:off x="2560638" y="4203700"/>
            <a:ext cx="10795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2949" name="AutoShape 21"/>
          <p:cNvSpPr>
            <a:spLocks noChangeArrowheads="1"/>
          </p:cNvSpPr>
          <p:nvPr/>
        </p:nvSpPr>
        <p:spPr bwMode="auto">
          <a:xfrm>
            <a:off x="5164138" y="4229100"/>
            <a:ext cx="14859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CardInserted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2950" name="Line 22"/>
          <p:cNvSpPr>
            <a:spLocks noChangeShapeType="1"/>
          </p:cNvSpPr>
          <p:nvPr/>
        </p:nvSpPr>
        <p:spPr bwMode="auto">
          <a:xfrm flipV="1">
            <a:off x="2065338" y="4483100"/>
            <a:ext cx="4699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2951" name="Text Box 23"/>
          <p:cNvSpPr txBox="1">
            <a:spLocks noChangeArrowheads="1"/>
          </p:cNvSpPr>
          <p:nvPr/>
        </p:nvSpPr>
        <p:spPr bwMode="auto">
          <a:xfrm>
            <a:off x="5684838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32952" name="Oval 24"/>
          <p:cNvSpPr>
            <a:spLocks noChangeArrowheads="1"/>
          </p:cNvSpPr>
          <p:nvPr/>
        </p:nvSpPr>
        <p:spPr bwMode="auto">
          <a:xfrm>
            <a:off x="1874838" y="4395788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2953" name="Line 25"/>
          <p:cNvSpPr>
            <a:spLocks noChangeShapeType="1"/>
          </p:cNvSpPr>
          <p:nvPr/>
        </p:nvSpPr>
        <p:spPr bwMode="auto">
          <a:xfrm>
            <a:off x="3665538" y="4483100"/>
            <a:ext cx="149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2954" name="AutoShape 26"/>
          <p:cNvSpPr>
            <a:spLocks noChangeArrowheads="1"/>
          </p:cNvSpPr>
          <p:nvPr/>
        </p:nvSpPr>
        <p:spPr bwMode="auto">
          <a:xfrm>
            <a:off x="5126038" y="5410200"/>
            <a:ext cx="16002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CardValidated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2955" name="Line 27"/>
          <p:cNvSpPr>
            <a:spLocks noChangeShapeType="1"/>
          </p:cNvSpPr>
          <p:nvPr/>
        </p:nvSpPr>
        <p:spPr bwMode="auto">
          <a:xfrm flipV="1">
            <a:off x="5900738" y="6007100"/>
            <a:ext cx="0" cy="469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2956" name="Line 28"/>
          <p:cNvSpPr>
            <a:spLocks noChangeShapeType="1"/>
          </p:cNvSpPr>
          <p:nvPr/>
        </p:nvSpPr>
        <p:spPr bwMode="auto">
          <a:xfrm flipH="1" flipV="1">
            <a:off x="5849938" y="4826000"/>
            <a:ext cx="12700" cy="55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2957" name="Rectangle 29"/>
          <p:cNvSpPr>
            <a:spLocks noChangeArrowheads="1"/>
          </p:cNvSpPr>
          <p:nvPr/>
        </p:nvSpPr>
        <p:spPr bwMode="auto">
          <a:xfrm>
            <a:off x="127000" y="2576513"/>
            <a:ext cx="22336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BE" altLang="en-US" sz="2000" b="0">
                <a:solidFill>
                  <a:schemeClr val="tx2"/>
                </a:solidFill>
                <a:effectLst/>
                <a:latin typeface="Comic Sans MS" pitchFamily="66" charset="0"/>
              </a:rPr>
              <a:t>not a </a:t>
            </a:r>
          </a:p>
          <a:p>
            <a:pPr algn="ctr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BE" altLang="en-US" sz="2000" b="0">
                <a:solidFill>
                  <a:schemeClr val="tx2"/>
                </a:solidFill>
                <a:effectLst/>
                <a:latin typeface="Comic Sans MS" pitchFamily="66" charset="0"/>
              </a:rPr>
              <a:t>meaningful state</a:t>
            </a:r>
            <a:endParaRPr lang="en-US" altLang="en-US" sz="2000" b="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altLang="en-US"/>
              <a:t>Event notification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011238"/>
            <a:ext cx="8978900" cy="15986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Important subclass of actions</a:t>
            </a:r>
            <a:r>
              <a:rPr lang="fr-BE" altLang="en-US"/>
              <a:t> ...</a:t>
            </a:r>
            <a:r>
              <a:rPr lang="en-US" altLang="en-US"/>
              <a:t> 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/>
              <a:t>    event is notified from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producing</a:t>
            </a:r>
            <a:r>
              <a:rPr lang="en-US" altLang="en-US"/>
              <a:t> diagram to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consuming</a:t>
            </a:r>
            <a:r>
              <a:rPr lang="en-US" altLang="en-US"/>
              <a:t> diagram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causes transitions in consuming diagram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                                   </a:t>
            </a:r>
            <a:r>
              <a:rPr lang="fr-BE" altLang="en-US"/>
              <a:t>   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=&gt;</a:t>
            </a:r>
            <a:r>
              <a:rPr lang="en-US" altLang="en-US"/>
              <a:t>  diagram synchronization</a:t>
            </a:r>
            <a:endParaRPr lang="en-US" altLang="en-US" sz="2000"/>
          </a:p>
        </p:txBody>
      </p:sp>
      <p:sp>
        <p:nvSpPr>
          <p:cNvPr id="1531930" name="AutoShape 26"/>
          <p:cNvSpPr>
            <a:spLocks noChangeArrowheads="1"/>
          </p:cNvSpPr>
          <p:nvPr/>
        </p:nvSpPr>
        <p:spPr bwMode="auto">
          <a:xfrm>
            <a:off x="3030538" y="4781550"/>
            <a:ext cx="5813425" cy="1773238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1931" name="Text Box 27"/>
          <p:cNvSpPr txBox="1">
            <a:spLocks noChangeArrowheads="1"/>
          </p:cNvSpPr>
          <p:nvPr/>
        </p:nvSpPr>
        <p:spPr bwMode="auto">
          <a:xfrm>
            <a:off x="5273675" y="4943475"/>
            <a:ext cx="1770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copyBorrowing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LastCopy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32" name="AutoShape 28"/>
          <p:cNvSpPr>
            <a:spLocks noChangeArrowheads="1"/>
          </p:cNvSpPr>
          <p:nvPr/>
        </p:nvSpPr>
        <p:spPr bwMode="auto">
          <a:xfrm>
            <a:off x="3943350" y="5341938"/>
            <a:ext cx="1376363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Borrowable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33" name="AutoShape 29"/>
          <p:cNvSpPr>
            <a:spLocks noChangeArrowheads="1"/>
          </p:cNvSpPr>
          <p:nvPr/>
        </p:nvSpPr>
        <p:spPr bwMode="auto">
          <a:xfrm>
            <a:off x="6886575" y="5380038"/>
            <a:ext cx="17399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UnBorrowable</a:t>
            </a:r>
          </a:p>
        </p:txBody>
      </p:sp>
      <p:sp>
        <p:nvSpPr>
          <p:cNvPr id="1531934" name="Line 30"/>
          <p:cNvSpPr>
            <a:spLocks noChangeShapeType="1"/>
          </p:cNvSpPr>
          <p:nvPr/>
        </p:nvSpPr>
        <p:spPr bwMode="auto">
          <a:xfrm>
            <a:off x="3343275" y="5595938"/>
            <a:ext cx="6064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35" name="Line 31"/>
          <p:cNvSpPr>
            <a:spLocks noChangeShapeType="1"/>
          </p:cNvSpPr>
          <p:nvPr/>
        </p:nvSpPr>
        <p:spPr bwMode="auto">
          <a:xfrm flipV="1">
            <a:off x="5299075" y="5759450"/>
            <a:ext cx="1549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36" name="Text Box 32"/>
          <p:cNvSpPr txBox="1">
            <a:spLocks noChangeArrowheads="1"/>
          </p:cNvSpPr>
          <p:nvPr/>
        </p:nvSpPr>
        <p:spPr bwMode="auto">
          <a:xfrm>
            <a:off x="5400675" y="5748338"/>
            <a:ext cx="1549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copyReturn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37" name="Oval 33"/>
          <p:cNvSpPr>
            <a:spLocks noChangeArrowheads="1"/>
          </p:cNvSpPr>
          <p:nvPr/>
        </p:nvSpPr>
        <p:spPr bwMode="auto">
          <a:xfrm>
            <a:off x="3221038" y="5521325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1938" name="Line 34"/>
          <p:cNvSpPr>
            <a:spLocks noChangeShapeType="1"/>
          </p:cNvSpPr>
          <p:nvPr/>
        </p:nvSpPr>
        <p:spPr bwMode="auto">
          <a:xfrm>
            <a:off x="5299075" y="5570538"/>
            <a:ext cx="15652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39" name="Freeform 35"/>
          <p:cNvSpPr>
            <a:spLocks/>
          </p:cNvSpPr>
          <p:nvPr/>
        </p:nvSpPr>
        <p:spPr bwMode="auto">
          <a:xfrm>
            <a:off x="4232275" y="5102225"/>
            <a:ext cx="825500" cy="249238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40" name="Freeform 36"/>
          <p:cNvSpPr>
            <a:spLocks/>
          </p:cNvSpPr>
          <p:nvPr/>
        </p:nvSpPr>
        <p:spPr bwMode="auto">
          <a:xfrm rot="10800000" flipH="1">
            <a:off x="4244975" y="5940425"/>
            <a:ext cx="825500" cy="220663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41" name="Text Box 37"/>
          <p:cNvSpPr txBox="1">
            <a:spLocks noChangeArrowheads="1"/>
          </p:cNvSpPr>
          <p:nvPr/>
        </p:nvSpPr>
        <p:spPr bwMode="auto">
          <a:xfrm>
            <a:off x="3197225" y="6149975"/>
            <a:ext cx="356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copyBorrowing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[ not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LastCopy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42" name="Text Box 38"/>
          <p:cNvSpPr txBox="1">
            <a:spLocks noChangeArrowheads="1"/>
          </p:cNvSpPr>
          <p:nvPr/>
        </p:nvSpPr>
        <p:spPr bwMode="auto">
          <a:xfrm>
            <a:off x="4064000" y="4784725"/>
            <a:ext cx="1549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copyReturn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43" name="Text Box 39"/>
          <p:cNvSpPr txBox="1">
            <a:spLocks noChangeArrowheads="1"/>
          </p:cNvSpPr>
          <p:nvPr/>
        </p:nvSpPr>
        <p:spPr bwMode="auto">
          <a:xfrm>
            <a:off x="3021013" y="4776788"/>
            <a:ext cx="1085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BookInfo</a:t>
            </a:r>
          </a:p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Status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46" name="AutoShape 42"/>
          <p:cNvSpPr>
            <a:spLocks noChangeArrowheads="1"/>
          </p:cNvSpPr>
          <p:nvPr/>
        </p:nvSpPr>
        <p:spPr bwMode="auto">
          <a:xfrm>
            <a:off x="808038" y="2886075"/>
            <a:ext cx="5915025" cy="1601788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1947" name="Text Box 43"/>
          <p:cNvSpPr txBox="1">
            <a:spLocks noChangeArrowheads="1"/>
          </p:cNvSpPr>
          <p:nvPr/>
        </p:nvSpPr>
        <p:spPr bwMode="auto">
          <a:xfrm>
            <a:off x="227013" y="4619625"/>
            <a:ext cx="2090737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event notification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from producer 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to consumer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48" name="Line 44"/>
          <p:cNvSpPr>
            <a:spLocks noChangeShapeType="1"/>
          </p:cNvSpPr>
          <p:nvPr/>
        </p:nvSpPr>
        <p:spPr bwMode="auto">
          <a:xfrm flipV="1">
            <a:off x="1314450" y="4359275"/>
            <a:ext cx="1165225" cy="30162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1949" name="Text Box 45"/>
          <p:cNvSpPr txBox="1">
            <a:spLocks noChangeArrowheads="1"/>
          </p:cNvSpPr>
          <p:nvPr/>
        </p:nvSpPr>
        <p:spPr bwMode="auto">
          <a:xfrm>
            <a:off x="2447925" y="3906838"/>
            <a:ext cx="28463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Return 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(PatrID)</a:t>
            </a:r>
          </a:p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/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send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BookInfo.</a:t>
            </a: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copyReturn</a:t>
            </a:r>
            <a:endParaRPr lang="fr-BE" altLang="en-US" sz="16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31950" name="AutoShape 46"/>
          <p:cNvSpPr>
            <a:spLocks noChangeArrowheads="1"/>
          </p:cNvSpPr>
          <p:nvPr/>
        </p:nvSpPr>
        <p:spPr bwMode="auto">
          <a:xfrm>
            <a:off x="1592263" y="3430588"/>
            <a:ext cx="10795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Available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51" name="AutoShape 47"/>
          <p:cNvSpPr>
            <a:spLocks noChangeArrowheads="1"/>
          </p:cNvSpPr>
          <p:nvPr/>
        </p:nvSpPr>
        <p:spPr bwMode="auto">
          <a:xfrm>
            <a:off x="4711700" y="3484563"/>
            <a:ext cx="93345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4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onLoan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54" name="Oval 50"/>
          <p:cNvSpPr>
            <a:spLocks noChangeArrowheads="1"/>
          </p:cNvSpPr>
          <p:nvPr/>
        </p:nvSpPr>
        <p:spPr bwMode="auto">
          <a:xfrm>
            <a:off x="935038" y="3621088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1956" name="Line 52"/>
          <p:cNvSpPr>
            <a:spLocks noChangeShapeType="1"/>
          </p:cNvSpPr>
          <p:nvPr/>
        </p:nvSpPr>
        <p:spPr bwMode="auto">
          <a:xfrm flipV="1">
            <a:off x="5668963" y="3797300"/>
            <a:ext cx="641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1957" name="Group 53"/>
          <p:cNvGrpSpPr>
            <a:grpSpLocks/>
          </p:cNvGrpSpPr>
          <p:nvPr/>
        </p:nvGrpSpPr>
        <p:grpSpPr bwMode="auto">
          <a:xfrm>
            <a:off x="6292850" y="3624263"/>
            <a:ext cx="304800" cy="292100"/>
            <a:chOff x="10120" y="7551"/>
            <a:chExt cx="480" cy="460"/>
          </a:xfrm>
        </p:grpSpPr>
        <p:sp>
          <p:nvSpPr>
            <p:cNvPr id="1531958" name="Oval 54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1959" name="Oval 55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1960" name="Text Box 56"/>
          <p:cNvSpPr txBox="1">
            <a:spLocks noChangeArrowheads="1"/>
          </p:cNvSpPr>
          <p:nvPr/>
        </p:nvSpPr>
        <p:spPr bwMode="auto">
          <a:xfrm>
            <a:off x="5622925" y="3443288"/>
            <a:ext cx="685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Loss</a:t>
            </a:r>
          </a:p>
        </p:txBody>
      </p:sp>
      <p:sp>
        <p:nvSpPr>
          <p:cNvPr id="1531961" name="Line 57"/>
          <p:cNvSpPr>
            <a:spLocks noChangeShapeType="1"/>
          </p:cNvSpPr>
          <p:nvPr/>
        </p:nvSpPr>
        <p:spPr bwMode="auto">
          <a:xfrm>
            <a:off x="990600" y="3689350"/>
            <a:ext cx="6064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62" name="Text Box 58"/>
          <p:cNvSpPr txBox="1">
            <a:spLocks noChangeArrowheads="1"/>
          </p:cNvSpPr>
          <p:nvPr/>
        </p:nvSpPr>
        <p:spPr bwMode="auto">
          <a:xfrm>
            <a:off x="788988" y="290195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BookCopyInfo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Status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63" name="Text Box 59"/>
          <p:cNvSpPr txBox="1">
            <a:spLocks noChangeArrowheads="1"/>
          </p:cNvSpPr>
          <p:nvPr/>
        </p:nvSpPr>
        <p:spPr bwMode="auto">
          <a:xfrm>
            <a:off x="2239963" y="2889250"/>
            <a:ext cx="31051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checkOut 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(PatrID)</a:t>
            </a:r>
          </a:p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/ send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BookInfo.</a:t>
            </a:r>
            <a:r>
              <a:rPr lang="fr-BE" altLang="en-US" sz="1600" b="0">
                <a:solidFill>
                  <a:schemeClr val="hlink"/>
                </a:solidFill>
                <a:effectLst/>
                <a:latin typeface="Arial" pitchFamily="34" charset="0"/>
              </a:rPr>
              <a:t>copyBorrowing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1964" name="Freeform 60"/>
          <p:cNvSpPr>
            <a:spLocks/>
          </p:cNvSpPr>
          <p:nvPr/>
        </p:nvSpPr>
        <p:spPr bwMode="auto">
          <a:xfrm>
            <a:off x="2682875" y="3490913"/>
            <a:ext cx="2054225" cy="204787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65" name="Freeform 61"/>
          <p:cNvSpPr>
            <a:spLocks/>
          </p:cNvSpPr>
          <p:nvPr/>
        </p:nvSpPr>
        <p:spPr bwMode="auto">
          <a:xfrm flipV="1">
            <a:off x="2690813" y="3759200"/>
            <a:ext cx="2054225" cy="204788"/>
          </a:xfrm>
          <a:custGeom>
            <a:avLst/>
            <a:gdLst>
              <a:gd name="T0" fmla="*/ 0 w 1300"/>
              <a:gd name="T1" fmla="*/ 553 h 553"/>
              <a:gd name="T2" fmla="*/ 120 w 1300"/>
              <a:gd name="T3" fmla="*/ 153 h 553"/>
              <a:gd name="T4" fmla="*/ 580 w 1300"/>
              <a:gd name="T5" fmla="*/ 13 h 553"/>
              <a:gd name="T6" fmla="*/ 1060 w 1300"/>
              <a:gd name="T7" fmla="*/ 73 h 553"/>
              <a:gd name="T8" fmla="*/ 1220 w 1300"/>
              <a:gd name="T9" fmla="*/ 293 h 553"/>
              <a:gd name="T10" fmla="*/ 1300 w 1300"/>
              <a:gd name="T11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553">
                <a:moveTo>
                  <a:pt x="0" y="553"/>
                </a:moveTo>
                <a:cubicBezTo>
                  <a:pt x="11" y="398"/>
                  <a:pt x="23" y="243"/>
                  <a:pt x="120" y="153"/>
                </a:cubicBezTo>
                <a:cubicBezTo>
                  <a:pt x="217" y="63"/>
                  <a:pt x="423" y="26"/>
                  <a:pt x="580" y="13"/>
                </a:cubicBezTo>
                <a:cubicBezTo>
                  <a:pt x="737" y="0"/>
                  <a:pt x="953" y="26"/>
                  <a:pt x="1060" y="73"/>
                </a:cubicBezTo>
                <a:cubicBezTo>
                  <a:pt x="1167" y="120"/>
                  <a:pt x="1180" y="213"/>
                  <a:pt x="1220" y="293"/>
                </a:cubicBezTo>
                <a:cubicBezTo>
                  <a:pt x="1260" y="373"/>
                  <a:pt x="1280" y="463"/>
                  <a:pt x="1300" y="55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1966" name="Object 62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970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1968" name="Line 64"/>
          <p:cNvSpPr>
            <a:spLocks noChangeShapeType="1"/>
          </p:cNvSpPr>
          <p:nvPr/>
        </p:nvSpPr>
        <p:spPr bwMode="auto">
          <a:xfrm>
            <a:off x="4314825" y="4459288"/>
            <a:ext cx="287338" cy="388937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1969" name="Text Box 65"/>
          <p:cNvSpPr txBox="1">
            <a:spLocks noChangeArrowheads="1"/>
          </p:cNvSpPr>
          <p:nvPr/>
        </p:nvSpPr>
        <p:spPr bwMode="auto">
          <a:xfrm>
            <a:off x="4578350" y="4430713"/>
            <a:ext cx="19764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synchronization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53463" cy="762000"/>
          </a:xfrm>
        </p:spPr>
        <p:txBody>
          <a:bodyPr/>
          <a:lstStyle/>
          <a:p>
            <a:r>
              <a:rPr lang="en-US" altLang="en-US"/>
              <a:t>Entry/exit actions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933450"/>
            <a:ext cx="8759825" cy="4297363"/>
          </a:xfrm>
        </p:spPr>
        <p:txBody>
          <a:bodyPr/>
          <a:lstStyle/>
          <a:p>
            <a:r>
              <a:rPr lang="en-US" altLang="en-US"/>
              <a:t>Entry action</a:t>
            </a:r>
          </a:p>
          <a:p>
            <a:pPr lvl="1"/>
            <a:r>
              <a:rPr lang="en-US" altLang="en-US"/>
              <a:t>within state, prefixed by “entry” </a:t>
            </a:r>
          </a:p>
          <a:p>
            <a:pPr lvl="1"/>
            <a:r>
              <a:rPr lang="en-US" altLang="en-US"/>
              <a:t>amounts to all incoming transitions labelled with this action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Exit action</a:t>
            </a:r>
          </a:p>
          <a:p>
            <a:pPr lvl="1"/>
            <a:r>
              <a:rPr lang="en-US" altLang="en-US"/>
              <a:t>within state, prefixed by “exit”</a:t>
            </a:r>
          </a:p>
          <a:p>
            <a:pPr lvl="1"/>
            <a:r>
              <a:rPr lang="en-US" altLang="en-US"/>
              <a:t>amounts to all outgoing transitions labelled with this action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=&gt;</a:t>
            </a:r>
            <a:r>
              <a:rPr lang="en-US" altLang="en-US"/>
              <a:t>  avoids action duplication in diagrams </a:t>
            </a:r>
          </a:p>
        </p:txBody>
      </p:sp>
      <p:graphicFrame>
        <p:nvGraphicFramePr>
          <p:cNvPr id="1533988" name="Object 36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018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017" name="AutoShape 41"/>
          <p:cNvSpPr>
            <a:spLocks noChangeArrowheads="1"/>
          </p:cNvSpPr>
          <p:nvPr/>
        </p:nvSpPr>
        <p:spPr bwMode="auto">
          <a:xfrm>
            <a:off x="374650" y="1111250"/>
            <a:ext cx="7951788" cy="5267325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/>
          <a:lstStyle/>
          <a:p>
            <a:r>
              <a:rPr lang="en-US" altLang="en-US"/>
              <a:t>Entry/exit actions: example</a:t>
            </a:r>
          </a:p>
        </p:txBody>
      </p:sp>
      <p:sp>
        <p:nvSpPr>
          <p:cNvPr id="1534983" name="Line 7"/>
          <p:cNvSpPr>
            <a:spLocks noChangeShapeType="1"/>
          </p:cNvSpPr>
          <p:nvPr/>
        </p:nvSpPr>
        <p:spPr bwMode="auto">
          <a:xfrm flipH="1">
            <a:off x="5857875" y="352425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84" name="AutoShape 8"/>
          <p:cNvSpPr>
            <a:spLocks noChangeArrowheads="1"/>
          </p:cNvSpPr>
          <p:nvPr/>
        </p:nvSpPr>
        <p:spPr bwMode="auto">
          <a:xfrm>
            <a:off x="2657475" y="1401763"/>
            <a:ext cx="1079500" cy="5857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85" name="AutoShape 9"/>
          <p:cNvSpPr>
            <a:spLocks noChangeArrowheads="1"/>
          </p:cNvSpPr>
          <p:nvPr/>
        </p:nvSpPr>
        <p:spPr bwMode="auto">
          <a:xfrm>
            <a:off x="5324475" y="1389063"/>
            <a:ext cx="1054100" cy="5857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Ringing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86" name="Line 10"/>
          <p:cNvSpPr>
            <a:spLocks noChangeShapeType="1"/>
          </p:cNvSpPr>
          <p:nvPr/>
        </p:nvSpPr>
        <p:spPr bwMode="auto">
          <a:xfrm flipV="1">
            <a:off x="2035175" y="1693863"/>
            <a:ext cx="635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87" name="Text Box 11"/>
          <p:cNvSpPr txBox="1">
            <a:spLocks noChangeArrowheads="1"/>
          </p:cNvSpPr>
          <p:nvPr/>
        </p:nvSpPr>
        <p:spPr bwMode="auto">
          <a:xfrm>
            <a:off x="3813175" y="1096963"/>
            <a:ext cx="152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  Call 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(TelNum, self)</a:t>
            </a:r>
          </a:p>
        </p:txBody>
      </p:sp>
      <p:sp>
        <p:nvSpPr>
          <p:cNvPr id="1534988" name="Oval 12"/>
          <p:cNvSpPr>
            <a:spLocks noChangeArrowheads="1"/>
          </p:cNvSpPr>
          <p:nvPr/>
        </p:nvSpPr>
        <p:spPr bwMode="auto">
          <a:xfrm>
            <a:off x="1844675" y="1593850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4989" name="AutoShape 13"/>
          <p:cNvSpPr>
            <a:spLocks noChangeArrowheads="1"/>
          </p:cNvSpPr>
          <p:nvPr/>
        </p:nvSpPr>
        <p:spPr bwMode="auto">
          <a:xfrm>
            <a:off x="5286375" y="2711450"/>
            <a:ext cx="2376488" cy="7874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     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Connected</a:t>
            </a:r>
          </a:p>
          <a:p>
            <a:pPr algn="l">
              <a:lnSpc>
                <a:spcPct val="90000"/>
              </a:lnSpc>
              <a:spcBef>
                <a:spcPts val="600"/>
              </a:spcBef>
            </a:pP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entry</a:t>
            </a:r>
            <a:r>
              <a:rPr lang="fr-BE" altLang="en-US" sz="10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 / show TelNum</a:t>
            </a:r>
            <a:endParaRPr lang="fr-BE" altLang="en-US" sz="10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34990" name="AutoShape 14"/>
          <p:cNvSpPr>
            <a:spLocks noChangeArrowheads="1"/>
          </p:cNvSpPr>
          <p:nvPr/>
        </p:nvSpPr>
        <p:spPr bwMode="auto">
          <a:xfrm>
            <a:off x="2746375" y="4032250"/>
            <a:ext cx="10541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Waiting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91" name="AutoShape 15"/>
          <p:cNvSpPr>
            <a:spLocks noChangeArrowheads="1"/>
          </p:cNvSpPr>
          <p:nvPr/>
        </p:nvSpPr>
        <p:spPr bwMode="auto">
          <a:xfrm>
            <a:off x="2695575" y="2698750"/>
            <a:ext cx="1054100" cy="673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TakeOff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Tone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92" name="AutoShape 16"/>
          <p:cNvSpPr>
            <a:spLocks noChangeArrowheads="1"/>
          </p:cNvSpPr>
          <p:nvPr/>
        </p:nvSpPr>
        <p:spPr bwMode="auto">
          <a:xfrm>
            <a:off x="5329238" y="4148138"/>
            <a:ext cx="1054100" cy="673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Calling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Tone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93" name="AutoShape 17"/>
          <p:cNvSpPr>
            <a:spLocks noChangeArrowheads="1"/>
          </p:cNvSpPr>
          <p:nvPr/>
        </p:nvSpPr>
        <p:spPr bwMode="auto">
          <a:xfrm>
            <a:off x="2776538" y="5532438"/>
            <a:ext cx="1054100" cy="673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Busy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Tone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4994" name="Line 18"/>
          <p:cNvSpPr>
            <a:spLocks noChangeShapeType="1"/>
          </p:cNvSpPr>
          <p:nvPr/>
        </p:nvSpPr>
        <p:spPr bwMode="auto">
          <a:xfrm>
            <a:off x="3787775" y="1668463"/>
            <a:ext cx="148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95" name="Line 19"/>
          <p:cNvSpPr>
            <a:spLocks noChangeShapeType="1"/>
          </p:cNvSpPr>
          <p:nvPr/>
        </p:nvSpPr>
        <p:spPr bwMode="auto">
          <a:xfrm flipV="1">
            <a:off x="3800475" y="3016250"/>
            <a:ext cx="146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96" name="Line 20"/>
          <p:cNvSpPr>
            <a:spLocks noChangeShapeType="1"/>
          </p:cNvSpPr>
          <p:nvPr/>
        </p:nvSpPr>
        <p:spPr bwMode="auto">
          <a:xfrm>
            <a:off x="3838575" y="4298950"/>
            <a:ext cx="1447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97" name="Line 21"/>
          <p:cNvSpPr>
            <a:spLocks noChangeShapeType="1"/>
          </p:cNvSpPr>
          <p:nvPr/>
        </p:nvSpPr>
        <p:spPr bwMode="auto">
          <a:xfrm>
            <a:off x="3292475" y="2025650"/>
            <a:ext cx="19685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4998" name="Text Box 22"/>
          <p:cNvSpPr txBox="1">
            <a:spLocks noChangeArrowheads="1"/>
          </p:cNvSpPr>
          <p:nvPr/>
        </p:nvSpPr>
        <p:spPr bwMode="auto">
          <a:xfrm>
            <a:off x="3775075" y="1884363"/>
            <a:ext cx="1460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HangUp 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(self)</a:t>
            </a:r>
          </a:p>
        </p:txBody>
      </p:sp>
      <p:sp>
        <p:nvSpPr>
          <p:cNvPr id="1534999" name="Line 23"/>
          <p:cNvSpPr>
            <a:spLocks noChangeShapeType="1"/>
          </p:cNvSpPr>
          <p:nvPr/>
        </p:nvSpPr>
        <p:spPr bwMode="auto">
          <a:xfrm flipH="1">
            <a:off x="5845175" y="200025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0" name="Text Box 24"/>
          <p:cNvSpPr txBox="1">
            <a:spLocks noChangeArrowheads="1"/>
          </p:cNvSpPr>
          <p:nvPr/>
        </p:nvSpPr>
        <p:spPr bwMode="auto">
          <a:xfrm>
            <a:off x="3738563" y="3027363"/>
            <a:ext cx="16017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ConnectionLost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 (self, TelNum)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1" name="Text Box 25"/>
          <p:cNvSpPr txBox="1">
            <a:spLocks noChangeArrowheads="1"/>
          </p:cNvSpPr>
          <p:nvPr/>
        </p:nvSpPr>
        <p:spPr bwMode="auto">
          <a:xfrm>
            <a:off x="2200275" y="2049463"/>
            <a:ext cx="1308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TakeOff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2" name="Text Box 26"/>
          <p:cNvSpPr txBox="1">
            <a:spLocks noChangeArrowheads="1"/>
          </p:cNvSpPr>
          <p:nvPr/>
        </p:nvSpPr>
        <p:spPr bwMode="auto">
          <a:xfrm>
            <a:off x="3775075" y="4298950"/>
            <a:ext cx="149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GetFree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(TelNum)</a:t>
            </a:r>
          </a:p>
        </p:txBody>
      </p:sp>
      <p:sp>
        <p:nvSpPr>
          <p:cNvPr id="1535003" name="Text Box 27"/>
          <p:cNvSpPr txBox="1">
            <a:spLocks noChangeArrowheads="1"/>
          </p:cNvSpPr>
          <p:nvPr/>
        </p:nvSpPr>
        <p:spPr bwMode="auto">
          <a:xfrm>
            <a:off x="2284413" y="4684713"/>
            <a:ext cx="10318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GetBusy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 (TelNum)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4" name="Line 28"/>
          <p:cNvSpPr>
            <a:spLocks noChangeShapeType="1"/>
          </p:cNvSpPr>
          <p:nvPr/>
        </p:nvSpPr>
        <p:spPr bwMode="auto">
          <a:xfrm>
            <a:off x="3267075" y="3371850"/>
            <a:ext cx="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5" name="Line 29"/>
          <p:cNvSpPr>
            <a:spLocks noChangeShapeType="1"/>
          </p:cNvSpPr>
          <p:nvPr/>
        </p:nvSpPr>
        <p:spPr bwMode="auto">
          <a:xfrm>
            <a:off x="3267075" y="4629150"/>
            <a:ext cx="0" cy="927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6" name="Line 30"/>
          <p:cNvSpPr>
            <a:spLocks noChangeShapeType="1"/>
          </p:cNvSpPr>
          <p:nvPr/>
        </p:nvSpPr>
        <p:spPr bwMode="auto">
          <a:xfrm>
            <a:off x="3190875" y="2012950"/>
            <a:ext cx="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7" name="Text Box 31"/>
          <p:cNvSpPr txBox="1">
            <a:spLocks noChangeArrowheads="1"/>
          </p:cNvSpPr>
          <p:nvPr/>
        </p:nvSpPr>
        <p:spPr bwMode="auto">
          <a:xfrm>
            <a:off x="1933575" y="3370263"/>
            <a:ext cx="1333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Call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(self, TelNum)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08" name="Freeform 32"/>
          <p:cNvSpPr>
            <a:spLocks/>
          </p:cNvSpPr>
          <p:nvPr/>
        </p:nvSpPr>
        <p:spPr bwMode="auto">
          <a:xfrm>
            <a:off x="1303338" y="1844675"/>
            <a:ext cx="1524000" cy="4008438"/>
          </a:xfrm>
          <a:custGeom>
            <a:avLst/>
            <a:gdLst>
              <a:gd name="T0" fmla="*/ 2293 w 2400"/>
              <a:gd name="T1" fmla="*/ 6180 h 6310"/>
              <a:gd name="T2" fmla="*/ 2093 w 2400"/>
              <a:gd name="T3" fmla="*/ 6060 h 6310"/>
              <a:gd name="T4" fmla="*/ 453 w 2400"/>
              <a:gd name="T5" fmla="*/ 4680 h 6310"/>
              <a:gd name="T6" fmla="*/ 33 w 2400"/>
              <a:gd name="T7" fmla="*/ 2320 h 6310"/>
              <a:gd name="T8" fmla="*/ 253 w 2400"/>
              <a:gd name="T9" fmla="*/ 1380 h 6310"/>
              <a:gd name="T10" fmla="*/ 713 w 2400"/>
              <a:gd name="T11" fmla="*/ 560 h 6310"/>
              <a:gd name="T12" fmla="*/ 2153 w 2400"/>
              <a:gd name="T13" fmla="*/ 0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0" h="6310">
                <a:moveTo>
                  <a:pt x="2293" y="6180"/>
                </a:moveTo>
                <a:cubicBezTo>
                  <a:pt x="2346" y="6245"/>
                  <a:pt x="2400" y="6310"/>
                  <a:pt x="2093" y="6060"/>
                </a:cubicBezTo>
                <a:cubicBezTo>
                  <a:pt x="1786" y="5810"/>
                  <a:pt x="796" y="5303"/>
                  <a:pt x="453" y="4680"/>
                </a:cubicBezTo>
                <a:cubicBezTo>
                  <a:pt x="110" y="4057"/>
                  <a:pt x="66" y="2870"/>
                  <a:pt x="33" y="2320"/>
                </a:cubicBezTo>
                <a:cubicBezTo>
                  <a:pt x="0" y="1770"/>
                  <a:pt x="140" y="1673"/>
                  <a:pt x="253" y="1380"/>
                </a:cubicBezTo>
                <a:cubicBezTo>
                  <a:pt x="366" y="1087"/>
                  <a:pt x="396" y="790"/>
                  <a:pt x="713" y="560"/>
                </a:cubicBezTo>
                <a:cubicBezTo>
                  <a:pt x="1030" y="330"/>
                  <a:pt x="1913" y="93"/>
                  <a:pt x="2153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5009" name="Text Box 33"/>
          <p:cNvSpPr txBox="1">
            <a:spLocks noChangeArrowheads="1"/>
          </p:cNvSpPr>
          <p:nvPr/>
        </p:nvSpPr>
        <p:spPr bwMode="auto">
          <a:xfrm>
            <a:off x="5819775" y="2036763"/>
            <a:ext cx="1866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TakeOff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(self)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chemeClr val="tx2"/>
                </a:solidFill>
                <a:effectLst/>
                <a:latin typeface="Arial" pitchFamily="34" charset="0"/>
              </a:rPr>
              <a:t> / show TelNum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535010" name="Text Box 34"/>
          <p:cNvSpPr txBox="1">
            <a:spLocks noChangeArrowheads="1"/>
          </p:cNvSpPr>
          <p:nvPr/>
        </p:nvSpPr>
        <p:spPr bwMode="auto">
          <a:xfrm>
            <a:off x="231775" y="196850"/>
            <a:ext cx="84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4800" b="0">
                <a:solidFill>
                  <a:schemeClr val="tx1"/>
                </a:solidFill>
                <a:effectLst/>
                <a:latin typeface="Wingdings" pitchFamily="2" charset="2"/>
              </a:rPr>
              <a:t>(</a:t>
            </a:r>
            <a:endParaRPr lang="en-US" altLang="en-US" b="0">
              <a:solidFill>
                <a:schemeClr val="tx1"/>
              </a:solidFill>
              <a:effectLst/>
              <a:latin typeface="Wingdings" pitchFamily="2" charset="2"/>
            </a:endParaRPr>
          </a:p>
        </p:txBody>
      </p:sp>
      <p:sp>
        <p:nvSpPr>
          <p:cNvPr id="1535011" name="Text Box 35"/>
          <p:cNvSpPr txBox="1">
            <a:spLocks noChangeArrowheads="1"/>
          </p:cNvSpPr>
          <p:nvPr/>
        </p:nvSpPr>
        <p:spPr bwMode="auto">
          <a:xfrm>
            <a:off x="5905500" y="3575050"/>
            <a:ext cx="25288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Connection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(self, TelNum)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 b="0">
                <a:solidFill>
                  <a:schemeClr val="tx2"/>
                </a:solidFill>
                <a:effectLst/>
                <a:latin typeface="Arial" pitchFamily="34" charset="0"/>
              </a:rPr>
              <a:t> / </a:t>
            </a:r>
            <a:r>
              <a:rPr lang="fr-BE" altLang="en-US" sz="1600">
                <a:solidFill>
                  <a:schemeClr val="tx2"/>
                </a:solidFill>
                <a:effectLst/>
                <a:latin typeface="Arial" pitchFamily="34" charset="0"/>
              </a:rPr>
              <a:t>show TelNum</a:t>
            </a:r>
            <a:endParaRPr lang="fr-BE" altLang="en-US" sz="160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35012" name="Text Box 36"/>
          <p:cNvSpPr txBox="1">
            <a:spLocks noChangeArrowheads="1"/>
          </p:cNvSpPr>
          <p:nvPr/>
        </p:nvSpPr>
        <p:spPr bwMode="auto">
          <a:xfrm>
            <a:off x="363538" y="3276600"/>
            <a:ext cx="1460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HangUp 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 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(self)</a:t>
            </a:r>
          </a:p>
        </p:txBody>
      </p:sp>
      <p:sp>
        <p:nvSpPr>
          <p:cNvPr id="1535013" name="Line 37"/>
          <p:cNvSpPr>
            <a:spLocks noChangeShapeType="1"/>
          </p:cNvSpPr>
          <p:nvPr/>
        </p:nvSpPr>
        <p:spPr bwMode="auto">
          <a:xfrm flipV="1">
            <a:off x="5973763" y="2454275"/>
            <a:ext cx="1573212" cy="14288"/>
          </a:xfrm>
          <a:prstGeom prst="line">
            <a:avLst/>
          </a:prstGeom>
          <a:noFill/>
          <a:ln w="1905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5014" name="Line 38"/>
          <p:cNvSpPr>
            <a:spLocks noChangeShapeType="1"/>
          </p:cNvSpPr>
          <p:nvPr/>
        </p:nvSpPr>
        <p:spPr bwMode="auto">
          <a:xfrm flipV="1">
            <a:off x="6083300" y="3990975"/>
            <a:ext cx="1573213" cy="0"/>
          </a:xfrm>
          <a:prstGeom prst="line">
            <a:avLst/>
          </a:prstGeom>
          <a:noFill/>
          <a:ln w="1905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5015" name="Text Box 39"/>
          <p:cNvSpPr txBox="1">
            <a:spLocks noChangeArrowheads="1"/>
          </p:cNvSpPr>
          <p:nvPr/>
        </p:nvSpPr>
        <p:spPr bwMode="auto">
          <a:xfrm>
            <a:off x="7616825" y="795338"/>
            <a:ext cx="15271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entry action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5016" name="Line 40"/>
          <p:cNvSpPr>
            <a:spLocks noChangeShapeType="1"/>
          </p:cNvSpPr>
          <p:nvPr/>
        </p:nvSpPr>
        <p:spPr bwMode="auto">
          <a:xfrm flipV="1">
            <a:off x="6862763" y="1104900"/>
            <a:ext cx="1728787" cy="199231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states for SM structuring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altLang="en-US"/>
              <a:t>SM states can be decomposed into sub-states ...</a:t>
            </a:r>
          </a:p>
          <a:p>
            <a:pPr lvl="1"/>
            <a:r>
              <a:rPr lang="en-US" altLang="en-US"/>
              <a:t>convenient for incremental elaboration of complex SM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 </a:t>
            </a:r>
            <a:r>
              <a:rPr lang="en-US" altLang="en-US" sz="280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/>
              <a:t> coarse-grained states refined into finer-grained states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Sequential decomposition: </a:t>
            </a:r>
          </a:p>
          <a:p>
            <a:pPr lvl="1">
              <a:spcBef>
                <a:spcPct val="5000"/>
              </a:spcBef>
            </a:pPr>
            <a:r>
              <a:rPr lang="en-US" altLang="en-US"/>
              <a:t>coarse-grained state becomes SM on sequential sub-states: visited sequentially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Parallel decomposition:</a:t>
            </a:r>
          </a:p>
          <a:p>
            <a:pPr lvl="1">
              <a:spcBef>
                <a:spcPct val="5000"/>
              </a:spcBef>
            </a:pPr>
            <a:r>
              <a:rPr lang="en-US" altLang="en-US"/>
              <a:t>coarse-grained state becomes SM on concurrent sub-states: visited concurrently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Structuring mechanisms in UML borrowed from </a:t>
            </a:r>
            <a:r>
              <a:rPr lang="en-US" altLang="en-US" i="1"/>
              <a:t>Statecharts</a:t>
            </a:r>
            <a:r>
              <a:rPr lang="en-US" altLang="en-US"/>
              <a:t> </a:t>
            </a:r>
            <a:r>
              <a:rPr lang="en-US" altLang="en-US" sz="1800"/>
              <a:t>[Harel, 1987]</a:t>
            </a:r>
            <a:r>
              <a:rPr lang="en-US" altLang="en-US"/>
              <a:t> </a:t>
            </a:r>
          </a:p>
        </p:txBody>
      </p:sp>
      <p:graphicFrame>
        <p:nvGraphicFramePr>
          <p:cNvPr id="1536004" name="Object 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05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69875"/>
            <a:ext cx="8653462" cy="7620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fr-BE" altLang="en-US"/>
              <a:t>behavior</a:t>
            </a:r>
            <a:r>
              <a:rPr lang="en-US" altLang="en-US"/>
              <a:t> model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1263"/>
            <a:ext cx="8955087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System dynamics</a:t>
            </a:r>
            <a:r>
              <a:rPr lang="fr-BE" altLang="en-US">
                <a:cs typeface="Times New Roman" pitchFamily="18" charset="0"/>
              </a:rPr>
              <a:t>: b</a:t>
            </a:r>
            <a:r>
              <a:rPr lang="en-US" altLang="en-US">
                <a:cs typeface="Times New Roman" pitchFamily="18" charset="0"/>
              </a:rPr>
              <a:t>ehavior of agents in terms of temporal sequences of state transitions for variables they </a:t>
            </a:r>
            <a:r>
              <a:rPr lang="en-US" altLang="en-US" i="1">
                <a:cs typeface="Times New Roman" pitchFamily="18" charset="0"/>
              </a:rPr>
              <a:t>control</a:t>
            </a:r>
            <a:endParaRPr lang="fr-BE" altLang="en-US" i="1"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instance behaviors</a:t>
            </a:r>
            <a:r>
              <a:rPr lang="fr-BE" altLang="en-US" sz="2000"/>
              <a:t>: </a:t>
            </a:r>
            <a:r>
              <a:rPr lang="en-US" altLang="en-US" sz="2000">
                <a:cs typeface="Times New Roman" pitchFamily="18" charset="0"/>
              </a:rPr>
              <a:t>specific behaviors of specific agent instances</a:t>
            </a:r>
            <a:r>
              <a:rPr lang="en-US" altLang="en-US" sz="2000"/>
              <a:t> </a:t>
            </a:r>
            <a:r>
              <a:rPr lang="fr-BE" altLang="en-US" sz="2000">
                <a:solidFill>
                  <a:srgbClr val="CC00FF"/>
                </a:solidFill>
              </a:rPr>
              <a:t>     -&gt;</a:t>
            </a:r>
            <a:r>
              <a:rPr lang="fr-BE" altLang="en-US" sz="2000"/>
              <a:t>  </a:t>
            </a:r>
            <a:r>
              <a:rPr lang="fr-BE" altLang="en-US" sz="2000" i="1"/>
              <a:t>scenarios</a:t>
            </a:r>
            <a:r>
              <a:rPr lang="fr-BE" altLang="en-US" sz="2000"/>
              <a:t>:  implicit states, explicit events</a:t>
            </a:r>
          </a:p>
          <a:p>
            <a:pPr lvl="1">
              <a:lnSpc>
                <a:spcPct val="100000"/>
              </a:lnSpc>
            </a:pP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class behaviors</a:t>
            </a:r>
            <a:r>
              <a:rPr lang="fr-BE" altLang="en-US" sz="2000"/>
              <a:t>: </a:t>
            </a:r>
            <a:r>
              <a:rPr lang="en-US" altLang="en-US" sz="2000">
                <a:cs typeface="Times New Roman" pitchFamily="18" charset="0"/>
              </a:rPr>
              <a:t>all possible behaviors of any agent instance</a:t>
            </a:r>
            <a:r>
              <a:rPr lang="en-US" altLang="en-US" sz="2000"/>
              <a:t> </a:t>
            </a:r>
            <a:r>
              <a:rPr lang="fr-BE" altLang="en-US" sz="2000"/>
              <a:t>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fr-BE" altLang="en-US" sz="2000">
                <a:solidFill>
                  <a:srgbClr val="CC00FF"/>
                </a:solidFill>
              </a:rPr>
              <a:t>    -&gt;</a:t>
            </a:r>
            <a:r>
              <a:rPr lang="fr-BE" altLang="en-US" sz="2000"/>
              <a:t>  </a:t>
            </a:r>
            <a:r>
              <a:rPr lang="fr-BE" altLang="en-US" sz="2000" i="1"/>
              <a:t>state machines</a:t>
            </a:r>
            <a:r>
              <a:rPr lang="fr-BE" altLang="en-US" sz="2000"/>
              <a:t>:  explicit</a:t>
            </a:r>
            <a:r>
              <a:rPr lang="en-US" altLang="en-US" sz="2000"/>
              <a:t> states</a:t>
            </a:r>
            <a:r>
              <a:rPr lang="fr-BE" altLang="en-US" sz="2000"/>
              <a:t>,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/>
              <a:t>explicit </a:t>
            </a:r>
            <a:r>
              <a:rPr lang="fr-BE" altLang="en-US" sz="2000"/>
              <a:t>causing </a:t>
            </a:r>
            <a:r>
              <a:rPr lang="en-US" altLang="en-US" sz="2000"/>
              <a:t>events</a:t>
            </a:r>
            <a:endParaRPr lang="fr-BE" altLang="en-US" sz="2000"/>
          </a:p>
          <a:p>
            <a:pPr>
              <a:lnSpc>
                <a:spcPct val="120000"/>
              </a:lnSpc>
            </a:pPr>
            <a:r>
              <a:rPr lang="fr-BE" altLang="en-US"/>
              <a:t>Actual behaviors </a:t>
            </a:r>
            <a:r>
              <a:rPr lang="fr-BE" altLang="en-US" sz="2000"/>
              <a:t>(syst-</a:t>
            </a:r>
            <a:r>
              <a:rPr lang="fr-BE" altLang="en-US" sz="2000" i="1"/>
              <a:t>as-is</a:t>
            </a:r>
            <a:r>
              <a:rPr lang="fr-BE" altLang="en-US" sz="2000"/>
              <a:t>)</a:t>
            </a:r>
            <a:r>
              <a:rPr lang="fr-BE" altLang="en-US"/>
              <a:t> or required behaviors</a:t>
            </a:r>
            <a:r>
              <a:rPr lang="fr-BE" altLang="en-US" sz="2000"/>
              <a:t> (syst-</a:t>
            </a:r>
            <a:r>
              <a:rPr lang="fr-BE" altLang="en-US" sz="2000" i="1"/>
              <a:t>to-be</a:t>
            </a:r>
            <a:r>
              <a:rPr lang="fr-BE" altLang="en-US" sz="2000"/>
              <a:t>)</a:t>
            </a:r>
            <a:endParaRPr lang="en-US" altLang="en-US" sz="2000"/>
          </a:p>
          <a:p>
            <a:pPr>
              <a:lnSpc>
                <a:spcPct val="100000"/>
              </a:lnSpc>
            </a:pPr>
            <a:r>
              <a:rPr lang="en-US" altLang="en-US"/>
              <a:t>Represented by UML </a:t>
            </a:r>
            <a:r>
              <a:rPr lang="fr-BE" altLang="en-US"/>
              <a:t>sequence diagrams, UML state diagrams</a:t>
            </a:r>
            <a:endParaRPr lang="en-US" altLang="en-US"/>
          </a:p>
          <a:p>
            <a:pPr>
              <a:lnSpc>
                <a:spcPct val="100000"/>
              </a:lnSpc>
            </a:pPr>
            <a:r>
              <a:rPr lang="en-US" altLang="en-US"/>
              <a:t>Multiple uses ...</a:t>
            </a:r>
            <a:endParaRPr lang="fr-BE" altLang="en-US"/>
          </a:p>
          <a:p>
            <a:pPr lvl="1">
              <a:lnSpc>
                <a:spcPct val="100000"/>
              </a:lnSpc>
            </a:pPr>
            <a:r>
              <a:rPr lang="fr-BE" altLang="en-US" sz="2000"/>
              <a:t>instance</a:t>
            </a:r>
            <a:r>
              <a:rPr lang="en-US" altLang="en-US" sz="2000"/>
              <a:t> </a:t>
            </a:r>
            <a:r>
              <a:rPr lang="fr-BE" altLang="en-US" sz="2000"/>
              <a:t>level:  scenarios for understanding, elicitation, validation, explanation, acceptance test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c</a:t>
            </a:r>
            <a:r>
              <a:rPr lang="fr-BE" altLang="en-US" sz="2000"/>
              <a:t>lass</a:t>
            </a:r>
            <a:r>
              <a:rPr lang="en-US" altLang="en-US" sz="2000"/>
              <a:t> </a:t>
            </a:r>
            <a:r>
              <a:rPr lang="fr-BE" altLang="en-US" sz="2000"/>
              <a:t>level:  state machines for animation, model checking, code generation</a:t>
            </a:r>
            <a:endParaRPr lang="en-US" altLang="en-US" sz="2000"/>
          </a:p>
        </p:txBody>
      </p:sp>
      <p:pic>
        <p:nvPicPr>
          <p:cNvPr id="15646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49213"/>
            <a:ext cx="1179513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64677" name="Object 5"/>
          <p:cNvGraphicFramePr>
            <a:graphicFrameLocks noChangeAspect="1"/>
          </p:cNvGraphicFramePr>
          <p:nvPr/>
        </p:nvGraphicFramePr>
        <p:xfrm>
          <a:off x="273050" y="217488"/>
          <a:ext cx="650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78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17488"/>
                        <a:ext cx="650875" cy="682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41288"/>
            <a:ext cx="8162925" cy="762000"/>
          </a:xfrm>
        </p:spPr>
        <p:txBody>
          <a:bodyPr/>
          <a:lstStyle/>
          <a:p>
            <a:r>
              <a:rPr lang="en-US" altLang="en-US"/>
              <a:t>SM refinement:  sequential decomposition</a:t>
            </a:r>
            <a:endParaRPr lang="en-US" altLang="en-US" sz="2000"/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016000"/>
            <a:ext cx="8528050" cy="14128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Super-state is a diagram composed of sequential sub-states connected by new transitions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contains the nested sub-states</a:t>
            </a:r>
            <a:r>
              <a:rPr lang="fr-BE" altLang="en-US" sz="2000"/>
              <a:t>  (graphical nesting)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altLang="en-US" sz="2000"/>
              <a:t> contains “include” reference to other diagram</a:t>
            </a:r>
          </a:p>
        </p:txBody>
      </p:sp>
      <p:sp>
        <p:nvSpPr>
          <p:cNvPr id="1518617" name="AutoShape 25"/>
          <p:cNvSpPr>
            <a:spLocks noChangeArrowheads="1"/>
          </p:cNvSpPr>
          <p:nvPr/>
        </p:nvSpPr>
        <p:spPr bwMode="auto">
          <a:xfrm>
            <a:off x="1239838" y="2668588"/>
            <a:ext cx="7531100" cy="4068762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8618" name="Text Box 26"/>
          <p:cNvSpPr txBox="1">
            <a:spLocks noChangeArrowheads="1"/>
          </p:cNvSpPr>
          <p:nvPr/>
        </p:nvSpPr>
        <p:spPr bwMode="auto">
          <a:xfrm>
            <a:off x="1393825" y="2854325"/>
            <a:ext cx="1809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TrainSpeedState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596" name="Text Box 4"/>
          <p:cNvSpPr txBox="1">
            <a:spLocks noChangeArrowheads="1"/>
          </p:cNvSpPr>
          <p:nvPr/>
        </p:nvSpPr>
        <p:spPr bwMode="auto">
          <a:xfrm>
            <a:off x="3406775" y="3203575"/>
            <a:ext cx="18176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AccelerComnd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597" name="AutoShape 5"/>
          <p:cNvSpPr>
            <a:spLocks noChangeArrowheads="1"/>
          </p:cNvSpPr>
          <p:nvPr/>
        </p:nvSpPr>
        <p:spPr bwMode="auto">
          <a:xfrm>
            <a:off x="2117725" y="3608388"/>
            <a:ext cx="1165225" cy="641350"/>
          </a:xfrm>
          <a:prstGeom prst="roundRect">
            <a:avLst>
              <a:gd name="adj" fmla="val 16667"/>
            </a:avLst>
          </a:prstGeom>
          <a:solidFill>
            <a:srgbClr val="CECF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4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Stopped</a:t>
            </a:r>
          </a:p>
        </p:txBody>
      </p:sp>
      <p:sp>
        <p:nvSpPr>
          <p:cNvPr id="1518598" name="AutoShape 6"/>
          <p:cNvSpPr>
            <a:spLocks noChangeArrowheads="1"/>
          </p:cNvSpPr>
          <p:nvPr/>
        </p:nvSpPr>
        <p:spPr bwMode="auto">
          <a:xfrm>
            <a:off x="5224463" y="2776538"/>
            <a:ext cx="3384550" cy="38671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Moving</a:t>
            </a:r>
          </a:p>
        </p:txBody>
      </p:sp>
      <p:sp>
        <p:nvSpPr>
          <p:cNvPr id="1518599" name="Line 7"/>
          <p:cNvSpPr>
            <a:spLocks noChangeShapeType="1"/>
          </p:cNvSpPr>
          <p:nvPr/>
        </p:nvSpPr>
        <p:spPr bwMode="auto">
          <a:xfrm>
            <a:off x="1673225" y="3929063"/>
            <a:ext cx="401638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8600" name="Line 8"/>
          <p:cNvSpPr>
            <a:spLocks noChangeShapeType="1"/>
          </p:cNvSpPr>
          <p:nvPr/>
        </p:nvSpPr>
        <p:spPr bwMode="auto">
          <a:xfrm flipV="1">
            <a:off x="3295650" y="4081463"/>
            <a:ext cx="1941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8601" name="Text Box 9"/>
          <p:cNvSpPr txBox="1">
            <a:spLocks noChangeArrowheads="1"/>
          </p:cNvSpPr>
          <p:nvPr/>
        </p:nvSpPr>
        <p:spPr bwMode="auto">
          <a:xfrm>
            <a:off x="3490913" y="4081463"/>
            <a:ext cx="15382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Speed =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02" name="Oval 10"/>
          <p:cNvSpPr>
            <a:spLocks noChangeArrowheads="1"/>
          </p:cNvSpPr>
          <p:nvPr/>
        </p:nvSpPr>
        <p:spPr bwMode="auto">
          <a:xfrm>
            <a:off x="1465263" y="3846513"/>
            <a:ext cx="193675" cy="180975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8603" name="Line 11"/>
          <p:cNvSpPr>
            <a:spLocks noChangeShapeType="1"/>
          </p:cNvSpPr>
          <p:nvPr/>
        </p:nvSpPr>
        <p:spPr bwMode="auto">
          <a:xfrm flipV="1">
            <a:off x="3309938" y="3816350"/>
            <a:ext cx="1927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8604" name="AutoShape 12"/>
          <p:cNvSpPr>
            <a:spLocks noChangeArrowheads="1"/>
          </p:cNvSpPr>
          <p:nvPr/>
        </p:nvSpPr>
        <p:spPr bwMode="auto">
          <a:xfrm>
            <a:off x="6223000" y="3705225"/>
            <a:ext cx="1595438" cy="503238"/>
          </a:xfrm>
          <a:prstGeom prst="roundRect">
            <a:avLst>
              <a:gd name="adj" fmla="val 16667"/>
            </a:avLst>
          </a:prstGeom>
          <a:solidFill>
            <a:srgbClr val="CECFF2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Accelerating</a:t>
            </a:r>
          </a:p>
        </p:txBody>
      </p:sp>
      <p:sp>
        <p:nvSpPr>
          <p:cNvPr id="1518605" name="Oval 13"/>
          <p:cNvSpPr>
            <a:spLocks noChangeArrowheads="1"/>
          </p:cNvSpPr>
          <p:nvPr/>
        </p:nvSpPr>
        <p:spPr bwMode="auto">
          <a:xfrm>
            <a:off x="5611813" y="3817938"/>
            <a:ext cx="195262" cy="182562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8606" name="Line 14"/>
          <p:cNvSpPr>
            <a:spLocks noChangeShapeType="1"/>
          </p:cNvSpPr>
          <p:nvPr/>
        </p:nvSpPr>
        <p:spPr bwMode="auto">
          <a:xfrm>
            <a:off x="5778500" y="3900488"/>
            <a:ext cx="403225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8607" name="AutoShape 15"/>
          <p:cNvSpPr>
            <a:spLocks noChangeArrowheads="1"/>
          </p:cNvSpPr>
          <p:nvPr/>
        </p:nvSpPr>
        <p:spPr bwMode="auto">
          <a:xfrm>
            <a:off x="6254750" y="5240338"/>
            <a:ext cx="1636713" cy="476250"/>
          </a:xfrm>
          <a:prstGeom prst="roundRect">
            <a:avLst>
              <a:gd name="adj" fmla="val 16667"/>
            </a:avLst>
          </a:prstGeom>
          <a:solidFill>
            <a:srgbClr val="CECFF2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Decelerating</a:t>
            </a:r>
          </a:p>
        </p:txBody>
      </p:sp>
      <p:sp>
        <p:nvSpPr>
          <p:cNvPr id="1518608" name="Freeform 16"/>
          <p:cNvSpPr>
            <a:spLocks/>
          </p:cNvSpPr>
          <p:nvPr/>
        </p:nvSpPr>
        <p:spPr bwMode="auto">
          <a:xfrm rot="10800000" flipH="1">
            <a:off x="6813550" y="3384550"/>
            <a:ext cx="427038" cy="323850"/>
          </a:xfrm>
          <a:custGeom>
            <a:avLst/>
            <a:gdLst>
              <a:gd name="T0" fmla="*/ 207 w 614"/>
              <a:gd name="T1" fmla="*/ 0 h 587"/>
              <a:gd name="T2" fmla="*/ 7 w 614"/>
              <a:gd name="T3" fmla="*/ 260 h 587"/>
              <a:gd name="T4" fmla="*/ 167 w 614"/>
              <a:gd name="T5" fmla="*/ 540 h 587"/>
              <a:gd name="T6" fmla="*/ 467 w 614"/>
              <a:gd name="T7" fmla="*/ 540 h 587"/>
              <a:gd name="T8" fmla="*/ 607 w 614"/>
              <a:gd name="T9" fmla="*/ 320 h 587"/>
              <a:gd name="T10" fmla="*/ 507 w 614"/>
              <a:gd name="T11" fmla="*/ 4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587">
                <a:moveTo>
                  <a:pt x="207" y="0"/>
                </a:moveTo>
                <a:cubicBezTo>
                  <a:pt x="110" y="85"/>
                  <a:pt x="14" y="170"/>
                  <a:pt x="7" y="260"/>
                </a:cubicBezTo>
                <a:cubicBezTo>
                  <a:pt x="0" y="350"/>
                  <a:pt x="90" y="493"/>
                  <a:pt x="167" y="540"/>
                </a:cubicBezTo>
                <a:cubicBezTo>
                  <a:pt x="244" y="587"/>
                  <a:pt x="394" y="577"/>
                  <a:pt x="467" y="540"/>
                </a:cubicBezTo>
                <a:cubicBezTo>
                  <a:pt x="540" y="503"/>
                  <a:pt x="600" y="403"/>
                  <a:pt x="607" y="320"/>
                </a:cubicBezTo>
                <a:cubicBezTo>
                  <a:pt x="614" y="237"/>
                  <a:pt x="560" y="138"/>
                  <a:pt x="507" y="40"/>
                </a:cubicBezTo>
              </a:path>
            </a:pathLst>
          </a:custGeom>
          <a:solidFill>
            <a:srgbClr val="CECFF2"/>
          </a:solidFill>
          <a:ln w="28575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8609" name="Text Box 17"/>
          <p:cNvSpPr txBox="1">
            <a:spLocks noChangeArrowheads="1"/>
          </p:cNvSpPr>
          <p:nvPr/>
        </p:nvSpPr>
        <p:spPr bwMode="auto">
          <a:xfrm>
            <a:off x="6581775" y="2762250"/>
            <a:ext cx="17192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10" name="Freeform 18"/>
          <p:cNvSpPr>
            <a:spLocks/>
          </p:cNvSpPr>
          <p:nvPr/>
        </p:nvSpPr>
        <p:spPr bwMode="auto">
          <a:xfrm>
            <a:off x="6634163" y="5727700"/>
            <a:ext cx="427037" cy="309563"/>
          </a:xfrm>
          <a:custGeom>
            <a:avLst/>
            <a:gdLst>
              <a:gd name="T0" fmla="*/ 207 w 614"/>
              <a:gd name="T1" fmla="*/ 0 h 587"/>
              <a:gd name="T2" fmla="*/ 7 w 614"/>
              <a:gd name="T3" fmla="*/ 260 h 587"/>
              <a:gd name="T4" fmla="*/ 167 w 614"/>
              <a:gd name="T5" fmla="*/ 540 h 587"/>
              <a:gd name="T6" fmla="*/ 467 w 614"/>
              <a:gd name="T7" fmla="*/ 540 h 587"/>
              <a:gd name="T8" fmla="*/ 607 w 614"/>
              <a:gd name="T9" fmla="*/ 320 h 587"/>
              <a:gd name="T10" fmla="*/ 507 w 614"/>
              <a:gd name="T11" fmla="*/ 4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587">
                <a:moveTo>
                  <a:pt x="207" y="0"/>
                </a:moveTo>
                <a:cubicBezTo>
                  <a:pt x="110" y="85"/>
                  <a:pt x="14" y="170"/>
                  <a:pt x="7" y="260"/>
                </a:cubicBezTo>
                <a:cubicBezTo>
                  <a:pt x="0" y="350"/>
                  <a:pt x="90" y="493"/>
                  <a:pt x="167" y="540"/>
                </a:cubicBezTo>
                <a:cubicBezTo>
                  <a:pt x="244" y="587"/>
                  <a:pt x="394" y="577"/>
                  <a:pt x="467" y="540"/>
                </a:cubicBezTo>
                <a:cubicBezTo>
                  <a:pt x="540" y="503"/>
                  <a:pt x="600" y="403"/>
                  <a:pt x="607" y="320"/>
                </a:cubicBezTo>
                <a:cubicBezTo>
                  <a:pt x="614" y="237"/>
                  <a:pt x="560" y="138"/>
                  <a:pt x="507" y="40"/>
                </a:cubicBezTo>
              </a:path>
            </a:pathLst>
          </a:custGeom>
          <a:solidFill>
            <a:srgbClr val="CECFF2"/>
          </a:solidFill>
          <a:ln w="28575" cmpd="sng">
            <a:solidFill>
              <a:srgbClr val="00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8611" name="Text Box 19"/>
          <p:cNvSpPr txBox="1">
            <a:spLocks noChangeArrowheads="1"/>
          </p:cNvSpPr>
          <p:nvPr/>
        </p:nvSpPr>
        <p:spPr bwMode="auto">
          <a:xfrm>
            <a:off x="6015038" y="6030913"/>
            <a:ext cx="1719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</a:t>
            </a:r>
            <a:r>
              <a:rPr lang="en-AU" altLang="en-US" sz="1800" b="0">
                <a:solidFill>
                  <a:schemeClr val="tx1"/>
                </a:solidFill>
                <a:effectLst/>
              </a:rPr>
              <a:t>£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12" name="Text Box 20"/>
          <p:cNvSpPr txBox="1">
            <a:spLocks noChangeArrowheads="1"/>
          </p:cNvSpPr>
          <p:nvPr/>
        </p:nvSpPr>
        <p:spPr bwMode="auto">
          <a:xfrm>
            <a:off x="5195888" y="4416425"/>
            <a:ext cx="17208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</a:t>
            </a:r>
            <a:r>
              <a:rPr lang="en-AU" altLang="en-US" sz="1800" b="0">
                <a:solidFill>
                  <a:schemeClr val="tx1"/>
                </a:solidFill>
                <a:effectLst/>
              </a:rPr>
              <a:t>£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13" name="Text Box 21"/>
          <p:cNvSpPr txBox="1">
            <a:spLocks noChangeArrowheads="1"/>
          </p:cNvSpPr>
          <p:nvPr/>
        </p:nvSpPr>
        <p:spPr bwMode="auto">
          <a:xfrm>
            <a:off x="6972300" y="4416425"/>
            <a:ext cx="171926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14" name="Line 22"/>
          <p:cNvSpPr>
            <a:spLocks noChangeShapeType="1"/>
          </p:cNvSpPr>
          <p:nvPr/>
        </p:nvSpPr>
        <p:spPr bwMode="auto">
          <a:xfrm flipH="1">
            <a:off x="6805613" y="4221163"/>
            <a:ext cx="14287" cy="1019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8615" name="Line 23"/>
          <p:cNvSpPr>
            <a:spLocks noChangeShapeType="1"/>
          </p:cNvSpPr>
          <p:nvPr/>
        </p:nvSpPr>
        <p:spPr bwMode="auto">
          <a:xfrm flipH="1">
            <a:off x="7013575" y="4208463"/>
            <a:ext cx="14288" cy="1017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18616" name="Object 2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25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8620" name="Text Box 28"/>
          <p:cNvSpPr txBox="1">
            <a:spLocks noChangeArrowheads="1"/>
          </p:cNvSpPr>
          <p:nvPr/>
        </p:nvSpPr>
        <p:spPr bwMode="auto">
          <a:xfrm>
            <a:off x="2374900" y="4949825"/>
            <a:ext cx="20193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initial sub-state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8621" name="Line 29"/>
          <p:cNvSpPr>
            <a:spLocks noChangeShapeType="1"/>
          </p:cNvSpPr>
          <p:nvPr/>
        </p:nvSpPr>
        <p:spPr bwMode="auto">
          <a:xfrm flipV="1">
            <a:off x="4054475" y="3940175"/>
            <a:ext cx="1598613" cy="10826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8622" name="Line 30"/>
          <p:cNvSpPr>
            <a:spLocks noChangeShapeType="1"/>
          </p:cNvSpPr>
          <p:nvPr/>
        </p:nvSpPr>
        <p:spPr bwMode="auto">
          <a:xfrm flipV="1">
            <a:off x="4337050" y="5434013"/>
            <a:ext cx="1871663" cy="5207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8623" name="Text Box 31"/>
          <p:cNvSpPr txBox="1">
            <a:spLocks noChangeArrowheads="1"/>
          </p:cNvSpPr>
          <p:nvPr/>
        </p:nvSpPr>
        <p:spPr bwMode="auto">
          <a:xfrm>
            <a:off x="2036763" y="5781675"/>
            <a:ext cx="2538412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sequential sub-state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18624" name="Object 32"/>
          <p:cNvGraphicFramePr>
            <a:graphicFrameLocks noChangeAspect="1"/>
          </p:cNvGraphicFramePr>
          <p:nvPr/>
        </p:nvGraphicFramePr>
        <p:xfrm flipH="1">
          <a:off x="214313" y="2782888"/>
          <a:ext cx="887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26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14313" y="2782888"/>
                        <a:ext cx="8874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123" name="AutoShape 51"/>
          <p:cNvSpPr>
            <a:spLocks noChangeArrowheads="1"/>
          </p:cNvSpPr>
          <p:nvPr/>
        </p:nvSpPr>
        <p:spPr bwMode="auto">
          <a:xfrm>
            <a:off x="1239838" y="1541463"/>
            <a:ext cx="7270750" cy="1514475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124" name="Text Box 52"/>
          <p:cNvSpPr txBox="1">
            <a:spLocks noChangeArrowheads="1"/>
          </p:cNvSpPr>
          <p:nvPr/>
        </p:nvSpPr>
        <p:spPr bwMode="auto">
          <a:xfrm>
            <a:off x="1393825" y="1727200"/>
            <a:ext cx="1809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i="1">
                <a:solidFill>
                  <a:schemeClr val="tx1"/>
                </a:solidFill>
                <a:effectLst/>
                <a:latin typeface="Arial" pitchFamily="34" charset="0"/>
              </a:rPr>
              <a:t>TrainSpeedState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241300"/>
            <a:ext cx="81629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Sequential decomposition: </a:t>
            </a:r>
            <a:br>
              <a:rPr lang="en-US" altLang="en-US"/>
            </a:br>
            <a:r>
              <a:rPr lang="fr-BE" altLang="en-US"/>
              <a:t>same e</a:t>
            </a:r>
            <a:r>
              <a:rPr lang="en-US" altLang="en-US"/>
              <a:t>xample with </a:t>
            </a:r>
            <a:r>
              <a:rPr lang="en-US" altLang="en-US" i="1"/>
              <a:t>include</a:t>
            </a:r>
            <a:r>
              <a:rPr lang="en-US" altLang="en-US"/>
              <a:t> reference</a:t>
            </a:r>
            <a:endParaRPr lang="en-US" altLang="en-US" sz="2000"/>
          </a:p>
        </p:txBody>
      </p:sp>
      <p:sp>
        <p:nvSpPr>
          <p:cNvPr id="1539101" name="Text Box 29"/>
          <p:cNvSpPr txBox="1">
            <a:spLocks noChangeArrowheads="1"/>
          </p:cNvSpPr>
          <p:nvPr/>
        </p:nvSpPr>
        <p:spPr bwMode="auto">
          <a:xfrm>
            <a:off x="3262313" y="1687513"/>
            <a:ext cx="1920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2" name="AutoShape 30"/>
          <p:cNvSpPr>
            <a:spLocks noChangeArrowheads="1"/>
          </p:cNvSpPr>
          <p:nvPr/>
        </p:nvSpPr>
        <p:spPr bwMode="auto">
          <a:xfrm>
            <a:off x="2009775" y="2155825"/>
            <a:ext cx="12319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Stopped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3" name="Line 31"/>
          <p:cNvSpPr>
            <a:spLocks noChangeShapeType="1"/>
          </p:cNvSpPr>
          <p:nvPr/>
        </p:nvSpPr>
        <p:spPr bwMode="auto">
          <a:xfrm>
            <a:off x="1603375" y="2447925"/>
            <a:ext cx="42545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4" name="Line 32"/>
          <p:cNvSpPr>
            <a:spLocks noChangeShapeType="1"/>
          </p:cNvSpPr>
          <p:nvPr/>
        </p:nvSpPr>
        <p:spPr bwMode="auto">
          <a:xfrm flipV="1">
            <a:off x="3228975" y="2524125"/>
            <a:ext cx="20526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5" name="Text Box 33"/>
          <p:cNvSpPr txBox="1">
            <a:spLocks noChangeArrowheads="1"/>
          </p:cNvSpPr>
          <p:nvPr/>
        </p:nvSpPr>
        <p:spPr bwMode="auto">
          <a:xfrm>
            <a:off x="3444875" y="2536825"/>
            <a:ext cx="16287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Speed =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9106" name="Oval 34"/>
          <p:cNvSpPr>
            <a:spLocks noChangeArrowheads="1"/>
          </p:cNvSpPr>
          <p:nvPr/>
        </p:nvSpPr>
        <p:spPr bwMode="auto">
          <a:xfrm>
            <a:off x="1412875" y="2373313"/>
            <a:ext cx="204788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07" name="Line 35"/>
          <p:cNvSpPr>
            <a:spLocks noChangeShapeType="1"/>
          </p:cNvSpPr>
          <p:nvPr/>
        </p:nvSpPr>
        <p:spPr bwMode="auto">
          <a:xfrm flipV="1">
            <a:off x="3254375" y="2333625"/>
            <a:ext cx="2038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08" name="AutoShape 36"/>
          <p:cNvSpPr>
            <a:spLocks noChangeArrowheads="1"/>
          </p:cNvSpPr>
          <p:nvPr/>
        </p:nvSpPr>
        <p:spPr bwMode="auto">
          <a:xfrm>
            <a:off x="5311775" y="2168525"/>
            <a:ext cx="3122613" cy="7239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    Moving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l">
              <a:spcBef>
                <a:spcPts val="600"/>
              </a:spcBef>
            </a:pP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include / </a:t>
            </a: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movingSubStates</a:t>
            </a:r>
            <a:endParaRPr lang="fr-BE" altLang="en-US" sz="10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grpSp>
        <p:nvGrpSpPr>
          <p:cNvPr id="1539126" name="Group 54"/>
          <p:cNvGrpSpPr>
            <a:grpSpLocks/>
          </p:cNvGrpSpPr>
          <p:nvPr/>
        </p:nvGrpSpPr>
        <p:grpSpPr bwMode="auto">
          <a:xfrm>
            <a:off x="1320800" y="4132263"/>
            <a:ext cx="7342188" cy="2079625"/>
            <a:chOff x="732" y="2067"/>
            <a:chExt cx="4625" cy="1310"/>
          </a:xfrm>
        </p:grpSpPr>
        <p:sp>
          <p:nvSpPr>
            <p:cNvPr id="1539125" name="AutoShape 53"/>
            <p:cNvSpPr>
              <a:spLocks noChangeArrowheads="1"/>
            </p:cNvSpPr>
            <p:nvPr/>
          </p:nvSpPr>
          <p:spPr bwMode="auto">
            <a:xfrm>
              <a:off x="732" y="2067"/>
              <a:ext cx="4625" cy="131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9110" name="AutoShape 38"/>
            <p:cNvSpPr>
              <a:spLocks noChangeArrowheads="1"/>
            </p:cNvSpPr>
            <p:nvPr/>
          </p:nvSpPr>
          <p:spPr bwMode="auto">
            <a:xfrm>
              <a:off x="1477" y="2414"/>
              <a:ext cx="1029" cy="28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Accelerating</a:t>
              </a:r>
            </a:p>
          </p:txBody>
        </p:sp>
        <p:sp>
          <p:nvSpPr>
            <p:cNvPr id="1539111" name="AutoShape 39"/>
            <p:cNvSpPr>
              <a:spLocks noChangeArrowheads="1"/>
            </p:cNvSpPr>
            <p:nvPr/>
          </p:nvSpPr>
          <p:spPr bwMode="auto">
            <a:xfrm>
              <a:off x="3554" y="2430"/>
              <a:ext cx="1038" cy="28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Decelerating</a:t>
              </a:r>
            </a:p>
          </p:txBody>
        </p:sp>
        <p:sp>
          <p:nvSpPr>
            <p:cNvPr id="1539112" name="Oval 40"/>
            <p:cNvSpPr>
              <a:spLocks noChangeArrowheads="1"/>
            </p:cNvSpPr>
            <p:nvPr/>
          </p:nvSpPr>
          <p:spPr bwMode="auto">
            <a:xfrm>
              <a:off x="1150" y="2503"/>
              <a:ext cx="112" cy="10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13" name="Line 41"/>
            <p:cNvSpPr>
              <a:spLocks noChangeShapeType="1"/>
            </p:cNvSpPr>
            <p:nvPr/>
          </p:nvSpPr>
          <p:spPr bwMode="auto">
            <a:xfrm>
              <a:off x="1246" y="2550"/>
              <a:ext cx="232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4" name="Line 42"/>
            <p:cNvSpPr>
              <a:spLocks noChangeShapeType="1"/>
            </p:cNvSpPr>
            <p:nvPr/>
          </p:nvSpPr>
          <p:spPr bwMode="auto">
            <a:xfrm flipV="1">
              <a:off x="2514" y="2494"/>
              <a:ext cx="1032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5" name="Line 43"/>
            <p:cNvSpPr>
              <a:spLocks noChangeShapeType="1"/>
            </p:cNvSpPr>
            <p:nvPr/>
          </p:nvSpPr>
          <p:spPr bwMode="auto">
            <a:xfrm>
              <a:off x="2506" y="2630"/>
              <a:ext cx="10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6" name="Freeform 44"/>
            <p:cNvSpPr>
              <a:spLocks/>
            </p:cNvSpPr>
            <p:nvPr/>
          </p:nvSpPr>
          <p:spPr bwMode="auto">
            <a:xfrm>
              <a:off x="1895" y="2701"/>
              <a:ext cx="246" cy="235"/>
            </a:xfrm>
            <a:custGeom>
              <a:avLst/>
              <a:gdLst>
                <a:gd name="T0" fmla="*/ 207 w 614"/>
                <a:gd name="T1" fmla="*/ 0 h 587"/>
                <a:gd name="T2" fmla="*/ 7 w 614"/>
                <a:gd name="T3" fmla="*/ 260 h 587"/>
                <a:gd name="T4" fmla="*/ 167 w 614"/>
                <a:gd name="T5" fmla="*/ 540 h 587"/>
                <a:gd name="T6" fmla="*/ 467 w 614"/>
                <a:gd name="T7" fmla="*/ 540 h 587"/>
                <a:gd name="T8" fmla="*/ 607 w 614"/>
                <a:gd name="T9" fmla="*/ 320 h 587"/>
                <a:gd name="T10" fmla="*/ 507 w 614"/>
                <a:gd name="T11" fmla="*/ 4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587">
                  <a:moveTo>
                    <a:pt x="207" y="0"/>
                  </a:moveTo>
                  <a:cubicBezTo>
                    <a:pt x="110" y="85"/>
                    <a:pt x="14" y="170"/>
                    <a:pt x="7" y="260"/>
                  </a:cubicBezTo>
                  <a:cubicBezTo>
                    <a:pt x="0" y="350"/>
                    <a:pt x="90" y="493"/>
                    <a:pt x="167" y="540"/>
                  </a:cubicBezTo>
                  <a:cubicBezTo>
                    <a:pt x="244" y="587"/>
                    <a:pt x="394" y="577"/>
                    <a:pt x="467" y="540"/>
                  </a:cubicBezTo>
                  <a:cubicBezTo>
                    <a:pt x="540" y="503"/>
                    <a:pt x="600" y="403"/>
                    <a:pt x="607" y="320"/>
                  </a:cubicBezTo>
                  <a:cubicBezTo>
                    <a:pt x="614" y="237"/>
                    <a:pt x="560" y="138"/>
                    <a:pt x="507" y="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7" name="Freeform 45"/>
            <p:cNvSpPr>
              <a:spLocks/>
            </p:cNvSpPr>
            <p:nvPr/>
          </p:nvSpPr>
          <p:spPr bwMode="auto">
            <a:xfrm>
              <a:off x="3943" y="2709"/>
              <a:ext cx="246" cy="235"/>
            </a:xfrm>
            <a:custGeom>
              <a:avLst/>
              <a:gdLst>
                <a:gd name="T0" fmla="*/ 207 w 614"/>
                <a:gd name="T1" fmla="*/ 0 h 587"/>
                <a:gd name="T2" fmla="*/ 7 w 614"/>
                <a:gd name="T3" fmla="*/ 260 h 587"/>
                <a:gd name="T4" fmla="*/ 167 w 614"/>
                <a:gd name="T5" fmla="*/ 540 h 587"/>
                <a:gd name="T6" fmla="*/ 467 w 614"/>
                <a:gd name="T7" fmla="*/ 540 h 587"/>
                <a:gd name="T8" fmla="*/ 607 w 614"/>
                <a:gd name="T9" fmla="*/ 320 h 587"/>
                <a:gd name="T10" fmla="*/ 507 w 614"/>
                <a:gd name="T11" fmla="*/ 4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587">
                  <a:moveTo>
                    <a:pt x="207" y="0"/>
                  </a:moveTo>
                  <a:cubicBezTo>
                    <a:pt x="110" y="85"/>
                    <a:pt x="14" y="170"/>
                    <a:pt x="7" y="260"/>
                  </a:cubicBezTo>
                  <a:cubicBezTo>
                    <a:pt x="0" y="350"/>
                    <a:pt x="90" y="493"/>
                    <a:pt x="167" y="540"/>
                  </a:cubicBezTo>
                  <a:cubicBezTo>
                    <a:pt x="244" y="587"/>
                    <a:pt x="394" y="577"/>
                    <a:pt x="467" y="540"/>
                  </a:cubicBezTo>
                  <a:cubicBezTo>
                    <a:pt x="540" y="503"/>
                    <a:pt x="600" y="403"/>
                    <a:pt x="607" y="320"/>
                  </a:cubicBezTo>
                  <a:cubicBezTo>
                    <a:pt x="614" y="237"/>
                    <a:pt x="560" y="138"/>
                    <a:pt x="507" y="4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18" name="Text Box 46"/>
            <p:cNvSpPr txBox="1">
              <a:spLocks noChangeArrowheads="1"/>
            </p:cNvSpPr>
            <p:nvPr/>
          </p:nvSpPr>
          <p:spPr bwMode="auto">
            <a:xfrm>
              <a:off x="3554" y="2910"/>
              <a:ext cx="112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AccelerComnd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[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 </a:t>
              </a:r>
              <a:r>
                <a:rPr lang="en-AU" altLang="en-US" sz="1800" b="0">
                  <a:solidFill>
                    <a:schemeClr val="tx1"/>
                  </a:solidFill>
                  <a:effectLst/>
                </a:rPr>
                <a:t>£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 0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]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19" name="Text Box 47"/>
            <p:cNvSpPr txBox="1">
              <a:spLocks noChangeArrowheads="1"/>
            </p:cNvSpPr>
            <p:nvPr/>
          </p:nvSpPr>
          <p:spPr bwMode="auto">
            <a:xfrm>
              <a:off x="2488" y="2072"/>
              <a:ext cx="10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AccelerComnd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 [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 </a:t>
              </a:r>
              <a:r>
                <a:rPr lang="en-AU" altLang="en-US" sz="1800" b="0">
                  <a:solidFill>
                    <a:schemeClr val="tx1"/>
                  </a:solidFill>
                  <a:effectLst/>
                </a:rPr>
                <a:t>£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 0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]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20" name="Text Box 48"/>
            <p:cNvSpPr txBox="1">
              <a:spLocks noChangeArrowheads="1"/>
            </p:cNvSpPr>
            <p:nvPr/>
          </p:nvSpPr>
          <p:spPr bwMode="auto">
            <a:xfrm>
              <a:off x="1546" y="2926"/>
              <a:ext cx="108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AccelerComnd</a:t>
              </a:r>
            </a:p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[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 &gt; 0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]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21" name="Text Box 49"/>
            <p:cNvSpPr txBox="1">
              <a:spLocks noChangeArrowheads="1"/>
            </p:cNvSpPr>
            <p:nvPr/>
          </p:nvSpPr>
          <p:spPr bwMode="auto">
            <a:xfrm>
              <a:off x="2546" y="2630"/>
              <a:ext cx="112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AccelerComnd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fr-BE" altLang="en-US" sz="1800">
                  <a:solidFill>
                    <a:srgbClr val="0000FF"/>
                  </a:solidFill>
                  <a:effectLst/>
                  <a:latin typeface="Arial" pitchFamily="34" charset="0"/>
                </a:rPr>
                <a:t> 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[ </a:t>
              </a:r>
              <a:r>
                <a:rPr lang="fr-BE" altLang="en-US" sz="1800" b="0">
                  <a:solidFill>
                    <a:schemeClr val="tx1"/>
                  </a:solidFill>
                  <a:effectLst/>
                  <a:latin typeface="Arial" pitchFamily="34" charset="0"/>
                </a:rPr>
                <a:t>Acceler &gt; 0</a:t>
              </a:r>
              <a:r>
                <a:rPr lang="fr-BE" altLang="en-US" sz="1800">
                  <a:solidFill>
                    <a:schemeClr val="tx1"/>
                  </a:solidFill>
                  <a:effectLst/>
                  <a:latin typeface="Arial" pitchFamily="34" charset="0"/>
                </a:rPr>
                <a:t>]</a:t>
              </a:r>
              <a:endParaRPr lang="fr-BE" altLang="en-US" sz="1800" b="0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9122" name="Text Box 50"/>
            <p:cNvSpPr txBox="1">
              <a:spLocks noChangeArrowheads="1"/>
            </p:cNvSpPr>
            <p:nvPr/>
          </p:nvSpPr>
          <p:spPr bwMode="auto">
            <a:xfrm>
              <a:off x="826" y="2086"/>
              <a:ext cx="138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fr-BE" altLang="en-US" sz="1800">
                  <a:solidFill>
                    <a:srgbClr val="0000FF"/>
                  </a:solidFill>
                  <a:effectLst/>
                  <a:latin typeface="Arial" pitchFamily="34" charset="0"/>
                </a:rPr>
                <a:t>movingSubStates</a:t>
              </a:r>
              <a:endParaRPr lang="fr-BE" altLang="en-US" sz="1600" b="0">
                <a:solidFill>
                  <a:srgbClr val="0000FF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39127" name="Line 55"/>
          <p:cNvSpPr>
            <a:spLocks noChangeShapeType="1"/>
          </p:cNvSpPr>
          <p:nvPr/>
        </p:nvSpPr>
        <p:spPr bwMode="auto">
          <a:xfrm flipV="1">
            <a:off x="2900363" y="2900363"/>
            <a:ext cx="2928937" cy="12827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9128" name="Object 56"/>
          <p:cNvGraphicFramePr>
            <a:graphicFrameLocks noChangeAspect="1"/>
          </p:cNvGraphicFramePr>
          <p:nvPr/>
        </p:nvGraphicFramePr>
        <p:xfrm flipH="1">
          <a:off x="239713" y="3186113"/>
          <a:ext cx="10144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31" name="Clip" r:id="rId4" imgW="5096880" imgH="2642760" progId="MS_ClipArt_Gallery.2">
                  <p:embed/>
                </p:oleObj>
              </mc:Choice>
              <mc:Fallback>
                <p:oleObj name="Clip" r:id="rId4" imgW="5096880" imgH="2642760" progId="MS_ClipArt_Gallery.2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39713" y="3186113"/>
                        <a:ext cx="10144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decomposition: </a:t>
            </a:r>
            <a:br>
              <a:rPr lang="en-US" altLang="en-US"/>
            </a:br>
            <a:r>
              <a:rPr lang="en-US" altLang="en-US"/>
              <a:t>semantic rules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58900"/>
            <a:ext cx="8612187" cy="497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The object instance is in super-state iff it is in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 altLang="en-US"/>
              <a:t> </a:t>
            </a:r>
            <a:r>
              <a:rPr lang="en-US" altLang="en-US" sz="2000"/>
              <a:t>(and only one)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of</a:t>
            </a:r>
            <a:r>
              <a:rPr lang="en-US" altLang="en-US"/>
              <a:t> the nested sub-states</a:t>
            </a:r>
            <a:endParaRPr lang="en-US" altLang="en-US" sz="200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/>
              <a:t>Every incoming or outgoing transition of super-state is by default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inherited</a:t>
            </a:r>
            <a:r>
              <a:rPr lang="en-US" altLang="en-US"/>
              <a:t> by each sub-state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 sz="2000"/>
              <a:t>substates may have their own incoming/outgoing transitions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within super-state or to external states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/>
              <a:t>To inhibit transition inheritance by each substate ...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fr-BE" altLang="en-US" sz="2000"/>
              <a:t>for</a:t>
            </a:r>
            <a:r>
              <a:rPr lang="fr-BE" altLang="en-US" sz="2000" i="1"/>
              <a:t> </a:t>
            </a:r>
            <a:r>
              <a:rPr lang="en-US" altLang="en-US" sz="2000" i="1"/>
              <a:t>incoming transition to super-state:</a:t>
            </a:r>
            <a:r>
              <a:rPr lang="en-US" altLang="en-US" sz="2000"/>
              <a:t>  insert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initial sub-state</a:t>
            </a:r>
            <a:r>
              <a:rPr lang="en-US" altLang="en-US" sz="2000"/>
              <a:t> as predecessor of sub-state where to start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forces to start from there, not from anywhere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fr-BE" altLang="en-US" sz="2000"/>
              <a:t>for</a:t>
            </a:r>
            <a:r>
              <a:rPr lang="en-US" altLang="en-US" sz="2000" i="1"/>
              <a:t> outgoing transition from super-state:</a:t>
            </a:r>
            <a:r>
              <a:rPr lang="en-US" altLang="en-US" sz="2000"/>
              <a:t>  insert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final sub-state</a:t>
            </a:r>
            <a:r>
              <a:rPr lang="en-US" altLang="en-US" sz="2000"/>
              <a:t> as successor of sub-state where to leave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forces to leave from there, not from anywhere</a:t>
            </a:r>
          </a:p>
        </p:txBody>
      </p:sp>
      <p:graphicFrame>
        <p:nvGraphicFramePr>
          <p:cNvPr id="1543172" name="Object 4"/>
          <p:cNvGraphicFramePr>
            <a:graphicFrameLocks noChangeAspect="1"/>
          </p:cNvGraphicFramePr>
          <p:nvPr/>
        </p:nvGraphicFramePr>
        <p:xfrm>
          <a:off x="52388" y="38100"/>
          <a:ext cx="993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73" name="Photo Editor Photo" r:id="rId4" imgW="1142857" imgH="752381" progId="MSPhotoEd.3">
                  <p:embed/>
                </p:oleObj>
              </mc:Choice>
              <mc:Fallback>
                <p:oleObj name="Photo Editor Photo" r:id="rId4" imgW="1142857" imgH="752381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38100"/>
                        <a:ext cx="9937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917575" y="84138"/>
            <a:ext cx="7888288" cy="762000"/>
          </a:xfrm>
        </p:spPr>
        <p:txBody>
          <a:bodyPr/>
          <a:lstStyle/>
          <a:p>
            <a:r>
              <a:rPr lang="en-US" altLang="en-US" sz="2400"/>
              <a:t>Sequential decomposition:  vending machine example</a:t>
            </a:r>
            <a:endParaRPr lang="en-US" altLang="en-US" sz="2000"/>
          </a:p>
        </p:txBody>
      </p:sp>
      <p:sp>
        <p:nvSpPr>
          <p:cNvPr id="1540126" name="AutoShape 30"/>
          <p:cNvSpPr>
            <a:spLocks noChangeArrowheads="1"/>
          </p:cNvSpPr>
          <p:nvPr/>
        </p:nvSpPr>
        <p:spPr bwMode="auto">
          <a:xfrm>
            <a:off x="1544638" y="860425"/>
            <a:ext cx="6432550" cy="5915025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127" name="Line 31"/>
          <p:cNvSpPr>
            <a:spLocks noChangeShapeType="1"/>
          </p:cNvSpPr>
          <p:nvPr/>
        </p:nvSpPr>
        <p:spPr bwMode="auto">
          <a:xfrm flipV="1">
            <a:off x="3021013" y="1222375"/>
            <a:ext cx="1765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28" name="Line 32"/>
          <p:cNvSpPr>
            <a:spLocks noChangeShapeType="1"/>
          </p:cNvSpPr>
          <p:nvPr/>
        </p:nvSpPr>
        <p:spPr bwMode="auto">
          <a:xfrm flipV="1">
            <a:off x="3148013" y="1414463"/>
            <a:ext cx="1676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29" name="Text Box 33"/>
          <p:cNvSpPr txBox="1">
            <a:spLocks noChangeArrowheads="1"/>
          </p:cNvSpPr>
          <p:nvPr/>
        </p:nvSpPr>
        <p:spPr bwMode="auto">
          <a:xfrm>
            <a:off x="5840413" y="17668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&lt;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30" name="AutoShape 34"/>
          <p:cNvSpPr>
            <a:spLocks noChangeArrowheads="1"/>
          </p:cNvSpPr>
          <p:nvPr/>
        </p:nvSpPr>
        <p:spPr bwMode="auto">
          <a:xfrm>
            <a:off x="2347913" y="981075"/>
            <a:ext cx="8001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31" name="AutoShape 35"/>
          <p:cNvSpPr>
            <a:spLocks noChangeArrowheads="1"/>
          </p:cNvSpPr>
          <p:nvPr/>
        </p:nvSpPr>
        <p:spPr bwMode="auto">
          <a:xfrm>
            <a:off x="4773613" y="1006475"/>
            <a:ext cx="17780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MoneyCollected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32" name="Line 36"/>
          <p:cNvSpPr>
            <a:spLocks noChangeShapeType="1"/>
          </p:cNvSpPr>
          <p:nvPr/>
        </p:nvSpPr>
        <p:spPr bwMode="auto">
          <a:xfrm flipV="1">
            <a:off x="1992313" y="1300163"/>
            <a:ext cx="342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33" name="Text Box 37"/>
          <p:cNvSpPr txBox="1">
            <a:spLocks noChangeArrowheads="1"/>
          </p:cNvSpPr>
          <p:nvPr/>
        </p:nvSpPr>
        <p:spPr bwMode="auto">
          <a:xfrm>
            <a:off x="3198813" y="892175"/>
            <a:ext cx="1511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CoinsInsertion</a:t>
            </a:r>
          </a:p>
        </p:txBody>
      </p:sp>
      <p:sp>
        <p:nvSpPr>
          <p:cNvPr id="1540134" name="Oval 38"/>
          <p:cNvSpPr>
            <a:spLocks noChangeArrowheads="1"/>
          </p:cNvSpPr>
          <p:nvPr/>
        </p:nvSpPr>
        <p:spPr bwMode="auto">
          <a:xfrm>
            <a:off x="1852613" y="1212850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35" name="Text Box 39"/>
          <p:cNvSpPr txBox="1">
            <a:spLocks noChangeArrowheads="1"/>
          </p:cNvSpPr>
          <p:nvPr/>
        </p:nvSpPr>
        <p:spPr bwMode="auto">
          <a:xfrm>
            <a:off x="3313113" y="1400175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Cancellation</a:t>
            </a:r>
          </a:p>
        </p:txBody>
      </p:sp>
      <p:sp>
        <p:nvSpPr>
          <p:cNvPr id="1540136" name="AutoShape 40"/>
          <p:cNvSpPr>
            <a:spLocks noChangeArrowheads="1"/>
          </p:cNvSpPr>
          <p:nvPr/>
        </p:nvSpPr>
        <p:spPr bwMode="auto">
          <a:xfrm>
            <a:off x="4799013" y="2211388"/>
            <a:ext cx="18161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ChangeChecked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37" name="Line 41"/>
          <p:cNvSpPr>
            <a:spLocks noChangeShapeType="1"/>
          </p:cNvSpPr>
          <p:nvPr/>
        </p:nvSpPr>
        <p:spPr bwMode="auto">
          <a:xfrm>
            <a:off x="5345113" y="1603375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38" name="Text Box 42"/>
          <p:cNvSpPr txBox="1">
            <a:spLocks noChangeArrowheads="1"/>
          </p:cNvSpPr>
          <p:nvPr/>
        </p:nvSpPr>
        <p:spPr bwMode="auto">
          <a:xfrm>
            <a:off x="3719513" y="1768475"/>
            <a:ext cx="1663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Selection (Item)</a:t>
            </a:r>
          </a:p>
        </p:txBody>
      </p:sp>
      <p:sp>
        <p:nvSpPr>
          <p:cNvPr id="1540139" name="Line 43"/>
          <p:cNvSpPr>
            <a:spLocks noChangeShapeType="1"/>
          </p:cNvSpPr>
          <p:nvPr/>
        </p:nvSpPr>
        <p:spPr bwMode="auto">
          <a:xfrm>
            <a:off x="5903913" y="1577975"/>
            <a:ext cx="0" cy="647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0" name="Line 44"/>
          <p:cNvSpPr>
            <a:spLocks noChangeShapeType="1"/>
          </p:cNvSpPr>
          <p:nvPr/>
        </p:nvSpPr>
        <p:spPr bwMode="auto">
          <a:xfrm flipH="1">
            <a:off x="5078413" y="2809875"/>
            <a:ext cx="1905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1" name="Line 45"/>
          <p:cNvSpPr>
            <a:spLocks noChangeShapeType="1"/>
          </p:cNvSpPr>
          <p:nvPr/>
        </p:nvSpPr>
        <p:spPr bwMode="auto">
          <a:xfrm>
            <a:off x="6132513" y="2797175"/>
            <a:ext cx="266700" cy="63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2" name="AutoShape 46"/>
          <p:cNvSpPr>
            <a:spLocks noChangeArrowheads="1"/>
          </p:cNvSpPr>
          <p:nvPr/>
        </p:nvSpPr>
        <p:spPr bwMode="auto">
          <a:xfrm>
            <a:off x="5916613" y="3405188"/>
            <a:ext cx="1608137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ChangeGiven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44" name="Line 48"/>
          <p:cNvSpPr>
            <a:spLocks noChangeShapeType="1"/>
          </p:cNvSpPr>
          <p:nvPr/>
        </p:nvSpPr>
        <p:spPr bwMode="auto">
          <a:xfrm flipV="1">
            <a:off x="5268913" y="3675063"/>
            <a:ext cx="6350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5" name="Text Box 49"/>
          <p:cNvSpPr txBox="1">
            <a:spLocks noChangeArrowheads="1"/>
          </p:cNvSpPr>
          <p:nvPr/>
        </p:nvSpPr>
        <p:spPr bwMode="auto">
          <a:xfrm>
            <a:off x="3554413" y="2914650"/>
            <a:ext cx="157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=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46" name="Text Box 50"/>
          <p:cNvSpPr txBox="1">
            <a:spLocks noChangeArrowheads="1"/>
          </p:cNvSpPr>
          <p:nvPr/>
        </p:nvSpPr>
        <p:spPr bwMode="auto">
          <a:xfrm>
            <a:off x="6272213" y="2889250"/>
            <a:ext cx="1562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Change &gt; 0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47" name="Freeform 51"/>
          <p:cNvSpPr>
            <a:spLocks/>
          </p:cNvSpPr>
          <p:nvPr/>
        </p:nvSpPr>
        <p:spPr bwMode="auto">
          <a:xfrm>
            <a:off x="2728913" y="1589088"/>
            <a:ext cx="1308100" cy="2271712"/>
          </a:xfrm>
          <a:custGeom>
            <a:avLst/>
            <a:gdLst>
              <a:gd name="T0" fmla="*/ 2320 w 2320"/>
              <a:gd name="T1" fmla="*/ 5500 h 5997"/>
              <a:gd name="T2" fmla="*/ 980 w 2320"/>
              <a:gd name="T3" fmla="*/ 5080 h 5997"/>
              <a:gd name="T4" fmla="*/ 0 w 2320"/>
              <a:gd name="T5" fmla="*/ 0 h 5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0" h="5997">
                <a:moveTo>
                  <a:pt x="2320" y="5500"/>
                </a:moveTo>
                <a:cubicBezTo>
                  <a:pt x="1843" y="5748"/>
                  <a:pt x="1367" y="5997"/>
                  <a:pt x="980" y="5080"/>
                </a:cubicBezTo>
                <a:cubicBezTo>
                  <a:pt x="593" y="4163"/>
                  <a:pt x="296" y="2081"/>
                  <a:pt x="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8" name="Text Box 52"/>
          <p:cNvSpPr txBox="1">
            <a:spLocks noChangeArrowheads="1"/>
          </p:cNvSpPr>
          <p:nvPr/>
        </p:nvSpPr>
        <p:spPr bwMode="auto">
          <a:xfrm>
            <a:off x="1776413" y="2609850"/>
            <a:ext cx="1333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AU" altLang="en-US" sz="1400">
                <a:solidFill>
                  <a:srgbClr val="0000FF"/>
                </a:solidFill>
                <a:effectLst/>
                <a:latin typeface="Arial" pitchFamily="34" charset="0"/>
              </a:rPr>
              <a:t>after</a:t>
            </a:r>
            <a:r>
              <a:rPr lang="en-AU" altLang="en-US" sz="1400" b="0">
                <a:solidFill>
                  <a:srgbClr val="0000FF"/>
                </a:solidFill>
                <a:effectLst/>
                <a:latin typeface="Arial" pitchFamily="34" charset="0"/>
              </a:rPr>
              <a:t> (</a:t>
            </a:r>
            <a:r>
              <a:rPr lang="en-AU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3 secs</a:t>
            </a:r>
            <a:r>
              <a:rPr lang="en-AU" altLang="en-US" sz="1400" b="0">
                <a:solidFill>
                  <a:srgbClr val="0000FF"/>
                </a:solidFill>
                <a:effectLst/>
                <a:latin typeface="Arial" pitchFamily="34" charset="0"/>
              </a:rPr>
              <a:t>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52" name="AutoShape 56"/>
          <p:cNvSpPr>
            <a:spLocks noChangeArrowheads="1"/>
          </p:cNvSpPr>
          <p:nvPr/>
        </p:nvSpPr>
        <p:spPr bwMode="auto">
          <a:xfrm>
            <a:off x="3486150" y="3355975"/>
            <a:ext cx="1778000" cy="32591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857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ItemGiven</a:t>
            </a:r>
            <a:endParaRPr lang="fr-BE" altLang="en-US" sz="100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40153" name="Oval 57"/>
          <p:cNvSpPr>
            <a:spLocks noChangeArrowheads="1"/>
          </p:cNvSpPr>
          <p:nvPr/>
        </p:nvSpPr>
        <p:spPr bwMode="auto">
          <a:xfrm>
            <a:off x="3867150" y="3810000"/>
            <a:ext cx="177800" cy="157163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54" name="Line 58"/>
          <p:cNvSpPr>
            <a:spLocks noChangeShapeType="1"/>
          </p:cNvSpPr>
          <p:nvPr/>
        </p:nvSpPr>
        <p:spPr bwMode="auto">
          <a:xfrm>
            <a:off x="4032250" y="3930650"/>
            <a:ext cx="292100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55" name="AutoShape 59"/>
          <p:cNvSpPr>
            <a:spLocks noChangeArrowheads="1"/>
          </p:cNvSpPr>
          <p:nvPr/>
        </p:nvSpPr>
        <p:spPr bwMode="auto">
          <a:xfrm>
            <a:off x="3727450" y="4097338"/>
            <a:ext cx="1331913" cy="4508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GripToRow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56" name="AutoShape 60"/>
          <p:cNvSpPr>
            <a:spLocks noChangeArrowheads="1"/>
          </p:cNvSpPr>
          <p:nvPr/>
        </p:nvSpPr>
        <p:spPr bwMode="auto">
          <a:xfrm>
            <a:off x="3714750" y="4924425"/>
            <a:ext cx="1323975" cy="4508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GripToItem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57" name="AutoShape 61"/>
          <p:cNvSpPr>
            <a:spLocks noChangeArrowheads="1"/>
          </p:cNvSpPr>
          <p:nvPr/>
        </p:nvSpPr>
        <p:spPr bwMode="auto">
          <a:xfrm>
            <a:off x="3689350" y="5738813"/>
            <a:ext cx="1371600" cy="4508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ItemPushed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0158" name="Line 62"/>
          <p:cNvSpPr>
            <a:spLocks noChangeShapeType="1"/>
          </p:cNvSpPr>
          <p:nvPr/>
        </p:nvSpPr>
        <p:spPr bwMode="auto">
          <a:xfrm flipH="1">
            <a:off x="4362450" y="4562475"/>
            <a:ext cx="0" cy="365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59" name="Line 63"/>
          <p:cNvSpPr>
            <a:spLocks noChangeShapeType="1"/>
          </p:cNvSpPr>
          <p:nvPr/>
        </p:nvSpPr>
        <p:spPr bwMode="auto">
          <a:xfrm flipH="1">
            <a:off x="4337050" y="5376863"/>
            <a:ext cx="0" cy="365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0160" name="Group 64"/>
          <p:cNvGrpSpPr>
            <a:grpSpLocks/>
          </p:cNvGrpSpPr>
          <p:nvPr/>
        </p:nvGrpSpPr>
        <p:grpSpPr bwMode="auto">
          <a:xfrm>
            <a:off x="4787900" y="6326188"/>
            <a:ext cx="266700" cy="231775"/>
            <a:chOff x="6929" y="13689"/>
            <a:chExt cx="480" cy="460"/>
          </a:xfrm>
        </p:grpSpPr>
        <p:sp>
          <p:nvSpPr>
            <p:cNvPr id="1540161" name="Oval 65"/>
            <p:cNvSpPr>
              <a:spLocks noChangeArrowheads="1"/>
            </p:cNvSpPr>
            <p:nvPr/>
          </p:nvSpPr>
          <p:spPr bwMode="auto">
            <a:xfrm>
              <a:off x="7029" y="13786"/>
              <a:ext cx="280" cy="2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162" name="Oval 66"/>
            <p:cNvSpPr>
              <a:spLocks noChangeArrowheads="1"/>
            </p:cNvSpPr>
            <p:nvPr/>
          </p:nvSpPr>
          <p:spPr bwMode="auto">
            <a:xfrm>
              <a:off x="6929" y="13689"/>
              <a:ext cx="480" cy="46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0163" name="Line 67"/>
          <p:cNvSpPr>
            <a:spLocks noChangeShapeType="1"/>
          </p:cNvSpPr>
          <p:nvPr/>
        </p:nvSpPr>
        <p:spPr bwMode="auto">
          <a:xfrm>
            <a:off x="4311650" y="6203950"/>
            <a:ext cx="508000" cy="206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64" name="Text Box 68"/>
          <p:cNvSpPr txBox="1">
            <a:spLocks noChangeArrowheads="1"/>
          </p:cNvSpPr>
          <p:nvPr/>
        </p:nvSpPr>
        <p:spPr bwMode="auto">
          <a:xfrm>
            <a:off x="4298950" y="4546600"/>
            <a:ext cx="9525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RowOk</a:t>
            </a:r>
          </a:p>
        </p:txBody>
      </p:sp>
      <p:sp>
        <p:nvSpPr>
          <p:cNvPr id="1540165" name="Text Box 69"/>
          <p:cNvSpPr txBox="1">
            <a:spLocks noChangeArrowheads="1"/>
          </p:cNvSpPr>
          <p:nvPr/>
        </p:nvSpPr>
        <p:spPr bwMode="auto">
          <a:xfrm>
            <a:off x="4273550" y="5386388"/>
            <a:ext cx="952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ItemOk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ChangeArrowheads="1"/>
          </p:cNvSpPr>
          <p:nvPr>
            <p:ph type="title"/>
          </p:nvPr>
        </p:nvSpPr>
        <p:spPr>
          <a:xfrm>
            <a:off x="1046163" y="141288"/>
            <a:ext cx="7888287" cy="762000"/>
          </a:xfrm>
        </p:spPr>
        <p:txBody>
          <a:bodyPr/>
          <a:lstStyle/>
          <a:p>
            <a:r>
              <a:rPr lang="en-US" altLang="en-US" sz="2400"/>
              <a:t>Sequential decomposition:  cash machine example</a:t>
            </a:r>
            <a:endParaRPr lang="en-US" altLang="en-US" sz="2000"/>
          </a:p>
        </p:txBody>
      </p:sp>
      <p:sp>
        <p:nvSpPr>
          <p:cNvPr id="1541124" name="AutoShape 4"/>
          <p:cNvSpPr>
            <a:spLocks noChangeArrowheads="1"/>
          </p:cNvSpPr>
          <p:nvPr/>
        </p:nvSpPr>
        <p:spPr bwMode="auto">
          <a:xfrm>
            <a:off x="965200" y="1206500"/>
            <a:ext cx="7342188" cy="4703763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1162" name="Text Box 42"/>
          <p:cNvSpPr txBox="1">
            <a:spLocks noChangeArrowheads="1"/>
          </p:cNvSpPr>
          <p:nvPr/>
        </p:nvSpPr>
        <p:spPr bwMode="auto">
          <a:xfrm>
            <a:off x="3300413" y="2473325"/>
            <a:ext cx="1485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CardInsertion</a:t>
            </a:r>
          </a:p>
        </p:txBody>
      </p:sp>
      <p:sp>
        <p:nvSpPr>
          <p:cNvPr id="1541163" name="AutoShape 43"/>
          <p:cNvSpPr>
            <a:spLocks noChangeArrowheads="1"/>
          </p:cNvSpPr>
          <p:nvPr/>
        </p:nvSpPr>
        <p:spPr bwMode="auto">
          <a:xfrm>
            <a:off x="2119313" y="2638425"/>
            <a:ext cx="10668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64" name="AutoShape 44"/>
          <p:cNvSpPr>
            <a:spLocks noChangeArrowheads="1"/>
          </p:cNvSpPr>
          <p:nvPr/>
        </p:nvSpPr>
        <p:spPr bwMode="auto">
          <a:xfrm>
            <a:off x="4964113" y="1776413"/>
            <a:ext cx="3098800" cy="373221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>
                <a:solidFill>
                  <a:srgbClr val="0000FF"/>
                </a:solidFill>
                <a:effectLst/>
                <a:latin typeface="Arial" pitchFamily="34" charset="0"/>
              </a:rPr>
              <a:t>Active</a:t>
            </a:r>
            <a:endParaRPr lang="fr-BE" altLang="en-US" sz="100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1541165" name="Line 45"/>
          <p:cNvSpPr>
            <a:spLocks noChangeShapeType="1"/>
          </p:cNvSpPr>
          <p:nvPr/>
        </p:nvSpPr>
        <p:spPr bwMode="auto">
          <a:xfrm>
            <a:off x="1712913" y="2930525"/>
            <a:ext cx="3683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66" name="Line 46"/>
          <p:cNvSpPr>
            <a:spLocks noChangeShapeType="1"/>
          </p:cNvSpPr>
          <p:nvPr/>
        </p:nvSpPr>
        <p:spPr bwMode="auto">
          <a:xfrm flipV="1">
            <a:off x="3198813" y="3070225"/>
            <a:ext cx="1778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67" name="Text Box 47"/>
          <p:cNvSpPr txBox="1">
            <a:spLocks noChangeArrowheads="1"/>
          </p:cNvSpPr>
          <p:nvPr/>
        </p:nvSpPr>
        <p:spPr bwMode="auto">
          <a:xfrm>
            <a:off x="3465513" y="3082925"/>
            <a:ext cx="1384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Cancellation</a:t>
            </a:r>
          </a:p>
        </p:txBody>
      </p:sp>
      <p:sp>
        <p:nvSpPr>
          <p:cNvPr id="1541168" name="Oval 48"/>
          <p:cNvSpPr>
            <a:spLocks noChangeArrowheads="1"/>
          </p:cNvSpPr>
          <p:nvPr/>
        </p:nvSpPr>
        <p:spPr bwMode="auto">
          <a:xfrm>
            <a:off x="1522413" y="2855913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169" name="Line 49"/>
          <p:cNvSpPr>
            <a:spLocks noChangeShapeType="1"/>
          </p:cNvSpPr>
          <p:nvPr/>
        </p:nvSpPr>
        <p:spPr bwMode="auto">
          <a:xfrm flipV="1">
            <a:off x="3211513" y="2828925"/>
            <a:ext cx="1765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70" name="AutoShape 50"/>
          <p:cNvSpPr>
            <a:spLocks noChangeArrowheads="1"/>
          </p:cNvSpPr>
          <p:nvPr/>
        </p:nvSpPr>
        <p:spPr bwMode="auto">
          <a:xfrm>
            <a:off x="5903913" y="2244725"/>
            <a:ext cx="13335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Validating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71" name="Oval 51"/>
          <p:cNvSpPr>
            <a:spLocks noChangeArrowheads="1"/>
          </p:cNvSpPr>
          <p:nvPr/>
        </p:nvSpPr>
        <p:spPr bwMode="auto">
          <a:xfrm>
            <a:off x="7542213" y="2081213"/>
            <a:ext cx="177800" cy="165100"/>
          </a:xfrm>
          <a:prstGeom prst="ellipse">
            <a:avLst/>
          </a:prstGeom>
          <a:solidFill>
            <a:schemeClr val="tx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172" name="Line 52"/>
          <p:cNvSpPr>
            <a:spLocks noChangeShapeType="1"/>
          </p:cNvSpPr>
          <p:nvPr/>
        </p:nvSpPr>
        <p:spPr bwMode="auto">
          <a:xfrm flipH="1">
            <a:off x="7237413" y="2168525"/>
            <a:ext cx="381000" cy="203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73" name="AutoShape 53"/>
          <p:cNvSpPr>
            <a:spLocks noChangeArrowheads="1"/>
          </p:cNvSpPr>
          <p:nvPr/>
        </p:nvSpPr>
        <p:spPr bwMode="auto">
          <a:xfrm>
            <a:off x="6221413" y="3870325"/>
            <a:ext cx="1320800" cy="457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Processing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74" name="Text Box 54"/>
          <p:cNvSpPr txBox="1">
            <a:spLocks noChangeArrowheads="1"/>
          </p:cNvSpPr>
          <p:nvPr/>
        </p:nvSpPr>
        <p:spPr bwMode="auto">
          <a:xfrm>
            <a:off x="6437313" y="3349625"/>
            <a:ext cx="1028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Selection</a:t>
            </a:r>
          </a:p>
        </p:txBody>
      </p:sp>
      <p:sp>
        <p:nvSpPr>
          <p:cNvPr id="1541175" name="Text Box 55"/>
          <p:cNvSpPr txBox="1">
            <a:spLocks noChangeArrowheads="1"/>
          </p:cNvSpPr>
          <p:nvPr/>
        </p:nvSpPr>
        <p:spPr bwMode="auto">
          <a:xfrm>
            <a:off x="5268913" y="2638425"/>
            <a:ext cx="95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OK-card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76" name="Line 56"/>
          <p:cNvSpPr>
            <a:spLocks noChangeShapeType="1"/>
          </p:cNvSpPr>
          <p:nvPr/>
        </p:nvSpPr>
        <p:spPr bwMode="auto">
          <a:xfrm flipH="1">
            <a:off x="5789613" y="2689225"/>
            <a:ext cx="711200" cy="393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77" name="Line 57"/>
          <p:cNvSpPr>
            <a:spLocks noChangeShapeType="1"/>
          </p:cNvSpPr>
          <p:nvPr/>
        </p:nvSpPr>
        <p:spPr bwMode="auto">
          <a:xfrm flipH="1" flipV="1">
            <a:off x="6272213" y="3502025"/>
            <a:ext cx="622300" cy="355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78" name="AutoShape 58"/>
          <p:cNvSpPr>
            <a:spLocks noChangeArrowheads="1"/>
          </p:cNvSpPr>
          <p:nvPr/>
        </p:nvSpPr>
        <p:spPr bwMode="auto">
          <a:xfrm>
            <a:off x="5243513" y="3095625"/>
            <a:ext cx="12192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79" name="Text Box 59"/>
          <p:cNvSpPr txBox="1">
            <a:spLocks noChangeArrowheads="1"/>
          </p:cNvSpPr>
          <p:nvPr/>
        </p:nvSpPr>
        <p:spPr bwMode="auto">
          <a:xfrm>
            <a:off x="6754813" y="1801813"/>
            <a:ext cx="863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KO-card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80" name="Line 60"/>
          <p:cNvSpPr>
            <a:spLocks noChangeShapeType="1"/>
          </p:cNvSpPr>
          <p:nvPr/>
        </p:nvSpPr>
        <p:spPr bwMode="auto">
          <a:xfrm flipH="1" flipV="1">
            <a:off x="5942013" y="3527425"/>
            <a:ext cx="533400" cy="31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81" name="Text Box 61"/>
          <p:cNvSpPr txBox="1">
            <a:spLocks noChangeArrowheads="1"/>
          </p:cNvSpPr>
          <p:nvPr/>
        </p:nvSpPr>
        <p:spPr bwMode="auto">
          <a:xfrm>
            <a:off x="5084763" y="3629025"/>
            <a:ext cx="1136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[Continue]</a:t>
            </a:r>
          </a:p>
        </p:txBody>
      </p:sp>
      <p:sp>
        <p:nvSpPr>
          <p:cNvPr id="1541182" name="Text Box 62"/>
          <p:cNvSpPr txBox="1">
            <a:spLocks noChangeArrowheads="1"/>
          </p:cNvSpPr>
          <p:nvPr/>
        </p:nvSpPr>
        <p:spPr bwMode="auto">
          <a:xfrm>
            <a:off x="5507038" y="4340225"/>
            <a:ext cx="15446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not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Continue]</a:t>
            </a:r>
          </a:p>
        </p:txBody>
      </p:sp>
      <p:sp>
        <p:nvSpPr>
          <p:cNvPr id="1541183" name="AutoShape 63"/>
          <p:cNvSpPr>
            <a:spLocks noChangeArrowheads="1"/>
          </p:cNvSpPr>
          <p:nvPr/>
        </p:nvSpPr>
        <p:spPr bwMode="auto">
          <a:xfrm>
            <a:off x="6856413" y="4695825"/>
            <a:ext cx="9906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Printing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84" name="Line 64"/>
          <p:cNvSpPr>
            <a:spLocks noChangeShapeType="1"/>
          </p:cNvSpPr>
          <p:nvPr/>
        </p:nvSpPr>
        <p:spPr bwMode="auto">
          <a:xfrm flipH="1" flipV="1">
            <a:off x="6894513" y="4327525"/>
            <a:ext cx="546100" cy="31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85" name="Freeform 65"/>
          <p:cNvSpPr>
            <a:spLocks/>
          </p:cNvSpPr>
          <p:nvPr/>
        </p:nvSpPr>
        <p:spPr bwMode="auto">
          <a:xfrm>
            <a:off x="3033713" y="3265488"/>
            <a:ext cx="4152900" cy="2486025"/>
          </a:xfrm>
          <a:custGeom>
            <a:avLst/>
            <a:gdLst>
              <a:gd name="T0" fmla="*/ 0 w 6680"/>
              <a:gd name="T1" fmla="*/ 0 h 3937"/>
              <a:gd name="T2" fmla="*/ 620 w 6680"/>
              <a:gd name="T3" fmla="*/ 1740 h 3937"/>
              <a:gd name="T4" fmla="*/ 2480 w 6680"/>
              <a:gd name="T5" fmla="*/ 3420 h 3937"/>
              <a:gd name="T6" fmla="*/ 4640 w 6680"/>
              <a:gd name="T7" fmla="*/ 3860 h 3937"/>
              <a:gd name="T8" fmla="*/ 6680 w 6680"/>
              <a:gd name="T9" fmla="*/ 2960 h 3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0" h="3937">
                <a:moveTo>
                  <a:pt x="0" y="0"/>
                </a:moveTo>
                <a:cubicBezTo>
                  <a:pt x="103" y="585"/>
                  <a:pt x="207" y="1170"/>
                  <a:pt x="620" y="1740"/>
                </a:cubicBezTo>
                <a:cubicBezTo>
                  <a:pt x="1033" y="2310"/>
                  <a:pt x="1810" y="3067"/>
                  <a:pt x="2480" y="3420"/>
                </a:cubicBezTo>
                <a:cubicBezTo>
                  <a:pt x="3150" y="3773"/>
                  <a:pt x="3940" y="3937"/>
                  <a:pt x="4640" y="3860"/>
                </a:cubicBezTo>
                <a:cubicBezTo>
                  <a:pt x="5340" y="3783"/>
                  <a:pt x="6010" y="3371"/>
                  <a:pt x="6680" y="296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86" name="Text Box 66"/>
          <p:cNvSpPr txBox="1">
            <a:spLocks noChangeArrowheads="1"/>
          </p:cNvSpPr>
          <p:nvPr/>
        </p:nvSpPr>
        <p:spPr bwMode="auto">
          <a:xfrm>
            <a:off x="5014913" y="4873625"/>
            <a:ext cx="1778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entry / readCard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 exit / ejectCard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87" name="AutoShape 67"/>
          <p:cNvSpPr>
            <a:spLocks noChangeArrowheads="1"/>
          </p:cNvSpPr>
          <p:nvPr/>
        </p:nvSpPr>
        <p:spPr bwMode="auto">
          <a:xfrm>
            <a:off x="1916113" y="4746625"/>
            <a:ext cx="15240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4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Maintenance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88" name="Line 68"/>
          <p:cNvSpPr>
            <a:spLocks noChangeShapeType="1"/>
          </p:cNvSpPr>
          <p:nvPr/>
        </p:nvSpPr>
        <p:spPr bwMode="auto">
          <a:xfrm>
            <a:off x="2347913" y="3248025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89" name="Line 69"/>
          <p:cNvSpPr>
            <a:spLocks noChangeShapeType="1"/>
          </p:cNvSpPr>
          <p:nvPr/>
        </p:nvSpPr>
        <p:spPr bwMode="auto">
          <a:xfrm>
            <a:off x="2678113" y="3222625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90" name="Text Box 70"/>
          <p:cNvSpPr txBox="1">
            <a:spLocks noChangeArrowheads="1"/>
          </p:cNvSpPr>
          <p:nvPr/>
        </p:nvSpPr>
        <p:spPr bwMode="auto">
          <a:xfrm>
            <a:off x="1052513" y="3806825"/>
            <a:ext cx="1397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Maintenance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Request</a:t>
            </a:r>
          </a:p>
        </p:txBody>
      </p:sp>
      <p:sp>
        <p:nvSpPr>
          <p:cNvPr id="1541191" name="Text Box 71"/>
          <p:cNvSpPr txBox="1">
            <a:spLocks noChangeArrowheads="1"/>
          </p:cNvSpPr>
          <p:nvPr/>
        </p:nvSpPr>
        <p:spPr bwMode="auto">
          <a:xfrm>
            <a:off x="2563813" y="3984625"/>
            <a:ext cx="673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End</a:t>
            </a:r>
          </a:p>
        </p:txBody>
      </p:sp>
      <p:sp>
        <p:nvSpPr>
          <p:cNvPr id="1541192" name="Freeform 72"/>
          <p:cNvSpPr>
            <a:spLocks/>
          </p:cNvSpPr>
          <p:nvPr/>
        </p:nvSpPr>
        <p:spPr bwMode="auto">
          <a:xfrm>
            <a:off x="2957513" y="1500188"/>
            <a:ext cx="3875087" cy="1130300"/>
          </a:xfrm>
          <a:custGeom>
            <a:avLst/>
            <a:gdLst>
              <a:gd name="T0" fmla="*/ 6040 w 6103"/>
              <a:gd name="T1" fmla="*/ 1200 h 1780"/>
              <a:gd name="T2" fmla="*/ 5940 w 6103"/>
              <a:gd name="T3" fmla="*/ 640 h 1780"/>
              <a:gd name="T4" fmla="*/ 5060 w 6103"/>
              <a:gd name="T5" fmla="*/ 220 h 1780"/>
              <a:gd name="T6" fmla="*/ 3200 w 6103"/>
              <a:gd name="T7" fmla="*/ 260 h 1780"/>
              <a:gd name="T8" fmla="*/ 0 w 6103"/>
              <a:gd name="T9" fmla="*/ 178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3" h="1780">
                <a:moveTo>
                  <a:pt x="6040" y="1200"/>
                </a:moveTo>
                <a:cubicBezTo>
                  <a:pt x="6071" y="1001"/>
                  <a:pt x="6103" y="803"/>
                  <a:pt x="5940" y="640"/>
                </a:cubicBezTo>
                <a:cubicBezTo>
                  <a:pt x="5777" y="477"/>
                  <a:pt x="5517" y="283"/>
                  <a:pt x="5060" y="220"/>
                </a:cubicBezTo>
                <a:cubicBezTo>
                  <a:pt x="4603" y="157"/>
                  <a:pt x="4043" y="0"/>
                  <a:pt x="3200" y="260"/>
                </a:cubicBezTo>
                <a:cubicBezTo>
                  <a:pt x="2357" y="520"/>
                  <a:pt x="1178" y="1150"/>
                  <a:pt x="0" y="178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93" name="Line 73"/>
          <p:cNvSpPr>
            <a:spLocks noChangeShapeType="1"/>
          </p:cNvSpPr>
          <p:nvPr/>
        </p:nvSpPr>
        <p:spPr bwMode="auto">
          <a:xfrm flipV="1">
            <a:off x="4391025" y="3086100"/>
            <a:ext cx="539750" cy="57308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1194" name="Text Box 74"/>
          <p:cNvSpPr txBox="1">
            <a:spLocks noChangeArrowheads="1"/>
          </p:cNvSpPr>
          <p:nvPr/>
        </p:nvSpPr>
        <p:spPr bwMode="auto">
          <a:xfrm>
            <a:off x="3435350" y="3603625"/>
            <a:ext cx="14128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inheritance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1196" name="Text Box 76"/>
          <p:cNvSpPr txBox="1">
            <a:spLocks noChangeArrowheads="1"/>
          </p:cNvSpPr>
          <p:nvPr/>
        </p:nvSpPr>
        <p:spPr bwMode="auto">
          <a:xfrm>
            <a:off x="484188" y="6064250"/>
            <a:ext cx="84407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0" i="1">
                <a:solidFill>
                  <a:schemeClr val="tx1"/>
                </a:solidFill>
                <a:effectLst/>
                <a:latin typeface="Comic Sans MS" pitchFamily="66" charset="0"/>
              </a:rPr>
              <a:t>Exercise: capture paths in this SM as sequence diagrams (scenarios)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541197" name="Picture 77" descr="C:\Program Files\Common Files\Microsoft Shared\Clipart\cagcat50\bs0050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63525"/>
            <a:ext cx="112395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215" name="AutoShape 71"/>
          <p:cNvSpPr>
            <a:spLocks noChangeArrowheads="1"/>
          </p:cNvSpPr>
          <p:nvPr/>
        </p:nvSpPr>
        <p:spPr bwMode="auto">
          <a:xfrm>
            <a:off x="1036638" y="1120775"/>
            <a:ext cx="7270750" cy="53530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141288"/>
            <a:ext cx="7532687" cy="762000"/>
          </a:xfrm>
        </p:spPr>
        <p:txBody>
          <a:bodyPr/>
          <a:lstStyle/>
          <a:p>
            <a:r>
              <a:rPr lang="en-US" altLang="en-US" sz="2400"/>
              <a:t>Sequential decomposition:  thermostat controller</a:t>
            </a:r>
            <a:endParaRPr lang="en-US" altLang="en-US" sz="2000"/>
          </a:p>
        </p:txBody>
      </p:sp>
      <p:sp>
        <p:nvSpPr>
          <p:cNvPr id="1542184" name="Line 40"/>
          <p:cNvSpPr>
            <a:spLocks noChangeShapeType="1"/>
          </p:cNvSpPr>
          <p:nvPr/>
        </p:nvSpPr>
        <p:spPr bwMode="auto">
          <a:xfrm flipH="1">
            <a:off x="2513013" y="2138363"/>
            <a:ext cx="1473200" cy="170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85" name="Text Box 41"/>
          <p:cNvSpPr txBox="1">
            <a:spLocks noChangeArrowheads="1"/>
          </p:cNvSpPr>
          <p:nvPr/>
        </p:nvSpPr>
        <p:spPr bwMode="auto">
          <a:xfrm>
            <a:off x="5141913" y="1655763"/>
            <a:ext cx="1231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shutDown</a:t>
            </a:r>
          </a:p>
        </p:txBody>
      </p:sp>
      <p:sp>
        <p:nvSpPr>
          <p:cNvPr id="1542186" name="AutoShape 42"/>
          <p:cNvSpPr>
            <a:spLocks noChangeArrowheads="1"/>
          </p:cNvSpPr>
          <p:nvPr/>
        </p:nvSpPr>
        <p:spPr bwMode="auto">
          <a:xfrm>
            <a:off x="3871913" y="1795463"/>
            <a:ext cx="10668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187" name="Line 43"/>
          <p:cNvSpPr>
            <a:spLocks noChangeShapeType="1"/>
          </p:cNvSpPr>
          <p:nvPr/>
        </p:nvSpPr>
        <p:spPr bwMode="auto">
          <a:xfrm>
            <a:off x="2894013" y="1363663"/>
            <a:ext cx="977900" cy="520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88" name="Line 44"/>
          <p:cNvSpPr>
            <a:spLocks noChangeShapeType="1"/>
          </p:cNvSpPr>
          <p:nvPr/>
        </p:nvSpPr>
        <p:spPr bwMode="auto">
          <a:xfrm>
            <a:off x="4900613" y="2392363"/>
            <a:ext cx="1765300" cy="149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89" name="Oval 45"/>
          <p:cNvSpPr>
            <a:spLocks noChangeArrowheads="1"/>
          </p:cNvSpPr>
          <p:nvPr/>
        </p:nvSpPr>
        <p:spPr bwMode="auto">
          <a:xfrm>
            <a:off x="2767013" y="1236663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190" name="Line 46"/>
          <p:cNvSpPr>
            <a:spLocks noChangeShapeType="1"/>
          </p:cNvSpPr>
          <p:nvPr/>
        </p:nvSpPr>
        <p:spPr bwMode="auto">
          <a:xfrm>
            <a:off x="4964113" y="2189163"/>
            <a:ext cx="2197100" cy="172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91" name="AutoShape 47"/>
          <p:cNvSpPr>
            <a:spLocks noChangeArrowheads="1"/>
          </p:cNvSpPr>
          <p:nvPr/>
        </p:nvSpPr>
        <p:spPr bwMode="auto">
          <a:xfrm>
            <a:off x="1382713" y="3903663"/>
            <a:ext cx="2819400" cy="23590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Cooling</a:t>
            </a:r>
            <a:endParaRPr lang="fr-BE" altLang="en-US" sz="10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192" name="AutoShape 48"/>
          <p:cNvSpPr>
            <a:spLocks noChangeArrowheads="1"/>
          </p:cNvSpPr>
          <p:nvPr/>
        </p:nvSpPr>
        <p:spPr bwMode="auto">
          <a:xfrm>
            <a:off x="1966913" y="4525963"/>
            <a:ext cx="16510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CoolActivating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193" name="Oval 49"/>
          <p:cNvSpPr>
            <a:spLocks noChangeArrowheads="1"/>
          </p:cNvSpPr>
          <p:nvPr/>
        </p:nvSpPr>
        <p:spPr bwMode="auto">
          <a:xfrm>
            <a:off x="3300413" y="4159250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194" name="Line 50"/>
          <p:cNvSpPr>
            <a:spLocks noChangeShapeType="1"/>
          </p:cNvSpPr>
          <p:nvPr/>
        </p:nvSpPr>
        <p:spPr bwMode="auto">
          <a:xfrm flipH="1">
            <a:off x="2982913" y="4310063"/>
            <a:ext cx="342900" cy="190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95" name="Line 51"/>
          <p:cNvSpPr>
            <a:spLocks noChangeShapeType="1"/>
          </p:cNvSpPr>
          <p:nvPr/>
        </p:nvSpPr>
        <p:spPr bwMode="auto">
          <a:xfrm flipH="1">
            <a:off x="2741613" y="4983163"/>
            <a:ext cx="1270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96" name="AutoShape 52"/>
          <p:cNvSpPr>
            <a:spLocks noChangeArrowheads="1"/>
          </p:cNvSpPr>
          <p:nvPr/>
        </p:nvSpPr>
        <p:spPr bwMode="auto">
          <a:xfrm>
            <a:off x="2119313" y="5630863"/>
            <a:ext cx="12700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CoolActive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197" name="Text Box 53"/>
          <p:cNvSpPr txBox="1">
            <a:spLocks noChangeArrowheads="1"/>
          </p:cNvSpPr>
          <p:nvPr/>
        </p:nvSpPr>
        <p:spPr bwMode="auto">
          <a:xfrm>
            <a:off x="2817813" y="4995863"/>
            <a:ext cx="147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coolReady 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/ CoolTurnOn</a:t>
            </a:r>
          </a:p>
        </p:txBody>
      </p:sp>
      <p:sp>
        <p:nvSpPr>
          <p:cNvPr id="1542198" name="Line 54"/>
          <p:cNvSpPr>
            <a:spLocks noChangeShapeType="1"/>
          </p:cNvSpPr>
          <p:nvPr/>
        </p:nvSpPr>
        <p:spPr bwMode="auto">
          <a:xfrm flipH="1">
            <a:off x="2805113" y="2379663"/>
            <a:ext cx="1270000" cy="1511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99" name="Text Box 55"/>
          <p:cNvSpPr txBox="1">
            <a:spLocks noChangeArrowheads="1"/>
          </p:cNvSpPr>
          <p:nvPr/>
        </p:nvSpPr>
        <p:spPr bwMode="auto">
          <a:xfrm>
            <a:off x="1354138" y="2570163"/>
            <a:ext cx="1984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 Temp &gt; Desired ]</a:t>
            </a:r>
          </a:p>
        </p:txBody>
      </p:sp>
      <p:sp>
        <p:nvSpPr>
          <p:cNvPr id="1542200" name="Text Box 56"/>
          <p:cNvSpPr txBox="1">
            <a:spLocks noChangeArrowheads="1"/>
          </p:cNvSpPr>
          <p:nvPr/>
        </p:nvSpPr>
        <p:spPr bwMode="auto">
          <a:xfrm>
            <a:off x="3365500" y="3078163"/>
            <a:ext cx="1308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9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Temp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= Desired ]</a:t>
            </a:r>
          </a:p>
        </p:txBody>
      </p:sp>
      <p:sp>
        <p:nvSpPr>
          <p:cNvPr id="1542201" name="AutoShape 57"/>
          <p:cNvSpPr>
            <a:spLocks noChangeArrowheads="1"/>
          </p:cNvSpPr>
          <p:nvPr/>
        </p:nvSpPr>
        <p:spPr bwMode="auto">
          <a:xfrm>
            <a:off x="5256213" y="3916363"/>
            <a:ext cx="2819400" cy="237331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Heating</a:t>
            </a:r>
            <a:endParaRPr lang="fr-BE" altLang="en-US" sz="100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202" name="AutoShape 58"/>
          <p:cNvSpPr>
            <a:spLocks noChangeArrowheads="1"/>
          </p:cNvSpPr>
          <p:nvPr/>
        </p:nvSpPr>
        <p:spPr bwMode="auto">
          <a:xfrm>
            <a:off x="6132513" y="4538663"/>
            <a:ext cx="15494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HeatActivating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203" name="Oval 59"/>
          <p:cNvSpPr>
            <a:spLocks noChangeArrowheads="1"/>
          </p:cNvSpPr>
          <p:nvPr/>
        </p:nvSpPr>
        <p:spPr bwMode="auto">
          <a:xfrm>
            <a:off x="7173913" y="4171950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204" name="Line 60"/>
          <p:cNvSpPr>
            <a:spLocks noChangeShapeType="1"/>
          </p:cNvSpPr>
          <p:nvPr/>
        </p:nvSpPr>
        <p:spPr bwMode="auto">
          <a:xfrm flipH="1">
            <a:off x="6856413" y="4322763"/>
            <a:ext cx="342900" cy="190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205" name="Line 61"/>
          <p:cNvSpPr>
            <a:spLocks noChangeShapeType="1"/>
          </p:cNvSpPr>
          <p:nvPr/>
        </p:nvSpPr>
        <p:spPr bwMode="auto">
          <a:xfrm flipH="1">
            <a:off x="6615113" y="4995863"/>
            <a:ext cx="1270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206" name="AutoShape 62"/>
          <p:cNvSpPr>
            <a:spLocks noChangeArrowheads="1"/>
          </p:cNvSpPr>
          <p:nvPr/>
        </p:nvSpPr>
        <p:spPr bwMode="auto">
          <a:xfrm>
            <a:off x="6005513" y="5643563"/>
            <a:ext cx="1244600" cy="419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HeatActive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2207" name="Text Box 63"/>
          <p:cNvSpPr txBox="1">
            <a:spLocks noChangeArrowheads="1"/>
          </p:cNvSpPr>
          <p:nvPr/>
        </p:nvSpPr>
        <p:spPr bwMode="auto">
          <a:xfrm>
            <a:off x="6665913" y="4970463"/>
            <a:ext cx="1447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heatReady 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/ HeatTurnOn</a:t>
            </a:r>
          </a:p>
        </p:txBody>
      </p:sp>
      <p:grpSp>
        <p:nvGrpSpPr>
          <p:cNvPr id="1542208" name="Group 64"/>
          <p:cNvGrpSpPr>
            <a:grpSpLocks/>
          </p:cNvGrpSpPr>
          <p:nvPr/>
        </p:nvGrpSpPr>
        <p:grpSpPr bwMode="auto">
          <a:xfrm>
            <a:off x="5719763" y="1233488"/>
            <a:ext cx="304800" cy="292100"/>
            <a:chOff x="10120" y="7551"/>
            <a:chExt cx="480" cy="460"/>
          </a:xfrm>
        </p:grpSpPr>
        <p:sp>
          <p:nvSpPr>
            <p:cNvPr id="1542209" name="Oval 65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10" name="Oval 66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2211" name="Text Box 67"/>
          <p:cNvSpPr txBox="1">
            <a:spLocks noChangeArrowheads="1"/>
          </p:cNvSpPr>
          <p:nvPr/>
        </p:nvSpPr>
        <p:spPr bwMode="auto">
          <a:xfrm>
            <a:off x="4735513" y="3078163"/>
            <a:ext cx="13208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9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Temp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= Desired ]</a:t>
            </a:r>
          </a:p>
        </p:txBody>
      </p:sp>
      <p:sp>
        <p:nvSpPr>
          <p:cNvPr id="1542212" name="Text Box 68"/>
          <p:cNvSpPr txBox="1">
            <a:spLocks noChangeArrowheads="1"/>
          </p:cNvSpPr>
          <p:nvPr/>
        </p:nvSpPr>
        <p:spPr bwMode="auto">
          <a:xfrm>
            <a:off x="5853113" y="2544763"/>
            <a:ext cx="187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 Temp &lt; Desired ]</a:t>
            </a:r>
          </a:p>
        </p:txBody>
      </p:sp>
      <p:sp>
        <p:nvSpPr>
          <p:cNvPr id="1542213" name="Line 69"/>
          <p:cNvSpPr>
            <a:spLocks noChangeShapeType="1"/>
          </p:cNvSpPr>
          <p:nvPr/>
        </p:nvSpPr>
        <p:spPr bwMode="auto">
          <a:xfrm flipV="1">
            <a:off x="4900613" y="1452563"/>
            <a:ext cx="86360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142875"/>
            <a:ext cx="7758113" cy="646113"/>
          </a:xfrm>
        </p:spPr>
        <p:txBody>
          <a:bodyPr/>
          <a:lstStyle/>
          <a:p>
            <a:r>
              <a:rPr lang="en-US" altLang="en-US"/>
              <a:t>Parallel decomposition:</a:t>
            </a:r>
            <a:r>
              <a:rPr kumimoji="0" lang="en-US" altLang="en-US"/>
              <a:t>  concurrent behaviors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1266825"/>
            <a:ext cx="8882063" cy="497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Agents often control </a:t>
            </a:r>
            <a:r>
              <a:rPr lang="en-US" altLang="en-US" i="1"/>
              <a:t>multiple</a:t>
            </a:r>
            <a:r>
              <a:rPr lang="en-US" altLang="en-US"/>
              <a:t> items in parallel  </a:t>
            </a:r>
          </a:p>
          <a:p>
            <a:pPr>
              <a:lnSpc>
                <a:spcPct val="100000"/>
              </a:lnSpc>
            </a:pPr>
            <a:r>
              <a:rPr lang="en-US" altLang="en-US"/>
              <a:t>Problems with flat SM diagram ...</a:t>
            </a:r>
          </a:p>
          <a:p>
            <a:pPr lvl="1">
              <a:lnSpc>
                <a:spcPct val="100000"/>
              </a:lnSpc>
            </a:pPr>
            <a:r>
              <a:rPr lang="en-US" altLang="en-US" i="1"/>
              <a:t>N</a:t>
            </a:r>
            <a:r>
              <a:rPr lang="en-US" altLang="en-US"/>
              <a:t> item variables each with </a:t>
            </a:r>
            <a:r>
              <a:rPr lang="en-US" altLang="en-US" i="1"/>
              <a:t>M</a:t>
            </a:r>
            <a:r>
              <a:rPr lang="en-US" altLang="en-US"/>
              <a:t> values </a:t>
            </a:r>
            <a:r>
              <a:rPr lang="en-US" altLang="en-US">
                <a:solidFill>
                  <a:schemeClr val="tx2"/>
                </a:solidFill>
              </a:rPr>
              <a:t>=&gt;</a:t>
            </a:r>
            <a:r>
              <a:rPr lang="en-US" altLang="en-US"/>
              <a:t> </a:t>
            </a:r>
            <a:r>
              <a:rPr lang="fr-BE" altLang="en-US"/>
              <a:t>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i="1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/>
              <a:t>states !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same SM state mixing up different variables</a:t>
            </a:r>
          </a:p>
          <a:p>
            <a:pPr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Statechart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parallel composition of SM diagrams</a:t>
            </a:r>
            <a:endParaRPr lang="en-US" altLang="en-US" sz="1800"/>
          </a:p>
          <a:p>
            <a:pPr lvl="1">
              <a:lnSpc>
                <a:spcPct val="100000"/>
              </a:lnSpc>
            </a:pPr>
            <a:r>
              <a:rPr lang="en-US" altLang="en-US"/>
              <a:t>one per variable evolving in parallel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statechart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</a:t>
            </a:r>
            <a:r>
              <a:rPr lang="en-US" altLang="en-US"/>
              <a:t> =  aggregation of concurrent substates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each may be recursively decomposed sequentially (or in parallel)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from </a:t>
            </a:r>
            <a:r>
              <a:rPr lang="en-US" altLang="en-US" i="1"/>
              <a:t>M</a:t>
            </a:r>
            <a:r>
              <a:rPr lang="en-US" altLang="en-US" i="1" baseline="30000"/>
              <a:t>N</a:t>
            </a:r>
            <a:r>
              <a:rPr lang="en-US" altLang="en-US"/>
              <a:t> explicit SM states to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´</a:t>
            </a: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en-US"/>
              <a:t> </a:t>
            </a:r>
            <a:r>
              <a:rPr lang="fr-BE" altLang="en-US"/>
              <a:t> </a:t>
            </a:r>
            <a:r>
              <a:rPr lang="en-US" altLang="en-US"/>
              <a:t>statechart states !</a:t>
            </a:r>
          </a:p>
          <a:p>
            <a:pPr>
              <a:lnSpc>
                <a:spcPct val="100000"/>
              </a:lnSpc>
            </a:pPr>
            <a:r>
              <a:rPr lang="en-US" altLang="en-US"/>
              <a:t>Statechart trace =  sequence of successive aggregated SM states up to some point</a:t>
            </a:r>
          </a:p>
          <a:p>
            <a:pPr>
              <a:lnSpc>
                <a:spcPct val="100000"/>
              </a:lnSpc>
            </a:pPr>
            <a:r>
              <a:rPr lang="en-US" altLang="en-US"/>
              <a:t>Interleaving semantics: for 2 transitions firing in same state, one is taken after the other </a:t>
            </a:r>
            <a:r>
              <a:rPr lang="en-US" altLang="en-US" sz="2000"/>
              <a:t>(non-deterministic choice)</a:t>
            </a:r>
            <a:endParaRPr lang="en-US" altLang="en-US"/>
          </a:p>
        </p:txBody>
      </p:sp>
      <p:pic>
        <p:nvPicPr>
          <p:cNvPr id="1537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7463"/>
            <a:ext cx="957263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825" y="114300"/>
            <a:ext cx="6070600" cy="790575"/>
          </a:xfrm>
        </p:spPr>
        <p:txBody>
          <a:bodyPr/>
          <a:lstStyle/>
          <a:p>
            <a:r>
              <a:rPr kumimoji="0" lang="en-US" altLang="en-US"/>
              <a:t>Concurrent sub-states:  example</a:t>
            </a:r>
            <a:endParaRPr kumimoji="0" lang="en-US" altLang="en-US" sz="25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4775200"/>
            <a:ext cx="8867775" cy="1730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Trace example:</a:t>
            </a:r>
            <a:r>
              <a:rPr lang="en-US" altLang="en-US" sz="2000">
                <a:solidFill>
                  <a:srgbClr val="009999"/>
                </a:solidFill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kumimoji="0" lang="en-US" altLang="en-US" sz="2000">
                <a:latin typeface="Arial" pitchFamily="34" charset="0"/>
              </a:rPr>
              <a:t>   &lt; (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doorsClosed</a:t>
            </a:r>
            <a:r>
              <a:rPr kumimoji="0" lang="en-US" altLang="en-US" sz="2000">
                <a:latin typeface="Arial" pitchFamily="34" charset="0"/>
              </a:rPr>
              <a:t>,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trainStopped</a:t>
            </a:r>
            <a:r>
              <a:rPr kumimoji="0" lang="en-US" altLang="en-US" sz="2000">
                <a:latin typeface="Arial" pitchFamily="34" charset="0"/>
              </a:rPr>
              <a:t>);  (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doorsClosed</a:t>
            </a:r>
            <a:r>
              <a:rPr kumimoji="0" lang="en-US" altLang="en-US" sz="2000">
                <a:latin typeface="Arial" pitchFamily="34" charset="0"/>
              </a:rPr>
              <a:t>,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trainMoving</a:t>
            </a:r>
            <a:r>
              <a:rPr kumimoji="0" lang="en-US" altLang="en-US" sz="2000">
                <a:latin typeface="Arial" pitchFamily="34" charset="0"/>
              </a:rPr>
              <a:t>);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             </a:t>
            </a:r>
            <a:r>
              <a:rPr kumimoji="0" lang="fr-BE" altLang="en-US" sz="2000">
                <a:solidFill>
                  <a:srgbClr val="009999"/>
                </a:solidFill>
                <a:latin typeface="Arial" pitchFamily="34" charset="0"/>
              </a:rPr>
              <a:t>      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(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doorsClosed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,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trainStopped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);  (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doorsOpen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,</a:t>
            </a:r>
            <a:r>
              <a:rPr kumimoji="0" lang="en-US" altLang="en-US" sz="2000">
                <a:solidFill>
                  <a:srgbClr val="5F5F5F"/>
                </a:solidFill>
                <a:latin typeface="Arial" pitchFamily="34" charset="0"/>
              </a:rPr>
              <a:t> trainStopped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)</a:t>
            </a:r>
            <a:r>
              <a:rPr kumimoji="0" lang="en-US" altLang="en-US" sz="2000">
                <a:latin typeface="Arial" pitchFamily="34" charset="0"/>
              </a:rPr>
              <a:t> </a:t>
            </a:r>
            <a:r>
              <a:rPr kumimoji="0" lang="en-US" altLang="en-US" sz="2000">
                <a:solidFill>
                  <a:srgbClr val="009999"/>
                </a:solidFill>
                <a:latin typeface="Arial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en-US"/>
              <a:t>Model-checking tools can generate counterexample traces leading to violation of desired property  </a:t>
            </a:r>
            <a:r>
              <a:rPr lang="en-US" altLang="en-US" sz="1800"/>
              <a:t>(cf. </a:t>
            </a:r>
            <a:r>
              <a:rPr lang="fr-BE" altLang="en-US" sz="1800"/>
              <a:t>C</a:t>
            </a:r>
            <a:r>
              <a:rPr lang="en-US" altLang="en-US" sz="1800"/>
              <a:t>hap. 5)</a:t>
            </a:r>
            <a:endParaRPr lang="en-US" altLang="en-US" sz="2000"/>
          </a:p>
        </p:txBody>
      </p:sp>
      <p:graphicFrame>
        <p:nvGraphicFramePr>
          <p:cNvPr id="1538052" name="Object 4"/>
          <p:cNvGraphicFramePr>
            <a:graphicFrameLocks noChangeAspect="1"/>
          </p:cNvGraphicFramePr>
          <p:nvPr/>
        </p:nvGraphicFramePr>
        <p:xfrm flipH="1">
          <a:off x="225425" y="190500"/>
          <a:ext cx="12525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58" name="Clip" r:id="rId4" imgW="5096880" imgH="2642760" progId="MS_ClipArt_Gallery.2">
                  <p:embed/>
                </p:oleObj>
              </mc:Choice>
              <mc:Fallback>
                <p:oleObj name="Clip" r:id="rId4" imgW="5096880" imgH="2642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25425" y="190500"/>
                        <a:ext cx="12525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53" name="Object 5"/>
          <p:cNvGraphicFramePr>
            <a:graphicFrameLocks/>
          </p:cNvGraphicFramePr>
          <p:nvPr/>
        </p:nvGraphicFramePr>
        <p:xfrm>
          <a:off x="1930400" y="1081088"/>
          <a:ext cx="6015038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59" name="Picture" r:id="rId6" imgW="2880360" imgH="1729800" progId="Word.Picture.8">
                  <p:embed/>
                </p:oleObj>
              </mc:Choice>
              <mc:Fallback>
                <p:oleObj name="Picture" r:id="rId6" imgW="2880360" imgH="1729800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081088"/>
                        <a:ext cx="6015038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54" name="Line 6"/>
          <p:cNvSpPr>
            <a:spLocks noChangeShapeType="1"/>
          </p:cNvSpPr>
          <p:nvPr/>
        </p:nvSpPr>
        <p:spPr bwMode="auto">
          <a:xfrm flipH="1" flipV="1">
            <a:off x="1203325" y="2232025"/>
            <a:ext cx="777875" cy="59213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055" name="Rectangle 7"/>
          <p:cNvSpPr>
            <a:spLocks noChangeArrowheads="1"/>
          </p:cNvSpPr>
          <p:nvPr/>
        </p:nvSpPr>
        <p:spPr bwMode="auto">
          <a:xfrm>
            <a:off x="244475" y="1728788"/>
            <a:ext cx="14430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 i="1">
                <a:solidFill>
                  <a:schemeClr val="tx2"/>
                </a:solidFill>
                <a:effectLst/>
              </a:rPr>
              <a:t>parallel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 i="1">
                <a:solidFill>
                  <a:schemeClr val="tx2"/>
                </a:solidFill>
                <a:effectLst/>
              </a:rPr>
              <a:t>composition</a:t>
            </a:r>
          </a:p>
        </p:txBody>
      </p:sp>
      <p:sp>
        <p:nvSpPr>
          <p:cNvPr id="1538056" name="Rectangle 8"/>
          <p:cNvSpPr>
            <a:spLocks noChangeArrowheads="1"/>
          </p:cNvSpPr>
          <p:nvPr/>
        </p:nvSpPr>
        <p:spPr bwMode="auto">
          <a:xfrm>
            <a:off x="7710488" y="1708150"/>
            <a:ext cx="14430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>
                <a:solidFill>
                  <a:srgbClr val="5F5F5F"/>
                </a:solidFill>
                <a:effectLst/>
              </a:rPr>
              <a:t>variable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 i="1">
                <a:solidFill>
                  <a:srgbClr val="5F5F5F"/>
                </a:solidFill>
                <a:effectLst/>
              </a:rPr>
              <a:t>doorsState</a:t>
            </a:r>
            <a:endParaRPr lang="fr-BE" altLang="en-US" sz="1800" b="0">
              <a:solidFill>
                <a:srgbClr val="5F5F5F"/>
              </a:solidFill>
              <a:effectLst/>
            </a:endParaRPr>
          </a:p>
        </p:txBody>
      </p:sp>
      <p:sp>
        <p:nvSpPr>
          <p:cNvPr id="1538057" name="Rectangle 9"/>
          <p:cNvSpPr>
            <a:spLocks noChangeArrowheads="1"/>
          </p:cNvSpPr>
          <p:nvPr/>
        </p:nvSpPr>
        <p:spPr bwMode="auto">
          <a:xfrm>
            <a:off x="7704138" y="3230563"/>
            <a:ext cx="14430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>
                <a:solidFill>
                  <a:srgbClr val="5F5F5F"/>
                </a:solidFill>
                <a:effectLst/>
              </a:rPr>
              <a:t>variable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1800" b="0" i="1">
                <a:solidFill>
                  <a:srgbClr val="5F5F5F"/>
                </a:solidFill>
                <a:effectLst/>
              </a:rPr>
              <a:t>trainSpeed</a:t>
            </a:r>
            <a:endParaRPr lang="fr-BE" altLang="en-US" sz="1800" b="0">
              <a:solidFill>
                <a:srgbClr val="5F5F5F"/>
              </a:solidFill>
              <a:effectLst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7188"/>
            <a:ext cx="865346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Parallel decomposition: </a:t>
            </a:r>
            <a:br>
              <a:rPr lang="en-US" altLang="en-US"/>
            </a:br>
            <a:r>
              <a:rPr lang="en-US" altLang="en-US"/>
              <a:t>semantic rules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/>
          <a:lstStyle/>
          <a:p>
            <a:r>
              <a:rPr lang="en-US" altLang="en-US"/>
              <a:t>The object instance is in super-state iff it is in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each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of</a:t>
            </a:r>
            <a:r>
              <a:rPr lang="en-US" altLang="en-US"/>
              <a:t> the nested concurrent sub-states</a:t>
            </a:r>
            <a:endParaRPr lang="en-US" altLang="en-US" sz="200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altLang="en-US"/>
              <a:t>Every incoming or outgoing transition of super-state is propagated to each concurrent sub-state ...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fr-BE" altLang="en-US" sz="2000"/>
              <a:t>for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incoming transition</a:t>
            </a:r>
            <a:r>
              <a:rPr lang="en-US" altLang="en-US" sz="2000"/>
              <a:t>:  when it fires, an implicit transition </a:t>
            </a:r>
            <a:r>
              <a:rPr lang="en-US" altLang="en-US" sz="2000" i="1"/>
              <a:t>to</a:t>
            </a:r>
            <a:r>
              <a:rPr lang="en-US" altLang="en-US" sz="2000"/>
              <a:t> each concurrent substate is simultaneously fired (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FORK</a:t>
            </a:r>
            <a:r>
              <a:rPr lang="en-US" altLang="en-US" sz="2000"/>
              <a:t> mechanism)</a:t>
            </a:r>
          </a:p>
          <a:p>
            <a:pPr lvl="1">
              <a:lnSpc>
                <a:spcPct val="140000"/>
              </a:lnSpc>
              <a:spcBef>
                <a:spcPct val="15000"/>
              </a:spcBef>
            </a:pPr>
            <a:r>
              <a:rPr lang="fr-BE" altLang="en-US" sz="2000"/>
              <a:t>for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outgoing transition</a:t>
            </a:r>
            <a:r>
              <a:rPr lang="en-US" altLang="en-US" sz="2000"/>
              <a:t>: </a:t>
            </a:r>
          </a:p>
          <a:p>
            <a:pPr lvl="2"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no label</a:t>
            </a:r>
            <a:r>
              <a:rPr lang="en-US" altLang="en-US"/>
              <a:t>:  fires when implicit transitions </a:t>
            </a:r>
            <a:r>
              <a:rPr lang="en-US" altLang="en-US" i="1"/>
              <a:t>from</a:t>
            </a:r>
            <a:r>
              <a:rPr lang="en-US" altLang="en-US"/>
              <a:t> all concurrent substates were fired (in whatever order,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JOIN</a:t>
            </a:r>
            <a:r>
              <a:rPr lang="en-US" altLang="en-US"/>
              <a:t> mechanism)</a:t>
            </a:r>
          </a:p>
          <a:p>
            <a:pPr lvl="2"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label</a:t>
            </a:r>
            <a:r>
              <a:rPr lang="en-US" altLang="en-US"/>
              <a:t>:  fires when event in label occurs with guard being true (forcing exit from all concurrent sub-states)</a:t>
            </a:r>
          </a:p>
        </p:txBody>
      </p:sp>
      <p:pic>
        <p:nvPicPr>
          <p:cNvPr id="1544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7463"/>
            <a:ext cx="957263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Fork / Join mechanisms:  example</a:t>
            </a:r>
          </a:p>
        </p:txBody>
      </p:sp>
      <p:pic>
        <p:nvPicPr>
          <p:cNvPr id="1547268" name="Picture 4" descr="C:\Program Files\Common Files\Microsoft Shared\Clipart\cagcat50\bs0050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006725"/>
            <a:ext cx="938212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7270" name="AutoShape 6"/>
          <p:cNvSpPr>
            <a:spLocks noChangeArrowheads="1"/>
          </p:cNvSpPr>
          <p:nvPr/>
        </p:nvSpPr>
        <p:spPr bwMode="auto">
          <a:xfrm>
            <a:off x="1720850" y="1519238"/>
            <a:ext cx="1346200" cy="698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Processing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Transaction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1" name="Line 7"/>
          <p:cNvSpPr>
            <a:spLocks noChangeShapeType="1"/>
          </p:cNvSpPr>
          <p:nvPr/>
        </p:nvSpPr>
        <p:spPr bwMode="auto">
          <a:xfrm>
            <a:off x="1327150" y="1862138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2" name="Line 8"/>
          <p:cNvSpPr>
            <a:spLocks noChangeShapeType="1"/>
          </p:cNvSpPr>
          <p:nvPr/>
        </p:nvSpPr>
        <p:spPr bwMode="auto">
          <a:xfrm>
            <a:off x="2266950" y="2243138"/>
            <a:ext cx="1079500" cy="1676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3" name="Text Box 9"/>
          <p:cNvSpPr txBox="1">
            <a:spLocks noChangeArrowheads="1"/>
          </p:cNvSpPr>
          <p:nvPr/>
        </p:nvSpPr>
        <p:spPr bwMode="auto">
          <a:xfrm>
            <a:off x="2609850" y="2598738"/>
            <a:ext cx="62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Ok</a:t>
            </a:r>
          </a:p>
        </p:txBody>
      </p:sp>
      <p:sp>
        <p:nvSpPr>
          <p:cNvPr id="1547274" name="Text Box 10"/>
          <p:cNvSpPr txBox="1">
            <a:spLocks noChangeArrowheads="1"/>
          </p:cNvSpPr>
          <p:nvPr/>
        </p:nvSpPr>
        <p:spPr bwMode="auto">
          <a:xfrm>
            <a:off x="857250" y="1620838"/>
            <a:ext cx="469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5" name="AutoShape 11"/>
          <p:cNvSpPr>
            <a:spLocks noChangeArrowheads="1"/>
          </p:cNvSpPr>
          <p:nvPr/>
        </p:nvSpPr>
        <p:spPr bwMode="auto">
          <a:xfrm>
            <a:off x="6584950" y="1481138"/>
            <a:ext cx="12192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Welcome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6" name="Line 12"/>
          <p:cNvSpPr>
            <a:spLocks noChangeShapeType="1"/>
          </p:cNvSpPr>
          <p:nvPr/>
        </p:nvSpPr>
        <p:spPr bwMode="auto">
          <a:xfrm flipH="1">
            <a:off x="6280150" y="2116138"/>
            <a:ext cx="927100" cy="1892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7" name="AutoShape 13"/>
          <p:cNvSpPr>
            <a:spLocks noChangeArrowheads="1"/>
          </p:cNvSpPr>
          <p:nvPr/>
        </p:nvSpPr>
        <p:spPr bwMode="auto">
          <a:xfrm>
            <a:off x="3409950" y="2395538"/>
            <a:ext cx="2844800" cy="2806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    ClosingSession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78" name="Line 14"/>
          <p:cNvSpPr>
            <a:spLocks noChangeShapeType="1"/>
          </p:cNvSpPr>
          <p:nvPr/>
        </p:nvSpPr>
        <p:spPr bwMode="auto">
          <a:xfrm>
            <a:off x="3448050" y="2871788"/>
            <a:ext cx="2819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79" name="Line 15"/>
          <p:cNvSpPr>
            <a:spLocks noChangeShapeType="1"/>
          </p:cNvSpPr>
          <p:nvPr/>
        </p:nvSpPr>
        <p:spPr bwMode="auto">
          <a:xfrm flipV="1">
            <a:off x="3435350" y="4002088"/>
            <a:ext cx="2781300" cy="12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80" name="Line 16"/>
          <p:cNvSpPr>
            <a:spLocks noChangeShapeType="1"/>
          </p:cNvSpPr>
          <p:nvPr/>
        </p:nvSpPr>
        <p:spPr bwMode="auto">
          <a:xfrm>
            <a:off x="3689350" y="353853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81" name="Oval 17"/>
          <p:cNvSpPr>
            <a:spLocks noChangeArrowheads="1"/>
          </p:cNvSpPr>
          <p:nvPr/>
        </p:nvSpPr>
        <p:spPr bwMode="auto">
          <a:xfrm>
            <a:off x="3498850" y="3451225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7282" name="AutoShape 18"/>
          <p:cNvSpPr>
            <a:spLocks noChangeArrowheads="1"/>
          </p:cNvSpPr>
          <p:nvPr/>
        </p:nvSpPr>
        <p:spPr bwMode="auto">
          <a:xfrm>
            <a:off x="4051300" y="3265488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Money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Given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83" name="Line 19"/>
          <p:cNvSpPr>
            <a:spLocks noChangeShapeType="1"/>
          </p:cNvSpPr>
          <p:nvPr/>
        </p:nvSpPr>
        <p:spPr bwMode="auto">
          <a:xfrm flipV="1">
            <a:off x="4997450" y="3551238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7284" name="Group 20"/>
          <p:cNvGrpSpPr>
            <a:grpSpLocks/>
          </p:cNvGrpSpPr>
          <p:nvPr/>
        </p:nvGrpSpPr>
        <p:grpSpPr bwMode="auto">
          <a:xfrm>
            <a:off x="5588000" y="3414713"/>
            <a:ext cx="304800" cy="292100"/>
            <a:chOff x="10120" y="7551"/>
            <a:chExt cx="480" cy="460"/>
          </a:xfrm>
        </p:grpSpPr>
        <p:sp>
          <p:nvSpPr>
            <p:cNvPr id="1547285" name="Oval 21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86" name="Oval 22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7287" name="Line 23"/>
          <p:cNvSpPr>
            <a:spLocks noChangeShapeType="1"/>
          </p:cNvSpPr>
          <p:nvPr/>
        </p:nvSpPr>
        <p:spPr bwMode="auto">
          <a:xfrm flipV="1">
            <a:off x="3714750" y="4821238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288" name="Oval 24"/>
          <p:cNvSpPr>
            <a:spLocks noChangeArrowheads="1"/>
          </p:cNvSpPr>
          <p:nvPr/>
        </p:nvSpPr>
        <p:spPr bwMode="auto">
          <a:xfrm>
            <a:off x="3536950" y="4733925"/>
            <a:ext cx="177800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7289" name="AutoShape 25"/>
          <p:cNvSpPr>
            <a:spLocks noChangeArrowheads="1"/>
          </p:cNvSpPr>
          <p:nvPr/>
        </p:nvSpPr>
        <p:spPr bwMode="auto">
          <a:xfrm>
            <a:off x="4089400" y="4510088"/>
            <a:ext cx="1003300" cy="584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Card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Ejected</a:t>
            </a:r>
          </a:p>
          <a:p>
            <a:pPr algn="l">
              <a:spcBef>
                <a:spcPct val="0"/>
              </a:spcBef>
            </a:pPr>
            <a:endParaRPr lang="fr-BE" altLang="en-US" sz="1000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290" name="Line 26"/>
          <p:cNvSpPr>
            <a:spLocks noChangeShapeType="1"/>
          </p:cNvSpPr>
          <p:nvPr/>
        </p:nvSpPr>
        <p:spPr bwMode="auto">
          <a:xfrm flipV="1">
            <a:off x="5111750" y="484663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7291" name="Group 27"/>
          <p:cNvGrpSpPr>
            <a:grpSpLocks/>
          </p:cNvGrpSpPr>
          <p:nvPr/>
        </p:nvGrpSpPr>
        <p:grpSpPr bwMode="auto">
          <a:xfrm>
            <a:off x="5715000" y="4710113"/>
            <a:ext cx="304800" cy="292100"/>
            <a:chOff x="10120" y="7551"/>
            <a:chExt cx="480" cy="460"/>
          </a:xfrm>
        </p:grpSpPr>
        <p:sp>
          <p:nvSpPr>
            <p:cNvPr id="1547292" name="Oval 28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293" name="Oval 29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7294" name="Text Box 30"/>
          <p:cNvSpPr txBox="1">
            <a:spLocks noChangeArrowheads="1"/>
          </p:cNvSpPr>
          <p:nvPr/>
        </p:nvSpPr>
        <p:spPr bwMode="auto">
          <a:xfrm>
            <a:off x="3422650" y="2865438"/>
            <a:ext cx="1409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GivingMoney</a:t>
            </a:r>
            <a:endParaRPr lang="fr-BE" altLang="en-US" sz="1000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47295" name="Text Box 31"/>
          <p:cNvSpPr txBox="1">
            <a:spLocks noChangeArrowheads="1"/>
          </p:cNvSpPr>
          <p:nvPr/>
        </p:nvSpPr>
        <p:spPr bwMode="auto">
          <a:xfrm>
            <a:off x="3460750" y="4071938"/>
            <a:ext cx="1371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EjectingCard</a:t>
            </a:r>
          </a:p>
        </p:txBody>
      </p:sp>
      <p:sp>
        <p:nvSpPr>
          <p:cNvPr id="1547296" name="Text Box 32"/>
          <p:cNvSpPr txBox="1">
            <a:spLocks noChangeArrowheads="1"/>
          </p:cNvSpPr>
          <p:nvPr/>
        </p:nvSpPr>
        <p:spPr bwMode="auto">
          <a:xfrm>
            <a:off x="5059363" y="4364038"/>
            <a:ext cx="7556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card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Taken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7297" name="Text Box 33"/>
          <p:cNvSpPr txBox="1">
            <a:spLocks noChangeArrowheads="1"/>
          </p:cNvSpPr>
          <p:nvPr/>
        </p:nvSpPr>
        <p:spPr bwMode="auto">
          <a:xfrm>
            <a:off x="4921250" y="3043238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money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Taken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cs typeface="Times New Roman" pitchFamily="18" charset="0"/>
              </a:rPr>
              <a:t>Modeling instance behaviors</a:t>
            </a:r>
            <a:r>
              <a:rPr kumimoji="0" lang="en-US" altLang="en-US"/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cs typeface="Times New Roman" pitchFamily="18" charset="0"/>
              </a:rPr>
              <a:t>Scenarios as UML sequence diagrams</a:t>
            </a:r>
            <a:r>
              <a:rPr kumimoji="0" lang="en-US" altLang="en-US" sz="2000"/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cs typeface="Times New Roman" pitchFamily="18" charset="0"/>
              </a:rPr>
              <a:t>Scenario refinement: </a:t>
            </a:r>
            <a:r>
              <a:rPr kumimoji="0" lang="fr-BE" altLang="en-US" sz="2000">
                <a:cs typeface="Times New Roman" pitchFamily="18" charset="0"/>
              </a:rPr>
              <a:t> </a:t>
            </a:r>
            <a:r>
              <a:rPr kumimoji="0" lang="en-US" altLang="en-US" sz="2000">
                <a:cs typeface="Times New Roman" pitchFamily="18" charset="0"/>
              </a:rPr>
              <a:t>episodes and agent decomposition</a:t>
            </a:r>
            <a:r>
              <a:rPr kumimoji="0" lang="en-US" altLang="en-US" sz="2000"/>
              <a:t> </a:t>
            </a:r>
            <a:endParaRPr kumimoji="0" lang="en-US" altLang="en-US"/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Modeling class behaviors</a:t>
            </a:r>
            <a:r>
              <a:rPr kumimoji="0" lang="en-US" altLang="en-US"/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cs typeface="Times New Roman" pitchFamily="18" charset="0"/>
              </a:rPr>
              <a:t>State machines as UML state diagrams</a:t>
            </a:r>
            <a:endParaRPr kumimoji="0" lang="en-US" altLang="en-US" sz="2000"/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cs typeface="Times New Roman" pitchFamily="18" charset="0"/>
              </a:rPr>
              <a:t> </a:t>
            </a:r>
            <a:r>
              <a:rPr kumimoji="0" lang="en-US" altLang="en-US" sz="2000">
                <a:cs typeface="Times New Roman" pitchFamily="18" charset="0"/>
              </a:rPr>
              <a:t>sequential </a:t>
            </a:r>
            <a:r>
              <a:rPr kumimoji="0" lang="fr-BE" altLang="en-US" sz="2000">
                <a:cs typeface="Times New Roman" pitchFamily="18" charset="0"/>
              </a:rPr>
              <a:t>&amp;</a:t>
            </a:r>
            <a:r>
              <a:rPr kumimoji="0" lang="en-US" altLang="en-US" sz="2000">
                <a:cs typeface="Times New Roman" pitchFamily="18" charset="0"/>
              </a:rPr>
              <a:t> concurrent substates</a:t>
            </a:r>
            <a:r>
              <a:rPr kumimoji="0" lang="en-US" altLang="en-US" sz="2000"/>
              <a:t> </a:t>
            </a:r>
          </a:p>
          <a:p>
            <a:pPr>
              <a:lnSpc>
                <a:spcPct val="12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Decorating scenarios with </a:t>
            </a:r>
            <a:r>
              <a:rPr kumimoji="0" lang="fr-BE" altLang="en-US" sz="2000">
                <a:cs typeface="Times New Roman" pitchFamily="18" charset="0"/>
              </a:rPr>
              <a:t>explicit </a:t>
            </a:r>
            <a:r>
              <a:rPr kumimoji="0" lang="en-US" altLang="en-US" sz="2000">
                <a:cs typeface="Times New Roman" pitchFamily="18" charset="0"/>
              </a:rPr>
              <a:t>state conditions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state machines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goals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65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65701" name="Object 5"/>
          <p:cNvGraphicFramePr>
            <a:graphicFrameLocks noChangeAspect="1"/>
          </p:cNvGraphicFramePr>
          <p:nvPr/>
        </p:nvGraphicFramePr>
        <p:xfrm>
          <a:off x="4789488" y="11017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07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017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57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65703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08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5704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09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5705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15900"/>
            <a:ext cx="487362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487363"/>
            <a:ext cx="8653462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Initial </a:t>
            </a:r>
            <a:r>
              <a:rPr lang="en-US" altLang="en-US" sz="2400"/>
              <a:t>and</a:t>
            </a:r>
            <a:r>
              <a:rPr lang="en-US" altLang="en-US"/>
              <a:t> final substates </a:t>
            </a:r>
            <a:br>
              <a:rPr lang="en-US" altLang="en-US"/>
            </a:br>
            <a:r>
              <a:rPr lang="en-US" altLang="en-US"/>
              <a:t>in concurrent diagrams</a:t>
            </a:r>
          </a:p>
        </p:txBody>
      </p:sp>
      <p:graphicFrame>
        <p:nvGraphicFramePr>
          <p:cNvPr id="1548292" name="Object 4"/>
          <p:cNvGraphicFramePr>
            <a:graphicFrameLocks/>
          </p:cNvGraphicFramePr>
          <p:nvPr/>
        </p:nvGraphicFramePr>
        <p:xfrm>
          <a:off x="128588" y="2362200"/>
          <a:ext cx="89217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93" name="Picture" r:id="rId4" imgW="5940360" imgH="1099080" progId="Word.Picture.8">
                  <p:embed/>
                </p:oleObj>
              </mc:Choice>
              <mc:Fallback>
                <p:oleObj name="Picture" r:id="rId4" imgW="5940360" imgH="1099080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362200"/>
                        <a:ext cx="89217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4313"/>
            <a:ext cx="823595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/>
              <a:t>Combining parallel </a:t>
            </a:r>
            <a:r>
              <a:rPr lang="fr-BE" altLang="en-US" sz="2600"/>
              <a:t>&amp;</a:t>
            </a:r>
            <a:r>
              <a:rPr lang="en-US" altLang="en-US" sz="2600"/>
              <a:t> sequential decomposition: </a:t>
            </a:r>
            <a:br>
              <a:rPr lang="en-US" altLang="en-US" sz="2600"/>
            </a:br>
            <a:r>
              <a:rPr lang="en-US" altLang="en-US" sz="2600"/>
              <a:t>guidelines for manageable diagrams</a:t>
            </a:r>
            <a:endParaRPr lang="en-US" altLang="en-US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60475"/>
            <a:ext cx="8634413" cy="5210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Introduce </a:t>
            </a:r>
            <a:r>
              <a:rPr lang="en-US" altLang="en-US" sz="2000" i="1"/>
              <a:t>sequential</a:t>
            </a:r>
            <a:r>
              <a:rPr lang="en-US" altLang="en-US" sz="2000"/>
              <a:t> sub-states for ... 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/>
              <a:t>refining complex, coarse-grained states</a:t>
            </a:r>
            <a:endParaRPr lang="fr-BE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Introduce </a:t>
            </a:r>
            <a:r>
              <a:rPr lang="en-US" altLang="en-US" sz="2000" i="1"/>
              <a:t>concurrent</a:t>
            </a:r>
            <a:r>
              <a:rPr lang="en-US" altLang="en-US" sz="2000"/>
              <a:t> states for 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/>
              <a:t>state variables controlled by different agents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different state variables controlled by same agent</a:t>
            </a:r>
            <a:endParaRPr lang="fr-BE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common events triggering multiple independent transitions</a:t>
            </a:r>
            <a:endParaRPr lang="fr-BE" altLang="en-US" sz="200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2000"/>
              <a:t>Insert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z="2000"/>
              <a:t>initial sub-state in each concurrent diagram, with outgoing transition </a:t>
            </a:r>
            <a:r>
              <a:rPr lang="en-US" altLang="en-US" sz="2000" i="1"/>
              <a:t>to</a:t>
            </a:r>
            <a:r>
              <a:rPr lang="en-US" altLang="en-US" sz="2000"/>
              <a:t> desired state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sz="2000"/>
              <a:t>final sub-state in each concurrent diagram, with incoming transition </a:t>
            </a:r>
            <a:r>
              <a:rPr lang="en-US" altLang="en-US" sz="2000" i="1"/>
              <a:t>from </a:t>
            </a:r>
            <a:r>
              <a:rPr lang="en-US" altLang="en-US" sz="2000"/>
              <a:t>desired state</a:t>
            </a:r>
          </a:p>
          <a:p>
            <a:pPr>
              <a:lnSpc>
                <a:spcPct val="100000"/>
              </a:lnSpc>
            </a:pPr>
            <a:r>
              <a:rPr lang="en-US" altLang="en-US" sz="2000"/>
              <a:t>Avoid “spaghetti” diagrams where </a:t>
            </a:r>
            <a:r>
              <a:rPr lang="fr-BE" altLang="en-US" sz="2000"/>
              <a:t>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sz="2000"/>
              <a:t>transitions connect</a:t>
            </a:r>
            <a:r>
              <a:rPr lang="fr-BE" altLang="en-US" sz="2000"/>
              <a:t>ing</a:t>
            </a:r>
            <a:r>
              <a:rPr lang="en-US" altLang="en-US" sz="2000"/>
              <a:t> sequential sub-states of a concurrent state to sequential sub-states of </a:t>
            </a:r>
            <a:r>
              <a:rPr lang="en-US" altLang="en-US" sz="2000" i="1"/>
              <a:t>other</a:t>
            </a:r>
            <a:r>
              <a:rPr lang="en-US" altLang="en-US" sz="2000"/>
              <a:t> concurrent states (or </a:t>
            </a:r>
            <a:r>
              <a:rPr lang="fr-BE" altLang="en-US" sz="2000"/>
              <a:t>to </a:t>
            </a:r>
            <a:r>
              <a:rPr lang="en-US" altLang="en-US" sz="2000"/>
              <a:t>outer super-states)</a:t>
            </a:r>
          </a:p>
        </p:txBody>
      </p:sp>
      <p:pic>
        <p:nvPicPr>
          <p:cNvPr id="1546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6363"/>
            <a:ext cx="63658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14300"/>
            <a:ext cx="7404100" cy="762000"/>
          </a:xfrm>
        </p:spPr>
        <p:txBody>
          <a:bodyPr/>
          <a:lstStyle/>
          <a:p>
            <a:r>
              <a:rPr lang="en-US" altLang="en-US" sz="2600"/>
              <a:t>Parallel &amp; sequential decomposition:  example</a:t>
            </a:r>
            <a:endParaRPr lang="en-US" altLang="en-US" sz="2400"/>
          </a:p>
        </p:txBody>
      </p:sp>
      <p:pic>
        <p:nvPicPr>
          <p:cNvPr id="1545220" name="Picture 4" descr="C:\Program Files\Common Files\Microsoft Shared\Clipart\cagcat50\bs0050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68513"/>
            <a:ext cx="938213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5223" name="Text Box 7"/>
          <p:cNvSpPr txBox="1">
            <a:spLocks noChangeArrowheads="1"/>
          </p:cNvSpPr>
          <p:nvPr/>
        </p:nvSpPr>
        <p:spPr bwMode="auto">
          <a:xfrm>
            <a:off x="1449388" y="3136900"/>
            <a:ext cx="1519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Maintenance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Request</a:t>
            </a:r>
          </a:p>
        </p:txBody>
      </p:sp>
      <p:sp>
        <p:nvSpPr>
          <p:cNvPr id="1545224" name="Text Box 8"/>
          <p:cNvSpPr txBox="1">
            <a:spLocks noChangeArrowheads="1"/>
          </p:cNvSpPr>
          <p:nvPr/>
        </p:nvSpPr>
        <p:spPr bwMode="auto">
          <a:xfrm>
            <a:off x="3824288" y="1590675"/>
            <a:ext cx="15144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CardInsertion</a:t>
            </a:r>
          </a:p>
        </p:txBody>
      </p:sp>
      <p:sp>
        <p:nvSpPr>
          <p:cNvPr id="1545225" name="AutoShape 9"/>
          <p:cNvSpPr>
            <a:spLocks noChangeArrowheads="1"/>
          </p:cNvSpPr>
          <p:nvPr/>
        </p:nvSpPr>
        <p:spPr bwMode="auto">
          <a:xfrm>
            <a:off x="2733675" y="1643063"/>
            <a:ext cx="984250" cy="5857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Idle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26" name="AutoShape 10"/>
          <p:cNvSpPr>
            <a:spLocks noChangeArrowheads="1"/>
          </p:cNvSpPr>
          <p:nvPr/>
        </p:nvSpPr>
        <p:spPr bwMode="auto">
          <a:xfrm>
            <a:off x="5357813" y="995363"/>
            <a:ext cx="2859087" cy="31797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Active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27" name="Line 11"/>
          <p:cNvSpPr>
            <a:spLocks noChangeShapeType="1"/>
          </p:cNvSpPr>
          <p:nvPr/>
        </p:nvSpPr>
        <p:spPr bwMode="auto">
          <a:xfrm flipV="1">
            <a:off x="3729038" y="2098675"/>
            <a:ext cx="164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28" name="Text Box 12"/>
          <p:cNvSpPr txBox="1">
            <a:spLocks noChangeArrowheads="1"/>
          </p:cNvSpPr>
          <p:nvPr/>
        </p:nvSpPr>
        <p:spPr bwMode="auto">
          <a:xfrm>
            <a:off x="3902075" y="2138363"/>
            <a:ext cx="14509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Cancellation</a:t>
            </a:r>
          </a:p>
        </p:txBody>
      </p:sp>
      <p:sp>
        <p:nvSpPr>
          <p:cNvPr id="1545229" name="Line 13"/>
          <p:cNvSpPr>
            <a:spLocks noChangeShapeType="1"/>
          </p:cNvSpPr>
          <p:nvPr/>
        </p:nvSpPr>
        <p:spPr bwMode="auto">
          <a:xfrm flipV="1">
            <a:off x="3741738" y="1892300"/>
            <a:ext cx="162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30" name="AutoShape 14"/>
          <p:cNvSpPr>
            <a:spLocks noChangeArrowheads="1"/>
          </p:cNvSpPr>
          <p:nvPr/>
        </p:nvSpPr>
        <p:spPr bwMode="auto">
          <a:xfrm>
            <a:off x="6224588" y="1395413"/>
            <a:ext cx="1230312" cy="3571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Validating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31" name="Oval 15"/>
          <p:cNvSpPr>
            <a:spLocks noChangeArrowheads="1"/>
          </p:cNvSpPr>
          <p:nvPr/>
        </p:nvSpPr>
        <p:spPr bwMode="auto">
          <a:xfrm>
            <a:off x="7772400" y="1223963"/>
            <a:ext cx="163513" cy="1397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232" name="Line 16"/>
          <p:cNvSpPr>
            <a:spLocks noChangeShapeType="1"/>
          </p:cNvSpPr>
          <p:nvPr/>
        </p:nvSpPr>
        <p:spPr bwMode="auto">
          <a:xfrm flipH="1">
            <a:off x="7467600" y="1319213"/>
            <a:ext cx="315913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33" name="AutoShape 17"/>
          <p:cNvSpPr>
            <a:spLocks noChangeArrowheads="1"/>
          </p:cNvSpPr>
          <p:nvPr/>
        </p:nvSpPr>
        <p:spPr bwMode="auto">
          <a:xfrm>
            <a:off x="6518275" y="2779713"/>
            <a:ext cx="1317625" cy="3889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Processing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34" name="Text Box 18"/>
          <p:cNvSpPr txBox="1">
            <a:spLocks noChangeArrowheads="1"/>
          </p:cNvSpPr>
          <p:nvPr/>
        </p:nvSpPr>
        <p:spPr bwMode="auto">
          <a:xfrm>
            <a:off x="6716713" y="2336800"/>
            <a:ext cx="1050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Selection</a:t>
            </a:r>
          </a:p>
        </p:txBody>
      </p:sp>
      <p:sp>
        <p:nvSpPr>
          <p:cNvPr id="1545235" name="Text Box 19"/>
          <p:cNvSpPr txBox="1">
            <a:spLocks noChangeArrowheads="1"/>
          </p:cNvSpPr>
          <p:nvPr/>
        </p:nvSpPr>
        <p:spPr bwMode="auto">
          <a:xfrm>
            <a:off x="5603875" y="1724025"/>
            <a:ext cx="960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OK-card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36" name="Line 20"/>
          <p:cNvSpPr>
            <a:spLocks noChangeShapeType="1"/>
          </p:cNvSpPr>
          <p:nvPr/>
        </p:nvSpPr>
        <p:spPr bwMode="auto">
          <a:xfrm flipH="1">
            <a:off x="6119813" y="1773238"/>
            <a:ext cx="655637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37" name="Line 21"/>
          <p:cNvSpPr>
            <a:spLocks noChangeShapeType="1"/>
          </p:cNvSpPr>
          <p:nvPr/>
        </p:nvSpPr>
        <p:spPr bwMode="auto">
          <a:xfrm flipH="1" flipV="1">
            <a:off x="6564313" y="2465388"/>
            <a:ext cx="574675" cy="303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38" name="AutoShape 22"/>
          <p:cNvSpPr>
            <a:spLocks noChangeArrowheads="1"/>
          </p:cNvSpPr>
          <p:nvPr/>
        </p:nvSpPr>
        <p:spPr bwMode="auto">
          <a:xfrm>
            <a:off x="5616575" y="2119313"/>
            <a:ext cx="1123950" cy="3571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Selecting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39" name="Text Box 23"/>
          <p:cNvSpPr txBox="1">
            <a:spLocks noChangeArrowheads="1"/>
          </p:cNvSpPr>
          <p:nvPr/>
        </p:nvSpPr>
        <p:spPr bwMode="auto">
          <a:xfrm>
            <a:off x="7021513" y="1027113"/>
            <a:ext cx="914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KO-card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40" name="Line 24"/>
          <p:cNvSpPr>
            <a:spLocks noChangeShapeType="1"/>
          </p:cNvSpPr>
          <p:nvPr/>
        </p:nvSpPr>
        <p:spPr bwMode="auto">
          <a:xfrm flipH="1" flipV="1">
            <a:off x="6261100" y="2487613"/>
            <a:ext cx="492125" cy="26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41" name="Text Box 25"/>
          <p:cNvSpPr txBox="1">
            <a:spLocks noChangeArrowheads="1"/>
          </p:cNvSpPr>
          <p:nvPr/>
        </p:nvSpPr>
        <p:spPr bwMode="auto">
          <a:xfrm>
            <a:off x="5365750" y="2574925"/>
            <a:ext cx="1152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[Continue]</a:t>
            </a:r>
          </a:p>
        </p:txBody>
      </p:sp>
      <p:sp>
        <p:nvSpPr>
          <p:cNvPr id="1545242" name="Text Box 26"/>
          <p:cNvSpPr txBox="1">
            <a:spLocks noChangeArrowheads="1"/>
          </p:cNvSpPr>
          <p:nvPr/>
        </p:nvSpPr>
        <p:spPr bwMode="auto">
          <a:xfrm>
            <a:off x="5721350" y="3179763"/>
            <a:ext cx="16049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1600">
                <a:solidFill>
                  <a:schemeClr val="tx1"/>
                </a:solidFill>
                <a:effectLst/>
                <a:latin typeface="Arial" pitchFamily="34" charset="0"/>
              </a:rPr>
              <a:t>not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Continue]</a:t>
            </a:r>
          </a:p>
        </p:txBody>
      </p:sp>
      <p:sp>
        <p:nvSpPr>
          <p:cNvPr id="1545243" name="AutoShape 27"/>
          <p:cNvSpPr>
            <a:spLocks noChangeArrowheads="1"/>
          </p:cNvSpPr>
          <p:nvPr/>
        </p:nvSpPr>
        <p:spPr bwMode="auto">
          <a:xfrm>
            <a:off x="7104063" y="3482975"/>
            <a:ext cx="1016000" cy="3571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Printing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44" name="Line 28"/>
          <p:cNvSpPr>
            <a:spLocks noChangeShapeType="1"/>
          </p:cNvSpPr>
          <p:nvPr/>
        </p:nvSpPr>
        <p:spPr bwMode="auto">
          <a:xfrm flipH="1" flipV="1">
            <a:off x="7138988" y="3168650"/>
            <a:ext cx="50323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45" name="Freeform 29"/>
          <p:cNvSpPr>
            <a:spLocks/>
          </p:cNvSpPr>
          <p:nvPr/>
        </p:nvSpPr>
        <p:spPr bwMode="auto">
          <a:xfrm>
            <a:off x="3578225" y="2292350"/>
            <a:ext cx="3830638" cy="2044700"/>
          </a:xfrm>
          <a:custGeom>
            <a:avLst/>
            <a:gdLst>
              <a:gd name="T0" fmla="*/ 0 w 6680"/>
              <a:gd name="T1" fmla="*/ 0 h 3937"/>
              <a:gd name="T2" fmla="*/ 620 w 6680"/>
              <a:gd name="T3" fmla="*/ 1740 h 3937"/>
              <a:gd name="T4" fmla="*/ 2480 w 6680"/>
              <a:gd name="T5" fmla="*/ 3420 h 3937"/>
              <a:gd name="T6" fmla="*/ 4640 w 6680"/>
              <a:gd name="T7" fmla="*/ 3860 h 3937"/>
              <a:gd name="T8" fmla="*/ 6680 w 6680"/>
              <a:gd name="T9" fmla="*/ 2960 h 3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0" h="3937">
                <a:moveTo>
                  <a:pt x="0" y="0"/>
                </a:moveTo>
                <a:cubicBezTo>
                  <a:pt x="103" y="585"/>
                  <a:pt x="207" y="1170"/>
                  <a:pt x="620" y="1740"/>
                </a:cubicBezTo>
                <a:cubicBezTo>
                  <a:pt x="1033" y="2310"/>
                  <a:pt x="1810" y="3067"/>
                  <a:pt x="2480" y="3420"/>
                </a:cubicBezTo>
                <a:cubicBezTo>
                  <a:pt x="3150" y="3773"/>
                  <a:pt x="3940" y="3937"/>
                  <a:pt x="4640" y="3860"/>
                </a:cubicBezTo>
                <a:cubicBezTo>
                  <a:pt x="5340" y="3783"/>
                  <a:pt x="6010" y="3371"/>
                  <a:pt x="6680" y="296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46" name="Text Box 30"/>
          <p:cNvSpPr txBox="1">
            <a:spLocks noChangeArrowheads="1"/>
          </p:cNvSpPr>
          <p:nvPr/>
        </p:nvSpPr>
        <p:spPr bwMode="auto">
          <a:xfrm>
            <a:off x="5405438" y="3605213"/>
            <a:ext cx="19129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entry / readCard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exit / ejectCard</a:t>
            </a:r>
          </a:p>
        </p:txBody>
      </p:sp>
      <p:sp>
        <p:nvSpPr>
          <p:cNvPr id="1545248" name="Line 32"/>
          <p:cNvSpPr>
            <a:spLocks noChangeShapeType="1"/>
          </p:cNvSpPr>
          <p:nvPr/>
        </p:nvSpPr>
        <p:spPr bwMode="auto">
          <a:xfrm flipH="1">
            <a:off x="2944813" y="2249488"/>
            <a:ext cx="0" cy="188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49" name="Line 33"/>
          <p:cNvSpPr>
            <a:spLocks noChangeShapeType="1"/>
          </p:cNvSpPr>
          <p:nvPr/>
        </p:nvSpPr>
        <p:spPr bwMode="auto">
          <a:xfrm flipH="1">
            <a:off x="3248025" y="2228850"/>
            <a:ext cx="1588" cy="190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50" name="Text Box 34"/>
          <p:cNvSpPr txBox="1">
            <a:spLocks noChangeArrowheads="1"/>
          </p:cNvSpPr>
          <p:nvPr/>
        </p:nvSpPr>
        <p:spPr bwMode="auto">
          <a:xfrm>
            <a:off x="3179763" y="3244850"/>
            <a:ext cx="6207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End</a:t>
            </a:r>
          </a:p>
        </p:txBody>
      </p:sp>
      <p:sp>
        <p:nvSpPr>
          <p:cNvPr id="1545251" name="Freeform 35"/>
          <p:cNvSpPr>
            <a:spLocks/>
          </p:cNvSpPr>
          <p:nvPr/>
        </p:nvSpPr>
        <p:spPr bwMode="auto">
          <a:xfrm>
            <a:off x="3433763" y="1003300"/>
            <a:ext cx="3562350" cy="585788"/>
          </a:xfrm>
          <a:custGeom>
            <a:avLst/>
            <a:gdLst>
              <a:gd name="T0" fmla="*/ 6040 w 6103"/>
              <a:gd name="T1" fmla="*/ 1200 h 1780"/>
              <a:gd name="T2" fmla="*/ 5940 w 6103"/>
              <a:gd name="T3" fmla="*/ 640 h 1780"/>
              <a:gd name="T4" fmla="*/ 5060 w 6103"/>
              <a:gd name="T5" fmla="*/ 220 h 1780"/>
              <a:gd name="T6" fmla="*/ 3200 w 6103"/>
              <a:gd name="T7" fmla="*/ 260 h 1780"/>
              <a:gd name="T8" fmla="*/ 0 w 6103"/>
              <a:gd name="T9" fmla="*/ 178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3" h="1780">
                <a:moveTo>
                  <a:pt x="6040" y="1200"/>
                </a:moveTo>
                <a:cubicBezTo>
                  <a:pt x="6071" y="1001"/>
                  <a:pt x="6103" y="803"/>
                  <a:pt x="5940" y="640"/>
                </a:cubicBezTo>
                <a:cubicBezTo>
                  <a:pt x="5777" y="477"/>
                  <a:pt x="5517" y="283"/>
                  <a:pt x="5060" y="220"/>
                </a:cubicBezTo>
                <a:cubicBezTo>
                  <a:pt x="4603" y="157"/>
                  <a:pt x="4043" y="0"/>
                  <a:pt x="3200" y="260"/>
                </a:cubicBezTo>
                <a:cubicBezTo>
                  <a:pt x="2357" y="520"/>
                  <a:pt x="1178" y="1150"/>
                  <a:pt x="0" y="178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54" name="Oval 38"/>
          <p:cNvSpPr>
            <a:spLocks noChangeArrowheads="1"/>
          </p:cNvSpPr>
          <p:nvPr/>
        </p:nvSpPr>
        <p:spPr bwMode="auto">
          <a:xfrm>
            <a:off x="2008188" y="1925638"/>
            <a:ext cx="163512" cy="1412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255" name="Line 39"/>
          <p:cNvSpPr>
            <a:spLocks noChangeShapeType="1"/>
          </p:cNvSpPr>
          <p:nvPr/>
        </p:nvSpPr>
        <p:spPr bwMode="auto">
          <a:xfrm flipV="1">
            <a:off x="2182813" y="200183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47" name="AutoShape 31"/>
          <p:cNvSpPr>
            <a:spLocks noChangeArrowheads="1"/>
          </p:cNvSpPr>
          <p:nvPr/>
        </p:nvSpPr>
        <p:spPr bwMode="auto">
          <a:xfrm>
            <a:off x="1114425" y="4175125"/>
            <a:ext cx="4041775" cy="2289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6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                 Maintenance</a:t>
            </a:r>
          </a:p>
          <a:p>
            <a:pPr algn="l">
              <a:spcBef>
                <a:spcPts val="3000"/>
              </a:spcBef>
            </a:pP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52" name="Line 36"/>
          <p:cNvSpPr>
            <a:spLocks noChangeShapeType="1"/>
          </p:cNvSpPr>
          <p:nvPr/>
        </p:nvSpPr>
        <p:spPr bwMode="auto">
          <a:xfrm>
            <a:off x="1149350" y="4565650"/>
            <a:ext cx="39592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53" name="Line 37"/>
          <p:cNvSpPr>
            <a:spLocks noChangeShapeType="1"/>
          </p:cNvSpPr>
          <p:nvPr/>
        </p:nvSpPr>
        <p:spPr bwMode="auto">
          <a:xfrm>
            <a:off x="1136650" y="5438775"/>
            <a:ext cx="3960813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56" name="Line 40"/>
          <p:cNvSpPr>
            <a:spLocks noChangeShapeType="1"/>
          </p:cNvSpPr>
          <p:nvPr/>
        </p:nvSpPr>
        <p:spPr bwMode="auto">
          <a:xfrm flipV="1">
            <a:off x="1400175" y="5094288"/>
            <a:ext cx="339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57" name="Oval 41"/>
          <p:cNvSpPr>
            <a:spLocks noChangeArrowheads="1"/>
          </p:cNvSpPr>
          <p:nvPr/>
        </p:nvSpPr>
        <p:spPr bwMode="auto">
          <a:xfrm>
            <a:off x="1223963" y="5019675"/>
            <a:ext cx="165100" cy="1397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258" name="AutoShape 42"/>
          <p:cNvSpPr>
            <a:spLocks noChangeArrowheads="1"/>
          </p:cNvSpPr>
          <p:nvPr/>
        </p:nvSpPr>
        <p:spPr bwMode="auto">
          <a:xfrm>
            <a:off x="3144838" y="4818063"/>
            <a:ext cx="1154112" cy="5413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Self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Diagnosis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59" name="AutoShape 43"/>
          <p:cNvSpPr>
            <a:spLocks noChangeArrowheads="1"/>
          </p:cNvSpPr>
          <p:nvPr/>
        </p:nvSpPr>
        <p:spPr bwMode="auto">
          <a:xfrm>
            <a:off x="1744663" y="4829175"/>
            <a:ext cx="1006475" cy="4968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Testing</a:t>
            </a:r>
          </a:p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Devices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60" name="Line 44"/>
          <p:cNvSpPr>
            <a:spLocks noChangeShapeType="1"/>
          </p:cNvSpPr>
          <p:nvPr/>
        </p:nvSpPr>
        <p:spPr bwMode="auto">
          <a:xfrm flipV="1">
            <a:off x="2754313" y="5105400"/>
            <a:ext cx="395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61" name="Line 45"/>
          <p:cNvSpPr>
            <a:spLocks noChangeShapeType="1"/>
          </p:cNvSpPr>
          <p:nvPr/>
        </p:nvSpPr>
        <p:spPr bwMode="auto">
          <a:xfrm flipV="1">
            <a:off x="4305300" y="5094288"/>
            <a:ext cx="339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5262" name="Group 46"/>
          <p:cNvGrpSpPr>
            <a:grpSpLocks/>
          </p:cNvGrpSpPr>
          <p:nvPr/>
        </p:nvGrpSpPr>
        <p:grpSpPr bwMode="auto">
          <a:xfrm>
            <a:off x="4649788" y="4976813"/>
            <a:ext cx="282575" cy="249237"/>
            <a:chOff x="10120" y="7551"/>
            <a:chExt cx="480" cy="460"/>
          </a:xfrm>
        </p:grpSpPr>
        <p:sp>
          <p:nvSpPr>
            <p:cNvPr id="1545263" name="Oval 47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64" name="Oval 48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65" name="Line 49"/>
          <p:cNvSpPr>
            <a:spLocks noChangeShapeType="1"/>
          </p:cNvSpPr>
          <p:nvPr/>
        </p:nvSpPr>
        <p:spPr bwMode="auto">
          <a:xfrm flipV="1">
            <a:off x="1371600" y="6015038"/>
            <a:ext cx="252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66" name="Oval 50"/>
          <p:cNvSpPr>
            <a:spLocks noChangeArrowheads="1"/>
          </p:cNvSpPr>
          <p:nvPr/>
        </p:nvSpPr>
        <p:spPr bwMode="auto">
          <a:xfrm>
            <a:off x="1195388" y="5940425"/>
            <a:ext cx="165100" cy="1397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267" name="AutoShape 51"/>
          <p:cNvSpPr>
            <a:spLocks noChangeArrowheads="1"/>
          </p:cNvSpPr>
          <p:nvPr/>
        </p:nvSpPr>
        <p:spPr bwMode="auto">
          <a:xfrm>
            <a:off x="3203575" y="5737225"/>
            <a:ext cx="1203325" cy="5413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 Executing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Command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68" name="AutoShape 52"/>
          <p:cNvSpPr>
            <a:spLocks noChangeArrowheads="1"/>
          </p:cNvSpPr>
          <p:nvPr/>
        </p:nvSpPr>
        <p:spPr bwMode="auto">
          <a:xfrm>
            <a:off x="1630363" y="5748338"/>
            <a:ext cx="1011237" cy="4984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Waiting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Comnd</a:t>
            </a:r>
            <a:endParaRPr lang="fr-BE" altLang="en-US" sz="1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69" name="Line 53"/>
          <p:cNvSpPr>
            <a:spLocks noChangeShapeType="1"/>
          </p:cNvSpPr>
          <p:nvPr/>
        </p:nvSpPr>
        <p:spPr bwMode="auto">
          <a:xfrm flipV="1">
            <a:off x="2682875" y="60467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5270" name="Group 54"/>
          <p:cNvGrpSpPr>
            <a:grpSpLocks/>
          </p:cNvGrpSpPr>
          <p:nvPr/>
        </p:nvGrpSpPr>
        <p:grpSpPr bwMode="auto">
          <a:xfrm>
            <a:off x="4735513" y="5919788"/>
            <a:ext cx="282575" cy="247650"/>
            <a:chOff x="10120" y="7551"/>
            <a:chExt cx="480" cy="460"/>
          </a:xfrm>
        </p:grpSpPr>
        <p:sp>
          <p:nvSpPr>
            <p:cNvPr id="1545271" name="Oval 55"/>
            <p:cNvSpPr>
              <a:spLocks noChangeArrowheads="1"/>
            </p:cNvSpPr>
            <p:nvPr/>
          </p:nvSpPr>
          <p:spPr bwMode="auto">
            <a:xfrm>
              <a:off x="10220" y="7651"/>
              <a:ext cx="280" cy="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72" name="Oval 56"/>
            <p:cNvSpPr>
              <a:spLocks noChangeArrowheads="1"/>
            </p:cNvSpPr>
            <p:nvPr/>
          </p:nvSpPr>
          <p:spPr bwMode="auto">
            <a:xfrm>
              <a:off x="10120" y="7551"/>
              <a:ext cx="480" cy="4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73" name="Text Box 57"/>
          <p:cNvSpPr txBox="1">
            <a:spLocks noChangeArrowheads="1"/>
          </p:cNvSpPr>
          <p:nvPr/>
        </p:nvSpPr>
        <p:spPr bwMode="auto">
          <a:xfrm>
            <a:off x="1112838" y="4518025"/>
            <a:ext cx="10556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Checking</a:t>
            </a:r>
          </a:p>
        </p:txBody>
      </p:sp>
      <p:sp>
        <p:nvSpPr>
          <p:cNvPr id="1545274" name="Text Box 58"/>
          <p:cNvSpPr txBox="1">
            <a:spLocks noChangeArrowheads="1"/>
          </p:cNvSpPr>
          <p:nvPr/>
        </p:nvSpPr>
        <p:spPr bwMode="auto">
          <a:xfrm>
            <a:off x="1136650" y="5413375"/>
            <a:ext cx="7715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Fixing</a:t>
            </a:r>
          </a:p>
        </p:txBody>
      </p:sp>
      <p:sp>
        <p:nvSpPr>
          <p:cNvPr id="1545275" name="Text Box 59"/>
          <p:cNvSpPr txBox="1">
            <a:spLocks noChangeArrowheads="1"/>
          </p:cNvSpPr>
          <p:nvPr/>
        </p:nvSpPr>
        <p:spPr bwMode="auto">
          <a:xfrm>
            <a:off x="2613025" y="5592763"/>
            <a:ext cx="7175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[More]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76" name="Text Box 60"/>
          <p:cNvSpPr txBox="1">
            <a:spLocks noChangeArrowheads="1"/>
          </p:cNvSpPr>
          <p:nvPr/>
        </p:nvSpPr>
        <p:spPr bwMode="auto">
          <a:xfrm>
            <a:off x="4265613" y="5484813"/>
            <a:ext cx="7810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400">
                <a:solidFill>
                  <a:schemeClr val="tx1"/>
                </a:solidFill>
                <a:effectLst/>
                <a:latin typeface="Arial" pitchFamily="34" charset="0"/>
              </a:rPr>
              <a:t>not</a:t>
            </a: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 More]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5277" name="Text Box 61"/>
          <p:cNvSpPr txBox="1">
            <a:spLocks noChangeArrowheads="1"/>
          </p:cNvSpPr>
          <p:nvPr/>
        </p:nvSpPr>
        <p:spPr bwMode="auto">
          <a:xfrm>
            <a:off x="2601913" y="6026150"/>
            <a:ext cx="60166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 key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400" b="0">
                <a:solidFill>
                  <a:schemeClr val="tx1"/>
                </a:solidFill>
                <a:effectLst/>
                <a:latin typeface="Arial" pitchFamily="34" charset="0"/>
              </a:rPr>
              <a:t>Press</a:t>
            </a:r>
          </a:p>
        </p:txBody>
      </p:sp>
      <p:sp>
        <p:nvSpPr>
          <p:cNvPr id="1545278" name="Freeform 62"/>
          <p:cNvSpPr>
            <a:spLocks/>
          </p:cNvSpPr>
          <p:nvPr/>
        </p:nvSpPr>
        <p:spPr bwMode="auto">
          <a:xfrm>
            <a:off x="2636838" y="5824538"/>
            <a:ext cx="538162" cy="112712"/>
          </a:xfrm>
          <a:custGeom>
            <a:avLst/>
            <a:gdLst>
              <a:gd name="T0" fmla="*/ 920 w 920"/>
              <a:gd name="T1" fmla="*/ 130 h 210"/>
              <a:gd name="T2" fmla="*/ 560 w 920"/>
              <a:gd name="T3" fmla="*/ 10 h 210"/>
              <a:gd name="T4" fmla="*/ 180 w 920"/>
              <a:gd name="T5" fmla="*/ 70 h 210"/>
              <a:gd name="T6" fmla="*/ 0 w 920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0" h="210">
                <a:moveTo>
                  <a:pt x="920" y="130"/>
                </a:moveTo>
                <a:cubicBezTo>
                  <a:pt x="801" y="75"/>
                  <a:pt x="683" y="20"/>
                  <a:pt x="560" y="10"/>
                </a:cubicBezTo>
                <a:cubicBezTo>
                  <a:pt x="437" y="0"/>
                  <a:pt x="273" y="37"/>
                  <a:pt x="180" y="70"/>
                </a:cubicBezTo>
                <a:cubicBezTo>
                  <a:pt x="87" y="103"/>
                  <a:pt x="27" y="187"/>
                  <a:pt x="0" y="21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79" name="Line 63"/>
          <p:cNvSpPr>
            <a:spLocks noChangeShapeType="1"/>
          </p:cNvSpPr>
          <p:nvPr/>
        </p:nvSpPr>
        <p:spPr bwMode="auto">
          <a:xfrm flipV="1">
            <a:off x="4400550" y="6051550"/>
            <a:ext cx="334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4313"/>
            <a:ext cx="823595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600"/>
              <a:t>Combining parallel </a:t>
            </a:r>
            <a:r>
              <a:rPr lang="fr-BE" altLang="en-US" sz="2600"/>
              <a:t>&amp;</a:t>
            </a:r>
            <a:r>
              <a:rPr lang="en-US" altLang="en-US" sz="2600"/>
              <a:t> sequential decomposition: </a:t>
            </a:r>
            <a:br>
              <a:rPr lang="en-US" altLang="en-US" sz="2600"/>
            </a:br>
            <a:r>
              <a:rPr lang="en-US" altLang="en-US" sz="2600"/>
              <a:t>guidelines for manageable diagrams</a:t>
            </a:r>
            <a:r>
              <a:rPr lang="fr-BE" altLang="en-US" sz="2600"/>
              <a:t>  </a:t>
            </a:r>
            <a:r>
              <a:rPr lang="fr-BE" altLang="en-US" sz="2000"/>
              <a:t>(2)</a:t>
            </a:r>
            <a:endParaRPr lang="en-US" altLang="en-US" sz="2000"/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33475"/>
            <a:ext cx="8609013" cy="52101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/>
              <a:t>When concurrent states are decomposed in sequential sub-states, check if any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synchronization</a:t>
            </a:r>
            <a:r>
              <a:rPr lang="en-US" altLang="en-US" sz="2000"/>
              <a:t> is required</a:t>
            </a:r>
            <a:r>
              <a:rPr lang="fr-BE" altLang="en-US" sz="2000"/>
              <a:t> ...</a:t>
            </a:r>
            <a:endParaRPr lang="en-US" altLang="en-US" sz="200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en-US" sz="2000"/>
              <a:t>same event requiring transitions in multiple sub-diagrams</a:t>
            </a:r>
          </a:p>
          <a:p>
            <a:pPr lvl="1">
              <a:spcBef>
                <a:spcPct val="40000"/>
              </a:spcBef>
            </a:pPr>
            <a:r>
              <a:rPr lang="en-US" altLang="en-US" sz="2000"/>
              <a:t>event causing transition in </a:t>
            </a:r>
            <a:r>
              <a:rPr lang="en-US" altLang="en-US" sz="2000" i="1"/>
              <a:t>consumer</a:t>
            </a:r>
            <a:r>
              <a:rPr lang="en-US" altLang="en-US" sz="2000"/>
              <a:t> diagram to be notified in </a:t>
            </a:r>
            <a:r>
              <a:rPr lang="en-US" altLang="en-US" sz="2000" i="1"/>
              <a:t>producer</a:t>
            </a:r>
            <a:r>
              <a:rPr lang="en-US" altLang="en-US" sz="2000"/>
              <a:t> diagram (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send</a:t>
            </a:r>
            <a:r>
              <a:rPr lang="en-US" altLang="en-US" sz="2000"/>
              <a:t> action)</a:t>
            </a:r>
          </a:p>
          <a:p>
            <a:pPr lvl="1">
              <a:spcBef>
                <a:spcPct val="40000"/>
              </a:spcBef>
            </a:pPr>
            <a:r>
              <a:rPr lang="en-US" altLang="en-US" sz="2000"/>
              <a:t>synchronizing guards on same state variable in different sub-diagrams</a:t>
            </a:r>
          </a:p>
          <a:p>
            <a:pPr lvl="1">
              <a:spcBef>
                <a:spcPct val="40000"/>
              </a:spcBef>
            </a:pPr>
            <a:r>
              <a:rPr lang="en-US" altLang="en-US" sz="2000"/>
              <a:t>guard in sub-diagram refering to state variable modified by transition in other sub-diagram</a:t>
            </a:r>
            <a:endParaRPr lang="fr-BE" altLang="en-US" sz="2000"/>
          </a:p>
          <a:p>
            <a:pPr>
              <a:lnSpc>
                <a:spcPct val="130000"/>
              </a:lnSpc>
            </a:pPr>
            <a:r>
              <a:rPr lang="en-US" altLang="en-US" sz="2000"/>
              <a:t>Check lexical consistency of event names</a:t>
            </a:r>
            <a:r>
              <a:rPr lang="fr-BE" altLang="en-US" sz="2000"/>
              <a:t> in order </a:t>
            </a:r>
            <a:r>
              <a:rPr lang="en-US" altLang="en-US" sz="2000"/>
              <a:t>to avoid</a:t>
            </a:r>
            <a:r>
              <a:rPr lang="fr-BE" altLang="en-US" sz="2000"/>
              <a:t> ...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undesired firing by different events with same name</a:t>
            </a:r>
            <a:endParaRPr lang="fr-BE" altLang="en-US" sz="2000"/>
          </a:p>
          <a:p>
            <a:pPr lvl="1"/>
            <a:r>
              <a:rPr lang="en-US" altLang="en-US" sz="2000"/>
              <a:t>non-firing due to same event having different names</a:t>
            </a:r>
          </a:p>
        </p:txBody>
      </p:sp>
      <p:pic>
        <p:nvPicPr>
          <p:cNvPr id="15779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6363"/>
            <a:ext cx="63658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AutoShape 2"/>
          <p:cNvSpPr>
            <a:spLocks noChangeArrowheads="1"/>
          </p:cNvSpPr>
          <p:nvPr/>
        </p:nvSpPr>
        <p:spPr bwMode="auto">
          <a:xfrm>
            <a:off x="787400" y="228600"/>
            <a:ext cx="7874000" cy="6413500"/>
          </a:xfrm>
          <a:prstGeom prst="flowChartAlternateProcess">
            <a:avLst/>
          </a:prstGeom>
          <a:solidFill>
            <a:srgbClr val="CECFF2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0643" name="Text Box 3"/>
          <p:cNvSpPr txBox="1">
            <a:spLocks noChangeArrowheads="1"/>
          </p:cNvSpPr>
          <p:nvPr/>
        </p:nvSpPr>
        <p:spPr bwMode="auto">
          <a:xfrm>
            <a:off x="2330450" y="1036638"/>
            <a:ext cx="2679700" cy="842962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   AccelerComnd</a:t>
            </a:r>
          </a:p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and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doorsState = ‘closed ’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44" name="AutoShape 4"/>
          <p:cNvSpPr>
            <a:spLocks noChangeArrowheads="1"/>
          </p:cNvSpPr>
          <p:nvPr/>
        </p:nvSpPr>
        <p:spPr bwMode="auto">
          <a:xfrm>
            <a:off x="1400175" y="1725613"/>
            <a:ext cx="1101725" cy="5905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Stopped</a:t>
            </a:r>
          </a:p>
        </p:txBody>
      </p:sp>
      <p:sp>
        <p:nvSpPr>
          <p:cNvPr id="1520645" name="AutoShape 5"/>
          <p:cNvSpPr>
            <a:spLocks noChangeArrowheads="1"/>
          </p:cNvSpPr>
          <p:nvPr/>
        </p:nvSpPr>
        <p:spPr bwMode="auto">
          <a:xfrm>
            <a:off x="4924425" y="852488"/>
            <a:ext cx="3494088" cy="37719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Moving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46" name="Line 6"/>
          <p:cNvSpPr>
            <a:spLocks noChangeShapeType="1"/>
          </p:cNvSpPr>
          <p:nvPr/>
        </p:nvSpPr>
        <p:spPr bwMode="auto">
          <a:xfrm flipV="1">
            <a:off x="1101725" y="1990725"/>
            <a:ext cx="30003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47" name="Line 7"/>
          <p:cNvSpPr>
            <a:spLocks noChangeShapeType="1"/>
          </p:cNvSpPr>
          <p:nvPr/>
        </p:nvSpPr>
        <p:spPr bwMode="auto">
          <a:xfrm>
            <a:off x="2474913" y="2119313"/>
            <a:ext cx="2420937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48" name="Text Box 8"/>
          <p:cNvSpPr txBox="1">
            <a:spLocks noChangeArrowheads="1"/>
          </p:cNvSpPr>
          <p:nvPr/>
        </p:nvSpPr>
        <p:spPr bwMode="auto">
          <a:xfrm>
            <a:off x="3019425" y="2220913"/>
            <a:ext cx="1589088" cy="333375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Speed =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49" name="Oval 9"/>
          <p:cNvSpPr>
            <a:spLocks noChangeArrowheads="1"/>
          </p:cNvSpPr>
          <p:nvPr/>
        </p:nvSpPr>
        <p:spPr bwMode="auto">
          <a:xfrm>
            <a:off x="915988" y="1916113"/>
            <a:ext cx="173037" cy="15240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0650" name="Line 10"/>
          <p:cNvSpPr>
            <a:spLocks noChangeShapeType="1"/>
          </p:cNvSpPr>
          <p:nvPr/>
        </p:nvSpPr>
        <p:spPr bwMode="auto">
          <a:xfrm flipV="1">
            <a:off x="2517775" y="1917700"/>
            <a:ext cx="2420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51" name="AutoShape 11"/>
          <p:cNvSpPr>
            <a:spLocks noChangeArrowheads="1"/>
          </p:cNvSpPr>
          <p:nvPr/>
        </p:nvSpPr>
        <p:spPr bwMode="auto">
          <a:xfrm>
            <a:off x="5956300" y="1814513"/>
            <a:ext cx="1646238" cy="461962"/>
          </a:xfrm>
          <a:prstGeom prst="roundRect">
            <a:avLst>
              <a:gd name="adj" fmla="val 16667"/>
            </a:avLst>
          </a:prstGeom>
          <a:solidFill>
            <a:srgbClr val="CECF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Accelerating</a:t>
            </a:r>
          </a:p>
        </p:txBody>
      </p:sp>
      <p:sp>
        <p:nvSpPr>
          <p:cNvPr id="1520652" name="Oval 12"/>
          <p:cNvSpPr>
            <a:spLocks noChangeArrowheads="1"/>
          </p:cNvSpPr>
          <p:nvPr/>
        </p:nvSpPr>
        <p:spPr bwMode="auto">
          <a:xfrm>
            <a:off x="5326063" y="1919288"/>
            <a:ext cx="200025" cy="166687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0653" name="Line 13"/>
          <p:cNvSpPr>
            <a:spLocks noChangeShapeType="1"/>
          </p:cNvSpPr>
          <p:nvPr/>
        </p:nvSpPr>
        <p:spPr bwMode="auto">
          <a:xfrm>
            <a:off x="5497513" y="1995488"/>
            <a:ext cx="415925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54" name="AutoShape 14"/>
          <p:cNvSpPr>
            <a:spLocks noChangeArrowheads="1"/>
          </p:cNvSpPr>
          <p:nvPr/>
        </p:nvSpPr>
        <p:spPr bwMode="auto">
          <a:xfrm>
            <a:off x="5840413" y="3213100"/>
            <a:ext cx="1647825" cy="461963"/>
          </a:xfrm>
          <a:prstGeom prst="roundRect">
            <a:avLst>
              <a:gd name="adj" fmla="val 16667"/>
            </a:avLst>
          </a:prstGeom>
          <a:solidFill>
            <a:srgbClr val="CECF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Decelerating</a:t>
            </a:r>
          </a:p>
        </p:txBody>
      </p:sp>
      <p:sp>
        <p:nvSpPr>
          <p:cNvPr id="1520655" name="Freeform 15"/>
          <p:cNvSpPr>
            <a:spLocks/>
          </p:cNvSpPr>
          <p:nvPr/>
        </p:nvSpPr>
        <p:spPr bwMode="auto">
          <a:xfrm rot="10800000" flipH="1">
            <a:off x="6565900" y="1441450"/>
            <a:ext cx="439738" cy="377825"/>
          </a:xfrm>
          <a:custGeom>
            <a:avLst/>
            <a:gdLst>
              <a:gd name="T0" fmla="*/ 207 w 614"/>
              <a:gd name="T1" fmla="*/ 0 h 587"/>
              <a:gd name="T2" fmla="*/ 7 w 614"/>
              <a:gd name="T3" fmla="*/ 260 h 587"/>
              <a:gd name="T4" fmla="*/ 167 w 614"/>
              <a:gd name="T5" fmla="*/ 540 h 587"/>
              <a:gd name="T6" fmla="*/ 467 w 614"/>
              <a:gd name="T7" fmla="*/ 540 h 587"/>
              <a:gd name="T8" fmla="*/ 607 w 614"/>
              <a:gd name="T9" fmla="*/ 320 h 587"/>
              <a:gd name="T10" fmla="*/ 507 w 614"/>
              <a:gd name="T11" fmla="*/ 4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587">
                <a:moveTo>
                  <a:pt x="207" y="0"/>
                </a:moveTo>
                <a:cubicBezTo>
                  <a:pt x="110" y="85"/>
                  <a:pt x="14" y="170"/>
                  <a:pt x="7" y="260"/>
                </a:cubicBezTo>
                <a:cubicBezTo>
                  <a:pt x="0" y="350"/>
                  <a:pt x="90" y="493"/>
                  <a:pt x="167" y="540"/>
                </a:cubicBezTo>
                <a:cubicBezTo>
                  <a:pt x="244" y="587"/>
                  <a:pt x="394" y="577"/>
                  <a:pt x="467" y="540"/>
                </a:cubicBezTo>
                <a:cubicBezTo>
                  <a:pt x="540" y="503"/>
                  <a:pt x="600" y="403"/>
                  <a:pt x="607" y="320"/>
                </a:cubicBezTo>
                <a:cubicBezTo>
                  <a:pt x="614" y="237"/>
                  <a:pt x="560" y="138"/>
                  <a:pt x="507" y="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56" name="Text Box 16"/>
          <p:cNvSpPr txBox="1">
            <a:spLocks noChangeArrowheads="1"/>
          </p:cNvSpPr>
          <p:nvPr/>
        </p:nvSpPr>
        <p:spPr bwMode="auto">
          <a:xfrm>
            <a:off x="6384925" y="904875"/>
            <a:ext cx="17748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57" name="Freeform 17"/>
          <p:cNvSpPr>
            <a:spLocks/>
          </p:cNvSpPr>
          <p:nvPr/>
        </p:nvSpPr>
        <p:spPr bwMode="auto">
          <a:xfrm>
            <a:off x="6351588" y="3673475"/>
            <a:ext cx="439737" cy="376238"/>
          </a:xfrm>
          <a:custGeom>
            <a:avLst/>
            <a:gdLst>
              <a:gd name="T0" fmla="*/ 207 w 614"/>
              <a:gd name="T1" fmla="*/ 0 h 587"/>
              <a:gd name="T2" fmla="*/ 7 w 614"/>
              <a:gd name="T3" fmla="*/ 260 h 587"/>
              <a:gd name="T4" fmla="*/ 167 w 614"/>
              <a:gd name="T5" fmla="*/ 540 h 587"/>
              <a:gd name="T6" fmla="*/ 467 w 614"/>
              <a:gd name="T7" fmla="*/ 540 h 587"/>
              <a:gd name="T8" fmla="*/ 607 w 614"/>
              <a:gd name="T9" fmla="*/ 320 h 587"/>
              <a:gd name="T10" fmla="*/ 507 w 614"/>
              <a:gd name="T11" fmla="*/ 4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587">
                <a:moveTo>
                  <a:pt x="207" y="0"/>
                </a:moveTo>
                <a:cubicBezTo>
                  <a:pt x="110" y="85"/>
                  <a:pt x="14" y="170"/>
                  <a:pt x="7" y="260"/>
                </a:cubicBezTo>
                <a:cubicBezTo>
                  <a:pt x="0" y="350"/>
                  <a:pt x="90" y="493"/>
                  <a:pt x="167" y="540"/>
                </a:cubicBezTo>
                <a:cubicBezTo>
                  <a:pt x="244" y="587"/>
                  <a:pt x="394" y="577"/>
                  <a:pt x="467" y="540"/>
                </a:cubicBezTo>
                <a:cubicBezTo>
                  <a:pt x="540" y="503"/>
                  <a:pt x="600" y="403"/>
                  <a:pt x="607" y="320"/>
                </a:cubicBezTo>
                <a:cubicBezTo>
                  <a:pt x="614" y="237"/>
                  <a:pt x="560" y="138"/>
                  <a:pt x="507" y="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58" name="Text Box 18"/>
          <p:cNvSpPr txBox="1">
            <a:spLocks noChangeArrowheads="1"/>
          </p:cNvSpPr>
          <p:nvPr/>
        </p:nvSpPr>
        <p:spPr bwMode="auto">
          <a:xfrm>
            <a:off x="5740400" y="4084638"/>
            <a:ext cx="17764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</a:t>
            </a:r>
            <a:r>
              <a:rPr lang="en-AU" altLang="en-US" sz="1800" b="0">
                <a:solidFill>
                  <a:schemeClr val="tx1"/>
                </a:solidFill>
                <a:effectLst/>
              </a:rPr>
              <a:t>£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59" name="Text Box 19"/>
          <p:cNvSpPr txBox="1">
            <a:spLocks noChangeArrowheads="1"/>
          </p:cNvSpPr>
          <p:nvPr/>
        </p:nvSpPr>
        <p:spPr bwMode="auto">
          <a:xfrm>
            <a:off x="4895850" y="2470150"/>
            <a:ext cx="17748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</a:t>
            </a:r>
            <a:r>
              <a:rPr lang="en-AU" altLang="en-US" sz="1800" b="0">
                <a:solidFill>
                  <a:schemeClr val="tx1"/>
                </a:solidFill>
                <a:effectLst/>
              </a:rPr>
              <a:t>£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60" name="Text Box 20"/>
          <p:cNvSpPr txBox="1">
            <a:spLocks noChangeArrowheads="1"/>
          </p:cNvSpPr>
          <p:nvPr/>
        </p:nvSpPr>
        <p:spPr bwMode="auto">
          <a:xfrm>
            <a:off x="6729413" y="2470150"/>
            <a:ext cx="17748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AccelerComnd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[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Acceler &gt; 0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0661" name="Line 21"/>
          <p:cNvSpPr>
            <a:spLocks noChangeShapeType="1"/>
          </p:cNvSpPr>
          <p:nvPr/>
        </p:nvSpPr>
        <p:spPr bwMode="auto">
          <a:xfrm flipH="1">
            <a:off x="6527800" y="2289175"/>
            <a:ext cx="14288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62" name="Line 22"/>
          <p:cNvSpPr>
            <a:spLocks noChangeShapeType="1"/>
          </p:cNvSpPr>
          <p:nvPr/>
        </p:nvSpPr>
        <p:spPr bwMode="auto">
          <a:xfrm flipH="1">
            <a:off x="6772275" y="2276475"/>
            <a:ext cx="14288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63" name="Text Box 23"/>
          <p:cNvSpPr txBox="1">
            <a:spLocks noChangeArrowheads="1"/>
          </p:cNvSpPr>
          <p:nvPr/>
        </p:nvSpPr>
        <p:spPr bwMode="auto">
          <a:xfrm>
            <a:off x="4122738" y="5038725"/>
            <a:ext cx="1962150" cy="846138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DoorsOpening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lang="fr-BE" altLang="en-US" sz="180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AtStation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</a:t>
            </a: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and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Speed = 0 ]</a:t>
            </a:r>
          </a:p>
        </p:txBody>
      </p:sp>
      <p:sp>
        <p:nvSpPr>
          <p:cNvPr id="1520664" name="AutoShape 24"/>
          <p:cNvSpPr>
            <a:spLocks noChangeArrowheads="1"/>
          </p:cNvSpPr>
          <p:nvPr/>
        </p:nvSpPr>
        <p:spPr bwMode="auto">
          <a:xfrm>
            <a:off x="2562225" y="5641975"/>
            <a:ext cx="1589088" cy="588963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doorsClosed</a:t>
            </a:r>
          </a:p>
        </p:txBody>
      </p:sp>
      <p:sp>
        <p:nvSpPr>
          <p:cNvPr id="1520665" name="AutoShape 25"/>
          <p:cNvSpPr>
            <a:spLocks noChangeArrowheads="1"/>
          </p:cNvSpPr>
          <p:nvPr/>
        </p:nvSpPr>
        <p:spPr bwMode="auto">
          <a:xfrm>
            <a:off x="6227763" y="5629275"/>
            <a:ext cx="1446212" cy="588963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doorsOpen</a:t>
            </a:r>
          </a:p>
        </p:txBody>
      </p:sp>
      <p:sp>
        <p:nvSpPr>
          <p:cNvPr id="1520666" name="Line 26"/>
          <p:cNvSpPr>
            <a:spLocks noChangeShapeType="1"/>
          </p:cNvSpPr>
          <p:nvPr/>
        </p:nvSpPr>
        <p:spPr bwMode="auto">
          <a:xfrm flipV="1">
            <a:off x="1860550" y="5924550"/>
            <a:ext cx="715963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67" name="Line 27"/>
          <p:cNvSpPr>
            <a:spLocks noChangeShapeType="1"/>
          </p:cNvSpPr>
          <p:nvPr/>
        </p:nvSpPr>
        <p:spPr bwMode="auto">
          <a:xfrm flipV="1">
            <a:off x="4208463" y="6026150"/>
            <a:ext cx="20050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68" name="Text Box 28"/>
          <p:cNvSpPr txBox="1">
            <a:spLocks noChangeArrowheads="1"/>
          </p:cNvSpPr>
          <p:nvPr/>
        </p:nvSpPr>
        <p:spPr bwMode="auto">
          <a:xfrm>
            <a:off x="4452938" y="6051550"/>
            <a:ext cx="1589087" cy="333375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DoorsClosing</a:t>
            </a:r>
          </a:p>
        </p:txBody>
      </p:sp>
      <p:sp>
        <p:nvSpPr>
          <p:cNvPr id="1520669" name="Oval 29"/>
          <p:cNvSpPr>
            <a:spLocks noChangeArrowheads="1"/>
          </p:cNvSpPr>
          <p:nvPr/>
        </p:nvSpPr>
        <p:spPr bwMode="auto">
          <a:xfrm>
            <a:off x="1646238" y="5835650"/>
            <a:ext cx="200025" cy="166688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0670" name="Line 30"/>
          <p:cNvSpPr>
            <a:spLocks noChangeShapeType="1"/>
          </p:cNvSpPr>
          <p:nvPr/>
        </p:nvSpPr>
        <p:spPr bwMode="auto">
          <a:xfrm flipV="1">
            <a:off x="4208463" y="5821363"/>
            <a:ext cx="1990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71" name="Text Box 31"/>
          <p:cNvSpPr txBox="1">
            <a:spLocks noChangeArrowheads="1"/>
          </p:cNvSpPr>
          <p:nvPr/>
        </p:nvSpPr>
        <p:spPr bwMode="auto">
          <a:xfrm>
            <a:off x="3908425" y="292100"/>
            <a:ext cx="1589088" cy="333375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1"/>
                </a:solidFill>
                <a:effectLst/>
                <a:latin typeface="Arial" pitchFamily="34" charset="0"/>
              </a:rPr>
              <a:t>TrainState</a:t>
            </a:r>
          </a:p>
        </p:txBody>
      </p:sp>
      <p:sp>
        <p:nvSpPr>
          <p:cNvPr id="1520672" name="Line 32"/>
          <p:cNvSpPr>
            <a:spLocks noChangeShapeType="1"/>
          </p:cNvSpPr>
          <p:nvPr/>
        </p:nvSpPr>
        <p:spPr bwMode="auto">
          <a:xfrm>
            <a:off x="944563" y="625475"/>
            <a:ext cx="75739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73" name="Line 33"/>
          <p:cNvSpPr>
            <a:spLocks noChangeShapeType="1"/>
          </p:cNvSpPr>
          <p:nvPr/>
        </p:nvSpPr>
        <p:spPr bwMode="auto">
          <a:xfrm>
            <a:off x="830263" y="4808538"/>
            <a:ext cx="781685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74" name="Freeform 34"/>
          <p:cNvSpPr>
            <a:spLocks/>
          </p:cNvSpPr>
          <p:nvPr/>
        </p:nvSpPr>
        <p:spPr bwMode="auto">
          <a:xfrm>
            <a:off x="3197225" y="2589213"/>
            <a:ext cx="1068388" cy="3027362"/>
          </a:xfrm>
          <a:custGeom>
            <a:avLst/>
            <a:gdLst>
              <a:gd name="T0" fmla="*/ 213 w 1493"/>
              <a:gd name="T1" fmla="*/ 0 h 4660"/>
              <a:gd name="T2" fmla="*/ 213 w 1493"/>
              <a:gd name="T3" fmla="*/ 3460 h 4660"/>
              <a:gd name="T4" fmla="*/ 1493 w 1493"/>
              <a:gd name="T5" fmla="*/ 4660 h 4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3" h="4660">
                <a:moveTo>
                  <a:pt x="213" y="0"/>
                </a:moveTo>
                <a:cubicBezTo>
                  <a:pt x="106" y="1341"/>
                  <a:pt x="0" y="2683"/>
                  <a:pt x="213" y="3460"/>
                </a:cubicBezTo>
                <a:cubicBezTo>
                  <a:pt x="426" y="4237"/>
                  <a:pt x="959" y="4448"/>
                  <a:pt x="1493" y="46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0675" name="Text Box 35"/>
          <p:cNvSpPr txBox="1">
            <a:spLocks noChangeArrowheads="1"/>
          </p:cNvSpPr>
          <p:nvPr/>
        </p:nvSpPr>
        <p:spPr bwMode="auto">
          <a:xfrm>
            <a:off x="1039813" y="3063875"/>
            <a:ext cx="2205037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Comic Sans MS" pitchFamily="66" charset="0"/>
              </a:rPr>
              <a:t>synchronization:</a:t>
            </a:r>
            <a:endParaRPr lang="fr-BE" altLang="en-US" sz="1800" b="0" i="1">
              <a:solidFill>
                <a:schemeClr val="tx2"/>
              </a:solidFill>
              <a:effectLst/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train must be in 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Stopped state for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getting into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doorsOpen state</a:t>
            </a:r>
            <a:endParaRPr lang="fr-BE" altLang="en-US" sz="1800" b="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0676" name="Text Box 36"/>
          <p:cNvSpPr txBox="1">
            <a:spLocks noChangeArrowheads="1"/>
          </p:cNvSpPr>
          <p:nvPr/>
        </p:nvSpPr>
        <p:spPr bwMode="auto">
          <a:xfrm>
            <a:off x="944563" y="754063"/>
            <a:ext cx="1589087" cy="333375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SpeedState</a:t>
            </a:r>
            <a:endParaRPr lang="fr-BE" altLang="en-US" sz="1800" b="0" i="1"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520677" name="Text Box 37"/>
          <p:cNvSpPr txBox="1">
            <a:spLocks noChangeArrowheads="1"/>
          </p:cNvSpPr>
          <p:nvPr/>
        </p:nvSpPr>
        <p:spPr bwMode="auto">
          <a:xfrm>
            <a:off x="987425" y="4935538"/>
            <a:ext cx="1460500" cy="333375"/>
          </a:xfrm>
          <a:prstGeom prst="rect">
            <a:avLst/>
          </a:prstGeom>
          <a:solidFill>
            <a:srgbClr val="CE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i="1">
                <a:solidFill>
                  <a:schemeClr val="tx2"/>
                </a:solidFill>
                <a:effectLst/>
                <a:latin typeface="Arial" pitchFamily="34" charset="0"/>
              </a:rPr>
              <a:t>DoorsState</a:t>
            </a:r>
            <a:endParaRPr lang="fr-BE" altLang="en-US" sz="1800" b="0" i="1"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instance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Scenarios as UML sequence diagrams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episodes and agent decomposition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  <a:endParaRPr kumimoji="0" lang="en-US" altLang="en-US">
              <a:solidFill>
                <a:srgbClr val="969696"/>
              </a:solidFill>
            </a:endParaRPr>
          </a:p>
          <a:p>
            <a:pPr>
              <a:lnSpc>
                <a:spcPct val="10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class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machines as UML state diagrams</a:t>
            </a:r>
            <a:endParaRPr kumimoji="0" lang="en-US" altLang="en-US" sz="2000">
              <a:solidFill>
                <a:srgbClr val="969696"/>
              </a:solidFill>
            </a:endParaRP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sequential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&amp;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 concurrent substates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Decorating scenarios with state conditions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state machines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goals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790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9013" name="Object 5"/>
          <p:cNvGraphicFramePr>
            <a:graphicFrameLocks noChangeAspect="1"/>
          </p:cNvGraphicFramePr>
          <p:nvPr/>
        </p:nvGraphicFramePr>
        <p:xfrm>
          <a:off x="4789488" y="11652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18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652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90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9015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19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016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20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9017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848100"/>
            <a:ext cx="487363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Line 2"/>
          <p:cNvSpPr>
            <a:spLocks noChangeShapeType="1"/>
          </p:cNvSpPr>
          <p:nvPr/>
        </p:nvSpPr>
        <p:spPr bwMode="auto">
          <a:xfrm>
            <a:off x="3287713" y="2690813"/>
            <a:ext cx="1779587" cy="504825"/>
          </a:xfrm>
          <a:prstGeom prst="line">
            <a:avLst/>
          </a:prstGeom>
          <a:noFill/>
          <a:ln w="28575" cap="sq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2083" name="Line 3"/>
          <p:cNvSpPr>
            <a:spLocks noChangeShapeType="1"/>
          </p:cNvSpPr>
          <p:nvPr/>
        </p:nvSpPr>
        <p:spPr bwMode="auto">
          <a:xfrm flipV="1">
            <a:off x="1857375" y="2619375"/>
            <a:ext cx="1544638" cy="490538"/>
          </a:xfrm>
          <a:prstGeom prst="line">
            <a:avLst/>
          </a:prstGeom>
          <a:noFill/>
          <a:ln w="28575" cap="sq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2084" name="Line 4"/>
          <p:cNvSpPr>
            <a:spLocks noChangeShapeType="1"/>
          </p:cNvSpPr>
          <p:nvPr/>
        </p:nvSpPr>
        <p:spPr bwMode="auto">
          <a:xfrm flipV="1">
            <a:off x="2301875" y="3859213"/>
            <a:ext cx="2208213" cy="1587"/>
          </a:xfrm>
          <a:prstGeom prst="line">
            <a:avLst/>
          </a:prstGeom>
          <a:noFill/>
          <a:ln w="28575" cap="sq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208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8750"/>
            <a:ext cx="9144000" cy="685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fr-BE" altLang="en-US"/>
              <a:t>Goals, scenarios, state machines are complementary</a:t>
            </a:r>
            <a:endParaRPr lang="fr-FR" altLang="en-US"/>
          </a:p>
        </p:txBody>
      </p:sp>
      <p:pic>
        <p:nvPicPr>
          <p:cNvPr id="1582086" name="Picture 6" descr="statech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2965450"/>
            <a:ext cx="179387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087" name="Picture 7" descr="sequence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101975"/>
            <a:ext cx="1566863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2088" name="Text Box 8"/>
          <p:cNvSpPr txBox="1">
            <a:spLocks noChangeArrowheads="1"/>
          </p:cNvSpPr>
          <p:nvPr/>
        </p:nvSpPr>
        <p:spPr bwMode="auto">
          <a:xfrm>
            <a:off x="4457700" y="1123950"/>
            <a:ext cx="4686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declarative, satisfaction arguments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functional &amp; non-functional, options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many behaviors       </a:t>
            </a: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but implicit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 early analyses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too abstract?  hard to elicit?</a:t>
            </a:r>
          </a:p>
        </p:txBody>
      </p:sp>
      <p:pic>
        <p:nvPicPr>
          <p:cNvPr id="158209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89025"/>
            <a:ext cx="21034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82093" name="Text Box 13"/>
          <p:cNvSpPr txBox="1">
            <a:spLocks noChangeArrowheads="1"/>
          </p:cNvSpPr>
          <p:nvPr/>
        </p:nvSpPr>
        <p:spPr bwMode="auto">
          <a:xfrm>
            <a:off x="76200" y="4730750"/>
            <a:ext cx="441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concrete examples, narrative</a:t>
            </a:r>
            <a:endParaRPr lang="fr-BE" altLang="en-US" sz="1800" b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 easier to elicit, validate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explicit behaviors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 acceptance test data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partial, few behaviors: coverage?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implicit reqs, premature choices?</a:t>
            </a:r>
          </a:p>
        </p:txBody>
      </p:sp>
      <p:sp>
        <p:nvSpPr>
          <p:cNvPr id="1582094" name="Text Box 14"/>
          <p:cNvSpPr txBox="1">
            <a:spLocks noChangeArrowheads="1"/>
          </p:cNvSpPr>
          <p:nvPr/>
        </p:nvSpPr>
        <p:spPr bwMode="auto">
          <a:xfrm>
            <a:off x="4660900" y="4705350"/>
            <a:ext cx="4508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b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visual abstraction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explicit behaviors (entire classes)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verifiable, executable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 code generation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 implicit reqs  ... too operational?</a:t>
            </a:r>
          </a:p>
          <a:p>
            <a:pPr algn="l">
              <a:spcBef>
                <a:spcPct val="0"/>
              </a:spcBef>
            </a:pPr>
            <a:r>
              <a:rPr lang="en-US" altLang="en-US" sz="2000">
                <a:solidFill>
                  <a:schemeClr val="hlink"/>
                </a:solidFill>
                <a:effectLst/>
                <a:latin typeface="Wingdings" pitchFamily="2" charset="2"/>
              </a:rPr>
              <a:t>L</a:t>
            </a:r>
            <a:r>
              <a:rPr lang="fr-BE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fr-BE" altLang="en-US" sz="2000" b="0">
                <a:solidFill>
                  <a:schemeClr val="tx1"/>
                </a:solidFill>
                <a:effectLst/>
                <a:latin typeface="Comic Sans MS" pitchFamily="66" charset="0"/>
              </a:rPr>
              <a:t>hard to build &amp; understand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40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>
                <a:cs typeface="Times New Roman" pitchFamily="18" charset="0"/>
              </a:rPr>
              <a:t>Elaborating relevant scenarios </a:t>
            </a:r>
            <a:r>
              <a:rPr kumimoji="0" lang="fr-BE" altLang="en-US">
                <a:cs typeface="Times New Roman" pitchFamily="18" charset="0"/>
              </a:rPr>
              <a:t/>
            </a:r>
            <a:br>
              <a:rPr kumimoji="0" lang="fr-BE" altLang="en-US">
                <a:cs typeface="Times New Roman" pitchFamily="18" charset="0"/>
              </a:rPr>
            </a:br>
            <a:r>
              <a:rPr kumimoji="0" lang="en-US" altLang="en-US">
                <a:cs typeface="Times New Roman" pitchFamily="18" charset="0"/>
              </a:rPr>
              <a:t>for good coverage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409700"/>
            <a:ext cx="8662987" cy="497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BE" altLang="en-US"/>
              <a:t>Work pairwise:  one agent pair after the other</a:t>
            </a:r>
          </a:p>
          <a:p>
            <a:pPr>
              <a:lnSpc>
                <a:spcPct val="90000"/>
              </a:lnSpc>
            </a:pPr>
            <a:r>
              <a:rPr lang="fr-BE" altLang="en-US"/>
              <a:t>Ensure goal coverage by </a:t>
            </a:r>
            <a:r>
              <a:rPr lang="fr-BE" altLang="en-US" i="1"/>
              <a:t>positive</a:t>
            </a:r>
            <a:r>
              <a:rPr lang="fr-BE" altLang="en-US"/>
              <a:t> scenarios</a:t>
            </a:r>
          </a:p>
          <a:p>
            <a:pPr>
              <a:lnSpc>
                <a:spcPct val="100000"/>
              </a:lnSpc>
            </a:pPr>
            <a:r>
              <a:rPr lang="fr-BE" altLang="en-US"/>
              <a:t>Ensure obstacle coverage by </a:t>
            </a:r>
            <a:r>
              <a:rPr lang="fr-BE" altLang="en-US" i="1"/>
              <a:t>negative</a:t>
            </a:r>
            <a:r>
              <a:rPr lang="fr-BE" altLang="en-US"/>
              <a:t> scenarios</a:t>
            </a:r>
          </a:p>
          <a:p>
            <a:pPr>
              <a:lnSpc>
                <a:spcPct val="100000"/>
              </a:lnSpc>
            </a:pPr>
            <a:r>
              <a:rPr lang="fr-BE" altLang="en-US"/>
              <a:t>Identify auxiliary episodes</a:t>
            </a:r>
          </a:p>
          <a:p>
            <a:pPr lvl="1">
              <a:lnSpc>
                <a:spcPct val="90000"/>
              </a:lnSpc>
            </a:pPr>
            <a:r>
              <a:rPr lang="fr-BE" altLang="en-US" sz="2000"/>
              <a:t>required for next interaction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info acquisition, </a:t>
            </a:r>
            <a:r>
              <a:rPr lang="fr-BE" altLang="en-US" sz="2000"/>
              <a:t>agent authentication, </a:t>
            </a:r>
            <a:r>
              <a:rPr lang="en-US" altLang="en-US" sz="2000"/>
              <a:t>help request</a:t>
            </a:r>
            <a:r>
              <a:rPr lang="fr-BE" altLang="en-US" sz="2000"/>
              <a:t>, ...</a:t>
            </a:r>
          </a:p>
          <a:p>
            <a:pPr>
              <a:lnSpc>
                <a:spcPct val="90000"/>
              </a:lnSpc>
            </a:pPr>
            <a:r>
              <a:rPr lang="fr-BE" altLang="en-US"/>
              <a:t>Explore stimulus - response chains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if interaction = stimulus sent...   what response is required?</a:t>
            </a:r>
          </a:p>
          <a:p>
            <a:pPr>
              <a:lnSpc>
                <a:spcPct val="90000"/>
              </a:lnSpc>
            </a:pPr>
            <a:r>
              <a:rPr lang="fr-BE" altLang="en-US"/>
              <a:t>Check scenarios for clean-up ...</a:t>
            </a:r>
          </a:p>
          <a:p>
            <a:pPr lvl="1">
              <a:lnSpc>
                <a:spcPct val="90000"/>
              </a:lnSpc>
            </a:pPr>
            <a:r>
              <a:rPr lang="fr-BE" altLang="en-US" sz="2000"/>
              <a:t>split scenarios with unrelated concerns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remove irrelevant events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refine unmonitorable or uncontrollable interaction events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for related episodes: ensure common granularity</a:t>
            </a:r>
          </a:p>
        </p:txBody>
      </p:sp>
      <p:pic>
        <p:nvPicPr>
          <p:cNvPr id="158310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539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3109" name="Group 5"/>
          <p:cNvGrpSpPr>
            <a:grpSpLocks/>
          </p:cNvGrpSpPr>
          <p:nvPr/>
        </p:nvGrpSpPr>
        <p:grpSpPr bwMode="auto">
          <a:xfrm>
            <a:off x="8169275" y="215900"/>
            <a:ext cx="762000" cy="700088"/>
            <a:chOff x="4637" y="2601"/>
            <a:chExt cx="480" cy="441"/>
          </a:xfrm>
        </p:grpSpPr>
        <p:sp>
          <p:nvSpPr>
            <p:cNvPr id="1583110" name="Rectangle 6"/>
            <p:cNvSpPr>
              <a:spLocks noChangeArrowheads="1"/>
            </p:cNvSpPr>
            <p:nvPr/>
          </p:nvSpPr>
          <p:spPr bwMode="auto">
            <a:xfrm>
              <a:off x="4637" y="2601"/>
              <a:ext cx="480" cy="441"/>
            </a:xfrm>
            <a:prstGeom prst="rect">
              <a:avLst/>
            </a:prstGeom>
            <a:solidFill>
              <a:srgbClr val="B8BFF2"/>
            </a:solidFill>
            <a:ln w="28575">
              <a:solidFill>
                <a:schemeClr val="bg2"/>
              </a:solidFill>
              <a:miter lim="800000"/>
              <a:headEnd type="none" w="lg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3111" name="Group 7"/>
            <p:cNvGrpSpPr>
              <a:grpSpLocks noChangeAspect="1"/>
            </p:cNvGrpSpPr>
            <p:nvPr/>
          </p:nvGrpSpPr>
          <p:grpSpPr bwMode="auto">
            <a:xfrm>
              <a:off x="4908" y="2639"/>
              <a:ext cx="173" cy="393"/>
              <a:chOff x="-1644" y="2229"/>
              <a:chExt cx="773" cy="1778"/>
            </a:xfrm>
          </p:grpSpPr>
          <p:sp>
            <p:nvSpPr>
              <p:cNvPr id="158311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3113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3114" name="Group 10"/>
            <p:cNvGrpSpPr>
              <a:grpSpLocks noChangeAspect="1"/>
            </p:cNvGrpSpPr>
            <p:nvPr/>
          </p:nvGrpSpPr>
          <p:grpSpPr bwMode="auto">
            <a:xfrm>
              <a:off x="4677" y="2639"/>
              <a:ext cx="173" cy="393"/>
              <a:chOff x="-1644" y="2229"/>
              <a:chExt cx="773" cy="1778"/>
            </a:xfrm>
          </p:grpSpPr>
          <p:sp>
            <p:nvSpPr>
              <p:cNvPr id="158311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3116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3117" name="Line 13"/>
            <p:cNvSpPr>
              <a:spLocks noChangeAspect="1" noChangeShapeType="1"/>
            </p:cNvSpPr>
            <p:nvPr/>
          </p:nvSpPr>
          <p:spPr bwMode="auto">
            <a:xfrm flipV="1">
              <a:off x="4768" y="287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18" name="Line 14"/>
            <p:cNvSpPr>
              <a:spLocks noChangeAspect="1" noChangeShapeType="1"/>
            </p:cNvSpPr>
            <p:nvPr/>
          </p:nvSpPr>
          <p:spPr bwMode="auto">
            <a:xfrm flipH="1" flipV="1">
              <a:off x="4768" y="294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3119" name="Line 15"/>
            <p:cNvSpPr>
              <a:spLocks noChangeAspect="1" noChangeShapeType="1"/>
            </p:cNvSpPr>
            <p:nvPr/>
          </p:nvSpPr>
          <p:spPr bwMode="auto">
            <a:xfrm flipH="1" flipV="1">
              <a:off x="4768" y="2806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>
                <a:cs typeface="Times New Roman" pitchFamily="18" charset="0"/>
              </a:rPr>
              <a:t>Elaborating relevant scenarios </a:t>
            </a:r>
            <a:r>
              <a:rPr kumimoji="0" lang="fr-BE" altLang="en-US">
                <a:cs typeface="Times New Roman" pitchFamily="18" charset="0"/>
              </a:rPr>
              <a:t/>
            </a:r>
            <a:br>
              <a:rPr kumimoji="0" lang="fr-BE" altLang="en-US">
                <a:cs typeface="Times New Roman" pitchFamily="18" charset="0"/>
              </a:rPr>
            </a:br>
            <a:r>
              <a:rPr kumimoji="0" lang="en-US" altLang="en-US">
                <a:cs typeface="Times New Roman" pitchFamily="18" charset="0"/>
              </a:rPr>
              <a:t>for good coverage</a:t>
            </a:r>
            <a:r>
              <a:rPr kumimoji="0" lang="fr-BE" altLang="en-US">
                <a:cs typeface="Times New Roman" pitchFamily="18" charset="0"/>
              </a:rPr>
              <a:t>  </a:t>
            </a:r>
            <a:r>
              <a:rPr kumimoji="0" lang="fr-BE" altLang="en-US" sz="2000">
                <a:cs typeface="Times New Roman" pitchFamily="18" charset="0"/>
              </a:rPr>
              <a:t>(2)</a:t>
            </a:r>
            <a:endParaRPr kumimoji="0" lang="en-US" altLang="en-US" sz="2000">
              <a:cs typeface="Times New Roman" pitchFamily="18" charset="0"/>
            </a:endParaRP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409700"/>
            <a:ext cx="8751887" cy="4978400"/>
          </a:xfrm>
        </p:spPr>
        <p:txBody>
          <a:bodyPr/>
          <a:lstStyle/>
          <a:p>
            <a:r>
              <a:rPr lang="fr-BE" altLang="en-US"/>
              <a:t>Look for </a:t>
            </a:r>
            <a:r>
              <a:rPr lang="fr-BE" altLang="en-US" i="1"/>
              <a:t>abnormal</a:t>
            </a:r>
            <a:r>
              <a:rPr lang="fr-BE" altLang="en-US"/>
              <a:t> scenarios associated with normal ones...</a:t>
            </a:r>
          </a:p>
          <a:p>
            <a:pPr lvl="1">
              <a:lnSpc>
                <a:spcPct val="130000"/>
              </a:lnSpc>
            </a:pPr>
            <a:r>
              <a:rPr lang="fr-BE" altLang="en-US" sz="2000"/>
              <a:t>"associated" =   sharing common prefix episode,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fr-BE" altLang="en-US" sz="2000"/>
              <a:t>                            </a:t>
            </a:r>
            <a:r>
              <a:rPr lang="fr-BE" altLang="en-US" sz="2000" i="1"/>
              <a:t>then</a:t>
            </a:r>
            <a:r>
              <a:rPr lang="fr-BE" altLang="en-US" sz="2000"/>
              <a:t> differing by possible exception case</a:t>
            </a:r>
          </a:p>
          <a:p>
            <a:pPr lvl="1">
              <a:lnSpc>
                <a:spcPct val="150000"/>
              </a:lnSpc>
            </a:pPr>
            <a:r>
              <a:rPr lang="fr-BE" altLang="en-US" sz="2000"/>
              <a:t>look at these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systematically</a:t>
            </a:r>
            <a:r>
              <a:rPr lang="fr-BE" altLang="en-US" sz="2000"/>
              <a:t> ...</a:t>
            </a:r>
          </a:p>
          <a:p>
            <a:pPr lvl="2">
              <a:buFontTx/>
              <a:buChar char="•"/>
            </a:pPr>
            <a:r>
              <a:rPr lang="fr-BE" altLang="en-US"/>
              <a:t>take all prefix episodes of normal scenario by increasing size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fr-BE" altLang="en-US"/>
              <a:t>for each prefix:  possible exceptions at the end ?</a:t>
            </a:r>
          </a:p>
          <a:p>
            <a:pPr lvl="3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  <a:effectLst/>
                <a:latin typeface="Wingdings" pitchFamily="2" charset="2"/>
              </a:rPr>
              <a:t>F</a:t>
            </a:r>
            <a:r>
              <a:rPr lang="fr-BE" alt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 possible use of exception patterns:</a:t>
            </a:r>
            <a:r>
              <a:rPr lang="fr-BE" alt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</a:p>
          <a:p>
            <a:pPr lvl="3">
              <a:lnSpc>
                <a:spcPct val="110000"/>
              </a:lnSpc>
            </a:pPr>
            <a:r>
              <a:rPr lang="fr-BE" alt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           invalid data, unsatisfiable request, </a:t>
            </a:r>
          </a:p>
          <a:p>
            <a:pPr lvl="3">
              <a:lnSpc>
                <a:spcPct val="110000"/>
              </a:lnSpc>
            </a:pPr>
            <a:r>
              <a:rPr lang="fr-BE" alt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           no response, too late response, inadequate response, </a:t>
            </a:r>
          </a:p>
          <a:p>
            <a:pPr lvl="3">
              <a:lnSpc>
                <a:spcPct val="110000"/>
              </a:lnSpc>
            </a:pPr>
            <a:r>
              <a:rPr lang="fr-BE" altLang="en-US" sz="1800">
                <a:solidFill>
                  <a:srgbClr val="009999"/>
                </a:solidFill>
                <a:effectLst/>
                <a:latin typeface="Comic Sans MS" pitchFamily="66" charset="0"/>
              </a:rPr>
              <a:t>           cancel events, ...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fr-BE" altLang="en-US"/>
              <a:t>for each exception:  what suitable course of action?</a:t>
            </a:r>
            <a:endParaRPr lang="en-US" altLang="en-US"/>
          </a:p>
        </p:txBody>
      </p:sp>
      <p:pic>
        <p:nvPicPr>
          <p:cNvPr id="1591300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539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1301" name="Group 5"/>
          <p:cNvGrpSpPr>
            <a:grpSpLocks/>
          </p:cNvGrpSpPr>
          <p:nvPr/>
        </p:nvGrpSpPr>
        <p:grpSpPr bwMode="auto">
          <a:xfrm>
            <a:off x="8169275" y="215900"/>
            <a:ext cx="762000" cy="700088"/>
            <a:chOff x="4637" y="2601"/>
            <a:chExt cx="480" cy="441"/>
          </a:xfrm>
        </p:grpSpPr>
        <p:sp>
          <p:nvSpPr>
            <p:cNvPr id="1591302" name="Rectangle 6"/>
            <p:cNvSpPr>
              <a:spLocks noChangeArrowheads="1"/>
            </p:cNvSpPr>
            <p:nvPr/>
          </p:nvSpPr>
          <p:spPr bwMode="auto">
            <a:xfrm>
              <a:off x="4637" y="2601"/>
              <a:ext cx="480" cy="441"/>
            </a:xfrm>
            <a:prstGeom prst="rect">
              <a:avLst/>
            </a:prstGeom>
            <a:solidFill>
              <a:srgbClr val="B8BFF2"/>
            </a:solidFill>
            <a:ln w="28575">
              <a:solidFill>
                <a:schemeClr val="bg2"/>
              </a:solidFill>
              <a:miter lim="800000"/>
              <a:headEnd type="none" w="lg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1303" name="Group 7"/>
            <p:cNvGrpSpPr>
              <a:grpSpLocks noChangeAspect="1"/>
            </p:cNvGrpSpPr>
            <p:nvPr/>
          </p:nvGrpSpPr>
          <p:grpSpPr bwMode="auto">
            <a:xfrm>
              <a:off x="4908" y="2639"/>
              <a:ext cx="173" cy="393"/>
              <a:chOff x="-1644" y="2229"/>
              <a:chExt cx="773" cy="1778"/>
            </a:xfrm>
          </p:grpSpPr>
          <p:sp>
            <p:nvSpPr>
              <p:cNvPr id="159130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1305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1306" name="Group 10"/>
            <p:cNvGrpSpPr>
              <a:grpSpLocks noChangeAspect="1"/>
            </p:cNvGrpSpPr>
            <p:nvPr/>
          </p:nvGrpSpPr>
          <p:grpSpPr bwMode="auto">
            <a:xfrm>
              <a:off x="4677" y="2639"/>
              <a:ext cx="173" cy="393"/>
              <a:chOff x="-1644" y="2229"/>
              <a:chExt cx="773" cy="1778"/>
            </a:xfrm>
          </p:grpSpPr>
          <p:sp>
            <p:nvSpPr>
              <p:cNvPr id="159130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1308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1309" name="Line 13"/>
            <p:cNvSpPr>
              <a:spLocks noChangeAspect="1" noChangeShapeType="1"/>
            </p:cNvSpPr>
            <p:nvPr/>
          </p:nvSpPr>
          <p:spPr bwMode="auto">
            <a:xfrm flipV="1">
              <a:off x="4768" y="287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1310" name="Line 14"/>
            <p:cNvSpPr>
              <a:spLocks noChangeAspect="1" noChangeShapeType="1"/>
            </p:cNvSpPr>
            <p:nvPr/>
          </p:nvSpPr>
          <p:spPr bwMode="auto">
            <a:xfrm flipH="1" flipV="1">
              <a:off x="4768" y="294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1311" name="Line 15"/>
            <p:cNvSpPr>
              <a:spLocks noChangeAspect="1" noChangeShapeType="1"/>
            </p:cNvSpPr>
            <p:nvPr/>
          </p:nvSpPr>
          <p:spPr bwMode="auto">
            <a:xfrm flipH="1" flipV="1">
              <a:off x="4768" y="2806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330200"/>
            <a:ext cx="8031163" cy="762000"/>
          </a:xfrm>
        </p:spPr>
        <p:txBody>
          <a:bodyPr/>
          <a:lstStyle/>
          <a:p>
            <a:r>
              <a:rPr lang="fr-BE" altLang="en-US"/>
              <a:t>Looking for associated </a:t>
            </a:r>
            <a:r>
              <a:rPr lang="fr-BE" altLang="en-US" i="1"/>
              <a:t>abnormal</a:t>
            </a:r>
            <a:r>
              <a:rPr lang="fr-BE" altLang="en-US"/>
              <a:t> scenarios:</a:t>
            </a:r>
            <a:br>
              <a:rPr lang="fr-BE" altLang="en-US"/>
            </a:br>
            <a:r>
              <a:rPr lang="fr-BE" altLang="en-US"/>
              <a:t>example</a:t>
            </a:r>
            <a:endParaRPr lang="en-US" altLang="en-US"/>
          </a:p>
        </p:txBody>
      </p:sp>
      <p:pic>
        <p:nvPicPr>
          <p:cNvPr id="1586180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2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6186" name="Text Box 10"/>
          <p:cNvSpPr txBox="1">
            <a:spLocks noChangeArrowheads="1"/>
          </p:cNvSpPr>
          <p:nvPr/>
        </p:nvSpPr>
        <p:spPr bwMode="auto">
          <a:xfrm>
            <a:off x="6183313" y="1482725"/>
            <a:ext cx="21288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2000" b="0" i="1">
                <a:solidFill>
                  <a:schemeClr val="tx2"/>
                </a:solidFill>
                <a:effectLst/>
                <a:latin typeface="Comic Sans MS" pitchFamily="66" charset="0"/>
              </a:rPr>
              <a:t>normal scenario</a:t>
            </a:r>
            <a:endParaRPr lang="fr-BE" altLang="en-US" sz="18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586191" name="Object 15"/>
          <p:cNvGraphicFramePr>
            <a:graphicFrameLocks noChangeAspect="1"/>
          </p:cNvGraphicFramePr>
          <p:nvPr/>
        </p:nvGraphicFramePr>
        <p:xfrm>
          <a:off x="685800" y="1930400"/>
          <a:ext cx="740568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93" name="Picture" r:id="rId5" imgW="3690720" imgH="1999440" progId="Word.Picture.8">
                  <p:embed/>
                </p:oleObj>
              </mc:Choice>
              <mc:Fallback>
                <p:oleObj name="Picture" r:id="rId5" imgW="3690720" imgH="199944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30400"/>
                        <a:ext cx="740568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6192" name="Rectangle 16"/>
          <p:cNvSpPr>
            <a:spLocks noChangeArrowheads="1"/>
          </p:cNvSpPr>
          <p:nvPr/>
        </p:nvSpPr>
        <p:spPr bwMode="auto">
          <a:xfrm>
            <a:off x="520700" y="1447800"/>
            <a:ext cx="7823200" cy="50038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292100"/>
            <a:ext cx="8035925" cy="762000"/>
          </a:xfrm>
        </p:spPr>
        <p:txBody>
          <a:bodyPr/>
          <a:lstStyle/>
          <a:p>
            <a:r>
              <a:rPr kumimoji="0" lang="en-US" altLang="en-US">
                <a:cs typeface="Times New Roman" pitchFamily="18" charset="0"/>
              </a:rPr>
              <a:t>Modeling instance behaviors</a:t>
            </a:r>
            <a:r>
              <a:rPr kumimoji="0" lang="fr-BE" altLang="en-US">
                <a:cs typeface="Times New Roman" pitchFamily="18" charset="0"/>
              </a:rPr>
              <a:t> </a:t>
            </a:r>
            <a:r>
              <a:rPr kumimoji="0" lang="fr-BE" altLang="en-US" sz="2600">
                <a:cs typeface="Times New Roman" pitchFamily="18" charset="0"/>
              </a:rPr>
              <a:t>through</a:t>
            </a:r>
            <a:r>
              <a:rPr kumimoji="0" lang="fr-BE" altLang="en-US">
                <a:cs typeface="Times New Roman" pitchFamily="18" charset="0"/>
              </a:rPr>
              <a:t> scenarios</a:t>
            </a:r>
            <a:endParaRPr kumimoji="0" lang="en-US" altLang="en-US">
              <a:cs typeface="Times New Roman" pitchFamily="18" charset="0"/>
            </a:endParaRP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174750"/>
            <a:ext cx="8866187" cy="53213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Scenario</a:t>
            </a:r>
            <a:r>
              <a:rPr lang="en-US" altLang="en-US"/>
              <a:t> = </a:t>
            </a:r>
            <a:r>
              <a:rPr lang="fr-BE" altLang="en-US"/>
              <a:t>temporal</a:t>
            </a:r>
            <a:r>
              <a:rPr lang="en-US" altLang="en-US"/>
              <a:t> sequence of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interaction events</a:t>
            </a:r>
            <a:r>
              <a:rPr lang="en-US" altLang="en-US"/>
              <a:t> among agent instances</a:t>
            </a:r>
            <a:r>
              <a:rPr lang="fr-BE" altLang="en-US"/>
              <a:t>  </a:t>
            </a:r>
            <a:r>
              <a:rPr lang="fr-BE" altLang="en-US" sz="2000"/>
              <a:t>(cf.  Chap.2, Chap.4)</a:t>
            </a:r>
          </a:p>
          <a:p>
            <a:pPr lvl="1">
              <a:lnSpc>
                <a:spcPct val="120000"/>
              </a:lnSpc>
            </a:pPr>
            <a:r>
              <a:rPr lang="fr-BE" altLang="en-US" sz="2000"/>
              <a:t>instances of different agents or of same agent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altLang="en-US" sz="2000"/>
              <a:t>interactions are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directed</a:t>
            </a:r>
            <a:r>
              <a:rPr lang="en-US" altLang="en-US" sz="2000"/>
              <a:t> ...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altLang="en-US"/>
              <a:t> source agent instance, controlling the event,</a:t>
            </a:r>
          </a:p>
          <a:p>
            <a:pPr lvl="2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altLang="en-US"/>
              <a:t> target agent instance, monitoring the event</a:t>
            </a:r>
            <a:endParaRPr lang="en-US" altLang="en-US" sz="1800"/>
          </a:p>
          <a:p>
            <a:pPr lvl="1">
              <a:spcBef>
                <a:spcPct val="40000"/>
              </a:spcBef>
            </a:pPr>
            <a:r>
              <a:rPr lang="en-US" altLang="en-US" sz="2000"/>
              <a:t>interactions are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synchronous</a:t>
            </a:r>
            <a:r>
              <a:rPr lang="en-US" altLang="en-US" sz="2000"/>
              <a:t> among event controller/monitor</a:t>
            </a:r>
          </a:p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altLang="en-US"/>
              <a:t> scenario:</a:t>
            </a:r>
            <a:r>
              <a:rPr lang="en-US" altLang="en-US" sz="2000"/>
              <a:t> illustrates some way of achieving implicit goal</a:t>
            </a:r>
            <a:r>
              <a:rPr lang="fr-BE" altLang="en-US" sz="2000"/>
              <a:t>(s)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  <a:r>
              <a:rPr lang="en-US" altLang="en-US" sz="2000"/>
              <a:t> scenario:  in normal cases</a:t>
            </a:r>
          </a:p>
          <a:p>
            <a:pPr lvl="1"/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abnormal</a:t>
            </a:r>
            <a:r>
              <a:rPr lang="en-US" altLang="en-US" sz="2000"/>
              <a:t> scenario:  in exception cases   (</a:t>
            </a:r>
            <a:r>
              <a:rPr lang="en-US" altLang="en-US" sz="2000" i="1"/>
              <a:t>don’t forget these!</a:t>
            </a:r>
            <a:r>
              <a:rPr lang="en-US" altLang="en-US" sz="200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altLang="en-US"/>
              <a:t> scenario: </a:t>
            </a:r>
            <a:r>
              <a:rPr lang="en-US" altLang="en-US" sz="2000"/>
              <a:t>illustrates some </a:t>
            </a:r>
            <a:r>
              <a:rPr lang="fr-BE" altLang="en-US" sz="2000"/>
              <a:t>inadmissible behavior</a:t>
            </a:r>
            <a:r>
              <a:rPr lang="en-US" altLang="en-US" sz="2000"/>
              <a:t> </a:t>
            </a:r>
            <a:r>
              <a:rPr lang="fr-BE" altLang="en-US" sz="2000"/>
              <a:t>(obstacle)</a:t>
            </a:r>
            <a:endParaRPr lang="en-US" altLang="en-US" sz="2000"/>
          </a:p>
        </p:txBody>
      </p:sp>
      <p:graphicFrame>
        <p:nvGraphicFramePr>
          <p:cNvPr id="1566724" name="Object 4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25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96263" cy="762000"/>
          </a:xfrm>
        </p:spPr>
        <p:txBody>
          <a:bodyPr/>
          <a:lstStyle/>
          <a:p>
            <a:r>
              <a:rPr lang="fr-BE" altLang="en-US"/>
              <a:t>Looking for associated </a:t>
            </a:r>
            <a:r>
              <a:rPr lang="fr-BE" altLang="en-US" i="1"/>
              <a:t>abnormal</a:t>
            </a:r>
            <a:r>
              <a:rPr lang="fr-BE" altLang="en-US"/>
              <a:t> scenarios:</a:t>
            </a:r>
            <a:br>
              <a:rPr lang="fr-BE" altLang="en-US"/>
            </a:br>
            <a:r>
              <a:rPr lang="fr-BE" altLang="en-US"/>
              <a:t>example</a:t>
            </a:r>
            <a:endParaRPr lang="en-US" altLang="en-US"/>
          </a:p>
        </p:txBody>
      </p:sp>
      <p:pic>
        <p:nvPicPr>
          <p:cNvPr id="1590275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2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90276" name="Object 4"/>
          <p:cNvGraphicFramePr>
            <a:graphicFrameLocks noChangeAspect="1"/>
          </p:cNvGraphicFramePr>
          <p:nvPr/>
        </p:nvGraphicFramePr>
        <p:xfrm>
          <a:off x="833438" y="1452563"/>
          <a:ext cx="5837237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81" name="Picture" r:id="rId5" imgW="3060720" imgH="2179440" progId="Word.Picture.8">
                  <p:embed/>
                </p:oleObj>
              </mc:Choice>
              <mc:Fallback>
                <p:oleObj name="Picture" r:id="rId5" imgW="3060720" imgH="217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452563"/>
                        <a:ext cx="5837237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0277" name="Text Box 5"/>
          <p:cNvSpPr txBox="1">
            <a:spLocks noChangeArrowheads="1"/>
          </p:cNvSpPr>
          <p:nvPr/>
        </p:nvSpPr>
        <p:spPr bwMode="auto">
          <a:xfrm>
            <a:off x="7059613" y="34004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UnRegistered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0278" name="Line 6"/>
          <p:cNvSpPr>
            <a:spLocks noChangeShapeType="1"/>
          </p:cNvSpPr>
          <p:nvPr/>
        </p:nvSpPr>
        <p:spPr bwMode="auto">
          <a:xfrm>
            <a:off x="3816350" y="3314700"/>
            <a:ext cx="3235325" cy="3714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0279" name="Rectangle 7"/>
          <p:cNvSpPr>
            <a:spLocks noChangeArrowheads="1"/>
          </p:cNvSpPr>
          <p:nvPr/>
        </p:nvSpPr>
        <p:spPr bwMode="auto">
          <a:xfrm>
            <a:off x="571500" y="2235200"/>
            <a:ext cx="5829300" cy="10414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0280" name="Text Box 8"/>
          <p:cNvSpPr txBox="1">
            <a:spLocks noChangeArrowheads="1"/>
          </p:cNvSpPr>
          <p:nvPr/>
        </p:nvSpPr>
        <p:spPr bwMode="auto">
          <a:xfrm>
            <a:off x="6259513" y="1546225"/>
            <a:ext cx="23701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smallest prefix of normal scenario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28600"/>
            <a:ext cx="8221663" cy="762000"/>
          </a:xfrm>
        </p:spPr>
        <p:txBody>
          <a:bodyPr/>
          <a:lstStyle/>
          <a:p>
            <a:r>
              <a:rPr lang="fr-BE" altLang="en-US"/>
              <a:t>Looking for associated </a:t>
            </a:r>
            <a:r>
              <a:rPr lang="fr-BE" altLang="en-US" i="1"/>
              <a:t>abnormal</a:t>
            </a:r>
            <a:r>
              <a:rPr lang="fr-BE" altLang="en-US"/>
              <a:t> scenarios:</a:t>
            </a:r>
            <a:br>
              <a:rPr lang="fr-BE" altLang="en-US"/>
            </a:br>
            <a:r>
              <a:rPr lang="fr-BE" altLang="en-US"/>
              <a:t>example</a:t>
            </a:r>
            <a:endParaRPr lang="en-US" altLang="en-US"/>
          </a:p>
        </p:txBody>
      </p:sp>
      <p:pic>
        <p:nvPicPr>
          <p:cNvPr id="1589251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2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9252" name="Object 4"/>
          <p:cNvGraphicFramePr>
            <a:graphicFrameLocks noChangeAspect="1"/>
          </p:cNvGraphicFramePr>
          <p:nvPr/>
        </p:nvGraphicFramePr>
        <p:xfrm>
          <a:off x="528638" y="1490663"/>
          <a:ext cx="6523037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65" name="Picture" r:id="rId5" imgW="3420720" imgH="2179440" progId="Word.Picture.8">
                  <p:embed/>
                </p:oleObj>
              </mc:Choice>
              <mc:Fallback>
                <p:oleObj name="Picture" r:id="rId5" imgW="3420720" imgH="217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90663"/>
                        <a:ext cx="6523037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9253" name="Text Box 5"/>
          <p:cNvSpPr txBox="1">
            <a:spLocks noChangeArrowheads="1"/>
          </p:cNvSpPr>
          <p:nvPr/>
        </p:nvSpPr>
        <p:spPr bwMode="auto">
          <a:xfrm>
            <a:off x="6780213" y="39084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LoanQty-KO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9254" name="Line 6"/>
          <p:cNvSpPr>
            <a:spLocks noChangeShapeType="1"/>
          </p:cNvSpPr>
          <p:nvPr/>
        </p:nvSpPr>
        <p:spPr bwMode="auto">
          <a:xfrm>
            <a:off x="3511550" y="3644900"/>
            <a:ext cx="3311525" cy="5111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9260" name="Rectangle 12"/>
          <p:cNvSpPr>
            <a:spLocks noChangeArrowheads="1"/>
          </p:cNvSpPr>
          <p:nvPr/>
        </p:nvSpPr>
        <p:spPr bwMode="auto">
          <a:xfrm>
            <a:off x="571500" y="2235200"/>
            <a:ext cx="5829300" cy="939800"/>
          </a:xfrm>
          <a:prstGeom prst="rect">
            <a:avLst/>
          </a:prstGeom>
          <a:noFill/>
          <a:ln w="952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9261" name="Rectangle 13"/>
          <p:cNvSpPr>
            <a:spLocks noChangeArrowheads="1"/>
          </p:cNvSpPr>
          <p:nvPr/>
        </p:nvSpPr>
        <p:spPr bwMode="auto">
          <a:xfrm>
            <a:off x="457200" y="2171700"/>
            <a:ext cx="6045200" cy="14986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9262" name="Text Box 14"/>
          <p:cNvSpPr txBox="1">
            <a:spLocks noChangeArrowheads="1"/>
          </p:cNvSpPr>
          <p:nvPr/>
        </p:nvSpPr>
        <p:spPr bwMode="auto">
          <a:xfrm>
            <a:off x="6818313" y="28416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UnRegistered</a:t>
            </a:r>
            <a:endParaRPr lang="fr-BE" altLang="en-US" sz="1600" b="0">
              <a:solidFill>
                <a:srgbClr val="969696"/>
              </a:solidFill>
              <a:effectLst/>
              <a:latin typeface="Arial" pitchFamily="34" charset="0"/>
            </a:endParaRPr>
          </a:p>
        </p:txBody>
      </p:sp>
      <p:sp>
        <p:nvSpPr>
          <p:cNvPr id="1589263" name="Line 15"/>
          <p:cNvSpPr>
            <a:spLocks noChangeShapeType="1"/>
          </p:cNvSpPr>
          <p:nvPr/>
        </p:nvSpPr>
        <p:spPr bwMode="auto">
          <a:xfrm>
            <a:off x="6394450" y="3149600"/>
            <a:ext cx="568325" cy="7937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9264" name="Text Box 16"/>
          <p:cNvSpPr txBox="1">
            <a:spLocks noChangeArrowheads="1"/>
          </p:cNvSpPr>
          <p:nvPr/>
        </p:nvSpPr>
        <p:spPr bwMode="auto">
          <a:xfrm>
            <a:off x="6259513" y="1546225"/>
            <a:ext cx="23701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next prefix of normal scenario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28600"/>
            <a:ext cx="8221663" cy="762000"/>
          </a:xfrm>
        </p:spPr>
        <p:txBody>
          <a:bodyPr/>
          <a:lstStyle/>
          <a:p>
            <a:r>
              <a:rPr lang="fr-BE" altLang="en-US"/>
              <a:t>Looking for associated </a:t>
            </a:r>
            <a:r>
              <a:rPr lang="fr-BE" altLang="en-US" i="1"/>
              <a:t>abnormal</a:t>
            </a:r>
            <a:r>
              <a:rPr lang="fr-BE" altLang="en-US"/>
              <a:t> scenarios:</a:t>
            </a:r>
            <a:br>
              <a:rPr lang="fr-BE" altLang="en-US"/>
            </a:br>
            <a:r>
              <a:rPr lang="fr-BE" altLang="en-US"/>
              <a:t>example</a:t>
            </a:r>
            <a:endParaRPr lang="en-US" altLang="en-US"/>
          </a:p>
        </p:txBody>
      </p:sp>
      <p:pic>
        <p:nvPicPr>
          <p:cNvPr id="1588227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2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8228" name="Object 4"/>
          <p:cNvGraphicFramePr>
            <a:graphicFrameLocks noChangeAspect="1"/>
          </p:cNvGraphicFramePr>
          <p:nvPr/>
        </p:nvGraphicFramePr>
        <p:xfrm>
          <a:off x="528638" y="1490663"/>
          <a:ext cx="6523037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38" name="Picture" r:id="rId5" imgW="3420720" imgH="2179440" progId="Word.Picture.8">
                  <p:embed/>
                </p:oleObj>
              </mc:Choice>
              <mc:Fallback>
                <p:oleObj name="Picture" r:id="rId5" imgW="3420720" imgH="217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90663"/>
                        <a:ext cx="6523037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8229" name="Text Box 5"/>
          <p:cNvSpPr txBox="1">
            <a:spLocks noChangeArrowheads="1"/>
          </p:cNvSpPr>
          <p:nvPr/>
        </p:nvSpPr>
        <p:spPr bwMode="auto">
          <a:xfrm>
            <a:off x="6742113" y="39973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notAvailable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8230" name="Line 6"/>
          <p:cNvSpPr>
            <a:spLocks noChangeShapeType="1"/>
          </p:cNvSpPr>
          <p:nvPr/>
        </p:nvSpPr>
        <p:spPr bwMode="auto">
          <a:xfrm>
            <a:off x="6343650" y="4127500"/>
            <a:ext cx="466725" cy="539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8231" name="Rectangle 7"/>
          <p:cNvSpPr>
            <a:spLocks noChangeArrowheads="1"/>
          </p:cNvSpPr>
          <p:nvPr/>
        </p:nvSpPr>
        <p:spPr bwMode="auto">
          <a:xfrm>
            <a:off x="622300" y="2235200"/>
            <a:ext cx="5829300" cy="18923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8232" name="Text Box 8"/>
          <p:cNvSpPr txBox="1">
            <a:spLocks noChangeArrowheads="1"/>
          </p:cNvSpPr>
          <p:nvPr/>
        </p:nvSpPr>
        <p:spPr bwMode="auto">
          <a:xfrm>
            <a:off x="7345363" y="33242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LoanQty-KO</a:t>
            </a:r>
            <a:endParaRPr lang="fr-BE" altLang="en-US" sz="1600" b="0">
              <a:solidFill>
                <a:srgbClr val="969696"/>
              </a:solidFill>
              <a:effectLst/>
              <a:latin typeface="Arial" pitchFamily="34" charset="0"/>
            </a:endParaRPr>
          </a:p>
        </p:txBody>
      </p:sp>
      <p:sp>
        <p:nvSpPr>
          <p:cNvPr id="1588233" name="Line 9"/>
          <p:cNvSpPr>
            <a:spLocks noChangeShapeType="1"/>
          </p:cNvSpPr>
          <p:nvPr/>
        </p:nvSpPr>
        <p:spPr bwMode="auto">
          <a:xfrm>
            <a:off x="6470650" y="3454400"/>
            <a:ext cx="974725" cy="19367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8234" name="Text Box 10"/>
          <p:cNvSpPr txBox="1">
            <a:spLocks noChangeArrowheads="1"/>
          </p:cNvSpPr>
          <p:nvPr/>
        </p:nvSpPr>
        <p:spPr bwMode="auto">
          <a:xfrm>
            <a:off x="6805613" y="27400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exception: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rgbClr val="969696"/>
                </a:solidFill>
                <a:effectLst/>
                <a:latin typeface="Comic Sans MS" pitchFamily="66" charset="0"/>
              </a:rPr>
              <a:t>UnRegistered</a:t>
            </a:r>
            <a:endParaRPr lang="fr-BE" altLang="en-US" sz="1600" b="0">
              <a:solidFill>
                <a:srgbClr val="969696"/>
              </a:solidFill>
              <a:effectLst/>
              <a:latin typeface="Arial" pitchFamily="34" charset="0"/>
            </a:endParaRPr>
          </a:p>
        </p:txBody>
      </p:sp>
      <p:sp>
        <p:nvSpPr>
          <p:cNvPr id="1588235" name="Line 11"/>
          <p:cNvSpPr>
            <a:spLocks noChangeShapeType="1"/>
          </p:cNvSpPr>
          <p:nvPr/>
        </p:nvSpPr>
        <p:spPr bwMode="auto">
          <a:xfrm>
            <a:off x="6457950" y="3022600"/>
            <a:ext cx="377825" cy="16827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8237" name="Text Box 13"/>
          <p:cNvSpPr txBox="1">
            <a:spLocks noChangeArrowheads="1"/>
          </p:cNvSpPr>
          <p:nvPr/>
        </p:nvSpPr>
        <p:spPr bwMode="auto">
          <a:xfrm>
            <a:off x="6538913" y="2117725"/>
            <a:ext cx="23701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next prefix of normal scenario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28600"/>
            <a:ext cx="8183563" cy="762000"/>
          </a:xfrm>
        </p:spPr>
        <p:txBody>
          <a:bodyPr/>
          <a:lstStyle/>
          <a:p>
            <a:r>
              <a:rPr lang="fr-BE" altLang="en-US"/>
              <a:t>Looking for associated </a:t>
            </a:r>
            <a:r>
              <a:rPr lang="fr-BE" altLang="en-US" i="1"/>
              <a:t>abnormal</a:t>
            </a:r>
            <a:r>
              <a:rPr lang="fr-BE" altLang="en-US"/>
              <a:t> scenarios:</a:t>
            </a:r>
            <a:br>
              <a:rPr lang="fr-BE" altLang="en-US"/>
            </a:br>
            <a:r>
              <a:rPr lang="fr-BE" altLang="en-US"/>
              <a:t>example</a:t>
            </a:r>
            <a:endParaRPr lang="en-US" altLang="en-US"/>
          </a:p>
        </p:txBody>
      </p:sp>
      <p:pic>
        <p:nvPicPr>
          <p:cNvPr id="1587203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1275"/>
            <a:ext cx="8858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7204" name="Object 4"/>
          <p:cNvGraphicFramePr>
            <a:graphicFrameLocks noChangeAspect="1"/>
          </p:cNvGraphicFramePr>
          <p:nvPr/>
        </p:nvGraphicFramePr>
        <p:xfrm>
          <a:off x="528638" y="1490663"/>
          <a:ext cx="6523037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11" name="Picture" r:id="rId5" imgW="3420720" imgH="2179440" progId="Word.Picture.8">
                  <p:embed/>
                </p:oleObj>
              </mc:Choice>
              <mc:Fallback>
                <p:oleObj name="Picture" r:id="rId5" imgW="3420720" imgH="21794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90663"/>
                        <a:ext cx="6523037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7021513" y="3095625"/>
            <a:ext cx="1798637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common prefix episode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7206" name="Line 6"/>
          <p:cNvSpPr>
            <a:spLocks noChangeShapeType="1"/>
          </p:cNvSpPr>
          <p:nvPr/>
        </p:nvSpPr>
        <p:spPr bwMode="auto">
          <a:xfrm>
            <a:off x="6483350" y="3048000"/>
            <a:ext cx="555625" cy="2317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7207" name="Rectangle 7"/>
          <p:cNvSpPr>
            <a:spLocks noChangeArrowheads="1"/>
          </p:cNvSpPr>
          <p:nvPr/>
        </p:nvSpPr>
        <p:spPr bwMode="auto">
          <a:xfrm>
            <a:off x="571500" y="2222500"/>
            <a:ext cx="5880100" cy="18923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7208" name="Line 8"/>
          <p:cNvSpPr>
            <a:spLocks noChangeShapeType="1"/>
          </p:cNvSpPr>
          <p:nvPr/>
        </p:nvSpPr>
        <p:spPr bwMode="auto">
          <a:xfrm>
            <a:off x="6470650" y="4597400"/>
            <a:ext cx="428625" cy="2063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7209" name="Text Box 9"/>
          <p:cNvSpPr txBox="1">
            <a:spLocks noChangeArrowheads="1"/>
          </p:cNvSpPr>
          <p:nvPr/>
        </p:nvSpPr>
        <p:spPr bwMode="auto">
          <a:xfrm>
            <a:off x="6818313" y="4645025"/>
            <a:ext cx="20526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differing postfix from</a:t>
            </a:r>
          </a:p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exception point</a:t>
            </a:r>
            <a:endParaRPr lang="fr-BE" altLang="en-US" sz="16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7210" name="Rectangle 10"/>
          <p:cNvSpPr>
            <a:spLocks noChangeArrowheads="1"/>
          </p:cNvSpPr>
          <p:nvPr/>
        </p:nvSpPr>
        <p:spPr bwMode="auto">
          <a:xfrm>
            <a:off x="571500" y="4241800"/>
            <a:ext cx="5880100" cy="1765300"/>
          </a:xfrm>
          <a:prstGeom prst="rect">
            <a:avLst/>
          </a:prstGeom>
          <a:noFill/>
          <a:ln w="28575">
            <a:solidFill>
              <a:srgbClr val="CC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instance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Scenarios as UML sequence diagrams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episodes and agent decomposition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  <a:endParaRPr kumimoji="0" lang="en-US" altLang="en-US">
              <a:solidFill>
                <a:srgbClr val="969696"/>
              </a:solidFill>
            </a:endParaRPr>
          </a:p>
          <a:p>
            <a:pPr>
              <a:lnSpc>
                <a:spcPct val="10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class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machines as UML state diagrams</a:t>
            </a:r>
            <a:endParaRPr kumimoji="0" lang="en-US" altLang="en-US" sz="2000">
              <a:solidFill>
                <a:srgbClr val="969696"/>
              </a:solidFill>
            </a:endParaRP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sequential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&amp;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 concurrent substates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Decorating scenarios with state conditions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state machines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goals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6421" name="Object 5"/>
          <p:cNvGraphicFramePr>
            <a:graphicFrameLocks noChangeAspect="1"/>
          </p:cNvGraphicFramePr>
          <p:nvPr/>
        </p:nvGraphicFramePr>
        <p:xfrm>
          <a:off x="4789488" y="11652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26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652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6423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27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6424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28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6425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86300"/>
            <a:ext cx="487363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3" y="171450"/>
            <a:ext cx="739933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>
                <a:cs typeface="Times New Roman" pitchFamily="18" charset="0"/>
              </a:rPr>
              <a:t>Decorating scenarios with state conditions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020763"/>
            <a:ext cx="8739187" cy="2844800"/>
          </a:xfrm>
        </p:spPr>
        <p:txBody>
          <a:bodyPr/>
          <a:lstStyle/>
          <a:p>
            <a:r>
              <a:rPr lang="fr-BE" altLang="en-US"/>
              <a:t>Helpful for state-based reasoning from scenarios</a:t>
            </a:r>
            <a:endParaRPr lang="en-US" altLang="en-US"/>
          </a:p>
          <a:p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 condition</a:t>
            </a:r>
            <a:r>
              <a:rPr lang="fr-BE" altLang="en-US"/>
              <a:t> at timepoint on agent lifeline: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fr-BE" altLang="en-US"/>
              <a:t> captures snapshot state of dynamic variables at this point</a:t>
            </a:r>
          </a:p>
          <a:p>
            <a:pPr>
              <a:lnSpc>
                <a:spcPct val="100000"/>
              </a:lnSpc>
            </a:pPr>
            <a:r>
              <a:rPr lang="fr-BE" altLang="en-US"/>
              <a:t>Structured as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condition list</a:t>
            </a:r>
            <a:r>
              <a:rPr lang="fr-BE" altLang="en-US"/>
              <a:t>:  </a:t>
            </a:r>
            <a:r>
              <a:rPr lang="fr-BE" altLang="en-US" sz="2000"/>
              <a:t>implicitly conjoined ...</a:t>
            </a:r>
          </a:p>
          <a:p>
            <a:pPr lvl="1"/>
            <a:r>
              <a:rPr lang="fr-BE" altLang="en-US" sz="2000"/>
              <a:t>monitored conditions:  state of variables monitored by the agent</a:t>
            </a:r>
          </a:p>
          <a:p>
            <a:pPr lvl="1"/>
            <a:r>
              <a:rPr lang="fr-BE" altLang="en-US" sz="2000"/>
              <a:t>controlled conditions:  state of variables controlled by the agent</a:t>
            </a:r>
            <a:endParaRPr lang="en-US" altLang="en-US" sz="2000"/>
          </a:p>
        </p:txBody>
      </p:sp>
      <p:graphicFrame>
        <p:nvGraphicFramePr>
          <p:cNvPr id="1592336" name="Object 16"/>
          <p:cNvGraphicFramePr>
            <a:graphicFrameLocks noChangeAspect="1"/>
          </p:cNvGraphicFramePr>
          <p:nvPr/>
        </p:nvGraphicFramePr>
        <p:xfrm>
          <a:off x="1865313" y="3932238"/>
          <a:ext cx="5392737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349" name="Picture" r:id="rId4" imgW="2700720" imgH="1369080" progId="Word.Picture.8">
                  <p:embed/>
                </p:oleObj>
              </mc:Choice>
              <mc:Fallback>
                <p:oleObj name="Picture" r:id="rId4" imgW="2700720" imgH="136908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932238"/>
                        <a:ext cx="5392737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2337" name="Picture 17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74295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2338" name="Group 18"/>
          <p:cNvGrpSpPr>
            <a:grpSpLocks/>
          </p:cNvGrpSpPr>
          <p:nvPr/>
        </p:nvGrpSpPr>
        <p:grpSpPr bwMode="auto">
          <a:xfrm>
            <a:off x="8385175" y="139700"/>
            <a:ext cx="571500" cy="484188"/>
            <a:chOff x="4637" y="2601"/>
            <a:chExt cx="480" cy="441"/>
          </a:xfrm>
        </p:grpSpPr>
        <p:sp>
          <p:nvSpPr>
            <p:cNvPr id="1592339" name="Rectangle 19"/>
            <p:cNvSpPr>
              <a:spLocks noChangeArrowheads="1"/>
            </p:cNvSpPr>
            <p:nvPr/>
          </p:nvSpPr>
          <p:spPr bwMode="auto">
            <a:xfrm>
              <a:off x="4637" y="2601"/>
              <a:ext cx="480" cy="441"/>
            </a:xfrm>
            <a:prstGeom prst="rect">
              <a:avLst/>
            </a:prstGeom>
            <a:solidFill>
              <a:srgbClr val="B8BFF2"/>
            </a:solidFill>
            <a:ln w="28575">
              <a:solidFill>
                <a:schemeClr val="bg2"/>
              </a:solidFill>
              <a:miter lim="800000"/>
              <a:headEnd type="none" w="lg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2340" name="Group 20"/>
            <p:cNvGrpSpPr>
              <a:grpSpLocks noChangeAspect="1"/>
            </p:cNvGrpSpPr>
            <p:nvPr/>
          </p:nvGrpSpPr>
          <p:grpSpPr bwMode="auto">
            <a:xfrm>
              <a:off x="4908" y="2639"/>
              <a:ext cx="173" cy="393"/>
              <a:chOff x="-1644" y="2229"/>
              <a:chExt cx="773" cy="1778"/>
            </a:xfrm>
          </p:grpSpPr>
          <p:sp>
            <p:nvSpPr>
              <p:cNvPr id="1592341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2342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2343" name="Group 23"/>
            <p:cNvGrpSpPr>
              <a:grpSpLocks noChangeAspect="1"/>
            </p:cNvGrpSpPr>
            <p:nvPr/>
          </p:nvGrpSpPr>
          <p:grpSpPr bwMode="auto">
            <a:xfrm>
              <a:off x="4677" y="2639"/>
              <a:ext cx="173" cy="393"/>
              <a:chOff x="-1644" y="2229"/>
              <a:chExt cx="773" cy="1778"/>
            </a:xfrm>
          </p:grpSpPr>
          <p:sp>
            <p:nvSpPr>
              <p:cNvPr id="1592344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2345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2346" name="Line 26"/>
            <p:cNvSpPr>
              <a:spLocks noChangeAspect="1" noChangeShapeType="1"/>
            </p:cNvSpPr>
            <p:nvPr/>
          </p:nvSpPr>
          <p:spPr bwMode="auto">
            <a:xfrm flipV="1">
              <a:off x="4768" y="287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2347" name="Line 27"/>
            <p:cNvSpPr>
              <a:spLocks noChangeAspect="1" noChangeShapeType="1"/>
            </p:cNvSpPr>
            <p:nvPr/>
          </p:nvSpPr>
          <p:spPr bwMode="auto">
            <a:xfrm flipH="1" flipV="1">
              <a:off x="4768" y="294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2348" name="Line 28"/>
            <p:cNvSpPr>
              <a:spLocks noChangeAspect="1" noChangeShapeType="1"/>
            </p:cNvSpPr>
            <p:nvPr/>
          </p:nvSpPr>
          <p:spPr bwMode="auto">
            <a:xfrm flipH="1" flipV="1">
              <a:off x="4768" y="2806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234950"/>
            <a:ext cx="789463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>
                <a:cs typeface="Times New Roman" pitchFamily="18" charset="0"/>
              </a:rPr>
              <a:t>Decorating scenarios with state conditions</a:t>
            </a:r>
            <a:r>
              <a:rPr kumimoji="0" lang="fr-BE" altLang="en-US">
                <a:cs typeface="Times New Roman" pitchFamily="18" charset="0"/>
              </a:rPr>
              <a:t>  </a:t>
            </a:r>
            <a:r>
              <a:rPr kumimoji="0" lang="fr-BE" altLang="en-US" sz="2000">
                <a:cs typeface="Times New Roman" pitchFamily="18" charset="0"/>
              </a:rPr>
              <a:t>(2)</a:t>
            </a:r>
            <a:endParaRPr kumimoji="0" lang="en-US" altLang="en-US" sz="2000">
              <a:cs typeface="Times New Roman" pitchFamily="18" charset="0"/>
            </a:endParaRPr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916987" cy="497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altLang="en-US"/>
              <a:t>Condition lists are computed by down propagation along lifeline</a:t>
            </a:r>
          </a:p>
          <a:p>
            <a:pPr>
              <a:spcBef>
                <a:spcPct val="60000"/>
              </a:spcBef>
            </a:pPr>
            <a:r>
              <a:rPr lang="fr-BE" altLang="en-US"/>
              <a:t>F</a:t>
            </a:r>
            <a:r>
              <a:rPr lang="en-US" altLang="en-US"/>
              <a:t>rom </a:t>
            </a:r>
            <a:r>
              <a:rPr lang="en-US" altLang="en-US" i="1"/>
              <a:t>DomPre</a:t>
            </a:r>
            <a:r>
              <a:rPr lang="en-US" altLang="en-US"/>
              <a:t>, </a:t>
            </a:r>
            <a:r>
              <a:rPr lang="en-US" altLang="en-US" i="1"/>
              <a:t>DomPost</a:t>
            </a:r>
            <a:r>
              <a:rPr lang="en-US" altLang="en-US"/>
              <a:t> of operations corresponding to interaction events</a:t>
            </a:r>
            <a:r>
              <a:rPr lang="fr-BE" altLang="en-US"/>
              <a:t>  </a:t>
            </a:r>
            <a:r>
              <a:rPr lang="fr-BE" altLang="en-US" sz="2000"/>
              <a:t>(available from operation model)</a:t>
            </a:r>
          </a:p>
          <a:p>
            <a:pPr>
              <a:lnSpc>
                <a:spcPct val="130000"/>
              </a:lnSpc>
            </a:pPr>
            <a:r>
              <a:rPr lang="fr-BE" altLang="en-US"/>
              <a:t>For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outgoing</a:t>
            </a:r>
            <a:r>
              <a:rPr lang="fr-BE" altLang="en-US"/>
              <a:t> event: </a:t>
            </a:r>
          </a:p>
          <a:p>
            <a:pPr lvl="1"/>
            <a:r>
              <a:rPr lang="fr-BE" altLang="en-US"/>
              <a:t>add its </a:t>
            </a:r>
            <a:r>
              <a:rPr lang="fr-BE" altLang="en-US" i="1"/>
              <a:t>DomPre</a:t>
            </a:r>
            <a:r>
              <a:rPr lang="fr-BE" altLang="en-US"/>
              <a:t> to list of </a:t>
            </a:r>
            <a:r>
              <a:rPr lang="fr-BE" altLang="en-US" i="1"/>
              <a:t>controlled</a:t>
            </a:r>
            <a:r>
              <a:rPr lang="fr-BE" altLang="en-US"/>
              <a:t> conditions before it</a:t>
            </a:r>
          </a:p>
          <a:p>
            <a:pPr lvl="1"/>
            <a:r>
              <a:rPr lang="fr-BE" altLang="en-US"/>
              <a:t>add its </a:t>
            </a:r>
            <a:r>
              <a:rPr lang="fr-BE" altLang="en-US" i="1"/>
              <a:t>DomPost</a:t>
            </a:r>
            <a:r>
              <a:rPr lang="fr-BE" altLang="en-US"/>
              <a:t> to list of </a:t>
            </a:r>
            <a:r>
              <a:rPr lang="fr-BE" altLang="en-US" i="1"/>
              <a:t>controlled</a:t>
            </a:r>
            <a:r>
              <a:rPr lang="fr-BE" altLang="en-US"/>
              <a:t> conditions after it</a:t>
            </a:r>
          </a:p>
          <a:p>
            <a:pPr lvl="1"/>
            <a:r>
              <a:rPr lang="fr-BE" altLang="en-US"/>
              <a:t>remove any invalidated condition</a:t>
            </a:r>
          </a:p>
          <a:p>
            <a:r>
              <a:rPr lang="fr-BE" altLang="en-US"/>
              <a:t>For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incoming</a:t>
            </a:r>
            <a:r>
              <a:rPr lang="fr-BE" altLang="en-US"/>
              <a:t> event: </a:t>
            </a:r>
          </a:p>
          <a:p>
            <a:pPr lvl="1"/>
            <a:r>
              <a:rPr lang="fr-BE" altLang="en-US"/>
              <a:t>add its </a:t>
            </a:r>
            <a:r>
              <a:rPr lang="fr-BE" altLang="en-US" i="1"/>
              <a:t>DomPost</a:t>
            </a:r>
            <a:r>
              <a:rPr lang="fr-BE" altLang="en-US"/>
              <a:t> to list of </a:t>
            </a:r>
            <a:r>
              <a:rPr lang="fr-BE" altLang="en-US" i="1"/>
              <a:t>monitored</a:t>
            </a:r>
            <a:r>
              <a:rPr lang="fr-BE" altLang="en-US"/>
              <a:t> conditions after it</a:t>
            </a:r>
          </a:p>
          <a:p>
            <a:pPr lvl="1"/>
            <a:r>
              <a:rPr lang="fr-BE" altLang="en-US"/>
              <a:t>remove any invalidated condition</a:t>
            </a:r>
            <a:endParaRPr lang="en-US" altLang="en-US"/>
          </a:p>
        </p:txBody>
      </p:sp>
      <p:pic>
        <p:nvPicPr>
          <p:cNvPr id="1550340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"/>
            <a:ext cx="74295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0363" name="Group 27"/>
          <p:cNvGrpSpPr>
            <a:grpSpLocks/>
          </p:cNvGrpSpPr>
          <p:nvPr/>
        </p:nvGrpSpPr>
        <p:grpSpPr bwMode="auto">
          <a:xfrm>
            <a:off x="8308975" y="5994400"/>
            <a:ext cx="571500" cy="484188"/>
            <a:chOff x="4637" y="2601"/>
            <a:chExt cx="480" cy="441"/>
          </a:xfrm>
        </p:grpSpPr>
        <p:sp>
          <p:nvSpPr>
            <p:cNvPr id="1550364" name="Rectangle 28"/>
            <p:cNvSpPr>
              <a:spLocks noChangeArrowheads="1"/>
            </p:cNvSpPr>
            <p:nvPr/>
          </p:nvSpPr>
          <p:spPr bwMode="auto">
            <a:xfrm>
              <a:off x="4637" y="2601"/>
              <a:ext cx="480" cy="441"/>
            </a:xfrm>
            <a:prstGeom prst="rect">
              <a:avLst/>
            </a:prstGeom>
            <a:solidFill>
              <a:srgbClr val="B8BFF2"/>
            </a:solidFill>
            <a:ln w="28575">
              <a:solidFill>
                <a:schemeClr val="bg2"/>
              </a:solidFill>
              <a:miter lim="800000"/>
              <a:headEnd type="none" w="lg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0365" name="Group 29"/>
            <p:cNvGrpSpPr>
              <a:grpSpLocks noChangeAspect="1"/>
            </p:cNvGrpSpPr>
            <p:nvPr/>
          </p:nvGrpSpPr>
          <p:grpSpPr bwMode="auto">
            <a:xfrm>
              <a:off x="4908" y="2639"/>
              <a:ext cx="173" cy="393"/>
              <a:chOff x="-1644" y="2229"/>
              <a:chExt cx="773" cy="1778"/>
            </a:xfrm>
          </p:grpSpPr>
          <p:sp>
            <p:nvSpPr>
              <p:cNvPr id="1550366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67" name="Line 31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0368" name="Group 32"/>
            <p:cNvGrpSpPr>
              <a:grpSpLocks noChangeAspect="1"/>
            </p:cNvGrpSpPr>
            <p:nvPr/>
          </p:nvGrpSpPr>
          <p:grpSpPr bwMode="auto">
            <a:xfrm>
              <a:off x="4677" y="2639"/>
              <a:ext cx="173" cy="393"/>
              <a:chOff x="-1644" y="2229"/>
              <a:chExt cx="773" cy="1778"/>
            </a:xfrm>
          </p:grpSpPr>
          <p:sp>
            <p:nvSpPr>
              <p:cNvPr id="155036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70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371" name="Line 35"/>
            <p:cNvSpPr>
              <a:spLocks noChangeAspect="1" noChangeShapeType="1"/>
            </p:cNvSpPr>
            <p:nvPr/>
          </p:nvSpPr>
          <p:spPr bwMode="auto">
            <a:xfrm flipV="1">
              <a:off x="4768" y="287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372" name="Line 36"/>
            <p:cNvSpPr>
              <a:spLocks noChangeAspect="1" noChangeShapeType="1"/>
            </p:cNvSpPr>
            <p:nvPr/>
          </p:nvSpPr>
          <p:spPr bwMode="auto">
            <a:xfrm flipH="1" flipV="1">
              <a:off x="4768" y="294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373" name="Line 37"/>
            <p:cNvSpPr>
              <a:spLocks noChangeAspect="1" noChangeShapeType="1"/>
            </p:cNvSpPr>
            <p:nvPr/>
          </p:nvSpPr>
          <p:spPr bwMode="auto">
            <a:xfrm flipH="1" flipV="1">
              <a:off x="4768" y="2806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28588"/>
            <a:ext cx="7285038" cy="762000"/>
          </a:xfrm>
        </p:spPr>
        <p:txBody>
          <a:bodyPr/>
          <a:lstStyle/>
          <a:p>
            <a:r>
              <a:rPr lang="fr-BE" altLang="en-US" sz="2600"/>
              <a:t>Propagating</a:t>
            </a:r>
            <a:r>
              <a:rPr lang="en-US" altLang="en-US" sz="2600"/>
              <a:t> condition</a:t>
            </a:r>
            <a:r>
              <a:rPr lang="fr-BE" altLang="en-US" sz="2600"/>
              <a:t> lists:  example</a:t>
            </a:r>
            <a:endParaRPr lang="en-US" altLang="en-US"/>
          </a:p>
        </p:txBody>
      </p:sp>
      <p:graphicFrame>
        <p:nvGraphicFramePr>
          <p:cNvPr id="1593348" name="Object 4"/>
          <p:cNvGraphicFramePr>
            <a:graphicFrameLocks noChangeAspect="1"/>
          </p:cNvGraphicFramePr>
          <p:nvPr/>
        </p:nvGraphicFramePr>
        <p:xfrm>
          <a:off x="1573213" y="1143000"/>
          <a:ext cx="5976937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61" name="Picture" r:id="rId4" imgW="2700720" imgH="2359080" progId="Word.Picture.8">
                  <p:embed/>
                </p:oleObj>
              </mc:Choice>
              <mc:Fallback>
                <p:oleObj name="Picture" r:id="rId4" imgW="2700720" imgH="23590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143000"/>
                        <a:ext cx="5976937" cy="522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3349" name="Group 5"/>
          <p:cNvGrpSpPr>
            <a:grpSpLocks/>
          </p:cNvGrpSpPr>
          <p:nvPr/>
        </p:nvGrpSpPr>
        <p:grpSpPr bwMode="auto">
          <a:xfrm>
            <a:off x="8169275" y="215900"/>
            <a:ext cx="762000" cy="700088"/>
            <a:chOff x="4637" y="2601"/>
            <a:chExt cx="480" cy="441"/>
          </a:xfrm>
        </p:grpSpPr>
        <p:sp>
          <p:nvSpPr>
            <p:cNvPr id="1593350" name="Rectangle 6"/>
            <p:cNvSpPr>
              <a:spLocks noChangeArrowheads="1"/>
            </p:cNvSpPr>
            <p:nvPr/>
          </p:nvSpPr>
          <p:spPr bwMode="auto">
            <a:xfrm>
              <a:off x="4637" y="2601"/>
              <a:ext cx="480" cy="441"/>
            </a:xfrm>
            <a:prstGeom prst="rect">
              <a:avLst/>
            </a:prstGeom>
            <a:solidFill>
              <a:srgbClr val="B8BFF2"/>
            </a:solidFill>
            <a:ln w="28575">
              <a:solidFill>
                <a:schemeClr val="bg2"/>
              </a:solidFill>
              <a:miter lim="800000"/>
              <a:headEnd type="none" w="lg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3351" name="Group 7"/>
            <p:cNvGrpSpPr>
              <a:grpSpLocks noChangeAspect="1"/>
            </p:cNvGrpSpPr>
            <p:nvPr/>
          </p:nvGrpSpPr>
          <p:grpSpPr bwMode="auto">
            <a:xfrm>
              <a:off x="4908" y="2639"/>
              <a:ext cx="173" cy="393"/>
              <a:chOff x="-1644" y="2229"/>
              <a:chExt cx="773" cy="1778"/>
            </a:xfrm>
          </p:grpSpPr>
          <p:sp>
            <p:nvSpPr>
              <p:cNvPr id="159335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3353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3354" name="Group 10"/>
            <p:cNvGrpSpPr>
              <a:grpSpLocks noChangeAspect="1"/>
            </p:cNvGrpSpPr>
            <p:nvPr/>
          </p:nvGrpSpPr>
          <p:grpSpPr bwMode="auto">
            <a:xfrm>
              <a:off x="4677" y="2639"/>
              <a:ext cx="173" cy="393"/>
              <a:chOff x="-1644" y="2229"/>
              <a:chExt cx="773" cy="1778"/>
            </a:xfrm>
          </p:grpSpPr>
          <p:sp>
            <p:nvSpPr>
              <p:cNvPr id="159335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-1644" y="2229"/>
                <a:ext cx="773" cy="376"/>
              </a:xfrm>
              <a:prstGeom prst="rect">
                <a:avLst/>
              </a:prstGeom>
              <a:solidFill>
                <a:srgbClr val="33CCCC"/>
              </a:solidFill>
              <a:ln w="28575">
                <a:solidFill>
                  <a:schemeClr val="bg2"/>
                </a:solidFill>
                <a:miter lim="800000"/>
                <a:headEnd type="none" w="lg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3356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-1270" y="2621"/>
                <a:ext cx="9" cy="138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lg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3357" name="Line 13"/>
            <p:cNvSpPr>
              <a:spLocks noChangeAspect="1" noChangeShapeType="1"/>
            </p:cNvSpPr>
            <p:nvPr/>
          </p:nvSpPr>
          <p:spPr bwMode="auto">
            <a:xfrm flipV="1">
              <a:off x="4768" y="287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3358" name="Line 14"/>
            <p:cNvSpPr>
              <a:spLocks noChangeAspect="1" noChangeShapeType="1"/>
            </p:cNvSpPr>
            <p:nvPr/>
          </p:nvSpPr>
          <p:spPr bwMode="auto">
            <a:xfrm flipH="1" flipV="1">
              <a:off x="4768" y="2942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3359" name="Line 15"/>
            <p:cNvSpPr>
              <a:spLocks noChangeAspect="1" noChangeShapeType="1"/>
            </p:cNvSpPr>
            <p:nvPr/>
          </p:nvSpPr>
          <p:spPr bwMode="auto">
            <a:xfrm flipH="1" flipV="1">
              <a:off x="4768" y="2806"/>
              <a:ext cx="226" cy="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lg" len="lg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3360" name="Picture 16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698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85750"/>
            <a:ext cx="7285037" cy="762000"/>
          </a:xfrm>
        </p:spPr>
        <p:txBody>
          <a:bodyPr/>
          <a:lstStyle/>
          <a:p>
            <a:r>
              <a:rPr lang="fr-BE" altLang="en-US"/>
              <a:t>F</a:t>
            </a:r>
            <a:r>
              <a:rPr lang="en-US" altLang="en-US"/>
              <a:t>rom scenarios </a:t>
            </a:r>
            <a:r>
              <a:rPr lang="fr-BE" altLang="en-US"/>
              <a:t>to state machines</a:t>
            </a:r>
            <a:endParaRPr lang="en-US" altLang="en-US"/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23963"/>
            <a:ext cx="8916987" cy="4978400"/>
          </a:xfrm>
        </p:spPr>
        <p:txBody>
          <a:bodyPr/>
          <a:lstStyle/>
          <a:p>
            <a:pPr marL="419100" indent="-419100">
              <a:lnSpc>
                <a:spcPct val="130000"/>
              </a:lnSpc>
            </a:pPr>
            <a:r>
              <a:rPr lang="fr-BE" altLang="en-US"/>
              <a:t>State machines can be built incrementally from scenarios ...</a:t>
            </a:r>
          </a:p>
          <a:p>
            <a:pPr marL="876300" lvl="1" indent="-419100">
              <a:lnSpc>
                <a:spcPct val="130000"/>
              </a:lnSpc>
            </a:pPr>
            <a:r>
              <a:rPr lang="fr-BE" altLang="en-US" sz="2000"/>
              <a:t>so as to cover all behaviors captured by positive scenarios</a:t>
            </a:r>
          </a:p>
          <a:p>
            <a:pPr marL="876300" lvl="1" indent="-419100">
              <a:lnSpc>
                <a:spcPct val="130000"/>
              </a:lnSpc>
            </a:pPr>
            <a:r>
              <a:rPr lang="fr-BE" altLang="en-US" sz="2000"/>
              <a:t>while excluding all behaviors captured by negative scenarios</a:t>
            </a:r>
          </a:p>
          <a:p>
            <a:pPr marL="419100" indent="-419100">
              <a:lnSpc>
                <a:spcPct val="180000"/>
              </a:lnSpc>
            </a:pPr>
            <a:r>
              <a:rPr lang="fr-BE" altLang="en-US"/>
              <a:t>For building state diagrams from sequence diagrams, </a:t>
            </a:r>
          </a:p>
          <a:p>
            <a:pPr marL="419100" indent="-419100">
              <a:lnSpc>
                <a:spcPct val="60000"/>
              </a:lnSpc>
              <a:buFont typeface="Wingdings" pitchFamily="2" charset="2"/>
              <a:buNone/>
            </a:pPr>
            <a:r>
              <a:rPr lang="fr-BE" altLang="en-US"/>
              <a:t>     3 steps:</a:t>
            </a:r>
          </a:p>
          <a:p>
            <a:pPr marL="876300" lvl="1" indent="-419100">
              <a:lnSpc>
                <a:spcPct val="140000"/>
              </a:lnSpc>
              <a:buFontTx/>
              <a:buAutoNum type="arabicPeriod"/>
            </a:pPr>
            <a:r>
              <a:rPr lang="fr-BE" altLang="en-US"/>
              <a:t>Decorate</a:t>
            </a:r>
            <a:r>
              <a:rPr lang="en-US" altLang="en-US"/>
              <a:t> scenario</a:t>
            </a:r>
            <a:r>
              <a:rPr lang="fr-BE" altLang="en-US"/>
              <a:t>s</a:t>
            </a:r>
            <a:r>
              <a:rPr lang="en-US" altLang="en-US"/>
              <a:t> with state conditions</a:t>
            </a:r>
            <a:r>
              <a:rPr lang="fr-BE" altLang="en-US"/>
              <a:t>   </a:t>
            </a:r>
            <a:r>
              <a:rPr lang="fr-BE" altLang="en-US" sz="2000"/>
              <a:t>(as just seen)</a:t>
            </a:r>
            <a:endParaRPr lang="en-US" altLang="en-US" sz="2000"/>
          </a:p>
          <a:p>
            <a:pPr marL="876300" lvl="1" indent="-419100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Generalize scenarios into state machines</a:t>
            </a:r>
            <a:endParaRPr lang="fr-BE" altLang="en-US"/>
          </a:p>
          <a:p>
            <a:pPr marL="876300" lvl="1" indent="-419100">
              <a:lnSpc>
                <a:spcPct val="140000"/>
              </a:lnSpc>
              <a:buFontTx/>
              <a:buAutoNum type="arabicPeriod"/>
            </a:pPr>
            <a:r>
              <a:rPr lang="fr-BE" altLang="en-US"/>
              <a:t>Check, extend &amp; restucture resulting SMs</a:t>
            </a:r>
            <a:endParaRPr lang="en-US" altLang="en-US"/>
          </a:p>
        </p:txBody>
      </p:sp>
      <p:pic>
        <p:nvPicPr>
          <p:cNvPr id="1594384" name="Picture 16" descr="state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20650"/>
            <a:ext cx="12255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385" name="Picture 17" descr="sequence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68275"/>
            <a:ext cx="1150938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157163"/>
            <a:ext cx="7285037" cy="762000"/>
          </a:xfrm>
        </p:spPr>
        <p:txBody>
          <a:bodyPr/>
          <a:lstStyle/>
          <a:p>
            <a:r>
              <a:rPr lang="en-US" altLang="en-US"/>
              <a:t>Generalize</a:t>
            </a:r>
            <a:r>
              <a:rPr lang="en-US" altLang="en-US" sz="2600"/>
              <a:t> scenarios into state machines</a:t>
            </a:r>
            <a:endParaRPr lang="en-US" altLang="en-US" sz="2500"/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81088"/>
            <a:ext cx="8821738" cy="5491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/>
              <a:t>One concurrent SM per variable controlled by the agent, whose paths cover all corresponding scenario </a:t>
            </a:r>
            <a:r>
              <a:rPr lang="fr-BE" altLang="en-US" sz="1800"/>
              <a:t>life</a:t>
            </a:r>
            <a:r>
              <a:rPr lang="en-US" altLang="en-US" sz="1800"/>
              <a:t>li</a:t>
            </a:r>
            <a:r>
              <a:rPr lang="fr-BE" altLang="en-US" sz="1800"/>
              <a:t>nes</a:t>
            </a:r>
            <a:endParaRPr lang="en-US" altLang="en-US" sz="1800"/>
          </a:p>
          <a:p>
            <a:pPr lvl="1">
              <a:lnSpc>
                <a:spcPct val="130000"/>
              </a:lnSpc>
            </a:pPr>
            <a:r>
              <a:rPr lang="fr-BE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Life</a:t>
            </a: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line selection</a:t>
            </a:r>
            <a:r>
              <a:rPr lang="en-US" altLang="en-US" sz="1800"/>
              <a:t>: </a:t>
            </a:r>
            <a:r>
              <a:rPr lang="fr-BE" altLang="en-US" sz="1800"/>
              <a:t> </a:t>
            </a:r>
            <a:r>
              <a:rPr lang="en-US" altLang="en-US" sz="1800"/>
              <a:t>all </a:t>
            </a:r>
            <a:r>
              <a:rPr lang="fr-BE" altLang="en-US" sz="1800"/>
              <a:t>life</a:t>
            </a:r>
            <a:r>
              <a:rPr lang="en-US" altLang="en-US" sz="1800"/>
              <a:t>lines refering to th</a:t>
            </a:r>
            <a:r>
              <a:rPr lang="fr-BE" altLang="en-US" sz="1800"/>
              <a:t>is</a:t>
            </a:r>
            <a:r>
              <a:rPr lang="en-US" altLang="en-US" sz="1800"/>
              <a:t> controlled variable</a:t>
            </a:r>
          </a:p>
          <a:p>
            <a:pPr lvl="1">
              <a:lnSpc>
                <a:spcPct val="14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SM path derivation</a:t>
            </a:r>
            <a:r>
              <a:rPr lang="en-US" altLang="en-US" sz="1800"/>
              <a:t>: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sequence of </a:t>
            </a: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states</a:t>
            </a:r>
            <a:r>
              <a:rPr lang="en-US" altLang="en-US" sz="1800"/>
              <a:t> </a:t>
            </a:r>
            <a:r>
              <a:rPr lang="fr-BE" altLang="en-US" sz="1800"/>
              <a:t> </a:t>
            </a:r>
            <a:r>
              <a:rPr lang="en-US" altLang="en-US" sz="1800">
                <a:solidFill>
                  <a:srgbClr val="CC00FF"/>
                </a:solidFill>
              </a:rPr>
              <a:t>=</a:t>
            </a:r>
            <a:r>
              <a:rPr lang="en-US" altLang="en-US" sz="1800"/>
              <a:t> </a:t>
            </a:r>
            <a:r>
              <a:rPr lang="fr-BE" altLang="en-US" sz="1800"/>
              <a:t>  </a:t>
            </a:r>
            <a:r>
              <a:rPr lang="en-US" altLang="en-US" sz="1800"/>
              <a:t>sequence of </a:t>
            </a:r>
            <a:r>
              <a:rPr lang="fr-BE" altLang="en-US" sz="1800"/>
              <a:t>life</a:t>
            </a:r>
            <a:r>
              <a:rPr lang="en-US" altLang="en-US" sz="1800"/>
              <a:t>line state conditions on</a:t>
            </a:r>
            <a:r>
              <a:rPr lang="fr-BE" altLang="en-US" sz="1800"/>
              <a:t> this</a:t>
            </a:r>
            <a:r>
              <a:rPr lang="en-US" altLang="en-US" sz="1800"/>
              <a:t> controlled variable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transitions</a:t>
            </a:r>
            <a:r>
              <a:rPr lang="en-US" altLang="en-US" sz="1800"/>
              <a:t> labelled with corresponding interaction event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add initial state, conditions on </a:t>
            </a:r>
            <a:r>
              <a:rPr lang="en-US" altLang="en-US" sz="1800" i="1"/>
              <a:t>monitored</a:t>
            </a:r>
            <a:r>
              <a:rPr lang="en-US" altLang="en-US" sz="1800"/>
              <a:t> variables as guards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remove transitions with no state change for </a:t>
            </a:r>
            <a:r>
              <a:rPr lang="fr-BE" altLang="en-US" sz="1800"/>
              <a:t>this </a:t>
            </a:r>
            <a:r>
              <a:rPr lang="en-US" altLang="en-US" sz="1800"/>
              <a:t>controlled variable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merge multiple occurrences of same state by folding  </a:t>
            </a:r>
            <a:r>
              <a:rPr lang="fr-BE" altLang="en-US" sz="1800"/>
              <a:t> </a:t>
            </a:r>
            <a:r>
              <a:rPr lang="en-US" altLang="en-US" sz="1800">
                <a:solidFill>
                  <a:schemeClr val="tx2"/>
                </a:solidFill>
              </a:rPr>
              <a:t>=&gt;</a:t>
            </a:r>
            <a:r>
              <a:rPr lang="en-US" altLang="en-US" sz="1800"/>
              <a:t> cycles</a:t>
            </a:r>
          </a:p>
          <a:p>
            <a:pPr lvl="1">
              <a:lnSpc>
                <a:spcPct val="12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SM path merge</a:t>
            </a:r>
            <a:r>
              <a:rPr lang="en-US" altLang="en-US" sz="1800"/>
              <a:t>: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take a path with initial state as first path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 sz="1800"/>
              <a:t>merge new path from its start</a:t>
            </a:r>
            <a:r>
              <a:rPr lang="fr-BE" altLang="en-US" sz="1800"/>
              <a:t>: </a:t>
            </a:r>
            <a:r>
              <a:rPr lang="en-US" altLang="en-US" sz="1800"/>
              <a:t> for each next state</a:t>
            </a:r>
            <a:r>
              <a:rPr lang="fr-BE" altLang="en-US" sz="1800"/>
              <a:t> ...</a:t>
            </a:r>
            <a:endParaRPr lang="en-US" altLang="en-US" sz="1800"/>
          </a:p>
          <a:p>
            <a:pPr lvl="2">
              <a:lnSpc>
                <a:spcPct val="100000"/>
              </a:lnSpc>
            </a:pPr>
            <a:r>
              <a:rPr lang="en-US" altLang="en-US" sz="1800"/>
              <a:t>     </a:t>
            </a:r>
            <a:r>
              <a:rPr lang="fr-BE" altLang="en-US" sz="1800"/>
              <a:t>  - </a:t>
            </a:r>
            <a:r>
              <a:rPr lang="en-US" altLang="en-US" sz="1800" i="1"/>
              <a:t>if already there:</a:t>
            </a:r>
            <a:r>
              <a:rPr lang="en-US" altLang="en-US" sz="1800"/>
              <a:t>   add incoming transition</a:t>
            </a:r>
          </a:p>
          <a:p>
            <a:pPr lvl="2">
              <a:lnSpc>
                <a:spcPct val="100000"/>
              </a:lnSpc>
            </a:pPr>
            <a:r>
              <a:rPr lang="en-US" altLang="en-US" sz="1800"/>
              <a:t>     </a:t>
            </a:r>
            <a:r>
              <a:rPr lang="fr-BE" altLang="en-US" sz="1800"/>
              <a:t>  - </a:t>
            </a:r>
            <a:r>
              <a:rPr lang="en-US" altLang="en-US" sz="1800" i="1"/>
              <a:t>if not already there:</a:t>
            </a:r>
            <a:r>
              <a:rPr lang="en-US" altLang="en-US" sz="1800"/>
              <a:t>  add it </a:t>
            </a:r>
            <a:r>
              <a:rPr lang="fr-BE" altLang="en-US" sz="1800"/>
              <a:t> </a:t>
            </a:r>
            <a:r>
              <a:rPr lang="en-US" altLang="en-US" sz="1800">
                <a:solidFill>
                  <a:srgbClr val="CC00FF"/>
                </a:solidFill>
              </a:rPr>
              <a:t>+</a:t>
            </a:r>
            <a:r>
              <a:rPr lang="en-US" altLang="en-US" sz="1800"/>
              <a:t> </a:t>
            </a:r>
            <a:r>
              <a:rPr lang="fr-BE" altLang="en-US" sz="1800"/>
              <a:t> </a:t>
            </a:r>
            <a:r>
              <a:rPr lang="en-US" altLang="en-US" sz="1800"/>
              <a:t>incoming transition</a:t>
            </a:r>
          </a:p>
        </p:txBody>
      </p:sp>
      <p:pic>
        <p:nvPicPr>
          <p:cNvPr id="1552412" name="Picture 28" descr="state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107950"/>
            <a:ext cx="8826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413" name="Picture 29" descr="sequence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0175"/>
            <a:ext cx="8286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192088"/>
            <a:ext cx="8118475" cy="762000"/>
          </a:xfrm>
        </p:spPr>
        <p:txBody>
          <a:bodyPr/>
          <a:lstStyle/>
          <a:p>
            <a:r>
              <a:rPr lang="en-US" altLang="en-US"/>
              <a:t>Scenarios as UML sequence diagrams</a:t>
            </a:r>
            <a:endParaRPr lang="en-US" altLang="en-US" sz="2000"/>
          </a:p>
        </p:txBody>
      </p:sp>
      <p:sp>
        <p:nvSpPr>
          <p:cNvPr id="1567753" name="Text Box 9"/>
          <p:cNvSpPr txBox="1">
            <a:spLocks noChangeArrowheads="1"/>
          </p:cNvSpPr>
          <p:nvPr/>
        </p:nvSpPr>
        <p:spPr bwMode="auto">
          <a:xfrm>
            <a:off x="7105650" y="1665288"/>
            <a:ext cx="17287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p1</a:t>
            </a: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Passenger</a:t>
            </a:r>
          </a:p>
        </p:txBody>
      </p:sp>
      <p:sp>
        <p:nvSpPr>
          <p:cNvPr id="1567754" name="Text Box 10"/>
          <p:cNvSpPr txBox="1">
            <a:spLocks noChangeArrowheads="1"/>
          </p:cNvSpPr>
          <p:nvPr/>
        </p:nvSpPr>
        <p:spPr bwMode="auto">
          <a:xfrm>
            <a:off x="4500563" y="1663700"/>
            <a:ext cx="2549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TrainSensor/Actuator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55" name="Text Box 11"/>
          <p:cNvSpPr txBox="1">
            <a:spLocks noChangeArrowheads="1"/>
          </p:cNvSpPr>
          <p:nvPr/>
        </p:nvSpPr>
        <p:spPr bwMode="auto">
          <a:xfrm>
            <a:off x="2147888" y="1352550"/>
            <a:ext cx="1857375" cy="5064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chemeClr val="tx2"/>
                </a:solidFill>
                <a:effectLst/>
                <a:latin typeface="Arial" pitchFamily="34" charset="0"/>
              </a:rPr>
              <a:t>: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OnBoardTrain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 Controller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56" name="Rectangle 12"/>
          <p:cNvSpPr>
            <a:spLocks noChangeArrowheads="1"/>
          </p:cNvSpPr>
          <p:nvPr/>
        </p:nvSpPr>
        <p:spPr bwMode="auto">
          <a:xfrm>
            <a:off x="2936875" y="2019300"/>
            <a:ext cx="304800" cy="4406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57" name="Rectangle 13"/>
          <p:cNvSpPr>
            <a:spLocks noChangeArrowheads="1"/>
          </p:cNvSpPr>
          <p:nvPr/>
        </p:nvSpPr>
        <p:spPr bwMode="auto">
          <a:xfrm>
            <a:off x="5354638" y="1992313"/>
            <a:ext cx="304800" cy="446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58" name="Rectangle 14"/>
          <p:cNvSpPr>
            <a:spLocks noChangeArrowheads="1"/>
          </p:cNvSpPr>
          <p:nvPr/>
        </p:nvSpPr>
        <p:spPr bwMode="auto">
          <a:xfrm>
            <a:off x="7708900" y="2005013"/>
            <a:ext cx="304800" cy="446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59" name="Line 15"/>
          <p:cNvSpPr>
            <a:spLocks noChangeShapeType="1"/>
          </p:cNvSpPr>
          <p:nvPr/>
        </p:nvSpPr>
        <p:spPr bwMode="auto">
          <a:xfrm>
            <a:off x="3321050" y="2336800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60" name="Text Box 16"/>
          <p:cNvSpPr txBox="1">
            <a:spLocks noChangeArrowheads="1"/>
          </p:cNvSpPr>
          <p:nvPr/>
        </p:nvSpPr>
        <p:spPr bwMode="auto">
          <a:xfrm>
            <a:off x="3889375" y="2039938"/>
            <a:ext cx="105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Arrival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61" name="Line 17"/>
          <p:cNvSpPr>
            <a:spLocks noChangeShapeType="1"/>
          </p:cNvSpPr>
          <p:nvPr/>
        </p:nvSpPr>
        <p:spPr bwMode="auto">
          <a:xfrm>
            <a:off x="3321050" y="2935288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62" name="Line 18"/>
          <p:cNvSpPr>
            <a:spLocks noChangeShapeType="1"/>
          </p:cNvSpPr>
          <p:nvPr/>
        </p:nvSpPr>
        <p:spPr bwMode="auto">
          <a:xfrm>
            <a:off x="3368675" y="3957638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63" name="Line 19"/>
          <p:cNvSpPr>
            <a:spLocks noChangeShapeType="1"/>
          </p:cNvSpPr>
          <p:nvPr/>
        </p:nvSpPr>
        <p:spPr bwMode="auto">
          <a:xfrm>
            <a:off x="5738813" y="3386138"/>
            <a:ext cx="1970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64" name="Text Box 20"/>
          <p:cNvSpPr txBox="1">
            <a:spLocks noChangeArrowheads="1"/>
          </p:cNvSpPr>
          <p:nvPr/>
        </p:nvSpPr>
        <p:spPr bwMode="auto">
          <a:xfrm>
            <a:off x="6196013" y="3048000"/>
            <a:ext cx="1120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Entrance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65" name="Text Box 21"/>
          <p:cNvSpPr txBox="1">
            <a:spLocks noChangeArrowheads="1"/>
          </p:cNvSpPr>
          <p:nvPr/>
        </p:nvSpPr>
        <p:spPr bwMode="auto">
          <a:xfrm>
            <a:off x="3344863" y="2636838"/>
            <a:ext cx="1665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DoorsOpening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66" name="Text Box 22"/>
          <p:cNvSpPr txBox="1">
            <a:spLocks noChangeArrowheads="1"/>
          </p:cNvSpPr>
          <p:nvPr/>
        </p:nvSpPr>
        <p:spPr bwMode="auto">
          <a:xfrm>
            <a:off x="3409950" y="3619500"/>
            <a:ext cx="1665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DoorsClosing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67" name="Line 23"/>
          <p:cNvSpPr>
            <a:spLocks noChangeShapeType="1"/>
          </p:cNvSpPr>
          <p:nvPr/>
        </p:nvSpPr>
        <p:spPr bwMode="auto">
          <a:xfrm>
            <a:off x="3321050" y="4660900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68" name="Text Box 24"/>
          <p:cNvSpPr txBox="1">
            <a:spLocks noChangeArrowheads="1"/>
          </p:cNvSpPr>
          <p:nvPr/>
        </p:nvSpPr>
        <p:spPr bwMode="auto">
          <a:xfrm>
            <a:off x="3857625" y="4310063"/>
            <a:ext cx="105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Start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69" name="Line 25"/>
          <p:cNvSpPr>
            <a:spLocks noChangeShapeType="1"/>
          </p:cNvSpPr>
          <p:nvPr/>
        </p:nvSpPr>
        <p:spPr bwMode="auto">
          <a:xfrm>
            <a:off x="3352800" y="5337175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70" name="Text Box 26"/>
          <p:cNvSpPr txBox="1">
            <a:spLocks noChangeArrowheads="1"/>
          </p:cNvSpPr>
          <p:nvPr/>
        </p:nvSpPr>
        <p:spPr bwMode="auto">
          <a:xfrm>
            <a:off x="3921125" y="5038725"/>
            <a:ext cx="1057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Arrival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71" name="Line 27"/>
          <p:cNvSpPr>
            <a:spLocks noChangeShapeType="1"/>
          </p:cNvSpPr>
          <p:nvPr/>
        </p:nvSpPr>
        <p:spPr bwMode="auto">
          <a:xfrm>
            <a:off x="3352800" y="5934075"/>
            <a:ext cx="1970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72" name="Text Box 28"/>
          <p:cNvSpPr txBox="1">
            <a:spLocks noChangeArrowheads="1"/>
          </p:cNvSpPr>
          <p:nvPr/>
        </p:nvSpPr>
        <p:spPr bwMode="auto">
          <a:xfrm>
            <a:off x="3376613" y="5637213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DoorsOpening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73" name="Line 29"/>
          <p:cNvSpPr>
            <a:spLocks noChangeShapeType="1"/>
          </p:cNvSpPr>
          <p:nvPr/>
        </p:nvSpPr>
        <p:spPr bwMode="auto">
          <a:xfrm>
            <a:off x="5722938" y="6307138"/>
            <a:ext cx="1970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74" name="Text Box 30"/>
          <p:cNvSpPr txBox="1">
            <a:spLocks noChangeArrowheads="1"/>
          </p:cNvSpPr>
          <p:nvPr/>
        </p:nvSpPr>
        <p:spPr bwMode="auto">
          <a:xfrm>
            <a:off x="6291263" y="6008688"/>
            <a:ext cx="105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Exit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7775" name="Text Box 31"/>
          <p:cNvSpPr txBox="1">
            <a:spLocks noChangeArrowheads="1"/>
          </p:cNvSpPr>
          <p:nvPr/>
        </p:nvSpPr>
        <p:spPr bwMode="auto">
          <a:xfrm>
            <a:off x="647700" y="2095500"/>
            <a:ext cx="172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software agent instance</a:t>
            </a:r>
          </a:p>
        </p:txBody>
      </p:sp>
      <p:sp>
        <p:nvSpPr>
          <p:cNvPr id="1567776" name="Line 32"/>
          <p:cNvSpPr>
            <a:spLocks noChangeShapeType="1"/>
          </p:cNvSpPr>
          <p:nvPr/>
        </p:nvSpPr>
        <p:spPr bwMode="auto">
          <a:xfrm flipH="1">
            <a:off x="1508125" y="1625600"/>
            <a:ext cx="515938" cy="5159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77" name="Line 33"/>
          <p:cNvSpPr>
            <a:spLocks noChangeShapeType="1"/>
          </p:cNvSpPr>
          <p:nvPr/>
        </p:nvSpPr>
        <p:spPr bwMode="auto">
          <a:xfrm flipH="1">
            <a:off x="5622925" y="1277938"/>
            <a:ext cx="395288" cy="571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78" name="Text Box 34"/>
          <p:cNvSpPr txBox="1">
            <a:spLocks noChangeArrowheads="1"/>
          </p:cNvSpPr>
          <p:nvPr/>
        </p:nvSpPr>
        <p:spPr bwMode="auto">
          <a:xfrm>
            <a:off x="944563" y="3321050"/>
            <a:ext cx="13763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interaction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event</a:t>
            </a:r>
          </a:p>
        </p:txBody>
      </p:sp>
      <p:sp>
        <p:nvSpPr>
          <p:cNvPr id="1567779" name="Line 35"/>
          <p:cNvSpPr>
            <a:spLocks noChangeShapeType="1"/>
          </p:cNvSpPr>
          <p:nvPr/>
        </p:nvSpPr>
        <p:spPr bwMode="auto">
          <a:xfrm flipH="1">
            <a:off x="2298700" y="2927350"/>
            <a:ext cx="1706563" cy="5699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80" name="Line 36"/>
          <p:cNvSpPr>
            <a:spLocks noChangeShapeType="1"/>
          </p:cNvSpPr>
          <p:nvPr/>
        </p:nvSpPr>
        <p:spPr bwMode="auto">
          <a:xfrm>
            <a:off x="8334375" y="2857500"/>
            <a:ext cx="0" cy="2614613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781" name="Text Box 37"/>
          <p:cNvSpPr txBox="1">
            <a:spLocks noChangeArrowheads="1"/>
          </p:cNvSpPr>
          <p:nvPr/>
        </p:nvSpPr>
        <p:spPr bwMode="auto">
          <a:xfrm>
            <a:off x="8337550" y="3760788"/>
            <a:ext cx="8064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time</a:t>
            </a:r>
            <a:endParaRPr lang="fr-BE" altLang="en-US" sz="1800" b="0" i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7782" name="Text Box 38"/>
          <p:cNvSpPr txBox="1">
            <a:spLocks noChangeArrowheads="1"/>
          </p:cNvSpPr>
          <p:nvPr/>
        </p:nvSpPr>
        <p:spPr bwMode="auto">
          <a:xfrm>
            <a:off x="5702300" y="1054100"/>
            <a:ext cx="186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environment agent instance</a:t>
            </a:r>
          </a:p>
        </p:txBody>
      </p:sp>
      <p:grpSp>
        <p:nvGrpSpPr>
          <p:cNvPr id="1567783" name="Group 39"/>
          <p:cNvGrpSpPr>
            <a:grpSpLocks/>
          </p:cNvGrpSpPr>
          <p:nvPr/>
        </p:nvGrpSpPr>
        <p:grpSpPr bwMode="auto">
          <a:xfrm>
            <a:off x="5326063" y="1303338"/>
            <a:ext cx="301625" cy="361950"/>
            <a:chOff x="3667" y="938"/>
            <a:chExt cx="262" cy="268"/>
          </a:xfrm>
        </p:grpSpPr>
        <p:sp>
          <p:nvSpPr>
            <p:cNvPr id="1567784" name="Oval 40"/>
            <p:cNvSpPr>
              <a:spLocks noChangeArrowheads="1"/>
            </p:cNvSpPr>
            <p:nvPr/>
          </p:nvSpPr>
          <p:spPr bwMode="auto">
            <a:xfrm>
              <a:off x="3745" y="938"/>
              <a:ext cx="99" cy="5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85" name="Line 41"/>
            <p:cNvSpPr>
              <a:spLocks noChangeShapeType="1"/>
            </p:cNvSpPr>
            <p:nvPr/>
          </p:nvSpPr>
          <p:spPr bwMode="auto">
            <a:xfrm>
              <a:off x="3798" y="1007"/>
              <a:ext cx="0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86" name="Line 42"/>
            <p:cNvSpPr>
              <a:spLocks noChangeShapeType="1"/>
            </p:cNvSpPr>
            <p:nvPr/>
          </p:nvSpPr>
          <p:spPr bwMode="auto">
            <a:xfrm flipH="1">
              <a:off x="3682" y="1102"/>
              <a:ext cx="116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87" name="Line 43"/>
            <p:cNvSpPr>
              <a:spLocks noChangeShapeType="1"/>
            </p:cNvSpPr>
            <p:nvPr/>
          </p:nvSpPr>
          <p:spPr bwMode="auto">
            <a:xfrm>
              <a:off x="3806" y="1111"/>
              <a:ext cx="115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88" name="Line 44"/>
            <p:cNvSpPr>
              <a:spLocks noChangeShapeType="1"/>
            </p:cNvSpPr>
            <p:nvPr/>
          </p:nvSpPr>
          <p:spPr bwMode="auto">
            <a:xfrm>
              <a:off x="3667" y="1048"/>
              <a:ext cx="26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79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0" y="5667375"/>
            <a:ext cx="1782763" cy="779463"/>
          </a:xfrm>
          <a:noFill/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009999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fr-FR" altLang="en-US" sz="2000"/>
              <a:t>See book,</a:t>
            </a: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fr-FR" altLang="en-US" sz="2000"/>
              <a:t> Sect. 13.1</a:t>
            </a:r>
          </a:p>
        </p:txBody>
      </p:sp>
      <p:sp>
        <p:nvSpPr>
          <p:cNvPr id="1567791" name="Text Box 47"/>
          <p:cNvSpPr txBox="1">
            <a:spLocks noChangeArrowheads="1"/>
          </p:cNvSpPr>
          <p:nvPr/>
        </p:nvSpPr>
        <p:spPr bwMode="auto">
          <a:xfrm>
            <a:off x="915988" y="4598988"/>
            <a:ext cx="1136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lifeline</a:t>
            </a:r>
            <a:endParaRPr lang="fr-BE" altLang="en-US" sz="1800" b="0" i="1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7792" name="Line 48"/>
          <p:cNvSpPr>
            <a:spLocks noChangeShapeType="1"/>
          </p:cNvSpPr>
          <p:nvPr/>
        </p:nvSpPr>
        <p:spPr bwMode="auto">
          <a:xfrm flipH="1">
            <a:off x="1944688" y="4233863"/>
            <a:ext cx="947737" cy="45878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7793" name="Group 49"/>
          <p:cNvGrpSpPr>
            <a:grpSpLocks/>
          </p:cNvGrpSpPr>
          <p:nvPr/>
        </p:nvGrpSpPr>
        <p:grpSpPr bwMode="auto">
          <a:xfrm>
            <a:off x="7688263" y="1328738"/>
            <a:ext cx="301625" cy="361950"/>
            <a:chOff x="3667" y="938"/>
            <a:chExt cx="262" cy="268"/>
          </a:xfrm>
        </p:grpSpPr>
        <p:sp>
          <p:nvSpPr>
            <p:cNvPr id="1567794" name="Oval 50"/>
            <p:cNvSpPr>
              <a:spLocks noChangeArrowheads="1"/>
            </p:cNvSpPr>
            <p:nvPr/>
          </p:nvSpPr>
          <p:spPr bwMode="auto">
            <a:xfrm>
              <a:off x="3745" y="938"/>
              <a:ext cx="99" cy="5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95" name="Line 51"/>
            <p:cNvSpPr>
              <a:spLocks noChangeShapeType="1"/>
            </p:cNvSpPr>
            <p:nvPr/>
          </p:nvSpPr>
          <p:spPr bwMode="auto">
            <a:xfrm>
              <a:off x="3798" y="1007"/>
              <a:ext cx="0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96" name="Line 52"/>
            <p:cNvSpPr>
              <a:spLocks noChangeShapeType="1"/>
            </p:cNvSpPr>
            <p:nvPr/>
          </p:nvSpPr>
          <p:spPr bwMode="auto">
            <a:xfrm flipH="1">
              <a:off x="3682" y="1102"/>
              <a:ext cx="116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97" name="Line 53"/>
            <p:cNvSpPr>
              <a:spLocks noChangeShapeType="1"/>
            </p:cNvSpPr>
            <p:nvPr/>
          </p:nvSpPr>
          <p:spPr bwMode="auto">
            <a:xfrm>
              <a:off x="3806" y="1111"/>
              <a:ext cx="115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7798" name="Line 54"/>
            <p:cNvSpPr>
              <a:spLocks noChangeShapeType="1"/>
            </p:cNvSpPr>
            <p:nvPr/>
          </p:nvSpPr>
          <p:spPr bwMode="auto">
            <a:xfrm>
              <a:off x="3667" y="1048"/>
              <a:ext cx="26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67799" name="Object 55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00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57163"/>
            <a:ext cx="7285037" cy="762000"/>
          </a:xfrm>
        </p:spPr>
        <p:txBody>
          <a:bodyPr/>
          <a:lstStyle/>
          <a:p>
            <a:r>
              <a:rPr lang="en-US" altLang="en-US"/>
              <a:t>SM path derivation</a:t>
            </a:r>
            <a:endParaRPr lang="en-US" altLang="en-US" sz="25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53425" name="Object 17"/>
          <p:cNvGraphicFramePr>
            <a:graphicFrameLocks noChangeAspect="1"/>
          </p:cNvGraphicFramePr>
          <p:nvPr/>
        </p:nvGraphicFramePr>
        <p:xfrm>
          <a:off x="71438" y="1590675"/>
          <a:ext cx="91440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50" name="Picture" r:id="rId4" imgW="6211080" imgH="2359080" progId="Word.Picture.8">
                  <p:embed/>
                </p:oleObj>
              </mc:Choice>
              <mc:Fallback>
                <p:oleObj name="Picture" r:id="rId4" imgW="6211080" imgH="2359080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590675"/>
                        <a:ext cx="91440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3448" name="Picture 40" descr="statech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120650"/>
            <a:ext cx="8826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3449" name="Picture 41" descr="sequence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0175"/>
            <a:ext cx="8286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57163"/>
            <a:ext cx="7285037" cy="762000"/>
          </a:xfrm>
        </p:spPr>
        <p:txBody>
          <a:bodyPr/>
          <a:lstStyle/>
          <a:p>
            <a:r>
              <a:rPr lang="en-US" altLang="en-US"/>
              <a:t>SM path merge</a:t>
            </a:r>
            <a:endParaRPr lang="en-US" altLang="en-US" sz="25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54447" name="Object 15"/>
          <p:cNvGraphicFramePr>
            <a:graphicFrameLocks noChangeAspect="1"/>
          </p:cNvGraphicFramePr>
          <p:nvPr/>
        </p:nvGraphicFramePr>
        <p:xfrm>
          <a:off x="241300" y="1481138"/>
          <a:ext cx="8902700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61" name="Picture" r:id="rId4" imgW="5490720" imgH="2269440" progId="Word.Picture.8">
                  <p:embed/>
                </p:oleObj>
              </mc:Choice>
              <mc:Fallback>
                <p:oleObj name="Picture" r:id="rId4" imgW="5490720" imgH="226944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481138"/>
                        <a:ext cx="8902700" cy="429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4459" name="Picture 27" descr="statech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120650"/>
            <a:ext cx="8826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460" name="Picture 28" descr="sequence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0175"/>
            <a:ext cx="8286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 resulting concurrent SM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009650"/>
            <a:ext cx="8751887" cy="4587875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Within</a:t>
            </a:r>
            <a:r>
              <a:rPr lang="en-US" altLang="en-US"/>
              <a:t> concurrent state, for one controlled variable ...</a:t>
            </a:r>
          </a:p>
          <a:p>
            <a:pPr lvl="1"/>
            <a:r>
              <a:rPr lang="en-US" altLang="en-US"/>
              <a:t>Unreachable states ?  </a:t>
            </a:r>
            <a:r>
              <a:rPr lang="en-US" altLang="en-US" sz="2000"/>
              <a:t>(from initial state)</a:t>
            </a:r>
            <a:endParaRPr lang="en-US" altLang="en-US"/>
          </a:p>
          <a:p>
            <a:pPr lvl="1"/>
            <a:r>
              <a:rPr lang="en-US" altLang="en-US"/>
              <a:t>Missing states ?  </a:t>
            </a:r>
            <a:r>
              <a:rPr lang="en-US" altLang="en-US" sz="2000"/>
              <a:t>(incl. final state)</a:t>
            </a:r>
            <a:endParaRPr lang="en-US" altLang="en-US"/>
          </a:p>
          <a:p>
            <a:pPr lvl="1"/>
            <a:r>
              <a:rPr lang="en-US" altLang="en-US"/>
              <a:t>Missing or inadequate transitions ?  </a:t>
            </a:r>
            <a:r>
              <a:rPr lang="en-US" altLang="en-US" sz="2000"/>
              <a:t>(events, guards)</a:t>
            </a:r>
            <a:endParaRPr lang="en-US" altLang="en-US"/>
          </a:p>
          <a:p>
            <a:pPr lvl="1"/>
            <a:r>
              <a:rPr lang="en-US" altLang="en-US"/>
              <a:t>Missing actions ?</a:t>
            </a:r>
          </a:p>
          <a:p>
            <a:pPr>
              <a:lnSpc>
                <a:spcPct val="14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Between</a:t>
            </a:r>
            <a:r>
              <a:rPr lang="en-US" altLang="en-US"/>
              <a:t> concurrent states, for different controlled variables</a:t>
            </a:r>
          </a:p>
          <a:p>
            <a:pPr lvl="1"/>
            <a:r>
              <a:rPr lang="en-US" altLang="en-US"/>
              <a:t>Synchronization needed?  </a:t>
            </a:r>
            <a:r>
              <a:rPr lang="en-US" altLang="en-US" sz="1800"/>
              <a:t>(as seen </a:t>
            </a:r>
            <a:r>
              <a:rPr lang="fr-BE" altLang="en-US" sz="1800"/>
              <a:t>before</a:t>
            </a:r>
            <a:r>
              <a:rPr lang="en-US" altLang="en-US" sz="1800"/>
              <a:t>)</a:t>
            </a:r>
            <a:endParaRPr lang="en-US" altLang="en-US"/>
          </a:p>
          <a:p>
            <a:pPr lvl="2">
              <a:buFontTx/>
              <a:buChar char="•"/>
            </a:pPr>
            <a:r>
              <a:rPr lang="en-US" altLang="en-US"/>
              <a:t>Shared events?  Synchronizing guards?  Event notification 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Lexical consistency of event names?  </a:t>
            </a:r>
            <a:r>
              <a:rPr lang="en-US" altLang="en-US" sz="1800"/>
              <a:t>(as seen </a:t>
            </a:r>
            <a:r>
              <a:rPr lang="fr-BE" altLang="en-US" sz="1800"/>
              <a:t>before</a:t>
            </a:r>
            <a:r>
              <a:rPr lang="en-US" altLang="en-US" sz="1800"/>
              <a:t>)</a:t>
            </a:r>
          </a:p>
        </p:txBody>
      </p:sp>
      <p:pic>
        <p:nvPicPr>
          <p:cNvPr id="155547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5565775"/>
            <a:ext cx="102870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5484" name="Picture 28" descr="state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120650"/>
            <a:ext cx="8826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485" name="Picture 29" descr="sequence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0175"/>
            <a:ext cx="8286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instance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Scenarios as UML sequence diagrams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 </a:t>
            </a:r>
            <a:r>
              <a:rPr kumimoji="0" lang="en-US" altLang="en-US" sz="2000">
                <a:solidFill>
                  <a:srgbClr val="010000"/>
                </a:solidFill>
                <a:cs typeface="Times New Roman" pitchFamily="18" charset="0"/>
              </a:rPr>
              <a:t>refinement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episodes and agent decomposition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  <a:endParaRPr kumimoji="0" lang="en-US" altLang="en-US">
              <a:solidFill>
                <a:srgbClr val="969696"/>
              </a:solidFill>
            </a:endParaRPr>
          </a:p>
          <a:p>
            <a:pPr>
              <a:lnSpc>
                <a:spcPct val="10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class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machines as UML state diagrams</a:t>
            </a:r>
            <a:endParaRPr kumimoji="0" lang="en-US" altLang="en-US" sz="2000">
              <a:solidFill>
                <a:srgbClr val="969696"/>
              </a:solidFill>
            </a:endParaRP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sequential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&amp;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 concurrent substates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Decorating scenarios with state conditions</a:t>
            </a:r>
            <a:endParaRPr kumimoji="0" lang="fr-BE" altLang="en-US" sz="2000">
              <a:solidFill>
                <a:srgbClr val="969696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From scenarios to state machines</a:t>
            </a:r>
            <a:endParaRPr kumimoji="0" lang="fr-BE" altLang="en-US" sz="2000">
              <a:solidFill>
                <a:srgbClr val="969696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scenarios to goals</a:t>
            </a:r>
            <a:endParaRPr kumimoji="0" lang="fr-BE" altLang="en-US" sz="2000"/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5397" name="Object 5"/>
          <p:cNvGraphicFramePr>
            <a:graphicFrameLocks noChangeAspect="1"/>
          </p:cNvGraphicFramePr>
          <p:nvPr/>
        </p:nvGraphicFramePr>
        <p:xfrm>
          <a:off x="4789488" y="11652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402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652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5399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403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5400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404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5401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702300"/>
            <a:ext cx="487363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85750"/>
            <a:ext cx="7285037" cy="762000"/>
          </a:xfrm>
        </p:spPr>
        <p:txBody>
          <a:bodyPr/>
          <a:lstStyle/>
          <a:p>
            <a:r>
              <a:rPr lang="fr-BE" altLang="en-US"/>
              <a:t>F</a:t>
            </a:r>
            <a:r>
              <a:rPr lang="en-US" altLang="en-US"/>
              <a:t>rom scenarios </a:t>
            </a:r>
            <a:r>
              <a:rPr lang="fr-BE" altLang="en-US"/>
              <a:t>to goals</a:t>
            </a:r>
            <a:endParaRPr lang="en-US" altLang="en-US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12863"/>
            <a:ext cx="8916987" cy="4978400"/>
          </a:xfrm>
        </p:spPr>
        <p:txBody>
          <a:bodyPr/>
          <a:lstStyle/>
          <a:p>
            <a:pPr marL="419100" indent="-419100">
              <a:lnSpc>
                <a:spcPct val="130000"/>
              </a:lnSpc>
            </a:pPr>
            <a:r>
              <a:rPr lang="fr-BE" altLang="en-US"/>
              <a:t>Goals can be identified &amp; specified from scenarios ...</a:t>
            </a:r>
          </a:p>
          <a:p>
            <a:pPr marL="876300" lvl="1" indent="-419100">
              <a:lnSpc>
                <a:spcPct val="130000"/>
              </a:lnSpc>
            </a:pPr>
            <a:r>
              <a:rPr lang="fr-BE" altLang="en-US" sz="2000"/>
              <a:t>generalize positive scenarios by covering more behaviors</a:t>
            </a:r>
          </a:p>
          <a:p>
            <a:pPr marL="876300" lvl="1" indent="-419100"/>
            <a:r>
              <a:rPr lang="fr-BE" altLang="en-US" sz="2000"/>
              <a:t>while excluding all behaviors captured by negative scenarios</a:t>
            </a:r>
          </a:p>
          <a:p>
            <a:pPr marL="419100" indent="-419100">
              <a:lnSpc>
                <a:spcPct val="180000"/>
              </a:lnSpc>
            </a:pPr>
            <a:r>
              <a:rPr lang="fr-BE" altLang="en-US"/>
              <a:t>By asking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WHY?</a:t>
            </a:r>
            <a:r>
              <a:rPr lang="fr-BE" altLang="en-US"/>
              <a:t> questions about positive scenarios, </a:t>
            </a:r>
          </a:p>
          <a:p>
            <a:pPr marL="419100" indent="-419100">
              <a:lnSpc>
                <a:spcPct val="60000"/>
              </a:lnSpc>
              <a:buFont typeface="Wingdings" pitchFamily="2" charset="2"/>
              <a:buNone/>
            </a:pP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WHY NOT?</a:t>
            </a:r>
            <a:r>
              <a:rPr lang="fr-BE" altLang="en-US"/>
              <a:t> questions about negative scenarios</a:t>
            </a:r>
          </a:p>
          <a:p>
            <a:pPr marL="876300" lvl="1" indent="-419100">
              <a:lnSpc>
                <a:spcPct val="140000"/>
              </a:lnSpc>
            </a:pPr>
            <a:r>
              <a:rPr lang="fr-BE" altLang="en-US" sz="2000"/>
              <a:t>cf. Sect. 8.8.2</a:t>
            </a:r>
          </a:p>
          <a:p>
            <a:pPr marL="876300" lvl="1" indent="-419100">
              <a:lnSpc>
                <a:spcPct val="120000"/>
              </a:lnSpc>
            </a:pPr>
            <a:r>
              <a:rPr lang="fr-BE" altLang="en-US" sz="2000"/>
              <a:t>Scenario decomposed in episodes  </a:t>
            </a:r>
          </a:p>
          <a:p>
            <a:pPr marL="876300" lvl="1" indent="-419100">
              <a:lnSpc>
                <a:spcPct val="100000"/>
              </a:lnSpc>
              <a:buFontTx/>
              <a:buNone/>
            </a:pPr>
            <a:r>
              <a:rPr lang="fr-BE" altLang="en-US" sz="2000">
                <a:solidFill>
                  <a:schemeClr val="tx2"/>
                </a:solidFill>
              </a:rPr>
              <a:t>       =&gt;</a:t>
            </a:r>
            <a:r>
              <a:rPr lang="fr-BE" altLang="en-US" sz="2000"/>
              <a:t>  milestone refinement of scenario goal into episode subgoals</a:t>
            </a:r>
          </a:p>
          <a:p>
            <a:pPr marL="876300" lvl="1" indent="-419100">
              <a:lnSpc>
                <a:spcPct val="100000"/>
              </a:lnSpc>
              <a:buFontTx/>
              <a:buNone/>
            </a:pPr>
            <a:r>
              <a:rPr lang="fr-BE" altLang="en-US" sz="2000"/>
              <a:t>           </a:t>
            </a:r>
            <a:r>
              <a:rPr lang="fr-BE" altLang="en-US" sz="1800"/>
              <a:t>(cf. Section 8.8.5)</a:t>
            </a:r>
          </a:p>
          <a:p>
            <a:pPr marL="419100" indent="-419100">
              <a:lnSpc>
                <a:spcPct val="150000"/>
              </a:lnSpc>
            </a:pPr>
            <a:r>
              <a:rPr lang="fr-BE" altLang="en-US"/>
              <a:t>By mining behavioral goals from decorated scenarios</a:t>
            </a:r>
          </a:p>
        </p:txBody>
      </p:sp>
      <p:pic>
        <p:nvPicPr>
          <p:cNvPr id="1598469" name="Picture 5" descr="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68275"/>
            <a:ext cx="1150938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19075"/>
            <a:ext cx="17367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11150"/>
            <a:ext cx="8286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Identifying goals from scenario episodes</a:t>
            </a:r>
            <a:r>
              <a:rPr lang="fr-BE" altLang="en-US"/>
              <a:t>:</a:t>
            </a:r>
            <a:br>
              <a:rPr lang="fr-BE" altLang="en-US"/>
            </a:br>
            <a:r>
              <a:rPr lang="fr-BE" altLang="en-US"/>
              <a:t> 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altLang="en-US"/>
              <a:t> questions</a:t>
            </a:r>
            <a:r>
              <a:rPr lang="fr-BE" altLang="en-US"/>
              <a:t> and milestones</a:t>
            </a:r>
            <a:endParaRPr lang="en-US" altLang="en-US"/>
          </a:p>
        </p:txBody>
      </p:sp>
      <p:graphicFrame>
        <p:nvGraphicFramePr>
          <p:cNvPr id="1599492" name="Object 4"/>
          <p:cNvGraphicFramePr>
            <a:graphicFrameLocks/>
          </p:cNvGraphicFramePr>
          <p:nvPr/>
        </p:nvGraphicFramePr>
        <p:xfrm>
          <a:off x="0" y="1433513"/>
          <a:ext cx="91440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498" name="Picture" r:id="rId4" imgW="4950360" imgH="2004120" progId="Word.Picture.8">
                  <p:embed/>
                </p:oleObj>
              </mc:Choice>
              <mc:Fallback>
                <p:oleObj name="Picture" r:id="rId4" imgW="4950360" imgH="2004120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33513"/>
                        <a:ext cx="9144000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9493" name="Line 5"/>
          <p:cNvSpPr>
            <a:spLocks noChangeShapeType="1"/>
          </p:cNvSpPr>
          <p:nvPr/>
        </p:nvSpPr>
        <p:spPr bwMode="auto">
          <a:xfrm>
            <a:off x="7156450" y="5791200"/>
            <a:ext cx="693738" cy="206375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9494" name="Text Box 6"/>
          <p:cNvSpPr txBox="1">
            <a:spLocks noChangeArrowheads="1"/>
          </p:cNvSpPr>
          <p:nvPr/>
        </p:nvSpPr>
        <p:spPr bwMode="auto">
          <a:xfrm>
            <a:off x="5141913" y="5978525"/>
            <a:ext cx="390683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fr-BE" altLang="en-US" sz="2000" b="0">
                <a:solidFill>
                  <a:schemeClr val="tx2"/>
                </a:solidFill>
                <a:effectLst/>
                <a:latin typeface="Comic Sans MS" pitchFamily="66" charset="0"/>
              </a:rPr>
              <a:t>Milestone subgoals of </a:t>
            </a:r>
          </a:p>
          <a:p>
            <a:pPr>
              <a:spcBef>
                <a:spcPct val="0"/>
              </a:spcBef>
            </a:pPr>
            <a:r>
              <a:rPr lang="fr-BE" altLang="en-US" sz="2000" b="0" i="1">
                <a:solidFill>
                  <a:schemeClr val="tx2"/>
                </a:solidFill>
                <a:effectLst/>
                <a:latin typeface="Comic Sans MS" pitchFamily="66" charset="0"/>
              </a:rPr>
              <a:t>Achieve [MaximumAttendance]</a:t>
            </a:r>
            <a:endParaRPr lang="fr-BE" altLang="en-US" sz="2000" b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9495" name="Line 7"/>
          <p:cNvSpPr>
            <a:spLocks noChangeShapeType="1"/>
          </p:cNvSpPr>
          <p:nvPr/>
        </p:nvSpPr>
        <p:spPr bwMode="auto">
          <a:xfrm flipH="1">
            <a:off x="7913688" y="4483100"/>
            <a:ext cx="766762" cy="1539875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599497" name="Picture 9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698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11150"/>
            <a:ext cx="80835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Identifying goals from scenario episodes</a:t>
            </a:r>
            <a:r>
              <a:rPr lang="fr-BE" altLang="en-US"/>
              <a:t>:</a:t>
            </a:r>
            <a:br>
              <a:rPr lang="fr-BE" altLang="en-US"/>
            </a:br>
            <a:r>
              <a:rPr lang="fr-BE" altLang="en-US"/>
              <a:t> </a:t>
            </a: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lang="en-US" altLang="en-US"/>
              <a:t> </a:t>
            </a:r>
            <a:r>
              <a:rPr lang="fr-BE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fr-BE" altLang="en-US"/>
              <a:t> </a:t>
            </a:r>
            <a:r>
              <a:rPr lang="en-US" altLang="en-US"/>
              <a:t>questions</a:t>
            </a:r>
          </a:p>
        </p:txBody>
      </p:sp>
      <p:graphicFrame>
        <p:nvGraphicFramePr>
          <p:cNvPr id="1600520" name="Object 8"/>
          <p:cNvGraphicFramePr>
            <a:graphicFrameLocks noChangeAspect="1"/>
          </p:cNvGraphicFramePr>
          <p:nvPr/>
        </p:nvGraphicFramePr>
        <p:xfrm>
          <a:off x="1900238" y="1495425"/>
          <a:ext cx="54229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524" name="Picture" r:id="rId4" imgW="2970360" imgH="1909440" progId="Word.Picture.8">
                  <p:embed/>
                </p:oleObj>
              </mc:Choice>
              <mc:Fallback>
                <p:oleObj name="Picture" r:id="rId4" imgW="2970360" imgH="19094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1495425"/>
                        <a:ext cx="54229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0521" name="Line 9"/>
          <p:cNvSpPr>
            <a:spLocks noChangeShapeType="1"/>
          </p:cNvSpPr>
          <p:nvPr/>
        </p:nvSpPr>
        <p:spPr bwMode="auto">
          <a:xfrm>
            <a:off x="5029200" y="4721225"/>
            <a:ext cx="519113" cy="6524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522" name="Text Box 10"/>
          <p:cNvSpPr txBox="1">
            <a:spLocks noChangeArrowheads="1"/>
          </p:cNvSpPr>
          <p:nvPr/>
        </p:nvSpPr>
        <p:spPr bwMode="auto">
          <a:xfrm>
            <a:off x="4749800" y="5470525"/>
            <a:ext cx="4340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i="1">
                <a:solidFill>
                  <a:schemeClr val="tx2"/>
                </a:solidFill>
                <a:effectLst/>
                <a:latin typeface="Arial" pitchFamily="34" charset="0"/>
              </a:rPr>
              <a:t>WHY NOT? 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AU" altLang="en-US">
                <a:solidFill>
                  <a:srgbClr val="800080"/>
                </a:solidFill>
                <a:effectLst/>
                <a:cs typeface="Times New Roman" pitchFamily="18" charset="0"/>
              </a:rPr>
              <a:t>       ß</a:t>
            </a:r>
            <a:r>
              <a:rPr lang="en-US" altLang="en-US" b="0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fr-BE" altLang="en-US" b="0">
                <a:solidFill>
                  <a:schemeClr val="tx2"/>
                </a:solidFill>
                <a:effectLst/>
                <a:latin typeface="Comic Sans MS" pitchFamily="66" charset="0"/>
              </a:rPr>
              <a:t>  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 i="1">
                <a:solidFill>
                  <a:schemeClr val="tx2"/>
                </a:solidFill>
                <a:effectLst/>
                <a:latin typeface="Arial" pitchFamily="34" charset="0"/>
              </a:rPr>
              <a:t>Maintain [DoorsClosedWhileMoving]</a:t>
            </a:r>
          </a:p>
        </p:txBody>
      </p:sp>
      <p:pic>
        <p:nvPicPr>
          <p:cNvPr id="1600523" name="Picture 1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698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285750"/>
            <a:ext cx="728503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Mining behavioral goals </a:t>
            </a:r>
            <a:br>
              <a:rPr lang="fr-BE" altLang="en-US"/>
            </a:br>
            <a:r>
              <a:rPr lang="fr-BE" altLang="en-US"/>
              <a:t>from decorated scenarios</a:t>
            </a:r>
            <a:endParaRPr lang="en-US" altLang="en-US"/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63663"/>
            <a:ext cx="8916987" cy="4978400"/>
          </a:xfrm>
        </p:spPr>
        <p:txBody>
          <a:bodyPr/>
          <a:lstStyle/>
          <a:p>
            <a:pPr marL="419100" indent="-419100">
              <a:lnSpc>
                <a:spcPct val="130000"/>
              </a:lnSpc>
            </a:pPr>
            <a:r>
              <a:rPr lang="fr-BE" altLang="en-US"/>
              <a:t>Based on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state conditions</a:t>
            </a:r>
            <a:r>
              <a:rPr lang="fr-BE" altLang="en-US"/>
              <a:t> along timelines of decorated scenario </a:t>
            </a:r>
            <a:r>
              <a:rPr lang="fr-BE" altLang="en-US" sz="2000"/>
              <a:t>(cf. Sect. 13.3.2)</a:t>
            </a:r>
            <a:r>
              <a:rPr lang="fr-BE" altLang="en-US"/>
              <a:t> </a:t>
            </a:r>
          </a:p>
          <a:p>
            <a:pPr marL="419100" indent="-419100">
              <a:spcBef>
                <a:spcPct val="60000"/>
              </a:spcBef>
            </a:pPr>
            <a:r>
              <a:rPr lang="fr-BE" altLang="en-US"/>
              <a:t>For </a:t>
            </a:r>
            <a:r>
              <a:rPr lang="fr-BE" altLang="en-US" i="1"/>
              <a:t>Achieve</a:t>
            </a:r>
            <a:r>
              <a:rPr lang="fr-BE" altLang="en-US"/>
              <a:t> goals: </a:t>
            </a:r>
          </a:p>
          <a:p>
            <a:pPr marL="419100" indent="-419100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fr-BE" altLang="en-US"/>
              <a:t>       consider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stimulus-response</a:t>
            </a:r>
            <a:r>
              <a:rPr lang="fr-BE" altLang="en-US"/>
              <a:t> interaction patterns</a:t>
            </a:r>
          </a:p>
          <a:p>
            <a:pPr marL="876300" lvl="1" indent="-419100">
              <a:lnSpc>
                <a:spcPct val="130000"/>
              </a:lnSpc>
              <a:buFontTx/>
              <a:buNone/>
            </a:pP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if</a:t>
            </a:r>
            <a:r>
              <a:rPr lang="fr-BE" altLang="en-US" sz="2000"/>
              <a:t> Condition</a:t>
            </a:r>
            <a:r>
              <a:rPr lang="fr-BE" altLang="en-US" sz="2000" i="1"/>
              <a:t>Before</a:t>
            </a:r>
            <a:r>
              <a:rPr lang="fr-BE" altLang="en-US" sz="2000"/>
              <a:t>Interaction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then sooner-or-later</a:t>
            </a:r>
            <a:r>
              <a:rPr lang="fr-BE" altLang="en-US" sz="2000"/>
              <a:t> ConditionAfter</a:t>
            </a:r>
          </a:p>
          <a:p>
            <a:pPr marL="419100" indent="-419100">
              <a:lnSpc>
                <a:spcPct val="130000"/>
              </a:lnSpc>
            </a:pPr>
            <a:r>
              <a:rPr lang="fr-BE" altLang="en-US"/>
              <a:t>For</a:t>
            </a:r>
            <a:r>
              <a:rPr lang="fr-BE" altLang="en-US" i="1"/>
              <a:t> Maintain</a:t>
            </a:r>
            <a:r>
              <a:rPr lang="fr-BE" altLang="en-US"/>
              <a:t> goals: </a:t>
            </a:r>
          </a:p>
          <a:p>
            <a:pPr marL="419100" indent="-419100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fr-BE" altLang="en-US"/>
              <a:t>       consider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invariance</a:t>
            </a:r>
            <a:r>
              <a:rPr lang="fr-BE" altLang="en-US"/>
              <a:t> patterns from state transitions </a:t>
            </a:r>
            <a:r>
              <a:rPr lang="fr-BE" altLang="en-US" i="1"/>
              <a:t>ST</a:t>
            </a:r>
          </a:p>
          <a:p>
            <a:pPr marL="419100" indent="-419100">
              <a:lnSpc>
                <a:spcPct val="120000"/>
              </a:lnSpc>
              <a:buFont typeface="Wingdings" pitchFamily="2" charset="2"/>
              <a:buNone/>
            </a:pPr>
            <a:r>
              <a:rPr lang="fr-BE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</a:t>
            </a:r>
            <a:r>
              <a:rPr lang="fr-BE" altLang="en-US" sz="2000">
                <a:solidFill>
                  <a:srgbClr val="009999"/>
                </a:solidFill>
              </a:rPr>
              <a:t> </a:t>
            </a:r>
            <a:r>
              <a:rPr lang="fr-BE" altLang="en-US" sz="2000" i="1">
                <a:solidFill>
                  <a:srgbClr val="009999"/>
                </a:solidFill>
              </a:rPr>
              <a:t>ST</a:t>
            </a:r>
            <a:r>
              <a:rPr lang="fr-BE" altLang="en-US" sz="2000">
                <a:solidFill>
                  <a:srgbClr val="009999"/>
                </a:solidFill>
              </a:rPr>
              <a:t> </a:t>
            </a:r>
            <a:r>
              <a:rPr lang="fr-BE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 always</a:t>
            </a:r>
            <a:r>
              <a:rPr lang="fr-BE" altLang="en-US" sz="2000">
                <a:solidFill>
                  <a:srgbClr val="009999"/>
                </a:solidFill>
              </a:rPr>
              <a:t> </a:t>
            </a:r>
            <a:r>
              <a:rPr lang="fr-BE" altLang="en-US" sz="2000" i="1">
                <a:solidFill>
                  <a:srgbClr val="009999"/>
                </a:solidFill>
              </a:rPr>
              <a:t>Invariant</a:t>
            </a:r>
            <a:r>
              <a:rPr lang="fr-BE" altLang="en-US" sz="2000">
                <a:solidFill>
                  <a:srgbClr val="009999"/>
                </a:solidFill>
              </a:rPr>
              <a:t>Condition unless </a:t>
            </a:r>
            <a:r>
              <a:rPr lang="fr-BE" altLang="en-US" sz="2000" i="1">
                <a:solidFill>
                  <a:srgbClr val="009999"/>
                </a:solidFill>
              </a:rPr>
              <a:t>New</a:t>
            </a:r>
            <a:r>
              <a:rPr lang="fr-BE" altLang="en-US" sz="2000">
                <a:solidFill>
                  <a:srgbClr val="009999"/>
                </a:solidFill>
              </a:rPr>
              <a:t>Condition</a:t>
            </a:r>
            <a:endParaRPr lang="fr-BE" altLang="en-US">
              <a:solidFill>
                <a:srgbClr val="009999"/>
              </a:solidFill>
            </a:endParaRPr>
          </a:p>
          <a:p>
            <a:pPr marL="419100" indent="-419100">
              <a:lnSpc>
                <a:spcPct val="120000"/>
              </a:lnSpc>
              <a:spcBef>
                <a:spcPct val="60000"/>
              </a:spcBef>
            </a:pPr>
            <a:r>
              <a:rPr lang="fr-BE" altLang="en-US"/>
              <a:t>These are leaf goals under responsibility of the agent associated with the timeline</a:t>
            </a:r>
          </a:p>
        </p:txBody>
      </p:sp>
      <p:pic>
        <p:nvPicPr>
          <p:cNvPr id="1601540" name="Picture 4" descr="sequence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68275"/>
            <a:ext cx="1150938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19075"/>
            <a:ext cx="17367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11150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Mining </a:t>
            </a:r>
            <a:r>
              <a:rPr lang="fr-BE" altLang="en-US" i="1"/>
              <a:t>Achieve</a:t>
            </a:r>
            <a:r>
              <a:rPr lang="fr-BE" altLang="en-US"/>
              <a:t> goals from</a:t>
            </a:r>
            <a:br>
              <a:rPr lang="fr-BE" altLang="en-US"/>
            </a:br>
            <a:r>
              <a:rPr lang="fr-BE" altLang="en-US"/>
              <a:t> stimulus-response interactions</a:t>
            </a:r>
            <a:endParaRPr lang="en-US" altLang="en-US"/>
          </a:p>
        </p:txBody>
      </p:sp>
      <p:graphicFrame>
        <p:nvGraphicFramePr>
          <p:cNvPr id="1602568" name="Object 8"/>
          <p:cNvGraphicFramePr>
            <a:graphicFrameLocks noChangeAspect="1"/>
          </p:cNvGraphicFramePr>
          <p:nvPr/>
        </p:nvGraphicFramePr>
        <p:xfrm>
          <a:off x="317500" y="1741488"/>
          <a:ext cx="87503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572" name="Picture" r:id="rId4" imgW="4770720" imgH="2359080" progId="Word.Picture.8">
                  <p:embed/>
                </p:oleObj>
              </mc:Choice>
              <mc:Fallback>
                <p:oleObj name="Picture" r:id="rId4" imgW="4770720" imgH="235908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741488"/>
                        <a:ext cx="8750300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2569" name="Text Box 9"/>
          <p:cNvSpPr txBox="1">
            <a:spLocks noChangeArrowheads="1"/>
          </p:cNvSpPr>
          <p:nvPr/>
        </p:nvSpPr>
        <p:spPr bwMode="auto">
          <a:xfrm>
            <a:off x="1282700" y="6130925"/>
            <a:ext cx="5241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Achieve [SignalSetToGo </a:t>
            </a:r>
            <a:r>
              <a:rPr lang="fr-BE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If </a:t>
            </a:r>
            <a:r>
              <a:rPr lang="fr-BE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NoTrainOnBlock]</a:t>
            </a:r>
            <a:r>
              <a:rPr lang="en-US" altLang="en-US" sz="2000" b="0"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endParaRPr lang="fr-BE" altLang="en-US" sz="2000" b="0"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02570" name="Line 10"/>
          <p:cNvSpPr>
            <a:spLocks noChangeShapeType="1"/>
          </p:cNvSpPr>
          <p:nvPr/>
        </p:nvSpPr>
        <p:spPr bwMode="auto">
          <a:xfrm flipV="1">
            <a:off x="2108200" y="5067300"/>
            <a:ext cx="66040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602571" name="Picture 11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698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34950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Mining </a:t>
            </a:r>
            <a:r>
              <a:rPr lang="fr-BE" altLang="en-US" i="1"/>
              <a:t>Maintain</a:t>
            </a:r>
            <a:r>
              <a:rPr lang="fr-BE" altLang="en-US"/>
              <a:t> goals from</a:t>
            </a:r>
            <a:br>
              <a:rPr lang="fr-BE" altLang="en-US"/>
            </a:br>
            <a:r>
              <a:rPr lang="fr-BE" altLang="en-US"/>
              <a:t> invariant conditions along interactions</a:t>
            </a:r>
            <a:endParaRPr lang="en-US" altLang="en-US"/>
          </a:p>
        </p:txBody>
      </p:sp>
      <p:pic>
        <p:nvPicPr>
          <p:cNvPr id="1603587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698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03589" name="Object 5"/>
          <p:cNvGraphicFramePr>
            <a:graphicFrameLocks noChangeAspect="1"/>
          </p:cNvGraphicFramePr>
          <p:nvPr/>
        </p:nvGraphicFramePr>
        <p:xfrm>
          <a:off x="2030413" y="1285875"/>
          <a:ext cx="5954712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594" name="Picture" r:id="rId5" imgW="2970360" imgH="2359080" progId="Word.Picture.8">
                  <p:embed/>
                </p:oleObj>
              </mc:Choice>
              <mc:Fallback>
                <p:oleObj name="Picture" r:id="rId5" imgW="2970360" imgH="2359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285875"/>
                        <a:ext cx="5954712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590" name="AutoShape 6"/>
          <p:cNvSpPr>
            <a:spLocks noChangeArrowheads="1"/>
          </p:cNvSpPr>
          <p:nvPr/>
        </p:nvSpPr>
        <p:spPr bwMode="auto">
          <a:xfrm>
            <a:off x="2209800" y="3175000"/>
            <a:ext cx="4102100" cy="2616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3591" name="Text Box 7"/>
          <p:cNvSpPr txBox="1">
            <a:spLocks noChangeArrowheads="1"/>
          </p:cNvSpPr>
          <p:nvPr/>
        </p:nvSpPr>
        <p:spPr bwMode="auto">
          <a:xfrm>
            <a:off x="2159000" y="6092825"/>
            <a:ext cx="66643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If</a:t>
            </a:r>
            <a:r>
              <a:rPr lang="en-US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Speed &gt; 0 </a:t>
            </a:r>
            <a:r>
              <a:rPr lang="en-US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and</a:t>
            </a:r>
            <a:r>
              <a:rPr lang="en-US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doorsState = closed </a:t>
            </a:r>
            <a:r>
              <a:rPr lang="en-US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then</a:t>
            </a:r>
            <a:r>
              <a:rPr lang="en-US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</a:t>
            </a:r>
            <a:endParaRPr lang="fr-BE" altLang="en-US" sz="2000" b="0">
              <a:solidFill>
                <a:srgbClr val="0000FF"/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fr-BE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 </a:t>
            </a:r>
            <a:r>
              <a:rPr lang="en-US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always</a:t>
            </a:r>
            <a:r>
              <a:rPr lang="en-US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doorsState = closed </a:t>
            </a:r>
            <a:r>
              <a:rPr lang="en-US" altLang="en-US" sz="2000" b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unless</a:t>
            </a:r>
            <a:r>
              <a:rPr lang="en-US" altLang="en-US" sz="2000" b="0">
                <a:solidFill>
                  <a:srgbClr val="0000FF"/>
                </a:solidFill>
                <a:effectLst/>
                <a:latin typeface="Arial" pitchFamily="34" charset="0"/>
                <a:cs typeface="Times New Roman" pitchFamily="18" charset="0"/>
              </a:rPr>
              <a:t> measuredSpeed = 0</a:t>
            </a:r>
            <a:r>
              <a:rPr lang="en-US" altLang="en-US" sz="2000" b="0"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endParaRPr lang="fr-BE" altLang="en-US" sz="2000" b="0"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03593" name="Freeform 9"/>
          <p:cNvSpPr>
            <a:spLocks/>
          </p:cNvSpPr>
          <p:nvPr/>
        </p:nvSpPr>
        <p:spPr bwMode="auto">
          <a:xfrm>
            <a:off x="1309688" y="4432300"/>
            <a:ext cx="862012" cy="1919288"/>
          </a:xfrm>
          <a:custGeom>
            <a:avLst/>
            <a:gdLst>
              <a:gd name="T0" fmla="*/ 543 w 543"/>
              <a:gd name="T1" fmla="*/ 0 h 1209"/>
              <a:gd name="T2" fmla="*/ 135 w 543"/>
              <a:gd name="T3" fmla="*/ 232 h 1209"/>
              <a:gd name="T4" fmla="*/ 15 w 543"/>
              <a:gd name="T5" fmla="*/ 664 h 1209"/>
              <a:gd name="T6" fmla="*/ 223 w 543"/>
              <a:gd name="T7" fmla="*/ 1120 h 1209"/>
              <a:gd name="T8" fmla="*/ 511 w 543"/>
              <a:gd name="T9" fmla="*/ 120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1209">
                <a:moveTo>
                  <a:pt x="543" y="0"/>
                </a:moveTo>
                <a:cubicBezTo>
                  <a:pt x="383" y="60"/>
                  <a:pt x="223" y="121"/>
                  <a:pt x="135" y="232"/>
                </a:cubicBezTo>
                <a:cubicBezTo>
                  <a:pt x="47" y="343"/>
                  <a:pt x="0" y="516"/>
                  <a:pt x="15" y="664"/>
                </a:cubicBezTo>
                <a:cubicBezTo>
                  <a:pt x="30" y="812"/>
                  <a:pt x="140" y="1031"/>
                  <a:pt x="223" y="1120"/>
                </a:cubicBezTo>
                <a:cubicBezTo>
                  <a:pt x="306" y="1209"/>
                  <a:pt x="408" y="1204"/>
                  <a:pt x="511" y="1200"/>
                </a:cubicBezTo>
              </a:path>
            </a:pathLst>
          </a:custGeom>
          <a:noFill/>
          <a:ln w="28575" cap="sq" cmpd="sng">
            <a:solidFill>
              <a:schemeClr val="hlink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192088"/>
            <a:ext cx="7759700" cy="762000"/>
          </a:xfrm>
        </p:spPr>
        <p:txBody>
          <a:bodyPr/>
          <a:lstStyle/>
          <a:p>
            <a:r>
              <a:rPr lang="en-US" altLang="en-US"/>
              <a:t>Scenarios as UML sequence diagrams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006475"/>
            <a:ext cx="8815387" cy="5321300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altLang="en-US"/>
              <a:t> =  instantaneous conceptual object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instances exist in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single</a:t>
            </a:r>
            <a:r>
              <a:rPr lang="en-US" altLang="en-US" sz="2000"/>
              <a:t> system states only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can be structured in the object model</a:t>
            </a:r>
            <a:r>
              <a:rPr lang="fr-BE" altLang="en-US" sz="2000"/>
              <a:t>  </a:t>
            </a:r>
            <a:r>
              <a:rPr lang="fr-BE" altLang="en-US" sz="1800"/>
              <a:t>(cf. Chap. 10)</a:t>
            </a:r>
            <a:endParaRPr lang="en-US" altLang="en-US" sz="180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/>
              <a:t>attributes</a:t>
            </a:r>
            <a:r>
              <a:rPr lang="fr-BE" altLang="en-US"/>
              <a:t>, </a:t>
            </a:r>
            <a:r>
              <a:rPr lang="en-US" altLang="en-US"/>
              <a:t>structural associations</a:t>
            </a:r>
            <a:endParaRPr lang="fr-BE" altLang="en-US"/>
          </a:p>
          <a:p>
            <a:pPr lvl="1">
              <a:lnSpc>
                <a:spcPct val="50000"/>
              </a:lnSpc>
              <a:buFontTx/>
              <a:buNone/>
            </a:pPr>
            <a:r>
              <a:rPr lang="fr-BE" altLang="en-US" sz="2000"/>
              <a:t>		    </a:t>
            </a:r>
            <a:r>
              <a:rPr lang="en-US" altLang="en-US" sz="3100" b="1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fr-BE" altLang="en-US" sz="2000"/>
              <a:t> </a:t>
            </a:r>
            <a:r>
              <a:rPr lang="en-US" altLang="en-US" sz="2000"/>
              <a:t>used for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information transmission</a:t>
            </a:r>
            <a:r>
              <a:rPr lang="en-US" altLang="en-US" sz="2000"/>
              <a:t> along interaction</a:t>
            </a:r>
            <a:endParaRPr lang="en-US" altLang="en-US"/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event specialization/gene</a:t>
            </a:r>
            <a:r>
              <a:rPr lang="fr-BE" altLang="en-US"/>
              <a:t>r</a:t>
            </a:r>
            <a:r>
              <a:rPr lang="en-US" altLang="en-US"/>
              <a:t>alization with inheritance</a:t>
            </a:r>
          </a:p>
          <a:p>
            <a:pPr>
              <a:lnSpc>
                <a:spcPct val="100000"/>
              </a:lnSpc>
            </a:pPr>
            <a:r>
              <a:rPr lang="en-US" altLang="en-US"/>
              <a:t>Interaction events correspond to applications of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operations</a:t>
            </a:r>
            <a:endParaRPr lang="fr-BE" altLang="en-US"/>
          </a:p>
          <a:p>
            <a:pPr lvl="1">
              <a:lnSpc>
                <a:spcPct val="90000"/>
              </a:lnSpc>
            </a:pPr>
            <a:r>
              <a:rPr lang="en-US" altLang="en-US" sz="2000"/>
              <a:t>by source agen</a:t>
            </a:r>
            <a:r>
              <a:rPr lang="fr-BE" altLang="en-US" sz="2000"/>
              <a:t>t</a:t>
            </a:r>
            <a:r>
              <a:rPr lang="en-US" altLang="en-US" sz="2000"/>
              <a:t>, notified to target agent </a:t>
            </a:r>
            <a:r>
              <a:rPr lang="en-US" altLang="en-US" sz="1800"/>
              <a:t> (</a:t>
            </a:r>
            <a:r>
              <a:rPr lang="fr-BE" altLang="en-US" sz="1800"/>
              <a:t>cf.</a:t>
            </a:r>
            <a:r>
              <a:rPr lang="en-US" altLang="en-US" sz="1800"/>
              <a:t> operation model)</a:t>
            </a:r>
            <a:endParaRPr lang="en-US" altLang="en-US" sz="2000"/>
          </a:p>
          <a:p>
            <a:pPr>
              <a:lnSpc>
                <a:spcPct val="100000"/>
              </a:lnSpc>
            </a:pPr>
            <a:r>
              <a:rPr lang="en-US" altLang="en-US"/>
              <a:t>A sequence diagram defines ...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order</a:t>
            </a:r>
            <a:r>
              <a:rPr lang="en-US" altLang="en-US"/>
              <a:t> on events along an agent’s </a:t>
            </a:r>
            <a:r>
              <a:rPr lang="fr-BE" altLang="en-US"/>
              <a:t>lif</a:t>
            </a:r>
            <a:r>
              <a:rPr lang="en-US" altLang="en-US"/>
              <a:t>eline</a:t>
            </a:r>
            <a:r>
              <a:rPr lang="fr-BE" altLang="en-US" sz="2000"/>
              <a:t> (precedence)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partial</a:t>
            </a:r>
            <a:r>
              <a:rPr lang="en-US" altLang="en-US"/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order</a:t>
            </a:r>
            <a:r>
              <a:rPr lang="en-US" altLang="en-US"/>
              <a:t> on all scenario events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  <a:buFontTx/>
              <a:buChar char="•"/>
            </a:pPr>
            <a:r>
              <a:rPr lang="en-US" altLang="en-US"/>
              <a:t>independent events </a:t>
            </a:r>
            <a:r>
              <a:rPr lang="fr-BE" altLang="en-US"/>
              <a:t>on different lifelines </a:t>
            </a:r>
            <a:r>
              <a:rPr lang="en-US" altLang="en-US"/>
              <a:t>are not comparable under precedence</a:t>
            </a:r>
          </a:p>
          <a:p>
            <a:pPr>
              <a:lnSpc>
                <a:spcPct val="100000"/>
              </a:lnSpc>
            </a:pPr>
            <a:r>
              <a:rPr lang="fr-BE" altLang="en-US"/>
              <a:t>A scenario </a:t>
            </a:r>
            <a:r>
              <a:rPr lang="en-US" altLang="en-US"/>
              <a:t>may be composed of episodes (sub-scenarios)</a:t>
            </a:r>
          </a:p>
        </p:txBody>
      </p:sp>
      <p:graphicFrame>
        <p:nvGraphicFramePr>
          <p:cNvPr id="1568773" name="Object 5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74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85738"/>
            <a:ext cx="6242050" cy="762000"/>
          </a:xfrm>
        </p:spPr>
        <p:txBody>
          <a:bodyPr/>
          <a:lstStyle/>
          <a:p>
            <a:r>
              <a:rPr lang="en-US" altLang="en-US"/>
              <a:t>Modeling system </a:t>
            </a:r>
            <a:r>
              <a:rPr lang="fr-BE" altLang="en-US"/>
              <a:t>behaviors</a:t>
            </a:r>
            <a:r>
              <a:rPr lang="en-US" altLang="en-US"/>
              <a:t>:  outline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1113"/>
            <a:ext cx="8759825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instance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Scenarios as UML sequence diagrams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Scenario </a:t>
            </a:r>
            <a:r>
              <a:rPr kumimoji="0" lang="en-US" altLang="en-US" sz="2000">
                <a:solidFill>
                  <a:srgbClr val="010000"/>
                </a:solidFill>
                <a:cs typeface="Times New Roman" pitchFamily="18" charset="0"/>
              </a:rPr>
              <a:t>refinement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episodes and agent decomposition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  <a:endParaRPr kumimoji="0" lang="en-US" altLang="en-US">
              <a:solidFill>
                <a:srgbClr val="969696"/>
              </a:solidFill>
            </a:endParaRPr>
          </a:p>
          <a:p>
            <a:pPr>
              <a:lnSpc>
                <a:spcPct val="100000"/>
              </a:lnSpc>
            </a:pPr>
            <a:r>
              <a:rPr kumimoji="0" lang="en-US" altLang="en-US">
                <a:solidFill>
                  <a:srgbClr val="969696"/>
                </a:solidFill>
                <a:cs typeface="Times New Roman" pitchFamily="18" charset="0"/>
              </a:rPr>
              <a:t>Modeling class behaviors</a:t>
            </a:r>
            <a:r>
              <a:rPr kumimoji="0" lang="en-US" altLang="en-US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machines as UML state diagrams</a:t>
            </a:r>
            <a:endParaRPr kumimoji="0" lang="en-US" altLang="en-US" sz="2000">
              <a:solidFill>
                <a:srgbClr val="969696"/>
              </a:solidFill>
            </a:endParaRPr>
          </a:p>
          <a:p>
            <a:pPr lvl="1">
              <a:lnSpc>
                <a:spcPct val="13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State machine refinement: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 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sequential </a:t>
            </a:r>
            <a:r>
              <a:rPr kumimoji="0" lang="fr-BE" altLang="en-US" sz="2000">
                <a:solidFill>
                  <a:srgbClr val="969696"/>
                </a:solidFill>
                <a:cs typeface="Times New Roman" pitchFamily="18" charset="0"/>
              </a:rPr>
              <a:t>&amp;</a:t>
            </a: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 concurrent substates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0" lang="en-US" altLang="en-US">
                <a:cs typeface="Times New Roman" pitchFamily="18" charset="0"/>
              </a:rPr>
              <a:t>Building behavior models</a:t>
            </a:r>
            <a:r>
              <a:rPr kumimoji="0" lang="en-US" altLang="en-US"/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Elaborating relevant scenarios for good coverage</a:t>
            </a:r>
            <a:r>
              <a:rPr kumimoji="0" lang="en-US" altLang="en-US" sz="2000">
                <a:solidFill>
                  <a:srgbClr val="969696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Decorating scenarios with state conditions</a:t>
            </a:r>
            <a:endParaRPr kumimoji="0" lang="fr-BE" altLang="en-US" sz="2000">
              <a:solidFill>
                <a:srgbClr val="969696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From scenarios to state machines</a:t>
            </a:r>
            <a:endParaRPr kumimoji="0" lang="fr-BE" altLang="en-US" sz="2000">
              <a:solidFill>
                <a:srgbClr val="969696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solidFill>
                  <a:srgbClr val="969696"/>
                </a:solidFill>
                <a:cs typeface="Times New Roman" pitchFamily="18" charset="0"/>
              </a:rPr>
              <a:t>From scenarios to goals</a:t>
            </a:r>
            <a:endParaRPr kumimoji="0" lang="fr-BE" altLang="en-US" sz="2000">
              <a:solidFill>
                <a:srgbClr val="969696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0" lang="en-US" altLang="en-US" sz="2000">
                <a:cs typeface="Times New Roman" pitchFamily="18" charset="0"/>
              </a:rPr>
              <a:t>From operationalized goals to state machines</a:t>
            </a:r>
            <a:endParaRPr kumimoji="0" lang="en-US" altLang="en-US" sz="2000"/>
          </a:p>
        </p:txBody>
      </p:sp>
      <p:pic>
        <p:nvPicPr>
          <p:cNvPr id="1597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37013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7445" name="Object 5"/>
          <p:cNvGraphicFramePr>
            <a:graphicFrameLocks noChangeAspect="1"/>
          </p:cNvGraphicFramePr>
          <p:nvPr/>
        </p:nvGraphicFramePr>
        <p:xfrm>
          <a:off x="4789488" y="1165225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50" name="Clip" r:id="rId5" imgW="875520" imgH="767160" progId="MS_ClipArt_Gallery.2">
                  <p:embed/>
                </p:oleObj>
              </mc:Choice>
              <mc:Fallback>
                <p:oleObj name="Clip" r:id="rId5" imgW="875520" imgH="767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165225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4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684588"/>
            <a:ext cx="76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97447" name="Object 7"/>
          <p:cNvGraphicFramePr>
            <a:graphicFrameLocks noChangeAspect="1"/>
          </p:cNvGraphicFramePr>
          <p:nvPr/>
        </p:nvGraphicFramePr>
        <p:xfrm>
          <a:off x="4318000" y="3829050"/>
          <a:ext cx="425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51" name="Clip" r:id="rId7" imgW="875520" imgH="767160" progId="MS_ClipArt_Gallery.2">
                  <p:embed/>
                </p:oleObj>
              </mc:Choice>
              <mc:Fallback>
                <p:oleObj name="Clip" r:id="rId7" imgW="875520" imgH="7671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29050"/>
                        <a:ext cx="425450" cy="44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48" name="Object 8"/>
          <p:cNvGraphicFramePr>
            <a:graphicFrameLocks noChangeAspect="1"/>
          </p:cNvGraphicFramePr>
          <p:nvPr/>
        </p:nvGraphicFramePr>
        <p:xfrm>
          <a:off x="5675313" y="3787775"/>
          <a:ext cx="447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52" name="Clip" r:id="rId8" imgW="845640" imgH="938520" progId="MS_ClipArt_Gallery.2">
                  <p:embed/>
                </p:oleObj>
              </mc:Choice>
              <mc:Fallback>
                <p:oleObj name="Clip" r:id="rId8" imgW="845640" imgH="93852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3787775"/>
                        <a:ext cx="447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449" name="Picture 9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994400"/>
            <a:ext cx="487363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157163"/>
            <a:ext cx="728503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Deriving</a:t>
            </a:r>
            <a:r>
              <a:rPr lang="en-US" altLang="en-US" sz="2600"/>
              <a:t> state </a:t>
            </a:r>
            <a:r>
              <a:rPr lang="fr-BE" altLang="en-US" sz="2600"/>
              <a:t>diagrams from</a:t>
            </a:r>
            <a:br>
              <a:rPr lang="fr-BE" altLang="en-US" sz="2600"/>
            </a:br>
            <a:r>
              <a:rPr lang="fr-BE" altLang="en-US" sz="2600"/>
              <a:t>operationalized goals</a:t>
            </a:r>
            <a:endParaRPr lang="en-US" altLang="en-US" sz="2500"/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081088"/>
            <a:ext cx="8869363" cy="5491162"/>
          </a:xfrm>
        </p:spPr>
        <p:txBody>
          <a:bodyPr/>
          <a:lstStyle/>
          <a:p>
            <a:r>
              <a:rPr lang="en-US" altLang="en-US" sz="2000"/>
              <a:t>One concurrent SM </a:t>
            </a:r>
            <a:r>
              <a:rPr lang="fr-BE" altLang="en-US" sz="2000"/>
              <a:t>per agent; o</a:t>
            </a:r>
            <a:r>
              <a:rPr lang="en-US" altLang="en-US" sz="2000"/>
              <a:t>ne concurrent </a:t>
            </a:r>
            <a:r>
              <a:rPr lang="fr-BE" altLang="en-US" sz="2000"/>
              <a:t>sub-</a:t>
            </a:r>
            <a:r>
              <a:rPr lang="en-US" altLang="en-US" sz="2000"/>
              <a:t>SM per variable controlled by the agent</a:t>
            </a:r>
            <a:endParaRPr lang="fr-BE" altLang="en-US" sz="2000"/>
          </a:p>
          <a:p>
            <a:pPr>
              <a:lnSpc>
                <a:spcPct val="100000"/>
              </a:lnSpc>
            </a:pPr>
            <a:r>
              <a:rPr lang="fr-BE" altLang="en-US" sz="2000"/>
              <a:t>For each dynamically relevant state variable ...</a:t>
            </a:r>
            <a:endParaRPr lang="en-US" altLang="en-US" sz="2000"/>
          </a:p>
          <a:p>
            <a:pPr lvl="1"/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Operationalization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selection</a:t>
            </a:r>
            <a:r>
              <a:rPr lang="en-US" altLang="en-US" sz="2000"/>
              <a:t>: </a:t>
            </a:r>
            <a:r>
              <a:rPr lang="fr-BE" altLang="en-US" sz="2000"/>
              <a:t> take all leaf goals constraining it </a:t>
            </a:r>
            <a:r>
              <a:rPr lang="fr-BE" altLang="en-US" sz="2000">
                <a:solidFill>
                  <a:schemeClr val="tx2"/>
                </a:solidFill>
              </a:rPr>
              <a:t>+</a:t>
            </a:r>
            <a:r>
              <a:rPr lang="fr-BE" altLang="en-US" sz="2000"/>
              <a:t> associated operations including it in their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Ouput</a:t>
            </a:r>
            <a:r>
              <a:rPr lang="fr-BE" altLang="en-US" sz="2000"/>
              <a:t> list</a:t>
            </a:r>
            <a:endParaRPr lang="en-US" altLang="en-US" sz="2000"/>
          </a:p>
          <a:p>
            <a:pPr lvl="1">
              <a:lnSpc>
                <a:spcPct val="1200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SM derivation</a:t>
            </a:r>
            <a:r>
              <a:rPr lang="fr-BE" altLang="en-US" sz="2000"/>
              <a:t>:  for each selected operation </a:t>
            </a:r>
            <a:r>
              <a:rPr lang="fr-BE" altLang="en-US" sz="2000" i="1"/>
              <a:t>Op, </a:t>
            </a:r>
            <a:r>
              <a:rPr lang="fr-BE" altLang="en-US" sz="2000"/>
              <a:t>derive a transition</a:t>
            </a:r>
            <a:endParaRPr lang="en-US" altLang="en-US" sz="2000"/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fr-BE" altLang="en-US"/>
              <a:t>(DomPre, DomPost)  </a:t>
            </a:r>
            <a:r>
              <a:rPr lang="fr-BE" altLang="en-US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altLang="en-US"/>
              <a:t>  (sourceState, TargetState) </a:t>
            </a:r>
          </a:p>
          <a:p>
            <a:pPr lvl="2">
              <a:lnSpc>
                <a:spcPct val="80000"/>
              </a:lnSpc>
            </a:pPr>
            <a:r>
              <a:rPr lang="fr-BE" altLang="en-US"/>
              <a:t>                                                    with transition label </a:t>
            </a:r>
            <a:r>
              <a:rPr lang="fr-BE" altLang="en-US" i="1"/>
              <a:t>Op</a:t>
            </a:r>
            <a:endParaRPr lang="en-US" altLang="en-US" i="1"/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fr-BE" altLang="en-US"/>
              <a:t>Conjunction of all ReqPre </a:t>
            </a:r>
            <a:r>
              <a:rPr lang="fr-BE" altLang="en-US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altLang="en-US"/>
              <a:t>  transition guard</a:t>
            </a:r>
            <a:endParaRPr lang="en-US" altLang="en-US"/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fr-BE" altLang="en-US"/>
              <a:t>Disjunction of all ReqTrig </a:t>
            </a:r>
            <a:r>
              <a:rPr lang="fr-BE" altLang="en-US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</a:t>
            </a:r>
            <a:r>
              <a:rPr lang="fr-BE" altLang="en-US"/>
              <a:t>  guard on event-free transition</a:t>
            </a:r>
          </a:p>
          <a:p>
            <a:pPr lvl="1">
              <a:lnSpc>
                <a:spcPct val="130000"/>
              </a:lnSpc>
            </a:pPr>
            <a:r>
              <a:rPr lang="fr-BE" altLang="en-US" sz="2000"/>
              <a:t>Add label-free transition from initial state </a:t>
            </a:r>
            <a:r>
              <a:rPr lang="fr-BE" altLang="en-US" sz="1800"/>
              <a:t>(based on variable's </a:t>
            </a:r>
            <a:r>
              <a:rPr lang="fr-BE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Init</a:t>
            </a:r>
            <a:r>
              <a:rPr lang="fr-BE" altLang="en-US" sz="1800"/>
              <a:t>)</a:t>
            </a:r>
          </a:p>
          <a:p>
            <a:pPr lvl="1"/>
            <a:r>
              <a:rPr lang="fr-BE" altLang="en-US" sz="2000"/>
              <a:t>Check, extend, restructure this SM as needed</a:t>
            </a:r>
          </a:p>
          <a:p>
            <a:pPr>
              <a:lnSpc>
                <a:spcPct val="120000"/>
              </a:lnSpc>
            </a:pPr>
            <a:r>
              <a:rPr lang="fr-BE" altLang="en-US" sz="2000"/>
              <a:t>Can be used the other way round to find missing ReqPre, ReqTrig, Op</a:t>
            </a:r>
            <a:endParaRPr lang="en-US" altLang="en-US" sz="2000"/>
          </a:p>
        </p:txBody>
      </p:sp>
      <p:pic>
        <p:nvPicPr>
          <p:cNvPr id="1604612" name="Picture 4" descr="state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107950"/>
            <a:ext cx="8826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04614" name="Object 6"/>
          <p:cNvGraphicFramePr>
            <a:graphicFrameLocks noChangeAspect="1"/>
          </p:cNvGraphicFramePr>
          <p:nvPr/>
        </p:nvGraphicFramePr>
        <p:xfrm>
          <a:off x="265113" y="92075"/>
          <a:ext cx="711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615" name="Clip" r:id="rId5" imgW="845640" imgH="938520" progId="MS_ClipArt_Gallery.2">
                  <p:embed/>
                </p:oleObj>
              </mc:Choice>
              <mc:Fallback>
                <p:oleObj name="Clip" r:id="rId5" imgW="845640" imgH="938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92075"/>
                        <a:ext cx="711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34950"/>
            <a:ext cx="8794750" cy="81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BE" altLang="en-US"/>
              <a:t>Deriving</a:t>
            </a:r>
            <a:r>
              <a:rPr lang="en-US" altLang="en-US" sz="2600"/>
              <a:t> state </a:t>
            </a:r>
            <a:r>
              <a:rPr lang="fr-BE" altLang="en-US" sz="2600"/>
              <a:t>diagrams from</a:t>
            </a:r>
            <a:br>
              <a:rPr lang="fr-BE" altLang="en-US" sz="2600"/>
            </a:br>
            <a:r>
              <a:rPr lang="fr-BE" altLang="en-US" sz="2600"/>
              <a:t>operationalized goals:  example</a:t>
            </a:r>
            <a:endParaRPr lang="en-US" altLang="en-US" sz="2200"/>
          </a:p>
        </p:txBody>
      </p:sp>
      <p:pic>
        <p:nvPicPr>
          <p:cNvPr id="1605635" name="Picture 3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82550"/>
            <a:ext cx="976312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05640" name="Object 8"/>
          <p:cNvGraphicFramePr>
            <a:graphicFrameLocks noChangeAspect="1"/>
          </p:cNvGraphicFramePr>
          <p:nvPr/>
        </p:nvGraphicFramePr>
        <p:xfrm>
          <a:off x="25400" y="1473200"/>
          <a:ext cx="91440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41" name="Picture" r:id="rId5" imgW="5670720" imgH="3084120" progId="Word.Picture.8">
                  <p:embed/>
                </p:oleObj>
              </mc:Choice>
              <mc:Fallback>
                <p:oleObj name="Picture" r:id="rId5" imgW="5670720" imgH="30841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473200"/>
                        <a:ext cx="91440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49250"/>
            <a:ext cx="8205787" cy="762000"/>
          </a:xfrm>
        </p:spPr>
        <p:txBody>
          <a:bodyPr/>
          <a:lstStyle/>
          <a:p>
            <a:r>
              <a:rPr lang="en-US" altLang="en-US"/>
              <a:t>Scenarios as UML sequence diagrams  </a:t>
            </a:r>
            <a:r>
              <a:rPr lang="en-US" altLang="en-US" sz="2000"/>
              <a:t>(3)</a:t>
            </a:r>
          </a:p>
        </p:txBody>
      </p:sp>
      <p:sp>
        <p:nvSpPr>
          <p:cNvPr id="1569795" name="Line 3"/>
          <p:cNvSpPr>
            <a:spLocks noChangeShapeType="1"/>
          </p:cNvSpPr>
          <p:nvPr/>
        </p:nvSpPr>
        <p:spPr bwMode="auto">
          <a:xfrm>
            <a:off x="6148388" y="2190750"/>
            <a:ext cx="0" cy="4078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796" name="Line 4"/>
          <p:cNvSpPr>
            <a:spLocks noChangeShapeType="1"/>
          </p:cNvSpPr>
          <p:nvPr/>
        </p:nvSpPr>
        <p:spPr bwMode="auto">
          <a:xfrm>
            <a:off x="3817938" y="2149475"/>
            <a:ext cx="0" cy="4078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797" name="Text Box 5"/>
          <p:cNvSpPr txBox="1">
            <a:spLocks noChangeArrowheads="1"/>
          </p:cNvSpPr>
          <p:nvPr/>
        </p:nvSpPr>
        <p:spPr bwMode="auto">
          <a:xfrm>
            <a:off x="2873375" y="1611313"/>
            <a:ext cx="1744663" cy="3667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LoanManager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03" name="Text Box 11"/>
          <p:cNvSpPr txBox="1">
            <a:spLocks noChangeArrowheads="1"/>
          </p:cNvSpPr>
          <p:nvPr/>
        </p:nvSpPr>
        <p:spPr bwMode="auto">
          <a:xfrm>
            <a:off x="955675" y="1771650"/>
            <a:ext cx="1030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Staff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04" name="Rectangle 12"/>
          <p:cNvSpPr>
            <a:spLocks noChangeArrowheads="1"/>
          </p:cNvSpPr>
          <p:nvPr/>
        </p:nvSpPr>
        <p:spPr bwMode="auto">
          <a:xfrm>
            <a:off x="1281113" y="2147888"/>
            <a:ext cx="300037" cy="4024312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9805" name="Rectangle 13"/>
          <p:cNvSpPr>
            <a:spLocks noChangeArrowheads="1"/>
          </p:cNvSpPr>
          <p:nvPr/>
        </p:nvSpPr>
        <p:spPr bwMode="auto">
          <a:xfrm>
            <a:off x="3675063" y="2690813"/>
            <a:ext cx="238125" cy="318135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9806" name="Rectangle 14"/>
          <p:cNvSpPr>
            <a:spLocks noChangeArrowheads="1"/>
          </p:cNvSpPr>
          <p:nvPr/>
        </p:nvSpPr>
        <p:spPr bwMode="auto">
          <a:xfrm>
            <a:off x="6005513" y="3929063"/>
            <a:ext cx="301625" cy="1943100"/>
          </a:xfrm>
          <a:prstGeom prst="rect">
            <a:avLst/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9807" name="Line 15"/>
          <p:cNvSpPr>
            <a:spLocks noChangeShapeType="1"/>
          </p:cNvSpPr>
          <p:nvPr/>
        </p:nvSpPr>
        <p:spPr bwMode="auto">
          <a:xfrm>
            <a:off x="1660525" y="2717800"/>
            <a:ext cx="1951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08" name="Text Box 16"/>
          <p:cNvSpPr txBox="1">
            <a:spLocks noChangeArrowheads="1"/>
          </p:cNvSpPr>
          <p:nvPr/>
        </p:nvSpPr>
        <p:spPr bwMode="auto">
          <a:xfrm>
            <a:off x="1827213" y="2209800"/>
            <a:ext cx="1852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BookRequest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09" name="Line 17"/>
          <p:cNvSpPr>
            <a:spLocks noChangeShapeType="1"/>
          </p:cNvSpPr>
          <p:nvPr/>
        </p:nvSpPr>
        <p:spPr bwMode="auto">
          <a:xfrm>
            <a:off x="3925888" y="4010025"/>
            <a:ext cx="2079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0" name="Line 18"/>
          <p:cNvSpPr>
            <a:spLocks noChangeShapeType="1"/>
          </p:cNvSpPr>
          <p:nvPr/>
        </p:nvSpPr>
        <p:spPr bwMode="auto">
          <a:xfrm>
            <a:off x="3990975" y="5138738"/>
            <a:ext cx="1979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1" name="Line 19"/>
          <p:cNvSpPr>
            <a:spLocks noChangeShapeType="1"/>
          </p:cNvSpPr>
          <p:nvPr/>
        </p:nvSpPr>
        <p:spPr bwMode="auto">
          <a:xfrm flipV="1">
            <a:off x="3917950" y="5818188"/>
            <a:ext cx="20685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2" name="Text Box 20"/>
          <p:cNvSpPr txBox="1">
            <a:spLocks noChangeArrowheads="1"/>
          </p:cNvSpPr>
          <p:nvPr/>
        </p:nvSpPr>
        <p:spPr bwMode="auto">
          <a:xfrm>
            <a:off x="5173663" y="1584325"/>
            <a:ext cx="1870075" cy="3667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>
                <a:solidFill>
                  <a:srgbClr val="FF0000"/>
                </a:solidFill>
                <a:effectLst/>
                <a:latin typeface="Arial" pitchFamily="34" charset="0"/>
              </a:rPr>
              <a:t>: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CopyManager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13" name="Line 21"/>
          <p:cNvSpPr>
            <a:spLocks noChangeShapeType="1"/>
          </p:cNvSpPr>
          <p:nvPr/>
        </p:nvSpPr>
        <p:spPr bwMode="auto">
          <a:xfrm flipV="1">
            <a:off x="3932238" y="2909888"/>
            <a:ext cx="5826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4" name="Line 22"/>
          <p:cNvSpPr>
            <a:spLocks noChangeShapeType="1"/>
          </p:cNvSpPr>
          <p:nvPr/>
        </p:nvSpPr>
        <p:spPr bwMode="auto">
          <a:xfrm>
            <a:off x="3949700" y="3346450"/>
            <a:ext cx="546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5" name="Line 23"/>
          <p:cNvSpPr>
            <a:spLocks noChangeShapeType="1"/>
          </p:cNvSpPr>
          <p:nvPr/>
        </p:nvSpPr>
        <p:spPr bwMode="auto">
          <a:xfrm flipH="1">
            <a:off x="4514850" y="2936875"/>
            <a:ext cx="0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6" name="Text Box 24"/>
          <p:cNvSpPr txBox="1">
            <a:spLocks noChangeArrowheads="1"/>
          </p:cNvSpPr>
          <p:nvPr/>
        </p:nvSpPr>
        <p:spPr bwMode="auto">
          <a:xfrm>
            <a:off x="4473575" y="2820988"/>
            <a:ext cx="16176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LoanQtyOK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17" name="Text Box 25"/>
          <p:cNvSpPr txBox="1">
            <a:spLocks noChangeArrowheads="1"/>
          </p:cNvSpPr>
          <p:nvPr/>
        </p:nvSpPr>
        <p:spPr bwMode="auto">
          <a:xfrm>
            <a:off x="4205288" y="3500438"/>
            <a:ext cx="17764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CpyAvailable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18" name="Line 26"/>
          <p:cNvSpPr>
            <a:spLocks noChangeShapeType="1"/>
          </p:cNvSpPr>
          <p:nvPr/>
        </p:nvSpPr>
        <p:spPr bwMode="auto">
          <a:xfrm>
            <a:off x="6338888" y="4216400"/>
            <a:ext cx="538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19" name="Line 27"/>
          <p:cNvSpPr>
            <a:spLocks noChangeShapeType="1"/>
          </p:cNvSpPr>
          <p:nvPr/>
        </p:nvSpPr>
        <p:spPr bwMode="auto">
          <a:xfrm>
            <a:off x="6329363" y="4637088"/>
            <a:ext cx="544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20" name="Line 28"/>
          <p:cNvSpPr>
            <a:spLocks noChangeShapeType="1"/>
          </p:cNvSpPr>
          <p:nvPr/>
        </p:nvSpPr>
        <p:spPr bwMode="auto">
          <a:xfrm flipH="1">
            <a:off x="6877050" y="4229100"/>
            <a:ext cx="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21" name="Text Box 29"/>
          <p:cNvSpPr txBox="1">
            <a:spLocks noChangeArrowheads="1"/>
          </p:cNvSpPr>
          <p:nvPr/>
        </p:nvSpPr>
        <p:spPr bwMode="auto">
          <a:xfrm>
            <a:off x="6881813" y="4184650"/>
            <a:ext cx="15700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Reserved ?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BookId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22" name="Text Box 30"/>
          <p:cNvSpPr txBox="1">
            <a:spLocks noChangeArrowheads="1"/>
          </p:cNvSpPr>
          <p:nvPr/>
        </p:nvSpPr>
        <p:spPr bwMode="auto">
          <a:xfrm>
            <a:off x="4157663" y="4616450"/>
            <a:ext cx="17129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OK-Available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9823" name="Line 31"/>
          <p:cNvSpPr>
            <a:spLocks noChangeShapeType="1"/>
          </p:cNvSpPr>
          <p:nvPr/>
        </p:nvSpPr>
        <p:spPr bwMode="auto">
          <a:xfrm flipV="1">
            <a:off x="1616075" y="5818188"/>
            <a:ext cx="2051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24" name="Text Box 32"/>
          <p:cNvSpPr txBox="1">
            <a:spLocks noChangeArrowheads="1"/>
          </p:cNvSpPr>
          <p:nvPr/>
        </p:nvSpPr>
        <p:spPr bwMode="auto">
          <a:xfrm>
            <a:off x="1828800" y="5260975"/>
            <a:ext cx="1893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OK-Book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</a:p>
        </p:txBody>
      </p:sp>
      <p:sp>
        <p:nvSpPr>
          <p:cNvPr id="1569825" name="Text Box 33"/>
          <p:cNvSpPr txBox="1">
            <a:spLocks noChangeArrowheads="1"/>
          </p:cNvSpPr>
          <p:nvPr/>
        </p:nvSpPr>
        <p:spPr bwMode="auto">
          <a:xfrm>
            <a:off x="4114800" y="5289550"/>
            <a:ext cx="1874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checkOut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(</a:t>
            </a: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PatrId, CopyId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</a:p>
        </p:txBody>
      </p:sp>
      <p:sp>
        <p:nvSpPr>
          <p:cNvPr id="1569826" name="Text Box 34"/>
          <p:cNvSpPr txBox="1">
            <a:spLocks noChangeArrowheads="1"/>
          </p:cNvSpPr>
          <p:nvPr/>
        </p:nvSpPr>
        <p:spPr bwMode="auto">
          <a:xfrm>
            <a:off x="1858963" y="3079750"/>
            <a:ext cx="1306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Times New Roman" pitchFamily="18" charset="0"/>
              </a:rPr>
              <a:t>    </a:t>
            </a: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event attributes</a:t>
            </a:r>
            <a:endParaRPr lang="fr-BE" altLang="en-US" sz="1800" b="0" i="1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9827" name="Line 35"/>
          <p:cNvSpPr>
            <a:spLocks noChangeShapeType="1"/>
          </p:cNvSpPr>
          <p:nvPr/>
        </p:nvSpPr>
        <p:spPr bwMode="auto">
          <a:xfrm>
            <a:off x="2355850" y="2644775"/>
            <a:ext cx="166688" cy="4270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28" name="Text Box 36"/>
          <p:cNvSpPr txBox="1">
            <a:spLocks noChangeArrowheads="1"/>
          </p:cNvSpPr>
          <p:nvPr/>
        </p:nvSpPr>
        <p:spPr bwMode="auto">
          <a:xfrm>
            <a:off x="6616700" y="3427413"/>
            <a:ext cx="20701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self-interaction</a:t>
            </a:r>
          </a:p>
        </p:txBody>
      </p:sp>
      <p:sp>
        <p:nvSpPr>
          <p:cNvPr id="1569829" name="Line 37"/>
          <p:cNvSpPr>
            <a:spLocks noChangeShapeType="1"/>
          </p:cNvSpPr>
          <p:nvPr/>
        </p:nvSpPr>
        <p:spPr bwMode="auto">
          <a:xfrm flipH="1">
            <a:off x="7364413" y="3756025"/>
            <a:ext cx="142875" cy="44767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30" name="Text Box 38"/>
          <p:cNvSpPr txBox="1">
            <a:spLocks noChangeArrowheads="1"/>
          </p:cNvSpPr>
          <p:nvPr/>
        </p:nvSpPr>
        <p:spPr bwMode="auto">
          <a:xfrm>
            <a:off x="4054475" y="2173288"/>
            <a:ext cx="20701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instance appears</a:t>
            </a:r>
          </a:p>
        </p:txBody>
      </p:sp>
      <p:sp>
        <p:nvSpPr>
          <p:cNvPr id="1569831" name="Text Box 39"/>
          <p:cNvSpPr txBox="1">
            <a:spLocks noChangeArrowheads="1"/>
          </p:cNvSpPr>
          <p:nvPr/>
        </p:nvSpPr>
        <p:spPr bwMode="auto">
          <a:xfrm>
            <a:off x="6573838" y="5819775"/>
            <a:ext cx="23304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instance disappears</a:t>
            </a:r>
          </a:p>
        </p:txBody>
      </p:sp>
      <p:sp>
        <p:nvSpPr>
          <p:cNvPr id="1569832" name="Line 40"/>
          <p:cNvSpPr>
            <a:spLocks noChangeShapeType="1"/>
          </p:cNvSpPr>
          <p:nvPr/>
        </p:nvSpPr>
        <p:spPr bwMode="auto">
          <a:xfrm flipH="1">
            <a:off x="3878263" y="2444750"/>
            <a:ext cx="314325" cy="177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33" name="Line 41"/>
          <p:cNvSpPr>
            <a:spLocks noChangeShapeType="1"/>
          </p:cNvSpPr>
          <p:nvPr/>
        </p:nvSpPr>
        <p:spPr bwMode="auto">
          <a:xfrm flipH="1" flipV="1">
            <a:off x="6194425" y="5965825"/>
            <a:ext cx="442913" cy="95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34" name="Line 42"/>
          <p:cNvSpPr>
            <a:spLocks noChangeShapeType="1"/>
          </p:cNvSpPr>
          <p:nvPr/>
        </p:nvSpPr>
        <p:spPr bwMode="auto">
          <a:xfrm flipV="1">
            <a:off x="2847975" y="5808663"/>
            <a:ext cx="1477963" cy="3683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35" name="Line 43"/>
          <p:cNvSpPr>
            <a:spLocks noChangeShapeType="1"/>
          </p:cNvSpPr>
          <p:nvPr/>
        </p:nvSpPr>
        <p:spPr bwMode="auto">
          <a:xfrm flipV="1">
            <a:off x="2743200" y="5830888"/>
            <a:ext cx="811213" cy="38893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9836" name="Text Box 44"/>
          <p:cNvSpPr txBox="1">
            <a:spLocks noChangeArrowheads="1"/>
          </p:cNvSpPr>
          <p:nvPr/>
        </p:nvSpPr>
        <p:spPr bwMode="auto">
          <a:xfrm>
            <a:off x="1930400" y="6143625"/>
            <a:ext cx="1622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simultaneity</a:t>
            </a:r>
          </a:p>
        </p:txBody>
      </p:sp>
      <p:graphicFrame>
        <p:nvGraphicFramePr>
          <p:cNvPr id="1569841" name="Object 49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49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9842" name="Group 50"/>
          <p:cNvGrpSpPr>
            <a:grpSpLocks/>
          </p:cNvGrpSpPr>
          <p:nvPr/>
        </p:nvGrpSpPr>
        <p:grpSpPr bwMode="auto">
          <a:xfrm>
            <a:off x="1274763" y="1392238"/>
            <a:ext cx="301625" cy="361950"/>
            <a:chOff x="3667" y="938"/>
            <a:chExt cx="262" cy="268"/>
          </a:xfrm>
        </p:grpSpPr>
        <p:sp>
          <p:nvSpPr>
            <p:cNvPr id="1569843" name="Oval 51"/>
            <p:cNvSpPr>
              <a:spLocks noChangeArrowheads="1"/>
            </p:cNvSpPr>
            <p:nvPr/>
          </p:nvSpPr>
          <p:spPr bwMode="auto">
            <a:xfrm>
              <a:off x="3745" y="938"/>
              <a:ext cx="99" cy="5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9844" name="Line 52"/>
            <p:cNvSpPr>
              <a:spLocks noChangeShapeType="1"/>
            </p:cNvSpPr>
            <p:nvPr/>
          </p:nvSpPr>
          <p:spPr bwMode="auto">
            <a:xfrm>
              <a:off x="3798" y="1007"/>
              <a:ext cx="0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9845" name="Line 53"/>
            <p:cNvSpPr>
              <a:spLocks noChangeShapeType="1"/>
            </p:cNvSpPr>
            <p:nvPr/>
          </p:nvSpPr>
          <p:spPr bwMode="auto">
            <a:xfrm flipH="1">
              <a:off x="3682" y="1102"/>
              <a:ext cx="116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9846" name="Line 54"/>
            <p:cNvSpPr>
              <a:spLocks noChangeShapeType="1"/>
            </p:cNvSpPr>
            <p:nvPr/>
          </p:nvSpPr>
          <p:spPr bwMode="auto">
            <a:xfrm>
              <a:off x="3806" y="1111"/>
              <a:ext cx="115" cy="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9847" name="Line 55"/>
            <p:cNvSpPr>
              <a:spLocks noChangeShapeType="1"/>
            </p:cNvSpPr>
            <p:nvPr/>
          </p:nvSpPr>
          <p:spPr bwMode="auto">
            <a:xfrm>
              <a:off x="3667" y="1048"/>
              <a:ext cx="26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9848" name="Line 56"/>
          <p:cNvSpPr>
            <a:spLocks noChangeShapeType="1"/>
          </p:cNvSpPr>
          <p:nvPr/>
        </p:nvSpPr>
        <p:spPr bwMode="auto">
          <a:xfrm flipH="1">
            <a:off x="2586038" y="2657475"/>
            <a:ext cx="442912" cy="452438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349250"/>
            <a:ext cx="82057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UML sequence diagrams</a:t>
            </a:r>
            <a:r>
              <a:rPr lang="fr-BE" altLang="en-US"/>
              <a:t>: </a:t>
            </a:r>
            <a:br>
              <a:rPr lang="fr-BE" altLang="en-US"/>
            </a:br>
            <a:r>
              <a:rPr lang="fr-BE" altLang="en-US"/>
              <a:t>negative scenarios, optional interactions</a:t>
            </a:r>
            <a:endParaRPr lang="en-US" altLang="en-US" sz="2000"/>
          </a:p>
        </p:txBody>
      </p:sp>
      <p:graphicFrame>
        <p:nvGraphicFramePr>
          <p:cNvPr id="1574955" name="Object 43"/>
          <p:cNvGraphicFramePr>
            <a:graphicFrameLocks noChangeAspect="1"/>
          </p:cNvGraphicFramePr>
          <p:nvPr/>
        </p:nvGraphicFramePr>
        <p:xfrm>
          <a:off x="158750" y="193675"/>
          <a:ext cx="74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69" name="Clip" r:id="rId4" imgW="875520" imgH="767160" progId="MS_ClipArt_Gallery.2">
                  <p:embed/>
                </p:oleObj>
              </mc:Choice>
              <mc:Fallback>
                <p:oleObj name="Clip" r:id="rId4" imgW="875520" imgH="767160" progId="MS_ClipArt_Gallery.2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93675"/>
                        <a:ext cx="742950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4962" name="Object 50"/>
          <p:cNvGraphicFramePr>
            <a:graphicFrameLocks noChangeAspect="1"/>
          </p:cNvGraphicFramePr>
          <p:nvPr/>
        </p:nvGraphicFramePr>
        <p:xfrm>
          <a:off x="12700" y="1755775"/>
          <a:ext cx="9215438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70" name="Picture" r:id="rId6" imgW="5850720" imgH="1909440" progId="Word.Picture.8">
                  <p:embed/>
                </p:oleObj>
              </mc:Choice>
              <mc:Fallback>
                <p:oleObj name="Picture" r:id="rId6" imgW="5850720" imgH="1909440" progId="Word.Picture.8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1755775"/>
                        <a:ext cx="9215438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4963" name="Line 51"/>
          <p:cNvSpPr>
            <a:spLocks noChangeShapeType="1"/>
          </p:cNvSpPr>
          <p:nvPr/>
        </p:nvSpPr>
        <p:spPr bwMode="auto">
          <a:xfrm>
            <a:off x="279400" y="4810125"/>
            <a:ext cx="519113" cy="8683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4964" name="Text Box 52"/>
          <p:cNvSpPr txBox="1">
            <a:spLocks noChangeArrowheads="1"/>
          </p:cNvSpPr>
          <p:nvPr/>
        </p:nvSpPr>
        <p:spPr bwMode="auto">
          <a:xfrm>
            <a:off x="584200" y="5648325"/>
            <a:ext cx="2600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prohibited interaction</a:t>
            </a:r>
          </a:p>
        </p:txBody>
      </p:sp>
      <p:sp>
        <p:nvSpPr>
          <p:cNvPr id="1574967" name="Text Box 55"/>
          <p:cNvSpPr txBox="1">
            <a:spLocks noChangeArrowheads="1"/>
          </p:cNvSpPr>
          <p:nvPr/>
        </p:nvSpPr>
        <p:spPr bwMode="auto">
          <a:xfrm>
            <a:off x="6337300" y="5622925"/>
            <a:ext cx="2600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Comic Sans MS" pitchFamily="66" charset="0"/>
              </a:rPr>
              <a:t>optional interaction</a:t>
            </a:r>
          </a:p>
        </p:txBody>
      </p:sp>
      <p:sp>
        <p:nvSpPr>
          <p:cNvPr id="1574968" name="Line 56"/>
          <p:cNvSpPr>
            <a:spLocks noChangeShapeType="1"/>
          </p:cNvSpPr>
          <p:nvPr/>
        </p:nvSpPr>
        <p:spPr bwMode="auto">
          <a:xfrm flipH="1">
            <a:off x="7580313" y="4187825"/>
            <a:ext cx="369887" cy="14398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27450</TotalTime>
  <Words>4267</Words>
  <Application>Microsoft Office PowerPoint</Application>
  <PresentationFormat>On-screen Show (4:3)</PresentationFormat>
  <Paragraphs>959</Paragraphs>
  <Slides>72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Times New Roman</vt:lpstr>
      <vt:lpstr>Comic Sans MS</vt:lpstr>
      <vt:lpstr>Wingdings</vt:lpstr>
      <vt:lpstr>Arial Black</vt:lpstr>
      <vt:lpstr>Times</vt:lpstr>
      <vt:lpstr>MS Shell Dlg</vt:lpstr>
      <vt:lpstr>Symbol</vt:lpstr>
      <vt:lpstr>Arial</vt:lpstr>
      <vt:lpstr>Webdings</vt:lpstr>
      <vt:lpstr>Verdana</vt:lpstr>
      <vt:lpstr>Flyer (Standard)</vt:lpstr>
      <vt:lpstr>Microsoft Clip Gallery</vt:lpstr>
      <vt:lpstr>Microsoft Word Picture</vt:lpstr>
      <vt:lpstr>Microsoft Photo Editor 3.0 Photo</vt:lpstr>
      <vt:lpstr>Building System Models for RE</vt:lpstr>
      <vt:lpstr>Building models for RE</vt:lpstr>
      <vt:lpstr>The behavior model</vt:lpstr>
      <vt:lpstr>Modeling system behaviors:  outline</vt:lpstr>
      <vt:lpstr>Modeling instance behaviors through scenarios</vt:lpstr>
      <vt:lpstr>Scenarios as UML sequence diagrams</vt:lpstr>
      <vt:lpstr>Scenarios as UML sequence diagrams  (2)</vt:lpstr>
      <vt:lpstr>Scenarios as UML sequence diagrams  (3)</vt:lpstr>
      <vt:lpstr>UML sequence diagrams:  negative scenarios, optional interactions</vt:lpstr>
      <vt:lpstr>Scenario refinement:  episodes </vt:lpstr>
      <vt:lpstr>Scenario refinement:  agent decomposition </vt:lpstr>
      <vt:lpstr>Scenarios are concrete vehicles  for goal elicitation</vt:lpstr>
      <vt:lpstr>Scenarios are concrete vehicles  for goal elicitation  (2)</vt:lpstr>
      <vt:lpstr>Modeling system behaviors:  outline</vt:lpstr>
      <vt:lpstr>State machines</vt:lpstr>
      <vt:lpstr>SM states vs. snapshot states</vt:lpstr>
      <vt:lpstr>SM states</vt:lpstr>
      <vt:lpstr>SM states  (2)</vt:lpstr>
      <vt:lpstr>SM events</vt:lpstr>
      <vt:lpstr>Typology of SM events</vt:lpstr>
      <vt:lpstr>Events &amp; state transitions</vt:lpstr>
      <vt:lpstr>Guarded transitions</vt:lpstr>
      <vt:lpstr>Guarded transitions  (2)</vt:lpstr>
      <vt:lpstr>Auxiliary actions in a state diagram</vt:lpstr>
      <vt:lpstr>Avoiding irelevant states through actions:  example</vt:lpstr>
      <vt:lpstr>Event notification</vt:lpstr>
      <vt:lpstr>Entry/exit actions</vt:lpstr>
      <vt:lpstr>Entry/exit actions: example</vt:lpstr>
      <vt:lpstr>Nested states for SM structuring</vt:lpstr>
      <vt:lpstr>SM refinement:  sequential decomposition</vt:lpstr>
      <vt:lpstr>Sequential decomposition:  same example with include reference</vt:lpstr>
      <vt:lpstr>Sequential decomposition:  semantic rules</vt:lpstr>
      <vt:lpstr>Sequential decomposition:  vending machine example</vt:lpstr>
      <vt:lpstr>Sequential decomposition:  cash machine example</vt:lpstr>
      <vt:lpstr>Sequential decomposition:  thermostat controller</vt:lpstr>
      <vt:lpstr>Parallel decomposition:  concurrent behaviors</vt:lpstr>
      <vt:lpstr>Concurrent sub-states:  example</vt:lpstr>
      <vt:lpstr>Parallel decomposition:  semantic rules</vt:lpstr>
      <vt:lpstr>Fork / Join mechanisms:  example</vt:lpstr>
      <vt:lpstr>Initial and final substates  in concurrent diagrams</vt:lpstr>
      <vt:lpstr>Combining parallel &amp; sequential decomposition:  guidelines for manageable diagrams</vt:lpstr>
      <vt:lpstr>Parallel &amp; sequential decomposition:  example</vt:lpstr>
      <vt:lpstr>Combining parallel &amp; sequential decomposition:  guidelines for manageable diagrams  (2)</vt:lpstr>
      <vt:lpstr>PowerPoint Presentation</vt:lpstr>
      <vt:lpstr>Modeling system behaviors:  outline</vt:lpstr>
      <vt:lpstr>Goals, scenarios, state machines are complementary</vt:lpstr>
      <vt:lpstr>Elaborating relevant scenarios  for good coverage</vt:lpstr>
      <vt:lpstr>Elaborating relevant scenarios  for good coverage  (2)</vt:lpstr>
      <vt:lpstr>Looking for associated abnormal scenarios: example</vt:lpstr>
      <vt:lpstr>Looking for associated abnormal scenarios: example</vt:lpstr>
      <vt:lpstr>Looking for associated abnormal scenarios: example</vt:lpstr>
      <vt:lpstr>Looking for associated abnormal scenarios: example</vt:lpstr>
      <vt:lpstr>Looking for associated abnormal scenarios: example</vt:lpstr>
      <vt:lpstr>Modeling system behaviors:  outline</vt:lpstr>
      <vt:lpstr>Decorating scenarios with state conditions</vt:lpstr>
      <vt:lpstr>Decorating scenarios with state conditions  (2)</vt:lpstr>
      <vt:lpstr>Propagating condition lists:  example</vt:lpstr>
      <vt:lpstr>From scenarios to state machines</vt:lpstr>
      <vt:lpstr>Generalize scenarios into state machines</vt:lpstr>
      <vt:lpstr>SM path derivation</vt:lpstr>
      <vt:lpstr>SM path merge</vt:lpstr>
      <vt:lpstr>Check resulting concurrent SM</vt:lpstr>
      <vt:lpstr>Modeling system behaviors:  outline</vt:lpstr>
      <vt:lpstr>From scenarios to goals</vt:lpstr>
      <vt:lpstr>Identifying goals from scenario episodes:  WHY questions and milestones</vt:lpstr>
      <vt:lpstr>Identifying goals from scenario episodes:  WHY NOT questions</vt:lpstr>
      <vt:lpstr>Mining behavioral goals  from decorated scenarios</vt:lpstr>
      <vt:lpstr>Mining Achieve goals from  stimulus-response interactions</vt:lpstr>
      <vt:lpstr>Mining Maintain goals from  invariant conditions along interactions</vt:lpstr>
      <vt:lpstr>Modeling system behaviors:  outline</vt:lpstr>
      <vt:lpstr>Deriving state diagrams from operationalized goals</vt:lpstr>
      <vt:lpstr>Deriving state diagrams from operationalized goals:  example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1101</cp:revision>
  <cp:lastPrinted>2006-06-19T13:43:37Z</cp:lastPrinted>
  <dcterms:created xsi:type="dcterms:W3CDTF">2000-05-26T10:39:43Z</dcterms:created>
  <dcterms:modified xsi:type="dcterms:W3CDTF">2013-11-19T14:54:54Z</dcterms:modified>
</cp:coreProperties>
</file>