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0" r:id="rId3"/>
    <p:sldId id="261" r:id="rId4"/>
    <p:sldId id="262" r:id="rId5"/>
    <p:sldId id="258" r:id="rId6"/>
    <p:sldId id="264" r:id="rId7"/>
    <p:sldId id="265" r:id="rId8"/>
    <p:sldId id="266" r:id="rId9"/>
    <p:sldId id="267" r:id="rId10"/>
    <p:sldId id="268" r:id="rId11"/>
    <p:sldId id="269" r:id="rId12"/>
    <p:sldId id="263" r:id="rId13"/>
    <p:sldId id="275" r:id="rId14"/>
    <p:sldId id="276" r:id="rId15"/>
    <p:sldId id="277" r:id="rId16"/>
    <p:sldId id="278"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0EE"/>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90" y="-150"/>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8B6C29-20C6-4C1D-9289-F0EC852B2DF8}" type="datetimeFigureOut">
              <a:rPr lang="en-US" smtClean="0"/>
              <a:t>3/23/2013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F69D5-AD75-4DD9-B33B-260FE00BF0BD}" type="slidenum">
              <a:rPr lang="en-US" smtClean="0"/>
              <a:t>‹#›</a:t>
            </a:fld>
            <a:endParaRPr lang="en-US"/>
          </a:p>
        </p:txBody>
      </p:sp>
    </p:spTree>
    <p:extLst>
      <p:ext uri="{BB962C8B-B14F-4D97-AF65-F5344CB8AC3E}">
        <p14:creationId xmlns:p14="http://schemas.microsoft.com/office/powerpoint/2010/main" val="121457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EF69D5-AD75-4DD9-B33B-260FE00BF0BD}" type="slidenum">
              <a:rPr lang="en-US" smtClean="0"/>
              <a:t>1</a:t>
            </a:fld>
            <a:endParaRPr lang="en-US"/>
          </a:p>
        </p:txBody>
      </p:sp>
    </p:spTree>
    <p:extLst>
      <p:ext uri="{BB962C8B-B14F-4D97-AF65-F5344CB8AC3E}">
        <p14:creationId xmlns:p14="http://schemas.microsoft.com/office/powerpoint/2010/main" val="118154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3379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F98865D-6C8D-47F1-AB3B-CCD2D9320A32}" type="slidenum">
              <a:rPr lang="en-US"/>
              <a:pPr eaLnBrk="1" hangingPunct="1"/>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3482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368AE30-F69F-45F9-90E7-C892BD42FBC6}" type="slidenum">
              <a:rPr lang="en-US"/>
              <a:pPr eaLnBrk="1" hangingPunct="1"/>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2867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B930C7D-41DD-4309-9477-B48AFEF42632}" type="slidenum">
              <a:rPr lang="en-US"/>
              <a:pPr eaLnBrk="1" hangingPunct="1"/>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4096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0EBF50FF-A1AE-4076-8665-451CACB14392}" type="slidenum">
              <a:rPr lang="en-US"/>
              <a:pPr eaLnBrk="1" hangingPunct="1"/>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4198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3D26405E-4C86-41F1-86AB-164EFBDB6AAC}" type="slidenum">
              <a:rPr lang="en-US"/>
              <a:pPr eaLnBrk="1" hangingPunct="1"/>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4301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6CA99A3F-19A4-49F1-83E6-BBA34BEB54AA}" type="slidenum">
              <a:rPr lang="en-US"/>
              <a:pPr eaLnBrk="1" hangingPunct="1"/>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4403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360245A-686B-4390-8BFE-ACA9DBE46E49}" type="slidenum">
              <a:rPr lang="en-US"/>
              <a:pPr eaLnBrk="1" hangingPunct="1"/>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4506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9F4F6A55-C44E-4576-B235-1E5E21AC389A}" type="slidenum">
              <a:rPr lang="en-US"/>
              <a:pPr eaLnBrk="1" hangingPunct="1"/>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C924E-BA96-48F8-99D0-C4568683EE3A}" type="slidenum">
              <a:rPr lang="en-US" smtClean="0"/>
              <a:pPr/>
              <a:t>2</a:t>
            </a:fld>
            <a:endParaRPr lang="en-US"/>
          </a:p>
        </p:txBody>
      </p:sp>
    </p:spTree>
    <p:extLst>
      <p:ext uri="{BB962C8B-B14F-4D97-AF65-F5344CB8AC3E}">
        <p14:creationId xmlns:p14="http://schemas.microsoft.com/office/powerpoint/2010/main" val="274080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2662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EE032384-8570-469B-88DE-1FD38209010C}" type="slidenum">
              <a:rPr lang="en-US"/>
              <a:pPr eaLnBrk="1" hangingPunct="1"/>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2765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6CF06921-3503-475F-B621-6725BE96AE03}" type="slidenum">
              <a:rPr lang="en-US"/>
              <a:pPr eaLnBrk="1" hangingPunct="1"/>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774681C-73CA-449B-A56E-2DB92F4E73EF}" type="slidenum">
              <a:rPr lang="zh-CN" altLang="en-US" smtClean="0"/>
              <a:pPr eaLnBrk="1" hangingPunct="1"/>
              <a:t>5</a:t>
            </a:fld>
            <a:endParaRPr lang="en-US" altLang="zh-CN"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Sequence diagrams generally show the sequence of events that occur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2970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65F2DAD-D72A-45EF-A7F3-AD06C6F8DDBE}" type="slidenum">
              <a:rPr lang="en-US"/>
              <a:pPr eaLnBrk="1" hangingPunct="1"/>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3072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526A2916-654C-434F-BF83-9784D985563E}" type="slidenum">
              <a:rPr lang="en-US"/>
              <a:pPr eaLnBrk="1" hangingPunct="1"/>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3174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43111D44-1D57-4ED4-8FFF-0AE4915B241B}" type="slidenum">
              <a:rPr lang="en-US"/>
              <a:pPr eaLnBrk="1" hangingPunct="1"/>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3277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89C4C31-E340-48EE-9893-F555EF3E887F}" type="slidenum">
              <a:rPr lang="en-US"/>
              <a:pPr eaLnBrk="1" hangingPunct="1"/>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1B3AD-B46B-411B-8640-0E260EE4DF18}"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80484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B3AD-B46B-411B-8640-0E260EE4DF18}"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08142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B3AD-B46B-411B-8640-0E260EE4DF18}"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8491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B3AD-B46B-411B-8640-0E260EE4DF18}"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110963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1B3AD-B46B-411B-8640-0E260EE4DF18}"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15043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1B3AD-B46B-411B-8640-0E260EE4DF18}"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83586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1B3AD-B46B-411B-8640-0E260EE4DF18}" type="datetimeFigureOut">
              <a:rPr lang="en-US" smtClean="0"/>
              <a:t>3/23/2013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179623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1B3AD-B46B-411B-8640-0E260EE4DF18}" type="datetimeFigureOut">
              <a:rPr lang="en-US" smtClean="0"/>
              <a:t>3/23/2013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37951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1B3AD-B46B-411B-8640-0E260EE4DF18}" type="datetimeFigureOut">
              <a:rPr lang="en-US" smtClean="0"/>
              <a:t>3/23/2013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232235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1B3AD-B46B-411B-8640-0E260EE4DF18}"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190809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1B3AD-B46B-411B-8640-0E260EE4DF18}"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2F9A9-859E-429E-A8D3-FE745743F465}" type="slidenum">
              <a:rPr lang="en-US" smtClean="0"/>
              <a:t>‹#›</a:t>
            </a:fld>
            <a:endParaRPr lang="en-US"/>
          </a:p>
        </p:txBody>
      </p:sp>
    </p:spTree>
    <p:extLst>
      <p:ext uri="{BB962C8B-B14F-4D97-AF65-F5344CB8AC3E}">
        <p14:creationId xmlns:p14="http://schemas.microsoft.com/office/powerpoint/2010/main" val="135812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1B3AD-B46B-411B-8640-0E260EE4DF18}" type="datetimeFigureOut">
              <a:rPr lang="en-US" smtClean="0"/>
              <a:t>3/23/2013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2F9A9-859E-429E-A8D3-FE745743F465}" type="slidenum">
              <a:rPr lang="en-US" smtClean="0"/>
              <a:t>‹#›</a:t>
            </a:fld>
            <a:endParaRPr lang="en-US"/>
          </a:p>
        </p:txBody>
      </p:sp>
    </p:spTree>
    <p:extLst>
      <p:ext uri="{BB962C8B-B14F-4D97-AF65-F5344CB8AC3E}">
        <p14:creationId xmlns:p14="http://schemas.microsoft.com/office/powerpoint/2010/main" val="574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Sequence Diagram Tutorial</a:t>
            </a:r>
            <a:endParaRPr lang="en-US" sz="4000" b="1" dirty="0"/>
          </a:p>
        </p:txBody>
      </p:sp>
      <p:sp>
        <p:nvSpPr>
          <p:cNvPr id="3" name="Subtitle 2"/>
          <p:cNvSpPr>
            <a:spLocks noGrp="1"/>
          </p:cNvSpPr>
          <p:nvPr>
            <p:ph type="subTitle" idx="1"/>
          </p:nvPr>
        </p:nvSpPr>
        <p:spPr/>
        <p:txBody>
          <a:bodyPr>
            <a:normAutofit/>
          </a:bodyPr>
          <a:lstStyle/>
          <a:p>
            <a:r>
              <a:rPr lang="en-US" sz="2400" dirty="0" smtClean="0"/>
              <a:t>From:</a:t>
            </a:r>
          </a:p>
          <a:p>
            <a:r>
              <a:rPr lang="en-US" sz="2400" i="1" dirty="0" smtClean="0"/>
              <a:t>UML Distilled, Third Edition</a:t>
            </a:r>
            <a:r>
              <a:rPr lang="en-US" sz="2400" dirty="0" smtClean="0"/>
              <a:t>, Chapter 4</a:t>
            </a:r>
            <a:r>
              <a:rPr lang="en-US" sz="2400" i="1" dirty="0" smtClean="0"/>
              <a:t/>
            </a:r>
            <a:br>
              <a:rPr lang="en-US" sz="2400" i="1" dirty="0" smtClean="0"/>
            </a:br>
            <a:r>
              <a:rPr lang="en-US" sz="2400" dirty="0" smtClean="0"/>
              <a:t>M. Fowler</a:t>
            </a:r>
          </a:p>
          <a:p>
            <a:endParaRPr lang="en-US" sz="2400" dirty="0"/>
          </a:p>
        </p:txBody>
      </p:sp>
    </p:spTree>
    <p:extLst>
      <p:ext uri="{BB962C8B-B14F-4D97-AF65-F5344CB8AC3E}">
        <p14:creationId xmlns:p14="http://schemas.microsoft.com/office/powerpoint/2010/main" val="184185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b="1" dirty="0" smtClean="0"/>
              <a:t>Indicating method calls</a:t>
            </a:r>
          </a:p>
        </p:txBody>
      </p:sp>
      <p:sp>
        <p:nvSpPr>
          <p:cNvPr id="11267" name="Rectangle 3"/>
          <p:cNvSpPr>
            <a:spLocks noGrp="1" noChangeArrowheads="1"/>
          </p:cNvSpPr>
          <p:nvPr>
            <p:ph type="body" idx="1"/>
          </p:nvPr>
        </p:nvSpPr>
        <p:spPr/>
        <p:txBody>
          <a:bodyPr>
            <a:normAutofit/>
          </a:bodyPr>
          <a:lstStyle/>
          <a:p>
            <a:pPr eaLnBrk="1" hangingPunct="1"/>
            <a:r>
              <a:rPr lang="en-US" sz="2000" b="1" dirty="0" smtClean="0">
                <a:solidFill>
                  <a:srgbClr val="3333FF"/>
                </a:solidFill>
              </a:rPr>
              <a:t>activation</a:t>
            </a:r>
            <a:r>
              <a:rPr lang="en-US" sz="2000" dirty="0" smtClean="0">
                <a:solidFill>
                  <a:srgbClr val="3333FF"/>
                </a:solidFill>
              </a:rPr>
              <a:t>: </a:t>
            </a:r>
            <a:r>
              <a:rPr lang="en-US" sz="2000" dirty="0" smtClean="0"/>
              <a:t>thick box over object's life line; drawn when object's method is on the stack</a:t>
            </a:r>
          </a:p>
          <a:p>
            <a:pPr lvl="1" eaLnBrk="1" hangingPunct="1"/>
            <a:r>
              <a:rPr lang="en-US" sz="2000" dirty="0" smtClean="0"/>
              <a:t>either that object is running its code,</a:t>
            </a:r>
            <a:br>
              <a:rPr lang="en-US" sz="2000" dirty="0" smtClean="0"/>
            </a:br>
            <a:r>
              <a:rPr lang="en-US" sz="2000" dirty="0" smtClean="0"/>
              <a:t>or it is on the stack waiting for another object's method to finish</a:t>
            </a:r>
          </a:p>
          <a:p>
            <a:pPr lvl="1" eaLnBrk="1" hangingPunct="1"/>
            <a:r>
              <a:rPr lang="en-US" sz="2000" dirty="0" smtClean="0"/>
              <a:t>nest activations to indicate recursion</a:t>
            </a:r>
          </a:p>
        </p:txBody>
      </p:sp>
      <p:graphicFrame>
        <p:nvGraphicFramePr>
          <p:cNvPr id="11268" name="Object 4"/>
          <p:cNvGraphicFramePr>
            <a:graphicFrameLocks noChangeAspect="1"/>
          </p:cNvGraphicFramePr>
          <p:nvPr>
            <p:extLst>
              <p:ext uri="{D42A27DB-BD31-4B8C-83A1-F6EECF244321}">
                <p14:modId xmlns:p14="http://schemas.microsoft.com/office/powerpoint/2010/main" val="729891779"/>
              </p:ext>
            </p:extLst>
          </p:nvPr>
        </p:nvGraphicFramePr>
        <p:xfrm>
          <a:off x="609600" y="3505200"/>
          <a:ext cx="3733800" cy="2995613"/>
        </p:xfrm>
        <a:graphic>
          <a:graphicData uri="http://schemas.openxmlformats.org/presentationml/2006/ole">
            <mc:AlternateContent xmlns:mc="http://schemas.openxmlformats.org/markup-compatibility/2006">
              <mc:Choice xmlns:v="urn:schemas-microsoft-com:vml" Requires="v">
                <p:oleObj spid="_x0000_s3090" name="Bitmap Image" r:id="rId4" imgW="4858428" imgH="2209524" progId="Paint.Picture">
                  <p:embed/>
                </p:oleObj>
              </mc:Choice>
              <mc:Fallback>
                <p:oleObj name="Bitmap Image" r:id="rId4" imgW="4858428" imgH="220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922" t="22728" r="56863" b="9848"/>
                      <a:stretch>
                        <a:fillRect/>
                      </a:stretch>
                    </p:blipFill>
                    <p:spPr bwMode="auto">
                      <a:xfrm>
                        <a:off x="609600" y="3505200"/>
                        <a:ext cx="37338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69" name="Group 5"/>
          <p:cNvGrpSpPr>
            <a:grpSpLocks/>
          </p:cNvGrpSpPr>
          <p:nvPr/>
        </p:nvGrpSpPr>
        <p:grpSpPr bwMode="auto">
          <a:xfrm>
            <a:off x="4267200" y="3200400"/>
            <a:ext cx="4257675" cy="3182938"/>
            <a:chOff x="2880" y="37"/>
            <a:chExt cx="2778" cy="2638"/>
          </a:xfrm>
        </p:grpSpPr>
        <p:graphicFrame>
          <p:nvGraphicFramePr>
            <p:cNvPr id="11270" name="Object 6"/>
            <p:cNvGraphicFramePr>
              <a:graphicFrameLocks noChangeAspect="1"/>
            </p:cNvGraphicFramePr>
            <p:nvPr/>
          </p:nvGraphicFramePr>
          <p:xfrm>
            <a:off x="4109" y="37"/>
            <a:ext cx="1549" cy="2638"/>
          </p:xfrm>
          <a:graphic>
            <a:graphicData uri="http://schemas.openxmlformats.org/presentationml/2006/ole">
              <mc:AlternateContent xmlns:mc="http://schemas.openxmlformats.org/markup-compatibility/2006">
                <mc:Choice xmlns:v="urn:schemas-microsoft-com:vml" Requires="v">
                  <p:oleObj spid="_x0000_s3091" name="Visio" r:id="rId6" imgW="1288923" imgH="2317699" progId="Visio.Drawing.11">
                    <p:embed/>
                  </p:oleObj>
                </mc:Choice>
                <mc:Fallback>
                  <p:oleObj name="Visio" r:id="rId6" imgW="1288923" imgH="231769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9" y="37"/>
                          <a:ext cx="1549" cy="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AutoShape 7"/>
            <p:cNvSpPr>
              <a:spLocks/>
            </p:cNvSpPr>
            <p:nvPr/>
          </p:nvSpPr>
          <p:spPr bwMode="auto">
            <a:xfrm>
              <a:off x="2880" y="672"/>
              <a:ext cx="864" cy="192"/>
            </a:xfrm>
            <a:prstGeom prst="borderCallout2">
              <a:avLst>
                <a:gd name="adj1" fmla="val 37500"/>
                <a:gd name="adj2" fmla="val 105556"/>
                <a:gd name="adj3" fmla="val 37500"/>
                <a:gd name="adj4" fmla="val 126505"/>
                <a:gd name="adj5" fmla="val 79167"/>
                <a:gd name="adj6" fmla="val 212384"/>
              </a:avLst>
            </a:prstGeom>
            <a:noFill/>
            <a:ln w="12700">
              <a:solidFill>
                <a:srgbClr val="CC33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200" b="1"/>
                <a:t>Activation</a:t>
              </a:r>
            </a:p>
          </p:txBody>
        </p:sp>
        <p:sp>
          <p:nvSpPr>
            <p:cNvPr id="11272" name="AutoShape 8"/>
            <p:cNvSpPr>
              <a:spLocks/>
            </p:cNvSpPr>
            <p:nvPr/>
          </p:nvSpPr>
          <p:spPr bwMode="auto">
            <a:xfrm>
              <a:off x="3648" y="1872"/>
              <a:ext cx="672" cy="192"/>
            </a:xfrm>
            <a:prstGeom prst="borderCallout2">
              <a:avLst>
                <a:gd name="adj1" fmla="val 37500"/>
                <a:gd name="adj2" fmla="val 107144"/>
                <a:gd name="adj3" fmla="val 37500"/>
                <a:gd name="adj4" fmla="val 120833"/>
                <a:gd name="adj5" fmla="val 95833"/>
                <a:gd name="adj6" fmla="val 176639"/>
              </a:avLst>
            </a:prstGeom>
            <a:noFill/>
            <a:ln w="12700">
              <a:solidFill>
                <a:srgbClr val="CC33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200" b="1"/>
                <a:t>Nesting</a:t>
              </a:r>
            </a:p>
          </p:txBody>
        </p:sp>
      </p:grpSp>
    </p:spTree>
    <p:extLst>
      <p:ext uri="{BB962C8B-B14F-4D97-AF65-F5344CB8AC3E}">
        <p14:creationId xmlns:p14="http://schemas.microsoft.com/office/powerpoint/2010/main" val="24009716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4000" b="1" dirty="0" smtClean="0"/>
              <a:t>Selection and loops</a:t>
            </a:r>
          </a:p>
        </p:txBody>
      </p:sp>
      <p:sp>
        <p:nvSpPr>
          <p:cNvPr id="12291" name="Rectangle 3"/>
          <p:cNvSpPr>
            <a:spLocks noGrp="1" noChangeArrowheads="1"/>
          </p:cNvSpPr>
          <p:nvPr>
            <p:ph type="body" idx="1"/>
          </p:nvPr>
        </p:nvSpPr>
        <p:spPr>
          <a:xfrm>
            <a:off x="457200" y="1600200"/>
            <a:ext cx="3581400" cy="4525963"/>
          </a:xfrm>
        </p:spPr>
        <p:txBody>
          <a:bodyPr>
            <a:normAutofit/>
          </a:bodyPr>
          <a:lstStyle/>
          <a:p>
            <a:pPr marL="0" indent="0" eaLnBrk="1" hangingPunct="1">
              <a:buNone/>
              <a:tabLst>
                <a:tab pos="1828800" algn="l"/>
              </a:tabLst>
            </a:pPr>
            <a:r>
              <a:rPr lang="en-US" sz="1800" b="1" dirty="0" smtClean="0">
                <a:solidFill>
                  <a:srgbClr val="3333FF"/>
                </a:solidFill>
              </a:rPr>
              <a:t>frame</a:t>
            </a:r>
            <a:r>
              <a:rPr lang="en-US" sz="1800" dirty="0" smtClean="0">
                <a:solidFill>
                  <a:srgbClr val="3333FF"/>
                </a:solidFill>
              </a:rPr>
              <a:t>: </a:t>
            </a:r>
            <a:r>
              <a:rPr lang="en-US" sz="1800" dirty="0" smtClean="0"/>
              <a:t>box around part of diagram to indicate </a:t>
            </a:r>
            <a:r>
              <a:rPr lang="en-US" sz="1800" dirty="0" smtClean="0">
                <a:latin typeface="Courier New" pitchFamily="49" charset="0"/>
              </a:rPr>
              <a:t>if</a:t>
            </a:r>
            <a:r>
              <a:rPr lang="en-US" sz="1800" dirty="0" smtClean="0"/>
              <a:t> or loop</a:t>
            </a:r>
          </a:p>
          <a:p>
            <a:pPr marL="742950" lvl="1" indent="-285750" eaLnBrk="1" hangingPunct="1">
              <a:tabLst>
                <a:tab pos="1828800" algn="l"/>
              </a:tabLst>
            </a:pPr>
            <a:r>
              <a:rPr lang="en-US" sz="1800" dirty="0" smtClean="0">
                <a:latin typeface="Courier New" pitchFamily="49" charset="0"/>
              </a:rPr>
              <a:t>if</a:t>
            </a:r>
            <a:r>
              <a:rPr lang="en-US" sz="1800" dirty="0" smtClean="0"/>
              <a:t>	-&gt; (opt) [condition]</a:t>
            </a:r>
          </a:p>
          <a:p>
            <a:pPr marL="742950" lvl="1" indent="-285750" eaLnBrk="1" hangingPunct="1">
              <a:tabLst>
                <a:tab pos="1828800" algn="l"/>
              </a:tabLst>
            </a:pPr>
            <a:r>
              <a:rPr lang="en-US" sz="1800" dirty="0" smtClean="0">
                <a:latin typeface="Courier New" pitchFamily="49" charset="0"/>
              </a:rPr>
              <a:t>if/else</a:t>
            </a:r>
            <a:r>
              <a:rPr lang="en-US" sz="1800" dirty="0" smtClean="0"/>
              <a:t>	-&gt; (alt)  [condition], separated by horizontal dashed line</a:t>
            </a:r>
          </a:p>
          <a:p>
            <a:pPr marL="742950" lvl="1" indent="-285750" eaLnBrk="1" hangingPunct="1">
              <a:tabLst>
                <a:tab pos="1828800" algn="l"/>
              </a:tabLst>
            </a:pPr>
            <a:r>
              <a:rPr lang="en-US" sz="1800" dirty="0" smtClean="0"/>
              <a:t>loop	-&gt; (loop) [condition or items to loop over]</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1752600"/>
            <a:ext cx="4997446" cy="418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4838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z="4000" b="1" dirty="0" smtClean="0"/>
              <a:t>Sequence </a:t>
            </a:r>
            <a:r>
              <a:rPr lang="en-US" sz="4000" b="1" dirty="0" smtClean="0"/>
              <a:t>diagram </a:t>
            </a:r>
            <a:r>
              <a:rPr lang="en-US" sz="4000" b="1" dirty="0" smtClean="0"/>
              <a:t>from use </a:t>
            </a:r>
            <a:r>
              <a:rPr lang="en-US" sz="4000" b="1" dirty="0" smtClean="0"/>
              <a:t>case scenario</a:t>
            </a:r>
            <a:endParaRPr lang="en-US" sz="4000" b="1" dirty="0" smtClean="0"/>
          </a:p>
        </p:txBody>
      </p:sp>
      <p:pic>
        <p:nvPicPr>
          <p:cNvPr id="6147" name="Picture 3" descr="0104cf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848600" cy="475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6816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b="1" dirty="0" smtClean="0"/>
              <a:t>Why not just code it?</a:t>
            </a:r>
          </a:p>
        </p:txBody>
      </p:sp>
      <p:sp>
        <p:nvSpPr>
          <p:cNvPr id="633859" name="Rectangle 3"/>
          <p:cNvSpPr>
            <a:spLocks noGrp="1" noChangeArrowheads="1"/>
          </p:cNvSpPr>
          <p:nvPr>
            <p:ph type="body" idx="1"/>
          </p:nvPr>
        </p:nvSpPr>
        <p:spPr/>
        <p:txBody>
          <a:bodyPr>
            <a:noAutofit/>
          </a:bodyPr>
          <a:lstStyle/>
          <a:p>
            <a:pPr eaLnBrk="1" hangingPunct="1"/>
            <a:r>
              <a:rPr lang="en-US" sz="2000" dirty="0" smtClean="0"/>
              <a:t>Sequence diagrams can be somewhat close to the code level.  </a:t>
            </a:r>
          </a:p>
          <a:p>
            <a:pPr lvl="1" eaLnBrk="1" hangingPunct="1"/>
            <a:endParaRPr lang="en-US" sz="2000" dirty="0" smtClean="0"/>
          </a:p>
          <a:p>
            <a:pPr eaLnBrk="1" hangingPunct="1"/>
            <a:r>
              <a:rPr lang="en-US" sz="2000" dirty="0" smtClean="0"/>
              <a:t>So why not just code up that algorithm rather than drawing it as a sequence diagram</a:t>
            </a:r>
            <a:r>
              <a:rPr lang="en-US" sz="2000" dirty="0" smtClean="0"/>
              <a:t>?</a:t>
            </a:r>
            <a:endParaRPr lang="en-US" sz="2000" dirty="0" smtClean="0"/>
          </a:p>
          <a:p>
            <a:pPr lvl="1" eaLnBrk="1" hangingPunct="1"/>
            <a:r>
              <a:rPr lang="en-US" sz="2000" dirty="0" smtClean="0"/>
              <a:t>a good sequence diagram is still a bit above the level of the real code (not all code is drawn on diagram)</a:t>
            </a:r>
          </a:p>
          <a:p>
            <a:pPr lvl="1" eaLnBrk="1" hangingPunct="1"/>
            <a:r>
              <a:rPr lang="en-US" sz="2000" dirty="0" smtClean="0"/>
              <a:t>sequence diagrams are language-agnostic (can be implemented in many different languages</a:t>
            </a:r>
          </a:p>
          <a:p>
            <a:pPr lvl="1" eaLnBrk="1" hangingPunct="1"/>
            <a:r>
              <a:rPr lang="en-US" sz="2000" dirty="0" smtClean="0"/>
              <a:t>non-coders can do sequence diagrams</a:t>
            </a:r>
          </a:p>
          <a:p>
            <a:pPr lvl="1" eaLnBrk="1" hangingPunct="1"/>
            <a:r>
              <a:rPr lang="en-US" sz="2000" dirty="0" smtClean="0"/>
              <a:t>easier to do sequence diagrams as a team</a:t>
            </a:r>
          </a:p>
          <a:p>
            <a:pPr lvl="1" eaLnBrk="1" hangingPunct="1"/>
            <a:r>
              <a:rPr lang="en-US" sz="2000" dirty="0" smtClean="0"/>
              <a:t>can see many objects/classes at a time on same page (visual bandwidth) </a:t>
            </a:r>
          </a:p>
        </p:txBody>
      </p:sp>
    </p:spTree>
    <p:extLst>
      <p:ext uri="{BB962C8B-B14F-4D97-AF65-F5344CB8AC3E}">
        <p14:creationId xmlns:p14="http://schemas.microsoft.com/office/powerpoint/2010/main" val="4027742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3859">
                                            <p:txEl>
                                              <p:pRg st="3" end="3"/>
                                            </p:txEl>
                                          </p:spTgt>
                                        </p:tgtEl>
                                        <p:attrNameLst>
                                          <p:attrName>style.visibility</p:attrName>
                                        </p:attrNameLst>
                                      </p:cBhvr>
                                      <p:to>
                                        <p:strVal val="visible"/>
                                      </p:to>
                                    </p:set>
                                    <p:animEffect transition="in" filter="fade">
                                      <p:cBhvr>
                                        <p:cTn id="7" dur="1000"/>
                                        <p:tgtEl>
                                          <p:spTgt spid="63385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3859">
                                            <p:txEl>
                                              <p:pRg st="4" end="4"/>
                                            </p:txEl>
                                          </p:spTgt>
                                        </p:tgtEl>
                                        <p:attrNameLst>
                                          <p:attrName>style.visibility</p:attrName>
                                        </p:attrNameLst>
                                      </p:cBhvr>
                                      <p:to>
                                        <p:strVal val="visible"/>
                                      </p:to>
                                    </p:set>
                                    <p:animEffect transition="in" filter="fade">
                                      <p:cBhvr>
                                        <p:cTn id="10" dur="1000"/>
                                        <p:tgtEl>
                                          <p:spTgt spid="63385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3859">
                                            <p:txEl>
                                              <p:pRg st="5" end="5"/>
                                            </p:txEl>
                                          </p:spTgt>
                                        </p:tgtEl>
                                        <p:attrNameLst>
                                          <p:attrName>style.visibility</p:attrName>
                                        </p:attrNameLst>
                                      </p:cBhvr>
                                      <p:to>
                                        <p:strVal val="visible"/>
                                      </p:to>
                                    </p:set>
                                    <p:animEffect transition="in" filter="fade">
                                      <p:cBhvr>
                                        <p:cTn id="13" dur="1000"/>
                                        <p:tgtEl>
                                          <p:spTgt spid="633859">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3859">
                                            <p:txEl>
                                              <p:pRg st="6" end="6"/>
                                            </p:txEl>
                                          </p:spTgt>
                                        </p:tgtEl>
                                        <p:attrNameLst>
                                          <p:attrName>style.visibility</p:attrName>
                                        </p:attrNameLst>
                                      </p:cBhvr>
                                      <p:to>
                                        <p:strVal val="visible"/>
                                      </p:to>
                                    </p:set>
                                    <p:animEffect transition="in" filter="fade">
                                      <p:cBhvr>
                                        <p:cTn id="16" dur="1000"/>
                                        <p:tgtEl>
                                          <p:spTgt spid="63385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3859">
                                            <p:txEl>
                                              <p:pRg st="7" end="7"/>
                                            </p:txEl>
                                          </p:spTgt>
                                        </p:tgtEl>
                                        <p:attrNameLst>
                                          <p:attrName>style.visibility</p:attrName>
                                        </p:attrNameLst>
                                      </p:cBhvr>
                                      <p:to>
                                        <p:strVal val="visible"/>
                                      </p:to>
                                    </p:set>
                                    <p:animEffect transition="in" filter="fade">
                                      <p:cBhvr>
                                        <p:cTn id="19" dur="1000"/>
                                        <p:tgtEl>
                                          <p:spTgt spid="633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914400" y="2438400"/>
            <a:ext cx="7924800" cy="3886200"/>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2"/>
          <p:cNvSpPr>
            <a:spLocks noGrp="1" noChangeArrowheads="1"/>
          </p:cNvSpPr>
          <p:nvPr>
            <p:ph type="title"/>
          </p:nvPr>
        </p:nvSpPr>
        <p:spPr/>
        <p:txBody>
          <a:bodyPr>
            <a:normAutofit/>
          </a:bodyPr>
          <a:lstStyle/>
          <a:p>
            <a:pPr eaLnBrk="1" hangingPunct="1"/>
            <a:r>
              <a:rPr lang="en-US" sz="4000" b="1" dirty="0" smtClean="0"/>
              <a:t>Sequence </a:t>
            </a:r>
            <a:r>
              <a:rPr lang="en-US" sz="4000" b="1" dirty="0" smtClean="0"/>
              <a:t>Diagram Exercise</a:t>
            </a:r>
            <a:endParaRPr lang="en-US" sz="4000" b="1" dirty="0" smtClean="0"/>
          </a:p>
        </p:txBody>
      </p:sp>
      <p:sp>
        <p:nvSpPr>
          <p:cNvPr id="19460" name="Rectangle 3"/>
          <p:cNvSpPr>
            <a:spLocks noGrp="1" noChangeArrowheads="1"/>
          </p:cNvSpPr>
          <p:nvPr>
            <p:ph type="body" idx="1"/>
          </p:nvPr>
        </p:nvSpPr>
        <p:spPr/>
        <p:txBody>
          <a:bodyPr>
            <a:noAutofit/>
          </a:bodyPr>
          <a:lstStyle/>
          <a:p>
            <a:pPr marL="0" indent="0" eaLnBrk="1" hangingPunct="1">
              <a:buNone/>
            </a:pPr>
            <a:r>
              <a:rPr lang="en-US" sz="2400" dirty="0" smtClean="0"/>
              <a:t>Let's do a sequence diagram for the </a:t>
            </a:r>
            <a:r>
              <a:rPr lang="en-US" sz="2400" dirty="0" smtClean="0"/>
              <a:t>following poker </a:t>
            </a:r>
            <a:r>
              <a:rPr lang="en-US" sz="2400" dirty="0" smtClean="0"/>
              <a:t>casual use case, </a:t>
            </a:r>
            <a:r>
              <a:rPr lang="en-US" sz="2400" i="1" dirty="0" smtClean="0"/>
              <a:t>Start New Game Round </a:t>
            </a:r>
            <a:r>
              <a:rPr lang="en-US" sz="2400" dirty="0" smtClean="0"/>
              <a:t>:</a:t>
            </a:r>
          </a:p>
          <a:p>
            <a:pPr lvl="1" eaLnBrk="1" hangingPunct="1">
              <a:buFontTx/>
              <a:buNone/>
            </a:pPr>
            <a:endParaRPr lang="en-US" sz="1600" dirty="0" smtClean="0"/>
          </a:p>
          <a:p>
            <a:pPr lvl="1" eaLnBrk="1" hangingPunct="1">
              <a:buFontTx/>
              <a:buNone/>
            </a:pPr>
            <a:r>
              <a:rPr lang="en-US" sz="1600" dirty="0" smtClean="0"/>
              <a:t>	    </a:t>
            </a:r>
            <a:r>
              <a:rPr lang="en-US" sz="1800" dirty="0" smtClean="0"/>
              <a:t>The scenario begins when the player chooses to start a new round in the UI.  The UI asks whether any new players want to join the round; if so, the new players are added using the UI.</a:t>
            </a:r>
            <a:br>
              <a:rPr lang="en-US" sz="1800" dirty="0" smtClean="0"/>
            </a:br>
            <a:endParaRPr lang="en-US" sz="600" dirty="0" smtClean="0"/>
          </a:p>
          <a:p>
            <a:pPr lvl="1" eaLnBrk="1" hangingPunct="1">
              <a:buFontTx/>
              <a:buNone/>
            </a:pPr>
            <a:r>
              <a:rPr lang="en-US" sz="1800" dirty="0" smtClean="0"/>
              <a:t>		  All players' hands are emptied into the deck, which is then shuffled.  The player left of the dealer supplies an ante bet of the proper amount.  Next each player is dealt a hand of two cards from the deck in a round-robin fashion; one card to each player, then the second card.</a:t>
            </a:r>
            <a:br>
              <a:rPr lang="en-US" sz="1800" dirty="0" smtClean="0"/>
            </a:br>
            <a:endParaRPr lang="en-US" sz="600" dirty="0" smtClean="0"/>
          </a:p>
          <a:p>
            <a:pPr lvl="1" eaLnBrk="1" hangingPunct="1">
              <a:buFontTx/>
              <a:buNone/>
            </a:pPr>
            <a:r>
              <a:rPr lang="en-US" sz="1800" dirty="0" smtClean="0"/>
              <a:t>		  If the player left of the dealer doesn't have enough money to ante, he/she is removed from the game, and the next player supplies the ante.  If that player also cannot afford the ante, this cycle continues until such a player is found or all players are removed.</a:t>
            </a:r>
          </a:p>
        </p:txBody>
      </p:sp>
    </p:spTree>
    <p:extLst>
      <p:ext uri="{BB962C8B-B14F-4D97-AF65-F5344CB8AC3E}">
        <p14:creationId xmlns:p14="http://schemas.microsoft.com/office/powerpoint/2010/main" val="38375492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990600"/>
            <a:ext cx="2895600" cy="1143000"/>
          </a:xfrm>
        </p:spPr>
        <p:txBody>
          <a:bodyPr>
            <a:noAutofit/>
          </a:bodyPr>
          <a:lstStyle/>
          <a:p>
            <a:pPr algn="l" eaLnBrk="1" hangingPunct="1"/>
            <a:r>
              <a:rPr lang="en-US" sz="3600" b="1" dirty="0" smtClean="0"/>
              <a:t>Poker sequence diagram</a:t>
            </a:r>
          </a:p>
        </p:txBody>
      </p:sp>
      <p:pic>
        <p:nvPicPr>
          <p:cNvPr id="20483" name="Picture 4" descr="poker_seq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36513"/>
            <a:ext cx="5943600" cy="604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1064260" y="1905000"/>
            <a:ext cx="7774940" cy="3124200"/>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2"/>
          <p:cNvSpPr>
            <a:spLocks noGrp="1" noChangeArrowheads="1"/>
          </p:cNvSpPr>
          <p:nvPr>
            <p:ph type="title"/>
          </p:nvPr>
        </p:nvSpPr>
        <p:spPr/>
        <p:txBody>
          <a:bodyPr>
            <a:normAutofit/>
          </a:bodyPr>
          <a:lstStyle/>
          <a:p>
            <a:pPr eaLnBrk="1" hangingPunct="1"/>
            <a:r>
              <a:rPr lang="en-US" sz="4000" b="1" dirty="0" smtClean="0"/>
              <a:t>Sequence </a:t>
            </a:r>
            <a:r>
              <a:rPr lang="en-US" sz="4000" b="1" dirty="0" smtClean="0"/>
              <a:t>Diagram Question</a:t>
            </a:r>
            <a:endParaRPr lang="en-US" sz="4000" b="1" dirty="0" smtClean="0"/>
          </a:p>
        </p:txBody>
      </p:sp>
      <p:sp>
        <p:nvSpPr>
          <p:cNvPr id="21508" name="Rectangle 3"/>
          <p:cNvSpPr>
            <a:spLocks noGrp="1" noChangeArrowheads="1"/>
          </p:cNvSpPr>
          <p:nvPr>
            <p:ph type="body" idx="1"/>
          </p:nvPr>
        </p:nvSpPr>
        <p:spPr>
          <a:xfrm>
            <a:off x="457200" y="1447800"/>
            <a:ext cx="8229600" cy="4525963"/>
          </a:xfrm>
        </p:spPr>
        <p:txBody>
          <a:bodyPr>
            <a:normAutofit fontScale="85000" lnSpcReduction="20000"/>
          </a:bodyPr>
          <a:lstStyle/>
          <a:p>
            <a:pPr marL="0" indent="0" eaLnBrk="1" hangingPunct="1">
              <a:buNone/>
            </a:pPr>
            <a:r>
              <a:rPr lang="en-US" dirty="0" smtClean="0"/>
              <a:t>Consider the possible poker use case, </a:t>
            </a:r>
            <a:r>
              <a:rPr lang="en-US" i="1" dirty="0" smtClean="0"/>
              <a:t>Betting Round</a:t>
            </a:r>
            <a:r>
              <a:rPr lang="en-US" dirty="0" smtClean="0"/>
              <a:t> :</a:t>
            </a:r>
          </a:p>
          <a:p>
            <a:pPr lvl="1" eaLnBrk="1" hangingPunct="1"/>
            <a:endParaRPr lang="en-US" sz="1200" dirty="0" smtClean="0"/>
          </a:p>
          <a:p>
            <a:pPr lvl="1" eaLnBrk="1" hangingPunct="1">
              <a:buFontTx/>
              <a:buNone/>
            </a:pPr>
            <a:r>
              <a:rPr lang="en-US" sz="2000" dirty="0" smtClean="0"/>
              <a:t>	</a:t>
            </a:r>
            <a:r>
              <a:rPr lang="en-US" sz="2100" dirty="0" smtClean="0"/>
              <a:t>    The scenario begins after the </a:t>
            </a:r>
            <a:r>
              <a:rPr lang="en-US" sz="2100" i="1" dirty="0" smtClean="0"/>
              <a:t>Start New Round</a:t>
            </a:r>
            <a:r>
              <a:rPr lang="en-US" sz="2100" dirty="0" smtClean="0"/>
              <a:t>  case has completed.  The UI asks the first player for a bet.  That player chooses to either bet a given amount, or check (no bet).</a:t>
            </a:r>
            <a:br>
              <a:rPr lang="en-US" sz="2100" dirty="0" smtClean="0"/>
            </a:br>
            <a:endParaRPr lang="en-US" sz="900" dirty="0" smtClean="0"/>
          </a:p>
          <a:p>
            <a:pPr lvl="1" eaLnBrk="1" hangingPunct="1">
              <a:buFontTx/>
              <a:buNone/>
            </a:pPr>
            <a:r>
              <a:rPr lang="en-US" sz="2100" dirty="0" smtClean="0"/>
              <a:t>		  The next player is asked what to do.  If the prior player placed a bet, the next player must either match ("see") it, or match it plus add an additional bet ("raise"), or choose not to match and exit the round ("fold").  This continues around the table until an entire pass is made in which all players have either matched all other players' bets or folded.</a:t>
            </a:r>
            <a:br>
              <a:rPr lang="en-US" sz="2100" dirty="0" smtClean="0"/>
            </a:br>
            <a:endParaRPr lang="en-US" sz="900" dirty="0" smtClean="0"/>
          </a:p>
          <a:p>
            <a:pPr lvl="1" eaLnBrk="1" hangingPunct="1">
              <a:buFontTx/>
              <a:buNone/>
            </a:pPr>
            <a:r>
              <a:rPr lang="en-US" sz="2100" dirty="0" smtClean="0"/>
              <a:t>		  If the next player doesn't have enough money to match the current bet, the player is allowed to bet all of their money.  But they can then win only up to the amount they bet; the rest is a "side pot" among the more wealthy players remaining in the round.</a:t>
            </a:r>
          </a:p>
          <a:p>
            <a:pPr lvl="1" eaLnBrk="1" hangingPunct="1">
              <a:buFontTx/>
              <a:buNone/>
            </a:pPr>
            <a:endParaRPr lang="en-US" sz="1200" dirty="0" smtClean="0"/>
          </a:p>
          <a:p>
            <a:pPr marL="0" indent="0" eaLnBrk="1" hangingPunct="1">
              <a:buNone/>
            </a:pPr>
            <a:r>
              <a:rPr lang="en-US" dirty="0" smtClean="0"/>
              <a:t>Why is it hard to diagram this case as a sequence diagram?</a:t>
            </a:r>
          </a:p>
        </p:txBody>
      </p:sp>
    </p:spTree>
    <p:extLst>
      <p:ext uri="{BB962C8B-B14F-4D97-AF65-F5344CB8AC3E}">
        <p14:creationId xmlns:p14="http://schemas.microsoft.com/office/powerpoint/2010/main" val="227874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34620"/>
            <a:ext cx="8229600" cy="1143000"/>
          </a:xfrm>
        </p:spPr>
        <p:txBody>
          <a:bodyPr>
            <a:normAutofit/>
          </a:bodyPr>
          <a:lstStyle/>
          <a:p>
            <a:pPr eaLnBrk="1" hangingPunct="1"/>
            <a:r>
              <a:rPr lang="en-US" sz="4000" b="1" dirty="0" smtClean="0"/>
              <a:t>Poker </a:t>
            </a:r>
            <a:r>
              <a:rPr lang="en-US" sz="4000" b="1" dirty="0" smtClean="0"/>
              <a:t>Sequence Diagram </a:t>
            </a:r>
            <a:r>
              <a:rPr lang="en-US" sz="4000" b="1" dirty="0" smtClean="0"/>
              <a:t>2</a:t>
            </a:r>
          </a:p>
        </p:txBody>
      </p:sp>
      <p:pic>
        <p:nvPicPr>
          <p:cNvPr id="22531" name="Picture 4" descr="poker_seq_2"/>
          <p:cNvPicPr>
            <a:picLocks noChangeAspect="1" noChangeArrowheads="1"/>
          </p:cNvPicPr>
          <p:nvPr/>
        </p:nvPicPr>
        <p:blipFill>
          <a:blip r:embed="rId3">
            <a:extLst>
              <a:ext uri="{28A0092B-C50C-407E-A947-70E740481C1C}">
                <a14:useLocalDpi xmlns:a14="http://schemas.microsoft.com/office/drawing/2010/main" val="0"/>
              </a:ext>
            </a:extLst>
          </a:blip>
          <a:srcRect r="19193"/>
          <a:stretch>
            <a:fillRect/>
          </a:stretch>
        </p:blipFill>
        <p:spPr bwMode="auto">
          <a:xfrm>
            <a:off x="1524000" y="1257300"/>
            <a:ext cx="60960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4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sz="4000" b="1" dirty="0" smtClean="0"/>
              <a:t>Use Cases and Scenarios</a:t>
            </a:r>
            <a:endParaRPr lang="en-US" sz="4000" b="1" dirty="0"/>
          </a:p>
        </p:txBody>
      </p:sp>
      <p:sp>
        <p:nvSpPr>
          <p:cNvPr id="56323" name="Rectangle 3"/>
          <p:cNvSpPr>
            <a:spLocks noGrp="1" noChangeArrowheads="1"/>
          </p:cNvSpPr>
          <p:nvPr>
            <p:ph type="body" idx="1"/>
          </p:nvPr>
        </p:nvSpPr>
        <p:spPr>
          <a:xfrm>
            <a:off x="381000" y="1295400"/>
            <a:ext cx="8305800" cy="37004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pPr marL="285750" indent="-285750">
              <a:lnSpc>
                <a:spcPct val="120000"/>
              </a:lnSpc>
              <a:spcBef>
                <a:spcPct val="60000"/>
              </a:spcBef>
            </a:pPr>
            <a:r>
              <a:rPr lang="en-US" sz="2000" dirty="0" smtClean="0"/>
              <a:t>A </a:t>
            </a:r>
            <a:r>
              <a:rPr lang="en-US" sz="2000" b="1" dirty="0" smtClean="0">
                <a:solidFill>
                  <a:srgbClr val="1C00EE"/>
                </a:solidFill>
              </a:rPr>
              <a:t>use case </a:t>
            </a:r>
            <a:r>
              <a:rPr lang="en-US" sz="2000" dirty="0" smtClean="0"/>
              <a:t>is a collection of interactions between external actors and a system</a:t>
            </a:r>
          </a:p>
          <a:p>
            <a:pPr marL="285750" indent="-285750">
              <a:lnSpc>
                <a:spcPct val="120000"/>
              </a:lnSpc>
              <a:spcBef>
                <a:spcPct val="60000"/>
              </a:spcBef>
            </a:pPr>
            <a:r>
              <a:rPr lang="en-US" sz="2000" dirty="0" smtClean="0"/>
              <a:t>In UML, a use case is “the specification of a sequence of actions, including variants, that a system (or entity) can perform, interacting with actors of the system.” </a:t>
            </a:r>
          </a:p>
          <a:p>
            <a:pPr marL="285750" indent="-285750">
              <a:lnSpc>
                <a:spcPct val="120000"/>
              </a:lnSpc>
              <a:spcBef>
                <a:spcPct val="60000"/>
              </a:spcBef>
            </a:pPr>
            <a:r>
              <a:rPr lang="en-US" sz="2000" dirty="0" smtClean="0"/>
              <a:t>Typically each </a:t>
            </a:r>
            <a:r>
              <a:rPr lang="en-US" sz="2000" b="1" dirty="0" smtClean="0">
                <a:solidFill>
                  <a:srgbClr val="1C00EE"/>
                </a:solidFill>
              </a:rPr>
              <a:t>use case </a:t>
            </a:r>
            <a:r>
              <a:rPr lang="en-US" sz="2000" dirty="0" smtClean="0"/>
              <a:t>includes a primary </a:t>
            </a:r>
            <a:r>
              <a:rPr lang="en-US" sz="2000" b="1" dirty="0" smtClean="0">
                <a:solidFill>
                  <a:srgbClr val="1C00EE"/>
                </a:solidFill>
              </a:rPr>
              <a:t>scenario</a:t>
            </a:r>
            <a:r>
              <a:rPr lang="en-US" sz="2000" dirty="0" smtClean="0"/>
              <a:t> ( or main course of events) and zero or more secondary </a:t>
            </a:r>
            <a:r>
              <a:rPr lang="en-US" sz="2000" b="1" dirty="0" smtClean="0">
                <a:solidFill>
                  <a:srgbClr val="1C00EE"/>
                </a:solidFill>
              </a:rPr>
              <a:t>scenarios</a:t>
            </a:r>
            <a:r>
              <a:rPr lang="en-US" sz="2000" dirty="0" smtClean="0"/>
              <a:t> that are alternative courses of events to the primary </a:t>
            </a:r>
            <a:r>
              <a:rPr lang="en-US" sz="2000" b="1" dirty="0" smtClean="0">
                <a:solidFill>
                  <a:srgbClr val="1C00EE"/>
                </a:solidFill>
              </a:rPr>
              <a:t>scenario</a:t>
            </a:r>
            <a:r>
              <a:rPr lang="en-US" sz="2000" dirty="0" smtClean="0"/>
              <a:t>.</a:t>
            </a:r>
          </a:p>
          <a:p>
            <a:pPr marL="285750" indent="-285750">
              <a:lnSpc>
                <a:spcPct val="120000"/>
              </a:lnSpc>
              <a:spcBef>
                <a:spcPct val="60000"/>
              </a:spcBef>
            </a:pPr>
            <a:r>
              <a:rPr lang="en-US" sz="2000" dirty="0" smtClean="0"/>
              <a:t>In RUP (Rational Unified Process), user requirements are captured as </a:t>
            </a:r>
            <a:r>
              <a:rPr lang="en-US" sz="2000" b="1" dirty="0" smtClean="0">
                <a:solidFill>
                  <a:srgbClr val="1C00EE"/>
                </a:solidFill>
              </a:rPr>
              <a:t>use cases </a:t>
            </a:r>
            <a:r>
              <a:rPr lang="en-US" sz="2000" dirty="0" smtClean="0"/>
              <a:t>that are refined into </a:t>
            </a:r>
            <a:r>
              <a:rPr lang="en-US" sz="2000" b="1" dirty="0" smtClean="0">
                <a:solidFill>
                  <a:srgbClr val="1C00EE"/>
                </a:solidFill>
              </a:rPr>
              <a:t>scenarios</a:t>
            </a:r>
            <a:r>
              <a:rPr lang="en-US" sz="2000" dirty="0" smtClean="0"/>
              <a:t>.</a:t>
            </a:r>
          </a:p>
          <a:p>
            <a:pPr marL="285750" indent="-285750">
              <a:lnSpc>
                <a:spcPct val="120000"/>
              </a:lnSpc>
              <a:spcBef>
                <a:spcPct val="60000"/>
              </a:spcBef>
            </a:pPr>
            <a:r>
              <a:rPr lang="en-US" sz="2000" b="1" dirty="0" smtClean="0"/>
              <a:t>Then</a:t>
            </a:r>
            <a:r>
              <a:rPr lang="en-US" sz="2000" dirty="0" smtClean="0"/>
              <a:t>: A </a:t>
            </a:r>
            <a:r>
              <a:rPr lang="en-US" sz="2000" b="1" dirty="0" smtClean="0">
                <a:solidFill>
                  <a:srgbClr val="1C00EE"/>
                </a:solidFill>
              </a:rPr>
              <a:t>scenario</a:t>
            </a:r>
            <a:r>
              <a:rPr lang="en-US" sz="2000" dirty="0" smtClean="0"/>
              <a:t> is one path or flow through a </a:t>
            </a:r>
            <a:r>
              <a:rPr lang="en-US" sz="2000" b="1" dirty="0" smtClean="0">
                <a:solidFill>
                  <a:srgbClr val="1C00EE"/>
                </a:solidFill>
              </a:rPr>
              <a:t>use case </a:t>
            </a:r>
            <a:r>
              <a:rPr lang="en-US" sz="2000" dirty="0" smtClean="0"/>
              <a:t>that describes a </a:t>
            </a:r>
            <a:r>
              <a:rPr lang="en-US" sz="2000" dirty="0"/>
              <a:t>sequence of events that occurs during one particular execution of a system</a:t>
            </a:r>
            <a:r>
              <a:rPr lang="en-US" sz="2000" dirty="0" smtClean="0"/>
              <a:t>.</a:t>
            </a:r>
            <a:endParaRPr lang="en-US" sz="2000" dirty="0"/>
          </a:p>
        </p:txBody>
      </p:sp>
    </p:spTree>
    <p:extLst>
      <p:ext uri="{BB962C8B-B14F-4D97-AF65-F5344CB8AC3E}">
        <p14:creationId xmlns:p14="http://schemas.microsoft.com/office/powerpoint/2010/main" val="8502384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b="1" dirty="0" smtClean="0"/>
              <a:t>UML </a:t>
            </a:r>
            <a:r>
              <a:rPr lang="en-US" sz="4000" b="1" dirty="0" smtClean="0"/>
              <a:t>Sequence Diagrams</a:t>
            </a:r>
            <a:endParaRPr lang="en-US" sz="4000" b="1" dirty="0" smtClean="0"/>
          </a:p>
        </p:txBody>
      </p:sp>
      <p:sp>
        <p:nvSpPr>
          <p:cNvPr id="4099" name="Rectangle 3"/>
          <p:cNvSpPr>
            <a:spLocks noGrp="1" noChangeArrowheads="1"/>
          </p:cNvSpPr>
          <p:nvPr>
            <p:ph type="body" idx="1"/>
          </p:nvPr>
        </p:nvSpPr>
        <p:spPr/>
        <p:txBody>
          <a:bodyPr>
            <a:normAutofit/>
          </a:bodyPr>
          <a:lstStyle/>
          <a:p>
            <a:r>
              <a:rPr lang="en-US" sz="2800" dirty="0" smtClean="0"/>
              <a:t>Describe the flow of messages, events, actions between objects</a:t>
            </a:r>
          </a:p>
          <a:p>
            <a:r>
              <a:rPr lang="en-US" sz="2800" dirty="0" smtClean="0"/>
              <a:t>Show concurrent processes and activations</a:t>
            </a:r>
            <a:endParaRPr lang="en-US" sz="2800" dirty="0"/>
          </a:p>
          <a:p>
            <a:r>
              <a:rPr lang="en-US" sz="2800" dirty="0" smtClean="0"/>
              <a:t>Show time sequences that are not easily depicted in other diagrams</a:t>
            </a:r>
          </a:p>
          <a:p>
            <a:r>
              <a:rPr lang="en-US" sz="2800" dirty="0" smtClean="0"/>
              <a:t>Typically used during analysis and design to document and understand the logical flow of your system</a:t>
            </a:r>
            <a:br>
              <a:rPr lang="en-US" sz="2800" dirty="0" smtClean="0"/>
            </a:br>
            <a:endParaRPr lang="en-US" sz="2800" dirty="0" smtClean="0"/>
          </a:p>
          <a:p>
            <a:pPr eaLnBrk="1" hangingPunct="1"/>
            <a:endParaRPr lang="en-US" sz="2800" dirty="0" smtClean="0"/>
          </a:p>
        </p:txBody>
      </p:sp>
      <p:sp>
        <p:nvSpPr>
          <p:cNvPr id="4" name="Rounded Rectangle 3"/>
          <p:cNvSpPr>
            <a:spLocks noChangeArrowheads="1"/>
          </p:cNvSpPr>
          <p:nvPr/>
        </p:nvSpPr>
        <p:spPr bwMode="auto">
          <a:xfrm>
            <a:off x="1828800" y="5638800"/>
            <a:ext cx="6096000" cy="685800"/>
          </a:xfrm>
          <a:prstGeom prst="roundRect">
            <a:avLst>
              <a:gd name="adj" fmla="val 16667"/>
            </a:avLst>
          </a:prstGeom>
          <a:gradFill rotWithShape="1">
            <a:gsLst>
              <a:gs pos="0">
                <a:srgbClr val="8488C4"/>
              </a:gs>
              <a:gs pos="53000">
                <a:srgbClr val="D4DEFF"/>
              </a:gs>
              <a:gs pos="83000">
                <a:srgbClr val="D4DEFF"/>
              </a:gs>
              <a:gs pos="100000">
                <a:srgbClr val="96AB94"/>
              </a:gs>
            </a:gsLst>
            <a:lin ang="5400000" scaled="0"/>
          </a:gradFill>
          <a:ln w="9525">
            <a:solidFill>
              <a:srgbClr val="5582F0"/>
            </a:solidFill>
            <a:round/>
            <a:headEnd/>
            <a:tailEnd/>
          </a:ln>
          <a:effectLst>
            <a:outerShdw dist="20000" dir="5400000" rotWithShape="0">
              <a:srgbClr val="808080">
                <a:alpha val="37999"/>
              </a:srgbClr>
            </a:outerShdw>
          </a:effectLst>
        </p:spPr>
        <p:txBody>
          <a:bodyPr/>
          <a:lstStyle/>
          <a:p>
            <a:pPr algn="ctr"/>
            <a:r>
              <a:rPr lang="en-US" sz="3200" b="1" dirty="0">
                <a:solidFill>
                  <a:srgbClr val="002060"/>
                </a:solidFill>
                <a:cs typeface="Arial" pitchFamily="34" charset="0"/>
              </a:rPr>
              <a:t>Emphasis on time ordering!</a:t>
            </a:r>
          </a:p>
        </p:txBody>
      </p:sp>
    </p:spTree>
    <p:extLst>
      <p:ext uri="{BB962C8B-B14F-4D97-AF65-F5344CB8AC3E}">
        <p14:creationId xmlns:p14="http://schemas.microsoft.com/office/powerpoint/2010/main" val="1001797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4000" b="1" dirty="0" smtClean="0"/>
              <a:t>Sequence </a:t>
            </a:r>
            <a:r>
              <a:rPr lang="en-US" sz="4000" b="1" dirty="0" smtClean="0"/>
              <a:t>Diagram Key Parts</a:t>
            </a:r>
            <a:endParaRPr lang="en-US" sz="4000" b="1" dirty="0" smtClean="0"/>
          </a:p>
        </p:txBody>
      </p:sp>
      <p:sp>
        <p:nvSpPr>
          <p:cNvPr id="5123" name="Rectangle 3"/>
          <p:cNvSpPr>
            <a:spLocks noGrp="1" noChangeArrowheads="1"/>
          </p:cNvSpPr>
          <p:nvPr>
            <p:ph type="body" idx="1"/>
          </p:nvPr>
        </p:nvSpPr>
        <p:spPr/>
        <p:txBody>
          <a:bodyPr>
            <a:noAutofit/>
          </a:bodyPr>
          <a:lstStyle/>
          <a:p>
            <a:pPr eaLnBrk="1" hangingPunct="1"/>
            <a:r>
              <a:rPr lang="en-US" sz="2800" b="1" dirty="0" smtClean="0">
                <a:solidFill>
                  <a:srgbClr val="3333FF"/>
                </a:solidFill>
              </a:rPr>
              <a:t>participant</a:t>
            </a:r>
            <a:r>
              <a:rPr lang="en-US" sz="2800" dirty="0" smtClean="0"/>
              <a:t>: object or entity that acts in the diagram</a:t>
            </a:r>
          </a:p>
          <a:p>
            <a:pPr lvl="1" eaLnBrk="1" hangingPunct="1">
              <a:spcBef>
                <a:spcPts val="600"/>
              </a:spcBef>
            </a:pPr>
            <a:r>
              <a:rPr lang="en-US" dirty="0" smtClean="0"/>
              <a:t>diagram starts with an unattached "found message" </a:t>
            </a:r>
            <a:r>
              <a:rPr lang="en-US" dirty="0" smtClean="0"/>
              <a:t>arrow</a:t>
            </a:r>
          </a:p>
          <a:p>
            <a:pPr marL="457200" lvl="1" indent="0" eaLnBrk="1" hangingPunct="1">
              <a:buNone/>
            </a:pPr>
            <a:endParaRPr lang="en-US" sz="1400" b="1" dirty="0" smtClean="0"/>
          </a:p>
          <a:p>
            <a:pPr eaLnBrk="1" hangingPunct="1">
              <a:spcBef>
                <a:spcPts val="0"/>
              </a:spcBef>
            </a:pPr>
            <a:r>
              <a:rPr lang="en-US" sz="2800" b="1" dirty="0" smtClean="0">
                <a:solidFill>
                  <a:srgbClr val="1C00EE"/>
                </a:solidFill>
              </a:rPr>
              <a:t>message</a:t>
            </a:r>
            <a:r>
              <a:rPr lang="en-US" sz="2800" dirty="0" smtClean="0"/>
              <a:t>: communication between participant objects</a:t>
            </a:r>
          </a:p>
          <a:p>
            <a:pPr lvl="1" eaLnBrk="1" hangingPunct="1"/>
            <a:endParaRPr lang="en-US" sz="1600" dirty="0" smtClean="0"/>
          </a:p>
          <a:p>
            <a:pPr eaLnBrk="1" hangingPunct="1"/>
            <a:r>
              <a:rPr lang="en-US" sz="2800" dirty="0" smtClean="0"/>
              <a:t>the </a:t>
            </a:r>
            <a:r>
              <a:rPr lang="en-US" sz="2800" b="1" dirty="0" smtClean="0">
                <a:solidFill>
                  <a:srgbClr val="1C00EE"/>
                </a:solidFill>
              </a:rPr>
              <a:t>axes</a:t>
            </a:r>
            <a:r>
              <a:rPr lang="en-US" sz="2800" dirty="0" smtClean="0"/>
              <a:t> in a sequence diagram:</a:t>
            </a:r>
          </a:p>
          <a:p>
            <a:pPr lvl="1" eaLnBrk="1" hangingPunct="1"/>
            <a:r>
              <a:rPr lang="en-US" b="1" dirty="0" smtClean="0">
                <a:solidFill>
                  <a:srgbClr val="1C00EE"/>
                </a:solidFill>
              </a:rPr>
              <a:t>horizontal</a:t>
            </a:r>
            <a:r>
              <a:rPr lang="en-US" dirty="0" smtClean="0"/>
              <a:t>: which object/participant is acting</a:t>
            </a:r>
          </a:p>
          <a:p>
            <a:pPr lvl="1" eaLnBrk="1" hangingPunct="1"/>
            <a:r>
              <a:rPr lang="en-US" b="1" dirty="0" smtClean="0">
                <a:solidFill>
                  <a:srgbClr val="1C00EE"/>
                </a:solidFill>
              </a:rPr>
              <a:t>vertical</a:t>
            </a:r>
            <a:r>
              <a:rPr lang="en-US" dirty="0" smtClean="0"/>
              <a:t>: time  (down -&gt; forward in time)</a:t>
            </a:r>
          </a:p>
        </p:txBody>
      </p:sp>
    </p:spTree>
    <p:extLst>
      <p:ext uri="{BB962C8B-B14F-4D97-AF65-F5344CB8AC3E}">
        <p14:creationId xmlns:p14="http://schemas.microsoft.com/office/powerpoint/2010/main" val="4152961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19"/>
          <p:cNvSpPr>
            <a:spLocks noChangeShapeType="1"/>
          </p:cNvSpPr>
          <p:nvPr/>
        </p:nvSpPr>
        <p:spPr bwMode="auto">
          <a:xfrm flipH="1">
            <a:off x="2073275" y="5660390"/>
            <a:ext cx="2743200" cy="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0722" name="Rectangle 2"/>
          <p:cNvSpPr>
            <a:spLocks noGrp="1" noChangeArrowheads="1"/>
          </p:cNvSpPr>
          <p:nvPr>
            <p:ph type="title"/>
          </p:nvPr>
        </p:nvSpPr>
        <p:spPr/>
        <p:txBody>
          <a:bodyPr>
            <a:normAutofit/>
          </a:bodyPr>
          <a:lstStyle/>
          <a:p>
            <a:pPr eaLnBrk="1" hangingPunct="1"/>
            <a:r>
              <a:rPr lang="en-US" altLang="zh-CN" sz="4000" b="1" dirty="0" smtClean="0">
                <a:ea typeface="SimSun" pitchFamily="2" charset="-122"/>
              </a:rPr>
              <a:t>Sequence </a:t>
            </a:r>
            <a:r>
              <a:rPr lang="en-US" altLang="zh-CN" sz="4000" b="1" dirty="0" smtClean="0">
                <a:ea typeface="SimSun" pitchFamily="2" charset="-122"/>
              </a:rPr>
              <a:t>Diagram (</a:t>
            </a:r>
            <a:r>
              <a:rPr lang="en-US" altLang="zh-CN" sz="4000" b="1" dirty="0" smtClean="0">
                <a:ea typeface="SimSun" pitchFamily="2" charset="-122"/>
              </a:rPr>
              <a:t>make a phone call)</a:t>
            </a:r>
          </a:p>
        </p:txBody>
      </p:sp>
      <p:sp>
        <p:nvSpPr>
          <p:cNvPr id="30723" name="Rectangle 4"/>
          <p:cNvSpPr>
            <a:spLocks noChangeArrowheads="1"/>
          </p:cNvSpPr>
          <p:nvPr/>
        </p:nvSpPr>
        <p:spPr bwMode="auto">
          <a:xfrm>
            <a:off x="1463675" y="1920875"/>
            <a:ext cx="1143000" cy="6858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24" name="Text Box 5"/>
          <p:cNvSpPr txBox="1">
            <a:spLocks noChangeArrowheads="1"/>
          </p:cNvSpPr>
          <p:nvPr/>
        </p:nvSpPr>
        <p:spPr bwMode="auto">
          <a:xfrm>
            <a:off x="1640681" y="2057400"/>
            <a:ext cx="712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u="sng" dirty="0">
                <a:ea typeface="SimSun" pitchFamily="2" charset="-122"/>
              </a:rPr>
              <a:t>Caller</a:t>
            </a:r>
          </a:p>
        </p:txBody>
      </p:sp>
      <p:sp>
        <p:nvSpPr>
          <p:cNvPr id="30725" name="Rectangle 6"/>
          <p:cNvSpPr>
            <a:spLocks noChangeArrowheads="1"/>
          </p:cNvSpPr>
          <p:nvPr/>
        </p:nvSpPr>
        <p:spPr bwMode="auto">
          <a:xfrm>
            <a:off x="4222750" y="1920875"/>
            <a:ext cx="1143000" cy="6858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26" name="Text Box 7"/>
          <p:cNvSpPr txBox="1">
            <a:spLocks noChangeArrowheads="1"/>
          </p:cNvSpPr>
          <p:nvPr/>
        </p:nvSpPr>
        <p:spPr bwMode="auto">
          <a:xfrm>
            <a:off x="4355306" y="2057400"/>
            <a:ext cx="769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u="sng" dirty="0">
                <a:ea typeface="SimSun" pitchFamily="2" charset="-122"/>
              </a:rPr>
              <a:t>Phone</a:t>
            </a:r>
          </a:p>
        </p:txBody>
      </p:sp>
      <p:sp>
        <p:nvSpPr>
          <p:cNvPr id="30727" name="Rectangle 8"/>
          <p:cNvSpPr>
            <a:spLocks noChangeArrowheads="1"/>
          </p:cNvSpPr>
          <p:nvPr/>
        </p:nvSpPr>
        <p:spPr bwMode="auto">
          <a:xfrm>
            <a:off x="6965950" y="1920875"/>
            <a:ext cx="1143000" cy="6858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28" name="Text Box 9"/>
          <p:cNvSpPr txBox="1">
            <a:spLocks noChangeArrowheads="1"/>
          </p:cNvSpPr>
          <p:nvPr/>
        </p:nvSpPr>
        <p:spPr bwMode="auto">
          <a:xfrm>
            <a:off x="7026275" y="20574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u="sng">
                <a:ea typeface="SimSun" pitchFamily="2" charset="-122"/>
              </a:rPr>
              <a:t>Recipient</a:t>
            </a:r>
          </a:p>
        </p:txBody>
      </p:sp>
      <p:sp>
        <p:nvSpPr>
          <p:cNvPr id="30729" name="Line 10"/>
          <p:cNvSpPr>
            <a:spLocks noChangeShapeType="1"/>
          </p:cNvSpPr>
          <p:nvPr/>
        </p:nvSpPr>
        <p:spPr bwMode="auto">
          <a:xfrm>
            <a:off x="1997075" y="2606675"/>
            <a:ext cx="0" cy="3581400"/>
          </a:xfrm>
          <a:prstGeom prst="line">
            <a:avLst/>
          </a:prstGeom>
          <a:noFill/>
          <a:ln w="952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0730" name="Line 11"/>
          <p:cNvSpPr>
            <a:spLocks noChangeShapeType="1"/>
          </p:cNvSpPr>
          <p:nvPr/>
        </p:nvSpPr>
        <p:spPr bwMode="auto">
          <a:xfrm>
            <a:off x="4816475" y="2606675"/>
            <a:ext cx="0" cy="3581400"/>
          </a:xfrm>
          <a:prstGeom prst="line">
            <a:avLst/>
          </a:prstGeom>
          <a:noFill/>
          <a:ln w="952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0731" name="Line 12"/>
          <p:cNvSpPr>
            <a:spLocks noChangeShapeType="1"/>
          </p:cNvSpPr>
          <p:nvPr/>
        </p:nvSpPr>
        <p:spPr bwMode="auto">
          <a:xfrm>
            <a:off x="7635875" y="2606675"/>
            <a:ext cx="0" cy="3581400"/>
          </a:xfrm>
          <a:prstGeom prst="line">
            <a:avLst/>
          </a:prstGeom>
          <a:noFill/>
          <a:ln w="952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62477" name="Line 13"/>
          <p:cNvSpPr>
            <a:spLocks noChangeShapeType="1"/>
          </p:cNvSpPr>
          <p:nvPr/>
        </p:nvSpPr>
        <p:spPr bwMode="auto">
          <a:xfrm>
            <a:off x="1997075" y="2987674"/>
            <a:ext cx="2743200" cy="15875"/>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78" name="Line 14"/>
          <p:cNvSpPr>
            <a:spLocks noChangeShapeType="1"/>
          </p:cNvSpPr>
          <p:nvPr/>
        </p:nvSpPr>
        <p:spPr bwMode="auto">
          <a:xfrm>
            <a:off x="1997075" y="3902075"/>
            <a:ext cx="2743200"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79" name="Line 15"/>
          <p:cNvSpPr>
            <a:spLocks noChangeShapeType="1"/>
          </p:cNvSpPr>
          <p:nvPr/>
        </p:nvSpPr>
        <p:spPr bwMode="auto">
          <a:xfrm flipH="1">
            <a:off x="2073275" y="3444875"/>
            <a:ext cx="2743200" cy="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80" name="Line 16"/>
          <p:cNvSpPr>
            <a:spLocks noChangeShapeType="1"/>
          </p:cNvSpPr>
          <p:nvPr/>
        </p:nvSpPr>
        <p:spPr bwMode="auto">
          <a:xfrm flipH="1">
            <a:off x="2073275" y="4648200"/>
            <a:ext cx="2743200" cy="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81" name="Line 17"/>
          <p:cNvSpPr>
            <a:spLocks noChangeShapeType="1"/>
          </p:cNvSpPr>
          <p:nvPr/>
        </p:nvSpPr>
        <p:spPr bwMode="auto">
          <a:xfrm>
            <a:off x="4822825" y="3962401"/>
            <a:ext cx="2743200"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82" name="Line 18"/>
          <p:cNvSpPr>
            <a:spLocks noChangeShapeType="1"/>
          </p:cNvSpPr>
          <p:nvPr/>
        </p:nvSpPr>
        <p:spPr bwMode="auto">
          <a:xfrm flipH="1">
            <a:off x="4908550" y="4933951"/>
            <a:ext cx="2743200" cy="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62484" name="Text Box 20"/>
          <p:cNvSpPr txBox="1">
            <a:spLocks noChangeArrowheads="1"/>
          </p:cNvSpPr>
          <p:nvPr/>
        </p:nvSpPr>
        <p:spPr bwMode="auto">
          <a:xfrm>
            <a:off x="2590800" y="2667000"/>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Picks up</a:t>
            </a:r>
          </a:p>
        </p:txBody>
      </p:sp>
      <p:sp>
        <p:nvSpPr>
          <p:cNvPr id="62485" name="Text Box 21"/>
          <p:cNvSpPr txBox="1">
            <a:spLocks noChangeArrowheads="1"/>
          </p:cNvSpPr>
          <p:nvPr/>
        </p:nvSpPr>
        <p:spPr bwMode="auto">
          <a:xfrm>
            <a:off x="2606675" y="3108325"/>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a:ea typeface="SimSun" pitchFamily="2" charset="-122"/>
              </a:rPr>
              <a:t>Dial tone</a:t>
            </a:r>
          </a:p>
        </p:txBody>
      </p:sp>
      <p:sp>
        <p:nvSpPr>
          <p:cNvPr id="62486" name="Text Box 22"/>
          <p:cNvSpPr txBox="1">
            <a:spLocks noChangeArrowheads="1"/>
          </p:cNvSpPr>
          <p:nvPr/>
        </p:nvSpPr>
        <p:spPr bwMode="auto">
          <a:xfrm>
            <a:off x="2606675" y="3565525"/>
            <a:ext cx="531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a:ea typeface="SimSun" pitchFamily="2" charset="-122"/>
              </a:rPr>
              <a:t>Dial</a:t>
            </a:r>
          </a:p>
        </p:txBody>
      </p:sp>
      <p:sp>
        <p:nvSpPr>
          <p:cNvPr id="62487" name="Text Box 23"/>
          <p:cNvSpPr txBox="1">
            <a:spLocks noChangeArrowheads="1"/>
          </p:cNvSpPr>
          <p:nvPr/>
        </p:nvSpPr>
        <p:spPr bwMode="auto">
          <a:xfrm>
            <a:off x="2606675" y="4229100"/>
            <a:ext cx="162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Ring notification</a:t>
            </a:r>
          </a:p>
        </p:txBody>
      </p:sp>
      <p:sp>
        <p:nvSpPr>
          <p:cNvPr id="62488" name="Text Box 24"/>
          <p:cNvSpPr txBox="1">
            <a:spLocks noChangeArrowheads="1"/>
          </p:cNvSpPr>
          <p:nvPr/>
        </p:nvSpPr>
        <p:spPr bwMode="auto">
          <a:xfrm>
            <a:off x="6038850" y="358521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Ring</a:t>
            </a:r>
          </a:p>
        </p:txBody>
      </p:sp>
      <p:sp>
        <p:nvSpPr>
          <p:cNvPr id="62489" name="Text Box 25"/>
          <p:cNvSpPr txBox="1">
            <a:spLocks noChangeArrowheads="1"/>
          </p:cNvSpPr>
          <p:nvPr/>
        </p:nvSpPr>
        <p:spPr bwMode="auto">
          <a:xfrm>
            <a:off x="5807075" y="4485638"/>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Picks up</a:t>
            </a:r>
          </a:p>
        </p:txBody>
      </p:sp>
      <p:sp>
        <p:nvSpPr>
          <p:cNvPr id="62490" name="Text Box 26"/>
          <p:cNvSpPr txBox="1">
            <a:spLocks noChangeArrowheads="1"/>
          </p:cNvSpPr>
          <p:nvPr/>
        </p:nvSpPr>
        <p:spPr bwMode="auto">
          <a:xfrm>
            <a:off x="5991225" y="5318125"/>
            <a:ext cx="644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Hello</a:t>
            </a:r>
          </a:p>
        </p:txBody>
      </p:sp>
      <p:sp>
        <p:nvSpPr>
          <p:cNvPr id="2" name="Rectangle 1"/>
          <p:cNvSpPr/>
          <p:nvPr/>
        </p:nvSpPr>
        <p:spPr>
          <a:xfrm>
            <a:off x="1920875" y="2781300"/>
            <a:ext cx="152400" cy="3124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40275" y="2987039"/>
            <a:ext cx="152400" cy="29184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83" name="Line 19"/>
          <p:cNvSpPr>
            <a:spLocks noChangeShapeType="1"/>
          </p:cNvSpPr>
          <p:nvPr/>
        </p:nvSpPr>
        <p:spPr bwMode="auto">
          <a:xfrm flipH="1">
            <a:off x="4892675" y="5654675"/>
            <a:ext cx="2743200" cy="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8" name="Rectangle 27"/>
          <p:cNvSpPr/>
          <p:nvPr/>
        </p:nvSpPr>
        <p:spPr>
          <a:xfrm>
            <a:off x="7566025" y="3962401"/>
            <a:ext cx="171450" cy="19431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Box 26"/>
          <p:cNvSpPr txBox="1">
            <a:spLocks noChangeArrowheads="1"/>
          </p:cNvSpPr>
          <p:nvPr/>
        </p:nvSpPr>
        <p:spPr bwMode="auto">
          <a:xfrm>
            <a:off x="3066256" y="5308917"/>
            <a:ext cx="644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zh-CN" sz="1600" dirty="0">
                <a:ea typeface="SimSun" pitchFamily="2" charset="-122"/>
              </a:rPr>
              <a:t>Hello</a:t>
            </a:r>
          </a:p>
        </p:txBody>
      </p:sp>
    </p:spTree>
    <p:extLst>
      <p:ext uri="{BB962C8B-B14F-4D97-AF65-F5344CB8AC3E}">
        <p14:creationId xmlns:p14="http://schemas.microsoft.com/office/powerpoint/2010/main" val="2462865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blinds(horizontal)">
                                      <p:cBhvr>
                                        <p:cTn id="7" dur="500"/>
                                        <p:tgtEl>
                                          <p:spTgt spid="6247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2484"/>
                                        </p:tgtEl>
                                        <p:attrNameLst>
                                          <p:attrName>style.visibility</p:attrName>
                                        </p:attrNameLst>
                                      </p:cBhvr>
                                      <p:to>
                                        <p:strVal val="visible"/>
                                      </p:to>
                                    </p:set>
                                    <p:animEffect transition="in" filter="blinds(horizontal)">
                                      <p:cBhvr>
                                        <p:cTn id="11" dur="500"/>
                                        <p:tgtEl>
                                          <p:spTgt spid="624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2479"/>
                                        </p:tgtEl>
                                        <p:attrNameLst>
                                          <p:attrName>style.visibility</p:attrName>
                                        </p:attrNameLst>
                                      </p:cBhvr>
                                      <p:to>
                                        <p:strVal val="visible"/>
                                      </p:to>
                                    </p:set>
                                    <p:animEffect transition="in" filter="blinds(horizontal)">
                                      <p:cBhvr>
                                        <p:cTn id="16" dur="500"/>
                                        <p:tgtEl>
                                          <p:spTgt spid="62479"/>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62485"/>
                                        </p:tgtEl>
                                        <p:attrNameLst>
                                          <p:attrName>style.visibility</p:attrName>
                                        </p:attrNameLst>
                                      </p:cBhvr>
                                      <p:to>
                                        <p:strVal val="visible"/>
                                      </p:to>
                                    </p:set>
                                    <p:animEffect transition="in" filter="blinds(horizontal)">
                                      <p:cBhvr>
                                        <p:cTn id="20" dur="500"/>
                                        <p:tgtEl>
                                          <p:spTgt spid="624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2478"/>
                                        </p:tgtEl>
                                        <p:attrNameLst>
                                          <p:attrName>style.visibility</p:attrName>
                                        </p:attrNameLst>
                                      </p:cBhvr>
                                      <p:to>
                                        <p:strVal val="visible"/>
                                      </p:to>
                                    </p:set>
                                    <p:animEffect transition="in" filter="blinds(horizontal)">
                                      <p:cBhvr>
                                        <p:cTn id="25" dur="500"/>
                                        <p:tgtEl>
                                          <p:spTgt spid="62478"/>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62486"/>
                                        </p:tgtEl>
                                        <p:attrNameLst>
                                          <p:attrName>style.visibility</p:attrName>
                                        </p:attrNameLst>
                                      </p:cBhvr>
                                      <p:to>
                                        <p:strVal val="visible"/>
                                      </p:to>
                                    </p:set>
                                    <p:animEffect transition="in" filter="blinds(horizontal)">
                                      <p:cBhvr>
                                        <p:cTn id="29" dur="500"/>
                                        <p:tgtEl>
                                          <p:spTgt spid="624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2481"/>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62488"/>
                                        </p:tgtEl>
                                        <p:attrNameLst>
                                          <p:attrName>style.visibility</p:attrName>
                                        </p:attrNameLst>
                                      </p:cBhvr>
                                      <p:to>
                                        <p:strVal val="visible"/>
                                      </p:to>
                                    </p:set>
                                  </p:childTnLst>
                                </p:cTn>
                              </p:par>
                            </p:childTnLst>
                          </p:cTn>
                        </p:par>
                        <p:par>
                          <p:cTn id="37" fill="hold" nodeType="afterGroup">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62480"/>
                                        </p:tgtEl>
                                        <p:attrNameLst>
                                          <p:attrName>style.visibility</p:attrName>
                                        </p:attrNameLst>
                                      </p:cBhvr>
                                      <p:to>
                                        <p:strVal val="visible"/>
                                      </p:to>
                                    </p:set>
                                    <p:animEffect transition="in" filter="blinds(horizontal)">
                                      <p:cBhvr>
                                        <p:cTn id="40" dur="500"/>
                                        <p:tgtEl>
                                          <p:spTgt spid="62480"/>
                                        </p:tgtEl>
                                      </p:cBhvr>
                                    </p:animEffect>
                                  </p:childTnLst>
                                </p:cTn>
                              </p:par>
                            </p:childTnLst>
                          </p:cTn>
                        </p:par>
                        <p:par>
                          <p:cTn id="41" fill="hold" nodeType="afterGroup">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6248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2482"/>
                                        </p:tgtEl>
                                        <p:attrNameLst>
                                          <p:attrName>style.visibility</p:attrName>
                                        </p:attrNameLst>
                                      </p:cBhvr>
                                      <p:to>
                                        <p:strVal val="visible"/>
                                      </p:to>
                                    </p:set>
                                    <p:animEffect transition="in" filter="blinds(horizontal)">
                                      <p:cBhvr>
                                        <p:cTn id="48" dur="500"/>
                                        <p:tgtEl>
                                          <p:spTgt spid="62482"/>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62489"/>
                                        </p:tgtEl>
                                        <p:attrNameLst>
                                          <p:attrName>style.visibility</p:attrName>
                                        </p:attrNameLst>
                                      </p:cBhvr>
                                      <p:to>
                                        <p:strVal val="visible"/>
                                      </p:to>
                                    </p:set>
                                    <p:animEffect transition="in" filter="blinds(horizontal)">
                                      <p:cBhvr>
                                        <p:cTn id="52" dur="500"/>
                                        <p:tgtEl>
                                          <p:spTgt spid="624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483"/>
                                        </p:tgtEl>
                                        <p:attrNameLst>
                                          <p:attrName>style.visibility</p:attrName>
                                        </p:attrNameLst>
                                      </p:cBhvr>
                                      <p:to>
                                        <p:strVal val="visible"/>
                                      </p:to>
                                    </p:set>
                                    <p:animEffect transition="in" filter="blinds(horizontal)">
                                      <p:cBhvr>
                                        <p:cTn id="57" dur="500"/>
                                        <p:tgtEl>
                                          <p:spTgt spid="62483"/>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62490"/>
                                        </p:tgtEl>
                                        <p:attrNameLst>
                                          <p:attrName>style.visibility</p:attrName>
                                        </p:attrNameLst>
                                      </p:cBhvr>
                                      <p:to>
                                        <p:strVal val="visible"/>
                                      </p:to>
                                    </p:set>
                                    <p:animEffect transition="in" filter="blinds(horizontal)">
                                      <p:cBhvr>
                                        <p:cTn id="61" dur="500"/>
                                        <p:tgtEl>
                                          <p:spTgt spid="6249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linds(horizontal)">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2477" grpId="0" animBg="1"/>
      <p:bldP spid="62478" grpId="0" animBg="1"/>
      <p:bldP spid="62479" grpId="0" animBg="1"/>
      <p:bldP spid="62480" grpId="0" animBg="1"/>
      <p:bldP spid="62481" grpId="0" animBg="1"/>
      <p:bldP spid="62482" grpId="0" animBg="1"/>
      <p:bldP spid="62484" grpId="0" autoUpdateAnimBg="0"/>
      <p:bldP spid="62485" grpId="0" autoUpdateAnimBg="0"/>
      <p:bldP spid="62486" grpId="0" autoUpdateAnimBg="0"/>
      <p:bldP spid="62487" grpId="0" autoUpdateAnimBg="0"/>
      <p:bldP spid="62488" grpId="0" autoUpdateAnimBg="0"/>
      <p:bldP spid="62489" grpId="0" autoUpdateAnimBg="0"/>
      <p:bldP spid="62490" grpId="0" autoUpdateAnimBg="0"/>
      <p:bldP spid="62483" grpId="0" animBg="1"/>
      <p:bldP spid="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4000" b="1" dirty="0" smtClean="0"/>
              <a:t>Representing </a:t>
            </a:r>
            <a:r>
              <a:rPr lang="en-US" sz="4000" b="1" dirty="0" smtClean="0"/>
              <a:t>Objects</a:t>
            </a:r>
            <a:endParaRPr lang="en-US" sz="4000" b="1" dirty="0" smtClean="0"/>
          </a:p>
        </p:txBody>
      </p:sp>
      <p:sp>
        <p:nvSpPr>
          <p:cNvPr id="7171" name="Rectangle 3"/>
          <p:cNvSpPr>
            <a:spLocks noGrp="1" noChangeArrowheads="1"/>
          </p:cNvSpPr>
          <p:nvPr>
            <p:ph type="body" idx="1"/>
          </p:nvPr>
        </p:nvSpPr>
        <p:spPr/>
        <p:txBody>
          <a:bodyPr>
            <a:normAutofit/>
          </a:bodyPr>
          <a:lstStyle/>
          <a:p>
            <a:pPr marL="0" indent="0" eaLnBrk="1" hangingPunct="1">
              <a:lnSpc>
                <a:spcPct val="90000"/>
              </a:lnSpc>
              <a:buNone/>
            </a:pPr>
            <a:r>
              <a:rPr lang="en-US" sz="2400" dirty="0" smtClean="0"/>
              <a:t>Squares with object type, optionally preceded by "</a:t>
            </a:r>
            <a:r>
              <a:rPr lang="en-US" sz="2400" i="1" dirty="0" smtClean="0"/>
              <a:t>name </a:t>
            </a:r>
            <a:r>
              <a:rPr lang="en-US" sz="2400" dirty="0" smtClean="0"/>
              <a:t>:"</a:t>
            </a:r>
          </a:p>
          <a:p>
            <a:pPr lvl="1" eaLnBrk="1" hangingPunct="1">
              <a:lnSpc>
                <a:spcPct val="90000"/>
              </a:lnSpc>
            </a:pPr>
            <a:r>
              <a:rPr lang="en-US" sz="2000" dirty="0" smtClean="0"/>
              <a:t>write object's name if it clarifies the diagram</a:t>
            </a:r>
          </a:p>
          <a:p>
            <a:pPr lvl="1" eaLnBrk="1" hangingPunct="1">
              <a:lnSpc>
                <a:spcPct val="90000"/>
              </a:lnSpc>
            </a:pPr>
            <a:r>
              <a:rPr lang="en-US" sz="2000" dirty="0" smtClean="0"/>
              <a:t>object's "life line" represented by dashed vert. line</a:t>
            </a:r>
          </a:p>
        </p:txBody>
      </p:sp>
      <p:graphicFrame>
        <p:nvGraphicFramePr>
          <p:cNvPr id="7172" name="Object 4"/>
          <p:cNvGraphicFramePr>
            <a:graphicFrameLocks noChangeAspect="1"/>
          </p:cNvGraphicFramePr>
          <p:nvPr>
            <p:extLst>
              <p:ext uri="{D42A27DB-BD31-4B8C-83A1-F6EECF244321}">
                <p14:modId xmlns:p14="http://schemas.microsoft.com/office/powerpoint/2010/main" val="3994318340"/>
              </p:ext>
            </p:extLst>
          </p:nvPr>
        </p:nvGraphicFramePr>
        <p:xfrm>
          <a:off x="914400" y="2895600"/>
          <a:ext cx="7010400" cy="3627437"/>
        </p:xfrm>
        <a:graphic>
          <a:graphicData uri="http://schemas.openxmlformats.org/presentationml/2006/ole">
            <mc:AlternateContent xmlns:mc="http://schemas.openxmlformats.org/markup-compatibility/2006">
              <mc:Choice xmlns:v="urn:schemas-microsoft-com:vml" Requires="v">
                <p:oleObj spid="_x0000_s1034" name="Bitmap Image" r:id="rId4" imgW="4600000" imgH="2715004" progId="Paint.Picture">
                  <p:embed/>
                </p:oleObj>
              </mc:Choice>
              <mc:Fallback>
                <p:oleObj name="Bitmap Image" r:id="rId4" imgW="4600000" imgH="271500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11552" b="6355"/>
                      <a:stretch>
                        <a:fillRect/>
                      </a:stretch>
                    </p:blipFill>
                    <p:spPr bwMode="auto">
                      <a:xfrm>
                        <a:off x="914400" y="2895600"/>
                        <a:ext cx="7010400"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16917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0" indent="0" eaLnBrk="1" hangingPunct="1">
              <a:lnSpc>
                <a:spcPct val="90000"/>
              </a:lnSpc>
              <a:buNone/>
            </a:pPr>
            <a:r>
              <a:rPr lang="en-US" b="1" dirty="0" smtClean="0">
                <a:solidFill>
                  <a:srgbClr val="1C00EE"/>
                </a:solidFill>
              </a:rPr>
              <a:t>messages</a:t>
            </a:r>
            <a:r>
              <a:rPr lang="en-US" dirty="0" smtClean="0">
                <a:solidFill>
                  <a:srgbClr val="1C00EE"/>
                </a:solidFill>
              </a:rPr>
              <a:t> </a:t>
            </a:r>
            <a:r>
              <a:rPr lang="en-US" dirty="0" smtClean="0"/>
              <a:t>(method calls) indicated by arrow to other object</a:t>
            </a:r>
          </a:p>
          <a:p>
            <a:pPr lvl="1" eaLnBrk="1" hangingPunct="1">
              <a:lnSpc>
                <a:spcPct val="90000"/>
              </a:lnSpc>
            </a:pPr>
            <a:r>
              <a:rPr lang="en-US" dirty="0" smtClean="0"/>
              <a:t>write message name and arguments above arrow</a:t>
            </a:r>
          </a:p>
        </p:txBody>
      </p:sp>
      <p:graphicFrame>
        <p:nvGraphicFramePr>
          <p:cNvPr id="8195" name="Object 3"/>
          <p:cNvGraphicFramePr>
            <a:graphicFrameLocks noChangeAspect="1"/>
          </p:cNvGraphicFramePr>
          <p:nvPr>
            <p:extLst>
              <p:ext uri="{D42A27DB-BD31-4B8C-83A1-F6EECF244321}">
                <p14:modId xmlns:p14="http://schemas.microsoft.com/office/powerpoint/2010/main" val="1576279747"/>
              </p:ext>
            </p:extLst>
          </p:nvPr>
        </p:nvGraphicFramePr>
        <p:xfrm>
          <a:off x="1828800" y="3352800"/>
          <a:ext cx="5638800" cy="2667000"/>
        </p:xfrm>
        <a:graphic>
          <a:graphicData uri="http://schemas.openxmlformats.org/presentationml/2006/ole">
            <mc:AlternateContent xmlns:mc="http://schemas.openxmlformats.org/markup-compatibility/2006">
              <mc:Choice xmlns:v="urn:schemas-microsoft-com:vml" Requires="v">
                <p:oleObj spid="_x0000_s2058" name="Bitmap Image" r:id="rId4" imgW="4191585" imgH="2257740" progId="Paint.Picture">
                  <p:embed/>
                </p:oleObj>
              </mc:Choice>
              <mc:Fallback>
                <p:oleObj name="Bitmap Image" r:id="rId4" imgW="4191585" imgH="225774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3888" t="28893" r="5882" b="12006"/>
                      <a:stretch>
                        <a:fillRect/>
                      </a:stretch>
                    </p:blipFill>
                    <p:spPr bwMode="auto">
                      <a:xfrm>
                        <a:off x="1828800" y="3352800"/>
                        <a:ext cx="5638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p:cNvSpPr>
            <a:spLocks noGrp="1" noChangeArrowheads="1"/>
          </p:cNvSpPr>
          <p:nvPr>
            <p:ph type="title"/>
          </p:nvPr>
        </p:nvSpPr>
        <p:spPr/>
        <p:txBody>
          <a:bodyPr>
            <a:normAutofit/>
          </a:bodyPr>
          <a:lstStyle/>
          <a:p>
            <a:pPr eaLnBrk="1" hangingPunct="1"/>
            <a:r>
              <a:rPr lang="en-US" sz="4000" b="1" dirty="0" smtClean="0"/>
              <a:t>Messages </a:t>
            </a:r>
            <a:r>
              <a:rPr lang="en-US" sz="4000" b="1" dirty="0" smtClean="0"/>
              <a:t>Between Objects</a:t>
            </a:r>
            <a:endParaRPr lang="en-US" sz="4000" b="1" dirty="0" smtClean="0"/>
          </a:p>
        </p:txBody>
      </p:sp>
    </p:spTree>
    <p:extLst>
      <p:ext uri="{BB962C8B-B14F-4D97-AF65-F5344CB8AC3E}">
        <p14:creationId xmlns:p14="http://schemas.microsoft.com/office/powerpoint/2010/main" val="1429163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4000" b="1" dirty="0" smtClean="0"/>
              <a:t>Messages, continued</a:t>
            </a:r>
          </a:p>
        </p:txBody>
      </p:sp>
      <p:sp>
        <p:nvSpPr>
          <p:cNvPr id="9219" name="Rectangle 3"/>
          <p:cNvSpPr>
            <a:spLocks noGrp="1" noChangeArrowheads="1"/>
          </p:cNvSpPr>
          <p:nvPr>
            <p:ph type="body" idx="1"/>
          </p:nvPr>
        </p:nvSpPr>
        <p:spPr>
          <a:xfrm>
            <a:off x="457200" y="1447800"/>
            <a:ext cx="8229600" cy="4678363"/>
          </a:xfrm>
        </p:spPr>
        <p:txBody>
          <a:bodyPr>
            <a:normAutofit/>
          </a:bodyPr>
          <a:lstStyle/>
          <a:p>
            <a:pPr marL="0" indent="0" eaLnBrk="1" hangingPunct="1">
              <a:lnSpc>
                <a:spcPct val="90000"/>
              </a:lnSpc>
              <a:buNone/>
            </a:pPr>
            <a:r>
              <a:rPr lang="en-US" sz="2400" b="1" dirty="0" smtClean="0">
                <a:solidFill>
                  <a:srgbClr val="3333FF"/>
                </a:solidFill>
              </a:rPr>
              <a:t>messages</a:t>
            </a:r>
            <a:r>
              <a:rPr lang="en-US" sz="2400" dirty="0" smtClean="0"/>
              <a:t> (method calls) indicated by arrow to other object</a:t>
            </a:r>
          </a:p>
          <a:p>
            <a:pPr lvl="1" eaLnBrk="1" hangingPunct="1">
              <a:lnSpc>
                <a:spcPct val="90000"/>
              </a:lnSpc>
            </a:pPr>
            <a:r>
              <a:rPr lang="en-US" sz="2400" dirty="0" smtClean="0"/>
              <a:t>dashed arrow back indicates return</a:t>
            </a:r>
          </a:p>
          <a:p>
            <a:pPr lvl="1" eaLnBrk="1" hangingPunct="1">
              <a:lnSpc>
                <a:spcPct val="90000"/>
              </a:lnSpc>
            </a:pPr>
            <a:r>
              <a:rPr lang="en-US" sz="2400" dirty="0" smtClean="0"/>
              <a:t>different arrowheads for normal / concurrent (asynchronous) calls</a:t>
            </a:r>
          </a:p>
          <a:p>
            <a:pPr eaLnBrk="1" hangingPunct="1">
              <a:lnSpc>
                <a:spcPct val="90000"/>
              </a:lnSpc>
            </a:pPr>
            <a:endParaRPr lang="en-US" sz="2400" dirty="0" smtClean="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004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7465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4000" b="1" dirty="0" smtClean="0"/>
              <a:t>Lifetime of objects</a:t>
            </a:r>
          </a:p>
        </p:txBody>
      </p:sp>
      <p:sp>
        <p:nvSpPr>
          <p:cNvPr id="10243" name="Rectangle 3"/>
          <p:cNvSpPr>
            <a:spLocks noGrp="1" noChangeArrowheads="1"/>
          </p:cNvSpPr>
          <p:nvPr>
            <p:ph type="body" idx="1"/>
          </p:nvPr>
        </p:nvSpPr>
        <p:spPr>
          <a:xfrm>
            <a:off x="152400" y="1295400"/>
            <a:ext cx="4645025" cy="5181600"/>
          </a:xfrm>
        </p:spPr>
        <p:txBody>
          <a:bodyPr>
            <a:noAutofit/>
          </a:bodyPr>
          <a:lstStyle/>
          <a:p>
            <a:pPr marL="0" indent="0" eaLnBrk="1" hangingPunct="1">
              <a:buNone/>
            </a:pPr>
            <a:r>
              <a:rPr lang="en-US" sz="2400" b="1" i="1" dirty="0" smtClean="0">
                <a:solidFill>
                  <a:srgbClr val="3333FF"/>
                </a:solidFill>
              </a:rPr>
              <a:t>creation</a:t>
            </a:r>
            <a:r>
              <a:rPr lang="en-US" sz="2400" dirty="0" smtClean="0">
                <a:solidFill>
                  <a:srgbClr val="3333FF"/>
                </a:solidFill>
              </a:rPr>
              <a:t>:  </a:t>
            </a:r>
            <a:r>
              <a:rPr lang="en-US" sz="2400" dirty="0" smtClean="0"/>
              <a:t>arrow with 'new' written above it</a:t>
            </a:r>
          </a:p>
          <a:p>
            <a:pPr lvl="1" eaLnBrk="1" hangingPunct="1"/>
            <a:r>
              <a:rPr lang="en-US" sz="2400" dirty="0" smtClean="0"/>
              <a:t>notice that an object created after the start of the scenario appears lower than the </a:t>
            </a:r>
            <a:r>
              <a:rPr lang="en-US" sz="2400" dirty="0" smtClean="0"/>
              <a:t>others</a:t>
            </a:r>
            <a:endParaRPr lang="en-US" sz="2400" dirty="0" smtClean="0"/>
          </a:p>
          <a:p>
            <a:pPr lvl="1" eaLnBrk="1" hangingPunct="1"/>
            <a:endParaRPr lang="en-US" sz="2400" dirty="0" smtClean="0"/>
          </a:p>
          <a:p>
            <a:pPr marL="0" indent="0" eaLnBrk="1" hangingPunct="1">
              <a:buNone/>
            </a:pPr>
            <a:r>
              <a:rPr lang="en-US" sz="2400" b="1" i="1" dirty="0" smtClean="0">
                <a:solidFill>
                  <a:srgbClr val="3333FF"/>
                </a:solidFill>
              </a:rPr>
              <a:t>deletion</a:t>
            </a:r>
            <a:r>
              <a:rPr lang="en-US" sz="2400" dirty="0" smtClean="0"/>
              <a:t>: an X at bottom of object's lifeline</a:t>
            </a:r>
          </a:p>
          <a:p>
            <a:pPr lvl="1" eaLnBrk="1" hangingPunct="1"/>
            <a:r>
              <a:rPr lang="en-US" sz="2400" dirty="0" smtClean="0"/>
              <a:t>Java doesn't explicitly delete objects; they fall out of scope and are garbage-collected</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47800"/>
            <a:ext cx="411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59567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625</Words>
  <Application>Microsoft Office PowerPoint</Application>
  <PresentationFormat>On-screen Show (4:3)</PresentationFormat>
  <Paragraphs>108</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Office Theme</vt:lpstr>
      <vt:lpstr>Bitmap Image</vt:lpstr>
      <vt:lpstr>Microsoft Visio Drawing</vt:lpstr>
      <vt:lpstr>Sequence Diagram Tutorial</vt:lpstr>
      <vt:lpstr>Use Cases and Scenarios</vt:lpstr>
      <vt:lpstr>UML Sequence Diagrams</vt:lpstr>
      <vt:lpstr>Sequence Diagram Key Parts</vt:lpstr>
      <vt:lpstr>Sequence Diagram (make a phone call)</vt:lpstr>
      <vt:lpstr>Representing Objects</vt:lpstr>
      <vt:lpstr>Messages Between Objects</vt:lpstr>
      <vt:lpstr>Messages, continued</vt:lpstr>
      <vt:lpstr>Lifetime of objects</vt:lpstr>
      <vt:lpstr>Indicating method calls</vt:lpstr>
      <vt:lpstr>Selection and loops</vt:lpstr>
      <vt:lpstr>Sequence diagram from use case scenario</vt:lpstr>
      <vt:lpstr>Why not just code it?</vt:lpstr>
      <vt:lpstr>Sequence Diagram Exercise</vt:lpstr>
      <vt:lpstr>Poker sequence diagram</vt:lpstr>
      <vt:lpstr>Sequence Diagram Question</vt:lpstr>
      <vt:lpstr>Poker Sequence Diagram 2</vt:lpstr>
    </vt:vector>
  </TitlesOfParts>
  <Company>Pace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 Tutorial</dc:title>
  <dc:creator>Frank</dc:creator>
  <cp:lastModifiedBy>Frank</cp:lastModifiedBy>
  <cp:revision>15</cp:revision>
  <dcterms:created xsi:type="dcterms:W3CDTF">2013-03-23T14:43:35Z</dcterms:created>
  <dcterms:modified xsi:type="dcterms:W3CDTF">2013-03-23T17:45:01Z</dcterms:modified>
</cp:coreProperties>
</file>