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2A73-E0E3-4E0A-AE86-513DB1FACBD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47EA-20F9-46BC-9F02-D4CAF22D3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ystal.uta.edu/~gopikrishnav/" TargetMode="External"/><Relationship Id="rId2" Type="http://schemas.openxmlformats.org/officeDocument/2006/relationships/hyperlink" Target="http://crystal.uta.edu/~gopikrishnav/classes/2021/fall/4308_536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vamsikrishna.gopikrishna@uta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uta.instructure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4308: Artificial Intelligence</a:t>
            </a:r>
            <a:br>
              <a:rPr lang="en-US" dirty="0"/>
            </a:br>
            <a:r>
              <a:rPr lang="en-US" dirty="0"/>
              <a:t>CSE 5360: Artificial Intelligence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Vamsikrishna Gopikrishna</a:t>
            </a:r>
            <a:r>
              <a:rPr lang="en-US" smtClean="0"/>
              <a:t>, Ph</a:t>
            </a:r>
            <a:r>
              <a:rPr lang="en-US" smtClean="0"/>
              <a:t>.D.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http://crystal.uta.edu/~</a:t>
            </a:r>
            <a:r>
              <a:rPr lang="en-US" dirty="0" smtClean="0">
                <a:hlinkClick r:id="rId2"/>
              </a:rPr>
              <a:t>gopikrishnav/classes/2021/fall/4308_5360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/>
              <a:t>Too Long?: Try </a:t>
            </a:r>
            <a:r>
              <a:rPr lang="en-US" dirty="0">
                <a:hlinkClick r:id="rId3"/>
              </a:rPr>
              <a:t>http://crystal.uta.edu/~gopikrishnav </a:t>
            </a:r>
            <a:r>
              <a:rPr lang="en-US" dirty="0"/>
              <a:t>Textbook: Artificial Intelligence: A Modern Approach (4</a:t>
            </a:r>
            <a:r>
              <a:rPr lang="en-US" baseline="30000" dirty="0"/>
              <a:t>th</a:t>
            </a:r>
            <a:r>
              <a:rPr lang="en-US" dirty="0"/>
              <a:t> Edition) – Stuart Russel, Peter </a:t>
            </a:r>
            <a:r>
              <a:rPr lang="en-US" dirty="0" err="1"/>
              <a:t>Norvig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 2</a:t>
            </a:r>
            <a:r>
              <a:rPr lang="en-US" baseline="30000" dirty="0"/>
              <a:t>nd</a:t>
            </a:r>
            <a:r>
              <a:rPr lang="en-US" dirty="0"/>
              <a:t> Edition is also OK</a:t>
            </a:r>
          </a:p>
          <a:p>
            <a:r>
              <a:rPr lang="en-US" dirty="0"/>
              <a:t>Instructor: Vamsikrishna Gopikrishna</a:t>
            </a:r>
          </a:p>
          <a:p>
            <a:pPr lvl="1"/>
            <a:r>
              <a:rPr lang="en-US" dirty="0"/>
              <a:t>PhD (CS), UTA (2016); MS (CE), UTA (2008); BE (CSE), Anna Univ. (2006)</a:t>
            </a:r>
          </a:p>
          <a:p>
            <a:pPr lvl="1"/>
            <a:r>
              <a:rPr lang="en-US" dirty="0"/>
              <a:t>Research Areas: Pattern Recognition, Neural Networks, Computer Vision,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Office Hours </a:t>
            </a:r>
          </a:p>
          <a:p>
            <a:pPr lvl="1"/>
            <a:r>
              <a:rPr lang="en-US" dirty="0"/>
              <a:t>Tue, Thu: </a:t>
            </a:r>
          </a:p>
          <a:p>
            <a:pPr lvl="2"/>
            <a:r>
              <a:rPr lang="en-US" dirty="0" smtClean="0"/>
              <a:t>1</a:t>
            </a:r>
            <a:r>
              <a:rPr lang="en-US" dirty="0" smtClean="0"/>
              <a:t>:30 </a:t>
            </a:r>
            <a:r>
              <a:rPr lang="en-US" dirty="0"/>
              <a:t>PM to </a:t>
            </a:r>
            <a:r>
              <a:rPr lang="en-US" dirty="0" smtClean="0"/>
              <a:t>3:00 </a:t>
            </a:r>
            <a:r>
              <a:rPr lang="en-US" dirty="0"/>
              <a:t>PM in ERB 553</a:t>
            </a:r>
          </a:p>
          <a:p>
            <a:pPr lvl="1"/>
            <a:r>
              <a:rPr lang="en-US" dirty="0"/>
              <a:t>Want to meet over TEAMS instead. Follow link on canvas to get to the Meeting room.</a:t>
            </a:r>
          </a:p>
          <a:p>
            <a:pPr lvl="1"/>
            <a:r>
              <a:rPr lang="en-US" dirty="0"/>
              <a:t>Can’t make it?: email me for an appointment or just message me on teams</a:t>
            </a:r>
          </a:p>
          <a:p>
            <a:r>
              <a:rPr lang="en-US" dirty="0"/>
              <a:t>Contact Email </a:t>
            </a:r>
          </a:p>
          <a:p>
            <a:pPr lvl="1"/>
            <a:r>
              <a:rPr lang="en-US" dirty="0">
                <a:hlinkClick r:id="rId2"/>
              </a:rPr>
              <a:t>vamsikrishna.gopikrishna@uta.edu</a:t>
            </a:r>
            <a:endParaRPr lang="en-US" dirty="0"/>
          </a:p>
          <a:p>
            <a:pPr lvl="1"/>
            <a:r>
              <a:rPr lang="en-US" dirty="0"/>
              <a:t>Make sure to put CSE4308-001, </a:t>
            </a:r>
            <a:r>
              <a:rPr lang="en-US" dirty="0" smtClean="0"/>
              <a:t>CSE4308-003, CSE4308-004, </a:t>
            </a:r>
            <a:r>
              <a:rPr lang="en-US" dirty="0"/>
              <a:t>CSE5360-001, </a:t>
            </a:r>
            <a:r>
              <a:rPr lang="en-US" dirty="0" smtClean="0"/>
              <a:t>CSE5360-003, CSE5360-004 </a:t>
            </a:r>
            <a:r>
              <a:rPr lang="en-US" dirty="0"/>
              <a:t>in the subject line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 Both Programming and Written Tasks</a:t>
            </a:r>
          </a:p>
          <a:p>
            <a:pPr lvl="2"/>
            <a:r>
              <a:rPr lang="en-US" dirty="0"/>
              <a:t>Submitted through canvas (</a:t>
            </a:r>
            <a:r>
              <a:rPr lang="en-US" dirty="0" smtClean="0">
                <a:hlinkClick r:id="rId2" action="ppaction://hlinkfile"/>
              </a:rPr>
              <a:t>uta.instructure.com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All assignments must be electronically submitted</a:t>
            </a:r>
          </a:p>
          <a:p>
            <a:pPr lvl="2"/>
            <a:r>
              <a:rPr lang="en-US" dirty="0"/>
              <a:t>Make sure text is legible on written tasks</a:t>
            </a:r>
          </a:p>
          <a:p>
            <a:pPr lvl="2"/>
            <a:r>
              <a:rPr lang="en-US" dirty="0"/>
              <a:t>Programming tasks must be coded in base versions of C, C++, Java, Python 2 or Python 3 (No additional packages or APIs unless cleared with instructor/TA first)</a:t>
            </a:r>
          </a:p>
          <a:p>
            <a:pPr lvl="2"/>
            <a:r>
              <a:rPr lang="en-US" dirty="0"/>
              <a:t>Recommendation: Try and make sure your code runs on omega for ease of testing/evaluation (not required for full credit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Late submissions will be penalized 5% of </a:t>
            </a:r>
            <a:r>
              <a:rPr lang="en-US" dirty="0" err="1" smtClean="0"/>
              <a:t>assmt</a:t>
            </a:r>
            <a:r>
              <a:rPr lang="en-US" dirty="0" smtClean="0"/>
              <a:t> credit for every hour late</a:t>
            </a:r>
          </a:p>
          <a:p>
            <a:pPr lvl="2"/>
            <a:r>
              <a:rPr lang="en-US" dirty="0" smtClean="0"/>
              <a:t>Some assignments will not allow late submissions (will be notified in class)</a:t>
            </a:r>
            <a:endParaRPr lang="en-US" dirty="0"/>
          </a:p>
          <a:p>
            <a:pPr lvl="1"/>
            <a:r>
              <a:rPr lang="en-US" dirty="0"/>
              <a:t>Any additional instructions will be provided in assignments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8636-5ED7-4FE2-9619-7DB5A6C9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72BD-C69B-4082-BE2B-5A36130A5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</a:t>
            </a:r>
          </a:p>
          <a:p>
            <a:pPr lvl="1"/>
            <a:r>
              <a:rPr lang="en-US" dirty="0" smtClean="0"/>
              <a:t>Lectures till 09/08 are at 50% attendance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lecture </a:t>
            </a:r>
            <a:r>
              <a:rPr lang="en-US" dirty="0" smtClean="0"/>
              <a:t>attendance (taken for lectures after census date) </a:t>
            </a:r>
            <a:r>
              <a:rPr lang="en-US" dirty="0"/>
              <a:t>forms 5% of your final grade.</a:t>
            </a:r>
          </a:p>
          <a:p>
            <a:pPr lvl="1"/>
            <a:r>
              <a:rPr lang="en-US" dirty="0"/>
              <a:t>At random points during the lecture, in class quizzes will be conducted. These quizzes will be 5% of your final grade.</a:t>
            </a:r>
          </a:p>
        </p:txBody>
      </p:sp>
    </p:spTree>
    <p:extLst>
      <p:ext uri="{BB962C8B-B14F-4D97-AF65-F5344CB8AC3E}">
        <p14:creationId xmlns:p14="http://schemas.microsoft.com/office/powerpoint/2010/main" val="329238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Cumulative Final!</a:t>
            </a:r>
          </a:p>
          <a:p>
            <a:pPr lvl="1"/>
            <a:r>
              <a:rPr lang="en-US" dirty="0" smtClean="0"/>
              <a:t>Three </a:t>
            </a:r>
            <a:r>
              <a:rPr lang="en-US" dirty="0"/>
              <a:t>Exams covering roughly </a:t>
            </a:r>
            <a:r>
              <a:rPr lang="en-US" dirty="0" smtClean="0"/>
              <a:t>1/3 </a:t>
            </a:r>
            <a:r>
              <a:rPr lang="en-US" dirty="0"/>
              <a:t>of class material</a:t>
            </a:r>
          </a:p>
          <a:p>
            <a:r>
              <a:rPr lang="en-US" dirty="0"/>
              <a:t>Final grade is combination of exams (</a:t>
            </a:r>
            <a:r>
              <a:rPr lang="en-US" dirty="0" smtClean="0"/>
              <a:t>20% </a:t>
            </a:r>
            <a:r>
              <a:rPr lang="en-US" dirty="0"/>
              <a:t>each), assignments </a:t>
            </a:r>
            <a:r>
              <a:rPr lang="en-US" dirty="0" smtClean="0"/>
              <a:t>(30</a:t>
            </a:r>
            <a:r>
              <a:rPr lang="en-US" dirty="0"/>
              <a:t>%), attendance(5%) and in class quizzes (5%)</a:t>
            </a:r>
          </a:p>
          <a:p>
            <a:r>
              <a:rPr lang="en-US" dirty="0"/>
              <a:t>Assignment 0 </a:t>
            </a:r>
            <a:r>
              <a:rPr lang="en-US" dirty="0" smtClean="0"/>
              <a:t>has already been posted!!</a:t>
            </a:r>
            <a:endParaRPr lang="en-US" dirty="0"/>
          </a:p>
          <a:p>
            <a:pPr lvl="1"/>
            <a:r>
              <a:rPr lang="en-US" dirty="0"/>
              <a:t>Don’t worry, It is a form acknowledging class policies</a:t>
            </a:r>
          </a:p>
          <a:p>
            <a:pPr lvl="1"/>
            <a:r>
              <a:rPr lang="en-US" dirty="0"/>
              <a:t>Make sure you have Canvas ASAP.</a:t>
            </a:r>
          </a:p>
          <a:p>
            <a:pPr lvl="1"/>
            <a:r>
              <a:rPr lang="en-US" dirty="0"/>
              <a:t>Recommended: Check omega access too (You need to use UTA VPN for this).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CSE 4308: Artificial Intelligence CSE 5360: Artificial Intelligence I</vt:lpstr>
      <vt:lpstr>Welcome to the Course</vt:lpstr>
      <vt:lpstr>Welcome to the Course</vt:lpstr>
      <vt:lpstr>Welcome to the Course</vt:lpstr>
      <vt:lpstr>Welcome to the Course</vt:lpstr>
      <vt:lpstr>Welcome to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5360: Artificial Intelligence I</dc:title>
  <dc:creator>Vamsi</dc:creator>
  <cp:lastModifiedBy>Gopikrishna, Vamsikrishna</cp:lastModifiedBy>
  <cp:revision>60</cp:revision>
  <dcterms:created xsi:type="dcterms:W3CDTF">2015-08-27T03:49:17Z</dcterms:created>
  <dcterms:modified xsi:type="dcterms:W3CDTF">2021-08-24T22:27:39Z</dcterms:modified>
</cp:coreProperties>
</file>