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3"/>
    <p:restoredTop sz="93089" autoAdjust="0"/>
  </p:normalViewPr>
  <p:slideViewPr>
    <p:cSldViewPr snapToGrid="0" snapToObjects="1">
      <p:cViewPr>
        <p:scale>
          <a:sx n="150" d="100"/>
          <a:sy n="150" d="100"/>
        </p:scale>
        <p:origin x="-13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3319BA3-1BAC-C443-B08C-A07CC2D55831}" type="datetimeFigureOut">
              <a:rPr kumimoji="1" lang="zh-CN" altLang="en-US" smtClean="0"/>
              <a:t>2020/1/8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7B96F37-F9D3-4544-970B-F3E9D566450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3319BA3-1BAC-C443-B08C-A07CC2D55831}" type="datetimeFigureOut">
              <a:rPr kumimoji="1" lang="zh-CN" altLang="en-US" smtClean="0"/>
              <a:t>2020/1/8</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7B96F37-F9D3-4544-970B-F3E9D5664508}" type="slidenum">
              <a:rPr kumimoji="1" lang="zh-CN" altLang="en-US" smtClean="0"/>
              <a:t>‹#›</a:t>
            </a:fld>
            <a:endParaRPr kumimoji="1" lang="zh-CN" altLang="en-US"/>
          </a:p>
        </p:txBody>
      </p:sp>
    </p:spTree>
    <p:extLst>
      <p:ext uri="{BB962C8B-B14F-4D97-AF65-F5344CB8AC3E}">
        <p14:creationId xmlns:p14="http://schemas.microsoft.com/office/powerpoint/2010/main" val="1073314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24EEDFB8-E8D1-467C-B72E-0D62AC66D2F7}"/>
              </a:ext>
            </a:extLst>
          </p:cNvPr>
          <p:cNvPicPr>
            <a:picLocks noChangeAspect="1"/>
          </p:cNvPicPr>
          <p:nvPr/>
        </p:nvPicPr>
        <p:blipFill rotWithShape="1">
          <a:blip r:embed="rId2"/>
          <a:srcRect l="18558"/>
          <a:stretch/>
        </p:blipFill>
        <p:spPr>
          <a:xfrm>
            <a:off x="4894268" y="8880365"/>
            <a:ext cx="1967379" cy="1000570"/>
          </a:xfrm>
          <a:prstGeom prst="rect">
            <a:avLst/>
          </a:prstGeom>
        </p:spPr>
      </p:pic>
      <p:pic>
        <p:nvPicPr>
          <p:cNvPr id="35" name="图片 34">
            <a:extLst>
              <a:ext uri="{FF2B5EF4-FFF2-40B4-BE49-F238E27FC236}">
                <a16:creationId xmlns:a16="http://schemas.microsoft.com/office/drawing/2014/main" id="{C952A045-CD2C-47BE-8923-7FF90BEBCA74}"/>
              </a:ext>
            </a:extLst>
          </p:cNvPr>
          <p:cNvPicPr>
            <a:picLocks noChangeAspect="1"/>
          </p:cNvPicPr>
          <p:nvPr/>
        </p:nvPicPr>
        <p:blipFill>
          <a:blip r:embed="rId3"/>
          <a:stretch>
            <a:fillRect/>
          </a:stretch>
        </p:blipFill>
        <p:spPr>
          <a:xfrm>
            <a:off x="45125" y="7460991"/>
            <a:ext cx="2172789" cy="1243274"/>
          </a:xfrm>
          <a:prstGeom prst="rect">
            <a:avLst/>
          </a:prstGeom>
        </p:spPr>
      </p:pic>
      <p:pic>
        <p:nvPicPr>
          <p:cNvPr id="2" name="图片 1">
            <a:extLst>
              <a:ext uri="{FF2B5EF4-FFF2-40B4-BE49-F238E27FC236}">
                <a16:creationId xmlns:a16="http://schemas.microsoft.com/office/drawing/2014/main" id="{2C5BD76B-D824-4F7A-9DF7-58C742F35CA6}"/>
              </a:ext>
            </a:extLst>
          </p:cNvPr>
          <p:cNvPicPr>
            <a:picLocks noChangeAspect="1"/>
          </p:cNvPicPr>
          <p:nvPr/>
        </p:nvPicPr>
        <p:blipFill>
          <a:blip r:embed="rId4"/>
          <a:stretch>
            <a:fillRect/>
          </a:stretch>
        </p:blipFill>
        <p:spPr>
          <a:xfrm>
            <a:off x="-4570" y="1223974"/>
            <a:ext cx="2341447" cy="1183235"/>
          </a:xfrm>
          <a:prstGeom prst="rect">
            <a:avLst/>
          </a:prstGeom>
        </p:spPr>
      </p:pic>
      <p:pic>
        <p:nvPicPr>
          <p:cNvPr id="12" name="图片 11"/>
          <p:cNvPicPr>
            <a:picLocks noChangeAspect="1"/>
          </p:cNvPicPr>
          <p:nvPr/>
        </p:nvPicPr>
        <p:blipFill rotWithShape="1">
          <a:blip r:embed="rId5"/>
          <a:srcRect t="7951"/>
          <a:stretch/>
        </p:blipFill>
        <p:spPr>
          <a:xfrm>
            <a:off x="34014" y="4707081"/>
            <a:ext cx="2319130" cy="1594536"/>
          </a:xfrm>
          <a:prstGeom prst="rect">
            <a:avLst/>
          </a:prstGeom>
        </p:spPr>
      </p:pic>
      <p:pic>
        <p:nvPicPr>
          <p:cNvPr id="9" name="图片 8"/>
          <p:cNvPicPr>
            <a:picLocks noChangeAspect="1"/>
          </p:cNvPicPr>
          <p:nvPr/>
        </p:nvPicPr>
        <p:blipFill rotWithShape="1">
          <a:blip r:embed="rId6"/>
          <a:srcRect l="2264" r="16803" b="2703"/>
          <a:stretch/>
        </p:blipFill>
        <p:spPr>
          <a:xfrm>
            <a:off x="-2453" y="-2942"/>
            <a:ext cx="2102186" cy="1201561"/>
          </a:xfrm>
          <a:prstGeom prst="rect">
            <a:avLst/>
          </a:prstGeom>
        </p:spPr>
      </p:pic>
      <p:sp>
        <p:nvSpPr>
          <p:cNvPr id="11" name="文本框 10"/>
          <p:cNvSpPr txBox="1"/>
          <p:nvPr/>
        </p:nvSpPr>
        <p:spPr>
          <a:xfrm>
            <a:off x="-4570" y="6264189"/>
            <a:ext cx="2377926" cy="553998"/>
          </a:xfrm>
          <a:prstGeom prst="rect">
            <a:avLst/>
          </a:prstGeom>
          <a:noFill/>
        </p:spPr>
        <p:txBody>
          <a:bodyPr wrap="square" rtlCol="0">
            <a:spAutoFit/>
          </a:bodyPr>
          <a:lstStyle/>
          <a:p>
            <a:r>
              <a:rPr lang="en-US" altLang="zh-CN" sz="500" dirty="0">
                <a:solidFill>
                  <a:srgbClr val="FF0000"/>
                </a:solidFill>
                <a:ea typeface="楷体_GB2312" pitchFamily="49" charset="-122"/>
              </a:rPr>
              <a:t>Deadlock </a:t>
            </a:r>
            <a:r>
              <a:rPr lang="zh-CN" altLang="en-US" sz="500" dirty="0">
                <a:solidFill>
                  <a:srgbClr val="FF0000"/>
                </a:solidFill>
                <a:ea typeface="楷体_GB2312" pitchFamily="49" charset="-122"/>
              </a:rPr>
              <a:t>：</a:t>
            </a:r>
            <a:r>
              <a:rPr lang="en-US" altLang="zh-CN" sz="500" b="0" dirty="0">
                <a:solidFill>
                  <a:srgbClr val="0000FF"/>
                </a:solidFill>
              </a:rPr>
              <a:t>A set of blocked processes each holding a resource and waiting to acquire a resource held by another process in the set.</a:t>
            </a:r>
          </a:p>
          <a:p>
            <a:r>
              <a:rPr kumimoji="1" lang="en-US" altLang="zh-CN" sz="500" dirty="0"/>
              <a:t>Deadlock</a:t>
            </a:r>
            <a:r>
              <a:rPr kumimoji="1" lang="zh-CN" altLang="en-US" sz="500" dirty="0"/>
              <a:t>的条件</a:t>
            </a:r>
            <a:r>
              <a:rPr kumimoji="1" lang="en-US" altLang="zh-CN" sz="500" dirty="0"/>
              <a:t>: </a:t>
            </a:r>
            <a:r>
              <a:rPr kumimoji="1" lang="en-US" altLang="zh-CN" sz="500" dirty="0">
                <a:solidFill>
                  <a:srgbClr val="FF0000"/>
                </a:solidFill>
              </a:rPr>
              <a:t>Mutual Exclusion, Hold and wait, No preemption, Circular wait</a:t>
            </a:r>
          </a:p>
          <a:p>
            <a:r>
              <a:rPr lang="zh-CN" altLang="en-US" sz="500" b="0" dirty="0">
                <a:solidFill>
                  <a:srgbClr val="FF0000"/>
                </a:solidFill>
                <a:sym typeface="Symbol" pitchFamily="18" charset="2"/>
              </a:rPr>
              <a:t>死锁定理</a:t>
            </a:r>
            <a:r>
              <a:rPr lang="zh-CN" altLang="en-US" sz="500" b="0" dirty="0">
                <a:sym typeface="Symbol" pitchFamily="18" charset="2"/>
              </a:rPr>
              <a:t>：</a:t>
            </a:r>
            <a:r>
              <a:rPr lang="en-US" altLang="zh-CN" sz="500" b="0" dirty="0">
                <a:sym typeface="Symbol" pitchFamily="18" charset="2"/>
              </a:rPr>
              <a:t>S</a:t>
            </a:r>
            <a:r>
              <a:rPr lang="zh-CN" altLang="en-US" sz="500" b="0" dirty="0">
                <a:sym typeface="Symbol" pitchFamily="18" charset="2"/>
              </a:rPr>
              <a:t>为死锁状态的充分条件是：尚且仅当</a:t>
            </a:r>
            <a:r>
              <a:rPr lang="en-US" altLang="zh-CN" sz="500" b="0" dirty="0">
                <a:sym typeface="Symbol" pitchFamily="18" charset="2"/>
              </a:rPr>
              <a:t>S</a:t>
            </a:r>
            <a:r>
              <a:rPr lang="zh-CN" altLang="en-US" sz="500" b="0" dirty="0">
                <a:sym typeface="Symbol" pitchFamily="18" charset="2"/>
              </a:rPr>
              <a:t>状态的资源分配图是不可完全简化的。</a:t>
            </a:r>
            <a:r>
              <a:rPr lang="en-US" altLang="zh-CN" sz="500" b="0" dirty="0">
                <a:solidFill>
                  <a:srgbClr val="FF0000"/>
                </a:solidFill>
                <a:sym typeface="Symbol" pitchFamily="18" charset="2"/>
              </a:rPr>
              <a:t>If graph contains a cycle</a:t>
            </a:r>
            <a:r>
              <a:rPr lang="en-US" altLang="zh-CN" sz="500" b="0" dirty="0">
                <a:sym typeface="Symbol" pitchFamily="18" charset="2"/>
              </a:rPr>
              <a:t>   if only </a:t>
            </a:r>
            <a:r>
              <a:rPr lang="en-US" altLang="zh-CN" sz="500" b="0" dirty="0">
                <a:solidFill>
                  <a:srgbClr val="FF0000"/>
                </a:solidFill>
                <a:sym typeface="Symbol" pitchFamily="18" charset="2"/>
              </a:rPr>
              <a:t>one instance</a:t>
            </a:r>
            <a:r>
              <a:rPr lang="en-US" altLang="zh-CN" sz="500" b="0" dirty="0">
                <a:sym typeface="Symbol" pitchFamily="18" charset="2"/>
              </a:rPr>
              <a:t> per resource type, then deadlock;      if </a:t>
            </a:r>
            <a:r>
              <a:rPr lang="en-US" altLang="zh-CN" sz="500" b="0" dirty="0">
                <a:solidFill>
                  <a:srgbClr val="FF0000"/>
                </a:solidFill>
                <a:sym typeface="Symbol" pitchFamily="18" charset="2"/>
              </a:rPr>
              <a:t>several instances</a:t>
            </a:r>
            <a:r>
              <a:rPr lang="en-US" altLang="zh-CN" sz="500" b="0" dirty="0">
                <a:sym typeface="Symbol" pitchFamily="18" charset="2"/>
              </a:rPr>
              <a:t> per resource type, </a:t>
            </a:r>
            <a:r>
              <a:rPr lang="en-US" altLang="zh-CN" sz="500" b="0" dirty="0">
                <a:solidFill>
                  <a:srgbClr val="FF0000"/>
                </a:solidFill>
                <a:sym typeface="Symbol" pitchFamily="18" charset="2"/>
              </a:rPr>
              <a:t>possibility</a:t>
            </a:r>
            <a:r>
              <a:rPr lang="en-US" altLang="zh-CN" sz="500" b="0" dirty="0">
                <a:sym typeface="Symbol" pitchFamily="18" charset="2"/>
              </a:rPr>
              <a:t> of deadlock.</a:t>
            </a:r>
          </a:p>
        </p:txBody>
      </p:sp>
      <p:cxnSp>
        <p:nvCxnSpPr>
          <p:cNvPr id="37" name="直线连接符 36"/>
          <p:cNvCxnSpPr>
            <a:cxnSpLocks/>
          </p:cNvCxnSpPr>
          <p:nvPr/>
        </p:nvCxnSpPr>
        <p:spPr>
          <a:xfrm>
            <a:off x="2429351" y="4801010"/>
            <a:ext cx="422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37F43076-ADC4-4888-A284-1E34C51D86E1}"/>
              </a:ext>
            </a:extLst>
          </p:cNvPr>
          <p:cNvPicPr>
            <a:picLocks noChangeAspect="1"/>
          </p:cNvPicPr>
          <p:nvPr/>
        </p:nvPicPr>
        <p:blipFill>
          <a:blip r:embed="rId7"/>
          <a:stretch>
            <a:fillRect/>
          </a:stretch>
        </p:blipFill>
        <p:spPr>
          <a:xfrm>
            <a:off x="16877" y="2422042"/>
            <a:ext cx="2312219" cy="1077121"/>
          </a:xfrm>
          <a:prstGeom prst="rect">
            <a:avLst/>
          </a:prstGeom>
        </p:spPr>
      </p:pic>
      <p:sp>
        <p:nvSpPr>
          <p:cNvPr id="33" name="文本框 32">
            <a:extLst>
              <a:ext uri="{FF2B5EF4-FFF2-40B4-BE49-F238E27FC236}">
                <a16:creationId xmlns:a16="http://schemas.microsoft.com/office/drawing/2014/main" id="{81D69079-39F7-4571-BCC0-E7298C929963}"/>
              </a:ext>
            </a:extLst>
          </p:cNvPr>
          <p:cNvSpPr txBox="1"/>
          <p:nvPr/>
        </p:nvSpPr>
        <p:spPr>
          <a:xfrm>
            <a:off x="20277" y="7293191"/>
            <a:ext cx="2222484" cy="323165"/>
          </a:xfrm>
          <a:prstGeom prst="rect">
            <a:avLst/>
          </a:prstGeom>
          <a:noFill/>
        </p:spPr>
        <p:txBody>
          <a:bodyPr wrap="square" rtlCol="0">
            <a:spAutoFit/>
          </a:bodyPr>
          <a:lstStyle/>
          <a:p>
            <a:br>
              <a:rPr lang="zh-CN" altLang="en-US" sz="500" dirty="0">
                <a:effectLst/>
              </a:rPr>
            </a:br>
            <a:r>
              <a:rPr lang="en-US" altLang="zh-CN" sz="500" dirty="0">
                <a:solidFill>
                  <a:srgbClr val="FF0000"/>
                </a:solidFill>
                <a:latin typeface="宋体" charset="-122"/>
              </a:rPr>
              <a:t>Avoidance </a:t>
            </a:r>
            <a:r>
              <a:rPr lang="en-US" altLang="zh-CN" sz="500" dirty="0" err="1">
                <a:solidFill>
                  <a:srgbClr val="FF0000"/>
                </a:solidFill>
                <a:latin typeface="宋体" charset="-122"/>
              </a:rPr>
              <a:t>algorithms:</a:t>
            </a:r>
            <a:r>
              <a:rPr lang="en-US" altLang="zh-CN" sz="500" dirty="0" err="1">
                <a:effectLst/>
              </a:rPr>
              <a:t>Banker’s</a:t>
            </a:r>
            <a:r>
              <a:rPr lang="en-US" altLang="zh-CN" sz="500" dirty="0">
                <a:effectLst/>
              </a:rPr>
              <a:t> algorithm</a:t>
            </a:r>
            <a:endParaRPr lang="zh-CN" altLang="en-US" sz="500" dirty="0">
              <a:effectLst/>
            </a:endParaRPr>
          </a:p>
          <a:p>
            <a:endParaRPr kumimoji="1" lang="zh-CN" altLang="en-US" sz="500" dirty="0"/>
          </a:p>
        </p:txBody>
      </p:sp>
      <p:pic>
        <p:nvPicPr>
          <p:cNvPr id="41" name="图片 40">
            <a:extLst>
              <a:ext uri="{FF2B5EF4-FFF2-40B4-BE49-F238E27FC236}">
                <a16:creationId xmlns:a16="http://schemas.microsoft.com/office/drawing/2014/main" id="{86C05366-6060-4080-A9A1-A217CB25CEFF}"/>
              </a:ext>
            </a:extLst>
          </p:cNvPr>
          <p:cNvPicPr>
            <a:picLocks noChangeAspect="1"/>
          </p:cNvPicPr>
          <p:nvPr/>
        </p:nvPicPr>
        <p:blipFill>
          <a:blip r:embed="rId8"/>
          <a:stretch>
            <a:fillRect/>
          </a:stretch>
        </p:blipFill>
        <p:spPr>
          <a:xfrm>
            <a:off x="10446" y="3499163"/>
            <a:ext cx="2311414" cy="1195218"/>
          </a:xfrm>
          <a:prstGeom prst="rect">
            <a:avLst/>
          </a:prstGeom>
        </p:spPr>
      </p:pic>
      <p:pic>
        <p:nvPicPr>
          <p:cNvPr id="42" name="图片 41">
            <a:extLst>
              <a:ext uri="{FF2B5EF4-FFF2-40B4-BE49-F238E27FC236}">
                <a16:creationId xmlns:a16="http://schemas.microsoft.com/office/drawing/2014/main" id="{51DED35B-FBC1-4D3C-ADE2-8519F228F876}"/>
              </a:ext>
            </a:extLst>
          </p:cNvPr>
          <p:cNvPicPr>
            <a:picLocks noChangeAspect="1"/>
          </p:cNvPicPr>
          <p:nvPr/>
        </p:nvPicPr>
        <p:blipFill>
          <a:blip r:embed="rId9"/>
          <a:stretch>
            <a:fillRect/>
          </a:stretch>
        </p:blipFill>
        <p:spPr>
          <a:xfrm>
            <a:off x="47604" y="8682684"/>
            <a:ext cx="2250763" cy="1223316"/>
          </a:xfrm>
          <a:prstGeom prst="rect">
            <a:avLst/>
          </a:prstGeom>
        </p:spPr>
      </p:pic>
      <p:sp>
        <p:nvSpPr>
          <p:cNvPr id="16" name="文本框 15">
            <a:extLst>
              <a:ext uri="{FF2B5EF4-FFF2-40B4-BE49-F238E27FC236}">
                <a16:creationId xmlns:a16="http://schemas.microsoft.com/office/drawing/2014/main" id="{A9C8D6CA-DF5A-4033-A52B-23BB642A7BCF}"/>
              </a:ext>
            </a:extLst>
          </p:cNvPr>
          <p:cNvSpPr txBox="1"/>
          <p:nvPr/>
        </p:nvSpPr>
        <p:spPr>
          <a:xfrm>
            <a:off x="2391654" y="7409"/>
            <a:ext cx="646331" cy="338554"/>
          </a:xfrm>
          <a:prstGeom prst="rect">
            <a:avLst/>
          </a:prstGeom>
          <a:noFill/>
        </p:spPr>
        <p:txBody>
          <a:bodyPr wrap="none" rtlCol="0">
            <a:spAutoFit/>
          </a:bodyPr>
          <a:lstStyle/>
          <a:p>
            <a:r>
              <a:rPr kumimoji="1" lang="zh-CN" altLang="en-US" sz="800" dirty="0">
                <a:latin typeface="+mn-ea"/>
              </a:rPr>
              <a:t>分页</a:t>
            </a:r>
            <a:r>
              <a:rPr kumimoji="1" lang="en-US" altLang="zh-CN" sz="800" dirty="0">
                <a:latin typeface="+mn-ea"/>
              </a:rPr>
              <a:t>+</a:t>
            </a:r>
            <a:r>
              <a:rPr kumimoji="1" lang="zh-CN" altLang="en-US" sz="800" dirty="0">
                <a:latin typeface="+mn-ea"/>
              </a:rPr>
              <a:t>分段</a:t>
            </a:r>
            <a:endParaRPr kumimoji="1" lang="en-US" altLang="zh-CN" sz="800" dirty="0">
              <a:latin typeface="+mn-ea"/>
            </a:endParaRPr>
          </a:p>
          <a:p>
            <a:endParaRPr kumimoji="1" lang="zh-CN" altLang="en-US" sz="800" dirty="0">
              <a:latin typeface="+mn-ea"/>
            </a:endParaRPr>
          </a:p>
        </p:txBody>
      </p:sp>
      <p:pic>
        <p:nvPicPr>
          <p:cNvPr id="18" name="Picture 2" descr="mage-20191202130520024">
            <a:extLst>
              <a:ext uri="{FF2B5EF4-FFF2-40B4-BE49-F238E27FC236}">
                <a16:creationId xmlns:a16="http://schemas.microsoft.com/office/drawing/2014/main" id="{6A5627F9-BDDA-4B0C-B303-17DDEE7AEE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9631" y="1638036"/>
            <a:ext cx="2064427" cy="515085"/>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AEAD660C-B5BE-46D7-BCB1-B2A786F12235}"/>
              </a:ext>
            </a:extLst>
          </p:cNvPr>
          <p:cNvPicPr>
            <a:picLocks noChangeAspect="1"/>
          </p:cNvPicPr>
          <p:nvPr/>
        </p:nvPicPr>
        <p:blipFill>
          <a:blip r:embed="rId11"/>
          <a:stretch>
            <a:fillRect/>
          </a:stretch>
        </p:blipFill>
        <p:spPr>
          <a:xfrm>
            <a:off x="2384430" y="317181"/>
            <a:ext cx="2119628" cy="1212906"/>
          </a:xfrm>
          <a:prstGeom prst="rect">
            <a:avLst/>
          </a:prstGeom>
        </p:spPr>
      </p:pic>
      <p:sp>
        <p:nvSpPr>
          <p:cNvPr id="21" name="文本框 20">
            <a:extLst>
              <a:ext uri="{FF2B5EF4-FFF2-40B4-BE49-F238E27FC236}">
                <a16:creationId xmlns:a16="http://schemas.microsoft.com/office/drawing/2014/main" id="{B02EE554-1E75-4EA1-9543-D3498F0F7069}"/>
              </a:ext>
            </a:extLst>
          </p:cNvPr>
          <p:cNvSpPr txBox="1"/>
          <p:nvPr/>
        </p:nvSpPr>
        <p:spPr>
          <a:xfrm>
            <a:off x="-2453" y="6782250"/>
            <a:ext cx="2377927" cy="707886"/>
          </a:xfrm>
          <a:prstGeom prst="rect">
            <a:avLst/>
          </a:prstGeom>
          <a:noFill/>
        </p:spPr>
        <p:txBody>
          <a:bodyPr wrap="square" rtlCol="0">
            <a:spAutoFit/>
          </a:bodyPr>
          <a:lstStyle/>
          <a:p>
            <a:r>
              <a:rPr lang="en-US" altLang="zh-CN" sz="500" dirty="0">
                <a:ea typeface="宋体" charset="-122"/>
              </a:rPr>
              <a:t>Ensure that the system will </a:t>
            </a:r>
            <a:r>
              <a:rPr lang="en-US" altLang="zh-CN" sz="500" i="1" dirty="0">
                <a:ea typeface="宋体" charset="-122"/>
              </a:rPr>
              <a:t>never</a:t>
            </a:r>
            <a:r>
              <a:rPr lang="en-US" altLang="zh-CN" sz="500" dirty="0">
                <a:ea typeface="宋体" charset="-122"/>
              </a:rPr>
              <a:t> enter a deadlock state. (</a:t>
            </a:r>
            <a:r>
              <a:rPr lang="en-US" altLang="zh-CN" sz="500" dirty="0">
                <a:solidFill>
                  <a:srgbClr val="FF0000"/>
                </a:solidFill>
                <a:ea typeface="宋体" charset="-122"/>
              </a:rPr>
              <a:t>Prevention</a:t>
            </a:r>
            <a:r>
              <a:rPr lang="en-US" altLang="zh-CN" sz="500" dirty="0">
                <a:ea typeface="宋体" charset="-122"/>
              </a:rPr>
              <a:t>) Have a priori information on how each process will be utilizing resources, and try to avoid a deadlock state (</a:t>
            </a:r>
            <a:r>
              <a:rPr lang="en-US" altLang="zh-CN" sz="500" dirty="0">
                <a:solidFill>
                  <a:srgbClr val="FF0000"/>
                </a:solidFill>
                <a:ea typeface="宋体" charset="-122"/>
              </a:rPr>
              <a:t>Avoidance</a:t>
            </a:r>
            <a:r>
              <a:rPr lang="en-US" altLang="zh-CN" sz="500" dirty="0">
                <a:ea typeface="宋体" charset="-122"/>
              </a:rPr>
              <a:t>) A detection algorithm is ready to be invoked to determine whether a deadlock has occurred (</a:t>
            </a:r>
            <a:r>
              <a:rPr lang="en-US" altLang="zh-CN" sz="500" dirty="0">
                <a:solidFill>
                  <a:srgbClr val="FF0000"/>
                </a:solidFill>
                <a:ea typeface="宋体" charset="-122"/>
              </a:rPr>
              <a:t>Detection</a:t>
            </a:r>
            <a:r>
              <a:rPr lang="en-US" altLang="zh-CN" sz="500" dirty="0">
                <a:ea typeface="宋体" charset="-122"/>
              </a:rPr>
              <a:t>) Allow the system to enter a deadlock state and then recover. (</a:t>
            </a:r>
            <a:r>
              <a:rPr lang="en-US" altLang="zh-CN" sz="500" dirty="0">
                <a:solidFill>
                  <a:srgbClr val="FF0000"/>
                </a:solidFill>
                <a:ea typeface="宋体" charset="-122"/>
              </a:rPr>
              <a:t>Recovery</a:t>
            </a:r>
            <a:r>
              <a:rPr lang="en-US" altLang="zh-CN" sz="500" dirty="0">
                <a:ea typeface="宋体" charset="-122"/>
              </a:rPr>
              <a:t>)</a:t>
            </a:r>
          </a:p>
          <a:p>
            <a:pPr lvl="0" eaLnBrk="0" fontAlgn="base" hangingPunct="0">
              <a:spcBef>
                <a:spcPct val="0"/>
              </a:spcBef>
              <a:spcAft>
                <a:spcPct val="0"/>
              </a:spcAft>
            </a:pPr>
            <a:r>
              <a:rPr lang="zh-CN" altLang="zh-CN" sz="500" b="1" dirty="0">
                <a:solidFill>
                  <a:srgbClr val="24292E"/>
                </a:solidFill>
                <a:latin typeface="Arial" charset="0"/>
                <a:ea typeface="-apple-system" charset="0"/>
              </a:rPr>
              <a:t>安全状态</a:t>
            </a:r>
            <a:r>
              <a:rPr lang="en-US" altLang="zh-CN" sz="500" b="1" dirty="0">
                <a:solidFill>
                  <a:srgbClr val="24292E"/>
                </a:solidFill>
                <a:latin typeface="Arial" charset="0"/>
                <a:ea typeface="-apple-system" charset="0"/>
              </a:rPr>
              <a:t> </a:t>
            </a:r>
            <a:r>
              <a:rPr lang="en-US" altLang="zh-CN" sz="500" dirty="0">
                <a:solidFill>
                  <a:srgbClr val="FF0000"/>
                </a:solidFill>
                <a:ea typeface="宋体" charset="-122"/>
              </a:rPr>
              <a:t>Safe State</a:t>
            </a:r>
            <a:endParaRPr lang="en-US" altLang="zh-CN" sz="500" b="1" dirty="0">
              <a:solidFill>
                <a:srgbClr val="24292E"/>
              </a:solidFill>
              <a:latin typeface="Arial" charset="0"/>
              <a:ea typeface="-apple-system" charset="0"/>
            </a:endParaRPr>
          </a:p>
          <a:p>
            <a:r>
              <a:rPr lang="en-US" altLang="zh-CN" sz="500" dirty="0"/>
              <a:t>If a system is in </a:t>
            </a:r>
            <a:r>
              <a:rPr lang="en-US" altLang="zh-CN" sz="500" dirty="0">
                <a:solidFill>
                  <a:srgbClr val="FF0000"/>
                </a:solidFill>
              </a:rPr>
              <a:t>safe state</a:t>
            </a:r>
            <a:r>
              <a:rPr lang="en-US" altLang="zh-CN" sz="500" dirty="0"/>
              <a:t> </a:t>
            </a:r>
            <a:r>
              <a:rPr lang="en-US" altLang="zh-CN" sz="500" dirty="0">
                <a:sym typeface="Symbol" pitchFamily="18" charset="2"/>
              </a:rPr>
              <a:t> no deadlocks.  </a:t>
            </a:r>
            <a:r>
              <a:rPr lang="en-US" altLang="zh-CN" sz="500" dirty="0">
                <a:solidFill>
                  <a:srgbClr val="FF0000"/>
                </a:solidFill>
                <a:sym typeface="Symbol" pitchFamily="18" charset="2"/>
              </a:rPr>
              <a:t>unsafe state</a:t>
            </a:r>
            <a:r>
              <a:rPr lang="en-US" altLang="zh-CN" sz="500" dirty="0">
                <a:sym typeface="Symbol" pitchFamily="18" charset="2"/>
              </a:rPr>
              <a:t>  </a:t>
            </a:r>
            <a:r>
              <a:rPr lang="en-US" altLang="zh-CN" sz="500" dirty="0">
                <a:solidFill>
                  <a:srgbClr val="FF0000"/>
                </a:solidFill>
                <a:sym typeface="Symbol" pitchFamily="18" charset="2"/>
              </a:rPr>
              <a:t>possibility</a:t>
            </a:r>
            <a:r>
              <a:rPr lang="en-US" altLang="zh-CN" sz="500" dirty="0">
                <a:sym typeface="Symbol" pitchFamily="18" charset="2"/>
              </a:rPr>
              <a:t> of deadlock.</a:t>
            </a:r>
            <a:endParaRPr lang="en-US" altLang="zh-CN" sz="500" dirty="0">
              <a:ea typeface="宋体" charset="-122"/>
            </a:endParaRPr>
          </a:p>
          <a:p>
            <a:endParaRPr lang="zh-CN" altLang="en-US" sz="500" dirty="0">
              <a:ea typeface="宋体" charset="-122"/>
            </a:endParaRPr>
          </a:p>
        </p:txBody>
      </p:sp>
      <p:sp>
        <p:nvSpPr>
          <p:cNvPr id="17" name="文本框 16">
            <a:extLst>
              <a:ext uri="{FF2B5EF4-FFF2-40B4-BE49-F238E27FC236}">
                <a16:creationId xmlns:a16="http://schemas.microsoft.com/office/drawing/2014/main" id="{72F95610-F7A3-4A01-927D-C664BA2B4077}"/>
              </a:ext>
            </a:extLst>
          </p:cNvPr>
          <p:cNvSpPr txBox="1"/>
          <p:nvPr/>
        </p:nvSpPr>
        <p:spPr>
          <a:xfrm>
            <a:off x="2321859" y="2114248"/>
            <a:ext cx="2265363" cy="4001095"/>
          </a:xfrm>
          <a:prstGeom prst="rect">
            <a:avLst/>
          </a:prstGeom>
          <a:noFill/>
        </p:spPr>
        <p:txBody>
          <a:bodyPr wrap="square" rtlCol="0">
            <a:spAutoFit/>
          </a:bodyPr>
          <a:lstStyle/>
          <a:p>
            <a:r>
              <a:rPr lang="en-US" altLang="zh-CN" sz="700" b="1" dirty="0"/>
              <a:t>The Critical-Section Problem</a:t>
            </a:r>
            <a:endParaRPr lang="en-US" altLang="zh-CN" sz="700" b="1" dirty="0">
              <a:ea typeface="宋体" charset="-122"/>
            </a:endParaRPr>
          </a:p>
          <a:p>
            <a:r>
              <a:rPr lang="en-US" altLang="zh-CN" sz="500" dirty="0">
                <a:ea typeface="宋体" charset="-122"/>
              </a:rPr>
              <a:t>Problem – ensure that when one process is executing in its critical section, no other process is allowed to execute in its critical section.</a:t>
            </a:r>
          </a:p>
          <a:p>
            <a:r>
              <a:rPr lang="en-US" altLang="zh-CN" sz="500" b="1" dirty="0">
                <a:ea typeface="宋体" charset="-122"/>
              </a:rPr>
              <a:t>Mutual Exclusion </a:t>
            </a:r>
            <a:r>
              <a:rPr lang="en-US" altLang="zh-CN" sz="500" dirty="0">
                <a:ea typeface="宋体" charset="-122"/>
              </a:rPr>
              <a:t>- If process Pi is executing in its critical section, then no other processes can be executing in their critical sections</a:t>
            </a:r>
          </a:p>
          <a:p>
            <a:r>
              <a:rPr lang="en-US" altLang="zh-CN" sz="500" b="1" dirty="0">
                <a:ea typeface="宋体" charset="-122"/>
              </a:rPr>
              <a:t>Progress</a:t>
            </a:r>
            <a:r>
              <a:rPr lang="en-US" altLang="zh-CN" sz="500" dirty="0">
                <a:ea typeface="宋体" charset="-122"/>
              </a:rPr>
              <a:t> - If no process is executing in its critical section and some processes wish to enter their critical section, then only those processes that are not executing in their remainder sections can participate in the decision on which will enter its critical section next, and the selection of the processes that will enter the critical section next cannot be postponed indefinitely.</a:t>
            </a:r>
          </a:p>
          <a:p>
            <a:r>
              <a:rPr lang="en-US" altLang="zh-CN" sz="500" b="1" dirty="0">
                <a:ea typeface="宋体" charset="-122"/>
              </a:rPr>
              <a:t>Bounded Waiting </a:t>
            </a:r>
            <a:r>
              <a:rPr lang="en-US" altLang="zh-CN" sz="500" dirty="0">
                <a:ea typeface="宋体" charset="-122"/>
              </a:rPr>
              <a:t>-  A bound must exist on the number of times that other processes are allowed to enter their critical sections after a process has made a request to enter its critical section and before that request is granted. Assume that each process executes at a nonzero speed. No assumption concerning relative speed of the N processes.</a:t>
            </a:r>
          </a:p>
          <a:p>
            <a:r>
              <a:rPr lang="en-US" altLang="zh-CN" sz="700" b="1" dirty="0">
                <a:ea typeface="宋体" charset="-122"/>
              </a:rPr>
              <a:t>CPU Schedule</a:t>
            </a:r>
          </a:p>
          <a:p>
            <a:r>
              <a:rPr lang="en-US" altLang="zh-CN" sz="500" b="1" dirty="0">
                <a:ea typeface="宋体" charset="-122"/>
              </a:rPr>
              <a:t>First-Come, First-Served (FCFS) Scheduling</a:t>
            </a:r>
            <a:r>
              <a:rPr lang="zh-CN" altLang="en-US" sz="500" dirty="0">
                <a:ea typeface="宋体" charset="-122"/>
              </a:rPr>
              <a:t>：根据就绪状态的先后来分配</a:t>
            </a:r>
            <a:r>
              <a:rPr lang="en-US" altLang="zh-CN" sz="500" dirty="0">
                <a:ea typeface="宋体" charset="-122"/>
              </a:rPr>
              <a:t>CPU</a:t>
            </a:r>
            <a:r>
              <a:rPr lang="zh-CN" altLang="en-US" sz="500" dirty="0">
                <a:ea typeface="宋体" charset="-122"/>
              </a:rPr>
              <a:t>，非抢占，最简单，利于长进程，不利于短进程，利于</a:t>
            </a:r>
            <a:r>
              <a:rPr lang="en-US" altLang="zh-CN" sz="500" dirty="0">
                <a:ea typeface="宋体" charset="-122"/>
              </a:rPr>
              <a:t>CPU</a:t>
            </a:r>
            <a:r>
              <a:rPr lang="zh-CN" altLang="en-US" sz="500" dirty="0">
                <a:ea typeface="宋体" charset="-122"/>
              </a:rPr>
              <a:t>型不利于</a:t>
            </a:r>
            <a:r>
              <a:rPr lang="en-US" altLang="zh-CN" sz="500" dirty="0">
                <a:ea typeface="宋体" charset="-122"/>
              </a:rPr>
              <a:t>IO</a:t>
            </a:r>
            <a:r>
              <a:rPr lang="zh-CN" altLang="en-US" sz="500" dirty="0">
                <a:ea typeface="宋体" charset="-122"/>
              </a:rPr>
              <a:t>型。</a:t>
            </a:r>
          </a:p>
          <a:p>
            <a:r>
              <a:rPr lang="en-US" altLang="zh-CN" sz="500" b="1" dirty="0">
                <a:ea typeface="宋体" charset="-122"/>
              </a:rPr>
              <a:t>Shortest-Job-First (SJF) Scheduling</a:t>
            </a:r>
            <a:r>
              <a:rPr lang="zh-CN" altLang="en-US" sz="500" dirty="0">
                <a:ea typeface="宋体" charset="-122"/>
              </a:rPr>
              <a:t>：对预计执行时间短的作业优先分派</a:t>
            </a:r>
            <a:r>
              <a:rPr lang="en-US" altLang="zh-CN" sz="500" dirty="0">
                <a:ea typeface="宋体" charset="-122"/>
              </a:rPr>
              <a:t>CPU</a:t>
            </a:r>
            <a:r>
              <a:rPr lang="zh-CN" altLang="en-US" sz="500" dirty="0">
                <a:ea typeface="宋体" charset="-122"/>
              </a:rPr>
              <a:t>，分为抢占式：如果新来的进程时间比当前的还短，抢占，这种</a:t>
            </a:r>
            <a:r>
              <a:rPr lang="en-US" altLang="zh-CN" sz="500" dirty="0">
                <a:ea typeface="宋体" charset="-122"/>
              </a:rPr>
              <a:t>SJF</a:t>
            </a:r>
            <a:r>
              <a:rPr lang="zh-CN" altLang="en-US" sz="500" dirty="0">
                <a:ea typeface="宋体" charset="-122"/>
              </a:rPr>
              <a:t>叫做</a:t>
            </a:r>
            <a:r>
              <a:rPr lang="en-US" altLang="zh-CN" sz="500" dirty="0">
                <a:ea typeface="宋体" charset="-122"/>
              </a:rPr>
              <a:t>Shortest-Remaining-Time-First (SRTF)</a:t>
            </a:r>
            <a:r>
              <a:rPr lang="zh-CN" altLang="en-US" sz="500" dirty="0">
                <a:ea typeface="宋体" charset="-122"/>
              </a:rPr>
              <a:t>。非抢占：允许当前进程运行完再运行最短的。</a:t>
            </a:r>
            <a:r>
              <a:rPr lang="en-US" altLang="zh-CN" sz="500" dirty="0">
                <a:ea typeface="宋体" charset="-122"/>
              </a:rPr>
              <a:t>SJF</a:t>
            </a:r>
            <a:r>
              <a:rPr lang="zh-CN" altLang="en-US" sz="500" dirty="0">
                <a:ea typeface="宋体" charset="-122"/>
              </a:rPr>
              <a:t>被证明是最佳算法，它能给出最小平均等待时间。</a:t>
            </a:r>
            <a:r>
              <a:rPr lang="en-US" altLang="zh-CN" sz="500" dirty="0">
                <a:ea typeface="宋体" charset="-122"/>
              </a:rPr>
              <a:t>SJF</a:t>
            </a:r>
            <a:r>
              <a:rPr lang="zh-CN" altLang="en-US" sz="500" dirty="0">
                <a:ea typeface="宋体" charset="-122"/>
              </a:rPr>
              <a:t>是无法实现的，因为不知道下一个</a:t>
            </a:r>
            <a:r>
              <a:rPr lang="en-US" altLang="zh-CN" sz="500" dirty="0">
                <a:ea typeface="宋体" charset="-122"/>
              </a:rPr>
              <a:t>CPU</a:t>
            </a:r>
            <a:r>
              <a:rPr lang="zh-CN" altLang="en-US" sz="500" dirty="0">
                <a:ea typeface="宋体" charset="-122"/>
              </a:rPr>
              <a:t>脉冲</a:t>
            </a:r>
            <a:r>
              <a:rPr lang="en-US" altLang="zh-CN" sz="500" dirty="0">
                <a:ea typeface="宋体" charset="-122"/>
              </a:rPr>
              <a:t>burst</a:t>
            </a:r>
            <a:r>
              <a:rPr lang="zh-CN" altLang="en-US" sz="500" dirty="0">
                <a:ea typeface="宋体" charset="-122"/>
              </a:rPr>
              <a:t>时长。</a:t>
            </a:r>
          </a:p>
          <a:p>
            <a:r>
              <a:rPr lang="en-US" altLang="zh-CN" sz="500" b="1" dirty="0">
                <a:ea typeface="宋体" charset="-122"/>
              </a:rPr>
              <a:t>HRRN(Highest Response Ratio Next): </a:t>
            </a:r>
            <a:r>
              <a:rPr lang="zh-CN" altLang="en-US" sz="500" dirty="0">
                <a:ea typeface="宋体" charset="-122"/>
              </a:rPr>
              <a:t>最高响应比优先：</a:t>
            </a:r>
            <a:r>
              <a:rPr lang="en-US" altLang="zh-CN" sz="500" dirty="0">
                <a:ea typeface="宋体" charset="-122"/>
              </a:rPr>
              <a:t>SJF</a:t>
            </a:r>
            <a:r>
              <a:rPr lang="zh-CN" altLang="en-US" sz="500" dirty="0">
                <a:ea typeface="宋体" charset="-122"/>
              </a:rPr>
              <a:t>的变种，响应比</a:t>
            </a:r>
            <a:r>
              <a:rPr lang="en-US" altLang="zh-CN" sz="500" dirty="0">
                <a:ea typeface="宋体" charset="-122"/>
              </a:rPr>
              <a:t>R = (</a:t>
            </a:r>
            <a:r>
              <a:rPr lang="zh-CN" altLang="en-US" sz="500" dirty="0">
                <a:ea typeface="宋体" charset="-122"/>
              </a:rPr>
              <a:t>等待时间 </a:t>
            </a:r>
            <a:r>
              <a:rPr lang="en-US" altLang="zh-CN" sz="500" dirty="0">
                <a:ea typeface="宋体" charset="-122"/>
              </a:rPr>
              <a:t>+ </a:t>
            </a:r>
            <a:r>
              <a:rPr lang="zh-CN" altLang="en-US" sz="500" dirty="0">
                <a:ea typeface="宋体" charset="-122"/>
              </a:rPr>
              <a:t>要求执行时间</a:t>
            </a:r>
            <a:r>
              <a:rPr lang="en-US" altLang="zh-CN" sz="500" dirty="0">
                <a:ea typeface="宋体" charset="-122"/>
              </a:rPr>
              <a:t>) / </a:t>
            </a:r>
            <a:r>
              <a:rPr lang="zh-CN" altLang="en-US" sz="500" dirty="0">
                <a:ea typeface="宋体" charset="-122"/>
              </a:rPr>
              <a:t>要求执行时间，是</a:t>
            </a:r>
            <a:r>
              <a:rPr lang="en-US" altLang="zh-CN" sz="500" dirty="0">
                <a:ea typeface="宋体" charset="-122"/>
              </a:rPr>
              <a:t>FCFS</a:t>
            </a:r>
            <a:r>
              <a:rPr lang="zh-CN" altLang="en-US" sz="500" dirty="0">
                <a:ea typeface="宋体" charset="-122"/>
              </a:rPr>
              <a:t>和</a:t>
            </a:r>
            <a:r>
              <a:rPr lang="en-US" altLang="zh-CN" sz="500" dirty="0">
                <a:ea typeface="宋体" charset="-122"/>
              </a:rPr>
              <a:t>SJF</a:t>
            </a:r>
            <a:r>
              <a:rPr lang="zh-CN" altLang="en-US" sz="500" dirty="0">
                <a:ea typeface="宋体" charset="-122"/>
              </a:rPr>
              <a:t>的折中。满足短任务优先且不会发生饥饿现象</a:t>
            </a:r>
            <a:endParaRPr lang="en-US" altLang="zh-CN" sz="500" dirty="0">
              <a:ea typeface="宋体" charset="-122"/>
            </a:endParaRPr>
          </a:p>
          <a:p>
            <a:r>
              <a:rPr lang="zh-CN" altLang="en-US" sz="500" b="1" dirty="0">
                <a:ea typeface="宋体" charset="-122"/>
              </a:rPr>
              <a:t>时间片轮转调度</a:t>
            </a:r>
            <a:r>
              <a:rPr lang="en-US" altLang="zh-CN" sz="500" b="1" dirty="0">
                <a:ea typeface="宋体" charset="-122"/>
              </a:rPr>
              <a:t>Round Robin(RR)</a:t>
            </a:r>
          </a:p>
          <a:p>
            <a:r>
              <a:rPr lang="zh-CN" altLang="en-US" sz="500" dirty="0">
                <a:ea typeface="宋体" charset="-122"/>
              </a:rPr>
              <a:t>通过时间片轮转提高并发性和响应时间，提高资源利用率。算法：将就绪中的进程按照</a:t>
            </a:r>
            <a:r>
              <a:rPr lang="en-US" altLang="zh-CN" sz="500" dirty="0">
                <a:ea typeface="宋体" charset="-122"/>
              </a:rPr>
              <a:t>FCFS</a:t>
            </a:r>
            <a:r>
              <a:rPr lang="zh-CN" altLang="en-US" sz="500" dirty="0">
                <a:ea typeface="宋体" charset="-122"/>
              </a:rPr>
              <a:t>排队；每次调度时将</a:t>
            </a:r>
            <a:r>
              <a:rPr lang="en-US" altLang="zh-CN" sz="500" dirty="0">
                <a:ea typeface="宋体" charset="-122"/>
              </a:rPr>
              <a:t>CPU</a:t>
            </a:r>
            <a:r>
              <a:rPr lang="zh-CN" altLang="en-US" sz="500" dirty="0">
                <a:ea typeface="宋体" charset="-122"/>
              </a:rPr>
              <a:t>分给队首进程，让其执行一个时间片；时间片结束时发生时钟中断；调度程序暂停当前进程执行将其送至就绪的队尾，然后上下文切换至新的队首；对称没用完一个时间片的话就让出</a:t>
            </a:r>
            <a:r>
              <a:rPr lang="en-US" altLang="zh-CN" sz="500" dirty="0">
                <a:ea typeface="宋体" charset="-122"/>
              </a:rPr>
              <a:t>CPU(</a:t>
            </a:r>
            <a:r>
              <a:rPr lang="zh-CN" altLang="en-US" sz="500" dirty="0">
                <a:ea typeface="宋体" charset="-122"/>
              </a:rPr>
              <a:t>如阻塞</a:t>
            </a:r>
            <a:r>
              <a:rPr lang="en-US" altLang="zh-CN" sz="500" dirty="0">
                <a:ea typeface="宋体" charset="-122"/>
              </a:rPr>
              <a:t>)</a:t>
            </a:r>
            <a:r>
              <a:rPr lang="zh-CN" altLang="en-US" sz="500" dirty="0">
                <a:ea typeface="宋体" charset="-122"/>
              </a:rPr>
              <a:t>如果就绪队列中有</a:t>
            </a:r>
            <a:r>
              <a:rPr lang="en-US" altLang="zh-CN" sz="500" dirty="0">
                <a:ea typeface="宋体" charset="-122"/>
              </a:rPr>
              <a:t>n</a:t>
            </a:r>
            <a:r>
              <a:rPr lang="zh-CN" altLang="en-US" sz="500" dirty="0">
                <a:ea typeface="宋体" charset="-122"/>
              </a:rPr>
              <a:t>个进程时间片为</a:t>
            </a:r>
            <a:r>
              <a:rPr lang="en-US" altLang="zh-CN" sz="500" dirty="0">
                <a:ea typeface="宋体" charset="-122"/>
              </a:rPr>
              <a:t>q</a:t>
            </a:r>
            <a:r>
              <a:rPr lang="zh-CN" altLang="en-US" sz="500" dirty="0">
                <a:ea typeface="宋体" charset="-122"/>
              </a:rPr>
              <a:t>，那么每个进程得到</a:t>
            </a:r>
            <a:r>
              <a:rPr lang="en-US" altLang="zh-CN" sz="500" dirty="0">
                <a:ea typeface="宋体" charset="-122"/>
              </a:rPr>
              <a:t>1/n</a:t>
            </a:r>
            <a:r>
              <a:rPr lang="zh-CN" altLang="en-US" sz="500" dirty="0">
                <a:ea typeface="宋体" charset="-122"/>
              </a:rPr>
              <a:t>的</a:t>
            </a:r>
            <a:r>
              <a:rPr lang="en-US" altLang="zh-CN" sz="500" dirty="0">
                <a:ea typeface="宋体" charset="-122"/>
              </a:rPr>
              <a:t>CPU</a:t>
            </a:r>
            <a:r>
              <a:rPr lang="zh-CN" altLang="en-US" sz="500" dirty="0">
                <a:ea typeface="宋体" charset="-122"/>
              </a:rPr>
              <a:t>时间，长度不超过</a:t>
            </a:r>
            <a:r>
              <a:rPr lang="en-US" altLang="zh-CN" sz="500" dirty="0">
                <a:ea typeface="宋体" charset="-122"/>
              </a:rPr>
              <a:t>q</a:t>
            </a:r>
            <a:r>
              <a:rPr lang="zh-CN" altLang="en-US" sz="500" dirty="0">
                <a:ea typeface="宋体" charset="-122"/>
              </a:rPr>
              <a:t>。每个进程必须等待的时间不超过</a:t>
            </a:r>
            <a:r>
              <a:rPr lang="en-US" altLang="zh-CN" sz="500" dirty="0">
                <a:ea typeface="宋体" charset="-122"/>
              </a:rPr>
              <a:t>(n-1)q</a:t>
            </a:r>
            <a:r>
              <a:rPr lang="zh-CN" altLang="en-US" sz="500" dirty="0">
                <a:ea typeface="宋体" charset="-122"/>
              </a:rPr>
              <a:t>，知道下一个时间片位置。例如</a:t>
            </a:r>
            <a:r>
              <a:rPr lang="en-US" altLang="zh-CN" sz="500" dirty="0">
                <a:ea typeface="宋体" charset="-122"/>
              </a:rPr>
              <a:t>5</a:t>
            </a:r>
            <a:r>
              <a:rPr lang="zh-CN" altLang="en-US" sz="500" dirty="0">
                <a:ea typeface="宋体" charset="-122"/>
              </a:rPr>
              <a:t>个进程，</a:t>
            </a:r>
            <a:r>
              <a:rPr lang="en-US" altLang="zh-CN" sz="500" dirty="0">
                <a:ea typeface="宋体" charset="-122"/>
              </a:rPr>
              <a:t>200ms</a:t>
            </a:r>
            <a:r>
              <a:rPr lang="zh-CN" altLang="en-US" sz="500" dirty="0">
                <a:ea typeface="宋体" charset="-122"/>
              </a:rPr>
              <a:t>时间片，那么每个进程每</a:t>
            </a:r>
            <a:r>
              <a:rPr lang="en-US" altLang="zh-CN" sz="500" dirty="0">
                <a:ea typeface="宋体" charset="-122"/>
              </a:rPr>
              <a:t>100ms</a:t>
            </a:r>
            <a:r>
              <a:rPr lang="zh-CN" altLang="en-US" sz="500" dirty="0">
                <a:ea typeface="宋体" charset="-122"/>
              </a:rPr>
              <a:t>不会得到超过</a:t>
            </a:r>
            <a:r>
              <a:rPr lang="en-US" altLang="zh-CN" sz="500" dirty="0">
                <a:ea typeface="宋体" charset="-122"/>
              </a:rPr>
              <a:t>20ms</a:t>
            </a:r>
            <a:r>
              <a:rPr lang="zh-CN" altLang="en-US" sz="500" dirty="0">
                <a:ea typeface="宋体" charset="-122"/>
              </a:rPr>
              <a:t>的时间。</a:t>
            </a:r>
            <a:r>
              <a:rPr lang="en-US" altLang="zh-CN" sz="500" dirty="0">
                <a:ea typeface="宋体" charset="-122"/>
              </a:rPr>
              <a:t>RR</a:t>
            </a:r>
            <a:r>
              <a:rPr lang="zh-CN" altLang="en-US" sz="500" dirty="0">
                <a:ea typeface="宋体" charset="-122"/>
              </a:rPr>
              <a:t>算法性能依赖于时间片大小，如果</a:t>
            </a:r>
            <a:r>
              <a:rPr lang="en-US" altLang="zh-CN" sz="500" dirty="0">
                <a:ea typeface="宋体" charset="-122"/>
              </a:rPr>
              <a:t>q</a:t>
            </a:r>
            <a:r>
              <a:rPr lang="zh-CN" altLang="en-US" sz="500" dirty="0">
                <a:ea typeface="宋体" charset="-122"/>
              </a:rPr>
              <a:t>很大，就和</a:t>
            </a:r>
            <a:r>
              <a:rPr lang="en-US" altLang="zh-CN" sz="500" dirty="0">
                <a:ea typeface="宋体" charset="-122"/>
              </a:rPr>
              <a:t>FCFS</a:t>
            </a:r>
            <a:r>
              <a:rPr lang="zh-CN" altLang="en-US" sz="500" dirty="0">
                <a:ea typeface="宋体" charset="-122"/>
              </a:rPr>
              <a:t>一样了；如果</a:t>
            </a:r>
            <a:r>
              <a:rPr lang="en-US" altLang="zh-CN" sz="500" dirty="0">
                <a:ea typeface="宋体" charset="-122"/>
              </a:rPr>
              <a:t>q</a:t>
            </a:r>
            <a:r>
              <a:rPr lang="zh-CN" altLang="en-US" sz="500" dirty="0">
                <a:ea typeface="宋体" charset="-122"/>
              </a:rPr>
              <a:t>很小，那么</a:t>
            </a:r>
            <a:r>
              <a:rPr lang="en-US" altLang="zh-CN" sz="500" dirty="0">
                <a:ea typeface="宋体" charset="-122"/>
              </a:rPr>
              <a:t>q</a:t>
            </a:r>
            <a:r>
              <a:rPr lang="zh-CN" altLang="en-US" sz="500" dirty="0">
                <a:ea typeface="宋体" charset="-122"/>
              </a:rPr>
              <a:t>也要足够大来保证上下文切换，否则开销过大。时间片长度的影响因素：响应时间一定时，就绪进程越多，时间片越小；应当使用户输入通常能在一个时间片内完成，否则相应 平均周转和平均带权周转都会延长。一般来说</a:t>
            </a:r>
            <a:r>
              <a:rPr lang="en-US" altLang="zh-CN" sz="500" dirty="0">
                <a:ea typeface="宋体" charset="-122"/>
              </a:rPr>
              <a:t>RR</a:t>
            </a:r>
            <a:r>
              <a:rPr lang="zh-CN" altLang="en-US" sz="500" dirty="0">
                <a:ea typeface="宋体" charset="-122"/>
              </a:rPr>
              <a:t>比</a:t>
            </a:r>
            <a:r>
              <a:rPr lang="en-US" altLang="zh-CN" sz="500" dirty="0">
                <a:ea typeface="宋体" charset="-122"/>
              </a:rPr>
              <a:t>SJF</a:t>
            </a:r>
            <a:r>
              <a:rPr lang="zh-CN" altLang="en-US" sz="500" dirty="0">
                <a:ea typeface="宋体" charset="-122"/>
              </a:rPr>
              <a:t>有更高的平均周转，但是响应时间更好。时间片固定时，用户越多响应时间越长。</a:t>
            </a:r>
          </a:p>
          <a:p>
            <a:endParaRPr lang="en-US" altLang="zh-CN" sz="500" dirty="0">
              <a:ea typeface="宋体" charset="-122"/>
            </a:endParaRPr>
          </a:p>
          <a:p>
            <a:r>
              <a:rPr lang="en-US" altLang="zh-CN" sz="500" b="1" dirty="0"/>
              <a:t>CPU utilization </a:t>
            </a:r>
            <a:r>
              <a:rPr lang="en-US" altLang="zh-CN" sz="500" dirty="0"/>
              <a:t>– keep the CPU as busy as possible</a:t>
            </a:r>
          </a:p>
          <a:p>
            <a:r>
              <a:rPr lang="en-US" altLang="zh-CN" sz="500" b="1" dirty="0"/>
              <a:t>Throughput</a:t>
            </a:r>
            <a:r>
              <a:rPr lang="en-US" altLang="zh-CN" sz="500" dirty="0"/>
              <a:t> – # of processes that complete their execution per time unit</a:t>
            </a:r>
          </a:p>
          <a:p>
            <a:r>
              <a:rPr lang="en-US" altLang="zh-CN" sz="500" b="1" dirty="0"/>
              <a:t>Turnaround time </a:t>
            </a:r>
            <a:r>
              <a:rPr lang="en-US" altLang="zh-CN" sz="500" dirty="0"/>
              <a:t>– amount of time to execute a particular process</a:t>
            </a:r>
          </a:p>
          <a:p>
            <a:r>
              <a:rPr lang="en-US" altLang="zh-CN" sz="500" b="1" dirty="0"/>
              <a:t>Waiting time </a:t>
            </a:r>
            <a:r>
              <a:rPr lang="en-US" altLang="zh-CN" sz="500" dirty="0"/>
              <a:t>– amount of time a process has been waiting in the ready queue</a:t>
            </a:r>
          </a:p>
          <a:p>
            <a:r>
              <a:rPr lang="en-US" altLang="zh-CN" sz="500" b="1" dirty="0"/>
              <a:t>Response time</a:t>
            </a:r>
            <a:r>
              <a:rPr lang="en-US" altLang="zh-CN" sz="500" dirty="0"/>
              <a:t> – amount of time it takes from when a request was submitted until the first response is produced, </a:t>
            </a:r>
            <a:r>
              <a:rPr lang="en-US" altLang="zh-CN" sz="500" b="1" dirty="0"/>
              <a:t>not</a:t>
            </a:r>
            <a:r>
              <a:rPr lang="en-US" altLang="zh-CN" sz="500" dirty="0"/>
              <a:t> output  (for time-sharing environment)</a:t>
            </a:r>
          </a:p>
          <a:p>
            <a:r>
              <a:rPr lang="en-US" altLang="zh-CN" sz="500" dirty="0">
                <a:ea typeface="宋体" charset="-122"/>
              </a:rPr>
              <a:t>Max CPU utilization  Max throughput Min turnaround time  </a:t>
            </a:r>
          </a:p>
          <a:p>
            <a:r>
              <a:rPr lang="en-US" altLang="zh-CN" sz="500" dirty="0">
                <a:ea typeface="宋体" charset="-122"/>
              </a:rPr>
              <a:t>Min waiting time  Min response time</a:t>
            </a:r>
          </a:p>
          <a:p>
            <a:endParaRPr lang="en-US" altLang="zh-CN" sz="500" dirty="0">
              <a:ea typeface="宋体" charset="-122"/>
            </a:endParaRPr>
          </a:p>
        </p:txBody>
      </p:sp>
      <p:pic>
        <p:nvPicPr>
          <p:cNvPr id="22" name="图片 21">
            <a:extLst>
              <a:ext uri="{FF2B5EF4-FFF2-40B4-BE49-F238E27FC236}">
                <a16:creationId xmlns:a16="http://schemas.microsoft.com/office/drawing/2014/main" id="{A5537E59-3793-4A01-83D6-644F527BA1C7}"/>
              </a:ext>
            </a:extLst>
          </p:cNvPr>
          <p:cNvPicPr>
            <a:picLocks noChangeAspect="1"/>
          </p:cNvPicPr>
          <p:nvPr/>
        </p:nvPicPr>
        <p:blipFill>
          <a:blip r:embed="rId12"/>
          <a:stretch>
            <a:fillRect/>
          </a:stretch>
        </p:blipFill>
        <p:spPr>
          <a:xfrm>
            <a:off x="4404772" y="6144849"/>
            <a:ext cx="2380985" cy="1138364"/>
          </a:xfrm>
          <a:prstGeom prst="rect">
            <a:avLst/>
          </a:prstGeom>
        </p:spPr>
      </p:pic>
      <p:cxnSp>
        <p:nvCxnSpPr>
          <p:cNvPr id="53" name="直线连接符 75">
            <a:extLst>
              <a:ext uri="{FF2B5EF4-FFF2-40B4-BE49-F238E27FC236}">
                <a16:creationId xmlns:a16="http://schemas.microsoft.com/office/drawing/2014/main" id="{8A2843E8-F032-4A1F-A35A-59036A2ABDC6}"/>
              </a:ext>
            </a:extLst>
          </p:cNvPr>
          <p:cNvCxnSpPr/>
          <p:nvPr/>
        </p:nvCxnSpPr>
        <p:spPr>
          <a:xfrm>
            <a:off x="4409752" y="6090308"/>
            <a:ext cx="243449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5F1172EE-7470-45DC-A7A3-EE05D390DD67}"/>
              </a:ext>
            </a:extLst>
          </p:cNvPr>
          <p:cNvSpPr txBox="1"/>
          <p:nvPr/>
        </p:nvSpPr>
        <p:spPr>
          <a:xfrm>
            <a:off x="2411939" y="5975870"/>
            <a:ext cx="1963971" cy="1411531"/>
          </a:xfrm>
          <a:prstGeom prst="rect">
            <a:avLst/>
          </a:prstGeom>
          <a:noFill/>
        </p:spPr>
        <p:txBody>
          <a:bodyPr wrap="square" lIns="36000" tIns="36000" rIns="36000" bIns="36000" rtlCol="0">
            <a:spAutoFit/>
          </a:bodyPr>
          <a:lstStyle/>
          <a:p>
            <a:r>
              <a:rPr lang="en-US" altLang="zh-CN" sz="700" b="1" dirty="0">
                <a:ea typeface="宋体" charset="-122"/>
              </a:rPr>
              <a:t>Multithreading models</a:t>
            </a:r>
          </a:p>
          <a:p>
            <a:r>
              <a:rPr lang="en-US" altLang="zh-CN" sz="500" b="1" dirty="0">
                <a:ea typeface="宋体" charset="-122"/>
              </a:rPr>
              <a:t>Many to one</a:t>
            </a:r>
            <a:r>
              <a:rPr lang="zh-CN" altLang="en-US" sz="500" b="1" dirty="0">
                <a:ea typeface="宋体" charset="-122"/>
              </a:rPr>
              <a:t>：</a:t>
            </a:r>
          </a:p>
          <a:p>
            <a:r>
              <a:rPr lang="en-US" altLang="zh-CN" sz="500" dirty="0">
                <a:ea typeface="宋体" charset="-122"/>
              </a:rPr>
              <a:t>1.many user-level threads mapped to single kernel thread</a:t>
            </a:r>
          </a:p>
          <a:p>
            <a:r>
              <a:rPr lang="en-US" altLang="zh-CN" sz="500" dirty="0">
                <a:ea typeface="宋体" charset="-122"/>
              </a:rPr>
              <a:t>2.thread management is done in user space</a:t>
            </a:r>
            <a:r>
              <a:rPr lang="zh-CN" altLang="en-US" sz="500" dirty="0">
                <a:ea typeface="宋体" charset="-122"/>
              </a:rPr>
              <a:t>，</a:t>
            </a:r>
            <a:r>
              <a:rPr lang="en-US" altLang="zh-CN" sz="500" dirty="0">
                <a:ea typeface="宋体" charset="-122"/>
              </a:rPr>
              <a:t>used on systems that do not support kernel threads. 3.drawbacks</a:t>
            </a:r>
            <a:r>
              <a:rPr lang="zh-CN" altLang="en-US" sz="500" dirty="0">
                <a:ea typeface="宋体" charset="-122"/>
              </a:rPr>
              <a:t>：</a:t>
            </a:r>
            <a:r>
              <a:rPr lang="en-US" altLang="zh-CN" sz="500" dirty="0">
                <a:ea typeface="宋体" charset="-122"/>
              </a:rPr>
              <a:t>whole process block if one thread blocks. unable to run parallel on multiprocessors.</a:t>
            </a:r>
          </a:p>
          <a:p>
            <a:r>
              <a:rPr lang="en-US" altLang="zh-CN" sz="500" b="1" dirty="0">
                <a:ea typeface="宋体" charset="-122"/>
              </a:rPr>
              <a:t>One to one</a:t>
            </a:r>
            <a:r>
              <a:rPr lang="zh-CN" altLang="en-US" sz="500" b="1" dirty="0">
                <a:ea typeface="宋体" charset="-122"/>
              </a:rPr>
              <a:t>：</a:t>
            </a:r>
          </a:p>
          <a:p>
            <a:r>
              <a:rPr lang="en-US" altLang="zh-CN" sz="500" dirty="0">
                <a:ea typeface="宋体" charset="-122"/>
              </a:rPr>
              <a:t>1.each user-level thread maps to a kernel thread</a:t>
            </a:r>
            <a:r>
              <a:rPr lang="zh-CN" altLang="en-US" sz="500" dirty="0">
                <a:ea typeface="宋体" charset="-122"/>
              </a:rPr>
              <a:t>：</a:t>
            </a:r>
            <a:r>
              <a:rPr lang="en-US" altLang="zh-CN" sz="500" dirty="0">
                <a:ea typeface="宋体" charset="-122"/>
              </a:rPr>
              <a:t>more concurrency than many-to-one</a:t>
            </a:r>
            <a:r>
              <a:rPr lang="zh-CN" altLang="en-US" sz="500" dirty="0">
                <a:ea typeface="宋体" charset="-122"/>
              </a:rPr>
              <a:t>，</a:t>
            </a:r>
            <a:r>
              <a:rPr lang="en-US" altLang="zh-CN" sz="500" dirty="0">
                <a:ea typeface="宋体" charset="-122"/>
              </a:rPr>
              <a:t>support multiprocessors</a:t>
            </a:r>
          </a:p>
          <a:p>
            <a:r>
              <a:rPr lang="en-US" altLang="zh-CN" sz="500" dirty="0">
                <a:ea typeface="宋体" charset="-122"/>
              </a:rPr>
              <a:t>2.drawback</a:t>
            </a:r>
            <a:r>
              <a:rPr lang="zh-CN" altLang="en-US" sz="500" dirty="0">
                <a:ea typeface="宋体" charset="-122"/>
              </a:rPr>
              <a:t>：</a:t>
            </a:r>
            <a:r>
              <a:rPr lang="en-US" altLang="zh-CN" sz="500" dirty="0">
                <a:ea typeface="宋体" charset="-122"/>
              </a:rPr>
              <a:t>overhead of creating kernel threads</a:t>
            </a:r>
          </a:p>
          <a:p>
            <a:r>
              <a:rPr lang="en-US" altLang="zh-CN" sz="500" dirty="0">
                <a:ea typeface="宋体" charset="-122"/>
              </a:rPr>
              <a:t>3.examples</a:t>
            </a:r>
            <a:r>
              <a:rPr lang="zh-CN" altLang="en-US" sz="500" dirty="0">
                <a:ea typeface="宋体" charset="-122"/>
              </a:rPr>
              <a:t>：</a:t>
            </a:r>
            <a:r>
              <a:rPr lang="en-US" altLang="zh-CN" sz="500" dirty="0">
                <a:ea typeface="宋体" charset="-122"/>
              </a:rPr>
              <a:t>Windows 95/98/NT/2000</a:t>
            </a:r>
            <a:r>
              <a:rPr lang="zh-CN" altLang="en-US" sz="500" dirty="0">
                <a:ea typeface="宋体" charset="-122"/>
              </a:rPr>
              <a:t>，</a:t>
            </a:r>
            <a:r>
              <a:rPr lang="en-US" altLang="zh-CN" sz="500" dirty="0">
                <a:ea typeface="宋体" charset="-122"/>
              </a:rPr>
              <a:t>OS/2</a:t>
            </a:r>
          </a:p>
          <a:p>
            <a:r>
              <a:rPr lang="en-US" altLang="zh-CN" sz="500" b="1" dirty="0">
                <a:ea typeface="宋体" charset="-122"/>
              </a:rPr>
              <a:t>Many to many</a:t>
            </a:r>
            <a:r>
              <a:rPr lang="zh-CN" altLang="en-US" sz="500" b="1" dirty="0">
                <a:ea typeface="宋体" charset="-122"/>
              </a:rPr>
              <a:t>：</a:t>
            </a:r>
          </a:p>
          <a:p>
            <a:r>
              <a:rPr lang="en-US" altLang="zh-CN" sz="500" dirty="0">
                <a:ea typeface="宋体" charset="-122"/>
              </a:rPr>
              <a:t>1.multiplexes many user level threads to a smaller or equal number of kernel threads 2. allows the programmer to create a sufficient number of user threads 3. avoid bad blocking, support multiprocessors</a:t>
            </a:r>
          </a:p>
          <a:p>
            <a:r>
              <a:rPr lang="en-US" altLang="zh-CN" sz="500" dirty="0">
                <a:ea typeface="宋体" charset="-122"/>
              </a:rPr>
              <a:t>Examples</a:t>
            </a:r>
            <a:r>
              <a:rPr lang="zh-CN" altLang="en-US" sz="500" dirty="0">
                <a:ea typeface="宋体" charset="-122"/>
              </a:rPr>
              <a:t>：</a:t>
            </a:r>
            <a:r>
              <a:rPr lang="en-US" altLang="zh-CN" sz="500" dirty="0">
                <a:ea typeface="宋体" charset="-122"/>
              </a:rPr>
              <a:t>Solaris 2</a:t>
            </a:r>
            <a:r>
              <a:rPr lang="zh-CN" altLang="en-US" sz="500" dirty="0">
                <a:ea typeface="宋体" charset="-122"/>
              </a:rPr>
              <a:t>，</a:t>
            </a:r>
            <a:r>
              <a:rPr lang="en-US" altLang="zh-CN" sz="500" dirty="0">
                <a:ea typeface="宋体" charset="-122"/>
              </a:rPr>
              <a:t>Windows NT/2000</a:t>
            </a:r>
          </a:p>
          <a:p>
            <a:endParaRPr lang="en-US" altLang="zh-CN" sz="500" dirty="0">
              <a:ea typeface="宋体" charset="-122"/>
            </a:endParaRPr>
          </a:p>
        </p:txBody>
      </p:sp>
      <p:pic>
        <p:nvPicPr>
          <p:cNvPr id="26" name="图片 25">
            <a:extLst>
              <a:ext uri="{FF2B5EF4-FFF2-40B4-BE49-F238E27FC236}">
                <a16:creationId xmlns:a16="http://schemas.microsoft.com/office/drawing/2014/main" id="{7299C07F-E79E-45D2-A479-B9C05AFD9556}"/>
              </a:ext>
            </a:extLst>
          </p:cNvPr>
          <p:cNvPicPr>
            <a:picLocks noChangeAspect="1"/>
          </p:cNvPicPr>
          <p:nvPr/>
        </p:nvPicPr>
        <p:blipFill rotWithShape="1">
          <a:blip r:embed="rId13"/>
          <a:srcRect r="42935"/>
          <a:stretch/>
        </p:blipFill>
        <p:spPr>
          <a:xfrm>
            <a:off x="3461452" y="7313594"/>
            <a:ext cx="1574246" cy="1369090"/>
          </a:xfrm>
          <a:prstGeom prst="rect">
            <a:avLst/>
          </a:prstGeom>
        </p:spPr>
      </p:pic>
      <p:cxnSp>
        <p:nvCxnSpPr>
          <p:cNvPr id="34" name="直线连接符 33"/>
          <p:cNvCxnSpPr>
            <a:cxnSpLocks/>
          </p:cNvCxnSpPr>
          <p:nvPr/>
        </p:nvCxnSpPr>
        <p:spPr>
          <a:xfrm flipV="1">
            <a:off x="2353144" y="4234"/>
            <a:ext cx="0" cy="99059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B249CFD4-ACFE-40DA-8A49-BA1629F11FF5}"/>
              </a:ext>
            </a:extLst>
          </p:cNvPr>
          <p:cNvPicPr>
            <a:picLocks noChangeAspect="1"/>
          </p:cNvPicPr>
          <p:nvPr/>
        </p:nvPicPr>
        <p:blipFill rotWithShape="1">
          <a:blip r:embed="rId14"/>
          <a:srcRect l="25553"/>
          <a:stretch/>
        </p:blipFill>
        <p:spPr>
          <a:xfrm>
            <a:off x="2411939" y="7283213"/>
            <a:ext cx="1453803" cy="1469925"/>
          </a:xfrm>
          <a:prstGeom prst="rect">
            <a:avLst/>
          </a:prstGeom>
        </p:spPr>
      </p:pic>
      <p:pic>
        <p:nvPicPr>
          <p:cNvPr id="29" name="图片 28">
            <a:extLst>
              <a:ext uri="{FF2B5EF4-FFF2-40B4-BE49-F238E27FC236}">
                <a16:creationId xmlns:a16="http://schemas.microsoft.com/office/drawing/2014/main" id="{CB82C9A9-3526-4BDA-9F87-A85B847B94E0}"/>
              </a:ext>
            </a:extLst>
          </p:cNvPr>
          <p:cNvPicPr>
            <a:picLocks noChangeAspect="1"/>
          </p:cNvPicPr>
          <p:nvPr/>
        </p:nvPicPr>
        <p:blipFill>
          <a:blip r:embed="rId15"/>
          <a:stretch>
            <a:fillRect/>
          </a:stretch>
        </p:blipFill>
        <p:spPr>
          <a:xfrm>
            <a:off x="5033473" y="7222493"/>
            <a:ext cx="1688971" cy="1805900"/>
          </a:xfrm>
          <a:prstGeom prst="rect">
            <a:avLst/>
          </a:prstGeom>
        </p:spPr>
      </p:pic>
      <p:pic>
        <p:nvPicPr>
          <p:cNvPr id="56" name="图片 55">
            <a:extLst>
              <a:ext uri="{FF2B5EF4-FFF2-40B4-BE49-F238E27FC236}">
                <a16:creationId xmlns:a16="http://schemas.microsoft.com/office/drawing/2014/main" id="{7F1E62BF-B15F-4C5D-8366-FDD6FB3166CB}"/>
              </a:ext>
            </a:extLst>
          </p:cNvPr>
          <p:cNvPicPr>
            <a:picLocks noChangeAspect="1"/>
          </p:cNvPicPr>
          <p:nvPr/>
        </p:nvPicPr>
        <p:blipFill rotWithShape="1">
          <a:blip r:embed="rId16"/>
          <a:srcRect l="21190"/>
          <a:stretch/>
        </p:blipFill>
        <p:spPr>
          <a:xfrm>
            <a:off x="2407922" y="8770532"/>
            <a:ext cx="2564032" cy="1144669"/>
          </a:xfrm>
          <a:prstGeom prst="rect">
            <a:avLst/>
          </a:prstGeom>
        </p:spPr>
      </p:pic>
      <p:pic>
        <p:nvPicPr>
          <p:cNvPr id="60" name="图片 59">
            <a:extLst>
              <a:ext uri="{FF2B5EF4-FFF2-40B4-BE49-F238E27FC236}">
                <a16:creationId xmlns:a16="http://schemas.microsoft.com/office/drawing/2014/main" id="{C8B63A0D-F2D7-4B85-BEAF-3D3B3E91991A}"/>
              </a:ext>
            </a:extLst>
          </p:cNvPr>
          <p:cNvPicPr>
            <a:picLocks noChangeAspect="1"/>
          </p:cNvPicPr>
          <p:nvPr/>
        </p:nvPicPr>
        <p:blipFill rotWithShape="1">
          <a:blip r:embed="rId17"/>
          <a:srcRect l="19237"/>
          <a:stretch/>
        </p:blipFill>
        <p:spPr>
          <a:xfrm>
            <a:off x="4503763" y="4196746"/>
            <a:ext cx="2371304" cy="1893562"/>
          </a:xfrm>
          <a:prstGeom prst="rect">
            <a:avLst/>
          </a:prstGeom>
        </p:spPr>
      </p:pic>
      <p:pic>
        <p:nvPicPr>
          <p:cNvPr id="62" name="图片 61">
            <a:extLst>
              <a:ext uri="{FF2B5EF4-FFF2-40B4-BE49-F238E27FC236}">
                <a16:creationId xmlns:a16="http://schemas.microsoft.com/office/drawing/2014/main" id="{E7C4A4E6-07D8-408E-B1DE-C5FB1BC67BD3}"/>
              </a:ext>
            </a:extLst>
          </p:cNvPr>
          <p:cNvPicPr>
            <a:picLocks noChangeAspect="1"/>
          </p:cNvPicPr>
          <p:nvPr/>
        </p:nvPicPr>
        <p:blipFill rotWithShape="1">
          <a:blip r:embed="rId18"/>
          <a:srcRect l="35922"/>
          <a:stretch/>
        </p:blipFill>
        <p:spPr>
          <a:xfrm>
            <a:off x="4697605" y="3413025"/>
            <a:ext cx="1951299" cy="783720"/>
          </a:xfrm>
          <a:prstGeom prst="rect">
            <a:avLst/>
          </a:prstGeom>
        </p:spPr>
      </p:pic>
      <p:pic>
        <p:nvPicPr>
          <p:cNvPr id="2048" name="图片 2047">
            <a:extLst>
              <a:ext uri="{FF2B5EF4-FFF2-40B4-BE49-F238E27FC236}">
                <a16:creationId xmlns:a16="http://schemas.microsoft.com/office/drawing/2014/main" id="{36060197-14FC-4D48-8513-B7F7414FC4F0}"/>
              </a:ext>
            </a:extLst>
          </p:cNvPr>
          <p:cNvPicPr>
            <a:picLocks noChangeAspect="1"/>
          </p:cNvPicPr>
          <p:nvPr/>
        </p:nvPicPr>
        <p:blipFill>
          <a:blip r:embed="rId19"/>
          <a:stretch>
            <a:fillRect/>
          </a:stretch>
        </p:blipFill>
        <p:spPr>
          <a:xfrm>
            <a:off x="4492195" y="2560483"/>
            <a:ext cx="2362117" cy="843845"/>
          </a:xfrm>
          <a:prstGeom prst="rect">
            <a:avLst/>
          </a:prstGeom>
        </p:spPr>
      </p:pic>
      <p:pic>
        <p:nvPicPr>
          <p:cNvPr id="2055" name="图片 2054">
            <a:extLst>
              <a:ext uri="{FF2B5EF4-FFF2-40B4-BE49-F238E27FC236}">
                <a16:creationId xmlns:a16="http://schemas.microsoft.com/office/drawing/2014/main" id="{939CBB58-D4DC-4C87-A5E4-CEB5C595BF87}"/>
              </a:ext>
            </a:extLst>
          </p:cNvPr>
          <p:cNvPicPr>
            <a:picLocks noChangeAspect="1"/>
          </p:cNvPicPr>
          <p:nvPr/>
        </p:nvPicPr>
        <p:blipFill>
          <a:blip r:embed="rId20"/>
          <a:stretch>
            <a:fillRect/>
          </a:stretch>
        </p:blipFill>
        <p:spPr>
          <a:xfrm>
            <a:off x="4504058" y="1607399"/>
            <a:ext cx="2249499" cy="944387"/>
          </a:xfrm>
          <a:prstGeom prst="rect">
            <a:avLst/>
          </a:prstGeom>
        </p:spPr>
      </p:pic>
    </p:spTree>
    <p:extLst>
      <p:ext uri="{BB962C8B-B14F-4D97-AF65-F5344CB8AC3E}">
        <p14:creationId xmlns:p14="http://schemas.microsoft.com/office/powerpoint/2010/main" val="12177749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8576</TotalTime>
  <Words>1059</Words>
  <Application>Microsoft Office PowerPoint</Application>
  <PresentationFormat>A4 纸张(210x297 毫米)</PresentationFormat>
  <Paragraphs>38</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jiangshibiao001@163.com</cp:lastModifiedBy>
  <cp:revision>94</cp:revision>
  <cp:lastPrinted>2019-12-28T04:35:24Z</cp:lastPrinted>
  <dcterms:created xsi:type="dcterms:W3CDTF">2019-12-28T02:51:19Z</dcterms:created>
  <dcterms:modified xsi:type="dcterms:W3CDTF">2020-01-08T13:35:03Z</dcterms:modified>
</cp:coreProperties>
</file>