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32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BC30B-76B2-440F-838D-29540CA467CB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191DC-18E6-40BD-9A73-BC43A2343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70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191DC-18E6-40BD-9A73-BC43A23435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00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D14-B0C3-4CF6-9FCC-E1E2712CAD66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ED85-7146-49DA-BC13-0494ED378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83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D14-B0C3-4CF6-9FCC-E1E2712CAD66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ED85-7146-49DA-BC13-0494ED378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48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D14-B0C3-4CF6-9FCC-E1E2712CAD66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ED85-7146-49DA-BC13-0494ED378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9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D14-B0C3-4CF6-9FCC-E1E2712CAD66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ED85-7146-49DA-BC13-0494ED378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D14-B0C3-4CF6-9FCC-E1E2712CAD66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ED85-7146-49DA-BC13-0494ED378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63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D14-B0C3-4CF6-9FCC-E1E2712CAD66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ED85-7146-49DA-BC13-0494ED378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69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D14-B0C3-4CF6-9FCC-E1E2712CAD66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ED85-7146-49DA-BC13-0494ED378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54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D14-B0C3-4CF6-9FCC-E1E2712CAD66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ED85-7146-49DA-BC13-0494ED378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77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D14-B0C3-4CF6-9FCC-E1E2712CAD66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ED85-7146-49DA-BC13-0494ED378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46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D14-B0C3-4CF6-9FCC-E1E2712CAD66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ED85-7146-49DA-BC13-0494ED378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89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D14-B0C3-4CF6-9FCC-E1E2712CAD66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ED85-7146-49DA-BC13-0494ED378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93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AED14-B0C3-4CF6-9FCC-E1E2712CAD66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FED85-7146-49DA-BC13-0494ED378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89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F2B746B-C4D3-40C3-9ADC-C84311935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531559"/>
              </p:ext>
            </p:extLst>
          </p:nvPr>
        </p:nvGraphicFramePr>
        <p:xfrm>
          <a:off x="25402" y="12699"/>
          <a:ext cx="2076446" cy="9873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6446">
                  <a:extLst>
                    <a:ext uri="{9D8B030D-6E8A-4147-A177-3AD203B41FA5}">
                      <a16:colId xmlns:a16="http://schemas.microsoft.com/office/drawing/2014/main" val="4289191277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apt-cache search searched-package </a:t>
                      </a:r>
                      <a:r>
                        <a:rPr lang="zh-CN" altLang="en-US" sz="500" u="none" strike="noStrike">
                          <a:effectLst/>
                        </a:rPr>
                        <a:t>返回包含所要搜索字符串的软件包名称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2559262124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apt-cdrom install package_name </a:t>
                      </a:r>
                      <a:r>
                        <a:rPr lang="zh-CN" altLang="en-US" sz="500" u="none" strike="noStrike">
                          <a:effectLst/>
                        </a:rPr>
                        <a:t>从光盘安装</a:t>
                      </a:r>
                      <a:r>
                        <a:rPr lang="en-US" altLang="zh-CN" sz="500" u="none" strike="noStrike">
                          <a:effectLst/>
                        </a:rPr>
                        <a:t>/</a:t>
                      </a:r>
                      <a:r>
                        <a:rPr lang="zh-CN" altLang="en-US" sz="500" u="none" strike="noStrike">
                          <a:effectLst/>
                        </a:rPr>
                        <a:t>更新一个 </a:t>
                      </a:r>
                      <a:r>
                        <a:rPr lang="en-US" sz="500" u="none" strike="noStrike">
                          <a:effectLst/>
                        </a:rPr>
                        <a:t>deb </a:t>
                      </a:r>
                      <a:r>
                        <a:rPr lang="zh-CN" altLang="en-US" sz="500" u="none" strike="noStrike">
                          <a:effectLst/>
                        </a:rPr>
                        <a:t>包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1860365639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apt-get check </a:t>
                      </a:r>
                      <a:r>
                        <a:rPr lang="zh-CN" altLang="en-US" sz="500" u="none" strike="noStrike">
                          <a:effectLst/>
                        </a:rPr>
                        <a:t>确认依赖的软件仓库正确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330548435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apt-get clean </a:t>
                      </a:r>
                      <a:r>
                        <a:rPr lang="zh-CN" altLang="en-US" sz="500" u="none" strike="noStrike">
                          <a:effectLst/>
                        </a:rPr>
                        <a:t>从下载的软件包中清理缓存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2972723516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apt-get install package_name </a:t>
                      </a:r>
                      <a:r>
                        <a:rPr lang="zh-CN" altLang="en-US" sz="500" u="none" strike="noStrike">
                          <a:effectLst/>
                        </a:rPr>
                        <a:t>安装</a:t>
                      </a:r>
                      <a:r>
                        <a:rPr lang="en-US" altLang="zh-CN" sz="500" u="none" strike="noStrike">
                          <a:effectLst/>
                        </a:rPr>
                        <a:t>/</a:t>
                      </a:r>
                      <a:r>
                        <a:rPr lang="zh-CN" altLang="en-US" sz="500" u="none" strike="noStrike">
                          <a:effectLst/>
                        </a:rPr>
                        <a:t>更新一个 </a:t>
                      </a:r>
                      <a:r>
                        <a:rPr lang="en-US" sz="500" u="none" strike="noStrike">
                          <a:effectLst/>
                        </a:rPr>
                        <a:t>deb </a:t>
                      </a:r>
                      <a:r>
                        <a:rPr lang="zh-CN" altLang="en-US" sz="500" u="none" strike="noStrike">
                          <a:effectLst/>
                        </a:rPr>
                        <a:t>包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3483507484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apt-get remove package_name </a:t>
                      </a:r>
                      <a:r>
                        <a:rPr lang="zh-CN" altLang="en-US" sz="500" u="none" strike="noStrike">
                          <a:effectLst/>
                        </a:rPr>
                        <a:t>从系统删除一个</a:t>
                      </a:r>
                      <a:r>
                        <a:rPr lang="en-US" sz="500" u="none" strike="noStrike">
                          <a:effectLst/>
                        </a:rPr>
                        <a:t>deb</a:t>
                      </a:r>
                      <a:r>
                        <a:rPr lang="zh-CN" altLang="en-US" sz="500" u="none" strike="noStrike">
                          <a:effectLst/>
                        </a:rPr>
                        <a:t>包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2215422836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apt-get update </a:t>
                      </a:r>
                      <a:r>
                        <a:rPr lang="zh-CN" altLang="en-US" sz="500" u="none" strike="noStrike">
                          <a:effectLst/>
                        </a:rPr>
                        <a:t>升级列表中的软件包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482355399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apt-get upgrade </a:t>
                      </a:r>
                      <a:r>
                        <a:rPr lang="zh-CN" altLang="en-US" sz="500" u="none" strike="noStrike">
                          <a:effectLst/>
                        </a:rPr>
                        <a:t>升级所有已安装的软件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3081946273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arch </a:t>
                      </a:r>
                      <a:r>
                        <a:rPr lang="zh-CN" altLang="en-US" sz="500" u="none" strike="noStrike">
                          <a:effectLst/>
                        </a:rPr>
                        <a:t>显示机器的处理器架构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163198286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badblocks -v /dev/hda1 </a:t>
                      </a:r>
                      <a:r>
                        <a:rPr lang="zh-CN" altLang="en-US" sz="500" u="none" strike="noStrike">
                          <a:effectLst/>
                        </a:rPr>
                        <a:t>检查磁盘</a:t>
                      </a:r>
                      <a:r>
                        <a:rPr lang="en-US" sz="500" u="none" strike="noStrike">
                          <a:effectLst/>
                        </a:rPr>
                        <a:t>hda1</a:t>
                      </a:r>
                      <a:r>
                        <a:rPr lang="zh-CN" altLang="en-US" sz="500" u="none" strike="noStrike">
                          <a:effectLst/>
                        </a:rPr>
                        <a:t>上的坏磁块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3418098179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bunzip2 file1.bz2 </a:t>
                      </a:r>
                      <a:r>
                        <a:rPr lang="zh-CN" altLang="en-US" sz="500" u="none" strike="noStrike">
                          <a:effectLst/>
                        </a:rPr>
                        <a:t>解压一个叫做 </a:t>
                      </a:r>
                      <a:r>
                        <a:rPr lang="en-US" altLang="zh-CN" sz="500" u="none" strike="noStrike">
                          <a:effectLst/>
                        </a:rPr>
                        <a:t>'</a:t>
                      </a:r>
                      <a:r>
                        <a:rPr lang="en-US" sz="500" u="none" strike="noStrike">
                          <a:effectLst/>
                        </a:rPr>
                        <a:t>file1.bz2'</a:t>
                      </a:r>
                      <a:r>
                        <a:rPr lang="zh-CN" altLang="en-US" sz="500" u="none" strike="noStrike">
                          <a:effectLst/>
                        </a:rPr>
                        <a:t>的文件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322421787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bzip2 file1 </a:t>
                      </a:r>
                      <a:r>
                        <a:rPr lang="zh-CN" altLang="en-US" sz="500" u="none" strike="noStrike">
                          <a:effectLst/>
                        </a:rPr>
                        <a:t>压缩一个叫做 </a:t>
                      </a:r>
                      <a:r>
                        <a:rPr lang="en-US" altLang="zh-CN" sz="500" u="none" strike="noStrike">
                          <a:effectLst/>
                        </a:rPr>
                        <a:t>'</a:t>
                      </a:r>
                      <a:r>
                        <a:rPr lang="en-US" sz="500" u="none" strike="noStrike">
                          <a:effectLst/>
                        </a:rPr>
                        <a:t>file1' </a:t>
                      </a:r>
                      <a:r>
                        <a:rPr lang="zh-CN" altLang="en-US" sz="500" u="none" strike="noStrike">
                          <a:effectLst/>
                        </a:rPr>
                        <a:t>的文件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2812821404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 dirty="0" err="1">
                          <a:effectLst/>
                        </a:rPr>
                        <a:t>cal</a:t>
                      </a:r>
                      <a:r>
                        <a:rPr lang="en-US" altLang="zh-CN" sz="500" u="none" strike="noStrike" dirty="0">
                          <a:effectLst/>
                        </a:rPr>
                        <a:t> 2007 </a:t>
                      </a:r>
                      <a:r>
                        <a:rPr lang="zh-CN" altLang="en-US" sz="500" u="none" strike="noStrike" dirty="0">
                          <a:effectLst/>
                        </a:rPr>
                        <a:t>显示</a:t>
                      </a:r>
                      <a:r>
                        <a:rPr lang="en-US" altLang="zh-CN" sz="500" u="none" strike="noStrike" dirty="0">
                          <a:effectLst/>
                        </a:rPr>
                        <a:t>2007</a:t>
                      </a:r>
                      <a:r>
                        <a:rPr lang="zh-CN" altLang="en-US" sz="500" u="none" strike="noStrike" dirty="0">
                          <a:effectLst/>
                        </a:rPr>
                        <a:t>年的日历表 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2073536862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cat /proc/cpuinfo </a:t>
                      </a:r>
                      <a:r>
                        <a:rPr lang="zh-CN" altLang="en-US" sz="500" u="none" strike="noStrike">
                          <a:effectLst/>
                        </a:rPr>
                        <a:t>显示</a:t>
                      </a:r>
                      <a:r>
                        <a:rPr lang="en-US" sz="500" u="none" strike="noStrike">
                          <a:effectLst/>
                        </a:rPr>
                        <a:t>CPU info</a:t>
                      </a:r>
                      <a:r>
                        <a:rPr lang="zh-CN" altLang="en-US" sz="500" u="none" strike="noStrike">
                          <a:effectLst/>
                        </a:rPr>
                        <a:t>的信息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2540121638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cat /proc/interrupts </a:t>
                      </a:r>
                      <a:r>
                        <a:rPr lang="zh-CN" altLang="en-US" sz="500" u="none" strike="noStrike">
                          <a:effectLst/>
                        </a:rPr>
                        <a:t>显示中断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1769208668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cat /proc/</a:t>
                      </a:r>
                      <a:r>
                        <a:rPr lang="en-US" sz="500" u="none" strike="noStrike" dirty="0" err="1">
                          <a:effectLst/>
                        </a:rPr>
                        <a:t>meminfo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zh-CN" altLang="en-US" sz="500" u="none" strike="noStrike" dirty="0">
                          <a:effectLst/>
                        </a:rPr>
                        <a:t>校验内存使用 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1807442288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cat /proc/mounts </a:t>
                      </a:r>
                      <a:r>
                        <a:rPr lang="zh-CN" altLang="en-US" sz="500" u="none" strike="noStrike">
                          <a:effectLst/>
                        </a:rPr>
                        <a:t>显示已加载的文件系统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656552831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cat /proc/net/dev </a:t>
                      </a:r>
                      <a:r>
                        <a:rPr lang="zh-CN" altLang="en-US" sz="500" u="none" strike="noStrike" dirty="0">
                          <a:effectLst/>
                        </a:rPr>
                        <a:t>显示网络适配器及统计 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3362133113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cat /proc/swaps </a:t>
                      </a:r>
                      <a:r>
                        <a:rPr lang="zh-CN" altLang="en-US" sz="500" u="none" strike="noStrike">
                          <a:effectLst/>
                        </a:rPr>
                        <a:t>显示哪些</a:t>
                      </a:r>
                      <a:r>
                        <a:rPr lang="en-US" sz="500" u="none" strike="noStrike">
                          <a:effectLst/>
                        </a:rPr>
                        <a:t>swap</a:t>
                      </a:r>
                      <a:r>
                        <a:rPr lang="zh-CN" altLang="en-US" sz="500" u="none" strike="noStrike">
                          <a:effectLst/>
                        </a:rPr>
                        <a:t>被使用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2678716425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cat /proc/version </a:t>
                      </a:r>
                      <a:r>
                        <a:rPr lang="zh-CN" altLang="en-US" sz="500" u="none" strike="noStrike">
                          <a:effectLst/>
                        </a:rPr>
                        <a:t>显示内核的版本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3483233217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cat example.txt | </a:t>
                      </a:r>
                      <a:r>
                        <a:rPr lang="en-US" sz="500" u="none" strike="noStrike" dirty="0" err="1">
                          <a:effectLst/>
                        </a:rPr>
                        <a:t>awk</a:t>
                      </a:r>
                      <a:r>
                        <a:rPr lang="en-US" sz="500" u="none" strike="noStrike" dirty="0">
                          <a:effectLst/>
                        </a:rPr>
                        <a:t> 'NR%2==1' </a:t>
                      </a:r>
                      <a:r>
                        <a:rPr lang="zh-CN" altLang="en-US" sz="500" u="none" strike="noStrike" dirty="0">
                          <a:effectLst/>
                        </a:rPr>
                        <a:t>删除</a:t>
                      </a:r>
                      <a:r>
                        <a:rPr lang="en-US" sz="500" u="none" strike="noStrike" dirty="0">
                          <a:effectLst/>
                        </a:rPr>
                        <a:t>example.txt</a:t>
                      </a:r>
                      <a:r>
                        <a:rPr lang="zh-CN" altLang="en-US" sz="500" u="none" strike="noStrike" dirty="0">
                          <a:effectLst/>
                        </a:rPr>
                        <a:t>文件中的所有偶数行 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2610935627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>
                          <a:effectLst/>
                        </a:rPr>
                        <a:t>cat file1 </a:t>
                      </a:r>
                      <a:r>
                        <a:rPr lang="zh-CN" altLang="en-US" sz="500" u="none" strike="noStrike">
                          <a:effectLst/>
                        </a:rPr>
                        <a:t>从第一个字节开始正向查看文件的内容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2867484601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cat -n file1 </a:t>
                      </a:r>
                      <a:r>
                        <a:rPr lang="zh-CN" altLang="en-US" sz="500" u="none" strike="noStrike">
                          <a:effectLst/>
                        </a:rPr>
                        <a:t>标示文件的行数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3472339137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>
                          <a:effectLst/>
                        </a:rPr>
                        <a:t>cd - </a:t>
                      </a:r>
                      <a:r>
                        <a:rPr lang="zh-CN" altLang="en-US" sz="500" u="none" strike="noStrike">
                          <a:effectLst/>
                        </a:rPr>
                        <a:t>返回上次所在的目录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2410616068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>
                          <a:effectLst/>
                        </a:rPr>
                        <a:t>cd .. </a:t>
                      </a:r>
                      <a:r>
                        <a:rPr lang="zh-CN" altLang="en-US" sz="500" u="none" strike="noStrike">
                          <a:effectLst/>
                        </a:rPr>
                        <a:t>返回上一级目录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427635166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>
                          <a:effectLst/>
                        </a:rPr>
                        <a:t>cd ../.. </a:t>
                      </a:r>
                      <a:r>
                        <a:rPr lang="zh-CN" altLang="en-US" sz="500" u="none" strike="noStrike">
                          <a:effectLst/>
                        </a:rPr>
                        <a:t>返回上两级目录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174836998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 /home </a:t>
                      </a:r>
                      <a:r>
                        <a:rPr lang="zh-CN" altLang="en-US" sz="500" u="none" strike="noStrike">
                          <a:effectLst/>
                        </a:rPr>
                        <a:t>进入 </a:t>
                      </a:r>
                      <a:r>
                        <a:rPr lang="en-US" altLang="zh-CN" sz="500" u="none" strike="noStrike">
                          <a:effectLst/>
                        </a:rPr>
                        <a:t>'/ </a:t>
                      </a:r>
                      <a:r>
                        <a:rPr lang="en-US" sz="500" u="none" strike="noStrike">
                          <a:effectLst/>
                        </a:rPr>
                        <a:t>home' </a:t>
                      </a:r>
                      <a:r>
                        <a:rPr lang="zh-CN" altLang="en-US" sz="500" u="none" strike="noStrike">
                          <a:effectLst/>
                        </a:rPr>
                        <a:t>目录</a:t>
                      </a:r>
                      <a:r>
                        <a:rPr lang="en-US" altLang="zh-CN" sz="500" u="none" strike="noStrike">
                          <a:effectLst/>
                        </a:rPr>
                        <a:t>' 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3290589025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>
                          <a:effectLst/>
                        </a:rPr>
                        <a:t>cd ~user1 </a:t>
                      </a:r>
                      <a:r>
                        <a:rPr lang="zh-CN" altLang="en-US" sz="500" u="none" strike="noStrike">
                          <a:effectLst/>
                        </a:rPr>
                        <a:t>进入个人的主目录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48225522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>
                          <a:effectLst/>
                        </a:rPr>
                        <a:t>cd </a:t>
                      </a:r>
                      <a:r>
                        <a:rPr lang="zh-CN" altLang="en-US" sz="500" u="none" strike="noStrike">
                          <a:effectLst/>
                        </a:rPr>
                        <a:t>进入个人的主目录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191778217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 err="1">
                          <a:effectLst/>
                        </a:rPr>
                        <a:t>chage</a:t>
                      </a:r>
                      <a:r>
                        <a:rPr lang="en-US" sz="500" u="none" strike="noStrike" dirty="0">
                          <a:effectLst/>
                        </a:rPr>
                        <a:t> -E 2005-12-31 user1 </a:t>
                      </a:r>
                      <a:r>
                        <a:rPr lang="zh-CN" altLang="en-US" sz="500" u="none" strike="noStrike" dirty="0">
                          <a:effectLst/>
                        </a:rPr>
                        <a:t>设置用户口令的失效期限 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2272293225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chattr +a file1 </a:t>
                      </a:r>
                      <a:r>
                        <a:rPr lang="zh-CN" altLang="en-US" sz="500" u="none" strike="noStrike">
                          <a:effectLst/>
                        </a:rPr>
                        <a:t>只允许以追加方式读写文件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2980166327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>
                          <a:effectLst/>
                        </a:rPr>
                        <a:t>chattr +c file1 </a:t>
                      </a:r>
                      <a:r>
                        <a:rPr lang="zh-CN" altLang="en-US" sz="500" u="none" strike="noStrike">
                          <a:effectLst/>
                        </a:rPr>
                        <a:t>允许这个文件能被内核自动压缩</a:t>
                      </a:r>
                      <a:r>
                        <a:rPr lang="en-US" altLang="zh-CN" sz="500" u="none" strike="noStrike">
                          <a:effectLst/>
                        </a:rPr>
                        <a:t>/</a:t>
                      </a:r>
                      <a:r>
                        <a:rPr lang="zh-CN" altLang="en-US" sz="500" u="none" strike="noStrike">
                          <a:effectLst/>
                        </a:rPr>
                        <a:t>解压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2043707286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>
                          <a:effectLst/>
                        </a:rPr>
                        <a:t>chattr +d file1 </a:t>
                      </a:r>
                      <a:r>
                        <a:rPr lang="zh-CN" altLang="en-US" sz="500" u="none" strike="noStrike">
                          <a:effectLst/>
                        </a:rPr>
                        <a:t>在进行文件系统备份时，</a:t>
                      </a:r>
                      <a:r>
                        <a:rPr lang="en-US" altLang="zh-CN" sz="500" u="none" strike="noStrike">
                          <a:effectLst/>
                        </a:rPr>
                        <a:t>dump</a:t>
                      </a:r>
                      <a:r>
                        <a:rPr lang="zh-CN" altLang="en-US" sz="500" u="none" strike="noStrike">
                          <a:effectLst/>
                        </a:rPr>
                        <a:t>程序将忽略这个文件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1778243330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 err="1">
                          <a:effectLst/>
                        </a:rPr>
                        <a:t>chattr</a:t>
                      </a:r>
                      <a:r>
                        <a:rPr lang="en-US" sz="500" u="none" strike="noStrike" dirty="0">
                          <a:effectLst/>
                        </a:rPr>
                        <a:t> +</a:t>
                      </a:r>
                      <a:r>
                        <a:rPr lang="en-US" sz="500" u="none" strike="noStrike" dirty="0" err="1">
                          <a:effectLst/>
                        </a:rPr>
                        <a:t>i</a:t>
                      </a:r>
                      <a:r>
                        <a:rPr lang="en-US" sz="500" u="none" strike="noStrike" dirty="0">
                          <a:effectLst/>
                        </a:rPr>
                        <a:t> file1 </a:t>
                      </a:r>
                      <a:r>
                        <a:rPr lang="zh-CN" altLang="en-US" sz="500" u="none" strike="noStrike" dirty="0">
                          <a:effectLst/>
                        </a:rPr>
                        <a:t>设置成不可变的文件，不能被删除、修改、重命名或者链接 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893357973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 dirty="0" err="1">
                          <a:effectLst/>
                        </a:rPr>
                        <a:t>chattr</a:t>
                      </a:r>
                      <a:r>
                        <a:rPr lang="en-US" altLang="zh-CN" sz="500" u="none" strike="noStrike" dirty="0">
                          <a:effectLst/>
                        </a:rPr>
                        <a:t> +S file1 </a:t>
                      </a:r>
                      <a:r>
                        <a:rPr lang="zh-CN" altLang="en-US" sz="500" u="none" strike="noStrike" dirty="0">
                          <a:effectLst/>
                        </a:rPr>
                        <a:t>应用程序对这个文件执行了写操作</a:t>
                      </a:r>
                      <a:r>
                        <a:rPr lang="en-US" altLang="zh-CN" sz="500" u="none" strike="noStrike" dirty="0">
                          <a:effectLst/>
                        </a:rPr>
                        <a:t>,</a:t>
                      </a:r>
                      <a:r>
                        <a:rPr lang="zh-CN" altLang="en-US" sz="500" u="none" strike="noStrike" dirty="0">
                          <a:effectLst/>
                        </a:rPr>
                        <a:t>系统把修改结果写到磁盘 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594988949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chattr +s file1 </a:t>
                      </a:r>
                      <a:r>
                        <a:rPr lang="zh-CN" altLang="en-US" sz="500" u="none" strike="noStrike">
                          <a:effectLst/>
                        </a:rPr>
                        <a:t>允许一个文件被安全地删除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81360600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 dirty="0" err="1">
                          <a:effectLst/>
                        </a:rPr>
                        <a:t>chattr</a:t>
                      </a:r>
                      <a:r>
                        <a:rPr lang="en-US" altLang="zh-CN" sz="500" u="none" strike="noStrike" dirty="0">
                          <a:effectLst/>
                        </a:rPr>
                        <a:t> +u file1 </a:t>
                      </a:r>
                      <a:r>
                        <a:rPr lang="zh-CN" altLang="en-US" sz="500" u="none" strike="noStrike" dirty="0">
                          <a:effectLst/>
                        </a:rPr>
                        <a:t>若文件被删除，系统会允许你在以后恢复这个被删除的文件 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2848677115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chgrp group1 file1 </a:t>
                      </a:r>
                      <a:r>
                        <a:rPr lang="zh-CN" altLang="en-US" sz="500" u="none" strike="noStrike">
                          <a:effectLst/>
                        </a:rPr>
                        <a:t>改变文件的群组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3678701183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 err="1">
                          <a:effectLst/>
                        </a:rPr>
                        <a:t>chmod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g+s</a:t>
                      </a:r>
                      <a:r>
                        <a:rPr lang="en-US" sz="500" u="none" strike="noStrike" dirty="0">
                          <a:effectLst/>
                        </a:rPr>
                        <a:t> /home/public </a:t>
                      </a:r>
                      <a:r>
                        <a:rPr lang="zh-CN" altLang="en-US" sz="500" u="none" strike="noStrike" dirty="0">
                          <a:effectLst/>
                        </a:rPr>
                        <a:t>设置一个目录的</a:t>
                      </a:r>
                      <a:r>
                        <a:rPr lang="en-US" sz="500" u="none" strike="noStrike" dirty="0">
                          <a:effectLst/>
                        </a:rPr>
                        <a:t>SGID </a:t>
                      </a:r>
                      <a:r>
                        <a:rPr lang="zh-CN" altLang="en-US" sz="500" u="none" strike="noStrike" dirty="0">
                          <a:effectLst/>
                        </a:rPr>
                        <a:t>位 </a:t>
                      </a:r>
                      <a:r>
                        <a:rPr lang="en-US" altLang="zh-CN" sz="500" u="none" strike="noStrike" dirty="0">
                          <a:effectLst/>
                        </a:rPr>
                        <a:t>- </a:t>
                      </a:r>
                      <a:r>
                        <a:rPr lang="zh-CN" altLang="en-US" sz="500" u="none" strike="noStrike" dirty="0">
                          <a:effectLst/>
                        </a:rPr>
                        <a:t>类似</a:t>
                      </a:r>
                      <a:r>
                        <a:rPr lang="en-US" sz="500" u="none" strike="noStrike" dirty="0">
                          <a:effectLst/>
                        </a:rPr>
                        <a:t>SUID ，</a:t>
                      </a:r>
                      <a:r>
                        <a:rPr lang="zh-CN" altLang="en-US" sz="500" u="none" strike="noStrike" dirty="0">
                          <a:effectLst/>
                        </a:rPr>
                        <a:t>但针对目录 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4062221350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chmod go-rwx directory1 </a:t>
                      </a:r>
                      <a:r>
                        <a:rPr lang="zh-CN" altLang="en-US" sz="500" u="none" strike="noStrike">
                          <a:effectLst/>
                        </a:rPr>
                        <a:t>删除群组</a:t>
                      </a:r>
                      <a:r>
                        <a:rPr lang="en-US" altLang="zh-CN" sz="500" u="none" strike="noStrike">
                          <a:effectLst/>
                        </a:rPr>
                        <a:t>(</a:t>
                      </a:r>
                      <a:r>
                        <a:rPr lang="en-US" sz="500" u="none" strike="noStrike">
                          <a:effectLst/>
                        </a:rPr>
                        <a:t>g)</a:t>
                      </a:r>
                      <a:r>
                        <a:rPr lang="zh-CN" altLang="en-US" sz="500" u="none" strike="noStrike">
                          <a:effectLst/>
                        </a:rPr>
                        <a:t>与其他人</a:t>
                      </a:r>
                      <a:r>
                        <a:rPr lang="en-US" altLang="zh-CN" sz="500" u="none" strike="noStrike">
                          <a:effectLst/>
                        </a:rPr>
                        <a:t>(</a:t>
                      </a:r>
                      <a:r>
                        <a:rPr lang="en-US" sz="500" u="none" strike="noStrike">
                          <a:effectLst/>
                        </a:rPr>
                        <a:t>o)</a:t>
                      </a:r>
                      <a:r>
                        <a:rPr lang="zh-CN" altLang="en-US" sz="500" u="none" strike="noStrike">
                          <a:effectLst/>
                        </a:rPr>
                        <a:t>对目录的读写执行权限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2941558216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chmod g-s /home/public </a:t>
                      </a:r>
                      <a:r>
                        <a:rPr lang="zh-CN" altLang="en-US" sz="500" u="none" strike="noStrike">
                          <a:effectLst/>
                        </a:rPr>
                        <a:t>禁用一个目录的 </a:t>
                      </a:r>
                      <a:r>
                        <a:rPr lang="en-US" sz="500" u="none" strike="noStrike">
                          <a:effectLst/>
                        </a:rPr>
                        <a:t>SGID </a:t>
                      </a:r>
                      <a:r>
                        <a:rPr lang="zh-CN" altLang="en-US" sz="500" u="none" strike="noStrike">
                          <a:effectLst/>
                        </a:rPr>
                        <a:t>位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1966214829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 err="1">
                          <a:effectLst/>
                        </a:rPr>
                        <a:t>chmod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o+t</a:t>
                      </a:r>
                      <a:r>
                        <a:rPr lang="en-US" sz="500" u="none" strike="noStrike" dirty="0">
                          <a:effectLst/>
                        </a:rPr>
                        <a:t> /home/public </a:t>
                      </a:r>
                      <a:r>
                        <a:rPr lang="zh-CN" altLang="en-US" sz="500" u="none" strike="noStrike" dirty="0">
                          <a:effectLst/>
                        </a:rPr>
                        <a:t>设置一个文件的 </a:t>
                      </a:r>
                      <a:r>
                        <a:rPr lang="en-US" sz="500" u="none" strike="noStrike" dirty="0">
                          <a:effectLst/>
                        </a:rPr>
                        <a:t>STIKY </a:t>
                      </a:r>
                      <a:r>
                        <a:rPr lang="zh-CN" altLang="en-US" sz="500" u="none" strike="noStrike" dirty="0">
                          <a:effectLst/>
                        </a:rPr>
                        <a:t>位</a:t>
                      </a:r>
                      <a:r>
                        <a:rPr lang="en-US" altLang="zh-CN" sz="500" u="none" strike="noStrike" dirty="0">
                          <a:effectLst/>
                        </a:rPr>
                        <a:t>-</a:t>
                      </a:r>
                      <a:r>
                        <a:rPr lang="zh-CN" altLang="en-US" sz="500" u="none" strike="noStrike" dirty="0">
                          <a:effectLst/>
                        </a:rPr>
                        <a:t>只允许合法所有人删除 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1416718194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chmod o-t /home/public </a:t>
                      </a:r>
                      <a:r>
                        <a:rPr lang="zh-CN" altLang="en-US" sz="500" u="none" strike="noStrike">
                          <a:effectLst/>
                        </a:rPr>
                        <a:t>禁用一个目录的 </a:t>
                      </a:r>
                      <a:r>
                        <a:rPr lang="en-US" sz="500" u="none" strike="noStrike">
                          <a:effectLst/>
                        </a:rPr>
                        <a:t>STIKY </a:t>
                      </a:r>
                      <a:r>
                        <a:rPr lang="zh-CN" altLang="en-US" sz="500" u="none" strike="noStrike">
                          <a:effectLst/>
                        </a:rPr>
                        <a:t>位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561145373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 err="1">
                          <a:effectLst/>
                        </a:rPr>
                        <a:t>chmod</a:t>
                      </a:r>
                      <a:r>
                        <a:rPr lang="en-US" sz="500" u="none" strike="noStrike" dirty="0">
                          <a:effectLst/>
                        </a:rPr>
                        <a:t> u-s /bin/file1 </a:t>
                      </a:r>
                      <a:r>
                        <a:rPr lang="zh-CN" altLang="en-US" sz="500" u="none" strike="noStrike" dirty="0">
                          <a:effectLst/>
                        </a:rPr>
                        <a:t>禁用一个二进制文件的 </a:t>
                      </a:r>
                      <a:r>
                        <a:rPr lang="en-US" sz="500" u="none" strike="noStrike" dirty="0">
                          <a:effectLst/>
                        </a:rPr>
                        <a:t>SUID</a:t>
                      </a:r>
                      <a:r>
                        <a:rPr lang="zh-CN" altLang="en-US" sz="500" u="none" strike="noStrike" dirty="0">
                          <a:effectLst/>
                        </a:rPr>
                        <a:t>位 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1831210858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 err="1">
                          <a:effectLst/>
                        </a:rPr>
                        <a:t>chown</a:t>
                      </a:r>
                      <a:r>
                        <a:rPr lang="en-US" sz="500" u="none" strike="noStrike" dirty="0">
                          <a:effectLst/>
                        </a:rPr>
                        <a:t> -R user1 directory1 </a:t>
                      </a:r>
                      <a:r>
                        <a:rPr lang="zh-CN" altLang="en-US" sz="500" u="none" strike="noStrike" dirty="0">
                          <a:effectLst/>
                        </a:rPr>
                        <a:t>改变目录的所有人属性、目录下所有文件的属性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2620509451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 err="1">
                          <a:effectLst/>
                        </a:rPr>
                        <a:t>chown</a:t>
                      </a:r>
                      <a:r>
                        <a:rPr lang="en-US" sz="500" u="none" strike="noStrike" dirty="0">
                          <a:effectLst/>
                        </a:rPr>
                        <a:t> user1 file1 </a:t>
                      </a:r>
                      <a:r>
                        <a:rPr lang="zh-CN" altLang="en-US" sz="500" u="none" strike="noStrike" dirty="0">
                          <a:effectLst/>
                        </a:rPr>
                        <a:t>改变一个文件的所有人属性 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3586024892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chown user1:group1 file1 </a:t>
                      </a:r>
                      <a:r>
                        <a:rPr lang="zh-CN" altLang="en-US" sz="500" u="none" strike="noStrike">
                          <a:effectLst/>
                        </a:rPr>
                        <a:t>改变一个文件的所有人和群组属性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3432768013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clock -w </a:t>
                      </a:r>
                      <a:r>
                        <a:rPr lang="zh-CN" altLang="en-US" sz="500" u="none" strike="noStrike">
                          <a:effectLst/>
                        </a:rPr>
                        <a:t>将时间修改保存到 </a:t>
                      </a:r>
                      <a:r>
                        <a:rPr lang="en-US" sz="500" u="none" strike="noStrike">
                          <a:effectLst/>
                        </a:rPr>
                        <a:t>BIOS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1433282723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comm -1 file1 file2 </a:t>
                      </a:r>
                      <a:r>
                        <a:rPr lang="zh-CN" altLang="en-US" sz="500" u="none" strike="noStrike">
                          <a:effectLst/>
                        </a:rPr>
                        <a:t>比较两个文件的内容只删除 </a:t>
                      </a:r>
                      <a:r>
                        <a:rPr lang="en-US" altLang="zh-CN" sz="500" u="none" strike="noStrike">
                          <a:effectLst/>
                        </a:rPr>
                        <a:t>'</a:t>
                      </a:r>
                      <a:r>
                        <a:rPr lang="en-US" sz="500" u="none" strike="noStrike">
                          <a:effectLst/>
                        </a:rPr>
                        <a:t>file1' </a:t>
                      </a:r>
                      <a:r>
                        <a:rPr lang="zh-CN" altLang="en-US" sz="500" u="none" strike="noStrike">
                          <a:effectLst/>
                        </a:rPr>
                        <a:t>所包含的内容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3802350339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comm -2 file1 file2 </a:t>
                      </a:r>
                      <a:r>
                        <a:rPr lang="zh-CN" altLang="en-US" sz="500" u="none" strike="noStrike">
                          <a:effectLst/>
                        </a:rPr>
                        <a:t>比较两个文件的内容只删除 </a:t>
                      </a:r>
                      <a:r>
                        <a:rPr lang="en-US" altLang="zh-CN" sz="500" u="none" strike="noStrike">
                          <a:effectLst/>
                        </a:rPr>
                        <a:t>'</a:t>
                      </a:r>
                      <a:r>
                        <a:rPr lang="en-US" sz="500" u="none" strike="noStrike">
                          <a:effectLst/>
                        </a:rPr>
                        <a:t>file2' </a:t>
                      </a:r>
                      <a:r>
                        <a:rPr lang="zh-CN" altLang="en-US" sz="500" u="none" strike="noStrike">
                          <a:effectLst/>
                        </a:rPr>
                        <a:t>所包含的内容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2079041106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comm -3 file1 file2 </a:t>
                      </a:r>
                      <a:r>
                        <a:rPr lang="zh-CN" altLang="en-US" sz="500" u="none" strike="noStrike">
                          <a:effectLst/>
                        </a:rPr>
                        <a:t>比较两个文件的内容只删除两个文件共有的部分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1630521844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cp -a /tmp/dir1 . </a:t>
                      </a:r>
                      <a:r>
                        <a:rPr lang="zh-CN" altLang="en-US" sz="500" u="none" strike="noStrike">
                          <a:effectLst/>
                        </a:rPr>
                        <a:t>复制一个目录到当前工作目录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3375232320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cp -a dir1 dir2 </a:t>
                      </a:r>
                      <a:r>
                        <a:rPr lang="zh-CN" altLang="en-US" sz="500" u="none" strike="noStrike">
                          <a:effectLst/>
                        </a:rPr>
                        <a:t>复制一个目录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275633309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 dirty="0">
                          <a:effectLst/>
                        </a:rPr>
                        <a:t>cp </a:t>
                      </a:r>
                      <a:r>
                        <a:rPr lang="en-US" altLang="zh-CN" sz="500" u="none" strike="noStrike" dirty="0" err="1">
                          <a:effectLst/>
                        </a:rPr>
                        <a:t>dir</a:t>
                      </a:r>
                      <a:r>
                        <a:rPr lang="en-US" altLang="zh-CN" sz="500" u="none" strike="noStrike" dirty="0">
                          <a:effectLst/>
                        </a:rPr>
                        <a:t>/* . </a:t>
                      </a:r>
                      <a:r>
                        <a:rPr lang="zh-CN" altLang="en-US" sz="500" u="none" strike="noStrike" dirty="0">
                          <a:effectLst/>
                        </a:rPr>
                        <a:t>复制一个目录下的所有文件到当前工作目录 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2416729434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cp file1 file2 </a:t>
                      </a:r>
                      <a:r>
                        <a:rPr lang="zh-CN" altLang="en-US" sz="500" u="none" strike="noStrike">
                          <a:effectLst/>
                        </a:rPr>
                        <a:t>复制一个文件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1982281783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>
                          <a:effectLst/>
                        </a:rPr>
                        <a:t>date 041217002007.00 </a:t>
                      </a:r>
                      <a:r>
                        <a:rPr lang="zh-CN" altLang="en-US" sz="500" u="none" strike="noStrike">
                          <a:effectLst/>
                        </a:rPr>
                        <a:t>设置日期和时间 </a:t>
                      </a:r>
                      <a:r>
                        <a:rPr lang="en-US" altLang="zh-CN" sz="500" u="none" strike="noStrike">
                          <a:effectLst/>
                        </a:rPr>
                        <a:t>- </a:t>
                      </a:r>
                      <a:r>
                        <a:rPr lang="zh-CN" altLang="en-US" sz="500" u="none" strike="noStrike">
                          <a:effectLst/>
                        </a:rPr>
                        <a:t>月日时分年</a:t>
                      </a:r>
                      <a:r>
                        <a:rPr lang="en-US" altLang="zh-CN" sz="500" u="none" strike="noStrike">
                          <a:effectLst/>
                        </a:rPr>
                        <a:t>.</a:t>
                      </a:r>
                      <a:r>
                        <a:rPr lang="zh-CN" altLang="en-US" sz="500" u="none" strike="noStrike">
                          <a:effectLst/>
                        </a:rPr>
                        <a:t>秒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2816473468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date </a:t>
                      </a:r>
                      <a:r>
                        <a:rPr lang="zh-CN" altLang="en-US" sz="500" u="none" strike="noStrike">
                          <a:effectLst/>
                        </a:rPr>
                        <a:t>显示系统日期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123696105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dd if=/dev/fd0 of=/dev/</a:t>
                      </a:r>
                      <a:r>
                        <a:rPr lang="en-US" sz="500" u="none" strike="noStrike" dirty="0" err="1">
                          <a:effectLst/>
                        </a:rPr>
                        <a:t>hda</a:t>
                      </a:r>
                      <a:r>
                        <a:rPr lang="en-US" sz="500" u="none" strike="noStrike" dirty="0">
                          <a:effectLst/>
                        </a:rPr>
                        <a:t> bs=512 count=1 </a:t>
                      </a:r>
                      <a:r>
                        <a:rPr lang="zh-CN" altLang="en-US" sz="500" u="none" strike="noStrike" dirty="0">
                          <a:effectLst/>
                        </a:rPr>
                        <a:t>从保存到软盘的备份中恢复</a:t>
                      </a:r>
                      <a:r>
                        <a:rPr lang="en-US" sz="500" u="none" strike="noStrike" dirty="0">
                          <a:effectLst/>
                        </a:rPr>
                        <a:t>MBR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1760687473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dd if=/dev/</a:t>
                      </a:r>
                      <a:r>
                        <a:rPr lang="en-US" sz="500" u="none" strike="noStrike" dirty="0" err="1">
                          <a:effectLst/>
                        </a:rPr>
                        <a:t>hda</a:t>
                      </a:r>
                      <a:r>
                        <a:rPr lang="en-US" sz="500" u="none" strike="noStrike" dirty="0">
                          <a:effectLst/>
                        </a:rPr>
                        <a:t> of=/dev/fd0 bs=512 count=1 </a:t>
                      </a:r>
                      <a:r>
                        <a:rPr lang="zh-CN" altLang="en-US" sz="500" u="none" strike="noStrike" dirty="0">
                          <a:effectLst/>
                        </a:rPr>
                        <a:t>将 </a:t>
                      </a:r>
                      <a:r>
                        <a:rPr lang="en-US" sz="500" u="none" strike="noStrike" dirty="0">
                          <a:effectLst/>
                        </a:rPr>
                        <a:t>MBR </a:t>
                      </a:r>
                      <a:r>
                        <a:rPr lang="zh-CN" altLang="en-US" sz="500" u="none" strike="noStrike" dirty="0">
                          <a:effectLst/>
                        </a:rPr>
                        <a:t>内容复制到软盘 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604704690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dd if=/dev/sda of=/tmp/file1 </a:t>
                      </a:r>
                      <a:r>
                        <a:rPr lang="zh-CN" altLang="en-US" sz="500" u="none" strike="noStrike">
                          <a:effectLst/>
                        </a:rPr>
                        <a:t>备份磁盘内容到一个文件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3655435636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>
                          <a:effectLst/>
                        </a:rPr>
                        <a:t>df -h </a:t>
                      </a:r>
                      <a:r>
                        <a:rPr lang="zh-CN" altLang="en-US" sz="500" u="none" strike="noStrike">
                          <a:effectLst/>
                        </a:rPr>
                        <a:t>显示已经挂载的分区列表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825950870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dmidecode -q </a:t>
                      </a:r>
                      <a:r>
                        <a:rPr lang="zh-CN" altLang="en-US" sz="500" u="none" strike="noStrike">
                          <a:effectLst/>
                        </a:rPr>
                        <a:t>显示硬件系统部件 </a:t>
                      </a:r>
                      <a:r>
                        <a:rPr lang="en-US" altLang="zh-CN" sz="500" u="none" strike="noStrike">
                          <a:effectLst/>
                        </a:rPr>
                        <a:t>- (</a:t>
                      </a:r>
                      <a:r>
                        <a:rPr lang="en-US" sz="500" u="none" strike="noStrike">
                          <a:effectLst/>
                        </a:rPr>
                        <a:t>SMBIOS / DMI)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3981521320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dos2unix filedos.txt fileunix.txt </a:t>
                      </a:r>
                      <a:r>
                        <a:rPr lang="zh-CN" altLang="en-US" sz="500" u="none" strike="noStrike">
                          <a:effectLst/>
                        </a:rPr>
                        <a:t>将一个文本文件的格式从</a:t>
                      </a:r>
                      <a:r>
                        <a:rPr lang="en-US" sz="500" u="none" strike="noStrike">
                          <a:effectLst/>
                        </a:rPr>
                        <a:t>MSDOS</a:t>
                      </a:r>
                      <a:r>
                        <a:rPr lang="zh-CN" altLang="en-US" sz="500" u="none" strike="noStrike">
                          <a:effectLst/>
                        </a:rPr>
                        <a:t>转换成</a:t>
                      </a:r>
                      <a:r>
                        <a:rPr lang="en-US" sz="500" u="none" strike="noStrike">
                          <a:effectLst/>
                        </a:rPr>
                        <a:t>UNIX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2651469140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dosfsck /dev/hda1 </a:t>
                      </a:r>
                      <a:r>
                        <a:rPr lang="zh-CN" altLang="en-US" sz="500" u="none" strike="noStrike">
                          <a:effectLst/>
                        </a:rPr>
                        <a:t>修复</a:t>
                      </a:r>
                      <a:r>
                        <a:rPr lang="en-US" altLang="zh-CN" sz="500" u="none" strike="noStrike">
                          <a:effectLst/>
                        </a:rPr>
                        <a:t>/</a:t>
                      </a:r>
                      <a:r>
                        <a:rPr lang="zh-CN" altLang="en-US" sz="500" u="none" strike="noStrike">
                          <a:effectLst/>
                        </a:rPr>
                        <a:t>检查</a:t>
                      </a:r>
                      <a:r>
                        <a:rPr lang="en-US" sz="500" u="none" strike="noStrike">
                          <a:effectLst/>
                        </a:rPr>
                        <a:t>hda1</a:t>
                      </a:r>
                      <a:r>
                        <a:rPr lang="zh-CN" altLang="en-US" sz="500" u="none" strike="noStrike">
                          <a:effectLst/>
                        </a:rPr>
                        <a:t>磁盘上</a:t>
                      </a:r>
                      <a:r>
                        <a:rPr lang="en-US" sz="500" u="none" strike="noStrike">
                          <a:effectLst/>
                        </a:rPr>
                        <a:t>dos</a:t>
                      </a:r>
                      <a:r>
                        <a:rPr lang="zh-CN" altLang="en-US" sz="500" u="none" strike="noStrike">
                          <a:effectLst/>
                        </a:rPr>
                        <a:t>文件系统的完整性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4225675524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dpkg --contents package.deb </a:t>
                      </a:r>
                      <a:r>
                        <a:rPr lang="zh-CN" altLang="en-US" sz="500" u="none" strike="noStrike">
                          <a:effectLst/>
                        </a:rPr>
                        <a:t>显示尚未安装的一个包所提供的文件列表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2537657831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dpkg -i package.deb </a:t>
                      </a:r>
                      <a:r>
                        <a:rPr lang="zh-CN" altLang="en-US" sz="500" u="none" strike="noStrike">
                          <a:effectLst/>
                        </a:rPr>
                        <a:t>安装</a:t>
                      </a:r>
                      <a:r>
                        <a:rPr lang="en-US" altLang="zh-CN" sz="500" u="none" strike="noStrike">
                          <a:effectLst/>
                        </a:rPr>
                        <a:t>/</a:t>
                      </a:r>
                      <a:r>
                        <a:rPr lang="zh-CN" altLang="en-US" sz="500" u="none" strike="noStrike">
                          <a:effectLst/>
                        </a:rPr>
                        <a:t>更新一个 </a:t>
                      </a:r>
                      <a:r>
                        <a:rPr lang="en-US" sz="500" u="none" strike="noStrike">
                          <a:effectLst/>
                        </a:rPr>
                        <a:t>deb </a:t>
                      </a:r>
                      <a:r>
                        <a:rPr lang="zh-CN" altLang="en-US" sz="500" u="none" strike="noStrike">
                          <a:effectLst/>
                        </a:rPr>
                        <a:t>包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1717553671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dpkg -l | grep httpd </a:t>
                      </a:r>
                      <a:r>
                        <a:rPr lang="zh-CN" altLang="en-US" sz="500" u="none" strike="noStrike">
                          <a:effectLst/>
                        </a:rPr>
                        <a:t>显示所有名称中包含 </a:t>
                      </a:r>
                      <a:r>
                        <a:rPr lang="en-US" altLang="zh-CN" sz="500" u="none" strike="noStrike">
                          <a:effectLst/>
                        </a:rPr>
                        <a:t>"</a:t>
                      </a:r>
                      <a:r>
                        <a:rPr lang="en-US" sz="500" u="none" strike="noStrike">
                          <a:effectLst/>
                        </a:rPr>
                        <a:t>httpd" </a:t>
                      </a:r>
                      <a:r>
                        <a:rPr lang="zh-CN" altLang="en-US" sz="500" u="none" strike="noStrike">
                          <a:effectLst/>
                        </a:rPr>
                        <a:t>字样的</a:t>
                      </a:r>
                      <a:r>
                        <a:rPr lang="en-US" sz="500" u="none" strike="noStrike">
                          <a:effectLst/>
                        </a:rPr>
                        <a:t>deb</a:t>
                      </a:r>
                      <a:r>
                        <a:rPr lang="zh-CN" altLang="en-US" sz="500" u="none" strike="noStrike">
                          <a:effectLst/>
                        </a:rPr>
                        <a:t>包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3091467188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dpkg -L package_name </a:t>
                      </a:r>
                      <a:r>
                        <a:rPr lang="zh-CN" altLang="en-US" sz="500" u="none" strike="noStrike">
                          <a:effectLst/>
                        </a:rPr>
                        <a:t>显示系统中已经安装的一个</a:t>
                      </a:r>
                      <a:r>
                        <a:rPr lang="en-US" sz="500" u="none" strike="noStrike">
                          <a:effectLst/>
                        </a:rPr>
                        <a:t>deb</a:t>
                      </a:r>
                      <a:r>
                        <a:rPr lang="zh-CN" altLang="en-US" sz="500" u="none" strike="noStrike">
                          <a:effectLst/>
                        </a:rPr>
                        <a:t>包所提供的文件列表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1213093235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 dirty="0" err="1">
                          <a:effectLst/>
                        </a:rPr>
                        <a:t>dpkg</a:t>
                      </a:r>
                      <a:r>
                        <a:rPr lang="en-US" altLang="zh-CN" sz="500" u="none" strike="noStrike" dirty="0">
                          <a:effectLst/>
                        </a:rPr>
                        <a:t> -l </a:t>
                      </a:r>
                      <a:r>
                        <a:rPr lang="zh-CN" altLang="en-US" sz="500" u="none" strike="noStrike" dirty="0">
                          <a:effectLst/>
                        </a:rPr>
                        <a:t>显示系统中所有已经安装的 </a:t>
                      </a:r>
                      <a:r>
                        <a:rPr lang="en-US" altLang="zh-CN" sz="500" u="none" strike="noStrike" dirty="0">
                          <a:effectLst/>
                        </a:rPr>
                        <a:t>deb </a:t>
                      </a:r>
                      <a:r>
                        <a:rPr lang="zh-CN" altLang="en-US" sz="500" u="none" strike="noStrike" dirty="0">
                          <a:effectLst/>
                        </a:rPr>
                        <a:t>包 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3669652222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dpkg -r package_name </a:t>
                      </a:r>
                      <a:r>
                        <a:rPr lang="zh-CN" altLang="en-US" sz="500" u="none" strike="noStrike">
                          <a:effectLst/>
                        </a:rPr>
                        <a:t>从系统删除一个 </a:t>
                      </a:r>
                      <a:r>
                        <a:rPr lang="en-US" sz="500" u="none" strike="noStrike">
                          <a:effectLst/>
                        </a:rPr>
                        <a:t>deb </a:t>
                      </a:r>
                      <a:r>
                        <a:rPr lang="zh-CN" altLang="en-US" sz="500" u="none" strike="noStrike">
                          <a:effectLst/>
                        </a:rPr>
                        <a:t>包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3346486604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dpkg -S /bin/ping </a:t>
                      </a:r>
                      <a:r>
                        <a:rPr lang="zh-CN" altLang="en-US" sz="500" u="none" strike="noStrike">
                          <a:effectLst/>
                        </a:rPr>
                        <a:t>确认所给的文件由哪个</a:t>
                      </a:r>
                      <a:r>
                        <a:rPr lang="en-US" sz="500" u="none" strike="noStrike">
                          <a:effectLst/>
                        </a:rPr>
                        <a:t>deb</a:t>
                      </a:r>
                      <a:r>
                        <a:rPr lang="zh-CN" altLang="en-US" sz="500" u="none" strike="noStrike">
                          <a:effectLst/>
                        </a:rPr>
                        <a:t>包提供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3296043452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dpkg -s package_name </a:t>
                      </a:r>
                      <a:r>
                        <a:rPr lang="zh-CN" altLang="en-US" sz="500" u="none" strike="noStrike">
                          <a:effectLst/>
                        </a:rPr>
                        <a:t>获得已经安装在系统中一个特殊包的信息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3641215557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du -sh dir1 </a:t>
                      </a:r>
                      <a:r>
                        <a:rPr lang="zh-CN" altLang="en-US" sz="500" u="none" strike="noStrike">
                          <a:effectLst/>
                        </a:rPr>
                        <a:t>估算目录 </a:t>
                      </a:r>
                      <a:r>
                        <a:rPr lang="en-US" altLang="zh-CN" sz="500" u="none" strike="noStrike">
                          <a:effectLst/>
                        </a:rPr>
                        <a:t>'</a:t>
                      </a:r>
                      <a:r>
                        <a:rPr lang="en-US" sz="500" u="none" strike="noStrike">
                          <a:effectLst/>
                        </a:rPr>
                        <a:t>dir1' </a:t>
                      </a:r>
                      <a:r>
                        <a:rPr lang="zh-CN" altLang="en-US" sz="500" u="none" strike="noStrike">
                          <a:effectLst/>
                        </a:rPr>
                        <a:t>已经使用的磁盘空间</a:t>
                      </a:r>
                      <a:r>
                        <a:rPr lang="en-US" altLang="zh-CN" sz="500" u="none" strike="noStrike">
                          <a:effectLst/>
                        </a:rPr>
                        <a:t>' 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2483491285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du -sk * | sort -rn </a:t>
                      </a:r>
                      <a:r>
                        <a:rPr lang="zh-CN" altLang="en-US" sz="500" u="none" strike="noStrike">
                          <a:effectLst/>
                        </a:rPr>
                        <a:t>以容量大小为依据依次显示文件和目录的大小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1189279357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dump -0aj -f /tmp/home0.bak /home </a:t>
                      </a:r>
                      <a:r>
                        <a:rPr lang="zh-CN" altLang="en-US" sz="500" u="none" strike="noStrike">
                          <a:effectLst/>
                        </a:rPr>
                        <a:t>制作一个 </a:t>
                      </a:r>
                      <a:r>
                        <a:rPr lang="en-US" altLang="zh-CN" sz="500" u="none" strike="noStrike">
                          <a:effectLst/>
                        </a:rPr>
                        <a:t>'/</a:t>
                      </a:r>
                      <a:r>
                        <a:rPr lang="en-US" sz="500" u="none" strike="noStrike">
                          <a:effectLst/>
                        </a:rPr>
                        <a:t>home' </a:t>
                      </a:r>
                      <a:r>
                        <a:rPr lang="zh-CN" altLang="en-US" sz="500" u="none" strike="noStrike">
                          <a:effectLst/>
                        </a:rPr>
                        <a:t>目录的完整备份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152574808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dump -1aj -f /tmp/home0.bak /home </a:t>
                      </a:r>
                      <a:r>
                        <a:rPr lang="zh-CN" altLang="en-US" sz="500" u="none" strike="noStrike">
                          <a:effectLst/>
                        </a:rPr>
                        <a:t>制作一个 </a:t>
                      </a:r>
                      <a:r>
                        <a:rPr lang="en-US" altLang="zh-CN" sz="500" u="none" strike="noStrike">
                          <a:effectLst/>
                        </a:rPr>
                        <a:t>'/</a:t>
                      </a:r>
                      <a:r>
                        <a:rPr lang="en-US" sz="500" u="none" strike="noStrike">
                          <a:effectLst/>
                        </a:rPr>
                        <a:t>home' </a:t>
                      </a:r>
                      <a:r>
                        <a:rPr lang="zh-CN" altLang="en-US" sz="500" u="none" strike="noStrike">
                          <a:effectLst/>
                        </a:rPr>
                        <a:t>目录的交互式备份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641474799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e2fsck /dev/hda1 </a:t>
                      </a:r>
                      <a:r>
                        <a:rPr lang="zh-CN" altLang="en-US" sz="500" u="none" strike="noStrike">
                          <a:effectLst/>
                        </a:rPr>
                        <a:t>修复</a:t>
                      </a:r>
                      <a:r>
                        <a:rPr lang="en-US" altLang="zh-CN" sz="500" u="none" strike="noStrike">
                          <a:effectLst/>
                        </a:rPr>
                        <a:t>/</a:t>
                      </a:r>
                      <a:r>
                        <a:rPr lang="zh-CN" altLang="en-US" sz="500" u="none" strike="noStrike">
                          <a:effectLst/>
                        </a:rPr>
                        <a:t>检查</a:t>
                      </a:r>
                      <a:r>
                        <a:rPr lang="en-US" sz="500" u="none" strike="noStrike">
                          <a:effectLst/>
                        </a:rPr>
                        <a:t>hda1</a:t>
                      </a:r>
                      <a:r>
                        <a:rPr lang="zh-CN" altLang="en-US" sz="500" u="none" strike="noStrike">
                          <a:effectLst/>
                        </a:rPr>
                        <a:t>磁盘上</a:t>
                      </a:r>
                      <a:r>
                        <a:rPr lang="en-US" sz="500" u="none" strike="noStrike">
                          <a:effectLst/>
                        </a:rPr>
                        <a:t>ext2</a:t>
                      </a:r>
                      <a:r>
                        <a:rPr lang="zh-CN" altLang="en-US" sz="500" u="none" strike="noStrike">
                          <a:effectLst/>
                        </a:rPr>
                        <a:t>文件系统的完整性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3857780756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e2fsck -j /dev/hda1 </a:t>
                      </a:r>
                      <a:r>
                        <a:rPr lang="zh-CN" altLang="en-US" sz="500" u="none" strike="noStrike">
                          <a:effectLst/>
                        </a:rPr>
                        <a:t>修复</a:t>
                      </a:r>
                      <a:r>
                        <a:rPr lang="en-US" altLang="zh-CN" sz="500" u="none" strike="noStrike">
                          <a:effectLst/>
                        </a:rPr>
                        <a:t>/</a:t>
                      </a:r>
                      <a:r>
                        <a:rPr lang="zh-CN" altLang="en-US" sz="500" u="none" strike="noStrike">
                          <a:effectLst/>
                        </a:rPr>
                        <a:t>检查</a:t>
                      </a:r>
                      <a:r>
                        <a:rPr lang="en-US" sz="500" u="none" strike="noStrike">
                          <a:effectLst/>
                        </a:rPr>
                        <a:t>hda1</a:t>
                      </a:r>
                      <a:r>
                        <a:rPr lang="zh-CN" altLang="en-US" sz="500" u="none" strike="noStrike">
                          <a:effectLst/>
                        </a:rPr>
                        <a:t>磁盘上</a:t>
                      </a:r>
                      <a:r>
                        <a:rPr lang="en-US" sz="500" u="none" strike="noStrike">
                          <a:effectLst/>
                        </a:rPr>
                        <a:t>ext3</a:t>
                      </a:r>
                      <a:r>
                        <a:rPr lang="zh-CN" altLang="en-US" sz="500" u="none" strike="noStrike">
                          <a:effectLst/>
                        </a:rPr>
                        <a:t>文件系统的完整性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3397594312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echo a b c | awk '{print $1,$3}' </a:t>
                      </a:r>
                      <a:r>
                        <a:rPr lang="zh-CN" altLang="en-US" sz="500" u="none" strike="noStrike">
                          <a:effectLst/>
                        </a:rPr>
                        <a:t>查看一行的第一和第三栏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2993853728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echo a b c | awk '{print $1}' </a:t>
                      </a:r>
                      <a:r>
                        <a:rPr lang="zh-CN" altLang="en-US" sz="500" u="none" strike="noStrike">
                          <a:effectLst/>
                        </a:rPr>
                        <a:t>查看一行第一栏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2826570761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echo 'esempio' | tr '[:lower:]' '[:upper:]' </a:t>
                      </a:r>
                      <a:r>
                        <a:rPr lang="zh-CN" altLang="en-US" sz="500" u="none" strike="noStrike">
                          <a:effectLst/>
                        </a:rPr>
                        <a:t>合并上下单元格内容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4144390948"/>
                  </a:ext>
                </a:extLst>
              </a:tr>
              <a:tr h="12040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 err="1">
                          <a:effectLst/>
                        </a:rPr>
                        <a:t>fdformat</a:t>
                      </a:r>
                      <a:r>
                        <a:rPr lang="en-US" sz="500" u="none" strike="noStrike" dirty="0">
                          <a:effectLst/>
                        </a:rPr>
                        <a:t> -n /dev/fd0 </a:t>
                      </a:r>
                      <a:r>
                        <a:rPr lang="zh-CN" altLang="en-US" sz="500" u="none" strike="noStrike" dirty="0">
                          <a:effectLst/>
                        </a:rPr>
                        <a:t>格式化一个软盘 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4314" marR="4314" marT="4314" marB="0" anchor="b"/>
                </a:tc>
                <a:extLst>
                  <a:ext uri="{0D108BD9-81ED-4DB2-BD59-A6C34878D82A}">
                    <a16:rowId xmlns:a16="http://schemas.microsoft.com/office/drawing/2014/main" val="138450250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127D098-8394-4C8E-B928-355A9D64F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390841"/>
              </p:ext>
            </p:extLst>
          </p:nvPr>
        </p:nvGraphicFramePr>
        <p:xfrm>
          <a:off x="2089148" y="12667"/>
          <a:ext cx="2244727" cy="98732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4727">
                  <a:extLst>
                    <a:ext uri="{9D8B030D-6E8A-4147-A177-3AD203B41FA5}">
                      <a16:colId xmlns:a16="http://schemas.microsoft.com/office/drawing/2014/main" val="3309764084"/>
                    </a:ext>
                  </a:extLst>
                </a:gridCol>
              </a:tblGrid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file file1 outputs the mime type of the file as text 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2526157237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find / -name \*.rpm -exec chmod 755 '{}' \; </a:t>
                      </a:r>
                      <a:r>
                        <a:rPr lang="zh-CN" altLang="en-US" sz="500" u="none" strike="noStrike">
                          <a:effectLst/>
                        </a:rPr>
                        <a:t>搜索以 </a:t>
                      </a:r>
                      <a:r>
                        <a:rPr lang="en-US" altLang="zh-CN" sz="500" u="none" strike="noStrike">
                          <a:effectLst/>
                        </a:rPr>
                        <a:t>'.</a:t>
                      </a:r>
                      <a:r>
                        <a:rPr lang="en-US" sz="500" u="none" strike="noStrike">
                          <a:effectLst/>
                        </a:rPr>
                        <a:t>rpm' </a:t>
                      </a:r>
                      <a:r>
                        <a:rPr lang="zh-CN" altLang="en-US" sz="500" u="none" strike="noStrike">
                          <a:effectLst/>
                        </a:rPr>
                        <a:t>结尾的文件并定义其权限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3164056071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find / -name file1 </a:t>
                      </a:r>
                      <a:r>
                        <a:rPr lang="zh-CN" altLang="en-US" sz="500" u="none" strike="noStrike">
                          <a:effectLst/>
                        </a:rPr>
                        <a:t>从 </a:t>
                      </a:r>
                      <a:r>
                        <a:rPr lang="en-US" altLang="zh-CN" sz="500" u="none" strike="noStrike">
                          <a:effectLst/>
                        </a:rPr>
                        <a:t>'/' </a:t>
                      </a:r>
                      <a:r>
                        <a:rPr lang="zh-CN" altLang="en-US" sz="500" u="none" strike="noStrike">
                          <a:effectLst/>
                        </a:rPr>
                        <a:t>开始进入根文件系统搜索文件和目录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2141961100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find / -perm -</a:t>
                      </a:r>
                      <a:r>
                        <a:rPr lang="en-US" sz="500" u="none" strike="noStrike" dirty="0" err="1">
                          <a:effectLst/>
                        </a:rPr>
                        <a:t>u+s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zh-CN" altLang="en-US" sz="500" u="none" strike="noStrike" dirty="0">
                          <a:effectLst/>
                        </a:rPr>
                        <a:t>罗列一个系统中所有使用了</a:t>
                      </a:r>
                      <a:r>
                        <a:rPr lang="en-US" sz="500" u="none" strike="noStrike" dirty="0">
                          <a:effectLst/>
                        </a:rPr>
                        <a:t>SUID</a:t>
                      </a:r>
                      <a:r>
                        <a:rPr lang="zh-CN" altLang="en-US" sz="500" u="none" strike="noStrike" dirty="0">
                          <a:effectLst/>
                        </a:rPr>
                        <a:t>控制的文件 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1165981259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find / -user user1 </a:t>
                      </a:r>
                      <a:r>
                        <a:rPr lang="zh-CN" altLang="en-US" sz="500" u="none" strike="noStrike" dirty="0">
                          <a:effectLst/>
                        </a:rPr>
                        <a:t>搜索属于用户 </a:t>
                      </a:r>
                      <a:r>
                        <a:rPr lang="en-US" altLang="zh-CN" sz="500" u="none" strike="noStrike" dirty="0">
                          <a:effectLst/>
                        </a:rPr>
                        <a:t>'</a:t>
                      </a:r>
                      <a:r>
                        <a:rPr lang="en-US" sz="500" u="none" strike="noStrike" dirty="0">
                          <a:effectLst/>
                        </a:rPr>
                        <a:t>user1' </a:t>
                      </a:r>
                      <a:r>
                        <a:rPr lang="zh-CN" altLang="en-US" sz="500" u="none" strike="noStrike" dirty="0">
                          <a:effectLst/>
                        </a:rPr>
                        <a:t>的文件和目录 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2310859136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find / -</a:t>
                      </a:r>
                      <a:r>
                        <a:rPr lang="en-US" sz="500" u="none" strike="noStrike" dirty="0" err="1">
                          <a:effectLst/>
                        </a:rPr>
                        <a:t>xdev</a:t>
                      </a:r>
                      <a:r>
                        <a:rPr lang="en-US" sz="500" u="none" strike="noStrike" dirty="0">
                          <a:effectLst/>
                        </a:rPr>
                        <a:t> -name \*.rpm </a:t>
                      </a:r>
                      <a:r>
                        <a:rPr lang="zh-CN" altLang="en-US" sz="500" u="none" strike="noStrike" dirty="0">
                          <a:effectLst/>
                        </a:rPr>
                        <a:t>搜索以 </a:t>
                      </a:r>
                      <a:r>
                        <a:rPr lang="en-US" altLang="zh-CN" sz="500" u="none" strike="noStrike" dirty="0">
                          <a:effectLst/>
                        </a:rPr>
                        <a:t>'.</a:t>
                      </a:r>
                      <a:r>
                        <a:rPr lang="en-US" sz="500" u="none" strike="noStrike" dirty="0">
                          <a:effectLst/>
                        </a:rPr>
                        <a:t>rpm' </a:t>
                      </a:r>
                      <a:r>
                        <a:rPr lang="zh-CN" altLang="en-US" sz="500" u="none" strike="noStrike" dirty="0">
                          <a:effectLst/>
                        </a:rPr>
                        <a:t>结尾的文件，忽略光驱等可移动设备 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2623646635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find /home/user1 -name \*.bin </a:t>
                      </a:r>
                      <a:r>
                        <a:rPr lang="zh-CN" altLang="en-US" sz="500" u="none" strike="noStrike">
                          <a:effectLst/>
                        </a:rPr>
                        <a:t>在目录 </a:t>
                      </a:r>
                      <a:r>
                        <a:rPr lang="en-US" altLang="zh-CN" sz="500" u="none" strike="noStrike">
                          <a:effectLst/>
                        </a:rPr>
                        <a:t>'/ </a:t>
                      </a:r>
                      <a:r>
                        <a:rPr lang="en-US" sz="500" u="none" strike="noStrike">
                          <a:effectLst/>
                        </a:rPr>
                        <a:t>home/user1' </a:t>
                      </a:r>
                      <a:r>
                        <a:rPr lang="zh-CN" altLang="en-US" sz="500" u="none" strike="noStrike">
                          <a:effectLst/>
                        </a:rPr>
                        <a:t>中搜索带有</a:t>
                      </a:r>
                      <a:r>
                        <a:rPr lang="en-US" altLang="zh-CN" sz="500" u="none" strike="noStrike">
                          <a:effectLst/>
                        </a:rPr>
                        <a:t>'.</a:t>
                      </a:r>
                      <a:r>
                        <a:rPr lang="en-US" sz="500" u="none" strike="noStrike">
                          <a:effectLst/>
                        </a:rPr>
                        <a:t>bin' </a:t>
                      </a:r>
                      <a:r>
                        <a:rPr lang="zh-CN" altLang="en-US" sz="500" u="none" strike="noStrike">
                          <a:effectLst/>
                        </a:rPr>
                        <a:t>结尾的文件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49929567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find /usr/bin -type f -atime +100 </a:t>
                      </a:r>
                      <a:r>
                        <a:rPr lang="zh-CN" altLang="en-US" sz="500" u="none" strike="noStrike">
                          <a:effectLst/>
                        </a:rPr>
                        <a:t>搜索在过去</a:t>
                      </a:r>
                      <a:r>
                        <a:rPr lang="en-US" altLang="zh-CN" sz="500" u="none" strike="noStrike">
                          <a:effectLst/>
                        </a:rPr>
                        <a:t>100</a:t>
                      </a:r>
                      <a:r>
                        <a:rPr lang="zh-CN" altLang="en-US" sz="500" u="none" strike="noStrike">
                          <a:effectLst/>
                        </a:rPr>
                        <a:t>天内未被使用过的执行文件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2911359887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find /</a:t>
                      </a:r>
                      <a:r>
                        <a:rPr lang="en-US" sz="500" u="none" strike="noStrike" dirty="0" err="1">
                          <a:effectLst/>
                        </a:rPr>
                        <a:t>usr</a:t>
                      </a:r>
                      <a:r>
                        <a:rPr lang="en-US" sz="500" u="none" strike="noStrike" dirty="0">
                          <a:effectLst/>
                        </a:rPr>
                        <a:t>/bin -type f -</a:t>
                      </a:r>
                      <a:r>
                        <a:rPr lang="en-US" sz="500" u="none" strike="noStrike" dirty="0" err="1">
                          <a:effectLst/>
                        </a:rPr>
                        <a:t>mtime</a:t>
                      </a:r>
                      <a:r>
                        <a:rPr lang="en-US" sz="500" u="none" strike="noStrike" dirty="0">
                          <a:effectLst/>
                        </a:rPr>
                        <a:t> -10 </a:t>
                      </a:r>
                      <a:r>
                        <a:rPr lang="zh-CN" altLang="en-US" sz="500" u="none" strike="noStrike" dirty="0">
                          <a:effectLst/>
                        </a:rPr>
                        <a:t>搜索在</a:t>
                      </a:r>
                      <a:r>
                        <a:rPr lang="en-US" altLang="zh-CN" sz="500" u="none" strike="noStrike" dirty="0">
                          <a:effectLst/>
                        </a:rPr>
                        <a:t>10</a:t>
                      </a:r>
                      <a:r>
                        <a:rPr lang="zh-CN" altLang="en-US" sz="500" u="none" strike="noStrike" dirty="0">
                          <a:effectLst/>
                        </a:rPr>
                        <a:t>天内被创建或者修改过的文件 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3417376717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fsck /dev/hda1 </a:t>
                      </a:r>
                      <a:r>
                        <a:rPr lang="zh-CN" altLang="en-US" sz="500" u="none" strike="noStrike">
                          <a:effectLst/>
                        </a:rPr>
                        <a:t>修复</a:t>
                      </a:r>
                      <a:r>
                        <a:rPr lang="en-US" altLang="zh-CN" sz="500" u="none" strike="noStrike">
                          <a:effectLst/>
                        </a:rPr>
                        <a:t>/</a:t>
                      </a:r>
                      <a:r>
                        <a:rPr lang="zh-CN" altLang="en-US" sz="500" u="none" strike="noStrike">
                          <a:effectLst/>
                        </a:rPr>
                        <a:t>检查</a:t>
                      </a:r>
                      <a:r>
                        <a:rPr lang="en-US" sz="500" u="none" strike="noStrike">
                          <a:effectLst/>
                        </a:rPr>
                        <a:t>hda1</a:t>
                      </a:r>
                      <a:r>
                        <a:rPr lang="zh-CN" altLang="en-US" sz="500" u="none" strike="noStrike">
                          <a:effectLst/>
                        </a:rPr>
                        <a:t>磁盘上</a:t>
                      </a:r>
                      <a:r>
                        <a:rPr lang="en-US" sz="500" u="none" strike="noStrike">
                          <a:effectLst/>
                        </a:rPr>
                        <a:t>linux</a:t>
                      </a:r>
                      <a:r>
                        <a:rPr lang="zh-CN" altLang="en-US" sz="500" u="none" strike="noStrike">
                          <a:effectLst/>
                        </a:rPr>
                        <a:t>文件系统的完整性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72766380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fsck.ext2 /dev/hda1 </a:t>
                      </a:r>
                      <a:r>
                        <a:rPr lang="zh-CN" altLang="en-US" sz="500" u="none" strike="noStrike">
                          <a:effectLst/>
                        </a:rPr>
                        <a:t>修复</a:t>
                      </a:r>
                      <a:r>
                        <a:rPr lang="en-US" altLang="zh-CN" sz="500" u="none" strike="noStrike">
                          <a:effectLst/>
                        </a:rPr>
                        <a:t>/</a:t>
                      </a:r>
                      <a:r>
                        <a:rPr lang="zh-CN" altLang="en-US" sz="500" u="none" strike="noStrike">
                          <a:effectLst/>
                        </a:rPr>
                        <a:t>检查</a:t>
                      </a:r>
                      <a:r>
                        <a:rPr lang="en-US" sz="500" u="none" strike="noStrike">
                          <a:effectLst/>
                        </a:rPr>
                        <a:t>hda1</a:t>
                      </a:r>
                      <a:r>
                        <a:rPr lang="zh-CN" altLang="en-US" sz="500" u="none" strike="noStrike">
                          <a:effectLst/>
                        </a:rPr>
                        <a:t>磁盘上</a:t>
                      </a:r>
                      <a:r>
                        <a:rPr lang="en-US" sz="500" u="none" strike="noStrike">
                          <a:effectLst/>
                        </a:rPr>
                        <a:t>ext2</a:t>
                      </a:r>
                      <a:r>
                        <a:rPr lang="zh-CN" altLang="en-US" sz="500" u="none" strike="noStrike">
                          <a:effectLst/>
                        </a:rPr>
                        <a:t>文件系统的完整性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1864405713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fsck.ext3 /dev/hda1 </a:t>
                      </a:r>
                      <a:r>
                        <a:rPr lang="zh-CN" altLang="en-US" sz="500" u="none" strike="noStrike">
                          <a:effectLst/>
                        </a:rPr>
                        <a:t>修复</a:t>
                      </a:r>
                      <a:r>
                        <a:rPr lang="en-US" altLang="zh-CN" sz="500" u="none" strike="noStrike">
                          <a:effectLst/>
                        </a:rPr>
                        <a:t>/</a:t>
                      </a:r>
                      <a:r>
                        <a:rPr lang="zh-CN" altLang="en-US" sz="500" u="none" strike="noStrike">
                          <a:effectLst/>
                        </a:rPr>
                        <a:t>检查</a:t>
                      </a:r>
                      <a:r>
                        <a:rPr lang="en-US" sz="500" u="none" strike="noStrike">
                          <a:effectLst/>
                        </a:rPr>
                        <a:t>hda1</a:t>
                      </a:r>
                      <a:r>
                        <a:rPr lang="zh-CN" altLang="en-US" sz="500" u="none" strike="noStrike">
                          <a:effectLst/>
                        </a:rPr>
                        <a:t>磁盘上</a:t>
                      </a:r>
                      <a:r>
                        <a:rPr lang="en-US" sz="500" u="none" strike="noStrike">
                          <a:effectLst/>
                        </a:rPr>
                        <a:t>ext3</a:t>
                      </a:r>
                      <a:r>
                        <a:rPr lang="zh-CN" altLang="en-US" sz="500" u="none" strike="noStrike">
                          <a:effectLst/>
                        </a:rPr>
                        <a:t>文件系统的完整性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1080224958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fsck.msdos /dev/hda1 </a:t>
                      </a:r>
                      <a:r>
                        <a:rPr lang="zh-CN" altLang="en-US" sz="500" u="none" strike="noStrike">
                          <a:effectLst/>
                        </a:rPr>
                        <a:t>修复</a:t>
                      </a:r>
                      <a:r>
                        <a:rPr lang="en-US" altLang="zh-CN" sz="500" u="none" strike="noStrike">
                          <a:effectLst/>
                        </a:rPr>
                        <a:t>/</a:t>
                      </a:r>
                      <a:r>
                        <a:rPr lang="zh-CN" altLang="en-US" sz="500" u="none" strike="noStrike">
                          <a:effectLst/>
                        </a:rPr>
                        <a:t>检查</a:t>
                      </a:r>
                      <a:r>
                        <a:rPr lang="en-US" sz="500" u="none" strike="noStrike">
                          <a:effectLst/>
                        </a:rPr>
                        <a:t>hda1</a:t>
                      </a:r>
                      <a:r>
                        <a:rPr lang="zh-CN" altLang="en-US" sz="500" u="none" strike="noStrike">
                          <a:effectLst/>
                        </a:rPr>
                        <a:t>磁盘上</a:t>
                      </a:r>
                      <a:r>
                        <a:rPr lang="en-US" sz="500" u="none" strike="noStrike">
                          <a:effectLst/>
                        </a:rPr>
                        <a:t>dos</a:t>
                      </a:r>
                      <a:r>
                        <a:rPr lang="zh-CN" altLang="en-US" sz="500" u="none" strike="noStrike">
                          <a:effectLst/>
                        </a:rPr>
                        <a:t>文件系统的完整性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1624911129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fsck.vfat /dev/hda1 </a:t>
                      </a:r>
                      <a:r>
                        <a:rPr lang="zh-CN" altLang="en-US" sz="500" u="none" strike="noStrike">
                          <a:effectLst/>
                        </a:rPr>
                        <a:t>修复</a:t>
                      </a:r>
                      <a:r>
                        <a:rPr lang="en-US" altLang="zh-CN" sz="500" u="none" strike="noStrike">
                          <a:effectLst/>
                        </a:rPr>
                        <a:t>/</a:t>
                      </a:r>
                      <a:r>
                        <a:rPr lang="zh-CN" altLang="en-US" sz="500" u="none" strike="noStrike">
                          <a:effectLst/>
                        </a:rPr>
                        <a:t>检查</a:t>
                      </a:r>
                      <a:r>
                        <a:rPr lang="en-US" sz="500" u="none" strike="noStrike">
                          <a:effectLst/>
                        </a:rPr>
                        <a:t>hda1</a:t>
                      </a:r>
                      <a:r>
                        <a:rPr lang="zh-CN" altLang="en-US" sz="500" u="none" strike="noStrike">
                          <a:effectLst/>
                        </a:rPr>
                        <a:t>磁盘上</a:t>
                      </a:r>
                      <a:r>
                        <a:rPr lang="en-US" sz="500" u="none" strike="noStrike">
                          <a:effectLst/>
                        </a:rPr>
                        <a:t>fat</a:t>
                      </a:r>
                      <a:r>
                        <a:rPr lang="zh-CN" altLang="en-US" sz="500" u="none" strike="noStrike">
                          <a:effectLst/>
                        </a:rPr>
                        <a:t>文件系统的完整性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1494200016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>
                          <a:effectLst/>
                        </a:rPr>
                        <a:t>fuser -km /mnt/hda2 </a:t>
                      </a:r>
                      <a:r>
                        <a:rPr lang="zh-CN" altLang="en-US" sz="500" u="none" strike="noStrike">
                          <a:effectLst/>
                        </a:rPr>
                        <a:t>当设备繁忙时强制卸载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2177412792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grep [0-9] /var/log/messages </a:t>
                      </a:r>
                      <a:r>
                        <a:rPr lang="zh-CN" altLang="en-US" sz="500" u="none" strike="noStrike">
                          <a:effectLst/>
                        </a:rPr>
                        <a:t>选择 </a:t>
                      </a:r>
                      <a:r>
                        <a:rPr lang="en-US" altLang="zh-CN" sz="500" u="none" strike="noStrike">
                          <a:effectLst/>
                        </a:rPr>
                        <a:t>'/</a:t>
                      </a:r>
                      <a:r>
                        <a:rPr lang="en-US" sz="500" u="none" strike="noStrike">
                          <a:effectLst/>
                        </a:rPr>
                        <a:t>var/log/messages' </a:t>
                      </a:r>
                      <a:r>
                        <a:rPr lang="zh-CN" altLang="en-US" sz="500" u="none" strike="noStrike">
                          <a:effectLst/>
                        </a:rPr>
                        <a:t>文件中所有包含数字的行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1452730754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grep ^Aug /var/log/messages </a:t>
                      </a:r>
                      <a:r>
                        <a:rPr lang="zh-CN" altLang="en-US" sz="500" u="none" strike="noStrike">
                          <a:effectLst/>
                        </a:rPr>
                        <a:t>在文件 </a:t>
                      </a:r>
                      <a:r>
                        <a:rPr lang="en-US" altLang="zh-CN" sz="500" u="none" strike="noStrike">
                          <a:effectLst/>
                        </a:rPr>
                        <a:t>'/</a:t>
                      </a:r>
                      <a:r>
                        <a:rPr lang="en-US" sz="500" u="none" strike="noStrike">
                          <a:effectLst/>
                        </a:rPr>
                        <a:t>var/log/messages'</a:t>
                      </a:r>
                      <a:r>
                        <a:rPr lang="zh-CN" altLang="en-US" sz="500" u="none" strike="noStrike">
                          <a:effectLst/>
                        </a:rPr>
                        <a:t>中查找以</a:t>
                      </a:r>
                      <a:r>
                        <a:rPr lang="en-US" altLang="zh-CN" sz="500" u="none" strike="noStrike">
                          <a:effectLst/>
                        </a:rPr>
                        <a:t>"</a:t>
                      </a:r>
                      <a:r>
                        <a:rPr lang="en-US" sz="500" u="none" strike="noStrike">
                          <a:effectLst/>
                        </a:rPr>
                        <a:t>Aug"</a:t>
                      </a:r>
                      <a:r>
                        <a:rPr lang="zh-CN" altLang="en-US" sz="500" u="none" strike="noStrike">
                          <a:effectLst/>
                        </a:rPr>
                        <a:t>开始的词汇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4202600683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grep Aug /var/log/messages </a:t>
                      </a:r>
                      <a:r>
                        <a:rPr lang="zh-CN" altLang="en-US" sz="500" u="none" strike="noStrike">
                          <a:effectLst/>
                        </a:rPr>
                        <a:t>在文件 </a:t>
                      </a:r>
                      <a:r>
                        <a:rPr lang="en-US" altLang="zh-CN" sz="500" u="none" strike="noStrike">
                          <a:effectLst/>
                        </a:rPr>
                        <a:t>'/</a:t>
                      </a:r>
                      <a:r>
                        <a:rPr lang="en-US" sz="500" u="none" strike="noStrike">
                          <a:effectLst/>
                        </a:rPr>
                        <a:t>var/log/messages'</a:t>
                      </a:r>
                      <a:r>
                        <a:rPr lang="zh-CN" altLang="en-US" sz="500" u="none" strike="noStrike">
                          <a:effectLst/>
                        </a:rPr>
                        <a:t>中查找关键词</a:t>
                      </a:r>
                      <a:r>
                        <a:rPr lang="en-US" altLang="zh-CN" sz="500" u="none" strike="noStrike">
                          <a:effectLst/>
                        </a:rPr>
                        <a:t>"</a:t>
                      </a:r>
                      <a:r>
                        <a:rPr lang="en-US" sz="500" u="none" strike="noStrike">
                          <a:effectLst/>
                        </a:rPr>
                        <a:t>Aug"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2405360648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grep Aug -R /var/log/* </a:t>
                      </a:r>
                      <a:r>
                        <a:rPr lang="zh-CN" altLang="en-US" sz="500" u="none" strike="noStrike">
                          <a:effectLst/>
                        </a:rPr>
                        <a:t>在目录 </a:t>
                      </a:r>
                      <a:r>
                        <a:rPr lang="en-US" altLang="zh-CN" sz="500" u="none" strike="noStrike">
                          <a:effectLst/>
                        </a:rPr>
                        <a:t>'/</a:t>
                      </a:r>
                      <a:r>
                        <a:rPr lang="en-US" sz="500" u="none" strike="noStrike">
                          <a:effectLst/>
                        </a:rPr>
                        <a:t>var/log' </a:t>
                      </a:r>
                      <a:r>
                        <a:rPr lang="zh-CN" altLang="en-US" sz="500" u="none" strike="noStrike">
                          <a:effectLst/>
                        </a:rPr>
                        <a:t>及随后的目录中搜索字符串</a:t>
                      </a:r>
                      <a:r>
                        <a:rPr lang="en-US" altLang="zh-CN" sz="500" u="none" strike="noStrike">
                          <a:effectLst/>
                        </a:rPr>
                        <a:t>"</a:t>
                      </a:r>
                      <a:r>
                        <a:rPr lang="en-US" sz="500" u="none" strike="noStrike">
                          <a:effectLst/>
                        </a:rPr>
                        <a:t>Aug"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910255264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groupadd group_name </a:t>
                      </a:r>
                      <a:r>
                        <a:rPr lang="zh-CN" altLang="en-US" sz="500" u="none" strike="noStrike">
                          <a:effectLst/>
                        </a:rPr>
                        <a:t>创建一个新用户组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127172117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groupdel group_name </a:t>
                      </a:r>
                      <a:r>
                        <a:rPr lang="zh-CN" altLang="en-US" sz="500" u="none" strike="noStrike">
                          <a:effectLst/>
                        </a:rPr>
                        <a:t>删除一个用户组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1502251384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groupmod -n new_group_name old_group_name </a:t>
                      </a:r>
                      <a:r>
                        <a:rPr lang="zh-CN" altLang="en-US" sz="500" u="none" strike="noStrike">
                          <a:effectLst/>
                        </a:rPr>
                        <a:t>重命名一个用户组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1992970943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grpck </a:t>
                      </a:r>
                      <a:r>
                        <a:rPr lang="zh-CN" altLang="en-US" sz="500" u="none" strike="noStrike">
                          <a:effectLst/>
                        </a:rPr>
                        <a:t>检查 </a:t>
                      </a:r>
                      <a:r>
                        <a:rPr lang="en-US" altLang="zh-CN" sz="500" u="none" strike="noStrike">
                          <a:effectLst/>
                        </a:rPr>
                        <a:t>'/</a:t>
                      </a:r>
                      <a:r>
                        <a:rPr lang="en-US" sz="500" u="none" strike="noStrike">
                          <a:effectLst/>
                        </a:rPr>
                        <a:t>etc/passwd' </a:t>
                      </a:r>
                      <a:r>
                        <a:rPr lang="zh-CN" altLang="en-US" sz="500" u="none" strike="noStrike">
                          <a:effectLst/>
                        </a:rPr>
                        <a:t>的文件格式和语法修正以及存在的群组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2894246702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gunzip file1.gz </a:t>
                      </a:r>
                      <a:r>
                        <a:rPr lang="zh-CN" altLang="en-US" sz="500" u="none" strike="noStrike">
                          <a:effectLst/>
                        </a:rPr>
                        <a:t>解压一个叫做 </a:t>
                      </a:r>
                      <a:r>
                        <a:rPr lang="en-US" altLang="zh-CN" sz="500" u="none" strike="noStrike">
                          <a:effectLst/>
                        </a:rPr>
                        <a:t>'</a:t>
                      </a:r>
                      <a:r>
                        <a:rPr lang="en-US" sz="500" u="none" strike="noStrike">
                          <a:effectLst/>
                        </a:rPr>
                        <a:t>file1.gz'</a:t>
                      </a:r>
                      <a:r>
                        <a:rPr lang="zh-CN" altLang="en-US" sz="500" u="none" strike="noStrike">
                          <a:effectLst/>
                        </a:rPr>
                        <a:t>的文件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244704809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gzip -9 file1 </a:t>
                      </a:r>
                      <a:r>
                        <a:rPr lang="zh-CN" altLang="en-US" sz="500" u="none" strike="noStrike">
                          <a:effectLst/>
                        </a:rPr>
                        <a:t>最大程度压缩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2238631736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gzip file1 </a:t>
                      </a:r>
                      <a:r>
                        <a:rPr lang="zh-CN" altLang="en-US" sz="500" u="none" strike="noStrike">
                          <a:effectLst/>
                        </a:rPr>
                        <a:t>压缩一个叫做 </a:t>
                      </a:r>
                      <a:r>
                        <a:rPr lang="en-US" altLang="zh-CN" sz="500" u="none" strike="noStrike">
                          <a:effectLst/>
                        </a:rPr>
                        <a:t>'</a:t>
                      </a:r>
                      <a:r>
                        <a:rPr lang="en-US" sz="500" u="none" strike="noStrike">
                          <a:effectLst/>
                        </a:rPr>
                        <a:t>file1'</a:t>
                      </a:r>
                      <a:r>
                        <a:rPr lang="zh-CN" altLang="en-US" sz="500" u="none" strike="noStrike">
                          <a:effectLst/>
                        </a:rPr>
                        <a:t>的文件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2906513124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 err="1">
                          <a:effectLst/>
                        </a:rPr>
                        <a:t>hdparm</a:t>
                      </a:r>
                      <a:r>
                        <a:rPr lang="en-US" sz="500" u="none" strike="noStrike" dirty="0">
                          <a:effectLst/>
                        </a:rPr>
                        <a:t> -</a:t>
                      </a:r>
                      <a:r>
                        <a:rPr lang="en-US" sz="500" u="none" strike="noStrike" dirty="0" err="1">
                          <a:effectLst/>
                        </a:rPr>
                        <a:t>i</a:t>
                      </a:r>
                      <a:r>
                        <a:rPr lang="en-US" sz="500" u="none" strike="noStrike" dirty="0">
                          <a:effectLst/>
                        </a:rPr>
                        <a:t> /dev/</a:t>
                      </a:r>
                      <a:r>
                        <a:rPr lang="en-US" sz="500" u="none" strike="noStrike" dirty="0" err="1">
                          <a:effectLst/>
                        </a:rPr>
                        <a:t>hda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zh-CN" altLang="en-US" sz="500" u="none" strike="noStrike" dirty="0">
                          <a:effectLst/>
                        </a:rPr>
                        <a:t>罗列一个磁盘的架构特性 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250510209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>
                          <a:effectLst/>
                        </a:rPr>
                        <a:t>hdparm -tT /dev/sda </a:t>
                      </a:r>
                      <a:r>
                        <a:rPr lang="zh-CN" altLang="en-US" sz="500" u="none" strike="noStrike">
                          <a:effectLst/>
                        </a:rPr>
                        <a:t>在磁盘上执行测试性读取操作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2800389990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head -2 file1 </a:t>
                      </a:r>
                      <a:r>
                        <a:rPr lang="zh-CN" altLang="en-US" sz="500" u="none" strike="noStrike" dirty="0">
                          <a:effectLst/>
                        </a:rPr>
                        <a:t>查看一个文件的前两行 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1667002322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 err="1">
                          <a:effectLst/>
                        </a:rPr>
                        <a:t>iconv</a:t>
                      </a:r>
                      <a:r>
                        <a:rPr lang="en-US" sz="500" u="none" strike="noStrike" dirty="0">
                          <a:effectLst/>
                        </a:rPr>
                        <a:t> -l </a:t>
                      </a:r>
                      <a:r>
                        <a:rPr lang="zh-CN" altLang="en-US" sz="500" u="none" strike="noStrike" dirty="0">
                          <a:effectLst/>
                        </a:rPr>
                        <a:t>列出已知的编码 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2313048692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init 0 </a:t>
                      </a:r>
                      <a:r>
                        <a:rPr lang="zh-CN" altLang="en-US" sz="500" u="none" strike="noStrike">
                          <a:effectLst/>
                        </a:rPr>
                        <a:t>关闭系统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3079627081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less file1 </a:t>
                      </a:r>
                      <a:r>
                        <a:rPr lang="zh-CN" altLang="en-US" sz="500" u="none" strike="noStrike">
                          <a:effectLst/>
                        </a:rPr>
                        <a:t>类似于 </a:t>
                      </a:r>
                      <a:r>
                        <a:rPr lang="en-US" altLang="zh-CN" sz="500" u="none" strike="noStrike">
                          <a:effectLst/>
                        </a:rPr>
                        <a:t>'</a:t>
                      </a:r>
                      <a:r>
                        <a:rPr lang="en-US" sz="500" u="none" strike="noStrike">
                          <a:effectLst/>
                        </a:rPr>
                        <a:t>more' </a:t>
                      </a:r>
                      <a:r>
                        <a:rPr lang="zh-CN" altLang="en-US" sz="500" u="none" strike="noStrike">
                          <a:effectLst/>
                        </a:rPr>
                        <a:t>命令，但是它允许在文件中和正向操作一样的反向操作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179268572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ln file1 lnk1 </a:t>
                      </a:r>
                      <a:r>
                        <a:rPr lang="zh-CN" altLang="en-US" sz="500" u="none" strike="noStrike">
                          <a:effectLst/>
                        </a:rPr>
                        <a:t>创建一个指向文件或目录的物理链接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1842634526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ln -s file1 lnk1 </a:t>
                      </a:r>
                      <a:r>
                        <a:rPr lang="zh-CN" altLang="en-US" sz="500" u="none" strike="noStrike">
                          <a:effectLst/>
                        </a:rPr>
                        <a:t>创建一个指向文件或目录的软链接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3653342436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locate \*.ps </a:t>
                      </a:r>
                      <a:r>
                        <a:rPr lang="zh-CN" altLang="en-US" sz="500" u="none" strike="noStrike">
                          <a:effectLst/>
                        </a:rPr>
                        <a:t>寻找以 </a:t>
                      </a:r>
                      <a:r>
                        <a:rPr lang="en-US" altLang="zh-CN" sz="500" u="none" strike="noStrike">
                          <a:effectLst/>
                        </a:rPr>
                        <a:t>'.</a:t>
                      </a:r>
                      <a:r>
                        <a:rPr lang="en-US" sz="500" u="none" strike="noStrike">
                          <a:effectLst/>
                        </a:rPr>
                        <a:t>ps' </a:t>
                      </a:r>
                      <a:r>
                        <a:rPr lang="zh-CN" altLang="en-US" sz="500" u="none" strike="noStrike">
                          <a:effectLst/>
                        </a:rPr>
                        <a:t>结尾的文件 </a:t>
                      </a:r>
                      <a:r>
                        <a:rPr lang="en-US" altLang="zh-CN" sz="500" u="none" strike="noStrike">
                          <a:effectLst/>
                        </a:rPr>
                        <a:t>- </a:t>
                      </a:r>
                      <a:r>
                        <a:rPr lang="zh-CN" altLang="en-US" sz="500" u="none" strike="noStrike">
                          <a:effectLst/>
                        </a:rPr>
                        <a:t>先运行 </a:t>
                      </a:r>
                      <a:r>
                        <a:rPr lang="en-US" altLang="zh-CN" sz="500" u="none" strike="noStrike">
                          <a:effectLst/>
                        </a:rPr>
                        <a:t>'</a:t>
                      </a:r>
                      <a:r>
                        <a:rPr lang="en-US" sz="500" u="none" strike="noStrike">
                          <a:effectLst/>
                        </a:rPr>
                        <a:t>updatedb' </a:t>
                      </a:r>
                      <a:r>
                        <a:rPr lang="zh-CN" altLang="en-US" sz="500" u="none" strike="noStrike">
                          <a:effectLst/>
                        </a:rPr>
                        <a:t>命令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3706009735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logout </a:t>
                      </a:r>
                      <a:r>
                        <a:rPr lang="zh-CN" altLang="en-US" sz="500" u="none" strike="noStrike">
                          <a:effectLst/>
                        </a:rPr>
                        <a:t>注销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2241723307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>
                          <a:effectLst/>
                        </a:rPr>
                        <a:t>ls *[0-9]* </a:t>
                      </a:r>
                      <a:r>
                        <a:rPr lang="zh-CN" altLang="en-US" sz="500" u="none" strike="noStrike">
                          <a:effectLst/>
                        </a:rPr>
                        <a:t>显示包含数字的文件名和目录名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3170274351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ls /</a:t>
                      </a:r>
                      <a:r>
                        <a:rPr lang="en-US" sz="500" u="none" strike="noStrike" dirty="0" err="1">
                          <a:effectLst/>
                        </a:rPr>
                        <a:t>tmp</a:t>
                      </a:r>
                      <a:r>
                        <a:rPr lang="en-US" sz="500" u="none" strike="noStrike" dirty="0">
                          <a:effectLst/>
                        </a:rPr>
                        <a:t> | </a:t>
                      </a:r>
                      <a:r>
                        <a:rPr lang="en-US" sz="500" u="none" strike="noStrike" dirty="0" err="1">
                          <a:effectLst/>
                        </a:rPr>
                        <a:t>pr</a:t>
                      </a:r>
                      <a:r>
                        <a:rPr lang="en-US" sz="500" u="none" strike="noStrike" dirty="0">
                          <a:effectLst/>
                        </a:rPr>
                        <a:t> -T5 -W$COLUMNS </a:t>
                      </a:r>
                      <a:r>
                        <a:rPr lang="zh-CN" altLang="en-US" sz="500" u="none" strike="noStrike" dirty="0">
                          <a:effectLst/>
                        </a:rPr>
                        <a:t>将终端划分成</a:t>
                      </a:r>
                      <a:r>
                        <a:rPr lang="en-US" altLang="zh-CN" sz="500" u="none" strike="noStrike" dirty="0">
                          <a:effectLst/>
                        </a:rPr>
                        <a:t>5</a:t>
                      </a:r>
                      <a:r>
                        <a:rPr lang="zh-CN" altLang="en-US" sz="500" u="none" strike="noStrike" dirty="0">
                          <a:effectLst/>
                        </a:rPr>
                        <a:t>栏显示 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1650690124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ls -a </a:t>
                      </a:r>
                      <a:r>
                        <a:rPr lang="zh-CN" altLang="en-US" sz="500" u="none" strike="noStrike">
                          <a:effectLst/>
                        </a:rPr>
                        <a:t>显示隐藏文件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1845501345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ls -F </a:t>
                      </a:r>
                      <a:r>
                        <a:rPr lang="zh-CN" altLang="en-US" sz="500" u="none" strike="noStrike">
                          <a:effectLst/>
                        </a:rPr>
                        <a:t>查看目录中的文件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3146248831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>
                          <a:effectLst/>
                        </a:rPr>
                        <a:t>ls -l </a:t>
                      </a:r>
                      <a:r>
                        <a:rPr lang="zh-CN" altLang="en-US" sz="500" u="none" strike="noStrike">
                          <a:effectLst/>
                        </a:rPr>
                        <a:t>显示文件和目录的详细资料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1069726700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ls -lh </a:t>
                      </a:r>
                      <a:r>
                        <a:rPr lang="zh-CN" altLang="en-US" sz="500" u="none" strike="noStrike">
                          <a:effectLst/>
                        </a:rPr>
                        <a:t>显示权限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2605597801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ls -lSr |more </a:t>
                      </a:r>
                      <a:r>
                        <a:rPr lang="zh-CN" altLang="en-US" sz="500" u="none" strike="noStrike">
                          <a:effectLst/>
                        </a:rPr>
                        <a:t>以尺寸大小排列文件和目录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4010126182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>
                          <a:effectLst/>
                        </a:rPr>
                        <a:t>ls </a:t>
                      </a:r>
                      <a:r>
                        <a:rPr lang="zh-CN" altLang="en-US" sz="500" u="none" strike="noStrike">
                          <a:effectLst/>
                        </a:rPr>
                        <a:t>查看目录中的文件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2835825071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lsattr </a:t>
                      </a:r>
                      <a:r>
                        <a:rPr lang="zh-CN" altLang="en-US" sz="500" u="none" strike="noStrike">
                          <a:effectLst/>
                        </a:rPr>
                        <a:t>显示特殊的属性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3325573076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lspci -tv </a:t>
                      </a:r>
                      <a:r>
                        <a:rPr lang="zh-CN" altLang="en-US" sz="500" u="none" strike="noStrike">
                          <a:effectLst/>
                        </a:rPr>
                        <a:t>罗列 </a:t>
                      </a:r>
                      <a:r>
                        <a:rPr lang="en-US" sz="500" u="none" strike="noStrike">
                          <a:effectLst/>
                        </a:rPr>
                        <a:t>PCI </a:t>
                      </a:r>
                      <a:r>
                        <a:rPr lang="zh-CN" altLang="en-US" sz="500" u="none" strike="noStrike">
                          <a:effectLst/>
                        </a:rPr>
                        <a:t>设备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1577322845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 dirty="0" err="1">
                          <a:effectLst/>
                        </a:rPr>
                        <a:t>lstree</a:t>
                      </a:r>
                      <a:r>
                        <a:rPr lang="en-US" altLang="zh-CN" sz="500" u="none" strike="noStrike" dirty="0">
                          <a:effectLst/>
                        </a:rPr>
                        <a:t> </a:t>
                      </a:r>
                      <a:r>
                        <a:rPr lang="zh-CN" altLang="en-US" sz="500" u="none" strike="noStrike" dirty="0">
                          <a:effectLst/>
                        </a:rPr>
                        <a:t>显示文件和目录由根目录开始的树形结构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1740692031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lsusb -tv </a:t>
                      </a:r>
                      <a:r>
                        <a:rPr lang="zh-CN" altLang="en-US" sz="500" u="none" strike="noStrike">
                          <a:effectLst/>
                        </a:rPr>
                        <a:t>显示 </a:t>
                      </a:r>
                      <a:r>
                        <a:rPr lang="en-US" sz="500" u="none" strike="noStrike">
                          <a:effectLst/>
                        </a:rPr>
                        <a:t>USB </a:t>
                      </a:r>
                      <a:r>
                        <a:rPr lang="zh-CN" altLang="en-US" sz="500" u="none" strike="noStrike">
                          <a:effectLst/>
                        </a:rPr>
                        <a:t>设备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671055593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mkdir dir1 dir2 </a:t>
                      </a:r>
                      <a:r>
                        <a:rPr lang="zh-CN" altLang="en-US" sz="500" u="none" strike="noStrike">
                          <a:effectLst/>
                        </a:rPr>
                        <a:t>同时创建两个目录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1410074996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mkdir dir1 </a:t>
                      </a:r>
                      <a:r>
                        <a:rPr lang="zh-CN" altLang="en-US" sz="500" u="none" strike="noStrike">
                          <a:effectLst/>
                        </a:rPr>
                        <a:t>创建一个叫做 </a:t>
                      </a:r>
                      <a:r>
                        <a:rPr lang="en-US" altLang="zh-CN" sz="500" u="none" strike="noStrike">
                          <a:effectLst/>
                        </a:rPr>
                        <a:t>'</a:t>
                      </a:r>
                      <a:r>
                        <a:rPr lang="en-US" sz="500" u="none" strike="noStrike">
                          <a:effectLst/>
                        </a:rPr>
                        <a:t>dir1' </a:t>
                      </a:r>
                      <a:r>
                        <a:rPr lang="zh-CN" altLang="en-US" sz="500" u="none" strike="noStrike">
                          <a:effectLst/>
                        </a:rPr>
                        <a:t>的目录</a:t>
                      </a:r>
                      <a:r>
                        <a:rPr lang="en-US" altLang="zh-CN" sz="500" u="none" strike="noStrike">
                          <a:effectLst/>
                        </a:rPr>
                        <a:t>' 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492773574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mkdir -p /tmp/dir1/dir2 </a:t>
                      </a:r>
                      <a:r>
                        <a:rPr lang="zh-CN" altLang="en-US" sz="500" u="none" strike="noStrike">
                          <a:effectLst/>
                        </a:rPr>
                        <a:t>创建一个目录树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3555362437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mke2fs /dev/hda1 </a:t>
                      </a:r>
                      <a:r>
                        <a:rPr lang="zh-CN" altLang="en-US" sz="500" u="none" strike="noStrike">
                          <a:effectLst/>
                        </a:rPr>
                        <a:t>在</a:t>
                      </a:r>
                      <a:r>
                        <a:rPr lang="en-US" sz="500" u="none" strike="noStrike">
                          <a:effectLst/>
                        </a:rPr>
                        <a:t>hda1</a:t>
                      </a:r>
                      <a:r>
                        <a:rPr lang="zh-CN" altLang="en-US" sz="500" u="none" strike="noStrike">
                          <a:effectLst/>
                        </a:rPr>
                        <a:t>分区创建一个</a:t>
                      </a:r>
                      <a:r>
                        <a:rPr lang="en-US" sz="500" u="none" strike="noStrike">
                          <a:effectLst/>
                        </a:rPr>
                        <a:t>linux ext2</a:t>
                      </a:r>
                      <a:r>
                        <a:rPr lang="zh-CN" altLang="en-US" sz="500" u="none" strike="noStrike">
                          <a:effectLst/>
                        </a:rPr>
                        <a:t>的文件系统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2314657399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mke2fs -j /dev/hda1 </a:t>
                      </a:r>
                      <a:r>
                        <a:rPr lang="zh-CN" altLang="en-US" sz="500" u="none" strike="noStrike">
                          <a:effectLst/>
                        </a:rPr>
                        <a:t>在</a:t>
                      </a:r>
                      <a:r>
                        <a:rPr lang="en-US" sz="500" u="none" strike="noStrike">
                          <a:effectLst/>
                        </a:rPr>
                        <a:t>hda1</a:t>
                      </a:r>
                      <a:r>
                        <a:rPr lang="zh-CN" altLang="en-US" sz="500" u="none" strike="noStrike">
                          <a:effectLst/>
                        </a:rPr>
                        <a:t>分区创建一个</a:t>
                      </a:r>
                      <a:r>
                        <a:rPr lang="en-US" sz="500" u="none" strike="noStrike">
                          <a:effectLst/>
                        </a:rPr>
                        <a:t>linux ext3(</a:t>
                      </a:r>
                      <a:r>
                        <a:rPr lang="zh-CN" altLang="en-US" sz="500" u="none" strike="noStrike">
                          <a:effectLst/>
                        </a:rPr>
                        <a:t>日志型</a:t>
                      </a:r>
                      <a:r>
                        <a:rPr lang="en-US" altLang="zh-CN" sz="500" u="none" strike="noStrike">
                          <a:effectLst/>
                        </a:rPr>
                        <a:t>)</a:t>
                      </a:r>
                      <a:r>
                        <a:rPr lang="zh-CN" altLang="en-US" sz="500" u="none" strike="noStrike">
                          <a:effectLst/>
                        </a:rPr>
                        <a:t>的文件系统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2507014599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>
                          <a:effectLst/>
                        </a:rPr>
                        <a:t>mkfs /dev/hda1 </a:t>
                      </a:r>
                      <a:r>
                        <a:rPr lang="zh-CN" altLang="en-US" sz="500" u="none" strike="noStrike">
                          <a:effectLst/>
                        </a:rPr>
                        <a:t>在</a:t>
                      </a:r>
                      <a:r>
                        <a:rPr lang="en-US" altLang="zh-CN" sz="500" u="none" strike="noStrike">
                          <a:effectLst/>
                        </a:rPr>
                        <a:t>hda1</a:t>
                      </a:r>
                      <a:r>
                        <a:rPr lang="zh-CN" altLang="en-US" sz="500" u="none" strike="noStrike">
                          <a:effectLst/>
                        </a:rPr>
                        <a:t>分区创建一个文件系统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4005567143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mkfs -t vfat 32 -F /dev/hda1 </a:t>
                      </a:r>
                      <a:r>
                        <a:rPr lang="zh-CN" altLang="en-US" sz="500" u="none" strike="noStrike">
                          <a:effectLst/>
                        </a:rPr>
                        <a:t>创建一个 </a:t>
                      </a:r>
                      <a:r>
                        <a:rPr lang="en-US" sz="500" u="none" strike="noStrike">
                          <a:effectLst/>
                        </a:rPr>
                        <a:t>FAT32 </a:t>
                      </a:r>
                      <a:r>
                        <a:rPr lang="zh-CN" altLang="en-US" sz="500" u="none" strike="noStrike">
                          <a:effectLst/>
                        </a:rPr>
                        <a:t>文件系统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84917777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mkswap /dev/hda3 </a:t>
                      </a:r>
                      <a:r>
                        <a:rPr lang="zh-CN" altLang="en-US" sz="500" u="none" strike="noStrike">
                          <a:effectLst/>
                        </a:rPr>
                        <a:t>创建一个</a:t>
                      </a:r>
                      <a:r>
                        <a:rPr lang="en-US" sz="500" u="none" strike="noStrike">
                          <a:effectLst/>
                        </a:rPr>
                        <a:t>swap</a:t>
                      </a:r>
                      <a:r>
                        <a:rPr lang="zh-CN" altLang="en-US" sz="500" u="none" strike="noStrike">
                          <a:effectLst/>
                        </a:rPr>
                        <a:t>文件系统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1011902424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mkswap /dev/hda3 </a:t>
                      </a:r>
                      <a:r>
                        <a:rPr lang="zh-CN" altLang="en-US" sz="500" u="none" strike="noStrike">
                          <a:effectLst/>
                        </a:rPr>
                        <a:t>创建一个</a:t>
                      </a:r>
                      <a:r>
                        <a:rPr lang="en-US" sz="500" u="none" strike="noStrike">
                          <a:effectLst/>
                        </a:rPr>
                        <a:t>swap</a:t>
                      </a:r>
                      <a:r>
                        <a:rPr lang="zh-CN" altLang="en-US" sz="500" u="none" strike="noStrike">
                          <a:effectLst/>
                        </a:rPr>
                        <a:t>文件系统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61089736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more file1 </a:t>
                      </a:r>
                      <a:r>
                        <a:rPr lang="zh-CN" altLang="en-US" sz="500" u="none" strike="noStrike">
                          <a:effectLst/>
                        </a:rPr>
                        <a:t>查看一个长文件的内容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3246933663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mount /dev/cdrom /mnt/cdrom </a:t>
                      </a:r>
                      <a:r>
                        <a:rPr lang="zh-CN" altLang="en-US" sz="500" u="none" strike="noStrike">
                          <a:effectLst/>
                        </a:rPr>
                        <a:t>挂载一个</a:t>
                      </a:r>
                      <a:r>
                        <a:rPr lang="en-US" sz="500" u="none" strike="noStrike">
                          <a:effectLst/>
                        </a:rPr>
                        <a:t>cdrom</a:t>
                      </a:r>
                      <a:r>
                        <a:rPr lang="zh-CN" altLang="en-US" sz="500" u="none" strike="noStrike">
                          <a:effectLst/>
                        </a:rPr>
                        <a:t>或</a:t>
                      </a:r>
                      <a:r>
                        <a:rPr lang="en-US" sz="500" u="none" strike="noStrike">
                          <a:effectLst/>
                        </a:rPr>
                        <a:t>dvdrom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1634968622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mount /dev/fd0 /</a:t>
                      </a:r>
                      <a:r>
                        <a:rPr lang="en-US" sz="500" u="none" strike="noStrike" dirty="0" err="1">
                          <a:effectLst/>
                        </a:rPr>
                        <a:t>mnt</a:t>
                      </a:r>
                      <a:r>
                        <a:rPr lang="en-US" sz="500" u="none" strike="noStrike" dirty="0">
                          <a:effectLst/>
                        </a:rPr>
                        <a:t>/floppy </a:t>
                      </a:r>
                      <a:r>
                        <a:rPr lang="zh-CN" altLang="en-US" sz="500" u="none" strike="noStrike" dirty="0">
                          <a:effectLst/>
                        </a:rPr>
                        <a:t>挂载一个软盘 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1427413165"/>
                  </a:ext>
                </a:extLst>
              </a:tr>
              <a:tr h="11356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mount /dev/hda2 /</a:t>
                      </a:r>
                      <a:r>
                        <a:rPr lang="en-US" sz="500" u="none" strike="noStrike" dirty="0" err="1">
                          <a:effectLst/>
                        </a:rPr>
                        <a:t>mnt</a:t>
                      </a:r>
                      <a:r>
                        <a:rPr lang="en-US" sz="500" u="none" strike="noStrike" dirty="0">
                          <a:effectLst/>
                        </a:rPr>
                        <a:t>/hda2 </a:t>
                      </a:r>
                      <a:r>
                        <a:rPr lang="zh-CN" altLang="en-US" sz="500" u="none" strike="noStrike" dirty="0">
                          <a:effectLst/>
                        </a:rPr>
                        <a:t>挂载一个叫做</a:t>
                      </a:r>
                      <a:r>
                        <a:rPr lang="en-US" sz="500" u="none" strike="noStrike" dirty="0">
                          <a:effectLst/>
                        </a:rPr>
                        <a:t>hda2</a:t>
                      </a:r>
                      <a:r>
                        <a:rPr lang="zh-CN" altLang="en-US" sz="500" u="none" strike="noStrike" dirty="0">
                          <a:effectLst/>
                        </a:rPr>
                        <a:t>的盘 </a:t>
                      </a:r>
                      <a:r>
                        <a:rPr lang="en-US" altLang="zh-CN" sz="500" u="none" strike="noStrike" dirty="0">
                          <a:effectLst/>
                        </a:rPr>
                        <a:t>- </a:t>
                      </a:r>
                      <a:r>
                        <a:rPr lang="zh-CN" altLang="en-US" sz="500" u="none" strike="noStrike" dirty="0">
                          <a:effectLst/>
                        </a:rPr>
                        <a:t>确定目录 </a:t>
                      </a:r>
                      <a:r>
                        <a:rPr lang="en-US" altLang="zh-CN" sz="500" u="none" strike="noStrike" dirty="0">
                          <a:effectLst/>
                        </a:rPr>
                        <a:t>'/ </a:t>
                      </a:r>
                      <a:r>
                        <a:rPr lang="en-US" sz="500" u="none" strike="noStrike" dirty="0" err="1">
                          <a:effectLst/>
                        </a:rPr>
                        <a:t>mnt</a:t>
                      </a:r>
                      <a:r>
                        <a:rPr lang="en-US" sz="500" u="none" strike="noStrike" dirty="0">
                          <a:effectLst/>
                        </a:rPr>
                        <a:t>/hda2' </a:t>
                      </a:r>
                      <a:r>
                        <a:rPr lang="zh-CN" altLang="en-US" sz="500" u="none" strike="noStrike" dirty="0">
                          <a:effectLst/>
                        </a:rPr>
                        <a:t>存在 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54137014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mount /dev/hdb /mnt/cdrecorder </a:t>
                      </a:r>
                      <a:r>
                        <a:rPr lang="zh-CN" altLang="en-US" sz="500" u="none" strike="noStrike">
                          <a:effectLst/>
                        </a:rPr>
                        <a:t>挂载一个</a:t>
                      </a:r>
                      <a:r>
                        <a:rPr lang="en-US" sz="500" u="none" strike="noStrike">
                          <a:effectLst/>
                        </a:rPr>
                        <a:t>cdrw</a:t>
                      </a:r>
                      <a:r>
                        <a:rPr lang="zh-CN" altLang="en-US" sz="500" u="none" strike="noStrike">
                          <a:effectLst/>
                        </a:rPr>
                        <a:t>或</a:t>
                      </a:r>
                      <a:r>
                        <a:rPr lang="en-US" sz="500" u="none" strike="noStrike">
                          <a:effectLst/>
                        </a:rPr>
                        <a:t>dvdrom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998311731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mount /dev/hdc /mnt/cdrecorder </a:t>
                      </a:r>
                      <a:r>
                        <a:rPr lang="zh-CN" altLang="en-US" sz="500" u="none" strike="noStrike">
                          <a:effectLst/>
                        </a:rPr>
                        <a:t>挂载一个</a:t>
                      </a:r>
                      <a:r>
                        <a:rPr lang="en-US" sz="500" u="none" strike="noStrike">
                          <a:effectLst/>
                        </a:rPr>
                        <a:t>cdrw</a:t>
                      </a:r>
                      <a:r>
                        <a:rPr lang="zh-CN" altLang="en-US" sz="500" u="none" strike="noStrike">
                          <a:effectLst/>
                        </a:rPr>
                        <a:t>或</a:t>
                      </a:r>
                      <a:r>
                        <a:rPr lang="en-US" sz="500" u="none" strike="noStrike">
                          <a:effectLst/>
                        </a:rPr>
                        <a:t>dvdrom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882790078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mount /dev/sda1 /mnt/usbdisk </a:t>
                      </a:r>
                      <a:r>
                        <a:rPr lang="zh-CN" altLang="en-US" sz="500" u="none" strike="noStrike">
                          <a:effectLst/>
                        </a:rPr>
                        <a:t>挂载一个</a:t>
                      </a:r>
                      <a:r>
                        <a:rPr lang="en-US" sz="500" u="none" strike="noStrike">
                          <a:effectLst/>
                        </a:rPr>
                        <a:t>usb </a:t>
                      </a:r>
                      <a:r>
                        <a:rPr lang="zh-CN" altLang="en-US" sz="500" u="none" strike="noStrike">
                          <a:effectLst/>
                        </a:rPr>
                        <a:t>捷盘或闪存设备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3892473943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mount -o loop file.iso /mnt/cdrom </a:t>
                      </a:r>
                      <a:r>
                        <a:rPr lang="zh-CN" altLang="en-US" sz="500" u="none" strike="noStrike">
                          <a:effectLst/>
                        </a:rPr>
                        <a:t>挂载一个文件或</a:t>
                      </a:r>
                      <a:r>
                        <a:rPr lang="en-US" sz="500" u="none" strike="noStrike">
                          <a:effectLst/>
                        </a:rPr>
                        <a:t>ISO</a:t>
                      </a:r>
                      <a:r>
                        <a:rPr lang="zh-CN" altLang="en-US" sz="500" u="none" strike="noStrike">
                          <a:effectLst/>
                        </a:rPr>
                        <a:t>镜像文件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713244103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mount -t vfat /dev/hda5 /mnt/hda5 </a:t>
                      </a:r>
                      <a:r>
                        <a:rPr lang="zh-CN" altLang="en-US" sz="500" u="none" strike="noStrike">
                          <a:effectLst/>
                        </a:rPr>
                        <a:t>挂载一个</a:t>
                      </a:r>
                      <a:r>
                        <a:rPr lang="en-US" sz="500" u="none" strike="noStrike">
                          <a:effectLst/>
                        </a:rPr>
                        <a:t>Windows FAT32</a:t>
                      </a:r>
                      <a:r>
                        <a:rPr lang="zh-CN" altLang="en-US" sz="500" u="none" strike="noStrike">
                          <a:effectLst/>
                        </a:rPr>
                        <a:t>文件系统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3629022591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mv dir1 new_dir </a:t>
                      </a:r>
                      <a:r>
                        <a:rPr lang="zh-CN" altLang="en-US" sz="500" u="none" strike="noStrike">
                          <a:effectLst/>
                        </a:rPr>
                        <a:t>重命名</a:t>
                      </a:r>
                      <a:r>
                        <a:rPr lang="en-US" altLang="zh-CN" sz="500" u="none" strike="noStrike">
                          <a:effectLst/>
                        </a:rPr>
                        <a:t>/</a:t>
                      </a:r>
                      <a:r>
                        <a:rPr lang="zh-CN" altLang="en-US" sz="500" u="none" strike="noStrike">
                          <a:effectLst/>
                        </a:rPr>
                        <a:t>移动 一个目录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1152802280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>
                          <a:effectLst/>
                        </a:rPr>
                        <a:t>newgrp group_name </a:t>
                      </a:r>
                      <a:r>
                        <a:rPr lang="zh-CN" altLang="en-US" sz="500" u="none" strike="noStrike">
                          <a:effectLst/>
                        </a:rPr>
                        <a:t>登陆进一个新的群组以改变新创建文件的预设群组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3906239298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>
                          <a:effectLst/>
                        </a:rPr>
                        <a:t>passwd user1 </a:t>
                      </a:r>
                      <a:r>
                        <a:rPr lang="zh-CN" altLang="en-US" sz="500" u="none" strike="noStrike">
                          <a:effectLst/>
                        </a:rPr>
                        <a:t>修改一个用户的口令 </a:t>
                      </a:r>
                      <a:r>
                        <a:rPr lang="en-US" altLang="zh-CN" sz="500" u="none" strike="noStrike">
                          <a:effectLst/>
                        </a:rPr>
                        <a:t>(</a:t>
                      </a:r>
                      <a:r>
                        <a:rPr lang="zh-CN" altLang="en-US" sz="500" u="none" strike="noStrike">
                          <a:effectLst/>
                        </a:rPr>
                        <a:t>只允许</a:t>
                      </a:r>
                      <a:r>
                        <a:rPr lang="en-US" altLang="zh-CN" sz="500" u="none" strike="noStrike">
                          <a:effectLst/>
                        </a:rPr>
                        <a:t>root</a:t>
                      </a:r>
                      <a:r>
                        <a:rPr lang="zh-CN" altLang="en-US" sz="500" u="none" strike="noStrike">
                          <a:effectLst/>
                        </a:rPr>
                        <a:t>执行</a:t>
                      </a:r>
                      <a:r>
                        <a:rPr lang="en-US" altLang="zh-CN" sz="500" u="none" strike="noStrike">
                          <a:effectLst/>
                        </a:rPr>
                        <a:t>) 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2793022703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passwd </a:t>
                      </a:r>
                      <a:r>
                        <a:rPr lang="zh-CN" altLang="en-US" sz="500" u="none" strike="noStrike">
                          <a:effectLst/>
                        </a:rPr>
                        <a:t>修改口令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1806298763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paste -d '+' file1 file2 </a:t>
                      </a:r>
                      <a:r>
                        <a:rPr lang="zh-CN" altLang="en-US" sz="500" u="none" strike="noStrike">
                          <a:effectLst/>
                        </a:rPr>
                        <a:t>合并两个文件或两栏的内容，中间用</a:t>
                      </a:r>
                      <a:r>
                        <a:rPr lang="en-US" altLang="zh-CN" sz="500" u="none" strike="noStrike">
                          <a:effectLst/>
                        </a:rPr>
                        <a:t>"+"</a:t>
                      </a:r>
                      <a:r>
                        <a:rPr lang="zh-CN" altLang="en-US" sz="500" u="none" strike="noStrike">
                          <a:effectLst/>
                        </a:rPr>
                        <a:t>区分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2020598054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paste file1 file2 </a:t>
                      </a:r>
                      <a:r>
                        <a:rPr lang="zh-CN" altLang="en-US" sz="500" u="none" strike="noStrike">
                          <a:effectLst/>
                        </a:rPr>
                        <a:t>合并两个文件或两栏的内容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718767648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pwck </a:t>
                      </a:r>
                      <a:r>
                        <a:rPr lang="zh-CN" altLang="en-US" sz="500" u="none" strike="noStrike">
                          <a:effectLst/>
                        </a:rPr>
                        <a:t>检查 </a:t>
                      </a:r>
                      <a:r>
                        <a:rPr lang="en-US" altLang="zh-CN" sz="500" u="none" strike="noStrike">
                          <a:effectLst/>
                        </a:rPr>
                        <a:t>'/</a:t>
                      </a:r>
                      <a:r>
                        <a:rPr lang="en-US" sz="500" u="none" strike="noStrike">
                          <a:effectLst/>
                        </a:rPr>
                        <a:t>etc/passwd' </a:t>
                      </a:r>
                      <a:r>
                        <a:rPr lang="zh-CN" altLang="en-US" sz="500" u="none" strike="noStrike">
                          <a:effectLst/>
                        </a:rPr>
                        <a:t>的文件格式和语法修正以及存在的用户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218668016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>
                          <a:effectLst/>
                        </a:rPr>
                        <a:t>pwd </a:t>
                      </a:r>
                      <a:r>
                        <a:rPr lang="zh-CN" altLang="en-US" sz="500" u="none" strike="noStrike">
                          <a:effectLst/>
                        </a:rPr>
                        <a:t>显示工作路径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425204123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rar a file1.rar file1 file2 dir1 </a:t>
                      </a:r>
                      <a:r>
                        <a:rPr lang="zh-CN" altLang="en-US" sz="500" u="none" strike="noStrike">
                          <a:effectLst/>
                        </a:rPr>
                        <a:t>同时压缩 </a:t>
                      </a:r>
                      <a:r>
                        <a:rPr lang="en-US" altLang="zh-CN" sz="500" u="none" strike="noStrike">
                          <a:effectLst/>
                        </a:rPr>
                        <a:t>'</a:t>
                      </a:r>
                      <a:r>
                        <a:rPr lang="en-US" sz="500" u="none" strike="noStrike">
                          <a:effectLst/>
                        </a:rPr>
                        <a:t>file1', 'file2' </a:t>
                      </a:r>
                      <a:r>
                        <a:rPr lang="zh-CN" altLang="en-US" sz="500" u="none" strike="noStrike">
                          <a:effectLst/>
                        </a:rPr>
                        <a:t>以及目录 </a:t>
                      </a:r>
                      <a:r>
                        <a:rPr lang="en-US" altLang="zh-CN" sz="500" u="none" strike="noStrike">
                          <a:effectLst/>
                        </a:rPr>
                        <a:t>'</a:t>
                      </a:r>
                      <a:r>
                        <a:rPr lang="en-US" sz="500" u="none" strike="noStrike">
                          <a:effectLst/>
                        </a:rPr>
                        <a:t>dir1'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1980294688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rar a file1.rar test_file </a:t>
                      </a:r>
                      <a:r>
                        <a:rPr lang="zh-CN" altLang="en-US" sz="500" u="none" strike="noStrike">
                          <a:effectLst/>
                        </a:rPr>
                        <a:t>创建一个叫做 </a:t>
                      </a:r>
                      <a:r>
                        <a:rPr lang="en-US" altLang="zh-CN" sz="500" u="none" strike="noStrike">
                          <a:effectLst/>
                        </a:rPr>
                        <a:t>'</a:t>
                      </a:r>
                      <a:r>
                        <a:rPr lang="en-US" sz="500" u="none" strike="noStrike">
                          <a:effectLst/>
                        </a:rPr>
                        <a:t>file1.rar' </a:t>
                      </a:r>
                      <a:r>
                        <a:rPr lang="zh-CN" altLang="en-US" sz="500" u="none" strike="noStrike">
                          <a:effectLst/>
                        </a:rPr>
                        <a:t>的包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821828379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rar x file1.rar </a:t>
                      </a:r>
                      <a:r>
                        <a:rPr lang="zh-CN" altLang="en-US" sz="500" u="none" strike="noStrike">
                          <a:effectLst/>
                        </a:rPr>
                        <a:t>解压</a:t>
                      </a:r>
                      <a:r>
                        <a:rPr lang="en-US" sz="500" u="none" strike="noStrike">
                          <a:effectLst/>
                        </a:rPr>
                        <a:t>rar</a:t>
                      </a:r>
                      <a:r>
                        <a:rPr lang="zh-CN" altLang="en-US" sz="500" u="none" strike="noStrike">
                          <a:effectLst/>
                        </a:rPr>
                        <a:t>包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2504822947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reboot </a:t>
                      </a:r>
                      <a:r>
                        <a:rPr lang="zh-CN" altLang="en-US" sz="500" u="none" strike="noStrike">
                          <a:effectLst/>
                        </a:rPr>
                        <a:t>重启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3426479826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recode ..HTML &lt; page.txt &gt; page.html </a:t>
                      </a:r>
                      <a:r>
                        <a:rPr lang="zh-CN" altLang="en-US" sz="500" u="none" strike="noStrike" dirty="0">
                          <a:effectLst/>
                        </a:rPr>
                        <a:t>将一个文本文件转换成</a:t>
                      </a:r>
                      <a:r>
                        <a:rPr lang="en-US" sz="500" u="none" strike="noStrike" dirty="0">
                          <a:effectLst/>
                        </a:rPr>
                        <a:t>html 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900951081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recode -l | more </a:t>
                      </a:r>
                      <a:r>
                        <a:rPr lang="zh-CN" altLang="en-US" sz="500" u="none" strike="noStrike">
                          <a:effectLst/>
                        </a:rPr>
                        <a:t>显示所有允许的转换格式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590525094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restore -if /tmp/home0.bak </a:t>
                      </a:r>
                      <a:r>
                        <a:rPr lang="zh-CN" altLang="en-US" sz="500" u="none" strike="noStrike">
                          <a:effectLst/>
                        </a:rPr>
                        <a:t>还原一个交互式备份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708074360"/>
                  </a:ext>
                </a:extLst>
              </a:tr>
              <a:tr h="12049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rm -f file1 </a:t>
                      </a:r>
                      <a:r>
                        <a:rPr lang="zh-CN" altLang="en-US" sz="500" u="none" strike="noStrike" dirty="0">
                          <a:effectLst/>
                        </a:rPr>
                        <a:t>删除一个叫做 </a:t>
                      </a:r>
                      <a:r>
                        <a:rPr lang="en-US" altLang="zh-CN" sz="500" u="none" strike="noStrike" dirty="0">
                          <a:effectLst/>
                        </a:rPr>
                        <a:t>'</a:t>
                      </a:r>
                      <a:r>
                        <a:rPr lang="en-US" sz="500" u="none" strike="noStrike" dirty="0">
                          <a:effectLst/>
                        </a:rPr>
                        <a:t>file1' </a:t>
                      </a:r>
                      <a:r>
                        <a:rPr lang="zh-CN" altLang="en-US" sz="500" u="none" strike="noStrike" dirty="0">
                          <a:effectLst/>
                        </a:rPr>
                        <a:t>的文件</a:t>
                      </a:r>
                      <a:r>
                        <a:rPr lang="en-US" altLang="zh-CN" sz="500" u="none" strike="noStrike" dirty="0">
                          <a:effectLst/>
                        </a:rPr>
                        <a:t>' 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3722" marR="3722" marT="3722" marB="0" anchor="b"/>
                </a:tc>
                <a:extLst>
                  <a:ext uri="{0D108BD9-81ED-4DB2-BD59-A6C34878D82A}">
                    <a16:rowId xmlns:a16="http://schemas.microsoft.com/office/drawing/2014/main" val="221440924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9E79CEE-D5F2-4C9F-B5EF-143BA660F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912360"/>
              </p:ext>
            </p:extLst>
          </p:nvPr>
        </p:nvGraphicFramePr>
        <p:xfrm>
          <a:off x="4314826" y="20080"/>
          <a:ext cx="2508249" cy="9865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08249">
                  <a:extLst>
                    <a:ext uri="{9D8B030D-6E8A-4147-A177-3AD203B41FA5}">
                      <a16:colId xmlns:a16="http://schemas.microsoft.com/office/drawing/2014/main" val="1971313001"/>
                    </a:ext>
                  </a:extLst>
                </a:gridCol>
              </a:tblGrid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>
                          <a:effectLst/>
                        </a:rPr>
                        <a:t>rm -rf dir1 dir2 </a:t>
                      </a:r>
                      <a:r>
                        <a:rPr lang="zh-CN" altLang="en-US" sz="500" u="none" strike="noStrike">
                          <a:effectLst/>
                        </a:rPr>
                        <a:t>同时删除两个目录及它们的内容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4147568939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>
                          <a:effectLst/>
                        </a:rPr>
                        <a:t>rm -rf dir1 </a:t>
                      </a:r>
                      <a:r>
                        <a:rPr lang="zh-CN" altLang="en-US" sz="500" u="none" strike="noStrike">
                          <a:effectLst/>
                        </a:rPr>
                        <a:t>删除一个叫做 </a:t>
                      </a:r>
                      <a:r>
                        <a:rPr lang="en-US" altLang="zh-CN" sz="500" u="none" strike="noStrike">
                          <a:effectLst/>
                        </a:rPr>
                        <a:t>'dir1' </a:t>
                      </a:r>
                      <a:r>
                        <a:rPr lang="zh-CN" altLang="en-US" sz="500" u="none" strike="noStrike">
                          <a:effectLst/>
                        </a:rPr>
                        <a:t>的目录并同时删除其内容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3071313707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rmdir dir1 </a:t>
                      </a:r>
                      <a:r>
                        <a:rPr lang="zh-CN" altLang="en-US" sz="500" u="none" strike="noStrike">
                          <a:effectLst/>
                        </a:rPr>
                        <a:t>删除一个叫做 </a:t>
                      </a:r>
                      <a:r>
                        <a:rPr lang="en-US" altLang="zh-CN" sz="500" u="none" strike="noStrike">
                          <a:effectLst/>
                        </a:rPr>
                        <a:t>'</a:t>
                      </a:r>
                      <a:r>
                        <a:rPr lang="en-US" sz="500" u="none" strike="noStrike">
                          <a:effectLst/>
                        </a:rPr>
                        <a:t>dir1' </a:t>
                      </a:r>
                      <a:r>
                        <a:rPr lang="zh-CN" altLang="en-US" sz="500" u="none" strike="noStrike">
                          <a:effectLst/>
                        </a:rPr>
                        <a:t>的目录</a:t>
                      </a:r>
                      <a:r>
                        <a:rPr lang="en-US" altLang="zh-CN" sz="500" u="none" strike="noStrike">
                          <a:effectLst/>
                        </a:rPr>
                        <a:t>' 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68704708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rpm --checksig package.rpm </a:t>
                      </a:r>
                      <a:r>
                        <a:rPr lang="zh-CN" altLang="en-US" sz="500" u="none" strike="noStrike">
                          <a:effectLst/>
                        </a:rPr>
                        <a:t>确认一个</a:t>
                      </a:r>
                      <a:r>
                        <a:rPr lang="en-US" sz="500" u="none" strike="noStrike">
                          <a:effectLst/>
                        </a:rPr>
                        <a:t>rpm</a:t>
                      </a:r>
                      <a:r>
                        <a:rPr lang="zh-CN" altLang="en-US" sz="500" u="none" strike="noStrike">
                          <a:effectLst/>
                        </a:rPr>
                        <a:t>包的完整性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2489939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rpm -e package_name.rpm </a:t>
                      </a:r>
                      <a:r>
                        <a:rPr lang="zh-CN" altLang="en-US" sz="500" u="none" strike="noStrike">
                          <a:effectLst/>
                        </a:rPr>
                        <a:t>删除一个</a:t>
                      </a:r>
                      <a:r>
                        <a:rPr lang="en-US" sz="500" u="none" strike="noStrike">
                          <a:effectLst/>
                        </a:rPr>
                        <a:t>rpm</a:t>
                      </a:r>
                      <a:r>
                        <a:rPr lang="zh-CN" altLang="en-US" sz="500" u="none" strike="noStrike">
                          <a:effectLst/>
                        </a:rPr>
                        <a:t>包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161079632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rpm -F package.rpm </a:t>
                      </a:r>
                      <a:r>
                        <a:rPr lang="zh-CN" altLang="en-US" sz="500" u="none" strike="noStrike">
                          <a:effectLst/>
                        </a:rPr>
                        <a:t>更新一个确定已经安装的</a:t>
                      </a:r>
                      <a:r>
                        <a:rPr lang="en-US" sz="500" u="none" strike="noStrike">
                          <a:effectLst/>
                        </a:rPr>
                        <a:t>rpm</a:t>
                      </a:r>
                      <a:r>
                        <a:rPr lang="zh-CN" altLang="en-US" sz="500" u="none" strike="noStrike">
                          <a:effectLst/>
                        </a:rPr>
                        <a:t>包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1807637218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rpm --import /media/cdrom/RPM-GPG-KEY </a:t>
                      </a:r>
                      <a:r>
                        <a:rPr lang="zh-CN" altLang="en-US" sz="500" u="none" strike="noStrike">
                          <a:effectLst/>
                        </a:rPr>
                        <a:t>导入公钥数字证书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184283805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rpm -ivh /usr/src/redhat/RPMS/`arch`/package.rpm </a:t>
                      </a:r>
                      <a:r>
                        <a:rPr lang="zh-CN" altLang="en-US" sz="500" u="none" strike="noStrike">
                          <a:effectLst/>
                        </a:rPr>
                        <a:t>从一个</a:t>
                      </a:r>
                      <a:r>
                        <a:rPr lang="en-US" sz="500" u="none" strike="noStrike">
                          <a:effectLst/>
                        </a:rPr>
                        <a:t>rpm</a:t>
                      </a:r>
                      <a:r>
                        <a:rPr lang="zh-CN" altLang="en-US" sz="500" u="none" strike="noStrike">
                          <a:effectLst/>
                        </a:rPr>
                        <a:t>源码安装一个构建好的包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3098020178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rpm -ivh --nodeeps package.rpm </a:t>
                      </a:r>
                      <a:r>
                        <a:rPr lang="zh-CN" altLang="en-US" sz="500" u="none" strike="noStrike">
                          <a:effectLst/>
                        </a:rPr>
                        <a:t>安装一个</a:t>
                      </a:r>
                      <a:r>
                        <a:rPr lang="en-US" sz="500" u="none" strike="noStrike">
                          <a:effectLst/>
                        </a:rPr>
                        <a:t>rpm</a:t>
                      </a:r>
                      <a:r>
                        <a:rPr lang="zh-CN" altLang="en-US" sz="500" u="none" strike="noStrike">
                          <a:effectLst/>
                        </a:rPr>
                        <a:t>包而忽略依赖关系警告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2414507631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rpm -</a:t>
                      </a:r>
                      <a:r>
                        <a:rPr lang="en-US" sz="500" u="none" strike="noStrike" dirty="0" err="1">
                          <a:effectLst/>
                        </a:rPr>
                        <a:t>ivh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package.rpm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zh-CN" altLang="en-US" sz="500" u="none" strike="noStrike" dirty="0">
                          <a:effectLst/>
                        </a:rPr>
                        <a:t>安装一个</a:t>
                      </a:r>
                      <a:r>
                        <a:rPr lang="en-US" sz="500" u="none" strike="noStrike" dirty="0">
                          <a:effectLst/>
                        </a:rPr>
                        <a:t>rpm</a:t>
                      </a:r>
                      <a:r>
                        <a:rPr lang="zh-CN" altLang="en-US" sz="500" u="none" strike="noStrike" dirty="0">
                          <a:effectLst/>
                        </a:rPr>
                        <a:t>包 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2868696225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rpm -q package_name --changelog </a:t>
                      </a:r>
                      <a:r>
                        <a:rPr lang="zh-CN" altLang="en-US" sz="500" u="none" strike="noStrike">
                          <a:effectLst/>
                        </a:rPr>
                        <a:t>显示一个</a:t>
                      </a:r>
                      <a:r>
                        <a:rPr lang="en-US" sz="500" u="none" strike="noStrike">
                          <a:effectLst/>
                        </a:rPr>
                        <a:t>rpm</a:t>
                      </a:r>
                      <a:r>
                        <a:rPr lang="zh-CN" altLang="en-US" sz="500" u="none" strike="noStrike">
                          <a:effectLst/>
                        </a:rPr>
                        <a:t>包的修改历史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932736442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rpm -q package_name --scripts </a:t>
                      </a:r>
                      <a:r>
                        <a:rPr lang="zh-CN" altLang="en-US" sz="500" u="none" strike="noStrike">
                          <a:effectLst/>
                        </a:rPr>
                        <a:t>显示在安装</a:t>
                      </a:r>
                      <a:r>
                        <a:rPr lang="en-US" altLang="zh-CN" sz="500" u="none" strike="noStrike">
                          <a:effectLst/>
                        </a:rPr>
                        <a:t>/</a:t>
                      </a:r>
                      <a:r>
                        <a:rPr lang="zh-CN" altLang="en-US" sz="500" u="none" strike="noStrike">
                          <a:effectLst/>
                        </a:rPr>
                        <a:t>删除期间所执行的脚本</a:t>
                      </a:r>
                      <a:r>
                        <a:rPr lang="en-US" sz="500" u="none" strike="noStrike">
                          <a:effectLst/>
                        </a:rPr>
                        <a:t>l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145413374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rpm -q package_name --whatprovides </a:t>
                      </a:r>
                      <a:r>
                        <a:rPr lang="zh-CN" altLang="en-US" sz="500" u="none" strike="noStrike">
                          <a:effectLst/>
                        </a:rPr>
                        <a:t>显示一个</a:t>
                      </a:r>
                      <a:r>
                        <a:rPr lang="en-US" sz="500" u="none" strike="noStrike">
                          <a:effectLst/>
                        </a:rPr>
                        <a:t>rpm</a:t>
                      </a:r>
                      <a:r>
                        <a:rPr lang="zh-CN" altLang="en-US" sz="500" u="none" strike="noStrike">
                          <a:effectLst/>
                        </a:rPr>
                        <a:t>包所占的体积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1275638776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rpm -q package_name --whatrequires </a:t>
                      </a:r>
                      <a:r>
                        <a:rPr lang="zh-CN" altLang="en-US" sz="500" u="none" strike="noStrike">
                          <a:effectLst/>
                        </a:rPr>
                        <a:t>显示与一个</a:t>
                      </a:r>
                      <a:r>
                        <a:rPr lang="en-US" sz="500" u="none" strike="noStrike">
                          <a:effectLst/>
                        </a:rPr>
                        <a:t>rpm</a:t>
                      </a:r>
                      <a:r>
                        <a:rPr lang="zh-CN" altLang="en-US" sz="500" u="none" strike="noStrike">
                          <a:effectLst/>
                        </a:rPr>
                        <a:t>包存在依赖关系的列表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1617325045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rpm -qa | grep httpd </a:t>
                      </a:r>
                      <a:r>
                        <a:rPr lang="zh-CN" altLang="en-US" sz="500" u="none" strike="noStrike">
                          <a:effectLst/>
                        </a:rPr>
                        <a:t>显示所有名称中包含 </a:t>
                      </a:r>
                      <a:r>
                        <a:rPr lang="en-US" altLang="zh-CN" sz="500" u="none" strike="noStrike">
                          <a:effectLst/>
                        </a:rPr>
                        <a:t>"</a:t>
                      </a:r>
                      <a:r>
                        <a:rPr lang="en-US" sz="500" u="none" strike="noStrike">
                          <a:effectLst/>
                        </a:rPr>
                        <a:t>httpd" </a:t>
                      </a:r>
                      <a:r>
                        <a:rPr lang="zh-CN" altLang="en-US" sz="500" u="none" strike="noStrike">
                          <a:effectLst/>
                        </a:rPr>
                        <a:t>字样的</a:t>
                      </a:r>
                      <a:r>
                        <a:rPr lang="en-US" sz="500" u="none" strike="noStrike">
                          <a:effectLst/>
                        </a:rPr>
                        <a:t>rpm</a:t>
                      </a:r>
                      <a:r>
                        <a:rPr lang="zh-CN" altLang="en-US" sz="500" u="none" strike="noStrike">
                          <a:effectLst/>
                        </a:rPr>
                        <a:t>包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858505017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rpm -qa gpg-pubkey </a:t>
                      </a:r>
                      <a:r>
                        <a:rPr lang="zh-CN" altLang="en-US" sz="500" u="none" strike="noStrike">
                          <a:effectLst/>
                        </a:rPr>
                        <a:t>确认已安装的所有</a:t>
                      </a:r>
                      <a:r>
                        <a:rPr lang="en-US" sz="500" u="none" strike="noStrike">
                          <a:effectLst/>
                        </a:rPr>
                        <a:t>rpm</a:t>
                      </a:r>
                      <a:r>
                        <a:rPr lang="zh-CN" altLang="en-US" sz="500" u="none" strike="noStrike">
                          <a:effectLst/>
                        </a:rPr>
                        <a:t>包的完整性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16269993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>
                          <a:effectLst/>
                        </a:rPr>
                        <a:t>rpm -qa </a:t>
                      </a:r>
                      <a:r>
                        <a:rPr lang="zh-CN" altLang="en-US" sz="500" u="none" strike="noStrike">
                          <a:effectLst/>
                        </a:rPr>
                        <a:t>显示系统中所有已经安装的</a:t>
                      </a:r>
                      <a:r>
                        <a:rPr lang="en-US" altLang="zh-CN" sz="500" u="none" strike="noStrike">
                          <a:effectLst/>
                        </a:rPr>
                        <a:t>rpm</a:t>
                      </a:r>
                      <a:r>
                        <a:rPr lang="zh-CN" altLang="en-US" sz="500" u="none" strike="noStrike">
                          <a:effectLst/>
                        </a:rPr>
                        <a:t>包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90657664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rpm -qc package_name </a:t>
                      </a:r>
                      <a:r>
                        <a:rPr lang="zh-CN" altLang="en-US" sz="500" u="none" strike="noStrike">
                          <a:effectLst/>
                        </a:rPr>
                        <a:t>显示一个已经安装的</a:t>
                      </a:r>
                      <a:r>
                        <a:rPr lang="en-US" sz="500" u="none" strike="noStrike">
                          <a:effectLst/>
                        </a:rPr>
                        <a:t>rpm</a:t>
                      </a:r>
                      <a:r>
                        <a:rPr lang="zh-CN" altLang="en-US" sz="500" u="none" strike="noStrike">
                          <a:effectLst/>
                        </a:rPr>
                        <a:t>包提供的配置文件列表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2584347330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>
                          <a:effectLst/>
                        </a:rPr>
                        <a:t>rpm -qf /etc/httpd/conf/httpd.conf </a:t>
                      </a:r>
                      <a:r>
                        <a:rPr lang="zh-CN" altLang="en-US" sz="500" u="none" strike="noStrike">
                          <a:effectLst/>
                        </a:rPr>
                        <a:t>确认所给的文件由哪个</a:t>
                      </a:r>
                      <a:r>
                        <a:rPr lang="en-US" altLang="zh-CN" sz="500" u="none" strike="noStrike">
                          <a:effectLst/>
                        </a:rPr>
                        <a:t>rpm</a:t>
                      </a:r>
                      <a:r>
                        <a:rPr lang="zh-CN" altLang="en-US" sz="500" u="none" strike="noStrike">
                          <a:effectLst/>
                        </a:rPr>
                        <a:t>包所提供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3111081082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rpm -qg "System Environment/Daemons" </a:t>
                      </a:r>
                      <a:r>
                        <a:rPr lang="zh-CN" altLang="en-US" sz="500" u="none" strike="noStrike">
                          <a:effectLst/>
                        </a:rPr>
                        <a:t>显示一个组件的</a:t>
                      </a:r>
                      <a:r>
                        <a:rPr lang="en-US" sz="500" u="none" strike="noStrike">
                          <a:effectLst/>
                        </a:rPr>
                        <a:t>rpm</a:t>
                      </a:r>
                      <a:r>
                        <a:rPr lang="zh-CN" altLang="en-US" sz="500" u="none" strike="noStrike">
                          <a:effectLst/>
                        </a:rPr>
                        <a:t>包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1360199516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rpm -qi package_name </a:t>
                      </a:r>
                      <a:r>
                        <a:rPr lang="zh-CN" altLang="en-US" sz="500" u="none" strike="noStrike">
                          <a:effectLst/>
                        </a:rPr>
                        <a:t>获取一个已安装包的特殊信息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809670572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rpm -</a:t>
                      </a:r>
                      <a:r>
                        <a:rPr lang="en-US" sz="500" u="none" strike="noStrike" dirty="0" err="1">
                          <a:effectLst/>
                        </a:rPr>
                        <a:t>ql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package_name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zh-CN" altLang="en-US" sz="500" u="none" strike="noStrike" dirty="0">
                          <a:effectLst/>
                        </a:rPr>
                        <a:t>显示一个已经安装的</a:t>
                      </a:r>
                      <a:r>
                        <a:rPr lang="en-US" sz="500" u="none" strike="noStrike" dirty="0">
                          <a:effectLst/>
                        </a:rPr>
                        <a:t>rpm</a:t>
                      </a:r>
                      <a:r>
                        <a:rPr lang="zh-CN" altLang="en-US" sz="500" u="none" strike="noStrike" dirty="0">
                          <a:effectLst/>
                        </a:rPr>
                        <a:t>包提供的文件列表 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2320110714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rpm -qp package.rpm -l </a:t>
                      </a:r>
                      <a:r>
                        <a:rPr lang="zh-CN" altLang="en-US" sz="500" u="none" strike="noStrike">
                          <a:effectLst/>
                        </a:rPr>
                        <a:t>显示由一个尚未安装的</a:t>
                      </a:r>
                      <a:r>
                        <a:rPr lang="en-US" sz="500" u="none" strike="noStrike">
                          <a:effectLst/>
                        </a:rPr>
                        <a:t>rpm</a:t>
                      </a:r>
                      <a:r>
                        <a:rPr lang="zh-CN" altLang="en-US" sz="500" u="none" strike="noStrike">
                          <a:effectLst/>
                        </a:rPr>
                        <a:t>包提供的文件列表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3261471211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rpm -U package.rpm </a:t>
                      </a:r>
                      <a:r>
                        <a:rPr lang="zh-CN" altLang="en-US" sz="500" u="none" strike="noStrike">
                          <a:effectLst/>
                        </a:rPr>
                        <a:t>更新一个</a:t>
                      </a:r>
                      <a:r>
                        <a:rPr lang="en-US" sz="500" u="none" strike="noStrike">
                          <a:effectLst/>
                        </a:rPr>
                        <a:t>rpm</a:t>
                      </a:r>
                      <a:r>
                        <a:rPr lang="zh-CN" altLang="en-US" sz="500" u="none" strike="noStrike">
                          <a:effectLst/>
                        </a:rPr>
                        <a:t>包但不改变其配置文件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2421844456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 dirty="0">
                          <a:effectLst/>
                        </a:rPr>
                        <a:t>rpm -V </a:t>
                      </a:r>
                      <a:r>
                        <a:rPr lang="en-US" altLang="zh-CN" sz="500" u="none" strike="noStrike" dirty="0" err="1">
                          <a:effectLst/>
                        </a:rPr>
                        <a:t>package_name</a:t>
                      </a:r>
                      <a:r>
                        <a:rPr lang="en-US" altLang="zh-CN" sz="500" u="none" strike="noStrike" dirty="0">
                          <a:effectLst/>
                        </a:rPr>
                        <a:t> </a:t>
                      </a:r>
                      <a:r>
                        <a:rPr lang="zh-CN" altLang="en-US" sz="500" u="none" strike="noStrike" dirty="0">
                          <a:effectLst/>
                        </a:rPr>
                        <a:t>检查文件尺寸、 许可、类型、所有者、群组、</a:t>
                      </a:r>
                      <a:r>
                        <a:rPr lang="en-US" altLang="zh-CN" sz="500" u="none" strike="noStrike" dirty="0">
                          <a:effectLst/>
                        </a:rPr>
                        <a:t>MD5</a:t>
                      </a:r>
                      <a:r>
                        <a:rPr lang="zh-CN" altLang="en-US" sz="500" u="none" strike="noStrike" dirty="0">
                          <a:effectLst/>
                        </a:rPr>
                        <a:t>检查及修改时间 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3372749471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rpm -Va </a:t>
                      </a:r>
                      <a:r>
                        <a:rPr lang="zh-CN" altLang="en-US" sz="500" u="none" strike="noStrike">
                          <a:effectLst/>
                        </a:rPr>
                        <a:t>检查系统中所有已安装的</a:t>
                      </a:r>
                      <a:r>
                        <a:rPr lang="en-US" sz="500" u="none" strike="noStrike">
                          <a:effectLst/>
                        </a:rPr>
                        <a:t>rpm</a:t>
                      </a:r>
                      <a:r>
                        <a:rPr lang="zh-CN" altLang="en-US" sz="500" u="none" strike="noStrike">
                          <a:effectLst/>
                        </a:rPr>
                        <a:t>包</a:t>
                      </a:r>
                      <a:r>
                        <a:rPr lang="en-US" altLang="zh-CN" sz="500" u="none" strike="noStrike">
                          <a:effectLst/>
                        </a:rPr>
                        <a:t>- </a:t>
                      </a:r>
                      <a:r>
                        <a:rPr lang="zh-CN" altLang="en-US" sz="500" u="none" strike="noStrike">
                          <a:effectLst/>
                        </a:rPr>
                        <a:t>小心使用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445667422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>
                          <a:effectLst/>
                        </a:rPr>
                        <a:t>rpm -Vp package.rpm </a:t>
                      </a:r>
                      <a:r>
                        <a:rPr lang="zh-CN" altLang="en-US" sz="500" u="none" strike="noStrike">
                          <a:effectLst/>
                        </a:rPr>
                        <a:t>确认一个</a:t>
                      </a:r>
                      <a:r>
                        <a:rPr lang="en-US" altLang="zh-CN" sz="500" u="none" strike="noStrike">
                          <a:effectLst/>
                        </a:rPr>
                        <a:t>rpm</a:t>
                      </a:r>
                      <a:r>
                        <a:rPr lang="zh-CN" altLang="en-US" sz="500" u="none" strike="noStrike">
                          <a:effectLst/>
                        </a:rPr>
                        <a:t>包还未安装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692335451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rpm2cpio package.rpm | cpio --extract --make-directories *bin* </a:t>
                      </a:r>
                      <a:r>
                        <a:rPr lang="zh-CN" altLang="en-US" sz="500" u="none" strike="noStrike">
                          <a:effectLst/>
                        </a:rPr>
                        <a:t>从一个</a:t>
                      </a:r>
                      <a:r>
                        <a:rPr lang="en-US" sz="500" u="none" strike="noStrike">
                          <a:effectLst/>
                        </a:rPr>
                        <a:t>rpm</a:t>
                      </a:r>
                      <a:r>
                        <a:rPr lang="zh-CN" altLang="en-US" sz="500" u="none" strike="noStrike">
                          <a:effectLst/>
                        </a:rPr>
                        <a:t>包运行可执行文件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3867197167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rpmbuild --rebuild package_name.src.rpm </a:t>
                      </a:r>
                      <a:r>
                        <a:rPr lang="zh-CN" altLang="en-US" sz="500" u="none" strike="noStrike">
                          <a:effectLst/>
                        </a:rPr>
                        <a:t>从一个</a:t>
                      </a:r>
                      <a:r>
                        <a:rPr lang="en-US" sz="500" u="none" strike="noStrike">
                          <a:effectLst/>
                        </a:rPr>
                        <a:t>rpm</a:t>
                      </a:r>
                      <a:r>
                        <a:rPr lang="zh-CN" altLang="en-US" sz="500" u="none" strike="noStrike">
                          <a:effectLst/>
                        </a:rPr>
                        <a:t>源码构建一个 </a:t>
                      </a:r>
                      <a:r>
                        <a:rPr lang="en-US" sz="500" u="none" strike="noStrike">
                          <a:effectLst/>
                        </a:rPr>
                        <a:t>rpm </a:t>
                      </a:r>
                      <a:r>
                        <a:rPr lang="zh-CN" altLang="en-US" sz="500" u="none" strike="noStrike">
                          <a:effectLst/>
                        </a:rPr>
                        <a:t>包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1815497964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rsync -rogpav --delete /home /tmp </a:t>
                      </a:r>
                      <a:r>
                        <a:rPr lang="zh-CN" altLang="en-US" sz="500" u="none" strike="noStrike">
                          <a:effectLst/>
                        </a:rPr>
                        <a:t>同步两边的目录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1722103516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rsync -rogpav -e ssh --delete /home ip_address:/tmp </a:t>
                      </a:r>
                      <a:r>
                        <a:rPr lang="zh-CN" altLang="en-US" sz="500" u="none" strike="noStrike">
                          <a:effectLst/>
                        </a:rPr>
                        <a:t>通过</a:t>
                      </a:r>
                      <a:r>
                        <a:rPr lang="en-US" sz="500" u="none" strike="noStrike">
                          <a:effectLst/>
                        </a:rPr>
                        <a:t>SSH</a:t>
                      </a:r>
                      <a:r>
                        <a:rPr lang="zh-CN" altLang="en-US" sz="500" u="none" strike="noStrike">
                          <a:effectLst/>
                        </a:rPr>
                        <a:t>通道</a:t>
                      </a:r>
                      <a:r>
                        <a:rPr lang="en-US" sz="500" u="none" strike="noStrike">
                          <a:effectLst/>
                        </a:rPr>
                        <a:t>rsync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3218443589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sed '/ *#/d; /^$/d' example.txt </a:t>
                      </a:r>
                      <a:r>
                        <a:rPr lang="zh-CN" altLang="en-US" sz="500" u="none" strike="noStrike">
                          <a:effectLst/>
                        </a:rPr>
                        <a:t>从</a:t>
                      </a:r>
                      <a:r>
                        <a:rPr lang="en-US" sz="500" u="none" strike="noStrike">
                          <a:effectLst/>
                        </a:rPr>
                        <a:t>example.txt</a:t>
                      </a:r>
                      <a:r>
                        <a:rPr lang="zh-CN" altLang="en-US" sz="500" u="none" strike="noStrike">
                          <a:effectLst/>
                        </a:rPr>
                        <a:t>文件中删除所有注释和空白行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1355316340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sed '/^$/d' example.txt </a:t>
                      </a:r>
                      <a:r>
                        <a:rPr lang="zh-CN" altLang="en-US" sz="500" u="none" strike="noStrike">
                          <a:effectLst/>
                        </a:rPr>
                        <a:t>从</a:t>
                      </a:r>
                      <a:r>
                        <a:rPr lang="en-US" sz="500" u="none" strike="noStrike">
                          <a:effectLst/>
                        </a:rPr>
                        <a:t>example.txt</a:t>
                      </a:r>
                      <a:r>
                        <a:rPr lang="zh-CN" altLang="en-US" sz="500" u="none" strike="noStrike">
                          <a:effectLst/>
                        </a:rPr>
                        <a:t>文件中删除所有空白行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853300811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sed -e '1d' result.txt </a:t>
                      </a:r>
                      <a:r>
                        <a:rPr lang="zh-CN" altLang="en-US" sz="500" u="none" strike="noStrike">
                          <a:effectLst/>
                        </a:rPr>
                        <a:t>从文件</a:t>
                      </a:r>
                      <a:r>
                        <a:rPr lang="en-US" sz="500" u="none" strike="noStrike">
                          <a:effectLst/>
                        </a:rPr>
                        <a:t>example.txt </a:t>
                      </a:r>
                      <a:r>
                        <a:rPr lang="zh-CN" altLang="en-US" sz="500" u="none" strike="noStrike">
                          <a:effectLst/>
                        </a:rPr>
                        <a:t>中排除第一行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2003291496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sed -e 's/ *$//' example.txt </a:t>
                      </a:r>
                      <a:r>
                        <a:rPr lang="zh-CN" altLang="en-US" sz="500" u="none" strike="noStrike">
                          <a:effectLst/>
                        </a:rPr>
                        <a:t>删除每一行最后的空白字符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2372558122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sed -e 's/00*/0/g' example.txt </a:t>
                      </a:r>
                      <a:r>
                        <a:rPr lang="zh-CN" altLang="en-US" sz="500" u="none" strike="noStrike">
                          <a:effectLst/>
                        </a:rPr>
                        <a:t>用单个零替换多个零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1383532350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sed -e 's/stringa1//g' example.txt </a:t>
                      </a:r>
                      <a:r>
                        <a:rPr lang="zh-CN" altLang="en-US" sz="500" u="none" strike="noStrike">
                          <a:effectLst/>
                        </a:rPr>
                        <a:t>从文档中只删除词汇 </a:t>
                      </a:r>
                      <a:r>
                        <a:rPr lang="en-US" altLang="zh-CN" sz="500" u="none" strike="noStrike">
                          <a:effectLst/>
                        </a:rPr>
                        <a:t>"</a:t>
                      </a:r>
                      <a:r>
                        <a:rPr lang="en-US" sz="500" u="none" strike="noStrike">
                          <a:effectLst/>
                        </a:rPr>
                        <a:t>string1" </a:t>
                      </a:r>
                      <a:r>
                        <a:rPr lang="zh-CN" altLang="en-US" sz="500" u="none" strike="noStrike">
                          <a:effectLst/>
                        </a:rPr>
                        <a:t>并保留剩余全部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797794228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sed -n '/stringa1/p' </a:t>
                      </a:r>
                      <a:r>
                        <a:rPr lang="zh-CN" altLang="en-US" sz="500" u="none" strike="noStrike">
                          <a:effectLst/>
                        </a:rPr>
                        <a:t>查看只包含词汇 </a:t>
                      </a:r>
                      <a:r>
                        <a:rPr lang="en-US" altLang="zh-CN" sz="500" u="none" strike="noStrike">
                          <a:effectLst/>
                        </a:rPr>
                        <a:t>"</a:t>
                      </a:r>
                      <a:r>
                        <a:rPr lang="en-US" sz="500" u="none" strike="noStrike">
                          <a:effectLst/>
                        </a:rPr>
                        <a:t>string1"</a:t>
                      </a:r>
                      <a:r>
                        <a:rPr lang="zh-CN" altLang="en-US" sz="500" u="none" strike="noStrike">
                          <a:effectLst/>
                        </a:rPr>
                        <a:t>的行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221519660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sed -n '1,5p;5q' example.txt </a:t>
                      </a:r>
                      <a:r>
                        <a:rPr lang="zh-CN" altLang="en-US" sz="500" u="none" strike="noStrike">
                          <a:effectLst/>
                        </a:rPr>
                        <a:t>查看从第一行到第</a:t>
                      </a:r>
                      <a:r>
                        <a:rPr lang="en-US" altLang="zh-CN" sz="500" u="none" strike="noStrike">
                          <a:effectLst/>
                        </a:rPr>
                        <a:t>5</a:t>
                      </a:r>
                      <a:r>
                        <a:rPr lang="zh-CN" altLang="en-US" sz="500" u="none" strike="noStrike">
                          <a:effectLst/>
                        </a:rPr>
                        <a:t>行内容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707306901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sed -n '5p;5q' example.txt </a:t>
                      </a:r>
                      <a:r>
                        <a:rPr lang="zh-CN" altLang="en-US" sz="500" u="none" strike="noStrike">
                          <a:effectLst/>
                        </a:rPr>
                        <a:t>查看第</a:t>
                      </a:r>
                      <a:r>
                        <a:rPr lang="en-US" altLang="zh-CN" sz="500" u="none" strike="noStrike">
                          <a:effectLst/>
                        </a:rPr>
                        <a:t>5</a:t>
                      </a:r>
                      <a:r>
                        <a:rPr lang="zh-CN" altLang="en-US" sz="500" u="none" strike="noStrike">
                          <a:effectLst/>
                        </a:rPr>
                        <a:t>行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3154803311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sed 's/stringa1/stringa2/g' example.txt </a:t>
                      </a:r>
                      <a:r>
                        <a:rPr lang="zh-CN" altLang="en-US" sz="500" u="none" strike="noStrike">
                          <a:effectLst/>
                        </a:rPr>
                        <a:t>将</a:t>
                      </a:r>
                      <a:r>
                        <a:rPr lang="en-US" sz="500" u="none" strike="noStrike">
                          <a:effectLst/>
                        </a:rPr>
                        <a:t>example.txt</a:t>
                      </a:r>
                      <a:r>
                        <a:rPr lang="zh-CN" altLang="en-US" sz="500" u="none" strike="noStrike">
                          <a:effectLst/>
                        </a:rPr>
                        <a:t>文件中的 </a:t>
                      </a:r>
                      <a:r>
                        <a:rPr lang="en-US" altLang="zh-CN" sz="500" u="none" strike="noStrike">
                          <a:effectLst/>
                        </a:rPr>
                        <a:t>"</a:t>
                      </a:r>
                      <a:r>
                        <a:rPr lang="en-US" sz="500" u="none" strike="noStrike">
                          <a:effectLst/>
                        </a:rPr>
                        <a:t>string1" </a:t>
                      </a:r>
                      <a:r>
                        <a:rPr lang="zh-CN" altLang="en-US" sz="500" u="none" strike="noStrike">
                          <a:effectLst/>
                        </a:rPr>
                        <a:t>替换成 </a:t>
                      </a:r>
                      <a:r>
                        <a:rPr lang="en-US" altLang="zh-CN" sz="500" u="none" strike="noStrike">
                          <a:effectLst/>
                        </a:rPr>
                        <a:t>"</a:t>
                      </a:r>
                      <a:r>
                        <a:rPr lang="en-US" sz="500" u="none" strike="noStrike">
                          <a:effectLst/>
                        </a:rPr>
                        <a:t>string2"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977998997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>
                          <a:effectLst/>
                        </a:rPr>
                        <a:t>shutdown -c </a:t>
                      </a:r>
                      <a:r>
                        <a:rPr lang="zh-CN" altLang="en-US" sz="500" u="none" strike="noStrike">
                          <a:effectLst/>
                        </a:rPr>
                        <a:t>取消按预定时间关闭系统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2302581712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shutdown -h hours:minutes &amp; </a:t>
                      </a:r>
                      <a:r>
                        <a:rPr lang="zh-CN" altLang="en-US" sz="500" u="none" strike="noStrike">
                          <a:effectLst/>
                        </a:rPr>
                        <a:t>按预定时间关闭系统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794646828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shutdown -h now </a:t>
                      </a:r>
                      <a:r>
                        <a:rPr lang="zh-CN" altLang="en-US" sz="500" u="none" strike="noStrike">
                          <a:effectLst/>
                        </a:rPr>
                        <a:t>关闭系统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2736329480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shutdown -r now </a:t>
                      </a:r>
                      <a:r>
                        <a:rPr lang="zh-CN" altLang="en-US" sz="500" u="none" strike="noStrike">
                          <a:effectLst/>
                        </a:rPr>
                        <a:t>重启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2441929207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sort file1 file2 | uniq -d </a:t>
                      </a:r>
                      <a:r>
                        <a:rPr lang="zh-CN" altLang="en-US" sz="500" u="none" strike="noStrike">
                          <a:effectLst/>
                        </a:rPr>
                        <a:t>取出两个文件的交集</a:t>
                      </a:r>
                      <a:r>
                        <a:rPr lang="en-US" altLang="zh-CN" sz="500" u="none" strike="noStrike">
                          <a:effectLst/>
                        </a:rPr>
                        <a:t>(</a:t>
                      </a:r>
                      <a:r>
                        <a:rPr lang="zh-CN" altLang="en-US" sz="500" u="none" strike="noStrike">
                          <a:effectLst/>
                        </a:rPr>
                        <a:t>只留下同时存在于两个文件中的文件</a:t>
                      </a:r>
                      <a:r>
                        <a:rPr lang="en-US" altLang="zh-CN" sz="500" u="none" strike="noStrike">
                          <a:effectLst/>
                        </a:rPr>
                        <a:t>) 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3302738568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sort file1 file2 | uniq -u </a:t>
                      </a:r>
                      <a:r>
                        <a:rPr lang="zh-CN" altLang="en-US" sz="500" u="none" strike="noStrike">
                          <a:effectLst/>
                        </a:rPr>
                        <a:t>删除交集，留下其他的行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4022798813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sort file1 file2 | uniq </a:t>
                      </a:r>
                      <a:r>
                        <a:rPr lang="zh-CN" altLang="en-US" sz="500" u="none" strike="noStrike">
                          <a:effectLst/>
                        </a:rPr>
                        <a:t>取出两个文件的并集</a:t>
                      </a:r>
                      <a:r>
                        <a:rPr lang="en-US" altLang="zh-CN" sz="500" u="none" strike="noStrike">
                          <a:effectLst/>
                        </a:rPr>
                        <a:t>(</a:t>
                      </a:r>
                      <a:r>
                        <a:rPr lang="zh-CN" altLang="en-US" sz="500" u="none" strike="noStrike">
                          <a:effectLst/>
                        </a:rPr>
                        <a:t>重复的行只保留一份</a:t>
                      </a:r>
                      <a:r>
                        <a:rPr lang="en-US" altLang="zh-CN" sz="500" u="none" strike="noStrike">
                          <a:effectLst/>
                        </a:rPr>
                        <a:t>) 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1175838451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sort file1 file2 </a:t>
                      </a:r>
                      <a:r>
                        <a:rPr lang="zh-CN" altLang="en-US" sz="500" u="none" strike="noStrike">
                          <a:effectLst/>
                        </a:rPr>
                        <a:t>排序两个文件的内容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894468225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swapon /dev/hda2 /dev/hdb3 </a:t>
                      </a:r>
                      <a:r>
                        <a:rPr lang="zh-CN" altLang="en-US" sz="500" u="none" strike="noStrike">
                          <a:effectLst/>
                        </a:rPr>
                        <a:t>启用两个</a:t>
                      </a:r>
                      <a:r>
                        <a:rPr lang="en-US" sz="500" u="none" strike="noStrike">
                          <a:effectLst/>
                        </a:rPr>
                        <a:t>swap</a:t>
                      </a:r>
                      <a:r>
                        <a:rPr lang="zh-CN" altLang="en-US" sz="500" u="none" strike="noStrike">
                          <a:effectLst/>
                        </a:rPr>
                        <a:t>分区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4024694729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swapon /dev/hda3 </a:t>
                      </a:r>
                      <a:r>
                        <a:rPr lang="zh-CN" altLang="en-US" sz="500" u="none" strike="noStrike">
                          <a:effectLst/>
                        </a:rPr>
                        <a:t>启用一个新的</a:t>
                      </a:r>
                      <a:r>
                        <a:rPr lang="en-US" sz="500" u="none" strike="noStrike">
                          <a:effectLst/>
                        </a:rPr>
                        <a:t>swap</a:t>
                      </a:r>
                      <a:r>
                        <a:rPr lang="zh-CN" altLang="en-US" sz="500" u="none" strike="noStrike">
                          <a:effectLst/>
                        </a:rPr>
                        <a:t>文件系统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2428102048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>
                          <a:effectLst/>
                        </a:rPr>
                        <a:t>tac file1 </a:t>
                      </a:r>
                      <a:r>
                        <a:rPr lang="zh-CN" altLang="en-US" sz="500" u="none" strike="noStrike">
                          <a:effectLst/>
                        </a:rPr>
                        <a:t>从最后一行开始反向查看一个文件的内容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3155605362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tail -2 file1 </a:t>
                      </a:r>
                      <a:r>
                        <a:rPr lang="zh-CN" altLang="en-US" sz="500" u="none" strike="noStrike">
                          <a:effectLst/>
                        </a:rPr>
                        <a:t>查看一个文件的最后两行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896831151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tail -f /var/log/messages </a:t>
                      </a:r>
                      <a:r>
                        <a:rPr lang="zh-CN" altLang="en-US" sz="500" u="none" strike="noStrike">
                          <a:effectLst/>
                        </a:rPr>
                        <a:t>实时查看被添加到一个文件中的内容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866055736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tar </a:t>
                      </a:r>
                      <a:r>
                        <a:rPr lang="en-US" sz="500" u="none" strike="noStrike" dirty="0" err="1">
                          <a:effectLst/>
                        </a:rPr>
                        <a:t>cf</a:t>
                      </a:r>
                      <a:r>
                        <a:rPr lang="en-US" sz="500" u="none" strike="noStrike" dirty="0">
                          <a:effectLst/>
                        </a:rPr>
                        <a:t> - . | (cd /</a:t>
                      </a:r>
                      <a:r>
                        <a:rPr lang="en-US" sz="500" u="none" strike="noStrike" dirty="0" err="1">
                          <a:effectLst/>
                        </a:rPr>
                        <a:t>tmp</a:t>
                      </a:r>
                      <a:r>
                        <a:rPr lang="en-US" sz="500" u="none" strike="noStrike" dirty="0">
                          <a:effectLst/>
                        </a:rPr>
                        <a:t>/backup ; tar </a:t>
                      </a:r>
                      <a:r>
                        <a:rPr lang="en-US" sz="500" u="none" strike="noStrike" dirty="0" err="1">
                          <a:effectLst/>
                        </a:rPr>
                        <a:t>xf</a:t>
                      </a:r>
                      <a:r>
                        <a:rPr lang="en-US" sz="500" u="none" strike="noStrike" dirty="0">
                          <a:effectLst/>
                        </a:rPr>
                        <a:t> - ) </a:t>
                      </a:r>
                      <a:r>
                        <a:rPr lang="zh-CN" altLang="en-US" sz="500" u="none" strike="noStrike" dirty="0">
                          <a:effectLst/>
                        </a:rPr>
                        <a:t>将一个目录复制到另一个地方，保留原有权限及链接 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1851429068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tar -cvf archive.tar file1 file2 dir1 </a:t>
                      </a:r>
                      <a:r>
                        <a:rPr lang="zh-CN" altLang="en-US" sz="500" u="none" strike="noStrike">
                          <a:effectLst/>
                        </a:rPr>
                        <a:t>创建一个包含了 </a:t>
                      </a:r>
                      <a:r>
                        <a:rPr lang="en-US" altLang="zh-CN" sz="500" u="none" strike="noStrike">
                          <a:effectLst/>
                        </a:rPr>
                        <a:t>'</a:t>
                      </a:r>
                      <a:r>
                        <a:rPr lang="en-US" sz="500" u="none" strike="noStrike">
                          <a:effectLst/>
                        </a:rPr>
                        <a:t>file1', 'file2' </a:t>
                      </a:r>
                      <a:r>
                        <a:rPr lang="zh-CN" altLang="en-US" sz="500" u="none" strike="noStrike">
                          <a:effectLst/>
                        </a:rPr>
                        <a:t>以及 </a:t>
                      </a:r>
                      <a:r>
                        <a:rPr lang="en-US" altLang="zh-CN" sz="500" u="none" strike="noStrike">
                          <a:effectLst/>
                        </a:rPr>
                        <a:t>'</a:t>
                      </a:r>
                      <a:r>
                        <a:rPr lang="en-US" sz="500" u="none" strike="noStrike">
                          <a:effectLst/>
                        </a:rPr>
                        <a:t>dir1'</a:t>
                      </a:r>
                      <a:r>
                        <a:rPr lang="zh-CN" altLang="en-US" sz="500" u="none" strike="noStrike">
                          <a:effectLst/>
                        </a:rPr>
                        <a:t>的档案文件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2835198299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tar -cvf archive.tar file1 </a:t>
                      </a:r>
                      <a:r>
                        <a:rPr lang="zh-CN" altLang="en-US" sz="500" u="none" strike="noStrike">
                          <a:effectLst/>
                        </a:rPr>
                        <a:t>创建一个非压缩的 </a:t>
                      </a:r>
                      <a:r>
                        <a:rPr lang="en-US" sz="500" u="none" strike="noStrike">
                          <a:effectLst/>
                        </a:rPr>
                        <a:t>tarball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798241079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tar -cvfj archive.tar.bz2 dir1 </a:t>
                      </a:r>
                      <a:r>
                        <a:rPr lang="zh-CN" altLang="en-US" sz="500" u="none" strike="noStrike">
                          <a:effectLst/>
                        </a:rPr>
                        <a:t>创建一个</a:t>
                      </a:r>
                      <a:r>
                        <a:rPr lang="en-US" sz="500" u="none" strike="noStrike">
                          <a:effectLst/>
                        </a:rPr>
                        <a:t>bzip2</a:t>
                      </a:r>
                      <a:r>
                        <a:rPr lang="zh-CN" altLang="en-US" sz="500" u="none" strike="noStrike">
                          <a:effectLst/>
                        </a:rPr>
                        <a:t>格式的压缩包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985988508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tar -cvfz archive.tar.gz dir1 </a:t>
                      </a:r>
                      <a:r>
                        <a:rPr lang="zh-CN" altLang="en-US" sz="500" u="none" strike="noStrike">
                          <a:effectLst/>
                        </a:rPr>
                        <a:t>创建一个</a:t>
                      </a:r>
                      <a:r>
                        <a:rPr lang="en-US" sz="500" u="none" strike="noStrike">
                          <a:effectLst/>
                        </a:rPr>
                        <a:t>gzip</a:t>
                      </a:r>
                      <a:r>
                        <a:rPr lang="zh-CN" altLang="en-US" sz="500" u="none" strike="noStrike">
                          <a:effectLst/>
                        </a:rPr>
                        <a:t>格式的压缩包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969295374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tar -jxvf archive.tar.bz2 </a:t>
                      </a:r>
                      <a:r>
                        <a:rPr lang="zh-CN" altLang="en-US" sz="500" u="none" strike="noStrike">
                          <a:effectLst/>
                        </a:rPr>
                        <a:t>解压一个</a:t>
                      </a:r>
                      <a:r>
                        <a:rPr lang="en-US" sz="500" u="none" strike="noStrike">
                          <a:effectLst/>
                        </a:rPr>
                        <a:t>bzip2</a:t>
                      </a:r>
                      <a:r>
                        <a:rPr lang="zh-CN" altLang="en-US" sz="500" u="none" strike="noStrike">
                          <a:effectLst/>
                        </a:rPr>
                        <a:t>格式的压缩包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2477555910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tar -Puf backup.tar /home/user </a:t>
                      </a:r>
                      <a:r>
                        <a:rPr lang="zh-CN" altLang="en-US" sz="500" u="none" strike="noStrike">
                          <a:effectLst/>
                        </a:rPr>
                        <a:t>执行一次对 </a:t>
                      </a:r>
                      <a:r>
                        <a:rPr lang="en-US" altLang="zh-CN" sz="500" u="none" strike="noStrike">
                          <a:effectLst/>
                        </a:rPr>
                        <a:t>'/</a:t>
                      </a:r>
                      <a:r>
                        <a:rPr lang="en-US" sz="500" u="none" strike="noStrike">
                          <a:effectLst/>
                        </a:rPr>
                        <a:t>home/user' </a:t>
                      </a:r>
                      <a:r>
                        <a:rPr lang="zh-CN" altLang="en-US" sz="500" u="none" strike="noStrike">
                          <a:effectLst/>
                        </a:rPr>
                        <a:t>目录的交互式备份操作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1774309120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tar -tf archive.tar </a:t>
                      </a:r>
                      <a:r>
                        <a:rPr lang="zh-CN" altLang="en-US" sz="500" u="none" strike="noStrike">
                          <a:effectLst/>
                        </a:rPr>
                        <a:t>显示一个包中的内容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393505483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tar -xvf archive.tar -C /tmp </a:t>
                      </a:r>
                      <a:r>
                        <a:rPr lang="zh-CN" altLang="en-US" sz="500" u="none" strike="noStrike">
                          <a:effectLst/>
                        </a:rPr>
                        <a:t>将压缩包释放到 </a:t>
                      </a:r>
                      <a:r>
                        <a:rPr lang="en-US" altLang="zh-CN" sz="500" u="none" strike="noStrike">
                          <a:effectLst/>
                        </a:rPr>
                        <a:t>/</a:t>
                      </a:r>
                      <a:r>
                        <a:rPr lang="en-US" sz="500" u="none" strike="noStrike">
                          <a:effectLst/>
                        </a:rPr>
                        <a:t>tmp</a:t>
                      </a:r>
                      <a:r>
                        <a:rPr lang="zh-CN" altLang="en-US" sz="500" u="none" strike="noStrike">
                          <a:effectLst/>
                        </a:rPr>
                        <a:t>目录下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2329496432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tar -xvf archive.tar </a:t>
                      </a:r>
                      <a:r>
                        <a:rPr lang="zh-CN" altLang="en-US" sz="500" u="none" strike="noStrike">
                          <a:effectLst/>
                        </a:rPr>
                        <a:t>释放一个包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3438410646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tar -zxvf archive.tar.gz </a:t>
                      </a:r>
                      <a:r>
                        <a:rPr lang="zh-CN" altLang="en-US" sz="500" u="none" strike="noStrike">
                          <a:effectLst/>
                        </a:rPr>
                        <a:t>解压一个</a:t>
                      </a:r>
                      <a:r>
                        <a:rPr lang="en-US" sz="500" u="none" strike="noStrike">
                          <a:effectLst/>
                        </a:rPr>
                        <a:t>gzip</a:t>
                      </a:r>
                      <a:r>
                        <a:rPr lang="zh-CN" altLang="en-US" sz="500" u="none" strike="noStrike">
                          <a:effectLst/>
                        </a:rPr>
                        <a:t>格式的压缩包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2895049935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telinit 0 </a:t>
                      </a:r>
                      <a:r>
                        <a:rPr lang="zh-CN" altLang="en-US" sz="500" u="none" strike="noStrike">
                          <a:effectLst/>
                        </a:rPr>
                        <a:t>关闭系统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3518948040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touch -t 0712250000 file1 </a:t>
                      </a:r>
                      <a:r>
                        <a:rPr lang="zh-CN" altLang="en-US" sz="500" u="none" strike="noStrike">
                          <a:effectLst/>
                        </a:rPr>
                        <a:t>修改一个文件或目录的时间戳 </a:t>
                      </a:r>
                      <a:r>
                        <a:rPr lang="en-US" altLang="zh-CN" sz="500" u="none" strike="noStrike">
                          <a:effectLst/>
                        </a:rPr>
                        <a:t>- (</a:t>
                      </a:r>
                      <a:r>
                        <a:rPr lang="en-US" sz="500" u="none" strike="noStrike">
                          <a:effectLst/>
                        </a:rPr>
                        <a:t>YYMMDDhhmm)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1963754580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>
                          <a:effectLst/>
                        </a:rPr>
                        <a:t>tree </a:t>
                      </a:r>
                      <a:r>
                        <a:rPr lang="zh-CN" altLang="en-US" sz="500" u="none" strike="noStrike">
                          <a:effectLst/>
                        </a:rPr>
                        <a:t>显示文件和目录由根目录开始的树形结构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1880801264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>
                          <a:effectLst/>
                        </a:rPr>
                        <a:t>umount /dev/hda2 </a:t>
                      </a:r>
                      <a:r>
                        <a:rPr lang="zh-CN" altLang="en-US" sz="500" u="none" strike="noStrike">
                          <a:effectLst/>
                        </a:rPr>
                        <a:t>卸载一个叫做</a:t>
                      </a:r>
                      <a:r>
                        <a:rPr lang="en-US" altLang="zh-CN" sz="500" u="none" strike="noStrike">
                          <a:effectLst/>
                        </a:rPr>
                        <a:t>hda2</a:t>
                      </a:r>
                      <a:r>
                        <a:rPr lang="zh-CN" altLang="en-US" sz="500" u="none" strike="noStrike">
                          <a:effectLst/>
                        </a:rPr>
                        <a:t>的盘 </a:t>
                      </a:r>
                      <a:r>
                        <a:rPr lang="en-US" altLang="zh-CN" sz="500" u="none" strike="noStrike">
                          <a:effectLst/>
                        </a:rPr>
                        <a:t>- </a:t>
                      </a:r>
                      <a:r>
                        <a:rPr lang="zh-CN" altLang="en-US" sz="500" u="none" strike="noStrike">
                          <a:effectLst/>
                        </a:rPr>
                        <a:t>先从挂载点 </a:t>
                      </a:r>
                      <a:r>
                        <a:rPr lang="en-US" altLang="zh-CN" sz="500" u="none" strike="noStrike">
                          <a:effectLst/>
                        </a:rPr>
                        <a:t>'/ mnt/hda2' </a:t>
                      </a:r>
                      <a:r>
                        <a:rPr lang="zh-CN" altLang="en-US" sz="500" u="none" strike="noStrike">
                          <a:effectLst/>
                        </a:rPr>
                        <a:t>退出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2523803129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none" strike="noStrike" dirty="0" err="1">
                          <a:effectLst/>
                        </a:rPr>
                        <a:t>umount</a:t>
                      </a:r>
                      <a:r>
                        <a:rPr lang="en-US" altLang="zh-CN" sz="500" u="none" strike="noStrike" dirty="0">
                          <a:effectLst/>
                        </a:rPr>
                        <a:t> -n /</a:t>
                      </a:r>
                      <a:r>
                        <a:rPr lang="en-US" altLang="zh-CN" sz="500" u="none" strike="noStrike" dirty="0" err="1">
                          <a:effectLst/>
                        </a:rPr>
                        <a:t>mnt</a:t>
                      </a:r>
                      <a:r>
                        <a:rPr lang="en-US" altLang="zh-CN" sz="500" u="none" strike="noStrike" dirty="0">
                          <a:effectLst/>
                        </a:rPr>
                        <a:t>/hda2 </a:t>
                      </a:r>
                      <a:r>
                        <a:rPr lang="zh-CN" altLang="en-US" sz="500" u="none" strike="noStrike" dirty="0">
                          <a:effectLst/>
                        </a:rPr>
                        <a:t>运行卸载操作而不写入 </a:t>
                      </a:r>
                      <a:r>
                        <a:rPr lang="en-US" altLang="zh-CN" sz="500" u="none" strike="noStrike" dirty="0">
                          <a:effectLst/>
                        </a:rPr>
                        <a:t>/</a:t>
                      </a:r>
                      <a:r>
                        <a:rPr lang="en-US" altLang="zh-CN" sz="500" u="none" strike="noStrike" dirty="0" err="1">
                          <a:effectLst/>
                        </a:rPr>
                        <a:t>etc</a:t>
                      </a:r>
                      <a:r>
                        <a:rPr lang="en-US" altLang="zh-CN" sz="500" u="none" strike="noStrike" dirty="0">
                          <a:effectLst/>
                        </a:rPr>
                        <a:t>/</a:t>
                      </a:r>
                      <a:r>
                        <a:rPr lang="en-US" altLang="zh-CN" sz="500" u="none" strike="noStrike" dirty="0" err="1">
                          <a:effectLst/>
                        </a:rPr>
                        <a:t>mtab</a:t>
                      </a:r>
                      <a:r>
                        <a:rPr lang="en-US" altLang="zh-CN" sz="500" u="none" strike="noStrike" dirty="0">
                          <a:effectLst/>
                        </a:rPr>
                        <a:t> </a:t>
                      </a:r>
                      <a:r>
                        <a:rPr lang="zh-CN" altLang="en-US" sz="500" u="none" strike="noStrike" dirty="0">
                          <a:effectLst/>
                        </a:rPr>
                        <a:t>文件</a:t>
                      </a:r>
                      <a:r>
                        <a:rPr lang="en-US" altLang="zh-CN" sz="500" u="none" strike="noStrike" dirty="0">
                          <a:effectLst/>
                        </a:rPr>
                        <a:t>-</a:t>
                      </a:r>
                      <a:r>
                        <a:rPr lang="zh-CN" altLang="en-US" sz="500" u="none" strike="noStrike" dirty="0">
                          <a:effectLst/>
                        </a:rPr>
                        <a:t>当文件只读或磁盘写满时有用 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1970298594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uname -m </a:t>
                      </a:r>
                      <a:r>
                        <a:rPr lang="zh-CN" altLang="en-US" sz="500" u="none" strike="noStrike">
                          <a:effectLst/>
                        </a:rPr>
                        <a:t>显示机器的处理器架构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1173839158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uname -r </a:t>
                      </a:r>
                      <a:r>
                        <a:rPr lang="zh-CN" altLang="en-US" sz="500" u="none" strike="noStrike">
                          <a:effectLst/>
                        </a:rPr>
                        <a:t>显示正在使用的内核版本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2867651214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unix2dos fileunix.txt filedos.txt </a:t>
                      </a:r>
                      <a:r>
                        <a:rPr lang="zh-CN" altLang="en-US" sz="500" u="none" strike="noStrike">
                          <a:effectLst/>
                        </a:rPr>
                        <a:t>将一个文本文件的格式从</a:t>
                      </a:r>
                      <a:r>
                        <a:rPr lang="en-US" sz="500" u="none" strike="noStrike">
                          <a:effectLst/>
                        </a:rPr>
                        <a:t>UNIX</a:t>
                      </a:r>
                      <a:r>
                        <a:rPr lang="zh-CN" altLang="en-US" sz="500" u="none" strike="noStrike">
                          <a:effectLst/>
                        </a:rPr>
                        <a:t>转换成</a:t>
                      </a:r>
                      <a:r>
                        <a:rPr lang="en-US" sz="500" u="none" strike="noStrike">
                          <a:effectLst/>
                        </a:rPr>
                        <a:t>MSDOS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502817635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unrar x file1.rar </a:t>
                      </a:r>
                      <a:r>
                        <a:rPr lang="zh-CN" altLang="en-US" sz="500" u="none" strike="noStrike">
                          <a:effectLst/>
                        </a:rPr>
                        <a:t>解压</a:t>
                      </a:r>
                      <a:r>
                        <a:rPr lang="en-US" sz="500" u="none" strike="noStrike">
                          <a:effectLst/>
                        </a:rPr>
                        <a:t>rar</a:t>
                      </a:r>
                      <a:r>
                        <a:rPr lang="zh-CN" altLang="en-US" sz="500" u="none" strike="noStrike">
                          <a:effectLst/>
                        </a:rPr>
                        <a:t>包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579025190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unzip file1.zip </a:t>
                      </a:r>
                      <a:r>
                        <a:rPr lang="zh-CN" altLang="en-US" sz="500" u="none" strike="noStrike">
                          <a:effectLst/>
                        </a:rPr>
                        <a:t>解压一个</a:t>
                      </a:r>
                      <a:r>
                        <a:rPr lang="en-US" sz="500" u="none" strike="noStrike">
                          <a:effectLst/>
                        </a:rPr>
                        <a:t>zip</a:t>
                      </a:r>
                      <a:r>
                        <a:rPr lang="zh-CN" altLang="en-US" sz="500" u="none" strike="noStrike">
                          <a:effectLst/>
                        </a:rPr>
                        <a:t>格式压缩包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1039892938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useradd user1 </a:t>
                      </a:r>
                      <a:r>
                        <a:rPr lang="zh-CN" altLang="en-US" sz="500" u="none" strike="noStrike">
                          <a:effectLst/>
                        </a:rPr>
                        <a:t>创建一个新用户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68113381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userdel -r user1 </a:t>
                      </a:r>
                      <a:r>
                        <a:rPr lang="zh-CN" altLang="en-US" sz="500" u="none" strike="noStrike">
                          <a:effectLst/>
                        </a:rPr>
                        <a:t>删除一个用户 </a:t>
                      </a:r>
                      <a:r>
                        <a:rPr lang="en-US" altLang="zh-CN" sz="500" u="none" strike="noStrike">
                          <a:effectLst/>
                        </a:rPr>
                        <a:t>( '-</a:t>
                      </a:r>
                      <a:r>
                        <a:rPr lang="en-US" sz="500" u="none" strike="noStrike">
                          <a:effectLst/>
                        </a:rPr>
                        <a:t>r' </a:t>
                      </a:r>
                      <a:r>
                        <a:rPr lang="zh-CN" altLang="en-US" sz="500" u="none" strike="noStrike">
                          <a:effectLst/>
                        </a:rPr>
                        <a:t>排除主目录</a:t>
                      </a:r>
                      <a:r>
                        <a:rPr lang="en-US" altLang="zh-CN" sz="500" u="none" strike="noStrike">
                          <a:effectLst/>
                        </a:rPr>
                        <a:t>) 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3653372109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usermod -c "User FTP" -g system -d /ftp/user1 -s /bin/nologin user1 </a:t>
                      </a:r>
                      <a:r>
                        <a:rPr lang="zh-CN" altLang="en-US" sz="500" u="none" strike="noStrike">
                          <a:effectLst/>
                        </a:rPr>
                        <a:t>修改用户属性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1303427481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whereis halt </a:t>
                      </a:r>
                      <a:r>
                        <a:rPr lang="zh-CN" altLang="en-US" sz="500" u="none" strike="noStrike">
                          <a:effectLst/>
                        </a:rPr>
                        <a:t>显示一个二进制文件、源码或</a:t>
                      </a:r>
                      <a:r>
                        <a:rPr lang="en-US" sz="500" u="none" strike="noStrike">
                          <a:effectLst/>
                        </a:rPr>
                        <a:t>man</a:t>
                      </a:r>
                      <a:r>
                        <a:rPr lang="zh-CN" altLang="en-US" sz="500" u="none" strike="noStrike">
                          <a:effectLst/>
                        </a:rPr>
                        <a:t>的位置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1630971843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which halt </a:t>
                      </a:r>
                      <a:r>
                        <a:rPr lang="zh-CN" altLang="en-US" sz="500" u="none" strike="noStrike">
                          <a:effectLst/>
                        </a:rPr>
                        <a:t>显示一个二进制文件或可执行文件的完整路径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715170548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zip file1.zip file1 </a:t>
                      </a:r>
                      <a:r>
                        <a:rPr lang="zh-CN" altLang="en-US" sz="500" u="none" strike="noStrike">
                          <a:effectLst/>
                        </a:rPr>
                        <a:t>创建一个</a:t>
                      </a:r>
                      <a:r>
                        <a:rPr lang="en-US" sz="500" u="none" strike="noStrike">
                          <a:effectLst/>
                        </a:rPr>
                        <a:t>zip</a:t>
                      </a:r>
                      <a:r>
                        <a:rPr lang="zh-CN" altLang="en-US" sz="500" u="none" strike="noStrike">
                          <a:effectLst/>
                        </a:rPr>
                        <a:t>格式的压缩包 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353997586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zip -r file1.zip file1 file2 dir1 </a:t>
                      </a:r>
                      <a:r>
                        <a:rPr lang="zh-CN" altLang="en-US" sz="500" u="none" strike="noStrike" dirty="0">
                          <a:effectLst/>
                        </a:rPr>
                        <a:t>将几个文件和目录同时压缩成一个</a:t>
                      </a:r>
                      <a:r>
                        <a:rPr lang="en-US" sz="500" u="none" strike="noStrike" dirty="0">
                          <a:effectLst/>
                        </a:rPr>
                        <a:t>zip</a:t>
                      </a:r>
                      <a:r>
                        <a:rPr lang="zh-CN" altLang="en-US" sz="500" u="none" strike="noStrike" dirty="0">
                          <a:effectLst/>
                        </a:rPr>
                        <a:t>格式的压缩包 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</a:endParaRPr>
                    </a:p>
                  </a:txBody>
                  <a:tcPr marL="2737" marR="2737" marT="2737" marB="0" anchor="b"/>
                </a:tc>
                <a:extLst>
                  <a:ext uri="{0D108BD9-81ED-4DB2-BD59-A6C34878D82A}">
                    <a16:rowId xmlns:a16="http://schemas.microsoft.com/office/drawing/2014/main" val="349274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14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3622</Words>
  <Application>Microsoft Office PowerPoint</Application>
  <PresentationFormat>A4 纸张(210x297 毫米)</PresentationFormat>
  <Paragraphs>247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Courier New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jiangshibiao001@163.com</dc:creator>
  <cp:lastModifiedBy>jiangshibiao001@163.com</cp:lastModifiedBy>
  <cp:revision>5</cp:revision>
  <dcterms:created xsi:type="dcterms:W3CDTF">2020-01-05T12:33:49Z</dcterms:created>
  <dcterms:modified xsi:type="dcterms:W3CDTF">2020-01-05T13:14:08Z</dcterms:modified>
</cp:coreProperties>
</file>