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305" r:id="rId3"/>
    <p:sldId id="258" r:id="rId4"/>
    <p:sldId id="379" r:id="rId5"/>
    <p:sldId id="257" r:id="rId6"/>
    <p:sldId id="388" r:id="rId7"/>
    <p:sldId id="393" r:id="rId8"/>
    <p:sldId id="394" r:id="rId9"/>
    <p:sldId id="395" r:id="rId10"/>
    <p:sldId id="396" r:id="rId11"/>
    <p:sldId id="389" r:id="rId12"/>
    <p:sldId id="391" r:id="rId13"/>
    <p:sldId id="392" r:id="rId14"/>
    <p:sldId id="397" r:id="rId15"/>
    <p:sldId id="399" r:id="rId16"/>
    <p:sldId id="398" r:id="rId17"/>
    <p:sldId id="259" r:id="rId18"/>
    <p:sldId id="401" r:id="rId19"/>
    <p:sldId id="380"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647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806"/>
    <a:srgbClr val="1E3595"/>
    <a:srgbClr val="E8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238" autoAdjust="0"/>
  </p:normalViewPr>
  <p:slideViewPr>
    <p:cSldViewPr snapToGrid="0" showGuides="1">
      <p:cViewPr varScale="1">
        <p:scale>
          <a:sx n="135" d="100"/>
          <a:sy n="135" d="100"/>
        </p:scale>
        <p:origin x="192" y="416"/>
      </p:cViewPr>
      <p:guideLst>
        <p:guide orient="horz" pos="2160"/>
        <p:guide pos="6471"/>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E27C22-C801-4E74-BEEF-E6539A14AE15}" type="datetimeFigureOut">
              <a:rPr lang="zh-CN" altLang="en-US" smtClean="0"/>
              <a:t>2020/6/21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A111FB-1F7D-4FAB-A4EF-5CB9150CEB94}" type="slidenum">
              <a:rPr lang="zh-CN" altLang="en-US" smtClean="0"/>
              <a:t>‹#›</a:t>
            </a:fld>
            <a:endParaRPr lang="zh-CN" altLang="en-US"/>
          </a:p>
        </p:txBody>
      </p:sp>
    </p:spTree>
    <p:extLst>
      <p:ext uri="{BB962C8B-B14F-4D97-AF65-F5344CB8AC3E}">
        <p14:creationId xmlns:p14="http://schemas.microsoft.com/office/powerpoint/2010/main" val="4285217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1</a:t>
            </a:fld>
            <a:endParaRPr lang="zh-CN" altLang="en-US"/>
          </a:p>
        </p:txBody>
      </p:sp>
    </p:spTree>
    <p:extLst>
      <p:ext uri="{BB962C8B-B14F-4D97-AF65-F5344CB8AC3E}">
        <p14:creationId xmlns:p14="http://schemas.microsoft.com/office/powerpoint/2010/main" val="530802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A111FB-1F7D-4FAB-A4EF-5CB9150CEB94}" type="slidenum">
              <a:rPr lang="zh-CN" altLang="en-US" smtClean="0"/>
              <a:t>10</a:t>
            </a:fld>
            <a:endParaRPr lang="zh-CN" altLang="en-US"/>
          </a:p>
        </p:txBody>
      </p:sp>
    </p:spTree>
    <p:extLst>
      <p:ext uri="{BB962C8B-B14F-4D97-AF65-F5344CB8AC3E}">
        <p14:creationId xmlns:p14="http://schemas.microsoft.com/office/powerpoint/2010/main" val="1543941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A111FB-1F7D-4FAB-A4EF-5CB9150CEB94}" type="slidenum">
              <a:rPr lang="zh-CN" altLang="en-US" smtClean="0"/>
              <a:t>11</a:t>
            </a:fld>
            <a:endParaRPr lang="zh-CN" altLang="en-US"/>
          </a:p>
        </p:txBody>
      </p:sp>
    </p:spTree>
    <p:extLst>
      <p:ext uri="{BB962C8B-B14F-4D97-AF65-F5344CB8AC3E}">
        <p14:creationId xmlns:p14="http://schemas.microsoft.com/office/powerpoint/2010/main" val="1495184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A111FB-1F7D-4FAB-A4EF-5CB9150CEB94}" type="slidenum">
              <a:rPr lang="zh-CN" altLang="en-US" smtClean="0"/>
              <a:t>12</a:t>
            </a:fld>
            <a:endParaRPr lang="zh-CN" altLang="en-US"/>
          </a:p>
        </p:txBody>
      </p:sp>
    </p:spTree>
    <p:extLst>
      <p:ext uri="{BB962C8B-B14F-4D97-AF65-F5344CB8AC3E}">
        <p14:creationId xmlns:p14="http://schemas.microsoft.com/office/powerpoint/2010/main" val="3809652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A111FB-1F7D-4FAB-A4EF-5CB9150CEB94}" type="slidenum">
              <a:rPr lang="zh-CN" altLang="en-US" smtClean="0"/>
              <a:t>13</a:t>
            </a:fld>
            <a:endParaRPr lang="zh-CN" altLang="en-US"/>
          </a:p>
        </p:txBody>
      </p:sp>
    </p:spTree>
    <p:extLst>
      <p:ext uri="{BB962C8B-B14F-4D97-AF65-F5344CB8AC3E}">
        <p14:creationId xmlns:p14="http://schemas.microsoft.com/office/powerpoint/2010/main" val="3994052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A111FB-1F7D-4FAB-A4EF-5CB9150CEB94}" type="slidenum">
              <a:rPr lang="zh-CN" altLang="en-US" smtClean="0"/>
              <a:t>14</a:t>
            </a:fld>
            <a:endParaRPr lang="zh-CN" altLang="en-US"/>
          </a:p>
        </p:txBody>
      </p:sp>
    </p:spTree>
    <p:extLst>
      <p:ext uri="{BB962C8B-B14F-4D97-AF65-F5344CB8AC3E}">
        <p14:creationId xmlns:p14="http://schemas.microsoft.com/office/powerpoint/2010/main" val="3438530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A111FB-1F7D-4FAB-A4EF-5CB9150CEB94}" type="slidenum">
              <a:rPr lang="zh-CN" altLang="en-US" smtClean="0"/>
              <a:t>15</a:t>
            </a:fld>
            <a:endParaRPr lang="zh-CN" altLang="en-US"/>
          </a:p>
        </p:txBody>
      </p:sp>
    </p:spTree>
    <p:extLst>
      <p:ext uri="{BB962C8B-B14F-4D97-AF65-F5344CB8AC3E}">
        <p14:creationId xmlns:p14="http://schemas.microsoft.com/office/powerpoint/2010/main" val="4099152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A111FB-1F7D-4FAB-A4EF-5CB9150CEB94}" type="slidenum">
              <a:rPr lang="zh-CN" altLang="en-US" smtClean="0"/>
              <a:t>16</a:t>
            </a:fld>
            <a:endParaRPr lang="zh-CN" altLang="en-US"/>
          </a:p>
        </p:txBody>
      </p:sp>
    </p:spTree>
    <p:extLst>
      <p:ext uri="{BB962C8B-B14F-4D97-AF65-F5344CB8AC3E}">
        <p14:creationId xmlns:p14="http://schemas.microsoft.com/office/powerpoint/2010/main" val="847534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17</a:t>
            </a:fld>
            <a:endParaRPr lang="zh-CN" altLang="en-US"/>
          </a:p>
        </p:txBody>
      </p:sp>
    </p:spTree>
    <p:extLst>
      <p:ext uri="{BB962C8B-B14F-4D97-AF65-F5344CB8AC3E}">
        <p14:creationId xmlns:p14="http://schemas.microsoft.com/office/powerpoint/2010/main" val="3993075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A111FB-1F7D-4FAB-A4EF-5CB9150CEB94}" type="slidenum">
              <a:rPr lang="zh-CN" altLang="en-US" smtClean="0"/>
              <a:t>18</a:t>
            </a:fld>
            <a:endParaRPr lang="zh-CN" altLang="en-US"/>
          </a:p>
        </p:txBody>
      </p:sp>
    </p:spTree>
    <p:extLst>
      <p:ext uri="{BB962C8B-B14F-4D97-AF65-F5344CB8AC3E}">
        <p14:creationId xmlns:p14="http://schemas.microsoft.com/office/powerpoint/2010/main" val="3674973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19</a:t>
            </a:fld>
            <a:endParaRPr lang="zh-CN" altLang="en-US"/>
          </a:p>
        </p:txBody>
      </p:sp>
    </p:spTree>
    <p:extLst>
      <p:ext uri="{BB962C8B-B14F-4D97-AF65-F5344CB8AC3E}">
        <p14:creationId xmlns:p14="http://schemas.microsoft.com/office/powerpoint/2010/main" val="2772523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5E7500-6516-4FFC-9EF1-FE977AA22524}" type="slidenum">
              <a:rPr lang="zh-CN" altLang="en-US" smtClean="0"/>
              <a:t>2</a:t>
            </a:fld>
            <a:endParaRPr lang="zh-CN" altLang="en-US"/>
          </a:p>
        </p:txBody>
      </p:sp>
    </p:spTree>
    <p:extLst>
      <p:ext uri="{BB962C8B-B14F-4D97-AF65-F5344CB8AC3E}">
        <p14:creationId xmlns:p14="http://schemas.microsoft.com/office/powerpoint/2010/main" val="1878787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3</a:t>
            </a:fld>
            <a:endParaRPr lang="zh-CN" altLang="en-US"/>
          </a:p>
        </p:txBody>
      </p:sp>
    </p:spTree>
    <p:extLst>
      <p:ext uri="{BB962C8B-B14F-4D97-AF65-F5344CB8AC3E}">
        <p14:creationId xmlns:p14="http://schemas.microsoft.com/office/powerpoint/2010/main" val="2419809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A111FB-1F7D-4FAB-A4EF-5CB9150CEB94}" type="slidenum">
              <a:rPr lang="zh-CN" altLang="en-US" smtClean="0"/>
              <a:t>4</a:t>
            </a:fld>
            <a:endParaRPr lang="zh-CN" altLang="en-US"/>
          </a:p>
        </p:txBody>
      </p:sp>
    </p:spTree>
    <p:extLst>
      <p:ext uri="{BB962C8B-B14F-4D97-AF65-F5344CB8AC3E}">
        <p14:creationId xmlns:p14="http://schemas.microsoft.com/office/powerpoint/2010/main" val="3165961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A111FB-1F7D-4FAB-A4EF-5CB9150CEB94}" type="slidenum">
              <a:rPr lang="zh-CN" altLang="en-US" smtClean="0"/>
              <a:t>5</a:t>
            </a:fld>
            <a:endParaRPr lang="zh-CN" altLang="en-US"/>
          </a:p>
        </p:txBody>
      </p:sp>
    </p:spTree>
    <p:extLst>
      <p:ext uri="{BB962C8B-B14F-4D97-AF65-F5344CB8AC3E}">
        <p14:creationId xmlns:p14="http://schemas.microsoft.com/office/powerpoint/2010/main" val="515900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6</a:t>
            </a:fld>
            <a:endParaRPr lang="zh-CN" altLang="en-US"/>
          </a:p>
        </p:txBody>
      </p:sp>
    </p:spTree>
    <p:extLst>
      <p:ext uri="{BB962C8B-B14F-4D97-AF65-F5344CB8AC3E}">
        <p14:creationId xmlns:p14="http://schemas.microsoft.com/office/powerpoint/2010/main" val="3038807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A111FB-1F7D-4FAB-A4EF-5CB9150CEB94}" type="slidenum">
              <a:rPr lang="zh-CN" altLang="en-US" smtClean="0"/>
              <a:t>7</a:t>
            </a:fld>
            <a:endParaRPr lang="zh-CN" altLang="en-US"/>
          </a:p>
        </p:txBody>
      </p:sp>
    </p:spTree>
    <p:extLst>
      <p:ext uri="{BB962C8B-B14F-4D97-AF65-F5344CB8AC3E}">
        <p14:creationId xmlns:p14="http://schemas.microsoft.com/office/powerpoint/2010/main" val="2010040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A111FB-1F7D-4FAB-A4EF-5CB9150CEB94}" type="slidenum">
              <a:rPr lang="zh-CN" altLang="en-US" smtClean="0"/>
              <a:t>8</a:t>
            </a:fld>
            <a:endParaRPr lang="zh-CN" altLang="en-US"/>
          </a:p>
        </p:txBody>
      </p:sp>
    </p:spTree>
    <p:extLst>
      <p:ext uri="{BB962C8B-B14F-4D97-AF65-F5344CB8AC3E}">
        <p14:creationId xmlns:p14="http://schemas.microsoft.com/office/powerpoint/2010/main" val="631800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A111FB-1F7D-4FAB-A4EF-5CB9150CEB94}" type="slidenum">
              <a:rPr lang="zh-CN" altLang="en-US" smtClean="0"/>
              <a:t>9</a:t>
            </a:fld>
            <a:endParaRPr lang="zh-CN" altLang="en-US"/>
          </a:p>
        </p:txBody>
      </p:sp>
    </p:spTree>
    <p:extLst>
      <p:ext uri="{BB962C8B-B14F-4D97-AF65-F5344CB8AC3E}">
        <p14:creationId xmlns:p14="http://schemas.microsoft.com/office/powerpoint/2010/main" val="3813588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B619D27-C416-4D37-8E7B-A2B4C38B5F6C}" type="datetimeFigureOut">
              <a:rPr lang="zh-CN" altLang="en-US" smtClean="0"/>
              <a:t>2020/6/21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034084-C508-49DA-BFC6-A2075EB74263}" type="slidenum">
              <a:rPr lang="zh-CN" altLang="en-US" smtClean="0"/>
              <a:t>‹#›</a:t>
            </a:fld>
            <a:endParaRPr lang="zh-CN" altLang="en-US"/>
          </a:p>
        </p:txBody>
      </p:sp>
    </p:spTree>
    <p:extLst>
      <p:ext uri="{BB962C8B-B14F-4D97-AF65-F5344CB8AC3E}">
        <p14:creationId xmlns:p14="http://schemas.microsoft.com/office/powerpoint/2010/main" val="1850133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619D27-C416-4D37-8E7B-A2B4C38B5F6C}" type="datetimeFigureOut">
              <a:rPr lang="zh-CN" altLang="en-US" smtClean="0"/>
              <a:t>2020/6/21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034084-C508-49DA-BFC6-A2075EB74263}" type="slidenum">
              <a:rPr lang="zh-CN" altLang="en-US" smtClean="0"/>
              <a:t>‹#›</a:t>
            </a:fld>
            <a:endParaRPr lang="zh-CN" altLang="en-US"/>
          </a:p>
        </p:txBody>
      </p:sp>
    </p:spTree>
    <p:extLst>
      <p:ext uri="{BB962C8B-B14F-4D97-AF65-F5344CB8AC3E}">
        <p14:creationId xmlns:p14="http://schemas.microsoft.com/office/powerpoint/2010/main" val="4246252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619D27-C416-4D37-8E7B-A2B4C38B5F6C}" type="datetimeFigureOut">
              <a:rPr lang="zh-CN" altLang="en-US" smtClean="0"/>
              <a:t>2020/6/21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034084-C508-49DA-BFC6-A2075EB74263}" type="slidenum">
              <a:rPr lang="zh-CN" altLang="en-US" smtClean="0"/>
              <a:t>‹#›</a:t>
            </a:fld>
            <a:endParaRPr lang="zh-CN" altLang="en-US"/>
          </a:p>
        </p:txBody>
      </p:sp>
    </p:spTree>
    <p:extLst>
      <p:ext uri="{BB962C8B-B14F-4D97-AF65-F5344CB8AC3E}">
        <p14:creationId xmlns:p14="http://schemas.microsoft.com/office/powerpoint/2010/main" val="3607519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7782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619D27-C416-4D37-8E7B-A2B4C38B5F6C}" type="datetimeFigureOut">
              <a:rPr lang="zh-CN" altLang="en-US" smtClean="0"/>
              <a:t>2020/6/21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034084-C508-49DA-BFC6-A2075EB74263}" type="slidenum">
              <a:rPr lang="zh-CN" altLang="en-US" smtClean="0"/>
              <a:t>‹#›</a:t>
            </a:fld>
            <a:endParaRPr lang="zh-CN" altLang="en-US"/>
          </a:p>
        </p:txBody>
      </p:sp>
    </p:spTree>
    <p:extLst>
      <p:ext uri="{BB962C8B-B14F-4D97-AF65-F5344CB8AC3E}">
        <p14:creationId xmlns:p14="http://schemas.microsoft.com/office/powerpoint/2010/main" val="3109919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B619D27-C416-4D37-8E7B-A2B4C38B5F6C}" type="datetimeFigureOut">
              <a:rPr lang="zh-CN" altLang="en-US" smtClean="0"/>
              <a:t>2020/6/21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034084-C508-49DA-BFC6-A2075EB74263}" type="slidenum">
              <a:rPr lang="zh-CN" altLang="en-US" smtClean="0"/>
              <a:t>‹#›</a:t>
            </a:fld>
            <a:endParaRPr lang="zh-CN" altLang="en-US"/>
          </a:p>
        </p:txBody>
      </p:sp>
    </p:spTree>
    <p:extLst>
      <p:ext uri="{BB962C8B-B14F-4D97-AF65-F5344CB8AC3E}">
        <p14:creationId xmlns:p14="http://schemas.microsoft.com/office/powerpoint/2010/main" val="2725960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B619D27-C416-4D37-8E7B-A2B4C38B5F6C}" type="datetimeFigureOut">
              <a:rPr lang="zh-CN" altLang="en-US" smtClean="0"/>
              <a:t>2020/6/21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034084-C508-49DA-BFC6-A2075EB74263}" type="slidenum">
              <a:rPr lang="zh-CN" altLang="en-US" smtClean="0"/>
              <a:t>‹#›</a:t>
            </a:fld>
            <a:endParaRPr lang="zh-CN" altLang="en-US"/>
          </a:p>
        </p:txBody>
      </p:sp>
    </p:spTree>
    <p:extLst>
      <p:ext uri="{BB962C8B-B14F-4D97-AF65-F5344CB8AC3E}">
        <p14:creationId xmlns:p14="http://schemas.microsoft.com/office/powerpoint/2010/main" val="4155128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B619D27-C416-4D37-8E7B-A2B4C38B5F6C}" type="datetimeFigureOut">
              <a:rPr lang="zh-CN" altLang="en-US" smtClean="0"/>
              <a:t>2020/6/21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F034084-C508-49DA-BFC6-A2075EB74263}" type="slidenum">
              <a:rPr lang="zh-CN" altLang="en-US" smtClean="0"/>
              <a:t>‹#›</a:t>
            </a:fld>
            <a:endParaRPr lang="zh-CN" altLang="en-US"/>
          </a:p>
        </p:txBody>
      </p:sp>
      <p:sp>
        <p:nvSpPr>
          <p:cNvPr id="11" name="矩形 10"/>
          <p:cNvSpPr/>
          <p:nvPr userDrawn="1"/>
        </p:nvSpPr>
        <p:spPr>
          <a:xfrm>
            <a:off x="8725278" y="64311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Tree>
    <p:extLst>
      <p:ext uri="{BB962C8B-B14F-4D97-AF65-F5344CB8AC3E}">
        <p14:creationId xmlns:p14="http://schemas.microsoft.com/office/powerpoint/2010/main" val="2890851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B619D27-C416-4D37-8E7B-A2B4C38B5F6C}" type="datetimeFigureOut">
              <a:rPr lang="zh-CN" altLang="en-US" smtClean="0"/>
              <a:t>2020/6/21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F034084-C508-49DA-BFC6-A2075EB74263}" type="slidenum">
              <a:rPr lang="zh-CN" altLang="en-US" smtClean="0"/>
              <a:t>‹#›</a:t>
            </a:fld>
            <a:endParaRPr lang="zh-CN" altLang="en-US"/>
          </a:p>
        </p:txBody>
      </p:sp>
    </p:spTree>
    <p:extLst>
      <p:ext uri="{BB962C8B-B14F-4D97-AF65-F5344CB8AC3E}">
        <p14:creationId xmlns:p14="http://schemas.microsoft.com/office/powerpoint/2010/main" val="2709484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619D27-C416-4D37-8E7B-A2B4C38B5F6C}" type="datetimeFigureOut">
              <a:rPr lang="zh-CN" altLang="en-US" smtClean="0"/>
              <a:t>2020/6/21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F034084-C508-49DA-BFC6-A2075EB74263}" type="slidenum">
              <a:rPr lang="zh-CN" altLang="en-US" smtClean="0"/>
              <a:t>‹#›</a:t>
            </a:fld>
            <a:endParaRPr lang="zh-CN" altLang="en-US"/>
          </a:p>
        </p:txBody>
      </p:sp>
    </p:spTree>
    <p:extLst>
      <p:ext uri="{BB962C8B-B14F-4D97-AF65-F5344CB8AC3E}">
        <p14:creationId xmlns:p14="http://schemas.microsoft.com/office/powerpoint/2010/main" val="4013152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B619D27-C416-4D37-8E7B-A2B4C38B5F6C}" type="datetimeFigureOut">
              <a:rPr lang="zh-CN" altLang="en-US" smtClean="0"/>
              <a:t>2020/6/21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034084-C508-49DA-BFC6-A2075EB74263}" type="slidenum">
              <a:rPr lang="zh-CN" altLang="en-US" smtClean="0"/>
              <a:t>‹#›</a:t>
            </a:fld>
            <a:endParaRPr lang="zh-CN" altLang="en-US"/>
          </a:p>
        </p:txBody>
      </p:sp>
    </p:spTree>
    <p:extLst>
      <p:ext uri="{BB962C8B-B14F-4D97-AF65-F5344CB8AC3E}">
        <p14:creationId xmlns:p14="http://schemas.microsoft.com/office/powerpoint/2010/main" val="2230184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B619D27-C416-4D37-8E7B-A2B4C38B5F6C}" type="datetimeFigureOut">
              <a:rPr lang="zh-CN" altLang="en-US" smtClean="0"/>
              <a:t>2020/6/21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034084-C508-49DA-BFC6-A2075EB74263}" type="slidenum">
              <a:rPr lang="zh-CN" altLang="en-US" smtClean="0"/>
              <a:t>‹#›</a:t>
            </a:fld>
            <a:endParaRPr lang="zh-CN" altLang="en-US"/>
          </a:p>
        </p:txBody>
      </p:sp>
    </p:spTree>
    <p:extLst>
      <p:ext uri="{BB962C8B-B14F-4D97-AF65-F5344CB8AC3E}">
        <p14:creationId xmlns:p14="http://schemas.microsoft.com/office/powerpoint/2010/main" val="421427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8EA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619D27-C416-4D37-8E7B-A2B4C38B5F6C}" type="datetimeFigureOut">
              <a:rPr lang="zh-CN" altLang="en-US" smtClean="0"/>
              <a:t>2020/6/21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034084-C508-49DA-BFC6-A2075EB74263}" type="slidenum">
              <a:rPr lang="zh-CN" altLang="en-US" smtClean="0"/>
              <a:t>‹#›</a:t>
            </a:fld>
            <a:endParaRPr lang="zh-CN" altLang="en-US"/>
          </a:p>
        </p:txBody>
      </p:sp>
    </p:spTree>
    <p:extLst>
      <p:ext uri="{BB962C8B-B14F-4D97-AF65-F5344CB8AC3E}">
        <p14:creationId xmlns:p14="http://schemas.microsoft.com/office/powerpoint/2010/main" val="3586359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1.xml"/><Relationship Id="rId4"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圆角矩形 1">
            <a:extLst>
              <a:ext uri="{FF2B5EF4-FFF2-40B4-BE49-F238E27FC236}">
                <a16:creationId xmlns:a16="http://schemas.microsoft.com/office/drawing/2014/main" id="{442C21CD-7347-4415-AE51-3428CBBACE9F}"/>
              </a:ext>
            </a:extLst>
          </p:cNvPr>
          <p:cNvSpPr/>
          <p:nvPr>
            <p:custDataLst>
              <p:tags r:id="rId1"/>
            </p:custDataLst>
          </p:nvPr>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PA_圆角矩形 10"/>
          <p:cNvSpPr/>
          <p:nvPr>
            <p:custDataLst>
              <p:tags r:id="rId2"/>
            </p:custDataLst>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PA_矩形 17">
            <a:extLst>
              <a:ext uri="{FF2B5EF4-FFF2-40B4-BE49-F238E27FC236}">
                <a16:creationId xmlns:a16="http://schemas.microsoft.com/office/drawing/2014/main" id="{B8BC1EFB-2BD3-4780-8D0A-10680DA4057B}"/>
              </a:ext>
            </a:extLst>
          </p:cNvPr>
          <p:cNvSpPr/>
          <p:nvPr>
            <p:custDataLst>
              <p:tags r:id="rId3"/>
            </p:custDataLst>
          </p:nvPr>
        </p:nvSpPr>
        <p:spPr>
          <a:xfrm>
            <a:off x="1448966" y="2134646"/>
            <a:ext cx="9734309" cy="923330"/>
          </a:xfrm>
          <a:prstGeom prst="rect">
            <a:avLst/>
          </a:prstGeom>
        </p:spPr>
        <p:txBody>
          <a:bodyPr wrap="square">
            <a:spAutoFit/>
          </a:bodyPr>
          <a:lstStyle/>
          <a:p>
            <a:pPr lvl="0"/>
            <a:r>
              <a:rPr lang="en-US" altLang="zh-CN" sz="5400" b="1" dirty="0">
                <a:solidFill>
                  <a:srgbClr val="1E3595"/>
                </a:solidFill>
                <a:latin typeface="微软雅黑" panose="020B0503020204020204" pitchFamily="34" charset="-122"/>
                <a:ea typeface="微软雅黑" panose="020B0503020204020204" pitchFamily="34" charset="-122"/>
                <a:cs typeface="Segoe UI" panose="020B0502040204020203" pitchFamily="34" charset="0"/>
              </a:rPr>
              <a:t>Visual Question Answering</a:t>
            </a:r>
            <a:endParaRPr kumimoji="0" lang="en-US" sz="5400" b="1" i="0" u="none" strike="noStrike" kern="1200" cap="none" spc="0" normalizeH="0" baseline="0" noProof="0" dirty="0">
              <a:ln>
                <a:noFill/>
              </a:ln>
              <a:solidFill>
                <a:srgbClr val="1E3595"/>
              </a:solidFill>
              <a:effectLst/>
              <a:uLnTx/>
              <a:uFillTx/>
              <a:latin typeface="微软雅黑" panose="020B0503020204020204" pitchFamily="34" charset="-122"/>
              <a:ea typeface="微软雅黑" panose="020B0503020204020204" pitchFamily="34" charset="-122"/>
              <a:cs typeface="Segoe UI" panose="020B0502040204020203" pitchFamily="34" charset="0"/>
            </a:endParaRPr>
          </a:p>
        </p:txBody>
      </p:sp>
      <p:sp>
        <p:nvSpPr>
          <p:cNvPr id="5" name="文本框 4">
            <a:extLst>
              <a:ext uri="{FF2B5EF4-FFF2-40B4-BE49-F238E27FC236}">
                <a16:creationId xmlns:a16="http://schemas.microsoft.com/office/drawing/2014/main" id="{208F8867-D96A-46CC-A4E5-B32B8EDB40C7}"/>
              </a:ext>
            </a:extLst>
          </p:cNvPr>
          <p:cNvSpPr txBox="1"/>
          <p:nvPr/>
        </p:nvSpPr>
        <p:spPr>
          <a:xfrm>
            <a:off x="2760676" y="5759070"/>
            <a:ext cx="6428676" cy="400110"/>
          </a:xfrm>
          <a:prstGeom prst="rect">
            <a:avLst/>
          </a:prstGeom>
          <a:noFill/>
        </p:spPr>
        <p:txBody>
          <a:bodyPr wrap="square" rtlCol="0">
            <a:spAutoFit/>
          </a:bodyPr>
          <a:lstStyle/>
          <a:p>
            <a:r>
              <a:rPr lang="zh-CN" altLang="en-US" sz="2000" b="1" dirty="0"/>
              <a:t>小组成员：章启航、胡晨旭、李广林、蒋仕彪、王宇晗</a:t>
            </a:r>
          </a:p>
        </p:txBody>
      </p:sp>
    </p:spTree>
    <p:extLst>
      <p:ext uri="{BB962C8B-B14F-4D97-AF65-F5344CB8AC3E}">
        <p14:creationId xmlns:p14="http://schemas.microsoft.com/office/powerpoint/2010/main" val="89937988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fill="hold"/>
                                        <p:tgtEl>
                                          <p:spTgt spid="71"/>
                                        </p:tgtEl>
                                        <p:attrNameLst>
                                          <p:attrName>ppt_x</p:attrName>
                                        </p:attrNameLst>
                                      </p:cBhvr>
                                      <p:tavLst>
                                        <p:tav tm="0">
                                          <p:val>
                                            <p:strVal val="0-#ppt_w/2"/>
                                          </p:val>
                                        </p:tav>
                                        <p:tav tm="100000">
                                          <p:val>
                                            <p:strVal val="#ppt_x"/>
                                          </p:val>
                                        </p:tav>
                                      </p:tavLst>
                                    </p:anim>
                                    <p:anim calcmode="lin" valueType="num">
                                      <p:cBhvr additive="base">
                                        <p:cTn id="8" dur="5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394EB860-2830-4D19-BF84-5147EF06D744}"/>
              </a:ext>
            </a:extLst>
          </p:cNvPr>
          <p:cNvSpPr/>
          <p:nvPr/>
        </p:nvSpPr>
        <p:spPr>
          <a:xfrm>
            <a:off x="221409" y="125568"/>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圆角矩形 8"/>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E8E9D0EC-90B9-4415-8707-1D2A2B234883}"/>
              </a:ext>
            </a:extLst>
          </p:cNvPr>
          <p:cNvSpPr txBox="1"/>
          <p:nvPr/>
        </p:nvSpPr>
        <p:spPr>
          <a:xfrm>
            <a:off x="1847850" y="512562"/>
            <a:ext cx="7890954" cy="769441"/>
          </a:xfrm>
          <a:prstGeom prst="rect">
            <a:avLst/>
          </a:prstGeom>
          <a:noFill/>
        </p:spPr>
        <p:txBody>
          <a:bodyPr wrap="square" rtlCol="0">
            <a:spAutoFit/>
          </a:bodyPr>
          <a:lstStyle/>
          <a:p>
            <a:pPr algn="ctr"/>
            <a:r>
              <a:rPr lang="en-US" altLang="zh-CN" sz="4400"/>
              <a:t>2.2 Attention mechanisms</a:t>
            </a:r>
            <a:endParaRPr lang="en-US" altLang="zh-CN" sz="4400" dirty="0"/>
          </a:p>
        </p:txBody>
      </p:sp>
      <p:sp>
        <p:nvSpPr>
          <p:cNvPr id="8" name="文本框 7">
            <a:extLst>
              <a:ext uri="{FF2B5EF4-FFF2-40B4-BE49-F238E27FC236}">
                <a16:creationId xmlns:a16="http://schemas.microsoft.com/office/drawing/2014/main" id="{6A55C3A0-7A43-4D9E-B0BB-DBFB5CFE0C28}"/>
              </a:ext>
            </a:extLst>
          </p:cNvPr>
          <p:cNvSpPr txBox="1"/>
          <p:nvPr/>
        </p:nvSpPr>
        <p:spPr>
          <a:xfrm>
            <a:off x="1368323" y="1377253"/>
            <a:ext cx="9861652" cy="3108543"/>
          </a:xfrm>
          <a:prstGeom prst="rect">
            <a:avLst/>
          </a:prstGeom>
          <a:noFill/>
        </p:spPr>
        <p:txBody>
          <a:bodyPr wrap="square" rtlCol="0">
            <a:spAutoFit/>
          </a:bodyPr>
          <a:lstStyle/>
          <a:p>
            <a:r>
              <a:rPr lang="en-US" altLang="zh-CN" sz="2800" b="1"/>
              <a:t>Performance and limitations: </a:t>
            </a:r>
            <a:r>
              <a:rPr lang="en-US" altLang="zh-CN" sz="2800"/>
              <a:t>Attention mechanisms always improve over models that use global image features, multiple attention layers bring further improvements over only one layer of attention. Interestingly, attention mechanisms improve the overall accuracy on all VQA datasets, but show little or no benefit on Yes/No questions, so it needs other methods to improve performace on Yes/No questions.</a:t>
            </a:r>
          </a:p>
        </p:txBody>
      </p:sp>
    </p:spTree>
    <p:extLst>
      <p:ext uri="{BB962C8B-B14F-4D97-AF65-F5344CB8AC3E}">
        <p14:creationId xmlns:p14="http://schemas.microsoft.com/office/powerpoint/2010/main" val="206308509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394EB860-2830-4D19-BF84-5147EF06D744}"/>
              </a:ext>
            </a:extLst>
          </p:cNvPr>
          <p:cNvSpPr/>
          <p:nvPr/>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圆角矩形 8"/>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E8E9D0EC-90B9-4415-8707-1D2A2B234883}"/>
              </a:ext>
            </a:extLst>
          </p:cNvPr>
          <p:cNvSpPr txBox="1"/>
          <p:nvPr/>
        </p:nvSpPr>
        <p:spPr>
          <a:xfrm>
            <a:off x="2689934" y="512562"/>
            <a:ext cx="7048870" cy="769441"/>
          </a:xfrm>
          <a:prstGeom prst="rect">
            <a:avLst/>
          </a:prstGeom>
          <a:noFill/>
        </p:spPr>
        <p:txBody>
          <a:bodyPr wrap="square" rtlCol="0">
            <a:spAutoFit/>
          </a:bodyPr>
          <a:lstStyle/>
          <a:p>
            <a:pPr algn="ctr"/>
            <a:r>
              <a:rPr lang="en-US" altLang="zh-CN" sz="4400"/>
              <a:t>2.3 </a:t>
            </a:r>
            <a:r>
              <a:rPr lang="en-US" altLang="zh-CN" sz="4400" dirty="0"/>
              <a:t>Compositional Models</a:t>
            </a:r>
          </a:p>
        </p:txBody>
      </p:sp>
      <p:sp>
        <p:nvSpPr>
          <p:cNvPr id="8" name="文本框 7">
            <a:extLst>
              <a:ext uri="{FF2B5EF4-FFF2-40B4-BE49-F238E27FC236}">
                <a16:creationId xmlns:a16="http://schemas.microsoft.com/office/drawing/2014/main" id="{6A55C3A0-7A43-4D9E-B0BB-DBFB5CFE0C28}"/>
              </a:ext>
            </a:extLst>
          </p:cNvPr>
          <p:cNvSpPr txBox="1"/>
          <p:nvPr/>
        </p:nvSpPr>
        <p:spPr>
          <a:xfrm>
            <a:off x="4147636" y="1649648"/>
            <a:ext cx="7322314" cy="4493538"/>
          </a:xfrm>
          <a:prstGeom prst="rect">
            <a:avLst/>
          </a:prstGeom>
          <a:noFill/>
        </p:spPr>
        <p:txBody>
          <a:bodyPr wrap="square" rtlCol="0">
            <a:spAutoFit/>
          </a:bodyPr>
          <a:lstStyle/>
          <a:p>
            <a:r>
              <a:rPr lang="en-US" altLang="zh-CN" sz="2600" b="1" dirty="0"/>
              <a:t>Motivation</a:t>
            </a:r>
            <a:r>
              <a:rPr lang="en-US" altLang="zh-CN" sz="2600" dirty="0"/>
              <a:t>: Embedding-based strategies present limitations related to the monolithic nature of the CNNs and RNNs used to extract representations of images and sentences. </a:t>
            </a:r>
            <a:r>
              <a:rPr lang="en-US" altLang="zh-CN" sz="2600" i="1" dirty="0"/>
              <a:t>Is this a truck? </a:t>
            </a:r>
            <a:r>
              <a:rPr lang="en-US" altLang="zh-CN" sz="2600" dirty="0"/>
              <a:t>only requires retrieving one piece of information from the image, whereas </a:t>
            </a:r>
            <a:r>
              <a:rPr lang="en-US" altLang="zh-CN" sz="2600" i="1" dirty="0"/>
              <a:t>How many objects are to the left of the toaster? </a:t>
            </a:r>
            <a:r>
              <a:rPr lang="en-US" altLang="zh-CN" sz="2600" dirty="0"/>
              <a:t>requires multiple processing steps, such as recognition and counting.</a:t>
            </a:r>
          </a:p>
          <a:p>
            <a:r>
              <a:rPr lang="en-US" altLang="zh-CN" sz="2600" b="1" dirty="0"/>
              <a:t>Goal: </a:t>
            </a:r>
            <a:r>
              <a:rPr lang="en-US" altLang="zh-CN" sz="2600" dirty="0"/>
              <a:t>Compositional Models are designed to use modular architectures to exploit the compositional linguistic structure of the questions.</a:t>
            </a:r>
          </a:p>
        </p:txBody>
      </p:sp>
      <p:pic>
        <p:nvPicPr>
          <p:cNvPr id="7" name="图片 6">
            <a:extLst>
              <a:ext uri="{FF2B5EF4-FFF2-40B4-BE49-F238E27FC236}">
                <a16:creationId xmlns:a16="http://schemas.microsoft.com/office/drawing/2014/main" id="{3468C4F5-04FE-4002-838B-D1BC5B4CBD28}"/>
              </a:ext>
            </a:extLst>
          </p:cNvPr>
          <p:cNvPicPr>
            <a:picLocks noChangeAspect="1"/>
          </p:cNvPicPr>
          <p:nvPr/>
        </p:nvPicPr>
        <p:blipFill>
          <a:blip r:embed="rId3"/>
          <a:stretch>
            <a:fillRect/>
          </a:stretch>
        </p:blipFill>
        <p:spPr>
          <a:xfrm>
            <a:off x="605119" y="1895151"/>
            <a:ext cx="3294517" cy="3827734"/>
          </a:xfrm>
          <a:prstGeom prst="rect">
            <a:avLst/>
          </a:prstGeom>
        </p:spPr>
      </p:pic>
    </p:spTree>
    <p:extLst>
      <p:ext uri="{BB962C8B-B14F-4D97-AF65-F5344CB8AC3E}">
        <p14:creationId xmlns:p14="http://schemas.microsoft.com/office/powerpoint/2010/main" val="396001881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394EB860-2830-4D19-BF84-5147EF06D744}"/>
              </a:ext>
            </a:extLst>
          </p:cNvPr>
          <p:cNvSpPr/>
          <p:nvPr/>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圆角矩形 8"/>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E8E9D0EC-90B9-4415-8707-1D2A2B234883}"/>
              </a:ext>
            </a:extLst>
          </p:cNvPr>
          <p:cNvSpPr txBox="1"/>
          <p:nvPr/>
        </p:nvSpPr>
        <p:spPr>
          <a:xfrm>
            <a:off x="2689934" y="512562"/>
            <a:ext cx="7048870" cy="769441"/>
          </a:xfrm>
          <a:prstGeom prst="rect">
            <a:avLst/>
          </a:prstGeom>
          <a:noFill/>
        </p:spPr>
        <p:txBody>
          <a:bodyPr wrap="square" rtlCol="0">
            <a:spAutoFit/>
          </a:bodyPr>
          <a:lstStyle/>
          <a:p>
            <a:pPr algn="ctr"/>
            <a:r>
              <a:rPr lang="en-US" altLang="zh-CN" sz="4400" dirty="0"/>
              <a:t>2.3 Compositional Models</a:t>
            </a:r>
          </a:p>
        </p:txBody>
      </p:sp>
      <p:sp>
        <p:nvSpPr>
          <p:cNvPr id="8" name="文本框 7">
            <a:extLst>
              <a:ext uri="{FF2B5EF4-FFF2-40B4-BE49-F238E27FC236}">
                <a16:creationId xmlns:a16="http://schemas.microsoft.com/office/drawing/2014/main" id="{6A55C3A0-7A43-4D9E-B0BB-DBFB5CFE0C28}"/>
              </a:ext>
            </a:extLst>
          </p:cNvPr>
          <p:cNvSpPr txBox="1"/>
          <p:nvPr/>
        </p:nvSpPr>
        <p:spPr>
          <a:xfrm>
            <a:off x="976244" y="1579334"/>
            <a:ext cx="10239511" cy="1292662"/>
          </a:xfrm>
          <a:prstGeom prst="rect">
            <a:avLst/>
          </a:prstGeom>
          <a:noFill/>
        </p:spPr>
        <p:txBody>
          <a:bodyPr wrap="square" rtlCol="0">
            <a:spAutoFit/>
          </a:bodyPr>
          <a:lstStyle/>
          <a:p>
            <a:r>
              <a:rPr lang="en-US" altLang="zh-CN" sz="2600" b="1" dirty="0"/>
              <a:t>Neural Module Networks </a:t>
            </a:r>
            <a:r>
              <a:rPr lang="en-US" altLang="zh-CN" sz="2600" dirty="0"/>
              <a:t>is a representative approach of compositional models introduced by Andreas. NMNs reflect the complexity of a question in a network that is assembled on-the-fly for each instance of the problem.</a:t>
            </a:r>
          </a:p>
        </p:txBody>
      </p:sp>
      <p:pic>
        <p:nvPicPr>
          <p:cNvPr id="10" name="图片 9">
            <a:extLst>
              <a:ext uri="{FF2B5EF4-FFF2-40B4-BE49-F238E27FC236}">
                <a16:creationId xmlns:a16="http://schemas.microsoft.com/office/drawing/2014/main" id="{4F69EA7E-D15D-4E7E-A0F9-AB7F1AE7FF1D}"/>
              </a:ext>
            </a:extLst>
          </p:cNvPr>
          <p:cNvPicPr>
            <a:picLocks noChangeAspect="1"/>
          </p:cNvPicPr>
          <p:nvPr/>
        </p:nvPicPr>
        <p:blipFill>
          <a:blip r:embed="rId3"/>
          <a:stretch>
            <a:fillRect/>
          </a:stretch>
        </p:blipFill>
        <p:spPr>
          <a:xfrm>
            <a:off x="2039368" y="3055296"/>
            <a:ext cx="7722647" cy="2684243"/>
          </a:xfrm>
          <a:prstGeom prst="rect">
            <a:avLst/>
          </a:prstGeom>
        </p:spPr>
      </p:pic>
      <p:sp>
        <p:nvSpPr>
          <p:cNvPr id="2" name="矩形 1">
            <a:extLst>
              <a:ext uri="{FF2B5EF4-FFF2-40B4-BE49-F238E27FC236}">
                <a16:creationId xmlns:a16="http://schemas.microsoft.com/office/drawing/2014/main" id="{50432673-AB0B-4C3E-8E49-6BCFE205FAFC}"/>
              </a:ext>
            </a:extLst>
          </p:cNvPr>
          <p:cNvSpPr/>
          <p:nvPr/>
        </p:nvSpPr>
        <p:spPr>
          <a:xfrm>
            <a:off x="3536304" y="5852995"/>
            <a:ext cx="5081969" cy="492443"/>
          </a:xfrm>
          <a:prstGeom prst="rect">
            <a:avLst/>
          </a:prstGeom>
        </p:spPr>
        <p:txBody>
          <a:bodyPr wrap="none">
            <a:spAutoFit/>
          </a:bodyPr>
          <a:lstStyle/>
          <a:p>
            <a:r>
              <a:rPr lang="en-US" altLang="zh-CN" sz="2600" i="1" dirty="0"/>
              <a:t>Is there a red shape above a circle?</a:t>
            </a:r>
            <a:endParaRPr lang="zh-CN" altLang="en-US" sz="2600" i="1" dirty="0"/>
          </a:p>
        </p:txBody>
      </p:sp>
    </p:spTree>
    <p:extLst>
      <p:ext uri="{BB962C8B-B14F-4D97-AF65-F5344CB8AC3E}">
        <p14:creationId xmlns:p14="http://schemas.microsoft.com/office/powerpoint/2010/main" val="280465777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394EB860-2830-4D19-BF84-5147EF06D744}"/>
              </a:ext>
            </a:extLst>
          </p:cNvPr>
          <p:cNvSpPr/>
          <p:nvPr/>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圆角矩形 8"/>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E8E9D0EC-90B9-4415-8707-1D2A2B234883}"/>
              </a:ext>
            </a:extLst>
          </p:cNvPr>
          <p:cNvSpPr txBox="1"/>
          <p:nvPr/>
        </p:nvSpPr>
        <p:spPr>
          <a:xfrm>
            <a:off x="2689934" y="512562"/>
            <a:ext cx="7048870" cy="769441"/>
          </a:xfrm>
          <a:prstGeom prst="rect">
            <a:avLst/>
          </a:prstGeom>
          <a:noFill/>
        </p:spPr>
        <p:txBody>
          <a:bodyPr wrap="square" rtlCol="0">
            <a:spAutoFit/>
          </a:bodyPr>
          <a:lstStyle/>
          <a:p>
            <a:pPr algn="ctr"/>
            <a:r>
              <a:rPr lang="en-US" altLang="zh-CN" sz="4400"/>
              <a:t>2.3 </a:t>
            </a:r>
            <a:r>
              <a:rPr lang="en-US" altLang="zh-CN" sz="4400" dirty="0"/>
              <a:t>Compositional Models</a:t>
            </a:r>
          </a:p>
        </p:txBody>
      </p:sp>
      <p:sp>
        <p:nvSpPr>
          <p:cNvPr id="8" name="文本框 7">
            <a:extLst>
              <a:ext uri="{FF2B5EF4-FFF2-40B4-BE49-F238E27FC236}">
                <a16:creationId xmlns:a16="http://schemas.microsoft.com/office/drawing/2014/main" id="{6A55C3A0-7A43-4D9E-B0BB-DBFB5CFE0C28}"/>
              </a:ext>
            </a:extLst>
          </p:cNvPr>
          <p:cNvSpPr txBox="1"/>
          <p:nvPr/>
        </p:nvSpPr>
        <p:spPr>
          <a:xfrm>
            <a:off x="952500" y="1579334"/>
            <a:ext cx="10357651" cy="4493538"/>
          </a:xfrm>
          <a:prstGeom prst="rect">
            <a:avLst/>
          </a:prstGeom>
          <a:noFill/>
        </p:spPr>
        <p:txBody>
          <a:bodyPr wrap="square" rtlCol="0">
            <a:spAutoFit/>
          </a:bodyPr>
          <a:lstStyle/>
          <a:p>
            <a:r>
              <a:rPr lang="en-US" altLang="zh-CN" sz="2600" b="1" dirty="0"/>
              <a:t>Method: </a:t>
            </a:r>
            <a:r>
              <a:rPr lang="en-US" altLang="zh-CN" sz="2600" dirty="0"/>
              <a:t>A set of possible modules is predefined, which take image features and attentions as input, and output the prediction. Their exact behavior will be acquired through end-to-end training on specific problem. </a:t>
            </a:r>
          </a:p>
          <a:p>
            <a:r>
              <a:rPr lang="en-US" altLang="zh-CN" sz="2600" dirty="0"/>
              <a:t>In question parsing process, NMN make use of semantic parsers to identify grammatical relations between parts of the sentence, and then transform parse trees into structured queries, in the form of compositions of modules.</a:t>
            </a:r>
          </a:p>
          <a:p>
            <a:r>
              <a:rPr lang="en-US" altLang="zh-CN" sz="2600" b="1" dirty="0"/>
              <a:t>Remark:  </a:t>
            </a:r>
            <a:r>
              <a:rPr lang="en-US" altLang="zh-CN" sz="2600" dirty="0"/>
              <a:t>NMN</a:t>
            </a:r>
            <a:r>
              <a:rPr lang="en-US" altLang="zh-CN" sz="2600" b="1" dirty="0"/>
              <a:t> </a:t>
            </a:r>
            <a:r>
              <a:rPr lang="en-US" altLang="zh-CN" sz="2600" dirty="0"/>
              <a:t>shows different strengths and weaknesses than competing approaches. e.g. It generally outperforms competitors on questions with a </a:t>
            </a:r>
            <a:r>
              <a:rPr lang="en-US" altLang="zh-CN" sz="2600" i="1" dirty="0"/>
              <a:t>compositional structure </a:t>
            </a:r>
            <a:r>
              <a:rPr lang="en-US" altLang="zh-CN" sz="2600" dirty="0"/>
              <a:t>because of its logical reasoning ability.</a:t>
            </a:r>
          </a:p>
          <a:p>
            <a:r>
              <a:rPr lang="en-US" altLang="zh-CN" sz="2600" dirty="0"/>
              <a:t>Unfortunately, the potential of the NMNs is dimmed in practice by the lack of truly complex questions in the VQA benchmark.</a:t>
            </a:r>
          </a:p>
        </p:txBody>
      </p:sp>
    </p:spTree>
    <p:extLst>
      <p:ext uri="{BB962C8B-B14F-4D97-AF65-F5344CB8AC3E}">
        <p14:creationId xmlns:p14="http://schemas.microsoft.com/office/powerpoint/2010/main" val="501537033"/>
      </p:ext>
    </p:extLst>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394EB860-2830-4D19-BF84-5147EF06D744}"/>
              </a:ext>
            </a:extLst>
          </p:cNvPr>
          <p:cNvSpPr/>
          <p:nvPr/>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圆角矩形 8"/>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E8E9D0EC-90B9-4415-8707-1D2A2B234883}"/>
              </a:ext>
            </a:extLst>
          </p:cNvPr>
          <p:cNvSpPr txBox="1"/>
          <p:nvPr/>
        </p:nvSpPr>
        <p:spPr>
          <a:xfrm>
            <a:off x="722049" y="512562"/>
            <a:ext cx="10864831" cy="769441"/>
          </a:xfrm>
          <a:prstGeom prst="rect">
            <a:avLst/>
          </a:prstGeom>
          <a:noFill/>
        </p:spPr>
        <p:txBody>
          <a:bodyPr wrap="square" rtlCol="0">
            <a:spAutoFit/>
          </a:bodyPr>
          <a:lstStyle/>
          <a:p>
            <a:pPr algn="ctr"/>
            <a:r>
              <a:rPr lang="en-US" altLang="zh-CN" sz="4400" dirty="0"/>
              <a:t>2.4 Models using external knowledge bases</a:t>
            </a:r>
          </a:p>
        </p:txBody>
      </p:sp>
      <p:sp>
        <p:nvSpPr>
          <p:cNvPr id="8" name="文本框 7">
            <a:extLst>
              <a:ext uri="{FF2B5EF4-FFF2-40B4-BE49-F238E27FC236}">
                <a16:creationId xmlns:a16="http://schemas.microsoft.com/office/drawing/2014/main" id="{6A55C3A0-7A43-4D9E-B0BB-DBFB5CFE0C28}"/>
              </a:ext>
            </a:extLst>
          </p:cNvPr>
          <p:cNvSpPr txBox="1"/>
          <p:nvPr/>
        </p:nvSpPr>
        <p:spPr>
          <a:xfrm>
            <a:off x="5453206" y="1282003"/>
            <a:ext cx="6400267" cy="5324535"/>
          </a:xfrm>
          <a:prstGeom prst="rect">
            <a:avLst/>
          </a:prstGeom>
          <a:noFill/>
        </p:spPr>
        <p:txBody>
          <a:bodyPr wrap="square" rtlCol="0">
            <a:spAutoFit/>
          </a:bodyPr>
          <a:lstStyle/>
          <a:p>
            <a:r>
              <a:rPr lang="en-US" altLang="zh-CN" sz="2600" b="1" dirty="0"/>
              <a:t>Motivation</a:t>
            </a:r>
            <a:r>
              <a:rPr lang="en-US" altLang="zh-CN" sz="2600" dirty="0"/>
              <a:t>: </a:t>
            </a:r>
            <a:r>
              <a:rPr lang="en-US" altLang="zh-CN" sz="2400" dirty="0"/>
              <a:t>The task of VQA involves understanding the contents of images, but often requires prior nonvisual, information, which can range from “common sense” to topic-specific.</a:t>
            </a:r>
            <a:r>
              <a:rPr lang="zh-CN" altLang="en-US" sz="2400" dirty="0"/>
              <a:t> </a:t>
            </a:r>
            <a:r>
              <a:rPr lang="en-US" altLang="zh-CN" sz="2400" dirty="0"/>
              <a:t>Linking knowledge bases to VQA methods allows separating the reasoning from the representation of prior knowledge in a practical and scalable manner.</a:t>
            </a:r>
          </a:p>
          <a:p>
            <a:r>
              <a:rPr lang="en-US" altLang="zh-CN" sz="2600" b="1" dirty="0"/>
              <a:t>Goal: </a:t>
            </a:r>
            <a:br>
              <a:rPr lang="en-US" altLang="zh-CN" sz="2600" b="1" dirty="0"/>
            </a:br>
            <a:r>
              <a:rPr lang="en-US" altLang="zh-CN" sz="2400" dirty="0"/>
              <a:t>1) decouple the reasoning from the actual storage of data or knowledge</a:t>
            </a:r>
          </a:p>
          <a:p>
            <a:r>
              <a:rPr lang="en-US" altLang="zh-CN" sz="2400" dirty="0"/>
              <a:t>2) more external structured representations of knowledge</a:t>
            </a:r>
          </a:p>
          <a:p>
            <a:r>
              <a:rPr lang="en-US" altLang="zh-CN" sz="2400" dirty="0"/>
              <a:t>3) interpretability</a:t>
            </a:r>
          </a:p>
        </p:txBody>
      </p:sp>
      <p:pic>
        <p:nvPicPr>
          <p:cNvPr id="2" name="图片 1">
            <a:extLst>
              <a:ext uri="{FF2B5EF4-FFF2-40B4-BE49-F238E27FC236}">
                <a16:creationId xmlns:a16="http://schemas.microsoft.com/office/drawing/2014/main" id="{BB3A4871-2B18-4775-ACA1-D4D5E077D36B}"/>
              </a:ext>
            </a:extLst>
          </p:cNvPr>
          <p:cNvPicPr>
            <a:picLocks noChangeAspect="1"/>
          </p:cNvPicPr>
          <p:nvPr/>
        </p:nvPicPr>
        <p:blipFill>
          <a:blip r:embed="rId3"/>
          <a:stretch>
            <a:fillRect/>
          </a:stretch>
        </p:blipFill>
        <p:spPr>
          <a:xfrm>
            <a:off x="338527" y="1422400"/>
            <a:ext cx="4978851" cy="4923038"/>
          </a:xfrm>
          <a:prstGeom prst="rect">
            <a:avLst/>
          </a:prstGeom>
        </p:spPr>
      </p:pic>
    </p:spTree>
    <p:extLst>
      <p:ext uri="{BB962C8B-B14F-4D97-AF65-F5344CB8AC3E}">
        <p14:creationId xmlns:p14="http://schemas.microsoft.com/office/powerpoint/2010/main" val="57715190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394EB860-2830-4D19-BF84-5147EF06D744}"/>
              </a:ext>
            </a:extLst>
          </p:cNvPr>
          <p:cNvSpPr/>
          <p:nvPr/>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圆角矩形 8"/>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E8E9D0EC-90B9-4415-8707-1D2A2B234883}"/>
              </a:ext>
            </a:extLst>
          </p:cNvPr>
          <p:cNvSpPr txBox="1"/>
          <p:nvPr/>
        </p:nvSpPr>
        <p:spPr>
          <a:xfrm>
            <a:off x="722049" y="512562"/>
            <a:ext cx="10864831" cy="769441"/>
          </a:xfrm>
          <a:prstGeom prst="rect">
            <a:avLst/>
          </a:prstGeom>
          <a:noFill/>
        </p:spPr>
        <p:txBody>
          <a:bodyPr wrap="square" rtlCol="0">
            <a:spAutoFit/>
          </a:bodyPr>
          <a:lstStyle/>
          <a:p>
            <a:pPr algn="ctr"/>
            <a:r>
              <a:rPr lang="en-US" altLang="zh-CN" sz="4400" dirty="0"/>
              <a:t>2.4 Models using external knowledge bases</a:t>
            </a:r>
          </a:p>
        </p:txBody>
      </p:sp>
      <p:sp>
        <p:nvSpPr>
          <p:cNvPr id="8" name="文本框 7">
            <a:extLst>
              <a:ext uri="{FF2B5EF4-FFF2-40B4-BE49-F238E27FC236}">
                <a16:creationId xmlns:a16="http://schemas.microsoft.com/office/drawing/2014/main" id="{6A55C3A0-7A43-4D9E-B0BB-DBFB5CFE0C28}"/>
              </a:ext>
            </a:extLst>
          </p:cNvPr>
          <p:cNvSpPr txBox="1"/>
          <p:nvPr/>
        </p:nvSpPr>
        <p:spPr>
          <a:xfrm>
            <a:off x="516550" y="4752286"/>
            <a:ext cx="11275827" cy="1631216"/>
          </a:xfrm>
          <a:prstGeom prst="rect">
            <a:avLst/>
          </a:prstGeom>
          <a:noFill/>
        </p:spPr>
        <p:txBody>
          <a:bodyPr wrap="square" rtlCol="0">
            <a:spAutoFit/>
          </a:bodyPr>
          <a:lstStyle/>
          <a:p>
            <a:pPr marL="457200" indent="-457200">
              <a:buFont typeface="+mj-lt"/>
              <a:buAutoNum type="arabicPeriod"/>
            </a:pPr>
            <a:r>
              <a:rPr lang="en-US" altLang="zh-CN" sz="2000" dirty="0"/>
              <a:t>Visual concepts are first extracted from the given image with CNNs, and they are then associated with nodes from KB that represent similar concepts.</a:t>
            </a:r>
          </a:p>
          <a:p>
            <a:pPr marL="457200" indent="-457200">
              <a:buFont typeface="+mj-lt"/>
              <a:buAutoNum type="arabicPeriod"/>
            </a:pPr>
            <a:r>
              <a:rPr lang="en-US" altLang="zh-CN" sz="2000" dirty="0"/>
              <a:t>Uses an LSTM and a data-driven approach to learn a mapping images/questions to queries over the constructed knowledge graph.</a:t>
            </a:r>
          </a:p>
          <a:p>
            <a:pPr marL="457200" indent="-457200">
              <a:buFont typeface="+mj-lt"/>
              <a:buAutoNum type="arabicPeriod"/>
            </a:pPr>
            <a:r>
              <a:rPr lang="en-US" altLang="zh-CN" sz="2000" dirty="0"/>
              <a:t>The final answer is obtained by summarizing the results of this query.</a:t>
            </a:r>
          </a:p>
        </p:txBody>
      </p:sp>
      <p:pic>
        <p:nvPicPr>
          <p:cNvPr id="3" name="图片 2">
            <a:extLst>
              <a:ext uri="{FF2B5EF4-FFF2-40B4-BE49-F238E27FC236}">
                <a16:creationId xmlns:a16="http://schemas.microsoft.com/office/drawing/2014/main" id="{F8A5788A-DBAE-4A90-8279-1D50DED99CDA}"/>
              </a:ext>
            </a:extLst>
          </p:cNvPr>
          <p:cNvPicPr>
            <a:picLocks noChangeAspect="1"/>
          </p:cNvPicPr>
          <p:nvPr/>
        </p:nvPicPr>
        <p:blipFill>
          <a:blip r:embed="rId3"/>
          <a:stretch>
            <a:fillRect/>
          </a:stretch>
        </p:blipFill>
        <p:spPr>
          <a:xfrm>
            <a:off x="2151734" y="1282003"/>
            <a:ext cx="7888532" cy="3323864"/>
          </a:xfrm>
          <a:prstGeom prst="rect">
            <a:avLst/>
          </a:prstGeom>
        </p:spPr>
      </p:pic>
    </p:spTree>
    <p:extLst>
      <p:ext uri="{BB962C8B-B14F-4D97-AF65-F5344CB8AC3E}">
        <p14:creationId xmlns:p14="http://schemas.microsoft.com/office/powerpoint/2010/main" val="39234150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394EB860-2830-4D19-BF84-5147EF06D744}"/>
              </a:ext>
            </a:extLst>
          </p:cNvPr>
          <p:cNvSpPr/>
          <p:nvPr/>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圆角矩形 8"/>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E8E9D0EC-90B9-4415-8707-1D2A2B234883}"/>
              </a:ext>
            </a:extLst>
          </p:cNvPr>
          <p:cNvSpPr txBox="1"/>
          <p:nvPr/>
        </p:nvSpPr>
        <p:spPr>
          <a:xfrm>
            <a:off x="722049" y="512562"/>
            <a:ext cx="10864831" cy="769441"/>
          </a:xfrm>
          <a:prstGeom prst="rect">
            <a:avLst/>
          </a:prstGeom>
          <a:noFill/>
        </p:spPr>
        <p:txBody>
          <a:bodyPr wrap="square" rtlCol="0">
            <a:spAutoFit/>
          </a:bodyPr>
          <a:lstStyle/>
          <a:p>
            <a:pPr algn="ctr"/>
            <a:r>
              <a:rPr lang="en-US" altLang="zh-CN" sz="4400" dirty="0"/>
              <a:t>2.4 Models using external knowledge bases</a:t>
            </a:r>
          </a:p>
        </p:txBody>
      </p:sp>
      <p:sp>
        <p:nvSpPr>
          <p:cNvPr id="8" name="文本框 7">
            <a:extLst>
              <a:ext uri="{FF2B5EF4-FFF2-40B4-BE49-F238E27FC236}">
                <a16:creationId xmlns:a16="http://schemas.microsoft.com/office/drawing/2014/main" id="{6A55C3A0-7A43-4D9E-B0BB-DBFB5CFE0C28}"/>
              </a:ext>
            </a:extLst>
          </p:cNvPr>
          <p:cNvSpPr txBox="1"/>
          <p:nvPr/>
        </p:nvSpPr>
        <p:spPr>
          <a:xfrm>
            <a:off x="498014" y="1991039"/>
            <a:ext cx="11453866" cy="3293209"/>
          </a:xfrm>
          <a:prstGeom prst="rect">
            <a:avLst/>
          </a:prstGeom>
          <a:noFill/>
        </p:spPr>
        <p:txBody>
          <a:bodyPr wrap="square" rtlCol="0">
            <a:spAutoFit/>
          </a:bodyPr>
          <a:lstStyle>
            <a:defPPr>
              <a:defRPr lang="zh-CN"/>
            </a:defPPr>
            <a:lvl1pPr>
              <a:defRPr sz="2600" b="1"/>
            </a:lvl1pPr>
          </a:lstStyle>
          <a:p>
            <a:r>
              <a:rPr lang="en-US" altLang="zh-CN" dirty="0"/>
              <a:t>Performance: </a:t>
            </a:r>
            <a:r>
              <a:rPr lang="en-US" altLang="zh-CN" b="0" dirty="0"/>
              <a:t>Focus specifically on visual questions requiring external knowledges. This kind of methods significantly outperform joint embedding approaches on KB-VQA dataset in terms of overall accuracy.</a:t>
            </a:r>
            <a:endParaRPr lang="en-US" altLang="zh-CN" dirty="0"/>
          </a:p>
          <a:p>
            <a:endParaRPr lang="en-US" altLang="zh-CN" dirty="0"/>
          </a:p>
          <a:p>
            <a:endParaRPr lang="en-US" altLang="zh-CN" dirty="0"/>
          </a:p>
          <a:p>
            <a:r>
              <a:rPr lang="en-US" altLang="zh-CN" dirty="0"/>
              <a:t>Limitations: </a:t>
            </a:r>
            <a:r>
              <a:rPr lang="en-US" altLang="zh-CN" b="0" dirty="0"/>
              <a:t>Most existing VQA datasets include a majority of questions that require little amount of prior knowledge, and performance on these datasets thus poorly reflect the particular capabilities of these methods.</a:t>
            </a:r>
            <a:endParaRPr lang="en-US" altLang="zh-CN" dirty="0"/>
          </a:p>
        </p:txBody>
      </p:sp>
    </p:spTree>
    <p:extLst>
      <p:ext uri="{BB962C8B-B14F-4D97-AF65-F5344CB8AC3E}">
        <p14:creationId xmlns:p14="http://schemas.microsoft.com/office/powerpoint/2010/main" val="12778136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A574607C-BABF-4B54-8139-E9897C91E7C2}"/>
              </a:ext>
            </a:extLst>
          </p:cNvPr>
          <p:cNvSpPr/>
          <p:nvPr/>
        </p:nvSpPr>
        <p:spPr>
          <a:xfrm>
            <a:off x="221409" y="2279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497033" y="933751"/>
            <a:ext cx="6784457" cy="6296389"/>
          </a:xfrm>
          <a:prstGeom prst="rect">
            <a:avLst/>
          </a:prstGeom>
        </p:spPr>
      </p:pic>
      <p:sp>
        <p:nvSpPr>
          <p:cNvPr id="62" name="Text Placeholder 4">
            <a:extLst>
              <a:ext uri="{FF2B5EF4-FFF2-40B4-BE49-F238E27FC236}">
                <a16:creationId xmlns:a16="http://schemas.microsoft.com/office/drawing/2014/main" id="{A5237F53-044A-468E-B0BB-462016EBC6D7}"/>
              </a:ext>
            </a:extLst>
          </p:cNvPr>
          <p:cNvSpPr txBox="1">
            <a:spLocks/>
          </p:cNvSpPr>
          <p:nvPr/>
        </p:nvSpPr>
        <p:spPr>
          <a:xfrm flipH="1">
            <a:off x="1257187" y="3548140"/>
            <a:ext cx="3829717" cy="7704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14000"/>
              </a:lnSpc>
              <a:buNone/>
              <a:defRPr/>
            </a:pPr>
            <a:r>
              <a:rPr lang="en-US" sz="4400" b="1" dirty="0">
                <a:solidFill>
                  <a:srgbClr val="0070C0"/>
                </a:solidFill>
                <a:latin typeface="Times New Roman" panose="02020603050405020304" pitchFamily="18" charset="0"/>
                <a:cs typeface="Times New Roman" panose="02020603050405020304" pitchFamily="18" charset="0"/>
              </a:rPr>
              <a:t>VQA Prospect</a:t>
            </a:r>
          </a:p>
        </p:txBody>
      </p:sp>
      <p:sp>
        <p:nvSpPr>
          <p:cNvPr id="63" name="Rectangle 17">
            <a:extLst>
              <a:ext uri="{FF2B5EF4-FFF2-40B4-BE49-F238E27FC236}">
                <a16:creationId xmlns:a16="http://schemas.microsoft.com/office/drawing/2014/main" id="{D6E0F026-9ADF-4174-977A-0CEE33A4D38A}"/>
              </a:ext>
            </a:extLst>
          </p:cNvPr>
          <p:cNvSpPr/>
          <p:nvPr/>
        </p:nvSpPr>
        <p:spPr>
          <a:xfrm>
            <a:off x="603682" y="2150818"/>
            <a:ext cx="5211191" cy="1107996"/>
          </a:xfrm>
          <a:prstGeom prst="rect">
            <a:avLst/>
          </a:prstGeom>
        </p:spPr>
        <p:txBody>
          <a:bodyPr wrap="square">
            <a:spAutoFit/>
          </a:bodyPr>
          <a:lstStyle/>
          <a:p>
            <a:pPr lvl="0"/>
            <a:r>
              <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PART THREE</a:t>
            </a:r>
            <a:endParaRPr kumimoji="0" lang="en-US" sz="4400" b="0" i="0" u="none" strike="noStrike" kern="1200" cap="none" spc="0" normalizeH="0" baseline="0" noProof="0" dirty="0">
              <a:ln>
                <a:noFill/>
              </a:ln>
              <a:solidFill>
                <a:srgbClr val="1E3595"/>
              </a:solidFill>
              <a:effectLst/>
              <a:uLnTx/>
              <a:uFillTx/>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spTree>
    <p:extLst>
      <p:ext uri="{BB962C8B-B14F-4D97-AF65-F5344CB8AC3E}">
        <p14:creationId xmlns:p14="http://schemas.microsoft.com/office/powerpoint/2010/main" val="258270184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50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500" fill="hold"/>
                                        <p:tgtEl>
                                          <p:spTgt spid="62"/>
                                        </p:tgtEl>
                                        <p:attrNameLst>
                                          <p:attrName>ppt_x</p:attrName>
                                        </p:attrNameLst>
                                      </p:cBhvr>
                                      <p:tavLst>
                                        <p:tav tm="0">
                                          <p:val>
                                            <p:strVal val="0-#ppt_w/2"/>
                                          </p:val>
                                        </p:tav>
                                        <p:tav tm="100000">
                                          <p:val>
                                            <p:strVal val="#ppt_x"/>
                                          </p:val>
                                        </p:tav>
                                      </p:tavLst>
                                    </p:anim>
                                    <p:anim calcmode="lin" valueType="num">
                                      <p:cBhvr additive="base">
                                        <p:cTn id="12" dur="500" fill="hold"/>
                                        <p:tgtEl>
                                          <p:spTgt spid="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394EB860-2830-4D19-BF84-5147EF06D744}"/>
              </a:ext>
            </a:extLst>
          </p:cNvPr>
          <p:cNvSpPr/>
          <p:nvPr/>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圆角矩形 8"/>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E8E9D0EC-90B9-4415-8707-1D2A2B234883}"/>
              </a:ext>
            </a:extLst>
          </p:cNvPr>
          <p:cNvSpPr txBox="1"/>
          <p:nvPr/>
        </p:nvSpPr>
        <p:spPr>
          <a:xfrm>
            <a:off x="240120" y="561003"/>
            <a:ext cx="10864831" cy="769441"/>
          </a:xfrm>
          <a:prstGeom prst="rect">
            <a:avLst/>
          </a:prstGeom>
          <a:noFill/>
        </p:spPr>
        <p:txBody>
          <a:bodyPr wrap="square" rtlCol="0">
            <a:spAutoFit/>
          </a:bodyPr>
          <a:lstStyle/>
          <a:p>
            <a:pPr algn="ctr"/>
            <a:r>
              <a:rPr lang="en-US" altLang="zh-CN" sz="4400" dirty="0"/>
              <a:t>How to learn common &amp; good feature ?</a:t>
            </a:r>
          </a:p>
        </p:txBody>
      </p:sp>
      <p:sp>
        <p:nvSpPr>
          <p:cNvPr id="8" name="文本框 7">
            <a:extLst>
              <a:ext uri="{FF2B5EF4-FFF2-40B4-BE49-F238E27FC236}">
                <a16:creationId xmlns:a16="http://schemas.microsoft.com/office/drawing/2014/main" id="{6A55C3A0-7A43-4D9E-B0BB-DBFB5CFE0C28}"/>
              </a:ext>
            </a:extLst>
          </p:cNvPr>
          <p:cNvSpPr txBox="1"/>
          <p:nvPr/>
        </p:nvSpPr>
        <p:spPr>
          <a:xfrm>
            <a:off x="498014" y="1991039"/>
            <a:ext cx="11453866" cy="1323439"/>
          </a:xfrm>
          <a:prstGeom prst="rect">
            <a:avLst/>
          </a:prstGeom>
          <a:noFill/>
        </p:spPr>
        <p:txBody>
          <a:bodyPr wrap="square" rtlCol="0">
            <a:spAutoFit/>
          </a:bodyPr>
          <a:lstStyle>
            <a:defPPr>
              <a:defRPr lang="zh-CN"/>
            </a:defPPr>
            <a:lvl1pPr>
              <a:defRPr sz="2600" b="1"/>
            </a:lvl1pPr>
          </a:lstStyle>
          <a:p>
            <a:pPr marL="514350" indent="-514350">
              <a:buAutoNum type="arabicPeriod"/>
            </a:pPr>
            <a:r>
              <a:rPr lang="en-US" altLang="zh-CN" dirty="0"/>
              <a:t>Pretraining methods using large amount of data</a:t>
            </a:r>
          </a:p>
          <a:p>
            <a:pPr marL="971550" lvl="1" indent="-514350">
              <a:buAutoNum type="arabicPeriod"/>
            </a:pPr>
            <a:r>
              <a:rPr lang="en-US" altLang="zh-CN" dirty="0"/>
              <a:t>Design proper self-supervised manner</a:t>
            </a:r>
          </a:p>
          <a:p>
            <a:pPr marL="971550" lvl="1" indent="-514350">
              <a:buAutoNum type="arabicPeriod"/>
            </a:pPr>
            <a:r>
              <a:rPr lang="en-US" altLang="zh-CN" dirty="0"/>
              <a:t>Design mechanism to combine uncleaned visual and linguistic material   </a:t>
            </a:r>
          </a:p>
          <a:p>
            <a:pPr marL="971550" lvl="1" indent="-514350">
              <a:buAutoNum type="arabicPeriod"/>
            </a:pPr>
            <a:endParaRPr lang="en-US" altLang="zh-CN" dirty="0"/>
          </a:p>
        </p:txBody>
      </p:sp>
      <p:sp>
        <p:nvSpPr>
          <p:cNvPr id="7" name="文本框 6">
            <a:extLst>
              <a:ext uri="{FF2B5EF4-FFF2-40B4-BE49-F238E27FC236}">
                <a16:creationId xmlns:a16="http://schemas.microsoft.com/office/drawing/2014/main" id="{CB661B4C-8E7D-124D-A56A-89096FECCE62}"/>
              </a:ext>
            </a:extLst>
          </p:cNvPr>
          <p:cNvSpPr txBox="1"/>
          <p:nvPr/>
        </p:nvSpPr>
        <p:spPr>
          <a:xfrm>
            <a:off x="498014" y="3429000"/>
            <a:ext cx="11453866" cy="1600438"/>
          </a:xfrm>
          <a:prstGeom prst="rect">
            <a:avLst/>
          </a:prstGeom>
          <a:noFill/>
        </p:spPr>
        <p:txBody>
          <a:bodyPr wrap="square" rtlCol="0">
            <a:spAutoFit/>
          </a:bodyPr>
          <a:lstStyle>
            <a:defPPr>
              <a:defRPr lang="zh-CN"/>
            </a:defPPr>
            <a:lvl1pPr>
              <a:defRPr sz="2600" b="1"/>
            </a:lvl1pPr>
          </a:lstStyle>
          <a:p>
            <a:r>
              <a:rPr lang="en-US" altLang="zh-CN" dirty="0"/>
              <a:t>2.   Associate</a:t>
            </a:r>
            <a:r>
              <a:rPr lang="zh-CN" altLang="en-US" dirty="0"/>
              <a:t> </a:t>
            </a:r>
            <a:r>
              <a:rPr lang="en-US" altLang="zh-CN" dirty="0"/>
              <a:t>learning for several different tasks</a:t>
            </a:r>
          </a:p>
          <a:p>
            <a:pPr marL="971550" lvl="1" indent="-514350">
              <a:buAutoNum type="arabicPeriod"/>
            </a:pPr>
            <a:r>
              <a:rPr lang="en-US" altLang="zh-CN" dirty="0"/>
              <a:t>Design a scheme that can solve several tasks together, e.g. VQA, VCR (Visual Common Sense Reasoning), Caption</a:t>
            </a:r>
          </a:p>
          <a:p>
            <a:pPr marL="971550" lvl="1" indent="-514350">
              <a:buAutoNum type="arabicPeriod"/>
            </a:pPr>
            <a:r>
              <a:rPr lang="en-US" altLang="zh-CN" dirty="0"/>
              <a:t>Feature learnt from diverse tasks is promising to be more general</a:t>
            </a:r>
          </a:p>
          <a:p>
            <a:pPr marL="971550" lvl="1" indent="-514350">
              <a:buAutoNum type="arabicPeriod"/>
            </a:pPr>
            <a:endParaRPr lang="en-US" altLang="zh-CN" dirty="0"/>
          </a:p>
        </p:txBody>
      </p:sp>
    </p:spTree>
    <p:extLst>
      <p:ext uri="{BB962C8B-B14F-4D97-AF65-F5344CB8AC3E}">
        <p14:creationId xmlns:p14="http://schemas.microsoft.com/office/powerpoint/2010/main" val="319335749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442C21CD-7347-4415-AE51-3428CBBACE9F}"/>
              </a:ext>
            </a:extLst>
          </p:cNvPr>
          <p:cNvSpPr/>
          <p:nvPr/>
        </p:nvSpPr>
        <p:spPr>
          <a:xfrm>
            <a:off x="202698" y="2279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571460" y="1034457"/>
            <a:ext cx="6380420" cy="6014930"/>
          </a:xfrm>
          <a:prstGeom prst="rect">
            <a:avLst/>
          </a:prstGeom>
        </p:spPr>
      </p:pic>
      <p:sp>
        <p:nvSpPr>
          <p:cNvPr id="11" name="圆角矩形 10"/>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Rectangle 17">
            <a:extLst>
              <a:ext uri="{FF2B5EF4-FFF2-40B4-BE49-F238E27FC236}">
                <a16:creationId xmlns:a16="http://schemas.microsoft.com/office/drawing/2014/main" id="{B8BC1EFB-2BD3-4780-8D0A-10680DA4057B}"/>
              </a:ext>
            </a:extLst>
          </p:cNvPr>
          <p:cNvSpPr/>
          <p:nvPr/>
        </p:nvSpPr>
        <p:spPr>
          <a:xfrm>
            <a:off x="952500" y="2718483"/>
            <a:ext cx="4695253" cy="1323439"/>
          </a:xfrm>
          <a:prstGeom prst="rect">
            <a:avLst/>
          </a:prstGeom>
        </p:spPr>
        <p:txBody>
          <a:bodyPr wrap="square">
            <a:spAutoFit/>
          </a:bodyPr>
          <a:lstStyle/>
          <a:p>
            <a:pPr lvl="0"/>
            <a:r>
              <a:rPr lang="en-US" sz="80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THANKS</a:t>
            </a:r>
            <a:endParaRPr kumimoji="0" lang="en-US" sz="5400" b="0" i="0" u="none" strike="noStrike" kern="1200" cap="none" spc="0" normalizeH="0" baseline="0" noProof="0" dirty="0">
              <a:ln>
                <a:noFill/>
              </a:ln>
              <a:solidFill>
                <a:srgbClr val="1E3595"/>
              </a:solidFill>
              <a:effectLst/>
              <a:uLnTx/>
              <a:uFillTx/>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spTree>
    <p:extLst>
      <p:ext uri="{BB962C8B-B14F-4D97-AF65-F5344CB8AC3E}">
        <p14:creationId xmlns:p14="http://schemas.microsoft.com/office/powerpoint/2010/main" val="121224679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fill="hold"/>
                                        <p:tgtEl>
                                          <p:spTgt spid="71"/>
                                        </p:tgtEl>
                                        <p:attrNameLst>
                                          <p:attrName>ppt_x</p:attrName>
                                        </p:attrNameLst>
                                      </p:cBhvr>
                                      <p:tavLst>
                                        <p:tav tm="0">
                                          <p:val>
                                            <p:strVal val="0-#ppt_w/2"/>
                                          </p:val>
                                        </p:tav>
                                        <p:tav tm="100000">
                                          <p:val>
                                            <p:strVal val="#ppt_x"/>
                                          </p:val>
                                        </p:tav>
                                      </p:tavLst>
                                    </p:anim>
                                    <p:anim calcmode="lin" valueType="num">
                                      <p:cBhvr additive="base">
                                        <p:cTn id="8" dur="5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圆角 49">
            <a:extLst>
              <a:ext uri="{FF2B5EF4-FFF2-40B4-BE49-F238E27FC236}">
                <a16:creationId xmlns:a16="http://schemas.microsoft.com/office/drawing/2014/main" id="{F4A8DE0F-E33B-4261-BFCA-3F103C8AAA1E}"/>
              </a:ext>
            </a:extLst>
          </p:cNvPr>
          <p:cNvSpPr/>
          <p:nvPr/>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10">
            <a:extLst>
              <a:ext uri="{FF2B5EF4-FFF2-40B4-BE49-F238E27FC236}">
                <a16:creationId xmlns:a16="http://schemas.microsoft.com/office/drawing/2014/main" id="{E8875DAF-93D4-4FD7-B1A7-1B61BCF6AFA7}"/>
              </a:ext>
            </a:extLst>
          </p:cNvPr>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3"/>
          <p:cNvSpPr/>
          <p:nvPr/>
        </p:nvSpPr>
        <p:spPr>
          <a:xfrm>
            <a:off x="3426250" y="829705"/>
            <a:ext cx="5339501" cy="646331"/>
          </a:xfrm>
          <a:prstGeom prst="rect">
            <a:avLst/>
          </a:prstGeom>
        </p:spPr>
        <p:txBody>
          <a:bodyPr wrap="square">
            <a:spAutoFit/>
          </a:bodyPr>
          <a:lstStyle/>
          <a:p>
            <a:pPr lvl="0" algn="ctr"/>
            <a:r>
              <a:rPr lang="en-US" altLang="zh-CN" sz="3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CONTENTS</a:t>
            </a:r>
          </a:p>
        </p:txBody>
      </p:sp>
      <p:grpSp>
        <p:nvGrpSpPr>
          <p:cNvPr id="2" name="Group 1"/>
          <p:cNvGrpSpPr/>
          <p:nvPr/>
        </p:nvGrpSpPr>
        <p:grpSpPr>
          <a:xfrm>
            <a:off x="964216" y="2445283"/>
            <a:ext cx="2869227" cy="2396652"/>
            <a:chOff x="1045678" y="2859665"/>
            <a:chExt cx="2190637" cy="1984828"/>
          </a:xfrm>
        </p:grpSpPr>
        <p:sp>
          <p:nvSpPr>
            <p:cNvPr id="5" name="Rectangle: Rounded Corners 4"/>
            <p:cNvSpPr/>
            <p:nvPr/>
          </p:nvSpPr>
          <p:spPr>
            <a:xfrm>
              <a:off x="1045678" y="2859665"/>
              <a:ext cx="2190637" cy="1984828"/>
            </a:xfrm>
            <a:prstGeom prst="roundRect">
              <a:avLst>
                <a:gd name="adj" fmla="val 1588"/>
              </a:avLst>
            </a:prstGeom>
            <a:solidFill>
              <a:schemeClr val="bg1"/>
            </a:solidFill>
            <a:ln>
              <a:noFill/>
            </a:ln>
            <a:effectLst>
              <a:outerShdw blurRad="381000" dist="254000" dir="5400000" sx="90000" sy="90000" algn="t"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600" b="1" i="0" u="none" strike="noStrike" kern="1200" cap="none" spc="0" normalizeH="0" baseline="0" noProof="0" dirty="0">
                  <a:ln>
                    <a:noFill/>
                  </a:ln>
                  <a:solidFill>
                    <a:prstClr val="white">
                      <a:lumMod val="95000"/>
                      <a:alpha val="60000"/>
                    </a:prstClr>
                  </a:solidFill>
                  <a:effectLst/>
                  <a:uLnTx/>
                  <a:uFillTx/>
                  <a:latin typeface="Montserrat" panose="00000500000000000000" pitchFamily="50" charset="0"/>
                  <a:ea typeface="+mn-ea"/>
                  <a:cs typeface="+mn-cs"/>
                </a:rPr>
                <a:t>01</a:t>
              </a:r>
              <a:endParaRPr kumimoji="0" lang="id-ID" sz="9600" b="1" i="0" u="none" strike="noStrike" kern="1200" cap="none" spc="0" normalizeH="0" baseline="0" noProof="0" dirty="0">
                <a:ln>
                  <a:noFill/>
                </a:ln>
                <a:solidFill>
                  <a:prstClr val="white">
                    <a:lumMod val="95000"/>
                    <a:alpha val="60000"/>
                  </a:prstClr>
                </a:solidFill>
                <a:effectLst/>
                <a:uLnTx/>
                <a:uFillTx/>
                <a:latin typeface="Montserrat" panose="00000500000000000000" pitchFamily="50" charset="0"/>
                <a:ea typeface="+mn-ea"/>
                <a:cs typeface="+mn-cs"/>
              </a:endParaRPr>
            </a:p>
          </p:txBody>
        </p:sp>
        <p:grpSp>
          <p:nvGrpSpPr>
            <p:cNvPr id="39" name="Group 38"/>
            <p:cNvGrpSpPr/>
            <p:nvPr/>
          </p:nvGrpSpPr>
          <p:grpSpPr>
            <a:xfrm>
              <a:off x="2002843" y="3196265"/>
              <a:ext cx="276306" cy="402772"/>
              <a:chOff x="5429367" y="4908078"/>
              <a:chExt cx="319088" cy="465138"/>
            </a:xfrm>
            <a:solidFill>
              <a:schemeClr val="accent1"/>
            </a:solidFill>
          </p:grpSpPr>
          <p:sp>
            <p:nvSpPr>
              <p:cNvPr id="40" name="AutoShape 97"/>
              <p:cNvSpPr>
                <a:spLocks/>
              </p:cNvSpPr>
              <p:nvPr/>
            </p:nvSpPr>
            <p:spPr bwMode="auto">
              <a:xfrm>
                <a:off x="5429367" y="4908078"/>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solidFill>
                <a:srgbClr val="FFB806"/>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Gill Sans" charset="0"/>
                  <a:ea typeface="+mn-ea"/>
                  <a:cs typeface="+mn-cs"/>
                  <a:sym typeface="Gill Sans" charset="0"/>
                </a:endParaRPr>
              </a:p>
            </p:txBody>
          </p:sp>
          <p:sp>
            <p:nvSpPr>
              <p:cNvPr id="41" name="AutoShape 98"/>
              <p:cNvSpPr>
                <a:spLocks/>
              </p:cNvSpPr>
              <p:nvPr/>
            </p:nvSpPr>
            <p:spPr bwMode="auto">
              <a:xfrm>
                <a:off x="5559542" y="4951734"/>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Gill Sans" charset="0"/>
                  <a:ea typeface="+mn-ea"/>
                  <a:cs typeface="+mn-cs"/>
                  <a:sym typeface="Gill Sans" charset="0"/>
                </a:endParaRPr>
              </a:p>
            </p:txBody>
          </p:sp>
          <p:sp>
            <p:nvSpPr>
              <p:cNvPr id="42" name="AutoShape 99"/>
              <p:cNvSpPr>
                <a:spLocks/>
              </p:cNvSpPr>
              <p:nvPr/>
            </p:nvSpPr>
            <p:spPr bwMode="auto">
              <a:xfrm>
                <a:off x="5574623" y="5315272"/>
                <a:ext cx="285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Gill Sans" charset="0"/>
                  <a:ea typeface="+mn-ea"/>
                  <a:cs typeface="+mn-cs"/>
                  <a:sym typeface="Gill Sans" charset="0"/>
                </a:endParaRPr>
              </a:p>
            </p:txBody>
          </p:sp>
        </p:grpSp>
        <p:grpSp>
          <p:nvGrpSpPr>
            <p:cNvPr id="47" name="Group 46"/>
            <p:cNvGrpSpPr/>
            <p:nvPr/>
          </p:nvGrpSpPr>
          <p:grpSpPr>
            <a:xfrm>
              <a:off x="1116856" y="3706550"/>
              <a:ext cx="2119458" cy="947937"/>
              <a:chOff x="3751170" y="1398871"/>
              <a:chExt cx="2119458" cy="947937"/>
            </a:xfrm>
          </p:grpSpPr>
          <p:sp>
            <p:nvSpPr>
              <p:cNvPr id="48" name="Rectangle 47"/>
              <p:cNvSpPr/>
              <p:nvPr/>
            </p:nvSpPr>
            <p:spPr>
              <a:xfrm>
                <a:off x="4090972" y="1398871"/>
                <a:ext cx="1368678" cy="36639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lumMod val="65000"/>
                        <a:lumOff val="35000"/>
                      </a:prstClr>
                    </a:solidFill>
                    <a:effectLst/>
                    <a:uLnTx/>
                    <a:uFillTx/>
                    <a:latin typeface="Montserrat Light" panose="00000400000000000000" pitchFamily="50" charset="0"/>
                    <a:ea typeface="+mn-ea"/>
                    <a:cs typeface="Segoe UI" panose="020B0502040204020203" pitchFamily="34" charset="0"/>
                  </a:rPr>
                  <a:t>Part One</a:t>
                </a:r>
              </a:p>
            </p:txBody>
          </p:sp>
          <p:sp>
            <p:nvSpPr>
              <p:cNvPr id="49" name="Rectangle 48"/>
              <p:cNvSpPr/>
              <p:nvPr/>
            </p:nvSpPr>
            <p:spPr>
              <a:xfrm>
                <a:off x="3751170" y="1895705"/>
                <a:ext cx="2119458" cy="451103"/>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2700" b="1" i="0" u="none" strike="noStrike" kern="1200" cap="none" spc="0" normalizeH="0" baseline="0" noProof="0" dirty="0">
                    <a:ln>
                      <a:noFill/>
                    </a:ln>
                    <a:solidFill>
                      <a:srgbClr val="0070C0"/>
                    </a:solidFill>
                    <a:effectLst/>
                    <a:uLnTx/>
                    <a:uFillTx/>
                    <a:latin typeface="Segoe UI Light" panose="020B0502040204020203" pitchFamily="34" charset="0"/>
                    <a:ea typeface="+mn-ea"/>
                    <a:cs typeface="Segoe UI Light" panose="020B0502040204020203" pitchFamily="34" charset="0"/>
                  </a:rPr>
                  <a:t>VQA Background</a:t>
                </a:r>
                <a:endParaRPr kumimoji="0" lang="en-US" sz="2700" b="0" i="0" u="none" strike="noStrike" kern="1200" cap="none" spc="0" normalizeH="0" baseline="0" noProof="0" dirty="0">
                  <a:ln>
                    <a:noFill/>
                  </a:ln>
                  <a:solidFill>
                    <a:prstClr val="white">
                      <a:lumMod val="65000"/>
                    </a:prstClr>
                  </a:solidFill>
                  <a:effectLst/>
                  <a:uLnTx/>
                  <a:uFillTx/>
                  <a:latin typeface="Segoe UI Light" panose="020B0502040204020203" pitchFamily="34" charset="0"/>
                  <a:ea typeface="+mn-ea"/>
                  <a:cs typeface="Segoe UI Light" panose="020B0502040204020203" pitchFamily="34" charset="0"/>
                </a:endParaRPr>
              </a:p>
            </p:txBody>
          </p:sp>
        </p:grpSp>
      </p:grpSp>
      <p:grpSp>
        <p:nvGrpSpPr>
          <p:cNvPr id="9" name="Group 8"/>
          <p:cNvGrpSpPr/>
          <p:nvPr/>
        </p:nvGrpSpPr>
        <p:grpSpPr>
          <a:xfrm>
            <a:off x="4322668" y="2407300"/>
            <a:ext cx="3461121" cy="2396652"/>
            <a:chOff x="3457888" y="2859665"/>
            <a:chExt cx="2642544" cy="1984828"/>
          </a:xfrm>
        </p:grpSpPr>
        <p:sp>
          <p:nvSpPr>
            <p:cNvPr id="6" name="Rectangle: Rounded Corners 5"/>
            <p:cNvSpPr/>
            <p:nvPr/>
          </p:nvSpPr>
          <p:spPr>
            <a:xfrm>
              <a:off x="3719806" y="2859665"/>
              <a:ext cx="2190637" cy="1984828"/>
            </a:xfrm>
            <a:prstGeom prst="roundRect">
              <a:avLst>
                <a:gd name="adj" fmla="val 1588"/>
              </a:avLst>
            </a:prstGeom>
            <a:solidFill>
              <a:schemeClr val="bg1"/>
            </a:solidFill>
            <a:ln>
              <a:noFill/>
            </a:ln>
            <a:effectLst>
              <a:outerShdw blurRad="381000" dist="254000" dir="5400000" sx="90000" sy="90000" algn="t"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600" b="1" i="0" u="none" strike="noStrike" kern="1200" cap="none" spc="0" normalizeH="0" baseline="0" noProof="0" dirty="0">
                  <a:ln>
                    <a:noFill/>
                  </a:ln>
                  <a:solidFill>
                    <a:prstClr val="white">
                      <a:lumMod val="95000"/>
                      <a:alpha val="60000"/>
                    </a:prstClr>
                  </a:solidFill>
                  <a:effectLst/>
                  <a:uLnTx/>
                  <a:uFillTx/>
                  <a:latin typeface="Montserrat" panose="00000500000000000000" pitchFamily="50" charset="0"/>
                  <a:ea typeface="+mn-ea"/>
                  <a:cs typeface="+mn-cs"/>
                </a:rPr>
                <a:t>02</a:t>
              </a:r>
              <a:endParaRPr kumimoji="0" lang="id-ID" sz="9600" b="1" i="0" u="none" strike="noStrike" kern="1200" cap="none" spc="0" normalizeH="0" baseline="0" noProof="0" dirty="0">
                <a:ln>
                  <a:noFill/>
                </a:ln>
                <a:solidFill>
                  <a:prstClr val="white">
                    <a:lumMod val="95000"/>
                    <a:alpha val="60000"/>
                  </a:prstClr>
                </a:solidFill>
                <a:effectLst/>
                <a:uLnTx/>
                <a:uFillTx/>
                <a:latin typeface="Montserrat" panose="00000500000000000000" pitchFamily="50" charset="0"/>
                <a:ea typeface="+mn-ea"/>
                <a:cs typeface="+mn-cs"/>
              </a:endParaRPr>
            </a:p>
          </p:txBody>
        </p:sp>
        <p:grpSp>
          <p:nvGrpSpPr>
            <p:cNvPr id="30" name="Group 29"/>
            <p:cNvGrpSpPr/>
            <p:nvPr/>
          </p:nvGrpSpPr>
          <p:grpSpPr>
            <a:xfrm>
              <a:off x="4576623" y="3196265"/>
              <a:ext cx="402084" cy="402772"/>
              <a:chOff x="7275629" y="3973834"/>
              <a:chExt cx="464344" cy="465138"/>
            </a:xfrm>
            <a:solidFill>
              <a:schemeClr val="accent1"/>
            </a:solidFill>
          </p:grpSpPr>
          <p:sp>
            <p:nvSpPr>
              <p:cNvPr id="31" name="AutoShape 37"/>
              <p:cNvSpPr>
                <a:spLocks/>
              </p:cNvSpPr>
              <p:nvPr/>
            </p:nvSpPr>
            <p:spPr bwMode="auto">
              <a:xfrm>
                <a:off x="7275629" y="401749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rgbClr val="FFB806"/>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Gill Sans" charset="0"/>
                  <a:ea typeface="+mn-ea"/>
                  <a:cs typeface="+mn-cs"/>
                  <a:sym typeface="Gill Sans" charset="0"/>
                </a:endParaRPr>
              </a:p>
            </p:txBody>
          </p:sp>
          <p:sp>
            <p:nvSpPr>
              <p:cNvPr id="32" name="AutoShape 38"/>
              <p:cNvSpPr>
                <a:spLocks/>
              </p:cNvSpPr>
              <p:nvPr/>
            </p:nvSpPr>
            <p:spPr bwMode="auto">
              <a:xfrm>
                <a:off x="7478829" y="420640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Gill Sans" charset="0"/>
                  <a:ea typeface="+mn-ea"/>
                  <a:cs typeface="+mn-cs"/>
                  <a:sym typeface="Gill Sans" charset="0"/>
                </a:endParaRPr>
              </a:p>
            </p:txBody>
          </p:sp>
          <p:sp>
            <p:nvSpPr>
              <p:cNvPr id="33" name="AutoShape 39"/>
              <p:cNvSpPr>
                <a:spLocks/>
              </p:cNvSpPr>
              <p:nvPr/>
            </p:nvSpPr>
            <p:spPr bwMode="auto">
              <a:xfrm>
                <a:off x="7667742" y="397383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Gill Sans" charset="0"/>
                  <a:ea typeface="+mn-ea"/>
                  <a:cs typeface="+mn-cs"/>
                  <a:sym typeface="Gill Sans" charset="0"/>
                </a:endParaRPr>
              </a:p>
            </p:txBody>
          </p:sp>
          <p:sp>
            <p:nvSpPr>
              <p:cNvPr id="34" name="AutoShape 40"/>
              <p:cNvSpPr>
                <a:spLocks/>
              </p:cNvSpPr>
              <p:nvPr/>
            </p:nvSpPr>
            <p:spPr bwMode="auto">
              <a:xfrm>
                <a:off x="7391517" y="419211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Gill Sans" charset="0"/>
                  <a:ea typeface="+mn-ea"/>
                  <a:cs typeface="+mn-cs"/>
                  <a:sym typeface="Gill Sans" charset="0"/>
                </a:endParaRPr>
              </a:p>
            </p:txBody>
          </p:sp>
          <p:sp>
            <p:nvSpPr>
              <p:cNvPr id="35" name="AutoShape 41"/>
              <p:cNvSpPr>
                <a:spLocks/>
              </p:cNvSpPr>
              <p:nvPr/>
            </p:nvSpPr>
            <p:spPr bwMode="auto">
              <a:xfrm>
                <a:off x="7449460" y="429371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Gill Sans" charset="0"/>
                  <a:ea typeface="+mn-ea"/>
                  <a:cs typeface="+mn-cs"/>
                  <a:sym typeface="Gill Sans" charset="0"/>
                </a:endParaRPr>
              </a:p>
            </p:txBody>
          </p:sp>
          <p:sp>
            <p:nvSpPr>
              <p:cNvPr id="36" name="AutoShape 42"/>
              <p:cNvSpPr>
                <a:spLocks/>
              </p:cNvSpPr>
              <p:nvPr/>
            </p:nvSpPr>
            <p:spPr bwMode="auto">
              <a:xfrm>
                <a:off x="7682029" y="407543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Gill Sans" charset="0"/>
                  <a:ea typeface="+mn-ea"/>
                  <a:cs typeface="+mn-cs"/>
                  <a:sym typeface="Gill Sans" charset="0"/>
                </a:endParaRPr>
              </a:p>
            </p:txBody>
          </p:sp>
        </p:grpSp>
        <p:grpSp>
          <p:nvGrpSpPr>
            <p:cNvPr id="56" name="Group 55"/>
            <p:cNvGrpSpPr/>
            <p:nvPr/>
          </p:nvGrpSpPr>
          <p:grpSpPr>
            <a:xfrm>
              <a:off x="3457888" y="3706550"/>
              <a:ext cx="2642544" cy="988820"/>
              <a:chOff x="3455533" y="1398871"/>
              <a:chExt cx="2642544" cy="988820"/>
            </a:xfrm>
          </p:grpSpPr>
          <p:sp>
            <p:nvSpPr>
              <p:cNvPr id="57" name="Rectangle 56"/>
              <p:cNvSpPr/>
              <p:nvPr/>
            </p:nvSpPr>
            <p:spPr>
              <a:xfrm>
                <a:off x="4090972" y="1398871"/>
                <a:ext cx="1368678" cy="36639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lumMod val="65000"/>
                        <a:lumOff val="35000"/>
                      </a:prstClr>
                    </a:solidFill>
                    <a:effectLst/>
                    <a:uLnTx/>
                    <a:uFillTx/>
                    <a:latin typeface="Montserrat Light" panose="00000400000000000000" pitchFamily="50" charset="0"/>
                    <a:ea typeface="+mn-ea"/>
                    <a:cs typeface="Segoe UI" panose="020B0502040204020203" pitchFamily="34" charset="0"/>
                  </a:rPr>
                  <a:t>Part Two</a:t>
                </a:r>
              </a:p>
            </p:txBody>
          </p:sp>
          <p:sp>
            <p:nvSpPr>
              <p:cNvPr id="58" name="Rectangle 57"/>
              <p:cNvSpPr/>
              <p:nvPr/>
            </p:nvSpPr>
            <p:spPr>
              <a:xfrm>
                <a:off x="3455533" y="1936588"/>
                <a:ext cx="2642544" cy="451103"/>
              </a:xfrm>
              <a:prstGeom prst="rect">
                <a:avLst/>
              </a:prstGeom>
            </p:spPr>
            <p:txBody>
              <a:bodyPr wrap="square">
                <a:spAutoFit/>
              </a:bodyPr>
              <a:lstStyle/>
              <a:p>
                <a:pPr lvl="0" algn="ctr">
                  <a:lnSpc>
                    <a:spcPct val="120000"/>
                  </a:lnSpc>
                  <a:defRPr/>
                </a:pPr>
                <a:r>
                  <a:rPr lang="en-US" sz="2700" b="1" dirty="0">
                    <a:solidFill>
                      <a:srgbClr val="0070C0"/>
                    </a:solidFill>
                    <a:latin typeface="Segoe UI Light" panose="020B0502040204020203" pitchFamily="34" charset="0"/>
                    <a:cs typeface="Segoe UI Light" panose="020B0502040204020203" pitchFamily="34" charset="0"/>
                  </a:rPr>
                  <a:t>Related Techniques</a:t>
                </a:r>
                <a:endParaRPr kumimoji="0" lang="en-US" sz="2700" b="1" i="0" u="none" strike="noStrike" kern="1200" cap="none" spc="0" normalizeH="0" baseline="0" noProof="0" dirty="0">
                  <a:ln>
                    <a:noFill/>
                  </a:ln>
                  <a:solidFill>
                    <a:srgbClr val="0070C0"/>
                  </a:solidFill>
                  <a:effectLst/>
                  <a:uLnTx/>
                  <a:uFillTx/>
                  <a:latin typeface="Segoe UI Light" panose="020B0502040204020203" pitchFamily="34" charset="0"/>
                  <a:ea typeface="+mn-ea"/>
                  <a:cs typeface="Segoe UI Light" panose="020B0502040204020203" pitchFamily="34" charset="0"/>
                </a:endParaRPr>
              </a:p>
            </p:txBody>
          </p:sp>
        </p:grpSp>
      </p:grpSp>
      <p:grpSp>
        <p:nvGrpSpPr>
          <p:cNvPr id="62" name="Group 8">
            <a:extLst>
              <a:ext uri="{FF2B5EF4-FFF2-40B4-BE49-F238E27FC236}">
                <a16:creationId xmlns:a16="http://schemas.microsoft.com/office/drawing/2014/main" id="{7F578A1B-E631-4454-8154-D9AE9272D5C9}"/>
              </a:ext>
            </a:extLst>
          </p:cNvPr>
          <p:cNvGrpSpPr/>
          <p:nvPr/>
        </p:nvGrpSpPr>
        <p:grpSpPr>
          <a:xfrm>
            <a:off x="8298678" y="2407300"/>
            <a:ext cx="2869227" cy="2396652"/>
            <a:chOff x="3719806" y="2859665"/>
            <a:chExt cx="2190637" cy="1984828"/>
          </a:xfrm>
        </p:grpSpPr>
        <p:sp>
          <p:nvSpPr>
            <p:cNvPr id="63" name="Rectangle: Rounded Corners 5">
              <a:extLst>
                <a:ext uri="{FF2B5EF4-FFF2-40B4-BE49-F238E27FC236}">
                  <a16:creationId xmlns:a16="http://schemas.microsoft.com/office/drawing/2014/main" id="{A43C5853-301A-45A2-84CD-7030A678585E}"/>
                </a:ext>
              </a:extLst>
            </p:cNvPr>
            <p:cNvSpPr/>
            <p:nvPr/>
          </p:nvSpPr>
          <p:spPr>
            <a:xfrm>
              <a:off x="3719806" y="2859665"/>
              <a:ext cx="2190637" cy="1984828"/>
            </a:xfrm>
            <a:prstGeom prst="roundRect">
              <a:avLst>
                <a:gd name="adj" fmla="val 1588"/>
              </a:avLst>
            </a:prstGeom>
            <a:solidFill>
              <a:schemeClr val="bg1"/>
            </a:solidFill>
            <a:ln>
              <a:noFill/>
            </a:ln>
            <a:effectLst>
              <a:outerShdw blurRad="381000" dist="254000" dir="5400000" sx="90000" sy="90000" algn="t"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600" b="1" i="0" u="none" strike="noStrike" kern="1200" cap="none" spc="0" normalizeH="0" baseline="0" noProof="0" dirty="0">
                  <a:ln>
                    <a:noFill/>
                  </a:ln>
                  <a:solidFill>
                    <a:prstClr val="white">
                      <a:lumMod val="95000"/>
                      <a:alpha val="60000"/>
                    </a:prstClr>
                  </a:solidFill>
                  <a:effectLst/>
                  <a:uLnTx/>
                  <a:uFillTx/>
                  <a:latin typeface="Montserrat" panose="00000500000000000000" pitchFamily="50" charset="0"/>
                  <a:ea typeface="+mn-ea"/>
                  <a:cs typeface="+mn-cs"/>
                </a:rPr>
                <a:t>03</a:t>
              </a:r>
              <a:endParaRPr kumimoji="0" lang="id-ID" sz="9600" b="1" i="0" u="none" strike="noStrike" kern="1200" cap="none" spc="0" normalizeH="0" baseline="0" noProof="0" dirty="0">
                <a:ln>
                  <a:noFill/>
                </a:ln>
                <a:solidFill>
                  <a:prstClr val="white">
                    <a:lumMod val="95000"/>
                    <a:alpha val="60000"/>
                  </a:prstClr>
                </a:solidFill>
                <a:effectLst/>
                <a:uLnTx/>
                <a:uFillTx/>
                <a:latin typeface="Montserrat" panose="00000500000000000000" pitchFamily="50" charset="0"/>
                <a:ea typeface="+mn-ea"/>
                <a:cs typeface="+mn-cs"/>
              </a:endParaRPr>
            </a:p>
          </p:txBody>
        </p:sp>
        <p:grpSp>
          <p:nvGrpSpPr>
            <p:cNvPr id="65" name="Group 55">
              <a:extLst>
                <a:ext uri="{FF2B5EF4-FFF2-40B4-BE49-F238E27FC236}">
                  <a16:creationId xmlns:a16="http://schemas.microsoft.com/office/drawing/2014/main" id="{7281268C-64BB-4FA1-BF6D-0428FA7CDC03}"/>
                </a:ext>
              </a:extLst>
            </p:cNvPr>
            <p:cNvGrpSpPr/>
            <p:nvPr/>
          </p:nvGrpSpPr>
          <p:grpSpPr>
            <a:xfrm>
              <a:off x="3826126" y="3706550"/>
              <a:ext cx="1963073" cy="1028324"/>
              <a:chOff x="3823771" y="1398871"/>
              <a:chExt cx="1963073" cy="1028324"/>
            </a:xfrm>
          </p:grpSpPr>
          <p:sp>
            <p:nvSpPr>
              <p:cNvPr id="66" name="Rectangle 56">
                <a:extLst>
                  <a:ext uri="{FF2B5EF4-FFF2-40B4-BE49-F238E27FC236}">
                    <a16:creationId xmlns:a16="http://schemas.microsoft.com/office/drawing/2014/main" id="{21053F16-5258-45A4-9FCB-0BCB99C49322}"/>
                  </a:ext>
                </a:extLst>
              </p:cNvPr>
              <p:cNvSpPr/>
              <p:nvPr/>
            </p:nvSpPr>
            <p:spPr>
              <a:xfrm>
                <a:off x="4090972" y="1398871"/>
                <a:ext cx="1368678" cy="38233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lumMod val="65000"/>
                        <a:lumOff val="35000"/>
                      </a:prstClr>
                    </a:solidFill>
                    <a:effectLst/>
                    <a:uLnTx/>
                    <a:uFillTx/>
                    <a:latin typeface="Montserrat Light" panose="00000400000000000000" pitchFamily="50" charset="0"/>
                    <a:ea typeface="+mn-ea"/>
                    <a:cs typeface="Segoe UI" panose="020B0502040204020203" pitchFamily="34" charset="0"/>
                  </a:rPr>
                  <a:t>Part Three</a:t>
                </a:r>
              </a:p>
            </p:txBody>
          </p:sp>
          <p:sp>
            <p:nvSpPr>
              <p:cNvPr id="67" name="Rectangle 57">
                <a:extLst>
                  <a:ext uri="{FF2B5EF4-FFF2-40B4-BE49-F238E27FC236}">
                    <a16:creationId xmlns:a16="http://schemas.microsoft.com/office/drawing/2014/main" id="{9ABC2DDE-BFA1-4289-8A04-1EC78DDAD8DF}"/>
                  </a:ext>
                </a:extLst>
              </p:cNvPr>
              <p:cNvSpPr/>
              <p:nvPr/>
            </p:nvSpPr>
            <p:spPr>
              <a:xfrm>
                <a:off x="3823771" y="1976092"/>
                <a:ext cx="1963073" cy="451103"/>
              </a:xfrm>
              <a:prstGeom prst="rect">
                <a:avLst/>
              </a:prstGeom>
            </p:spPr>
            <p:txBody>
              <a:bodyPr wrap="square">
                <a:spAutoFit/>
              </a:bodyPr>
              <a:lstStyle/>
              <a:p>
                <a:pPr lvl="0" algn="ctr">
                  <a:lnSpc>
                    <a:spcPct val="120000"/>
                  </a:lnSpc>
                  <a:defRPr/>
                </a:pPr>
                <a:r>
                  <a:rPr lang="en-US" sz="2700" b="1" dirty="0">
                    <a:solidFill>
                      <a:srgbClr val="0070C0"/>
                    </a:solidFill>
                    <a:latin typeface="Segoe UI Light" panose="020B0502040204020203" pitchFamily="34" charset="0"/>
                    <a:cs typeface="Segoe UI Light" panose="020B0502040204020203" pitchFamily="34" charset="0"/>
                  </a:rPr>
                  <a:t>VQA Prospect</a:t>
                </a:r>
                <a:endParaRPr kumimoji="0" lang="en-US" sz="2700" b="1" i="0" u="none" strike="noStrike" kern="1200" cap="none" spc="0" normalizeH="0" baseline="0" noProof="0" dirty="0">
                  <a:ln>
                    <a:noFill/>
                  </a:ln>
                  <a:solidFill>
                    <a:srgbClr val="0070C0"/>
                  </a:solidFill>
                  <a:effectLst/>
                  <a:uLnTx/>
                  <a:uFillTx/>
                  <a:latin typeface="Segoe UI Light" panose="020B0502040204020203" pitchFamily="34" charset="0"/>
                  <a:ea typeface="+mn-ea"/>
                  <a:cs typeface="Segoe UI Light" panose="020B0502040204020203" pitchFamily="34" charset="0"/>
                </a:endParaRPr>
              </a:p>
            </p:txBody>
          </p:sp>
        </p:grpSp>
      </p:grpSp>
      <p:sp>
        <p:nvSpPr>
          <p:cNvPr id="74" name="AutoShape 30">
            <a:extLst>
              <a:ext uri="{FF2B5EF4-FFF2-40B4-BE49-F238E27FC236}">
                <a16:creationId xmlns:a16="http://schemas.microsoft.com/office/drawing/2014/main" id="{B053F507-DCF5-41B7-B0DA-0E10A660B3A4}"/>
              </a:ext>
            </a:extLst>
          </p:cNvPr>
          <p:cNvSpPr>
            <a:spLocks/>
          </p:cNvSpPr>
          <p:nvPr/>
        </p:nvSpPr>
        <p:spPr bwMode="auto">
          <a:xfrm>
            <a:off x="9554102" y="2791419"/>
            <a:ext cx="276992" cy="402772"/>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solidFill>
            <a:srgbClr val="FFB806"/>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Gill Sans" charset="0"/>
              <a:ea typeface="+mn-ea"/>
              <a:cs typeface="+mn-cs"/>
              <a:sym typeface="Gill Sans" charset="0"/>
            </a:endParaRPr>
          </a:p>
        </p:txBody>
      </p:sp>
    </p:spTree>
    <p:extLst>
      <p:ext uri="{BB962C8B-B14F-4D97-AF65-F5344CB8AC3E}">
        <p14:creationId xmlns:p14="http://schemas.microsoft.com/office/powerpoint/2010/main" val="309670742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2" decel="100000" fill="hold" nodeType="withEffect">
                                  <p:stCondLst>
                                    <p:cond delay="75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2" decel="100000" fill="hold" nodeType="withEffect">
                                  <p:stCondLst>
                                    <p:cond delay="10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750" fill="hold"/>
                                        <p:tgtEl>
                                          <p:spTgt spid="9"/>
                                        </p:tgtEl>
                                        <p:attrNameLst>
                                          <p:attrName>ppt_x</p:attrName>
                                        </p:attrNameLst>
                                      </p:cBhvr>
                                      <p:tavLst>
                                        <p:tav tm="0">
                                          <p:val>
                                            <p:strVal val="1+#ppt_w/2"/>
                                          </p:val>
                                        </p:tav>
                                        <p:tav tm="100000">
                                          <p:val>
                                            <p:strVal val="#ppt_x"/>
                                          </p:val>
                                        </p:tav>
                                      </p:tavLst>
                                    </p:anim>
                                    <p:anim calcmode="lin" valueType="num">
                                      <p:cBhvr additive="base">
                                        <p:cTn id="16" dur="7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1000"/>
                                  </p:stCondLst>
                                  <p:childTnLst>
                                    <p:set>
                                      <p:cBhvr>
                                        <p:cTn id="18" dur="1" fill="hold">
                                          <p:stCondLst>
                                            <p:cond delay="0"/>
                                          </p:stCondLst>
                                        </p:cTn>
                                        <p:tgtEl>
                                          <p:spTgt spid="62"/>
                                        </p:tgtEl>
                                        <p:attrNameLst>
                                          <p:attrName>style.visibility</p:attrName>
                                        </p:attrNameLst>
                                      </p:cBhvr>
                                      <p:to>
                                        <p:strVal val="visible"/>
                                      </p:to>
                                    </p:set>
                                    <p:anim calcmode="lin" valueType="num">
                                      <p:cBhvr additive="base">
                                        <p:cTn id="19" dur="750" fill="hold"/>
                                        <p:tgtEl>
                                          <p:spTgt spid="62"/>
                                        </p:tgtEl>
                                        <p:attrNameLst>
                                          <p:attrName>ppt_x</p:attrName>
                                        </p:attrNameLst>
                                      </p:cBhvr>
                                      <p:tavLst>
                                        <p:tav tm="0">
                                          <p:val>
                                            <p:strVal val="1+#ppt_w/2"/>
                                          </p:val>
                                        </p:tav>
                                        <p:tav tm="100000">
                                          <p:val>
                                            <p:strVal val="#ppt_x"/>
                                          </p:val>
                                        </p:tav>
                                      </p:tavLst>
                                    </p:anim>
                                    <p:anim calcmode="lin" valueType="num">
                                      <p:cBhvr additive="base">
                                        <p:cTn id="20" dur="750" fill="hold"/>
                                        <p:tgtEl>
                                          <p:spTgt spid="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2C0BBB46-384D-4750-A186-45832DCD2742}"/>
              </a:ext>
            </a:extLst>
          </p:cNvPr>
          <p:cNvSpPr/>
          <p:nvPr/>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582092" y="893814"/>
            <a:ext cx="6982047" cy="6315061"/>
          </a:xfrm>
          <a:prstGeom prst="rect">
            <a:avLst/>
          </a:prstGeom>
        </p:spPr>
      </p:pic>
      <p:sp>
        <p:nvSpPr>
          <p:cNvPr id="3" name="圆角矩形 2"/>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 Placeholder 4">
            <a:extLst>
              <a:ext uri="{FF2B5EF4-FFF2-40B4-BE49-F238E27FC236}">
                <a16:creationId xmlns:a16="http://schemas.microsoft.com/office/drawing/2014/main" id="{0E55F088-0301-4D7C-B921-22D4F9701284}"/>
              </a:ext>
            </a:extLst>
          </p:cNvPr>
          <p:cNvSpPr txBox="1">
            <a:spLocks/>
          </p:cNvSpPr>
          <p:nvPr/>
        </p:nvSpPr>
        <p:spPr>
          <a:xfrm flipH="1">
            <a:off x="886839" y="3430767"/>
            <a:ext cx="4416524" cy="9109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14000"/>
              </a:lnSpc>
              <a:spcBef>
                <a:spcPts val="1000"/>
              </a:spcBef>
              <a:spcAft>
                <a:spcPts val="0"/>
              </a:spcAft>
              <a:buClrTx/>
              <a:buSzTx/>
              <a:buFont typeface="Arial" panose="020B0604020202020204" pitchFamily="34" charset="0"/>
              <a:buNone/>
              <a:tabLst/>
              <a:defRPr/>
            </a:pPr>
            <a:r>
              <a:rPr kumimoji="0" lang="en-US" sz="3600" b="1"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Background</a:t>
            </a:r>
            <a:r>
              <a:rPr kumimoji="0" lang="en-US" sz="3600" b="1" i="0" u="none" strike="noStrike" kern="1200" cap="none" spc="0" normalizeH="0" noProof="0" dirty="0">
                <a:ln>
                  <a:noFill/>
                </a:ln>
                <a:solidFill>
                  <a:srgbClr val="0070C0"/>
                </a:solidFill>
                <a:effectLst/>
                <a:uLnTx/>
                <a:uFillTx/>
                <a:latin typeface="Times New Roman" panose="02020603050405020304" pitchFamily="18" charset="0"/>
                <a:cs typeface="Times New Roman" panose="02020603050405020304" pitchFamily="18" charset="0"/>
              </a:rPr>
              <a:t> to </a:t>
            </a:r>
            <a:r>
              <a:rPr lang="en-US" sz="3600" b="1" dirty="0">
                <a:solidFill>
                  <a:srgbClr val="0070C0"/>
                </a:solidFill>
                <a:latin typeface="Times New Roman" panose="02020603050405020304" pitchFamily="18" charset="0"/>
                <a:cs typeface="Times New Roman" panose="02020603050405020304" pitchFamily="18" charset="0"/>
              </a:rPr>
              <a:t>VQA</a:t>
            </a:r>
            <a:endParaRPr kumimoji="0" lang="en-US" sz="3600" b="1"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endParaRPr>
          </a:p>
        </p:txBody>
      </p:sp>
      <p:sp>
        <p:nvSpPr>
          <p:cNvPr id="63" name="Rectangle 17">
            <a:extLst>
              <a:ext uri="{FF2B5EF4-FFF2-40B4-BE49-F238E27FC236}">
                <a16:creationId xmlns:a16="http://schemas.microsoft.com/office/drawing/2014/main" id="{6CD39B92-D268-4B53-9E24-E3A86809C391}"/>
              </a:ext>
            </a:extLst>
          </p:cNvPr>
          <p:cNvSpPr/>
          <p:nvPr/>
        </p:nvSpPr>
        <p:spPr>
          <a:xfrm>
            <a:off x="886839" y="2150818"/>
            <a:ext cx="4695253" cy="1107996"/>
          </a:xfrm>
          <a:prstGeom prst="rect">
            <a:avLst/>
          </a:prstGeom>
        </p:spPr>
        <p:txBody>
          <a:bodyPr wrap="square">
            <a:spAutoFit/>
          </a:bodyPr>
          <a:lstStyle/>
          <a:p>
            <a:pPr lvl="0"/>
            <a:r>
              <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PART ONE</a:t>
            </a:r>
            <a:endParaRPr kumimoji="0" lang="en-US" sz="4400" b="0" i="0" u="none" strike="noStrike" kern="1200" cap="none" spc="0" normalizeH="0" baseline="0" noProof="0" dirty="0">
              <a:ln>
                <a:noFill/>
              </a:ln>
              <a:solidFill>
                <a:srgbClr val="1E3595"/>
              </a:solidFill>
              <a:effectLst/>
              <a:uLnTx/>
              <a:uFillTx/>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spTree>
    <p:extLst>
      <p:ext uri="{BB962C8B-B14F-4D97-AF65-F5344CB8AC3E}">
        <p14:creationId xmlns:p14="http://schemas.microsoft.com/office/powerpoint/2010/main" val="220834992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50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500" fill="hold"/>
                                        <p:tgtEl>
                                          <p:spTgt spid="62"/>
                                        </p:tgtEl>
                                        <p:attrNameLst>
                                          <p:attrName>ppt_x</p:attrName>
                                        </p:attrNameLst>
                                      </p:cBhvr>
                                      <p:tavLst>
                                        <p:tav tm="0">
                                          <p:val>
                                            <p:strVal val="0-#ppt_w/2"/>
                                          </p:val>
                                        </p:tav>
                                        <p:tav tm="100000">
                                          <p:val>
                                            <p:strVal val="#ppt_x"/>
                                          </p:val>
                                        </p:tav>
                                      </p:tavLst>
                                    </p:anim>
                                    <p:anim calcmode="lin" valueType="num">
                                      <p:cBhvr additive="base">
                                        <p:cTn id="12" dur="500" fill="hold"/>
                                        <p:tgtEl>
                                          <p:spTgt spid="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2C0BBB46-384D-4750-A186-45832DCD2742}"/>
              </a:ext>
            </a:extLst>
          </p:cNvPr>
          <p:cNvSpPr/>
          <p:nvPr/>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sp>
        <p:nvSpPr>
          <p:cNvPr id="3" name="圆角矩形 2"/>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6E0A44BA-B66E-4970-A4CE-64DAFE3A81A7}"/>
              </a:ext>
            </a:extLst>
          </p:cNvPr>
          <p:cNvSpPr txBox="1"/>
          <p:nvPr/>
        </p:nvSpPr>
        <p:spPr>
          <a:xfrm>
            <a:off x="3467819" y="512562"/>
            <a:ext cx="5417389" cy="769441"/>
          </a:xfrm>
          <a:prstGeom prst="rect">
            <a:avLst/>
          </a:prstGeom>
          <a:noFill/>
        </p:spPr>
        <p:txBody>
          <a:bodyPr wrap="square" rtlCol="0">
            <a:spAutoFit/>
          </a:bodyPr>
          <a:lstStyle/>
          <a:p>
            <a:pPr algn="ctr"/>
            <a:r>
              <a:rPr lang="en-US" altLang="zh-CN" sz="4400" dirty="0"/>
              <a:t>What is VQA?</a:t>
            </a:r>
            <a:r>
              <a:rPr lang="en-US" altLang="zh-CN" sz="4000" dirty="0"/>
              <a:t> </a:t>
            </a:r>
            <a:endParaRPr lang="zh-CN" altLang="en-US" sz="4000" dirty="0"/>
          </a:p>
        </p:txBody>
      </p:sp>
      <p:sp>
        <p:nvSpPr>
          <p:cNvPr id="51" name="文本框 50">
            <a:extLst>
              <a:ext uri="{FF2B5EF4-FFF2-40B4-BE49-F238E27FC236}">
                <a16:creationId xmlns:a16="http://schemas.microsoft.com/office/drawing/2014/main" id="{D9863F15-A0F6-43C1-B1CC-FFF904EC6595}"/>
              </a:ext>
            </a:extLst>
          </p:cNvPr>
          <p:cNvSpPr txBox="1"/>
          <p:nvPr/>
        </p:nvSpPr>
        <p:spPr>
          <a:xfrm>
            <a:off x="1104181" y="1659827"/>
            <a:ext cx="10110159" cy="523220"/>
          </a:xfrm>
          <a:prstGeom prst="rect">
            <a:avLst/>
          </a:prstGeom>
          <a:noFill/>
        </p:spPr>
        <p:txBody>
          <a:bodyPr wrap="square" rtlCol="0">
            <a:spAutoFit/>
          </a:bodyPr>
          <a:lstStyle/>
          <a:p>
            <a:endParaRPr lang="zh-CN" altLang="en-US" sz="2800" dirty="0"/>
          </a:p>
        </p:txBody>
      </p:sp>
      <p:sp>
        <p:nvSpPr>
          <p:cNvPr id="52" name="文本框 51">
            <a:extLst>
              <a:ext uri="{FF2B5EF4-FFF2-40B4-BE49-F238E27FC236}">
                <a16:creationId xmlns:a16="http://schemas.microsoft.com/office/drawing/2014/main" id="{6ED71927-751E-476F-ACA7-8B92EB9BDA68}"/>
              </a:ext>
            </a:extLst>
          </p:cNvPr>
          <p:cNvSpPr txBox="1"/>
          <p:nvPr/>
        </p:nvSpPr>
        <p:spPr>
          <a:xfrm>
            <a:off x="1120318" y="1800254"/>
            <a:ext cx="5056195" cy="2092881"/>
          </a:xfrm>
          <a:prstGeom prst="rect">
            <a:avLst/>
          </a:prstGeom>
          <a:noFill/>
        </p:spPr>
        <p:txBody>
          <a:bodyPr wrap="square" rtlCol="0">
            <a:spAutoFit/>
          </a:bodyPr>
          <a:lstStyle/>
          <a:p>
            <a:r>
              <a:rPr lang="en-US" altLang="zh-CN" sz="2600" dirty="0"/>
              <a:t>Visual Question Answering (VQA) is a challenging task that has received increasing attention from both the </a:t>
            </a:r>
            <a:r>
              <a:rPr lang="en-US" altLang="zh-CN" sz="2600" b="1" dirty="0"/>
              <a:t>computer vision </a:t>
            </a:r>
            <a:r>
              <a:rPr lang="en-US" altLang="zh-CN" sz="2600" dirty="0"/>
              <a:t>and the </a:t>
            </a:r>
            <a:r>
              <a:rPr lang="en-US" altLang="zh-CN" sz="2600" b="1" dirty="0"/>
              <a:t>natural language processing</a:t>
            </a:r>
            <a:r>
              <a:rPr lang="en-US" altLang="zh-CN" sz="2600" dirty="0"/>
              <a:t> communities.</a:t>
            </a:r>
          </a:p>
        </p:txBody>
      </p:sp>
      <p:pic>
        <p:nvPicPr>
          <p:cNvPr id="6" name="图片 5">
            <a:extLst>
              <a:ext uri="{FF2B5EF4-FFF2-40B4-BE49-F238E27FC236}">
                <a16:creationId xmlns:a16="http://schemas.microsoft.com/office/drawing/2014/main" id="{7F536A78-C93B-4665-8A4C-3113247B801E}"/>
              </a:ext>
            </a:extLst>
          </p:cNvPr>
          <p:cNvPicPr>
            <a:picLocks noChangeAspect="1"/>
          </p:cNvPicPr>
          <p:nvPr/>
        </p:nvPicPr>
        <p:blipFill>
          <a:blip r:embed="rId3"/>
          <a:stretch>
            <a:fillRect/>
          </a:stretch>
        </p:blipFill>
        <p:spPr>
          <a:xfrm>
            <a:off x="6741277" y="1530356"/>
            <a:ext cx="4118680" cy="4725558"/>
          </a:xfrm>
          <a:prstGeom prst="rect">
            <a:avLst/>
          </a:prstGeom>
        </p:spPr>
      </p:pic>
      <p:sp>
        <p:nvSpPr>
          <p:cNvPr id="9" name="文本框 8">
            <a:extLst>
              <a:ext uri="{FF2B5EF4-FFF2-40B4-BE49-F238E27FC236}">
                <a16:creationId xmlns:a16="http://schemas.microsoft.com/office/drawing/2014/main" id="{46DFB0A2-0C8B-49CC-ABD3-3157164A763F}"/>
              </a:ext>
            </a:extLst>
          </p:cNvPr>
          <p:cNvSpPr txBox="1"/>
          <p:nvPr/>
        </p:nvSpPr>
        <p:spPr>
          <a:xfrm>
            <a:off x="769202" y="4202388"/>
            <a:ext cx="5758425" cy="1692771"/>
          </a:xfrm>
          <a:prstGeom prst="rect">
            <a:avLst/>
          </a:prstGeom>
          <a:noFill/>
        </p:spPr>
        <p:txBody>
          <a:bodyPr wrap="square" rtlCol="0">
            <a:spAutoFit/>
          </a:bodyPr>
          <a:lstStyle/>
          <a:p>
            <a:r>
              <a:rPr lang="en-US" altLang="zh-CN" sz="2600" dirty="0"/>
              <a:t>Given an image and a question in natural language, it requires reasoning over visual elements of the image and general knowledge to </a:t>
            </a:r>
            <a:r>
              <a:rPr lang="en-US" altLang="zh-CN" sz="2600" b="1" dirty="0"/>
              <a:t>infer</a:t>
            </a:r>
            <a:r>
              <a:rPr lang="en-US" altLang="zh-CN" sz="2600" dirty="0"/>
              <a:t> the correct answer.</a:t>
            </a:r>
            <a:endParaRPr lang="zh-CN" altLang="en-US" sz="2600" dirty="0"/>
          </a:p>
        </p:txBody>
      </p:sp>
    </p:spTree>
    <p:extLst>
      <p:ext uri="{BB962C8B-B14F-4D97-AF65-F5344CB8AC3E}">
        <p14:creationId xmlns:p14="http://schemas.microsoft.com/office/powerpoint/2010/main" val="190492239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394EB860-2830-4D19-BF84-5147EF06D744}"/>
              </a:ext>
            </a:extLst>
          </p:cNvPr>
          <p:cNvSpPr/>
          <p:nvPr/>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圆角矩形 8"/>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E8E9D0EC-90B9-4415-8707-1D2A2B234883}"/>
              </a:ext>
            </a:extLst>
          </p:cNvPr>
          <p:cNvSpPr txBox="1"/>
          <p:nvPr/>
        </p:nvSpPr>
        <p:spPr>
          <a:xfrm>
            <a:off x="2619406" y="479664"/>
            <a:ext cx="5417389" cy="769441"/>
          </a:xfrm>
          <a:prstGeom prst="rect">
            <a:avLst/>
          </a:prstGeom>
          <a:noFill/>
        </p:spPr>
        <p:txBody>
          <a:bodyPr wrap="square" rtlCol="0">
            <a:spAutoFit/>
          </a:bodyPr>
          <a:lstStyle/>
          <a:p>
            <a:pPr algn="ctr"/>
            <a:r>
              <a:rPr lang="en-US" altLang="zh-CN" sz="4400" dirty="0"/>
              <a:t>Value</a:t>
            </a:r>
            <a:endParaRPr lang="zh-CN" altLang="en-US" sz="4000" dirty="0"/>
          </a:p>
        </p:txBody>
      </p:sp>
      <p:pic>
        <p:nvPicPr>
          <p:cNvPr id="2" name="图片 1">
            <a:extLst>
              <a:ext uri="{FF2B5EF4-FFF2-40B4-BE49-F238E27FC236}">
                <a16:creationId xmlns:a16="http://schemas.microsoft.com/office/drawing/2014/main" id="{BF62B394-9FCB-475C-B0C5-458AA997776B}"/>
              </a:ext>
            </a:extLst>
          </p:cNvPr>
          <p:cNvPicPr>
            <a:picLocks noChangeAspect="1"/>
          </p:cNvPicPr>
          <p:nvPr/>
        </p:nvPicPr>
        <p:blipFill>
          <a:blip r:embed="rId3"/>
          <a:stretch>
            <a:fillRect/>
          </a:stretch>
        </p:blipFill>
        <p:spPr>
          <a:xfrm>
            <a:off x="801949" y="1982481"/>
            <a:ext cx="2987136" cy="3716818"/>
          </a:xfrm>
          <a:prstGeom prst="rect">
            <a:avLst/>
          </a:prstGeom>
        </p:spPr>
      </p:pic>
      <p:sp>
        <p:nvSpPr>
          <p:cNvPr id="8" name="文本框 7">
            <a:extLst>
              <a:ext uri="{FF2B5EF4-FFF2-40B4-BE49-F238E27FC236}">
                <a16:creationId xmlns:a16="http://schemas.microsoft.com/office/drawing/2014/main" id="{6A55C3A0-7A43-4D9E-B0BB-DBFB5CFE0C28}"/>
              </a:ext>
            </a:extLst>
          </p:cNvPr>
          <p:cNvSpPr txBox="1"/>
          <p:nvPr/>
        </p:nvSpPr>
        <p:spPr>
          <a:xfrm>
            <a:off x="4108114" y="2555525"/>
            <a:ext cx="7524737" cy="2092881"/>
          </a:xfrm>
          <a:prstGeom prst="rect">
            <a:avLst/>
          </a:prstGeom>
          <a:noFill/>
        </p:spPr>
        <p:txBody>
          <a:bodyPr wrap="square" rtlCol="0">
            <a:spAutoFit/>
          </a:bodyPr>
          <a:lstStyle/>
          <a:p>
            <a:r>
              <a:rPr lang="en-US" altLang="zh-CN" sz="2600" dirty="0"/>
              <a:t>VQA constitutes a truly AI-complete task, as it requires multimodal knowledge beyond a single subdomain.</a:t>
            </a:r>
          </a:p>
          <a:p>
            <a:r>
              <a:rPr lang="en-US" altLang="zh-CN" sz="2600" dirty="0"/>
              <a:t>It provides a proxy to evaluate our progress towards</a:t>
            </a:r>
          </a:p>
          <a:p>
            <a:r>
              <a:rPr lang="en-US" altLang="zh-CN" sz="2600" b="1" dirty="0"/>
              <a:t>AI systems </a:t>
            </a:r>
            <a:r>
              <a:rPr lang="en-US" altLang="zh-CN" sz="2600" dirty="0"/>
              <a:t>capable of </a:t>
            </a:r>
            <a:r>
              <a:rPr lang="en-US" altLang="zh-CN" sz="2600" b="1" dirty="0"/>
              <a:t>advanced reasoning </a:t>
            </a:r>
            <a:r>
              <a:rPr lang="en-US" altLang="zh-CN" sz="2600" dirty="0"/>
              <a:t>combined</a:t>
            </a:r>
          </a:p>
          <a:p>
            <a:r>
              <a:rPr lang="en-US" altLang="zh-CN" sz="2600" dirty="0"/>
              <a:t>with deep language and image understanding.</a:t>
            </a:r>
          </a:p>
        </p:txBody>
      </p:sp>
    </p:spTree>
    <p:extLst>
      <p:ext uri="{BB962C8B-B14F-4D97-AF65-F5344CB8AC3E}">
        <p14:creationId xmlns:p14="http://schemas.microsoft.com/office/powerpoint/2010/main" val="346070798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2C0BBB46-384D-4750-A186-45832DCD2742}"/>
              </a:ext>
            </a:extLst>
          </p:cNvPr>
          <p:cNvSpPr/>
          <p:nvPr/>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582092" y="893814"/>
            <a:ext cx="6982047" cy="6315061"/>
          </a:xfrm>
          <a:prstGeom prst="rect">
            <a:avLst/>
          </a:prstGeom>
        </p:spPr>
      </p:pic>
      <p:sp>
        <p:nvSpPr>
          <p:cNvPr id="3" name="圆角矩形 2"/>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 Placeholder 4">
            <a:extLst>
              <a:ext uri="{FF2B5EF4-FFF2-40B4-BE49-F238E27FC236}">
                <a16:creationId xmlns:a16="http://schemas.microsoft.com/office/drawing/2014/main" id="{0E55F088-0301-4D7C-B921-22D4F9701284}"/>
              </a:ext>
            </a:extLst>
          </p:cNvPr>
          <p:cNvSpPr txBox="1">
            <a:spLocks/>
          </p:cNvSpPr>
          <p:nvPr/>
        </p:nvSpPr>
        <p:spPr>
          <a:xfrm flipH="1">
            <a:off x="1026204" y="3416299"/>
            <a:ext cx="4416524" cy="9109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14000"/>
              </a:lnSpc>
              <a:buNone/>
              <a:defRPr/>
            </a:pPr>
            <a:r>
              <a:rPr lang="en-US" altLang="zh-CN" sz="3600" b="1" dirty="0">
                <a:solidFill>
                  <a:srgbClr val="0070C0"/>
                </a:solidFill>
                <a:latin typeface="Times New Roman" panose="02020603050405020304" pitchFamily="18" charset="0"/>
                <a:cs typeface="Times New Roman" panose="02020603050405020304" pitchFamily="18" charset="0"/>
              </a:rPr>
              <a:t>Related Techniques</a:t>
            </a:r>
          </a:p>
        </p:txBody>
      </p:sp>
      <p:sp>
        <p:nvSpPr>
          <p:cNvPr id="63" name="Rectangle 17">
            <a:extLst>
              <a:ext uri="{FF2B5EF4-FFF2-40B4-BE49-F238E27FC236}">
                <a16:creationId xmlns:a16="http://schemas.microsoft.com/office/drawing/2014/main" id="{6CD39B92-D268-4B53-9E24-E3A86809C391}"/>
              </a:ext>
            </a:extLst>
          </p:cNvPr>
          <p:cNvSpPr/>
          <p:nvPr/>
        </p:nvSpPr>
        <p:spPr>
          <a:xfrm>
            <a:off x="886839" y="2150818"/>
            <a:ext cx="4695253" cy="1107996"/>
          </a:xfrm>
          <a:prstGeom prst="rect">
            <a:avLst/>
          </a:prstGeom>
        </p:spPr>
        <p:txBody>
          <a:bodyPr wrap="square">
            <a:spAutoFit/>
          </a:bodyPr>
          <a:lstStyle/>
          <a:p>
            <a:pPr lvl="0"/>
            <a:r>
              <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PART TWO</a:t>
            </a:r>
            <a:endParaRPr kumimoji="0" lang="en-US" sz="4400" b="0" i="0" u="none" strike="noStrike" kern="1200" cap="none" spc="0" normalizeH="0" baseline="0" noProof="0" dirty="0">
              <a:ln>
                <a:noFill/>
              </a:ln>
              <a:solidFill>
                <a:srgbClr val="1E3595"/>
              </a:solidFill>
              <a:effectLst/>
              <a:uLnTx/>
              <a:uFillTx/>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spTree>
    <p:extLst>
      <p:ext uri="{BB962C8B-B14F-4D97-AF65-F5344CB8AC3E}">
        <p14:creationId xmlns:p14="http://schemas.microsoft.com/office/powerpoint/2010/main" val="176597274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50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500" fill="hold"/>
                                        <p:tgtEl>
                                          <p:spTgt spid="62"/>
                                        </p:tgtEl>
                                        <p:attrNameLst>
                                          <p:attrName>ppt_x</p:attrName>
                                        </p:attrNameLst>
                                      </p:cBhvr>
                                      <p:tavLst>
                                        <p:tav tm="0">
                                          <p:val>
                                            <p:strVal val="0-#ppt_w/2"/>
                                          </p:val>
                                        </p:tav>
                                        <p:tav tm="100000">
                                          <p:val>
                                            <p:strVal val="#ppt_x"/>
                                          </p:val>
                                        </p:tav>
                                      </p:tavLst>
                                    </p:anim>
                                    <p:anim calcmode="lin" valueType="num">
                                      <p:cBhvr additive="base">
                                        <p:cTn id="12" dur="500" fill="hold"/>
                                        <p:tgtEl>
                                          <p:spTgt spid="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394EB860-2830-4D19-BF84-5147EF06D744}"/>
              </a:ext>
            </a:extLst>
          </p:cNvPr>
          <p:cNvSpPr/>
          <p:nvPr/>
        </p:nvSpPr>
        <p:spPr>
          <a:xfrm>
            <a:off x="221409" y="125568"/>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圆角矩形 8"/>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E8E9D0EC-90B9-4415-8707-1D2A2B234883}"/>
              </a:ext>
            </a:extLst>
          </p:cNvPr>
          <p:cNvSpPr txBox="1"/>
          <p:nvPr/>
        </p:nvSpPr>
        <p:spPr>
          <a:xfrm>
            <a:off x="1847850" y="512562"/>
            <a:ext cx="7890954" cy="769441"/>
          </a:xfrm>
          <a:prstGeom prst="rect">
            <a:avLst/>
          </a:prstGeom>
          <a:noFill/>
        </p:spPr>
        <p:txBody>
          <a:bodyPr wrap="square" rtlCol="0">
            <a:spAutoFit/>
          </a:bodyPr>
          <a:lstStyle/>
          <a:p>
            <a:pPr algn="ctr"/>
            <a:r>
              <a:rPr lang="en-US" altLang="zh-CN" sz="4400"/>
              <a:t>2.1 Joint embedding approaches</a:t>
            </a:r>
            <a:endParaRPr lang="en-US" altLang="zh-CN" sz="4400" dirty="0"/>
          </a:p>
        </p:txBody>
      </p:sp>
      <p:sp>
        <p:nvSpPr>
          <p:cNvPr id="8" name="文本框 7">
            <a:extLst>
              <a:ext uri="{FF2B5EF4-FFF2-40B4-BE49-F238E27FC236}">
                <a16:creationId xmlns:a16="http://schemas.microsoft.com/office/drawing/2014/main" id="{6A55C3A0-7A43-4D9E-B0BB-DBFB5CFE0C28}"/>
              </a:ext>
            </a:extLst>
          </p:cNvPr>
          <p:cNvSpPr txBox="1"/>
          <p:nvPr/>
        </p:nvSpPr>
        <p:spPr>
          <a:xfrm>
            <a:off x="6581775" y="1268606"/>
            <a:ext cx="5438829" cy="3108543"/>
          </a:xfrm>
          <a:prstGeom prst="rect">
            <a:avLst/>
          </a:prstGeom>
          <a:noFill/>
        </p:spPr>
        <p:txBody>
          <a:bodyPr wrap="square" rtlCol="0">
            <a:spAutoFit/>
          </a:bodyPr>
          <a:lstStyle/>
          <a:p>
            <a:r>
              <a:rPr lang="en-US" altLang="zh-CN" sz="2600" b="1" dirty="0"/>
              <a:t>Motivation</a:t>
            </a:r>
            <a:r>
              <a:rPr lang="en-US" altLang="zh-CN" sz="2600" dirty="0"/>
              <a:t>: </a:t>
            </a:r>
            <a:r>
              <a:rPr lang="en-US" altLang="zh-CN" sz="2800" dirty="0"/>
              <a:t>Let the model to learn representations in a common feature space. A representation in a common space allows learning interactions and performing inference over the question and the image contents</a:t>
            </a:r>
          </a:p>
        </p:txBody>
      </p:sp>
      <p:sp>
        <p:nvSpPr>
          <p:cNvPr id="10" name="文本框 9">
            <a:extLst>
              <a:ext uri="{FF2B5EF4-FFF2-40B4-BE49-F238E27FC236}">
                <a16:creationId xmlns:a16="http://schemas.microsoft.com/office/drawing/2014/main" id="{A563BCC5-7DF2-4F00-A0B5-80FDD87C3621}"/>
              </a:ext>
            </a:extLst>
          </p:cNvPr>
          <p:cNvSpPr txBox="1"/>
          <p:nvPr/>
        </p:nvSpPr>
        <p:spPr>
          <a:xfrm>
            <a:off x="1274771" y="3612766"/>
            <a:ext cx="4094767" cy="338554"/>
          </a:xfrm>
          <a:prstGeom prst="rect">
            <a:avLst/>
          </a:prstGeom>
          <a:noFill/>
        </p:spPr>
        <p:txBody>
          <a:bodyPr wrap="square" rtlCol="0">
            <a:spAutoFit/>
          </a:bodyPr>
          <a:lstStyle/>
          <a:p>
            <a:r>
              <a:rPr lang="en-US" altLang="zh-CN" sz="1600" b="1"/>
              <a:t>Figure 1</a:t>
            </a:r>
            <a:r>
              <a:rPr lang="en-US" altLang="zh-CN" sz="1600"/>
              <a:t>: features produced by CNN and RNN</a:t>
            </a:r>
            <a:endParaRPr lang="en-US" altLang="zh-CN"/>
          </a:p>
        </p:txBody>
      </p:sp>
      <p:sp>
        <p:nvSpPr>
          <p:cNvPr id="11" name="文本框 10">
            <a:extLst>
              <a:ext uri="{FF2B5EF4-FFF2-40B4-BE49-F238E27FC236}">
                <a16:creationId xmlns:a16="http://schemas.microsoft.com/office/drawing/2014/main" id="{6E319F3B-04C0-4AA5-B185-A4CEB98FC4B8}"/>
              </a:ext>
            </a:extLst>
          </p:cNvPr>
          <p:cNvSpPr txBox="1"/>
          <p:nvPr/>
        </p:nvSpPr>
        <p:spPr>
          <a:xfrm>
            <a:off x="952500" y="4140497"/>
            <a:ext cx="10846356" cy="2308324"/>
          </a:xfrm>
          <a:prstGeom prst="rect">
            <a:avLst/>
          </a:prstGeom>
          <a:noFill/>
        </p:spPr>
        <p:txBody>
          <a:bodyPr wrap="square" rtlCol="0">
            <a:spAutoFit/>
          </a:bodyPr>
          <a:lstStyle/>
          <a:p>
            <a:r>
              <a:rPr lang="en-US" altLang="zh-CN" sz="2400" b="1"/>
              <a:t>Typical works:</a:t>
            </a:r>
          </a:p>
          <a:p>
            <a:pPr marL="514350" indent="-514350">
              <a:buFont typeface="+mj-ea"/>
              <a:buAutoNum type="circleNumDbPlain"/>
            </a:pPr>
            <a:r>
              <a:rPr lang="en-US" altLang="zh-CN" sz="2400"/>
              <a:t> “Neural-Image-QA” : RNN + LSTMs, encode feature text and queries together, produce answer word one by one.</a:t>
            </a:r>
          </a:p>
          <a:p>
            <a:pPr marL="514350" indent="-514350">
              <a:buFont typeface="+mj-ea"/>
              <a:buAutoNum type="circleNumDbPlain"/>
            </a:pPr>
            <a:r>
              <a:rPr lang="en-US" altLang="zh-CN" sz="2400"/>
              <a:t>CNN+DPPNet: Dynamically determine parameter for each query.</a:t>
            </a:r>
          </a:p>
          <a:p>
            <a:pPr marL="514350" indent="-514350">
              <a:buFont typeface="+mj-ea"/>
              <a:buAutoNum type="circleNumDbPlain"/>
            </a:pPr>
            <a:r>
              <a:rPr lang="en-US" altLang="zh-CN" sz="2400"/>
              <a:t>MCB: Randomly projecting the image and text features to a higher-dimensional space and convolve the vectors to Fourier space for efficiency</a:t>
            </a:r>
          </a:p>
        </p:txBody>
      </p:sp>
      <p:pic>
        <p:nvPicPr>
          <p:cNvPr id="3" name="图片 2">
            <a:extLst>
              <a:ext uri="{FF2B5EF4-FFF2-40B4-BE49-F238E27FC236}">
                <a16:creationId xmlns:a16="http://schemas.microsoft.com/office/drawing/2014/main" id="{5D33BF88-5BA8-4833-968D-5190CA0FFA09}"/>
              </a:ext>
            </a:extLst>
          </p:cNvPr>
          <p:cNvPicPr>
            <a:picLocks noChangeAspect="1"/>
          </p:cNvPicPr>
          <p:nvPr/>
        </p:nvPicPr>
        <p:blipFill>
          <a:blip r:embed="rId3"/>
          <a:stretch>
            <a:fillRect/>
          </a:stretch>
        </p:blipFill>
        <p:spPr>
          <a:xfrm>
            <a:off x="320169" y="1650920"/>
            <a:ext cx="6261606" cy="1748091"/>
          </a:xfrm>
          <a:prstGeom prst="rect">
            <a:avLst/>
          </a:prstGeom>
        </p:spPr>
      </p:pic>
    </p:spTree>
    <p:extLst>
      <p:ext uri="{BB962C8B-B14F-4D97-AF65-F5344CB8AC3E}">
        <p14:creationId xmlns:p14="http://schemas.microsoft.com/office/powerpoint/2010/main" val="366108682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394EB860-2830-4D19-BF84-5147EF06D744}"/>
              </a:ext>
            </a:extLst>
          </p:cNvPr>
          <p:cNvSpPr/>
          <p:nvPr/>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圆角矩形 8"/>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E8E9D0EC-90B9-4415-8707-1D2A2B234883}"/>
              </a:ext>
            </a:extLst>
          </p:cNvPr>
          <p:cNvSpPr txBox="1"/>
          <p:nvPr/>
        </p:nvSpPr>
        <p:spPr>
          <a:xfrm>
            <a:off x="1781175" y="513060"/>
            <a:ext cx="8005254" cy="769441"/>
          </a:xfrm>
          <a:prstGeom prst="rect">
            <a:avLst/>
          </a:prstGeom>
          <a:noFill/>
        </p:spPr>
        <p:txBody>
          <a:bodyPr wrap="square" rtlCol="0">
            <a:spAutoFit/>
          </a:bodyPr>
          <a:lstStyle/>
          <a:p>
            <a:pPr algn="ctr"/>
            <a:r>
              <a:rPr lang="en-US" altLang="zh-CN" sz="4400"/>
              <a:t>2.1 Joint embedding approaches</a:t>
            </a:r>
            <a:endParaRPr lang="en-US" altLang="zh-CN" sz="4400" dirty="0"/>
          </a:p>
        </p:txBody>
      </p:sp>
      <p:sp>
        <p:nvSpPr>
          <p:cNvPr id="8" name="文本框 7">
            <a:extLst>
              <a:ext uri="{FF2B5EF4-FFF2-40B4-BE49-F238E27FC236}">
                <a16:creationId xmlns:a16="http://schemas.microsoft.com/office/drawing/2014/main" id="{6A55C3A0-7A43-4D9E-B0BB-DBFB5CFE0C28}"/>
              </a:ext>
            </a:extLst>
          </p:cNvPr>
          <p:cNvSpPr txBox="1"/>
          <p:nvPr/>
        </p:nvSpPr>
        <p:spPr>
          <a:xfrm>
            <a:off x="1624012" y="1895475"/>
            <a:ext cx="9120188" cy="2677656"/>
          </a:xfrm>
          <a:prstGeom prst="rect">
            <a:avLst/>
          </a:prstGeom>
          <a:noFill/>
        </p:spPr>
        <p:txBody>
          <a:bodyPr wrap="square" rtlCol="0">
            <a:spAutoFit/>
          </a:bodyPr>
          <a:lstStyle/>
          <a:p>
            <a:r>
              <a:rPr lang="en-US" altLang="zh-CN" sz="2600" b="1"/>
              <a:t>Performance and limitations</a:t>
            </a:r>
            <a:r>
              <a:rPr lang="en-US" altLang="zh-CN" sz="2600"/>
              <a:t>: </a:t>
            </a:r>
            <a:r>
              <a:rPr lang="en-US" altLang="zh-CN" sz="2800"/>
              <a:t>The joint embedding approaches are straightforward in their principle and constitute the base of most current approaches to VQA. The latest improvements still showed potential room for improvement on both the extraction of features and their projection to the embedding space.</a:t>
            </a:r>
            <a:endParaRPr lang="en-US" altLang="zh-CN" sz="2600" dirty="0"/>
          </a:p>
        </p:txBody>
      </p:sp>
    </p:spTree>
    <p:extLst>
      <p:ext uri="{BB962C8B-B14F-4D97-AF65-F5344CB8AC3E}">
        <p14:creationId xmlns:p14="http://schemas.microsoft.com/office/powerpoint/2010/main" val="68245707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394EB860-2830-4D19-BF84-5147EF06D744}"/>
              </a:ext>
            </a:extLst>
          </p:cNvPr>
          <p:cNvSpPr/>
          <p:nvPr/>
        </p:nvSpPr>
        <p:spPr>
          <a:xfrm>
            <a:off x="221409" y="125568"/>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圆角矩形 8"/>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E8E9D0EC-90B9-4415-8707-1D2A2B234883}"/>
              </a:ext>
            </a:extLst>
          </p:cNvPr>
          <p:cNvSpPr txBox="1"/>
          <p:nvPr/>
        </p:nvSpPr>
        <p:spPr>
          <a:xfrm>
            <a:off x="1847850" y="512562"/>
            <a:ext cx="7890954" cy="769441"/>
          </a:xfrm>
          <a:prstGeom prst="rect">
            <a:avLst/>
          </a:prstGeom>
          <a:noFill/>
        </p:spPr>
        <p:txBody>
          <a:bodyPr wrap="square" rtlCol="0">
            <a:spAutoFit/>
          </a:bodyPr>
          <a:lstStyle/>
          <a:p>
            <a:pPr algn="ctr"/>
            <a:r>
              <a:rPr lang="en-US" altLang="zh-CN" sz="4400"/>
              <a:t>2.2 Attention mechanisms</a:t>
            </a:r>
            <a:endParaRPr lang="en-US" altLang="zh-CN" sz="4400" dirty="0"/>
          </a:p>
        </p:txBody>
      </p:sp>
      <p:sp>
        <p:nvSpPr>
          <p:cNvPr id="8" name="文本框 7">
            <a:extLst>
              <a:ext uri="{FF2B5EF4-FFF2-40B4-BE49-F238E27FC236}">
                <a16:creationId xmlns:a16="http://schemas.microsoft.com/office/drawing/2014/main" id="{6A55C3A0-7A43-4D9E-B0BB-DBFB5CFE0C28}"/>
              </a:ext>
            </a:extLst>
          </p:cNvPr>
          <p:cNvSpPr txBox="1"/>
          <p:nvPr/>
        </p:nvSpPr>
        <p:spPr>
          <a:xfrm>
            <a:off x="1368323" y="1377253"/>
            <a:ext cx="9861652" cy="2677656"/>
          </a:xfrm>
          <a:prstGeom prst="rect">
            <a:avLst/>
          </a:prstGeom>
          <a:noFill/>
        </p:spPr>
        <p:txBody>
          <a:bodyPr wrap="square" rtlCol="0">
            <a:spAutoFit/>
          </a:bodyPr>
          <a:lstStyle/>
          <a:p>
            <a:r>
              <a:rPr lang="en-US" altLang="zh-CN" sz="2600" b="1" dirty="0"/>
              <a:t>Motivation</a:t>
            </a:r>
            <a:r>
              <a:rPr lang="en-US" altLang="zh-CN" sz="2600"/>
              <a:t>: </a:t>
            </a:r>
            <a:r>
              <a:rPr lang="en-US" altLang="zh-CN" sz="2800"/>
              <a:t>A limitation of most models presented above is to use global features to represent the visual input. This may feed irrelevant or noisy information to the prediction stage. The aim of attention mechanisms is to address this issue by using local image features, and allowing the model to assign different importance to features from different regions.</a:t>
            </a:r>
          </a:p>
        </p:txBody>
      </p:sp>
      <p:pic>
        <p:nvPicPr>
          <p:cNvPr id="3" name="图片 2">
            <a:extLst>
              <a:ext uri="{FF2B5EF4-FFF2-40B4-BE49-F238E27FC236}">
                <a16:creationId xmlns:a16="http://schemas.microsoft.com/office/drawing/2014/main" id="{55D06354-DEC1-4092-A67F-6A0FCD7DA4EF}"/>
              </a:ext>
            </a:extLst>
          </p:cNvPr>
          <p:cNvPicPr>
            <a:picLocks noChangeAspect="1"/>
          </p:cNvPicPr>
          <p:nvPr/>
        </p:nvPicPr>
        <p:blipFill>
          <a:blip r:embed="rId3"/>
          <a:stretch>
            <a:fillRect/>
          </a:stretch>
        </p:blipFill>
        <p:spPr>
          <a:xfrm>
            <a:off x="2149803" y="3943970"/>
            <a:ext cx="7892393" cy="2029993"/>
          </a:xfrm>
          <a:prstGeom prst="rect">
            <a:avLst/>
          </a:prstGeom>
        </p:spPr>
      </p:pic>
      <p:sp>
        <p:nvSpPr>
          <p:cNvPr id="12" name="文本框 11">
            <a:extLst>
              <a:ext uri="{FF2B5EF4-FFF2-40B4-BE49-F238E27FC236}">
                <a16:creationId xmlns:a16="http://schemas.microsoft.com/office/drawing/2014/main" id="{C04D4169-8E35-4F0A-9F21-68D765CEAD6A}"/>
              </a:ext>
            </a:extLst>
          </p:cNvPr>
          <p:cNvSpPr txBox="1"/>
          <p:nvPr/>
        </p:nvSpPr>
        <p:spPr>
          <a:xfrm>
            <a:off x="3517059" y="5973963"/>
            <a:ext cx="5564179" cy="338554"/>
          </a:xfrm>
          <a:prstGeom prst="rect">
            <a:avLst/>
          </a:prstGeom>
          <a:noFill/>
        </p:spPr>
        <p:txBody>
          <a:bodyPr wrap="square" rtlCol="0">
            <a:spAutoFit/>
          </a:bodyPr>
          <a:lstStyle/>
          <a:p>
            <a:r>
              <a:rPr lang="en-US" altLang="zh-CN" sz="1600" b="1"/>
              <a:t>Figure 2</a:t>
            </a:r>
            <a:r>
              <a:rPr lang="en-US" altLang="zh-CN" sz="1600"/>
              <a:t>: features produced by CNN and RNN with attention</a:t>
            </a:r>
            <a:endParaRPr lang="en-US" altLang="zh-CN"/>
          </a:p>
        </p:txBody>
      </p:sp>
    </p:spTree>
    <p:extLst>
      <p:ext uri="{BB962C8B-B14F-4D97-AF65-F5344CB8AC3E}">
        <p14:creationId xmlns:p14="http://schemas.microsoft.com/office/powerpoint/2010/main" val="136247052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第一PPT，www.1ppt.com">
  <a:themeElements>
    <a:clrScheme name="自定义 51">
      <a:dk1>
        <a:sysClr val="windowText" lastClr="000000"/>
      </a:dk1>
      <a:lt1>
        <a:sysClr val="window" lastClr="FFFFFF"/>
      </a:lt1>
      <a:dk2>
        <a:srgbClr val="000000"/>
      </a:dk2>
      <a:lt2>
        <a:srgbClr val="F8F8F8"/>
      </a:lt2>
      <a:accent1>
        <a:srgbClr val="FFC000"/>
      </a:accent1>
      <a:accent2>
        <a:srgbClr val="2F2FE9"/>
      </a:accent2>
      <a:accent3>
        <a:srgbClr val="F7AD19"/>
      </a:accent3>
      <a:accent4>
        <a:srgbClr val="F6AF2E"/>
      </a:accent4>
      <a:accent5>
        <a:srgbClr val="2F2FE9"/>
      </a:accent5>
      <a:accent6>
        <a:srgbClr val="F7AD19"/>
      </a:accent6>
      <a:hlink>
        <a:srgbClr val="5F5F5F"/>
      </a:hlink>
      <a:folHlink>
        <a:srgbClr val="919191"/>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738</TotalTime>
  <Words>1013</Words>
  <Application>Microsoft Macintosh PowerPoint</Application>
  <PresentationFormat>宽屏</PresentationFormat>
  <Paragraphs>92</Paragraphs>
  <Slides>19</Slides>
  <Notes>19</Notes>
  <HiddenSlides>1</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等线</vt:lpstr>
      <vt:lpstr>汉仪晓波折纸体简</vt:lpstr>
      <vt:lpstr>微软雅黑</vt:lpstr>
      <vt:lpstr>Montserrat</vt:lpstr>
      <vt:lpstr>Montserrat Light</vt:lpstr>
      <vt:lpstr>Segoe UI Light</vt:lpstr>
      <vt:lpstr>Arial</vt:lpstr>
      <vt:lpstr>Calibri</vt:lpstr>
      <vt:lpstr>Calibri Light</vt:lpstr>
      <vt:lpstr>Gill Sans</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2.5D</dc:title>
  <dc:creator>第一PPT</dc:creator>
  <cp:keywords>www.1ppt.com</cp:keywords>
  <dc:description>www.1ppt.com</dc:description>
  <cp:lastModifiedBy>Microsoft Office User</cp:lastModifiedBy>
  <cp:revision>164</cp:revision>
  <dcterms:created xsi:type="dcterms:W3CDTF">2018-08-20T15:14:05Z</dcterms:created>
  <dcterms:modified xsi:type="dcterms:W3CDTF">2020-06-21T13:39:40Z</dcterms:modified>
</cp:coreProperties>
</file>