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CCFF"/>
    <a:srgbClr val="66CCFF"/>
    <a:srgbClr val="99FF99"/>
    <a:srgbClr val="3A748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180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56B69-96F4-491E-B9A6-56EF433AF9EB}" type="datetimeFigureOut">
              <a:rPr lang="es-AR" smtClean="0"/>
              <a:t>24/6/2025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A9F26-B644-4BE9-9ACF-13C2CF7475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855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A9F26-B644-4BE9-9ACF-13C2CF74753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243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 trans="27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32EFA5-F6D7-FAC7-D615-DC4DA1ACF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1800" b="1" dirty="0">
                <a:solidFill>
                  <a:srgbClr val="215F9A"/>
                </a:solidFill>
                <a:latin typeface="ADLaM Display" panose="02010000000000000000" pitchFamily="2" charset="0"/>
                <a:ea typeface="Times New Roman" panose="02020603050405020304" pitchFamily="18" charset="0"/>
              </a:rPr>
              <a:t>    				</a:t>
            </a:r>
          </a:p>
          <a:p>
            <a:endParaRPr lang="es-AR" sz="1800" b="1" dirty="0">
              <a:solidFill>
                <a:srgbClr val="215F9A"/>
              </a:solidFill>
              <a:effectLst/>
              <a:latin typeface="ADLaM Display" panose="02010000000000000000" pitchFamily="2" charset="0"/>
              <a:ea typeface="Times New Roman" panose="02020603050405020304" pitchFamily="18" charset="0"/>
            </a:endParaRPr>
          </a:p>
          <a:p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  <p:pic>
        <p:nvPicPr>
          <p:cNvPr id="4" name="Imagen 3" descr="Imagen que contiene edificio, exterior, camioneta, camino&#10;&#10;El contenido generado por IA puede ser incorrecto.">
            <a:extLst>
              <a:ext uri="{FF2B5EF4-FFF2-40B4-BE49-F238E27FC236}">
                <a16:creationId xmlns:a16="http://schemas.microsoft.com/office/drawing/2014/main" id="{4DB651C7-50F9-B47B-0698-76A7644B5EA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 trans="76000" pressure="46"/>
                    </a14:imgEffect>
                    <a14:imgEffect>
                      <a14:sharpenSoften amoun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51" y="-171406"/>
            <a:ext cx="5679233" cy="48705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accent1">
                <a:alpha val="99000"/>
              </a:schemeClr>
            </a:solidFill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  <a:softEdge rad="6096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7D1220-FEFC-2AB6-8EDD-037DB63D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0" y="180622"/>
            <a:ext cx="6802132" cy="6558846"/>
          </a:xfrm>
        </p:spPr>
        <p:txBody>
          <a:bodyPr>
            <a:normAutofit/>
          </a:bodyPr>
          <a:lstStyle/>
          <a:p>
            <a:pPr algn="ctr"/>
            <a:br>
              <a:rPr lang="es-AR" sz="3200" b="1" dirty="0">
                <a:latin typeface="Britannic Bold" panose="020B0903060703020204" pitchFamily="34" charset="0"/>
                <a:ea typeface="Calibri" panose="020F0502020204030204" pitchFamily="34" charset="0"/>
              </a:rPr>
            </a:br>
            <a:br>
              <a:rPr lang="es-AR" sz="3200" b="1" dirty="0">
                <a:latin typeface="Britannic Bold" panose="020B0903060703020204" pitchFamily="34" charset="0"/>
                <a:ea typeface="Calibri" panose="020F0502020204030204" pitchFamily="34" charset="0"/>
              </a:rPr>
            </a:br>
            <a:r>
              <a:rPr lang="es-AR" sz="3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Presentación Proyecto Final Diplomatura Ciencia de Datos</a:t>
            </a:r>
            <a:br>
              <a:rPr lang="es-AR" sz="2400" dirty="0">
                <a:solidFill>
                  <a:srgbClr val="99CCFF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s-AR" sz="2400" dirty="0">
                <a:solidFill>
                  <a:srgbClr val="99CCFF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  <a:t>MACHINE LEARNING Y MACHINE LEARNING CUÁNTICO APLICADOS AL MANTENIMIENTO PREDICTIVO DE BOMBAS </a:t>
            </a:r>
            <a:r>
              <a:rPr lang="es-AR" sz="2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  <a:t>CENTRIFUGAs</a:t>
            </a:r>
            <a:br>
              <a:rPr lang="es-AR" sz="2800" b="1" dirty="0"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</a:br>
            <a:br>
              <a:rPr lang="es-AR" sz="2200" b="1" dirty="0"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</a:br>
            <a:r>
              <a:rPr lang="es-AR" sz="2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autor: ing. en computación Leda ROJO</a:t>
            </a:r>
            <a:br>
              <a:rPr lang="es-AR" sz="2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</a:br>
            <a:r>
              <a:rPr lang="es-AR" sz="2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Tutor: Lic. EN FÍSICA Ignacio </a:t>
            </a:r>
            <a:r>
              <a:rPr lang="es-AR" sz="22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  <a:t>Urtiaga</a:t>
            </a:r>
            <a:br>
              <a:rPr lang="es-AR" sz="3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</a:br>
            <a:br>
              <a:rPr lang="es-AR" sz="3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ea typeface="Calibri" panose="020F0502020204030204" pitchFamily="34" charset="0"/>
              </a:rPr>
            </a:br>
            <a:br>
              <a:rPr lang="es-AR" sz="28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72 Black" panose="020B0A04030603020204" pitchFamily="34" charset="0"/>
                <a:ea typeface="Times New Roman" panose="02020603050405020304" pitchFamily="18" charset="0"/>
                <a:cs typeface="72 Black" panose="020B0A04030603020204" pitchFamily="34" charset="0"/>
              </a:rPr>
            </a:br>
            <a:b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366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0DBD2-7BA7-7726-2E95-2AAC69DF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4" y="139959"/>
            <a:ext cx="1716833" cy="1091682"/>
          </a:xfrm>
        </p:spPr>
        <p:txBody>
          <a:bodyPr>
            <a:normAutofit/>
          </a:bodyPr>
          <a:lstStyle/>
          <a:p>
            <a:r>
              <a:rPr lang="es-AR" sz="2700" b="1" dirty="0">
                <a:solidFill>
                  <a:srgbClr val="00B0F0"/>
                </a:solidFill>
                <a:effectLst/>
                <a:latin typeface="ADLaM Display" panose="02010000000000000000" pitchFamily="2" charset="0"/>
                <a:ea typeface="Times New Roman" panose="02020603050405020304" pitchFamily="18" charset="0"/>
              </a:rPr>
              <a:t>Planteo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F9046-0F6C-4372-440C-0E82AAFE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71805"/>
            <a:ext cx="10820400" cy="6046236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una planta industrial un </a:t>
            </a:r>
            <a:r>
              <a:rPr lang="es-AR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Paro de Planta No Programado</a:t>
            </a: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 una situación en la que una máquina o proceso se detiene de manera inesperada debido a una falla o problema técnico. Son críticos porque generan costos adicionales, como pérdida de producción, costos de reparación, riesgos de seguridad y posibles impactos en la calidad del producto.</a:t>
            </a:r>
          </a:p>
          <a:p>
            <a:pPr algn="just">
              <a:buNone/>
            </a:pP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buNone/>
            </a:pPr>
            <a:r>
              <a:rPr lang="es-AR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roblema :incapacidad actual de predecir el momento en que las bombas centrífugas van a fallar</a:t>
            </a:r>
          </a:p>
          <a:p>
            <a:pPr algn="just">
              <a:buNone/>
            </a:pP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busca poder hacerlo para encarar la reparación o reemplazo de las mismas, ya que de no hacerse se produce una baja en la producción que tiene el siguiente costo asociado: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Daños en la producción.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pérdidas económicas por daños de materia prima o mermas en la producción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costos de reparación abultados por la urgencia. </a:t>
            </a:r>
          </a:p>
          <a:p>
            <a:pPr algn="just">
              <a:buNone/>
            </a:pPr>
            <a:endParaRPr lang="es-AR" sz="6000" b="1">
              <a:solidFill>
                <a:srgbClr val="99FFCC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6000" b="1">
                <a:solidFill>
                  <a:srgbClr val="99FFCC"/>
                </a:solidFill>
                <a:latin typeface="Times New Roman" panose="02020603050405020304" pitchFamily="18" charset="0"/>
              </a:rPr>
              <a:t> </a:t>
            </a:r>
            <a:r>
              <a:rPr lang="es-AR" sz="9600" b="1" dirty="0">
                <a:solidFill>
                  <a:srgbClr val="99FFCC"/>
                </a:solidFill>
                <a:latin typeface="Times New Roman" panose="02020603050405020304" pitchFamily="18" charset="0"/>
              </a:rPr>
              <a:t>En el presente trabajo se desarrolló un modelo de mantenimiento predictivo basado en datos de salud y datos propensos a mantenimiento recopilados de dos bombas centrífugas diferentes, referentes a etapas saludables y propensas a mantenimiento, respectivamente, utilizando técnicas de IA.</a:t>
            </a:r>
          </a:p>
          <a:p>
            <a:pPr algn="just">
              <a:buNone/>
            </a:pPr>
            <a:r>
              <a:rPr lang="es-AR" sz="9600" b="1" dirty="0">
                <a:solidFill>
                  <a:srgbClr val="99FFCC"/>
                </a:solidFill>
                <a:latin typeface="Times New Roman" panose="02020603050405020304" pitchFamily="18" charset="0"/>
              </a:rPr>
              <a:t> </a:t>
            </a:r>
          </a:p>
          <a:p>
            <a:pPr algn="just">
              <a:buNone/>
            </a:pPr>
            <a:r>
              <a:rPr lang="es-A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br>
              <a:rPr lang="es-AR" sz="1800" b="1" dirty="0">
                <a:solidFill>
                  <a:srgbClr val="215F9A"/>
                </a:solidFill>
                <a:effectLst/>
                <a:latin typeface="ADLaM Display" panose="02010000000000000000" pitchFamily="2" charset="0"/>
                <a:ea typeface="Times New Roman" panose="02020603050405020304" pitchFamily="18" charset="0"/>
              </a:rPr>
            </a:br>
            <a:r>
              <a:rPr lang="es-AR" sz="1800" b="1" dirty="0">
                <a:solidFill>
                  <a:srgbClr val="215F9A"/>
                </a:solidFill>
                <a:effectLst/>
                <a:latin typeface="ADLaM Display" panose="02010000000000000000" pitchFamily="2" charset="0"/>
                <a:ea typeface="Times New Roman" panose="02020603050405020304" pitchFamily="18" charset="0"/>
              </a:rPr>
              <a:t> 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8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DFE4F-7ED2-5925-A11E-E0B9E9BB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6" y="821094"/>
            <a:ext cx="3135086" cy="877078"/>
          </a:xfrm>
        </p:spPr>
        <p:txBody>
          <a:bodyPr>
            <a:normAutofit fontScale="90000"/>
          </a:bodyPr>
          <a:lstStyle/>
          <a:p>
            <a:r>
              <a:rPr lang="es-AR" sz="4400" b="1" dirty="0">
                <a:effectLst/>
                <a:latin typeface="ADLaM Display" panose="02010000000000000000" pitchFamily="2" charset="0"/>
                <a:ea typeface="Times New Roman" panose="02020603050405020304" pitchFamily="18" charset="0"/>
              </a:rPr>
              <a:t>Objetivos</a:t>
            </a:r>
            <a:b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AR" sz="1800" b="1" dirty="0">
                <a:solidFill>
                  <a:srgbClr val="215F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0D01D-0D3C-4B5D-7622-8ADDAE30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27" y="1416937"/>
            <a:ext cx="10820400" cy="5599683"/>
          </a:xfrm>
        </p:spPr>
        <p:txBody>
          <a:bodyPr/>
          <a:lstStyle/>
          <a:p>
            <a:pPr algn="just">
              <a:buNone/>
            </a:pPr>
            <a:r>
              <a:rPr lang="es-A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3200" b="1" dirty="0">
                <a:solidFill>
                  <a:srgbClr val="99FF99"/>
                </a:solidFill>
                <a:latin typeface="Times New Roman" panose="02020603050405020304" pitchFamily="18" charset="0"/>
              </a:rPr>
              <a:t>Objetivo </a:t>
            </a:r>
            <a:r>
              <a:rPr lang="es-AR" sz="3200" b="1" dirty="0">
                <a:solidFill>
                  <a:srgbClr val="99FF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Principal:</a:t>
            </a:r>
            <a:r>
              <a:rPr lang="es-AR" sz="3200" dirty="0">
                <a:solidFill>
                  <a:srgbClr val="99FF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Lograr maximizar la eficiencia del proceso de mantenimiento de planta mediante estrategias de </a:t>
            </a:r>
            <a:r>
              <a:rPr lang="es-A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mantenimiento predictivo</a:t>
            </a:r>
            <a: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las bombas, aumentando la seguridad y la productividad, disminuyendo los tiempos de inactividad y reduciendo los costos operativos.</a:t>
            </a:r>
          </a:p>
          <a:p>
            <a:pPr algn="just">
              <a:buNone/>
            </a:pPr>
            <a: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s-AR" sz="3200" b="1" dirty="0">
                <a:solidFill>
                  <a:srgbClr val="99FF99"/>
                </a:solidFill>
                <a:latin typeface="Times New Roman" panose="02020603050405020304" pitchFamily="18" charset="0"/>
              </a:rPr>
              <a:t>Objetivo Secundario: </a:t>
            </a:r>
            <a:r>
              <a:rPr lang="es-AR" sz="2800" dirty="0">
                <a:latin typeface="Times New Roman" panose="02020603050405020304" pitchFamily="18" charset="0"/>
              </a:rPr>
              <a:t>Presentar </a:t>
            </a:r>
            <a: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tema de la computación cuántica aplicada al Machine </a:t>
            </a:r>
            <a:r>
              <a:rPr lang="es-A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mediante el desarrollo y evaluación de un algoritmo de red neuronal cuántica para este problema.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526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1C685-8B12-CF12-0034-633D524F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9423918" cy="1293028"/>
          </a:xfrm>
        </p:spPr>
        <p:txBody>
          <a:bodyPr>
            <a:normAutofit/>
          </a:bodyPr>
          <a:lstStyle/>
          <a:p>
            <a:r>
              <a:rPr lang="es-AR" sz="4000" b="1" dirty="0">
                <a:solidFill>
                  <a:srgbClr val="99FF99"/>
                </a:solidFill>
                <a:effectLst/>
                <a:latin typeface="ADLaM Display" panose="02010000000000000000" pitchFamily="2" charset="0"/>
                <a:ea typeface="Times New Roman" panose="02020603050405020304" pitchFamily="18" charset="0"/>
              </a:rPr>
              <a:t>Análisis del costo-beneficio</a:t>
            </a:r>
            <a:br>
              <a:rPr lang="es-AR" sz="4000" dirty="0">
                <a:solidFill>
                  <a:srgbClr val="99FF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dirty="0">
              <a:solidFill>
                <a:srgbClr val="99FF99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8F9D1-06E8-1543-A998-62AEE121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AR" sz="1800" b="1" dirty="0">
                <a:solidFill>
                  <a:srgbClr val="215F9A"/>
                </a:solidFill>
                <a:effectLst/>
                <a:latin typeface="ADLaM Display" panose="02010000000000000000" pitchFamily="2" charset="0"/>
                <a:ea typeface="Times New Roman" panose="02020603050405020304" pitchFamily="18" charset="0"/>
              </a:rPr>
              <a:t> 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realiza el análisis del costo-beneficio basado en la </a:t>
            </a:r>
            <a:r>
              <a:rPr lang="es-A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matriz de confusión</a:t>
            </a: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para esto primero identificamos los casos:</a:t>
            </a:r>
          </a:p>
          <a:p>
            <a:pPr algn="just">
              <a:buNone/>
            </a:pPr>
            <a:r>
              <a:rPr lang="es-A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Verdaderos Positivos (VP):</a:t>
            </a: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propensa a refacción y el modelo la clasifica correctamente.</a:t>
            </a:r>
          </a:p>
          <a:p>
            <a:pPr algn="just">
              <a:buNone/>
            </a:pP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Falsos Positivos (FP):</a:t>
            </a: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óptima, pero el modelo la clasifica como propensa a refacción.</a:t>
            </a:r>
          </a:p>
          <a:p>
            <a:pPr algn="just">
              <a:buNone/>
            </a:pP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Falsos Negativos (FN):</a:t>
            </a: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propensa a refacción, pero el modelo la clasifica como óptima.</a:t>
            </a:r>
          </a:p>
          <a:p>
            <a:pPr algn="just">
              <a:buNone/>
            </a:pP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Verdaderos Negativos (VN):</a:t>
            </a:r>
            <a:r>
              <a:rPr lang="es-A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óptima y el modelo la clasifica correctamente.</a:t>
            </a:r>
          </a:p>
          <a:p>
            <a:pPr algn="just"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algn="just"/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192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6FF8-8E38-76F4-BB21-095A2E93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764373"/>
            <a:ext cx="10954139" cy="45719"/>
          </a:xfrm>
        </p:spPr>
        <p:txBody>
          <a:bodyPr>
            <a:normAutofit fontScale="90000"/>
          </a:bodyPr>
          <a:lstStyle/>
          <a:p>
            <a:r>
              <a:rPr lang="es-AR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Costos y Beneficios Asociados</a:t>
            </a:r>
            <a:b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04E72-0C15-F19D-CE3F-ABF90FA9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272" y="764373"/>
            <a:ext cx="6728927" cy="5460077"/>
          </a:xfrm>
          <a:effectLst>
            <a:softEdge rad="50800"/>
          </a:effectLst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endParaRPr lang="es-AR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Verdaderos Positivos (VP = 492) → Beneficio alto</a:t>
            </a:r>
            <a:endParaRPr lang="es-A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modelo detecta correctamente las bombas que requieren refacción, evitando fallos inesperados.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Beneficio asociado: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Prevención de pérdidas y reducción de costos operativos.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Beneficio informado por la empresa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$30,000 por cada bomba correctamente clasifica</a:t>
            </a:r>
          </a:p>
          <a:p>
            <a:pPr indent="449580" algn="just">
              <a:buNone/>
            </a:pPr>
            <a:r>
              <a:rPr lang="es-AR" sz="44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Beneficio total VP = 492× 30,000 = $---</a:t>
            </a:r>
          </a:p>
          <a:p>
            <a:pPr algn="just">
              <a:buNone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Falsos Positivos (FP = 64) → Costo medio</a:t>
            </a:r>
            <a:endParaRPr lang="es-A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>
              <a:buNone/>
            </a:pP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Bombas en buen estado enviadas innecesariamente a mantenimiento.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 asociado: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Gastos innecesarios en mantenimiento y piezas.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 informado por la empresa: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$10,000 por cada bomba mal clasificada.</a:t>
            </a:r>
          </a:p>
          <a:p>
            <a:pPr indent="449580" algn="just">
              <a:buNone/>
            </a:pPr>
            <a:r>
              <a:rPr lang="es-AR" sz="4400" b="1" dirty="0">
                <a:solidFill>
                  <a:srgbClr val="66CC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 total FP = 64 × -10,000 = $---</a:t>
            </a:r>
            <a:endParaRPr lang="es-AR" sz="4400" dirty="0">
              <a:solidFill>
                <a:srgbClr val="66CC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Falsos Negativos (FN = 21) → Costo alto</a:t>
            </a:r>
            <a:endParaRPr lang="es-A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Estas bombas necesitan refacción, pero el modelo las considera saludables.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 asociado: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Daños en la producción, pérdidas económicas, costos de reparación urgentes.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Costo informado por la empresa: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$50,000 por cada bomba mal clasificada.</a:t>
            </a:r>
          </a:p>
          <a:p>
            <a:pPr indent="449580" algn="just">
              <a:buNone/>
            </a:pP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s-AR" sz="44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Costo total FN = 21 × -50,000 </a:t>
            </a:r>
            <a:r>
              <a:rPr lang="es-AR" sz="4400" b="1" dirty="0">
                <a:solidFill>
                  <a:srgbClr val="66CC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$---</a:t>
            </a:r>
            <a:endParaRPr lang="es-AR" sz="4400" dirty="0">
              <a:solidFill>
                <a:srgbClr val="66CC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Verdaderos Negativos (VN = 438) → Beneficio medio</a:t>
            </a:r>
            <a:endParaRPr lang="es-A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El modelo evita reparaciones innecesarias y reduce gastos de mantenimiento.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Beneficio asociado: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Reducción de costos por revisiones innecesarias.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Beneficio informado por la empresa:</a:t>
            </a:r>
            <a:r>
              <a:rPr lang="es-A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$5,000 por cada bomba correctamente clasificada.</a:t>
            </a:r>
          </a:p>
          <a:p>
            <a:pPr indent="449580" algn="just">
              <a:buNone/>
            </a:pPr>
            <a:r>
              <a:rPr lang="es-AR" sz="44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       Beneficio total VN = 446 × 5,000 = </a:t>
            </a:r>
            <a:r>
              <a:rPr lang="es-AR" sz="4400" b="1" dirty="0">
                <a:solidFill>
                  <a:srgbClr val="66CC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$---</a:t>
            </a:r>
            <a:endParaRPr lang="es-AR" sz="4400" dirty="0">
              <a:solidFill>
                <a:srgbClr val="66CC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AA2EA898-1883-2BD0-5253-4A3259BDD49F}"/>
              </a:ext>
            </a:extLst>
          </p:cNvPr>
          <p:cNvSpPr/>
          <p:nvPr/>
        </p:nvSpPr>
        <p:spPr>
          <a:xfrm>
            <a:off x="149290" y="597159"/>
            <a:ext cx="4627982" cy="5888551"/>
          </a:xfrm>
          <a:prstGeom prst="frame">
            <a:avLst/>
          </a:prstGeom>
          <a:solidFill>
            <a:schemeClr val="tx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Verdaderos Positivos (VP):</a:t>
            </a:r>
            <a:r>
              <a:rPr lang="es-A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propensa a refacción y el modelo la clasifica correctamente.</a:t>
            </a:r>
          </a:p>
          <a:p>
            <a:pPr algn="just">
              <a:buNone/>
            </a:pPr>
            <a:r>
              <a:rPr lang="es-A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Falsos Positivos (FP):</a:t>
            </a:r>
            <a:r>
              <a:rPr lang="es-A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óptima, pero el modelo la clasifica como propensa a refacción.</a:t>
            </a:r>
          </a:p>
          <a:p>
            <a:pPr algn="just">
              <a:buNone/>
            </a:pPr>
            <a:r>
              <a:rPr lang="es-A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Falsos Negativos (FN):</a:t>
            </a:r>
            <a:r>
              <a:rPr lang="es-A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propensa a refacción, pero el modelo la clasifica como óptima.</a:t>
            </a:r>
          </a:p>
          <a:p>
            <a:pPr algn="just">
              <a:buNone/>
            </a:pPr>
            <a:r>
              <a:rPr lang="es-A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A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Verdaderos Negativos (VN):</a:t>
            </a:r>
            <a:r>
              <a:rPr lang="es-A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 bomba es óptima y el modelo la clasifica correctamente.</a:t>
            </a:r>
          </a:p>
          <a:p>
            <a:pPr algn="just">
              <a:buNone/>
            </a:pPr>
            <a:r>
              <a:rPr lang="es-A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0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DDDB5-E951-DF66-0DAF-8200F479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1324947"/>
            <a:ext cx="11170298" cy="578498"/>
          </a:xfrm>
        </p:spPr>
        <p:txBody>
          <a:bodyPr>
            <a:normAutofit fontScale="90000"/>
          </a:bodyPr>
          <a:lstStyle/>
          <a:p>
            <a:pPr algn="ctr"/>
            <a:r>
              <a:rPr lang="es-AR" sz="2700" b="1" dirty="0">
                <a:effectLst/>
                <a:latin typeface="ADLaM Display" panose="02010000000000000000" pitchFamily="2" charset="0"/>
                <a:ea typeface="Times New Roman" panose="02020603050405020304" pitchFamily="18" charset="0"/>
              </a:rPr>
              <a:t>Definimos MATRIZ DE CONFUSIÓN, MATRIZ DE VALORACIÓN y determinaremos el valor que aporta nuestro modelo (techo y Piso)</a:t>
            </a:r>
            <a:br>
              <a:rPr lang="es-AR" sz="2700" dirty="0">
                <a:solidFill>
                  <a:srgbClr val="99CC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AR" sz="4400" b="1" dirty="0">
                <a:solidFill>
                  <a:srgbClr val="215F9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s-A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E8E150-E13D-9944-17DA-EBB1F48F4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98" y="1660850"/>
            <a:ext cx="6811347" cy="3872204"/>
          </a:xfrm>
        </p:spPr>
      </p:pic>
    </p:spTree>
    <p:extLst>
      <p:ext uri="{BB962C8B-B14F-4D97-AF65-F5344CB8AC3E}">
        <p14:creationId xmlns:p14="http://schemas.microsoft.com/office/powerpoint/2010/main" val="363352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D4B4B-4850-2A4B-0459-9269B82B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596" y="764373"/>
            <a:ext cx="8528180" cy="1293028"/>
          </a:xfrm>
        </p:spPr>
        <p:txBody>
          <a:bodyPr/>
          <a:lstStyle/>
          <a:p>
            <a:r>
              <a:rPr lang="es-A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 exploratorio de datos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4189D-1F0B-415E-01C4-B768D16D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24948"/>
            <a:ext cx="10820400" cy="496388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A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utilizaron los sensores integrados del kit de monitoreo inteligente de condición FA de Mitsubishi Electric, estos recopilaron 5,118 filas de mediciones que representan las siguientes características clave:</a:t>
            </a: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s-A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s-AR" sz="1800" b="1" dirty="0" err="1">
                <a:solidFill>
                  <a:srgbClr val="99F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Velocidad_ISO</a:t>
            </a:r>
            <a:r>
              <a:rPr lang="es-AR" sz="1800" b="1" dirty="0">
                <a:solidFill>
                  <a:srgbClr val="99F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s-AR" sz="1800" dirty="0">
                <a:solidFill>
                  <a:srgbClr val="99F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MX" sz="1800" dirty="0">
                <a:latin typeface="Times New Roman" panose="02020603050405020304" pitchFamily="18" charset="0"/>
              </a:rPr>
              <a:t>La velocidad en bombas centrífugas, según estándares ISO, se refiere a la velocidad de rotación del impulsor, medida en revoluciones por minuto (RPM)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Altos valores de velocidad suelen indicar desequilibrio o desalineación en el sistema detectado.</a:t>
            </a:r>
          </a:p>
          <a:p>
            <a:pPr marL="0" indent="0" algn="just"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s-AR" sz="1800" b="1" dirty="0" err="1">
                <a:solidFill>
                  <a:srgbClr val="99FFCC"/>
                </a:solidFill>
                <a:latin typeface="Times New Roman" panose="02020603050405020304" pitchFamily="18" charset="0"/>
              </a:rPr>
              <a:t>Demodulación_RMS</a:t>
            </a:r>
            <a:r>
              <a:rPr lang="es-AR" sz="1800" b="1" dirty="0">
                <a:solidFill>
                  <a:srgbClr val="99FFCC"/>
                </a:solidFill>
                <a:latin typeface="Times New Roman" panose="02020603050405020304" pitchFamily="18" charset="0"/>
              </a:rPr>
              <a:t>: 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Muestra la demodulación de la señal RMS (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Mean Square-Raíz cuadrática media), que se usa para detectar impactos pequeños en los rodamientos antes de que sean evidentes en otros indicadores. Las frecuencias identificadas -de esos impactos-  en el espectro de demodulación son útiles para detectar daños -en rodamientos de elementos rodantes.</a:t>
            </a:r>
          </a:p>
          <a:p>
            <a:pPr algn="just"/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AR" sz="1800" b="1" dirty="0">
                <a:solidFill>
                  <a:srgbClr val="99FFCC"/>
                </a:solidFill>
                <a:latin typeface="Times New Roman" panose="02020603050405020304" pitchFamily="18" charset="0"/>
              </a:rPr>
              <a:t>Aceleración RMS: 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 la aceleración promedio de las vibraciones en un tiempo dado. Se refiere al cambio de velocidad en función del tiempo y puede indicar defectos en engranajes.</a:t>
            </a:r>
          </a:p>
          <a:p>
            <a:pPr algn="just"/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AR" sz="1800" b="1" dirty="0">
                <a:solidFill>
                  <a:srgbClr val="99FFCC"/>
                </a:solidFill>
                <a:latin typeface="Times New Roman" panose="02020603050405020304" pitchFamily="18" charset="0"/>
              </a:rPr>
              <a:t>aceleración pico a pico: 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valor de pico a pico se refiere a la distancia máxima entre los picos negativo y positivo del espectro de vibración, lo cual indica la intensidad de la vibración y la gravedad del problema detectado.</a:t>
            </a:r>
          </a:p>
          <a:p>
            <a:pPr algn="just"/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AR" sz="1800" b="1" dirty="0">
                <a:solidFill>
                  <a:srgbClr val="99FFCC"/>
                </a:solidFill>
                <a:latin typeface="Times New Roman" panose="02020603050405020304" pitchFamily="18" charset="0"/>
              </a:rPr>
              <a:t>temperaturas</a:t>
            </a:r>
            <a:r>
              <a:rPr lang="es-A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dos bombas centrífugas del mismo fabricante: La temperatura (°C) también es un indicador vital, ya que, antes de una falla total, la temperatura de una máquina tiende a aumentar rápidamente.</a:t>
            </a:r>
          </a:p>
          <a:p>
            <a:pPr marL="0" indent="0" algn="just"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s-AR" sz="1800" b="1" dirty="0">
                <a:solidFill>
                  <a:srgbClr val="99FFCC"/>
                </a:solidFill>
                <a:latin typeface="Times New Roman" panose="02020603050405020304" pitchFamily="18" charset="0"/>
              </a:rPr>
              <a:t>Estado: </a:t>
            </a:r>
            <a:r>
              <a:rPr lang="es-AR" sz="1800" dirty="0">
                <a:latin typeface="Times New Roman" panose="02020603050405020304" pitchFamily="18" charset="0"/>
              </a:rPr>
              <a:t>(variable 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target) saludable (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FallaID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 propenso a mantenimiento</a:t>
            </a:r>
          </a:p>
          <a:p>
            <a:endParaRPr lang="es-AR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3086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3063</TotalTime>
  <Words>1037</Words>
  <Application>Microsoft Office PowerPoint</Application>
  <PresentationFormat>Panorámica</PresentationFormat>
  <Paragraphs>79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72 Black</vt:lpstr>
      <vt:lpstr>ADLaM Display</vt:lpstr>
      <vt:lpstr>Aptos</vt:lpstr>
      <vt:lpstr>Arial</vt:lpstr>
      <vt:lpstr>Britannic Bold</vt:lpstr>
      <vt:lpstr>Calibri</vt:lpstr>
      <vt:lpstr>Century Gothic</vt:lpstr>
      <vt:lpstr>Symbol</vt:lpstr>
      <vt:lpstr>Times New Roman</vt:lpstr>
      <vt:lpstr>Estela de condensación</vt:lpstr>
      <vt:lpstr>  Presentación Proyecto Final Diplomatura Ciencia de Datos  MACHINE LEARNING Y MACHINE LEARNING CUÁNTICO APLICADOS AL MANTENIMIENTO PREDICTIVO DE BOMBAS CENTRIFUGAs  autor: ing. en computación Leda ROJO Tutor: Lic. EN FÍSICA Ignacio Urtiaga    </vt:lpstr>
      <vt:lpstr>Planteo </vt:lpstr>
      <vt:lpstr>Objetivos   </vt:lpstr>
      <vt:lpstr>Análisis del costo-beneficio </vt:lpstr>
      <vt:lpstr>Costos y Beneficios Asociados </vt:lpstr>
      <vt:lpstr>Definimos MATRIZ DE CONFUSIÓN, MATRIZ DE VALORACIÓN y determinaremos el valor que aporta nuestro modelo (techo y Piso)   </vt:lpstr>
      <vt:lpstr>Análisis exploratorio de datos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Luz Ortiz</dc:creator>
  <cp:lastModifiedBy>leda rojo</cp:lastModifiedBy>
  <cp:revision>18</cp:revision>
  <dcterms:created xsi:type="dcterms:W3CDTF">2025-05-20T21:04:29Z</dcterms:created>
  <dcterms:modified xsi:type="dcterms:W3CDTF">2025-06-26T16:21:23Z</dcterms:modified>
</cp:coreProperties>
</file>