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7" r:id="rId3"/>
    <p:sldId id="297" r:id="rId4"/>
    <p:sldId id="258" r:id="rId5"/>
    <p:sldId id="296" r:id="rId6"/>
    <p:sldId id="298" r:id="rId7"/>
    <p:sldId id="259" r:id="rId8"/>
    <p:sldId id="260" r:id="rId9"/>
    <p:sldId id="261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62" r:id="rId20"/>
    <p:sldId id="269" r:id="rId21"/>
    <p:sldId id="308" r:id="rId22"/>
    <p:sldId id="309" r:id="rId23"/>
    <p:sldId id="276" r:id="rId24"/>
  </p:sldIdLst>
  <p:sldSz cx="9144000" cy="5143500" type="screen16x9"/>
  <p:notesSz cx="6858000" cy="9144000"/>
  <p:embeddedFontLst>
    <p:embeddedFont>
      <p:font typeface="Abel" panose="020B0604020202020204" charset="0"/>
      <p:regular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9F0"/>
    <a:srgbClr val="4494ED"/>
    <a:srgbClr val="14B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82C00-673D-43C4-A34A-98A0049092C2}">
  <a:tblStyle styleId="{49682C00-673D-43C4-A34A-98A0049092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32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65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763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3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2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202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7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08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361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da4af27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da4af27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da4af27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da4af27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98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6da4af27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6da4af27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11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6dd865c13b_0_21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6dd865c13b_0_21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21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89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54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5400000">
            <a:off x="-1443800" y="-602075"/>
            <a:ext cx="5285700" cy="7504500"/>
          </a:xfrm>
          <a:prstGeom prst="roundRect">
            <a:avLst>
              <a:gd name="adj" fmla="val 18383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882200" y="1817925"/>
            <a:ext cx="3515400" cy="1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882200" y="3476925"/>
            <a:ext cx="29709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5" r:id="rId9"/>
    <p:sldLayoutId id="2147483669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br>
              <a:rPr lang="en" dirty="0"/>
            </a:br>
            <a:r>
              <a:rPr lang="en" dirty="0"/>
              <a:t>  Y</a:t>
            </a:r>
            <a:br>
              <a:rPr lang="en" dirty="0"/>
            </a:br>
            <a:r>
              <a:rPr lang="en" dirty="0"/>
              <a:t>CSS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Hablemos un poco de estos </a:t>
            </a:r>
            <a:r>
              <a:rPr lang="es-ES" b="1" i="0" dirty="0">
                <a:solidFill>
                  <a:schemeClr val="bg1">
                    <a:lumMod val="95000"/>
                  </a:schemeClr>
                </a:solidFill>
                <a:effectLst/>
                <a:latin typeface="Nunito"/>
              </a:rPr>
              <a:t>lenguajes informáticos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261743" y="-239196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8A258BB-2FE4-401A-AA30-D47004A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533" y="597210"/>
            <a:ext cx="609327" cy="6093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734490-8480-4ECB-B02E-930EE7D0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60" y="851839"/>
            <a:ext cx="699743" cy="699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45838" y="1209037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04. &lt;a&gt;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 flipV="1">
            <a:off x="886642" y="1374772"/>
            <a:ext cx="2394072" cy="383305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745838" y="3018889"/>
            <a:ext cx="4581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Representa un enlace o hipervínculo.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40465C-E40D-4C2C-B157-CA55EEE7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97" y="1738697"/>
            <a:ext cx="3615327" cy="2868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350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5190019" y="1081218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05. &lt;</a:t>
            </a:r>
            <a:r>
              <a:rPr lang="es-ES" sz="3600" dirty="0"/>
              <a:t>strong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>
            <a:off x="5660967" y="877483"/>
            <a:ext cx="2394072" cy="45720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5190019" y="2891070"/>
            <a:ext cx="4581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3F3F3"/>
                </a:solidFill>
                <a:latin typeface="Arial" panose="020B0604020202020204" pitchFamily="34" charset="0"/>
              </a:rPr>
              <a:t>Define la parte importante de un texto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2CAE44-6AE7-414E-BDDC-93E0F96DA91E}"/>
              </a:ext>
            </a:extLst>
          </p:cNvPr>
          <p:cNvSpPr txBox="1"/>
          <p:nvPr/>
        </p:nvSpPr>
        <p:spPr>
          <a:xfrm>
            <a:off x="260553" y="2029295"/>
            <a:ext cx="431144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lvl="3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&lt;p&gt;hello Word &lt;strong&gt;This text is important!&lt;/strong&gt;&lt;/p&gt;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866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45838" y="1209037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06. &lt;</a:t>
            </a:r>
            <a:r>
              <a:rPr lang="es-ES" sz="3600" dirty="0"/>
              <a:t>br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 flipV="1">
            <a:off x="886642" y="1374772"/>
            <a:ext cx="2394072" cy="383305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745838" y="3029691"/>
            <a:ext cx="28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Representa un salto de línea en el documento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29388B-B14E-4F80-BB84-B87BFE5397AD}"/>
              </a:ext>
            </a:extLst>
          </p:cNvPr>
          <p:cNvSpPr txBox="1"/>
          <p:nvPr/>
        </p:nvSpPr>
        <p:spPr>
          <a:xfrm>
            <a:off x="4572000" y="1798584"/>
            <a:ext cx="4572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br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&lt;p&gt;To force&lt;br&gt; line breaks&lt;br&gt; in a text,&lt;br&gt; use the br&lt;br&gt; element.&lt;/p&gt;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694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5190019" y="1081218"/>
            <a:ext cx="3019916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07. &lt;</a:t>
            </a:r>
            <a:r>
              <a:rPr lang="es-ES" sz="3600" dirty="0"/>
              <a:t>h1</a:t>
            </a:r>
            <a:r>
              <a:rPr lang="es-ES" dirty="0"/>
              <a:t>&gt;….&lt;h6&gt;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>
            <a:off x="5660967" y="877483"/>
            <a:ext cx="2394072" cy="45720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5190019" y="2794151"/>
            <a:ext cx="30887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3F3F3"/>
                </a:solidFill>
                <a:latin typeface="Arial" panose="020B0604020202020204" pitchFamily="34" charset="0"/>
              </a:rPr>
              <a:t>Son encabezado que depende le ellos son de un tamaño menor o mayor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439B1-1430-466A-97AB-4ACF37DD8607}"/>
              </a:ext>
            </a:extLst>
          </p:cNvPr>
          <p:cNvSpPr txBox="1"/>
          <p:nvPr/>
        </p:nvSpPr>
        <p:spPr>
          <a:xfrm>
            <a:off x="176979" y="1592496"/>
            <a:ext cx="240890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&lt;h1&gt;This is heading 1&lt;/h1&gt;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&lt;h2&gt;This is heading 2&lt;/h2&gt;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&lt;h3&gt;This is heading 3&lt;/h3&gt;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&lt;h4&gt;This is heading 4&lt;/h4&gt;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&lt;h5&gt;This is heading 5&lt;/h5&gt;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&lt;h6&gt;This is heading 6&lt;/h6&gt;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9DAEA4-C1DE-4FC1-9278-9A483951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31" y="2123867"/>
            <a:ext cx="1865968" cy="18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45838" y="1209037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08. &lt;img&gt;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 flipV="1">
            <a:off x="886642" y="1374772"/>
            <a:ext cx="2394072" cy="383305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745838" y="3029691"/>
            <a:ext cx="2862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utiliza para insertar imágenes ya sea desde una web o nuestro proyecto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3C1E96-FD51-4013-A3AC-F0EB569B02AA}"/>
              </a:ext>
            </a:extLst>
          </p:cNvPr>
          <p:cNvSpPr txBox="1"/>
          <p:nvPr/>
        </p:nvSpPr>
        <p:spPr>
          <a:xfrm>
            <a:off x="5143794" y="2026125"/>
            <a:ext cx="365268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img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&lt;img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="img_girl.jpg"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alt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Girl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in 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jacket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"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width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="500"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height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="600"&gt;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1465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5224432" y="522542"/>
            <a:ext cx="3019916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09. </a:t>
            </a:r>
            <a:r>
              <a:rPr lang="en" sz="3600" dirty="0"/>
              <a:t>&lt;ol&gt;&lt;li&gt;&lt;/li&gt;&lt;ol&gt;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>
            <a:off x="5815472" y="1031986"/>
            <a:ext cx="2394072" cy="4262993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5190019" y="2794151"/>
            <a:ext cx="3088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3F3F3"/>
                </a:solidFill>
                <a:latin typeface="Arial" panose="020B0604020202020204" pitchFamily="34" charset="0"/>
              </a:rPr>
              <a:t>Define a una lista la cual será una lista ordenada desde el número 1 hasta infinito. (Esta se puede iniciar desde un numero especifico.)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D0D953-8857-4765-BFFE-2C9B3B7A8E97}"/>
              </a:ext>
            </a:extLst>
          </p:cNvPr>
          <p:cNvSpPr txBox="1"/>
          <p:nvPr/>
        </p:nvSpPr>
        <p:spPr>
          <a:xfrm>
            <a:off x="258127" y="522542"/>
            <a:ext cx="2357254" cy="43882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Coffee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&gt;Tea&lt;/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Milk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start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="50"&gt;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Coffee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&gt;Tea&lt;/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Milk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ol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E7991-D4AD-42F1-B727-150FED7C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67" y="2231121"/>
            <a:ext cx="2194344" cy="18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45838" y="655162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10. </a:t>
            </a:r>
            <a:r>
              <a:rPr lang="es-ES" sz="3600" dirty="0"/>
              <a:t>&lt;</a:t>
            </a:r>
            <a:r>
              <a:rPr lang="es-ES" sz="3600" dirty="0" err="1"/>
              <a:t>ul</a:t>
            </a:r>
            <a:r>
              <a:rPr lang="es-ES" sz="3600" dirty="0"/>
              <a:t>&gt;&lt;</a:t>
            </a:r>
            <a:r>
              <a:rPr lang="es-ES" sz="3600" dirty="0" err="1"/>
              <a:t>li</a:t>
            </a:r>
            <a:r>
              <a:rPr lang="es-ES" sz="3600" dirty="0"/>
              <a:t>&gt;&lt;/</a:t>
            </a:r>
            <a:r>
              <a:rPr lang="es-ES" sz="3600" dirty="0" err="1"/>
              <a:t>li</a:t>
            </a:r>
            <a:r>
              <a:rPr lang="es-ES" sz="3600" dirty="0"/>
              <a:t>&gt;&lt;</a:t>
            </a:r>
            <a:r>
              <a:rPr lang="es-ES" sz="3600" dirty="0" err="1"/>
              <a:t>ul</a:t>
            </a:r>
            <a:r>
              <a:rPr lang="es-ES" sz="3600" dirty="0"/>
              <a:t>&gt;</a:t>
            </a:r>
            <a:br>
              <a:rPr lang="es-ES" sz="3600" dirty="0"/>
            </a:br>
            <a:endParaRPr lang="es-ES"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 flipV="1">
            <a:off x="886642" y="1374772"/>
            <a:ext cx="2394072" cy="383305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745838" y="3029691"/>
            <a:ext cx="2862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Define una lista desordenada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C64B51-7687-4C42-8DDA-2F3A6B9B6ADE}"/>
              </a:ext>
            </a:extLst>
          </p:cNvPr>
          <p:cNvSpPr txBox="1"/>
          <p:nvPr/>
        </p:nvSpPr>
        <p:spPr>
          <a:xfrm>
            <a:off x="4389115" y="1629307"/>
            <a:ext cx="229289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Coffee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&gt;Tea&lt;/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Milk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6AD34A-7ABF-4F5B-A8DF-C98B5E22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88" y="2693345"/>
            <a:ext cx="2173364" cy="9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5502550" y="734046"/>
            <a:ext cx="3019916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11. &lt;p&gt;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>
            <a:off x="5815472" y="1031986"/>
            <a:ext cx="2394072" cy="4262993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5190019" y="2794151"/>
            <a:ext cx="3088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3F3F3"/>
                </a:solidFill>
                <a:latin typeface="Arial" panose="020B0604020202020204" pitchFamily="34" charset="0"/>
              </a:rPr>
              <a:t>Define un párrafo en el documento HTML.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5E261A-D46F-4C63-A5C8-A3B96CB814A8}"/>
              </a:ext>
            </a:extLst>
          </p:cNvPr>
          <p:cNvSpPr txBox="1"/>
          <p:nvPr/>
        </p:nvSpPr>
        <p:spPr>
          <a:xfrm>
            <a:off x="95864" y="1824654"/>
            <a:ext cx="259255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p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&lt;p&gt;This is 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paragraph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.&lt;/p&gt;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&lt;p&gt;This is 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paragraph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.&lt;/p&gt;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&lt;p&gt;This is 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paragraph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.&lt;/p&gt;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E14B67-5C45-4F74-9CF3-4D9718A6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82" y="2529045"/>
            <a:ext cx="2000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745838" y="655162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3600" dirty="0"/>
              <a:t>&lt;footer&gt;</a:t>
            </a:r>
            <a:br>
              <a:rPr lang="es-ES" sz="3600" dirty="0"/>
            </a:br>
            <a:endParaRPr lang="es-ES"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 flipV="1">
            <a:off x="886642" y="1374772"/>
            <a:ext cx="2394072" cy="383305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C3A5EC-14D3-44C0-8F3F-4BDA91306DC4}"/>
              </a:ext>
            </a:extLst>
          </p:cNvPr>
          <p:cNvSpPr txBox="1"/>
          <p:nvPr/>
        </p:nvSpPr>
        <p:spPr>
          <a:xfrm>
            <a:off x="932651" y="2167914"/>
            <a:ext cx="2862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</a:b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Aquí encontraríamos el código perteneciente al pie de página, donde se suelen colocar los enlaces a textos legales, el copyright, etc.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C37EFB-20D4-4847-ACC7-0E0E59E96EA2}"/>
              </a:ext>
            </a:extLst>
          </p:cNvPr>
          <p:cNvSpPr txBox="1"/>
          <p:nvPr/>
        </p:nvSpPr>
        <p:spPr>
          <a:xfrm>
            <a:off x="4091917" y="1420417"/>
            <a:ext cx="2857794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&lt;!DOCTYPE 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&lt;html&gt;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&lt;body&gt;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&lt;h1&gt;The footer element&lt;/h1&gt;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&lt;footer&gt;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&lt;p&gt;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Author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Hege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Refsnes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&lt;br&gt;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&lt;a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href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="mailto:hege@example.com"&gt;hege@example.com&lt;/a&gt;&lt;/p&gt;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&lt;/footer&gt;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&lt;/body&gt;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&lt;/html&gt;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FFF923-FFE5-4229-B6F5-40C15E1A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04"/>
          <a:stretch/>
        </p:blipFill>
        <p:spPr>
          <a:xfrm>
            <a:off x="6869302" y="2463198"/>
            <a:ext cx="227469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>
            <a:spLocks noGrp="1"/>
          </p:cNvSpPr>
          <p:nvPr>
            <p:ph type="title" idx="2"/>
          </p:nvPr>
        </p:nvSpPr>
        <p:spPr>
          <a:xfrm>
            <a:off x="2183613" y="167597"/>
            <a:ext cx="4512153" cy="117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CSS?</a:t>
            </a:r>
            <a:endParaRPr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Google Shape;1282;p43">
            <a:extLst>
              <a:ext uri="{FF2B5EF4-FFF2-40B4-BE49-F238E27FC236}">
                <a16:creationId xmlns:a16="http://schemas.microsoft.com/office/drawing/2014/main" id="{EF5FF055-EC2C-47A0-B8BA-E254EE801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549" y="1912823"/>
            <a:ext cx="7904282" cy="1691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•Significa “</a:t>
            </a:r>
            <a:r>
              <a:rPr lang="es-ES" sz="2000" b="0" i="0" u="none" strike="noStrike" dirty="0" err="1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000" b="0" i="0" u="none" strike="noStrike" dirty="0" err="1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000" b="0" i="0" u="none" strike="noStrike" dirty="0" err="1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sheet</a:t>
            </a: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” (hojas de estilo en cascada).</a:t>
            </a:r>
            <a:br>
              <a:rPr lang="es-ES" sz="4000" b="0" dirty="0">
                <a:effectLst/>
              </a:rPr>
            </a:b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•Es un lenguaje especial que define el estilo de un documento HTML.</a:t>
            </a:r>
            <a:br>
              <a:rPr lang="es-ES" sz="4000" b="0" dirty="0">
                <a:effectLst/>
              </a:rPr>
            </a:b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•Asigna propiedades a cada elemento HTML.</a:t>
            </a:r>
            <a:br>
              <a:rPr lang="es-ES" sz="4000" b="0" dirty="0">
                <a:effectLst/>
              </a:rPr>
            </a:br>
            <a:br>
              <a:rPr lang="es-ES" sz="4000" dirty="0"/>
            </a:b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 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lenguaje de marcado de hipertexto</a:t>
            </a:r>
            <a:r>
              <a:rPr lang="es-E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, o 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HTML,</a:t>
            </a:r>
            <a:r>
              <a:rPr lang="es-E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es el lenguaje de mercado estándar para documentos diseñados para mostrarse en un navegador web. Puede ser asistido por tecnologías como hojas de estilos en cascada (CSS) y lenguajes de scripting como JavaScript (JS).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092672" y="614275"/>
            <a:ext cx="2958656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HTML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845942-6B96-4A3F-B09B-E62B508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007" y="2221759"/>
            <a:ext cx="5338063" cy="18586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Estos permiten obtener un patrón de identificación de los elementos de nuestro código HTML para poder darle estilos específicos a ese elemento en cuestión.</a:t>
            </a:r>
            <a:br>
              <a:rPr lang="es-ES" b="0" dirty="0">
                <a:effectLst/>
              </a:rPr>
            </a:br>
            <a:br>
              <a:rPr lang="es-ES" dirty="0"/>
            </a:br>
            <a:endParaRPr lang="es-ES" dirty="0"/>
          </a:p>
        </p:txBody>
      </p:sp>
      <p:sp>
        <p:nvSpPr>
          <p:cNvPr id="30" name="Google Shape;837;p36">
            <a:extLst>
              <a:ext uri="{FF2B5EF4-FFF2-40B4-BE49-F238E27FC236}">
                <a16:creationId xmlns:a16="http://schemas.microsoft.com/office/drawing/2014/main" id="{46C7B022-1259-412B-8FD2-D30273D63AC9}"/>
              </a:ext>
            </a:extLst>
          </p:cNvPr>
          <p:cNvSpPr txBox="1">
            <a:spLocks/>
          </p:cNvSpPr>
          <p:nvPr/>
        </p:nvSpPr>
        <p:spPr>
          <a:xfrm>
            <a:off x="2045961" y="551055"/>
            <a:ext cx="4512153" cy="1170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6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845942-6B96-4A3F-B09B-E62B508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007" y="2221759"/>
            <a:ext cx="5338063" cy="18586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s-E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: Todos los elementos indicados recibirán las mismas propiedades.</a:t>
            </a:r>
            <a:br>
              <a:rPr lang="es-ES" sz="1050" b="0" dirty="0">
                <a:effectLst/>
              </a:rPr>
            </a:br>
            <a:r>
              <a:rPr lang="es-E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: Debe ser único y se referencian con un hash/numeral(#) antes del nombre del id.</a:t>
            </a:r>
            <a:br>
              <a:rPr lang="es-ES" sz="1050" b="0" dirty="0">
                <a:effectLst/>
              </a:rPr>
            </a:br>
            <a:r>
              <a:rPr lang="es-E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: Puede existir más de uno en la misma página y referencian con un punto(.) antes del nombre de la clase.</a:t>
            </a:r>
            <a:br>
              <a:rPr lang="es-ES" b="0" dirty="0">
                <a:effectLst/>
              </a:rPr>
            </a:br>
            <a:br>
              <a:rPr lang="es-ES" dirty="0"/>
            </a:br>
            <a:endParaRPr lang="es-ES" dirty="0"/>
          </a:p>
        </p:txBody>
      </p:sp>
      <p:sp>
        <p:nvSpPr>
          <p:cNvPr id="30" name="Google Shape;837;p36">
            <a:extLst>
              <a:ext uri="{FF2B5EF4-FFF2-40B4-BE49-F238E27FC236}">
                <a16:creationId xmlns:a16="http://schemas.microsoft.com/office/drawing/2014/main" id="{46C7B022-1259-412B-8FD2-D30273D63AC9}"/>
              </a:ext>
            </a:extLst>
          </p:cNvPr>
          <p:cNvSpPr txBox="1">
            <a:spLocks/>
          </p:cNvSpPr>
          <p:nvPr/>
        </p:nvSpPr>
        <p:spPr>
          <a:xfrm>
            <a:off x="2315923" y="796861"/>
            <a:ext cx="4512153" cy="815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Selectores</a:t>
            </a:r>
          </a:p>
        </p:txBody>
      </p:sp>
    </p:spTree>
    <p:extLst>
      <p:ext uri="{BB962C8B-B14F-4D97-AF65-F5344CB8AC3E}">
        <p14:creationId xmlns:p14="http://schemas.microsoft.com/office/powerpoint/2010/main" val="86435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845942-6B96-4A3F-B09B-E62B5085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29" y="1612490"/>
            <a:ext cx="6763741" cy="182913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Importante hacer notar que existen </a:t>
            </a:r>
            <a:r>
              <a:rPr lang="es-ES" sz="1800" b="0" i="0" u="none" strike="noStrike" dirty="0">
                <a:solidFill>
                  <a:srgbClr val="F6B26B"/>
                </a:solidFill>
                <a:effectLst/>
                <a:latin typeface="Arial" panose="020B0604020202020204" pitchFamily="34" charset="0"/>
              </a:rPr>
              <a:t>unidades CSS 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las cuales pueden ser modificadas para poder mejorar el contenido de nuestro código HTML. Entre estas están las unidades.</a:t>
            </a:r>
            <a:br>
              <a:rPr lang="es-ES" sz="1050" b="0" dirty="0">
                <a:effectLst/>
              </a:rPr>
            </a:br>
            <a:r>
              <a:rPr lang="es-ES" sz="1800" b="0" i="0" u="none" strike="noStrike" dirty="0">
                <a:solidFill>
                  <a:srgbClr val="F6B26B"/>
                </a:solidFill>
                <a:effectLst/>
                <a:latin typeface="Arial" panose="020B0604020202020204" pitchFamily="34" charset="0"/>
              </a:rPr>
              <a:t>Longitudes absolutas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: como su nombre lo indica, son unidades que están completamente definidas. Esto quiere decir que su valor no depende de otro valor de referencia. Ejemplo: cm, mm, in, </a:t>
            </a:r>
            <a:r>
              <a:rPr lang="es-ES" sz="1800" b="0" i="0" u="none" strike="noStrike" dirty="0" err="1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px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, pt.</a:t>
            </a:r>
            <a:br>
              <a:rPr lang="es-ES" sz="1050" b="0" dirty="0">
                <a:effectLst/>
              </a:rPr>
            </a:br>
            <a:r>
              <a:rPr lang="es-ES" sz="1800" b="0" i="0" u="none" strike="noStrike" dirty="0">
                <a:solidFill>
                  <a:srgbClr val="F6B26B"/>
                </a:solidFill>
                <a:effectLst/>
                <a:latin typeface="Arial" panose="020B0604020202020204" pitchFamily="34" charset="0"/>
              </a:rPr>
              <a:t>Longitudes relativas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: estas unidades especifican una longitud relativa a otra propiedad de longitud. Este tipo de unidades son escalables en diferentes medios de presentación. Ejemplo: em, rem, %, </a:t>
            </a:r>
            <a:r>
              <a:rPr lang="es-ES" sz="1800" b="0" i="0" u="none" strike="noStrike" dirty="0" err="1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vw</a:t>
            </a:r>
            <a:r>
              <a:rPr lang="es-ES" sz="18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, otros.</a:t>
            </a:r>
            <a:endParaRPr lang="es-ES" dirty="0"/>
          </a:p>
        </p:txBody>
      </p:sp>
      <p:sp>
        <p:nvSpPr>
          <p:cNvPr id="30" name="Google Shape;837;p36">
            <a:extLst>
              <a:ext uri="{FF2B5EF4-FFF2-40B4-BE49-F238E27FC236}">
                <a16:creationId xmlns:a16="http://schemas.microsoft.com/office/drawing/2014/main" id="{46C7B022-1259-412B-8FD2-D30273D63AC9}"/>
              </a:ext>
            </a:extLst>
          </p:cNvPr>
          <p:cNvSpPr txBox="1">
            <a:spLocks/>
          </p:cNvSpPr>
          <p:nvPr/>
        </p:nvSpPr>
        <p:spPr>
          <a:xfrm>
            <a:off x="2315922" y="796861"/>
            <a:ext cx="4512153" cy="815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Unidades de css</a:t>
            </a:r>
          </a:p>
        </p:txBody>
      </p:sp>
    </p:spTree>
    <p:extLst>
      <p:ext uri="{BB962C8B-B14F-4D97-AF65-F5344CB8AC3E}">
        <p14:creationId xmlns:p14="http://schemas.microsoft.com/office/powerpoint/2010/main" val="245935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0"/>
          <p:cNvSpPr txBox="1">
            <a:spLocks noGrp="1"/>
          </p:cNvSpPr>
          <p:nvPr>
            <p:ph type="ctrTitle"/>
          </p:nvPr>
        </p:nvSpPr>
        <p:spPr>
          <a:xfrm>
            <a:off x="963481" y="1545450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</a:t>
            </a:r>
            <a:br>
              <a:rPr lang="en" dirty="0"/>
            </a:br>
            <a:r>
              <a:rPr lang="en" dirty="0"/>
              <a:t>su atencion!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16FD9A-8902-4180-8C8F-4F8454DE63FC}"/>
              </a:ext>
            </a:extLst>
          </p:cNvPr>
          <p:cNvSpPr/>
          <p:nvPr/>
        </p:nvSpPr>
        <p:spPr>
          <a:xfrm>
            <a:off x="721360" y="3444240"/>
            <a:ext cx="3241040" cy="985520"/>
          </a:xfrm>
          <a:prstGeom prst="rect">
            <a:avLst/>
          </a:prstGeom>
          <a:solidFill>
            <a:srgbClr val="4494ED"/>
          </a:solidFill>
          <a:ln>
            <a:solidFill>
              <a:srgbClr val="409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lang="es-ES" sz="24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 provee básicamente tres características: estructura, estilo y funcionalidad. Específicamente las etiquetas abordan la primera característica, las etiquetas son fragmento de trozos de texto rodeados por corchetes angulares “&lt;&gt;” los cuales poseen funciones y usos específicos en la escritura de código HTML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638362" y="614275"/>
            <a:ext cx="1867276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14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2668832" y="1420321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657142" y="3073464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564442" y="1420321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2"/>
          <p:cNvSpPr/>
          <p:nvPr/>
        </p:nvSpPr>
        <p:spPr>
          <a:xfrm>
            <a:off x="4672071" y="1420321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2"/>
          <p:cNvSpPr/>
          <p:nvPr/>
        </p:nvSpPr>
        <p:spPr>
          <a:xfrm>
            <a:off x="6675310" y="1420321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599310" y="4156362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&lt;body&gt;</a:t>
            </a:r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609142" y="2553421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&lt;head&gt;</a:t>
            </a:r>
            <a:endParaRPr sz="2400"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2691182" y="2553421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&lt;div&gt;</a:t>
            </a:r>
            <a:endParaRPr sz="2400"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2696939" y="4156362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&lt;a&gt;</a:t>
            </a:r>
            <a:endParaRPr sz="2400"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679492" y="1557734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2761532" y="1557734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2761532" y="3073464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" name="Google Shape;246;p31">
            <a:extLst>
              <a:ext uri="{FF2B5EF4-FFF2-40B4-BE49-F238E27FC236}">
                <a16:creationId xmlns:a16="http://schemas.microsoft.com/office/drawing/2014/main" id="{DA6F5410-781D-46D3-AA79-8B6CA33413FD}"/>
              </a:ext>
            </a:extLst>
          </p:cNvPr>
          <p:cNvSpPr txBox="1">
            <a:spLocks/>
          </p:cNvSpPr>
          <p:nvPr/>
        </p:nvSpPr>
        <p:spPr>
          <a:xfrm>
            <a:off x="1961749" y="294883"/>
            <a:ext cx="4984528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Hablemos de las etiquetas</a:t>
            </a:r>
          </a:p>
        </p:txBody>
      </p:sp>
      <p:sp>
        <p:nvSpPr>
          <p:cNvPr id="25" name="Google Shape;265;p32">
            <a:extLst>
              <a:ext uri="{FF2B5EF4-FFF2-40B4-BE49-F238E27FC236}">
                <a16:creationId xmlns:a16="http://schemas.microsoft.com/office/drawing/2014/main" id="{802E6977-1BD4-457D-A8C5-44A5CE3EC220}"/>
              </a:ext>
            </a:extLst>
          </p:cNvPr>
          <p:cNvSpPr txBox="1">
            <a:spLocks/>
          </p:cNvSpPr>
          <p:nvPr/>
        </p:nvSpPr>
        <p:spPr>
          <a:xfrm>
            <a:off x="4764771" y="1557734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6" name="Google Shape;265;p32">
            <a:extLst>
              <a:ext uri="{FF2B5EF4-FFF2-40B4-BE49-F238E27FC236}">
                <a16:creationId xmlns:a16="http://schemas.microsoft.com/office/drawing/2014/main" id="{B3CB95D4-1464-43B0-AC11-27979CDE874C}"/>
              </a:ext>
            </a:extLst>
          </p:cNvPr>
          <p:cNvSpPr txBox="1">
            <a:spLocks/>
          </p:cNvSpPr>
          <p:nvPr/>
        </p:nvSpPr>
        <p:spPr>
          <a:xfrm>
            <a:off x="4764771" y="3073464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7" name="Google Shape;265;p32">
            <a:extLst>
              <a:ext uri="{FF2B5EF4-FFF2-40B4-BE49-F238E27FC236}">
                <a16:creationId xmlns:a16="http://schemas.microsoft.com/office/drawing/2014/main" id="{9B3C7E33-709B-44AF-99A4-58CEB4925901}"/>
              </a:ext>
            </a:extLst>
          </p:cNvPr>
          <p:cNvSpPr txBox="1">
            <a:spLocks/>
          </p:cNvSpPr>
          <p:nvPr/>
        </p:nvSpPr>
        <p:spPr>
          <a:xfrm>
            <a:off x="6768010" y="1557734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8" name="Google Shape;265;p32">
            <a:extLst>
              <a:ext uri="{FF2B5EF4-FFF2-40B4-BE49-F238E27FC236}">
                <a16:creationId xmlns:a16="http://schemas.microsoft.com/office/drawing/2014/main" id="{BF01DD39-84AB-4D9E-822A-43B63DE04E91}"/>
              </a:ext>
            </a:extLst>
          </p:cNvPr>
          <p:cNvSpPr txBox="1">
            <a:spLocks/>
          </p:cNvSpPr>
          <p:nvPr/>
        </p:nvSpPr>
        <p:spPr>
          <a:xfrm>
            <a:off x="6762652" y="3073464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9" name="Google Shape;261;p32">
            <a:extLst>
              <a:ext uri="{FF2B5EF4-FFF2-40B4-BE49-F238E27FC236}">
                <a16:creationId xmlns:a16="http://schemas.microsoft.com/office/drawing/2014/main" id="{15C5F6D1-BA3E-4FD0-94A6-D64160F38CE5}"/>
              </a:ext>
            </a:extLst>
          </p:cNvPr>
          <p:cNvSpPr txBox="1">
            <a:spLocks/>
          </p:cNvSpPr>
          <p:nvPr/>
        </p:nvSpPr>
        <p:spPr>
          <a:xfrm>
            <a:off x="4694421" y="2549599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&lt;strong&gt;</a:t>
            </a:r>
          </a:p>
        </p:txBody>
      </p:sp>
      <p:sp>
        <p:nvSpPr>
          <p:cNvPr id="30" name="Google Shape;261;p32">
            <a:extLst>
              <a:ext uri="{FF2B5EF4-FFF2-40B4-BE49-F238E27FC236}">
                <a16:creationId xmlns:a16="http://schemas.microsoft.com/office/drawing/2014/main" id="{220BF5B1-30D4-4F25-9C6D-5DD88FD93662}"/>
              </a:ext>
            </a:extLst>
          </p:cNvPr>
          <p:cNvSpPr txBox="1">
            <a:spLocks/>
          </p:cNvSpPr>
          <p:nvPr/>
        </p:nvSpPr>
        <p:spPr>
          <a:xfrm>
            <a:off x="4701567" y="4135902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&lt;br&gt;</a:t>
            </a:r>
          </a:p>
        </p:txBody>
      </p:sp>
      <p:sp>
        <p:nvSpPr>
          <p:cNvPr id="31" name="Google Shape;261;p32">
            <a:extLst>
              <a:ext uri="{FF2B5EF4-FFF2-40B4-BE49-F238E27FC236}">
                <a16:creationId xmlns:a16="http://schemas.microsoft.com/office/drawing/2014/main" id="{71647045-B887-4E5D-BBF0-411638726836}"/>
              </a:ext>
            </a:extLst>
          </p:cNvPr>
          <p:cNvSpPr txBox="1">
            <a:spLocks/>
          </p:cNvSpPr>
          <p:nvPr/>
        </p:nvSpPr>
        <p:spPr>
          <a:xfrm>
            <a:off x="6702134" y="2549599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&lt;h1&gt;….&lt;h6&gt;</a:t>
            </a:r>
          </a:p>
        </p:txBody>
      </p:sp>
      <p:sp>
        <p:nvSpPr>
          <p:cNvPr id="32" name="Google Shape;261;p32">
            <a:extLst>
              <a:ext uri="{FF2B5EF4-FFF2-40B4-BE49-F238E27FC236}">
                <a16:creationId xmlns:a16="http://schemas.microsoft.com/office/drawing/2014/main" id="{5E66C263-BC16-4F65-9CDD-F39D4284A607}"/>
              </a:ext>
            </a:extLst>
          </p:cNvPr>
          <p:cNvSpPr txBox="1">
            <a:spLocks/>
          </p:cNvSpPr>
          <p:nvPr/>
        </p:nvSpPr>
        <p:spPr>
          <a:xfrm>
            <a:off x="6702134" y="4130064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&lt;img&gt;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2568761" y="918876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2"/>
          <p:cNvSpPr/>
          <p:nvPr/>
        </p:nvSpPr>
        <p:spPr>
          <a:xfrm>
            <a:off x="4572000" y="918876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2591111" y="2224551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&lt;ol&gt;&lt;li&gt;&lt;/li&gt;&lt;ol&gt;</a:t>
            </a:r>
            <a:endParaRPr sz="2400"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2571274" y="3701147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&lt;ul&gt;&lt;li&gt;&lt;/li&gt;&lt;ul&gt;</a:t>
            </a:r>
            <a:endParaRPr sz="2400"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2661461" y="1056289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2661461" y="2572019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25" name="Google Shape;265;p32">
            <a:extLst>
              <a:ext uri="{FF2B5EF4-FFF2-40B4-BE49-F238E27FC236}">
                <a16:creationId xmlns:a16="http://schemas.microsoft.com/office/drawing/2014/main" id="{802E6977-1BD4-457D-A8C5-44A5CE3EC220}"/>
              </a:ext>
            </a:extLst>
          </p:cNvPr>
          <p:cNvSpPr txBox="1">
            <a:spLocks/>
          </p:cNvSpPr>
          <p:nvPr/>
        </p:nvSpPr>
        <p:spPr>
          <a:xfrm>
            <a:off x="4664700" y="1696251"/>
            <a:ext cx="14211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Fjalla One"/>
              <a:buNone/>
              <a:defRPr sz="4800" b="0" i="0" u="none" strike="noStrike" cap="none">
                <a:solidFill>
                  <a:srgbClr val="83FA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3F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29" name="Google Shape;261;p32">
            <a:extLst>
              <a:ext uri="{FF2B5EF4-FFF2-40B4-BE49-F238E27FC236}">
                <a16:creationId xmlns:a16="http://schemas.microsoft.com/office/drawing/2014/main" id="{15C5F6D1-BA3E-4FD0-94A6-D64160F38CE5}"/>
              </a:ext>
            </a:extLst>
          </p:cNvPr>
          <p:cNvSpPr txBox="1">
            <a:spLocks/>
          </p:cNvSpPr>
          <p:nvPr/>
        </p:nvSpPr>
        <p:spPr>
          <a:xfrm>
            <a:off x="4594350" y="2688116"/>
            <a:ext cx="15618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23312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A5E85D-07D1-4684-9546-A6C0DB335297}"/>
              </a:ext>
            </a:extLst>
          </p:cNvPr>
          <p:cNvSpPr txBox="1"/>
          <p:nvPr/>
        </p:nvSpPr>
        <p:spPr>
          <a:xfrm>
            <a:off x="1941868" y="1870105"/>
            <a:ext cx="414429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000" b="0" i="0" u="none" strike="noStrike" dirty="0">
                <a:solidFill>
                  <a:srgbClr val="D9D9D9"/>
                </a:solidFill>
                <a:effectLst/>
                <a:latin typeface="Arial" panose="020B0604020202020204" pitchFamily="34" charset="0"/>
              </a:rPr>
              <a:t>&lt;!DOCTYPE html&gt;</a:t>
            </a:r>
            <a:b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&lt;html lang=</a:t>
            </a:r>
            <a:r>
              <a:rPr lang="es-ES" sz="2000" b="0" i="0" u="none" strike="noStrike" dirty="0">
                <a:solidFill>
                  <a:srgbClr val="93C47D"/>
                </a:solidFill>
                <a:effectLst/>
                <a:latin typeface="Arial" panose="020B0604020202020204" pitchFamily="34" charset="0"/>
              </a:rPr>
              <a:t>"es"</a:t>
            </a: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s-ES" sz="2000" b="0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&lt;head&gt;</a:t>
            </a:r>
            <a:b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    &lt;title&gt;</a:t>
            </a: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Título de la WEB</a:t>
            </a: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&lt;/title&gt;</a:t>
            </a:r>
            <a:b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  &lt;/head&gt;</a:t>
            </a:r>
            <a:b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  &lt;body&gt;</a:t>
            </a:r>
            <a:b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  <a:t>Hola mundo</a:t>
            </a:r>
            <a:br>
              <a:rPr lang="es-ES" sz="2000" b="0" i="0" u="none" strike="noStrike" dirty="0">
                <a:solidFill>
                  <a:srgbClr val="F3F3F3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  &lt;/body&gt;</a:t>
            </a:r>
            <a:b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</a:br>
            <a:r>
              <a:rPr lang="es-ES" sz="2000" b="0" i="0" u="none" strike="noStrike" dirty="0">
                <a:solidFill>
                  <a:srgbClr val="6FA8DC"/>
                </a:solidFill>
                <a:effectLst/>
                <a:latin typeface="Arial" panose="020B0604020202020204" pitchFamily="34" charset="0"/>
              </a:rPr>
              <a:t>&lt;/html&gt;</a:t>
            </a:r>
            <a:endParaRPr lang="es-ES" sz="2000" dirty="0"/>
          </a:p>
        </p:txBody>
      </p:sp>
      <p:sp>
        <p:nvSpPr>
          <p:cNvPr id="4" name="Google Shape;246;p31">
            <a:extLst>
              <a:ext uri="{FF2B5EF4-FFF2-40B4-BE49-F238E27FC236}">
                <a16:creationId xmlns:a16="http://schemas.microsoft.com/office/drawing/2014/main" id="{34A58322-CB33-47A2-BD2D-E19E80561A97}"/>
              </a:ext>
            </a:extLst>
          </p:cNvPr>
          <p:cNvSpPr txBox="1">
            <a:spLocks/>
          </p:cNvSpPr>
          <p:nvPr/>
        </p:nvSpPr>
        <p:spPr>
          <a:xfrm>
            <a:off x="2138514" y="501360"/>
            <a:ext cx="3751008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/>
              <a:buNone/>
              <a:defRPr sz="18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del HTML</a:t>
            </a:r>
          </a:p>
        </p:txBody>
      </p:sp>
    </p:spTree>
    <p:extLst>
      <p:ext uri="{BB962C8B-B14F-4D97-AF65-F5344CB8AC3E}">
        <p14:creationId xmlns:p14="http://schemas.microsoft.com/office/powerpoint/2010/main" val="193785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&lt;head&gt;</a:t>
            </a:r>
            <a:endParaRPr dirty="0"/>
          </a:p>
        </p:txBody>
      </p:sp>
      <p:sp>
        <p:nvSpPr>
          <p:cNvPr id="774" name="Google Shape;774;p3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chemeClr val="bg1"/>
                </a:solidFill>
                <a:effectLst/>
                <a:latin typeface="Montserrat"/>
              </a:rPr>
              <a:t>La parte superior del documento HTML, es donde podremos indicar los metadatos: título del documento, hojas de estilos, JavaScript, CSS…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7CFAB1-0483-4C5E-ADE1-6BEFD4C4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7" y="971963"/>
            <a:ext cx="5147349" cy="1026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91842" y="789099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02. &lt;</a:t>
            </a:r>
            <a:r>
              <a:rPr lang="es-ES" sz="3600" dirty="0"/>
              <a:t>body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639950" y="2104103"/>
            <a:ext cx="2722682" cy="151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Indica la parte del cuerpo del contenido de un documento HTML. Es una etiqueta esencial para cualquier documento ya que indica donde empieza el contenido visible del documento.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0BFCE12-B7A8-40C6-A359-63F2AD13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51" y="1782675"/>
            <a:ext cx="5201376" cy="1619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5190019" y="1081218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03. &lt;</a:t>
            </a:r>
            <a:r>
              <a:rPr lang="es-ES" sz="3600" dirty="0"/>
              <a:t>div</a:t>
            </a:r>
            <a:r>
              <a:rPr lang="es-ES" dirty="0"/>
              <a:t>&gt;</a:t>
            </a:r>
            <a:endParaRPr dirty="0"/>
          </a:p>
        </p:txBody>
      </p:sp>
      <p:sp>
        <p:nvSpPr>
          <p:cNvPr id="43" name="Google Shape;9574;p60">
            <a:extLst>
              <a:ext uri="{FF2B5EF4-FFF2-40B4-BE49-F238E27FC236}">
                <a16:creationId xmlns:a16="http://schemas.microsoft.com/office/drawing/2014/main" id="{DB8C5E2A-E4A9-424A-BD70-41F82CFF82C2}"/>
              </a:ext>
            </a:extLst>
          </p:cNvPr>
          <p:cNvSpPr/>
          <p:nvPr/>
        </p:nvSpPr>
        <p:spPr>
          <a:xfrm rot="16200000">
            <a:off x="5660967" y="877483"/>
            <a:ext cx="2394072" cy="45720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scene3d>
            <a:camera prst="perspectiveAbove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748E36B-DEFF-493D-A802-330A8A16F4B0}"/>
              </a:ext>
            </a:extLst>
          </p:cNvPr>
          <p:cNvSpPr txBox="1"/>
          <p:nvPr/>
        </p:nvSpPr>
        <p:spPr>
          <a:xfrm>
            <a:off x="5299587" y="2147820"/>
            <a:ext cx="36182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dirty="0">
                <a:solidFill>
                  <a:schemeClr val="bg1"/>
                </a:solidFill>
                <a:effectLst/>
                <a:latin typeface="Montserrat"/>
              </a:rPr>
              <a:t>Un elemento que es usado mayoritariamente para agrupar otros elementos y actuar como plantilla de otros controles. La etiqueta &lt;div&gt; nos ayuda a estructurar el documento en secciones.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F8A1D7-8B0E-4631-A334-9DAAE40B4A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01"/>
          <a:stretch/>
        </p:blipFill>
        <p:spPr>
          <a:xfrm>
            <a:off x="354843" y="1966447"/>
            <a:ext cx="3991013" cy="2125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1245</Words>
  <Application>Microsoft Office PowerPoint</Application>
  <PresentationFormat>Presentación en pantalla (16:9)</PresentationFormat>
  <Paragraphs>164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Abel</vt:lpstr>
      <vt:lpstr>Nunito</vt:lpstr>
      <vt:lpstr>Montserrat</vt:lpstr>
      <vt:lpstr>Fjalla One</vt:lpstr>
      <vt:lpstr>Digital Marketing Agency by Slidesgo</vt:lpstr>
      <vt:lpstr>HTML   Y CSS</vt:lpstr>
      <vt:lpstr>¿Que es HTML?</vt:lpstr>
      <vt:lpstr>Etiquetas</vt:lpstr>
      <vt:lpstr>02</vt:lpstr>
      <vt:lpstr>&lt;ol&gt;&lt;li&gt;&lt;/li&gt;&lt;ol&gt;</vt:lpstr>
      <vt:lpstr>Presentación de PowerPoint</vt:lpstr>
      <vt:lpstr>01. &lt;head&gt;</vt:lpstr>
      <vt:lpstr>02. &lt;body&gt;</vt:lpstr>
      <vt:lpstr>03. &lt;div&gt;</vt:lpstr>
      <vt:lpstr>04. &lt;a&gt;</vt:lpstr>
      <vt:lpstr>05. &lt;strong&gt;</vt:lpstr>
      <vt:lpstr>06. &lt;br&gt;</vt:lpstr>
      <vt:lpstr>07. &lt;h1&gt;….&lt;h6&gt;</vt:lpstr>
      <vt:lpstr>08. &lt;img&gt;</vt:lpstr>
      <vt:lpstr>09. &lt;ol&gt;&lt;li&gt;&lt;/li&gt;&lt;ol&gt;</vt:lpstr>
      <vt:lpstr>10. &lt;ul&gt;&lt;li&gt;&lt;/li&gt;&lt;ul&gt; </vt:lpstr>
      <vt:lpstr>11. &lt;p&gt;</vt:lpstr>
      <vt:lpstr>&lt;footer&gt; </vt:lpstr>
      <vt:lpstr>¿QUE ES CSS?</vt:lpstr>
      <vt:lpstr>Estos permiten obtener un patrón de identificación de los elementos de nuestro código HTML para poder darle estilos específicos a ese elemento en cuestión.  </vt:lpstr>
      <vt:lpstr>elemento: Todos los elementos indicados recibirán las mismas propiedades. id: Debe ser único y se referencian con un hash/numeral(#) antes del nombre del id. class: Puede existir más de uno en la misma página y referencian con un punto(.) antes del nombre de la clase.  </vt:lpstr>
      <vt:lpstr>Importante hacer notar que existen unidades CSS las cuales pueden ser modificadas para poder mejorar el contenido de nuestro código HTML. Entre estas están las unidades. Longitudes absolutas: como su nombre lo indica, son unidades que están completamente definidas. Esto quiere decir que su valor no depende de otro valor de referencia. Ejemplo: cm, mm, in, px, pt. Longitudes relativas: estas unidades especifican una longitud relativa a otra propiedad de longitud. Este tipo de unidades son escalables en diferentes medios de presentación. Ejemplo: em, rem, %, vw, otros.</vt:lpstr>
      <vt:lpstr>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 Y CSS</dc:title>
  <cp:lastModifiedBy>Carlos David Tapia Leiva</cp:lastModifiedBy>
  <cp:revision>21</cp:revision>
  <dcterms:modified xsi:type="dcterms:W3CDTF">2021-06-24T05:02:44Z</dcterms:modified>
</cp:coreProperties>
</file>