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3" r:id="rId9"/>
    <p:sldId id="272" r:id="rId10"/>
    <p:sldId id="264" r:id="rId11"/>
    <p:sldId id="275" r:id="rId12"/>
    <p:sldId id="274" r:id="rId13"/>
    <p:sldId id="291" r:id="rId14"/>
    <p:sldId id="276" r:id="rId15"/>
    <p:sldId id="293" r:id="rId16"/>
    <p:sldId id="294" r:id="rId17"/>
    <p:sldId id="277" r:id="rId18"/>
    <p:sldId id="278" r:id="rId19"/>
    <p:sldId id="279" r:id="rId20"/>
    <p:sldId id="280" r:id="rId21"/>
    <p:sldId id="266" r:id="rId22"/>
    <p:sldId id="281" r:id="rId23"/>
    <p:sldId id="267" r:id="rId24"/>
    <p:sldId id="282" r:id="rId25"/>
    <p:sldId id="283" r:id="rId26"/>
    <p:sldId id="268" r:id="rId27"/>
    <p:sldId id="295" r:id="rId28"/>
    <p:sldId id="296" r:id="rId29"/>
    <p:sldId id="284" r:id="rId30"/>
    <p:sldId id="285" r:id="rId31"/>
    <p:sldId id="286" r:id="rId32"/>
    <p:sldId id="271" r:id="rId33"/>
    <p:sldId id="290" r:id="rId34"/>
    <p:sldId id="297" r:id="rId35"/>
    <p:sldId id="269" r:id="rId36"/>
    <p:sldId id="287" r:id="rId37"/>
    <p:sldId id="288" r:id="rId38"/>
    <p:sldId id="270" r:id="rId39"/>
    <p:sldId id="265" r:id="rId40"/>
  </p:sldIdLst>
  <p:sldSz cx="9144000" cy="5143500" type="screen16x9"/>
  <p:notesSz cx="7315200" cy="12344400"/>
  <p:embeddedFontLst>
    <p:embeddedFont>
      <p:font typeface="Bahnschrift Condensed" panose="020B0502040204020203" pitchFamily="34" charset="0"/>
      <p:regular r:id="rId42"/>
      <p:bold r:id="rId43"/>
    </p:embeddedFont>
    <p:embeddedFont>
      <p:font typeface="Bahnschrift SemiBold" panose="020B0502040204020203" pitchFamily="34" charset="0"/>
      <p:bold r:id="rId44"/>
    </p:embeddedFont>
    <p:embeddedFont>
      <p:font typeface="Berlin Sans FB Demi" panose="020E0802020502020306" pitchFamily="34" charset="0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07" autoAdjust="0"/>
  </p:normalViewPr>
  <p:slideViewPr>
    <p:cSldViewPr snapToGrid="0">
      <p:cViewPr varScale="1">
        <p:scale>
          <a:sx n="146" d="100"/>
          <a:sy n="146" d="100"/>
        </p:scale>
        <p:origin x="19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8688"/>
            <a:ext cx="8229600" cy="462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2" y="5863592"/>
            <a:ext cx="5852160" cy="55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309" tIns="127309" rIns="127309" bIns="12730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8688"/>
            <a:ext cx="8229600" cy="462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731522" y="5863592"/>
            <a:ext cx="5852160" cy="5554981"/>
          </a:xfrm>
          <a:prstGeom prst="rect">
            <a:avLst/>
          </a:prstGeom>
        </p:spPr>
        <p:txBody>
          <a:bodyPr spcFirstLastPara="1" wrap="square" lIns="127309" tIns="127309" rIns="127309" bIns="12730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eedca53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8688"/>
            <a:ext cx="8229600" cy="462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eedca53a_0_76:notes"/>
          <p:cNvSpPr txBox="1">
            <a:spLocks noGrp="1"/>
          </p:cNvSpPr>
          <p:nvPr>
            <p:ph type="body" idx="1"/>
          </p:nvPr>
        </p:nvSpPr>
        <p:spPr>
          <a:xfrm>
            <a:off x="731522" y="5863592"/>
            <a:ext cx="5852160" cy="5554981"/>
          </a:xfrm>
          <a:prstGeom prst="rect">
            <a:avLst/>
          </a:prstGeom>
        </p:spPr>
        <p:txBody>
          <a:bodyPr spcFirstLastPara="1" wrap="square" lIns="127309" tIns="127309" rIns="127309" bIns="12730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eedca53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8688"/>
            <a:ext cx="8229600" cy="462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eedca53a_0_76:notes"/>
          <p:cNvSpPr txBox="1">
            <a:spLocks noGrp="1"/>
          </p:cNvSpPr>
          <p:nvPr>
            <p:ph type="body" idx="1"/>
          </p:nvPr>
        </p:nvSpPr>
        <p:spPr>
          <a:xfrm>
            <a:off x="731522" y="5863592"/>
            <a:ext cx="5852160" cy="5554981"/>
          </a:xfrm>
          <a:prstGeom prst="rect">
            <a:avLst/>
          </a:prstGeom>
        </p:spPr>
        <p:txBody>
          <a:bodyPr spcFirstLastPara="1" wrap="square" lIns="127309" tIns="127309" rIns="127309" bIns="12730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49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12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1.png"/><Relationship Id="rId16" Type="http://schemas.openxmlformats.org/officeDocument/2006/relationships/image" Target="../media/image42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21.png"/><Relationship Id="rId16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microsoft.com/office/2007/relationships/hdphoto" Target="../media/hdphoto1.wdp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8.png"/><Relationship Id="rId2" Type="http://schemas.openxmlformats.org/officeDocument/2006/relationships/image" Target="../media/image21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10" Type="http://schemas.openxmlformats.org/officeDocument/2006/relationships/image" Target="../media/image59.png"/><Relationship Id="rId4" Type="http://schemas.microsoft.com/office/2007/relationships/hdphoto" Target="../media/hdphoto1.wdp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2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70.png"/><Relationship Id="rId10" Type="http://schemas.openxmlformats.org/officeDocument/2006/relationships/image" Target="../media/image59.png"/><Relationship Id="rId4" Type="http://schemas.microsoft.com/office/2007/relationships/hdphoto" Target="../media/hdphoto1.wdp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2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microsoft.com/office/2007/relationships/hdphoto" Target="../media/hdphoto1.wdp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3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microsoft.com/office/2007/relationships/hdphoto" Target="../media/hdphoto1.wdp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4.png"/><Relationship Id="rId4" Type="http://schemas.openxmlformats.org/officeDocument/2006/relationships/image" Target="../media/image73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microsoft.com/office/2007/relationships/hdphoto" Target="../media/hdphoto1.wdp"/><Relationship Id="rId7" Type="http://schemas.openxmlformats.org/officeDocument/2006/relationships/image" Target="../media/image61.png"/><Relationship Id="rId12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5.png"/><Relationship Id="rId3" Type="http://schemas.microsoft.com/office/2007/relationships/hdphoto" Target="../media/hdphoto1.wdp"/><Relationship Id="rId7" Type="http://schemas.openxmlformats.org/officeDocument/2006/relationships/image" Target="../media/image61.png"/><Relationship Id="rId12" Type="http://schemas.openxmlformats.org/officeDocument/2006/relationships/image" Target="../media/image94.png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5" Type="http://schemas.openxmlformats.org/officeDocument/2006/relationships/image" Target="../media/image97.png"/><Relationship Id="rId10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Relationship Id="rId1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99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3" Type="http://schemas.microsoft.com/office/2007/relationships/hdphoto" Target="../media/hdphoto1.wdp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60.png"/><Relationship Id="rId1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microsoft.com/office/2007/relationships/hdphoto" Target="../media/hdphoto1.wdp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11" Type="http://schemas.openxmlformats.org/officeDocument/2006/relationships/image" Target="../media/image116.png"/><Relationship Id="rId5" Type="http://schemas.openxmlformats.org/officeDocument/2006/relationships/image" Target="../media/image104.png"/><Relationship Id="rId10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microsoft.com/office/2007/relationships/hdphoto" Target="../media/hdphoto1.wdp"/><Relationship Id="rId7" Type="http://schemas.openxmlformats.org/officeDocument/2006/relationships/image" Target="../media/image1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microsoft.com/office/2007/relationships/hdphoto" Target="../media/hdphoto1.wdp"/><Relationship Id="rId7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03.png"/><Relationship Id="rId9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9.png"/><Relationship Id="rId5" Type="http://schemas.openxmlformats.org/officeDocument/2006/relationships/image" Target="../media/image122.png"/><Relationship Id="rId4" Type="http://schemas.openxmlformats.org/officeDocument/2006/relationships/image" Target="../media/image103.png"/><Relationship Id="rId9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microsoft.com/office/2007/relationships/hdphoto" Target="../media/hdphoto1.wdp"/><Relationship Id="rId7" Type="http://schemas.openxmlformats.org/officeDocument/2006/relationships/image" Target="../media/image1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microsoft.com/office/2007/relationships/hdphoto" Target="../media/hdphoto1.wdp"/><Relationship Id="rId7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microsoft.com/office/2007/relationships/hdphoto" Target="../media/hdphoto1.wdp"/><Relationship Id="rId7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6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microsoft.com/office/2007/relationships/hdphoto" Target="../media/hdphoto1.wdp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0948" y="1789143"/>
            <a:ext cx="3814837" cy="573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ahnschrift Condensed" panose="020B0502040204020203" pitchFamily="34" charset="0"/>
              </a:rPr>
              <a:t>22.11 – </a:t>
            </a:r>
            <a:r>
              <a:rPr lang="es-AR" sz="2400" b="0" i="0" dirty="0">
                <a:solidFill>
                  <a:srgbClr val="BDC1C6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2400" dirty="0">
                <a:latin typeface="Bahnschrift Condensed" panose="020B0502040204020203" pitchFamily="34" charset="0"/>
              </a:rPr>
              <a:t>Electrónica</a:t>
            </a:r>
            <a:r>
              <a:rPr lang="en-US" sz="2400" dirty="0">
                <a:latin typeface="Bahnschrift Condensed" panose="020B0502040204020203" pitchFamily="34" charset="0"/>
              </a:rPr>
              <a:t> I - 2021</a:t>
            </a:r>
            <a:endParaRPr sz="2400" dirty="0"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15B44-73B1-4081-AC9A-5FACD804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4" y="4254820"/>
            <a:ext cx="1803042" cy="8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4689F9F-0915-4037-8344-9CA8F37513D6}"/>
              </a:ext>
            </a:extLst>
          </p:cNvPr>
          <p:cNvSpPr/>
          <p:nvPr/>
        </p:nvSpPr>
        <p:spPr>
          <a:xfrm>
            <a:off x="519544" y="803564"/>
            <a:ext cx="4875416" cy="84512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>
                <a:latin typeface="Bahnschrift Condensed" panose="020B0502040204020203" pitchFamily="34" charset="0"/>
              </a:rPr>
              <a:t>FUENTES DE CORRIENTE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6008B1A-7018-479D-9076-6C27478C5A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2648658"/>
            <a:ext cx="1904172" cy="1904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8782066-736B-4550-BDC6-DB8AC31CA35D}"/>
                  </a:ext>
                </a:extLst>
              </p:cNvPr>
              <p:cNvSpPr txBox="1"/>
              <p:nvPr/>
            </p:nvSpPr>
            <p:spPr>
              <a:xfrm>
                <a:off x="2562345" y="3354522"/>
                <a:ext cx="4501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s-AR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8782066-736B-4550-BDC6-DB8AC31C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45" y="3354522"/>
                <a:ext cx="45010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Esquemático&#10;&#10;Descripción generada automáticamente con confianza baja">
            <a:extLst>
              <a:ext uri="{FF2B5EF4-FFF2-40B4-BE49-F238E27FC236}">
                <a16:creationId xmlns:a16="http://schemas.microsoft.com/office/drawing/2014/main" id="{37BEF47B-BEC5-4879-B39C-2F11443B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54" y="983976"/>
            <a:ext cx="4469917" cy="348917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B63D97A-6E0D-4B10-840E-169EC92A78EC}"/>
              </a:ext>
            </a:extLst>
          </p:cNvPr>
          <p:cNvSpPr txBox="1"/>
          <p:nvPr/>
        </p:nvSpPr>
        <p:spPr>
          <a:xfrm>
            <a:off x="4792980" y="2728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+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93C676-78BB-4F47-9837-C733F9A17B12}"/>
              </a:ext>
            </a:extLst>
          </p:cNvPr>
          <p:cNvSpPr txBox="1"/>
          <p:nvPr/>
        </p:nvSpPr>
        <p:spPr>
          <a:xfrm>
            <a:off x="5081842" y="303163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30B7396-764A-474F-B6B7-AAFF2FFEEFC3}"/>
                  </a:ext>
                </a:extLst>
              </p:cNvPr>
              <p:cNvSpPr txBox="1"/>
              <p:nvPr/>
            </p:nvSpPr>
            <p:spPr>
              <a:xfrm>
                <a:off x="4655471" y="2935904"/>
                <a:ext cx="563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30B7396-764A-474F-B6B7-AAFF2FF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71" y="2935904"/>
                <a:ext cx="56388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6AA70C77-1357-4615-B07A-7992768A6538}"/>
              </a:ext>
            </a:extLst>
          </p:cNvPr>
          <p:cNvSpPr/>
          <p:nvPr/>
        </p:nvSpPr>
        <p:spPr>
          <a:xfrm>
            <a:off x="5317778" y="2695430"/>
            <a:ext cx="480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80702D-68C8-40ED-9B47-D543E991D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860" y="2686619"/>
            <a:ext cx="349456" cy="331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E51303E-84DF-4B57-9A1A-FE80AC774452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Esquemático&#10;&#10;Descripción generada automáticamente con confianza baja">
            <a:extLst>
              <a:ext uri="{FF2B5EF4-FFF2-40B4-BE49-F238E27FC236}">
                <a16:creationId xmlns:a16="http://schemas.microsoft.com/office/drawing/2014/main" id="{37BEF47B-BEC5-4879-B39C-2F11443B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616" y="901757"/>
            <a:ext cx="4469917" cy="348917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B63D97A-6E0D-4B10-840E-169EC92A78EC}"/>
              </a:ext>
            </a:extLst>
          </p:cNvPr>
          <p:cNvSpPr txBox="1"/>
          <p:nvPr/>
        </p:nvSpPr>
        <p:spPr>
          <a:xfrm>
            <a:off x="2492020" y="264092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+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93C676-78BB-4F47-9837-C733F9A17B12}"/>
              </a:ext>
            </a:extLst>
          </p:cNvPr>
          <p:cNvSpPr txBox="1"/>
          <p:nvPr/>
        </p:nvSpPr>
        <p:spPr>
          <a:xfrm>
            <a:off x="2780882" y="294870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30B7396-764A-474F-B6B7-AAFF2FFEEFC3}"/>
                  </a:ext>
                </a:extLst>
              </p:cNvPr>
              <p:cNvSpPr txBox="1"/>
              <p:nvPr/>
            </p:nvSpPr>
            <p:spPr>
              <a:xfrm>
                <a:off x="2354511" y="2864957"/>
                <a:ext cx="563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30B7396-764A-474F-B6B7-AAFF2FF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11" y="2864957"/>
                <a:ext cx="56388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0F96F70-2A4F-45DF-9BE4-7C0D064C2742}"/>
                  </a:ext>
                </a:extLst>
              </p:cNvPr>
              <p:cNvSpPr txBox="1"/>
              <p:nvPr/>
            </p:nvSpPr>
            <p:spPr>
              <a:xfrm>
                <a:off x="3744230" y="766924"/>
                <a:ext cx="5237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>
                    <a:latin typeface="Bahnschrift Condensed" panose="020B0502040204020203" pitchFamily="34" charset="0"/>
                  </a:rPr>
                  <a:t>¿Cómo debe ser el circuito interno para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s-AR" sz="2000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0F96F70-2A4F-45DF-9BE4-7C0D064C2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30" y="766924"/>
                <a:ext cx="5237781" cy="400110"/>
              </a:xfrm>
              <a:prstGeom prst="rect">
                <a:avLst/>
              </a:prstGeom>
              <a:blipFill>
                <a:blip r:embed="rId6"/>
                <a:stretch>
                  <a:fillRect l="-1164" t="-9231" b="-2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1710B9A-1612-4044-B6DE-5343A3E2EA01}"/>
                  </a:ext>
                </a:extLst>
              </p:cNvPr>
              <p:cNvSpPr txBox="1"/>
              <p:nvPr/>
            </p:nvSpPr>
            <p:spPr>
              <a:xfrm>
                <a:off x="3811066" y="1351492"/>
                <a:ext cx="3661259" cy="485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1710B9A-1612-4044-B6DE-5343A3E2E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66" y="1351492"/>
                <a:ext cx="3661259" cy="485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9BEC9DC-F434-4D66-BC1E-30DF06A2E23F}"/>
                  </a:ext>
                </a:extLst>
              </p:cNvPr>
              <p:cNvSpPr txBox="1"/>
              <p:nvPr/>
            </p:nvSpPr>
            <p:spPr>
              <a:xfrm>
                <a:off x="3734714" y="2021404"/>
                <a:ext cx="1850804" cy="720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s-AR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9BEC9DC-F434-4D66-BC1E-30DF06A2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714" y="2021404"/>
                <a:ext cx="1850804" cy="720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C5F96E67-E1B4-4206-B1D2-6BE063F43F81}"/>
              </a:ext>
            </a:extLst>
          </p:cNvPr>
          <p:cNvSpPr txBox="1"/>
          <p:nvPr/>
        </p:nvSpPr>
        <p:spPr>
          <a:xfrm>
            <a:off x="3744229" y="2794816"/>
            <a:ext cx="5237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Bahnschrift Condensed" panose="020B0502040204020203" pitchFamily="34" charset="0"/>
              </a:rPr>
              <a:t>Debemos buscar un circuito cuya tensión de salida sea proporcional logaritmo natural de su entrada.</a:t>
            </a:r>
          </a:p>
          <a:p>
            <a:endParaRPr lang="es-AR" sz="2000" dirty="0">
              <a:latin typeface="Bahnschrift Condensed" panose="020B0502040204020203" pitchFamily="34" charset="0"/>
            </a:endParaRPr>
          </a:p>
          <a:p>
            <a:pPr algn="ctr"/>
            <a:r>
              <a:rPr lang="es-AR" sz="4000" dirty="0">
                <a:latin typeface="Bahnschrift Condensed" panose="020B0502040204020203" pitchFamily="34" charset="0"/>
              </a:rPr>
              <a:t>¿Alguna idea?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2F8AD55-7C40-4689-B222-8F310A8C6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0360" y="2538148"/>
            <a:ext cx="401426" cy="38135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66463FC-A116-4131-A412-491A0D92DB8A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7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2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30393AC4-D487-49EF-822F-5A3D5966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504" y="1009173"/>
            <a:ext cx="4469917" cy="31251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2C99BE-FA54-4E4F-B92E-B747132953DE}"/>
              </a:ext>
            </a:extLst>
          </p:cNvPr>
          <p:cNvSpPr txBox="1"/>
          <p:nvPr/>
        </p:nvSpPr>
        <p:spPr>
          <a:xfrm>
            <a:off x="3738325" y="679784"/>
            <a:ext cx="562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Bahnschrift Condensed" panose="020B0502040204020203" pitchFamily="34" charset="0"/>
              </a:rPr>
              <a:t>Podemos conseguir esto conectando el transistor como diodo: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4A67F6-26A8-4D78-A29E-6F302FAFA0FB}"/>
                  </a:ext>
                </a:extLst>
              </p:cNvPr>
              <p:cNvSpPr txBox="1"/>
              <p:nvPr/>
            </p:nvSpPr>
            <p:spPr>
              <a:xfrm>
                <a:off x="3923776" y="1629932"/>
                <a:ext cx="1885901" cy="518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4A67F6-26A8-4D78-A29E-6F302FAF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76" y="1629932"/>
                <a:ext cx="1885901" cy="51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054D5F38-3647-481F-ACB2-692A849BB173}"/>
              </a:ext>
            </a:extLst>
          </p:cNvPr>
          <p:cNvSpPr txBox="1"/>
          <p:nvPr/>
        </p:nvSpPr>
        <p:spPr>
          <a:xfrm>
            <a:off x="2266406" y="257175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74522D-E9AD-4B09-AF90-EF628599F968}"/>
              </a:ext>
            </a:extLst>
          </p:cNvPr>
          <p:cNvSpPr/>
          <p:nvPr/>
        </p:nvSpPr>
        <p:spPr>
          <a:xfrm>
            <a:off x="2571298" y="1009173"/>
            <a:ext cx="1145409" cy="32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DD580F87-91FE-4EE6-8748-BA394A7AC647}"/>
                  </a:ext>
                </a:extLst>
              </p:cNvPr>
              <p:cNvSpPr/>
              <p:nvPr/>
            </p:nvSpPr>
            <p:spPr>
              <a:xfrm>
                <a:off x="596133" y="2634376"/>
                <a:ext cx="5454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DD580F87-91FE-4EE6-8748-BA394A7AC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3" y="2634376"/>
                <a:ext cx="545452" cy="369332"/>
              </a:xfrm>
              <a:prstGeom prst="rect">
                <a:avLst/>
              </a:prstGeom>
              <a:blipFill>
                <a:blip r:embed="rId6"/>
                <a:stretch>
                  <a:fillRect l="-22581" b="-123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063A588-8687-4893-B51C-F4FB5AD9F41A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30393AC4-D487-49EF-822F-5A3D5966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504" y="1009173"/>
            <a:ext cx="4469917" cy="31251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ECADDE2-F1F5-4BFF-8473-1C4C62E6951F}"/>
                  </a:ext>
                </a:extLst>
              </p:cNvPr>
              <p:cNvSpPr txBox="1"/>
              <p:nvPr/>
            </p:nvSpPr>
            <p:spPr>
              <a:xfrm>
                <a:off x="5352822" y="3403600"/>
                <a:ext cx="34137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ECADDE2-F1F5-4BFF-8473-1C4C62E6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822" y="3403600"/>
                <a:ext cx="3413760" cy="400110"/>
              </a:xfrm>
              <a:prstGeom prst="rect">
                <a:avLst/>
              </a:prstGeom>
              <a:blipFill>
                <a:blip r:embed="rId5"/>
                <a:stretch>
                  <a:fillRect l="-1786" t="-7576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42C99BE-FA54-4E4F-B92E-B747132953DE}"/>
              </a:ext>
            </a:extLst>
          </p:cNvPr>
          <p:cNvSpPr txBox="1"/>
          <p:nvPr/>
        </p:nvSpPr>
        <p:spPr>
          <a:xfrm>
            <a:off x="3738325" y="679784"/>
            <a:ext cx="562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Bahnschrift Condensed" panose="020B0502040204020203" pitchFamily="34" charset="0"/>
              </a:rPr>
              <a:t>Podemos conseguir esto conectando el transistor como diodo: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4A67F6-26A8-4D78-A29E-6F302FAFA0FB}"/>
                  </a:ext>
                </a:extLst>
              </p:cNvPr>
              <p:cNvSpPr txBox="1"/>
              <p:nvPr/>
            </p:nvSpPr>
            <p:spPr>
              <a:xfrm>
                <a:off x="3923776" y="1629932"/>
                <a:ext cx="1885901" cy="518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4A67F6-26A8-4D78-A29E-6F302FAF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76" y="1629932"/>
                <a:ext cx="1885901" cy="518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428E8D4-B66B-48AF-9EFD-678E674B0D34}"/>
                  </a:ext>
                </a:extLst>
              </p:cNvPr>
              <p:cNvSpPr txBox="1"/>
              <p:nvPr/>
            </p:nvSpPr>
            <p:spPr>
              <a:xfrm>
                <a:off x="3923776" y="2271831"/>
                <a:ext cx="1410964" cy="518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428E8D4-B66B-48AF-9EFD-678E674B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76" y="2271831"/>
                <a:ext cx="1410964" cy="518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AF87088-7792-4B04-BAC0-97D9F835AA66}"/>
              </a:ext>
            </a:extLst>
          </p:cNvPr>
          <p:cNvSpPr/>
          <p:nvPr/>
        </p:nvSpPr>
        <p:spPr>
          <a:xfrm>
            <a:off x="5760720" y="1998617"/>
            <a:ext cx="914400" cy="45660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F238B01-0E30-4CFA-A73C-5DF02DCECE16}"/>
                  </a:ext>
                </a:extLst>
              </p:cNvPr>
              <p:cNvSpPr txBox="1"/>
              <p:nvPr/>
            </p:nvSpPr>
            <p:spPr>
              <a:xfrm>
                <a:off x="6957915" y="1879699"/>
                <a:ext cx="1659942" cy="67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F238B01-0E30-4CFA-A73C-5DF02DCE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915" y="1879699"/>
                <a:ext cx="1659942" cy="67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599BB3-9967-4F94-B874-217785094690}"/>
                  </a:ext>
                </a:extLst>
              </p:cNvPr>
              <p:cNvSpPr txBox="1"/>
              <p:nvPr/>
            </p:nvSpPr>
            <p:spPr>
              <a:xfrm>
                <a:off x="3854110" y="3423423"/>
                <a:ext cx="10936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599BB3-9967-4F94-B874-217785094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10" y="3423423"/>
                <a:ext cx="1093696" cy="307777"/>
              </a:xfrm>
              <a:prstGeom prst="rect">
                <a:avLst/>
              </a:prstGeom>
              <a:blipFill>
                <a:blip r:embed="rId9"/>
                <a:stretch>
                  <a:fillRect l="-4444" r="-1111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D55F9C67-9B38-4956-A38A-9870E4A09CCC}"/>
              </a:ext>
            </a:extLst>
          </p:cNvPr>
          <p:cNvSpPr txBox="1"/>
          <p:nvPr/>
        </p:nvSpPr>
        <p:spPr>
          <a:xfrm>
            <a:off x="3738324" y="2871641"/>
            <a:ext cx="562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Bahnschrift Condensed" panose="020B0502040204020203" pitchFamily="34" charset="0"/>
              </a:rPr>
              <a:t>Si ambos transistores son iguales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4D5F38-3647-481F-ACB2-692A849BB173}"/>
              </a:ext>
            </a:extLst>
          </p:cNvPr>
          <p:cNvSpPr txBox="1"/>
          <p:nvPr/>
        </p:nvSpPr>
        <p:spPr>
          <a:xfrm>
            <a:off x="2266406" y="257175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E2A3CB1-FC0B-4489-98C0-5E1EFACE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12" y="2664078"/>
            <a:ext cx="388385" cy="30777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7336572-D2EA-48EF-B550-9603594B85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4878" y="2711159"/>
            <a:ext cx="347711" cy="320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607F923-3269-4AB9-88C9-B694878B87D0}"/>
                  </a:ext>
                </a:extLst>
              </p:cNvPr>
              <p:cNvSpPr/>
              <p:nvPr/>
            </p:nvSpPr>
            <p:spPr>
              <a:xfrm>
                <a:off x="596133" y="2634376"/>
                <a:ext cx="5454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607F923-3269-4AB9-88C9-B694878B8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3" y="2634376"/>
                <a:ext cx="545452" cy="369332"/>
              </a:xfrm>
              <a:prstGeom prst="rect">
                <a:avLst/>
              </a:prstGeom>
              <a:blipFill>
                <a:blip r:embed="rId12"/>
                <a:stretch>
                  <a:fillRect l="-22581" b="-123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522E82C9-49EC-4EED-AC96-3614DC6E4305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3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8" grpId="0" animBg="1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30393AC4-D487-49EF-822F-5A3D5966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504" y="1009173"/>
            <a:ext cx="4469917" cy="31251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/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2°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blipFill>
                <a:blip r:embed="rId5"/>
                <a:stretch>
                  <a:fillRect l="-1230" t="-9231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2BD70D-6981-40AA-9D95-226E98799D00}"/>
              </a:ext>
            </a:extLst>
          </p:cNvPr>
          <p:cNvCxnSpPr>
            <a:cxnSpLocks/>
          </p:cNvCxnSpPr>
          <p:nvPr/>
        </p:nvCxnSpPr>
        <p:spPr>
          <a:xfrm flipV="1">
            <a:off x="6911006" y="84144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BB31BB3-C4E8-458D-B023-03D92D574F07}"/>
              </a:ext>
            </a:extLst>
          </p:cNvPr>
          <p:cNvCxnSpPr/>
          <p:nvPr/>
        </p:nvCxnSpPr>
        <p:spPr>
          <a:xfrm flipH="1">
            <a:off x="1461724" y="2745506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4F85CB8-10B8-4EA8-BEB4-5244A9DDCD43}"/>
              </a:ext>
            </a:extLst>
          </p:cNvPr>
          <p:cNvCxnSpPr>
            <a:cxnSpLocks/>
          </p:cNvCxnSpPr>
          <p:nvPr/>
        </p:nvCxnSpPr>
        <p:spPr>
          <a:xfrm>
            <a:off x="2320709" y="2745506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469E675-B991-4BFF-8D4F-6C7EAFC7B11B}"/>
              </a:ext>
            </a:extLst>
          </p:cNvPr>
          <p:cNvCxnSpPr>
            <a:cxnSpLocks/>
          </p:cNvCxnSpPr>
          <p:nvPr/>
        </p:nvCxnSpPr>
        <p:spPr>
          <a:xfrm>
            <a:off x="2173705" y="1993031"/>
            <a:ext cx="0" cy="65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/>
              <p:nvPr/>
            </p:nvSpPr>
            <p:spPr>
              <a:xfrm>
                <a:off x="1537476" y="2444718"/>
                <a:ext cx="435184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76" y="2444718"/>
                <a:ext cx="435184" cy="233910"/>
              </a:xfrm>
              <a:prstGeom prst="rect">
                <a:avLst/>
              </a:prstGeom>
              <a:blipFill>
                <a:blip r:embed="rId6"/>
                <a:stretch>
                  <a:fillRect l="-8333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/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blipFill>
                <a:blip r:embed="rId7"/>
                <a:stretch>
                  <a:fillRect l="-1363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/>
              <p:nvPr/>
            </p:nvSpPr>
            <p:spPr>
              <a:xfrm>
                <a:off x="1275441" y="1851127"/>
                <a:ext cx="863891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1" y="1851127"/>
                <a:ext cx="863891" cy="233910"/>
              </a:xfrm>
              <a:prstGeom prst="rect">
                <a:avLst/>
              </a:prstGeom>
              <a:blipFill>
                <a:blip r:embed="rId8"/>
                <a:stretch>
                  <a:fillRect l="-3521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E98EE79-BB8A-458D-A8F6-B4DA7F2489BE}"/>
              </a:ext>
            </a:extLst>
          </p:cNvPr>
          <p:cNvCxnSpPr>
            <a:cxnSpLocks/>
          </p:cNvCxnSpPr>
          <p:nvPr/>
        </p:nvCxnSpPr>
        <p:spPr>
          <a:xfrm>
            <a:off x="1045388" y="2201759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/>
              <p:nvPr/>
            </p:nvSpPr>
            <p:spPr>
              <a:xfrm>
                <a:off x="609182" y="2251198"/>
                <a:ext cx="41274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2" y="2251198"/>
                <a:ext cx="412742" cy="233910"/>
              </a:xfrm>
              <a:prstGeom prst="rect">
                <a:avLst/>
              </a:prstGeom>
              <a:blipFill>
                <a:blip r:embed="rId9"/>
                <a:stretch>
                  <a:fillRect l="-8824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1B5602-7AF8-4630-BADD-F513DB57CBC1}"/>
              </a:ext>
            </a:extLst>
          </p:cNvPr>
          <p:cNvCxnSpPr>
            <a:cxnSpLocks/>
          </p:cNvCxnSpPr>
          <p:nvPr/>
        </p:nvCxnSpPr>
        <p:spPr>
          <a:xfrm>
            <a:off x="3225903" y="2223762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/>
              <p:nvPr/>
            </p:nvSpPr>
            <p:spPr>
              <a:xfrm>
                <a:off x="3240426" y="2294324"/>
                <a:ext cx="24602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26" y="2294324"/>
                <a:ext cx="246028" cy="233910"/>
              </a:xfrm>
              <a:prstGeom prst="rect">
                <a:avLst/>
              </a:prstGeom>
              <a:blipFill>
                <a:blip r:embed="rId10"/>
                <a:stretch>
                  <a:fillRect l="-15000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FEF72C3-B67A-490A-BD41-CFA6F596F24E}"/>
              </a:ext>
            </a:extLst>
          </p:cNvPr>
          <p:cNvCxnSpPr>
            <a:cxnSpLocks/>
          </p:cNvCxnSpPr>
          <p:nvPr/>
        </p:nvCxnSpPr>
        <p:spPr>
          <a:xfrm flipV="1">
            <a:off x="1215572" y="2945457"/>
            <a:ext cx="455702" cy="5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/>
              <p:nvPr/>
            </p:nvSpPr>
            <p:spPr>
              <a:xfrm>
                <a:off x="1401694" y="3188704"/>
                <a:ext cx="553613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94" y="3188704"/>
                <a:ext cx="553613" cy="233910"/>
              </a:xfrm>
              <a:prstGeom prst="rect">
                <a:avLst/>
              </a:prstGeom>
              <a:blipFill>
                <a:blip r:embed="rId11"/>
                <a:stretch>
                  <a:fillRect l="-6593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D65931-86B9-4284-A1F6-3FA07C94813A}"/>
              </a:ext>
            </a:extLst>
          </p:cNvPr>
          <p:cNvCxnSpPr>
            <a:cxnSpLocks/>
          </p:cNvCxnSpPr>
          <p:nvPr/>
        </p:nvCxnSpPr>
        <p:spPr>
          <a:xfrm flipH="1" flipV="1">
            <a:off x="2566544" y="2953430"/>
            <a:ext cx="428086" cy="5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/>
              <p:nvPr/>
            </p:nvSpPr>
            <p:spPr>
              <a:xfrm>
                <a:off x="2330807" y="3155561"/>
                <a:ext cx="383054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07" y="3155561"/>
                <a:ext cx="383054" cy="233910"/>
              </a:xfrm>
              <a:prstGeom prst="rect">
                <a:avLst/>
              </a:prstGeom>
              <a:blipFill>
                <a:blip r:embed="rId12"/>
                <a:stretch>
                  <a:fillRect l="-9524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C103DC-624D-4B59-A630-9CA73BFBAD3E}"/>
              </a:ext>
            </a:extLst>
          </p:cNvPr>
          <p:cNvCxnSpPr>
            <a:cxnSpLocks/>
          </p:cNvCxnSpPr>
          <p:nvPr/>
        </p:nvCxnSpPr>
        <p:spPr>
          <a:xfrm flipH="1" flipV="1">
            <a:off x="550863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/>
              <p:nvPr/>
            </p:nvSpPr>
            <p:spPr>
              <a:xfrm>
                <a:off x="46771" y="2836475"/>
                <a:ext cx="54784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" y="2836475"/>
                <a:ext cx="547842" cy="233910"/>
              </a:xfrm>
              <a:prstGeom prst="rect">
                <a:avLst/>
              </a:prstGeom>
              <a:blipFill>
                <a:blip r:embed="rId13"/>
                <a:stretch>
                  <a:fillRect l="-6667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51005E6-ADE9-4BD9-B5ED-B944306F6404}"/>
              </a:ext>
            </a:extLst>
          </p:cNvPr>
          <p:cNvCxnSpPr>
            <a:cxnSpLocks/>
          </p:cNvCxnSpPr>
          <p:nvPr/>
        </p:nvCxnSpPr>
        <p:spPr>
          <a:xfrm flipH="1" flipV="1">
            <a:off x="3547471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/>
              <p:nvPr/>
            </p:nvSpPr>
            <p:spPr>
              <a:xfrm>
                <a:off x="3617772" y="2701783"/>
                <a:ext cx="377283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72" y="2701783"/>
                <a:ext cx="377283" cy="233910"/>
              </a:xfrm>
              <a:prstGeom prst="rect">
                <a:avLst/>
              </a:prstGeom>
              <a:blipFill>
                <a:blip r:embed="rId14"/>
                <a:stretch>
                  <a:fillRect l="-9677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8A008ED-A3EA-40A2-B073-471387092204}"/>
                  </a:ext>
                </a:extLst>
              </p:cNvPr>
              <p:cNvSpPr txBox="1"/>
              <p:nvPr/>
            </p:nvSpPr>
            <p:spPr>
              <a:xfrm>
                <a:off x="4092758" y="1268929"/>
                <a:ext cx="3799117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8A008ED-A3EA-40A2-B073-47138709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58" y="1268929"/>
                <a:ext cx="3799117" cy="6387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7F608A2-A0E3-40A4-B8A1-B479108882EE}"/>
                  </a:ext>
                </a:extLst>
              </p:cNvPr>
              <p:cNvSpPr txBox="1"/>
              <p:nvPr/>
            </p:nvSpPr>
            <p:spPr>
              <a:xfrm>
                <a:off x="4090914" y="1929965"/>
                <a:ext cx="4565609" cy="99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−2⋅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−2⋅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7F608A2-A0E3-40A4-B8A1-B47910888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14" y="1929965"/>
                <a:ext cx="4565609" cy="995016"/>
              </a:xfrm>
              <a:prstGeom prst="rect">
                <a:avLst/>
              </a:prstGeom>
              <a:blipFill>
                <a:blip r:embed="rId16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407D3A7-E810-4E78-BA38-EB8E0FDA7EFA}"/>
                  </a:ext>
                </a:extLst>
              </p:cNvPr>
              <p:cNvSpPr txBox="1"/>
              <p:nvPr/>
            </p:nvSpPr>
            <p:spPr>
              <a:xfrm>
                <a:off x="4044146" y="2931545"/>
                <a:ext cx="249901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407D3A7-E810-4E78-BA38-EB8E0FDA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146" y="2931545"/>
                <a:ext cx="2499017" cy="6915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20EA9CF8-BC18-46FC-8B04-C9FE807BF5B8}"/>
                  </a:ext>
                </a:extLst>
              </p:cNvPr>
              <p:cNvSpPr txBox="1"/>
              <p:nvPr/>
            </p:nvSpPr>
            <p:spPr>
              <a:xfrm>
                <a:off x="4030692" y="3774389"/>
                <a:ext cx="3101170" cy="878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𝑹𝑬𝑭</m:t>
                              </m:r>
                            </m:sub>
                          </m:sSub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20EA9CF8-BC18-46FC-8B04-C9FE807B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3774389"/>
                <a:ext cx="3101170" cy="8785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BB7C3614-DA8E-4989-AFA1-B8FCBC5DF39B}"/>
                  </a:ext>
                </a:extLst>
              </p:cNvPr>
              <p:cNvSpPr/>
              <p:nvPr/>
            </p:nvSpPr>
            <p:spPr>
              <a:xfrm>
                <a:off x="596133" y="2634376"/>
                <a:ext cx="5454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BB7C3614-DA8E-4989-AFA1-B8FCBC5DF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3" y="2634376"/>
                <a:ext cx="545452" cy="369332"/>
              </a:xfrm>
              <a:prstGeom prst="rect">
                <a:avLst/>
              </a:prstGeom>
              <a:blipFill>
                <a:blip r:embed="rId19"/>
                <a:stretch>
                  <a:fillRect l="-22581" b="-123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n 46">
            <a:extLst>
              <a:ext uri="{FF2B5EF4-FFF2-40B4-BE49-F238E27FC236}">
                <a16:creationId xmlns:a16="http://schemas.microsoft.com/office/drawing/2014/main" id="{945CBD69-88A1-402A-BEDF-AFCD9BF6BFE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64878" y="2711159"/>
            <a:ext cx="347711" cy="320964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1BFE25B6-D3D3-4474-BE0F-47D2004B1A80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/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2°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blipFill>
                <a:blip r:embed="rId4"/>
                <a:stretch>
                  <a:fillRect l="-1230" t="-9231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2BD70D-6981-40AA-9D95-226E98799D00}"/>
              </a:ext>
            </a:extLst>
          </p:cNvPr>
          <p:cNvCxnSpPr>
            <a:cxnSpLocks/>
          </p:cNvCxnSpPr>
          <p:nvPr/>
        </p:nvCxnSpPr>
        <p:spPr>
          <a:xfrm flipV="1">
            <a:off x="6911006" y="84144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Imagen 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3420181-27FB-4778-AF20-4573CCBD5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4276" y="1275396"/>
            <a:ext cx="4966275" cy="3125628"/>
          </a:xfrm>
          <a:prstGeom prst="rect">
            <a:avLst/>
          </a:prstGeom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ACD3F05-A22B-4F12-828F-34E509A3B7A7}"/>
              </a:ext>
            </a:extLst>
          </p:cNvPr>
          <p:cNvCxnSpPr/>
          <p:nvPr/>
        </p:nvCxnSpPr>
        <p:spPr>
          <a:xfrm flipH="1">
            <a:off x="1057416" y="2930692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A643F70-96EE-4F34-A5B9-0071BE610B63}"/>
              </a:ext>
            </a:extLst>
          </p:cNvPr>
          <p:cNvCxnSpPr>
            <a:cxnSpLocks/>
          </p:cNvCxnSpPr>
          <p:nvPr/>
        </p:nvCxnSpPr>
        <p:spPr>
          <a:xfrm>
            <a:off x="1884071" y="2930692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69C75B8-6879-4ED8-9610-2876B64CA247}"/>
                  </a:ext>
                </a:extLst>
              </p:cNvPr>
              <p:cNvSpPr txBox="1"/>
              <p:nvPr/>
            </p:nvSpPr>
            <p:spPr>
              <a:xfrm>
                <a:off x="1082322" y="3011425"/>
                <a:ext cx="435184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69C75B8-6879-4ED8-9610-2876B64C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22" y="3011425"/>
                <a:ext cx="435184" cy="233910"/>
              </a:xfrm>
              <a:prstGeom prst="rect">
                <a:avLst/>
              </a:prstGeom>
              <a:blipFill>
                <a:blip r:embed="rId6"/>
                <a:stretch>
                  <a:fillRect l="-8451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A113934-08C4-4D93-BDA7-9E73E0E6936D}"/>
                  </a:ext>
                </a:extLst>
              </p:cNvPr>
              <p:cNvSpPr txBox="1"/>
              <p:nvPr/>
            </p:nvSpPr>
            <p:spPr>
              <a:xfrm>
                <a:off x="1742513" y="3030668"/>
                <a:ext cx="692689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A113934-08C4-4D93-BDA7-9E73E0E6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13" y="3030668"/>
                <a:ext cx="692689" cy="233910"/>
              </a:xfrm>
              <a:prstGeom prst="rect">
                <a:avLst/>
              </a:prstGeom>
              <a:blipFill>
                <a:blip r:embed="rId7"/>
                <a:stretch>
                  <a:fillRect l="-4425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4A14E75-BDF9-4E8C-9718-38C1A0782EC5}"/>
              </a:ext>
            </a:extLst>
          </p:cNvPr>
          <p:cNvCxnSpPr>
            <a:cxnSpLocks/>
          </p:cNvCxnSpPr>
          <p:nvPr/>
        </p:nvCxnSpPr>
        <p:spPr>
          <a:xfrm>
            <a:off x="684060" y="2159340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0C7FF85B-7710-41A7-BDC7-F1EBDAB3EF89}"/>
                  </a:ext>
                </a:extLst>
              </p:cNvPr>
              <p:cNvSpPr txBox="1"/>
              <p:nvPr/>
            </p:nvSpPr>
            <p:spPr>
              <a:xfrm>
                <a:off x="231770" y="2291988"/>
                <a:ext cx="41274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0C7FF85B-7710-41A7-BDC7-F1EBDAB3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70" y="2291988"/>
                <a:ext cx="412742" cy="233910"/>
              </a:xfrm>
              <a:prstGeom prst="rect">
                <a:avLst/>
              </a:prstGeom>
              <a:blipFill>
                <a:blip r:embed="rId8"/>
                <a:stretch>
                  <a:fillRect l="-8824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4F3A5273-2BAB-44C5-A99F-16FABE4BD7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60754"/>
            <a:ext cx="644512" cy="481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909137C-F6F3-4B11-BD62-BB183A2F5B8D}"/>
                  </a:ext>
                </a:extLst>
              </p:cNvPr>
              <p:cNvSpPr txBox="1"/>
              <p:nvPr/>
            </p:nvSpPr>
            <p:spPr>
              <a:xfrm>
                <a:off x="4207413" y="3654426"/>
                <a:ext cx="3733586" cy="878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𝑹𝑬𝑭</m:t>
                              </m:r>
                            </m:sub>
                          </m:sSub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909137C-F6F3-4B11-BD62-BB183A2F5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13" y="3654426"/>
                <a:ext cx="3733586" cy="878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F633CE34-79E4-464A-AFB5-B5EDFB4C95B5}"/>
                  </a:ext>
                </a:extLst>
              </p:cNvPr>
              <p:cNvSpPr txBox="1"/>
              <p:nvPr/>
            </p:nvSpPr>
            <p:spPr>
              <a:xfrm>
                <a:off x="4122420" y="1303020"/>
                <a:ext cx="5021580" cy="1302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𝑅𝐸𝐹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F633CE34-79E4-464A-AFB5-B5EDFB4C9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20" y="1303020"/>
                <a:ext cx="5021580" cy="13027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DAAA4FB-B6AF-4B8F-BF7D-821BF5EDB94E}"/>
                  </a:ext>
                </a:extLst>
              </p:cNvPr>
              <p:cNvSpPr txBox="1"/>
              <p:nvPr/>
            </p:nvSpPr>
            <p:spPr>
              <a:xfrm>
                <a:off x="4209771" y="2749742"/>
                <a:ext cx="249901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DAAA4FB-B6AF-4B8F-BF7D-821BF5ED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771" y="2749742"/>
                <a:ext cx="2499017" cy="6915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954C46B9-3ACF-466C-AAF5-13F057E7493D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4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/>
              <p:nvPr/>
            </p:nvSpPr>
            <p:spPr>
              <a:xfrm>
                <a:off x="5474963" y="861910"/>
                <a:ext cx="4954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2°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3" y="861910"/>
                <a:ext cx="4954088" cy="400110"/>
              </a:xfrm>
              <a:prstGeom prst="rect">
                <a:avLst/>
              </a:prstGeom>
              <a:blipFill>
                <a:blip r:embed="rId4"/>
                <a:stretch>
                  <a:fillRect l="-1230" t="-7576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2BD70D-6981-40AA-9D95-226E98799D00}"/>
              </a:ext>
            </a:extLst>
          </p:cNvPr>
          <p:cNvCxnSpPr>
            <a:cxnSpLocks/>
          </p:cNvCxnSpPr>
          <p:nvPr/>
        </p:nvCxnSpPr>
        <p:spPr>
          <a:xfrm flipV="1">
            <a:off x="8321744" y="901824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A9782C0-46B4-4311-A0DC-049BEBCE4F67}"/>
                  </a:ext>
                </a:extLst>
              </p:cNvPr>
              <p:cNvSpPr txBox="1"/>
              <p:nvPr/>
            </p:nvSpPr>
            <p:spPr>
              <a:xfrm>
                <a:off x="5474963" y="1609338"/>
                <a:ext cx="2076209" cy="878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𝑹𝑬𝑭</m:t>
                              </m:r>
                            </m:sub>
                          </m:sSub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A9782C0-46B4-4311-A0DC-049BEBCE4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3" y="1609338"/>
                <a:ext cx="2076209" cy="878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Esquemático&#10;&#10;Descripción generada automáticamente">
            <a:extLst>
              <a:ext uri="{FF2B5EF4-FFF2-40B4-BE49-F238E27FC236}">
                <a16:creationId xmlns:a16="http://schemas.microsoft.com/office/drawing/2014/main" id="{D8730D0F-92D8-4E5B-8D94-092653AE7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4024" y="1205361"/>
            <a:ext cx="6200103" cy="310845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FEC85CC-1255-4132-B627-ACA54FCB82F9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30393AC4-D487-49EF-822F-5A3D5966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504" y="1009173"/>
            <a:ext cx="4469917" cy="31251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/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3°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blipFill>
                <a:blip r:embed="rId5"/>
                <a:stretch>
                  <a:fillRect l="-1230" t="-9231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2BD70D-6981-40AA-9D95-226E98799D00}"/>
              </a:ext>
            </a:extLst>
          </p:cNvPr>
          <p:cNvCxnSpPr>
            <a:cxnSpLocks/>
          </p:cNvCxnSpPr>
          <p:nvPr/>
        </p:nvCxnSpPr>
        <p:spPr>
          <a:xfrm flipV="1">
            <a:off x="6911006" y="84144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BB31BB3-C4E8-458D-B023-03D92D574F07}"/>
              </a:ext>
            </a:extLst>
          </p:cNvPr>
          <p:cNvCxnSpPr/>
          <p:nvPr/>
        </p:nvCxnSpPr>
        <p:spPr>
          <a:xfrm flipH="1">
            <a:off x="1461724" y="2745506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4F85CB8-10B8-4EA8-BEB4-5244A9DDCD43}"/>
              </a:ext>
            </a:extLst>
          </p:cNvPr>
          <p:cNvCxnSpPr>
            <a:cxnSpLocks/>
          </p:cNvCxnSpPr>
          <p:nvPr/>
        </p:nvCxnSpPr>
        <p:spPr>
          <a:xfrm>
            <a:off x="2320709" y="2745506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469E675-B991-4BFF-8D4F-6C7EAFC7B11B}"/>
              </a:ext>
            </a:extLst>
          </p:cNvPr>
          <p:cNvCxnSpPr>
            <a:cxnSpLocks/>
          </p:cNvCxnSpPr>
          <p:nvPr/>
        </p:nvCxnSpPr>
        <p:spPr>
          <a:xfrm>
            <a:off x="2173705" y="1993031"/>
            <a:ext cx="0" cy="65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/>
              <p:nvPr/>
            </p:nvSpPr>
            <p:spPr>
              <a:xfrm>
                <a:off x="1537476" y="2444718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76" y="2444718"/>
                <a:ext cx="263982" cy="233910"/>
              </a:xfrm>
              <a:prstGeom prst="rect">
                <a:avLst/>
              </a:prstGeom>
              <a:blipFill>
                <a:blip r:embed="rId6"/>
                <a:stretch>
                  <a:fillRect l="-13636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/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blipFill>
                <a:blip r:embed="rId7"/>
                <a:stretch>
                  <a:fillRect l="-1363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/>
              <p:nvPr/>
            </p:nvSpPr>
            <p:spPr>
              <a:xfrm>
                <a:off x="1275441" y="1851127"/>
                <a:ext cx="6926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1" y="1851127"/>
                <a:ext cx="692690" cy="233910"/>
              </a:xfrm>
              <a:prstGeom prst="rect">
                <a:avLst/>
              </a:prstGeom>
              <a:blipFill>
                <a:blip r:embed="rId8"/>
                <a:stretch>
                  <a:fillRect l="-438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E98EE79-BB8A-458D-A8F6-B4DA7F2489BE}"/>
              </a:ext>
            </a:extLst>
          </p:cNvPr>
          <p:cNvCxnSpPr>
            <a:cxnSpLocks/>
          </p:cNvCxnSpPr>
          <p:nvPr/>
        </p:nvCxnSpPr>
        <p:spPr>
          <a:xfrm>
            <a:off x="1045388" y="2322656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/>
              <p:nvPr/>
            </p:nvSpPr>
            <p:spPr>
              <a:xfrm>
                <a:off x="738702" y="2258549"/>
                <a:ext cx="30668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2" y="2258549"/>
                <a:ext cx="306686" cy="300788"/>
              </a:xfrm>
              <a:prstGeom prst="rect">
                <a:avLst/>
              </a:prstGeom>
              <a:blipFill>
                <a:blip r:embed="rId9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1B5602-7AF8-4630-BADD-F513DB57CBC1}"/>
              </a:ext>
            </a:extLst>
          </p:cNvPr>
          <p:cNvCxnSpPr>
            <a:cxnSpLocks/>
          </p:cNvCxnSpPr>
          <p:nvPr/>
        </p:nvCxnSpPr>
        <p:spPr>
          <a:xfrm>
            <a:off x="3193497" y="2307398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/>
              <p:nvPr/>
            </p:nvSpPr>
            <p:spPr>
              <a:xfrm>
                <a:off x="3240426" y="2294324"/>
                <a:ext cx="30668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26" y="2294324"/>
                <a:ext cx="306686" cy="300788"/>
              </a:xfrm>
              <a:prstGeom prst="rect">
                <a:avLst/>
              </a:prstGeom>
              <a:blipFill>
                <a:blip r:embed="rId10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FEF72C3-B67A-490A-BD41-CFA6F596F24E}"/>
              </a:ext>
            </a:extLst>
          </p:cNvPr>
          <p:cNvCxnSpPr>
            <a:cxnSpLocks/>
          </p:cNvCxnSpPr>
          <p:nvPr/>
        </p:nvCxnSpPr>
        <p:spPr>
          <a:xfrm flipV="1">
            <a:off x="1215572" y="2945457"/>
            <a:ext cx="455702" cy="5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/>
              <p:nvPr/>
            </p:nvSpPr>
            <p:spPr>
              <a:xfrm>
                <a:off x="1401694" y="3188704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94" y="3188704"/>
                <a:ext cx="481478" cy="300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D65931-86B9-4284-A1F6-3FA07C94813A}"/>
              </a:ext>
            </a:extLst>
          </p:cNvPr>
          <p:cNvCxnSpPr>
            <a:cxnSpLocks/>
          </p:cNvCxnSpPr>
          <p:nvPr/>
        </p:nvCxnSpPr>
        <p:spPr>
          <a:xfrm flipH="1" flipV="1">
            <a:off x="2566544" y="2953430"/>
            <a:ext cx="428086" cy="5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/>
              <p:nvPr/>
            </p:nvSpPr>
            <p:spPr>
              <a:xfrm>
                <a:off x="2330807" y="3155561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07" y="3155561"/>
                <a:ext cx="481478" cy="3007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C103DC-624D-4B59-A630-9CA73BFBAD3E}"/>
              </a:ext>
            </a:extLst>
          </p:cNvPr>
          <p:cNvCxnSpPr>
            <a:cxnSpLocks/>
          </p:cNvCxnSpPr>
          <p:nvPr/>
        </p:nvCxnSpPr>
        <p:spPr>
          <a:xfrm flipH="1" flipV="1">
            <a:off x="550863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/>
              <p:nvPr/>
            </p:nvSpPr>
            <p:spPr>
              <a:xfrm>
                <a:off x="123646" y="2852177"/>
                <a:ext cx="47314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6" y="2852177"/>
                <a:ext cx="473143" cy="3007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51005E6-ADE9-4BD9-B5ED-B944306F6404}"/>
              </a:ext>
            </a:extLst>
          </p:cNvPr>
          <p:cNvCxnSpPr>
            <a:cxnSpLocks/>
          </p:cNvCxnSpPr>
          <p:nvPr/>
        </p:nvCxnSpPr>
        <p:spPr>
          <a:xfrm flipH="1" flipV="1">
            <a:off x="3547471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/>
              <p:nvPr/>
            </p:nvSpPr>
            <p:spPr>
              <a:xfrm>
                <a:off x="3617772" y="2701783"/>
                <a:ext cx="47314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72" y="2701783"/>
                <a:ext cx="473142" cy="300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B8BA8A2-05AA-4E4B-AEF5-346421EDF004}"/>
              </a:ext>
            </a:extLst>
          </p:cNvPr>
          <p:cNvCxnSpPr>
            <a:cxnSpLocks/>
          </p:cNvCxnSpPr>
          <p:nvPr/>
        </p:nvCxnSpPr>
        <p:spPr>
          <a:xfrm flipV="1">
            <a:off x="6035244" y="851185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2C78152-2DB3-4FEB-A3FC-49910E2E0D0B}"/>
                  </a:ext>
                </a:extLst>
              </p:cNvPr>
              <p:cNvSpPr txBox="1"/>
              <p:nvPr/>
            </p:nvSpPr>
            <p:spPr>
              <a:xfrm>
                <a:off x="4090914" y="1342184"/>
                <a:ext cx="2729402" cy="652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⋅(1+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2C78152-2DB3-4FEB-A3FC-49910E2E0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14" y="1342184"/>
                <a:ext cx="2729402" cy="652358"/>
              </a:xfrm>
              <a:prstGeom prst="rect">
                <a:avLst/>
              </a:prstGeom>
              <a:blipFill>
                <a:blip r:embed="rId15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Imagen 52">
            <a:extLst>
              <a:ext uri="{FF2B5EF4-FFF2-40B4-BE49-F238E27FC236}">
                <a16:creationId xmlns:a16="http://schemas.microsoft.com/office/drawing/2014/main" id="{0BABE179-416E-488C-93F2-2A8966ECAF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3" y="2404157"/>
            <a:ext cx="4147221" cy="1730169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D1146F8B-C311-45A3-83B0-BCF0DDF23884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2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30393AC4-D487-49EF-822F-5A3D5966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504" y="1009173"/>
            <a:ext cx="4469917" cy="31251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/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3°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blipFill>
                <a:blip r:embed="rId5"/>
                <a:stretch>
                  <a:fillRect l="-1230" t="-9231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2BD70D-6981-40AA-9D95-226E98799D00}"/>
              </a:ext>
            </a:extLst>
          </p:cNvPr>
          <p:cNvCxnSpPr>
            <a:cxnSpLocks/>
          </p:cNvCxnSpPr>
          <p:nvPr/>
        </p:nvCxnSpPr>
        <p:spPr>
          <a:xfrm flipV="1">
            <a:off x="6911006" y="84144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BB31BB3-C4E8-458D-B023-03D92D574F07}"/>
              </a:ext>
            </a:extLst>
          </p:cNvPr>
          <p:cNvCxnSpPr/>
          <p:nvPr/>
        </p:nvCxnSpPr>
        <p:spPr>
          <a:xfrm flipH="1">
            <a:off x="1461724" y="2745506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4F85CB8-10B8-4EA8-BEB4-5244A9DDCD43}"/>
              </a:ext>
            </a:extLst>
          </p:cNvPr>
          <p:cNvCxnSpPr>
            <a:cxnSpLocks/>
          </p:cNvCxnSpPr>
          <p:nvPr/>
        </p:nvCxnSpPr>
        <p:spPr>
          <a:xfrm>
            <a:off x="2320709" y="2745506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469E675-B991-4BFF-8D4F-6C7EAFC7B11B}"/>
              </a:ext>
            </a:extLst>
          </p:cNvPr>
          <p:cNvCxnSpPr>
            <a:cxnSpLocks/>
          </p:cNvCxnSpPr>
          <p:nvPr/>
        </p:nvCxnSpPr>
        <p:spPr>
          <a:xfrm>
            <a:off x="2173705" y="1993031"/>
            <a:ext cx="0" cy="65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/>
              <p:nvPr/>
            </p:nvSpPr>
            <p:spPr>
              <a:xfrm>
                <a:off x="1537476" y="2444718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76" y="2444718"/>
                <a:ext cx="263982" cy="233910"/>
              </a:xfrm>
              <a:prstGeom prst="rect">
                <a:avLst/>
              </a:prstGeom>
              <a:blipFill>
                <a:blip r:embed="rId6"/>
                <a:stretch>
                  <a:fillRect l="-13636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/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blipFill>
                <a:blip r:embed="rId7"/>
                <a:stretch>
                  <a:fillRect l="-1363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/>
              <p:nvPr/>
            </p:nvSpPr>
            <p:spPr>
              <a:xfrm>
                <a:off x="1275441" y="1851127"/>
                <a:ext cx="6926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1" y="1851127"/>
                <a:ext cx="692690" cy="233910"/>
              </a:xfrm>
              <a:prstGeom prst="rect">
                <a:avLst/>
              </a:prstGeom>
              <a:blipFill>
                <a:blip r:embed="rId8"/>
                <a:stretch>
                  <a:fillRect l="-438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E98EE79-BB8A-458D-A8F6-B4DA7F2489BE}"/>
              </a:ext>
            </a:extLst>
          </p:cNvPr>
          <p:cNvCxnSpPr>
            <a:cxnSpLocks/>
          </p:cNvCxnSpPr>
          <p:nvPr/>
        </p:nvCxnSpPr>
        <p:spPr>
          <a:xfrm>
            <a:off x="1045388" y="2322656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/>
              <p:nvPr/>
            </p:nvSpPr>
            <p:spPr>
              <a:xfrm>
                <a:off x="738702" y="2258549"/>
                <a:ext cx="30668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2" y="2258549"/>
                <a:ext cx="306686" cy="300788"/>
              </a:xfrm>
              <a:prstGeom prst="rect">
                <a:avLst/>
              </a:prstGeom>
              <a:blipFill>
                <a:blip r:embed="rId9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1B5602-7AF8-4630-BADD-F513DB57CBC1}"/>
              </a:ext>
            </a:extLst>
          </p:cNvPr>
          <p:cNvCxnSpPr>
            <a:cxnSpLocks/>
          </p:cNvCxnSpPr>
          <p:nvPr/>
        </p:nvCxnSpPr>
        <p:spPr>
          <a:xfrm>
            <a:off x="3193497" y="2307398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/>
              <p:nvPr/>
            </p:nvSpPr>
            <p:spPr>
              <a:xfrm>
                <a:off x="3240426" y="2294324"/>
                <a:ext cx="30668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26" y="2294324"/>
                <a:ext cx="306686" cy="300788"/>
              </a:xfrm>
              <a:prstGeom prst="rect">
                <a:avLst/>
              </a:prstGeom>
              <a:blipFill>
                <a:blip r:embed="rId10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FEF72C3-B67A-490A-BD41-CFA6F596F24E}"/>
              </a:ext>
            </a:extLst>
          </p:cNvPr>
          <p:cNvCxnSpPr>
            <a:cxnSpLocks/>
          </p:cNvCxnSpPr>
          <p:nvPr/>
        </p:nvCxnSpPr>
        <p:spPr>
          <a:xfrm flipV="1">
            <a:off x="1215572" y="2945457"/>
            <a:ext cx="455702" cy="5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/>
              <p:nvPr/>
            </p:nvSpPr>
            <p:spPr>
              <a:xfrm>
                <a:off x="1401694" y="3188704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94" y="3188704"/>
                <a:ext cx="481478" cy="300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D65931-86B9-4284-A1F6-3FA07C94813A}"/>
              </a:ext>
            </a:extLst>
          </p:cNvPr>
          <p:cNvCxnSpPr>
            <a:cxnSpLocks/>
          </p:cNvCxnSpPr>
          <p:nvPr/>
        </p:nvCxnSpPr>
        <p:spPr>
          <a:xfrm flipH="1" flipV="1">
            <a:off x="2566544" y="2953430"/>
            <a:ext cx="428086" cy="5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/>
              <p:nvPr/>
            </p:nvSpPr>
            <p:spPr>
              <a:xfrm>
                <a:off x="2330807" y="3155561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07" y="3155561"/>
                <a:ext cx="481478" cy="3007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C103DC-624D-4B59-A630-9CA73BFBAD3E}"/>
              </a:ext>
            </a:extLst>
          </p:cNvPr>
          <p:cNvCxnSpPr>
            <a:cxnSpLocks/>
          </p:cNvCxnSpPr>
          <p:nvPr/>
        </p:nvCxnSpPr>
        <p:spPr>
          <a:xfrm flipH="1" flipV="1">
            <a:off x="550863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/>
              <p:nvPr/>
            </p:nvSpPr>
            <p:spPr>
              <a:xfrm>
                <a:off x="123646" y="2852177"/>
                <a:ext cx="47314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6" y="2852177"/>
                <a:ext cx="473143" cy="3007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51005E6-ADE9-4BD9-B5ED-B944306F6404}"/>
              </a:ext>
            </a:extLst>
          </p:cNvPr>
          <p:cNvCxnSpPr>
            <a:cxnSpLocks/>
          </p:cNvCxnSpPr>
          <p:nvPr/>
        </p:nvCxnSpPr>
        <p:spPr>
          <a:xfrm flipH="1" flipV="1">
            <a:off x="3547471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/>
              <p:nvPr/>
            </p:nvSpPr>
            <p:spPr>
              <a:xfrm>
                <a:off x="3617772" y="2701783"/>
                <a:ext cx="47314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72" y="2701783"/>
                <a:ext cx="473142" cy="300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B8BA8A2-05AA-4E4B-AEF5-346421EDF004}"/>
              </a:ext>
            </a:extLst>
          </p:cNvPr>
          <p:cNvCxnSpPr>
            <a:cxnSpLocks/>
          </p:cNvCxnSpPr>
          <p:nvPr/>
        </p:nvCxnSpPr>
        <p:spPr>
          <a:xfrm flipV="1">
            <a:off x="6035244" y="851185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E281138-47CA-48EF-9E9F-E068037D2A57}"/>
                  </a:ext>
                </a:extLst>
              </p:cNvPr>
              <p:cNvSpPr txBox="1"/>
              <p:nvPr/>
            </p:nvSpPr>
            <p:spPr>
              <a:xfrm>
                <a:off x="4198487" y="1386086"/>
                <a:ext cx="3046335" cy="688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⋅(1+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5E281138-47CA-48EF-9E9F-E068037D2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87" y="1386086"/>
                <a:ext cx="3046335" cy="6882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16253BB-1607-494F-80B9-D2204F973AB9}"/>
                  </a:ext>
                </a:extLst>
              </p:cNvPr>
              <p:cNvSpPr txBox="1"/>
              <p:nvPr/>
            </p:nvSpPr>
            <p:spPr>
              <a:xfrm>
                <a:off x="3875706" y="2115552"/>
                <a:ext cx="3691896" cy="687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⋅(1+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16253BB-1607-494F-80B9-D2204F973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06" y="2115552"/>
                <a:ext cx="3691896" cy="6875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E1E48A4-3483-413F-8C29-CCD11139AE65}"/>
              </a:ext>
            </a:extLst>
          </p:cNvPr>
          <p:cNvCxnSpPr>
            <a:cxnSpLocks/>
          </p:cNvCxnSpPr>
          <p:nvPr/>
        </p:nvCxnSpPr>
        <p:spPr>
          <a:xfrm>
            <a:off x="4251952" y="2080881"/>
            <a:ext cx="385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32970A1-7D56-4B31-90B8-2CCFEE4A3E94}"/>
              </a:ext>
            </a:extLst>
          </p:cNvPr>
          <p:cNvCxnSpPr>
            <a:cxnSpLocks/>
          </p:cNvCxnSpPr>
          <p:nvPr/>
        </p:nvCxnSpPr>
        <p:spPr>
          <a:xfrm>
            <a:off x="4912352" y="2080881"/>
            <a:ext cx="2450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D6F87B7-C519-48A0-B9E6-D08121F1BF4C}"/>
                  </a:ext>
                </a:extLst>
              </p:cNvPr>
              <p:cNvSpPr txBox="1"/>
              <p:nvPr/>
            </p:nvSpPr>
            <p:spPr>
              <a:xfrm>
                <a:off x="7674263" y="1929068"/>
                <a:ext cx="5775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DD6F87B7-C519-48A0-B9E6-D08121F1B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263" y="1929068"/>
                <a:ext cx="577530" cy="307777"/>
              </a:xfrm>
              <a:prstGeom prst="rect">
                <a:avLst/>
              </a:prstGeom>
              <a:blipFill>
                <a:blip r:embed="rId17"/>
                <a:stretch>
                  <a:fillRect l="-4211" r="-6316"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753A654A-B13E-41B3-9C3C-68C5E889B208}"/>
                  </a:ext>
                </a:extLst>
              </p:cNvPr>
              <p:cNvSpPr/>
              <p:nvPr/>
            </p:nvSpPr>
            <p:spPr>
              <a:xfrm>
                <a:off x="4307636" y="2987206"/>
                <a:ext cx="4211524" cy="172492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AR" sz="1600" dirty="0">
                    <a:solidFill>
                      <a:schemeClr val="bg1"/>
                    </a:solidFill>
                  </a:rPr>
                  <a:t>Se define el </a:t>
                </a:r>
                <a:r>
                  <a:rPr lang="es-AR" sz="1600" b="1" dirty="0">
                    <a:solidFill>
                      <a:srgbClr val="FFC000"/>
                    </a:solidFill>
                  </a:rPr>
                  <a:t>factor K</a:t>
                </a:r>
                <a:r>
                  <a:rPr lang="es-AR" sz="1600" dirty="0">
                    <a:solidFill>
                      <a:srgbClr val="FFC000"/>
                    </a:solidFill>
                  </a:rPr>
                  <a:t> </a:t>
                </a:r>
                <a:r>
                  <a:rPr lang="es-AR" sz="1600" dirty="0">
                    <a:solidFill>
                      <a:schemeClr val="bg1"/>
                    </a:solidFill>
                  </a:rPr>
                  <a:t>como la proporción entre las corrientes de colector, y depende esencialmente de cómo se cargan los circuitos (diferencia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s-A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s-AR" sz="16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1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s-AR" sz="1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1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s-AR" sz="1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A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753A654A-B13E-41B3-9C3C-68C5E889B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636" y="2987206"/>
                <a:ext cx="4211524" cy="1724928"/>
              </a:xfrm>
              <a:prstGeom prst="rect">
                <a:avLst/>
              </a:prstGeom>
              <a:blipFill>
                <a:blip r:embed="rId18"/>
                <a:stretch>
                  <a:fillRect l="-576" r="-432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>
            <a:extLst>
              <a:ext uri="{FF2B5EF4-FFF2-40B4-BE49-F238E27FC236}">
                <a16:creationId xmlns:a16="http://schemas.microsoft.com/office/drawing/2014/main" id="{392B6AFC-D50E-4D16-AEFF-2CFA1F679421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5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30393AC4-D487-49EF-822F-5A3D5966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504" y="1009173"/>
            <a:ext cx="4469917" cy="31251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/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3°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987602B-D8F0-4AD3-8790-5BBEB136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809118"/>
                <a:ext cx="4954088" cy="400110"/>
              </a:xfrm>
              <a:prstGeom prst="rect">
                <a:avLst/>
              </a:prstGeom>
              <a:blipFill>
                <a:blip r:embed="rId5"/>
                <a:stretch>
                  <a:fillRect l="-1230" t="-9231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2BD70D-6981-40AA-9D95-226E98799D00}"/>
              </a:ext>
            </a:extLst>
          </p:cNvPr>
          <p:cNvCxnSpPr>
            <a:cxnSpLocks/>
          </p:cNvCxnSpPr>
          <p:nvPr/>
        </p:nvCxnSpPr>
        <p:spPr>
          <a:xfrm flipV="1">
            <a:off x="6911006" y="84144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BB31BB3-C4E8-458D-B023-03D92D574F07}"/>
              </a:ext>
            </a:extLst>
          </p:cNvPr>
          <p:cNvCxnSpPr/>
          <p:nvPr/>
        </p:nvCxnSpPr>
        <p:spPr>
          <a:xfrm flipH="1">
            <a:off x="1461724" y="2745506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4F85CB8-10B8-4EA8-BEB4-5244A9DDCD43}"/>
              </a:ext>
            </a:extLst>
          </p:cNvPr>
          <p:cNvCxnSpPr>
            <a:cxnSpLocks/>
          </p:cNvCxnSpPr>
          <p:nvPr/>
        </p:nvCxnSpPr>
        <p:spPr>
          <a:xfrm>
            <a:off x="2320709" y="2745506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469E675-B991-4BFF-8D4F-6C7EAFC7B11B}"/>
              </a:ext>
            </a:extLst>
          </p:cNvPr>
          <p:cNvCxnSpPr>
            <a:cxnSpLocks/>
          </p:cNvCxnSpPr>
          <p:nvPr/>
        </p:nvCxnSpPr>
        <p:spPr>
          <a:xfrm>
            <a:off x="2173705" y="1993031"/>
            <a:ext cx="0" cy="65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/>
              <p:nvPr/>
            </p:nvSpPr>
            <p:spPr>
              <a:xfrm>
                <a:off x="1537476" y="2444718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513C8E-05CC-4E93-BD70-109883BC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76" y="2444718"/>
                <a:ext cx="263982" cy="233910"/>
              </a:xfrm>
              <a:prstGeom prst="rect">
                <a:avLst/>
              </a:prstGeom>
              <a:blipFill>
                <a:blip r:embed="rId6"/>
                <a:stretch>
                  <a:fillRect l="-13636" b="-1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/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646360-2201-4C46-AABA-C3D7210A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71" y="2408943"/>
                <a:ext cx="263982" cy="233910"/>
              </a:xfrm>
              <a:prstGeom prst="rect">
                <a:avLst/>
              </a:prstGeom>
              <a:blipFill>
                <a:blip r:embed="rId7"/>
                <a:stretch>
                  <a:fillRect l="-1363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/>
              <p:nvPr/>
            </p:nvSpPr>
            <p:spPr>
              <a:xfrm>
                <a:off x="1275441" y="1851127"/>
                <a:ext cx="6926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6C6D52-775E-4414-928F-10DAD575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1" y="1851127"/>
                <a:ext cx="692690" cy="233910"/>
              </a:xfrm>
              <a:prstGeom prst="rect">
                <a:avLst/>
              </a:prstGeom>
              <a:blipFill>
                <a:blip r:embed="rId8"/>
                <a:stretch>
                  <a:fillRect l="-438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E98EE79-BB8A-458D-A8F6-B4DA7F2489BE}"/>
              </a:ext>
            </a:extLst>
          </p:cNvPr>
          <p:cNvCxnSpPr>
            <a:cxnSpLocks/>
          </p:cNvCxnSpPr>
          <p:nvPr/>
        </p:nvCxnSpPr>
        <p:spPr>
          <a:xfrm>
            <a:off x="1045388" y="2322656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/>
              <p:nvPr/>
            </p:nvSpPr>
            <p:spPr>
              <a:xfrm>
                <a:off x="738702" y="2258549"/>
                <a:ext cx="30668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1BB69E-F78E-4410-B555-FB73503A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2" y="2258549"/>
                <a:ext cx="306686" cy="300788"/>
              </a:xfrm>
              <a:prstGeom prst="rect">
                <a:avLst/>
              </a:prstGeom>
              <a:blipFill>
                <a:blip r:embed="rId9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1B5602-7AF8-4630-BADD-F513DB57CBC1}"/>
              </a:ext>
            </a:extLst>
          </p:cNvPr>
          <p:cNvCxnSpPr>
            <a:cxnSpLocks/>
          </p:cNvCxnSpPr>
          <p:nvPr/>
        </p:nvCxnSpPr>
        <p:spPr>
          <a:xfrm>
            <a:off x="3193497" y="2307398"/>
            <a:ext cx="0" cy="40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/>
              <p:nvPr/>
            </p:nvSpPr>
            <p:spPr>
              <a:xfrm>
                <a:off x="3240426" y="2294324"/>
                <a:ext cx="30668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CDFD7EB-7B14-4976-A850-D78692C7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26" y="2294324"/>
                <a:ext cx="306686" cy="300788"/>
              </a:xfrm>
              <a:prstGeom prst="rect">
                <a:avLst/>
              </a:prstGeom>
              <a:blipFill>
                <a:blip r:embed="rId10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FEF72C3-B67A-490A-BD41-CFA6F596F24E}"/>
              </a:ext>
            </a:extLst>
          </p:cNvPr>
          <p:cNvCxnSpPr>
            <a:cxnSpLocks/>
          </p:cNvCxnSpPr>
          <p:nvPr/>
        </p:nvCxnSpPr>
        <p:spPr>
          <a:xfrm flipV="1">
            <a:off x="1215572" y="2945457"/>
            <a:ext cx="455702" cy="5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/>
              <p:nvPr/>
            </p:nvSpPr>
            <p:spPr>
              <a:xfrm>
                <a:off x="1401694" y="3188704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7FE5908-E6D1-441A-8F06-1C3DB8E4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94" y="3188704"/>
                <a:ext cx="481478" cy="300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D65931-86B9-4284-A1F6-3FA07C94813A}"/>
              </a:ext>
            </a:extLst>
          </p:cNvPr>
          <p:cNvCxnSpPr>
            <a:cxnSpLocks/>
          </p:cNvCxnSpPr>
          <p:nvPr/>
        </p:nvCxnSpPr>
        <p:spPr>
          <a:xfrm flipH="1" flipV="1">
            <a:off x="2566544" y="2953430"/>
            <a:ext cx="428086" cy="5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/>
              <p:nvPr/>
            </p:nvSpPr>
            <p:spPr>
              <a:xfrm>
                <a:off x="2330807" y="3155561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A117CA7-B081-40B8-9E0D-7173A3DA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07" y="3155561"/>
                <a:ext cx="481478" cy="3007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C103DC-624D-4B59-A630-9CA73BFBAD3E}"/>
              </a:ext>
            </a:extLst>
          </p:cNvPr>
          <p:cNvCxnSpPr>
            <a:cxnSpLocks/>
          </p:cNvCxnSpPr>
          <p:nvPr/>
        </p:nvCxnSpPr>
        <p:spPr>
          <a:xfrm flipH="1" flipV="1">
            <a:off x="550863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/>
              <p:nvPr/>
            </p:nvSpPr>
            <p:spPr>
              <a:xfrm>
                <a:off x="123646" y="2852177"/>
                <a:ext cx="47314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CF59663-6E29-4655-83B3-8AA954A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6" y="2852177"/>
                <a:ext cx="473143" cy="3007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51005E6-ADE9-4BD9-B5ED-B944306F6404}"/>
              </a:ext>
            </a:extLst>
          </p:cNvPr>
          <p:cNvCxnSpPr>
            <a:cxnSpLocks/>
          </p:cNvCxnSpPr>
          <p:nvPr/>
        </p:nvCxnSpPr>
        <p:spPr>
          <a:xfrm flipH="1" flipV="1">
            <a:off x="3547471" y="2522404"/>
            <a:ext cx="5237" cy="8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/>
              <p:nvPr/>
            </p:nvSpPr>
            <p:spPr>
              <a:xfrm>
                <a:off x="3617772" y="2701783"/>
                <a:ext cx="47314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E11CCF-A768-482E-917B-C6CAD5880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72" y="2701783"/>
                <a:ext cx="473142" cy="300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B8BA8A2-05AA-4E4B-AEF5-346421EDF004}"/>
              </a:ext>
            </a:extLst>
          </p:cNvPr>
          <p:cNvCxnSpPr>
            <a:cxnSpLocks/>
          </p:cNvCxnSpPr>
          <p:nvPr/>
        </p:nvCxnSpPr>
        <p:spPr>
          <a:xfrm flipV="1">
            <a:off x="6035244" y="851185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97F4E19-F04D-49BD-AA16-5B9EF7F298FC}"/>
                  </a:ext>
                </a:extLst>
              </p:cNvPr>
              <p:cNvSpPr txBox="1"/>
              <p:nvPr/>
            </p:nvSpPr>
            <p:spPr>
              <a:xfrm>
                <a:off x="4090914" y="1269833"/>
                <a:ext cx="6217899" cy="2279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97F4E19-F04D-49BD-AA16-5B9EF7F2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14" y="1269833"/>
                <a:ext cx="6217899" cy="2279983"/>
              </a:xfrm>
              <a:prstGeom prst="rect">
                <a:avLst/>
              </a:prstGeom>
              <a:blipFill>
                <a:blip r:embed="rId15"/>
                <a:stretch>
                  <a:fillRect l="-13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C11D03E-9BCE-4B89-868E-36BA7BD8C850}"/>
                  </a:ext>
                </a:extLst>
              </p:cNvPr>
              <p:cNvSpPr txBox="1"/>
              <p:nvPr/>
            </p:nvSpPr>
            <p:spPr>
              <a:xfrm>
                <a:off x="4030692" y="3853060"/>
                <a:ext cx="4230828" cy="878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𝑹𝑬𝑭</m:t>
                              </m:r>
                            </m:sub>
                          </m:s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C11D03E-9BCE-4B89-868E-36BA7BD8C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2" y="3853060"/>
                <a:ext cx="4230828" cy="8785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331922C0-71E4-4595-B963-A658072FA057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Bahnschrift Condensed" panose="020B0502040204020203" pitchFamily="34" charset="0"/>
              </a:rPr>
              <a:t>Motivación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5C645B3-D0B6-4AD3-B561-EA155313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079FBC2-C387-4F3E-9C9D-9DB599DF4104}"/>
              </a:ext>
            </a:extLst>
          </p:cNvPr>
          <p:cNvSpPr txBox="1">
            <a:spLocks/>
          </p:cNvSpPr>
          <p:nvPr/>
        </p:nvSpPr>
        <p:spPr>
          <a:xfrm>
            <a:off x="3110332" y="4788413"/>
            <a:ext cx="2923336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Motivación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006363D8-29E8-4A40-9240-F60CFC37A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611559"/>
            <a:ext cx="2266670" cy="17716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51467FE-6318-4775-A4E1-EB12E7AF86B4}"/>
              </a:ext>
            </a:extLst>
          </p:cNvPr>
          <p:cNvSpPr txBox="1"/>
          <p:nvPr/>
        </p:nvSpPr>
        <p:spPr>
          <a:xfrm>
            <a:off x="6620117" y="48306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Bahnschrift Condensed" panose="020B0502040204020203" pitchFamily="34" charset="0"/>
              </a:rPr>
              <a:t>Usos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AA70E2-059B-49CF-8AA5-7C2AC0B92046}"/>
              </a:ext>
            </a:extLst>
          </p:cNvPr>
          <p:cNvSpPr txBox="1"/>
          <p:nvPr/>
        </p:nvSpPr>
        <p:spPr>
          <a:xfrm>
            <a:off x="4411980" y="1101788"/>
            <a:ext cx="4603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Bahnschrift Condensed" panose="020B0502040204020203" pitchFamily="34" charset="0"/>
              </a:rPr>
              <a:t>Polarización: </a:t>
            </a:r>
            <a:r>
              <a:rPr lang="es-AR" sz="2000" dirty="0">
                <a:latin typeface="Bahnschrift Condensed" panose="020B0502040204020203" pitchFamily="34" charset="0"/>
              </a:rPr>
              <a:t>usar una fuente de corriente para polarizar una o varias etapas. Mejora la estabilidad y la sensibilidad frente a cambios de tensión y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Bahnschrift Condensed" panose="020B0502040204020203" pitchFamily="34" charset="0"/>
              </a:rPr>
              <a:t>Mejorar la impedancia de salida.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Bahnschrift Condensed" panose="020B0502040204020203" pitchFamily="34" charset="0"/>
              </a:rPr>
              <a:t>Carga Activa:</a:t>
            </a:r>
            <a:r>
              <a:rPr lang="es-AR" sz="2000" dirty="0">
                <a:latin typeface="Bahnschrift Condensed" panose="020B0502040204020203" pitchFamily="34" charset="0"/>
              </a:rPr>
              <a:t> La carga que ve el amplificador ahora entrega energía.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Bahnschrift Condensed" panose="020B0502040204020203" pitchFamily="34" charset="0"/>
              </a:rPr>
              <a:t>Acople entre etapas.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Bahnschrift Condensed" panose="020B0502040204020203" pitchFamily="34" charset="0"/>
              </a:rPr>
              <a:t>Generar señales triangulares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DC50DB7-0C88-45CF-90D7-F8C1DDC63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" y="1052988"/>
            <a:ext cx="1205058" cy="12050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87D6C0-4A65-46B7-AD99-394980F2A929}"/>
              </a:ext>
            </a:extLst>
          </p:cNvPr>
          <p:cNvSpPr txBox="1"/>
          <p:nvPr/>
        </p:nvSpPr>
        <p:spPr>
          <a:xfrm>
            <a:off x="1312362" y="1101788"/>
            <a:ext cx="30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Bahnschrift Condensed" panose="020B0502040204020203" pitchFamily="34" charset="0"/>
              </a:rPr>
              <a:t>La </a:t>
            </a:r>
            <a:r>
              <a:rPr lang="es-AR" sz="2000" b="1" dirty="0">
                <a:solidFill>
                  <a:srgbClr val="FF3300"/>
                </a:solidFill>
                <a:latin typeface="Bahnschrift Condensed" panose="020B0502040204020203" pitchFamily="34" charset="0"/>
              </a:rPr>
              <a:t>FUENTE DE CORRIENTE IDEAL </a:t>
            </a:r>
            <a:r>
              <a:rPr lang="es-AR" sz="2000" dirty="0">
                <a:latin typeface="Bahnschrift Condensed" panose="020B0502040204020203" pitchFamily="34" charset="0"/>
              </a:rPr>
              <a:t>entrega una corriente constante independientemente de la tensión entre sus bornes.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7159B2-3056-499D-A123-49D77E19527F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3" y="35064"/>
            <a:ext cx="410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0BF60-2410-4B0D-98E8-04B775AAC3E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AD64245-DBA5-4047-9676-FA2E0811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227" y="35064"/>
            <a:ext cx="2352690" cy="187145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1E26B2A9-EFDF-41F6-BDA3-57CC9DDD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81" y="914280"/>
            <a:ext cx="6606008" cy="1756359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09892B9-A531-463C-987D-8CFC736CAB73}"/>
              </a:ext>
            </a:extLst>
          </p:cNvPr>
          <p:cNvCxnSpPr>
            <a:cxnSpLocks/>
          </p:cNvCxnSpPr>
          <p:nvPr/>
        </p:nvCxnSpPr>
        <p:spPr>
          <a:xfrm flipV="1">
            <a:off x="4351020" y="1623060"/>
            <a:ext cx="601980" cy="701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F0D9983-718D-4420-9D03-65A34B48D1F3}"/>
                  </a:ext>
                </a:extLst>
              </p:cNvPr>
              <p:cNvSpPr txBox="1"/>
              <p:nvPr/>
            </p:nvSpPr>
            <p:spPr>
              <a:xfrm>
                <a:off x="2166555" y="3087107"/>
                <a:ext cx="1796261" cy="467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F0D9983-718D-4420-9D03-65A34B48D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555" y="3087107"/>
                <a:ext cx="1796261" cy="467885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03A8AD1-8FC1-42A4-839E-189D17E8FBD9}"/>
              </a:ext>
            </a:extLst>
          </p:cNvPr>
          <p:cNvCxnSpPr/>
          <p:nvPr/>
        </p:nvCxnSpPr>
        <p:spPr>
          <a:xfrm flipH="1">
            <a:off x="5722144" y="2316480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018D56EA-FE2F-487D-A742-25D931A98E65}"/>
              </a:ext>
            </a:extLst>
          </p:cNvPr>
          <p:cNvCxnSpPr/>
          <p:nvPr/>
        </p:nvCxnSpPr>
        <p:spPr>
          <a:xfrm>
            <a:off x="6179344" y="2316480"/>
            <a:ext cx="419100" cy="678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ED8A586-E6E3-4E64-8C3A-E86D2892EC89}"/>
              </a:ext>
            </a:extLst>
          </p:cNvPr>
          <p:cNvSpPr/>
          <p:nvPr/>
        </p:nvSpPr>
        <p:spPr>
          <a:xfrm>
            <a:off x="2057400" y="3049007"/>
            <a:ext cx="2072640" cy="6543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BDD1CF-DDB0-4D1F-BDE4-9C40BEB28FB9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02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 MEJORADA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Esquemático&#10;&#10;Descripción generada automáticamente con confianza baja">
            <a:extLst>
              <a:ext uri="{FF2B5EF4-FFF2-40B4-BE49-F238E27FC236}">
                <a16:creationId xmlns:a16="http://schemas.microsoft.com/office/drawing/2014/main" id="{ACD6A12A-0691-4CDA-8E59-79829BEC8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2" y="1146808"/>
            <a:ext cx="4000938" cy="304419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CF579B3-BB1C-4016-A4D6-317971EF00D3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E96179A-61F0-41AC-B002-FD0F6D9E6D37}"/>
                  </a:ext>
                </a:extLst>
              </p:cNvPr>
              <p:cNvSpPr txBox="1"/>
              <p:nvPr/>
            </p:nvSpPr>
            <p:spPr>
              <a:xfrm>
                <a:off x="3931920" y="952500"/>
                <a:ext cx="4434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/>
                  <a:t>2°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E96179A-61F0-41AC-B002-FD0F6D9E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952500"/>
                <a:ext cx="4434840" cy="400110"/>
              </a:xfrm>
              <a:prstGeom prst="rect">
                <a:avLst/>
              </a:prstGeom>
              <a:blipFill>
                <a:blip r:embed="rId5"/>
                <a:stretch>
                  <a:fillRect l="-1374" t="-606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5A00CF-8679-452F-A4B6-0BC4374AB35C}"/>
              </a:ext>
            </a:extLst>
          </p:cNvPr>
          <p:cNvCxnSpPr>
            <a:cxnSpLocks/>
          </p:cNvCxnSpPr>
          <p:nvPr/>
        </p:nvCxnSpPr>
        <p:spPr>
          <a:xfrm flipV="1">
            <a:off x="7661672" y="99456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B758DA-628B-454B-AC27-201B8F4626DE}"/>
              </a:ext>
            </a:extLst>
          </p:cNvPr>
          <p:cNvCxnSpPr>
            <a:cxnSpLocks/>
          </p:cNvCxnSpPr>
          <p:nvPr/>
        </p:nvCxnSpPr>
        <p:spPr>
          <a:xfrm>
            <a:off x="2654688" y="3274089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CC28AE-2ED4-4E3B-84A2-C74C8CEFD0C0}"/>
                  </a:ext>
                </a:extLst>
              </p:cNvPr>
              <p:cNvSpPr txBox="1"/>
              <p:nvPr/>
            </p:nvSpPr>
            <p:spPr>
              <a:xfrm>
                <a:off x="2689304" y="3276649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CC28AE-2ED4-4E3B-84A2-C74C8CEF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04" y="3276649"/>
                <a:ext cx="263982" cy="233910"/>
              </a:xfrm>
              <a:prstGeom prst="rect">
                <a:avLst/>
              </a:prstGeom>
              <a:blipFill>
                <a:blip r:embed="rId6"/>
                <a:stretch>
                  <a:fillRect l="-13953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A46AF9-81A4-43E3-9395-8AD8F6083B1D}"/>
              </a:ext>
            </a:extLst>
          </p:cNvPr>
          <p:cNvCxnSpPr>
            <a:cxnSpLocks/>
          </p:cNvCxnSpPr>
          <p:nvPr/>
        </p:nvCxnSpPr>
        <p:spPr>
          <a:xfrm flipH="1">
            <a:off x="2005149" y="3274089"/>
            <a:ext cx="4581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A0D477D-44B1-46F0-8301-FC1F48EDD956}"/>
                  </a:ext>
                </a:extLst>
              </p:cNvPr>
              <p:cNvSpPr txBox="1"/>
              <p:nvPr/>
            </p:nvSpPr>
            <p:spPr>
              <a:xfrm>
                <a:off x="2117336" y="3264420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A0D477D-44B1-46F0-8301-FC1F48EDD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36" y="3264420"/>
                <a:ext cx="263982" cy="233910"/>
              </a:xfrm>
              <a:prstGeom prst="rect">
                <a:avLst/>
              </a:prstGeom>
              <a:blipFill>
                <a:blip r:embed="rId7"/>
                <a:stretch>
                  <a:fillRect l="-1363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2840550-EAFC-490F-ACAB-0CDA1DB003DE}"/>
              </a:ext>
            </a:extLst>
          </p:cNvPr>
          <p:cNvCxnSpPr>
            <a:cxnSpLocks/>
          </p:cNvCxnSpPr>
          <p:nvPr/>
        </p:nvCxnSpPr>
        <p:spPr>
          <a:xfrm>
            <a:off x="1851500" y="2571750"/>
            <a:ext cx="531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76EB3B-0546-438B-944A-BD2DD7BB2C76}"/>
                  </a:ext>
                </a:extLst>
              </p:cNvPr>
              <p:cNvSpPr txBox="1"/>
              <p:nvPr/>
            </p:nvSpPr>
            <p:spPr>
              <a:xfrm>
                <a:off x="1950270" y="2319150"/>
                <a:ext cx="263982" cy="234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76EB3B-0546-438B-944A-BD2DD7BB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70" y="2319150"/>
                <a:ext cx="263982" cy="234872"/>
              </a:xfrm>
              <a:prstGeom prst="rect">
                <a:avLst/>
              </a:prstGeom>
              <a:blipFill>
                <a:blip r:embed="rId8"/>
                <a:stretch>
                  <a:fillRect l="-13953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AC0657D-6A6B-4969-BBCB-520216848185}"/>
              </a:ext>
            </a:extLst>
          </p:cNvPr>
          <p:cNvCxnSpPr>
            <a:cxnSpLocks/>
          </p:cNvCxnSpPr>
          <p:nvPr/>
        </p:nvCxnSpPr>
        <p:spPr>
          <a:xfrm>
            <a:off x="2664213" y="2886891"/>
            <a:ext cx="0" cy="209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63EE327-8116-4E8C-84B9-8C0E538A3BF1}"/>
                  </a:ext>
                </a:extLst>
              </p:cNvPr>
              <p:cNvSpPr txBox="1"/>
              <p:nvPr/>
            </p:nvSpPr>
            <p:spPr>
              <a:xfrm>
                <a:off x="2729567" y="2817232"/>
                <a:ext cx="259815" cy="234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63EE327-8116-4E8C-84B9-8C0E538A3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67" y="2817232"/>
                <a:ext cx="259815" cy="234872"/>
              </a:xfrm>
              <a:prstGeom prst="rect">
                <a:avLst/>
              </a:prstGeom>
              <a:blipFill>
                <a:blip r:embed="rId9"/>
                <a:stretch>
                  <a:fillRect l="-1428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8259B5A-88DE-414D-8711-9DC65407FF24}"/>
                  </a:ext>
                </a:extLst>
              </p:cNvPr>
              <p:cNvSpPr txBox="1"/>
              <p:nvPr/>
            </p:nvSpPr>
            <p:spPr>
              <a:xfrm>
                <a:off x="3931920" y="1523443"/>
                <a:ext cx="3310009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8259B5A-88DE-414D-8711-9DC65407F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1523443"/>
                <a:ext cx="3310009" cy="6387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5DCED9-BE72-4EB5-B077-BE5C7B74D188}"/>
                  </a:ext>
                </a:extLst>
              </p:cNvPr>
              <p:cNvSpPr txBox="1"/>
              <p:nvPr/>
            </p:nvSpPr>
            <p:spPr>
              <a:xfrm>
                <a:off x="3931920" y="2251643"/>
                <a:ext cx="3788153" cy="1638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−2⋅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5DCED9-BE72-4EB5-B077-BE5C7B74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2251643"/>
                <a:ext cx="3788153" cy="1638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BD010BE-0F37-4466-B797-A7D67A83F9B0}"/>
                  </a:ext>
                </a:extLst>
              </p:cNvPr>
              <p:cNvSpPr txBox="1"/>
              <p:nvPr/>
            </p:nvSpPr>
            <p:spPr>
              <a:xfrm>
                <a:off x="3931920" y="4039540"/>
                <a:ext cx="326749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BD010BE-0F37-4466-B797-A7D67A83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4039540"/>
                <a:ext cx="3267498" cy="6915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7E1B4B86-81B0-4067-B5B3-95863A358D52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02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 MEJORADA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Esquemático&#10;&#10;Descripción generada automáticamente con confianza baja">
            <a:extLst>
              <a:ext uri="{FF2B5EF4-FFF2-40B4-BE49-F238E27FC236}">
                <a16:creationId xmlns:a16="http://schemas.microsoft.com/office/drawing/2014/main" id="{ACD6A12A-0691-4CDA-8E59-79829BEC8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2" y="1146808"/>
            <a:ext cx="4000938" cy="304419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CF579B3-BB1C-4016-A4D6-317971EF00D3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E96179A-61F0-41AC-B002-FD0F6D9E6D37}"/>
                  </a:ext>
                </a:extLst>
              </p:cNvPr>
              <p:cNvSpPr txBox="1"/>
              <p:nvPr/>
            </p:nvSpPr>
            <p:spPr>
              <a:xfrm>
                <a:off x="3931920" y="952500"/>
                <a:ext cx="4434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/>
                  <a:t>2°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E96179A-61F0-41AC-B002-FD0F6D9E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952500"/>
                <a:ext cx="4434840" cy="400110"/>
              </a:xfrm>
              <a:prstGeom prst="rect">
                <a:avLst/>
              </a:prstGeom>
              <a:blipFill>
                <a:blip r:embed="rId5"/>
                <a:stretch>
                  <a:fillRect l="-1374" t="-606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5A00CF-8679-452F-A4B6-0BC4374AB35C}"/>
              </a:ext>
            </a:extLst>
          </p:cNvPr>
          <p:cNvCxnSpPr>
            <a:cxnSpLocks/>
          </p:cNvCxnSpPr>
          <p:nvPr/>
        </p:nvCxnSpPr>
        <p:spPr>
          <a:xfrm flipV="1">
            <a:off x="7661672" y="994567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B758DA-628B-454B-AC27-201B8F4626DE}"/>
              </a:ext>
            </a:extLst>
          </p:cNvPr>
          <p:cNvCxnSpPr>
            <a:cxnSpLocks/>
          </p:cNvCxnSpPr>
          <p:nvPr/>
        </p:nvCxnSpPr>
        <p:spPr>
          <a:xfrm>
            <a:off x="2654688" y="3274089"/>
            <a:ext cx="409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CC28AE-2ED4-4E3B-84A2-C74C8CEFD0C0}"/>
                  </a:ext>
                </a:extLst>
              </p:cNvPr>
              <p:cNvSpPr txBox="1"/>
              <p:nvPr/>
            </p:nvSpPr>
            <p:spPr>
              <a:xfrm>
                <a:off x="2689304" y="3276649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CC28AE-2ED4-4E3B-84A2-C74C8CEF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04" y="3276649"/>
                <a:ext cx="263982" cy="233910"/>
              </a:xfrm>
              <a:prstGeom prst="rect">
                <a:avLst/>
              </a:prstGeom>
              <a:blipFill>
                <a:blip r:embed="rId6"/>
                <a:stretch>
                  <a:fillRect l="-13953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A46AF9-81A4-43E3-9395-8AD8F6083B1D}"/>
              </a:ext>
            </a:extLst>
          </p:cNvPr>
          <p:cNvCxnSpPr>
            <a:cxnSpLocks/>
          </p:cNvCxnSpPr>
          <p:nvPr/>
        </p:nvCxnSpPr>
        <p:spPr>
          <a:xfrm flipH="1">
            <a:off x="2005149" y="3274089"/>
            <a:ext cx="4581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A0D477D-44B1-46F0-8301-FC1F48EDD956}"/>
                  </a:ext>
                </a:extLst>
              </p:cNvPr>
              <p:cNvSpPr txBox="1"/>
              <p:nvPr/>
            </p:nvSpPr>
            <p:spPr>
              <a:xfrm>
                <a:off x="2117336" y="3264420"/>
                <a:ext cx="263982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A0D477D-44B1-46F0-8301-FC1F48EDD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36" y="3264420"/>
                <a:ext cx="263982" cy="233910"/>
              </a:xfrm>
              <a:prstGeom prst="rect">
                <a:avLst/>
              </a:prstGeom>
              <a:blipFill>
                <a:blip r:embed="rId7"/>
                <a:stretch>
                  <a:fillRect l="-1363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2840550-EAFC-490F-ACAB-0CDA1DB003DE}"/>
              </a:ext>
            </a:extLst>
          </p:cNvPr>
          <p:cNvCxnSpPr>
            <a:cxnSpLocks/>
          </p:cNvCxnSpPr>
          <p:nvPr/>
        </p:nvCxnSpPr>
        <p:spPr>
          <a:xfrm>
            <a:off x="1851500" y="2571750"/>
            <a:ext cx="531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76EB3B-0546-438B-944A-BD2DD7BB2C76}"/>
                  </a:ext>
                </a:extLst>
              </p:cNvPr>
              <p:cNvSpPr txBox="1"/>
              <p:nvPr/>
            </p:nvSpPr>
            <p:spPr>
              <a:xfrm>
                <a:off x="1950270" y="2319150"/>
                <a:ext cx="263982" cy="234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76EB3B-0546-438B-944A-BD2DD7BB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70" y="2319150"/>
                <a:ext cx="263982" cy="234872"/>
              </a:xfrm>
              <a:prstGeom prst="rect">
                <a:avLst/>
              </a:prstGeom>
              <a:blipFill>
                <a:blip r:embed="rId8"/>
                <a:stretch>
                  <a:fillRect l="-13953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AC0657D-6A6B-4969-BBCB-520216848185}"/>
              </a:ext>
            </a:extLst>
          </p:cNvPr>
          <p:cNvCxnSpPr>
            <a:cxnSpLocks/>
          </p:cNvCxnSpPr>
          <p:nvPr/>
        </p:nvCxnSpPr>
        <p:spPr>
          <a:xfrm>
            <a:off x="2664213" y="2886891"/>
            <a:ext cx="0" cy="209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63EE327-8116-4E8C-84B9-8C0E538A3BF1}"/>
                  </a:ext>
                </a:extLst>
              </p:cNvPr>
              <p:cNvSpPr txBox="1"/>
              <p:nvPr/>
            </p:nvSpPr>
            <p:spPr>
              <a:xfrm>
                <a:off x="2729567" y="2817232"/>
                <a:ext cx="259815" cy="234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63EE327-8116-4E8C-84B9-8C0E538A3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67" y="2817232"/>
                <a:ext cx="259815" cy="234872"/>
              </a:xfrm>
              <a:prstGeom prst="rect">
                <a:avLst/>
              </a:prstGeom>
              <a:blipFill>
                <a:blip r:embed="rId9"/>
                <a:stretch>
                  <a:fillRect l="-1428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F230647-2E55-4A98-AF94-E12216D213F3}"/>
                  </a:ext>
                </a:extLst>
              </p:cNvPr>
              <p:cNvSpPr txBox="1"/>
              <p:nvPr/>
            </p:nvSpPr>
            <p:spPr>
              <a:xfrm>
                <a:off x="4002011" y="1510746"/>
                <a:ext cx="3889463" cy="882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𝑹𝑬𝑭</m:t>
                              </m:r>
                            </m:sub>
                          </m:sSub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F230647-2E55-4A98-AF94-E12216D21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11" y="1510746"/>
                <a:ext cx="3889463" cy="8827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9C8E3B36-861B-4699-B88A-04312FC20272}"/>
              </a:ext>
            </a:extLst>
          </p:cNvPr>
          <p:cNvSpPr/>
          <p:nvPr/>
        </p:nvSpPr>
        <p:spPr>
          <a:xfrm>
            <a:off x="4509158" y="3107607"/>
            <a:ext cx="3267920" cy="9400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¿</a:t>
            </a:r>
            <a:r>
              <a:rPr lang="es-AR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Qué es lo que se mejora?</a:t>
            </a:r>
          </a:p>
          <a:p>
            <a:endParaRPr lang="en-US" sz="1400" dirty="0">
              <a:latin typeface="Bahnschrift Condensed" panose="020B0502040204020203" pitchFamily="34" charset="0"/>
            </a:endParaRPr>
          </a:p>
          <a:p>
            <a:pPr algn="ctr"/>
            <a:r>
              <a:rPr lang="es-AR" sz="20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¿</a:t>
            </a:r>
            <a:r>
              <a:rPr lang="es-AR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Cambia la impedancia de salida?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D1B618-D0E9-41A4-A511-BE7C22EEA5CC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 PROPORCIONAL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AAAE7477-0737-47E1-A56F-652B7EE9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2052"/>
            <a:ext cx="3550775" cy="316610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4BFCB5F-117A-4EF8-B062-6CCBF834078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0590B2-DF7E-4DB1-9EE9-933435634683}"/>
              </a:ext>
            </a:extLst>
          </p:cNvPr>
          <p:cNvCxnSpPr>
            <a:cxnSpLocks/>
          </p:cNvCxnSpPr>
          <p:nvPr/>
        </p:nvCxnSpPr>
        <p:spPr>
          <a:xfrm>
            <a:off x="1257766" y="2202976"/>
            <a:ext cx="7329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453415B-5AAB-46F5-821B-3739A415B94B}"/>
                  </a:ext>
                </a:extLst>
              </p:cNvPr>
              <p:cNvSpPr txBox="1"/>
              <p:nvPr/>
            </p:nvSpPr>
            <p:spPr>
              <a:xfrm>
                <a:off x="1222285" y="1876470"/>
                <a:ext cx="862737" cy="233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453415B-5AAB-46F5-821B-3739A415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85" y="1876470"/>
                <a:ext cx="862737" cy="233910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056C53-254B-4056-9D78-9CC28600541B}"/>
              </a:ext>
            </a:extLst>
          </p:cNvPr>
          <p:cNvCxnSpPr>
            <a:cxnSpLocks/>
          </p:cNvCxnSpPr>
          <p:nvPr/>
        </p:nvCxnSpPr>
        <p:spPr>
          <a:xfrm flipV="1">
            <a:off x="1233517" y="2866226"/>
            <a:ext cx="328290" cy="34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58DDF4-777D-4FCC-A549-4CDBD2E15EED}"/>
                  </a:ext>
                </a:extLst>
              </p:cNvPr>
              <p:cNvSpPr txBox="1"/>
              <p:nvPr/>
            </p:nvSpPr>
            <p:spPr>
              <a:xfrm>
                <a:off x="1397662" y="3001326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58DDF4-777D-4FCC-A549-4CDBD2E1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62" y="3001326"/>
                <a:ext cx="481478" cy="30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94B642A-BB2D-4C6D-B2CF-6DD84DBEAC22}"/>
              </a:ext>
            </a:extLst>
          </p:cNvPr>
          <p:cNvCxnSpPr>
            <a:cxnSpLocks/>
          </p:cNvCxnSpPr>
          <p:nvPr/>
        </p:nvCxnSpPr>
        <p:spPr>
          <a:xfrm flipH="1" flipV="1">
            <a:off x="2281140" y="2866226"/>
            <a:ext cx="309562" cy="34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0C4D92-3841-4767-93AC-F3EF180C2C55}"/>
                  </a:ext>
                </a:extLst>
              </p:cNvPr>
              <p:cNvSpPr txBox="1"/>
              <p:nvPr/>
            </p:nvSpPr>
            <p:spPr>
              <a:xfrm>
                <a:off x="2040401" y="2990370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0C4D92-3841-4767-93AC-F3EF180C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01" y="2990370"/>
                <a:ext cx="481478" cy="300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9A2D52-267B-45D3-B887-591E8AA42C13}"/>
                  </a:ext>
                </a:extLst>
              </p:cNvPr>
              <p:cNvSpPr txBox="1"/>
              <p:nvPr/>
            </p:nvSpPr>
            <p:spPr>
              <a:xfrm>
                <a:off x="3350532" y="825125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9A2D52-267B-45D3-B887-591E8AA4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825125"/>
                <a:ext cx="3840480" cy="400110"/>
              </a:xfrm>
              <a:prstGeom prst="rect">
                <a:avLst/>
              </a:prstGeom>
              <a:blipFill>
                <a:blip r:embed="rId8"/>
                <a:stretch>
                  <a:fillRect l="-1746" t="-7576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9710CA1-E444-47EC-9E58-D73FE4A1641F}"/>
                  </a:ext>
                </a:extLst>
              </p:cNvPr>
              <p:cNvSpPr txBox="1"/>
              <p:nvPr/>
            </p:nvSpPr>
            <p:spPr>
              <a:xfrm>
                <a:off x="3350532" y="1339107"/>
                <a:ext cx="1163460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9710CA1-E444-47EC-9E58-D73FE4A1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1339107"/>
                <a:ext cx="1163460" cy="334194"/>
              </a:xfrm>
              <a:prstGeom prst="rect">
                <a:avLst/>
              </a:prstGeom>
              <a:blipFill>
                <a:blip r:embed="rId9"/>
                <a:stretch>
                  <a:fillRect l="-4211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90B87F-351A-4841-ABAE-7F2F5AAE6249}"/>
                  </a:ext>
                </a:extLst>
              </p:cNvPr>
              <p:cNvSpPr txBox="1"/>
              <p:nvPr/>
            </p:nvSpPr>
            <p:spPr>
              <a:xfrm>
                <a:off x="4996287" y="1339107"/>
                <a:ext cx="930768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90B87F-351A-4841-ABAE-7F2F5AAE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87" y="1339107"/>
                <a:ext cx="930768" cy="334194"/>
              </a:xfrm>
              <a:prstGeom prst="rect">
                <a:avLst/>
              </a:prstGeom>
              <a:blipFill>
                <a:blip r:embed="rId10"/>
                <a:stretch>
                  <a:fillRect l="-5921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01E058A-AF8F-4718-A100-C7B2D30416D4}"/>
                  </a:ext>
                </a:extLst>
              </p:cNvPr>
              <p:cNvSpPr txBox="1"/>
              <p:nvPr/>
            </p:nvSpPr>
            <p:spPr>
              <a:xfrm>
                <a:off x="3350532" y="1842569"/>
                <a:ext cx="3492816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01E058A-AF8F-4718-A100-C7B2D304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1842569"/>
                <a:ext cx="3492816" cy="334194"/>
              </a:xfrm>
              <a:prstGeom prst="rect">
                <a:avLst/>
              </a:prstGeom>
              <a:blipFill>
                <a:blip r:embed="rId11"/>
                <a:stretch>
                  <a:fillRect l="-1222" b="-1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C598FAC-F224-4EAF-8A7A-4B429F04A969}"/>
                  </a:ext>
                </a:extLst>
              </p:cNvPr>
              <p:cNvSpPr txBox="1"/>
              <p:nvPr/>
            </p:nvSpPr>
            <p:spPr>
              <a:xfrm>
                <a:off x="3350532" y="2341378"/>
                <a:ext cx="2656305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BE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BE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C598FAC-F224-4EAF-8A7A-4B429F04A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2341378"/>
                <a:ext cx="2656305" cy="7993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C69439-D5BC-4668-A89B-A6C73C8D8854}"/>
                  </a:ext>
                </a:extLst>
              </p:cNvPr>
              <p:cNvSpPr/>
              <p:nvPr/>
            </p:nvSpPr>
            <p:spPr>
              <a:xfrm>
                <a:off x="3350532" y="3213376"/>
                <a:ext cx="5548102" cy="15340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AR" sz="1600" dirty="0">
                    <a:solidFill>
                      <a:schemeClr val="bg1"/>
                    </a:solidFill>
                  </a:rPr>
                  <a:t>Esta es justamente lo que solemos hacer siempre, pero acá es importante hacer </a:t>
                </a:r>
                <a:r>
                  <a:rPr lang="es-AR" sz="1600" b="1" dirty="0">
                    <a:solidFill>
                      <a:schemeClr val="bg1"/>
                    </a:solidFill>
                  </a:rPr>
                  <a:t>énfasis</a:t>
                </a:r>
                <a:r>
                  <a:rPr lang="es-AR" sz="1600" dirty="0">
                    <a:solidFill>
                      <a:schemeClr val="bg1"/>
                    </a:solidFill>
                  </a:rPr>
                  <a:t> en el concepto!</a:t>
                </a:r>
              </a:p>
              <a:p>
                <a:pPr algn="just"/>
                <a:r>
                  <a:rPr lang="es-AR" sz="1600" dirty="0">
                    <a:solidFill>
                      <a:schemeClr val="bg1"/>
                    </a:solidFill>
                  </a:rPr>
                  <a:t>Supongamos que en realidad,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AR" sz="1600" b="1" dirty="0">
                  <a:solidFill>
                    <a:schemeClr val="bg1"/>
                  </a:solidFill>
                </a:endParaRPr>
              </a:p>
              <a:p>
                <a:pPr algn="just"/>
                <a:endParaRPr lang="es-AR" sz="1600" b="1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AR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AR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AR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𝟎𝟑</m:t>
                      </m:r>
                      <m:r>
                        <a:rPr lang="es-A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A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C69439-D5BC-4668-A89B-A6C73C8D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3213376"/>
                <a:ext cx="5548102" cy="1534074"/>
              </a:xfrm>
              <a:prstGeom prst="rect">
                <a:avLst/>
              </a:prstGeom>
              <a:blipFill>
                <a:blip r:embed="rId13"/>
                <a:stretch>
                  <a:fillRect l="-438" t="-2344" r="-328" b="-1172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7E95913C-6A2F-4A0B-A5AD-173B85C9F6E6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0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 PROPORCIONAL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AAAE7477-0737-47E1-A56F-652B7EE9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2052"/>
            <a:ext cx="3550775" cy="316610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4BFCB5F-117A-4EF8-B062-6CCBF834078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0590B2-DF7E-4DB1-9EE9-933435634683}"/>
              </a:ext>
            </a:extLst>
          </p:cNvPr>
          <p:cNvCxnSpPr>
            <a:cxnSpLocks/>
          </p:cNvCxnSpPr>
          <p:nvPr/>
        </p:nvCxnSpPr>
        <p:spPr>
          <a:xfrm>
            <a:off x="1257766" y="2202976"/>
            <a:ext cx="7329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453415B-5AAB-46F5-821B-3739A415B94B}"/>
                  </a:ext>
                </a:extLst>
              </p:cNvPr>
              <p:cNvSpPr txBox="1"/>
              <p:nvPr/>
            </p:nvSpPr>
            <p:spPr>
              <a:xfrm>
                <a:off x="1222285" y="1876470"/>
                <a:ext cx="862737" cy="233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453415B-5AAB-46F5-821B-3739A415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85" y="1876470"/>
                <a:ext cx="862737" cy="233910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056C53-254B-4056-9D78-9CC28600541B}"/>
              </a:ext>
            </a:extLst>
          </p:cNvPr>
          <p:cNvCxnSpPr>
            <a:cxnSpLocks/>
          </p:cNvCxnSpPr>
          <p:nvPr/>
        </p:nvCxnSpPr>
        <p:spPr>
          <a:xfrm flipV="1">
            <a:off x="1233517" y="2866226"/>
            <a:ext cx="328290" cy="34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58DDF4-777D-4FCC-A549-4CDBD2E15EED}"/>
                  </a:ext>
                </a:extLst>
              </p:cNvPr>
              <p:cNvSpPr txBox="1"/>
              <p:nvPr/>
            </p:nvSpPr>
            <p:spPr>
              <a:xfrm>
                <a:off x="1397662" y="3001326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58DDF4-777D-4FCC-A549-4CDBD2E1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62" y="3001326"/>
                <a:ext cx="481478" cy="30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94B642A-BB2D-4C6D-B2CF-6DD84DBEAC22}"/>
              </a:ext>
            </a:extLst>
          </p:cNvPr>
          <p:cNvCxnSpPr>
            <a:cxnSpLocks/>
          </p:cNvCxnSpPr>
          <p:nvPr/>
        </p:nvCxnSpPr>
        <p:spPr>
          <a:xfrm flipH="1" flipV="1">
            <a:off x="2281140" y="2866226"/>
            <a:ext cx="309562" cy="34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0C4D92-3841-4767-93AC-F3EF180C2C55}"/>
                  </a:ext>
                </a:extLst>
              </p:cNvPr>
              <p:cNvSpPr txBox="1"/>
              <p:nvPr/>
            </p:nvSpPr>
            <p:spPr>
              <a:xfrm>
                <a:off x="2040401" y="2990370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0C4D92-3841-4767-93AC-F3EF180C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01" y="2990370"/>
                <a:ext cx="481478" cy="300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9A2D52-267B-45D3-B887-591E8AA42C13}"/>
                  </a:ext>
                </a:extLst>
              </p:cNvPr>
              <p:cNvSpPr txBox="1"/>
              <p:nvPr/>
            </p:nvSpPr>
            <p:spPr>
              <a:xfrm>
                <a:off x="3350532" y="825125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9A2D52-267B-45D3-B887-591E8AA4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825125"/>
                <a:ext cx="3840480" cy="400110"/>
              </a:xfrm>
              <a:prstGeom prst="rect">
                <a:avLst/>
              </a:prstGeom>
              <a:blipFill>
                <a:blip r:embed="rId8"/>
                <a:stretch>
                  <a:fillRect l="-1746" t="-7576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9710CA1-E444-47EC-9E58-D73FE4A1641F}"/>
                  </a:ext>
                </a:extLst>
              </p:cNvPr>
              <p:cNvSpPr txBox="1"/>
              <p:nvPr/>
            </p:nvSpPr>
            <p:spPr>
              <a:xfrm>
                <a:off x="3350532" y="1339107"/>
                <a:ext cx="1163460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9710CA1-E444-47EC-9E58-D73FE4A1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1339107"/>
                <a:ext cx="1163460" cy="334194"/>
              </a:xfrm>
              <a:prstGeom prst="rect">
                <a:avLst/>
              </a:prstGeom>
              <a:blipFill>
                <a:blip r:embed="rId9"/>
                <a:stretch>
                  <a:fillRect l="-4211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90B87F-351A-4841-ABAE-7F2F5AAE6249}"/>
                  </a:ext>
                </a:extLst>
              </p:cNvPr>
              <p:cNvSpPr txBox="1"/>
              <p:nvPr/>
            </p:nvSpPr>
            <p:spPr>
              <a:xfrm>
                <a:off x="4996287" y="1339107"/>
                <a:ext cx="930768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90B87F-351A-4841-ABAE-7F2F5AAE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87" y="1339107"/>
                <a:ext cx="930768" cy="334194"/>
              </a:xfrm>
              <a:prstGeom prst="rect">
                <a:avLst/>
              </a:prstGeom>
              <a:blipFill>
                <a:blip r:embed="rId10"/>
                <a:stretch>
                  <a:fillRect l="-5921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01E058A-AF8F-4718-A100-C7B2D30416D4}"/>
                  </a:ext>
                </a:extLst>
              </p:cNvPr>
              <p:cNvSpPr txBox="1"/>
              <p:nvPr/>
            </p:nvSpPr>
            <p:spPr>
              <a:xfrm>
                <a:off x="3350532" y="1842569"/>
                <a:ext cx="3492816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01E058A-AF8F-4718-A100-C7B2D304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1842569"/>
                <a:ext cx="3492816" cy="334194"/>
              </a:xfrm>
              <a:prstGeom prst="rect">
                <a:avLst/>
              </a:prstGeom>
              <a:blipFill>
                <a:blip r:embed="rId11"/>
                <a:stretch>
                  <a:fillRect l="-1222" b="-1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B1FA34-8592-4B9D-8E09-0ED5C219DF94}"/>
                  </a:ext>
                </a:extLst>
              </p:cNvPr>
              <p:cNvSpPr txBox="1"/>
              <p:nvPr/>
            </p:nvSpPr>
            <p:spPr>
              <a:xfrm>
                <a:off x="3117704" y="2318214"/>
                <a:ext cx="6123279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B1FA34-8592-4B9D-8E09-0ED5C219D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04" y="2318214"/>
                <a:ext cx="6123279" cy="336182"/>
              </a:xfrm>
              <a:prstGeom prst="rect">
                <a:avLst/>
              </a:prstGeom>
              <a:blipFill>
                <a:blip r:embed="rId12"/>
                <a:stretch>
                  <a:fillRect l="-1990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53F6EC5-E14A-45C1-AEBC-4ADB83641DFC}"/>
              </a:ext>
            </a:extLst>
          </p:cNvPr>
          <p:cNvCxnSpPr>
            <a:cxnSpLocks/>
          </p:cNvCxnSpPr>
          <p:nvPr/>
        </p:nvCxnSpPr>
        <p:spPr>
          <a:xfrm flipV="1">
            <a:off x="3455524" y="2368849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8EFF90-D317-4306-BB95-2920529544DD}"/>
              </a:ext>
            </a:extLst>
          </p:cNvPr>
          <p:cNvCxnSpPr>
            <a:cxnSpLocks/>
          </p:cNvCxnSpPr>
          <p:nvPr/>
        </p:nvCxnSpPr>
        <p:spPr>
          <a:xfrm flipV="1">
            <a:off x="6637818" y="2364224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969D14-B3A3-45BE-AB33-085F10207811}"/>
                  </a:ext>
                </a:extLst>
              </p:cNvPr>
              <p:cNvSpPr txBox="1"/>
              <p:nvPr/>
            </p:nvSpPr>
            <p:spPr>
              <a:xfrm>
                <a:off x="3350532" y="2859385"/>
                <a:ext cx="3797386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969D14-B3A3-45BE-AB33-085F1020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32" y="2859385"/>
                <a:ext cx="3797386" cy="334194"/>
              </a:xfrm>
              <a:prstGeom prst="rect">
                <a:avLst/>
              </a:prstGeom>
              <a:blipFill>
                <a:blip r:embed="rId13"/>
                <a:stretch>
                  <a:fillRect l="-963" b="-1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6F19C75-2E39-41AB-9817-DE6F9B379761}"/>
                  </a:ext>
                </a:extLst>
              </p:cNvPr>
              <p:cNvSpPr txBox="1"/>
              <p:nvPr/>
            </p:nvSpPr>
            <p:spPr>
              <a:xfrm>
                <a:off x="3367783" y="4185837"/>
                <a:ext cx="1921232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6F19C75-2E39-41AB-9817-DE6F9B37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83" y="4185837"/>
                <a:ext cx="1921232" cy="334194"/>
              </a:xfrm>
              <a:prstGeom prst="rect">
                <a:avLst/>
              </a:prstGeom>
              <a:blipFill>
                <a:blip r:embed="rId14"/>
                <a:stretch>
                  <a:fillRect l="-2215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3EE4D00-CBCE-4609-A472-603D23AE4E75}"/>
                  </a:ext>
                </a:extLst>
              </p:cNvPr>
              <p:cNvSpPr txBox="1"/>
              <p:nvPr/>
            </p:nvSpPr>
            <p:spPr>
              <a:xfrm>
                <a:off x="5726087" y="4007166"/>
                <a:ext cx="2234521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AR" sz="2400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3EE4D00-CBCE-4609-A472-603D23AE4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087" y="4007166"/>
                <a:ext cx="2234521" cy="6915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84355800-52F2-4B79-B911-9296E7D13B3C}"/>
                  </a:ext>
                </a:extLst>
              </p:cNvPr>
              <p:cNvSpPr/>
              <p:nvPr/>
            </p:nvSpPr>
            <p:spPr>
              <a:xfrm>
                <a:off x="3349031" y="3379238"/>
                <a:ext cx="5063700" cy="41009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s-AR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s-AR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sub>
                      </m:sSub>
                      <m:r>
                        <a:rPr lang="es-A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s-AR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s-A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s-A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A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s-A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s-A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s-A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84355800-52F2-4B79-B911-9296E7D13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31" y="3379238"/>
                <a:ext cx="5063700" cy="410094"/>
              </a:xfrm>
              <a:prstGeom prst="rect">
                <a:avLst/>
              </a:prstGeom>
              <a:blipFill>
                <a:blip r:embed="rId16"/>
                <a:stretch>
                  <a:fillRect b="-138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BC7179C1-5D08-4F9C-B220-4AB2E13AA9D7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ESPEJO PROPORCIONAL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BFCB5F-117A-4EF8-B062-6CCBF834078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6C2051-7262-478F-9844-E51FB5AEC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87" y="742950"/>
            <a:ext cx="1888631" cy="209013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569C678-F0F7-4E2B-B737-2BB9DAEFD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362" y="931629"/>
            <a:ext cx="6988122" cy="2443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764F0A4-4504-4E69-9EA7-DFBE25CE9CC6}"/>
                  </a:ext>
                </a:extLst>
              </p:cNvPr>
              <p:cNvSpPr txBox="1"/>
              <p:nvPr/>
            </p:nvSpPr>
            <p:spPr>
              <a:xfrm>
                <a:off x="720436" y="4086222"/>
                <a:ext cx="2743200" cy="44050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𝒇𝒆</m:t>
                          </m:r>
                        </m:sub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764F0A4-4504-4E69-9EA7-DFBE25CE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4086222"/>
                <a:ext cx="2743200" cy="440505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1CC8CEB-2AB9-4AA9-B50D-99C781FC19C1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EF05A7D-1CB7-4594-B2A9-11DA91B28EB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WIDLAR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2F7EA51D-6EDC-4C47-8890-74301531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1" y="1348124"/>
            <a:ext cx="4093281" cy="3208716"/>
          </a:xfrm>
          <a:prstGeom prst="rect">
            <a:avLst/>
          </a:prstGeom>
        </p:spPr>
      </p:pic>
      <p:pic>
        <p:nvPicPr>
          <p:cNvPr id="10" name="Imagen 9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B2E707CC-BC84-4932-AEA8-85EF3C7E2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362" y="1348124"/>
            <a:ext cx="4093281" cy="32087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E5183-BADB-41CE-A38A-6E2F7983148C}"/>
              </a:ext>
            </a:extLst>
          </p:cNvPr>
          <p:cNvSpPr txBox="1"/>
          <p:nvPr/>
        </p:nvSpPr>
        <p:spPr>
          <a:xfrm>
            <a:off x="-1" y="58666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Respecto de la configuración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fuente espejo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simple, agrega una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resistencia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en el emisor de alguno de las mallas,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referencia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o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salida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5CE200-3903-45D8-AAC4-271346B5D617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06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EF05A7D-1CB7-4594-B2A9-11DA91B28EB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WIDLAR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2F7EA51D-6EDC-4C47-8890-74301531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1" y="1348124"/>
            <a:ext cx="4093281" cy="32087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E5183-BADB-41CE-A38A-6E2F7983148C}"/>
              </a:ext>
            </a:extLst>
          </p:cNvPr>
          <p:cNvSpPr txBox="1"/>
          <p:nvPr/>
        </p:nvSpPr>
        <p:spPr>
          <a:xfrm>
            <a:off x="-1" y="58666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Respecto de la configuración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fuente espejo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simple, agrega una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resistencia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en el emisor de alguno de las mallas,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referencia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o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salida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CE04DE-BFAC-42B6-A1FB-3E1CCACD259B}"/>
              </a:ext>
            </a:extLst>
          </p:cNvPr>
          <p:cNvSpPr txBox="1"/>
          <p:nvPr/>
        </p:nvSpPr>
        <p:spPr>
          <a:xfrm>
            <a:off x="4013441" y="1503780"/>
            <a:ext cx="51305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Bahnschrift Condensed" panose="020B0502040204020203" pitchFamily="34" charset="0"/>
              </a:rPr>
              <a:t>La tensión 𝑽𝑩𝑬 del transistor con la resistencia en el emisor, será menor que la del otro. En consecuencia, […], su corriente es menor. </a:t>
            </a:r>
            <a:br>
              <a:rPr lang="es-AR" sz="2400" dirty="0">
                <a:latin typeface="Bahnschrift Condensed" panose="020B0502040204020203" pitchFamily="34" charset="0"/>
              </a:rPr>
            </a:br>
            <a:endParaRPr lang="es-AR" sz="2400" dirty="0">
              <a:latin typeface="Bahnschrift Condensed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D8078C-1C42-40BE-BEA4-0F328D4D6CBF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8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EF05A7D-1CB7-4594-B2A9-11DA91B28EB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WIDLAR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10" name="Imagen 9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B2E707CC-BC84-4932-AEA8-85EF3C7E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362" y="1348124"/>
            <a:ext cx="4093281" cy="32087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E5183-BADB-41CE-A38A-6E2F7983148C}"/>
              </a:ext>
            </a:extLst>
          </p:cNvPr>
          <p:cNvSpPr txBox="1"/>
          <p:nvPr/>
        </p:nvSpPr>
        <p:spPr>
          <a:xfrm>
            <a:off x="-1" y="58666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Respecto de la configuración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fuente espejo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simple, agrega una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resistencia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en el emisor de alguno de las mallas,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referencia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o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salida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9CF331-A76C-468A-BB6C-F6A925633B86}"/>
              </a:ext>
            </a:extLst>
          </p:cNvPr>
          <p:cNvSpPr txBox="1"/>
          <p:nvPr/>
        </p:nvSpPr>
        <p:spPr>
          <a:xfrm>
            <a:off x="-1" y="1513932"/>
            <a:ext cx="45110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Cuando la resistencia en el emisor está en la rama salida, la impedancia de salida crece como vimos con la</a:t>
            </a:r>
            <a:br>
              <a:rPr lang="es-AR" sz="24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</a:br>
            <a:r>
              <a:rPr lang="es-AR" sz="24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fuente proporcional</a:t>
            </a:r>
            <a:r>
              <a:rPr lang="es-AR" sz="2400" b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.</a:t>
            </a:r>
            <a:r>
              <a:rPr lang="es-AR" sz="2400" dirty="0">
                <a:latin typeface="Bahnschrift Condensed" panose="020B0502040204020203" pitchFamily="34" charset="0"/>
              </a:rPr>
              <a:t> </a:t>
            </a:r>
            <a:br>
              <a:rPr lang="es-AR" sz="1600" dirty="0"/>
            </a:br>
            <a:endParaRPr lang="es-AR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1E8D2C-117A-49EC-89DE-93CE7918A165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65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EF05A7D-1CB7-4594-B2A9-11DA91B28EB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WIDLAR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2F7EA51D-6EDC-4C47-8890-74301531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" y="1099328"/>
            <a:ext cx="3749558" cy="293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CCEBD9C-13A0-4048-8163-413A19D90C0D}"/>
                  </a:ext>
                </a:extLst>
              </p:cNvPr>
              <p:cNvSpPr txBox="1"/>
              <p:nvPr/>
            </p:nvSpPr>
            <p:spPr>
              <a:xfrm>
                <a:off x="3557846" y="694432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CCEBD9C-13A0-4048-8163-413A19D90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46" y="694432"/>
                <a:ext cx="3840480" cy="400110"/>
              </a:xfrm>
              <a:prstGeom prst="rect">
                <a:avLst/>
              </a:prstGeom>
              <a:blipFill>
                <a:blip r:embed="rId5"/>
                <a:stretch>
                  <a:fillRect l="-1746" t="-909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9EBE92-FB05-489F-8CBD-427DF1815D6C}"/>
                  </a:ext>
                </a:extLst>
              </p:cNvPr>
              <p:cNvSpPr txBox="1"/>
              <p:nvPr/>
            </p:nvSpPr>
            <p:spPr>
              <a:xfrm>
                <a:off x="3619441" y="1094542"/>
                <a:ext cx="1131183" cy="334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9EBE92-FB05-489F-8CBD-427DF1815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41" y="1094542"/>
                <a:ext cx="1131183" cy="334194"/>
              </a:xfrm>
              <a:prstGeom prst="rect">
                <a:avLst/>
              </a:prstGeom>
              <a:blipFill>
                <a:blip r:embed="rId6"/>
                <a:stretch>
                  <a:fillRect l="-5946" r="-1081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0B5171D-0546-485E-BFE3-7CBB411CF4B5}"/>
                  </a:ext>
                </a:extLst>
              </p:cNvPr>
              <p:cNvSpPr txBox="1"/>
              <p:nvPr/>
            </p:nvSpPr>
            <p:spPr>
              <a:xfrm>
                <a:off x="5151498" y="1126079"/>
                <a:ext cx="930768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0B5171D-0546-485E-BFE3-7CBB411C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98" y="1126079"/>
                <a:ext cx="930768" cy="334194"/>
              </a:xfrm>
              <a:prstGeom prst="rect">
                <a:avLst/>
              </a:prstGeom>
              <a:blipFill>
                <a:blip r:embed="rId7"/>
                <a:stretch>
                  <a:fillRect l="-5229" b="-1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E0F297-AD88-44C3-B455-B80CDEA73D61}"/>
              </a:ext>
            </a:extLst>
          </p:cNvPr>
          <p:cNvCxnSpPr>
            <a:cxnSpLocks/>
          </p:cNvCxnSpPr>
          <p:nvPr/>
        </p:nvCxnSpPr>
        <p:spPr>
          <a:xfrm>
            <a:off x="1347343" y="1987268"/>
            <a:ext cx="725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109B58-FF26-4138-8449-B4249582EF7A}"/>
                  </a:ext>
                </a:extLst>
              </p:cNvPr>
              <p:cNvSpPr txBox="1"/>
              <p:nvPr/>
            </p:nvSpPr>
            <p:spPr>
              <a:xfrm>
                <a:off x="1278622" y="1715688"/>
                <a:ext cx="862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109B58-FF26-4138-8449-B4249582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22" y="1715688"/>
                <a:ext cx="862737" cy="300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164546A-4CD7-486B-90E1-8917E59EB968}"/>
              </a:ext>
            </a:extLst>
          </p:cNvPr>
          <p:cNvCxnSpPr>
            <a:cxnSpLocks/>
          </p:cNvCxnSpPr>
          <p:nvPr/>
        </p:nvCxnSpPr>
        <p:spPr>
          <a:xfrm flipV="1">
            <a:off x="1354063" y="2655862"/>
            <a:ext cx="328290" cy="34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F5BA896-65A3-4791-83FF-F4E037F7AD1D}"/>
                  </a:ext>
                </a:extLst>
              </p:cNvPr>
              <p:cNvSpPr txBox="1"/>
              <p:nvPr/>
            </p:nvSpPr>
            <p:spPr>
              <a:xfrm>
                <a:off x="1518208" y="2790962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F5BA896-65A3-4791-83FF-F4E037F7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08" y="2790962"/>
                <a:ext cx="481478" cy="300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3A1E4C-6025-434F-B533-BD35C1ACBD40}"/>
              </a:ext>
            </a:extLst>
          </p:cNvPr>
          <p:cNvCxnSpPr>
            <a:cxnSpLocks/>
          </p:cNvCxnSpPr>
          <p:nvPr/>
        </p:nvCxnSpPr>
        <p:spPr>
          <a:xfrm flipH="1" flipV="1">
            <a:off x="2545163" y="2650524"/>
            <a:ext cx="309562" cy="34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8A59579-A761-4ADA-896C-EB24790A810C}"/>
                  </a:ext>
                </a:extLst>
              </p:cNvPr>
              <p:cNvSpPr txBox="1"/>
              <p:nvPr/>
            </p:nvSpPr>
            <p:spPr>
              <a:xfrm>
                <a:off x="2304424" y="2774668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8A59579-A761-4ADA-896C-EB24790A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24" y="2774668"/>
                <a:ext cx="481478" cy="300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F823B95-356F-4789-B680-C3E188943B64}"/>
                  </a:ext>
                </a:extLst>
              </p:cNvPr>
              <p:cNvSpPr txBox="1"/>
              <p:nvPr/>
            </p:nvSpPr>
            <p:spPr>
              <a:xfrm>
                <a:off x="3619441" y="1521905"/>
                <a:ext cx="2827714" cy="334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F823B95-356F-4789-B680-C3E18894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41" y="1521905"/>
                <a:ext cx="2827714" cy="334194"/>
              </a:xfrm>
              <a:prstGeom prst="rect">
                <a:avLst/>
              </a:prstGeom>
              <a:blipFill>
                <a:blip r:embed="rId11"/>
                <a:stretch>
                  <a:fillRect l="-3233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1030D5-20F0-4AAC-99E8-F62877A8EE13}"/>
                  </a:ext>
                </a:extLst>
              </p:cNvPr>
              <p:cNvSpPr txBox="1"/>
              <p:nvPr/>
            </p:nvSpPr>
            <p:spPr>
              <a:xfrm>
                <a:off x="3619441" y="2016476"/>
                <a:ext cx="1687963" cy="485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1030D5-20F0-4AAC-99E8-F62877A8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41" y="2016476"/>
                <a:ext cx="1687963" cy="4854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B15FD82-2A6F-41BC-BEB1-EFDB4680D40E}"/>
                  </a:ext>
                </a:extLst>
              </p:cNvPr>
              <p:cNvSpPr txBox="1"/>
              <p:nvPr/>
            </p:nvSpPr>
            <p:spPr>
              <a:xfrm>
                <a:off x="5488413" y="1958988"/>
                <a:ext cx="237696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B15FD82-2A6F-41BC-BEB1-EFDB4680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13" y="1958988"/>
                <a:ext cx="2376965" cy="691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7DE4CC4-104B-44E6-9AA5-75DAA8B5F523}"/>
                  </a:ext>
                </a:extLst>
              </p:cNvPr>
              <p:cNvSpPr txBox="1"/>
              <p:nvPr/>
            </p:nvSpPr>
            <p:spPr>
              <a:xfrm>
                <a:off x="3619441" y="2873825"/>
                <a:ext cx="3994882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7DE4CC4-104B-44E6-9AA5-75DAA8B5F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41" y="2873825"/>
                <a:ext cx="3994882" cy="6915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CB1DD52-6F94-4CA9-AACB-9A39A2F9E6CD}"/>
                  </a:ext>
                </a:extLst>
              </p:cNvPr>
              <p:cNvSpPr txBox="1"/>
              <p:nvPr/>
            </p:nvSpPr>
            <p:spPr>
              <a:xfrm>
                <a:off x="3619441" y="3880829"/>
                <a:ext cx="3994882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⋅[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]=   </m:t>
                          </m:r>
                        </m:e>
                      </m:func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CB1DD52-6F94-4CA9-AACB-9A39A2F9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41" y="3880829"/>
                <a:ext cx="3994882" cy="6915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DC1B0B7A-55B7-490F-A8D9-A1543535F68E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7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896-4F52-44B9-953C-D74AB469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700" dirty="0">
                <a:latin typeface="Bahnschrift Condensed" panose="020B0502040204020203" pitchFamily="34" charset="0"/>
              </a:rPr>
              <a:t>Características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0388CC5-7943-4D61-A0A6-2DDD8EEE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864AD04-AC58-4254-BA76-0E7212E3238F}"/>
              </a:ext>
            </a:extLst>
          </p:cNvPr>
          <p:cNvSpPr txBox="1">
            <a:spLocks/>
          </p:cNvSpPr>
          <p:nvPr/>
        </p:nvSpPr>
        <p:spPr>
          <a:xfrm>
            <a:off x="3110332" y="4788413"/>
            <a:ext cx="2923336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Características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99ED9A-32EF-4D51-ABBF-37C32389C8C4}"/>
                  </a:ext>
                </a:extLst>
              </p:cNvPr>
              <p:cNvSpPr txBox="1"/>
              <p:nvPr/>
            </p:nvSpPr>
            <p:spPr>
              <a:xfrm>
                <a:off x="360217" y="1017800"/>
                <a:ext cx="6896199" cy="270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s-AR" sz="2400" dirty="0">
                    <a:latin typeface="Bahnschrift Condensed" panose="020B0502040204020203" pitchFamily="34" charset="0"/>
                  </a:rPr>
                  <a:t>: Qué corriente entrega.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sz="2400" dirty="0">
                  <a:latin typeface="Bahnschrift Condensed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sz="2400" b="1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A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s-AR" sz="2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s-AR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AR" sz="2400" dirty="0">
                    <a:latin typeface="Bahnschrift Condensed" panose="020B0502040204020203" pitchFamily="34" charset="0"/>
                  </a:rPr>
                  <a:t>: Rango de tensión de funcionamiento.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sz="2400" dirty="0">
                  <a:latin typeface="Bahnschrift Condensed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sz="2400" dirty="0">
                    <a:latin typeface="Bahnschrift Condensed" panose="020B0502040204020203" pitchFamily="34" charset="0"/>
                  </a:rPr>
                  <a:t>Respuesta en frecuencia (buscamos conocer el lugar de raíces)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AR" sz="2400" dirty="0">
                  <a:latin typeface="Bahnschrift Condensed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sSub>
                          <m:sSubPr>
                            <m:ctrlPr>
                              <a:rPr lang="es-A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s-AR" sz="24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AR" sz="2400" dirty="0">
                    <a:latin typeface="Bahnschrift Condensed" panose="020B0502040204020203" pitchFamily="34" charset="0"/>
                  </a:rPr>
                  <a:t>: Impedancia de salida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99ED9A-32EF-4D51-ABBF-37C32389C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7" y="1017800"/>
                <a:ext cx="6896199" cy="2709396"/>
              </a:xfrm>
              <a:prstGeom prst="rect">
                <a:avLst/>
              </a:prstGeom>
              <a:blipFill>
                <a:blip r:embed="rId4"/>
                <a:stretch>
                  <a:fillRect l="-1149" t="-2027" r="-1061" b="-270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83067450-9986-4AFC-A5D0-A246827F8197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EF05A7D-1CB7-4594-B2A9-11DA91B28EB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WIDLAR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2F7EA51D-6EDC-4C47-8890-74301531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" y="1099328"/>
            <a:ext cx="3749558" cy="293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CCEBD9C-13A0-4048-8163-413A19D90C0D}"/>
                  </a:ext>
                </a:extLst>
              </p:cNvPr>
              <p:cNvSpPr txBox="1"/>
              <p:nvPr/>
            </p:nvSpPr>
            <p:spPr>
              <a:xfrm>
                <a:off x="3557846" y="694432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CCEBD9C-13A0-4048-8163-413A19D90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46" y="694432"/>
                <a:ext cx="3840480" cy="400110"/>
              </a:xfrm>
              <a:prstGeom prst="rect">
                <a:avLst/>
              </a:prstGeom>
              <a:blipFill>
                <a:blip r:embed="rId5"/>
                <a:stretch>
                  <a:fillRect l="-1746" t="-909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E0F297-AD88-44C3-B455-B80CDEA73D61}"/>
              </a:ext>
            </a:extLst>
          </p:cNvPr>
          <p:cNvCxnSpPr>
            <a:cxnSpLocks/>
          </p:cNvCxnSpPr>
          <p:nvPr/>
        </p:nvCxnSpPr>
        <p:spPr>
          <a:xfrm>
            <a:off x="1347343" y="1987268"/>
            <a:ext cx="725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109B58-FF26-4138-8449-B4249582EF7A}"/>
                  </a:ext>
                </a:extLst>
              </p:cNvPr>
              <p:cNvSpPr txBox="1"/>
              <p:nvPr/>
            </p:nvSpPr>
            <p:spPr>
              <a:xfrm>
                <a:off x="1278622" y="1715688"/>
                <a:ext cx="862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109B58-FF26-4138-8449-B4249582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22" y="1715688"/>
                <a:ext cx="862737" cy="30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164546A-4CD7-486B-90E1-8917E59EB968}"/>
              </a:ext>
            </a:extLst>
          </p:cNvPr>
          <p:cNvCxnSpPr>
            <a:cxnSpLocks/>
          </p:cNvCxnSpPr>
          <p:nvPr/>
        </p:nvCxnSpPr>
        <p:spPr>
          <a:xfrm flipV="1">
            <a:off x="1354063" y="2655862"/>
            <a:ext cx="328290" cy="34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F5BA896-65A3-4791-83FF-F4E037F7AD1D}"/>
                  </a:ext>
                </a:extLst>
              </p:cNvPr>
              <p:cNvSpPr txBox="1"/>
              <p:nvPr/>
            </p:nvSpPr>
            <p:spPr>
              <a:xfrm>
                <a:off x="1518208" y="2790962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F5BA896-65A3-4791-83FF-F4E037F7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08" y="2790962"/>
                <a:ext cx="481478" cy="300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3A1E4C-6025-434F-B533-BD35C1ACBD40}"/>
              </a:ext>
            </a:extLst>
          </p:cNvPr>
          <p:cNvCxnSpPr>
            <a:cxnSpLocks/>
          </p:cNvCxnSpPr>
          <p:nvPr/>
        </p:nvCxnSpPr>
        <p:spPr>
          <a:xfrm flipH="1" flipV="1">
            <a:off x="2545163" y="2650524"/>
            <a:ext cx="309562" cy="34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8A59579-A761-4ADA-896C-EB24790A810C}"/>
                  </a:ext>
                </a:extLst>
              </p:cNvPr>
              <p:cNvSpPr txBox="1"/>
              <p:nvPr/>
            </p:nvSpPr>
            <p:spPr>
              <a:xfrm>
                <a:off x="2304424" y="2774668"/>
                <a:ext cx="48147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8A59579-A761-4ADA-896C-EB24790A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24" y="2774668"/>
                <a:ext cx="481478" cy="300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CB1DD52-6F94-4CA9-AACB-9A39A2F9E6CD}"/>
                  </a:ext>
                </a:extLst>
              </p:cNvPr>
              <p:cNvSpPr txBox="1"/>
              <p:nvPr/>
            </p:nvSpPr>
            <p:spPr>
              <a:xfrm>
                <a:off x="3627542" y="1105152"/>
                <a:ext cx="3994882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⋅[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</m:e>
                      </m:func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CB1DD52-6F94-4CA9-AACB-9A39A2F9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2" y="1105152"/>
                <a:ext cx="3994882" cy="691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DDB62CA-BE1B-4063-BE0F-FB21E1E2C086}"/>
                  </a:ext>
                </a:extLst>
              </p:cNvPr>
              <p:cNvSpPr txBox="1"/>
              <p:nvPr/>
            </p:nvSpPr>
            <p:spPr>
              <a:xfrm>
                <a:off x="3627542" y="1926919"/>
                <a:ext cx="3083679" cy="699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</m:func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DDB62CA-BE1B-4063-BE0F-FB21E1E2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2" y="1926919"/>
                <a:ext cx="3083679" cy="6999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64D3A3B-B6D1-41F4-A46F-B9A0F4E94CE4}"/>
                  </a:ext>
                </a:extLst>
              </p:cNvPr>
              <p:cNvSpPr txBox="1"/>
              <p:nvPr/>
            </p:nvSpPr>
            <p:spPr>
              <a:xfrm>
                <a:off x="3627542" y="2757086"/>
                <a:ext cx="3376136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es-A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1" i="1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𝑹𝑬𝑭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</m:func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64D3A3B-B6D1-41F4-A46F-B9A0F4E94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2" y="2757086"/>
                <a:ext cx="3376136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D99FB0A9-6E09-4DE0-91E9-FBCA2D25BDDD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4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EF05A7D-1CB7-4594-B2A9-11DA91B28EB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WIDLAR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2F7EA51D-6EDC-4C47-8890-74301531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4" y="642281"/>
            <a:ext cx="3091166" cy="2423160"/>
          </a:xfrm>
          <a:prstGeom prst="rect">
            <a:avLst/>
          </a:prstGeom>
        </p:spPr>
      </p:pic>
      <p:pic>
        <p:nvPicPr>
          <p:cNvPr id="10" name="Imagen 9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B2E707CC-BC84-4932-AEA8-85EF3C7E2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040" y="642281"/>
            <a:ext cx="3091167" cy="2423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0F72B33-0AC8-4CCE-B7A8-7987BD192162}"/>
                  </a:ext>
                </a:extLst>
              </p:cNvPr>
              <p:cNvSpPr txBox="1"/>
              <p:nvPr/>
            </p:nvSpPr>
            <p:spPr>
              <a:xfrm>
                <a:off x="720436" y="3223966"/>
                <a:ext cx="3083679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es-A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1" i="1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𝑹𝑬𝑭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</m:func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0F72B33-0AC8-4CCE-B7A8-7987BD19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3223966"/>
                <a:ext cx="3083679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616385-482D-4F24-AB00-84910083CB3B}"/>
                  </a:ext>
                </a:extLst>
              </p:cNvPr>
              <p:cNvSpPr txBox="1"/>
              <p:nvPr/>
            </p:nvSpPr>
            <p:spPr>
              <a:xfrm>
                <a:off x="582004" y="4197059"/>
                <a:ext cx="3083679" cy="334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616385-482D-4F24-AB00-84910083C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4" y="4197059"/>
                <a:ext cx="3083679" cy="334194"/>
              </a:xfrm>
              <a:prstGeom prst="rect">
                <a:avLst/>
              </a:prstGeom>
              <a:blipFill>
                <a:blip r:embed="rId7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C9888F2-9B1D-42BF-A48B-F0C4D44F3BDD}"/>
                  </a:ext>
                </a:extLst>
              </p:cNvPr>
              <p:cNvSpPr txBox="1"/>
              <p:nvPr/>
            </p:nvSpPr>
            <p:spPr>
              <a:xfrm>
                <a:off x="5339887" y="3255995"/>
                <a:ext cx="3083679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d>
                            <m:dPr>
                              <m:ctrlPr>
                                <a:rPr lang="es-A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𝑹𝑬𝑭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</m:func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C9888F2-9B1D-42BF-A48B-F0C4D44F3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87" y="3255995"/>
                <a:ext cx="3083679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6AECFA-EB0E-47AE-8092-8C4BA8E468BA}"/>
                  </a:ext>
                </a:extLst>
              </p:cNvPr>
              <p:cNvSpPr txBox="1"/>
              <p:nvPr/>
            </p:nvSpPr>
            <p:spPr>
              <a:xfrm>
                <a:off x="5446310" y="4243596"/>
                <a:ext cx="3083679" cy="34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𝒇𝒆</m:t>
                          </m:r>
                        </m:sub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6AECFA-EB0E-47AE-8092-8C4BA8E4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0" y="4243596"/>
                <a:ext cx="3083679" cy="348172"/>
              </a:xfrm>
              <a:prstGeom prst="rect">
                <a:avLst/>
              </a:prstGeom>
              <a:blipFill>
                <a:blip r:embed="rId9"/>
                <a:stretch>
                  <a:fillRect b="-280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B01D084D-8DC4-48A1-9A06-BF4E5D209417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34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PEAK CURRENT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1010E35-FF8D-4806-A85A-A8B91540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4922"/>
            <a:ext cx="3132423" cy="300656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BC0177A-5449-489C-B521-4FF28AD97E8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DBEFFC5-327B-47B0-9146-BE3C42312709}"/>
                  </a:ext>
                </a:extLst>
              </p:cNvPr>
              <p:cNvSpPr txBox="1"/>
              <p:nvPr/>
            </p:nvSpPr>
            <p:spPr>
              <a:xfrm>
                <a:off x="3132423" y="853808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DBEFFC5-327B-47B0-9146-BE3C4231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23" y="853808"/>
                <a:ext cx="3840480" cy="400110"/>
              </a:xfrm>
              <a:prstGeom prst="rect">
                <a:avLst/>
              </a:prstGeom>
              <a:blipFill>
                <a:blip r:embed="rId5"/>
                <a:stretch>
                  <a:fillRect l="-1746" t="-7576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D66A346-7E7B-4769-87F0-836704D82B5A}"/>
                  </a:ext>
                </a:extLst>
              </p:cNvPr>
              <p:cNvSpPr txBox="1"/>
              <p:nvPr/>
            </p:nvSpPr>
            <p:spPr>
              <a:xfrm>
                <a:off x="3194018" y="1253918"/>
                <a:ext cx="1131183" cy="334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D66A346-7E7B-4769-87F0-836704D82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18" y="1253918"/>
                <a:ext cx="1131183" cy="334194"/>
              </a:xfrm>
              <a:prstGeom prst="rect">
                <a:avLst/>
              </a:prstGeom>
              <a:blipFill>
                <a:blip r:embed="rId6"/>
                <a:stretch>
                  <a:fillRect l="-5914" r="-538" b="-1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8606B07-FCAE-45FB-99DF-09DF4D48D6E5}"/>
                  </a:ext>
                </a:extLst>
              </p:cNvPr>
              <p:cNvSpPr txBox="1"/>
              <p:nvPr/>
            </p:nvSpPr>
            <p:spPr>
              <a:xfrm>
                <a:off x="4823153" y="1253918"/>
                <a:ext cx="930768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8606B07-FCAE-45FB-99DF-09DF4D48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53" y="1253918"/>
                <a:ext cx="930768" cy="334194"/>
              </a:xfrm>
              <a:prstGeom prst="rect">
                <a:avLst/>
              </a:prstGeom>
              <a:blipFill>
                <a:blip r:embed="rId7"/>
                <a:stretch>
                  <a:fillRect l="-5229" b="-1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9C03F76-1A3B-4FB6-BF77-46064357B5A3}"/>
                  </a:ext>
                </a:extLst>
              </p:cNvPr>
              <p:cNvSpPr txBox="1"/>
              <p:nvPr/>
            </p:nvSpPr>
            <p:spPr>
              <a:xfrm>
                <a:off x="3194018" y="1737351"/>
                <a:ext cx="2827714" cy="346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9C03F76-1A3B-4FB6-BF77-46064357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18" y="1737351"/>
                <a:ext cx="2827714" cy="346185"/>
              </a:xfrm>
              <a:prstGeom prst="rect">
                <a:avLst/>
              </a:prstGeom>
              <a:blipFill>
                <a:blip r:embed="rId8"/>
                <a:stretch>
                  <a:fillRect l="-3233" b="-105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953E33F-4E43-4795-BE21-BD1FF89D68A5}"/>
                  </a:ext>
                </a:extLst>
              </p:cNvPr>
              <p:cNvSpPr txBox="1"/>
              <p:nvPr/>
            </p:nvSpPr>
            <p:spPr>
              <a:xfrm>
                <a:off x="3194018" y="2202504"/>
                <a:ext cx="3994882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⋅[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]= 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953E33F-4E43-4795-BE21-BD1FF89D6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18" y="2202504"/>
                <a:ext cx="3994882" cy="691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80B9F30-CBE7-4C46-A0A8-02C4772BEA93}"/>
                  </a:ext>
                </a:extLst>
              </p:cNvPr>
              <p:cNvSpPr txBox="1"/>
              <p:nvPr/>
            </p:nvSpPr>
            <p:spPr>
              <a:xfrm>
                <a:off x="3194018" y="3050680"/>
                <a:ext cx="3083679" cy="711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80B9F30-CBE7-4C46-A0A8-02C4772B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18" y="3050680"/>
                <a:ext cx="3083679" cy="7119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CBAE25-338C-4CC8-A72E-6D7F76F8351C}"/>
                  </a:ext>
                </a:extLst>
              </p:cNvPr>
              <p:cNvSpPr txBox="1"/>
              <p:nvPr/>
            </p:nvSpPr>
            <p:spPr>
              <a:xfrm>
                <a:off x="3194018" y="3880847"/>
                <a:ext cx="3376136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0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𝑅𝐸𝐹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CBAE25-338C-4CC8-A72E-6D7F76F8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18" y="3880847"/>
                <a:ext cx="3376136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CF4247F4-40B4-46AC-8E80-2643F699928E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3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PEAK CURRENT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1010E35-FF8D-4806-A85A-A8B91540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4922"/>
            <a:ext cx="3132423" cy="300656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BC0177A-5449-489C-B521-4FF28AD97E8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DBEFFC5-327B-47B0-9146-BE3C42312709}"/>
                  </a:ext>
                </a:extLst>
              </p:cNvPr>
              <p:cNvSpPr txBox="1"/>
              <p:nvPr/>
            </p:nvSpPr>
            <p:spPr>
              <a:xfrm>
                <a:off x="3132423" y="853808"/>
                <a:ext cx="384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20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0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DBEFFC5-327B-47B0-9146-BE3C4231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23" y="853808"/>
                <a:ext cx="3840480" cy="400110"/>
              </a:xfrm>
              <a:prstGeom prst="rect">
                <a:avLst/>
              </a:prstGeom>
              <a:blipFill>
                <a:blip r:embed="rId5"/>
                <a:stretch>
                  <a:fillRect l="-1746" t="-7576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CBAE25-338C-4CC8-A72E-6D7F76F8351C}"/>
                  </a:ext>
                </a:extLst>
              </p:cNvPr>
              <p:cNvSpPr txBox="1"/>
              <p:nvPr/>
            </p:nvSpPr>
            <p:spPr>
              <a:xfrm>
                <a:off x="3132423" y="1531563"/>
                <a:ext cx="3376136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000" b="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𝑅𝐸𝐹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</m:e>
                      </m:func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CBAE25-338C-4CC8-A72E-6D7F76F8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23" y="1531563"/>
                <a:ext cx="3376136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AE24653-6B50-45C5-B540-CF2EF664C011}"/>
                  </a:ext>
                </a:extLst>
              </p:cNvPr>
              <p:cNvSpPr txBox="1"/>
              <p:nvPr/>
            </p:nvSpPr>
            <p:spPr>
              <a:xfrm>
                <a:off x="3132423" y="2707857"/>
                <a:ext cx="3376136" cy="491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𝑹𝑬𝑭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AE24653-6B50-45C5-B540-CF2EF664C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23" y="2707857"/>
                <a:ext cx="3376136" cy="491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639BCA4-6FC3-4EBD-8F1F-251250AD5503}"/>
                  </a:ext>
                </a:extLst>
              </p:cNvPr>
              <p:cNvSpPr txBox="1"/>
              <p:nvPr/>
            </p:nvSpPr>
            <p:spPr>
              <a:xfrm>
                <a:off x="3637818" y="4037184"/>
                <a:ext cx="1282146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639BCA4-6FC3-4EBD-8F1F-251250AD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18" y="4037184"/>
                <a:ext cx="1282146" cy="334194"/>
              </a:xfrm>
              <a:prstGeom prst="rect">
                <a:avLst/>
              </a:prstGeom>
              <a:blipFill>
                <a:blip r:embed="rId8"/>
                <a:stretch>
                  <a:fillRect l="-3810" r="-476" b="-163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3AF2C04E-2E1A-4B7C-BEF5-E41B887ED311}"/>
              </a:ext>
            </a:extLst>
          </p:cNvPr>
          <p:cNvSpPr/>
          <p:nvPr/>
        </p:nvSpPr>
        <p:spPr>
          <a:xfrm>
            <a:off x="3528663" y="3999085"/>
            <a:ext cx="1524000" cy="4648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199CB3A-A026-43BD-AC87-5EE6ABF939E1}"/>
              </a:ext>
            </a:extLst>
          </p:cNvPr>
          <p:cNvCxnSpPr>
            <a:cxnSpLocks/>
          </p:cNvCxnSpPr>
          <p:nvPr/>
        </p:nvCxnSpPr>
        <p:spPr>
          <a:xfrm>
            <a:off x="2118360" y="2156460"/>
            <a:ext cx="1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EE300B1-F2C9-4366-B9E9-A7C6C899C7FD}"/>
              </a:ext>
            </a:extLst>
          </p:cNvPr>
          <p:cNvCxnSpPr>
            <a:cxnSpLocks/>
          </p:cNvCxnSpPr>
          <p:nvPr/>
        </p:nvCxnSpPr>
        <p:spPr>
          <a:xfrm flipV="1">
            <a:off x="2118360" y="1877331"/>
            <a:ext cx="533400" cy="27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383E5B7-A5B6-4816-BC95-E280D30F87DD}"/>
                  </a:ext>
                </a:extLst>
              </p:cNvPr>
              <p:cNvSpPr txBox="1"/>
              <p:nvPr/>
            </p:nvSpPr>
            <p:spPr>
              <a:xfrm>
                <a:off x="2343096" y="1915322"/>
                <a:ext cx="548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dirty="0" smtClean="0">
                          <a:latin typeface="Cambria Math" panose="02040503050406030204" pitchFamily="18" charset="0"/>
                        </a:rPr>
                        <m:t>𝑅𝑜𝑓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383E5B7-A5B6-4816-BC95-E280D30F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96" y="1915322"/>
                <a:ext cx="548996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0CAD23C8-9476-44A9-872E-C64E90D65DC3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PEAK CURRENT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C0177A-5449-489C-B521-4FF28AD97E8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AE24653-6B50-45C5-B540-CF2EF664C011}"/>
                  </a:ext>
                </a:extLst>
              </p:cNvPr>
              <p:cNvSpPr txBox="1"/>
              <p:nvPr/>
            </p:nvSpPr>
            <p:spPr>
              <a:xfrm>
                <a:off x="722684" y="1070632"/>
                <a:ext cx="3376136" cy="491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𝑹𝑬𝑭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AE24653-6B50-45C5-B540-CF2EF664C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4" y="1070632"/>
                <a:ext cx="3376136" cy="4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03F45D1C-8495-441D-B57E-0632494A3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199" y="1509098"/>
            <a:ext cx="4345708" cy="3171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6E91FBA-F60B-498E-8BD7-5A901AA752E4}"/>
                  </a:ext>
                </a:extLst>
              </p:cNvPr>
              <p:cNvSpPr txBox="1"/>
              <p:nvPr/>
            </p:nvSpPr>
            <p:spPr>
              <a:xfrm>
                <a:off x="380157" y="2859296"/>
                <a:ext cx="1389908" cy="652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6E91FBA-F60B-498E-8BD7-5A901AA7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7" y="2859296"/>
                <a:ext cx="1389908" cy="6523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4E25551-8081-4B18-9B49-C24C2111164C}"/>
                  </a:ext>
                </a:extLst>
              </p:cNvPr>
              <p:cNvSpPr txBox="1"/>
              <p:nvPr/>
            </p:nvSpPr>
            <p:spPr>
              <a:xfrm>
                <a:off x="360218" y="3781262"/>
                <a:ext cx="1133002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4E25551-8081-4B18-9B49-C24C2111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8" y="3781262"/>
                <a:ext cx="1133002" cy="574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36D1188-4686-48AD-A0EB-6DCC6443B415}"/>
                  </a:ext>
                </a:extLst>
              </p:cNvPr>
              <p:cNvSpPr txBox="1"/>
              <p:nvPr/>
            </p:nvSpPr>
            <p:spPr>
              <a:xfrm>
                <a:off x="1974183" y="3914471"/>
                <a:ext cx="337613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36D1188-4686-48AD-A0EB-6DCC6443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83" y="3914471"/>
                <a:ext cx="3376136" cy="307777"/>
              </a:xfrm>
              <a:prstGeom prst="rect">
                <a:avLst/>
              </a:prstGeom>
              <a:blipFill>
                <a:blip r:embed="rId8"/>
                <a:stretch>
                  <a:fillRect l="-2708" b="-196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B3DEE38F-5547-4CF1-B6C8-74969D07501D}"/>
              </a:ext>
            </a:extLst>
          </p:cNvPr>
          <p:cNvSpPr/>
          <p:nvPr/>
        </p:nvSpPr>
        <p:spPr>
          <a:xfrm>
            <a:off x="360218" y="1889987"/>
            <a:ext cx="3160222" cy="6806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¿</a:t>
            </a:r>
            <a:r>
              <a:rPr lang="es-AR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Qué</a:t>
            </a:r>
            <a:r>
              <a:rPr lang="es-AR" sz="2000" dirty="0">
                <a:latin typeface="Bahnschrift Condensed" panose="020B0502040204020203" pitchFamily="34" charset="0"/>
              </a:rPr>
              <a:t> beneficios trae esta fuente?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E00BEC-6700-4D35-8BD9-0CD6AC154566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18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WILSON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Fuegos artificiales en la noche&#10;&#10;Descripción generada automáticamente con confianza media">
            <a:extLst>
              <a:ext uri="{FF2B5EF4-FFF2-40B4-BE49-F238E27FC236}">
                <a16:creationId xmlns:a16="http://schemas.microsoft.com/office/drawing/2014/main" id="{3CED5F84-F92A-47C6-9150-0399AF94C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" y="831339"/>
            <a:ext cx="3784118" cy="375271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C169B4F-9298-4BF5-92BC-615A0BBF6630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FF30279-12F6-4B4A-BB77-34286DCBB7B2}"/>
              </a:ext>
            </a:extLst>
          </p:cNvPr>
          <p:cNvCxnSpPr>
            <a:cxnSpLocks/>
          </p:cNvCxnSpPr>
          <p:nvPr/>
        </p:nvCxnSpPr>
        <p:spPr>
          <a:xfrm>
            <a:off x="1598827" y="1885070"/>
            <a:ext cx="878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29232D-F388-4CED-92AF-5AE8EA7FF730}"/>
                  </a:ext>
                </a:extLst>
              </p:cNvPr>
              <p:cNvSpPr txBox="1"/>
              <p:nvPr/>
            </p:nvSpPr>
            <p:spPr>
              <a:xfrm>
                <a:off x="1862150" y="1588017"/>
                <a:ext cx="263982" cy="234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29232D-F388-4CED-92AF-5AE8EA7F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50" y="1588017"/>
                <a:ext cx="263982" cy="234872"/>
              </a:xfrm>
              <a:prstGeom prst="rect">
                <a:avLst/>
              </a:prstGeom>
              <a:blipFill>
                <a:blip r:embed="rId5"/>
                <a:stretch>
                  <a:fillRect l="-1363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60E03A4-475C-4629-8829-9406F78A11E1}"/>
              </a:ext>
            </a:extLst>
          </p:cNvPr>
          <p:cNvCxnSpPr>
            <a:cxnSpLocks/>
          </p:cNvCxnSpPr>
          <p:nvPr/>
        </p:nvCxnSpPr>
        <p:spPr>
          <a:xfrm flipH="1">
            <a:off x="1994141" y="2564960"/>
            <a:ext cx="752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FEB4434-006B-4DD9-AF49-BA38C990C3D6}"/>
                  </a:ext>
                </a:extLst>
              </p:cNvPr>
              <p:cNvSpPr txBox="1"/>
              <p:nvPr/>
            </p:nvSpPr>
            <p:spPr>
              <a:xfrm>
                <a:off x="2068973" y="2331050"/>
                <a:ext cx="692689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FEB4434-006B-4DD9-AF49-BA38C990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973" y="2331050"/>
                <a:ext cx="692689" cy="233910"/>
              </a:xfrm>
              <a:prstGeom prst="rect">
                <a:avLst/>
              </a:prstGeom>
              <a:blipFill>
                <a:blip r:embed="rId6"/>
                <a:stretch>
                  <a:fillRect l="-438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C6EC3DF7-1A57-442F-9DFF-57CCFC6CB41F}"/>
                  </a:ext>
                </a:extLst>
              </p:cNvPr>
              <p:cNvSpPr/>
              <p:nvPr/>
            </p:nvSpPr>
            <p:spPr>
              <a:xfrm>
                <a:off x="3550920" y="742950"/>
                <a:ext cx="5593080" cy="1288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s-AR" sz="20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0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AR" sz="20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b="1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En 1° aproximación</a:t>
                </a:r>
                <a:r>
                  <a:rPr lang="es-AR" sz="2000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, […], como fuente de corriente relacional posee las mismas características que una fuente de corriente espejo, no nos debería sorprender </a:t>
                </a:r>
                <a:r>
                  <a:rPr lang="es-AR" sz="2000" b="1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pues no modificamos la malla de polarización</a:t>
                </a:r>
                <a:r>
                  <a:rPr lang="es-AR" sz="2000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.</a:t>
                </a:r>
                <a:endParaRPr lang="es-AR" sz="2000" b="1" dirty="0">
                  <a:solidFill>
                    <a:schemeClr val="bg2">
                      <a:lumMod val="50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C6EC3DF7-1A57-442F-9DFF-57CCFC6CB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20" y="742950"/>
                <a:ext cx="5593080" cy="1288065"/>
              </a:xfrm>
              <a:prstGeom prst="rect">
                <a:avLst/>
              </a:prstGeom>
              <a:blipFill>
                <a:blip r:embed="rId7"/>
                <a:stretch>
                  <a:fillRect l="-1200" t="-3318" b="-9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F6BA598-9DC6-4C97-AA1E-6FE2ABAB5A81}"/>
                  </a:ext>
                </a:extLst>
              </p:cNvPr>
              <p:cNvSpPr txBox="1"/>
              <p:nvPr/>
            </p:nvSpPr>
            <p:spPr>
              <a:xfrm>
                <a:off x="5499507" y="2263973"/>
                <a:ext cx="11592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F6BA598-9DC6-4C97-AA1E-6FE2ABAB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07" y="2263973"/>
                <a:ext cx="1159228" cy="307777"/>
              </a:xfrm>
              <a:prstGeom prst="rect">
                <a:avLst/>
              </a:prstGeom>
              <a:blipFill>
                <a:blip r:embed="rId8"/>
                <a:stretch>
                  <a:fillRect l="-3684" r="-2105" b="-196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46CDDA18-50DB-483B-AE63-22CE3A424A0B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1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WILSON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Fuegos artificiales en la noche&#10;&#10;Descripción generada automáticamente con confianza media">
            <a:extLst>
              <a:ext uri="{FF2B5EF4-FFF2-40B4-BE49-F238E27FC236}">
                <a16:creationId xmlns:a16="http://schemas.microsoft.com/office/drawing/2014/main" id="{3CED5F84-F92A-47C6-9150-0399AF94C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" y="831339"/>
            <a:ext cx="3784118" cy="375271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C169B4F-9298-4BF5-92BC-615A0BBF6630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FF30279-12F6-4B4A-BB77-34286DCBB7B2}"/>
              </a:ext>
            </a:extLst>
          </p:cNvPr>
          <p:cNvCxnSpPr>
            <a:cxnSpLocks/>
          </p:cNvCxnSpPr>
          <p:nvPr/>
        </p:nvCxnSpPr>
        <p:spPr>
          <a:xfrm>
            <a:off x="1598827" y="1885070"/>
            <a:ext cx="878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29232D-F388-4CED-92AF-5AE8EA7FF730}"/>
                  </a:ext>
                </a:extLst>
              </p:cNvPr>
              <p:cNvSpPr txBox="1"/>
              <p:nvPr/>
            </p:nvSpPr>
            <p:spPr>
              <a:xfrm>
                <a:off x="1862150" y="1588017"/>
                <a:ext cx="263982" cy="234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29232D-F388-4CED-92AF-5AE8EA7F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50" y="1588017"/>
                <a:ext cx="263982" cy="234872"/>
              </a:xfrm>
              <a:prstGeom prst="rect">
                <a:avLst/>
              </a:prstGeom>
              <a:blipFill>
                <a:blip r:embed="rId5"/>
                <a:stretch>
                  <a:fillRect l="-13636" b="-131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60E03A4-475C-4629-8829-9406F78A11E1}"/>
              </a:ext>
            </a:extLst>
          </p:cNvPr>
          <p:cNvCxnSpPr>
            <a:cxnSpLocks/>
          </p:cNvCxnSpPr>
          <p:nvPr/>
        </p:nvCxnSpPr>
        <p:spPr>
          <a:xfrm flipH="1">
            <a:off x="1994141" y="2564960"/>
            <a:ext cx="752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FEB4434-006B-4DD9-AF49-BA38C990C3D6}"/>
                  </a:ext>
                </a:extLst>
              </p:cNvPr>
              <p:cNvSpPr txBox="1"/>
              <p:nvPr/>
            </p:nvSpPr>
            <p:spPr>
              <a:xfrm>
                <a:off x="2068973" y="2331050"/>
                <a:ext cx="692689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FEB4434-006B-4DD9-AF49-BA38C990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973" y="2331050"/>
                <a:ext cx="692689" cy="233910"/>
              </a:xfrm>
              <a:prstGeom prst="rect">
                <a:avLst/>
              </a:prstGeom>
              <a:blipFill>
                <a:blip r:embed="rId6"/>
                <a:stretch>
                  <a:fillRect l="-4386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C6EC3DF7-1A57-442F-9DFF-57CCFC6CB41F}"/>
                  </a:ext>
                </a:extLst>
              </p:cNvPr>
              <p:cNvSpPr/>
              <p:nvPr/>
            </p:nvSpPr>
            <p:spPr>
              <a:xfrm>
                <a:off x="3550920" y="742950"/>
                <a:ext cx="5593080" cy="981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s-AR" sz="20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0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AR" sz="20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000" b="1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En 2° aproximación</a:t>
                </a:r>
                <a:r>
                  <a:rPr lang="es-AR" sz="2000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, […], como fuente de corriente relacional posee </a:t>
                </a:r>
                <a:r>
                  <a:rPr lang="es-AR" sz="2000" b="1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un menor error de copia</a:t>
                </a:r>
                <a:r>
                  <a:rPr lang="es-AR" sz="2000" dirty="0">
                    <a:solidFill>
                      <a:schemeClr val="bg2">
                        <a:lumMod val="50000"/>
                      </a:schemeClr>
                    </a:solidFill>
                    <a:latin typeface="Bahnschrift Condensed" panose="020B0502040204020203" pitchFamily="34" charset="0"/>
                  </a:rPr>
                  <a:t> por la cascada de amplificación de corriente.</a:t>
                </a:r>
                <a:endParaRPr lang="es-AR" sz="2000" b="1" dirty="0">
                  <a:solidFill>
                    <a:schemeClr val="bg2">
                      <a:lumMod val="50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C6EC3DF7-1A57-442F-9DFF-57CCFC6CB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20" y="742950"/>
                <a:ext cx="5593080" cy="981095"/>
              </a:xfrm>
              <a:prstGeom prst="rect">
                <a:avLst/>
              </a:prstGeom>
              <a:blipFill>
                <a:blip r:embed="rId7"/>
                <a:stretch>
                  <a:fillRect l="-1200" t="-4969" r="-1200" b="-12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5113A93-A932-4547-8881-947C7780C7F0}"/>
                  </a:ext>
                </a:extLst>
              </p:cNvPr>
              <p:cNvSpPr txBox="1"/>
              <p:nvPr/>
            </p:nvSpPr>
            <p:spPr>
              <a:xfrm>
                <a:off x="4390232" y="1886819"/>
                <a:ext cx="3578224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5113A93-A932-4547-8881-947C7780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32" y="1886819"/>
                <a:ext cx="3578224" cy="684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D08475C7-FC67-4222-A8D8-B4E5BAEFBD28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93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WILSON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169B4F-9298-4BF5-92BC-615A0BBF6630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3FC07-98D0-46F0-B30E-B9E867A5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27" y="134254"/>
            <a:ext cx="1964346" cy="222446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E58990-3823-4D28-A976-5B1E13EC2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1" y="655187"/>
            <a:ext cx="6764546" cy="1536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53DD7-0A2B-450A-9744-DF5505CEB7D3}"/>
                  </a:ext>
                </a:extLst>
              </p:cNvPr>
              <p:cNvSpPr/>
              <p:nvPr/>
            </p:nvSpPr>
            <p:spPr>
              <a:xfrm>
                <a:off x="150044" y="2358719"/>
                <a:ext cx="6744621" cy="33916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PROTIP</a:t>
                </a:r>
                <a:r>
                  <a:rPr lang="es-AR" sz="2000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, considerar que</a:t>
                </a:r>
                <a:r>
                  <a:rPr lang="es-AR" sz="20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s-AR" sz="20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 </a:t>
                </a:r>
                <a:r>
                  <a:rPr lang="es-AR" sz="2000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y despreciar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lang="es-AR" sz="2000" b="1" dirty="0">
                  <a:solidFill>
                    <a:schemeClr val="bg1"/>
                  </a:solidFill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53DD7-0A2B-450A-9744-DF5505CE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4" y="2358719"/>
                <a:ext cx="6744621" cy="339167"/>
              </a:xfrm>
              <a:prstGeom prst="rect">
                <a:avLst/>
              </a:prstGeom>
              <a:blipFill>
                <a:blip r:embed="rId6"/>
                <a:stretch>
                  <a:fillRect l="-360" t="-18333" b="-28333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E05B831-B7AB-4E4E-A046-FE91E18E05DF}"/>
                  </a:ext>
                </a:extLst>
              </p:cNvPr>
              <p:cNvSpPr txBox="1"/>
              <p:nvPr/>
            </p:nvSpPr>
            <p:spPr>
              <a:xfrm>
                <a:off x="2056557" y="2942842"/>
                <a:ext cx="201664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𝒄𝒆</m:t>
                              </m:r>
                            </m:sub>
                          </m:sSub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E05B831-B7AB-4E4E-A046-FE91E18E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57" y="2942842"/>
                <a:ext cx="2016642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0A9F102-B565-4612-BDFF-DE3A5D1AD602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6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F5EA5F9-57AD-4161-BDB4-0BD5AEB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AF171C-79A9-4072-A09F-34FAAF679C39}"/>
              </a:ext>
            </a:extLst>
          </p:cNvPr>
          <p:cNvSpPr txBox="1"/>
          <p:nvPr/>
        </p:nvSpPr>
        <p:spPr>
          <a:xfrm>
            <a:off x="102082" y="35064"/>
            <a:ext cx="7822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ahnschrift SemiBold" panose="020B0502040204020203" pitchFamily="34" charset="0"/>
              </a:rPr>
              <a:t>FUENTE CASCODE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DB6205-12E9-479E-8988-844910D2195D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7" name="Imagen 6" descr="Fuegos artificiales en el cielo&#10;&#10;Descripción generada automáticamente con confianza media">
            <a:extLst>
              <a:ext uri="{FF2B5EF4-FFF2-40B4-BE49-F238E27FC236}">
                <a16:creationId xmlns:a16="http://schemas.microsoft.com/office/drawing/2014/main" id="{AE32C8F1-E4F5-4168-8B9A-D9A6B2F93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" y="1009647"/>
            <a:ext cx="3342365" cy="353258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BAC5E81-4A59-4862-AB5C-46F2AFE23517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6DAD64-71FA-419F-8F59-F5C9999EBEC5}"/>
              </a:ext>
            </a:extLst>
          </p:cNvPr>
          <p:cNvSpPr/>
          <p:nvPr/>
        </p:nvSpPr>
        <p:spPr>
          <a:xfrm>
            <a:off x="3064878" y="742950"/>
            <a:ext cx="6068688" cy="98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Con los mismos criterios y aproximaciones que con la fuente Wilson, de acá se puede deducir que, en 2° aproximación la corriente se expresa de la siguiente forma, y además su impedancia de salida es,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859EFE-47AE-4DC2-9DB5-560EC6BF71B0}"/>
                  </a:ext>
                </a:extLst>
              </p:cNvPr>
              <p:cNvSpPr txBox="1"/>
              <p:nvPr/>
            </p:nvSpPr>
            <p:spPr>
              <a:xfrm>
                <a:off x="4013441" y="2167849"/>
                <a:ext cx="394467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s-AR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den>
                          </m:f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859EFE-47AE-4DC2-9DB5-560EC6BF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41" y="2167849"/>
                <a:ext cx="3944670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09A71A8-B4DB-45E9-8F1F-51F8DBBB9B27}"/>
                  </a:ext>
                </a:extLst>
              </p:cNvPr>
              <p:cNvSpPr txBox="1"/>
              <p:nvPr/>
            </p:nvSpPr>
            <p:spPr>
              <a:xfrm>
                <a:off x="5056130" y="3458707"/>
                <a:ext cx="201664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𝑶𝑭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𝒄𝒆</m:t>
                              </m:r>
                            </m:sub>
                          </m:sSub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09A71A8-B4DB-45E9-8F1F-51F8DBBB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30" y="3458707"/>
                <a:ext cx="2016642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E2C3E3A-903D-4EB2-827C-4FE7FBCC511B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3F73CED-8C1B-40CE-8760-A4ED78DC5FDC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912DA62-9F7D-45A8-8CA6-6FA963F8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ítulo 1">
            <a:extLst>
              <a:ext uri="{FF2B5EF4-FFF2-40B4-BE49-F238E27FC236}">
                <a16:creationId xmlns:a16="http://schemas.microsoft.com/office/drawing/2014/main" id="{951F2B20-A1E3-4997-8014-577FCB378376}"/>
              </a:ext>
            </a:extLst>
          </p:cNvPr>
          <p:cNvSpPr txBox="1">
            <a:spLocks/>
          </p:cNvSpPr>
          <p:nvPr/>
        </p:nvSpPr>
        <p:spPr>
          <a:xfrm>
            <a:off x="3064878" y="4776226"/>
            <a:ext cx="30142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RESUMEN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2999B710-FAB3-4C5F-A118-2D455A3DD599}"/>
              </a:ext>
            </a:extLst>
          </p:cNvPr>
          <p:cNvSpPr txBox="1">
            <a:spLocks/>
          </p:cNvSpPr>
          <p:nvPr/>
        </p:nvSpPr>
        <p:spPr>
          <a:xfrm>
            <a:off x="56320" y="412981"/>
            <a:ext cx="1055255" cy="4421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ESPEJO SIMPLE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012B768-5308-4F78-9560-67C62F1AE11D}"/>
              </a:ext>
            </a:extLst>
          </p:cNvPr>
          <p:cNvSpPr txBox="1">
            <a:spLocks/>
          </p:cNvSpPr>
          <p:nvPr/>
        </p:nvSpPr>
        <p:spPr>
          <a:xfrm>
            <a:off x="1351297" y="403391"/>
            <a:ext cx="1146314" cy="4421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ESPEJO MEJORADA</a:t>
            </a: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FECD9101-B545-4174-933D-2D7C7F8B5F15}"/>
              </a:ext>
            </a:extLst>
          </p:cNvPr>
          <p:cNvSpPr txBox="1">
            <a:spLocks/>
          </p:cNvSpPr>
          <p:nvPr/>
        </p:nvSpPr>
        <p:spPr>
          <a:xfrm>
            <a:off x="2417999" y="416376"/>
            <a:ext cx="1536839" cy="4421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ESPEJO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PROPORCIONAL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2AE504DD-5131-4C2A-94B5-E7E7A0A0C8F5}"/>
              </a:ext>
            </a:extLst>
          </p:cNvPr>
          <p:cNvSpPr txBox="1">
            <a:spLocks/>
          </p:cNvSpPr>
          <p:nvPr/>
        </p:nvSpPr>
        <p:spPr>
          <a:xfrm>
            <a:off x="3934296" y="481050"/>
            <a:ext cx="1190626" cy="33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WIDLAR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D005216A-6D45-4607-9D77-E633BD0905B9}"/>
              </a:ext>
            </a:extLst>
          </p:cNvPr>
          <p:cNvSpPr txBox="1">
            <a:spLocks/>
          </p:cNvSpPr>
          <p:nvPr/>
        </p:nvSpPr>
        <p:spPr>
          <a:xfrm>
            <a:off x="6581468" y="468364"/>
            <a:ext cx="1190626" cy="33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WILSON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031B8E1C-9622-4176-9FF9-2F04DE9ECECF}"/>
              </a:ext>
            </a:extLst>
          </p:cNvPr>
          <p:cNvSpPr txBox="1">
            <a:spLocks/>
          </p:cNvSpPr>
          <p:nvPr/>
        </p:nvSpPr>
        <p:spPr>
          <a:xfrm>
            <a:off x="7857818" y="468364"/>
            <a:ext cx="1190626" cy="33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CASCODE</a:t>
            </a: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5342D893-9FF9-4F63-B313-E99415AAE637}"/>
              </a:ext>
            </a:extLst>
          </p:cNvPr>
          <p:cNvSpPr txBox="1">
            <a:spLocks/>
          </p:cNvSpPr>
          <p:nvPr/>
        </p:nvSpPr>
        <p:spPr>
          <a:xfrm>
            <a:off x="1351297" y="951550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Impedancia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media</a:t>
            </a: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C91A91E4-862F-42AA-BD26-B97EEDA345FC}"/>
              </a:ext>
            </a:extLst>
          </p:cNvPr>
          <p:cNvSpPr txBox="1">
            <a:spLocks/>
          </p:cNvSpPr>
          <p:nvPr/>
        </p:nvSpPr>
        <p:spPr>
          <a:xfrm>
            <a:off x="56320" y="961140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Impedancia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ítulo 1">
                <a:extLst>
                  <a:ext uri="{FF2B5EF4-FFF2-40B4-BE49-F238E27FC236}">
                    <a16:creationId xmlns:a16="http://schemas.microsoft.com/office/drawing/2014/main" id="{7AD3328B-B876-4803-A9F7-23619271DA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6283" y="1036179"/>
                <a:ext cx="1568555" cy="448766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14:m>
                  <m:oMath xmlns:m="http://schemas.openxmlformats.org/officeDocument/2006/math">
                    <m:r>
                      <a:rPr lang="es-AR" sz="1500" i="1">
                        <a:solidFill>
                          <a:srgbClr val="FFC000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s-AR" sz="1500" b="1" dirty="0">
                    <a:solidFill>
                      <a:srgbClr val="FFC000">
                        <a:lumMod val="75000"/>
                      </a:srgbClr>
                    </a:solidFill>
                    <a:latin typeface="Berlin Sans FB Demi" panose="020E0802020502020306" pitchFamily="34" charset="0"/>
                  </a:rPr>
                  <a:t>Impedancia</a:t>
                </a:r>
              </a:p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FFC000">
                        <a:lumMod val="75000"/>
                      </a:srgbClr>
                    </a:solidFill>
                    <a:latin typeface="Berlin Sans FB Demi" panose="020E0802020502020306" pitchFamily="34" charset="0"/>
                  </a:rPr>
                  <a:t>alta</a:t>
                </a:r>
              </a:p>
            </p:txBody>
          </p:sp>
        </mc:Choice>
        <mc:Fallback xmlns="">
          <p:sp>
            <p:nvSpPr>
              <p:cNvPr id="61" name="Título 1">
                <a:extLst>
                  <a:ext uri="{FF2B5EF4-FFF2-40B4-BE49-F238E27FC236}">
                    <a16:creationId xmlns:a16="http://schemas.microsoft.com/office/drawing/2014/main" id="{7AD3328B-B876-4803-A9F7-23619271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83" y="1036179"/>
                <a:ext cx="1568555" cy="448766"/>
              </a:xfrm>
              <a:prstGeom prst="rect">
                <a:avLst/>
              </a:prstGeom>
              <a:blipFill>
                <a:blip r:embed="rId4"/>
                <a:stretch>
                  <a:fillRect t="-9459" b="-121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ítulo 1">
            <a:extLst>
              <a:ext uri="{FF2B5EF4-FFF2-40B4-BE49-F238E27FC236}">
                <a16:creationId xmlns:a16="http://schemas.microsoft.com/office/drawing/2014/main" id="{28398BFF-3319-4B7A-B936-B234AFB39E4E}"/>
              </a:ext>
            </a:extLst>
          </p:cNvPr>
          <p:cNvSpPr txBox="1">
            <a:spLocks/>
          </p:cNvSpPr>
          <p:nvPr/>
        </p:nvSpPr>
        <p:spPr>
          <a:xfrm>
            <a:off x="6581467" y="1032782"/>
            <a:ext cx="1190626" cy="4487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Alta Impedancia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44602A5-A9AB-483F-85F8-3E3244AB7705}"/>
              </a:ext>
            </a:extLst>
          </p:cNvPr>
          <p:cNvSpPr txBox="1">
            <a:spLocks/>
          </p:cNvSpPr>
          <p:nvPr/>
        </p:nvSpPr>
        <p:spPr>
          <a:xfrm>
            <a:off x="7857818" y="1032781"/>
            <a:ext cx="1190626" cy="4487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Alta Impedancia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19632BA8-749D-45BF-9738-9A8D67267D33}"/>
              </a:ext>
            </a:extLst>
          </p:cNvPr>
          <p:cNvSpPr txBox="1">
            <a:spLocks/>
          </p:cNvSpPr>
          <p:nvPr/>
        </p:nvSpPr>
        <p:spPr>
          <a:xfrm>
            <a:off x="56320" y="1581225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Corriente igual</a:t>
            </a:r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33C9BD2B-B0D4-4867-85DC-B8CF0DDB9066}"/>
              </a:ext>
            </a:extLst>
          </p:cNvPr>
          <p:cNvSpPr txBox="1">
            <a:spLocks/>
          </p:cNvSpPr>
          <p:nvPr/>
        </p:nvSpPr>
        <p:spPr>
          <a:xfrm>
            <a:off x="2550564" y="1485904"/>
            <a:ext cx="1271709" cy="69901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E7E6E6">
                    <a:lumMod val="75000"/>
                  </a:srgbClr>
                </a:solidFill>
                <a:latin typeface="Berlin Sans FB Demi" panose="020E0802020502020306" pitchFamily="34" charset="0"/>
              </a:rPr>
              <a:t>Corriente proporcional</a:t>
            </a: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D54C4CC0-9EC5-4085-9DEE-A8ECFCF7D18A}"/>
              </a:ext>
            </a:extLst>
          </p:cNvPr>
          <p:cNvSpPr txBox="1">
            <a:spLocks/>
          </p:cNvSpPr>
          <p:nvPr/>
        </p:nvSpPr>
        <p:spPr>
          <a:xfrm>
            <a:off x="1351297" y="1548501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Corriente igual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58BDAD62-A356-4FF0-972A-43E2031A5981}"/>
              </a:ext>
            </a:extLst>
          </p:cNvPr>
          <p:cNvSpPr txBox="1">
            <a:spLocks/>
          </p:cNvSpPr>
          <p:nvPr/>
        </p:nvSpPr>
        <p:spPr>
          <a:xfrm>
            <a:off x="3982618" y="1665554"/>
            <a:ext cx="1190626" cy="4487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Corriente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exponencial</a:t>
            </a:r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3E10D4B1-C95B-4CE7-814D-469AEF5071D9}"/>
              </a:ext>
            </a:extLst>
          </p:cNvPr>
          <p:cNvSpPr txBox="1">
            <a:spLocks/>
          </p:cNvSpPr>
          <p:nvPr/>
        </p:nvSpPr>
        <p:spPr>
          <a:xfrm>
            <a:off x="6669341" y="1535988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Corriente igual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70A80C3F-D4CF-4C85-B419-D7E66ABE7933}"/>
              </a:ext>
            </a:extLst>
          </p:cNvPr>
          <p:cNvSpPr txBox="1">
            <a:spLocks/>
          </p:cNvSpPr>
          <p:nvPr/>
        </p:nvSpPr>
        <p:spPr>
          <a:xfrm>
            <a:off x="7879973" y="1558091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Corriente igual</a:t>
            </a:r>
          </a:p>
        </p:txBody>
      </p:sp>
      <p:sp>
        <p:nvSpPr>
          <p:cNvPr id="70" name="Título 1">
            <a:extLst>
              <a:ext uri="{FF2B5EF4-FFF2-40B4-BE49-F238E27FC236}">
                <a16:creationId xmlns:a16="http://schemas.microsoft.com/office/drawing/2014/main" id="{150DFCB5-C3BA-4BDA-A12D-3DA2295AA75A}"/>
              </a:ext>
            </a:extLst>
          </p:cNvPr>
          <p:cNvSpPr txBox="1">
            <a:spLocks/>
          </p:cNvSpPr>
          <p:nvPr/>
        </p:nvSpPr>
        <p:spPr>
          <a:xfrm>
            <a:off x="44189" y="2276757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Sensible a diferencias de junturas</a:t>
            </a:r>
          </a:p>
        </p:txBody>
      </p:sp>
      <p:sp>
        <p:nvSpPr>
          <p:cNvPr id="71" name="Título 1">
            <a:extLst>
              <a:ext uri="{FF2B5EF4-FFF2-40B4-BE49-F238E27FC236}">
                <a16:creationId xmlns:a16="http://schemas.microsoft.com/office/drawing/2014/main" id="{4FFB0D5A-5AFA-4656-84D3-05E7BB1A2E6E}"/>
              </a:ext>
            </a:extLst>
          </p:cNvPr>
          <p:cNvSpPr txBox="1">
            <a:spLocks/>
          </p:cNvSpPr>
          <p:nvPr/>
        </p:nvSpPr>
        <p:spPr>
          <a:xfrm>
            <a:off x="6591491" y="2276757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Sensible a diferencias de junturas</a:t>
            </a: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E3E36FE3-B2BA-4CAD-B1BD-F558573596EA}"/>
              </a:ext>
            </a:extLst>
          </p:cNvPr>
          <p:cNvSpPr txBox="1">
            <a:spLocks/>
          </p:cNvSpPr>
          <p:nvPr/>
        </p:nvSpPr>
        <p:spPr>
          <a:xfrm>
            <a:off x="7850577" y="2276757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Sensible a diferencias de junturas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EACD7B6B-7319-4ACA-A106-A8C5BFE75116}"/>
              </a:ext>
            </a:extLst>
          </p:cNvPr>
          <p:cNvSpPr txBox="1">
            <a:spLocks/>
          </p:cNvSpPr>
          <p:nvPr/>
        </p:nvSpPr>
        <p:spPr>
          <a:xfrm>
            <a:off x="1408070" y="2232754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Sensible a diferencias de junturas</a:t>
            </a:r>
          </a:p>
        </p:txBody>
      </p:sp>
      <p:sp>
        <p:nvSpPr>
          <p:cNvPr id="74" name="Título 1">
            <a:extLst>
              <a:ext uri="{FF2B5EF4-FFF2-40B4-BE49-F238E27FC236}">
                <a16:creationId xmlns:a16="http://schemas.microsoft.com/office/drawing/2014/main" id="{C6B6DB69-17CD-432D-9BB9-40FE7DA83B84}"/>
              </a:ext>
            </a:extLst>
          </p:cNvPr>
          <p:cNvSpPr txBox="1">
            <a:spLocks/>
          </p:cNvSpPr>
          <p:nvPr/>
        </p:nvSpPr>
        <p:spPr>
          <a:xfrm>
            <a:off x="3970486" y="2258718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Sensible a diferencias de junturas</a:t>
            </a:r>
          </a:p>
        </p:txBody>
      </p:sp>
      <p:sp>
        <p:nvSpPr>
          <p:cNvPr id="75" name="Título 1">
            <a:extLst>
              <a:ext uri="{FF2B5EF4-FFF2-40B4-BE49-F238E27FC236}">
                <a16:creationId xmlns:a16="http://schemas.microsoft.com/office/drawing/2014/main" id="{AFE76920-7D82-4525-B1BF-EFFBA8F2D8EA}"/>
              </a:ext>
            </a:extLst>
          </p:cNvPr>
          <p:cNvSpPr txBox="1">
            <a:spLocks/>
          </p:cNvSpPr>
          <p:nvPr/>
        </p:nvSpPr>
        <p:spPr>
          <a:xfrm>
            <a:off x="2489359" y="2254395"/>
            <a:ext cx="1338141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Poco sensible a diferencias de junturas […]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ítulo 1">
                <a:extLst>
                  <a:ext uri="{FF2B5EF4-FFF2-40B4-BE49-F238E27FC236}">
                    <a16:creationId xmlns:a16="http://schemas.microsoft.com/office/drawing/2014/main" id="{5E4E49C2-0855-46FC-9624-70A9F207C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20" y="2942728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r>
                      <a:rPr lang="es-AR" sz="1500" b="1" i="1">
                        <a:solidFill>
                          <a:srgbClr val="4472C4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s-AR" sz="1500" b="1" dirty="0">
                  <a:solidFill>
                    <a:srgbClr val="4472C4">
                      <a:lumMod val="60000"/>
                      <a:lumOff val="40000"/>
                    </a:srgb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76" name="Título 1">
                <a:extLst>
                  <a:ext uri="{FF2B5EF4-FFF2-40B4-BE49-F238E27FC236}">
                    <a16:creationId xmlns:a16="http://schemas.microsoft.com/office/drawing/2014/main" id="{5E4E49C2-0855-46FC-9624-70A9F207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0" y="2942728"/>
                <a:ext cx="1146314" cy="592054"/>
              </a:xfrm>
              <a:prstGeom prst="rect">
                <a:avLst/>
              </a:prstGeom>
              <a:blipFill>
                <a:blip r:embed="rId5"/>
                <a:stretch>
                  <a:fillRect l="-2128" r="-532" b="-51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ítulo 1">
                <a:extLst>
                  <a:ext uri="{FF2B5EF4-FFF2-40B4-BE49-F238E27FC236}">
                    <a16:creationId xmlns:a16="http://schemas.microsoft.com/office/drawing/2014/main" id="{0E0F0164-24F5-427C-84A3-34C3C709E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1297" y="2923647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0AAE1A"/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500" b="1" i="1">
                            <a:solidFill>
                              <a:srgbClr val="0AAE1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500" b="1" i="1">
                            <a:solidFill>
                              <a:srgbClr val="0AAE1A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s-AR" sz="1500" b="1" i="1">
                            <a:solidFill>
                              <a:srgbClr val="0AAE1A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AR" sz="1500" b="1" dirty="0">
                  <a:solidFill>
                    <a:srgbClr val="0AAE1A"/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77" name="Título 1">
                <a:extLst>
                  <a:ext uri="{FF2B5EF4-FFF2-40B4-BE49-F238E27FC236}">
                    <a16:creationId xmlns:a16="http://schemas.microsoft.com/office/drawing/2014/main" id="{0E0F0164-24F5-427C-84A3-34C3C709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97" y="2923647"/>
                <a:ext cx="1146314" cy="592054"/>
              </a:xfrm>
              <a:prstGeom prst="rect">
                <a:avLst/>
              </a:prstGeom>
              <a:blipFill>
                <a:blip r:embed="rId6"/>
                <a:stretch>
                  <a:fillRect l="-31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ítulo 1">
                <a:extLst>
                  <a:ext uri="{FF2B5EF4-FFF2-40B4-BE49-F238E27FC236}">
                    <a16:creationId xmlns:a16="http://schemas.microsoft.com/office/drawing/2014/main" id="{EF7C5A34-CDD6-4A11-8096-E579ADBA7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5779" y="2933237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0AAE1A"/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500" b="1" i="1">
                            <a:solidFill>
                              <a:srgbClr val="0AAE1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500" b="1" i="1">
                            <a:solidFill>
                              <a:srgbClr val="0AAE1A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s-AR" sz="1500" b="1" i="1">
                            <a:solidFill>
                              <a:srgbClr val="0AAE1A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AR" sz="1500" b="1" dirty="0">
                  <a:solidFill>
                    <a:srgbClr val="0AAE1A"/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78" name="Título 1">
                <a:extLst>
                  <a:ext uri="{FF2B5EF4-FFF2-40B4-BE49-F238E27FC236}">
                    <a16:creationId xmlns:a16="http://schemas.microsoft.com/office/drawing/2014/main" id="{EF7C5A34-CDD6-4A11-8096-E579ADBA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779" y="2933237"/>
                <a:ext cx="1146314" cy="592054"/>
              </a:xfrm>
              <a:prstGeom prst="rect">
                <a:avLst/>
              </a:prstGeom>
              <a:blipFill>
                <a:blip r:embed="rId7"/>
                <a:stretch>
                  <a:fillRect l="-3191" b="-10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ítulo 1">
                <a:extLst>
                  <a:ext uri="{FF2B5EF4-FFF2-40B4-BE49-F238E27FC236}">
                    <a16:creationId xmlns:a16="http://schemas.microsoft.com/office/drawing/2014/main" id="{C5684D2F-6A42-4C3A-B14F-795971EE8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2130" y="2933237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r>
                      <a:rPr lang="es-AR" sz="1500" b="1" i="1">
                        <a:solidFill>
                          <a:srgbClr val="4472C4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s-AR" sz="1500" b="1" dirty="0">
                  <a:solidFill>
                    <a:srgbClr val="4472C4">
                      <a:lumMod val="60000"/>
                      <a:lumOff val="40000"/>
                    </a:srgb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79" name="Título 1">
                <a:extLst>
                  <a:ext uri="{FF2B5EF4-FFF2-40B4-BE49-F238E27FC236}">
                    <a16:creationId xmlns:a16="http://schemas.microsoft.com/office/drawing/2014/main" id="{C5684D2F-6A42-4C3A-B14F-795971EE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30" y="2933237"/>
                <a:ext cx="1146314" cy="592054"/>
              </a:xfrm>
              <a:prstGeom prst="rect">
                <a:avLst/>
              </a:prstGeom>
              <a:blipFill>
                <a:blip r:embed="rId8"/>
                <a:stretch>
                  <a:fillRect l="-2128" r="-532" b="-51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ítulo 1">
                <a:extLst>
                  <a:ext uri="{FF2B5EF4-FFF2-40B4-BE49-F238E27FC236}">
                    <a16:creationId xmlns:a16="http://schemas.microsoft.com/office/drawing/2014/main" id="{3CE58112-3112-4609-93A0-73F38DE820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7404" y="2946123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r>
                      <a:rPr lang="es-AR" sz="1500" b="1" i="1">
                        <a:solidFill>
                          <a:srgbClr val="4472C4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s-AR" sz="1500" b="1" dirty="0">
                  <a:solidFill>
                    <a:srgbClr val="4472C4">
                      <a:lumMod val="60000"/>
                      <a:lumOff val="40000"/>
                    </a:srgb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80" name="Título 1">
                <a:extLst>
                  <a:ext uri="{FF2B5EF4-FFF2-40B4-BE49-F238E27FC236}">
                    <a16:creationId xmlns:a16="http://schemas.microsoft.com/office/drawing/2014/main" id="{3CE58112-3112-4609-93A0-73F38DE8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04" y="2946123"/>
                <a:ext cx="1146314" cy="592054"/>
              </a:xfrm>
              <a:prstGeom prst="rect">
                <a:avLst/>
              </a:prstGeom>
              <a:blipFill>
                <a:blip r:embed="rId9"/>
                <a:stretch>
                  <a:fillRect l="-2660" b="-51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ítulo 1">
                <a:extLst>
                  <a:ext uri="{FF2B5EF4-FFF2-40B4-BE49-F238E27FC236}">
                    <a16:creationId xmlns:a16="http://schemas.microsoft.com/office/drawing/2014/main" id="{54AB47AF-2247-4A1D-B3B6-1BE6D7692E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2618" y="2936432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r>
                      <a:rPr lang="es-AR" sz="1500" b="1" i="1">
                        <a:solidFill>
                          <a:srgbClr val="4472C4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s-AR" sz="1500" b="1" dirty="0">
                  <a:solidFill>
                    <a:srgbClr val="4472C4">
                      <a:lumMod val="60000"/>
                      <a:lumOff val="40000"/>
                    </a:srgb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81" name="Título 1">
                <a:extLst>
                  <a:ext uri="{FF2B5EF4-FFF2-40B4-BE49-F238E27FC236}">
                    <a16:creationId xmlns:a16="http://schemas.microsoft.com/office/drawing/2014/main" id="{54AB47AF-2247-4A1D-B3B6-1BE6D7692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618" y="2936432"/>
                <a:ext cx="1146314" cy="592054"/>
              </a:xfrm>
              <a:prstGeom prst="rect">
                <a:avLst/>
              </a:prstGeom>
              <a:blipFill>
                <a:blip r:embed="rId10"/>
                <a:stretch>
                  <a:fillRect l="-2128" r="-532" b="-51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D83402C1-3765-4603-B5AE-F847DD960F71}"/>
              </a:ext>
            </a:extLst>
          </p:cNvPr>
          <p:cNvSpPr txBox="1">
            <a:spLocks/>
          </p:cNvSpPr>
          <p:nvPr/>
        </p:nvSpPr>
        <p:spPr>
          <a:xfrm>
            <a:off x="33630" y="3608699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2 transistores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001CACD5-AF2D-4DBB-AD0A-AA2E3364F7F4}"/>
              </a:ext>
            </a:extLst>
          </p:cNvPr>
          <p:cNvSpPr txBox="1">
            <a:spLocks/>
          </p:cNvSpPr>
          <p:nvPr/>
        </p:nvSpPr>
        <p:spPr>
          <a:xfrm>
            <a:off x="7893319" y="3617990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4 transistores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F1AE3CE6-D9C7-4C63-8966-F1338A343F46}"/>
              </a:ext>
            </a:extLst>
          </p:cNvPr>
          <p:cNvSpPr txBox="1">
            <a:spLocks/>
          </p:cNvSpPr>
          <p:nvPr/>
        </p:nvSpPr>
        <p:spPr>
          <a:xfrm>
            <a:off x="6591407" y="3613144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3 transistores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ítulo 1">
                <a:extLst>
                  <a:ext uri="{FF2B5EF4-FFF2-40B4-BE49-F238E27FC236}">
                    <a16:creationId xmlns:a16="http://schemas.microsoft.com/office/drawing/2014/main" id="{A0F12F9D-ED56-4394-9956-082E2E57A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6816" y="1045467"/>
                <a:ext cx="1568555" cy="448766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14:m>
                  <m:oMath xmlns:m="http://schemas.openxmlformats.org/officeDocument/2006/math">
                    <m:r>
                      <a:rPr lang="es-AR" sz="1500" i="1">
                        <a:solidFill>
                          <a:srgbClr val="FFC000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s-AR" sz="1500" b="1" dirty="0">
                    <a:solidFill>
                      <a:srgbClr val="FFC000">
                        <a:lumMod val="75000"/>
                      </a:srgbClr>
                    </a:solidFill>
                    <a:latin typeface="Berlin Sans FB Demi" panose="020E0802020502020306" pitchFamily="34" charset="0"/>
                  </a:rPr>
                  <a:t>Impedancia</a:t>
                </a:r>
              </a:p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FFC000">
                        <a:lumMod val="75000"/>
                      </a:srgbClr>
                    </a:solidFill>
                    <a:latin typeface="Berlin Sans FB Demi" panose="020E0802020502020306" pitchFamily="34" charset="0"/>
                  </a:rPr>
                  <a:t>alta</a:t>
                </a:r>
              </a:p>
            </p:txBody>
          </p:sp>
        </mc:Choice>
        <mc:Fallback xmlns="">
          <p:sp>
            <p:nvSpPr>
              <p:cNvPr id="85" name="Título 1">
                <a:extLst>
                  <a:ext uri="{FF2B5EF4-FFF2-40B4-BE49-F238E27FC236}">
                    <a16:creationId xmlns:a16="http://schemas.microsoft.com/office/drawing/2014/main" id="{A0F12F9D-ED56-4394-9956-082E2E57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16" y="1045467"/>
                <a:ext cx="1568555" cy="448766"/>
              </a:xfrm>
              <a:prstGeom prst="rect">
                <a:avLst/>
              </a:prstGeom>
              <a:blipFill>
                <a:blip r:embed="rId11"/>
                <a:stretch>
                  <a:fillRect t="-10959" b="-123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ítulo 1">
            <a:extLst>
              <a:ext uri="{FF2B5EF4-FFF2-40B4-BE49-F238E27FC236}">
                <a16:creationId xmlns:a16="http://schemas.microsoft.com/office/drawing/2014/main" id="{4FA25BBE-9D3E-4E96-B427-3EE860F04FDE}"/>
              </a:ext>
            </a:extLst>
          </p:cNvPr>
          <p:cNvSpPr txBox="1">
            <a:spLocks/>
          </p:cNvSpPr>
          <p:nvPr/>
        </p:nvSpPr>
        <p:spPr>
          <a:xfrm>
            <a:off x="1284300" y="3599109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3 transistores</a:t>
            </a:r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id="{A8CD71C1-89C1-4789-B3CF-8E82AFDDE7B0}"/>
              </a:ext>
            </a:extLst>
          </p:cNvPr>
          <p:cNvSpPr txBox="1">
            <a:spLocks/>
          </p:cNvSpPr>
          <p:nvPr/>
        </p:nvSpPr>
        <p:spPr>
          <a:xfrm>
            <a:off x="2564609" y="3608699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2 transistores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2 resistencias</a:t>
            </a:r>
          </a:p>
        </p:txBody>
      </p:sp>
      <p:sp>
        <p:nvSpPr>
          <p:cNvPr id="88" name="Título 1">
            <a:extLst>
              <a:ext uri="{FF2B5EF4-FFF2-40B4-BE49-F238E27FC236}">
                <a16:creationId xmlns:a16="http://schemas.microsoft.com/office/drawing/2014/main" id="{E5909827-F3A9-4E50-B314-47302C23260F}"/>
              </a:ext>
            </a:extLst>
          </p:cNvPr>
          <p:cNvSpPr txBox="1">
            <a:spLocks/>
          </p:cNvSpPr>
          <p:nvPr/>
        </p:nvSpPr>
        <p:spPr>
          <a:xfrm>
            <a:off x="3952310" y="3617990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lnSpc>
                <a:spcPct val="100000"/>
              </a:lnSpc>
              <a:buClrTx/>
            </a:pPr>
            <a:r>
              <a:rPr lang="es-AR" sz="1500" b="1" dirty="0">
                <a:solidFill>
                  <a:srgbClr val="FFC000">
                    <a:lumMod val="75000"/>
                  </a:srgbClr>
                </a:solidFill>
                <a:latin typeface="Berlin Sans FB Demi" panose="020E0802020502020306" pitchFamily="34" charset="0"/>
              </a:rPr>
              <a:t>2 transistores</a:t>
            </a:r>
          </a:p>
          <a:p>
            <a:pPr algn="ctr" defTabSz="685800">
              <a:lnSpc>
                <a:spcPct val="100000"/>
              </a:lnSpc>
              <a:buClrTx/>
            </a:pPr>
            <a:r>
              <a:rPr lang="es-AR" sz="1500" b="1" dirty="0">
                <a:solidFill>
                  <a:srgbClr val="FFC000">
                    <a:lumMod val="75000"/>
                  </a:srgbClr>
                </a:solidFill>
                <a:latin typeface="Berlin Sans FB Demi" panose="020E0802020502020306" pitchFamily="34" charset="0"/>
              </a:rPr>
              <a:t>1 resistencia</a:t>
            </a:r>
          </a:p>
        </p:txBody>
      </p:sp>
      <p:sp>
        <p:nvSpPr>
          <p:cNvPr id="89" name="Título 1">
            <a:extLst>
              <a:ext uri="{FF2B5EF4-FFF2-40B4-BE49-F238E27FC236}">
                <a16:creationId xmlns:a16="http://schemas.microsoft.com/office/drawing/2014/main" id="{B20FB1C2-CEFF-4CF3-84DB-D4B273040DAB}"/>
              </a:ext>
            </a:extLst>
          </p:cNvPr>
          <p:cNvSpPr txBox="1">
            <a:spLocks/>
          </p:cNvSpPr>
          <p:nvPr/>
        </p:nvSpPr>
        <p:spPr>
          <a:xfrm>
            <a:off x="5209705" y="481050"/>
            <a:ext cx="1190626" cy="33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rlin Sans FB Demi" panose="020E0802020502020306" pitchFamily="34" charset="0"/>
              </a:rPr>
              <a:t>PCS</a:t>
            </a:r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307350C0-984B-4AA8-83BE-30E6D69D6699}"/>
              </a:ext>
            </a:extLst>
          </p:cNvPr>
          <p:cNvSpPr txBox="1">
            <a:spLocks/>
          </p:cNvSpPr>
          <p:nvPr/>
        </p:nvSpPr>
        <p:spPr>
          <a:xfrm>
            <a:off x="5284530" y="1657872"/>
            <a:ext cx="1190626" cy="4487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Corriente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srgbClr val="0AAE1A"/>
                </a:solidFill>
                <a:latin typeface="Berlin Sans FB Demi" panose="020E0802020502020306" pitchFamily="34" charset="0"/>
              </a:rPr>
              <a:t>estabilizada*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0758A4A5-FE2E-472A-A769-35B41F1C7C81}"/>
              </a:ext>
            </a:extLst>
          </p:cNvPr>
          <p:cNvSpPr txBox="1">
            <a:spLocks/>
          </p:cNvSpPr>
          <p:nvPr/>
        </p:nvSpPr>
        <p:spPr>
          <a:xfrm>
            <a:off x="5272398" y="2282359"/>
            <a:ext cx="1146314" cy="5920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Sensible a diferencias de junturas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ítulo 1">
                <a:extLst>
                  <a:ext uri="{FF2B5EF4-FFF2-40B4-BE49-F238E27FC236}">
                    <a16:creationId xmlns:a16="http://schemas.microsoft.com/office/drawing/2014/main" id="{93414376-D555-4C65-A35D-629B81B3C4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969" y="2936454"/>
                <a:ext cx="1146314" cy="592054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685800">
                  <a:buClrTx/>
                </a:pPr>
                <a:r>
                  <a:rPr lang="es-AR" sz="1500" b="1" dirty="0">
                    <a:solidFill>
                      <a:srgbClr val="4472C4">
                        <a:lumMod val="60000"/>
                        <a:lumOff val="40000"/>
                      </a:srgbClr>
                    </a:solidFill>
                    <a:latin typeface="Berlin Sans FB Demi" panose="020E0802020502020306" pitchFamily="34" charset="0"/>
                  </a:rPr>
                  <a:t>Error  de copia con </a:t>
                </a:r>
                <a14:m>
                  <m:oMath xmlns:m="http://schemas.openxmlformats.org/officeDocument/2006/math">
                    <m:r>
                      <a:rPr lang="es-AR" sz="1500" b="1" i="1">
                        <a:solidFill>
                          <a:srgbClr val="4472C4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s-AR" sz="1500" b="1" dirty="0">
                  <a:solidFill>
                    <a:srgbClr val="4472C4">
                      <a:lumMod val="60000"/>
                      <a:lumOff val="40000"/>
                    </a:srgb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92" name="Título 1">
                <a:extLst>
                  <a:ext uri="{FF2B5EF4-FFF2-40B4-BE49-F238E27FC236}">
                    <a16:creationId xmlns:a16="http://schemas.microsoft.com/office/drawing/2014/main" id="{93414376-D555-4C65-A35D-629B81B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69" y="2936454"/>
                <a:ext cx="1146314" cy="592054"/>
              </a:xfrm>
              <a:prstGeom prst="rect">
                <a:avLst/>
              </a:prstGeom>
              <a:blipFill>
                <a:blip r:embed="rId12"/>
                <a:stretch>
                  <a:fillRect l="-2660" b="-51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ítulo 1">
            <a:extLst>
              <a:ext uri="{FF2B5EF4-FFF2-40B4-BE49-F238E27FC236}">
                <a16:creationId xmlns:a16="http://schemas.microsoft.com/office/drawing/2014/main" id="{2365D9AB-A119-4E28-9314-6DF25D1BC80F}"/>
              </a:ext>
            </a:extLst>
          </p:cNvPr>
          <p:cNvSpPr txBox="1">
            <a:spLocks/>
          </p:cNvSpPr>
          <p:nvPr/>
        </p:nvSpPr>
        <p:spPr>
          <a:xfrm>
            <a:off x="5100786" y="1045467"/>
            <a:ext cx="1568555" cy="44876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Impedancia</a:t>
            </a:r>
          </a:p>
          <a:p>
            <a:pPr algn="ctr" defTabSz="685800">
              <a:buClrTx/>
            </a:pPr>
            <a:r>
              <a:rPr lang="es-AR" sz="1500" b="1" dirty="0">
                <a:solidFill>
                  <a:srgbClr val="4472C4">
                    <a:lumMod val="60000"/>
                    <a:lumOff val="40000"/>
                  </a:srgbClr>
                </a:solidFill>
                <a:latin typeface="Berlin Sans FB Demi" panose="020E0802020502020306" pitchFamily="34" charset="0"/>
              </a:rPr>
              <a:t>media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FC15FF3-8FA2-41C8-939D-0EB621782EF0}"/>
              </a:ext>
            </a:extLst>
          </p:cNvPr>
          <p:cNvSpPr/>
          <p:nvPr/>
        </p:nvSpPr>
        <p:spPr>
          <a:xfrm>
            <a:off x="4021232" y="4512361"/>
            <a:ext cx="290120" cy="306950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7A653D8B-59CB-4823-B816-5CE0321E44C7}"/>
              </a:ext>
            </a:extLst>
          </p:cNvPr>
          <p:cNvSpPr/>
          <p:nvPr/>
        </p:nvSpPr>
        <p:spPr>
          <a:xfrm>
            <a:off x="4484282" y="4501032"/>
            <a:ext cx="290120" cy="306950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E85522F-C325-4099-A456-EF014BA943D9}"/>
              </a:ext>
            </a:extLst>
          </p:cNvPr>
          <p:cNvSpPr/>
          <p:nvPr/>
        </p:nvSpPr>
        <p:spPr>
          <a:xfrm>
            <a:off x="4949100" y="4508763"/>
            <a:ext cx="290120" cy="299219"/>
          </a:xfrm>
          <a:prstGeom prst="rect">
            <a:avLst/>
          </a:prstGeom>
          <a:solidFill>
            <a:srgbClr val="0AAE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4D362605-4D2E-4D9F-AA3D-A87E808A376A}"/>
              </a:ext>
            </a:extLst>
          </p:cNvPr>
          <p:cNvSpPr/>
          <p:nvPr/>
        </p:nvSpPr>
        <p:spPr>
          <a:xfrm>
            <a:off x="3558182" y="4501032"/>
            <a:ext cx="290120" cy="30695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2FFC9A6B-52F6-4914-9D55-6A24C5385080}"/>
              </a:ext>
            </a:extLst>
          </p:cNvPr>
          <p:cNvCxnSpPr>
            <a:cxnSpLocks/>
          </p:cNvCxnSpPr>
          <p:nvPr/>
        </p:nvCxnSpPr>
        <p:spPr>
          <a:xfrm>
            <a:off x="3916428" y="4397996"/>
            <a:ext cx="1715947" cy="0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Título 1">
            <a:extLst>
              <a:ext uri="{FF2B5EF4-FFF2-40B4-BE49-F238E27FC236}">
                <a16:creationId xmlns:a16="http://schemas.microsoft.com/office/drawing/2014/main" id="{14DE7AA9-0602-4CA6-A50E-ABAF7F86FEE8}"/>
              </a:ext>
            </a:extLst>
          </p:cNvPr>
          <p:cNvSpPr txBox="1">
            <a:spLocks/>
          </p:cNvSpPr>
          <p:nvPr/>
        </p:nvSpPr>
        <p:spPr>
          <a:xfrm>
            <a:off x="1520879" y="3889851"/>
            <a:ext cx="6216926" cy="675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buClrTx/>
            </a:pPr>
            <a:r>
              <a:rPr lang="es-AR" sz="1500" dirty="0">
                <a:solidFill>
                  <a:prstClr val="black"/>
                </a:solidFill>
                <a:latin typeface="Berlin Sans FB Demi" panose="020E0802020502020306" pitchFamily="34" charset="0"/>
              </a:rPr>
              <a:t>De menor a mayor sofisticación</a:t>
            </a:r>
          </a:p>
        </p:txBody>
      </p:sp>
      <p:sp>
        <p:nvSpPr>
          <p:cNvPr id="95" name="Título 1">
            <a:extLst>
              <a:ext uri="{FF2B5EF4-FFF2-40B4-BE49-F238E27FC236}">
                <a16:creationId xmlns:a16="http://schemas.microsoft.com/office/drawing/2014/main" id="{7909C211-A7B0-4B2F-9020-1890DD3A5454}"/>
              </a:ext>
            </a:extLst>
          </p:cNvPr>
          <p:cNvSpPr txBox="1">
            <a:spLocks/>
          </p:cNvSpPr>
          <p:nvPr/>
        </p:nvSpPr>
        <p:spPr>
          <a:xfrm>
            <a:off x="5295562" y="3617990"/>
            <a:ext cx="1280309" cy="4564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lnSpc>
                <a:spcPct val="100000"/>
              </a:lnSpc>
              <a:buClrTx/>
            </a:pPr>
            <a:r>
              <a:rPr lang="es-AR" sz="1500" b="1" dirty="0">
                <a:solidFill>
                  <a:srgbClr val="FFC000">
                    <a:lumMod val="75000"/>
                  </a:srgbClr>
                </a:solidFill>
                <a:latin typeface="Berlin Sans FB Demi" panose="020E0802020502020306" pitchFamily="34" charset="0"/>
              </a:rPr>
              <a:t>2 transistores</a:t>
            </a:r>
          </a:p>
          <a:p>
            <a:pPr algn="ctr" defTabSz="685800">
              <a:lnSpc>
                <a:spcPct val="100000"/>
              </a:lnSpc>
              <a:buClrTx/>
            </a:pPr>
            <a:r>
              <a:rPr lang="es-AR" sz="1500" b="1" dirty="0">
                <a:solidFill>
                  <a:srgbClr val="FFC000">
                    <a:lumMod val="75000"/>
                  </a:srgbClr>
                </a:solidFill>
                <a:latin typeface="Berlin Sans FB Demi" panose="020E0802020502020306" pitchFamily="34" charset="0"/>
              </a:rPr>
              <a:t>1 resistencia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6738FEAB-A05B-43EF-BABE-62A2821AC324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5D27C728-EACB-4D9D-9621-09A93C9F1A42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 dirty="0">
                <a:latin typeface="Bahnschrift Condensed" panose="020B0502040204020203" pitchFamily="34" charset="0"/>
              </a:rPr>
              <a:t>Tipos de fuentes de corriente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5C645B3-D0B6-4AD3-B561-EA155313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2D3D4E9-B2A3-4164-8A55-BB967AA3F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520" y="3008472"/>
            <a:ext cx="4745182" cy="1249516"/>
          </a:xfrm>
          <a:prstGeom prst="rect">
            <a:avLst/>
          </a:prstGeom>
        </p:spPr>
      </p:pic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2B2D5D2A-F4D9-4E97-8F0E-B69926696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858" y="1104358"/>
            <a:ext cx="2726135" cy="13923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AF8CA4-EE87-49B2-9B5D-F62CEE429B73}"/>
              </a:ext>
            </a:extLst>
          </p:cNvPr>
          <p:cNvSpPr txBox="1"/>
          <p:nvPr/>
        </p:nvSpPr>
        <p:spPr>
          <a:xfrm>
            <a:off x="4870440" y="1426195"/>
            <a:ext cx="414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Bahnschrift Condensed" panose="020B0502040204020203" pitchFamily="34" charset="0"/>
              </a:rPr>
              <a:t>En las </a:t>
            </a:r>
            <a:r>
              <a:rPr lang="es-AR" sz="2400" b="1" dirty="0">
                <a:latin typeface="Bahnschrift Condensed" panose="020B0502040204020203" pitchFamily="34" charset="0"/>
              </a:rPr>
              <a:t>fuentes simples</a:t>
            </a:r>
            <a:r>
              <a:rPr lang="es-AR" sz="2400" dirty="0">
                <a:latin typeface="Bahnschrift Condensed" panose="020B0502040204020203" pitchFamily="34" charset="0"/>
              </a:rPr>
              <a:t>, el valor de la corriente esta fijo por la polarización.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22311D-5D4A-4CF3-BFF8-AE557A8AC663}"/>
              </a:ext>
            </a:extLst>
          </p:cNvPr>
          <p:cNvSpPr txBox="1"/>
          <p:nvPr/>
        </p:nvSpPr>
        <p:spPr>
          <a:xfrm>
            <a:off x="4898114" y="2937903"/>
            <a:ext cx="41488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Bahnschrift Condensed" panose="020B0502040204020203" pitchFamily="34" charset="0"/>
              </a:rPr>
              <a:t>En las </a:t>
            </a:r>
            <a:r>
              <a:rPr lang="es-AR" sz="2400" b="1" dirty="0">
                <a:latin typeface="Bahnschrift Condensed" panose="020B0502040204020203" pitchFamily="34" charset="0"/>
              </a:rPr>
              <a:t>fuentes referenciales</a:t>
            </a:r>
            <a:r>
              <a:rPr lang="es-AR" sz="2400" dirty="0">
                <a:latin typeface="Bahnschrift Condensed" panose="020B0502040204020203" pitchFamily="34" charset="0"/>
              </a:rPr>
              <a:t>, el valor de corriente es función del valor de otra corriente denominada corriente de referencia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BFD872B-4458-4ED6-A75A-E3623AD55933}"/>
              </a:ext>
            </a:extLst>
          </p:cNvPr>
          <p:cNvSpPr txBox="1">
            <a:spLocks/>
          </p:cNvSpPr>
          <p:nvPr/>
        </p:nvSpPr>
        <p:spPr>
          <a:xfrm>
            <a:off x="3009790" y="4788413"/>
            <a:ext cx="3283743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Tipos de fuentes de corriente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70C1C3C-C09F-4D6D-A9C8-0DBB7A846376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07253582-5A06-4616-9E59-29ACA887CF6E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DDCF17F3-879C-4451-ACB0-AED5CEB7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3" y="2075287"/>
            <a:ext cx="2284369" cy="1765193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E52AABC-1A01-47CB-9242-A4F7A2A7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32" y="1598364"/>
            <a:ext cx="3144602" cy="2231653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F3DD0F27-4D08-4E1B-90EB-F801C7EF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1525499A-AADC-4719-A32C-857DE24F68BD}"/>
              </a:ext>
            </a:extLst>
          </p:cNvPr>
          <p:cNvSpPr txBox="1">
            <a:spLocks/>
          </p:cNvSpPr>
          <p:nvPr/>
        </p:nvSpPr>
        <p:spPr>
          <a:xfrm>
            <a:off x="2822904" y="4788413"/>
            <a:ext cx="3498192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Simples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03C3FF48-6C68-448E-95A1-FEB9D3A4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>
            <a:normAutofit/>
          </a:bodyPr>
          <a:lstStyle/>
          <a:p>
            <a:r>
              <a:rPr lang="es-AR" sz="2700" dirty="0">
                <a:latin typeface="Bahnschrift Condensed" panose="020B0502040204020203" pitchFamily="34" charset="0"/>
              </a:rPr>
              <a:t>TOPOLOGIAS – Fuentes Simples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CBE852-D367-4CAA-9175-196D4F65A5DE}"/>
              </a:ext>
            </a:extLst>
          </p:cNvPr>
          <p:cNvSpPr txBox="1"/>
          <p:nvPr/>
        </p:nvSpPr>
        <p:spPr>
          <a:xfrm>
            <a:off x="504899" y="4179490"/>
            <a:ext cx="339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latin typeface="Bahnschrift Condensed" panose="020B0502040204020203" pitchFamily="34" charset="0"/>
              </a:rPr>
              <a:t>“La fuente más simple que hay”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DB0FF35-DCF6-4FEF-9679-BEC9DC758D2E}"/>
              </a:ext>
            </a:extLst>
          </p:cNvPr>
          <p:cNvSpPr txBox="1"/>
          <p:nvPr/>
        </p:nvSpPr>
        <p:spPr>
          <a:xfrm>
            <a:off x="5159830" y="4179490"/>
            <a:ext cx="314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latin typeface="Bahnschrift Condensed" panose="020B0502040204020203" pitchFamily="34" charset="0"/>
              </a:rPr>
              <a:t>Fuente simple con transistor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36B18-DA45-4687-B5A8-995E83AF2C71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D8410398-9861-462E-BE2B-AB652180A929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142D7-D81E-45EA-81EE-B0578ADE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700" dirty="0">
                <a:latin typeface="Bahnschrift Condensed" panose="020B0502040204020203" pitchFamily="34" charset="0"/>
              </a:rPr>
              <a:t>TOPOLOGIAS – Fuentes Simples</a:t>
            </a:r>
          </a:p>
        </p:txBody>
      </p:sp>
      <p:pic>
        <p:nvPicPr>
          <p:cNvPr id="11" name="Imagen 10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13A7555-5CFF-4623-BAE3-79FBFF3F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72" y="935466"/>
            <a:ext cx="2654120" cy="3195507"/>
          </a:xfrm>
          <a:prstGeom prst="rect">
            <a:avLst/>
          </a:prstGeom>
        </p:spPr>
      </p:pic>
      <p:pic>
        <p:nvPicPr>
          <p:cNvPr id="13" name="Imagen 1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496A1F7-7FFC-4A4E-A7BD-41E6E000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44" y="935466"/>
            <a:ext cx="2651875" cy="3195507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018095D-CBA1-4A8D-A737-A95DAB8A0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A64A063-EEFF-414E-8279-4B1AA15526D9}"/>
              </a:ext>
            </a:extLst>
          </p:cNvPr>
          <p:cNvSpPr txBox="1"/>
          <p:nvPr/>
        </p:nvSpPr>
        <p:spPr>
          <a:xfrm>
            <a:off x="2779478" y="4300673"/>
            <a:ext cx="3585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latin typeface="Bahnschrift Condensed" panose="020B0502040204020203" pitchFamily="34" charset="0"/>
              </a:rPr>
              <a:t>Fuentes simples compensadas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EDECA81-88EB-4CBE-84CA-CF564B172010}"/>
              </a:ext>
            </a:extLst>
          </p:cNvPr>
          <p:cNvSpPr txBox="1">
            <a:spLocks/>
          </p:cNvSpPr>
          <p:nvPr/>
        </p:nvSpPr>
        <p:spPr>
          <a:xfrm>
            <a:off x="2822904" y="4788413"/>
            <a:ext cx="3498192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Simples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6EAEFA-8A92-43E3-9148-142A6CCC8EE2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3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42D7-D81E-45EA-81EE-B0578ADE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>
                <a:latin typeface="Bahnschrift Condensed" panose="020B0502040204020203" pitchFamily="34" charset="0"/>
              </a:rPr>
              <a:t>TOPOLOGIAS – Fuentes Simples</a:t>
            </a:r>
          </a:p>
        </p:txBody>
      </p:sp>
      <p:pic>
        <p:nvPicPr>
          <p:cNvPr id="15" name="Imagen 1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77CC993-14E1-4B8E-B3C7-9A1A4896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33" y="1153075"/>
            <a:ext cx="2085734" cy="28373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CCB1E1-6357-4116-9180-3DD2A96F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B52B2AD-4953-4091-9649-DA9E67D3243F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D5E5F5-2595-4B8A-B868-30289B0573BA}"/>
              </a:ext>
            </a:extLst>
          </p:cNvPr>
          <p:cNvSpPr txBox="1"/>
          <p:nvPr/>
        </p:nvSpPr>
        <p:spPr>
          <a:xfrm>
            <a:off x="3089672" y="4364156"/>
            <a:ext cx="296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latin typeface="Bahnschrift Condensed" panose="020B0502040204020203" pitchFamily="34" charset="0"/>
              </a:rPr>
              <a:t>Fuentes simples con JFET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B5A44D4-3213-436F-A5BC-3ECD6782CA2B}"/>
              </a:ext>
            </a:extLst>
          </p:cNvPr>
          <p:cNvSpPr txBox="1">
            <a:spLocks/>
          </p:cNvSpPr>
          <p:nvPr/>
        </p:nvSpPr>
        <p:spPr>
          <a:xfrm>
            <a:off x="2822904" y="4788413"/>
            <a:ext cx="3498192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TOPOLOGIAS – Fuentes Simples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6FAA4E-1A80-4CF4-B304-DB0FB533C72F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3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42D7-D81E-45EA-81EE-B0578ADE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>
                <a:latin typeface="Bahnschrift Condensed" panose="020B0502040204020203" pitchFamily="34" charset="0"/>
              </a:rPr>
              <a:t>TOPOLOGIAS – Fuentes Referenciales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0CCB1E1-6357-4116-9180-3DD2A96F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06BF8AC-DFA4-4961-9CCF-CDB6C89E05C5}"/>
              </a:ext>
            </a:extLst>
          </p:cNvPr>
          <p:cNvSpPr txBox="1">
            <a:spLocks/>
          </p:cNvSpPr>
          <p:nvPr/>
        </p:nvSpPr>
        <p:spPr>
          <a:xfrm>
            <a:off x="3110332" y="4788413"/>
            <a:ext cx="2923336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Fuentes Referenciales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52B2AD-4953-4091-9649-DA9E67D3243F}"/>
              </a:ext>
            </a:extLst>
          </p:cNvPr>
          <p:cNvSpPr/>
          <p:nvPr/>
        </p:nvSpPr>
        <p:spPr>
          <a:xfrm>
            <a:off x="6179344" y="3840480"/>
            <a:ext cx="2964656" cy="10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312C9F9-DCE8-4CFC-85A8-75736089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409" y="1946992"/>
            <a:ext cx="4745182" cy="12495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48F7403-BD6E-46C3-9719-BF95D8229A62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91B05-637B-4991-B5EE-BF0AFF71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Análisis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249C640-9A8F-42E8-87CC-43D0528DEE76}"/>
                  </a:ext>
                </a:extLst>
              </p:cNvPr>
              <p:cNvSpPr txBox="1"/>
              <p:nvPr/>
            </p:nvSpPr>
            <p:spPr>
              <a:xfrm>
                <a:off x="311700" y="1017800"/>
                <a:ext cx="4527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AR" sz="2400" b="1" dirty="0">
                    <a:latin typeface="Bahnschrift Condensed" panose="020B0502040204020203" pitchFamily="34" charset="0"/>
                  </a:rPr>
                  <a:t>1°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400" b="1" dirty="0">
                  <a:latin typeface="Bahnschrift Condensed" panose="020B0502040204020203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AR" sz="2400" b="1" dirty="0">
                  <a:latin typeface="Bahnschrift Condensed" panose="020B0502040204020203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AR" sz="2400" b="1" dirty="0">
                    <a:latin typeface="Bahnschrift Condensed" panose="020B0502040204020203" pitchFamily="34" charset="0"/>
                  </a:rPr>
                  <a:t>2°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400" b="1" dirty="0">
                  <a:latin typeface="Bahnschrift Condensed" panose="020B0502040204020203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AR" sz="2400" b="1" dirty="0">
                  <a:latin typeface="Bahnschrift Condensed" panose="020B0502040204020203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AR" sz="2400" b="1" dirty="0">
                    <a:latin typeface="Bahnschrift Condensed" panose="020B0502040204020203" pitchFamily="34" charset="0"/>
                  </a:rPr>
                  <a:t>3° APROXIMACIÓN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AR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→∞  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AR" sz="2400" b="1" dirty="0">
                  <a:latin typeface="Bahnschrif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249C640-9A8F-42E8-87CC-43D0528DE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017800"/>
                <a:ext cx="4527000" cy="1938992"/>
              </a:xfrm>
              <a:prstGeom prst="rect">
                <a:avLst/>
              </a:prstGeom>
              <a:blipFill>
                <a:blip r:embed="rId2"/>
                <a:stretch>
                  <a:fillRect l="-1750" t="-2830" b="-66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B8A72CD-C1CF-4286-85F6-48A1FF62DB04}"/>
              </a:ext>
            </a:extLst>
          </p:cNvPr>
          <p:cNvCxnSpPr>
            <a:cxnSpLocks/>
          </p:cNvCxnSpPr>
          <p:nvPr/>
        </p:nvCxnSpPr>
        <p:spPr>
          <a:xfrm flipV="1">
            <a:off x="3013048" y="2571750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A2C6252-EE06-4842-8EFC-26DD615B5DB2}"/>
              </a:ext>
            </a:extLst>
          </p:cNvPr>
          <p:cNvCxnSpPr>
            <a:cxnSpLocks/>
          </p:cNvCxnSpPr>
          <p:nvPr/>
        </p:nvCxnSpPr>
        <p:spPr>
          <a:xfrm flipV="1">
            <a:off x="4037178" y="2571750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C59464-6BBA-444E-9E7D-6F38205BF4AF}"/>
              </a:ext>
            </a:extLst>
          </p:cNvPr>
          <p:cNvCxnSpPr>
            <a:cxnSpLocks/>
          </p:cNvCxnSpPr>
          <p:nvPr/>
        </p:nvCxnSpPr>
        <p:spPr>
          <a:xfrm flipV="1">
            <a:off x="4037178" y="1817436"/>
            <a:ext cx="190500" cy="339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925902-4B0B-49C3-AE65-0338690C3218}"/>
              </a:ext>
            </a:extLst>
          </p:cNvPr>
          <p:cNvSpPr txBox="1"/>
          <p:nvPr/>
        </p:nvSpPr>
        <p:spPr>
          <a:xfrm>
            <a:off x="6944886" y="4847258"/>
            <a:ext cx="225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22.11 – </a:t>
            </a:r>
            <a:r>
              <a:rPr lang="es-AR" sz="18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Electrónica</a:t>
            </a:r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 </a:t>
            </a:r>
            <a:endParaRPr lang="es-AR" sz="1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6D719AD8-470D-4E2A-93F6-CBF6B035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992"/>
            <a:ext cx="720436" cy="3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55711B52-AADE-43AC-A651-E75CA51BA83B}"/>
              </a:ext>
            </a:extLst>
          </p:cNvPr>
          <p:cNvSpPr txBox="1">
            <a:spLocks/>
          </p:cNvSpPr>
          <p:nvPr/>
        </p:nvSpPr>
        <p:spPr>
          <a:xfrm>
            <a:off x="3110332" y="4788413"/>
            <a:ext cx="2923336" cy="3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AR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Fuentes Referenciales</a:t>
            </a:r>
          </a:p>
        </p:txBody>
      </p:sp>
    </p:spTree>
    <p:extLst>
      <p:ext uri="{BB962C8B-B14F-4D97-AF65-F5344CB8AC3E}">
        <p14:creationId xmlns:p14="http://schemas.microsoft.com/office/powerpoint/2010/main" val="52499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1826</Words>
  <Application>Microsoft Office PowerPoint</Application>
  <PresentationFormat>Presentación en pantalla (16:9)</PresentationFormat>
  <Paragraphs>392</Paragraphs>
  <Slides>39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Roboto</vt:lpstr>
      <vt:lpstr>Cambria Math</vt:lpstr>
      <vt:lpstr>Calibri</vt:lpstr>
      <vt:lpstr>Bahnschrift SemiBold</vt:lpstr>
      <vt:lpstr>Bahnschrift Condensed</vt:lpstr>
      <vt:lpstr>Arial</vt:lpstr>
      <vt:lpstr>Berlin Sans FB Demi</vt:lpstr>
      <vt:lpstr>Geometric</vt:lpstr>
      <vt:lpstr>Presentación de PowerPoint</vt:lpstr>
      <vt:lpstr>Motivación</vt:lpstr>
      <vt:lpstr>Características</vt:lpstr>
      <vt:lpstr>Tipos de fuentes de corriente</vt:lpstr>
      <vt:lpstr>TOPOLOGIAS – Fuentes Simples</vt:lpstr>
      <vt:lpstr>TOPOLOGIAS – Fuentes Simples</vt:lpstr>
      <vt:lpstr>TOPOLOGIAS – Fuentes Simples</vt:lpstr>
      <vt:lpstr>TOPOLOGIAS – Fuentes Referenciales</vt:lpstr>
      <vt:lpstr>Análisis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Francisco Daniel Ledesma</cp:lastModifiedBy>
  <cp:revision>26</cp:revision>
  <cp:lastPrinted>2021-10-04T04:44:11Z</cp:lastPrinted>
  <dcterms:modified xsi:type="dcterms:W3CDTF">2021-10-04T14:54:10Z</dcterms:modified>
</cp:coreProperties>
</file>