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d5712e5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5712e5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269c55f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269c55f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69c55f2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69c55f2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29d98f3d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29d98f3d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29d98f3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9d98f3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9d98f3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9d98f3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b322da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b322da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github.com/hyperledger-labs/eThaler/blob/master/token-templates/specifications/EThaler/latest/EThaler-spe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hyperledger/besu" TargetMode="External"/><Relationship Id="rId4" Type="http://schemas.openxmlformats.org/officeDocument/2006/relationships/hyperlink" Target="https://github.com/ethereum/EIPs/issues/1155"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8400"/>
            <a:ext cx="8520600" cy="18717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4800">
                <a:latin typeface="Courier New"/>
                <a:ea typeface="Courier New"/>
                <a:cs typeface="Courier New"/>
                <a:sym typeface="Courier New"/>
              </a:rPr>
              <a:t>Capital Markets Special Interest Group</a:t>
            </a:r>
            <a:endParaRPr sz="4800">
              <a:latin typeface="Courier New"/>
              <a:ea typeface="Courier New"/>
              <a:cs typeface="Courier New"/>
              <a:sym typeface="Courier New"/>
            </a:endParaRPr>
          </a:p>
          <a:p>
            <a:pPr indent="0" lvl="0" marL="0" rtl="0" algn="ctr">
              <a:spcBef>
                <a:spcPts val="0"/>
              </a:spcBef>
              <a:spcAft>
                <a:spcPts val="0"/>
              </a:spcAft>
              <a:buNone/>
            </a:pPr>
            <a:r>
              <a:t/>
            </a:r>
            <a:endParaRPr sz="2400">
              <a:solidFill>
                <a:srgbClr val="000000"/>
              </a:solidFill>
              <a:latin typeface="Courier New"/>
              <a:ea typeface="Courier New"/>
              <a:cs typeface="Courier New"/>
              <a:sym typeface="Courier New"/>
            </a:endParaRPr>
          </a:p>
        </p:txBody>
      </p:sp>
      <p:sp>
        <p:nvSpPr>
          <p:cNvPr id="55" name="Google Shape;55;p13"/>
          <p:cNvSpPr txBox="1"/>
          <p:nvPr>
            <p:ph idx="1" type="subTitle"/>
          </p:nvPr>
        </p:nvSpPr>
        <p:spPr>
          <a:xfrm>
            <a:off x="311700" y="3244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Vipin Bharathan</a:t>
            </a:r>
            <a:endParaRPr/>
          </a:p>
        </p:txBody>
      </p:sp>
      <p:pic>
        <p:nvPicPr>
          <p:cNvPr id="56" name="Google Shape;56;p13"/>
          <p:cNvPicPr preferRelativeResize="0"/>
          <p:nvPr/>
        </p:nvPicPr>
        <p:blipFill>
          <a:blip r:embed="rId3">
            <a:alphaModFix/>
          </a:blip>
          <a:stretch>
            <a:fillRect/>
          </a:stretch>
        </p:blipFill>
        <p:spPr>
          <a:xfrm>
            <a:off x="4291025" y="4308375"/>
            <a:ext cx="561975" cy="561975"/>
          </a:xfrm>
          <a:prstGeom prst="rect">
            <a:avLst/>
          </a:prstGeom>
          <a:noFill/>
          <a:ln>
            <a:noFill/>
          </a:ln>
        </p:spPr>
      </p:pic>
      <p:sp>
        <p:nvSpPr>
          <p:cNvPr id="57" name="Google Shape;57;p13"/>
          <p:cNvSpPr txBox="1"/>
          <p:nvPr>
            <p:ph type="ctrTitle"/>
          </p:nvPr>
        </p:nvSpPr>
        <p:spPr>
          <a:xfrm>
            <a:off x="381850" y="2370125"/>
            <a:ext cx="8520600" cy="6744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i="1" lang="en" sz="2400">
                <a:solidFill>
                  <a:srgbClr val="000000"/>
                </a:solidFill>
              </a:rPr>
              <a:t>eThaler Project</a:t>
            </a:r>
            <a:r>
              <a:rPr i="1" lang="en" sz="2400">
                <a:solidFill>
                  <a:srgbClr val="000000"/>
                </a:solidFill>
              </a:rPr>
              <a:t>-status 2020-04-03</a:t>
            </a:r>
            <a:endParaRPr i="1" sz="2400">
              <a:solidFill>
                <a:srgbClr val="000000"/>
              </a:solidFill>
            </a:endParaRPr>
          </a:p>
        </p:txBody>
      </p:sp>
      <p:sp>
        <p:nvSpPr>
          <p:cNvPr id="58" name="Google Shape;58;p13"/>
          <p:cNvSpPr txBox="1"/>
          <p:nvPr/>
        </p:nvSpPr>
        <p:spPr>
          <a:xfrm>
            <a:off x="3250700" y="4452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57738"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TTF-Artifact- Formula</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p:txBody>
      </p:sp>
      <p:pic>
        <p:nvPicPr>
          <p:cNvPr id="64" name="Google Shape;64;p14"/>
          <p:cNvPicPr preferRelativeResize="0"/>
          <p:nvPr/>
        </p:nvPicPr>
        <p:blipFill>
          <a:blip r:embed="rId3">
            <a:alphaModFix/>
          </a:blip>
          <a:stretch>
            <a:fillRect/>
          </a:stretch>
        </p:blipFill>
        <p:spPr>
          <a:xfrm>
            <a:off x="4137050" y="4568875"/>
            <a:ext cx="561975" cy="561975"/>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
        <p:nvSpPr>
          <p:cNvPr id="67" name="Google Shape;67;p14"/>
          <p:cNvSpPr txBox="1"/>
          <p:nvPr/>
        </p:nvSpPr>
        <p:spPr>
          <a:xfrm>
            <a:off x="848800" y="1185975"/>
            <a:ext cx="7658400" cy="3008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highlight>
                  <a:srgbClr val="FFFFFF"/>
                </a:highlight>
                <a:latin typeface="Courier New"/>
                <a:ea typeface="Courier New"/>
                <a:cs typeface="Courier New"/>
                <a:sym typeface="Courier New"/>
              </a:rPr>
              <a:t>Formula:</a:t>
            </a:r>
            <a:r>
              <a:rPr lang="en" sz="1200">
                <a:highlight>
                  <a:srgbClr val="FFFFFF"/>
                </a:highlight>
                <a:latin typeface="Courier New"/>
                <a:ea typeface="Courier New"/>
                <a:cs typeface="Courier New"/>
                <a:sym typeface="Courier New"/>
              </a:rPr>
              <a:t> "tF{d,t,p,c,SC}"</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highlight>
                  <a:srgbClr val="FFFFFF"/>
                </a:highlight>
                <a:latin typeface="Courier New"/>
                <a:ea typeface="Courier New"/>
                <a:cs typeface="Courier New"/>
                <a:sym typeface="Courier New"/>
              </a:rPr>
              <a:t>      </a:t>
            </a:r>
            <a:r>
              <a:rPr b="1" lang="en" sz="1200">
                <a:highlight>
                  <a:srgbClr val="FFFFFF"/>
                </a:highlight>
                <a:latin typeface="Courier New"/>
                <a:ea typeface="Courier New"/>
                <a:cs typeface="Courier New"/>
                <a:sym typeface="Courier New"/>
              </a:rPr>
              <a:t>Business Description:</a:t>
            </a:r>
            <a:r>
              <a:rPr lang="en" sz="1200">
                <a:highlight>
                  <a:srgbClr val="FFFFFF"/>
                </a:highlight>
                <a:latin typeface="Courier New"/>
                <a:ea typeface="Courier New"/>
                <a:cs typeface="Courier New"/>
                <a:sym typeface="Courier New"/>
              </a:rPr>
              <a:t> This is a Token with </a:t>
            </a:r>
            <a:r>
              <a:rPr b="1" lang="en" sz="1200">
                <a:highlight>
                  <a:srgbClr val="FFFFFF"/>
                </a:highlight>
                <a:latin typeface="Courier New"/>
                <a:ea typeface="Courier New"/>
                <a:cs typeface="Courier New"/>
                <a:sym typeface="Courier New"/>
              </a:rPr>
              <a:t>Variable Supply Fungible</a:t>
            </a:r>
            <a:r>
              <a:rPr lang="en" sz="1200">
                <a:highlight>
                  <a:srgbClr val="FFFFFF"/>
                </a:highlight>
                <a:latin typeface="Courier New"/>
                <a:ea typeface="Courier New"/>
                <a:cs typeface="Courier New"/>
                <a:sym typeface="Courier New"/>
              </a:rPr>
              <a:t> where an initial supply can set at creation and then supply can be added and removed from the total based on need.  It is </a:t>
            </a:r>
            <a:r>
              <a:rPr b="1" lang="en" sz="1200">
                <a:highlight>
                  <a:srgbClr val="FFFFFF"/>
                </a:highlight>
                <a:latin typeface="Courier New"/>
                <a:ea typeface="Courier New"/>
                <a:cs typeface="Courier New"/>
                <a:sym typeface="Courier New"/>
              </a:rPr>
              <a:t>fractional</a:t>
            </a:r>
            <a:r>
              <a:rPr lang="en" sz="1200">
                <a:highlight>
                  <a:srgbClr val="FFFFFF"/>
                </a:highlight>
                <a:latin typeface="Courier New"/>
                <a:ea typeface="Courier New"/>
                <a:cs typeface="Courier New"/>
                <a:sym typeface="Courier New"/>
              </a:rPr>
              <a:t>, by setting the </a:t>
            </a:r>
            <a:r>
              <a:rPr b="1" lang="en" sz="1200">
                <a:highlight>
                  <a:srgbClr val="FFFFFF"/>
                </a:highlight>
                <a:latin typeface="Courier New"/>
                <a:ea typeface="Courier New"/>
                <a:cs typeface="Courier New"/>
                <a:sym typeface="Courier New"/>
              </a:rPr>
              <a:t>Decimals</a:t>
            </a:r>
            <a:r>
              <a:rPr lang="en" sz="1200">
                <a:highlight>
                  <a:srgbClr val="FFFFFF"/>
                </a:highlight>
                <a:latin typeface="Courier New"/>
                <a:ea typeface="Courier New"/>
                <a:cs typeface="Courier New"/>
                <a:sym typeface="Courier New"/>
              </a:rPr>
              <a:t> property on the </a:t>
            </a:r>
            <a:r>
              <a:rPr b="1" lang="en" sz="1200">
                <a:highlight>
                  <a:srgbClr val="FFFFFF"/>
                </a:highlight>
                <a:latin typeface="Courier New"/>
                <a:ea typeface="Courier New"/>
                <a:cs typeface="Courier New"/>
                <a:sym typeface="Courier New"/>
              </a:rPr>
              <a:t>dividable</a:t>
            </a:r>
            <a:r>
              <a:rPr lang="en" sz="1200">
                <a:highlight>
                  <a:srgbClr val="FFFFFF"/>
                </a:highlight>
                <a:latin typeface="Courier New"/>
                <a:ea typeface="Courier New"/>
                <a:cs typeface="Courier New"/>
                <a:sym typeface="Courier New"/>
              </a:rPr>
              <a:t> behavior. A token instance can be </a:t>
            </a:r>
            <a:r>
              <a:rPr b="1" lang="en" sz="1200">
                <a:solidFill>
                  <a:schemeClr val="dk1"/>
                </a:solidFill>
                <a:highlight>
                  <a:srgbClr val="FFFFFF"/>
                </a:highlight>
                <a:latin typeface="Courier New"/>
                <a:ea typeface="Courier New"/>
                <a:cs typeface="Courier New"/>
                <a:sym typeface="Courier New"/>
              </a:rPr>
              <a:t>minted</a:t>
            </a:r>
            <a:r>
              <a:rPr lang="en" sz="1200">
                <a:highlight>
                  <a:srgbClr val="FFFFFF"/>
                </a:highlight>
                <a:latin typeface="Courier New"/>
                <a:ea typeface="Courier New"/>
                <a:cs typeface="Courier New"/>
                <a:sym typeface="Courier New"/>
              </a:rPr>
              <a:t> or </a:t>
            </a:r>
            <a:r>
              <a:rPr b="1" lang="en" sz="1200">
                <a:highlight>
                  <a:srgbClr val="FFFFFF"/>
                </a:highlight>
                <a:latin typeface="Courier New"/>
                <a:ea typeface="Courier New"/>
                <a:cs typeface="Courier New"/>
                <a:sym typeface="Courier New"/>
              </a:rPr>
              <a:t>burned</a:t>
            </a:r>
            <a:r>
              <a:rPr lang="en" sz="1200">
                <a:highlight>
                  <a:srgbClr val="FFFFFF"/>
                </a:highlight>
                <a:latin typeface="Courier New"/>
                <a:ea typeface="Courier New"/>
                <a:cs typeface="Courier New"/>
                <a:sym typeface="Courier New"/>
              </a:rPr>
              <a:t>. Before executing transfer, burn or mint operation check if they are within the </a:t>
            </a:r>
            <a:r>
              <a:rPr b="1" lang="en" sz="1200">
                <a:highlight>
                  <a:srgbClr val="FFFFFF"/>
                </a:highlight>
                <a:latin typeface="Courier New"/>
                <a:ea typeface="Courier New"/>
                <a:cs typeface="Courier New"/>
                <a:sym typeface="Courier New"/>
              </a:rPr>
              <a:t>compliance</a:t>
            </a:r>
            <a:r>
              <a:rPr lang="en" sz="1200">
                <a:highlight>
                  <a:srgbClr val="FFFFFF"/>
                </a:highlight>
                <a:latin typeface="Courier New"/>
                <a:ea typeface="Courier New"/>
                <a:cs typeface="Courier New"/>
                <a:sym typeface="Courier New"/>
              </a:rPr>
              <a:t> regulations. </a:t>
            </a:r>
            <a:r>
              <a:rPr b="1" lang="en" sz="1200">
                <a:highlight>
                  <a:srgbClr val="FFFFFF"/>
                </a:highlight>
                <a:latin typeface="Courier New"/>
                <a:ea typeface="Courier New"/>
                <a:cs typeface="Courier New"/>
                <a:sym typeface="Courier New"/>
              </a:rPr>
              <a:t>Pausable</a:t>
            </a:r>
            <a:r>
              <a:rPr lang="en" sz="1200">
                <a:highlight>
                  <a:srgbClr val="FFFFFF"/>
                </a:highlight>
                <a:latin typeface="Courier New"/>
                <a:ea typeface="Courier New"/>
                <a:cs typeface="Courier New"/>
                <a:sym typeface="Courier New"/>
              </a:rPr>
              <a:t> for possible freezing of movement and all other operations because of discovered bugs or upgrade.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a:t>
            </a:r>
            <a:r>
              <a:rPr b="1" lang="en" sz="1200">
                <a:highlight>
                  <a:srgbClr val="FFFFFF"/>
                </a:highlight>
                <a:latin typeface="Courier New"/>
                <a:ea typeface="Courier New"/>
                <a:cs typeface="Courier New"/>
                <a:sym typeface="Courier New"/>
              </a:rPr>
              <a:t>Business Example:</a:t>
            </a:r>
            <a:r>
              <a:rPr lang="en" sz="1200">
                <a:highlight>
                  <a:srgbClr val="FFFFFF"/>
                </a:highlight>
                <a:latin typeface="Courier New"/>
                <a:ea typeface="Courier New"/>
                <a:cs typeface="Courier New"/>
                <a:sym typeface="Courier New"/>
              </a:rPr>
              <a:t> Enables the issuance of regulated electronic money by the central bank (mintable and burnable only by Central bank) and its practical usage in real financial applications.</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157738"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eThaler</a:t>
            </a:r>
            <a:r>
              <a:rPr b="1" lang="en">
                <a:solidFill>
                  <a:srgbClr val="000000"/>
                </a:solidFill>
                <a:latin typeface="Courier New"/>
                <a:ea typeface="Courier New"/>
                <a:cs typeface="Courier New"/>
                <a:sym typeface="Courier New"/>
              </a:rPr>
              <a:t>-Artifact-Formula: details </a:t>
            </a:r>
            <a:endParaRPr b="1">
              <a:solidFill>
                <a:srgbClr val="000000"/>
              </a:solidFill>
              <a:latin typeface="Courier New"/>
              <a:ea typeface="Courier New"/>
              <a:cs typeface="Courier New"/>
              <a:sym typeface="Courier New"/>
            </a:endParaRPr>
          </a:p>
        </p:txBody>
      </p:sp>
      <p:pic>
        <p:nvPicPr>
          <p:cNvPr id="73" name="Google Shape;73;p15"/>
          <p:cNvPicPr preferRelativeResize="0"/>
          <p:nvPr/>
        </p:nvPicPr>
        <p:blipFill>
          <a:blip r:embed="rId3">
            <a:alphaModFix/>
          </a:blip>
          <a:stretch>
            <a:fillRect/>
          </a:stretch>
        </p:blipFill>
        <p:spPr>
          <a:xfrm>
            <a:off x="4137050" y="4568875"/>
            <a:ext cx="561975" cy="561975"/>
          </a:xfrm>
          <a:prstGeom prst="rect">
            <a:avLst/>
          </a:prstGeom>
          <a:noFill/>
          <a:ln>
            <a:noFill/>
          </a:ln>
        </p:spPr>
      </p:pic>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
        <p:nvSpPr>
          <p:cNvPr id="76" name="Google Shape;76;p15"/>
          <p:cNvSpPr txBox="1"/>
          <p:nvPr/>
        </p:nvSpPr>
        <p:spPr>
          <a:xfrm>
            <a:off x="2512500" y="1160575"/>
            <a:ext cx="2990700" cy="3008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tF - Fungible token</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d</a:t>
            </a:r>
            <a:r>
              <a:rPr lang="en" sz="1200">
                <a:highlight>
                  <a:srgbClr val="FFFFFF"/>
                </a:highlight>
                <a:latin typeface="Courier New"/>
                <a:ea typeface="Courier New"/>
                <a:cs typeface="Courier New"/>
                <a:sym typeface="Courier New"/>
              </a:rPr>
              <a:t> - Divisible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t - Transferable</a:t>
            </a:r>
            <a:br>
              <a:rPr lang="en" sz="1200">
                <a:highlight>
                  <a:srgbClr val="FFFFFF"/>
                </a:highlight>
                <a:latin typeface="Courier New"/>
                <a:ea typeface="Courier New"/>
                <a:cs typeface="Courier New"/>
                <a:sym typeface="Courier New"/>
              </a:rPr>
            </a:br>
            <a:r>
              <a:rPr lang="en" sz="1200">
                <a:highlight>
                  <a:srgbClr val="FFFFFF"/>
                </a:highlight>
                <a:latin typeface="Courier New"/>
                <a:ea typeface="Courier New"/>
                <a:cs typeface="Courier New"/>
                <a:sym typeface="Courier New"/>
              </a:rPr>
              <a:t>c - Compliant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p - Pausable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SC (m, b)</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m - Mintable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b - Burnable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R - Roles</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157738"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eThaler-Status</a:t>
            </a:r>
            <a:endParaRPr b="1">
              <a:solidFill>
                <a:srgbClr val="000000"/>
              </a:solidFill>
              <a:latin typeface="Courier New"/>
              <a:ea typeface="Courier New"/>
              <a:cs typeface="Courier New"/>
              <a:sym typeface="Courier New"/>
            </a:endParaRPr>
          </a:p>
        </p:txBody>
      </p:sp>
      <p:pic>
        <p:nvPicPr>
          <p:cNvPr id="82" name="Google Shape;82;p16"/>
          <p:cNvPicPr preferRelativeResize="0"/>
          <p:nvPr/>
        </p:nvPicPr>
        <p:blipFill>
          <a:blip r:embed="rId3">
            <a:alphaModFix/>
          </a:blip>
          <a:stretch>
            <a:fillRect/>
          </a:stretch>
        </p:blipFill>
        <p:spPr>
          <a:xfrm>
            <a:off x="4137050" y="4568875"/>
            <a:ext cx="561975" cy="561975"/>
          </a:xfrm>
          <a:prstGeom prst="rect">
            <a:avLst/>
          </a:prstGeom>
          <a:noFill/>
          <a:ln>
            <a:noFill/>
          </a:ln>
        </p:spPr>
      </p:pic>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
        <p:nvSpPr>
          <p:cNvPr id="85" name="Google Shape;85;p16"/>
          <p:cNvSpPr txBox="1"/>
          <p:nvPr/>
        </p:nvSpPr>
        <p:spPr>
          <a:xfrm>
            <a:off x="931325" y="1017725"/>
            <a:ext cx="7455000" cy="33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Report on eThaler status.</a:t>
            </a:r>
            <a:endParaRPr b="1" sz="12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Artifacts (specification (pdf file), definition and formula) created (as reported earlier)</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We (Mani, Jagdish and I) went over the Besu (1.4.1) implementation, minting, and transfer (the basic functions). It is running in a 4 node IBFT cluster. Has been up for 1 week. We setup the Fed and two dealers and saw the mint and transfer functions worked properly. This also implemented ERC 1155. Mani and Jagdish did all the implementation using truffle. We will share the code after it is stable and completing some some of the next tasks. We will also do a demo on one of our calls.</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Next steps: Vipin will look at the token behaviors (like mint and transfer) and see how we can use publicly (openzeppelin) available code to implement other behaviors (like compliant etc.) We may use Besu Orion for some of that.</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Java functions for key management will be added along with a web3j java based cli (Mani and or Jagdish).</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We will want to construct a front-end, possibly in react or angular that integrates all the functionality and makes it available through a user friendly front end.</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lang="en" sz="1200">
                <a:solidFill>
                  <a:schemeClr val="dk1"/>
                </a:solidFill>
                <a:latin typeface="Calibri"/>
                <a:ea typeface="Calibri"/>
                <a:cs typeface="Calibri"/>
                <a:sym typeface="Calibri"/>
              </a:rPr>
              <a:t>I will post up some of these updates on github.</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157738"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eThaler-</a:t>
            </a:r>
            <a:r>
              <a:rPr b="1" lang="en">
                <a:solidFill>
                  <a:srgbClr val="000000"/>
                </a:solidFill>
                <a:latin typeface="Courier New"/>
                <a:ea typeface="Courier New"/>
                <a:cs typeface="Courier New"/>
                <a:sym typeface="Courier New"/>
              </a:rPr>
              <a:t>Artifact-Specification </a:t>
            </a:r>
            <a:endParaRPr b="1">
              <a:solidFill>
                <a:srgbClr val="000000"/>
              </a:solidFill>
              <a:latin typeface="Courier New"/>
              <a:ea typeface="Courier New"/>
              <a:cs typeface="Courier New"/>
              <a:sym typeface="Courier New"/>
            </a:endParaRPr>
          </a:p>
        </p:txBody>
      </p:sp>
      <p:pic>
        <p:nvPicPr>
          <p:cNvPr id="91" name="Google Shape;91;p17"/>
          <p:cNvPicPr preferRelativeResize="0"/>
          <p:nvPr/>
        </p:nvPicPr>
        <p:blipFill>
          <a:blip r:embed="rId3">
            <a:alphaModFix/>
          </a:blip>
          <a:stretch>
            <a:fillRect/>
          </a:stretch>
        </p:blipFill>
        <p:spPr>
          <a:xfrm>
            <a:off x="4137050" y="4568875"/>
            <a:ext cx="561975" cy="561975"/>
          </a:xfrm>
          <a:prstGeom prst="rect">
            <a:avLst/>
          </a:prstGeom>
          <a:noFill/>
          <a:ln>
            <a:noFill/>
          </a:ln>
        </p:spPr>
      </p:pic>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
        <p:nvSpPr>
          <p:cNvPr id="94" name="Google Shape;94;p17"/>
          <p:cNvSpPr txBox="1"/>
          <p:nvPr/>
        </p:nvSpPr>
        <p:spPr>
          <a:xfrm>
            <a:off x="652350" y="1212313"/>
            <a:ext cx="7658400" cy="3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4"/>
              </a:rPr>
              <a:t>https://github.com/hyperledger-labs/eThaler/blob/master/token-templates/specifications/EThaler/latest/EThaler-spec.pdf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Divisible: GetDeimals()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Transferable: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Compliant: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157738"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eThaler</a:t>
            </a:r>
            <a:r>
              <a:rPr b="1" lang="en">
                <a:solidFill>
                  <a:srgbClr val="000000"/>
                </a:solidFill>
                <a:latin typeface="Courier New"/>
                <a:ea typeface="Courier New"/>
                <a:cs typeface="Courier New"/>
                <a:sym typeface="Courier New"/>
              </a:rPr>
              <a:t>-Next steps </a:t>
            </a:r>
            <a:endParaRPr b="1">
              <a:solidFill>
                <a:srgbClr val="000000"/>
              </a:solidFill>
              <a:latin typeface="Courier New"/>
              <a:ea typeface="Courier New"/>
              <a:cs typeface="Courier New"/>
              <a:sym typeface="Courier New"/>
            </a:endParaRPr>
          </a:p>
        </p:txBody>
      </p:sp>
      <p:pic>
        <p:nvPicPr>
          <p:cNvPr id="100" name="Google Shape;100;p18"/>
          <p:cNvPicPr preferRelativeResize="0"/>
          <p:nvPr/>
        </p:nvPicPr>
        <p:blipFill>
          <a:blip r:embed="rId3">
            <a:alphaModFix/>
          </a:blip>
          <a:stretch>
            <a:fillRect/>
          </a:stretch>
        </p:blipFill>
        <p:spPr>
          <a:xfrm>
            <a:off x="4137050" y="4568875"/>
            <a:ext cx="561975" cy="561975"/>
          </a:xfrm>
          <a:prstGeom prst="rect">
            <a:avLst/>
          </a:prstGeom>
          <a:noFill/>
          <a:ln>
            <a:noFill/>
          </a:ln>
        </p:spPr>
      </p:pic>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
        <p:nvSpPr>
          <p:cNvPr id="103" name="Google Shape;103;p18"/>
          <p:cNvSpPr txBox="1"/>
          <p:nvPr/>
        </p:nvSpPr>
        <p:spPr>
          <a:xfrm>
            <a:off x="965250" y="1655875"/>
            <a:ext cx="7213500" cy="2611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Detail the interface as seen in the specification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Clarify the messaging</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Update the solidity interface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Build a java based interface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UI based on React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Interface to swift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Roles based on wallet</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Ref</a:t>
            </a:r>
            <a:endParaRPr b="1">
              <a:solidFill>
                <a:srgbClr val="000000"/>
              </a:solidFill>
              <a:latin typeface="Courier New"/>
              <a:ea typeface="Courier New"/>
              <a:cs typeface="Courier New"/>
              <a:sym typeface="Courier New"/>
            </a:endParaRPr>
          </a:p>
        </p:txBody>
      </p:sp>
      <p:sp>
        <p:nvSpPr>
          <p:cNvPr id="109" name="Google Shape;109;p19"/>
          <p:cNvSpPr txBox="1"/>
          <p:nvPr>
            <p:ph idx="1" type="body"/>
          </p:nvPr>
        </p:nvSpPr>
        <p:spPr>
          <a:xfrm>
            <a:off x="570388" y="1269350"/>
            <a:ext cx="7695300" cy="29313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Courier New"/>
              <a:buAutoNum type="arabicPeriod"/>
            </a:pPr>
            <a:r>
              <a:rPr lang="en" u="sng">
                <a:solidFill>
                  <a:schemeClr val="hlink"/>
                </a:solidFill>
                <a:latin typeface="Courier New"/>
                <a:ea typeface="Courier New"/>
                <a:cs typeface="Courier New"/>
                <a:sym typeface="Courier New"/>
                <a:hlinkClick r:id="rId3"/>
              </a:rPr>
              <a:t>Besu Github</a:t>
            </a:r>
            <a:endParaRPr>
              <a:solidFill>
                <a:srgbClr val="000000"/>
              </a:solidFill>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AutoNum type="arabicPeriod"/>
            </a:pPr>
            <a:r>
              <a:rPr lang="en">
                <a:solidFill>
                  <a:srgbClr val="000000"/>
                </a:solidFill>
                <a:latin typeface="Courier New"/>
                <a:ea typeface="Courier New"/>
                <a:cs typeface="Courier New"/>
                <a:sym typeface="Courier New"/>
              </a:rPr>
              <a:t>TTF public github</a:t>
            </a:r>
            <a:endParaRPr>
              <a:solidFill>
                <a:srgbClr val="000000"/>
              </a:solidFill>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AutoNum type="arabicPeriod"/>
            </a:pPr>
            <a:r>
              <a:rPr lang="en" u="sng">
                <a:solidFill>
                  <a:schemeClr val="hlink"/>
                </a:solidFill>
                <a:latin typeface="Courier New"/>
                <a:ea typeface="Courier New"/>
                <a:cs typeface="Courier New"/>
                <a:sym typeface="Courier New"/>
                <a:hlinkClick r:id="rId4"/>
              </a:rPr>
              <a:t>BIP 1155</a:t>
            </a:r>
            <a:endParaRPr>
              <a:solidFill>
                <a:srgbClr val="000000"/>
              </a:solidFill>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AutoNum type="arabicPeriod"/>
            </a:pPr>
            <a:r>
              <a:rPr lang="en">
                <a:solidFill>
                  <a:srgbClr val="000000"/>
                </a:solidFill>
                <a:latin typeface="Courier New"/>
                <a:ea typeface="Courier New"/>
                <a:cs typeface="Courier New"/>
                <a:sym typeface="Courier New"/>
              </a:rPr>
              <a:t>BIP 20</a:t>
            </a:r>
            <a:endParaRPr sz="1100" u="sng">
              <a:solidFill>
                <a:schemeClr val="hlink"/>
              </a:solidFill>
            </a:endParaRPr>
          </a:p>
          <a:p>
            <a:pPr indent="0" lvl="0" marL="457200" rtl="0" algn="l">
              <a:lnSpc>
                <a:spcPct val="13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30000"/>
              </a:lnSpc>
              <a:spcBef>
                <a:spcPts val="0"/>
              </a:spcBef>
              <a:spcAft>
                <a:spcPts val="0"/>
              </a:spcAft>
              <a:buNone/>
            </a:pPr>
            <a:r>
              <a:t/>
            </a:r>
            <a:endParaRPr>
              <a:solidFill>
                <a:srgbClr val="000000"/>
              </a:solidFill>
            </a:endParaRPr>
          </a:p>
        </p:txBody>
      </p:sp>
      <p:pic>
        <p:nvPicPr>
          <p:cNvPr id="110" name="Google Shape;110;p19"/>
          <p:cNvPicPr preferRelativeResize="0"/>
          <p:nvPr/>
        </p:nvPicPr>
        <p:blipFill>
          <a:blip r:embed="rId5">
            <a:alphaModFix/>
          </a:blip>
          <a:stretch>
            <a:fillRect/>
          </a:stretch>
        </p:blipFill>
        <p:spPr>
          <a:xfrm>
            <a:off x="4137050" y="4568875"/>
            <a:ext cx="561975" cy="561975"/>
          </a:xfrm>
          <a:prstGeom prst="rect">
            <a:avLst/>
          </a:prstGeom>
          <a:noFill/>
          <a:ln>
            <a:noFill/>
          </a:ln>
        </p:spPr>
      </p:pic>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nvSpPr>
        <p:spPr>
          <a:xfrm>
            <a:off x="3198650" y="4663225"/>
            <a:ext cx="93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 2020</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