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d5712e5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d5712e5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381e41d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381e41d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3510a7ae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3510a7ae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3510a7ae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3510a7a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fda93c7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fda93c7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269c55f2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269c55f2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269c55f20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269c55f20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29d98f3d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29d98f3d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29d98f3d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29d98f3d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29d98f3d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29d98f3d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6b322da5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6b322da5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381e41d1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381e41d1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381e41d1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381e41d1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hyperlink" Target="https://github.com/OpenZeppelin/openzeppelin-contracts/blob/master/contracts/token/ERC721/ERC721Pausable.sol" TargetMode="External"/><Relationship Id="rId5" Type="http://schemas.openxmlformats.org/officeDocument/2006/relationships/hyperlink" Target="https://github.com/OpenZeppelin/openzeppelin-contracts/blob/master/contracts/token/ERC20/ERC20Pausable.so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hyperledger-labs/eThaler/blob/master/token-templates/specifications/EThaler/latest/EThaler-spec.pdf" TargetMode="External"/><Relationship Id="rId4" Type="http://schemas.openxmlformats.org/officeDocument/2006/relationships/hyperlink" Target="https://github.com/hyperledger-labs/eThaler/blob/master/token-templates/specifications/EThaler/latest/EThaler-spec.pdf" TargetMode="External"/><Relationship Id="rId5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hyperledger/besu" TargetMode="External"/><Relationship Id="rId4" Type="http://schemas.openxmlformats.org/officeDocument/2006/relationships/hyperlink" Target="https://github.com/ethereum/EIPs/issues/1155" TargetMode="External"/><Relationship Id="rId5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98400"/>
            <a:ext cx="8520600" cy="1871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ourier New"/>
                <a:ea typeface="Courier New"/>
                <a:cs typeface="Courier New"/>
                <a:sym typeface="Courier New"/>
              </a:rPr>
              <a:t>Capital Markets Special Interest Group</a:t>
            </a:r>
            <a:endParaRPr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44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Vipin Bharathan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025" y="4308375"/>
            <a:ext cx="5619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type="ctrTitle"/>
          </p:nvPr>
        </p:nvSpPr>
        <p:spPr>
          <a:xfrm>
            <a:off x="381850" y="2370125"/>
            <a:ext cx="8520600" cy="674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000000"/>
                </a:solidFill>
              </a:rPr>
              <a:t>eThaler Project</a:t>
            </a:r>
            <a:r>
              <a:rPr i="1" lang="en" sz="2400">
                <a:solidFill>
                  <a:srgbClr val="000000"/>
                </a:solidFill>
              </a:rPr>
              <a:t>-status 2020-04-22</a:t>
            </a:r>
            <a:endParaRPr i="1" sz="2400">
              <a:solidFill>
                <a:srgbClr val="000000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250700" y="4452225"/>
            <a:ext cx="938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©㊢ 2020</a:t>
            </a: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157738" y="445025"/>
            <a:ext cx="8520600" cy="57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Transferable 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050" y="4568875"/>
            <a:ext cx="5619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3198650" y="4663225"/>
            <a:ext cx="938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©㊢ 2020</a:t>
            </a:r>
            <a:endParaRPr sz="1300"/>
          </a:p>
        </p:txBody>
      </p:sp>
      <p:sp>
        <p:nvSpPr>
          <p:cNvPr id="139" name="Google Shape;139;p22"/>
          <p:cNvSpPr txBox="1"/>
          <p:nvPr/>
        </p:nvSpPr>
        <p:spPr>
          <a:xfrm>
            <a:off x="652350" y="1212325"/>
            <a:ext cx="7658400" cy="27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Transferable: </a:t>
            </a:r>
            <a:r>
              <a:rPr lang="en">
                <a:solidFill>
                  <a:srgbClr val="6AA84F"/>
                </a:solidFill>
              </a:rPr>
              <a:t>transfer(To, Quantity,</a:t>
            </a:r>
            <a:r>
              <a:rPr lang="en">
                <a:solidFill>
                  <a:srgbClr val="3D85C6"/>
                </a:solidFill>
              </a:rPr>
              <a:t> TokenID</a:t>
            </a:r>
            <a:r>
              <a:rPr lang="en">
                <a:solidFill>
                  <a:srgbClr val="6AA84F"/>
                </a:solidFill>
              </a:rPr>
              <a:t>)</a:t>
            </a:r>
            <a:r>
              <a:rPr lang="en">
                <a:solidFill>
                  <a:srgbClr val="FF0000"/>
                </a:solidFill>
              </a:rPr>
              <a:t> transferFrom(From, To, Quantity)</a:t>
            </a:r>
            <a:r>
              <a:rPr lang="en">
                <a:solidFill>
                  <a:schemeClr val="dk1"/>
                </a:solidFill>
              </a:rPr>
              <a:t> underlying safeTransferFrom in ERC1155 is called for transferFrom(): Do not see why this is needed? Unless there is a need for seizure or forced transfer.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Interaction with Roles</a:t>
            </a:r>
            <a:r>
              <a:rPr lang="en">
                <a:solidFill>
                  <a:srgbClr val="6AA84F"/>
                </a:solidFill>
              </a:rPr>
              <a:t> checktransferAllowed </a:t>
            </a:r>
            <a:r>
              <a:rPr lang="en">
                <a:solidFill>
                  <a:schemeClr val="dk1"/>
                </a:solidFill>
              </a:rPr>
              <a:t>inside both these functions uses the RegistrationFunction to implement this.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157738" y="445025"/>
            <a:ext cx="8520600" cy="57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Pausable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050" y="4568875"/>
            <a:ext cx="5619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3"/>
          <p:cNvSpPr txBox="1"/>
          <p:nvPr/>
        </p:nvSpPr>
        <p:spPr>
          <a:xfrm>
            <a:off x="3198650" y="4663225"/>
            <a:ext cx="938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©㊢ 2020</a:t>
            </a:r>
            <a:endParaRPr sz="1300"/>
          </a:p>
        </p:txBody>
      </p:sp>
      <p:sp>
        <p:nvSpPr>
          <p:cNvPr id="148" name="Google Shape;148;p23"/>
          <p:cNvSpPr txBox="1"/>
          <p:nvPr/>
        </p:nvSpPr>
        <p:spPr>
          <a:xfrm>
            <a:off x="652350" y="1212325"/>
            <a:ext cx="7658400" cy="3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Pausable: </a:t>
            </a:r>
            <a:r>
              <a:rPr lang="en">
                <a:solidFill>
                  <a:srgbClr val="6AA84F"/>
                </a:solidFill>
              </a:rPr>
              <a:t>pause(</a:t>
            </a:r>
            <a:r>
              <a:rPr lang="en">
                <a:solidFill>
                  <a:srgbClr val="45818E"/>
                </a:solidFill>
              </a:rPr>
              <a:t>tokenID</a:t>
            </a:r>
            <a:r>
              <a:rPr lang="en">
                <a:solidFill>
                  <a:srgbClr val="6AA84F"/>
                </a:solidFill>
              </a:rPr>
              <a:t>),  resume(</a:t>
            </a:r>
            <a:r>
              <a:rPr lang="en">
                <a:solidFill>
                  <a:srgbClr val="3C78D8"/>
                </a:solidFill>
              </a:rPr>
              <a:t>tokenID</a:t>
            </a:r>
            <a:r>
              <a:rPr lang="en">
                <a:solidFill>
                  <a:srgbClr val="6AA84F"/>
                </a:solidFill>
              </a:rPr>
              <a:t>) </a:t>
            </a:r>
            <a:r>
              <a:rPr lang="en">
                <a:solidFill>
                  <a:schemeClr val="dk1"/>
                </a:solidFill>
              </a:rPr>
              <a:t>- implement paused() a boolean function. Not implemented in ERC1155 properly (it pauses all tokens)- maybe a new interface function pauseAll is needed.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Interaction with Roles, Compliance, mint, transfer and burn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Roles: can only be called by authorities (owner, Fed, regulator)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Compliance (checkTransferAllowed should return false all the time when Pause is called, also mint and burn should also return false).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https://github.com/OpenZeppelin/openzeppelin-contracts/blob/master/contracts/token/ERC721/ERC721Pausable.sol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https://github.com/OpenZeppelin/openzeppelin-contracts/blob/master/contracts/token/ERC20/ERC20Pausable.sol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157738" y="445025"/>
            <a:ext cx="8520600" cy="57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Mint &amp; Burn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050" y="4568875"/>
            <a:ext cx="5619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4"/>
          <p:cNvSpPr txBox="1"/>
          <p:nvPr/>
        </p:nvSpPr>
        <p:spPr>
          <a:xfrm>
            <a:off x="3198650" y="4663225"/>
            <a:ext cx="938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©㊢ 2020</a:t>
            </a:r>
            <a:endParaRPr sz="1300"/>
          </a:p>
        </p:txBody>
      </p:sp>
      <p:sp>
        <p:nvSpPr>
          <p:cNvPr id="157" name="Google Shape;157;p24"/>
          <p:cNvSpPr txBox="1"/>
          <p:nvPr/>
        </p:nvSpPr>
        <p:spPr>
          <a:xfrm>
            <a:off x="652350" y="1212325"/>
            <a:ext cx="7658400" cy="29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Mint: </a:t>
            </a:r>
            <a:r>
              <a:rPr lang="en">
                <a:solidFill>
                  <a:srgbClr val="6AA84F"/>
                </a:solidFill>
              </a:rPr>
              <a:t>mint(Quantity, </a:t>
            </a:r>
            <a:r>
              <a:rPr lang="en">
                <a:solidFill>
                  <a:srgbClr val="3C78D8"/>
                </a:solidFill>
              </a:rPr>
              <a:t>tokenID</a:t>
            </a:r>
            <a:r>
              <a:rPr lang="en">
                <a:solidFill>
                  <a:srgbClr val="6AA84F"/>
                </a:solidFill>
              </a:rPr>
              <a:t>)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FF0000"/>
                </a:solidFill>
              </a:rPr>
              <a:t>mintFrom(From, Quantity)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Burn:</a:t>
            </a:r>
            <a:r>
              <a:rPr lang="en">
                <a:solidFill>
                  <a:srgbClr val="6AA84F"/>
                </a:solidFill>
              </a:rPr>
              <a:t> burn(Quantity, </a:t>
            </a:r>
            <a:r>
              <a:rPr lang="en">
                <a:solidFill>
                  <a:srgbClr val="3C78D8"/>
                </a:solidFill>
              </a:rPr>
              <a:t>tokenID</a:t>
            </a:r>
            <a:r>
              <a:rPr lang="en">
                <a:solidFill>
                  <a:srgbClr val="6AA84F"/>
                </a:solidFill>
              </a:rPr>
              <a:t>)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FF0000"/>
                </a:solidFill>
              </a:rPr>
              <a:t>burnFrom(From, Quantity)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mintFrom() and burnFrom() can cause problems because this implies external control over your funds.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Interaction with Roles and Compliance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Roles: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Can only be allowed by proper roles, now just checking owner- but we may need further differentiation in Register Function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Compliance: Only certain roles should be allowed to mint or burn.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pause()  should stop minting &amp; burning.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157738" y="445025"/>
            <a:ext cx="8520600" cy="57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Additional Functions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050" y="4568875"/>
            <a:ext cx="5619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5"/>
          <p:cNvSpPr txBox="1"/>
          <p:nvPr/>
        </p:nvSpPr>
        <p:spPr>
          <a:xfrm>
            <a:off x="3198650" y="4663225"/>
            <a:ext cx="938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©㊢ 2020</a:t>
            </a:r>
            <a:endParaRPr sz="1300"/>
          </a:p>
        </p:txBody>
      </p:sp>
      <p:sp>
        <p:nvSpPr>
          <p:cNvPr id="166" name="Google Shape;166;p25"/>
          <p:cNvSpPr txBox="1"/>
          <p:nvPr/>
        </p:nvSpPr>
        <p:spPr>
          <a:xfrm>
            <a:off x="576150" y="1212325"/>
            <a:ext cx="7658400" cy="3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Most of these functions deal with user management and a richer token interface due to ERC 1155</a:t>
            </a:r>
            <a:endParaRPr b="1" sz="14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registerDealer( address account, uint256 tokenId )</a:t>
            </a:r>
            <a:endParaRPr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isDealerRegistered( address account, uint256 tokenId )</a:t>
            </a:r>
            <a:endParaRPr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unregisterDealer( address account, uint256 tokenId )</a:t>
            </a:r>
            <a:endParaRPr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addNewTokenDefinition( uint256 tokenId, string calldata name, uint8 numDecimals, string calldata ttfUrl )</a:t>
            </a:r>
            <a:endParaRPr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getAllTokenIds( )</a:t>
            </a:r>
            <a:endParaRPr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tokenExists( uint256 tokenId )</a:t>
            </a:r>
            <a:endParaRPr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157738" y="445025"/>
            <a:ext cx="8520600" cy="57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TTF-Artifact- Formula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050" y="4568875"/>
            <a:ext cx="5619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198650" y="4663225"/>
            <a:ext cx="938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©㊢ 2020</a:t>
            </a:r>
            <a:endParaRPr sz="1300"/>
          </a:p>
        </p:txBody>
      </p:sp>
      <p:sp>
        <p:nvSpPr>
          <p:cNvPr id="67" name="Google Shape;67;p14"/>
          <p:cNvSpPr txBox="1"/>
          <p:nvPr/>
        </p:nvSpPr>
        <p:spPr>
          <a:xfrm>
            <a:off x="848800" y="1185975"/>
            <a:ext cx="7658400" cy="30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Formula: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"tF{d,t,p,c,SC}"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Business Description: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This is a Token with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Variable Supply Fungible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where an initial supply can set at creation and then supply can be added and removed from the total based on need.  It is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fractional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by setting the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Decimals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property on the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dividable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behavior. A token instance can be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minted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or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burned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 Before executing transfer, burn or mint operation check if they are within the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compliance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regulations.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Pausable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for possible freezing of movement and all other operations because of discovered bugs or upgrade.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Business Example: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Enables the issuance of regulated electronic money by the central bank (mintable and burnable only by Central bank) and its practical usage in real financial applications.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157738" y="445025"/>
            <a:ext cx="8520600" cy="57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eThaler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-Artifact-Formula: details 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050" y="4568875"/>
            <a:ext cx="5619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3198650" y="4663225"/>
            <a:ext cx="938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©㊢ 2020</a:t>
            </a:r>
            <a:endParaRPr sz="1300"/>
          </a:p>
        </p:txBody>
      </p:sp>
      <p:sp>
        <p:nvSpPr>
          <p:cNvPr id="76" name="Google Shape;76;p15"/>
          <p:cNvSpPr txBox="1"/>
          <p:nvPr/>
        </p:nvSpPr>
        <p:spPr>
          <a:xfrm>
            <a:off x="2512500" y="1160575"/>
            <a:ext cx="2990700" cy="30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tF - Fungible token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Divisible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 - Transferable</a:t>
            </a:r>
            <a:b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- Compliant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 - Pausable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 (m, b)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 - Mintable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- Burnable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 - Roles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157738" y="445025"/>
            <a:ext cx="8520600" cy="57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eThaler-Status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050" y="4568875"/>
            <a:ext cx="5619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3198650" y="4663225"/>
            <a:ext cx="938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©㊢ 2020</a:t>
            </a:r>
            <a:endParaRPr sz="1300"/>
          </a:p>
        </p:txBody>
      </p:sp>
      <p:sp>
        <p:nvSpPr>
          <p:cNvPr id="85" name="Google Shape;85;p16"/>
          <p:cNvSpPr txBox="1"/>
          <p:nvPr/>
        </p:nvSpPr>
        <p:spPr>
          <a:xfrm>
            <a:off x="931325" y="1017725"/>
            <a:ext cx="7455000" cy="3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Artifacts specification (pdf file), definition and formula) created (as reported earlier)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We went over the solidity code and the Interface (also completed).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We discussed the following: As ERC1155 is used for multiple tokens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Pausable to be implemented by using a struct in our code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Same idea for numerous token specific variables like decimals, and even the registration of Dealers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Compliant interface is being done using the registration mechanism- which takes care of roles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We will change the transfer function to serve as a generic transfer function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Mint and Burn can then be properly implemented.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Java functions for key management has been added along with a web3j java based cli, we continue to work on this.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We need volunteers to construct a front-end, possibly in react or angular that integrates all the functionality and makes it available through a user friendly front end.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Changes in the specification of Token Definition and the Token Specification to make these clearer. This will be done before the next status report.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On the blog front: Kelly had sent out a template, anyone interested in this collaboration can work with us.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157738" y="445025"/>
            <a:ext cx="8520600" cy="57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eThaler-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Artifact-Specification 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7050" y="4568875"/>
            <a:ext cx="5619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3198650" y="4663225"/>
            <a:ext cx="938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©㊢ 2020</a:t>
            </a:r>
            <a:endParaRPr sz="1300"/>
          </a:p>
        </p:txBody>
      </p:sp>
      <p:sp>
        <p:nvSpPr>
          <p:cNvPr id="94" name="Google Shape;94;p17"/>
          <p:cNvSpPr txBox="1"/>
          <p:nvPr/>
        </p:nvSpPr>
        <p:spPr>
          <a:xfrm>
            <a:off x="652350" y="1212325"/>
            <a:ext cx="7658400" cy="27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Transferable: Transfer(To, Quantity) TransferFrom(From, To, Quantity)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Compliant: CheckTransferAllowed(From, To, Quantity) CheckMintAllowed(From, Quantity) CheckBurnAllowed(From, Amount) - KYC, AML,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Pausable: Pause(),  Resume()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Mint: Mint(Quantity) MintFrom(From, Quantity) - checks CheckMintAllowed()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Burn: Burn(Quantity) BurnFrom(From, Quantity) - checks CheckBurnAllowed()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157738" y="445025"/>
            <a:ext cx="8520600" cy="57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eThaler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-Next steps 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050" y="4568875"/>
            <a:ext cx="5619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3198650" y="4663225"/>
            <a:ext cx="938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©㊢ 2020</a:t>
            </a:r>
            <a:endParaRPr sz="1300"/>
          </a:p>
        </p:txBody>
      </p:sp>
      <p:sp>
        <p:nvSpPr>
          <p:cNvPr id="103" name="Google Shape;103;p18"/>
          <p:cNvSpPr txBox="1"/>
          <p:nvPr/>
        </p:nvSpPr>
        <p:spPr>
          <a:xfrm>
            <a:off x="965250" y="1017725"/>
            <a:ext cx="7213500" cy="32493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Char char="-"/>
            </a:pPr>
            <a:r>
              <a:rPr lang="en" sz="2400">
                <a:solidFill>
                  <a:srgbClr val="6AA84F"/>
                </a:solidFill>
              </a:rPr>
              <a:t>Detail the interface as seen in the specification</a:t>
            </a:r>
            <a:endParaRPr sz="2400">
              <a:solidFill>
                <a:srgbClr val="6AA84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Char char="-"/>
            </a:pPr>
            <a:r>
              <a:rPr lang="en" sz="2400">
                <a:solidFill>
                  <a:srgbClr val="6AA84F"/>
                </a:solidFill>
              </a:rPr>
              <a:t>Update solidity code - test suite etc.</a:t>
            </a:r>
            <a:endParaRPr sz="2400">
              <a:solidFill>
                <a:srgbClr val="6AA84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Char char="-"/>
            </a:pPr>
            <a:r>
              <a:rPr lang="en" sz="2400">
                <a:solidFill>
                  <a:srgbClr val="6AA84F"/>
                </a:solidFill>
              </a:rPr>
              <a:t>Tests in Truffle-Ganache</a:t>
            </a:r>
            <a:endParaRPr sz="2400">
              <a:solidFill>
                <a:srgbClr val="6AA84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2400"/>
              <a:buChar char="-"/>
            </a:pPr>
            <a:r>
              <a:rPr lang="en" sz="2400">
                <a:solidFill>
                  <a:srgbClr val="F6B26B"/>
                </a:solidFill>
              </a:rPr>
              <a:t>Build a java based interface</a:t>
            </a:r>
            <a:endParaRPr sz="2400">
              <a:solidFill>
                <a:srgbClr val="F6B26B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UI based on React/Angular etc.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Interface to swift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Roles based on wallet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570388" y="1269350"/>
            <a:ext cx="7695300" cy="29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AutoNum type="arabicPeriod"/>
            </a:pP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Besu Github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AutoNum type="arabicPeriod"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TTF public github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AutoNum type="arabicPeriod"/>
            </a:pP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BIP 1155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AutoNum type="arabicPeriod"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BIP 20</a:t>
            </a:r>
            <a:endParaRPr sz="1100" u="sng">
              <a:solidFill>
                <a:schemeClr val="hlink"/>
              </a:solidFill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7050" y="4568875"/>
            <a:ext cx="5619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3198650" y="4663225"/>
            <a:ext cx="938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©㊢ 2020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idx="1" type="subTitle"/>
          </p:nvPr>
        </p:nvSpPr>
        <p:spPr>
          <a:xfrm>
            <a:off x="311700" y="3244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Vipin Bharathan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025" y="4308375"/>
            <a:ext cx="5619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>
            <p:ph type="ctrTitle"/>
          </p:nvPr>
        </p:nvSpPr>
        <p:spPr>
          <a:xfrm>
            <a:off x="366325" y="901650"/>
            <a:ext cx="8520600" cy="674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000000"/>
                </a:solidFill>
              </a:rPr>
              <a:t>eThaler Project-2020 Interfaces</a:t>
            </a:r>
            <a:endParaRPr i="1" sz="2400">
              <a:solidFill>
                <a:srgbClr val="000000"/>
              </a:solidFill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3250700" y="4452225"/>
            <a:ext cx="938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©㊢ 2020</a:t>
            </a:r>
            <a:endParaRPr sz="1300"/>
          </a:p>
        </p:txBody>
      </p:sp>
      <p:sp>
        <p:nvSpPr>
          <p:cNvPr id="121" name="Google Shape;121;p20"/>
          <p:cNvSpPr txBox="1"/>
          <p:nvPr/>
        </p:nvSpPr>
        <p:spPr>
          <a:xfrm>
            <a:off x="1739050" y="1624875"/>
            <a:ext cx="5974800" cy="16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Legend: </a:t>
            </a:r>
            <a:r>
              <a:rPr lang="en" sz="24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Implemented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4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Yet to be Implemented,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Will not implement</a:t>
            </a:r>
            <a:endParaRPr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In all functions we add an extra parameter (</a:t>
            </a:r>
            <a:r>
              <a:rPr lang="en" sz="24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Token ID</a:t>
            </a:r>
            <a:r>
              <a:rPr lang="en" sz="24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157738" y="445025"/>
            <a:ext cx="8520600" cy="57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Divisible-Interface 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050" y="4568875"/>
            <a:ext cx="5619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3198650" y="4663225"/>
            <a:ext cx="938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©㊢ 2020</a:t>
            </a:r>
            <a:endParaRPr sz="1300"/>
          </a:p>
        </p:txBody>
      </p:sp>
      <p:sp>
        <p:nvSpPr>
          <p:cNvPr id="130" name="Google Shape;130;p21"/>
          <p:cNvSpPr txBox="1"/>
          <p:nvPr/>
        </p:nvSpPr>
        <p:spPr>
          <a:xfrm>
            <a:off x="652350" y="1212325"/>
            <a:ext cx="7658400" cy="27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AA84F"/>
                </a:solidFill>
              </a:rPr>
              <a:t>getDecimals(tokenID)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returns 4 a very simple function…For micropayments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Danger - dust i.e. very small amounts left in accounts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Discussed per token kind separation using a struct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