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0"/>
  </p:notesMasterIdLst>
  <p:sldIdLst>
    <p:sldId id="256" r:id="rId2"/>
    <p:sldId id="257" r:id="rId3"/>
    <p:sldId id="258" r:id="rId4"/>
    <p:sldId id="353" r:id="rId5"/>
    <p:sldId id="356" r:id="rId6"/>
    <p:sldId id="404" r:id="rId7"/>
    <p:sldId id="405" r:id="rId8"/>
    <p:sldId id="324" r:id="rId9"/>
    <p:sldId id="261" r:id="rId10"/>
    <p:sldId id="262" r:id="rId11"/>
    <p:sldId id="263" r:id="rId12"/>
    <p:sldId id="265" r:id="rId13"/>
    <p:sldId id="275" r:id="rId14"/>
    <p:sldId id="277" r:id="rId15"/>
    <p:sldId id="278" r:id="rId16"/>
    <p:sldId id="279" r:id="rId17"/>
    <p:sldId id="280" r:id="rId18"/>
    <p:sldId id="281" r:id="rId19"/>
    <p:sldId id="282" r:id="rId20"/>
    <p:sldId id="413" r:id="rId21"/>
    <p:sldId id="371" r:id="rId22"/>
    <p:sldId id="372" r:id="rId23"/>
    <p:sldId id="331" r:id="rId24"/>
    <p:sldId id="286" r:id="rId25"/>
    <p:sldId id="328" r:id="rId26"/>
    <p:sldId id="326" r:id="rId27"/>
    <p:sldId id="365" r:id="rId28"/>
    <p:sldId id="325" r:id="rId29"/>
    <p:sldId id="358" r:id="rId30"/>
    <p:sldId id="285" r:id="rId31"/>
    <p:sldId id="318" r:id="rId32"/>
    <p:sldId id="341" r:id="rId33"/>
    <p:sldId id="338" r:id="rId34"/>
    <p:sldId id="340" r:id="rId35"/>
    <p:sldId id="343" r:id="rId36"/>
    <p:sldId id="335" r:id="rId37"/>
    <p:sldId id="344" r:id="rId38"/>
    <p:sldId id="329" r:id="rId39"/>
    <p:sldId id="359" r:id="rId40"/>
    <p:sldId id="360" r:id="rId41"/>
    <p:sldId id="361" r:id="rId42"/>
    <p:sldId id="366" r:id="rId43"/>
    <p:sldId id="367" r:id="rId44"/>
    <p:sldId id="289" r:id="rId45"/>
    <p:sldId id="346" r:id="rId46"/>
    <p:sldId id="290" r:id="rId47"/>
    <p:sldId id="403" r:id="rId48"/>
    <p:sldId id="333" r:id="rId49"/>
    <p:sldId id="393" r:id="rId50"/>
    <p:sldId id="395" r:id="rId51"/>
    <p:sldId id="406" r:id="rId52"/>
    <p:sldId id="291" r:id="rId53"/>
    <p:sldId id="292" r:id="rId54"/>
    <p:sldId id="293" r:id="rId55"/>
    <p:sldId id="368" r:id="rId56"/>
    <p:sldId id="369" r:id="rId57"/>
    <p:sldId id="319" r:id="rId58"/>
    <p:sldId id="347" r:id="rId59"/>
    <p:sldId id="320" r:id="rId60"/>
    <p:sldId id="321" r:id="rId61"/>
    <p:sldId id="348" r:id="rId62"/>
    <p:sldId id="373" r:id="rId63"/>
    <p:sldId id="375" r:id="rId64"/>
    <p:sldId id="297" r:id="rId65"/>
    <p:sldId id="345" r:id="rId66"/>
    <p:sldId id="299" r:id="rId67"/>
    <p:sldId id="394" r:id="rId68"/>
    <p:sldId id="300" r:id="rId69"/>
    <p:sldId id="301" r:id="rId70"/>
    <p:sldId id="303" r:id="rId71"/>
    <p:sldId id="396" r:id="rId72"/>
    <p:sldId id="302" r:id="rId73"/>
    <p:sldId id="304" r:id="rId74"/>
    <p:sldId id="306" r:id="rId75"/>
    <p:sldId id="407" r:id="rId76"/>
    <p:sldId id="310" r:id="rId77"/>
    <p:sldId id="311" r:id="rId78"/>
    <p:sldId id="312" r:id="rId79"/>
    <p:sldId id="307" r:id="rId80"/>
    <p:sldId id="308" r:id="rId81"/>
    <p:sldId id="309" r:id="rId82"/>
    <p:sldId id="370" r:id="rId83"/>
    <p:sldId id="376" r:id="rId84"/>
    <p:sldId id="411" r:id="rId85"/>
    <p:sldId id="408" r:id="rId86"/>
    <p:sldId id="313" r:id="rId87"/>
    <p:sldId id="377" r:id="rId88"/>
    <p:sldId id="412" r:id="rId89"/>
    <p:sldId id="314" r:id="rId90"/>
    <p:sldId id="315" r:id="rId91"/>
    <p:sldId id="352" r:id="rId92"/>
    <p:sldId id="351" r:id="rId93"/>
    <p:sldId id="409" r:id="rId94"/>
    <p:sldId id="378" r:id="rId95"/>
    <p:sldId id="392" r:id="rId96"/>
    <p:sldId id="379" r:id="rId97"/>
    <p:sldId id="391" r:id="rId98"/>
    <p:sldId id="380" r:id="rId99"/>
    <p:sldId id="390" r:id="rId100"/>
    <p:sldId id="381" r:id="rId101"/>
    <p:sldId id="389" r:id="rId102"/>
    <p:sldId id="382" r:id="rId103"/>
    <p:sldId id="387" r:id="rId104"/>
    <p:sldId id="383" r:id="rId105"/>
    <p:sldId id="386" r:id="rId106"/>
    <p:sldId id="384" r:id="rId107"/>
    <p:sldId id="388" r:id="rId108"/>
    <p:sldId id="385" r:id="rId1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adjovu" initials="ca" lastIdx="10" clrIdx="0">
    <p:extLst>
      <p:ext uri="{19B8F6BF-5375-455C-9EA6-DF929625EA0E}">
        <p15:presenceInfo xmlns:p15="http://schemas.microsoft.com/office/powerpoint/2012/main" userId="charles adjovu" providerId="None"/>
      </p:ext>
    </p:extLst>
  </p:cmAuthor>
  <p:cmAuthor id="2" name="kob" initials="k" lastIdx="3" clrIdx="1">
    <p:extLst>
      <p:ext uri="{19B8F6BF-5375-455C-9EA6-DF929625EA0E}">
        <p15:presenceInfo xmlns:p15="http://schemas.microsoft.com/office/powerpoint/2012/main" userId="ko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7021"/>
    <a:srgbClr val="F370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77"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02-02T19:30:50.814" idx="1">
    <p:pos x="10" y="10"/>
    <p:text>Need to expand on the mining section.</p:text>
    <p:extLst>
      <p:ext uri="{C676402C-5697-4E1C-873F-D02D1690AC5C}">
        <p15:threadingInfo xmlns:p15="http://schemas.microsoft.com/office/powerpoint/2012/main" timeZoneBias="480"/>
      </p:ext>
    </p:extLst>
  </p:cm>
  <p:cm authorId="2" dt="2019-02-02T19:31:05.287" idx="2">
    <p:pos x="10" y="106"/>
    <p:text>Maybe add 3-5 slides</p:text>
    <p:extLst>
      <p:ext uri="{C676402C-5697-4E1C-873F-D02D1690AC5C}">
        <p15:threadingInfo xmlns:p15="http://schemas.microsoft.com/office/powerpoint/2012/main" timeZoneBias="480">
          <p15:parentCm authorId="2"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9-02-02T19:30:50.814" idx="1">
    <p:pos x="10" y="10"/>
    <p:text>Need to expand on the mining section.</p:text>
    <p:extLst>
      <p:ext uri="{C676402C-5697-4E1C-873F-D02D1690AC5C}">
        <p15:threadingInfo xmlns:p15="http://schemas.microsoft.com/office/powerpoint/2012/main" timeZoneBias="480"/>
      </p:ext>
    </p:extLst>
  </p:cm>
  <p:cm authorId="2" dt="2019-02-02T19:31:05.287" idx="2">
    <p:pos x="10" y="106"/>
    <p:text>Maybe add 3-5 slides</p:text>
    <p:extLst>
      <p:ext uri="{C676402C-5697-4E1C-873F-D02D1690AC5C}">
        <p15:threadingInfo xmlns:p15="http://schemas.microsoft.com/office/powerpoint/2012/main" timeZoneBias="480">
          <p15:parentCm authorId="2"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B85A8B-1754-4588-9E03-26BD0515DF66}" type="datetimeFigureOut">
              <a:rPr lang="en-US" smtClean="0"/>
              <a:t>3/15/2019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A31690-DA58-4AB7-8E67-4B90A6E14DF1}" type="slidenum">
              <a:rPr lang="en-US" smtClean="0"/>
              <a:t>‹#›</a:t>
            </a:fld>
            <a:endParaRPr lang="en-US"/>
          </a:p>
        </p:txBody>
      </p:sp>
    </p:spTree>
    <p:extLst>
      <p:ext uri="{BB962C8B-B14F-4D97-AF65-F5344CB8AC3E}">
        <p14:creationId xmlns:p14="http://schemas.microsoft.com/office/powerpoint/2010/main" val="1713002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AC506-CCBA-44BA-AA61-6C9CEB5F9C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717BC7-49E3-4B50-9F14-33B4F0DF8B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C8793D-41C7-433E-B740-37B2ED724949}"/>
              </a:ext>
            </a:extLst>
          </p:cNvPr>
          <p:cNvSpPr>
            <a:spLocks noGrp="1"/>
          </p:cNvSpPr>
          <p:nvPr>
            <p:ph type="dt" sz="half" idx="10"/>
          </p:nvPr>
        </p:nvSpPr>
        <p:spPr/>
        <p:txBody>
          <a:bodyPr/>
          <a:lstStyle/>
          <a:p>
            <a:fld id="{6D32FA69-EE37-4ED1-8F0F-0799DC7D0105}" type="datetime1">
              <a:rPr lang="en-US" smtClean="0"/>
              <a:t>3/15/2019</a:t>
            </a:fld>
            <a:endParaRPr lang="en-US" dirty="0"/>
          </a:p>
        </p:txBody>
      </p:sp>
      <p:sp>
        <p:nvSpPr>
          <p:cNvPr id="5" name="Footer Placeholder 4">
            <a:extLst>
              <a:ext uri="{FF2B5EF4-FFF2-40B4-BE49-F238E27FC236}">
                <a16:creationId xmlns:a16="http://schemas.microsoft.com/office/drawing/2014/main" id="{41267029-E656-4986-9D89-679E9BFDE14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C8BF0D1-6D38-47F8-8014-697B6EDB6822}"/>
              </a:ext>
            </a:extLst>
          </p:cNvPr>
          <p:cNvSpPr>
            <a:spLocks noGrp="1"/>
          </p:cNvSpPr>
          <p:nvPr>
            <p:ph type="sldNum" sz="quarter" idx="12"/>
          </p:nvPr>
        </p:nvSpPr>
        <p:spPr/>
        <p:txBody>
          <a:bodyPr/>
          <a:lstStyle/>
          <a:p>
            <a:fld id="{B17DEEE4-362D-404F-8D44-B73CEBC0D81E}" type="slidenum">
              <a:rPr lang="en-US" smtClean="0"/>
              <a:t>‹#›</a:t>
            </a:fld>
            <a:endParaRPr lang="en-US" dirty="0"/>
          </a:p>
        </p:txBody>
      </p:sp>
    </p:spTree>
    <p:extLst>
      <p:ext uri="{BB962C8B-B14F-4D97-AF65-F5344CB8AC3E}">
        <p14:creationId xmlns:p14="http://schemas.microsoft.com/office/powerpoint/2010/main" val="4102771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153F7-A9D4-4E79-AD73-B2F53594F1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D9AB29-EC57-40A7-B0F2-19BCA4AAF2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8BF259-F218-461F-865C-4AD3C5417744}"/>
              </a:ext>
            </a:extLst>
          </p:cNvPr>
          <p:cNvSpPr>
            <a:spLocks noGrp="1"/>
          </p:cNvSpPr>
          <p:nvPr>
            <p:ph type="dt" sz="half" idx="10"/>
          </p:nvPr>
        </p:nvSpPr>
        <p:spPr/>
        <p:txBody>
          <a:bodyPr/>
          <a:lstStyle/>
          <a:p>
            <a:fld id="{26A1C10A-045F-495B-8C9C-76A3758C0F0D}" type="datetime1">
              <a:rPr lang="en-US" smtClean="0"/>
              <a:t>3/15/2019</a:t>
            </a:fld>
            <a:endParaRPr lang="en-US" dirty="0"/>
          </a:p>
        </p:txBody>
      </p:sp>
      <p:sp>
        <p:nvSpPr>
          <p:cNvPr id="5" name="Footer Placeholder 4">
            <a:extLst>
              <a:ext uri="{FF2B5EF4-FFF2-40B4-BE49-F238E27FC236}">
                <a16:creationId xmlns:a16="http://schemas.microsoft.com/office/drawing/2014/main" id="{87A9DF6F-F4E6-453F-A50E-78197901CAE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914624-54EB-458B-934C-C3F02304ADF3}"/>
              </a:ext>
            </a:extLst>
          </p:cNvPr>
          <p:cNvSpPr>
            <a:spLocks noGrp="1"/>
          </p:cNvSpPr>
          <p:nvPr>
            <p:ph type="sldNum" sz="quarter" idx="12"/>
          </p:nvPr>
        </p:nvSpPr>
        <p:spPr/>
        <p:txBody>
          <a:bodyPr/>
          <a:lstStyle/>
          <a:p>
            <a:fld id="{B17DEEE4-362D-404F-8D44-B73CEBC0D81E}" type="slidenum">
              <a:rPr lang="en-US" smtClean="0"/>
              <a:t>‹#›</a:t>
            </a:fld>
            <a:endParaRPr lang="en-US" dirty="0"/>
          </a:p>
        </p:txBody>
      </p:sp>
    </p:spTree>
    <p:extLst>
      <p:ext uri="{BB962C8B-B14F-4D97-AF65-F5344CB8AC3E}">
        <p14:creationId xmlns:p14="http://schemas.microsoft.com/office/powerpoint/2010/main" val="957107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A3402D-48C2-445E-83DF-CF502ECBC3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7B6C59-57D6-479B-9709-A1F2D7B2C0F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CED6E3-F361-48FC-B728-24A17F6911F3}"/>
              </a:ext>
            </a:extLst>
          </p:cNvPr>
          <p:cNvSpPr>
            <a:spLocks noGrp="1"/>
          </p:cNvSpPr>
          <p:nvPr>
            <p:ph type="dt" sz="half" idx="10"/>
          </p:nvPr>
        </p:nvSpPr>
        <p:spPr/>
        <p:txBody>
          <a:bodyPr/>
          <a:lstStyle/>
          <a:p>
            <a:fld id="{87F098D1-3C24-42F4-BA85-934511C75E77}" type="datetime1">
              <a:rPr lang="en-US" smtClean="0"/>
              <a:t>3/15/2019</a:t>
            </a:fld>
            <a:endParaRPr lang="en-US" dirty="0"/>
          </a:p>
        </p:txBody>
      </p:sp>
      <p:sp>
        <p:nvSpPr>
          <p:cNvPr id="5" name="Footer Placeholder 4">
            <a:extLst>
              <a:ext uri="{FF2B5EF4-FFF2-40B4-BE49-F238E27FC236}">
                <a16:creationId xmlns:a16="http://schemas.microsoft.com/office/drawing/2014/main" id="{9BF3CBE1-F397-44FC-B3FD-FC17C9CB47F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550F1F2-DE0D-4274-9429-A00A8233D6FF}"/>
              </a:ext>
            </a:extLst>
          </p:cNvPr>
          <p:cNvSpPr>
            <a:spLocks noGrp="1"/>
          </p:cNvSpPr>
          <p:nvPr>
            <p:ph type="sldNum" sz="quarter" idx="12"/>
          </p:nvPr>
        </p:nvSpPr>
        <p:spPr/>
        <p:txBody>
          <a:bodyPr/>
          <a:lstStyle/>
          <a:p>
            <a:fld id="{B17DEEE4-362D-404F-8D44-B73CEBC0D81E}" type="slidenum">
              <a:rPr lang="en-US" smtClean="0"/>
              <a:t>‹#›</a:t>
            </a:fld>
            <a:endParaRPr lang="en-US" dirty="0"/>
          </a:p>
        </p:txBody>
      </p:sp>
    </p:spTree>
    <p:extLst>
      <p:ext uri="{BB962C8B-B14F-4D97-AF65-F5344CB8AC3E}">
        <p14:creationId xmlns:p14="http://schemas.microsoft.com/office/powerpoint/2010/main" val="1865273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7D642-B1DF-488A-8A17-449500AA6F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0F112E-A4E2-445F-81AC-06932FAC546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35D4A7-9882-49A6-B8F4-31280016BD90}"/>
              </a:ext>
            </a:extLst>
          </p:cNvPr>
          <p:cNvSpPr>
            <a:spLocks noGrp="1"/>
          </p:cNvSpPr>
          <p:nvPr>
            <p:ph type="dt" sz="half" idx="10"/>
          </p:nvPr>
        </p:nvSpPr>
        <p:spPr/>
        <p:txBody>
          <a:bodyPr/>
          <a:lstStyle/>
          <a:p>
            <a:fld id="{B1A499FD-2D90-4FB0-9172-A9F1886073E5}" type="datetime1">
              <a:rPr lang="en-US" smtClean="0"/>
              <a:t>3/15/2019</a:t>
            </a:fld>
            <a:endParaRPr lang="en-US" dirty="0"/>
          </a:p>
        </p:txBody>
      </p:sp>
      <p:sp>
        <p:nvSpPr>
          <p:cNvPr id="5" name="Footer Placeholder 4">
            <a:extLst>
              <a:ext uri="{FF2B5EF4-FFF2-40B4-BE49-F238E27FC236}">
                <a16:creationId xmlns:a16="http://schemas.microsoft.com/office/drawing/2014/main" id="{B5293334-BE38-463C-8BD7-38B78DC2D1B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0A6B2C8-16CA-4F26-9723-8520C3AAB670}"/>
              </a:ext>
            </a:extLst>
          </p:cNvPr>
          <p:cNvSpPr>
            <a:spLocks noGrp="1"/>
          </p:cNvSpPr>
          <p:nvPr>
            <p:ph type="sldNum" sz="quarter" idx="12"/>
          </p:nvPr>
        </p:nvSpPr>
        <p:spPr/>
        <p:txBody>
          <a:bodyPr/>
          <a:lstStyle/>
          <a:p>
            <a:fld id="{B17DEEE4-362D-404F-8D44-B73CEBC0D81E}" type="slidenum">
              <a:rPr lang="en-US" smtClean="0"/>
              <a:t>‹#›</a:t>
            </a:fld>
            <a:endParaRPr lang="en-US" dirty="0"/>
          </a:p>
        </p:txBody>
      </p:sp>
    </p:spTree>
    <p:extLst>
      <p:ext uri="{BB962C8B-B14F-4D97-AF65-F5344CB8AC3E}">
        <p14:creationId xmlns:p14="http://schemas.microsoft.com/office/powerpoint/2010/main" val="2342585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5135-1FED-403E-81D8-4F2406CB8B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4E7FB9-A87C-48A7-96C7-CE930B626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613A7DF-EAC6-4104-9C62-59FE8D36B2AF}"/>
              </a:ext>
            </a:extLst>
          </p:cNvPr>
          <p:cNvSpPr>
            <a:spLocks noGrp="1"/>
          </p:cNvSpPr>
          <p:nvPr>
            <p:ph type="dt" sz="half" idx="10"/>
          </p:nvPr>
        </p:nvSpPr>
        <p:spPr/>
        <p:txBody>
          <a:bodyPr/>
          <a:lstStyle/>
          <a:p>
            <a:fld id="{8E18F867-5A6D-4754-9E3F-73D5C5B9733C}" type="datetime1">
              <a:rPr lang="en-US" smtClean="0"/>
              <a:t>3/15/2019</a:t>
            </a:fld>
            <a:endParaRPr lang="en-US" dirty="0"/>
          </a:p>
        </p:txBody>
      </p:sp>
      <p:sp>
        <p:nvSpPr>
          <p:cNvPr id="5" name="Footer Placeholder 4">
            <a:extLst>
              <a:ext uri="{FF2B5EF4-FFF2-40B4-BE49-F238E27FC236}">
                <a16:creationId xmlns:a16="http://schemas.microsoft.com/office/drawing/2014/main" id="{2B5E2DD4-FCE8-424D-AB90-6C01792E38A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5D3D5B-C596-40C4-9B8A-5A9345C2A2AE}"/>
              </a:ext>
            </a:extLst>
          </p:cNvPr>
          <p:cNvSpPr>
            <a:spLocks noGrp="1"/>
          </p:cNvSpPr>
          <p:nvPr>
            <p:ph type="sldNum" sz="quarter" idx="12"/>
          </p:nvPr>
        </p:nvSpPr>
        <p:spPr/>
        <p:txBody>
          <a:bodyPr/>
          <a:lstStyle/>
          <a:p>
            <a:fld id="{B17DEEE4-362D-404F-8D44-B73CEBC0D81E}" type="slidenum">
              <a:rPr lang="en-US" smtClean="0"/>
              <a:t>‹#›</a:t>
            </a:fld>
            <a:endParaRPr lang="en-US" dirty="0"/>
          </a:p>
        </p:txBody>
      </p:sp>
    </p:spTree>
    <p:extLst>
      <p:ext uri="{BB962C8B-B14F-4D97-AF65-F5344CB8AC3E}">
        <p14:creationId xmlns:p14="http://schemas.microsoft.com/office/powerpoint/2010/main" val="461326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02982-3717-4E84-AED9-B26F56A767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A01376-BA40-4242-A315-3465B04BD5A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6131F6-303D-478A-A673-E22668AC787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452DE2-B8A4-46FF-BE58-D0B9943CF547}"/>
              </a:ext>
            </a:extLst>
          </p:cNvPr>
          <p:cNvSpPr>
            <a:spLocks noGrp="1"/>
          </p:cNvSpPr>
          <p:nvPr>
            <p:ph type="dt" sz="half" idx="10"/>
          </p:nvPr>
        </p:nvSpPr>
        <p:spPr/>
        <p:txBody>
          <a:bodyPr/>
          <a:lstStyle/>
          <a:p>
            <a:fld id="{3EA2641C-4083-4AF0-B4BC-EECAD382A53D}" type="datetime1">
              <a:rPr lang="en-US" smtClean="0"/>
              <a:t>3/15/2019</a:t>
            </a:fld>
            <a:endParaRPr lang="en-US" dirty="0"/>
          </a:p>
        </p:txBody>
      </p:sp>
      <p:sp>
        <p:nvSpPr>
          <p:cNvPr id="6" name="Footer Placeholder 5">
            <a:extLst>
              <a:ext uri="{FF2B5EF4-FFF2-40B4-BE49-F238E27FC236}">
                <a16:creationId xmlns:a16="http://schemas.microsoft.com/office/drawing/2014/main" id="{4CDDB67F-8DFA-4322-837E-3D8E5F6E7F0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4C0D9D9-4FC4-463F-A4D8-E8C9B1012C81}"/>
              </a:ext>
            </a:extLst>
          </p:cNvPr>
          <p:cNvSpPr>
            <a:spLocks noGrp="1"/>
          </p:cNvSpPr>
          <p:nvPr>
            <p:ph type="sldNum" sz="quarter" idx="12"/>
          </p:nvPr>
        </p:nvSpPr>
        <p:spPr/>
        <p:txBody>
          <a:bodyPr/>
          <a:lstStyle/>
          <a:p>
            <a:fld id="{B17DEEE4-362D-404F-8D44-B73CEBC0D81E}" type="slidenum">
              <a:rPr lang="en-US" smtClean="0"/>
              <a:t>‹#›</a:t>
            </a:fld>
            <a:endParaRPr lang="en-US" dirty="0"/>
          </a:p>
        </p:txBody>
      </p:sp>
    </p:spTree>
    <p:extLst>
      <p:ext uri="{BB962C8B-B14F-4D97-AF65-F5344CB8AC3E}">
        <p14:creationId xmlns:p14="http://schemas.microsoft.com/office/powerpoint/2010/main" val="2176563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1E4F-F5AA-4D6F-9DF1-FD122190F0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9270E0-086C-4F78-A905-D9EE1D589F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4DB070-95CF-4DD2-B0B0-87E507F4EC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48C963-E204-4D9C-BCAE-0E883E3539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6758214-10EF-4B96-921F-807BE0D9BE9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8813C0-C682-4E1C-B83E-7593A83DDF3E}"/>
              </a:ext>
            </a:extLst>
          </p:cNvPr>
          <p:cNvSpPr>
            <a:spLocks noGrp="1"/>
          </p:cNvSpPr>
          <p:nvPr>
            <p:ph type="dt" sz="half" idx="10"/>
          </p:nvPr>
        </p:nvSpPr>
        <p:spPr/>
        <p:txBody>
          <a:bodyPr/>
          <a:lstStyle/>
          <a:p>
            <a:fld id="{EC83908C-3C7B-4BDE-8407-16C92840EC22}" type="datetime1">
              <a:rPr lang="en-US" smtClean="0"/>
              <a:t>3/15/2019</a:t>
            </a:fld>
            <a:endParaRPr lang="en-US" dirty="0"/>
          </a:p>
        </p:txBody>
      </p:sp>
      <p:sp>
        <p:nvSpPr>
          <p:cNvPr id="8" name="Footer Placeholder 7">
            <a:extLst>
              <a:ext uri="{FF2B5EF4-FFF2-40B4-BE49-F238E27FC236}">
                <a16:creationId xmlns:a16="http://schemas.microsoft.com/office/drawing/2014/main" id="{6F01F3D6-FFC6-4E25-9049-F8A90248B48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F0C4641-9319-4B8D-8D3E-33C396C90064}"/>
              </a:ext>
            </a:extLst>
          </p:cNvPr>
          <p:cNvSpPr>
            <a:spLocks noGrp="1"/>
          </p:cNvSpPr>
          <p:nvPr>
            <p:ph type="sldNum" sz="quarter" idx="12"/>
          </p:nvPr>
        </p:nvSpPr>
        <p:spPr/>
        <p:txBody>
          <a:bodyPr/>
          <a:lstStyle/>
          <a:p>
            <a:fld id="{B17DEEE4-362D-404F-8D44-B73CEBC0D81E}" type="slidenum">
              <a:rPr lang="en-US" smtClean="0"/>
              <a:t>‹#›</a:t>
            </a:fld>
            <a:endParaRPr lang="en-US" dirty="0"/>
          </a:p>
        </p:txBody>
      </p:sp>
    </p:spTree>
    <p:extLst>
      <p:ext uri="{BB962C8B-B14F-4D97-AF65-F5344CB8AC3E}">
        <p14:creationId xmlns:p14="http://schemas.microsoft.com/office/powerpoint/2010/main" val="2849925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780D-8590-41A7-85CC-49422A1A14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B27D98-2502-43AF-98E5-0276A9A693D7}"/>
              </a:ext>
            </a:extLst>
          </p:cNvPr>
          <p:cNvSpPr>
            <a:spLocks noGrp="1"/>
          </p:cNvSpPr>
          <p:nvPr>
            <p:ph type="dt" sz="half" idx="10"/>
          </p:nvPr>
        </p:nvSpPr>
        <p:spPr/>
        <p:txBody>
          <a:bodyPr/>
          <a:lstStyle/>
          <a:p>
            <a:fld id="{75D1172F-A448-4087-B16E-F12CEEC21009}" type="datetime1">
              <a:rPr lang="en-US" smtClean="0"/>
              <a:t>3/15/2019</a:t>
            </a:fld>
            <a:endParaRPr lang="en-US" dirty="0"/>
          </a:p>
        </p:txBody>
      </p:sp>
      <p:sp>
        <p:nvSpPr>
          <p:cNvPr id="4" name="Footer Placeholder 3">
            <a:extLst>
              <a:ext uri="{FF2B5EF4-FFF2-40B4-BE49-F238E27FC236}">
                <a16:creationId xmlns:a16="http://schemas.microsoft.com/office/drawing/2014/main" id="{089E5633-A874-47E4-B0C0-4E623F7F0DE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31D6E15-BC84-4D7A-85C0-F96542AB0324}"/>
              </a:ext>
            </a:extLst>
          </p:cNvPr>
          <p:cNvSpPr>
            <a:spLocks noGrp="1"/>
          </p:cNvSpPr>
          <p:nvPr>
            <p:ph type="sldNum" sz="quarter" idx="12"/>
          </p:nvPr>
        </p:nvSpPr>
        <p:spPr/>
        <p:txBody>
          <a:bodyPr/>
          <a:lstStyle/>
          <a:p>
            <a:fld id="{B17DEEE4-362D-404F-8D44-B73CEBC0D81E}" type="slidenum">
              <a:rPr lang="en-US" smtClean="0"/>
              <a:t>‹#›</a:t>
            </a:fld>
            <a:endParaRPr lang="en-US" dirty="0"/>
          </a:p>
        </p:txBody>
      </p:sp>
    </p:spTree>
    <p:extLst>
      <p:ext uri="{BB962C8B-B14F-4D97-AF65-F5344CB8AC3E}">
        <p14:creationId xmlns:p14="http://schemas.microsoft.com/office/powerpoint/2010/main" val="277253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86A72A-0315-45BA-80D8-67BDA170908E}"/>
              </a:ext>
            </a:extLst>
          </p:cNvPr>
          <p:cNvSpPr>
            <a:spLocks noGrp="1"/>
          </p:cNvSpPr>
          <p:nvPr>
            <p:ph type="dt" sz="half" idx="10"/>
          </p:nvPr>
        </p:nvSpPr>
        <p:spPr/>
        <p:txBody>
          <a:bodyPr/>
          <a:lstStyle/>
          <a:p>
            <a:fld id="{1B27F229-60FD-4776-8A93-FDD0E3731253}" type="datetime1">
              <a:rPr lang="en-US" smtClean="0"/>
              <a:t>3/15/2019</a:t>
            </a:fld>
            <a:endParaRPr lang="en-US" dirty="0"/>
          </a:p>
        </p:txBody>
      </p:sp>
      <p:sp>
        <p:nvSpPr>
          <p:cNvPr id="3" name="Footer Placeholder 2">
            <a:extLst>
              <a:ext uri="{FF2B5EF4-FFF2-40B4-BE49-F238E27FC236}">
                <a16:creationId xmlns:a16="http://schemas.microsoft.com/office/drawing/2014/main" id="{82E95450-386E-4768-8182-6BBC1CD8ADC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9D429CA-F21E-41CF-A0A6-2B046C615FBA}"/>
              </a:ext>
            </a:extLst>
          </p:cNvPr>
          <p:cNvSpPr>
            <a:spLocks noGrp="1"/>
          </p:cNvSpPr>
          <p:nvPr>
            <p:ph type="sldNum" sz="quarter" idx="12"/>
          </p:nvPr>
        </p:nvSpPr>
        <p:spPr/>
        <p:txBody>
          <a:bodyPr/>
          <a:lstStyle/>
          <a:p>
            <a:fld id="{B17DEEE4-362D-404F-8D44-B73CEBC0D81E}" type="slidenum">
              <a:rPr lang="en-US" smtClean="0"/>
              <a:t>‹#›</a:t>
            </a:fld>
            <a:endParaRPr lang="en-US" dirty="0"/>
          </a:p>
        </p:txBody>
      </p:sp>
    </p:spTree>
    <p:extLst>
      <p:ext uri="{BB962C8B-B14F-4D97-AF65-F5344CB8AC3E}">
        <p14:creationId xmlns:p14="http://schemas.microsoft.com/office/powerpoint/2010/main" val="2967363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3AD70-51F7-4D34-972D-DEF21F6295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244FD3-67BA-4BF8-872C-A57BFE214D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CDE57B-51B4-4098-B4A2-2CFFF91B3F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B18DAE-B065-4C25-8947-53290D568EF4}"/>
              </a:ext>
            </a:extLst>
          </p:cNvPr>
          <p:cNvSpPr>
            <a:spLocks noGrp="1"/>
          </p:cNvSpPr>
          <p:nvPr>
            <p:ph type="dt" sz="half" idx="10"/>
          </p:nvPr>
        </p:nvSpPr>
        <p:spPr/>
        <p:txBody>
          <a:bodyPr/>
          <a:lstStyle/>
          <a:p>
            <a:fld id="{C51AB343-8A9C-4717-B38E-B72E11E818EB}" type="datetime1">
              <a:rPr lang="en-US" smtClean="0"/>
              <a:t>3/15/2019</a:t>
            </a:fld>
            <a:endParaRPr lang="en-US" dirty="0"/>
          </a:p>
        </p:txBody>
      </p:sp>
      <p:sp>
        <p:nvSpPr>
          <p:cNvPr id="6" name="Footer Placeholder 5">
            <a:extLst>
              <a:ext uri="{FF2B5EF4-FFF2-40B4-BE49-F238E27FC236}">
                <a16:creationId xmlns:a16="http://schemas.microsoft.com/office/drawing/2014/main" id="{AC1CF141-EB3B-47C0-9777-650923029A0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50BF88A-7586-459D-B414-E36813781609}"/>
              </a:ext>
            </a:extLst>
          </p:cNvPr>
          <p:cNvSpPr>
            <a:spLocks noGrp="1"/>
          </p:cNvSpPr>
          <p:nvPr>
            <p:ph type="sldNum" sz="quarter" idx="12"/>
          </p:nvPr>
        </p:nvSpPr>
        <p:spPr/>
        <p:txBody>
          <a:bodyPr/>
          <a:lstStyle/>
          <a:p>
            <a:fld id="{B17DEEE4-362D-404F-8D44-B73CEBC0D81E}" type="slidenum">
              <a:rPr lang="en-US" smtClean="0"/>
              <a:t>‹#›</a:t>
            </a:fld>
            <a:endParaRPr lang="en-US" dirty="0"/>
          </a:p>
        </p:txBody>
      </p:sp>
    </p:spTree>
    <p:extLst>
      <p:ext uri="{BB962C8B-B14F-4D97-AF65-F5344CB8AC3E}">
        <p14:creationId xmlns:p14="http://schemas.microsoft.com/office/powerpoint/2010/main" val="1827949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244F2-0F11-4C50-981B-61D75F45CB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A1349A-66A6-4FE5-90CA-1D640418D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AC1C65D-6376-4C74-855E-3C081409CF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5D8642-C133-4FDB-ACF4-EFD5471997A6}"/>
              </a:ext>
            </a:extLst>
          </p:cNvPr>
          <p:cNvSpPr>
            <a:spLocks noGrp="1"/>
          </p:cNvSpPr>
          <p:nvPr>
            <p:ph type="dt" sz="half" idx="10"/>
          </p:nvPr>
        </p:nvSpPr>
        <p:spPr/>
        <p:txBody>
          <a:bodyPr/>
          <a:lstStyle/>
          <a:p>
            <a:fld id="{97B56F98-3B84-4D41-8C08-80A6796E6000}" type="datetime1">
              <a:rPr lang="en-US" smtClean="0"/>
              <a:t>3/15/2019</a:t>
            </a:fld>
            <a:endParaRPr lang="en-US" dirty="0"/>
          </a:p>
        </p:txBody>
      </p:sp>
      <p:sp>
        <p:nvSpPr>
          <p:cNvPr id="6" name="Footer Placeholder 5">
            <a:extLst>
              <a:ext uri="{FF2B5EF4-FFF2-40B4-BE49-F238E27FC236}">
                <a16:creationId xmlns:a16="http://schemas.microsoft.com/office/drawing/2014/main" id="{1355F663-A7FF-4D75-83DF-2431A5101C8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3973D0E-6751-437A-8238-63A401C52D45}"/>
              </a:ext>
            </a:extLst>
          </p:cNvPr>
          <p:cNvSpPr>
            <a:spLocks noGrp="1"/>
          </p:cNvSpPr>
          <p:nvPr>
            <p:ph type="sldNum" sz="quarter" idx="12"/>
          </p:nvPr>
        </p:nvSpPr>
        <p:spPr/>
        <p:txBody>
          <a:bodyPr/>
          <a:lstStyle/>
          <a:p>
            <a:fld id="{B17DEEE4-362D-404F-8D44-B73CEBC0D81E}" type="slidenum">
              <a:rPr lang="en-US" smtClean="0"/>
              <a:t>‹#›</a:t>
            </a:fld>
            <a:endParaRPr lang="en-US" dirty="0"/>
          </a:p>
        </p:txBody>
      </p:sp>
    </p:spTree>
    <p:extLst>
      <p:ext uri="{BB962C8B-B14F-4D97-AF65-F5344CB8AC3E}">
        <p14:creationId xmlns:p14="http://schemas.microsoft.com/office/powerpoint/2010/main" val="3290684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7A3340-39BD-41B5-9FF6-A846EC522B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F254A8-59BD-4530-B0E4-932AB5D6A7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14A7EE-874C-4CEF-B372-FC0D74EAB8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E854FB-BCD9-43E4-9D8E-597BAEB212CE}" type="datetime1">
              <a:rPr lang="en-US" smtClean="0"/>
              <a:t>3/15/2019</a:t>
            </a:fld>
            <a:endParaRPr lang="en-US" dirty="0"/>
          </a:p>
        </p:txBody>
      </p:sp>
      <p:sp>
        <p:nvSpPr>
          <p:cNvPr id="5" name="Footer Placeholder 4">
            <a:extLst>
              <a:ext uri="{FF2B5EF4-FFF2-40B4-BE49-F238E27FC236}">
                <a16:creationId xmlns:a16="http://schemas.microsoft.com/office/drawing/2014/main" id="{79DE9321-B5DC-420E-9174-93478066FF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9BECC73-272E-4FBA-BE5F-5797E8A43E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7DEEE4-362D-404F-8D44-B73CEBC0D81E}" type="slidenum">
              <a:rPr lang="en-US" smtClean="0"/>
              <a:t>‹#›</a:t>
            </a:fld>
            <a:endParaRPr lang="en-US" dirty="0"/>
          </a:p>
        </p:txBody>
      </p:sp>
    </p:spTree>
    <p:extLst>
      <p:ext uri="{BB962C8B-B14F-4D97-AF65-F5344CB8AC3E}">
        <p14:creationId xmlns:p14="http://schemas.microsoft.com/office/powerpoint/2010/main" val="1625707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hyperlink" Target="https://www.blockchain.com/btc/block/000000000000000000274963dec32e2729f2216f565848a21873ca7a698c2490" TargetMode="External"/><Relationship Id="rId2" Type="http://schemas.openxmlformats.org/officeDocument/2006/relationships/hyperlink" Target="https://www.blockchain.com/explorer" TargetMode="External"/><Relationship Id="rId1" Type="http://schemas.openxmlformats.org/officeDocument/2006/relationships/slideLayout" Target="../slideLayouts/slideLayout2.xml"/><Relationship Id="rId6" Type="http://schemas.openxmlformats.org/officeDocument/2006/relationships/hyperlink" Target="https://en.bitcoin.it/wiki/Vocabulary#Main_Chain" TargetMode="External"/><Relationship Id="rId5" Type="http://schemas.openxmlformats.org/officeDocument/2006/relationships/hyperlink" Target="https://en.bitcoin.it/wiki/Block" TargetMode="External"/><Relationship Id="rId4" Type="http://schemas.openxmlformats.org/officeDocument/2006/relationships/hyperlink" Target="https://dev.to/damcosset/blockchain-what-is-in-a-block-48jo" TargetMode="External"/></Relationships>
</file>

<file path=ppt/slides/_rels/slide101.xml.rels><?xml version="1.0" encoding="UTF-8" standalone="yes"?>
<Relationships xmlns="http://schemas.openxmlformats.org/package/2006/relationships"><Relationship Id="rId8" Type="http://schemas.openxmlformats.org/officeDocument/2006/relationships/hyperlink" Target="https://brd.com/" TargetMode="External"/><Relationship Id="rId13" Type="http://schemas.openxmlformats.org/officeDocument/2006/relationships/hyperlink" Target="https://play.google.com/store/apps/details?id=com.getchange.wallet.cordova&amp;hl=en_US" TargetMode="External"/><Relationship Id="rId3" Type="http://schemas.openxmlformats.org/officeDocument/2006/relationships/hyperlink" Target="https://ethereum.stackexchange.com/questions/3/what-is-meant-by-the-term-gas" TargetMode="External"/><Relationship Id="rId7" Type="http://schemas.openxmlformats.org/officeDocument/2006/relationships/hyperlink" Target="https://www.circle.com/en/invest" TargetMode="External"/><Relationship Id="rId12" Type="http://schemas.openxmlformats.org/officeDocument/2006/relationships/hyperlink" Target="https://paxful.com/" TargetMode="External"/><Relationship Id="rId2" Type="http://schemas.openxmlformats.org/officeDocument/2006/relationships/hyperlink" Target="https://media.consensys.net/ethereum-gas-fuel-and-fees-3333e17fe1dc" TargetMode="External"/><Relationship Id="rId1" Type="http://schemas.openxmlformats.org/officeDocument/2006/relationships/slideLayout" Target="../slideLayouts/slideLayout2.xml"/><Relationship Id="rId6" Type="http://schemas.openxmlformats.org/officeDocument/2006/relationships/hyperlink" Target="https://www.kraken.com/" TargetMode="External"/><Relationship Id="rId11" Type="http://schemas.openxmlformats.org/officeDocument/2006/relationships/hyperlink" Target="https://purse.io/shop" TargetMode="External"/><Relationship Id="rId5" Type="http://schemas.openxmlformats.org/officeDocument/2006/relationships/hyperlink" Target="https://gemini.com/" TargetMode="External"/><Relationship Id="rId10" Type="http://schemas.openxmlformats.org/officeDocument/2006/relationships/hyperlink" Target="https://www.coincloudatm.com/" TargetMode="External"/><Relationship Id="rId4" Type="http://schemas.openxmlformats.org/officeDocument/2006/relationships/hyperlink" Target="https://www.coinbase.com/" TargetMode="External"/><Relationship Id="rId9" Type="http://schemas.openxmlformats.org/officeDocument/2006/relationships/hyperlink" Target="https://changelly.com/" TargetMode="External"/></Relationships>
</file>

<file path=ppt/slides/_rels/slide102.xml.rels><?xml version="1.0" encoding="UTF-8" standalone="yes"?>
<Relationships xmlns="http://schemas.openxmlformats.org/package/2006/relationships"><Relationship Id="rId3" Type="http://schemas.openxmlformats.org/officeDocument/2006/relationships/hyperlink" Target="https://duckduckgo.com/" TargetMode="External"/><Relationship Id="rId7" Type="http://schemas.openxmlformats.org/officeDocument/2006/relationships/hyperlink" Target="https://www.coindesk.com/information/what-is-ether-ethereum-cryptocurrency/" TargetMode="External"/><Relationship Id="rId2" Type="http://schemas.openxmlformats.org/officeDocument/2006/relationships/hyperlink" Target="https://www.opera.com/" TargetMode="External"/><Relationship Id="rId1" Type="http://schemas.openxmlformats.org/officeDocument/2006/relationships/slideLayout" Target="../slideLayouts/slideLayout2.xml"/><Relationship Id="rId6" Type="http://schemas.openxmlformats.org/officeDocument/2006/relationships/hyperlink" Target="https://medium.com/coinremix/twitter-scam-elon-musk-is-not-giving-you-free-eth-one-tweet-has-collected-155-eth-and-counting-2f52fe35b5a8" TargetMode="External"/><Relationship Id="rId5" Type="http://schemas.openxmlformats.org/officeDocument/2006/relationships/hyperlink" Target="https://www.coindesk.com/6-outrageous-moments-crypto-twitter-scam-history/" TargetMode="External"/><Relationship Id="rId4" Type="http://schemas.openxmlformats.org/officeDocument/2006/relationships/hyperlink" Target="https://blockonomi.com/musk-eth-scam/" TargetMode="External"/></Relationships>
</file>

<file path=ppt/slides/_rels/slide103.xml.rels><?xml version="1.0" encoding="UTF-8" standalone="yes"?>
<Relationships xmlns="http://schemas.openxmlformats.org/package/2006/relationships"><Relationship Id="rId3" Type="http://schemas.openxmlformats.org/officeDocument/2006/relationships/hyperlink" Target="https://www.coindesk.com/information/what-is-blockchain-technology/" TargetMode="External"/><Relationship Id="rId2" Type="http://schemas.openxmlformats.org/officeDocument/2006/relationships/hyperlink" Target="https://www.coindesk.com/information/why-use-a-blockchain/" TargetMode="External"/><Relationship Id="rId1" Type="http://schemas.openxmlformats.org/officeDocument/2006/relationships/slideLayout" Target="../slideLayouts/slideLayout2.xml"/><Relationship Id="rId4" Type="http://schemas.openxmlformats.org/officeDocument/2006/relationships/hyperlink" Target="https://www.datacamp.com/community/tutorials/blockchain-r?utm_campaign=News&amp;utm_medium=Community&amp;utm_source=DataCamp.com" TargetMode="External"/></Relationships>
</file>

<file path=ppt/slides/_rels/slide104.xml.rels><?xml version="1.0" encoding="UTF-8" standalone="yes"?>
<Relationships xmlns="http://schemas.openxmlformats.org/package/2006/relationships"><Relationship Id="rId3" Type="http://schemas.openxmlformats.org/officeDocument/2006/relationships/hyperlink" Target="https://ethereum.stackexchange.com/questions/379/what-is-a-sidechain" TargetMode="External"/><Relationship Id="rId7" Type="http://schemas.openxmlformats.org/officeDocument/2006/relationships/hyperlink" Target="https://stackoverflow.com/questions/2283757/can-someone-explain-in-simple-terms-to-me-what-a-directed-acyclic-graph-is" TargetMode="External"/><Relationship Id="rId2" Type="http://schemas.openxmlformats.org/officeDocument/2006/relationships/hyperlink" Target="https://hackernoon.com/a-primer-on-blockchains-protocols-and-token-sales-9ebe117b5759" TargetMode="External"/><Relationship Id="rId1" Type="http://schemas.openxmlformats.org/officeDocument/2006/relationships/slideLayout" Target="../slideLayouts/slideLayout2.xml"/><Relationship Id="rId6" Type="http://schemas.openxmlformats.org/officeDocument/2006/relationships/hyperlink" Target="https://www.forbes.com/sites/shermanlee/2018/01/22/explaining-directed-acylic-graph-dag-the-real-blockchain-3-0/#469e3c24180b" TargetMode="External"/><Relationship Id="rId5" Type="http://schemas.openxmlformats.org/officeDocument/2006/relationships/hyperlink" Target="https://www.investinblockchain.com/dag-blockchain-new-competitor/" TargetMode="External"/><Relationship Id="rId4" Type="http://schemas.openxmlformats.org/officeDocument/2006/relationships/hyperlink" Target="https://cointelegraph.com/news/lisk-to-move-developers-from-blockchain-to-sidechain" TargetMode="External"/></Relationships>
</file>

<file path=ppt/slides/_rels/slide105.xml.rels><?xml version="1.0" encoding="UTF-8" standalone="yes"?>
<Relationships xmlns="http://schemas.openxmlformats.org/package/2006/relationships"><Relationship Id="rId3" Type="http://schemas.openxmlformats.org/officeDocument/2006/relationships/hyperlink" Target="https://www.wired.com/story/bitcoin-drug-deals-silk-road-blockchain/" TargetMode="External"/><Relationship Id="rId2" Type="http://schemas.openxmlformats.org/officeDocument/2006/relationships/hyperlink" Target="https://en.wikipedia.org/wiki/Directed_acyclic_graph#/media/File:Topological_Ordering.svg" TargetMode="External"/><Relationship Id="rId1" Type="http://schemas.openxmlformats.org/officeDocument/2006/relationships/slideLayout" Target="../slideLayouts/slideLayout2.xml"/><Relationship Id="rId6" Type="http://schemas.openxmlformats.org/officeDocument/2006/relationships/hyperlink" Target="http://docs.neo.org/en-us/sc/introduction.html" TargetMode="External"/><Relationship Id="rId5" Type="http://schemas.openxmlformats.org/officeDocument/2006/relationships/hyperlink" Target="https://en.bitcoin.it/wiki/Block" TargetMode="External"/><Relationship Id="rId4" Type="http://schemas.openxmlformats.org/officeDocument/2006/relationships/hyperlink" Target="https://news.bitcoin.com/irs-crackdown-tracking-bitcoiners-with-chainalysis/" TargetMode="External"/></Relationships>
</file>

<file path=ppt/slides/_rels/slide106.xml.rels><?xml version="1.0" encoding="UTF-8" standalone="yes"?>
<Relationships xmlns="http://schemas.openxmlformats.org/package/2006/relationships"><Relationship Id="rId8" Type="http://schemas.openxmlformats.org/officeDocument/2006/relationships/hyperlink" Target="https://airdrops.io/" TargetMode="External"/><Relationship Id="rId3" Type="http://schemas.openxmlformats.org/officeDocument/2006/relationships/hyperlink" Target="https://icobench.com/" TargetMode="External"/><Relationship Id="rId7" Type="http://schemas.openxmlformats.org/officeDocument/2006/relationships/hyperlink" Target="https://www.concourseq.io/" TargetMode="External"/><Relationship Id="rId2" Type="http://schemas.openxmlformats.org/officeDocument/2006/relationships/hyperlink" Target="https://coincentral.com/proof-of-burn/" TargetMode="External"/><Relationship Id="rId1" Type="http://schemas.openxmlformats.org/officeDocument/2006/relationships/slideLayout" Target="../slideLayouts/slideLayout2.xml"/><Relationship Id="rId6" Type="http://schemas.openxmlformats.org/officeDocument/2006/relationships/hyperlink" Target="https://www.trackico.io/" TargetMode="External"/><Relationship Id="rId5" Type="http://schemas.openxmlformats.org/officeDocument/2006/relationships/hyperlink" Target="https://topicolist.com/" TargetMode="External"/><Relationship Id="rId4" Type="http://schemas.openxmlformats.org/officeDocument/2006/relationships/hyperlink" Target="https://icomarks.com/" TargetMode="External"/><Relationship Id="rId9" Type="http://schemas.openxmlformats.org/officeDocument/2006/relationships/hyperlink" Target="https://airdropalert.com/" TargetMode="External"/></Relationships>
</file>

<file path=ppt/slides/_rels/slide107.xml.rels><?xml version="1.0" encoding="UTF-8" standalone="yes"?>
<Relationships xmlns="http://schemas.openxmlformats.org/package/2006/relationships"><Relationship Id="rId3" Type="http://schemas.openxmlformats.org/officeDocument/2006/relationships/hyperlink" Target="https://whattomine.com/coins" TargetMode="External"/><Relationship Id="rId2" Type="http://schemas.openxmlformats.org/officeDocument/2006/relationships/hyperlink" Target="https://2masternodes.com/" TargetMode="External"/><Relationship Id="rId1" Type="http://schemas.openxmlformats.org/officeDocument/2006/relationships/slideLayout" Target="../slideLayouts/slideLayout2.xml"/><Relationship Id="rId6" Type="http://schemas.openxmlformats.org/officeDocument/2006/relationships/hyperlink" Target="https://cryptosrus.com/ethereum-mining-rig/" TargetMode="External"/><Relationship Id="rId5" Type="http://schemas.openxmlformats.org/officeDocument/2006/relationships/hyperlink" Target="https://www.bitcoinmarketjournal.com/bitcoin-mining-rig/" TargetMode="External"/><Relationship Id="rId4" Type="http://schemas.openxmlformats.org/officeDocument/2006/relationships/hyperlink" Target="https://motherboard.vice.com/en_us/article/59zdjq/an-idiots-guide-to-building-an-ethereum-mining-rig" TargetMode="External"/></Relationships>
</file>

<file path=ppt/slides/_rels/slide108.xml.rels><?xml version="1.0" encoding="UTF-8" standalone="yes"?>
<Relationships xmlns="http://schemas.openxmlformats.org/package/2006/relationships"><Relationship Id="rId8" Type="http://schemas.openxmlformats.org/officeDocument/2006/relationships/hyperlink" Target="https://deadcoins.com/" TargetMode="External"/><Relationship Id="rId3" Type="http://schemas.openxmlformats.org/officeDocument/2006/relationships/hyperlink" Target="https://azure.microsoft.com/en-us/blog/ethereum-blockchain-as-a-service-now-on-azure/" TargetMode="External"/><Relationship Id="rId7" Type="http://schemas.openxmlformats.org/officeDocument/2006/relationships/hyperlink" Target="https://www.coinopsy.com/dead-coins/" TargetMode="External"/><Relationship Id="rId2" Type="http://schemas.openxmlformats.org/officeDocument/2006/relationships/hyperlink" Target="https://www.hyperledger.org/" TargetMode="External"/><Relationship Id="rId1" Type="http://schemas.openxmlformats.org/officeDocument/2006/relationships/slideLayout" Target="../slideLayouts/slideLayout2.xml"/><Relationship Id="rId6" Type="http://schemas.openxmlformats.org/officeDocument/2006/relationships/hyperlink" Target="https://www.cnbc.com/2018/05/15/goldman-sachs-backed-start-up-circle-introducing-a-crypto-us-dollar.html" TargetMode="External"/><Relationship Id="rId11" Type="http://schemas.openxmlformats.org/officeDocument/2006/relationships/hyperlink" Target="https://status.im/" TargetMode="External"/><Relationship Id="rId5" Type="http://schemas.openxmlformats.org/officeDocument/2006/relationships/hyperlink" Target="https://www.theverge.com/2018/5/8/17332894/facebook-blockchain-group-employee-reshuffle-restructure-david-marcus-kevin-weil" TargetMode="External"/><Relationship Id="rId10" Type="http://schemas.openxmlformats.org/officeDocument/2006/relationships/hyperlink" Target="https://brave.com/" TargetMode="External"/><Relationship Id="rId4" Type="http://schemas.openxmlformats.org/officeDocument/2006/relationships/hyperlink" Target="https://aws.amazon.com/blockchain/templates/" TargetMode="External"/><Relationship Id="rId9" Type="http://schemas.openxmlformats.org/officeDocument/2006/relationships/hyperlink" Target="https://www.investopedia.com/terms/w/whitepaper.as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protonmail.com/" TargetMode="External"/><Relationship Id="rId2" Type="http://schemas.openxmlformats.org/officeDocument/2006/relationships/hyperlink" Target="https://www.google.com/gmail/about/" TargetMode="External"/><Relationship Id="rId1" Type="http://schemas.openxmlformats.org/officeDocument/2006/relationships/slideLayout" Target="../slideLayouts/slideLayout2.xml"/><Relationship Id="rId6" Type="http://schemas.openxmlformats.org/officeDocument/2006/relationships/hyperlink" Target="https://play.google.com/store/apps/details?id=com.authy.authy" TargetMode="External"/><Relationship Id="rId5" Type="http://schemas.openxmlformats.org/officeDocument/2006/relationships/hyperlink" Target="https://play.google.com/store/apps/details?id=com.google.android.apps.authenticator2&amp;hl=en" TargetMode="External"/><Relationship Id="rId4" Type="http://schemas.openxmlformats.org/officeDocument/2006/relationships/hyperlink" Target="https://voice.google.com/abou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www.kraken.com/" TargetMode="External"/><Relationship Id="rId3" Type="http://schemas.openxmlformats.org/officeDocument/2006/relationships/hyperlink" Target="https://www.kucoin.com/#/" TargetMode="External"/><Relationship Id="rId7" Type="http://schemas.openxmlformats.org/officeDocument/2006/relationships/hyperlink" Target="https://www.bitforex.com/" TargetMode="External"/><Relationship Id="rId2" Type="http://schemas.openxmlformats.org/officeDocument/2006/relationships/hyperlink" Target="https://www.binance.com/" TargetMode="External"/><Relationship Id="rId1" Type="http://schemas.openxmlformats.org/officeDocument/2006/relationships/slideLayout" Target="../slideLayouts/slideLayout2.xml"/><Relationship Id="rId6" Type="http://schemas.openxmlformats.org/officeDocument/2006/relationships/hyperlink" Target="https://www.huobi.com/en-us/" TargetMode="External"/><Relationship Id="rId5" Type="http://schemas.openxmlformats.org/officeDocument/2006/relationships/hyperlink" Target="https://bittrex.com/" TargetMode="External"/><Relationship Id="rId10" Type="http://schemas.openxmlformats.org/officeDocument/2006/relationships/hyperlink" Target="https://play.google.com/store/apps/details?id=com.authy.authy" TargetMode="External"/><Relationship Id="rId4" Type="http://schemas.openxmlformats.org/officeDocument/2006/relationships/hyperlink" Target="https://poloniex.com/" TargetMode="External"/><Relationship Id="rId9" Type="http://schemas.openxmlformats.org/officeDocument/2006/relationships/hyperlink" Target="https://play.google.com/store/apps/details?id=com.google.android.apps.authenticator2&amp;hl=en"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tradingview.com/" TargetMode="External"/><Relationship Id="rId2" Type="http://schemas.openxmlformats.org/officeDocument/2006/relationships/hyperlink" Target="https://auton.io/uploads/Trading_guide_V1.0.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blockchain.com/explorer"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blockchain.com/btc/block/000000000000000000274963dec32e2729f2216f565848a21873ca7a698c2490" TargetMode="External"/><Relationship Id="rId2" Type="http://schemas.openxmlformats.org/officeDocument/2006/relationships/hyperlink" Target="https://www.blockchain.com/explorer"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s://www.coincloudatm.com/" TargetMode="External"/><Relationship Id="rId3" Type="http://schemas.openxmlformats.org/officeDocument/2006/relationships/hyperlink" Target="https://gemini.com/" TargetMode="External"/><Relationship Id="rId7" Type="http://schemas.openxmlformats.org/officeDocument/2006/relationships/hyperlink" Target="https://changelly.com/" TargetMode="External"/><Relationship Id="rId2" Type="http://schemas.openxmlformats.org/officeDocument/2006/relationships/hyperlink" Target="https://www.coinbase.com/" TargetMode="External"/><Relationship Id="rId1" Type="http://schemas.openxmlformats.org/officeDocument/2006/relationships/slideLayout" Target="../slideLayouts/slideLayout2.xml"/><Relationship Id="rId6" Type="http://schemas.openxmlformats.org/officeDocument/2006/relationships/hyperlink" Target="https://brd.com/" TargetMode="External"/><Relationship Id="rId11" Type="http://schemas.openxmlformats.org/officeDocument/2006/relationships/hyperlink" Target="https://play.google.com/store/apps/details?id=com.getchange.wallet.cordova&amp;hl=en_US" TargetMode="External"/><Relationship Id="rId5" Type="http://schemas.openxmlformats.org/officeDocument/2006/relationships/hyperlink" Target="https://www.circle.com/en/invest" TargetMode="External"/><Relationship Id="rId10" Type="http://schemas.openxmlformats.org/officeDocument/2006/relationships/hyperlink" Target="https://paxful.com/" TargetMode="External"/><Relationship Id="rId4" Type="http://schemas.openxmlformats.org/officeDocument/2006/relationships/hyperlink" Target="https://www.kraken.com/" TargetMode="External"/><Relationship Id="rId9" Type="http://schemas.openxmlformats.org/officeDocument/2006/relationships/hyperlink" Target="https://purse.io/shop" TargetMode="External"/></Relationships>
</file>

<file path=ppt/slides/_rels/slide42.xml.rels><?xml version="1.0" encoding="UTF-8" standalone="yes"?>
<Relationships xmlns="http://schemas.openxmlformats.org/package/2006/relationships"><Relationship Id="rId2" Type="http://schemas.openxmlformats.org/officeDocument/2006/relationships/hyperlink" Target="https://www.opera.com/"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duckduckgo.com/"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dappradar.com/" TargetMode="External"/><Relationship Id="rId2" Type="http://schemas.openxmlformats.org/officeDocument/2006/relationships/hyperlink" Target="https://www.stateofthedapps.com/"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s://icomarks.com/" TargetMode="External"/><Relationship Id="rId2" Type="http://schemas.openxmlformats.org/officeDocument/2006/relationships/hyperlink" Target="https://icobench.com/" TargetMode="External"/><Relationship Id="rId1" Type="http://schemas.openxmlformats.org/officeDocument/2006/relationships/slideLayout" Target="../slideLayouts/slideLayout2.xml"/><Relationship Id="rId6" Type="http://schemas.openxmlformats.org/officeDocument/2006/relationships/hyperlink" Target="https://www.concourseq.io/" TargetMode="External"/><Relationship Id="rId5" Type="http://schemas.openxmlformats.org/officeDocument/2006/relationships/hyperlink" Target="https://www.trackico.io/" TargetMode="External"/><Relationship Id="rId4" Type="http://schemas.openxmlformats.org/officeDocument/2006/relationships/hyperlink" Target="https://topicolist.com/"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airdropalert.com/" TargetMode="External"/><Relationship Id="rId2" Type="http://schemas.openxmlformats.org/officeDocument/2006/relationships/hyperlink" Target="https://airdrops.io/"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https://2masternodes.com/"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motherboard.vice.com/en_us/article/59zdjq/an-idiots-guide-to-building-an-ethereum-mining-rig" TargetMode="External"/><Relationship Id="rId2" Type="http://schemas.openxmlformats.org/officeDocument/2006/relationships/hyperlink" Target="https://whattomine.com/coins" TargetMode="External"/><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hyperlink" Target="https://cryptosrus.com/ethereum-mining-rig/" TargetMode="External"/><Relationship Id="rId4" Type="http://schemas.openxmlformats.org/officeDocument/2006/relationships/hyperlink" Target="https://www.bitcoinmarketjournal.com/bitcoin-mining-rig/" TargetMode="External"/></Relationships>
</file>

<file path=ppt/slides/_rels/slide8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s://azure.microsoft.com/en-us/blog/ethereum-blockchain-as-a-service-now-on-azure/" TargetMode="External"/><Relationship Id="rId7" Type="http://schemas.openxmlformats.org/officeDocument/2006/relationships/hyperlink" Target="https://blockonomi.com/what-is-bakkt/" TargetMode="External"/><Relationship Id="rId2" Type="http://schemas.openxmlformats.org/officeDocument/2006/relationships/hyperlink" Target="https://www.hyperledger.org/" TargetMode="External"/><Relationship Id="rId1" Type="http://schemas.openxmlformats.org/officeDocument/2006/relationships/slideLayout" Target="../slideLayouts/slideLayout2.xml"/><Relationship Id="rId6" Type="http://schemas.openxmlformats.org/officeDocument/2006/relationships/hyperlink" Target="https://www.cnbc.com/2018/05/15/goldman-sachs-backed-start-up-circle-introducing-a-crypto-us-dollar.html" TargetMode="External"/><Relationship Id="rId5" Type="http://schemas.openxmlformats.org/officeDocument/2006/relationships/hyperlink" Target="https://www.theverge.com/2018/5/8/17332894/facebook-blockchain-group-employee-reshuffle-restructure-david-marcus-kevin-weil" TargetMode="External"/><Relationship Id="rId4" Type="http://schemas.openxmlformats.org/officeDocument/2006/relationships/hyperlink" Target="https://aws.amazon.com/blockchain/templates/" TargetMode="External"/></Relationships>
</file>

<file path=ppt/slides/_rels/slide87.xml.rels><?xml version="1.0" encoding="UTF-8" standalone="yes"?>
<Relationships xmlns="http://schemas.openxmlformats.org/package/2006/relationships"><Relationship Id="rId3" Type="http://schemas.openxmlformats.org/officeDocument/2006/relationships/hyperlink" Target="https://deadcoins.com/" TargetMode="External"/><Relationship Id="rId2" Type="http://schemas.openxmlformats.org/officeDocument/2006/relationships/hyperlink" Target="https://www.coinopsy.com/dead-coins/"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https://status.im/" TargetMode="External"/><Relationship Id="rId2" Type="http://schemas.openxmlformats.org/officeDocument/2006/relationships/hyperlink" Target="https://brave.com/"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https://decryptionary.com/"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8" Type="http://schemas.openxmlformats.org/officeDocument/2006/relationships/hyperlink" Target="https://blockonomi.com/mt-gox-hack/" TargetMode="External"/><Relationship Id="rId3" Type="http://schemas.openxmlformats.org/officeDocument/2006/relationships/hyperlink" Target="https://blockexplorer.com/block/000000000019d6689c085ae165831e934ff763ae46a2a6c172b3f1b60a8ce26f" TargetMode="External"/><Relationship Id="rId7" Type="http://schemas.openxmlformats.org/officeDocument/2006/relationships/hyperlink" Target="https://www.coindesk.com/bitcoin-pizza-day-celebrating-pizza-bought-10000-btc/" TargetMode="External"/><Relationship Id="rId2" Type="http://schemas.openxmlformats.org/officeDocument/2006/relationships/hyperlink" Target="https://en.bitcoin.it/wiki/Genesis_block" TargetMode="External"/><Relationship Id="rId1" Type="http://schemas.openxmlformats.org/officeDocument/2006/relationships/slideLayout" Target="../slideLayouts/slideLayout2.xml"/><Relationship Id="rId6" Type="http://schemas.openxmlformats.org/officeDocument/2006/relationships/hyperlink" Target="https://www.investopedia.com/news/bitcoin-pizza-day-celebrating-20-million-pizza-order/" TargetMode="External"/><Relationship Id="rId5" Type="http://schemas.openxmlformats.org/officeDocument/2006/relationships/hyperlink" Target="https://www.ccn.com/called-the-inventor-of-bitcoin-satoshi-nakamoto/" TargetMode="External"/><Relationship Id="rId4" Type="http://schemas.openxmlformats.org/officeDocument/2006/relationships/hyperlink" Target="https://www.blockchain.com/btc/block/000000000019d6689c085ae165831e934ff763ae46a2a6c172b3f1b60a8ce26f" TargetMode="External"/><Relationship Id="rId9" Type="http://schemas.openxmlformats.org/officeDocument/2006/relationships/hyperlink" Target="https://www.coindesk.com/mt-gox-the-history-of-a-failed-bitcoin-exchange/" TargetMode="External"/></Relationships>
</file>

<file path=ppt/slides/_rels/slide95.xml.rels><?xml version="1.0" encoding="UTF-8" standalone="yes"?>
<Relationships xmlns="http://schemas.openxmlformats.org/package/2006/relationships"><Relationship Id="rId3" Type="http://schemas.openxmlformats.org/officeDocument/2006/relationships/hyperlink" Target="http://allcoinsnews.com/2015/09/16/augur-crowdsale-reaches-4-7m-with-2-weeks-remaining/" TargetMode="External"/><Relationship Id="rId7" Type="http://schemas.openxmlformats.org/officeDocument/2006/relationships/hyperlink" Target="https://bitfalls.com/2018/03/11/peercoin-explained-proof-stake-pioneer/" TargetMode="External"/><Relationship Id="rId2" Type="http://schemas.openxmlformats.org/officeDocument/2006/relationships/hyperlink" Target="https://www.forbes.com/sites/laurashin/2017/09/21/heres-the-man-who-created-icos-and-this-is-the-new-token-hes-backing/#29ce37f41183" TargetMode="External"/><Relationship Id="rId1" Type="http://schemas.openxmlformats.org/officeDocument/2006/relationships/slideLayout" Target="../slideLayouts/slideLayout2.xml"/><Relationship Id="rId6" Type="http://schemas.openxmlformats.org/officeDocument/2006/relationships/hyperlink" Target="https://cointelegraph.com/news/ethereum-raises-3700-btc-in-first-12-hours-of-ether-presale" TargetMode="External"/><Relationship Id="rId5" Type="http://schemas.openxmlformats.org/officeDocument/2006/relationships/hyperlink" Target="https://www.coindesk.com/35-million-30-seconds-token-sale-internet-browser-brave-sells/" TargetMode="External"/><Relationship Id="rId4" Type="http://schemas.openxmlformats.org/officeDocument/2006/relationships/hyperlink" Target="http://augur.strikingly.com/blog/the-crowdsale-what-s-new-and-what-s-next" TargetMode="External"/></Relationships>
</file>

<file path=ppt/slides/_rels/slide96.xml.rels><?xml version="1.0" encoding="UTF-8" standalone="yes"?>
<Relationships xmlns="http://schemas.openxmlformats.org/package/2006/relationships"><Relationship Id="rId8" Type="http://schemas.openxmlformats.org/officeDocument/2006/relationships/hyperlink" Target="https://cointelegraph.com/news/bitcoin-hits-2000-on-bitfinex-as-bullrun-beats-bubble-fears" TargetMode="External"/><Relationship Id="rId3" Type="http://schemas.openxmlformats.org/officeDocument/2006/relationships/hyperlink" Target="https://www.wired.com/2016/06/50-million-hack-just-showed-dao-human/" TargetMode="External"/><Relationship Id="rId7" Type="http://schemas.openxmlformats.org/officeDocument/2006/relationships/hyperlink" Target="https://www.livecoinwatch.com/price/Bitcoin-BTC" TargetMode="External"/><Relationship Id="rId2" Type="http://schemas.openxmlformats.org/officeDocument/2006/relationships/hyperlink" Target="https://www.coindesk.com/understanding-dao-hack-journalists/" TargetMode="External"/><Relationship Id="rId1" Type="http://schemas.openxmlformats.org/officeDocument/2006/relationships/slideLayout" Target="../slideLayouts/slideLayout2.xml"/><Relationship Id="rId6" Type="http://schemas.openxmlformats.org/officeDocument/2006/relationships/hyperlink" Target="https://www.forbes.com/sites/laurashin/2017/03/02/1-bitcoin-is-now-worth-more-than-an-ounce-of-gold/#670cca9150f4" TargetMode="External"/><Relationship Id="rId5" Type="http://schemas.openxmlformats.org/officeDocument/2006/relationships/hyperlink" Target="https://www.marketwatch.com/story/bitcoin-is-now-worth-more-than-an-ounce-of-gold-for-the-first-time-ever-2017-03-02" TargetMode="External"/><Relationship Id="rId4" Type="http://schemas.openxmlformats.org/officeDocument/2006/relationships/hyperlink" Target="https://www.coindesk.com/ethereum-classic-explained-blockchain/" TargetMode="External"/><Relationship Id="rId9" Type="http://schemas.openxmlformats.org/officeDocument/2006/relationships/hyperlink" Target="https://cointelegraph.com/news/bitcoin-hits-20000-per-coin-capping-year-of-enormous-growth" TargetMode="External"/></Relationships>
</file>

<file path=ppt/slides/_rels/slide97.xml.rels><?xml version="1.0" encoding="UTF-8" standalone="yes"?>
<Relationships xmlns="http://schemas.openxmlformats.org/package/2006/relationships"><Relationship Id="rId8" Type="http://schemas.openxmlformats.org/officeDocument/2006/relationships/hyperlink" Target="https://play.google.com/store/apps/details?id=com.authy.authy" TargetMode="External"/><Relationship Id="rId3" Type="http://schemas.openxmlformats.org/officeDocument/2006/relationships/hyperlink" Target="https://hackernoon.com/why-you-should-never-keep-crypto-tokens-on-an-exchange-wallet-5856fa79026b" TargetMode="External"/><Relationship Id="rId7" Type="http://schemas.openxmlformats.org/officeDocument/2006/relationships/hyperlink" Target="https://play.google.com/store/apps/details?id=com.google.android.apps.authenticator2&amp;hl=en" TargetMode="External"/><Relationship Id="rId2" Type="http://schemas.openxmlformats.org/officeDocument/2006/relationships/hyperlink" Target="https://cointelegraph.com/bitcoin-for-beginners/what-are-cryptocurrencies#history" TargetMode="External"/><Relationship Id="rId1" Type="http://schemas.openxmlformats.org/officeDocument/2006/relationships/slideLayout" Target="../slideLayouts/slideLayout2.xml"/><Relationship Id="rId6" Type="http://schemas.openxmlformats.org/officeDocument/2006/relationships/hyperlink" Target="https://voice.google.com/about" TargetMode="External"/><Relationship Id="rId5" Type="http://schemas.openxmlformats.org/officeDocument/2006/relationships/hyperlink" Target="https://protonmail.com/" TargetMode="External"/><Relationship Id="rId4" Type="http://schemas.openxmlformats.org/officeDocument/2006/relationships/hyperlink" Target="https://www.google.com/gmail/about/" TargetMode="External"/></Relationships>
</file>

<file path=ppt/slides/_rels/slide98.xml.rels><?xml version="1.0" encoding="UTF-8" standalone="yes"?>
<Relationships xmlns="http://schemas.openxmlformats.org/package/2006/relationships"><Relationship Id="rId8" Type="http://schemas.openxmlformats.org/officeDocument/2006/relationships/hyperlink" Target="https://www.bitforex.com/" TargetMode="External"/><Relationship Id="rId3" Type="http://schemas.openxmlformats.org/officeDocument/2006/relationships/hyperlink" Target="https://www.binance.com/" TargetMode="External"/><Relationship Id="rId7" Type="http://schemas.openxmlformats.org/officeDocument/2006/relationships/hyperlink" Target="https://www.huobi.com/en-us/" TargetMode="External"/><Relationship Id="rId2" Type="http://schemas.openxmlformats.org/officeDocument/2006/relationships/hyperlink" Target="https://bitcoinmagazine.com/articles/latest-cryptocurrency-exchange-hack-highlights-need-better-security-protocols/" TargetMode="External"/><Relationship Id="rId1" Type="http://schemas.openxmlformats.org/officeDocument/2006/relationships/slideLayout" Target="../slideLayouts/slideLayout2.xml"/><Relationship Id="rId6" Type="http://schemas.openxmlformats.org/officeDocument/2006/relationships/hyperlink" Target="https://bittrex.com/" TargetMode="External"/><Relationship Id="rId11" Type="http://schemas.openxmlformats.org/officeDocument/2006/relationships/hyperlink" Target="https://play.google.com/store/apps/details?id=com.authy.authy" TargetMode="External"/><Relationship Id="rId5" Type="http://schemas.openxmlformats.org/officeDocument/2006/relationships/hyperlink" Target="https://poloniex.com/" TargetMode="External"/><Relationship Id="rId10" Type="http://schemas.openxmlformats.org/officeDocument/2006/relationships/hyperlink" Target="https://play.google.com/store/apps/details?id=com.google.android.apps.authenticator2&amp;hl=en" TargetMode="External"/><Relationship Id="rId4" Type="http://schemas.openxmlformats.org/officeDocument/2006/relationships/hyperlink" Target="https://www.kucoin.com/#/" TargetMode="External"/><Relationship Id="rId9" Type="http://schemas.openxmlformats.org/officeDocument/2006/relationships/hyperlink" Target="https://www.kraken.com/" TargetMode="External"/></Relationships>
</file>

<file path=ppt/slides/_rels/slide99.xml.rels><?xml version="1.0" encoding="UTF-8" standalone="yes"?>
<Relationships xmlns="http://schemas.openxmlformats.org/package/2006/relationships"><Relationship Id="rId8" Type="http://schemas.openxmlformats.org/officeDocument/2006/relationships/hyperlink" Target="https://www.blockchain.com/explorer" TargetMode="External"/><Relationship Id="rId3" Type="http://schemas.openxmlformats.org/officeDocument/2006/relationships/hyperlink" Target="https://www.reddit.com/r/CryptoCurrency/comments/7whndj/i_lost_147k_nano_14_m_and_falling_in_the_bitgrail/" TargetMode="External"/><Relationship Id="rId7" Type="http://schemas.openxmlformats.org/officeDocument/2006/relationships/hyperlink" Target="https://www.tradingview.com/" TargetMode="External"/><Relationship Id="rId2" Type="http://schemas.openxmlformats.org/officeDocument/2006/relationships/hyperlink" Target="https://techcrunch.com/2018/02/12/bitgrail-hack-nano/" TargetMode="External"/><Relationship Id="rId1" Type="http://schemas.openxmlformats.org/officeDocument/2006/relationships/slideLayout" Target="../slideLayouts/slideLayout2.xml"/><Relationship Id="rId6" Type="http://schemas.openxmlformats.org/officeDocument/2006/relationships/hyperlink" Target="https://auton.io/uploads/Trading_guide_V1.0.pdf" TargetMode="External"/><Relationship Id="rId5" Type="http://schemas.openxmlformats.org/officeDocument/2006/relationships/hyperlink" Target="https://hackernoon.com/why-you-should-never-keep-crypto-tokens-on-an-exchange-wallet-5856fa79026b" TargetMode="External"/><Relationship Id="rId4" Type="http://schemas.openxmlformats.org/officeDocument/2006/relationships/hyperlink" Target="http://fortune.com/2018/02/11/bitgrail-cryptocurrency-claims-hac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B0DA8-B29A-48EF-A528-0A9B996970F0}"/>
              </a:ext>
            </a:extLst>
          </p:cNvPr>
          <p:cNvSpPr/>
          <p:nvPr/>
        </p:nvSpPr>
        <p:spPr>
          <a:xfrm>
            <a:off x="0" y="0"/>
            <a:ext cx="12192000" cy="6858000"/>
          </a:xfrm>
          <a:prstGeom prst="rect">
            <a:avLst/>
          </a:prstGeom>
          <a:solidFill>
            <a:srgbClr val="F3702B"/>
          </a:solidFill>
          <a:ln w="76200">
            <a:solidFill>
              <a:srgbClr val="F370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EA9A548-88F6-4E9D-809D-A327D74418C0}"/>
              </a:ext>
            </a:extLst>
          </p:cNvPr>
          <p:cNvSpPr>
            <a:spLocks noGrp="1"/>
          </p:cNvSpPr>
          <p:nvPr>
            <p:ph type="ctrTitle"/>
          </p:nvPr>
        </p:nvSpPr>
        <p:spPr>
          <a:xfrm>
            <a:off x="1524000" y="2979069"/>
            <a:ext cx="9144000" cy="899862"/>
          </a:xfrm>
        </p:spPr>
        <p:txBody>
          <a:bodyPr>
            <a:normAutofit fontScale="90000"/>
          </a:bodyPr>
          <a:lstStyle/>
          <a:p>
            <a:pPr algn="l"/>
            <a:r>
              <a:rPr lang="en-US" sz="4700" u="sng" dirty="0" err="1">
                <a:solidFill>
                  <a:schemeClr val="bg1">
                    <a:lumMod val="95000"/>
                  </a:schemeClr>
                </a:solidFill>
                <a:latin typeface="DengXian" panose="02010600030101010101" pitchFamily="2" charset="-122"/>
                <a:ea typeface="DengXian" panose="02010600030101010101" pitchFamily="2" charset="-122"/>
                <a:cs typeface="DokChampa" panose="020B0502040204020203" pitchFamily="34" charset="-34"/>
              </a:rPr>
              <a:t>CryptoCamp</a:t>
            </a:r>
            <a:br>
              <a:rPr lang="en-US" sz="4000" dirty="0">
                <a:solidFill>
                  <a:schemeClr val="bg1">
                    <a:lumMod val="95000"/>
                  </a:schemeClr>
                </a:solidFill>
                <a:latin typeface="DengXian" panose="02010600030101010101" pitchFamily="2" charset="-122"/>
                <a:ea typeface="DengXian" panose="02010600030101010101" pitchFamily="2" charset="-122"/>
                <a:cs typeface="DokChampa" panose="020B0502040204020203" pitchFamily="34" charset="-34"/>
              </a:rPr>
            </a:br>
            <a:r>
              <a:rPr lang="en-US" sz="3600" dirty="0">
                <a:solidFill>
                  <a:schemeClr val="bg1">
                    <a:lumMod val="95000"/>
                  </a:schemeClr>
                </a:solidFill>
                <a:latin typeface="DengXian" panose="02010600030101010101" pitchFamily="2" charset="-122"/>
                <a:ea typeface="DengXian" panose="02010600030101010101" pitchFamily="2" charset="-122"/>
                <a:cs typeface="DokChampa" panose="020B0502040204020203" pitchFamily="34" charset="-34"/>
              </a:rPr>
              <a:t>A comprehensive overview of blockchain and cryptocurrencies for beginners</a:t>
            </a:r>
          </a:p>
        </p:txBody>
      </p:sp>
      <p:sp>
        <p:nvSpPr>
          <p:cNvPr id="3" name="Subtitle 2">
            <a:extLst>
              <a:ext uri="{FF2B5EF4-FFF2-40B4-BE49-F238E27FC236}">
                <a16:creationId xmlns:a16="http://schemas.microsoft.com/office/drawing/2014/main" id="{433B57CD-CFED-4A28-BED2-6BE71429795E}"/>
              </a:ext>
            </a:extLst>
          </p:cNvPr>
          <p:cNvSpPr>
            <a:spLocks noGrp="1"/>
          </p:cNvSpPr>
          <p:nvPr>
            <p:ph type="subTitle" idx="1"/>
          </p:nvPr>
        </p:nvSpPr>
        <p:spPr>
          <a:xfrm>
            <a:off x="1524000" y="5597879"/>
            <a:ext cx="9144000" cy="719794"/>
          </a:xfrm>
        </p:spPr>
        <p:txBody>
          <a:bodyPr>
            <a:normAutofit/>
          </a:bodyPr>
          <a:lstStyle/>
          <a:p>
            <a:pPr algn="l"/>
            <a:r>
              <a:rPr lang="en-US" sz="1600" dirty="0">
                <a:solidFill>
                  <a:schemeClr val="bg1">
                    <a:lumMod val="95000"/>
                  </a:schemeClr>
                </a:solidFill>
                <a:latin typeface="DengXian" panose="02010600030101010101" pitchFamily="2" charset="-122"/>
                <a:ea typeface="DengXian" panose="02010600030101010101" pitchFamily="2" charset="-122"/>
              </a:rPr>
              <a:t>Questions or Comments? Message us at hello@ledgerback.coop</a:t>
            </a:r>
          </a:p>
        </p:txBody>
      </p:sp>
      <p:pic>
        <p:nvPicPr>
          <p:cNvPr id="6" name="Picture 5">
            <a:extLst>
              <a:ext uri="{FF2B5EF4-FFF2-40B4-BE49-F238E27FC236}">
                <a16:creationId xmlns:a16="http://schemas.microsoft.com/office/drawing/2014/main" id="{4F0237BE-00F2-4508-8B7A-292140E938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8332" y="328771"/>
            <a:ext cx="1159336" cy="1141431"/>
          </a:xfrm>
          <a:prstGeom prst="ellipse">
            <a:avLst/>
          </a:prstGeom>
          <a:ln>
            <a:noFill/>
          </a:ln>
          <a:effectLst>
            <a:softEdge rad="112500"/>
          </a:effectLst>
        </p:spPr>
      </p:pic>
      <p:sp>
        <p:nvSpPr>
          <p:cNvPr id="7" name="Title 1">
            <a:extLst>
              <a:ext uri="{FF2B5EF4-FFF2-40B4-BE49-F238E27FC236}">
                <a16:creationId xmlns:a16="http://schemas.microsoft.com/office/drawing/2014/main" id="{9DD75B8F-A801-4EFF-A3E8-E1A7EEF3649F}"/>
              </a:ext>
            </a:extLst>
          </p:cNvPr>
          <p:cNvSpPr txBox="1">
            <a:spLocks/>
          </p:cNvSpPr>
          <p:nvPr/>
        </p:nvSpPr>
        <p:spPr>
          <a:xfrm>
            <a:off x="1524000" y="4020805"/>
            <a:ext cx="8564332" cy="42846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500" dirty="0">
                <a:solidFill>
                  <a:schemeClr val="bg1">
                    <a:lumMod val="95000"/>
                  </a:schemeClr>
                </a:solidFill>
                <a:latin typeface="DengXian" panose="02010600030101010101" pitchFamily="2" charset="-122"/>
                <a:ea typeface="DengXian" panose="02010600030101010101" pitchFamily="2" charset="-122"/>
                <a:cs typeface="DokChampa" panose="020B0502040204020203" pitchFamily="34" charset="-34"/>
              </a:rPr>
              <a:t>By Ledgerback</a:t>
            </a:r>
          </a:p>
        </p:txBody>
      </p:sp>
      <p:sp>
        <p:nvSpPr>
          <p:cNvPr id="5" name="Slide Number Placeholder 4">
            <a:extLst>
              <a:ext uri="{FF2B5EF4-FFF2-40B4-BE49-F238E27FC236}">
                <a16:creationId xmlns:a16="http://schemas.microsoft.com/office/drawing/2014/main" id="{546F8933-8E2B-49F3-85C1-9A53622B92E2}"/>
              </a:ext>
            </a:extLst>
          </p:cNvPr>
          <p:cNvSpPr>
            <a:spLocks noGrp="1"/>
          </p:cNvSpPr>
          <p:nvPr>
            <p:ph type="sldNum" sz="quarter" idx="12"/>
          </p:nvPr>
        </p:nvSpPr>
        <p:spPr/>
        <p:txBody>
          <a:bodyPr/>
          <a:lstStyle/>
          <a:p>
            <a:fld id="{B17DEEE4-362D-404F-8D44-B73CEBC0D81E}" type="slidenum">
              <a:rPr lang="en-US" smtClean="0"/>
              <a:t>1</a:t>
            </a:fld>
            <a:endParaRPr lang="en-US" dirty="0"/>
          </a:p>
        </p:txBody>
      </p:sp>
    </p:spTree>
    <p:extLst>
      <p:ext uri="{BB962C8B-B14F-4D97-AF65-F5344CB8AC3E}">
        <p14:creationId xmlns:p14="http://schemas.microsoft.com/office/powerpoint/2010/main" val="1567489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552A0-729E-460D-AC60-B51081D26410}"/>
              </a:ext>
            </a:extLst>
          </p:cNvPr>
          <p:cNvSpPr>
            <a:spLocks noGrp="1"/>
          </p:cNvSpPr>
          <p:nvPr>
            <p:ph type="title"/>
          </p:nvPr>
        </p:nvSpPr>
        <p:spPr/>
        <p:txBody>
          <a:bodyPr/>
          <a:lstStyle/>
          <a:p>
            <a:r>
              <a:rPr lang="en-US" dirty="0"/>
              <a:t>Graphic</a:t>
            </a:r>
          </a:p>
        </p:txBody>
      </p:sp>
      <p:pic>
        <p:nvPicPr>
          <p:cNvPr id="5" name="Picture 4">
            <a:extLst>
              <a:ext uri="{FF2B5EF4-FFF2-40B4-BE49-F238E27FC236}">
                <a16:creationId xmlns:a16="http://schemas.microsoft.com/office/drawing/2014/main" id="{43A5482D-7EBF-485A-8718-7774A97FA2BB}"/>
              </a:ext>
            </a:extLst>
          </p:cNvPr>
          <p:cNvPicPr>
            <a:picLocks noChangeAspect="1"/>
          </p:cNvPicPr>
          <p:nvPr/>
        </p:nvPicPr>
        <p:blipFill>
          <a:blip r:embed="rId2"/>
          <a:stretch>
            <a:fillRect/>
          </a:stretch>
        </p:blipFill>
        <p:spPr>
          <a:xfrm>
            <a:off x="0" y="4947180"/>
            <a:ext cx="12192000" cy="1913129"/>
          </a:xfrm>
          <a:prstGeom prst="rect">
            <a:avLst/>
          </a:prstGeom>
        </p:spPr>
      </p:pic>
      <p:pic>
        <p:nvPicPr>
          <p:cNvPr id="6" name="Picture 5">
            <a:extLst>
              <a:ext uri="{FF2B5EF4-FFF2-40B4-BE49-F238E27FC236}">
                <a16:creationId xmlns:a16="http://schemas.microsoft.com/office/drawing/2014/main" id="{0098130D-F43F-46CF-87AC-0C26E749A46F}"/>
              </a:ext>
            </a:extLst>
          </p:cNvPr>
          <p:cNvPicPr>
            <a:picLocks noChangeAspect="1"/>
          </p:cNvPicPr>
          <p:nvPr/>
        </p:nvPicPr>
        <p:blipFill>
          <a:blip r:embed="rId3"/>
          <a:stretch>
            <a:fillRect/>
          </a:stretch>
        </p:blipFill>
        <p:spPr>
          <a:xfrm>
            <a:off x="0" y="-222780"/>
            <a:ext cx="12192000" cy="5256598"/>
          </a:xfrm>
          <a:prstGeom prst="rect">
            <a:avLst/>
          </a:prstGeom>
        </p:spPr>
      </p:pic>
      <p:sp>
        <p:nvSpPr>
          <p:cNvPr id="3" name="Slide Number Placeholder 2">
            <a:extLst>
              <a:ext uri="{FF2B5EF4-FFF2-40B4-BE49-F238E27FC236}">
                <a16:creationId xmlns:a16="http://schemas.microsoft.com/office/drawing/2014/main" id="{002454DD-E7A7-47C7-ADBB-C069297EA68A}"/>
              </a:ext>
            </a:extLst>
          </p:cNvPr>
          <p:cNvSpPr>
            <a:spLocks noGrp="1"/>
          </p:cNvSpPr>
          <p:nvPr>
            <p:ph type="sldNum" sz="quarter" idx="12"/>
          </p:nvPr>
        </p:nvSpPr>
        <p:spPr/>
        <p:txBody>
          <a:bodyPr/>
          <a:lstStyle/>
          <a:p>
            <a:fld id="{B17DEEE4-362D-404F-8D44-B73CEBC0D81E}" type="slidenum">
              <a:rPr lang="en-US" smtClean="0"/>
              <a:t>10</a:t>
            </a:fld>
            <a:endParaRPr lang="en-US" dirty="0"/>
          </a:p>
        </p:txBody>
      </p:sp>
    </p:spTree>
    <p:extLst>
      <p:ext uri="{BB962C8B-B14F-4D97-AF65-F5344CB8AC3E}">
        <p14:creationId xmlns:p14="http://schemas.microsoft.com/office/powerpoint/2010/main" val="28365573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8A9B7-4008-4A28-B652-07212D197CE7}"/>
              </a:ext>
            </a:extLst>
          </p:cNvPr>
          <p:cNvSpPr>
            <a:spLocks noGrp="1"/>
          </p:cNvSpPr>
          <p:nvPr>
            <p:ph type="title"/>
          </p:nvPr>
        </p:nvSpPr>
        <p:spPr/>
        <p:txBody>
          <a:bodyPr/>
          <a:lstStyle/>
          <a:p>
            <a:r>
              <a:rPr lang="en-US" dirty="0">
                <a:solidFill>
                  <a:schemeClr val="bg1">
                    <a:lumMod val="95000"/>
                  </a:schemeClr>
                </a:solidFill>
              </a:rPr>
              <a:t>References: Part 7</a:t>
            </a:r>
          </a:p>
        </p:txBody>
      </p:sp>
      <p:sp>
        <p:nvSpPr>
          <p:cNvPr id="3" name="Content Placeholder 2">
            <a:extLst>
              <a:ext uri="{FF2B5EF4-FFF2-40B4-BE49-F238E27FC236}">
                <a16:creationId xmlns:a16="http://schemas.microsoft.com/office/drawing/2014/main" id="{E9E5BD2A-F52B-4E8A-9FF0-5FCA52F9FFFC}"/>
              </a:ext>
            </a:extLst>
          </p:cNvPr>
          <p:cNvSpPr>
            <a:spLocks noGrp="1"/>
          </p:cNvSpPr>
          <p:nvPr>
            <p:ph idx="1"/>
          </p:nvPr>
        </p:nvSpPr>
        <p:spPr/>
        <p:txBody>
          <a:bodyPr>
            <a:normAutofit/>
          </a:bodyPr>
          <a:lstStyle/>
          <a:p>
            <a:r>
              <a:rPr lang="en-US" dirty="0">
                <a:solidFill>
                  <a:schemeClr val="bg1">
                    <a:lumMod val="95000"/>
                  </a:schemeClr>
                </a:solidFill>
              </a:rPr>
              <a:t>Slide 28- 33:</a:t>
            </a:r>
          </a:p>
          <a:p>
            <a:pPr lvl="1"/>
            <a:r>
              <a:rPr lang="en-US" dirty="0">
                <a:solidFill>
                  <a:schemeClr val="bg1">
                    <a:lumMod val="95000"/>
                  </a:schemeClr>
                </a:solidFill>
                <a:hlinkClick r:id="rId2">
                  <a:extLst>
                    <a:ext uri="{A12FA001-AC4F-418D-AE19-62706E023703}">
                      <ahyp:hlinkClr xmlns:ahyp="http://schemas.microsoft.com/office/drawing/2018/hyperlinkcolor" val="tx"/>
                    </a:ext>
                  </a:extLst>
                </a:hlinkClick>
              </a:rPr>
              <a:t>https://www.blockchain.com/explorer</a:t>
            </a:r>
            <a:endParaRPr lang="en-US" dirty="0">
              <a:solidFill>
                <a:schemeClr val="bg1">
                  <a:lumMod val="95000"/>
                </a:schemeClr>
              </a:solidFill>
            </a:endParaRPr>
          </a:p>
          <a:p>
            <a:pPr lvl="1"/>
            <a:r>
              <a:rPr lang="en-US" dirty="0">
                <a:solidFill>
                  <a:schemeClr val="bg1">
                    <a:lumMod val="95000"/>
                  </a:schemeClr>
                </a:solidFill>
                <a:hlinkClick r:id="rId3">
                  <a:extLst>
                    <a:ext uri="{A12FA001-AC4F-418D-AE19-62706E023703}">
                      <ahyp:hlinkClr xmlns:ahyp="http://schemas.microsoft.com/office/drawing/2018/hyperlinkcolor" val="tx"/>
                    </a:ext>
                  </a:extLst>
                </a:hlinkClick>
              </a:rPr>
              <a:t>https://www.blockchain.com/btc/block/000000000000000000274963dec32e2729f2216f565848a21873ca7a698c2490</a:t>
            </a:r>
            <a:endParaRPr lang="en-US" dirty="0">
              <a:solidFill>
                <a:schemeClr val="bg1">
                  <a:lumMod val="95000"/>
                </a:schemeClr>
              </a:solidFill>
            </a:endParaRPr>
          </a:p>
          <a:p>
            <a:r>
              <a:rPr lang="en-US" dirty="0">
                <a:solidFill>
                  <a:schemeClr val="bg1">
                    <a:lumMod val="95000"/>
                  </a:schemeClr>
                </a:solidFill>
              </a:rPr>
              <a:t>Slide 34:</a:t>
            </a:r>
          </a:p>
          <a:p>
            <a:pPr lvl="1"/>
            <a:r>
              <a:rPr lang="en-US" dirty="0">
                <a:solidFill>
                  <a:schemeClr val="bg1">
                    <a:lumMod val="95000"/>
                  </a:schemeClr>
                </a:solidFill>
                <a:hlinkClick r:id="rId4">
                  <a:extLst>
                    <a:ext uri="{A12FA001-AC4F-418D-AE19-62706E023703}">
                      <ahyp:hlinkClr xmlns:ahyp="http://schemas.microsoft.com/office/drawing/2018/hyperlinkcolor" val="tx"/>
                    </a:ext>
                  </a:extLst>
                </a:hlinkClick>
              </a:rPr>
              <a:t>https://dev.to/damcosset/blockchain-what-is-in-a-block-48jo</a:t>
            </a:r>
            <a:endParaRPr lang="en-US" dirty="0">
              <a:solidFill>
                <a:schemeClr val="bg1">
                  <a:lumMod val="95000"/>
                </a:schemeClr>
              </a:solidFill>
            </a:endParaRPr>
          </a:p>
          <a:p>
            <a:pPr lvl="1"/>
            <a:r>
              <a:rPr lang="en-US" dirty="0">
                <a:solidFill>
                  <a:schemeClr val="bg1">
                    <a:lumMod val="95000"/>
                  </a:schemeClr>
                </a:solidFill>
                <a:hlinkClick r:id="rId5">
                  <a:extLst>
                    <a:ext uri="{A12FA001-AC4F-418D-AE19-62706E023703}">
                      <ahyp:hlinkClr xmlns:ahyp="http://schemas.microsoft.com/office/drawing/2018/hyperlinkcolor" val="tx"/>
                    </a:ext>
                  </a:extLst>
                </a:hlinkClick>
              </a:rPr>
              <a:t>https://en.bitcoin.it/wiki/Block</a:t>
            </a:r>
            <a:r>
              <a:rPr lang="en-US" dirty="0">
                <a:solidFill>
                  <a:schemeClr val="bg1">
                    <a:lumMod val="95000"/>
                  </a:schemeClr>
                </a:solidFill>
              </a:rPr>
              <a:t> </a:t>
            </a:r>
          </a:p>
          <a:p>
            <a:r>
              <a:rPr lang="en-US" dirty="0">
                <a:solidFill>
                  <a:schemeClr val="bg1">
                    <a:lumMod val="95000"/>
                  </a:schemeClr>
                </a:solidFill>
              </a:rPr>
              <a:t>Slide 35:</a:t>
            </a:r>
          </a:p>
          <a:p>
            <a:pPr lvl="1"/>
            <a:r>
              <a:rPr lang="en-US" dirty="0">
                <a:solidFill>
                  <a:schemeClr val="bg1">
                    <a:lumMod val="95000"/>
                  </a:schemeClr>
                </a:solidFill>
                <a:hlinkClick r:id="rId5">
                  <a:extLst>
                    <a:ext uri="{A12FA001-AC4F-418D-AE19-62706E023703}">
                      <ahyp:hlinkClr xmlns:ahyp="http://schemas.microsoft.com/office/drawing/2018/hyperlinkcolor" val="tx"/>
                    </a:ext>
                  </a:extLst>
                </a:hlinkClick>
              </a:rPr>
              <a:t>https://en.bitcoin.it/wiki/Block</a:t>
            </a:r>
            <a:r>
              <a:rPr lang="en-US" dirty="0">
                <a:solidFill>
                  <a:schemeClr val="bg1">
                    <a:lumMod val="95000"/>
                  </a:schemeClr>
                </a:solidFill>
              </a:rPr>
              <a:t> </a:t>
            </a:r>
          </a:p>
          <a:p>
            <a:pPr lvl="1"/>
            <a:r>
              <a:rPr lang="en-US" dirty="0">
                <a:solidFill>
                  <a:schemeClr val="bg1">
                    <a:lumMod val="95000"/>
                  </a:schemeClr>
                </a:solidFill>
                <a:hlinkClick r:id="rId6">
                  <a:extLst>
                    <a:ext uri="{A12FA001-AC4F-418D-AE19-62706E023703}">
                      <ahyp:hlinkClr xmlns:ahyp="http://schemas.microsoft.com/office/drawing/2018/hyperlinkcolor" val="tx"/>
                    </a:ext>
                  </a:extLst>
                </a:hlinkClick>
              </a:rPr>
              <a:t>https://en.bitcoin.it/wiki/Vocabulary#Main_Chain</a:t>
            </a:r>
            <a:r>
              <a:rPr lang="en-US" dirty="0">
                <a:solidFill>
                  <a:schemeClr val="bg1">
                    <a:lumMod val="95000"/>
                  </a:schemeClr>
                </a:solidFill>
              </a:rPr>
              <a:t> </a:t>
            </a:r>
          </a:p>
          <a:p>
            <a:pPr lvl="1"/>
            <a:endParaRPr lang="en-US" dirty="0">
              <a:solidFill>
                <a:schemeClr val="bg1">
                  <a:lumMod val="95000"/>
                </a:schemeClr>
              </a:solidFill>
            </a:endParaRPr>
          </a:p>
          <a:p>
            <a:pPr marL="457200" lvl="1" indent="0">
              <a:buNone/>
            </a:pPr>
            <a:endParaRPr lang="en-US" dirty="0">
              <a:solidFill>
                <a:schemeClr val="bg1">
                  <a:lumMod val="95000"/>
                </a:schemeClr>
              </a:solidFill>
            </a:endParaRPr>
          </a:p>
          <a:p>
            <a:pPr lvl="1"/>
            <a:endParaRPr lang="en-US" dirty="0">
              <a:solidFill>
                <a:schemeClr val="bg1">
                  <a:lumMod val="95000"/>
                </a:schemeClr>
              </a:solidFill>
            </a:endParaRPr>
          </a:p>
          <a:p>
            <a:pPr marL="457200" lvl="1" indent="0">
              <a:buNone/>
            </a:pPr>
            <a:endParaRPr lang="en-US" dirty="0">
              <a:solidFill>
                <a:schemeClr val="bg1">
                  <a:lumMod val="95000"/>
                </a:schemeClr>
              </a:solidFill>
            </a:endParaRPr>
          </a:p>
          <a:p>
            <a:pPr lvl="1"/>
            <a:endParaRPr lang="en-US" dirty="0">
              <a:solidFill>
                <a:schemeClr val="bg1">
                  <a:lumMod val="95000"/>
                </a:schemeClr>
              </a:solidFill>
            </a:endParaRPr>
          </a:p>
          <a:p>
            <a:endParaRPr lang="en-US" dirty="0">
              <a:solidFill>
                <a:schemeClr val="bg1">
                  <a:lumMod val="95000"/>
                </a:schemeClr>
              </a:solidFill>
            </a:endParaRPr>
          </a:p>
          <a:p>
            <a:pPr lvl="1"/>
            <a:endParaRPr lang="en-US" dirty="0">
              <a:solidFill>
                <a:schemeClr val="bg1">
                  <a:lumMod val="95000"/>
                </a:schemeClr>
              </a:solidFill>
            </a:endParaRPr>
          </a:p>
        </p:txBody>
      </p:sp>
      <p:sp>
        <p:nvSpPr>
          <p:cNvPr id="4" name="Slide Number Placeholder 3">
            <a:extLst>
              <a:ext uri="{FF2B5EF4-FFF2-40B4-BE49-F238E27FC236}">
                <a16:creationId xmlns:a16="http://schemas.microsoft.com/office/drawing/2014/main" id="{06AD6C5D-52D4-44D5-82C6-D802515CF835}"/>
              </a:ext>
            </a:extLst>
          </p:cNvPr>
          <p:cNvSpPr>
            <a:spLocks noGrp="1"/>
          </p:cNvSpPr>
          <p:nvPr>
            <p:ph type="sldNum" sz="quarter" idx="12"/>
          </p:nvPr>
        </p:nvSpPr>
        <p:spPr/>
        <p:txBody>
          <a:bodyPr/>
          <a:lstStyle/>
          <a:p>
            <a:fld id="{B17DEEE4-362D-404F-8D44-B73CEBC0D81E}" type="slidenum">
              <a:rPr lang="en-US" smtClean="0"/>
              <a:t>100</a:t>
            </a:fld>
            <a:endParaRPr lang="en-US" dirty="0"/>
          </a:p>
        </p:txBody>
      </p:sp>
    </p:spTree>
    <p:extLst>
      <p:ext uri="{BB962C8B-B14F-4D97-AF65-F5344CB8AC3E}">
        <p14:creationId xmlns:p14="http://schemas.microsoft.com/office/powerpoint/2010/main" val="82377177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F5D6F-8FF5-4F1E-AAD1-E063C4E844AE}"/>
              </a:ext>
            </a:extLst>
          </p:cNvPr>
          <p:cNvSpPr>
            <a:spLocks noGrp="1"/>
          </p:cNvSpPr>
          <p:nvPr>
            <p:ph type="title"/>
          </p:nvPr>
        </p:nvSpPr>
        <p:spPr/>
        <p:txBody>
          <a:bodyPr/>
          <a:lstStyle/>
          <a:p>
            <a:r>
              <a:rPr lang="en-US" dirty="0">
                <a:solidFill>
                  <a:schemeClr val="bg1">
                    <a:lumMod val="95000"/>
                  </a:schemeClr>
                </a:solidFill>
              </a:rPr>
              <a:t>References Part 8</a:t>
            </a:r>
          </a:p>
        </p:txBody>
      </p:sp>
      <p:sp>
        <p:nvSpPr>
          <p:cNvPr id="3" name="Content Placeholder 2">
            <a:extLst>
              <a:ext uri="{FF2B5EF4-FFF2-40B4-BE49-F238E27FC236}">
                <a16:creationId xmlns:a16="http://schemas.microsoft.com/office/drawing/2014/main" id="{9F15D5AF-F7B1-4A4A-980C-EB7B8FFFA176}"/>
              </a:ext>
            </a:extLst>
          </p:cNvPr>
          <p:cNvSpPr>
            <a:spLocks noGrp="1"/>
          </p:cNvSpPr>
          <p:nvPr>
            <p:ph idx="1"/>
          </p:nvPr>
        </p:nvSpPr>
        <p:spPr/>
        <p:txBody>
          <a:bodyPr>
            <a:normAutofit fontScale="85000" lnSpcReduction="20000"/>
          </a:bodyPr>
          <a:lstStyle/>
          <a:p>
            <a:r>
              <a:rPr lang="en-US" dirty="0">
                <a:solidFill>
                  <a:schemeClr val="bg1">
                    <a:lumMod val="95000"/>
                  </a:schemeClr>
                </a:solidFill>
              </a:rPr>
              <a:t>Slide 36-38:</a:t>
            </a:r>
          </a:p>
          <a:p>
            <a:pPr lvl="1"/>
            <a:r>
              <a:rPr lang="en-US" dirty="0">
                <a:solidFill>
                  <a:schemeClr val="bg1">
                    <a:lumMod val="95000"/>
                  </a:schemeClr>
                </a:solidFill>
                <a:hlinkClick r:id="rId2">
                  <a:extLst>
                    <a:ext uri="{A12FA001-AC4F-418D-AE19-62706E023703}">
                      <ahyp:hlinkClr xmlns:ahyp="http://schemas.microsoft.com/office/drawing/2018/hyperlinkcolor" val="tx"/>
                    </a:ext>
                  </a:extLst>
                </a:hlinkClick>
              </a:rPr>
              <a:t>https://media.consensys.net/ethereum-gas-fuel-and-fees-3333e17fe1dc</a:t>
            </a:r>
            <a:r>
              <a:rPr lang="en-US" dirty="0">
                <a:solidFill>
                  <a:schemeClr val="bg1">
                    <a:lumMod val="95000"/>
                  </a:schemeClr>
                </a:solidFill>
              </a:rPr>
              <a:t> </a:t>
            </a:r>
          </a:p>
          <a:p>
            <a:pPr lvl="1"/>
            <a:r>
              <a:rPr lang="en-US" dirty="0">
                <a:solidFill>
                  <a:schemeClr val="bg1">
                    <a:lumMod val="95000"/>
                  </a:schemeClr>
                </a:solidFill>
                <a:hlinkClick r:id="rId3">
                  <a:extLst>
                    <a:ext uri="{A12FA001-AC4F-418D-AE19-62706E023703}">
                      <ahyp:hlinkClr xmlns:ahyp="http://schemas.microsoft.com/office/drawing/2018/hyperlinkcolor" val="tx"/>
                    </a:ext>
                  </a:extLst>
                </a:hlinkClick>
              </a:rPr>
              <a:t>https://ethereum.stackexchange.com/questions/3/what-is-meant-by-the-term-gas</a:t>
            </a:r>
            <a:r>
              <a:rPr lang="en-US" dirty="0">
                <a:solidFill>
                  <a:schemeClr val="bg1">
                    <a:lumMod val="95000"/>
                  </a:schemeClr>
                </a:solidFill>
              </a:rPr>
              <a:t> </a:t>
            </a:r>
          </a:p>
          <a:p>
            <a:r>
              <a:rPr lang="en-US" dirty="0">
                <a:solidFill>
                  <a:schemeClr val="bg1">
                    <a:lumMod val="95000"/>
                  </a:schemeClr>
                </a:solidFill>
              </a:rPr>
              <a:t>Slide 39:</a:t>
            </a:r>
          </a:p>
          <a:p>
            <a:pPr lvl="1"/>
            <a:r>
              <a:rPr lang="en-US" dirty="0">
                <a:solidFill>
                  <a:schemeClr val="bg1">
                    <a:lumMod val="95000"/>
                  </a:schemeClr>
                </a:solidFill>
                <a:hlinkClick r:id="rId4">
                  <a:extLst>
                    <a:ext uri="{A12FA001-AC4F-418D-AE19-62706E023703}">
                      <ahyp:hlinkClr xmlns:ahyp="http://schemas.microsoft.com/office/drawing/2018/hyperlinkcolor" val="tx"/>
                    </a:ext>
                  </a:extLst>
                </a:hlinkClick>
              </a:rPr>
              <a:t>Coinbase</a:t>
            </a:r>
            <a:endParaRPr lang="en-US" dirty="0">
              <a:solidFill>
                <a:schemeClr val="bg1">
                  <a:lumMod val="95000"/>
                </a:schemeClr>
              </a:solidFill>
            </a:endParaRPr>
          </a:p>
          <a:p>
            <a:pPr lvl="1"/>
            <a:r>
              <a:rPr lang="en-US" dirty="0">
                <a:solidFill>
                  <a:schemeClr val="bg1">
                    <a:lumMod val="95000"/>
                  </a:schemeClr>
                </a:solidFill>
                <a:hlinkClick r:id="rId5">
                  <a:extLst>
                    <a:ext uri="{A12FA001-AC4F-418D-AE19-62706E023703}">
                      <ahyp:hlinkClr xmlns:ahyp="http://schemas.microsoft.com/office/drawing/2018/hyperlinkcolor" val="tx"/>
                    </a:ext>
                  </a:extLst>
                </a:hlinkClick>
              </a:rPr>
              <a:t>Gemini</a:t>
            </a:r>
            <a:endParaRPr lang="en-US" dirty="0">
              <a:solidFill>
                <a:schemeClr val="bg1">
                  <a:lumMod val="95000"/>
                </a:schemeClr>
              </a:solidFill>
            </a:endParaRPr>
          </a:p>
          <a:p>
            <a:pPr lvl="1"/>
            <a:r>
              <a:rPr lang="en-US" dirty="0">
                <a:solidFill>
                  <a:schemeClr val="bg1">
                    <a:lumMod val="95000"/>
                  </a:schemeClr>
                </a:solidFill>
                <a:hlinkClick r:id="rId6">
                  <a:extLst>
                    <a:ext uri="{A12FA001-AC4F-418D-AE19-62706E023703}">
                      <ahyp:hlinkClr xmlns:ahyp="http://schemas.microsoft.com/office/drawing/2018/hyperlinkcolor" val="tx"/>
                    </a:ext>
                  </a:extLst>
                </a:hlinkClick>
              </a:rPr>
              <a:t>Kraken</a:t>
            </a:r>
            <a:endParaRPr lang="en-US" dirty="0">
              <a:solidFill>
                <a:schemeClr val="bg1">
                  <a:lumMod val="95000"/>
                </a:schemeClr>
              </a:solidFill>
            </a:endParaRPr>
          </a:p>
          <a:p>
            <a:pPr lvl="1"/>
            <a:r>
              <a:rPr lang="en-US" dirty="0">
                <a:solidFill>
                  <a:schemeClr val="bg1">
                    <a:lumMod val="95000"/>
                  </a:schemeClr>
                </a:solidFill>
                <a:hlinkClick r:id="rId7">
                  <a:extLst>
                    <a:ext uri="{A12FA001-AC4F-418D-AE19-62706E023703}">
                      <ahyp:hlinkClr xmlns:ahyp="http://schemas.microsoft.com/office/drawing/2018/hyperlinkcolor" val="tx"/>
                    </a:ext>
                  </a:extLst>
                </a:hlinkClick>
              </a:rPr>
              <a:t>Circle Invest</a:t>
            </a:r>
            <a:endParaRPr lang="en-US" dirty="0">
              <a:solidFill>
                <a:schemeClr val="bg1">
                  <a:lumMod val="95000"/>
                </a:schemeClr>
              </a:solidFill>
            </a:endParaRPr>
          </a:p>
          <a:p>
            <a:pPr lvl="1"/>
            <a:r>
              <a:rPr lang="en-US" dirty="0">
                <a:solidFill>
                  <a:schemeClr val="bg1">
                    <a:lumMod val="95000"/>
                  </a:schemeClr>
                </a:solidFill>
                <a:hlinkClick r:id="rId8">
                  <a:extLst>
                    <a:ext uri="{A12FA001-AC4F-418D-AE19-62706E023703}">
                      <ahyp:hlinkClr xmlns:ahyp="http://schemas.microsoft.com/office/drawing/2018/hyperlinkcolor" val="tx"/>
                    </a:ext>
                  </a:extLst>
                </a:hlinkClick>
              </a:rPr>
              <a:t>Bread Wallet</a:t>
            </a:r>
            <a:endParaRPr lang="en-US" dirty="0">
              <a:solidFill>
                <a:schemeClr val="bg1">
                  <a:lumMod val="95000"/>
                </a:schemeClr>
              </a:solidFill>
            </a:endParaRPr>
          </a:p>
          <a:p>
            <a:pPr lvl="1"/>
            <a:r>
              <a:rPr lang="en-US" dirty="0">
                <a:solidFill>
                  <a:schemeClr val="bg1">
                    <a:lumMod val="95000"/>
                  </a:schemeClr>
                </a:solidFill>
                <a:hlinkClick r:id="rId9">
                  <a:extLst>
                    <a:ext uri="{A12FA001-AC4F-418D-AE19-62706E023703}">
                      <ahyp:hlinkClr xmlns:ahyp="http://schemas.microsoft.com/office/drawing/2018/hyperlinkcolor" val="tx"/>
                    </a:ext>
                  </a:extLst>
                </a:hlinkClick>
              </a:rPr>
              <a:t>Changelly</a:t>
            </a:r>
            <a:endParaRPr lang="en-US" dirty="0">
              <a:solidFill>
                <a:schemeClr val="bg1">
                  <a:lumMod val="95000"/>
                </a:schemeClr>
              </a:solidFill>
            </a:endParaRPr>
          </a:p>
          <a:p>
            <a:pPr lvl="1"/>
            <a:r>
              <a:rPr lang="en-US" dirty="0">
                <a:solidFill>
                  <a:schemeClr val="bg1">
                    <a:lumMod val="95000"/>
                  </a:schemeClr>
                </a:solidFill>
                <a:hlinkClick r:id="rId10">
                  <a:extLst>
                    <a:ext uri="{A12FA001-AC4F-418D-AE19-62706E023703}">
                      <ahyp:hlinkClr xmlns:ahyp="http://schemas.microsoft.com/office/drawing/2018/hyperlinkcolor" val="tx"/>
                    </a:ext>
                  </a:extLst>
                </a:hlinkClick>
              </a:rPr>
              <a:t>Coincloud ATM</a:t>
            </a:r>
            <a:endParaRPr lang="en-US" dirty="0">
              <a:solidFill>
                <a:schemeClr val="bg1">
                  <a:lumMod val="95000"/>
                </a:schemeClr>
              </a:solidFill>
            </a:endParaRPr>
          </a:p>
          <a:p>
            <a:pPr lvl="1"/>
            <a:r>
              <a:rPr lang="en-US" dirty="0">
                <a:solidFill>
                  <a:schemeClr val="bg1">
                    <a:lumMod val="95000"/>
                  </a:schemeClr>
                </a:solidFill>
                <a:hlinkClick r:id="rId11">
                  <a:extLst>
                    <a:ext uri="{A12FA001-AC4F-418D-AE19-62706E023703}">
                      <ahyp:hlinkClr xmlns:ahyp="http://schemas.microsoft.com/office/drawing/2018/hyperlinkcolor" val="tx"/>
                    </a:ext>
                  </a:extLst>
                </a:hlinkClick>
              </a:rPr>
              <a:t>Purse</a:t>
            </a:r>
            <a:endParaRPr lang="en-US" dirty="0">
              <a:solidFill>
                <a:schemeClr val="bg1">
                  <a:lumMod val="95000"/>
                </a:schemeClr>
              </a:solidFill>
            </a:endParaRPr>
          </a:p>
          <a:p>
            <a:pPr lvl="1"/>
            <a:r>
              <a:rPr lang="en-US" dirty="0">
                <a:solidFill>
                  <a:schemeClr val="bg1">
                    <a:lumMod val="95000"/>
                  </a:schemeClr>
                </a:solidFill>
                <a:hlinkClick r:id="rId12">
                  <a:extLst>
                    <a:ext uri="{A12FA001-AC4F-418D-AE19-62706E023703}">
                      <ahyp:hlinkClr xmlns:ahyp="http://schemas.microsoft.com/office/drawing/2018/hyperlinkcolor" val="tx"/>
                    </a:ext>
                  </a:extLst>
                </a:hlinkClick>
              </a:rPr>
              <a:t>Paxful</a:t>
            </a:r>
            <a:endParaRPr lang="en-US" dirty="0">
              <a:solidFill>
                <a:schemeClr val="bg1">
                  <a:lumMod val="95000"/>
                </a:schemeClr>
              </a:solidFill>
            </a:endParaRPr>
          </a:p>
          <a:p>
            <a:pPr lvl="1"/>
            <a:r>
              <a:rPr lang="en-US" dirty="0">
                <a:solidFill>
                  <a:schemeClr val="bg1">
                    <a:lumMod val="95000"/>
                  </a:schemeClr>
                </a:solidFill>
                <a:hlinkClick r:id="rId13">
                  <a:extLst>
                    <a:ext uri="{A12FA001-AC4F-418D-AE19-62706E023703}">
                      <ahyp:hlinkClr xmlns:ahyp="http://schemas.microsoft.com/office/drawing/2018/hyperlinkcolor" val="tx"/>
                    </a:ext>
                  </a:extLst>
                </a:hlinkClick>
              </a:rPr>
              <a:t>Change</a:t>
            </a:r>
            <a:endParaRPr lang="en-US" dirty="0">
              <a:solidFill>
                <a:schemeClr val="bg1">
                  <a:lumMod val="95000"/>
                </a:schemeClr>
              </a:solidFill>
            </a:endParaRPr>
          </a:p>
          <a:p>
            <a:endParaRPr lang="en-US" dirty="0">
              <a:solidFill>
                <a:schemeClr val="bg1">
                  <a:lumMod val="95000"/>
                </a:schemeClr>
              </a:solidFill>
            </a:endParaRPr>
          </a:p>
        </p:txBody>
      </p:sp>
      <p:sp>
        <p:nvSpPr>
          <p:cNvPr id="4" name="Slide Number Placeholder 3">
            <a:extLst>
              <a:ext uri="{FF2B5EF4-FFF2-40B4-BE49-F238E27FC236}">
                <a16:creationId xmlns:a16="http://schemas.microsoft.com/office/drawing/2014/main" id="{623E4B03-8660-4557-B476-7CA8601D74FD}"/>
              </a:ext>
            </a:extLst>
          </p:cNvPr>
          <p:cNvSpPr>
            <a:spLocks noGrp="1"/>
          </p:cNvSpPr>
          <p:nvPr>
            <p:ph type="sldNum" sz="quarter" idx="12"/>
          </p:nvPr>
        </p:nvSpPr>
        <p:spPr/>
        <p:txBody>
          <a:bodyPr/>
          <a:lstStyle/>
          <a:p>
            <a:fld id="{B17DEEE4-362D-404F-8D44-B73CEBC0D81E}" type="slidenum">
              <a:rPr lang="en-US" smtClean="0"/>
              <a:t>101</a:t>
            </a:fld>
            <a:endParaRPr lang="en-US" dirty="0"/>
          </a:p>
        </p:txBody>
      </p:sp>
    </p:spTree>
    <p:extLst>
      <p:ext uri="{BB962C8B-B14F-4D97-AF65-F5344CB8AC3E}">
        <p14:creationId xmlns:p14="http://schemas.microsoft.com/office/powerpoint/2010/main" val="114190407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1BB86-52A6-48D0-BBF8-07506A14998F}"/>
              </a:ext>
            </a:extLst>
          </p:cNvPr>
          <p:cNvSpPr>
            <a:spLocks noGrp="1"/>
          </p:cNvSpPr>
          <p:nvPr>
            <p:ph type="title"/>
          </p:nvPr>
        </p:nvSpPr>
        <p:spPr/>
        <p:txBody>
          <a:bodyPr/>
          <a:lstStyle/>
          <a:p>
            <a:r>
              <a:rPr lang="en-US" dirty="0">
                <a:solidFill>
                  <a:schemeClr val="bg1">
                    <a:lumMod val="95000"/>
                  </a:schemeClr>
                </a:solidFill>
              </a:rPr>
              <a:t>References: Part 9</a:t>
            </a:r>
          </a:p>
        </p:txBody>
      </p:sp>
      <p:sp>
        <p:nvSpPr>
          <p:cNvPr id="3" name="Content Placeholder 2">
            <a:extLst>
              <a:ext uri="{FF2B5EF4-FFF2-40B4-BE49-F238E27FC236}">
                <a16:creationId xmlns:a16="http://schemas.microsoft.com/office/drawing/2014/main" id="{184FE87F-EDC7-4001-BA63-02EF2DA31E96}"/>
              </a:ext>
            </a:extLst>
          </p:cNvPr>
          <p:cNvSpPr>
            <a:spLocks noGrp="1"/>
          </p:cNvSpPr>
          <p:nvPr>
            <p:ph idx="1"/>
          </p:nvPr>
        </p:nvSpPr>
        <p:spPr/>
        <p:txBody>
          <a:bodyPr>
            <a:normAutofit fontScale="92500" lnSpcReduction="20000"/>
          </a:bodyPr>
          <a:lstStyle/>
          <a:p>
            <a:r>
              <a:rPr lang="en-US" dirty="0">
                <a:solidFill>
                  <a:schemeClr val="bg1">
                    <a:lumMod val="95000"/>
                  </a:schemeClr>
                </a:solidFill>
              </a:rPr>
              <a:t>Slide 40:</a:t>
            </a:r>
          </a:p>
          <a:p>
            <a:pPr lvl="1"/>
            <a:r>
              <a:rPr lang="en-US" dirty="0">
                <a:solidFill>
                  <a:schemeClr val="bg1">
                    <a:lumMod val="95000"/>
                  </a:schemeClr>
                </a:solidFill>
                <a:hlinkClick r:id="rId2">
                  <a:extLst>
                    <a:ext uri="{A12FA001-AC4F-418D-AE19-62706E023703}">
                      <ahyp:hlinkClr xmlns:ahyp="http://schemas.microsoft.com/office/drawing/2018/hyperlinkcolor" val="tx"/>
                    </a:ext>
                  </a:extLst>
                </a:hlinkClick>
              </a:rPr>
              <a:t>Opera Browser</a:t>
            </a:r>
            <a:endParaRPr lang="en-US" dirty="0">
              <a:solidFill>
                <a:schemeClr val="bg1">
                  <a:lumMod val="95000"/>
                </a:schemeClr>
              </a:solidFill>
            </a:endParaRPr>
          </a:p>
          <a:p>
            <a:r>
              <a:rPr lang="en-US" dirty="0">
                <a:solidFill>
                  <a:schemeClr val="bg1">
                    <a:lumMod val="95000"/>
                  </a:schemeClr>
                </a:solidFill>
              </a:rPr>
              <a:t>Slide 41:</a:t>
            </a:r>
          </a:p>
          <a:p>
            <a:pPr lvl="1"/>
            <a:r>
              <a:rPr lang="en-US" dirty="0">
                <a:solidFill>
                  <a:schemeClr val="bg1">
                    <a:lumMod val="95000"/>
                  </a:schemeClr>
                </a:solidFill>
                <a:hlinkClick r:id="rId3">
                  <a:extLst>
                    <a:ext uri="{A12FA001-AC4F-418D-AE19-62706E023703}">
                      <ahyp:hlinkClr xmlns:ahyp="http://schemas.microsoft.com/office/drawing/2018/hyperlinkcolor" val="tx"/>
                    </a:ext>
                  </a:extLst>
                </a:hlinkClick>
              </a:rPr>
              <a:t>Duckduckgo</a:t>
            </a:r>
            <a:endParaRPr lang="en-US" dirty="0">
              <a:solidFill>
                <a:schemeClr val="bg1">
                  <a:lumMod val="95000"/>
                </a:schemeClr>
              </a:solidFill>
            </a:endParaRPr>
          </a:p>
          <a:p>
            <a:r>
              <a:rPr lang="en-US" dirty="0">
                <a:solidFill>
                  <a:schemeClr val="bg1">
                    <a:lumMod val="95000"/>
                  </a:schemeClr>
                </a:solidFill>
              </a:rPr>
              <a:t>Slide 43:</a:t>
            </a:r>
          </a:p>
          <a:p>
            <a:pPr lvl="1"/>
            <a:r>
              <a:rPr lang="en-US" dirty="0">
                <a:solidFill>
                  <a:schemeClr val="bg1">
                    <a:lumMod val="95000"/>
                  </a:schemeClr>
                </a:solidFill>
                <a:hlinkClick r:id="rId4">
                  <a:extLst>
                    <a:ext uri="{A12FA001-AC4F-418D-AE19-62706E023703}">
                      <ahyp:hlinkClr xmlns:ahyp="http://schemas.microsoft.com/office/drawing/2018/hyperlinkcolor" val="tx"/>
                    </a:ext>
                  </a:extLst>
                </a:hlinkClick>
              </a:rPr>
              <a:t>https://blockonomi.com/musk-eth-scam/</a:t>
            </a:r>
            <a:endParaRPr lang="en-US" dirty="0">
              <a:solidFill>
                <a:schemeClr val="bg1">
                  <a:lumMod val="95000"/>
                </a:schemeClr>
              </a:solidFill>
            </a:endParaRPr>
          </a:p>
          <a:p>
            <a:pPr lvl="1"/>
            <a:r>
              <a:rPr lang="en-US" dirty="0">
                <a:solidFill>
                  <a:schemeClr val="bg1">
                    <a:lumMod val="95000"/>
                  </a:schemeClr>
                </a:solidFill>
                <a:hlinkClick r:id="rId5">
                  <a:extLst>
                    <a:ext uri="{A12FA001-AC4F-418D-AE19-62706E023703}">
                      <ahyp:hlinkClr xmlns:ahyp="http://schemas.microsoft.com/office/drawing/2018/hyperlinkcolor" val="tx"/>
                    </a:ext>
                  </a:extLst>
                </a:hlinkClick>
              </a:rPr>
              <a:t>https://www.coindesk.com/6-outrageous-moments-crypto-twitter-scam-history/</a:t>
            </a:r>
            <a:r>
              <a:rPr lang="en-US" dirty="0">
                <a:solidFill>
                  <a:schemeClr val="bg1">
                    <a:lumMod val="95000"/>
                  </a:schemeClr>
                </a:solidFill>
              </a:rPr>
              <a:t> </a:t>
            </a:r>
          </a:p>
          <a:p>
            <a:pPr lvl="1"/>
            <a:r>
              <a:rPr lang="en-US" dirty="0">
                <a:solidFill>
                  <a:schemeClr val="bg1">
                    <a:lumMod val="95000"/>
                  </a:schemeClr>
                </a:solidFill>
                <a:hlinkClick r:id="rId6">
                  <a:extLst>
                    <a:ext uri="{A12FA001-AC4F-418D-AE19-62706E023703}">
                      <ahyp:hlinkClr xmlns:ahyp="http://schemas.microsoft.com/office/drawing/2018/hyperlinkcolor" val="tx"/>
                    </a:ext>
                  </a:extLst>
                </a:hlinkClick>
              </a:rPr>
              <a:t>https://medium.com/coinremix/twitter-scam-elon-musk-is-not-giving-you-free-eth-one-tweet-has-collected-155-eth-and-counting-2f52fe35b5a8</a:t>
            </a:r>
            <a:r>
              <a:rPr lang="en-US" dirty="0">
                <a:solidFill>
                  <a:schemeClr val="bg1">
                    <a:lumMod val="95000"/>
                  </a:schemeClr>
                </a:solidFill>
              </a:rPr>
              <a:t> </a:t>
            </a:r>
          </a:p>
          <a:p>
            <a:r>
              <a:rPr lang="en-US" dirty="0">
                <a:solidFill>
                  <a:schemeClr val="bg1">
                    <a:lumMod val="95000"/>
                  </a:schemeClr>
                </a:solidFill>
              </a:rPr>
              <a:t>Slide 47:</a:t>
            </a:r>
          </a:p>
          <a:p>
            <a:pPr lvl="1"/>
            <a:r>
              <a:rPr lang="en-US" dirty="0">
                <a:solidFill>
                  <a:schemeClr val="bg1">
                    <a:lumMod val="95000"/>
                  </a:schemeClr>
                </a:solidFill>
                <a:hlinkClick r:id="rId7">
                  <a:extLst>
                    <a:ext uri="{A12FA001-AC4F-418D-AE19-62706E023703}">
                      <ahyp:hlinkClr xmlns:ahyp="http://schemas.microsoft.com/office/drawing/2018/hyperlinkcolor" val="tx"/>
                    </a:ext>
                  </a:extLst>
                </a:hlinkClick>
              </a:rPr>
              <a:t>https://www.coindesk.com/information/what-is-ether-ethereum-cryptocurrency/</a:t>
            </a:r>
            <a:r>
              <a:rPr lang="en-US" dirty="0">
                <a:solidFill>
                  <a:schemeClr val="bg1">
                    <a:lumMod val="95000"/>
                  </a:schemeClr>
                </a:solidFill>
              </a:rPr>
              <a:t> </a:t>
            </a:r>
          </a:p>
          <a:p>
            <a:pPr lvl="1"/>
            <a:r>
              <a:rPr lang="en-US" dirty="0">
                <a:solidFill>
                  <a:schemeClr val="bg1">
                    <a:lumMod val="95000"/>
                  </a:schemeClr>
                </a:solidFill>
              </a:rPr>
              <a:t>Mark E. Burge, </a:t>
            </a:r>
            <a:r>
              <a:rPr lang="en-US" i="1" dirty="0">
                <a:solidFill>
                  <a:schemeClr val="bg1">
                    <a:lumMod val="95000"/>
                  </a:schemeClr>
                </a:solidFill>
              </a:rPr>
              <a:t>Apple Pay, Bitcoin, and Consumers: The ABCs of Future Public Payments Law</a:t>
            </a:r>
            <a:r>
              <a:rPr lang="en-US" dirty="0">
                <a:solidFill>
                  <a:schemeClr val="bg1">
                    <a:lumMod val="95000"/>
                  </a:schemeClr>
                </a:solidFill>
              </a:rPr>
              <a:t>, 7 Hastings L.J. 1493, 1529 (2016). </a:t>
            </a:r>
          </a:p>
          <a:p>
            <a:endParaRPr lang="en-US" dirty="0">
              <a:solidFill>
                <a:schemeClr val="bg1">
                  <a:lumMod val="95000"/>
                </a:schemeClr>
              </a:solidFill>
            </a:endParaRPr>
          </a:p>
          <a:p>
            <a:pPr lvl="2"/>
            <a:endParaRPr lang="en-US" dirty="0">
              <a:solidFill>
                <a:schemeClr val="bg1">
                  <a:lumMod val="95000"/>
                </a:schemeClr>
              </a:solidFill>
            </a:endParaRPr>
          </a:p>
          <a:p>
            <a:pPr lvl="1"/>
            <a:endParaRPr lang="en-US" dirty="0">
              <a:solidFill>
                <a:schemeClr val="bg1">
                  <a:lumMod val="95000"/>
                </a:schemeClr>
              </a:solidFill>
            </a:endParaRPr>
          </a:p>
          <a:p>
            <a:pPr lvl="1"/>
            <a:endParaRPr lang="en-US" dirty="0">
              <a:solidFill>
                <a:schemeClr val="bg1">
                  <a:lumMod val="95000"/>
                </a:schemeClr>
              </a:solidFill>
            </a:endParaRPr>
          </a:p>
          <a:p>
            <a:pPr lvl="1"/>
            <a:endParaRPr lang="en-US" dirty="0">
              <a:solidFill>
                <a:schemeClr val="bg1">
                  <a:lumMod val="95000"/>
                </a:schemeClr>
              </a:solidFill>
            </a:endParaRPr>
          </a:p>
          <a:p>
            <a:pPr lvl="1"/>
            <a:endParaRPr lang="en-US" dirty="0">
              <a:solidFill>
                <a:schemeClr val="bg1">
                  <a:lumMod val="95000"/>
                </a:schemeClr>
              </a:solidFill>
            </a:endParaRPr>
          </a:p>
          <a:p>
            <a:endParaRPr lang="en-US" dirty="0">
              <a:solidFill>
                <a:schemeClr val="bg1">
                  <a:lumMod val="95000"/>
                </a:schemeClr>
              </a:solidFill>
            </a:endParaRPr>
          </a:p>
          <a:p>
            <a:pPr lvl="1"/>
            <a:endParaRPr lang="en-US" dirty="0">
              <a:solidFill>
                <a:schemeClr val="bg1">
                  <a:lumMod val="95000"/>
                </a:schemeClr>
              </a:solidFill>
            </a:endParaRPr>
          </a:p>
        </p:txBody>
      </p:sp>
      <p:sp>
        <p:nvSpPr>
          <p:cNvPr id="4" name="Slide Number Placeholder 3">
            <a:extLst>
              <a:ext uri="{FF2B5EF4-FFF2-40B4-BE49-F238E27FC236}">
                <a16:creationId xmlns:a16="http://schemas.microsoft.com/office/drawing/2014/main" id="{7410FFC1-61E9-48AD-99B8-6860FEF1455D}"/>
              </a:ext>
            </a:extLst>
          </p:cNvPr>
          <p:cNvSpPr>
            <a:spLocks noGrp="1"/>
          </p:cNvSpPr>
          <p:nvPr>
            <p:ph type="sldNum" sz="quarter" idx="12"/>
          </p:nvPr>
        </p:nvSpPr>
        <p:spPr/>
        <p:txBody>
          <a:bodyPr/>
          <a:lstStyle/>
          <a:p>
            <a:fld id="{B17DEEE4-362D-404F-8D44-B73CEBC0D81E}" type="slidenum">
              <a:rPr lang="en-US" smtClean="0"/>
              <a:t>102</a:t>
            </a:fld>
            <a:endParaRPr lang="en-US" dirty="0"/>
          </a:p>
        </p:txBody>
      </p:sp>
    </p:spTree>
    <p:extLst>
      <p:ext uri="{BB962C8B-B14F-4D97-AF65-F5344CB8AC3E}">
        <p14:creationId xmlns:p14="http://schemas.microsoft.com/office/powerpoint/2010/main" val="212439232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D0EF0-A7FB-4564-B974-8EC0487DF4D6}"/>
              </a:ext>
            </a:extLst>
          </p:cNvPr>
          <p:cNvSpPr>
            <a:spLocks noGrp="1"/>
          </p:cNvSpPr>
          <p:nvPr>
            <p:ph type="title"/>
          </p:nvPr>
        </p:nvSpPr>
        <p:spPr/>
        <p:txBody>
          <a:bodyPr/>
          <a:lstStyle/>
          <a:p>
            <a:r>
              <a:rPr lang="en-US" dirty="0">
                <a:solidFill>
                  <a:schemeClr val="bg1">
                    <a:lumMod val="95000"/>
                  </a:schemeClr>
                </a:solidFill>
              </a:rPr>
              <a:t>References: Part 10</a:t>
            </a:r>
          </a:p>
        </p:txBody>
      </p:sp>
      <p:sp>
        <p:nvSpPr>
          <p:cNvPr id="3" name="Content Placeholder 2">
            <a:extLst>
              <a:ext uri="{FF2B5EF4-FFF2-40B4-BE49-F238E27FC236}">
                <a16:creationId xmlns:a16="http://schemas.microsoft.com/office/drawing/2014/main" id="{8EAB61F7-0C67-41C4-9FF6-493E23A1739C}"/>
              </a:ext>
            </a:extLst>
          </p:cNvPr>
          <p:cNvSpPr>
            <a:spLocks noGrp="1"/>
          </p:cNvSpPr>
          <p:nvPr>
            <p:ph idx="1"/>
          </p:nvPr>
        </p:nvSpPr>
        <p:spPr/>
        <p:txBody>
          <a:bodyPr>
            <a:normAutofit fontScale="85000" lnSpcReduction="20000"/>
          </a:bodyPr>
          <a:lstStyle/>
          <a:p>
            <a:r>
              <a:rPr lang="en-US" dirty="0">
                <a:solidFill>
                  <a:schemeClr val="bg1">
                    <a:lumMod val="95000"/>
                  </a:schemeClr>
                </a:solidFill>
              </a:rPr>
              <a:t>Slide 48:</a:t>
            </a:r>
          </a:p>
          <a:p>
            <a:pPr lvl="1"/>
            <a:r>
              <a:rPr lang="en-US" dirty="0">
                <a:solidFill>
                  <a:schemeClr val="bg1">
                    <a:lumMod val="95000"/>
                  </a:schemeClr>
                </a:solidFill>
                <a:hlinkClick r:id="rId2">
                  <a:extLst>
                    <a:ext uri="{A12FA001-AC4F-418D-AE19-62706E023703}">
                      <ahyp:hlinkClr xmlns:ahyp="http://schemas.microsoft.com/office/drawing/2018/hyperlinkcolor" val="tx"/>
                    </a:ext>
                  </a:extLst>
                </a:hlinkClick>
              </a:rPr>
              <a:t>https://www.coindesk.com/information/why-use-a-blockchain/</a:t>
            </a:r>
            <a:r>
              <a:rPr lang="en-US" dirty="0">
                <a:solidFill>
                  <a:schemeClr val="bg1">
                    <a:lumMod val="95000"/>
                  </a:schemeClr>
                </a:solidFill>
              </a:rPr>
              <a:t> </a:t>
            </a:r>
          </a:p>
          <a:p>
            <a:pPr lvl="1"/>
            <a:r>
              <a:rPr lang="en-US" dirty="0">
                <a:solidFill>
                  <a:schemeClr val="bg1">
                    <a:lumMod val="95000"/>
                  </a:schemeClr>
                </a:solidFill>
                <a:hlinkClick r:id="rId3">
                  <a:extLst>
                    <a:ext uri="{A12FA001-AC4F-418D-AE19-62706E023703}">
                      <ahyp:hlinkClr xmlns:ahyp="http://schemas.microsoft.com/office/drawing/2018/hyperlinkcolor" val="tx"/>
                    </a:ext>
                  </a:extLst>
                </a:hlinkClick>
              </a:rPr>
              <a:t>https://www.coindesk.com/information/what-is-blockchain-technology/</a:t>
            </a:r>
            <a:r>
              <a:rPr lang="en-US" dirty="0">
                <a:solidFill>
                  <a:schemeClr val="bg1">
                    <a:lumMod val="95000"/>
                  </a:schemeClr>
                </a:solidFill>
              </a:rPr>
              <a:t> </a:t>
            </a:r>
          </a:p>
          <a:p>
            <a:pPr lvl="1"/>
            <a:r>
              <a:rPr lang="en-US" dirty="0">
                <a:solidFill>
                  <a:schemeClr val="bg1">
                    <a:lumMod val="95000"/>
                  </a:schemeClr>
                </a:solidFill>
                <a:hlinkClick r:id="rId4">
                  <a:extLst>
                    <a:ext uri="{A12FA001-AC4F-418D-AE19-62706E023703}">
                      <ahyp:hlinkClr xmlns:ahyp="http://schemas.microsoft.com/office/drawing/2018/hyperlinkcolor" val="tx"/>
                    </a:ext>
                  </a:extLst>
                </a:hlinkClick>
              </a:rPr>
              <a:t>https://www.datacamp.com/community/tutorials/blockchain-r?utm_campaign=News&amp;utm_medium=Community&amp;utm_source=DataCamp.com</a:t>
            </a:r>
            <a:endParaRPr lang="en-US" dirty="0">
              <a:solidFill>
                <a:schemeClr val="bg1">
                  <a:lumMod val="95000"/>
                </a:schemeClr>
              </a:solidFill>
            </a:endParaRPr>
          </a:p>
          <a:p>
            <a:r>
              <a:rPr lang="en-US" dirty="0">
                <a:solidFill>
                  <a:schemeClr val="bg1">
                    <a:lumMod val="95000"/>
                  </a:schemeClr>
                </a:solidFill>
              </a:rPr>
              <a:t>Slide 49:</a:t>
            </a:r>
          </a:p>
          <a:p>
            <a:pPr lvl="1"/>
            <a:r>
              <a:rPr lang="en-US" dirty="0">
                <a:solidFill>
                  <a:schemeClr val="bg1">
                    <a:lumMod val="95000"/>
                  </a:schemeClr>
                </a:solidFill>
                <a:hlinkClick r:id="rId4">
                  <a:extLst>
                    <a:ext uri="{A12FA001-AC4F-418D-AE19-62706E023703}">
                      <ahyp:hlinkClr xmlns:ahyp="http://schemas.microsoft.com/office/drawing/2018/hyperlinkcolor" val="tx"/>
                    </a:ext>
                  </a:extLst>
                </a:hlinkClick>
              </a:rPr>
              <a:t>https://www.datacamp.com/community/tutorials/blockchain-r?utm_campaign=News&amp;utm_medium=Community&amp;utm_source=DataCamp.com</a:t>
            </a:r>
            <a:r>
              <a:rPr lang="en-US" dirty="0">
                <a:solidFill>
                  <a:schemeClr val="bg1">
                    <a:lumMod val="95000"/>
                  </a:schemeClr>
                </a:solidFill>
              </a:rPr>
              <a:t> </a:t>
            </a:r>
          </a:p>
          <a:p>
            <a:pPr lvl="1"/>
            <a:r>
              <a:rPr lang="en-US" dirty="0">
                <a:solidFill>
                  <a:schemeClr val="bg1">
                    <a:lumMod val="95000"/>
                  </a:schemeClr>
                </a:solidFill>
                <a:hlinkClick r:id="rId3">
                  <a:extLst>
                    <a:ext uri="{A12FA001-AC4F-418D-AE19-62706E023703}">
                      <ahyp:hlinkClr xmlns:ahyp="http://schemas.microsoft.com/office/drawing/2018/hyperlinkcolor" val="tx"/>
                    </a:ext>
                  </a:extLst>
                </a:hlinkClick>
              </a:rPr>
              <a:t>https://www.coindesk.com/information/what-is-blockchain-technology/</a:t>
            </a:r>
            <a:r>
              <a:rPr lang="en-US" dirty="0">
                <a:solidFill>
                  <a:schemeClr val="bg1">
                    <a:lumMod val="95000"/>
                  </a:schemeClr>
                </a:solidFill>
              </a:rPr>
              <a:t> </a:t>
            </a:r>
          </a:p>
          <a:p>
            <a:r>
              <a:rPr lang="en-US" dirty="0">
                <a:solidFill>
                  <a:schemeClr val="bg1">
                    <a:lumMod val="95000"/>
                  </a:schemeClr>
                </a:solidFill>
              </a:rPr>
              <a:t>Slide 50:</a:t>
            </a:r>
          </a:p>
          <a:p>
            <a:pPr lvl="1"/>
            <a:r>
              <a:rPr lang="en-US" dirty="0">
                <a:solidFill>
                  <a:schemeClr val="bg1">
                    <a:lumMod val="95000"/>
                  </a:schemeClr>
                </a:solidFill>
                <a:hlinkClick r:id="rId4">
                  <a:extLst>
                    <a:ext uri="{A12FA001-AC4F-418D-AE19-62706E023703}">
                      <ahyp:hlinkClr xmlns:ahyp="http://schemas.microsoft.com/office/drawing/2018/hyperlinkcolor" val="tx"/>
                    </a:ext>
                  </a:extLst>
                </a:hlinkClick>
              </a:rPr>
              <a:t>https://www.datacamp.com/community/tutorials/blockchain-r?utm_campaign=News&amp;utm_medium=Community&amp;utm_source=DataCamp.com</a:t>
            </a:r>
            <a:endParaRPr lang="en-US" dirty="0">
              <a:solidFill>
                <a:schemeClr val="bg1">
                  <a:lumMod val="95000"/>
                </a:schemeClr>
              </a:solidFill>
            </a:endParaRPr>
          </a:p>
          <a:p>
            <a:r>
              <a:rPr lang="en-US" dirty="0">
                <a:solidFill>
                  <a:schemeClr val="bg1">
                    <a:lumMod val="95000"/>
                  </a:schemeClr>
                </a:solidFill>
              </a:rPr>
              <a:t>Slide 51:</a:t>
            </a:r>
          </a:p>
          <a:p>
            <a:pPr lvl="1"/>
            <a:r>
              <a:rPr lang="en-US" dirty="0">
                <a:solidFill>
                  <a:schemeClr val="bg1">
                    <a:lumMod val="95000"/>
                  </a:schemeClr>
                </a:solidFill>
                <a:hlinkClick r:id="rId4">
                  <a:extLst>
                    <a:ext uri="{A12FA001-AC4F-418D-AE19-62706E023703}">
                      <ahyp:hlinkClr xmlns:ahyp="http://schemas.microsoft.com/office/drawing/2018/hyperlinkcolor" val="tx"/>
                    </a:ext>
                  </a:extLst>
                </a:hlinkClick>
              </a:rPr>
              <a:t>https://www.datacamp.com/community/tutorials/blockchain-r?utm_campaign=News&amp;utm_medium=Community&amp;utm_source=DataCamp.com</a:t>
            </a:r>
            <a:r>
              <a:rPr lang="en-US" dirty="0">
                <a:solidFill>
                  <a:schemeClr val="bg1">
                    <a:lumMod val="95000"/>
                  </a:schemeClr>
                </a:solidFill>
              </a:rPr>
              <a:t> </a:t>
            </a:r>
          </a:p>
          <a:p>
            <a:endParaRPr lang="en-US" dirty="0">
              <a:solidFill>
                <a:schemeClr val="bg1">
                  <a:lumMod val="95000"/>
                </a:schemeClr>
              </a:solidFill>
            </a:endParaRPr>
          </a:p>
          <a:p>
            <a:endParaRPr lang="en-US" dirty="0">
              <a:solidFill>
                <a:schemeClr val="bg1">
                  <a:lumMod val="95000"/>
                </a:schemeClr>
              </a:solidFill>
            </a:endParaRPr>
          </a:p>
        </p:txBody>
      </p:sp>
      <p:sp>
        <p:nvSpPr>
          <p:cNvPr id="4" name="Slide Number Placeholder 3">
            <a:extLst>
              <a:ext uri="{FF2B5EF4-FFF2-40B4-BE49-F238E27FC236}">
                <a16:creationId xmlns:a16="http://schemas.microsoft.com/office/drawing/2014/main" id="{0FFBFC59-2812-4607-9B05-3E6ADE462BFB}"/>
              </a:ext>
            </a:extLst>
          </p:cNvPr>
          <p:cNvSpPr>
            <a:spLocks noGrp="1"/>
          </p:cNvSpPr>
          <p:nvPr>
            <p:ph type="sldNum" sz="quarter" idx="12"/>
          </p:nvPr>
        </p:nvSpPr>
        <p:spPr/>
        <p:txBody>
          <a:bodyPr/>
          <a:lstStyle/>
          <a:p>
            <a:fld id="{B17DEEE4-362D-404F-8D44-B73CEBC0D81E}" type="slidenum">
              <a:rPr lang="en-US" smtClean="0"/>
              <a:t>103</a:t>
            </a:fld>
            <a:endParaRPr lang="en-US" dirty="0"/>
          </a:p>
        </p:txBody>
      </p:sp>
    </p:spTree>
    <p:extLst>
      <p:ext uri="{BB962C8B-B14F-4D97-AF65-F5344CB8AC3E}">
        <p14:creationId xmlns:p14="http://schemas.microsoft.com/office/powerpoint/2010/main" val="323184551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CF70E-91A0-4F50-B19C-F1D803076728}"/>
              </a:ext>
            </a:extLst>
          </p:cNvPr>
          <p:cNvSpPr>
            <a:spLocks noGrp="1"/>
          </p:cNvSpPr>
          <p:nvPr>
            <p:ph type="title"/>
          </p:nvPr>
        </p:nvSpPr>
        <p:spPr/>
        <p:txBody>
          <a:bodyPr/>
          <a:lstStyle/>
          <a:p>
            <a:r>
              <a:rPr lang="en-US" dirty="0">
                <a:solidFill>
                  <a:schemeClr val="bg1">
                    <a:lumMod val="95000"/>
                  </a:schemeClr>
                </a:solidFill>
              </a:rPr>
              <a:t>References: Part 11</a:t>
            </a:r>
          </a:p>
        </p:txBody>
      </p:sp>
      <p:sp>
        <p:nvSpPr>
          <p:cNvPr id="3" name="Content Placeholder 2">
            <a:extLst>
              <a:ext uri="{FF2B5EF4-FFF2-40B4-BE49-F238E27FC236}">
                <a16:creationId xmlns:a16="http://schemas.microsoft.com/office/drawing/2014/main" id="{907C4BFB-5B1D-4C05-BF41-153B4ABBE735}"/>
              </a:ext>
            </a:extLst>
          </p:cNvPr>
          <p:cNvSpPr>
            <a:spLocks noGrp="1"/>
          </p:cNvSpPr>
          <p:nvPr>
            <p:ph idx="1"/>
          </p:nvPr>
        </p:nvSpPr>
        <p:spPr/>
        <p:txBody>
          <a:bodyPr>
            <a:normAutofit fontScale="92500" lnSpcReduction="20000"/>
          </a:bodyPr>
          <a:lstStyle/>
          <a:p>
            <a:r>
              <a:rPr lang="en-US" dirty="0">
                <a:solidFill>
                  <a:schemeClr val="bg1">
                    <a:lumMod val="95000"/>
                  </a:schemeClr>
                </a:solidFill>
              </a:rPr>
              <a:t>Slide 52:</a:t>
            </a:r>
          </a:p>
          <a:p>
            <a:pPr lvl="1"/>
            <a:r>
              <a:rPr lang="en-US" dirty="0">
                <a:solidFill>
                  <a:schemeClr val="bg1">
                    <a:lumMod val="95000"/>
                  </a:schemeClr>
                </a:solidFill>
                <a:hlinkClick r:id="rId2">
                  <a:extLst>
                    <a:ext uri="{A12FA001-AC4F-418D-AE19-62706E023703}">
                      <ahyp:hlinkClr xmlns:ahyp="http://schemas.microsoft.com/office/drawing/2018/hyperlinkcolor" val="tx"/>
                    </a:ext>
                  </a:extLst>
                </a:hlinkClick>
              </a:rPr>
              <a:t>https://hackernoon.com/a-primer-on-blockchains-protocols-and-token-sales-9ebe117b5759</a:t>
            </a:r>
            <a:r>
              <a:rPr lang="en-US" dirty="0">
                <a:solidFill>
                  <a:schemeClr val="bg1">
                    <a:lumMod val="95000"/>
                  </a:schemeClr>
                </a:solidFill>
              </a:rPr>
              <a:t>  </a:t>
            </a:r>
          </a:p>
          <a:p>
            <a:r>
              <a:rPr lang="en-US" dirty="0">
                <a:solidFill>
                  <a:schemeClr val="bg1">
                    <a:lumMod val="95000"/>
                  </a:schemeClr>
                </a:solidFill>
              </a:rPr>
              <a:t>Slide 54:</a:t>
            </a:r>
          </a:p>
          <a:p>
            <a:pPr lvl="1"/>
            <a:r>
              <a:rPr lang="en-US" dirty="0">
                <a:solidFill>
                  <a:schemeClr val="bg1">
                    <a:lumMod val="95000"/>
                  </a:schemeClr>
                </a:solidFill>
                <a:hlinkClick r:id="rId3">
                  <a:extLst>
                    <a:ext uri="{A12FA001-AC4F-418D-AE19-62706E023703}">
                      <ahyp:hlinkClr xmlns:ahyp="http://schemas.microsoft.com/office/drawing/2018/hyperlinkcolor" val="tx"/>
                    </a:ext>
                  </a:extLst>
                </a:hlinkClick>
              </a:rPr>
              <a:t>https://ethereum.stackexchange.com/questions/379/what-is-a-sidechain</a:t>
            </a:r>
            <a:endParaRPr lang="en-US" dirty="0">
              <a:solidFill>
                <a:schemeClr val="bg1">
                  <a:lumMod val="95000"/>
                </a:schemeClr>
              </a:solidFill>
            </a:endParaRPr>
          </a:p>
          <a:p>
            <a:pPr lvl="1"/>
            <a:r>
              <a:rPr lang="en-US" dirty="0">
                <a:solidFill>
                  <a:schemeClr val="bg1">
                    <a:lumMod val="95000"/>
                  </a:schemeClr>
                </a:solidFill>
                <a:hlinkClick r:id="rId4">
                  <a:extLst>
                    <a:ext uri="{A12FA001-AC4F-418D-AE19-62706E023703}">
                      <ahyp:hlinkClr xmlns:ahyp="http://schemas.microsoft.com/office/drawing/2018/hyperlinkcolor" val="tx"/>
                    </a:ext>
                  </a:extLst>
                </a:hlinkClick>
              </a:rPr>
              <a:t>https://cointelegraph.com/news/lisk-to-move-developers-from-blockchain-to-sidechain</a:t>
            </a:r>
            <a:r>
              <a:rPr lang="en-US" dirty="0">
                <a:solidFill>
                  <a:schemeClr val="bg1">
                    <a:lumMod val="95000"/>
                  </a:schemeClr>
                </a:solidFill>
              </a:rPr>
              <a:t>  </a:t>
            </a:r>
          </a:p>
          <a:p>
            <a:r>
              <a:rPr lang="en-US" dirty="0">
                <a:solidFill>
                  <a:schemeClr val="bg1">
                    <a:lumMod val="95000"/>
                  </a:schemeClr>
                </a:solidFill>
              </a:rPr>
              <a:t>Slide 55:</a:t>
            </a:r>
          </a:p>
          <a:p>
            <a:pPr lvl="1"/>
            <a:r>
              <a:rPr lang="en-US" dirty="0">
                <a:solidFill>
                  <a:schemeClr val="bg1">
                    <a:lumMod val="95000"/>
                  </a:schemeClr>
                </a:solidFill>
                <a:hlinkClick r:id="rId5">
                  <a:extLst>
                    <a:ext uri="{A12FA001-AC4F-418D-AE19-62706E023703}">
                      <ahyp:hlinkClr xmlns:ahyp="http://schemas.microsoft.com/office/drawing/2018/hyperlinkcolor" val="tx"/>
                    </a:ext>
                  </a:extLst>
                </a:hlinkClick>
              </a:rPr>
              <a:t>https://www.investinblockchain.com/dag-blockchain-new-competitor/</a:t>
            </a:r>
            <a:r>
              <a:rPr lang="en-US" dirty="0">
                <a:solidFill>
                  <a:schemeClr val="bg1">
                    <a:lumMod val="95000"/>
                  </a:schemeClr>
                </a:solidFill>
              </a:rPr>
              <a:t> </a:t>
            </a:r>
          </a:p>
          <a:p>
            <a:pPr lvl="1"/>
            <a:r>
              <a:rPr lang="en-US" dirty="0">
                <a:solidFill>
                  <a:schemeClr val="bg1">
                    <a:lumMod val="95000"/>
                  </a:schemeClr>
                </a:solidFill>
                <a:hlinkClick r:id="rId6">
                  <a:extLst>
                    <a:ext uri="{A12FA001-AC4F-418D-AE19-62706E023703}">
                      <ahyp:hlinkClr xmlns:ahyp="http://schemas.microsoft.com/office/drawing/2018/hyperlinkcolor" val="tx"/>
                    </a:ext>
                  </a:extLst>
                </a:hlinkClick>
              </a:rPr>
              <a:t>https://www.forbes.com/sites/shermanlee/2018/01/22/explaining-directed-acylic-graph-dag-the-real-blockchain-3-0/#469e3c24180b</a:t>
            </a:r>
            <a:r>
              <a:rPr lang="en-US" dirty="0">
                <a:solidFill>
                  <a:schemeClr val="bg1">
                    <a:lumMod val="95000"/>
                  </a:schemeClr>
                </a:solidFill>
              </a:rPr>
              <a:t> </a:t>
            </a:r>
          </a:p>
          <a:p>
            <a:pPr lvl="1"/>
            <a:r>
              <a:rPr lang="en-US" dirty="0">
                <a:solidFill>
                  <a:schemeClr val="bg1">
                    <a:lumMod val="95000"/>
                  </a:schemeClr>
                </a:solidFill>
                <a:hlinkClick r:id="rId7">
                  <a:extLst>
                    <a:ext uri="{A12FA001-AC4F-418D-AE19-62706E023703}">
                      <ahyp:hlinkClr xmlns:ahyp="http://schemas.microsoft.com/office/drawing/2018/hyperlinkcolor" val="tx"/>
                    </a:ext>
                  </a:extLst>
                </a:hlinkClick>
              </a:rPr>
              <a:t>https://stackoverflow.com/questions/2283757/can-someone-explain-in-simple-terms-to-me-what-a-directed-acyclic-graph-is</a:t>
            </a:r>
            <a:r>
              <a:rPr lang="en-US" dirty="0">
                <a:solidFill>
                  <a:schemeClr val="bg1">
                    <a:lumMod val="95000"/>
                  </a:schemeClr>
                </a:solidFill>
              </a:rPr>
              <a:t> </a:t>
            </a:r>
          </a:p>
          <a:p>
            <a:pPr lvl="1"/>
            <a:endParaRPr lang="en-US" dirty="0">
              <a:solidFill>
                <a:schemeClr val="bg1">
                  <a:lumMod val="95000"/>
                </a:schemeClr>
              </a:solidFill>
            </a:endParaRPr>
          </a:p>
          <a:p>
            <a:pPr lvl="1"/>
            <a:endParaRPr lang="en-US" dirty="0">
              <a:solidFill>
                <a:schemeClr val="bg1">
                  <a:lumMod val="95000"/>
                </a:schemeClr>
              </a:solidFill>
            </a:endParaRPr>
          </a:p>
          <a:p>
            <a:pPr lvl="1"/>
            <a:endParaRPr lang="en-US" dirty="0">
              <a:solidFill>
                <a:schemeClr val="bg1">
                  <a:lumMod val="95000"/>
                </a:schemeClr>
              </a:solidFill>
            </a:endParaRPr>
          </a:p>
          <a:p>
            <a:pPr lvl="1"/>
            <a:endParaRPr lang="en-US" dirty="0">
              <a:solidFill>
                <a:schemeClr val="bg1">
                  <a:lumMod val="95000"/>
                </a:schemeClr>
              </a:solidFill>
            </a:endParaRPr>
          </a:p>
          <a:p>
            <a:pPr lvl="1"/>
            <a:endParaRPr lang="en-US" dirty="0">
              <a:solidFill>
                <a:schemeClr val="bg1">
                  <a:lumMod val="95000"/>
                </a:schemeClr>
              </a:solidFill>
            </a:endParaRPr>
          </a:p>
          <a:p>
            <a:pPr lvl="1"/>
            <a:endParaRPr lang="en-US" dirty="0">
              <a:solidFill>
                <a:schemeClr val="bg1">
                  <a:lumMod val="95000"/>
                </a:schemeClr>
              </a:solidFill>
            </a:endParaRPr>
          </a:p>
          <a:p>
            <a:pPr lvl="1"/>
            <a:endParaRPr lang="en-US" dirty="0">
              <a:solidFill>
                <a:schemeClr val="bg1">
                  <a:lumMod val="95000"/>
                </a:schemeClr>
              </a:solidFill>
            </a:endParaRPr>
          </a:p>
          <a:p>
            <a:pPr lvl="1"/>
            <a:endParaRPr lang="en-US" dirty="0">
              <a:solidFill>
                <a:schemeClr val="bg1">
                  <a:lumMod val="95000"/>
                </a:schemeClr>
              </a:solidFill>
            </a:endParaRPr>
          </a:p>
        </p:txBody>
      </p:sp>
      <p:sp>
        <p:nvSpPr>
          <p:cNvPr id="4" name="Slide Number Placeholder 3">
            <a:extLst>
              <a:ext uri="{FF2B5EF4-FFF2-40B4-BE49-F238E27FC236}">
                <a16:creationId xmlns:a16="http://schemas.microsoft.com/office/drawing/2014/main" id="{4DE4045D-72F4-451B-8C04-C09641973105}"/>
              </a:ext>
            </a:extLst>
          </p:cNvPr>
          <p:cNvSpPr>
            <a:spLocks noGrp="1"/>
          </p:cNvSpPr>
          <p:nvPr>
            <p:ph type="sldNum" sz="quarter" idx="12"/>
          </p:nvPr>
        </p:nvSpPr>
        <p:spPr/>
        <p:txBody>
          <a:bodyPr/>
          <a:lstStyle/>
          <a:p>
            <a:fld id="{B17DEEE4-362D-404F-8D44-B73CEBC0D81E}" type="slidenum">
              <a:rPr lang="en-US" smtClean="0"/>
              <a:t>104</a:t>
            </a:fld>
            <a:endParaRPr lang="en-US" dirty="0"/>
          </a:p>
        </p:txBody>
      </p:sp>
    </p:spTree>
    <p:extLst>
      <p:ext uri="{BB962C8B-B14F-4D97-AF65-F5344CB8AC3E}">
        <p14:creationId xmlns:p14="http://schemas.microsoft.com/office/powerpoint/2010/main" val="156015687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C674C-F580-48AB-AC0C-11BC6F509D50}"/>
              </a:ext>
            </a:extLst>
          </p:cNvPr>
          <p:cNvSpPr>
            <a:spLocks noGrp="1"/>
          </p:cNvSpPr>
          <p:nvPr>
            <p:ph type="title"/>
          </p:nvPr>
        </p:nvSpPr>
        <p:spPr/>
        <p:txBody>
          <a:bodyPr/>
          <a:lstStyle/>
          <a:p>
            <a:r>
              <a:rPr lang="en-US" dirty="0">
                <a:solidFill>
                  <a:schemeClr val="bg1">
                    <a:lumMod val="95000"/>
                  </a:schemeClr>
                </a:solidFill>
              </a:rPr>
              <a:t>References: Part 12</a:t>
            </a:r>
          </a:p>
        </p:txBody>
      </p:sp>
      <p:sp>
        <p:nvSpPr>
          <p:cNvPr id="3" name="Content Placeholder 2">
            <a:extLst>
              <a:ext uri="{FF2B5EF4-FFF2-40B4-BE49-F238E27FC236}">
                <a16:creationId xmlns:a16="http://schemas.microsoft.com/office/drawing/2014/main" id="{526B0570-FFF0-4201-9591-C0DDD53200E3}"/>
              </a:ext>
            </a:extLst>
          </p:cNvPr>
          <p:cNvSpPr>
            <a:spLocks noGrp="1"/>
          </p:cNvSpPr>
          <p:nvPr>
            <p:ph idx="1"/>
          </p:nvPr>
        </p:nvSpPr>
        <p:spPr/>
        <p:txBody>
          <a:bodyPr/>
          <a:lstStyle/>
          <a:p>
            <a:r>
              <a:rPr lang="en-US" dirty="0">
                <a:solidFill>
                  <a:schemeClr val="bg1">
                    <a:lumMod val="95000"/>
                  </a:schemeClr>
                </a:solidFill>
              </a:rPr>
              <a:t>Slide 56:</a:t>
            </a:r>
          </a:p>
          <a:p>
            <a:pPr lvl="1"/>
            <a:r>
              <a:rPr lang="en-US" dirty="0">
                <a:solidFill>
                  <a:schemeClr val="bg1">
                    <a:lumMod val="95000"/>
                  </a:schemeClr>
                </a:solidFill>
                <a:hlinkClick r:id="rId2">
                  <a:extLst>
                    <a:ext uri="{A12FA001-AC4F-418D-AE19-62706E023703}">
                      <ahyp:hlinkClr xmlns:ahyp="http://schemas.microsoft.com/office/drawing/2018/hyperlinkcolor" val="tx"/>
                    </a:ext>
                  </a:extLst>
                </a:hlinkClick>
              </a:rPr>
              <a:t>https://en.wikipedia.org/wiki/Directed_acyclic_graph#/media/File:Topological_Ordering.svg</a:t>
            </a:r>
            <a:endParaRPr lang="en-US" dirty="0">
              <a:solidFill>
                <a:schemeClr val="bg1">
                  <a:lumMod val="95000"/>
                </a:schemeClr>
              </a:solidFill>
            </a:endParaRPr>
          </a:p>
          <a:p>
            <a:r>
              <a:rPr lang="en-US" dirty="0">
                <a:solidFill>
                  <a:schemeClr val="bg1">
                    <a:lumMod val="95000"/>
                  </a:schemeClr>
                </a:solidFill>
              </a:rPr>
              <a:t>Slide 59:</a:t>
            </a:r>
          </a:p>
          <a:p>
            <a:pPr lvl="1"/>
            <a:r>
              <a:rPr lang="en-US" dirty="0">
                <a:solidFill>
                  <a:schemeClr val="bg1">
                    <a:lumMod val="95000"/>
                  </a:schemeClr>
                </a:solidFill>
                <a:hlinkClick r:id="rId3">
                  <a:extLst>
                    <a:ext uri="{A12FA001-AC4F-418D-AE19-62706E023703}">
                      <ahyp:hlinkClr xmlns:ahyp="http://schemas.microsoft.com/office/drawing/2018/hyperlinkcolor" val="tx"/>
                    </a:ext>
                  </a:extLst>
                </a:hlinkClick>
              </a:rPr>
              <a:t>https://www.wired.com/story/bitcoin-drug-deals-silk-road-blockchain/</a:t>
            </a:r>
            <a:r>
              <a:rPr lang="en-US" dirty="0">
                <a:solidFill>
                  <a:schemeClr val="bg1">
                    <a:lumMod val="95000"/>
                  </a:schemeClr>
                </a:solidFill>
              </a:rPr>
              <a:t> </a:t>
            </a:r>
          </a:p>
          <a:p>
            <a:pPr lvl="2"/>
            <a:r>
              <a:rPr lang="en-US" dirty="0">
                <a:solidFill>
                  <a:schemeClr val="bg1">
                    <a:lumMod val="95000"/>
                  </a:schemeClr>
                </a:solidFill>
                <a:hlinkClick r:id="rId4">
                  <a:extLst>
                    <a:ext uri="{A12FA001-AC4F-418D-AE19-62706E023703}">
                      <ahyp:hlinkClr xmlns:ahyp="http://schemas.microsoft.com/office/drawing/2018/hyperlinkcolor" val="tx"/>
                    </a:ext>
                  </a:extLst>
                </a:hlinkClick>
              </a:rPr>
              <a:t>https://news.bitcoin.com/irs-crackdown-tracking-bitcoiners-with-chainalysis/</a:t>
            </a:r>
            <a:r>
              <a:rPr lang="en-US" dirty="0">
                <a:solidFill>
                  <a:schemeClr val="bg1">
                    <a:lumMod val="95000"/>
                  </a:schemeClr>
                </a:solidFill>
              </a:rPr>
              <a:t> </a:t>
            </a:r>
          </a:p>
          <a:p>
            <a:r>
              <a:rPr lang="en-US" dirty="0">
                <a:solidFill>
                  <a:schemeClr val="bg1">
                    <a:lumMod val="95000"/>
                  </a:schemeClr>
                </a:solidFill>
              </a:rPr>
              <a:t>Slide 61:</a:t>
            </a:r>
          </a:p>
          <a:p>
            <a:pPr lvl="1"/>
            <a:r>
              <a:rPr lang="en-US" dirty="0">
                <a:solidFill>
                  <a:schemeClr val="bg1">
                    <a:lumMod val="95000"/>
                  </a:schemeClr>
                </a:solidFill>
                <a:hlinkClick r:id="rId5">
                  <a:extLst>
                    <a:ext uri="{A12FA001-AC4F-418D-AE19-62706E023703}">
                      <ahyp:hlinkClr xmlns:ahyp="http://schemas.microsoft.com/office/drawing/2018/hyperlinkcolor" val="tx"/>
                    </a:ext>
                  </a:extLst>
                </a:hlinkClick>
              </a:rPr>
              <a:t>https://en.bitcoin.it/wiki/Block</a:t>
            </a:r>
            <a:r>
              <a:rPr lang="en-US" dirty="0">
                <a:solidFill>
                  <a:schemeClr val="bg1">
                    <a:lumMod val="95000"/>
                  </a:schemeClr>
                </a:solidFill>
              </a:rPr>
              <a:t> </a:t>
            </a:r>
          </a:p>
          <a:p>
            <a:r>
              <a:rPr lang="en-US" dirty="0">
                <a:solidFill>
                  <a:schemeClr val="bg1">
                    <a:lumMod val="95000"/>
                  </a:schemeClr>
                </a:solidFill>
              </a:rPr>
              <a:t>Slide 67:</a:t>
            </a:r>
          </a:p>
          <a:p>
            <a:pPr lvl="1"/>
            <a:r>
              <a:rPr lang="en-US" dirty="0">
                <a:solidFill>
                  <a:schemeClr val="bg1">
                    <a:lumMod val="95000"/>
                  </a:schemeClr>
                </a:solidFill>
                <a:hlinkClick r:id="rId6">
                  <a:extLst>
                    <a:ext uri="{A12FA001-AC4F-418D-AE19-62706E023703}">
                      <ahyp:hlinkClr xmlns:ahyp="http://schemas.microsoft.com/office/drawing/2018/hyperlinkcolor" val="tx"/>
                    </a:ext>
                  </a:extLst>
                </a:hlinkClick>
              </a:rPr>
              <a:t>http://docs.neo.org/en-us/sc/introduction.html</a:t>
            </a:r>
            <a:r>
              <a:rPr lang="en-US" dirty="0">
                <a:solidFill>
                  <a:schemeClr val="bg1">
                    <a:lumMod val="95000"/>
                  </a:schemeClr>
                </a:solidFill>
              </a:rPr>
              <a:t> </a:t>
            </a:r>
          </a:p>
          <a:p>
            <a:endParaRPr lang="en-US" dirty="0">
              <a:solidFill>
                <a:schemeClr val="bg1">
                  <a:lumMod val="95000"/>
                </a:schemeClr>
              </a:solidFill>
            </a:endParaRPr>
          </a:p>
        </p:txBody>
      </p:sp>
      <p:sp>
        <p:nvSpPr>
          <p:cNvPr id="4" name="Slide Number Placeholder 3">
            <a:extLst>
              <a:ext uri="{FF2B5EF4-FFF2-40B4-BE49-F238E27FC236}">
                <a16:creationId xmlns:a16="http://schemas.microsoft.com/office/drawing/2014/main" id="{97BF25EC-CE68-43BE-A3E6-1E6DB2DEEDE9}"/>
              </a:ext>
            </a:extLst>
          </p:cNvPr>
          <p:cNvSpPr>
            <a:spLocks noGrp="1"/>
          </p:cNvSpPr>
          <p:nvPr>
            <p:ph type="sldNum" sz="quarter" idx="12"/>
          </p:nvPr>
        </p:nvSpPr>
        <p:spPr/>
        <p:txBody>
          <a:bodyPr/>
          <a:lstStyle/>
          <a:p>
            <a:fld id="{B17DEEE4-362D-404F-8D44-B73CEBC0D81E}" type="slidenum">
              <a:rPr lang="en-US" smtClean="0"/>
              <a:t>105</a:t>
            </a:fld>
            <a:endParaRPr lang="en-US" dirty="0"/>
          </a:p>
        </p:txBody>
      </p:sp>
    </p:spTree>
    <p:extLst>
      <p:ext uri="{BB962C8B-B14F-4D97-AF65-F5344CB8AC3E}">
        <p14:creationId xmlns:p14="http://schemas.microsoft.com/office/powerpoint/2010/main" val="183466783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AEC02-200C-46F0-80FB-A7BF1412CB0B}"/>
              </a:ext>
            </a:extLst>
          </p:cNvPr>
          <p:cNvSpPr>
            <a:spLocks noGrp="1"/>
          </p:cNvSpPr>
          <p:nvPr>
            <p:ph type="title"/>
          </p:nvPr>
        </p:nvSpPr>
        <p:spPr/>
        <p:txBody>
          <a:bodyPr/>
          <a:lstStyle/>
          <a:p>
            <a:r>
              <a:rPr lang="en-US" dirty="0">
                <a:solidFill>
                  <a:schemeClr val="bg1">
                    <a:lumMod val="95000"/>
                  </a:schemeClr>
                </a:solidFill>
              </a:rPr>
              <a:t>References: Part 13</a:t>
            </a:r>
          </a:p>
        </p:txBody>
      </p:sp>
      <p:sp>
        <p:nvSpPr>
          <p:cNvPr id="3" name="Content Placeholder 2">
            <a:extLst>
              <a:ext uri="{FF2B5EF4-FFF2-40B4-BE49-F238E27FC236}">
                <a16:creationId xmlns:a16="http://schemas.microsoft.com/office/drawing/2014/main" id="{FA336C87-FF3C-44A2-8FB7-8FE03D5189C1}"/>
              </a:ext>
            </a:extLst>
          </p:cNvPr>
          <p:cNvSpPr>
            <a:spLocks noGrp="1"/>
          </p:cNvSpPr>
          <p:nvPr>
            <p:ph idx="1"/>
          </p:nvPr>
        </p:nvSpPr>
        <p:spPr/>
        <p:txBody>
          <a:bodyPr>
            <a:normAutofit lnSpcReduction="10000"/>
          </a:bodyPr>
          <a:lstStyle/>
          <a:p>
            <a:r>
              <a:rPr lang="en-US" dirty="0">
                <a:solidFill>
                  <a:schemeClr val="bg1">
                    <a:lumMod val="95000"/>
                  </a:schemeClr>
                </a:solidFill>
              </a:rPr>
              <a:t>Slide 70:</a:t>
            </a:r>
          </a:p>
          <a:p>
            <a:pPr lvl="1"/>
            <a:r>
              <a:rPr lang="en-US" dirty="0">
                <a:solidFill>
                  <a:schemeClr val="bg1">
                    <a:lumMod val="95000"/>
                  </a:schemeClr>
                </a:solidFill>
                <a:hlinkClick r:id="rId2">
                  <a:extLst>
                    <a:ext uri="{A12FA001-AC4F-418D-AE19-62706E023703}">
                      <ahyp:hlinkClr xmlns:ahyp="http://schemas.microsoft.com/office/drawing/2018/hyperlinkcolor" val="tx"/>
                    </a:ext>
                  </a:extLst>
                </a:hlinkClick>
              </a:rPr>
              <a:t>https://coincentral.com/proof-of-burn/</a:t>
            </a:r>
            <a:r>
              <a:rPr lang="en-US" dirty="0">
                <a:solidFill>
                  <a:schemeClr val="bg1">
                    <a:lumMod val="95000"/>
                  </a:schemeClr>
                </a:solidFill>
              </a:rPr>
              <a:t> </a:t>
            </a:r>
          </a:p>
          <a:p>
            <a:r>
              <a:rPr lang="en-US" dirty="0">
                <a:solidFill>
                  <a:schemeClr val="bg1">
                    <a:lumMod val="95000"/>
                  </a:schemeClr>
                </a:solidFill>
              </a:rPr>
              <a:t>Slide 71:</a:t>
            </a:r>
          </a:p>
          <a:p>
            <a:pPr lvl="1"/>
            <a:r>
              <a:rPr lang="en-US" dirty="0">
                <a:solidFill>
                  <a:schemeClr val="bg1">
                    <a:lumMod val="95000"/>
                  </a:schemeClr>
                </a:solidFill>
                <a:hlinkClick r:id="rId3">
                  <a:extLst>
                    <a:ext uri="{A12FA001-AC4F-418D-AE19-62706E023703}">
                      <ahyp:hlinkClr xmlns:ahyp="http://schemas.microsoft.com/office/drawing/2018/hyperlinkcolor" val="tx"/>
                    </a:ext>
                  </a:extLst>
                </a:hlinkClick>
              </a:rPr>
              <a:t>ICObench</a:t>
            </a:r>
            <a:endParaRPr lang="en-US" dirty="0">
              <a:solidFill>
                <a:schemeClr val="bg1">
                  <a:lumMod val="95000"/>
                </a:schemeClr>
              </a:solidFill>
            </a:endParaRPr>
          </a:p>
          <a:p>
            <a:pPr lvl="1"/>
            <a:r>
              <a:rPr lang="en-US" dirty="0">
                <a:solidFill>
                  <a:schemeClr val="bg1">
                    <a:lumMod val="95000"/>
                  </a:schemeClr>
                </a:solidFill>
                <a:hlinkClick r:id="rId4">
                  <a:extLst>
                    <a:ext uri="{A12FA001-AC4F-418D-AE19-62706E023703}">
                      <ahyp:hlinkClr xmlns:ahyp="http://schemas.microsoft.com/office/drawing/2018/hyperlinkcolor" val="tx"/>
                    </a:ext>
                  </a:extLst>
                </a:hlinkClick>
              </a:rPr>
              <a:t>ICOmarks</a:t>
            </a:r>
            <a:endParaRPr lang="en-US" dirty="0">
              <a:solidFill>
                <a:schemeClr val="bg1">
                  <a:lumMod val="95000"/>
                </a:schemeClr>
              </a:solidFill>
            </a:endParaRPr>
          </a:p>
          <a:p>
            <a:pPr lvl="1"/>
            <a:r>
              <a:rPr lang="en-US" dirty="0">
                <a:solidFill>
                  <a:schemeClr val="bg1">
                    <a:lumMod val="95000"/>
                  </a:schemeClr>
                </a:solidFill>
                <a:hlinkClick r:id="rId5">
                  <a:extLst>
                    <a:ext uri="{A12FA001-AC4F-418D-AE19-62706E023703}">
                      <ahyp:hlinkClr xmlns:ahyp="http://schemas.microsoft.com/office/drawing/2018/hyperlinkcolor" val="tx"/>
                    </a:ext>
                  </a:extLst>
                </a:hlinkClick>
              </a:rPr>
              <a:t>TopICOList</a:t>
            </a:r>
            <a:endParaRPr lang="en-US" dirty="0">
              <a:solidFill>
                <a:schemeClr val="bg1">
                  <a:lumMod val="95000"/>
                </a:schemeClr>
              </a:solidFill>
            </a:endParaRPr>
          </a:p>
          <a:p>
            <a:pPr lvl="1"/>
            <a:r>
              <a:rPr lang="en-US" dirty="0">
                <a:solidFill>
                  <a:schemeClr val="bg1">
                    <a:lumMod val="95000"/>
                  </a:schemeClr>
                </a:solidFill>
                <a:hlinkClick r:id="rId6">
                  <a:extLst>
                    <a:ext uri="{A12FA001-AC4F-418D-AE19-62706E023703}">
                      <ahyp:hlinkClr xmlns:ahyp="http://schemas.microsoft.com/office/drawing/2018/hyperlinkcolor" val="tx"/>
                    </a:ext>
                  </a:extLst>
                </a:hlinkClick>
              </a:rPr>
              <a:t>TrackICO</a:t>
            </a:r>
            <a:endParaRPr lang="en-US" dirty="0">
              <a:solidFill>
                <a:schemeClr val="bg1">
                  <a:lumMod val="95000"/>
                </a:schemeClr>
              </a:solidFill>
            </a:endParaRPr>
          </a:p>
          <a:p>
            <a:pPr lvl="1"/>
            <a:r>
              <a:rPr lang="en-US" dirty="0">
                <a:solidFill>
                  <a:schemeClr val="bg1">
                    <a:lumMod val="95000"/>
                  </a:schemeClr>
                </a:solidFill>
                <a:hlinkClick r:id="rId7">
                  <a:extLst>
                    <a:ext uri="{A12FA001-AC4F-418D-AE19-62706E023703}">
                      <ahyp:hlinkClr xmlns:ahyp="http://schemas.microsoft.com/office/drawing/2018/hyperlinkcolor" val="tx"/>
                    </a:ext>
                  </a:extLst>
                </a:hlinkClick>
              </a:rPr>
              <a:t>ConcourseQ</a:t>
            </a:r>
            <a:endParaRPr lang="en-US" dirty="0">
              <a:solidFill>
                <a:schemeClr val="bg1">
                  <a:lumMod val="95000"/>
                </a:schemeClr>
              </a:solidFill>
            </a:endParaRPr>
          </a:p>
          <a:p>
            <a:r>
              <a:rPr lang="en-US" dirty="0">
                <a:solidFill>
                  <a:schemeClr val="bg1">
                    <a:lumMod val="95000"/>
                  </a:schemeClr>
                </a:solidFill>
              </a:rPr>
              <a:t>Slide 74:</a:t>
            </a:r>
          </a:p>
          <a:p>
            <a:pPr lvl="1"/>
            <a:r>
              <a:rPr lang="en-US" dirty="0">
                <a:solidFill>
                  <a:schemeClr val="bg1">
                    <a:lumMod val="95000"/>
                  </a:schemeClr>
                </a:solidFill>
                <a:hlinkClick r:id="rId8">
                  <a:extLst>
                    <a:ext uri="{A12FA001-AC4F-418D-AE19-62706E023703}">
                      <ahyp:hlinkClr xmlns:ahyp="http://schemas.microsoft.com/office/drawing/2018/hyperlinkcolor" val="tx"/>
                    </a:ext>
                  </a:extLst>
                </a:hlinkClick>
              </a:rPr>
              <a:t>Airdrops</a:t>
            </a:r>
            <a:endParaRPr lang="en-US" dirty="0">
              <a:solidFill>
                <a:schemeClr val="bg1">
                  <a:lumMod val="95000"/>
                </a:schemeClr>
              </a:solidFill>
            </a:endParaRPr>
          </a:p>
          <a:p>
            <a:pPr lvl="1"/>
            <a:r>
              <a:rPr lang="en-US" dirty="0">
                <a:solidFill>
                  <a:schemeClr val="bg1">
                    <a:lumMod val="95000"/>
                  </a:schemeClr>
                </a:solidFill>
                <a:hlinkClick r:id="rId9">
                  <a:extLst>
                    <a:ext uri="{A12FA001-AC4F-418D-AE19-62706E023703}">
                      <ahyp:hlinkClr xmlns:ahyp="http://schemas.microsoft.com/office/drawing/2018/hyperlinkcolor" val="tx"/>
                    </a:ext>
                  </a:extLst>
                </a:hlinkClick>
              </a:rPr>
              <a:t>Airdropalert</a:t>
            </a:r>
            <a:endParaRPr lang="en-US" dirty="0">
              <a:solidFill>
                <a:schemeClr val="bg1">
                  <a:lumMod val="95000"/>
                </a:schemeClr>
              </a:solidFill>
            </a:endParaRPr>
          </a:p>
          <a:p>
            <a:pPr lvl="1"/>
            <a:endParaRPr lang="en-US" dirty="0">
              <a:solidFill>
                <a:schemeClr val="bg1">
                  <a:lumMod val="95000"/>
                </a:schemeClr>
              </a:solidFill>
            </a:endParaRPr>
          </a:p>
          <a:p>
            <a:pPr lvl="1"/>
            <a:endParaRPr lang="en-US" dirty="0">
              <a:solidFill>
                <a:schemeClr val="bg1">
                  <a:lumMod val="95000"/>
                </a:schemeClr>
              </a:solidFill>
            </a:endParaRPr>
          </a:p>
          <a:p>
            <a:pPr lvl="1"/>
            <a:endParaRPr lang="en-US" dirty="0">
              <a:solidFill>
                <a:schemeClr val="bg1">
                  <a:lumMod val="95000"/>
                </a:schemeClr>
              </a:solidFill>
            </a:endParaRPr>
          </a:p>
          <a:p>
            <a:pPr lvl="1"/>
            <a:endParaRPr lang="en-US" dirty="0">
              <a:solidFill>
                <a:schemeClr val="bg1">
                  <a:lumMod val="95000"/>
                </a:schemeClr>
              </a:solidFill>
            </a:endParaRPr>
          </a:p>
          <a:p>
            <a:pPr lvl="1"/>
            <a:endParaRPr lang="en-US" dirty="0">
              <a:solidFill>
                <a:schemeClr val="bg1">
                  <a:lumMod val="95000"/>
                </a:schemeClr>
              </a:solidFill>
            </a:endParaRPr>
          </a:p>
          <a:p>
            <a:pPr lvl="1"/>
            <a:endParaRPr lang="en-US" dirty="0">
              <a:solidFill>
                <a:schemeClr val="bg1">
                  <a:lumMod val="95000"/>
                </a:schemeClr>
              </a:solidFill>
            </a:endParaRPr>
          </a:p>
          <a:p>
            <a:pPr lvl="1"/>
            <a:endParaRPr lang="en-US" dirty="0">
              <a:solidFill>
                <a:schemeClr val="bg1">
                  <a:lumMod val="95000"/>
                </a:schemeClr>
              </a:solidFill>
            </a:endParaRPr>
          </a:p>
          <a:p>
            <a:pPr lvl="1"/>
            <a:endParaRPr lang="en-US" dirty="0">
              <a:solidFill>
                <a:schemeClr val="bg1">
                  <a:lumMod val="95000"/>
                </a:schemeClr>
              </a:solidFill>
            </a:endParaRPr>
          </a:p>
          <a:p>
            <a:pPr lvl="1"/>
            <a:endParaRPr lang="en-US" dirty="0">
              <a:solidFill>
                <a:schemeClr val="bg1">
                  <a:lumMod val="95000"/>
                </a:schemeClr>
              </a:solidFill>
            </a:endParaRPr>
          </a:p>
          <a:p>
            <a:pPr lvl="1"/>
            <a:endParaRPr lang="en-US" dirty="0">
              <a:solidFill>
                <a:schemeClr val="bg1">
                  <a:lumMod val="95000"/>
                </a:schemeClr>
              </a:solidFill>
            </a:endParaRPr>
          </a:p>
        </p:txBody>
      </p:sp>
      <p:sp>
        <p:nvSpPr>
          <p:cNvPr id="4" name="Slide Number Placeholder 3">
            <a:extLst>
              <a:ext uri="{FF2B5EF4-FFF2-40B4-BE49-F238E27FC236}">
                <a16:creationId xmlns:a16="http://schemas.microsoft.com/office/drawing/2014/main" id="{C90AB136-846C-48AD-B54E-AD36872B6CA4}"/>
              </a:ext>
            </a:extLst>
          </p:cNvPr>
          <p:cNvSpPr>
            <a:spLocks noGrp="1"/>
          </p:cNvSpPr>
          <p:nvPr>
            <p:ph type="sldNum" sz="quarter" idx="12"/>
          </p:nvPr>
        </p:nvSpPr>
        <p:spPr/>
        <p:txBody>
          <a:bodyPr/>
          <a:lstStyle/>
          <a:p>
            <a:fld id="{B17DEEE4-362D-404F-8D44-B73CEBC0D81E}" type="slidenum">
              <a:rPr lang="en-US" smtClean="0"/>
              <a:t>106</a:t>
            </a:fld>
            <a:endParaRPr lang="en-US" dirty="0"/>
          </a:p>
        </p:txBody>
      </p:sp>
    </p:spTree>
    <p:extLst>
      <p:ext uri="{BB962C8B-B14F-4D97-AF65-F5344CB8AC3E}">
        <p14:creationId xmlns:p14="http://schemas.microsoft.com/office/powerpoint/2010/main" val="401752100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40FC-40BC-4C09-AD21-3CEC108CB7DC}"/>
              </a:ext>
            </a:extLst>
          </p:cNvPr>
          <p:cNvSpPr>
            <a:spLocks noGrp="1"/>
          </p:cNvSpPr>
          <p:nvPr>
            <p:ph type="title"/>
          </p:nvPr>
        </p:nvSpPr>
        <p:spPr/>
        <p:txBody>
          <a:bodyPr/>
          <a:lstStyle/>
          <a:p>
            <a:r>
              <a:rPr lang="en-US" dirty="0">
                <a:solidFill>
                  <a:schemeClr val="bg1">
                    <a:lumMod val="95000"/>
                  </a:schemeClr>
                </a:solidFill>
              </a:rPr>
              <a:t>References: Part 14</a:t>
            </a:r>
          </a:p>
        </p:txBody>
      </p:sp>
      <p:sp>
        <p:nvSpPr>
          <p:cNvPr id="3" name="Content Placeholder 2">
            <a:extLst>
              <a:ext uri="{FF2B5EF4-FFF2-40B4-BE49-F238E27FC236}">
                <a16:creationId xmlns:a16="http://schemas.microsoft.com/office/drawing/2014/main" id="{9D21FE0D-A7D8-4CAF-AA1D-246D64EBAD90}"/>
              </a:ext>
            </a:extLst>
          </p:cNvPr>
          <p:cNvSpPr>
            <a:spLocks noGrp="1"/>
          </p:cNvSpPr>
          <p:nvPr>
            <p:ph idx="1"/>
          </p:nvPr>
        </p:nvSpPr>
        <p:spPr/>
        <p:txBody>
          <a:bodyPr/>
          <a:lstStyle/>
          <a:p>
            <a:r>
              <a:rPr lang="en-US" dirty="0">
                <a:solidFill>
                  <a:schemeClr val="bg1">
                    <a:lumMod val="95000"/>
                  </a:schemeClr>
                </a:solidFill>
              </a:rPr>
              <a:t>Slide 75:</a:t>
            </a:r>
          </a:p>
          <a:p>
            <a:pPr lvl="1"/>
            <a:r>
              <a:rPr lang="en-US" dirty="0">
                <a:solidFill>
                  <a:schemeClr val="bg1">
                    <a:lumMod val="95000"/>
                  </a:schemeClr>
                </a:solidFill>
                <a:hlinkClick r:id="rId2">
                  <a:extLst>
                    <a:ext uri="{A12FA001-AC4F-418D-AE19-62706E023703}">
                      <ahyp:hlinkClr xmlns:ahyp="http://schemas.microsoft.com/office/drawing/2018/hyperlinkcolor" val="tx"/>
                    </a:ext>
                  </a:extLst>
                </a:hlinkClick>
              </a:rPr>
              <a:t>2MasterNodes</a:t>
            </a:r>
            <a:endParaRPr lang="en-US" dirty="0">
              <a:solidFill>
                <a:schemeClr val="bg1">
                  <a:lumMod val="95000"/>
                </a:schemeClr>
              </a:solidFill>
            </a:endParaRPr>
          </a:p>
          <a:p>
            <a:r>
              <a:rPr lang="en-US" dirty="0">
                <a:solidFill>
                  <a:schemeClr val="bg1">
                    <a:lumMod val="95000"/>
                  </a:schemeClr>
                </a:solidFill>
              </a:rPr>
              <a:t>Slide 76:</a:t>
            </a:r>
          </a:p>
          <a:p>
            <a:pPr lvl="1"/>
            <a:r>
              <a:rPr lang="en-US" dirty="0">
                <a:solidFill>
                  <a:schemeClr val="bg1">
                    <a:lumMod val="95000"/>
                  </a:schemeClr>
                </a:solidFill>
                <a:hlinkClick r:id="rId3">
                  <a:extLst>
                    <a:ext uri="{A12FA001-AC4F-418D-AE19-62706E023703}">
                      <ahyp:hlinkClr xmlns:ahyp="http://schemas.microsoft.com/office/drawing/2018/hyperlinkcolor" val="tx"/>
                    </a:ext>
                  </a:extLst>
                </a:hlinkClick>
              </a:rPr>
              <a:t>https://whattomine.com/coins</a:t>
            </a:r>
            <a:r>
              <a:rPr lang="en-US" dirty="0">
                <a:solidFill>
                  <a:schemeClr val="bg1">
                    <a:lumMod val="95000"/>
                  </a:schemeClr>
                </a:solidFill>
              </a:rPr>
              <a:t> </a:t>
            </a:r>
          </a:p>
          <a:p>
            <a:pPr lvl="1"/>
            <a:r>
              <a:rPr lang="en-US" dirty="0">
                <a:solidFill>
                  <a:schemeClr val="bg1">
                    <a:lumMod val="95000"/>
                  </a:schemeClr>
                </a:solidFill>
                <a:hlinkClick r:id="rId4">
                  <a:extLst>
                    <a:ext uri="{A12FA001-AC4F-418D-AE19-62706E023703}">
                      <ahyp:hlinkClr xmlns:ahyp="http://schemas.microsoft.com/office/drawing/2018/hyperlinkcolor" val="tx"/>
                    </a:ext>
                  </a:extLst>
                </a:hlinkClick>
              </a:rPr>
              <a:t>https://motherboard.vice.com/en_us/article/59zdjq/an-idiots-guide-to-building-an-ethereum-mining-rig</a:t>
            </a:r>
            <a:r>
              <a:rPr lang="en-US" dirty="0">
                <a:solidFill>
                  <a:schemeClr val="bg1">
                    <a:lumMod val="95000"/>
                  </a:schemeClr>
                </a:solidFill>
              </a:rPr>
              <a:t> </a:t>
            </a:r>
          </a:p>
          <a:p>
            <a:pPr lvl="1"/>
            <a:r>
              <a:rPr lang="en-US" dirty="0">
                <a:solidFill>
                  <a:schemeClr val="bg1">
                    <a:lumMod val="95000"/>
                  </a:schemeClr>
                </a:solidFill>
                <a:hlinkClick r:id="rId5">
                  <a:extLst>
                    <a:ext uri="{A12FA001-AC4F-418D-AE19-62706E023703}">
                      <ahyp:hlinkClr xmlns:ahyp="http://schemas.microsoft.com/office/drawing/2018/hyperlinkcolor" val="tx"/>
                    </a:ext>
                  </a:extLst>
                </a:hlinkClick>
              </a:rPr>
              <a:t>https://www.bitcoinmarketjournal.com/bitcoin-mining-rig/</a:t>
            </a:r>
            <a:r>
              <a:rPr lang="en-US" dirty="0">
                <a:solidFill>
                  <a:schemeClr val="bg1">
                    <a:lumMod val="95000"/>
                  </a:schemeClr>
                </a:solidFill>
              </a:rPr>
              <a:t> </a:t>
            </a:r>
          </a:p>
          <a:p>
            <a:pPr lvl="1"/>
            <a:r>
              <a:rPr lang="en-US" dirty="0">
                <a:solidFill>
                  <a:schemeClr val="bg1">
                    <a:lumMod val="95000"/>
                  </a:schemeClr>
                </a:solidFill>
                <a:hlinkClick r:id="rId6">
                  <a:extLst>
                    <a:ext uri="{A12FA001-AC4F-418D-AE19-62706E023703}">
                      <ahyp:hlinkClr xmlns:ahyp="http://schemas.microsoft.com/office/drawing/2018/hyperlinkcolor" val="tx"/>
                    </a:ext>
                  </a:extLst>
                </a:hlinkClick>
              </a:rPr>
              <a:t>https://cryptosrus.com/ethereum-mining-rig/</a:t>
            </a:r>
            <a:r>
              <a:rPr lang="en-US" dirty="0">
                <a:solidFill>
                  <a:schemeClr val="bg1">
                    <a:lumMod val="95000"/>
                  </a:schemeClr>
                </a:solidFill>
              </a:rPr>
              <a:t> </a:t>
            </a:r>
          </a:p>
          <a:p>
            <a:endParaRPr lang="en-US" dirty="0">
              <a:solidFill>
                <a:schemeClr val="bg1">
                  <a:lumMod val="95000"/>
                </a:schemeClr>
              </a:solidFill>
            </a:endParaRPr>
          </a:p>
        </p:txBody>
      </p:sp>
      <p:sp>
        <p:nvSpPr>
          <p:cNvPr id="4" name="Slide Number Placeholder 3">
            <a:extLst>
              <a:ext uri="{FF2B5EF4-FFF2-40B4-BE49-F238E27FC236}">
                <a16:creationId xmlns:a16="http://schemas.microsoft.com/office/drawing/2014/main" id="{48B78543-5383-46C6-8297-D00097A0BFBB}"/>
              </a:ext>
            </a:extLst>
          </p:cNvPr>
          <p:cNvSpPr>
            <a:spLocks noGrp="1"/>
          </p:cNvSpPr>
          <p:nvPr>
            <p:ph type="sldNum" sz="quarter" idx="12"/>
          </p:nvPr>
        </p:nvSpPr>
        <p:spPr/>
        <p:txBody>
          <a:bodyPr/>
          <a:lstStyle/>
          <a:p>
            <a:fld id="{B17DEEE4-362D-404F-8D44-B73CEBC0D81E}" type="slidenum">
              <a:rPr lang="en-US" smtClean="0"/>
              <a:t>107</a:t>
            </a:fld>
            <a:endParaRPr lang="en-US" dirty="0"/>
          </a:p>
        </p:txBody>
      </p:sp>
    </p:spTree>
    <p:extLst>
      <p:ext uri="{BB962C8B-B14F-4D97-AF65-F5344CB8AC3E}">
        <p14:creationId xmlns:p14="http://schemas.microsoft.com/office/powerpoint/2010/main" val="338927080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BDDE9-F929-4106-BD91-C26A7E202953}"/>
              </a:ext>
            </a:extLst>
          </p:cNvPr>
          <p:cNvSpPr>
            <a:spLocks noGrp="1"/>
          </p:cNvSpPr>
          <p:nvPr>
            <p:ph type="title"/>
          </p:nvPr>
        </p:nvSpPr>
        <p:spPr/>
        <p:txBody>
          <a:bodyPr/>
          <a:lstStyle/>
          <a:p>
            <a:r>
              <a:rPr lang="en-US" dirty="0">
                <a:solidFill>
                  <a:schemeClr val="bg1">
                    <a:lumMod val="95000"/>
                  </a:schemeClr>
                </a:solidFill>
              </a:rPr>
              <a:t>References: Part 15</a:t>
            </a:r>
          </a:p>
        </p:txBody>
      </p:sp>
      <p:sp>
        <p:nvSpPr>
          <p:cNvPr id="3" name="Content Placeholder 2">
            <a:extLst>
              <a:ext uri="{FF2B5EF4-FFF2-40B4-BE49-F238E27FC236}">
                <a16:creationId xmlns:a16="http://schemas.microsoft.com/office/drawing/2014/main" id="{E11A855C-89FB-48D8-98D3-0E82BF88CC45}"/>
              </a:ext>
            </a:extLst>
          </p:cNvPr>
          <p:cNvSpPr>
            <a:spLocks noGrp="1"/>
          </p:cNvSpPr>
          <p:nvPr>
            <p:ph idx="1"/>
          </p:nvPr>
        </p:nvSpPr>
        <p:spPr/>
        <p:txBody>
          <a:bodyPr>
            <a:normAutofit fontScale="70000" lnSpcReduction="20000"/>
          </a:bodyPr>
          <a:lstStyle/>
          <a:p>
            <a:r>
              <a:rPr lang="en-US" dirty="0">
                <a:solidFill>
                  <a:schemeClr val="bg1">
                    <a:lumMod val="95000"/>
                  </a:schemeClr>
                </a:solidFill>
              </a:rPr>
              <a:t>Slide 77:</a:t>
            </a:r>
          </a:p>
          <a:p>
            <a:pPr lvl="1"/>
            <a:r>
              <a:rPr lang="en-US" dirty="0">
                <a:solidFill>
                  <a:schemeClr val="bg1">
                    <a:lumMod val="95000"/>
                  </a:schemeClr>
                </a:solidFill>
                <a:hlinkClick r:id="rId2">
                  <a:extLst>
                    <a:ext uri="{A12FA001-AC4F-418D-AE19-62706E023703}">
                      <ahyp:hlinkClr xmlns:ahyp="http://schemas.microsoft.com/office/drawing/2018/hyperlinkcolor" val="tx"/>
                    </a:ext>
                  </a:extLst>
                </a:hlinkClick>
              </a:rPr>
              <a:t>https://www.hyperledger.org/</a:t>
            </a:r>
            <a:r>
              <a:rPr lang="en-US" dirty="0">
                <a:solidFill>
                  <a:schemeClr val="bg1">
                    <a:lumMod val="95000"/>
                  </a:schemeClr>
                </a:solidFill>
              </a:rPr>
              <a:t> </a:t>
            </a:r>
          </a:p>
          <a:p>
            <a:pPr lvl="1"/>
            <a:r>
              <a:rPr lang="en-US" dirty="0">
                <a:solidFill>
                  <a:schemeClr val="bg1">
                    <a:lumMod val="95000"/>
                  </a:schemeClr>
                </a:solidFill>
                <a:hlinkClick r:id="rId3">
                  <a:extLst>
                    <a:ext uri="{A12FA001-AC4F-418D-AE19-62706E023703}">
                      <ahyp:hlinkClr xmlns:ahyp="http://schemas.microsoft.com/office/drawing/2018/hyperlinkcolor" val="tx"/>
                    </a:ext>
                  </a:extLst>
                </a:hlinkClick>
              </a:rPr>
              <a:t>https://azure.microsoft.com/en-us/blog/ethereum-blockchain-as-a-service-now-on-azure/</a:t>
            </a:r>
            <a:r>
              <a:rPr lang="en-US" dirty="0">
                <a:solidFill>
                  <a:schemeClr val="bg1">
                    <a:lumMod val="95000"/>
                  </a:schemeClr>
                </a:solidFill>
              </a:rPr>
              <a:t> </a:t>
            </a:r>
          </a:p>
          <a:p>
            <a:pPr lvl="1"/>
            <a:r>
              <a:rPr lang="en-US" dirty="0">
                <a:solidFill>
                  <a:schemeClr val="bg1">
                    <a:lumMod val="95000"/>
                  </a:schemeClr>
                </a:solidFill>
                <a:hlinkClick r:id="rId4">
                  <a:extLst>
                    <a:ext uri="{A12FA001-AC4F-418D-AE19-62706E023703}">
                      <ahyp:hlinkClr xmlns:ahyp="http://schemas.microsoft.com/office/drawing/2018/hyperlinkcolor" val="tx"/>
                    </a:ext>
                  </a:extLst>
                </a:hlinkClick>
              </a:rPr>
              <a:t>https://aws.amazon.com/blockchain/templates/</a:t>
            </a:r>
            <a:r>
              <a:rPr lang="en-US" dirty="0">
                <a:solidFill>
                  <a:schemeClr val="bg1">
                    <a:lumMod val="95000"/>
                  </a:schemeClr>
                </a:solidFill>
              </a:rPr>
              <a:t> </a:t>
            </a:r>
          </a:p>
          <a:p>
            <a:pPr lvl="1"/>
            <a:r>
              <a:rPr lang="en-US" dirty="0">
                <a:solidFill>
                  <a:schemeClr val="bg1">
                    <a:lumMod val="95000"/>
                  </a:schemeClr>
                </a:solidFill>
                <a:hlinkClick r:id="rId5">
                  <a:extLst>
                    <a:ext uri="{A12FA001-AC4F-418D-AE19-62706E023703}">
                      <ahyp:hlinkClr xmlns:ahyp="http://schemas.microsoft.com/office/drawing/2018/hyperlinkcolor" val="tx"/>
                    </a:ext>
                  </a:extLst>
                </a:hlinkClick>
              </a:rPr>
              <a:t>https://www.theverge.com/2018/5/8/17332894/facebook-blockchain-group-employee-reshuffle-restructure-david-marcus-kevin-weil</a:t>
            </a:r>
            <a:endParaRPr lang="en-US" dirty="0">
              <a:solidFill>
                <a:schemeClr val="bg1">
                  <a:lumMod val="95000"/>
                </a:schemeClr>
              </a:solidFill>
            </a:endParaRPr>
          </a:p>
          <a:p>
            <a:pPr lvl="1"/>
            <a:r>
              <a:rPr lang="en-US" dirty="0">
                <a:solidFill>
                  <a:schemeClr val="bg1">
                    <a:lumMod val="95000"/>
                  </a:schemeClr>
                </a:solidFill>
                <a:hlinkClick r:id="rId6">
                  <a:extLst>
                    <a:ext uri="{A12FA001-AC4F-418D-AE19-62706E023703}">
                      <ahyp:hlinkClr xmlns:ahyp="http://schemas.microsoft.com/office/drawing/2018/hyperlinkcolor" val="tx"/>
                    </a:ext>
                  </a:extLst>
                </a:hlinkClick>
              </a:rPr>
              <a:t>https://www.cnbc.com/2018/05/15/goldman-sachs-backed-start-up-circle-introducing-a-crypto-us-dollar.html</a:t>
            </a:r>
            <a:r>
              <a:rPr lang="en-US" dirty="0">
                <a:solidFill>
                  <a:schemeClr val="bg1">
                    <a:lumMod val="95000"/>
                  </a:schemeClr>
                </a:solidFill>
              </a:rPr>
              <a:t> </a:t>
            </a:r>
          </a:p>
          <a:p>
            <a:r>
              <a:rPr lang="en-US" dirty="0">
                <a:solidFill>
                  <a:schemeClr val="bg1">
                    <a:lumMod val="95000"/>
                  </a:schemeClr>
                </a:solidFill>
              </a:rPr>
              <a:t>Slide 78:</a:t>
            </a:r>
          </a:p>
          <a:p>
            <a:pPr lvl="1"/>
            <a:r>
              <a:rPr lang="en-US" dirty="0">
                <a:solidFill>
                  <a:schemeClr val="bg1">
                    <a:lumMod val="95000"/>
                  </a:schemeClr>
                </a:solidFill>
                <a:hlinkClick r:id="rId7">
                  <a:extLst>
                    <a:ext uri="{A12FA001-AC4F-418D-AE19-62706E023703}">
                      <ahyp:hlinkClr xmlns:ahyp="http://schemas.microsoft.com/office/drawing/2018/hyperlinkcolor" val="tx"/>
                    </a:ext>
                  </a:extLst>
                </a:hlinkClick>
              </a:rPr>
              <a:t>https://www.coinopsy.com/dead-coins/</a:t>
            </a:r>
            <a:r>
              <a:rPr lang="en-US" dirty="0">
                <a:solidFill>
                  <a:schemeClr val="bg1">
                    <a:lumMod val="95000"/>
                  </a:schemeClr>
                </a:solidFill>
              </a:rPr>
              <a:t> </a:t>
            </a:r>
          </a:p>
          <a:p>
            <a:pPr lvl="1"/>
            <a:r>
              <a:rPr lang="en-US" dirty="0">
                <a:solidFill>
                  <a:schemeClr val="bg1">
                    <a:lumMod val="95000"/>
                  </a:schemeClr>
                </a:solidFill>
                <a:hlinkClick r:id="rId8">
                  <a:extLst>
                    <a:ext uri="{A12FA001-AC4F-418D-AE19-62706E023703}">
                      <ahyp:hlinkClr xmlns:ahyp="http://schemas.microsoft.com/office/drawing/2018/hyperlinkcolor" val="tx"/>
                    </a:ext>
                  </a:extLst>
                </a:hlinkClick>
              </a:rPr>
              <a:t>https://deadcoins.com/</a:t>
            </a:r>
            <a:r>
              <a:rPr lang="en-US" dirty="0">
                <a:solidFill>
                  <a:schemeClr val="bg1">
                    <a:lumMod val="95000"/>
                  </a:schemeClr>
                </a:solidFill>
              </a:rPr>
              <a:t> </a:t>
            </a:r>
          </a:p>
          <a:p>
            <a:r>
              <a:rPr lang="en-US" dirty="0">
                <a:solidFill>
                  <a:schemeClr val="bg1">
                    <a:lumMod val="95000"/>
                  </a:schemeClr>
                </a:solidFill>
              </a:rPr>
              <a:t>Slide 80:</a:t>
            </a:r>
          </a:p>
          <a:p>
            <a:pPr lvl="1"/>
            <a:r>
              <a:rPr lang="en-US" dirty="0">
                <a:solidFill>
                  <a:schemeClr val="bg1">
                    <a:lumMod val="95000"/>
                  </a:schemeClr>
                </a:solidFill>
                <a:hlinkClick r:id="rId9">
                  <a:extLst>
                    <a:ext uri="{A12FA001-AC4F-418D-AE19-62706E023703}">
                      <ahyp:hlinkClr xmlns:ahyp="http://schemas.microsoft.com/office/drawing/2018/hyperlinkcolor" val="tx"/>
                    </a:ext>
                  </a:extLst>
                </a:hlinkClick>
              </a:rPr>
              <a:t>https://www.investopedia.com/terms/w/whitepaper.asp</a:t>
            </a:r>
            <a:r>
              <a:rPr lang="en-US" dirty="0">
                <a:solidFill>
                  <a:schemeClr val="bg1">
                    <a:lumMod val="95000"/>
                  </a:schemeClr>
                </a:solidFill>
              </a:rPr>
              <a:t> </a:t>
            </a:r>
            <a:r>
              <a:rPr lang="en-US" b="1" dirty="0">
                <a:solidFill>
                  <a:schemeClr val="bg1">
                    <a:lumMod val="95000"/>
                  </a:schemeClr>
                </a:solidFill>
              </a:rPr>
              <a:t>	 </a:t>
            </a:r>
            <a:endParaRPr lang="en-US" dirty="0">
              <a:solidFill>
                <a:schemeClr val="bg1">
                  <a:lumMod val="95000"/>
                </a:schemeClr>
              </a:solidFill>
            </a:endParaRPr>
          </a:p>
          <a:p>
            <a:r>
              <a:rPr lang="en-US" dirty="0">
                <a:solidFill>
                  <a:schemeClr val="bg1">
                    <a:lumMod val="95000"/>
                  </a:schemeClr>
                </a:solidFill>
              </a:rPr>
              <a:t>Slide 81:</a:t>
            </a:r>
          </a:p>
          <a:p>
            <a:pPr lvl="1"/>
            <a:r>
              <a:rPr lang="en-US" dirty="0">
                <a:solidFill>
                  <a:schemeClr val="bg1">
                    <a:lumMod val="95000"/>
                  </a:schemeClr>
                </a:solidFill>
                <a:hlinkClick r:id="rId10">
                  <a:extLst>
                    <a:ext uri="{A12FA001-AC4F-418D-AE19-62706E023703}">
                      <ahyp:hlinkClr xmlns:ahyp="http://schemas.microsoft.com/office/drawing/2018/hyperlinkcolor" val="tx"/>
                    </a:ext>
                  </a:extLst>
                </a:hlinkClick>
              </a:rPr>
              <a:t>Brave Browser</a:t>
            </a:r>
            <a:endParaRPr lang="en-US" dirty="0">
              <a:solidFill>
                <a:schemeClr val="bg1">
                  <a:lumMod val="95000"/>
                </a:schemeClr>
              </a:solidFill>
            </a:endParaRPr>
          </a:p>
          <a:p>
            <a:pPr lvl="1"/>
            <a:r>
              <a:rPr lang="en-US" dirty="0">
                <a:solidFill>
                  <a:schemeClr val="bg1">
                    <a:lumMod val="95000"/>
                  </a:schemeClr>
                </a:solidFill>
                <a:hlinkClick r:id="rId11">
                  <a:extLst>
                    <a:ext uri="{A12FA001-AC4F-418D-AE19-62706E023703}">
                      <ahyp:hlinkClr xmlns:ahyp="http://schemas.microsoft.com/office/drawing/2018/hyperlinkcolor" val="tx"/>
                    </a:ext>
                  </a:extLst>
                </a:hlinkClick>
              </a:rPr>
              <a:t>Status messenger</a:t>
            </a:r>
            <a:endParaRPr lang="en-US" dirty="0">
              <a:solidFill>
                <a:schemeClr val="bg1">
                  <a:lumMod val="95000"/>
                </a:schemeClr>
              </a:solidFill>
            </a:endParaRPr>
          </a:p>
          <a:p>
            <a:endParaRPr lang="en-US" dirty="0">
              <a:solidFill>
                <a:schemeClr val="bg1">
                  <a:lumMod val="95000"/>
                </a:schemeClr>
              </a:solidFill>
            </a:endParaRPr>
          </a:p>
        </p:txBody>
      </p:sp>
      <p:sp>
        <p:nvSpPr>
          <p:cNvPr id="4" name="Slide Number Placeholder 3">
            <a:extLst>
              <a:ext uri="{FF2B5EF4-FFF2-40B4-BE49-F238E27FC236}">
                <a16:creationId xmlns:a16="http://schemas.microsoft.com/office/drawing/2014/main" id="{4FECE2D8-C38A-4745-9F5F-1F18C56A304F}"/>
              </a:ext>
            </a:extLst>
          </p:cNvPr>
          <p:cNvSpPr>
            <a:spLocks noGrp="1"/>
          </p:cNvSpPr>
          <p:nvPr>
            <p:ph type="sldNum" sz="quarter" idx="12"/>
          </p:nvPr>
        </p:nvSpPr>
        <p:spPr/>
        <p:txBody>
          <a:bodyPr/>
          <a:lstStyle/>
          <a:p>
            <a:fld id="{B17DEEE4-362D-404F-8D44-B73CEBC0D81E}" type="slidenum">
              <a:rPr lang="en-US" smtClean="0"/>
              <a:t>108</a:t>
            </a:fld>
            <a:endParaRPr lang="en-US" dirty="0"/>
          </a:p>
        </p:txBody>
      </p:sp>
    </p:spTree>
    <p:extLst>
      <p:ext uri="{BB962C8B-B14F-4D97-AF65-F5344CB8AC3E}">
        <p14:creationId xmlns:p14="http://schemas.microsoft.com/office/powerpoint/2010/main" val="1509550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9E71F-7FD3-450E-B01C-8ED8BE6F7834}"/>
              </a:ext>
            </a:extLst>
          </p:cNvPr>
          <p:cNvSpPr>
            <a:spLocks noGrp="1"/>
          </p:cNvSpPr>
          <p:nvPr>
            <p:ph type="title"/>
          </p:nvPr>
        </p:nvSpPr>
        <p:spPr/>
        <p:txBody>
          <a:bodyPr/>
          <a:lstStyle/>
          <a:p>
            <a:r>
              <a:rPr lang="en-US" dirty="0">
                <a:solidFill>
                  <a:schemeClr val="bg1">
                    <a:lumMod val="95000"/>
                  </a:schemeClr>
                </a:solidFill>
                <a:latin typeface="DengXian" panose="02010600030101010101" pitchFamily="2" charset="-122"/>
                <a:ea typeface="DengXian" panose="02010600030101010101" pitchFamily="2" charset="-122"/>
              </a:rPr>
              <a:t>History: Part 2 – Who is Satoshi Nakamoto</a:t>
            </a:r>
          </a:p>
        </p:txBody>
      </p:sp>
      <p:sp>
        <p:nvSpPr>
          <p:cNvPr id="3" name="Content Placeholder 2">
            <a:extLst>
              <a:ext uri="{FF2B5EF4-FFF2-40B4-BE49-F238E27FC236}">
                <a16:creationId xmlns:a16="http://schemas.microsoft.com/office/drawing/2014/main" id="{0A2A6464-F217-48BF-8C11-92E00C81B5B8}"/>
              </a:ext>
            </a:extLst>
          </p:cNvPr>
          <p:cNvSpPr>
            <a:spLocks noGrp="1"/>
          </p:cNvSpPr>
          <p:nvPr>
            <p:ph idx="1"/>
          </p:nvPr>
        </p:nvSpPr>
        <p:spPr/>
        <p:txBody>
          <a:bodyPr>
            <a:normAutofit fontScale="92500" lnSpcReduction="10000"/>
          </a:bodyPr>
          <a:lstStyle/>
          <a:p>
            <a:r>
              <a:rPr lang="en-US" dirty="0">
                <a:solidFill>
                  <a:schemeClr val="bg1">
                    <a:lumMod val="95000"/>
                  </a:schemeClr>
                </a:solidFill>
                <a:latin typeface="DengXian" panose="02010600030101010101" pitchFamily="2" charset="-122"/>
                <a:ea typeface="DengXian" panose="02010600030101010101" pitchFamily="2" charset="-122"/>
              </a:rPr>
              <a:t>No one knows who the person or group is that is behind the Satoshi Nakamoto alias. </a:t>
            </a:r>
          </a:p>
          <a:p>
            <a:r>
              <a:rPr lang="en-US" dirty="0">
                <a:solidFill>
                  <a:schemeClr val="bg1">
                    <a:lumMod val="95000"/>
                  </a:schemeClr>
                </a:solidFill>
                <a:latin typeface="DengXian" panose="02010600030101010101" pitchFamily="2" charset="-122"/>
                <a:ea typeface="DengXian" panose="02010600030101010101" pitchFamily="2" charset="-122"/>
              </a:rPr>
              <a:t>Satoshi Nakamoto wrote the original Bitcoin whitepaper in 2009, Bitcoin’s original implementation reference, and the first execution of blockchain technology. </a:t>
            </a:r>
          </a:p>
          <a:p>
            <a:r>
              <a:rPr lang="en-US" dirty="0">
                <a:solidFill>
                  <a:schemeClr val="bg1">
                    <a:lumMod val="95000"/>
                  </a:schemeClr>
                </a:solidFill>
                <a:latin typeface="DengXian" panose="02010600030101010101" pitchFamily="2" charset="-122"/>
                <a:ea typeface="DengXian" panose="02010600030101010101" pitchFamily="2" charset="-122"/>
              </a:rPr>
              <a:t>Many people have claimed or have been claimed by others to be Satoshi Nakamoto. </a:t>
            </a:r>
          </a:p>
          <a:p>
            <a:r>
              <a:rPr lang="en-US" dirty="0">
                <a:solidFill>
                  <a:schemeClr val="bg1">
                    <a:lumMod val="95000"/>
                  </a:schemeClr>
                </a:solidFill>
                <a:latin typeface="DengXian" panose="02010600030101010101" pitchFamily="2" charset="-122"/>
                <a:ea typeface="DengXian" panose="02010600030101010101" pitchFamily="2" charset="-122"/>
              </a:rPr>
              <a:t>For example, Dorian Nakamoto, who shares the same last name as Satoshi Nakamoto, was doxxed by Leah McGrath in March 2014 in a Newsweek article because of his similar last name and circumstantial evidence that he may be Satoshi Nakamoto. </a:t>
            </a:r>
          </a:p>
        </p:txBody>
      </p:sp>
      <p:sp>
        <p:nvSpPr>
          <p:cNvPr id="4" name="Slide Number Placeholder 3">
            <a:extLst>
              <a:ext uri="{FF2B5EF4-FFF2-40B4-BE49-F238E27FC236}">
                <a16:creationId xmlns:a16="http://schemas.microsoft.com/office/drawing/2014/main" id="{DBE08AD5-13EC-4118-A528-D5FEEF8BB29B}"/>
              </a:ext>
            </a:extLst>
          </p:cNvPr>
          <p:cNvSpPr>
            <a:spLocks noGrp="1"/>
          </p:cNvSpPr>
          <p:nvPr>
            <p:ph type="sldNum" sz="quarter" idx="12"/>
          </p:nvPr>
        </p:nvSpPr>
        <p:spPr/>
        <p:txBody>
          <a:bodyPr/>
          <a:lstStyle/>
          <a:p>
            <a:fld id="{B17DEEE4-362D-404F-8D44-B73CEBC0D81E}" type="slidenum">
              <a:rPr lang="en-US" smtClean="0"/>
              <a:t>11</a:t>
            </a:fld>
            <a:endParaRPr lang="en-US" dirty="0"/>
          </a:p>
        </p:txBody>
      </p:sp>
    </p:spTree>
    <p:extLst>
      <p:ext uri="{BB962C8B-B14F-4D97-AF65-F5344CB8AC3E}">
        <p14:creationId xmlns:p14="http://schemas.microsoft.com/office/powerpoint/2010/main" val="1575011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402A6-7DC9-430D-ADF5-5E53B914DDB1}"/>
              </a:ext>
            </a:extLst>
          </p:cNvPr>
          <p:cNvSpPr>
            <a:spLocks noGrp="1"/>
          </p:cNvSpPr>
          <p:nvPr>
            <p:ph type="title"/>
          </p:nvPr>
        </p:nvSpPr>
        <p:spPr/>
        <p:txBody>
          <a:bodyPr/>
          <a:lstStyle/>
          <a:p>
            <a:r>
              <a:rPr lang="en-US" dirty="0">
                <a:solidFill>
                  <a:schemeClr val="bg1">
                    <a:lumMod val="95000"/>
                  </a:schemeClr>
                </a:solidFill>
              </a:rPr>
              <a:t>History: Part 3 – Bitcoin Pizza Day</a:t>
            </a:r>
          </a:p>
        </p:txBody>
      </p:sp>
      <p:sp>
        <p:nvSpPr>
          <p:cNvPr id="3" name="Content Placeholder 2">
            <a:extLst>
              <a:ext uri="{FF2B5EF4-FFF2-40B4-BE49-F238E27FC236}">
                <a16:creationId xmlns:a16="http://schemas.microsoft.com/office/drawing/2014/main" id="{0ACB7B9D-22FC-4CCF-ACF1-232762AE4444}"/>
              </a:ext>
            </a:extLst>
          </p:cNvPr>
          <p:cNvSpPr>
            <a:spLocks noGrp="1"/>
          </p:cNvSpPr>
          <p:nvPr>
            <p:ph idx="1"/>
          </p:nvPr>
        </p:nvSpPr>
        <p:spPr/>
        <p:txBody>
          <a:bodyPr/>
          <a:lstStyle/>
          <a:p>
            <a:r>
              <a:rPr lang="en-US" dirty="0">
                <a:solidFill>
                  <a:schemeClr val="bg1">
                    <a:lumMod val="95000"/>
                  </a:schemeClr>
                </a:solidFill>
              </a:rPr>
              <a:t>May 22 is Bitcoin Pizza Day, a Cryptocurrency Holiday.</a:t>
            </a:r>
          </a:p>
          <a:p>
            <a:r>
              <a:rPr lang="en-US" dirty="0">
                <a:solidFill>
                  <a:schemeClr val="bg1">
                    <a:lumMod val="95000"/>
                  </a:schemeClr>
                </a:solidFill>
              </a:rPr>
              <a:t>Bitcoin Pizza Day is a Cryptocurrency Holiday because on May 22, 2010, Laszlo Hanyecz bought two Papa John’s pizza’s for 10,000 Bitcoins from a fellow Bitcointalk user, and thus, creating the first real-world transaction with Bitcoin.</a:t>
            </a:r>
          </a:p>
        </p:txBody>
      </p:sp>
      <p:sp>
        <p:nvSpPr>
          <p:cNvPr id="4" name="Slide Number Placeholder 3">
            <a:extLst>
              <a:ext uri="{FF2B5EF4-FFF2-40B4-BE49-F238E27FC236}">
                <a16:creationId xmlns:a16="http://schemas.microsoft.com/office/drawing/2014/main" id="{4B53C675-F98A-4F0F-8AC3-C7AE769F5DAE}"/>
              </a:ext>
            </a:extLst>
          </p:cNvPr>
          <p:cNvSpPr>
            <a:spLocks noGrp="1"/>
          </p:cNvSpPr>
          <p:nvPr>
            <p:ph type="sldNum" sz="quarter" idx="12"/>
          </p:nvPr>
        </p:nvSpPr>
        <p:spPr/>
        <p:txBody>
          <a:bodyPr/>
          <a:lstStyle/>
          <a:p>
            <a:fld id="{B17DEEE4-362D-404F-8D44-B73CEBC0D81E}" type="slidenum">
              <a:rPr lang="en-US" smtClean="0"/>
              <a:t>12</a:t>
            </a:fld>
            <a:endParaRPr lang="en-US" dirty="0"/>
          </a:p>
        </p:txBody>
      </p:sp>
    </p:spTree>
    <p:extLst>
      <p:ext uri="{BB962C8B-B14F-4D97-AF65-F5344CB8AC3E}">
        <p14:creationId xmlns:p14="http://schemas.microsoft.com/office/powerpoint/2010/main" val="709143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F548435-EE56-42D2-A224-CF81A5C468E3}"/>
              </a:ext>
            </a:extLst>
          </p:cNvPr>
          <p:cNvSpPr/>
          <p:nvPr/>
        </p:nvSpPr>
        <p:spPr>
          <a:xfrm>
            <a:off x="3352800" y="685800"/>
            <a:ext cx="5486400" cy="5486400"/>
          </a:xfrm>
          <a:prstGeom prst="ellipse">
            <a:avLst/>
          </a:prstGeom>
          <a:solidFill>
            <a:schemeClr val="accent4">
              <a:lumMod val="50000"/>
            </a:schemeClr>
          </a:solid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0793514F-93D0-4830-AF42-BC772922B7F0}"/>
              </a:ext>
            </a:extLst>
          </p:cNvPr>
          <p:cNvSpPr/>
          <p:nvPr/>
        </p:nvSpPr>
        <p:spPr>
          <a:xfrm>
            <a:off x="3467099" y="800099"/>
            <a:ext cx="5257800" cy="5257800"/>
          </a:xfrm>
          <a:prstGeom prst="ellipse">
            <a:avLst/>
          </a:prstGeom>
          <a:solidFill>
            <a:schemeClr val="accent4">
              <a:lumMod val="75000"/>
            </a:schemeClr>
          </a:solid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F4B1E46A-C6F2-41A2-8BF6-417C2CC8420C}"/>
              </a:ext>
            </a:extLst>
          </p:cNvPr>
          <p:cNvSpPr/>
          <p:nvPr/>
        </p:nvSpPr>
        <p:spPr>
          <a:xfrm>
            <a:off x="3810000" y="1143000"/>
            <a:ext cx="4572000" cy="4572000"/>
          </a:xfrm>
          <a:prstGeom prst="ellipse">
            <a:avLst/>
          </a:prstGeom>
          <a:solidFill>
            <a:srgbClr val="FFC000"/>
          </a:solidFill>
          <a:ln w="762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C92AF446-30F3-4340-BB71-F65953A60E28}"/>
              </a:ext>
            </a:extLst>
          </p:cNvPr>
          <p:cNvCxnSpPr>
            <a:cxnSpLocks/>
            <a:stCxn id="12" idx="0"/>
            <a:endCxn id="12" idx="4"/>
          </p:cNvCxnSpPr>
          <p:nvPr/>
        </p:nvCxnSpPr>
        <p:spPr>
          <a:xfrm>
            <a:off x="6095999" y="800099"/>
            <a:ext cx="0" cy="5257800"/>
          </a:xfrm>
          <a:prstGeom prst="line">
            <a:avLst/>
          </a:prstGeom>
          <a:ln w="762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25F3055-E236-4774-8D70-BDA5DDDFD7CF}"/>
              </a:ext>
            </a:extLst>
          </p:cNvPr>
          <p:cNvCxnSpPr>
            <a:cxnSpLocks/>
            <a:stCxn id="12" idx="1"/>
            <a:endCxn id="12" idx="5"/>
          </p:cNvCxnSpPr>
          <p:nvPr/>
        </p:nvCxnSpPr>
        <p:spPr>
          <a:xfrm>
            <a:off x="4237086" y="1570086"/>
            <a:ext cx="3717826" cy="3717826"/>
          </a:xfrm>
          <a:prstGeom prst="line">
            <a:avLst/>
          </a:prstGeom>
          <a:ln w="762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3270D46-E396-41B3-BF25-F132023AE40E}"/>
              </a:ext>
            </a:extLst>
          </p:cNvPr>
          <p:cNvCxnSpPr>
            <a:cxnSpLocks/>
            <a:stCxn id="12" idx="7"/>
            <a:endCxn id="12" idx="3"/>
          </p:cNvCxnSpPr>
          <p:nvPr/>
        </p:nvCxnSpPr>
        <p:spPr>
          <a:xfrm flipH="1">
            <a:off x="4237086" y="1570086"/>
            <a:ext cx="3717826" cy="3717826"/>
          </a:xfrm>
          <a:prstGeom prst="line">
            <a:avLst/>
          </a:prstGeom>
          <a:ln w="762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41FA80D-955B-4361-B828-CEA77082A6C5}"/>
              </a:ext>
            </a:extLst>
          </p:cNvPr>
          <p:cNvCxnSpPr>
            <a:cxnSpLocks/>
            <a:stCxn id="12" idx="2"/>
            <a:endCxn id="12" idx="6"/>
          </p:cNvCxnSpPr>
          <p:nvPr/>
        </p:nvCxnSpPr>
        <p:spPr>
          <a:xfrm>
            <a:off x="3467099" y="3428999"/>
            <a:ext cx="5257800" cy="0"/>
          </a:xfrm>
          <a:prstGeom prst="line">
            <a:avLst/>
          </a:prstGeom>
          <a:ln w="762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D87E9278-10BD-4A54-A0FF-FAAFF7D643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6055" y="3319055"/>
            <a:ext cx="219888" cy="219888"/>
          </a:xfrm>
          <a:prstGeom prst="rect">
            <a:avLst/>
          </a:prstGeom>
          <a:ln w="76200">
            <a:noFill/>
          </a:ln>
        </p:spPr>
      </p:pic>
      <p:sp>
        <p:nvSpPr>
          <p:cNvPr id="2" name="Oval 1">
            <a:extLst>
              <a:ext uri="{FF2B5EF4-FFF2-40B4-BE49-F238E27FC236}">
                <a16:creationId xmlns:a16="http://schemas.microsoft.com/office/drawing/2014/main" id="{5915D364-FA2A-44CE-B789-88852260462D}"/>
              </a:ext>
            </a:extLst>
          </p:cNvPr>
          <p:cNvSpPr/>
          <p:nvPr/>
        </p:nvSpPr>
        <p:spPr>
          <a:xfrm>
            <a:off x="4343400" y="2475444"/>
            <a:ext cx="609600" cy="61883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25F91D10-8338-4AE1-AFB7-F544EB663CD8}"/>
              </a:ext>
            </a:extLst>
          </p:cNvPr>
          <p:cNvSpPr/>
          <p:nvPr/>
        </p:nvSpPr>
        <p:spPr>
          <a:xfrm>
            <a:off x="4419600" y="3710182"/>
            <a:ext cx="609600" cy="618836"/>
          </a:xfrm>
          <a:prstGeom prst="ellipse">
            <a:avLst/>
          </a:prstGeom>
          <a:solidFill>
            <a:srgbClr val="FF0000"/>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5FA60F4C-6F8A-4CCF-8E4C-23B621010151}"/>
              </a:ext>
            </a:extLst>
          </p:cNvPr>
          <p:cNvSpPr/>
          <p:nvPr/>
        </p:nvSpPr>
        <p:spPr>
          <a:xfrm>
            <a:off x="5266512" y="4529806"/>
            <a:ext cx="609600" cy="618836"/>
          </a:xfrm>
          <a:prstGeom prst="ellipse">
            <a:avLst/>
          </a:prstGeom>
          <a:solidFill>
            <a:srgbClr val="FF0000"/>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2C0FE912-23FB-4CDD-81F3-AC595C6C4288}"/>
              </a:ext>
            </a:extLst>
          </p:cNvPr>
          <p:cNvSpPr/>
          <p:nvPr/>
        </p:nvSpPr>
        <p:spPr>
          <a:xfrm>
            <a:off x="6306077" y="4513115"/>
            <a:ext cx="609600" cy="618836"/>
          </a:xfrm>
          <a:prstGeom prst="ellipse">
            <a:avLst/>
          </a:prstGeom>
          <a:solidFill>
            <a:srgbClr val="FF0000"/>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1431754A-C1D6-4344-8CFB-F7FF3736C64E}"/>
              </a:ext>
            </a:extLst>
          </p:cNvPr>
          <p:cNvSpPr/>
          <p:nvPr/>
        </p:nvSpPr>
        <p:spPr>
          <a:xfrm>
            <a:off x="7124701" y="3618920"/>
            <a:ext cx="609600" cy="618836"/>
          </a:xfrm>
          <a:prstGeom prst="ellipse">
            <a:avLst/>
          </a:prstGeom>
          <a:solidFill>
            <a:srgbClr val="FF0000"/>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1E9D15E3-0B1A-4BE6-A031-EF55CA20A5A9}"/>
              </a:ext>
            </a:extLst>
          </p:cNvPr>
          <p:cNvSpPr/>
          <p:nvPr/>
        </p:nvSpPr>
        <p:spPr>
          <a:xfrm>
            <a:off x="7151256" y="2550442"/>
            <a:ext cx="609600" cy="618836"/>
          </a:xfrm>
          <a:prstGeom prst="ellipse">
            <a:avLst/>
          </a:prstGeom>
          <a:solidFill>
            <a:srgbClr val="FF0000"/>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E9E9A83-EDD9-4BC1-BD57-B7F08B1A3422}"/>
              </a:ext>
            </a:extLst>
          </p:cNvPr>
          <p:cNvSpPr/>
          <p:nvPr/>
        </p:nvSpPr>
        <p:spPr>
          <a:xfrm>
            <a:off x="6305551" y="1837827"/>
            <a:ext cx="609600" cy="618836"/>
          </a:xfrm>
          <a:prstGeom prst="ellipse">
            <a:avLst/>
          </a:prstGeom>
          <a:solidFill>
            <a:srgbClr val="FF0000"/>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7177AF85-E7AB-4D2F-8321-5FC1F107F94E}"/>
              </a:ext>
            </a:extLst>
          </p:cNvPr>
          <p:cNvSpPr/>
          <p:nvPr/>
        </p:nvSpPr>
        <p:spPr>
          <a:xfrm>
            <a:off x="5257800" y="1856608"/>
            <a:ext cx="609600" cy="618836"/>
          </a:xfrm>
          <a:prstGeom prst="ellipse">
            <a:avLst/>
          </a:prstGeom>
          <a:solidFill>
            <a:srgbClr val="FF0000"/>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B6D983C7-9C01-43C8-AC0C-41B83D23A5BD}"/>
              </a:ext>
            </a:extLst>
          </p:cNvPr>
          <p:cNvSpPr>
            <a:spLocks noGrp="1"/>
          </p:cNvSpPr>
          <p:nvPr>
            <p:ph type="sldNum" sz="quarter" idx="12"/>
          </p:nvPr>
        </p:nvSpPr>
        <p:spPr/>
        <p:txBody>
          <a:bodyPr/>
          <a:lstStyle/>
          <a:p>
            <a:fld id="{B17DEEE4-362D-404F-8D44-B73CEBC0D81E}" type="slidenum">
              <a:rPr lang="en-US" smtClean="0"/>
              <a:t>13</a:t>
            </a:fld>
            <a:endParaRPr lang="en-US" dirty="0"/>
          </a:p>
        </p:txBody>
      </p:sp>
    </p:spTree>
    <p:extLst>
      <p:ext uri="{BB962C8B-B14F-4D97-AF65-F5344CB8AC3E}">
        <p14:creationId xmlns:p14="http://schemas.microsoft.com/office/powerpoint/2010/main" val="4210828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1305A-B267-48BB-8D47-1FE2D39A9597}"/>
              </a:ext>
            </a:extLst>
          </p:cNvPr>
          <p:cNvSpPr>
            <a:spLocks noGrp="1"/>
          </p:cNvSpPr>
          <p:nvPr>
            <p:ph type="title"/>
          </p:nvPr>
        </p:nvSpPr>
        <p:spPr/>
        <p:txBody>
          <a:bodyPr/>
          <a:lstStyle/>
          <a:p>
            <a:r>
              <a:rPr lang="en-US" dirty="0">
                <a:solidFill>
                  <a:schemeClr val="bg1">
                    <a:lumMod val="95000"/>
                  </a:schemeClr>
                </a:solidFill>
              </a:rPr>
              <a:t>History: Part 4 – Mt. Gox Hack</a:t>
            </a:r>
          </a:p>
        </p:txBody>
      </p:sp>
      <p:sp>
        <p:nvSpPr>
          <p:cNvPr id="3" name="Content Placeholder 2">
            <a:extLst>
              <a:ext uri="{FF2B5EF4-FFF2-40B4-BE49-F238E27FC236}">
                <a16:creationId xmlns:a16="http://schemas.microsoft.com/office/drawing/2014/main" id="{909F5EA9-0463-4339-B8FA-F2EFDBD6E9D3}"/>
              </a:ext>
            </a:extLst>
          </p:cNvPr>
          <p:cNvSpPr>
            <a:spLocks noGrp="1"/>
          </p:cNvSpPr>
          <p:nvPr>
            <p:ph idx="1"/>
          </p:nvPr>
        </p:nvSpPr>
        <p:spPr/>
        <p:txBody>
          <a:bodyPr>
            <a:normAutofit fontScale="70000" lnSpcReduction="20000"/>
          </a:bodyPr>
          <a:lstStyle/>
          <a:p>
            <a:r>
              <a:rPr lang="en-US" dirty="0">
                <a:solidFill>
                  <a:schemeClr val="bg1">
                    <a:lumMod val="95000"/>
                  </a:schemeClr>
                </a:solidFill>
              </a:rPr>
              <a:t>Mt.Gox was a Japanese Bitcoin exchange that launched in 2010 by Jed McCaleb, and then later bought by Mark Kepeles in 2011, who would lead Mt.Gox to becoming one of the largest bitcoin exchanges in the world.</a:t>
            </a:r>
          </a:p>
          <a:p>
            <a:r>
              <a:rPr lang="en-US" dirty="0">
                <a:solidFill>
                  <a:schemeClr val="bg1">
                    <a:lumMod val="95000"/>
                  </a:schemeClr>
                </a:solidFill>
              </a:rPr>
              <a:t>By 2014, Mt.Gox was one the largest Bitcoin exchanges, accounting for approximately 70-80% of all bitcoin transactions at the time. However, Mt.Gox as an organization had many issues between 2011 and 2014 such as hacks, lawsuits filed by potential partners,  investigations by governmental bodies, and an otherwise dysfunctional management.</a:t>
            </a:r>
          </a:p>
          <a:p>
            <a:r>
              <a:rPr lang="en-US" dirty="0">
                <a:solidFill>
                  <a:schemeClr val="bg1">
                    <a:lumMod val="95000"/>
                  </a:schemeClr>
                </a:solidFill>
              </a:rPr>
              <a:t>However, things took a turn for the worse when rumors arose in early 2014 that Mt.Gox’s website had been hacked with 744,400 Bitcoins stolen from the exchange. On February 24, 2014, Mt.Gox ceased operations, shut down its’ website, and no longer allowed customers to withdraw their bitcoin, with a report coming out that same week confirming that 744,400 bitcoins had been stolen, “as well as an additional 100,000 [B]itcoins” from the exchange itself. </a:t>
            </a:r>
          </a:p>
          <a:p>
            <a:r>
              <a:rPr lang="en-US" dirty="0">
                <a:solidFill>
                  <a:schemeClr val="bg1">
                    <a:lumMod val="95000"/>
                  </a:schemeClr>
                </a:solidFill>
              </a:rPr>
              <a:t>On February 28, 2014, Mt.Gox filed for bankruptcy in Japan and the United States.</a:t>
            </a:r>
          </a:p>
          <a:p>
            <a:r>
              <a:rPr lang="en-US" dirty="0">
                <a:solidFill>
                  <a:schemeClr val="bg1">
                    <a:lumMod val="95000"/>
                  </a:schemeClr>
                </a:solidFill>
              </a:rPr>
              <a:t>Currently, Mt.Gox is still going through bankruptcy proceedings with 200,000 Bitcoins Mt.Gox found in an old wallet.dat file being held in trust for creditors.</a:t>
            </a:r>
          </a:p>
        </p:txBody>
      </p:sp>
      <p:sp>
        <p:nvSpPr>
          <p:cNvPr id="4" name="Slide Number Placeholder 3">
            <a:extLst>
              <a:ext uri="{FF2B5EF4-FFF2-40B4-BE49-F238E27FC236}">
                <a16:creationId xmlns:a16="http://schemas.microsoft.com/office/drawing/2014/main" id="{89E717BF-C4B0-4810-AD4E-193E36DDC46F}"/>
              </a:ext>
            </a:extLst>
          </p:cNvPr>
          <p:cNvSpPr>
            <a:spLocks noGrp="1"/>
          </p:cNvSpPr>
          <p:nvPr>
            <p:ph type="sldNum" sz="quarter" idx="12"/>
          </p:nvPr>
        </p:nvSpPr>
        <p:spPr/>
        <p:txBody>
          <a:bodyPr/>
          <a:lstStyle/>
          <a:p>
            <a:fld id="{B17DEEE4-362D-404F-8D44-B73CEBC0D81E}" type="slidenum">
              <a:rPr lang="en-US" smtClean="0"/>
              <a:t>14</a:t>
            </a:fld>
            <a:endParaRPr lang="en-US" dirty="0"/>
          </a:p>
        </p:txBody>
      </p:sp>
    </p:spTree>
    <p:extLst>
      <p:ext uri="{BB962C8B-B14F-4D97-AF65-F5344CB8AC3E}">
        <p14:creationId xmlns:p14="http://schemas.microsoft.com/office/powerpoint/2010/main" val="257917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62B5B-E622-4384-BE85-ADED1FB2781A}"/>
              </a:ext>
            </a:extLst>
          </p:cNvPr>
          <p:cNvSpPr>
            <a:spLocks noGrp="1"/>
          </p:cNvSpPr>
          <p:nvPr>
            <p:ph type="title"/>
          </p:nvPr>
        </p:nvSpPr>
        <p:spPr/>
        <p:txBody>
          <a:bodyPr/>
          <a:lstStyle/>
          <a:p>
            <a:r>
              <a:rPr lang="en-US" dirty="0">
                <a:solidFill>
                  <a:schemeClr val="bg1">
                    <a:lumMod val="95000"/>
                  </a:schemeClr>
                </a:solidFill>
              </a:rPr>
              <a:t>History: Part 5 – Initial Coin Offerings (ICO)</a:t>
            </a:r>
          </a:p>
        </p:txBody>
      </p:sp>
      <p:sp>
        <p:nvSpPr>
          <p:cNvPr id="3" name="Content Placeholder 2">
            <a:extLst>
              <a:ext uri="{FF2B5EF4-FFF2-40B4-BE49-F238E27FC236}">
                <a16:creationId xmlns:a16="http://schemas.microsoft.com/office/drawing/2014/main" id="{7FFFC57D-391F-4600-A839-D09E3CBB9ABB}"/>
              </a:ext>
            </a:extLst>
          </p:cNvPr>
          <p:cNvSpPr>
            <a:spLocks noGrp="1"/>
          </p:cNvSpPr>
          <p:nvPr>
            <p:ph idx="1"/>
          </p:nvPr>
        </p:nvSpPr>
        <p:spPr/>
        <p:txBody>
          <a:bodyPr>
            <a:normAutofit fontScale="85000" lnSpcReduction="20000"/>
          </a:bodyPr>
          <a:lstStyle/>
          <a:p>
            <a:r>
              <a:rPr lang="en-US" dirty="0">
                <a:solidFill>
                  <a:schemeClr val="bg1">
                    <a:lumMod val="95000"/>
                  </a:schemeClr>
                </a:solidFill>
              </a:rPr>
              <a:t>ICOs first came about in 2013 and 2014 as crowdfunding initiatives for cryptocurrency projects akin to Kickstarter and Indiegogo where a person would ask for capital from the cryptocurrency community to start their project. ICOs started to get more attention as a crowdfunding measure in late 2015 – early 2017.</a:t>
            </a:r>
          </a:p>
          <a:p>
            <a:r>
              <a:rPr lang="en-US" dirty="0">
                <a:solidFill>
                  <a:schemeClr val="bg1">
                    <a:lumMod val="95000"/>
                  </a:schemeClr>
                </a:solidFill>
              </a:rPr>
              <a:t>The first ICO was in 2013 for Mastercoin (now called Omni), run by Thomas Willet.</a:t>
            </a:r>
          </a:p>
          <a:p>
            <a:r>
              <a:rPr lang="en-US" dirty="0">
                <a:solidFill>
                  <a:schemeClr val="bg1">
                    <a:lumMod val="95000"/>
                  </a:schemeClr>
                </a:solidFill>
              </a:rPr>
              <a:t>Ethereum held an ICO in 2014, raising over $18 million dollars</a:t>
            </a:r>
          </a:p>
          <a:p>
            <a:r>
              <a:rPr lang="en-US" dirty="0">
                <a:solidFill>
                  <a:schemeClr val="bg1">
                    <a:lumMod val="95000"/>
                  </a:schemeClr>
                </a:solidFill>
              </a:rPr>
              <a:t>Augur, one of the first projects built on Ethereum, held an ICO raising over $5 million dollars</a:t>
            </a:r>
          </a:p>
          <a:p>
            <a:r>
              <a:rPr lang="en-US" dirty="0">
                <a:solidFill>
                  <a:schemeClr val="bg1">
                    <a:lumMod val="95000"/>
                  </a:schemeClr>
                </a:solidFill>
              </a:rPr>
              <a:t>ICOs as we know them now really gained popularity in mid-2017 with Brave, Mozilla Co-founder Brendan Eich’s internet browser project, running an ICO for their Basic Attention Tokens (BATs), raising $35 million in 30 seconds. </a:t>
            </a:r>
          </a:p>
        </p:txBody>
      </p:sp>
      <p:sp>
        <p:nvSpPr>
          <p:cNvPr id="4" name="Slide Number Placeholder 3">
            <a:extLst>
              <a:ext uri="{FF2B5EF4-FFF2-40B4-BE49-F238E27FC236}">
                <a16:creationId xmlns:a16="http://schemas.microsoft.com/office/drawing/2014/main" id="{C8E06127-9EBB-483E-877A-63BAB31DAFB2}"/>
              </a:ext>
            </a:extLst>
          </p:cNvPr>
          <p:cNvSpPr>
            <a:spLocks noGrp="1"/>
          </p:cNvSpPr>
          <p:nvPr>
            <p:ph type="sldNum" sz="quarter" idx="12"/>
          </p:nvPr>
        </p:nvSpPr>
        <p:spPr/>
        <p:txBody>
          <a:bodyPr/>
          <a:lstStyle/>
          <a:p>
            <a:fld id="{B17DEEE4-362D-404F-8D44-B73CEBC0D81E}" type="slidenum">
              <a:rPr lang="en-US" smtClean="0"/>
              <a:t>15</a:t>
            </a:fld>
            <a:endParaRPr lang="en-US" dirty="0"/>
          </a:p>
        </p:txBody>
      </p:sp>
    </p:spTree>
    <p:extLst>
      <p:ext uri="{BB962C8B-B14F-4D97-AF65-F5344CB8AC3E}">
        <p14:creationId xmlns:p14="http://schemas.microsoft.com/office/powerpoint/2010/main" val="3862734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3808C-E666-41EB-87F5-6AFE9064C46B}"/>
              </a:ext>
            </a:extLst>
          </p:cNvPr>
          <p:cNvSpPr>
            <a:spLocks noGrp="1"/>
          </p:cNvSpPr>
          <p:nvPr>
            <p:ph type="title"/>
          </p:nvPr>
        </p:nvSpPr>
        <p:spPr/>
        <p:txBody>
          <a:bodyPr/>
          <a:lstStyle/>
          <a:p>
            <a:r>
              <a:rPr lang="en-US" dirty="0">
                <a:solidFill>
                  <a:schemeClr val="bg1">
                    <a:lumMod val="95000"/>
                  </a:schemeClr>
                </a:solidFill>
              </a:rPr>
              <a:t>History—Part 6: Ethereum’s Debut</a:t>
            </a:r>
          </a:p>
        </p:txBody>
      </p:sp>
      <p:sp>
        <p:nvSpPr>
          <p:cNvPr id="3" name="Content Placeholder 2">
            <a:extLst>
              <a:ext uri="{FF2B5EF4-FFF2-40B4-BE49-F238E27FC236}">
                <a16:creationId xmlns:a16="http://schemas.microsoft.com/office/drawing/2014/main" id="{123AED80-3D80-4855-80E8-F32C7FD1FE7C}"/>
              </a:ext>
            </a:extLst>
          </p:cNvPr>
          <p:cNvSpPr>
            <a:spLocks noGrp="1"/>
          </p:cNvSpPr>
          <p:nvPr>
            <p:ph idx="1"/>
          </p:nvPr>
        </p:nvSpPr>
        <p:spPr/>
        <p:txBody>
          <a:bodyPr>
            <a:normAutofit/>
          </a:bodyPr>
          <a:lstStyle/>
          <a:p>
            <a:r>
              <a:rPr lang="en-US" dirty="0">
                <a:solidFill>
                  <a:schemeClr val="bg1">
                    <a:lumMod val="95000"/>
                  </a:schemeClr>
                </a:solidFill>
              </a:rPr>
              <a:t>Ethereum, created by Vitalik Buterin and touted as the world’s decentralized computing platform (i.e., new internet), was the first blockchain project to develop a smart-contract layer built on top of a blockchain.</a:t>
            </a:r>
          </a:p>
          <a:p>
            <a:r>
              <a:rPr lang="en-US" dirty="0">
                <a:solidFill>
                  <a:schemeClr val="bg1">
                    <a:lumMod val="95000"/>
                  </a:schemeClr>
                </a:solidFill>
              </a:rPr>
              <a:t>The biggest change from Bitcoin was the additional functionality, no longer was a blockchain only limited to a currency/transfer of value use-case, it could now do other use-cases. A smart contract by the way can be thought of us as “programs that execute exactly as they are set up to by their creators” or a “digital vending machine.”</a:t>
            </a:r>
          </a:p>
        </p:txBody>
      </p:sp>
      <p:sp>
        <p:nvSpPr>
          <p:cNvPr id="4" name="Slide Number Placeholder 3">
            <a:extLst>
              <a:ext uri="{FF2B5EF4-FFF2-40B4-BE49-F238E27FC236}">
                <a16:creationId xmlns:a16="http://schemas.microsoft.com/office/drawing/2014/main" id="{4721F343-D605-4D6C-A8DE-98D158F4A006}"/>
              </a:ext>
            </a:extLst>
          </p:cNvPr>
          <p:cNvSpPr>
            <a:spLocks noGrp="1"/>
          </p:cNvSpPr>
          <p:nvPr>
            <p:ph type="sldNum" sz="quarter" idx="12"/>
          </p:nvPr>
        </p:nvSpPr>
        <p:spPr/>
        <p:txBody>
          <a:bodyPr/>
          <a:lstStyle/>
          <a:p>
            <a:fld id="{B17DEEE4-362D-404F-8D44-B73CEBC0D81E}" type="slidenum">
              <a:rPr lang="en-US" smtClean="0"/>
              <a:t>16</a:t>
            </a:fld>
            <a:endParaRPr lang="en-US" dirty="0"/>
          </a:p>
        </p:txBody>
      </p:sp>
    </p:spTree>
    <p:extLst>
      <p:ext uri="{BB962C8B-B14F-4D97-AF65-F5344CB8AC3E}">
        <p14:creationId xmlns:p14="http://schemas.microsoft.com/office/powerpoint/2010/main" val="2526142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56F35-0BEF-4443-BC9C-432A30508EE8}"/>
              </a:ext>
            </a:extLst>
          </p:cNvPr>
          <p:cNvSpPr>
            <a:spLocks noGrp="1"/>
          </p:cNvSpPr>
          <p:nvPr>
            <p:ph type="title"/>
          </p:nvPr>
        </p:nvSpPr>
        <p:spPr/>
        <p:txBody>
          <a:bodyPr/>
          <a:lstStyle/>
          <a:p>
            <a:r>
              <a:rPr lang="en-US" dirty="0">
                <a:solidFill>
                  <a:schemeClr val="bg1">
                    <a:lumMod val="95000"/>
                  </a:schemeClr>
                </a:solidFill>
              </a:rPr>
              <a:t>History—Part 7: Peercoin Proof-of-Stake Fork</a:t>
            </a:r>
          </a:p>
        </p:txBody>
      </p:sp>
      <p:sp>
        <p:nvSpPr>
          <p:cNvPr id="3" name="Content Placeholder 2">
            <a:extLst>
              <a:ext uri="{FF2B5EF4-FFF2-40B4-BE49-F238E27FC236}">
                <a16:creationId xmlns:a16="http://schemas.microsoft.com/office/drawing/2014/main" id="{B10BCA10-5481-4FE0-962D-7DA467389965}"/>
              </a:ext>
            </a:extLst>
          </p:cNvPr>
          <p:cNvSpPr>
            <a:spLocks noGrp="1"/>
          </p:cNvSpPr>
          <p:nvPr>
            <p:ph idx="1"/>
          </p:nvPr>
        </p:nvSpPr>
        <p:spPr/>
        <p:txBody>
          <a:bodyPr>
            <a:normAutofit/>
          </a:bodyPr>
          <a:lstStyle/>
          <a:p>
            <a:r>
              <a:rPr lang="en-US" dirty="0">
                <a:solidFill>
                  <a:schemeClr val="bg1">
                    <a:lumMod val="95000"/>
                  </a:schemeClr>
                </a:solidFill>
              </a:rPr>
              <a:t>Peercoin was the first Bitcoin fork to implement a new consensus algorithm, Proof-of-Stake, where users/owners would be randomly selected for mining based on the amount and age of coins a user has in their wallet.</a:t>
            </a:r>
          </a:p>
          <a:p>
            <a:r>
              <a:rPr lang="en-US" dirty="0">
                <a:solidFill>
                  <a:schemeClr val="bg1">
                    <a:lumMod val="95000"/>
                  </a:schemeClr>
                </a:solidFill>
              </a:rPr>
              <a:t>This was in contrast to the Proof-of-Work model where miners (not required to own the coin/token) who may or may not be owners, would mine by solving complex mathematical problems, which consume large amounts of energy, and all have to compete against each other for the chance to add a block to the chain.</a:t>
            </a:r>
          </a:p>
        </p:txBody>
      </p:sp>
      <p:sp>
        <p:nvSpPr>
          <p:cNvPr id="4" name="Slide Number Placeholder 3">
            <a:extLst>
              <a:ext uri="{FF2B5EF4-FFF2-40B4-BE49-F238E27FC236}">
                <a16:creationId xmlns:a16="http://schemas.microsoft.com/office/drawing/2014/main" id="{5C8D7D2F-427B-4BD7-987D-2244FFD21A5D}"/>
              </a:ext>
            </a:extLst>
          </p:cNvPr>
          <p:cNvSpPr>
            <a:spLocks noGrp="1"/>
          </p:cNvSpPr>
          <p:nvPr>
            <p:ph type="sldNum" sz="quarter" idx="12"/>
          </p:nvPr>
        </p:nvSpPr>
        <p:spPr/>
        <p:txBody>
          <a:bodyPr/>
          <a:lstStyle/>
          <a:p>
            <a:fld id="{B17DEEE4-362D-404F-8D44-B73CEBC0D81E}" type="slidenum">
              <a:rPr lang="en-US" smtClean="0"/>
              <a:t>17</a:t>
            </a:fld>
            <a:endParaRPr lang="en-US" dirty="0"/>
          </a:p>
        </p:txBody>
      </p:sp>
    </p:spTree>
    <p:extLst>
      <p:ext uri="{BB962C8B-B14F-4D97-AF65-F5344CB8AC3E}">
        <p14:creationId xmlns:p14="http://schemas.microsoft.com/office/powerpoint/2010/main" val="530068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39E6A-4E9C-4264-B621-15A2B7258C2F}"/>
              </a:ext>
            </a:extLst>
          </p:cNvPr>
          <p:cNvSpPr>
            <a:spLocks noGrp="1"/>
          </p:cNvSpPr>
          <p:nvPr>
            <p:ph type="title"/>
          </p:nvPr>
        </p:nvSpPr>
        <p:spPr/>
        <p:txBody>
          <a:bodyPr/>
          <a:lstStyle/>
          <a:p>
            <a:r>
              <a:rPr lang="en-US" dirty="0">
                <a:solidFill>
                  <a:schemeClr val="bg1">
                    <a:lumMod val="95000"/>
                  </a:schemeClr>
                </a:solidFill>
                <a:latin typeface="DengXian" panose="02010600030101010101" pitchFamily="2" charset="-122"/>
                <a:ea typeface="DengXian" panose="02010600030101010101" pitchFamily="2" charset="-122"/>
              </a:rPr>
              <a:t>History— Part 8: DAO Hack</a:t>
            </a:r>
          </a:p>
        </p:txBody>
      </p:sp>
      <p:sp>
        <p:nvSpPr>
          <p:cNvPr id="3" name="Content Placeholder 2">
            <a:extLst>
              <a:ext uri="{FF2B5EF4-FFF2-40B4-BE49-F238E27FC236}">
                <a16:creationId xmlns:a16="http://schemas.microsoft.com/office/drawing/2014/main" id="{27F8D263-7B2D-4355-8438-4756B18E0D10}"/>
              </a:ext>
            </a:extLst>
          </p:cNvPr>
          <p:cNvSpPr>
            <a:spLocks noGrp="1"/>
          </p:cNvSpPr>
          <p:nvPr>
            <p:ph idx="1"/>
          </p:nvPr>
        </p:nvSpPr>
        <p:spPr/>
        <p:txBody>
          <a:bodyPr>
            <a:normAutofit fontScale="85000" lnSpcReduction="20000"/>
          </a:bodyPr>
          <a:lstStyle/>
          <a:p>
            <a:r>
              <a:rPr lang="en-US" dirty="0">
                <a:solidFill>
                  <a:schemeClr val="bg1">
                    <a:lumMod val="95000"/>
                  </a:schemeClr>
                </a:solidFill>
                <a:latin typeface="DengXian" panose="02010600030101010101" pitchFamily="2" charset="-122"/>
                <a:ea typeface="DengXian" panose="02010600030101010101" pitchFamily="2" charset="-122"/>
              </a:rPr>
              <a:t>Slock.it, a German company building “smart-locks”, i.e., a decentralized version of Airbnb, ran the Decentralized Autonomous Organization (DAO) ICO in 2016, raising over $150 million dollars by the end of the crowdfunding period and becoming the largest crowdfunded project in history. </a:t>
            </a:r>
          </a:p>
          <a:p>
            <a:r>
              <a:rPr lang="en-US" dirty="0">
                <a:solidFill>
                  <a:schemeClr val="bg1">
                    <a:lumMod val="95000"/>
                  </a:schemeClr>
                </a:solidFill>
                <a:latin typeface="DengXian" panose="02010600030101010101" pitchFamily="2" charset="-122"/>
                <a:ea typeface="DengXian" panose="02010600030101010101" pitchFamily="2" charset="-122"/>
              </a:rPr>
              <a:t>However, things took a turn for the worse, as they often do in cryptocurrency projects because of lax security, when a hacker stole about 3.6 million ETH (~ $50 million dollars &amp; 15% of ETH Total Supply) by exploiting a vulnerability in the DAO’s smart-contract (which Slock.it did not properly audit before the ICO), whereby sending the large amount of ETH into a “child DAO,” with all the same rules as the original DAO. This theft was large, but, it did not break any of the rules of the Ethereum blockchain.</a:t>
            </a:r>
          </a:p>
          <a:p>
            <a:r>
              <a:rPr lang="en-US" dirty="0">
                <a:solidFill>
                  <a:schemeClr val="bg1">
                    <a:lumMod val="95000"/>
                  </a:schemeClr>
                </a:solidFill>
                <a:latin typeface="DengXian" panose="02010600030101010101" pitchFamily="2" charset="-122"/>
                <a:ea typeface="DengXian" panose="02010600030101010101" pitchFamily="2" charset="-122"/>
              </a:rPr>
              <a:t>This Hack led to Ethereum forking into two chains, Ethereum, where the stolen Ether was returned to investors, and Ethereum Classic, where the stolen ether was not returned to investors</a:t>
            </a:r>
          </a:p>
        </p:txBody>
      </p:sp>
      <p:sp>
        <p:nvSpPr>
          <p:cNvPr id="4" name="Slide Number Placeholder 3">
            <a:extLst>
              <a:ext uri="{FF2B5EF4-FFF2-40B4-BE49-F238E27FC236}">
                <a16:creationId xmlns:a16="http://schemas.microsoft.com/office/drawing/2014/main" id="{2E70FD4C-9043-443B-B33D-F98F6116CD3B}"/>
              </a:ext>
            </a:extLst>
          </p:cNvPr>
          <p:cNvSpPr>
            <a:spLocks noGrp="1"/>
          </p:cNvSpPr>
          <p:nvPr>
            <p:ph type="sldNum" sz="quarter" idx="12"/>
          </p:nvPr>
        </p:nvSpPr>
        <p:spPr/>
        <p:txBody>
          <a:bodyPr/>
          <a:lstStyle/>
          <a:p>
            <a:fld id="{B17DEEE4-362D-404F-8D44-B73CEBC0D81E}" type="slidenum">
              <a:rPr lang="en-US" smtClean="0"/>
              <a:t>18</a:t>
            </a:fld>
            <a:endParaRPr lang="en-US" dirty="0"/>
          </a:p>
        </p:txBody>
      </p:sp>
    </p:spTree>
    <p:extLst>
      <p:ext uri="{BB962C8B-B14F-4D97-AF65-F5344CB8AC3E}">
        <p14:creationId xmlns:p14="http://schemas.microsoft.com/office/powerpoint/2010/main" val="4192931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EB636-3D04-439F-A212-7089147CC3FE}"/>
              </a:ext>
            </a:extLst>
          </p:cNvPr>
          <p:cNvSpPr>
            <a:spLocks noGrp="1"/>
          </p:cNvSpPr>
          <p:nvPr>
            <p:ph type="title"/>
          </p:nvPr>
        </p:nvSpPr>
        <p:spPr/>
        <p:txBody>
          <a:bodyPr/>
          <a:lstStyle/>
          <a:p>
            <a:r>
              <a:rPr lang="en-US" dirty="0">
                <a:solidFill>
                  <a:schemeClr val="bg1">
                    <a:lumMod val="95000"/>
                  </a:schemeClr>
                </a:solidFill>
              </a:rPr>
              <a:t>History— Part 9: Bitcoin Price Milestones</a:t>
            </a:r>
          </a:p>
        </p:txBody>
      </p:sp>
      <p:sp>
        <p:nvSpPr>
          <p:cNvPr id="3" name="Content Placeholder 2">
            <a:extLst>
              <a:ext uri="{FF2B5EF4-FFF2-40B4-BE49-F238E27FC236}">
                <a16:creationId xmlns:a16="http://schemas.microsoft.com/office/drawing/2014/main" id="{83683BFA-1487-47B5-BC3D-20F0149E6A06}"/>
              </a:ext>
            </a:extLst>
          </p:cNvPr>
          <p:cNvSpPr>
            <a:spLocks noGrp="1"/>
          </p:cNvSpPr>
          <p:nvPr>
            <p:ph idx="1"/>
          </p:nvPr>
        </p:nvSpPr>
        <p:spPr/>
        <p:txBody>
          <a:bodyPr>
            <a:normAutofit/>
          </a:bodyPr>
          <a:lstStyle/>
          <a:p>
            <a:r>
              <a:rPr lang="en-US" dirty="0">
                <a:solidFill>
                  <a:schemeClr val="bg1">
                    <a:lumMod val="95000"/>
                  </a:schemeClr>
                </a:solidFill>
              </a:rPr>
              <a:t>By March 2017, 1 Bitcoin (~$1,273.32) became worth more than an ounce of gold (~$1,244)</a:t>
            </a:r>
          </a:p>
          <a:p>
            <a:r>
              <a:rPr lang="en-US" dirty="0">
                <a:solidFill>
                  <a:schemeClr val="bg1">
                    <a:lumMod val="95000"/>
                  </a:schemeClr>
                </a:solidFill>
              </a:rPr>
              <a:t>By May 2017, 1 Bitcoin became worth ~$2,000.00</a:t>
            </a:r>
          </a:p>
          <a:p>
            <a:r>
              <a:rPr lang="en-US" dirty="0">
                <a:solidFill>
                  <a:schemeClr val="bg1">
                    <a:lumMod val="95000"/>
                  </a:schemeClr>
                </a:solidFill>
              </a:rPr>
              <a:t>By December 2017, 1 Bitcoin reached an all-time-high of ~$20,000.00 </a:t>
            </a:r>
          </a:p>
        </p:txBody>
      </p:sp>
      <p:sp>
        <p:nvSpPr>
          <p:cNvPr id="4" name="Slide Number Placeholder 3">
            <a:extLst>
              <a:ext uri="{FF2B5EF4-FFF2-40B4-BE49-F238E27FC236}">
                <a16:creationId xmlns:a16="http://schemas.microsoft.com/office/drawing/2014/main" id="{79B77392-B86D-4BA0-A623-088CE6BEC518}"/>
              </a:ext>
            </a:extLst>
          </p:cNvPr>
          <p:cNvSpPr>
            <a:spLocks noGrp="1"/>
          </p:cNvSpPr>
          <p:nvPr>
            <p:ph type="sldNum" sz="quarter" idx="12"/>
          </p:nvPr>
        </p:nvSpPr>
        <p:spPr/>
        <p:txBody>
          <a:bodyPr/>
          <a:lstStyle/>
          <a:p>
            <a:fld id="{B17DEEE4-362D-404F-8D44-B73CEBC0D81E}" type="slidenum">
              <a:rPr lang="en-US" smtClean="0"/>
              <a:t>19</a:t>
            </a:fld>
            <a:endParaRPr lang="en-US" dirty="0"/>
          </a:p>
        </p:txBody>
      </p:sp>
    </p:spTree>
    <p:extLst>
      <p:ext uri="{BB962C8B-B14F-4D97-AF65-F5344CB8AC3E}">
        <p14:creationId xmlns:p14="http://schemas.microsoft.com/office/powerpoint/2010/main" val="1389179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49D9C0-2170-48E3-8724-3DB534CE1774}"/>
              </a:ext>
            </a:extLst>
          </p:cNvPr>
          <p:cNvSpPr/>
          <p:nvPr/>
        </p:nvSpPr>
        <p:spPr>
          <a:xfrm>
            <a:off x="0" y="0"/>
            <a:ext cx="12192000" cy="6858000"/>
          </a:xfrm>
          <a:prstGeom prst="rect">
            <a:avLst/>
          </a:prstGeom>
          <a:solidFill>
            <a:srgbClr val="F3702B"/>
          </a:solidFill>
          <a:ln w="76200">
            <a:solidFill>
              <a:srgbClr val="F370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latin typeface="DengXian" panose="02010600030101010101" pitchFamily="2" charset="-122"/>
              <a:ea typeface="DengXian" panose="02010600030101010101" pitchFamily="2" charset="-122"/>
            </a:endParaRPr>
          </a:p>
        </p:txBody>
      </p:sp>
      <p:sp>
        <p:nvSpPr>
          <p:cNvPr id="2" name="Title 1">
            <a:extLst>
              <a:ext uri="{FF2B5EF4-FFF2-40B4-BE49-F238E27FC236}">
                <a16:creationId xmlns:a16="http://schemas.microsoft.com/office/drawing/2014/main" id="{57502FA7-5049-4250-8667-04028DF146D0}"/>
              </a:ext>
            </a:extLst>
          </p:cNvPr>
          <p:cNvSpPr>
            <a:spLocks noGrp="1"/>
          </p:cNvSpPr>
          <p:nvPr>
            <p:ph type="title"/>
          </p:nvPr>
        </p:nvSpPr>
        <p:spPr/>
        <p:txBody>
          <a:bodyPr>
            <a:normAutofit/>
          </a:bodyPr>
          <a:lstStyle/>
          <a:p>
            <a:r>
              <a:rPr lang="en-US" sz="4800" b="1" u="sng" dirty="0">
                <a:solidFill>
                  <a:schemeClr val="bg1">
                    <a:lumMod val="95000"/>
                  </a:schemeClr>
                </a:solidFill>
                <a:latin typeface="DengXian" panose="02010600030101010101" pitchFamily="2" charset="-122"/>
                <a:ea typeface="DengXian" panose="02010600030101010101" pitchFamily="2" charset="-122"/>
              </a:rPr>
              <a:t>DISCLAIMER</a:t>
            </a:r>
          </a:p>
        </p:txBody>
      </p:sp>
      <p:sp>
        <p:nvSpPr>
          <p:cNvPr id="3" name="Content Placeholder 2">
            <a:extLst>
              <a:ext uri="{FF2B5EF4-FFF2-40B4-BE49-F238E27FC236}">
                <a16:creationId xmlns:a16="http://schemas.microsoft.com/office/drawing/2014/main" id="{260168BA-69EA-4F28-A713-74ABBDF57516}"/>
              </a:ext>
            </a:extLst>
          </p:cNvPr>
          <p:cNvSpPr>
            <a:spLocks noGrp="1"/>
          </p:cNvSpPr>
          <p:nvPr>
            <p:ph idx="1"/>
          </p:nvPr>
        </p:nvSpPr>
        <p:spPr/>
        <p:txBody>
          <a:bodyPr>
            <a:normAutofit fontScale="55000" lnSpcReduction="20000"/>
          </a:bodyPr>
          <a:lstStyle/>
          <a:p>
            <a:r>
              <a:rPr lang="en-US" dirty="0">
                <a:solidFill>
                  <a:schemeClr val="bg1">
                    <a:lumMod val="95000"/>
                  </a:schemeClr>
                </a:solidFill>
                <a:latin typeface="DengXian" panose="02010600030101010101" pitchFamily="2" charset="-122"/>
                <a:ea typeface="DengXian" panose="02010600030101010101" pitchFamily="2" charset="-122"/>
              </a:rPr>
              <a:t>The views and opinions expressed herein are solely those of the author, and do not represent in any way shape or form the opinions of another person or organization.</a:t>
            </a:r>
            <a:endParaRPr lang="en-US" dirty="0">
              <a:solidFill>
                <a:schemeClr val="bg1">
                  <a:lumMod val="95000"/>
                </a:schemeClr>
              </a:solidFill>
              <a:effectLst/>
              <a:latin typeface="DengXian" panose="02010600030101010101" pitchFamily="2" charset="-122"/>
              <a:ea typeface="DengXian" panose="02010600030101010101" pitchFamily="2" charset="-122"/>
            </a:endParaRPr>
          </a:p>
          <a:p>
            <a:r>
              <a:rPr lang="en-US" dirty="0">
                <a:solidFill>
                  <a:schemeClr val="bg1">
                    <a:lumMod val="95000"/>
                  </a:schemeClr>
                </a:solidFill>
                <a:latin typeface="DengXian" panose="02010600030101010101" pitchFamily="2" charset="-122"/>
                <a:ea typeface="DengXian" panose="02010600030101010101" pitchFamily="2" charset="-122"/>
              </a:rPr>
              <a:t>Any material cited in this tutorial has not been verified or </a:t>
            </a:r>
            <a:r>
              <a:rPr lang="en-US" dirty="0" err="1">
                <a:solidFill>
                  <a:schemeClr val="bg1">
                    <a:lumMod val="95000"/>
                  </a:schemeClr>
                </a:solidFill>
                <a:latin typeface="DengXian" panose="02010600030101010101" pitchFamily="2" charset="-122"/>
                <a:ea typeface="DengXian" panose="02010600030101010101" pitchFamily="2" charset="-122"/>
              </a:rPr>
              <a:t>authenticaited</a:t>
            </a:r>
            <a:r>
              <a:rPr lang="en-US" dirty="0">
                <a:solidFill>
                  <a:schemeClr val="bg1">
                    <a:lumMod val="95000"/>
                  </a:schemeClr>
                </a:solidFill>
                <a:latin typeface="DengXian" panose="02010600030101010101" pitchFamily="2" charset="-122"/>
                <a:ea typeface="DengXian" panose="02010600030101010101" pitchFamily="2" charset="-122"/>
              </a:rPr>
              <a:t> for accuracy by the author. </a:t>
            </a:r>
          </a:p>
          <a:p>
            <a:r>
              <a:rPr lang="en-US" dirty="0">
                <a:solidFill>
                  <a:schemeClr val="bg1">
                    <a:lumMod val="95000"/>
                  </a:schemeClr>
                </a:solidFill>
                <a:latin typeface="DengXian" panose="02010600030101010101" pitchFamily="2" charset="-122"/>
                <a:ea typeface="DengXian" panose="02010600030101010101" pitchFamily="2" charset="-122"/>
              </a:rPr>
              <a:t>Any forward-looking statements concerning any coin or token are merely speculative and no guarantee of future earnings or profits.</a:t>
            </a:r>
            <a:endParaRPr lang="en-US" dirty="0">
              <a:solidFill>
                <a:schemeClr val="bg1">
                  <a:lumMod val="95000"/>
                </a:schemeClr>
              </a:solidFill>
              <a:effectLst/>
              <a:latin typeface="DengXian" panose="02010600030101010101" pitchFamily="2" charset="-122"/>
              <a:ea typeface="DengXian" panose="02010600030101010101" pitchFamily="2" charset="-122"/>
            </a:endParaRPr>
          </a:p>
          <a:p>
            <a:r>
              <a:rPr lang="en-US" dirty="0">
                <a:solidFill>
                  <a:schemeClr val="bg1">
                    <a:lumMod val="95000"/>
                  </a:schemeClr>
                </a:solidFill>
                <a:latin typeface="DengXian" panose="02010600030101010101" pitchFamily="2" charset="-122"/>
                <a:ea typeface="DengXian" panose="02010600030101010101" pitchFamily="2" charset="-122"/>
              </a:rPr>
              <a:t>By using this tutorial, you explicitly agree that the author(s) is/are not responsible for any and all losses (whether financial or not) including inconceivable (i.e., Act of God) losses that arises from your use of this tutorial.</a:t>
            </a:r>
          </a:p>
          <a:p>
            <a:r>
              <a:rPr lang="en-US" dirty="0">
                <a:solidFill>
                  <a:schemeClr val="bg1">
                    <a:lumMod val="95000"/>
                  </a:schemeClr>
                </a:solidFill>
                <a:latin typeface="DengXian" panose="02010600030101010101" pitchFamily="2" charset="-122"/>
                <a:ea typeface="DengXian" panose="02010600030101010101" pitchFamily="2" charset="-122"/>
              </a:rPr>
              <a:t>Any products, organizations, projects or companies (“Organization”) mentioned or referenced in this tutorial are not endorsed by the author(s), nor does any Organization endorse the author(s)’s creation or promotion of this tutorial.</a:t>
            </a:r>
          </a:p>
          <a:p>
            <a:r>
              <a:rPr lang="en-US" dirty="0">
                <a:solidFill>
                  <a:schemeClr val="bg1">
                    <a:lumMod val="95000"/>
                  </a:schemeClr>
                </a:solidFill>
                <a:latin typeface="DengXian" panose="02010600030101010101" pitchFamily="2" charset="-122"/>
                <a:ea typeface="DengXian" panose="02010600030101010101" pitchFamily="2" charset="-122"/>
              </a:rPr>
              <a:t>The author(s) is/are not responsible for the safety of external sites linked, or referenced, in this tutorial. </a:t>
            </a:r>
          </a:p>
          <a:p>
            <a:r>
              <a:rPr lang="en-US" dirty="0">
                <a:solidFill>
                  <a:schemeClr val="bg1">
                    <a:lumMod val="95000"/>
                  </a:schemeClr>
                </a:solidFill>
                <a:latin typeface="DengXian" panose="02010600030101010101" pitchFamily="2" charset="-122"/>
                <a:ea typeface="DengXian" panose="02010600030101010101" pitchFamily="2" charset="-122"/>
              </a:rPr>
              <a:t>Any use of intellectual property owned by a party who is not the author(s) is/are merely included in this tutorial for normative use.</a:t>
            </a:r>
          </a:p>
          <a:p>
            <a:r>
              <a:rPr lang="en-US" dirty="0">
                <a:solidFill>
                  <a:schemeClr val="bg1">
                    <a:lumMod val="95000"/>
                  </a:schemeClr>
                </a:solidFill>
                <a:latin typeface="DengXian" panose="02010600030101010101" pitchFamily="2" charset="-122"/>
                <a:ea typeface="DengXian" panose="02010600030101010101" pitchFamily="2" charset="-122"/>
              </a:rPr>
              <a:t>Any opinion expressed herein is purely and solely the author’s and does not represent the opinion of Ledgerback or any of its other writers. </a:t>
            </a:r>
          </a:p>
          <a:p>
            <a:r>
              <a:rPr lang="en-US" dirty="0">
                <a:solidFill>
                  <a:schemeClr val="bg1">
                    <a:lumMod val="95000"/>
                  </a:schemeClr>
                </a:solidFill>
                <a:latin typeface="DengXian" panose="02010600030101010101" pitchFamily="2" charset="-122"/>
                <a:ea typeface="DengXian" panose="02010600030101010101" pitchFamily="2" charset="-122"/>
              </a:rPr>
              <a:t>Please carry out your own research before investing in any of the cryptocurrencies or blockchain </a:t>
            </a:r>
            <a:r>
              <a:rPr lang="en-US" dirty="0" err="1">
                <a:solidFill>
                  <a:schemeClr val="bg1">
                    <a:lumMod val="95000"/>
                  </a:schemeClr>
                </a:solidFill>
                <a:latin typeface="DengXian" panose="02010600030101010101" pitchFamily="2" charset="-122"/>
                <a:ea typeface="DengXian" panose="02010600030101010101" pitchFamily="2" charset="-122"/>
              </a:rPr>
              <a:t>proejcts</a:t>
            </a:r>
            <a:r>
              <a:rPr lang="en-US" dirty="0">
                <a:solidFill>
                  <a:schemeClr val="bg1">
                    <a:lumMod val="95000"/>
                  </a:schemeClr>
                </a:solidFill>
                <a:latin typeface="DengXian" panose="02010600030101010101" pitchFamily="2" charset="-122"/>
                <a:ea typeface="DengXian" panose="02010600030101010101" pitchFamily="2" charset="-122"/>
              </a:rPr>
              <a:t> mentioned herein.</a:t>
            </a:r>
          </a:p>
          <a:p>
            <a:endParaRPr lang="en-US" dirty="0">
              <a:solidFill>
                <a:schemeClr val="bg1">
                  <a:lumMod val="95000"/>
                </a:schemeClr>
              </a:solidFill>
              <a:latin typeface="DengXian" panose="02010600030101010101" pitchFamily="2" charset="-122"/>
              <a:ea typeface="DengXian" panose="02010600030101010101" pitchFamily="2" charset="-122"/>
            </a:endParaRPr>
          </a:p>
          <a:p>
            <a:endParaRPr lang="en-US" dirty="0">
              <a:solidFill>
                <a:schemeClr val="bg1">
                  <a:lumMod val="95000"/>
                </a:schemeClr>
              </a:solidFill>
              <a:latin typeface="DengXian" panose="02010600030101010101" pitchFamily="2" charset="-122"/>
              <a:ea typeface="DengXian" panose="02010600030101010101" pitchFamily="2" charset="-122"/>
            </a:endParaRPr>
          </a:p>
        </p:txBody>
      </p:sp>
      <p:sp>
        <p:nvSpPr>
          <p:cNvPr id="5" name="Slide Number Placeholder 4">
            <a:extLst>
              <a:ext uri="{FF2B5EF4-FFF2-40B4-BE49-F238E27FC236}">
                <a16:creationId xmlns:a16="http://schemas.microsoft.com/office/drawing/2014/main" id="{282B7448-ECDC-496B-AA21-64553CF886E3}"/>
              </a:ext>
            </a:extLst>
          </p:cNvPr>
          <p:cNvSpPr>
            <a:spLocks noGrp="1"/>
          </p:cNvSpPr>
          <p:nvPr>
            <p:ph type="sldNum" sz="quarter" idx="12"/>
          </p:nvPr>
        </p:nvSpPr>
        <p:spPr/>
        <p:txBody>
          <a:bodyPr/>
          <a:lstStyle/>
          <a:p>
            <a:fld id="{B17DEEE4-362D-404F-8D44-B73CEBC0D81E}" type="slidenum">
              <a:rPr lang="en-US" smtClean="0"/>
              <a:t>2</a:t>
            </a:fld>
            <a:endParaRPr lang="en-US" dirty="0"/>
          </a:p>
        </p:txBody>
      </p:sp>
    </p:spTree>
    <p:extLst>
      <p:ext uri="{BB962C8B-B14F-4D97-AF65-F5344CB8AC3E}">
        <p14:creationId xmlns:p14="http://schemas.microsoft.com/office/powerpoint/2010/main" val="1185700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0CA9-C97D-412B-9418-4246F5D1516E}"/>
              </a:ext>
            </a:extLst>
          </p:cNvPr>
          <p:cNvSpPr>
            <a:spLocks noGrp="1"/>
          </p:cNvSpPr>
          <p:nvPr>
            <p:ph type="title"/>
          </p:nvPr>
        </p:nvSpPr>
        <p:spPr/>
        <p:txBody>
          <a:bodyPr/>
          <a:lstStyle/>
          <a:p>
            <a:r>
              <a:rPr lang="en-US" dirty="0">
                <a:solidFill>
                  <a:schemeClr val="bg1">
                    <a:lumMod val="95000"/>
                  </a:schemeClr>
                </a:solidFill>
                <a:latin typeface="DengXian" panose="02010600030101010101" pitchFamily="2" charset="-122"/>
                <a:ea typeface="DengXian" panose="02010600030101010101" pitchFamily="2" charset="-122"/>
              </a:rPr>
              <a:t>Start Off: Part 0.0— Now and Later</a:t>
            </a:r>
          </a:p>
        </p:txBody>
      </p:sp>
      <p:sp>
        <p:nvSpPr>
          <p:cNvPr id="3" name="Content Placeholder 2">
            <a:extLst>
              <a:ext uri="{FF2B5EF4-FFF2-40B4-BE49-F238E27FC236}">
                <a16:creationId xmlns:a16="http://schemas.microsoft.com/office/drawing/2014/main" id="{8AA15C2F-FAC9-4DE0-B555-1A8E984E7CE9}"/>
              </a:ext>
            </a:extLst>
          </p:cNvPr>
          <p:cNvSpPr>
            <a:spLocks noGrp="1"/>
          </p:cNvSpPr>
          <p:nvPr>
            <p:ph idx="1"/>
          </p:nvPr>
        </p:nvSpPr>
        <p:spPr/>
        <p:txBody>
          <a:bodyPr>
            <a:normAutofit/>
          </a:bodyPr>
          <a:lstStyle/>
          <a:p>
            <a:r>
              <a:rPr lang="en-US" dirty="0">
                <a:solidFill>
                  <a:schemeClr val="bg1">
                    <a:lumMod val="95000"/>
                  </a:schemeClr>
                </a:solidFill>
                <a:latin typeface="DengXian" panose="02010600030101010101" pitchFamily="2" charset="-122"/>
                <a:ea typeface="DengXian" panose="02010600030101010101" pitchFamily="2" charset="-122"/>
              </a:rPr>
              <a:t>This section provides a succinct and direct guide to integrating blockchain and cryptocurrencies into your daily life.</a:t>
            </a:r>
          </a:p>
          <a:p>
            <a:r>
              <a:rPr lang="en-US" dirty="0">
                <a:solidFill>
                  <a:schemeClr val="bg1">
                    <a:lumMod val="95000"/>
                  </a:schemeClr>
                </a:solidFill>
                <a:latin typeface="DengXian" panose="02010600030101010101" pitchFamily="2" charset="-122"/>
                <a:ea typeface="DengXian" panose="02010600030101010101" pitchFamily="2" charset="-122"/>
              </a:rPr>
              <a:t>If you ever have a question regarding how to interact with blockchain and cryptocurrencies, please refer back to this section.</a:t>
            </a:r>
          </a:p>
        </p:txBody>
      </p:sp>
      <p:sp>
        <p:nvSpPr>
          <p:cNvPr id="4" name="Slide Number Placeholder 3">
            <a:extLst>
              <a:ext uri="{FF2B5EF4-FFF2-40B4-BE49-F238E27FC236}">
                <a16:creationId xmlns:a16="http://schemas.microsoft.com/office/drawing/2014/main" id="{9E7C879E-4874-4B3A-AB60-30B8156E38C9}"/>
              </a:ext>
            </a:extLst>
          </p:cNvPr>
          <p:cNvSpPr>
            <a:spLocks noGrp="1"/>
          </p:cNvSpPr>
          <p:nvPr>
            <p:ph type="sldNum" sz="quarter" idx="12"/>
          </p:nvPr>
        </p:nvSpPr>
        <p:spPr/>
        <p:txBody>
          <a:bodyPr/>
          <a:lstStyle/>
          <a:p>
            <a:fld id="{B17DEEE4-362D-404F-8D44-B73CEBC0D81E}" type="slidenum">
              <a:rPr lang="en-US" smtClean="0"/>
              <a:t>20</a:t>
            </a:fld>
            <a:endParaRPr lang="en-US" dirty="0"/>
          </a:p>
        </p:txBody>
      </p:sp>
    </p:spTree>
    <p:extLst>
      <p:ext uri="{BB962C8B-B14F-4D97-AF65-F5344CB8AC3E}">
        <p14:creationId xmlns:p14="http://schemas.microsoft.com/office/powerpoint/2010/main" val="1707721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0CA9-C97D-412B-9418-4246F5D1516E}"/>
              </a:ext>
            </a:extLst>
          </p:cNvPr>
          <p:cNvSpPr>
            <a:spLocks noGrp="1"/>
          </p:cNvSpPr>
          <p:nvPr>
            <p:ph type="title"/>
          </p:nvPr>
        </p:nvSpPr>
        <p:spPr/>
        <p:txBody>
          <a:bodyPr/>
          <a:lstStyle/>
          <a:p>
            <a:r>
              <a:rPr lang="en-US" dirty="0">
                <a:solidFill>
                  <a:schemeClr val="bg1">
                    <a:lumMod val="95000"/>
                  </a:schemeClr>
                </a:solidFill>
              </a:rPr>
              <a:t>Start Off: Part 1.0— Wallets</a:t>
            </a:r>
          </a:p>
        </p:txBody>
      </p:sp>
      <p:sp>
        <p:nvSpPr>
          <p:cNvPr id="3" name="Content Placeholder 2">
            <a:extLst>
              <a:ext uri="{FF2B5EF4-FFF2-40B4-BE49-F238E27FC236}">
                <a16:creationId xmlns:a16="http://schemas.microsoft.com/office/drawing/2014/main" id="{8AA15C2F-FAC9-4DE0-B555-1A8E984E7CE9}"/>
              </a:ext>
            </a:extLst>
          </p:cNvPr>
          <p:cNvSpPr>
            <a:spLocks noGrp="1"/>
          </p:cNvSpPr>
          <p:nvPr>
            <p:ph idx="1"/>
          </p:nvPr>
        </p:nvSpPr>
        <p:spPr/>
        <p:txBody>
          <a:bodyPr>
            <a:normAutofit fontScale="62500" lnSpcReduction="20000"/>
          </a:bodyPr>
          <a:lstStyle/>
          <a:p>
            <a:r>
              <a:rPr lang="en-US" dirty="0">
                <a:solidFill>
                  <a:schemeClr val="bg1">
                    <a:lumMod val="95000"/>
                  </a:schemeClr>
                </a:solidFill>
              </a:rPr>
              <a:t>A wallet is where your cryptocurrency is stored, and where you will make transactions from. </a:t>
            </a:r>
          </a:p>
          <a:p>
            <a:r>
              <a:rPr lang="en-US" dirty="0">
                <a:solidFill>
                  <a:schemeClr val="bg1">
                    <a:lumMod val="95000"/>
                  </a:schemeClr>
                </a:solidFill>
              </a:rPr>
              <a:t>A “Private Wallet” is a wallet where the owner has control of or access to the private key, which is the only indicator that an individual has the authority to control cryptocurrency contained in a wallet. </a:t>
            </a:r>
          </a:p>
          <a:p>
            <a:r>
              <a:rPr lang="en-US" dirty="0">
                <a:solidFill>
                  <a:schemeClr val="bg1">
                    <a:lumMod val="95000"/>
                  </a:schemeClr>
                </a:solidFill>
              </a:rPr>
              <a:t>Each wallet is specifically made for holding a specific cryptocurrency</a:t>
            </a:r>
          </a:p>
          <a:p>
            <a:pPr lvl="1"/>
            <a:r>
              <a:rPr lang="en-US" dirty="0">
                <a:solidFill>
                  <a:schemeClr val="bg1">
                    <a:lumMod val="95000"/>
                  </a:schemeClr>
                </a:solidFill>
              </a:rPr>
              <a:t>E.g., A bitcoin wallet will only hold Bitcoin while an Ethereum wallet will only hold Ethereum and Ethereum Tokens. </a:t>
            </a:r>
          </a:p>
          <a:p>
            <a:r>
              <a:rPr lang="en-US" dirty="0">
                <a:solidFill>
                  <a:schemeClr val="bg1">
                    <a:lumMod val="95000"/>
                  </a:schemeClr>
                </a:solidFill>
              </a:rPr>
              <a:t>In starting out, you will want to obtain a Private Wallet for all major cryptocurrencies or a multi-asset Private Wallet that stores multiple cryptocurrencies</a:t>
            </a:r>
          </a:p>
          <a:p>
            <a:r>
              <a:rPr lang="en-US" dirty="0">
                <a:solidFill>
                  <a:schemeClr val="bg1">
                    <a:lumMod val="95000"/>
                  </a:schemeClr>
                </a:solidFill>
              </a:rPr>
              <a:t>Recommended Wallets: </a:t>
            </a:r>
          </a:p>
          <a:p>
            <a:pPr lvl="1"/>
            <a:r>
              <a:rPr lang="en-US" dirty="0">
                <a:solidFill>
                  <a:schemeClr val="bg1">
                    <a:lumMod val="95000"/>
                  </a:schemeClr>
                </a:solidFill>
              </a:rPr>
              <a:t>Ledger</a:t>
            </a:r>
          </a:p>
          <a:p>
            <a:pPr lvl="1"/>
            <a:r>
              <a:rPr lang="en-US" dirty="0">
                <a:solidFill>
                  <a:schemeClr val="bg1">
                    <a:lumMod val="95000"/>
                  </a:schemeClr>
                </a:solidFill>
              </a:rPr>
              <a:t>Trezor</a:t>
            </a:r>
          </a:p>
          <a:p>
            <a:pPr lvl="1"/>
            <a:r>
              <a:rPr lang="en-US" dirty="0">
                <a:solidFill>
                  <a:schemeClr val="bg1">
                    <a:lumMod val="95000"/>
                  </a:schemeClr>
                </a:solidFill>
              </a:rPr>
              <a:t>Coinomi</a:t>
            </a:r>
          </a:p>
          <a:p>
            <a:pPr lvl="1"/>
            <a:r>
              <a:rPr lang="en-US" dirty="0">
                <a:solidFill>
                  <a:schemeClr val="bg1">
                    <a:lumMod val="95000"/>
                  </a:schemeClr>
                </a:solidFill>
              </a:rPr>
              <a:t>Jaxx</a:t>
            </a:r>
          </a:p>
          <a:p>
            <a:pPr lvl="1"/>
            <a:r>
              <a:rPr lang="en-US" dirty="0">
                <a:solidFill>
                  <a:schemeClr val="bg1">
                    <a:lumMod val="95000"/>
                  </a:schemeClr>
                </a:solidFill>
              </a:rPr>
              <a:t>Bread (BRD)</a:t>
            </a:r>
          </a:p>
          <a:p>
            <a:pPr lvl="1"/>
            <a:r>
              <a:rPr lang="en-US" dirty="0">
                <a:solidFill>
                  <a:schemeClr val="bg1">
                    <a:lumMod val="95000"/>
                  </a:schemeClr>
                </a:solidFill>
              </a:rPr>
              <a:t>Lobstr</a:t>
            </a:r>
          </a:p>
          <a:p>
            <a:pPr lvl="1"/>
            <a:r>
              <a:rPr lang="en-US" dirty="0">
                <a:solidFill>
                  <a:schemeClr val="bg1">
                    <a:lumMod val="95000"/>
                  </a:schemeClr>
                </a:solidFill>
              </a:rPr>
              <a:t>O3Wallet</a:t>
            </a:r>
          </a:p>
          <a:p>
            <a:endParaRPr lang="en-US" b="1" dirty="0">
              <a:solidFill>
                <a:schemeClr val="bg1">
                  <a:lumMod val="95000"/>
                </a:schemeClr>
              </a:solidFill>
            </a:endParaRPr>
          </a:p>
          <a:p>
            <a:endParaRPr lang="en-US" dirty="0">
              <a:solidFill>
                <a:schemeClr val="bg1">
                  <a:lumMod val="95000"/>
                </a:schemeClr>
              </a:solidFill>
            </a:endParaRPr>
          </a:p>
          <a:p>
            <a:endParaRPr lang="en-US" dirty="0">
              <a:solidFill>
                <a:schemeClr val="bg1">
                  <a:lumMod val="95000"/>
                </a:schemeClr>
              </a:solidFill>
            </a:endParaRPr>
          </a:p>
        </p:txBody>
      </p:sp>
      <p:sp>
        <p:nvSpPr>
          <p:cNvPr id="4" name="Slide Number Placeholder 3">
            <a:extLst>
              <a:ext uri="{FF2B5EF4-FFF2-40B4-BE49-F238E27FC236}">
                <a16:creationId xmlns:a16="http://schemas.microsoft.com/office/drawing/2014/main" id="{9E7C879E-4874-4B3A-AB60-30B8156E38C9}"/>
              </a:ext>
            </a:extLst>
          </p:cNvPr>
          <p:cNvSpPr>
            <a:spLocks noGrp="1"/>
          </p:cNvSpPr>
          <p:nvPr>
            <p:ph type="sldNum" sz="quarter" idx="12"/>
          </p:nvPr>
        </p:nvSpPr>
        <p:spPr/>
        <p:txBody>
          <a:bodyPr/>
          <a:lstStyle/>
          <a:p>
            <a:fld id="{B17DEEE4-362D-404F-8D44-B73CEBC0D81E}" type="slidenum">
              <a:rPr lang="en-US" smtClean="0"/>
              <a:t>21</a:t>
            </a:fld>
            <a:endParaRPr lang="en-US" dirty="0"/>
          </a:p>
        </p:txBody>
      </p:sp>
    </p:spTree>
    <p:extLst>
      <p:ext uri="{BB962C8B-B14F-4D97-AF65-F5344CB8AC3E}">
        <p14:creationId xmlns:p14="http://schemas.microsoft.com/office/powerpoint/2010/main" val="1644460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76048-4253-4570-B88E-A7AF32CED690}"/>
              </a:ext>
            </a:extLst>
          </p:cNvPr>
          <p:cNvSpPr>
            <a:spLocks noGrp="1"/>
          </p:cNvSpPr>
          <p:nvPr>
            <p:ph type="title"/>
          </p:nvPr>
        </p:nvSpPr>
        <p:spPr/>
        <p:txBody>
          <a:bodyPr/>
          <a:lstStyle/>
          <a:p>
            <a:r>
              <a:rPr lang="en-US" dirty="0">
                <a:solidFill>
                  <a:schemeClr val="bg1">
                    <a:lumMod val="95000"/>
                  </a:schemeClr>
                </a:solidFill>
              </a:rPr>
              <a:t>Start Off: Part 1.1 – Wallets</a:t>
            </a:r>
          </a:p>
        </p:txBody>
      </p:sp>
      <p:sp>
        <p:nvSpPr>
          <p:cNvPr id="3" name="Content Placeholder 2">
            <a:extLst>
              <a:ext uri="{FF2B5EF4-FFF2-40B4-BE49-F238E27FC236}">
                <a16:creationId xmlns:a16="http://schemas.microsoft.com/office/drawing/2014/main" id="{851535E9-978C-40A5-B93A-1784609145C5}"/>
              </a:ext>
            </a:extLst>
          </p:cNvPr>
          <p:cNvSpPr>
            <a:spLocks noGrp="1"/>
          </p:cNvSpPr>
          <p:nvPr>
            <p:ph idx="1"/>
          </p:nvPr>
        </p:nvSpPr>
        <p:spPr/>
        <p:txBody>
          <a:bodyPr>
            <a:normAutofit fontScale="62500" lnSpcReduction="20000"/>
          </a:bodyPr>
          <a:lstStyle/>
          <a:p>
            <a:r>
              <a:rPr lang="en-US" dirty="0">
                <a:solidFill>
                  <a:schemeClr val="bg1">
                    <a:lumMod val="95000"/>
                  </a:schemeClr>
                </a:solidFill>
              </a:rPr>
              <a:t>You are going to need 2 Private Wallets:</a:t>
            </a:r>
          </a:p>
          <a:p>
            <a:pPr lvl="1"/>
            <a:r>
              <a:rPr lang="en-US" dirty="0">
                <a:solidFill>
                  <a:schemeClr val="bg1">
                    <a:lumMod val="95000"/>
                  </a:schemeClr>
                </a:solidFill>
              </a:rPr>
              <a:t>Hot Wallet</a:t>
            </a:r>
          </a:p>
          <a:p>
            <a:pPr lvl="2"/>
            <a:r>
              <a:rPr lang="en-US" dirty="0">
                <a:solidFill>
                  <a:schemeClr val="bg1">
                    <a:lumMod val="95000"/>
                  </a:schemeClr>
                </a:solidFill>
              </a:rPr>
              <a:t>A “Hot Wallet” is a wallet that is connected to the internet</a:t>
            </a:r>
          </a:p>
          <a:p>
            <a:pPr lvl="1"/>
            <a:r>
              <a:rPr lang="en-US" dirty="0">
                <a:solidFill>
                  <a:schemeClr val="bg1">
                    <a:lumMod val="95000"/>
                  </a:schemeClr>
                </a:solidFill>
              </a:rPr>
              <a:t>Cold Wallet</a:t>
            </a:r>
          </a:p>
          <a:p>
            <a:pPr lvl="2"/>
            <a:r>
              <a:rPr lang="en-US" dirty="0">
                <a:solidFill>
                  <a:schemeClr val="bg1">
                    <a:lumMod val="95000"/>
                  </a:schemeClr>
                </a:solidFill>
              </a:rPr>
              <a:t>A “Cold Wallet” is a wallet that is not connected to the internet</a:t>
            </a:r>
          </a:p>
          <a:p>
            <a:r>
              <a:rPr lang="en-US" dirty="0">
                <a:solidFill>
                  <a:schemeClr val="bg1">
                    <a:lumMod val="95000"/>
                  </a:schemeClr>
                </a:solidFill>
              </a:rPr>
              <a:t>A Hot Wallet is for making immediate transactions (similar to a Checking Account)</a:t>
            </a:r>
          </a:p>
          <a:p>
            <a:r>
              <a:rPr lang="en-US" dirty="0">
                <a:solidFill>
                  <a:schemeClr val="bg1">
                    <a:lumMod val="95000"/>
                  </a:schemeClr>
                </a:solidFill>
              </a:rPr>
              <a:t>A Cold Wallet is for storing funds for a long term (similar to a Savings Account)</a:t>
            </a:r>
          </a:p>
          <a:p>
            <a:r>
              <a:rPr lang="en-US" b="1" dirty="0">
                <a:solidFill>
                  <a:schemeClr val="bg1">
                    <a:lumMod val="95000"/>
                  </a:schemeClr>
                </a:solidFill>
              </a:rPr>
              <a:t>Note: Make sure you have access to your Private Key and do not disclose this to anyone no matter the circumstances. </a:t>
            </a:r>
          </a:p>
          <a:p>
            <a:r>
              <a:rPr lang="en-US" b="1" dirty="0">
                <a:solidFill>
                  <a:schemeClr val="bg1">
                    <a:lumMod val="95000"/>
                  </a:schemeClr>
                </a:solidFill>
              </a:rPr>
              <a:t>Note: In the event you lose your device, as long as you have your Private Key, you can always regain access to your funds.</a:t>
            </a:r>
          </a:p>
          <a:p>
            <a:r>
              <a:rPr lang="en-US" b="1" dirty="0">
                <a:solidFill>
                  <a:schemeClr val="bg1">
                    <a:lumMod val="95000"/>
                  </a:schemeClr>
                </a:solidFill>
              </a:rPr>
              <a:t>Recommendation(s):</a:t>
            </a:r>
          </a:p>
          <a:p>
            <a:pPr lvl="1"/>
            <a:r>
              <a:rPr lang="en-US" b="1" dirty="0">
                <a:solidFill>
                  <a:schemeClr val="bg1">
                    <a:lumMod val="95000"/>
                  </a:schemeClr>
                </a:solidFill>
              </a:rPr>
              <a:t>Purchase a Hardware (“Physical”) Wallet for your Cold Wallet</a:t>
            </a:r>
          </a:p>
          <a:p>
            <a:pPr lvl="2"/>
            <a:r>
              <a:rPr lang="en-US" b="1" dirty="0">
                <a:solidFill>
                  <a:schemeClr val="bg1">
                    <a:lumMod val="95000"/>
                  </a:schemeClr>
                </a:solidFill>
              </a:rPr>
              <a:t>Ledger</a:t>
            </a:r>
          </a:p>
          <a:p>
            <a:pPr lvl="2"/>
            <a:r>
              <a:rPr lang="en-US" b="1" dirty="0">
                <a:solidFill>
                  <a:schemeClr val="bg1">
                    <a:lumMod val="95000"/>
                  </a:schemeClr>
                </a:solidFill>
              </a:rPr>
              <a:t>Trezor</a:t>
            </a:r>
          </a:p>
          <a:p>
            <a:pPr lvl="1"/>
            <a:r>
              <a:rPr lang="en-US" b="1" dirty="0">
                <a:solidFill>
                  <a:schemeClr val="bg1">
                    <a:lumMod val="95000"/>
                  </a:schemeClr>
                </a:solidFill>
              </a:rPr>
              <a:t>Create a Paper Wallet</a:t>
            </a:r>
          </a:p>
          <a:p>
            <a:pPr lvl="2"/>
            <a:r>
              <a:rPr lang="en-US" b="1" dirty="0">
                <a:solidFill>
                  <a:schemeClr val="bg1">
                    <a:lumMod val="95000"/>
                  </a:schemeClr>
                </a:solidFill>
              </a:rPr>
              <a:t>Keep this safe and do not show it to anyone nor forget where you left it</a:t>
            </a:r>
          </a:p>
          <a:p>
            <a:endParaRPr lang="en-US" dirty="0">
              <a:solidFill>
                <a:schemeClr val="bg1">
                  <a:lumMod val="95000"/>
                </a:schemeClr>
              </a:solidFill>
            </a:endParaRPr>
          </a:p>
        </p:txBody>
      </p:sp>
      <p:sp>
        <p:nvSpPr>
          <p:cNvPr id="4" name="Slide Number Placeholder 3">
            <a:extLst>
              <a:ext uri="{FF2B5EF4-FFF2-40B4-BE49-F238E27FC236}">
                <a16:creationId xmlns:a16="http://schemas.microsoft.com/office/drawing/2014/main" id="{9153277D-8BF3-4CC7-AD41-E0D3C3183A68}"/>
              </a:ext>
            </a:extLst>
          </p:cNvPr>
          <p:cNvSpPr>
            <a:spLocks noGrp="1"/>
          </p:cNvSpPr>
          <p:nvPr>
            <p:ph type="sldNum" sz="quarter" idx="12"/>
          </p:nvPr>
        </p:nvSpPr>
        <p:spPr/>
        <p:txBody>
          <a:bodyPr/>
          <a:lstStyle/>
          <a:p>
            <a:fld id="{B17DEEE4-362D-404F-8D44-B73CEBC0D81E}" type="slidenum">
              <a:rPr lang="en-US" smtClean="0"/>
              <a:t>22</a:t>
            </a:fld>
            <a:endParaRPr lang="en-US" dirty="0"/>
          </a:p>
        </p:txBody>
      </p:sp>
    </p:spTree>
    <p:extLst>
      <p:ext uri="{BB962C8B-B14F-4D97-AF65-F5344CB8AC3E}">
        <p14:creationId xmlns:p14="http://schemas.microsoft.com/office/powerpoint/2010/main" val="911293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4E6EF-31D2-4D0C-B0F0-5B18019D1E9E}"/>
              </a:ext>
            </a:extLst>
          </p:cNvPr>
          <p:cNvSpPr>
            <a:spLocks noGrp="1"/>
          </p:cNvSpPr>
          <p:nvPr>
            <p:ph type="title"/>
          </p:nvPr>
        </p:nvSpPr>
        <p:spPr/>
        <p:txBody>
          <a:bodyPr>
            <a:normAutofit/>
          </a:bodyPr>
          <a:lstStyle/>
          <a:p>
            <a:r>
              <a:rPr lang="en-US" dirty="0">
                <a:solidFill>
                  <a:schemeClr val="bg1">
                    <a:lumMod val="95000"/>
                  </a:schemeClr>
                </a:solidFill>
              </a:rPr>
              <a:t>Pertinent Advice: Why you need your own Private Wallet</a:t>
            </a:r>
          </a:p>
        </p:txBody>
      </p:sp>
      <p:sp>
        <p:nvSpPr>
          <p:cNvPr id="3" name="Content Placeholder 2">
            <a:extLst>
              <a:ext uri="{FF2B5EF4-FFF2-40B4-BE49-F238E27FC236}">
                <a16:creationId xmlns:a16="http://schemas.microsoft.com/office/drawing/2014/main" id="{723AEE73-6F04-495F-A6DB-25C2835B8F12}"/>
              </a:ext>
            </a:extLst>
          </p:cNvPr>
          <p:cNvSpPr>
            <a:spLocks noGrp="1"/>
          </p:cNvSpPr>
          <p:nvPr>
            <p:ph idx="1"/>
          </p:nvPr>
        </p:nvSpPr>
        <p:spPr/>
        <p:txBody>
          <a:bodyPr>
            <a:normAutofit fontScale="92500" lnSpcReduction="10000"/>
          </a:bodyPr>
          <a:lstStyle/>
          <a:p>
            <a:r>
              <a:rPr lang="en-US" dirty="0">
                <a:solidFill>
                  <a:schemeClr val="bg1">
                    <a:lumMod val="95000"/>
                  </a:schemeClr>
                </a:solidFill>
              </a:rPr>
              <a:t>You should always have a wallet where you have the private key in case or in the vent that you participate in an ICO or airdrop, so that you can receive and control your tokens. </a:t>
            </a:r>
          </a:p>
          <a:p>
            <a:r>
              <a:rPr lang="en-US" dirty="0">
                <a:solidFill>
                  <a:schemeClr val="bg1">
                    <a:lumMod val="95000"/>
                  </a:schemeClr>
                </a:solidFill>
              </a:rPr>
              <a:t>First, if you do not have control over the private key, you cannot access your ICO or airdrop tokens</a:t>
            </a:r>
          </a:p>
          <a:p>
            <a:r>
              <a:rPr lang="en-US" dirty="0">
                <a:solidFill>
                  <a:schemeClr val="bg1">
                    <a:lumMod val="95000"/>
                  </a:schemeClr>
                </a:solidFill>
              </a:rPr>
              <a:t>Second, most exchanges are unregulated so there is always the possibility of negative regulatory action that will restrict or prohibit your access to your exchange account</a:t>
            </a:r>
          </a:p>
          <a:p>
            <a:r>
              <a:rPr lang="en-US" dirty="0">
                <a:solidFill>
                  <a:schemeClr val="bg1">
                    <a:lumMod val="95000"/>
                  </a:schemeClr>
                </a:solidFill>
              </a:rPr>
              <a:t>Third, you always have to worry about a third party wallet/ exchange getting hacked and having your funds siphoned into an unauthorized hacker’s public address. </a:t>
            </a:r>
          </a:p>
        </p:txBody>
      </p:sp>
      <p:sp>
        <p:nvSpPr>
          <p:cNvPr id="4" name="Slide Number Placeholder 3">
            <a:extLst>
              <a:ext uri="{FF2B5EF4-FFF2-40B4-BE49-F238E27FC236}">
                <a16:creationId xmlns:a16="http://schemas.microsoft.com/office/drawing/2014/main" id="{BA5B2CBD-1329-474F-BF2D-9EC4D9CE9DE7}"/>
              </a:ext>
            </a:extLst>
          </p:cNvPr>
          <p:cNvSpPr>
            <a:spLocks noGrp="1"/>
          </p:cNvSpPr>
          <p:nvPr>
            <p:ph type="sldNum" sz="quarter" idx="12"/>
          </p:nvPr>
        </p:nvSpPr>
        <p:spPr/>
        <p:txBody>
          <a:bodyPr/>
          <a:lstStyle/>
          <a:p>
            <a:fld id="{B17DEEE4-362D-404F-8D44-B73CEBC0D81E}" type="slidenum">
              <a:rPr lang="en-US" smtClean="0"/>
              <a:t>23</a:t>
            </a:fld>
            <a:endParaRPr lang="en-US" dirty="0"/>
          </a:p>
        </p:txBody>
      </p:sp>
    </p:spTree>
    <p:extLst>
      <p:ext uri="{BB962C8B-B14F-4D97-AF65-F5344CB8AC3E}">
        <p14:creationId xmlns:p14="http://schemas.microsoft.com/office/powerpoint/2010/main" val="2865382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7A2FD-371D-42BC-B479-F51855042D95}"/>
              </a:ext>
            </a:extLst>
          </p:cNvPr>
          <p:cNvSpPr>
            <a:spLocks noGrp="1"/>
          </p:cNvSpPr>
          <p:nvPr>
            <p:ph type="title"/>
          </p:nvPr>
        </p:nvSpPr>
        <p:spPr/>
        <p:txBody>
          <a:bodyPr/>
          <a:lstStyle/>
          <a:p>
            <a:r>
              <a:rPr lang="en-US" dirty="0">
                <a:solidFill>
                  <a:schemeClr val="bg1">
                    <a:lumMod val="95000"/>
                  </a:schemeClr>
                </a:solidFill>
              </a:rPr>
              <a:t>Start Off: Part 2 – Throwaway Accounts</a:t>
            </a:r>
          </a:p>
        </p:txBody>
      </p:sp>
      <p:sp>
        <p:nvSpPr>
          <p:cNvPr id="3" name="Content Placeholder 2">
            <a:extLst>
              <a:ext uri="{FF2B5EF4-FFF2-40B4-BE49-F238E27FC236}">
                <a16:creationId xmlns:a16="http://schemas.microsoft.com/office/drawing/2014/main" id="{FD6EACE1-E4FE-471F-ADF8-B5DA1A7F89F1}"/>
              </a:ext>
            </a:extLst>
          </p:cNvPr>
          <p:cNvSpPr>
            <a:spLocks noGrp="1"/>
          </p:cNvSpPr>
          <p:nvPr>
            <p:ph idx="1"/>
          </p:nvPr>
        </p:nvSpPr>
        <p:spPr/>
        <p:txBody>
          <a:bodyPr>
            <a:normAutofit fontScale="85000" lnSpcReduction="20000"/>
          </a:bodyPr>
          <a:lstStyle/>
          <a:p>
            <a:r>
              <a:rPr lang="en-US" dirty="0">
                <a:solidFill>
                  <a:schemeClr val="bg1">
                    <a:lumMod val="95000"/>
                  </a:schemeClr>
                </a:solidFill>
              </a:rPr>
              <a:t>You will need to create 3 Throwaway Accounts</a:t>
            </a:r>
          </a:p>
          <a:p>
            <a:pPr lvl="1"/>
            <a:r>
              <a:rPr lang="en-US" dirty="0">
                <a:solidFill>
                  <a:schemeClr val="bg1">
                    <a:lumMod val="95000"/>
                  </a:schemeClr>
                </a:solidFill>
              </a:rPr>
              <a:t>Throwaway Account means an account created that is not connected to the creator’s personal identifiers or used as a personal account which may or may not contain fake information.</a:t>
            </a:r>
          </a:p>
          <a:p>
            <a:r>
              <a:rPr lang="en-US" dirty="0">
                <a:solidFill>
                  <a:schemeClr val="bg1">
                    <a:lumMod val="95000"/>
                  </a:schemeClr>
                </a:solidFill>
              </a:rPr>
              <a:t>2 Throwaway Emails:</a:t>
            </a:r>
          </a:p>
          <a:p>
            <a:pPr lvl="1"/>
            <a:r>
              <a:rPr lang="en-US" dirty="0">
                <a:solidFill>
                  <a:schemeClr val="bg1">
                    <a:lumMod val="95000"/>
                  </a:schemeClr>
                </a:solidFill>
              </a:rPr>
              <a:t>Email Providers:</a:t>
            </a:r>
          </a:p>
          <a:p>
            <a:pPr lvl="2"/>
            <a:r>
              <a:rPr lang="en-US" dirty="0">
                <a:solidFill>
                  <a:schemeClr val="bg1">
                    <a:lumMod val="95000"/>
                  </a:schemeClr>
                </a:solidFill>
                <a:hlinkClick r:id="rId2">
                  <a:extLst>
                    <a:ext uri="{A12FA001-AC4F-418D-AE19-62706E023703}">
                      <ahyp:hlinkClr xmlns:ahyp="http://schemas.microsoft.com/office/drawing/2018/hyperlinkcolor" val="tx"/>
                    </a:ext>
                  </a:extLst>
                </a:hlinkClick>
              </a:rPr>
              <a:t>Google</a:t>
            </a:r>
            <a:endParaRPr lang="en-US" dirty="0">
              <a:solidFill>
                <a:schemeClr val="bg1">
                  <a:lumMod val="95000"/>
                </a:schemeClr>
              </a:solidFill>
            </a:endParaRPr>
          </a:p>
          <a:p>
            <a:pPr lvl="2"/>
            <a:r>
              <a:rPr lang="en-US" dirty="0">
                <a:solidFill>
                  <a:schemeClr val="bg1">
                    <a:lumMod val="95000"/>
                  </a:schemeClr>
                </a:solidFill>
                <a:hlinkClick r:id="rId3">
                  <a:extLst>
                    <a:ext uri="{A12FA001-AC4F-418D-AE19-62706E023703}">
                      <ahyp:hlinkClr xmlns:ahyp="http://schemas.microsoft.com/office/drawing/2018/hyperlinkcolor" val="tx"/>
                    </a:ext>
                  </a:extLst>
                </a:hlinkClick>
              </a:rPr>
              <a:t>Protonmail</a:t>
            </a:r>
            <a:endParaRPr lang="en-US" dirty="0">
              <a:solidFill>
                <a:schemeClr val="bg1">
                  <a:lumMod val="95000"/>
                </a:schemeClr>
              </a:solidFill>
            </a:endParaRPr>
          </a:p>
          <a:p>
            <a:r>
              <a:rPr lang="en-US" dirty="0">
                <a:solidFill>
                  <a:schemeClr val="bg1">
                    <a:lumMod val="95000"/>
                  </a:schemeClr>
                </a:solidFill>
              </a:rPr>
              <a:t>1 Throwaway Number:</a:t>
            </a:r>
          </a:p>
          <a:p>
            <a:pPr lvl="1"/>
            <a:r>
              <a:rPr lang="en-US" dirty="0">
                <a:solidFill>
                  <a:schemeClr val="bg1">
                    <a:lumMod val="95000"/>
                  </a:schemeClr>
                </a:solidFill>
              </a:rPr>
              <a:t>Using your Google Mail to create a Google Voice Number</a:t>
            </a:r>
          </a:p>
          <a:p>
            <a:pPr lvl="2"/>
            <a:r>
              <a:rPr lang="en-US" dirty="0">
                <a:solidFill>
                  <a:schemeClr val="bg1">
                    <a:lumMod val="95000"/>
                  </a:schemeClr>
                </a:solidFill>
                <a:hlinkClick r:id="rId4">
                  <a:extLst>
                    <a:ext uri="{A12FA001-AC4F-418D-AE19-62706E023703}">
                      <ahyp:hlinkClr xmlns:ahyp="http://schemas.microsoft.com/office/drawing/2018/hyperlinkcolor" val="tx"/>
                    </a:ext>
                  </a:extLst>
                </a:hlinkClick>
              </a:rPr>
              <a:t>Google Voice</a:t>
            </a:r>
            <a:endParaRPr lang="en-US" dirty="0">
              <a:solidFill>
                <a:schemeClr val="bg1">
                  <a:lumMod val="95000"/>
                </a:schemeClr>
              </a:solidFill>
            </a:endParaRPr>
          </a:p>
          <a:p>
            <a:r>
              <a:rPr lang="en-US" dirty="0">
                <a:solidFill>
                  <a:schemeClr val="bg1">
                    <a:lumMod val="95000"/>
                  </a:schemeClr>
                </a:solidFill>
              </a:rPr>
              <a:t>Add 2 Factor Authorization (2FA) to your accounts </a:t>
            </a:r>
          </a:p>
          <a:p>
            <a:pPr lvl="1"/>
            <a:r>
              <a:rPr lang="en-US" dirty="0">
                <a:solidFill>
                  <a:schemeClr val="bg1">
                    <a:lumMod val="95000"/>
                  </a:schemeClr>
                </a:solidFill>
              </a:rPr>
              <a:t>2FA Apps:</a:t>
            </a:r>
          </a:p>
          <a:p>
            <a:pPr lvl="2"/>
            <a:r>
              <a:rPr lang="en-US" dirty="0">
                <a:solidFill>
                  <a:schemeClr val="bg1">
                    <a:lumMod val="95000"/>
                  </a:schemeClr>
                </a:solidFill>
                <a:hlinkClick r:id="rId5">
                  <a:extLst>
                    <a:ext uri="{A12FA001-AC4F-418D-AE19-62706E023703}">
                      <ahyp:hlinkClr xmlns:ahyp="http://schemas.microsoft.com/office/drawing/2018/hyperlinkcolor" val="tx"/>
                    </a:ext>
                  </a:extLst>
                </a:hlinkClick>
              </a:rPr>
              <a:t>Google Authenticator</a:t>
            </a:r>
            <a:endParaRPr lang="en-US" dirty="0">
              <a:solidFill>
                <a:schemeClr val="bg1">
                  <a:lumMod val="95000"/>
                </a:schemeClr>
              </a:solidFill>
            </a:endParaRPr>
          </a:p>
          <a:p>
            <a:pPr lvl="2"/>
            <a:r>
              <a:rPr lang="en-US" dirty="0">
                <a:solidFill>
                  <a:schemeClr val="bg1">
                    <a:lumMod val="95000"/>
                  </a:schemeClr>
                </a:solidFill>
                <a:hlinkClick r:id="rId6">
                  <a:extLst>
                    <a:ext uri="{A12FA001-AC4F-418D-AE19-62706E023703}">
                      <ahyp:hlinkClr xmlns:ahyp="http://schemas.microsoft.com/office/drawing/2018/hyperlinkcolor" val="tx"/>
                    </a:ext>
                  </a:extLst>
                </a:hlinkClick>
              </a:rPr>
              <a:t>Authy</a:t>
            </a:r>
            <a:endParaRPr lang="en-US" dirty="0">
              <a:solidFill>
                <a:schemeClr val="bg1">
                  <a:lumMod val="95000"/>
                </a:schemeClr>
              </a:solidFill>
            </a:endParaRPr>
          </a:p>
          <a:p>
            <a:endParaRPr lang="en-US" dirty="0">
              <a:solidFill>
                <a:schemeClr val="bg1">
                  <a:lumMod val="95000"/>
                </a:schemeClr>
              </a:solidFill>
            </a:endParaRPr>
          </a:p>
        </p:txBody>
      </p:sp>
      <p:sp>
        <p:nvSpPr>
          <p:cNvPr id="4" name="Slide Number Placeholder 3">
            <a:extLst>
              <a:ext uri="{FF2B5EF4-FFF2-40B4-BE49-F238E27FC236}">
                <a16:creationId xmlns:a16="http://schemas.microsoft.com/office/drawing/2014/main" id="{83B88A13-EA0E-4862-8AA9-778CB756DB32}"/>
              </a:ext>
            </a:extLst>
          </p:cNvPr>
          <p:cNvSpPr>
            <a:spLocks noGrp="1"/>
          </p:cNvSpPr>
          <p:nvPr>
            <p:ph type="sldNum" sz="quarter" idx="12"/>
          </p:nvPr>
        </p:nvSpPr>
        <p:spPr/>
        <p:txBody>
          <a:bodyPr/>
          <a:lstStyle/>
          <a:p>
            <a:fld id="{B17DEEE4-362D-404F-8D44-B73CEBC0D81E}" type="slidenum">
              <a:rPr lang="en-US" smtClean="0"/>
              <a:t>24</a:t>
            </a:fld>
            <a:endParaRPr lang="en-US" dirty="0"/>
          </a:p>
        </p:txBody>
      </p:sp>
    </p:spTree>
    <p:extLst>
      <p:ext uri="{BB962C8B-B14F-4D97-AF65-F5344CB8AC3E}">
        <p14:creationId xmlns:p14="http://schemas.microsoft.com/office/powerpoint/2010/main" val="542431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DC684-B6C2-4D27-803F-2A28D8CCF4A6}"/>
              </a:ext>
            </a:extLst>
          </p:cNvPr>
          <p:cNvSpPr>
            <a:spLocks noGrp="1"/>
          </p:cNvSpPr>
          <p:nvPr>
            <p:ph type="title"/>
          </p:nvPr>
        </p:nvSpPr>
        <p:spPr/>
        <p:txBody>
          <a:bodyPr>
            <a:normAutofit/>
          </a:bodyPr>
          <a:lstStyle/>
          <a:p>
            <a:r>
              <a:rPr lang="en-US" dirty="0">
                <a:solidFill>
                  <a:schemeClr val="bg1">
                    <a:lumMod val="95000"/>
                  </a:schemeClr>
                </a:solidFill>
              </a:rPr>
              <a:t>Pertinent Advice: Hackers stealing personal information from an exchange</a:t>
            </a:r>
          </a:p>
        </p:txBody>
      </p:sp>
      <p:sp>
        <p:nvSpPr>
          <p:cNvPr id="3" name="Content Placeholder 2">
            <a:extLst>
              <a:ext uri="{FF2B5EF4-FFF2-40B4-BE49-F238E27FC236}">
                <a16:creationId xmlns:a16="http://schemas.microsoft.com/office/drawing/2014/main" id="{DE80E314-508C-46D6-8884-029C1DFBCD72}"/>
              </a:ext>
            </a:extLst>
          </p:cNvPr>
          <p:cNvSpPr>
            <a:spLocks noGrp="1"/>
          </p:cNvSpPr>
          <p:nvPr>
            <p:ph idx="1"/>
          </p:nvPr>
        </p:nvSpPr>
        <p:spPr/>
        <p:txBody>
          <a:bodyPr>
            <a:normAutofit/>
          </a:bodyPr>
          <a:lstStyle/>
          <a:p>
            <a:r>
              <a:rPr lang="en-US" dirty="0">
                <a:solidFill>
                  <a:schemeClr val="bg1">
                    <a:lumMod val="95000"/>
                  </a:schemeClr>
                </a:solidFill>
              </a:rPr>
              <a:t>In Summer 2017, Bithumb, a Korean cryptocurrency exchange, was hacked by hackers who made off with hundreds of missions of South Korean Won.</a:t>
            </a:r>
          </a:p>
          <a:p>
            <a:r>
              <a:rPr lang="en-US" dirty="0">
                <a:solidFill>
                  <a:schemeClr val="bg1">
                    <a:lumMod val="95000"/>
                  </a:schemeClr>
                </a:solidFill>
              </a:rPr>
              <a:t>This hack was a phishing attack through the personal computer of an exchange employee.</a:t>
            </a:r>
          </a:p>
          <a:p>
            <a:r>
              <a:rPr lang="en-US" dirty="0">
                <a:solidFill>
                  <a:schemeClr val="bg1">
                    <a:lumMod val="95000"/>
                  </a:schemeClr>
                </a:solidFill>
              </a:rPr>
              <a:t>Other than the funds lost, the hackers also stole 30,000 client’s personal information, such as names, email address, and phone numbers.</a:t>
            </a:r>
          </a:p>
          <a:p>
            <a:r>
              <a:rPr lang="en-US" i="1" dirty="0">
                <a:solidFill>
                  <a:schemeClr val="bg1">
                    <a:lumMod val="95000"/>
                  </a:schemeClr>
                </a:solidFill>
              </a:rPr>
              <a:t>This is why you use throwaway accounts, to prevent hackers who hack your exchange account from obtaining personal information</a:t>
            </a:r>
            <a:r>
              <a:rPr lang="en-US" dirty="0">
                <a:solidFill>
                  <a:schemeClr val="bg1">
                    <a:lumMod val="95000"/>
                  </a:schemeClr>
                </a:solidFill>
              </a:rPr>
              <a:t>.</a:t>
            </a:r>
          </a:p>
          <a:p>
            <a:pPr marL="457200" lvl="1" indent="0">
              <a:buNone/>
            </a:pPr>
            <a:endParaRPr lang="en-US" i="1" dirty="0">
              <a:solidFill>
                <a:schemeClr val="bg1">
                  <a:lumMod val="95000"/>
                </a:schemeClr>
              </a:solidFill>
            </a:endParaRPr>
          </a:p>
        </p:txBody>
      </p:sp>
      <p:sp>
        <p:nvSpPr>
          <p:cNvPr id="4" name="Slide Number Placeholder 3">
            <a:extLst>
              <a:ext uri="{FF2B5EF4-FFF2-40B4-BE49-F238E27FC236}">
                <a16:creationId xmlns:a16="http://schemas.microsoft.com/office/drawing/2014/main" id="{1455A2F6-76C6-4A72-8815-27EAEE48752A}"/>
              </a:ext>
            </a:extLst>
          </p:cNvPr>
          <p:cNvSpPr>
            <a:spLocks noGrp="1"/>
          </p:cNvSpPr>
          <p:nvPr>
            <p:ph type="sldNum" sz="quarter" idx="12"/>
          </p:nvPr>
        </p:nvSpPr>
        <p:spPr/>
        <p:txBody>
          <a:bodyPr/>
          <a:lstStyle/>
          <a:p>
            <a:fld id="{B17DEEE4-362D-404F-8D44-B73CEBC0D81E}" type="slidenum">
              <a:rPr lang="en-US" smtClean="0"/>
              <a:t>25</a:t>
            </a:fld>
            <a:endParaRPr lang="en-US" dirty="0"/>
          </a:p>
        </p:txBody>
      </p:sp>
    </p:spTree>
    <p:extLst>
      <p:ext uri="{BB962C8B-B14F-4D97-AF65-F5344CB8AC3E}">
        <p14:creationId xmlns:p14="http://schemas.microsoft.com/office/powerpoint/2010/main" val="3065019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607B-AF04-4F53-83AE-8159EA2F8DDF}"/>
              </a:ext>
            </a:extLst>
          </p:cNvPr>
          <p:cNvSpPr>
            <a:spLocks noGrp="1"/>
          </p:cNvSpPr>
          <p:nvPr>
            <p:ph type="title"/>
          </p:nvPr>
        </p:nvSpPr>
        <p:spPr/>
        <p:txBody>
          <a:bodyPr/>
          <a:lstStyle/>
          <a:p>
            <a:r>
              <a:rPr lang="en-US" dirty="0">
                <a:solidFill>
                  <a:schemeClr val="bg1">
                    <a:lumMod val="95000"/>
                  </a:schemeClr>
                </a:solidFill>
              </a:rPr>
              <a:t>Start Off: Part 3.0— Trading Accounts</a:t>
            </a:r>
          </a:p>
        </p:txBody>
      </p:sp>
      <p:sp>
        <p:nvSpPr>
          <p:cNvPr id="3" name="Content Placeholder 2">
            <a:extLst>
              <a:ext uri="{FF2B5EF4-FFF2-40B4-BE49-F238E27FC236}">
                <a16:creationId xmlns:a16="http://schemas.microsoft.com/office/drawing/2014/main" id="{90F2EB80-53FD-4C5A-85CF-3DC33BE91E12}"/>
              </a:ext>
            </a:extLst>
          </p:cNvPr>
          <p:cNvSpPr>
            <a:spLocks noGrp="1"/>
          </p:cNvSpPr>
          <p:nvPr>
            <p:ph idx="1"/>
          </p:nvPr>
        </p:nvSpPr>
        <p:spPr/>
        <p:txBody>
          <a:bodyPr>
            <a:normAutofit fontScale="62500" lnSpcReduction="20000"/>
          </a:bodyPr>
          <a:lstStyle/>
          <a:p>
            <a:r>
              <a:rPr lang="en-US" dirty="0">
                <a:solidFill>
                  <a:schemeClr val="bg1">
                    <a:lumMod val="95000"/>
                  </a:schemeClr>
                </a:solidFill>
              </a:rPr>
              <a:t>Once you have acquired your 2 Private Wallets &amp; created your throwaway accounts, you can set up your trading accounts with an exchange</a:t>
            </a:r>
          </a:p>
          <a:p>
            <a:r>
              <a:rPr lang="en-US" dirty="0">
                <a:solidFill>
                  <a:schemeClr val="bg1">
                    <a:lumMod val="95000"/>
                  </a:schemeClr>
                </a:solidFill>
              </a:rPr>
              <a:t>Possible exchanges:</a:t>
            </a:r>
          </a:p>
          <a:p>
            <a:pPr lvl="1"/>
            <a:r>
              <a:rPr lang="en-US" dirty="0">
                <a:solidFill>
                  <a:schemeClr val="bg1">
                    <a:lumMod val="95000"/>
                  </a:schemeClr>
                </a:solidFill>
                <a:hlinkClick r:id="rId2">
                  <a:extLst>
                    <a:ext uri="{A12FA001-AC4F-418D-AE19-62706E023703}">
                      <ahyp:hlinkClr xmlns:ahyp="http://schemas.microsoft.com/office/drawing/2018/hyperlinkcolor" val="tx"/>
                    </a:ext>
                  </a:extLst>
                </a:hlinkClick>
              </a:rPr>
              <a:t>Binance</a:t>
            </a:r>
            <a:endParaRPr lang="en-US" dirty="0">
              <a:solidFill>
                <a:schemeClr val="bg1">
                  <a:lumMod val="95000"/>
                </a:schemeClr>
              </a:solidFill>
            </a:endParaRPr>
          </a:p>
          <a:p>
            <a:pPr lvl="1"/>
            <a:r>
              <a:rPr lang="en-US" dirty="0">
                <a:solidFill>
                  <a:schemeClr val="bg1">
                    <a:lumMod val="95000"/>
                  </a:schemeClr>
                </a:solidFill>
                <a:hlinkClick r:id="rId3">
                  <a:extLst>
                    <a:ext uri="{A12FA001-AC4F-418D-AE19-62706E023703}">
                      <ahyp:hlinkClr xmlns:ahyp="http://schemas.microsoft.com/office/drawing/2018/hyperlinkcolor" val="tx"/>
                    </a:ext>
                  </a:extLst>
                </a:hlinkClick>
              </a:rPr>
              <a:t>Kucoin</a:t>
            </a:r>
            <a:endParaRPr lang="en-US" dirty="0">
              <a:solidFill>
                <a:schemeClr val="bg1">
                  <a:lumMod val="95000"/>
                </a:schemeClr>
              </a:solidFill>
            </a:endParaRPr>
          </a:p>
          <a:p>
            <a:pPr lvl="1"/>
            <a:r>
              <a:rPr lang="en-US" dirty="0">
                <a:solidFill>
                  <a:schemeClr val="bg1">
                    <a:lumMod val="95000"/>
                  </a:schemeClr>
                </a:solidFill>
                <a:hlinkClick r:id="rId4">
                  <a:extLst>
                    <a:ext uri="{A12FA001-AC4F-418D-AE19-62706E023703}">
                      <ahyp:hlinkClr xmlns:ahyp="http://schemas.microsoft.com/office/drawing/2018/hyperlinkcolor" val="tx"/>
                    </a:ext>
                  </a:extLst>
                </a:hlinkClick>
              </a:rPr>
              <a:t>Poloniex</a:t>
            </a:r>
            <a:endParaRPr lang="en-US" dirty="0">
              <a:solidFill>
                <a:schemeClr val="bg1">
                  <a:lumMod val="95000"/>
                </a:schemeClr>
              </a:solidFill>
            </a:endParaRPr>
          </a:p>
          <a:p>
            <a:pPr lvl="1"/>
            <a:r>
              <a:rPr lang="en-US" dirty="0">
                <a:solidFill>
                  <a:schemeClr val="bg1">
                    <a:lumMod val="95000"/>
                  </a:schemeClr>
                </a:solidFill>
                <a:hlinkClick r:id="rId5">
                  <a:extLst>
                    <a:ext uri="{A12FA001-AC4F-418D-AE19-62706E023703}">
                      <ahyp:hlinkClr xmlns:ahyp="http://schemas.microsoft.com/office/drawing/2018/hyperlinkcolor" val="tx"/>
                    </a:ext>
                  </a:extLst>
                </a:hlinkClick>
              </a:rPr>
              <a:t>Bittrex</a:t>
            </a:r>
            <a:endParaRPr lang="en-US" dirty="0">
              <a:solidFill>
                <a:schemeClr val="bg1">
                  <a:lumMod val="95000"/>
                </a:schemeClr>
              </a:solidFill>
            </a:endParaRPr>
          </a:p>
          <a:p>
            <a:pPr lvl="1"/>
            <a:r>
              <a:rPr lang="en-US" dirty="0">
                <a:solidFill>
                  <a:schemeClr val="bg1">
                    <a:lumMod val="95000"/>
                  </a:schemeClr>
                </a:solidFill>
                <a:hlinkClick r:id="rId6">
                  <a:extLst>
                    <a:ext uri="{A12FA001-AC4F-418D-AE19-62706E023703}">
                      <ahyp:hlinkClr xmlns:ahyp="http://schemas.microsoft.com/office/drawing/2018/hyperlinkcolor" val="tx"/>
                    </a:ext>
                  </a:extLst>
                </a:hlinkClick>
              </a:rPr>
              <a:t>Huobi</a:t>
            </a:r>
            <a:endParaRPr lang="en-US" dirty="0">
              <a:solidFill>
                <a:schemeClr val="bg1">
                  <a:lumMod val="95000"/>
                </a:schemeClr>
              </a:solidFill>
            </a:endParaRPr>
          </a:p>
          <a:p>
            <a:pPr lvl="1"/>
            <a:r>
              <a:rPr lang="en-US" dirty="0">
                <a:solidFill>
                  <a:schemeClr val="bg1">
                    <a:lumMod val="95000"/>
                  </a:schemeClr>
                </a:solidFill>
                <a:hlinkClick r:id="rId7">
                  <a:extLst>
                    <a:ext uri="{A12FA001-AC4F-418D-AE19-62706E023703}">
                      <ahyp:hlinkClr xmlns:ahyp="http://schemas.microsoft.com/office/drawing/2018/hyperlinkcolor" val="tx"/>
                    </a:ext>
                  </a:extLst>
                </a:hlinkClick>
              </a:rPr>
              <a:t>Bitforex</a:t>
            </a:r>
            <a:endParaRPr lang="en-US" dirty="0">
              <a:solidFill>
                <a:schemeClr val="bg1">
                  <a:lumMod val="95000"/>
                </a:schemeClr>
              </a:solidFill>
            </a:endParaRPr>
          </a:p>
          <a:p>
            <a:pPr lvl="1"/>
            <a:r>
              <a:rPr lang="en-US" dirty="0">
                <a:solidFill>
                  <a:schemeClr val="bg1">
                    <a:lumMod val="95000"/>
                  </a:schemeClr>
                </a:solidFill>
                <a:hlinkClick r:id="rId8">
                  <a:extLst>
                    <a:ext uri="{A12FA001-AC4F-418D-AE19-62706E023703}">
                      <ahyp:hlinkClr xmlns:ahyp="http://schemas.microsoft.com/office/drawing/2018/hyperlinkcolor" val="tx"/>
                    </a:ext>
                  </a:extLst>
                </a:hlinkClick>
              </a:rPr>
              <a:t>Kraken</a:t>
            </a:r>
            <a:endParaRPr lang="en-US" dirty="0">
              <a:solidFill>
                <a:schemeClr val="bg1">
                  <a:lumMod val="95000"/>
                </a:schemeClr>
              </a:solidFill>
            </a:endParaRPr>
          </a:p>
          <a:p>
            <a:r>
              <a:rPr lang="en-US" dirty="0">
                <a:solidFill>
                  <a:schemeClr val="bg1">
                    <a:lumMod val="95000"/>
                  </a:schemeClr>
                </a:solidFill>
              </a:rPr>
              <a:t>Setting up a Trading Account with your Throwaway Account(s)</a:t>
            </a:r>
          </a:p>
          <a:p>
            <a:pPr lvl="1"/>
            <a:r>
              <a:rPr lang="en-US" dirty="0">
                <a:solidFill>
                  <a:schemeClr val="bg1">
                    <a:lumMod val="95000"/>
                  </a:schemeClr>
                </a:solidFill>
              </a:rPr>
              <a:t>First, go to the exchange’s website</a:t>
            </a:r>
          </a:p>
          <a:p>
            <a:pPr lvl="1"/>
            <a:r>
              <a:rPr lang="en-US" dirty="0">
                <a:solidFill>
                  <a:schemeClr val="bg1">
                    <a:lumMod val="95000"/>
                  </a:schemeClr>
                </a:solidFill>
              </a:rPr>
              <a:t>Second, click on the sign up button</a:t>
            </a:r>
          </a:p>
          <a:p>
            <a:pPr lvl="1"/>
            <a:r>
              <a:rPr lang="en-US" dirty="0">
                <a:solidFill>
                  <a:schemeClr val="bg1">
                    <a:lumMod val="95000"/>
                  </a:schemeClr>
                </a:solidFill>
              </a:rPr>
              <a:t>Third, complete the sign up procedure with your Throwaway Account(s)</a:t>
            </a:r>
          </a:p>
          <a:p>
            <a:pPr lvl="1"/>
            <a:r>
              <a:rPr lang="en-US" dirty="0">
                <a:solidFill>
                  <a:schemeClr val="bg1">
                    <a:lumMod val="95000"/>
                  </a:schemeClr>
                </a:solidFill>
              </a:rPr>
              <a:t>Fourth, after you have successfully signed up, add 2 Factor Authorization (2FA) to your account through your Profile</a:t>
            </a:r>
          </a:p>
          <a:p>
            <a:pPr lvl="2"/>
            <a:r>
              <a:rPr lang="en-US" dirty="0">
                <a:solidFill>
                  <a:schemeClr val="bg1">
                    <a:lumMod val="95000"/>
                  </a:schemeClr>
                </a:solidFill>
              </a:rPr>
              <a:t>2FA Apps</a:t>
            </a:r>
          </a:p>
          <a:p>
            <a:pPr lvl="3"/>
            <a:r>
              <a:rPr lang="en-US" dirty="0">
                <a:solidFill>
                  <a:schemeClr val="bg1">
                    <a:lumMod val="95000"/>
                  </a:schemeClr>
                </a:solidFill>
                <a:hlinkClick r:id="rId9">
                  <a:extLst>
                    <a:ext uri="{A12FA001-AC4F-418D-AE19-62706E023703}">
                      <ahyp:hlinkClr xmlns:ahyp="http://schemas.microsoft.com/office/drawing/2018/hyperlinkcolor" val="tx"/>
                    </a:ext>
                  </a:extLst>
                </a:hlinkClick>
              </a:rPr>
              <a:t>Google Authenticator</a:t>
            </a:r>
            <a:endParaRPr lang="en-US" dirty="0">
              <a:solidFill>
                <a:schemeClr val="bg1">
                  <a:lumMod val="95000"/>
                </a:schemeClr>
              </a:solidFill>
            </a:endParaRPr>
          </a:p>
          <a:p>
            <a:pPr lvl="3"/>
            <a:r>
              <a:rPr lang="en-US" dirty="0">
                <a:solidFill>
                  <a:schemeClr val="bg1">
                    <a:lumMod val="95000"/>
                  </a:schemeClr>
                </a:solidFill>
                <a:hlinkClick r:id="rId10">
                  <a:extLst>
                    <a:ext uri="{A12FA001-AC4F-418D-AE19-62706E023703}">
                      <ahyp:hlinkClr xmlns:ahyp="http://schemas.microsoft.com/office/drawing/2018/hyperlinkcolor" val="tx"/>
                    </a:ext>
                  </a:extLst>
                </a:hlinkClick>
              </a:rPr>
              <a:t>Authy</a:t>
            </a:r>
            <a:endParaRPr lang="en-US" dirty="0">
              <a:solidFill>
                <a:schemeClr val="bg1">
                  <a:lumMod val="95000"/>
                </a:schemeClr>
              </a:solidFill>
            </a:endParaRPr>
          </a:p>
        </p:txBody>
      </p:sp>
      <p:sp>
        <p:nvSpPr>
          <p:cNvPr id="4" name="Slide Number Placeholder 3">
            <a:extLst>
              <a:ext uri="{FF2B5EF4-FFF2-40B4-BE49-F238E27FC236}">
                <a16:creationId xmlns:a16="http://schemas.microsoft.com/office/drawing/2014/main" id="{EFA1AC83-DE0D-4F35-825D-1A768D5E275D}"/>
              </a:ext>
            </a:extLst>
          </p:cNvPr>
          <p:cNvSpPr>
            <a:spLocks noGrp="1"/>
          </p:cNvSpPr>
          <p:nvPr>
            <p:ph type="sldNum" sz="quarter" idx="12"/>
          </p:nvPr>
        </p:nvSpPr>
        <p:spPr/>
        <p:txBody>
          <a:bodyPr/>
          <a:lstStyle/>
          <a:p>
            <a:fld id="{B17DEEE4-362D-404F-8D44-B73CEBC0D81E}" type="slidenum">
              <a:rPr lang="en-US" smtClean="0"/>
              <a:t>26</a:t>
            </a:fld>
            <a:endParaRPr lang="en-US" dirty="0"/>
          </a:p>
        </p:txBody>
      </p:sp>
    </p:spTree>
    <p:extLst>
      <p:ext uri="{BB962C8B-B14F-4D97-AF65-F5344CB8AC3E}">
        <p14:creationId xmlns:p14="http://schemas.microsoft.com/office/powerpoint/2010/main" val="1029638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607B-AF04-4F53-83AE-8159EA2F8DDF}"/>
              </a:ext>
            </a:extLst>
          </p:cNvPr>
          <p:cNvSpPr>
            <a:spLocks noGrp="1"/>
          </p:cNvSpPr>
          <p:nvPr>
            <p:ph type="title"/>
          </p:nvPr>
        </p:nvSpPr>
        <p:spPr/>
        <p:txBody>
          <a:bodyPr/>
          <a:lstStyle/>
          <a:p>
            <a:r>
              <a:rPr lang="en-US" dirty="0">
                <a:solidFill>
                  <a:schemeClr val="bg1">
                    <a:lumMod val="95000"/>
                  </a:schemeClr>
                </a:solidFill>
              </a:rPr>
              <a:t>Start Off: Part 3.1— Trading Accounts</a:t>
            </a:r>
          </a:p>
        </p:txBody>
      </p:sp>
      <p:sp>
        <p:nvSpPr>
          <p:cNvPr id="3" name="Content Placeholder 2">
            <a:extLst>
              <a:ext uri="{FF2B5EF4-FFF2-40B4-BE49-F238E27FC236}">
                <a16:creationId xmlns:a16="http://schemas.microsoft.com/office/drawing/2014/main" id="{90F2EB80-53FD-4C5A-85CF-3DC33BE91E12}"/>
              </a:ext>
            </a:extLst>
          </p:cNvPr>
          <p:cNvSpPr>
            <a:spLocks noGrp="1"/>
          </p:cNvSpPr>
          <p:nvPr>
            <p:ph idx="1"/>
          </p:nvPr>
        </p:nvSpPr>
        <p:spPr/>
        <p:txBody>
          <a:bodyPr>
            <a:normAutofit/>
          </a:bodyPr>
          <a:lstStyle/>
          <a:p>
            <a:r>
              <a:rPr lang="en-US" dirty="0">
                <a:solidFill>
                  <a:schemeClr val="bg1">
                    <a:lumMod val="95000"/>
                  </a:schemeClr>
                </a:solidFill>
              </a:rPr>
              <a:t>After completing trades on your Trading Account, promptly send your funds back to either your Cold Wallet or Hot Wallet</a:t>
            </a:r>
          </a:p>
          <a:p>
            <a:pPr lvl="1"/>
            <a:r>
              <a:rPr lang="en-US" dirty="0">
                <a:solidFill>
                  <a:schemeClr val="bg1">
                    <a:lumMod val="95000"/>
                  </a:schemeClr>
                </a:solidFill>
              </a:rPr>
              <a:t>It is generally a bad idea to leave your funds on an exchange because:</a:t>
            </a:r>
          </a:p>
          <a:p>
            <a:pPr lvl="2"/>
            <a:r>
              <a:rPr lang="en-US" dirty="0">
                <a:solidFill>
                  <a:schemeClr val="bg1">
                    <a:lumMod val="95000"/>
                  </a:schemeClr>
                </a:solidFill>
              </a:rPr>
              <a:t>The exchange may prohibit withdrawals in the future</a:t>
            </a:r>
          </a:p>
          <a:p>
            <a:pPr lvl="2"/>
            <a:r>
              <a:rPr lang="en-US" dirty="0">
                <a:solidFill>
                  <a:schemeClr val="bg1">
                    <a:lumMod val="95000"/>
                  </a:schemeClr>
                </a:solidFill>
              </a:rPr>
              <a:t>The exchange may implement KYC procedures</a:t>
            </a:r>
          </a:p>
          <a:p>
            <a:pPr lvl="2"/>
            <a:r>
              <a:rPr lang="en-US" dirty="0">
                <a:solidFill>
                  <a:schemeClr val="bg1">
                    <a:lumMod val="95000"/>
                  </a:schemeClr>
                </a:solidFill>
              </a:rPr>
              <a:t>The exchange may become insolvent </a:t>
            </a:r>
          </a:p>
          <a:p>
            <a:pPr lvl="2"/>
            <a:r>
              <a:rPr lang="en-US" dirty="0">
                <a:solidFill>
                  <a:schemeClr val="bg1">
                    <a:lumMod val="95000"/>
                  </a:schemeClr>
                </a:solidFill>
              </a:rPr>
              <a:t>The exchange may delist a cryptocurrency</a:t>
            </a:r>
          </a:p>
          <a:p>
            <a:pPr lvl="2"/>
            <a:r>
              <a:rPr lang="en-US" dirty="0">
                <a:solidFill>
                  <a:schemeClr val="bg1">
                    <a:lumMod val="95000"/>
                  </a:schemeClr>
                </a:solidFill>
              </a:rPr>
              <a:t>The exchange may no longer allow access from your region</a:t>
            </a:r>
          </a:p>
          <a:p>
            <a:pPr lvl="3"/>
            <a:endParaRPr lang="en-US" dirty="0">
              <a:solidFill>
                <a:schemeClr val="bg1">
                  <a:lumMod val="95000"/>
                </a:schemeClr>
              </a:solidFill>
            </a:endParaRPr>
          </a:p>
        </p:txBody>
      </p:sp>
      <p:sp>
        <p:nvSpPr>
          <p:cNvPr id="4" name="Slide Number Placeholder 3">
            <a:extLst>
              <a:ext uri="{FF2B5EF4-FFF2-40B4-BE49-F238E27FC236}">
                <a16:creationId xmlns:a16="http://schemas.microsoft.com/office/drawing/2014/main" id="{F8B2293C-3594-4519-8A4D-C37BBA07B4A8}"/>
              </a:ext>
            </a:extLst>
          </p:cNvPr>
          <p:cNvSpPr>
            <a:spLocks noGrp="1"/>
          </p:cNvSpPr>
          <p:nvPr>
            <p:ph type="sldNum" sz="quarter" idx="12"/>
          </p:nvPr>
        </p:nvSpPr>
        <p:spPr/>
        <p:txBody>
          <a:bodyPr/>
          <a:lstStyle/>
          <a:p>
            <a:fld id="{B17DEEE4-362D-404F-8D44-B73CEBC0D81E}" type="slidenum">
              <a:rPr lang="en-US" smtClean="0"/>
              <a:t>27</a:t>
            </a:fld>
            <a:endParaRPr lang="en-US" dirty="0"/>
          </a:p>
        </p:txBody>
      </p:sp>
    </p:spTree>
    <p:extLst>
      <p:ext uri="{BB962C8B-B14F-4D97-AF65-F5344CB8AC3E}">
        <p14:creationId xmlns:p14="http://schemas.microsoft.com/office/powerpoint/2010/main" val="4247967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1305A-B267-48BB-8D47-1FE2D39A9597}"/>
              </a:ext>
            </a:extLst>
          </p:cNvPr>
          <p:cNvSpPr>
            <a:spLocks noGrp="1"/>
          </p:cNvSpPr>
          <p:nvPr>
            <p:ph type="title"/>
          </p:nvPr>
        </p:nvSpPr>
        <p:spPr/>
        <p:txBody>
          <a:bodyPr>
            <a:normAutofit/>
          </a:bodyPr>
          <a:lstStyle/>
          <a:p>
            <a:r>
              <a:rPr lang="en-US" dirty="0">
                <a:solidFill>
                  <a:schemeClr val="bg1">
                    <a:lumMod val="95000"/>
                  </a:schemeClr>
                </a:solidFill>
              </a:rPr>
              <a:t>Pertinent Advice: Part 4 – BitGrail Hack, i.e., do not leave your funds on an exchange</a:t>
            </a:r>
          </a:p>
        </p:txBody>
      </p:sp>
      <p:sp>
        <p:nvSpPr>
          <p:cNvPr id="3" name="Content Placeholder 2">
            <a:extLst>
              <a:ext uri="{FF2B5EF4-FFF2-40B4-BE49-F238E27FC236}">
                <a16:creationId xmlns:a16="http://schemas.microsoft.com/office/drawing/2014/main" id="{909F5EA9-0463-4339-B8FA-F2EFDBD6E9D3}"/>
              </a:ext>
            </a:extLst>
          </p:cNvPr>
          <p:cNvSpPr>
            <a:spLocks noGrp="1"/>
          </p:cNvSpPr>
          <p:nvPr>
            <p:ph idx="1"/>
          </p:nvPr>
        </p:nvSpPr>
        <p:spPr/>
        <p:txBody>
          <a:bodyPr>
            <a:normAutofit fontScale="92500" lnSpcReduction="20000"/>
          </a:bodyPr>
          <a:lstStyle/>
          <a:p>
            <a:r>
              <a:rPr lang="en-US" dirty="0">
                <a:solidFill>
                  <a:schemeClr val="bg1">
                    <a:lumMod val="95000"/>
                  </a:schemeClr>
                </a:solidFill>
              </a:rPr>
              <a:t>Around February 9 – 12, BitGrail, an Italian exchange,  was hacked for 17 million Nano (XRB) (~ $170 million at the time), and eventually led BitGrail to insolvency. </a:t>
            </a:r>
          </a:p>
          <a:p>
            <a:r>
              <a:rPr lang="en-US" dirty="0">
                <a:solidFill>
                  <a:schemeClr val="bg1">
                    <a:lumMod val="95000"/>
                  </a:schemeClr>
                </a:solidFill>
              </a:rPr>
              <a:t>Unfortunately, this event led to reddit user u/Breakline7 to lose 147,000 Nano (~$1.4 million at the time). Breakline7 held his funds on BitGrail and tried to withdraw his funds as fast as possible but was limited by BitGrail’s 10 BTC per day withdrawal limit, which eventually turned into 1 BTC.</a:t>
            </a:r>
          </a:p>
          <a:p>
            <a:r>
              <a:rPr lang="en-US" dirty="0">
                <a:solidFill>
                  <a:schemeClr val="bg1">
                    <a:lumMod val="95000"/>
                  </a:schemeClr>
                </a:solidFill>
              </a:rPr>
              <a:t>Further, Breakline7’s support tickets were no longer answered and when the hack was announced, Breakline7 realized that all his funds were gone from that point forward.</a:t>
            </a:r>
          </a:p>
          <a:p>
            <a:r>
              <a:rPr lang="en-US" dirty="0">
                <a:solidFill>
                  <a:schemeClr val="bg1">
                    <a:lumMod val="95000"/>
                  </a:schemeClr>
                </a:solidFill>
              </a:rPr>
              <a:t>Hopefully, this cautionary tale cements in you the importance of withdrawing or not leaving your funds on an exchange for a long period of time.  </a:t>
            </a:r>
          </a:p>
        </p:txBody>
      </p:sp>
      <p:sp>
        <p:nvSpPr>
          <p:cNvPr id="4" name="Slide Number Placeholder 3">
            <a:extLst>
              <a:ext uri="{FF2B5EF4-FFF2-40B4-BE49-F238E27FC236}">
                <a16:creationId xmlns:a16="http://schemas.microsoft.com/office/drawing/2014/main" id="{A9F329AA-9561-44AB-B750-ADC7CA7A5A33}"/>
              </a:ext>
            </a:extLst>
          </p:cNvPr>
          <p:cNvSpPr>
            <a:spLocks noGrp="1"/>
          </p:cNvSpPr>
          <p:nvPr>
            <p:ph type="sldNum" sz="quarter" idx="12"/>
          </p:nvPr>
        </p:nvSpPr>
        <p:spPr/>
        <p:txBody>
          <a:bodyPr/>
          <a:lstStyle/>
          <a:p>
            <a:fld id="{B17DEEE4-362D-404F-8D44-B73CEBC0D81E}" type="slidenum">
              <a:rPr lang="en-US" smtClean="0"/>
              <a:t>28</a:t>
            </a:fld>
            <a:endParaRPr lang="en-US" dirty="0"/>
          </a:p>
        </p:txBody>
      </p:sp>
    </p:spTree>
    <p:extLst>
      <p:ext uri="{BB962C8B-B14F-4D97-AF65-F5344CB8AC3E}">
        <p14:creationId xmlns:p14="http://schemas.microsoft.com/office/powerpoint/2010/main" val="3944282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B8C6D-DC34-4DF0-A2A3-63B6715425DA}"/>
              </a:ext>
            </a:extLst>
          </p:cNvPr>
          <p:cNvSpPr>
            <a:spLocks noGrp="1"/>
          </p:cNvSpPr>
          <p:nvPr>
            <p:ph type="title"/>
          </p:nvPr>
        </p:nvSpPr>
        <p:spPr/>
        <p:txBody>
          <a:bodyPr/>
          <a:lstStyle/>
          <a:p>
            <a:r>
              <a:rPr lang="en-US" dirty="0">
                <a:solidFill>
                  <a:schemeClr val="bg1">
                    <a:lumMod val="95000"/>
                  </a:schemeClr>
                </a:solidFill>
              </a:rPr>
              <a:t>Start Off: Part 4 – Trading</a:t>
            </a:r>
          </a:p>
        </p:txBody>
      </p:sp>
      <p:sp>
        <p:nvSpPr>
          <p:cNvPr id="3" name="Content Placeholder 2">
            <a:extLst>
              <a:ext uri="{FF2B5EF4-FFF2-40B4-BE49-F238E27FC236}">
                <a16:creationId xmlns:a16="http://schemas.microsoft.com/office/drawing/2014/main" id="{DE633BB2-319F-40E3-A7F0-A68C0CBB219B}"/>
              </a:ext>
            </a:extLst>
          </p:cNvPr>
          <p:cNvSpPr>
            <a:spLocks noGrp="1"/>
          </p:cNvSpPr>
          <p:nvPr>
            <p:ph idx="1"/>
          </p:nvPr>
        </p:nvSpPr>
        <p:spPr/>
        <p:txBody>
          <a:bodyPr/>
          <a:lstStyle/>
          <a:p>
            <a:r>
              <a:rPr lang="en-US" dirty="0" err="1">
                <a:solidFill>
                  <a:schemeClr val="bg1">
                    <a:lumMod val="95000"/>
                  </a:schemeClr>
                </a:solidFill>
              </a:rPr>
              <a:t>CryptoCamp</a:t>
            </a:r>
            <a:r>
              <a:rPr lang="en-US" dirty="0">
                <a:solidFill>
                  <a:schemeClr val="bg1">
                    <a:lumMod val="95000"/>
                  </a:schemeClr>
                </a:solidFill>
              </a:rPr>
              <a:t> will not discuss trading know-how, but will provide the following resources:</a:t>
            </a:r>
          </a:p>
          <a:p>
            <a:pPr lvl="1"/>
            <a:r>
              <a:rPr lang="en-US" dirty="0">
                <a:solidFill>
                  <a:schemeClr val="bg1">
                    <a:lumMod val="95000"/>
                  </a:schemeClr>
                </a:solidFill>
                <a:hlinkClick r:id="rId2">
                  <a:extLst>
                    <a:ext uri="{A12FA001-AC4F-418D-AE19-62706E023703}">
                      <ahyp:hlinkClr xmlns:ahyp="http://schemas.microsoft.com/office/drawing/2018/hyperlinkcolor" val="tx"/>
                    </a:ext>
                  </a:extLst>
                </a:hlinkClick>
              </a:rPr>
              <a:t>Autonio Trading Guide</a:t>
            </a:r>
            <a:endParaRPr lang="en-US" dirty="0">
              <a:solidFill>
                <a:schemeClr val="bg1">
                  <a:lumMod val="95000"/>
                </a:schemeClr>
              </a:solidFill>
            </a:endParaRPr>
          </a:p>
          <a:p>
            <a:pPr lvl="1"/>
            <a:r>
              <a:rPr lang="en-US" dirty="0">
                <a:solidFill>
                  <a:schemeClr val="bg1">
                    <a:lumMod val="95000"/>
                  </a:schemeClr>
                </a:solidFill>
                <a:hlinkClick r:id="rId3">
                  <a:extLst>
                    <a:ext uri="{A12FA001-AC4F-418D-AE19-62706E023703}">
                      <ahyp:hlinkClr xmlns:ahyp="http://schemas.microsoft.com/office/drawing/2018/hyperlinkcolor" val="tx"/>
                    </a:ext>
                  </a:extLst>
                </a:hlinkClick>
              </a:rPr>
              <a:t>Trading View</a:t>
            </a:r>
            <a:endParaRPr lang="en-US" dirty="0">
              <a:solidFill>
                <a:schemeClr val="bg1">
                  <a:lumMod val="95000"/>
                </a:schemeClr>
              </a:solidFill>
            </a:endParaRPr>
          </a:p>
        </p:txBody>
      </p:sp>
      <p:sp>
        <p:nvSpPr>
          <p:cNvPr id="4" name="Slide Number Placeholder 3">
            <a:extLst>
              <a:ext uri="{FF2B5EF4-FFF2-40B4-BE49-F238E27FC236}">
                <a16:creationId xmlns:a16="http://schemas.microsoft.com/office/drawing/2014/main" id="{C54E43FC-096B-4EFB-8CB3-83B9D7D76E09}"/>
              </a:ext>
            </a:extLst>
          </p:cNvPr>
          <p:cNvSpPr>
            <a:spLocks noGrp="1"/>
          </p:cNvSpPr>
          <p:nvPr>
            <p:ph type="sldNum" sz="quarter" idx="12"/>
          </p:nvPr>
        </p:nvSpPr>
        <p:spPr/>
        <p:txBody>
          <a:bodyPr/>
          <a:lstStyle/>
          <a:p>
            <a:fld id="{B17DEEE4-362D-404F-8D44-B73CEBC0D81E}" type="slidenum">
              <a:rPr lang="en-US" smtClean="0"/>
              <a:t>29</a:t>
            </a:fld>
            <a:endParaRPr lang="en-US" dirty="0"/>
          </a:p>
        </p:txBody>
      </p:sp>
    </p:spTree>
    <p:extLst>
      <p:ext uri="{BB962C8B-B14F-4D97-AF65-F5344CB8AC3E}">
        <p14:creationId xmlns:p14="http://schemas.microsoft.com/office/powerpoint/2010/main" val="265594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4A7793-1CF3-4E8C-96B2-7F4AC5C32650}"/>
              </a:ext>
            </a:extLst>
          </p:cNvPr>
          <p:cNvSpPr/>
          <p:nvPr/>
        </p:nvSpPr>
        <p:spPr>
          <a:xfrm>
            <a:off x="0" y="0"/>
            <a:ext cx="12192000" cy="6858000"/>
          </a:xfrm>
          <a:prstGeom prst="rect">
            <a:avLst/>
          </a:prstGeom>
          <a:solidFill>
            <a:srgbClr val="F3702B"/>
          </a:solidFill>
          <a:ln w="76200">
            <a:solidFill>
              <a:srgbClr val="F370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latin typeface="DengXian" panose="02010600030101010101" pitchFamily="2" charset="-122"/>
              <a:ea typeface="DengXian" panose="02010600030101010101" pitchFamily="2" charset="-122"/>
            </a:endParaRPr>
          </a:p>
        </p:txBody>
      </p:sp>
      <p:sp>
        <p:nvSpPr>
          <p:cNvPr id="2" name="Title 1">
            <a:extLst>
              <a:ext uri="{FF2B5EF4-FFF2-40B4-BE49-F238E27FC236}">
                <a16:creationId xmlns:a16="http://schemas.microsoft.com/office/drawing/2014/main" id="{8F31ABCB-D642-472B-B209-37859A223FCD}"/>
              </a:ext>
            </a:extLst>
          </p:cNvPr>
          <p:cNvSpPr>
            <a:spLocks noGrp="1"/>
          </p:cNvSpPr>
          <p:nvPr>
            <p:ph type="title"/>
          </p:nvPr>
        </p:nvSpPr>
        <p:spPr/>
        <p:txBody>
          <a:bodyPr/>
          <a:lstStyle/>
          <a:p>
            <a:r>
              <a:rPr lang="en-US" b="1" u="sng" dirty="0">
                <a:solidFill>
                  <a:schemeClr val="bg1">
                    <a:lumMod val="95000"/>
                  </a:schemeClr>
                </a:solidFill>
                <a:latin typeface="DengXian" panose="02010600030101010101" pitchFamily="2" charset="-122"/>
                <a:ea typeface="DengXian" panose="02010600030101010101" pitchFamily="2" charset="-122"/>
              </a:rPr>
              <a:t>ACKNOLWEDGEMENTS</a:t>
            </a:r>
          </a:p>
        </p:txBody>
      </p:sp>
      <p:sp>
        <p:nvSpPr>
          <p:cNvPr id="3" name="Content Placeholder 2">
            <a:extLst>
              <a:ext uri="{FF2B5EF4-FFF2-40B4-BE49-F238E27FC236}">
                <a16:creationId xmlns:a16="http://schemas.microsoft.com/office/drawing/2014/main" id="{B177EF2A-E0ED-4646-8CA5-8F7E7610DBD8}"/>
              </a:ext>
            </a:extLst>
          </p:cNvPr>
          <p:cNvSpPr>
            <a:spLocks noGrp="1"/>
          </p:cNvSpPr>
          <p:nvPr>
            <p:ph idx="1"/>
          </p:nvPr>
        </p:nvSpPr>
        <p:spPr/>
        <p:txBody>
          <a:bodyPr>
            <a:normAutofit fontScale="92500" lnSpcReduction="20000"/>
          </a:bodyPr>
          <a:lstStyle/>
          <a:p>
            <a:r>
              <a:rPr lang="en-US" dirty="0">
                <a:solidFill>
                  <a:schemeClr val="bg1">
                    <a:lumMod val="95000"/>
                  </a:schemeClr>
                </a:solidFill>
                <a:latin typeface="DengXian" panose="02010600030101010101" pitchFamily="2" charset="-122"/>
                <a:ea typeface="DengXian" panose="02010600030101010101" pitchFamily="2" charset="-122"/>
              </a:rPr>
              <a:t>You acknowledge that the information in this tutorial may be inaccurate or out-of-date.</a:t>
            </a:r>
          </a:p>
          <a:p>
            <a:r>
              <a:rPr lang="en-US" dirty="0">
                <a:solidFill>
                  <a:schemeClr val="bg1">
                    <a:lumMod val="95000"/>
                  </a:schemeClr>
                </a:solidFill>
                <a:latin typeface="DengXian" panose="02010600030101010101" pitchFamily="2" charset="-122"/>
                <a:ea typeface="DengXian" panose="02010600030101010101" pitchFamily="2" charset="-122"/>
              </a:rPr>
              <a:t>You acknowledge that this kit is solely for informational purposes and should not be construed, or interpreted as, investing, legal, tax, financial, or estate planning advice. </a:t>
            </a:r>
          </a:p>
          <a:p>
            <a:r>
              <a:rPr lang="en-US" dirty="0">
                <a:solidFill>
                  <a:schemeClr val="bg1">
                    <a:lumMod val="95000"/>
                  </a:schemeClr>
                </a:solidFill>
                <a:latin typeface="DengXian" panose="02010600030101010101" pitchFamily="2" charset="-122"/>
                <a:ea typeface="DengXian" panose="02010600030101010101" pitchFamily="2" charset="-122"/>
              </a:rPr>
              <a:t>You acknowledge that Ledgerback is not connected with, or endorsed by, any third party individual or organization mentioned or referenced in this tutorial.  </a:t>
            </a:r>
          </a:p>
          <a:p>
            <a:r>
              <a:rPr lang="en-US" dirty="0">
                <a:solidFill>
                  <a:schemeClr val="bg1">
                    <a:lumMod val="95000"/>
                  </a:schemeClr>
                </a:solidFill>
                <a:latin typeface="DengXian" panose="02010600030101010101" pitchFamily="2" charset="-122"/>
                <a:ea typeface="DengXian" panose="02010600030101010101" pitchFamily="2" charset="-122"/>
              </a:rPr>
              <a:t>You acknowledge that this tutorial does not cover all possible topics in the blockchain and </a:t>
            </a:r>
            <a:r>
              <a:rPr lang="en-US" dirty="0" err="1">
                <a:solidFill>
                  <a:schemeClr val="bg1">
                    <a:lumMod val="95000"/>
                  </a:schemeClr>
                </a:solidFill>
                <a:latin typeface="DengXian" panose="02010600030101010101" pitchFamily="2" charset="-122"/>
                <a:ea typeface="DengXian" panose="02010600030101010101" pitchFamily="2" charset="-122"/>
              </a:rPr>
              <a:t>cryptouccrency</a:t>
            </a:r>
            <a:r>
              <a:rPr lang="en-US" dirty="0">
                <a:solidFill>
                  <a:schemeClr val="bg1">
                    <a:lumMod val="95000"/>
                  </a:schemeClr>
                </a:solidFill>
                <a:latin typeface="DengXian" panose="02010600030101010101" pitchFamily="2" charset="-122"/>
                <a:ea typeface="DengXian" panose="02010600030101010101" pitchFamily="2" charset="-122"/>
              </a:rPr>
              <a:t> space.</a:t>
            </a:r>
          </a:p>
          <a:p>
            <a:r>
              <a:rPr lang="en-US" dirty="0">
                <a:solidFill>
                  <a:schemeClr val="bg1">
                    <a:lumMod val="95000"/>
                  </a:schemeClr>
                </a:solidFill>
                <a:latin typeface="DengXian" panose="02010600030101010101" pitchFamily="2" charset="-122"/>
                <a:ea typeface="DengXian" panose="02010600030101010101" pitchFamily="2" charset="-122"/>
              </a:rPr>
              <a:t>You acknowledge that </a:t>
            </a:r>
            <a:r>
              <a:rPr lang="en-US" dirty="0" err="1">
                <a:solidFill>
                  <a:schemeClr val="bg1">
                    <a:lumMod val="95000"/>
                  </a:schemeClr>
                </a:solidFill>
                <a:latin typeface="DengXian" panose="02010600030101010101" pitchFamily="2" charset="-122"/>
                <a:ea typeface="DengXian" panose="02010600030101010101" pitchFamily="2" charset="-122"/>
              </a:rPr>
              <a:t>CryptoCamp</a:t>
            </a:r>
            <a:r>
              <a:rPr lang="en-US" dirty="0">
                <a:solidFill>
                  <a:schemeClr val="bg1">
                    <a:lumMod val="95000"/>
                  </a:schemeClr>
                </a:solidFill>
                <a:latin typeface="DengXian" panose="02010600030101010101" pitchFamily="2" charset="-122"/>
                <a:ea typeface="DengXian" panose="02010600030101010101" pitchFamily="2" charset="-122"/>
              </a:rPr>
              <a:t> is licensed under the Creative Commons, Attribution-</a:t>
            </a:r>
            <a:r>
              <a:rPr lang="en-US" dirty="0" err="1">
                <a:solidFill>
                  <a:schemeClr val="bg1">
                    <a:lumMod val="95000"/>
                  </a:schemeClr>
                </a:solidFill>
                <a:latin typeface="DengXian" panose="02010600030101010101" pitchFamily="2" charset="-122"/>
                <a:ea typeface="DengXian" panose="02010600030101010101" pitchFamily="2" charset="-122"/>
              </a:rPr>
              <a:t>ShareAliek</a:t>
            </a:r>
            <a:r>
              <a:rPr lang="en-US" dirty="0">
                <a:solidFill>
                  <a:schemeClr val="bg1">
                    <a:lumMod val="95000"/>
                  </a:schemeClr>
                </a:solidFill>
                <a:latin typeface="DengXian" panose="02010600030101010101" pitchFamily="2" charset="-122"/>
                <a:ea typeface="DengXian" panose="02010600030101010101" pitchFamily="2" charset="-122"/>
              </a:rPr>
              <a:t> Version 4.0 international license. </a:t>
            </a:r>
          </a:p>
          <a:p>
            <a:endParaRPr lang="en-US" dirty="0">
              <a:solidFill>
                <a:schemeClr val="bg1">
                  <a:lumMod val="95000"/>
                </a:schemeClr>
              </a:solidFill>
              <a:latin typeface="DengXian" panose="02010600030101010101" pitchFamily="2" charset="-122"/>
              <a:ea typeface="DengXian" panose="02010600030101010101" pitchFamily="2" charset="-122"/>
            </a:endParaRPr>
          </a:p>
        </p:txBody>
      </p:sp>
      <p:sp>
        <p:nvSpPr>
          <p:cNvPr id="5" name="Slide Number Placeholder 4">
            <a:extLst>
              <a:ext uri="{FF2B5EF4-FFF2-40B4-BE49-F238E27FC236}">
                <a16:creationId xmlns:a16="http://schemas.microsoft.com/office/drawing/2014/main" id="{7476C6F7-D314-49FC-B97A-C8BA31C057A1}"/>
              </a:ext>
            </a:extLst>
          </p:cNvPr>
          <p:cNvSpPr>
            <a:spLocks noGrp="1"/>
          </p:cNvSpPr>
          <p:nvPr>
            <p:ph type="sldNum" sz="quarter" idx="12"/>
          </p:nvPr>
        </p:nvSpPr>
        <p:spPr/>
        <p:txBody>
          <a:bodyPr/>
          <a:lstStyle/>
          <a:p>
            <a:fld id="{B17DEEE4-362D-404F-8D44-B73CEBC0D81E}" type="slidenum">
              <a:rPr lang="en-US" smtClean="0"/>
              <a:t>3</a:t>
            </a:fld>
            <a:endParaRPr lang="en-US" dirty="0"/>
          </a:p>
        </p:txBody>
      </p:sp>
    </p:spTree>
    <p:extLst>
      <p:ext uri="{BB962C8B-B14F-4D97-AF65-F5344CB8AC3E}">
        <p14:creationId xmlns:p14="http://schemas.microsoft.com/office/powerpoint/2010/main" val="18005906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5F084-F8B0-4086-B4D8-61E732F09BDF}"/>
              </a:ext>
            </a:extLst>
          </p:cNvPr>
          <p:cNvSpPr>
            <a:spLocks noGrp="1"/>
          </p:cNvSpPr>
          <p:nvPr>
            <p:ph type="title"/>
          </p:nvPr>
        </p:nvSpPr>
        <p:spPr/>
        <p:txBody>
          <a:bodyPr/>
          <a:lstStyle/>
          <a:p>
            <a:r>
              <a:rPr lang="en-US" dirty="0">
                <a:solidFill>
                  <a:schemeClr val="bg1">
                    <a:lumMod val="95000"/>
                  </a:schemeClr>
                </a:solidFill>
              </a:rPr>
              <a:t>Start Off: Part 5.0 – Transactions</a:t>
            </a:r>
          </a:p>
        </p:txBody>
      </p:sp>
      <p:sp>
        <p:nvSpPr>
          <p:cNvPr id="3" name="Content Placeholder 2">
            <a:extLst>
              <a:ext uri="{FF2B5EF4-FFF2-40B4-BE49-F238E27FC236}">
                <a16:creationId xmlns:a16="http://schemas.microsoft.com/office/drawing/2014/main" id="{D7C293AB-8AB4-4069-A5FE-E4072E41D177}"/>
              </a:ext>
            </a:extLst>
          </p:cNvPr>
          <p:cNvSpPr>
            <a:spLocks noGrp="1"/>
          </p:cNvSpPr>
          <p:nvPr>
            <p:ph idx="1"/>
          </p:nvPr>
        </p:nvSpPr>
        <p:spPr/>
        <p:txBody>
          <a:bodyPr>
            <a:normAutofit fontScale="85000" lnSpcReduction="20000"/>
          </a:bodyPr>
          <a:lstStyle/>
          <a:p>
            <a:r>
              <a:rPr lang="en-US" dirty="0">
                <a:solidFill>
                  <a:schemeClr val="bg1">
                    <a:lumMod val="95000"/>
                  </a:schemeClr>
                </a:solidFill>
              </a:rPr>
              <a:t>Making a cryptocurrency transaction is very simple</a:t>
            </a:r>
          </a:p>
          <a:p>
            <a:r>
              <a:rPr lang="en-US" dirty="0">
                <a:solidFill>
                  <a:schemeClr val="bg1">
                    <a:lumMod val="95000"/>
                  </a:schemeClr>
                </a:solidFill>
              </a:rPr>
              <a:t>Sample Transaction</a:t>
            </a:r>
          </a:p>
          <a:p>
            <a:pPr lvl="1"/>
            <a:r>
              <a:rPr lang="en-US" dirty="0">
                <a:solidFill>
                  <a:schemeClr val="bg1">
                    <a:lumMod val="95000"/>
                  </a:schemeClr>
                </a:solidFill>
              </a:rPr>
              <a:t>Sender (person sending Cryptocurrency) will either write down or scan the QR code of the receiver’s (person receiving Cryptocurrency) Cryptocurrency address</a:t>
            </a:r>
          </a:p>
          <a:p>
            <a:pPr lvl="2"/>
            <a:r>
              <a:rPr lang="en-US" dirty="0">
                <a:solidFill>
                  <a:schemeClr val="bg1">
                    <a:lumMod val="95000"/>
                  </a:schemeClr>
                </a:solidFill>
              </a:rPr>
              <a:t>Preferably QR code</a:t>
            </a:r>
          </a:p>
          <a:p>
            <a:pPr lvl="1"/>
            <a:r>
              <a:rPr lang="en-US" dirty="0">
                <a:solidFill>
                  <a:schemeClr val="bg1">
                    <a:lumMod val="95000"/>
                  </a:schemeClr>
                </a:solidFill>
              </a:rPr>
              <a:t>Sender will choose the amount of Cryptocurrency to send</a:t>
            </a:r>
          </a:p>
          <a:p>
            <a:pPr lvl="1"/>
            <a:r>
              <a:rPr lang="en-US" dirty="0">
                <a:solidFill>
                  <a:schemeClr val="bg1">
                    <a:lumMod val="95000"/>
                  </a:schemeClr>
                </a:solidFill>
              </a:rPr>
              <a:t>Sender will send the amount and confirm the transaction</a:t>
            </a:r>
          </a:p>
          <a:p>
            <a:r>
              <a:rPr lang="en-US" dirty="0">
                <a:solidFill>
                  <a:schemeClr val="bg1">
                    <a:lumMod val="95000"/>
                  </a:schemeClr>
                </a:solidFill>
              </a:rPr>
              <a:t>Viewing your Transactions</a:t>
            </a:r>
          </a:p>
          <a:p>
            <a:pPr lvl="1"/>
            <a:r>
              <a:rPr lang="en-US" dirty="0">
                <a:solidFill>
                  <a:schemeClr val="bg1">
                    <a:lumMod val="95000"/>
                  </a:schemeClr>
                </a:solidFill>
              </a:rPr>
              <a:t>To view your transaction, you need to find a Block Explorer</a:t>
            </a:r>
          </a:p>
          <a:p>
            <a:pPr lvl="2"/>
            <a:r>
              <a:rPr lang="en-US" dirty="0">
                <a:solidFill>
                  <a:schemeClr val="bg1">
                    <a:lumMod val="95000"/>
                  </a:schemeClr>
                </a:solidFill>
              </a:rPr>
              <a:t>Block Explorer means an analytical tool created to examine transactions made on a blockchain.</a:t>
            </a:r>
          </a:p>
          <a:p>
            <a:pPr lvl="1"/>
            <a:r>
              <a:rPr lang="en-US" dirty="0">
                <a:solidFill>
                  <a:schemeClr val="bg1">
                    <a:lumMod val="95000"/>
                  </a:schemeClr>
                </a:solidFill>
              </a:rPr>
              <a:t>Refer to the Block Explorer of the cryptocurrency that was sent to the receiver</a:t>
            </a:r>
          </a:p>
          <a:p>
            <a:pPr lvl="2"/>
            <a:r>
              <a:rPr lang="en-US" dirty="0">
                <a:solidFill>
                  <a:schemeClr val="bg1">
                    <a:lumMod val="95000"/>
                  </a:schemeClr>
                </a:solidFill>
              </a:rPr>
              <a:t>E.g., if Sender sent Bitcoin, Sender should refer to a Bitcoin Block Explorer, such as </a:t>
            </a:r>
            <a:r>
              <a:rPr lang="en-US" dirty="0">
                <a:solidFill>
                  <a:schemeClr val="bg1">
                    <a:lumMod val="95000"/>
                  </a:schemeClr>
                </a:solidFill>
                <a:hlinkClick r:id="rId2">
                  <a:extLst>
                    <a:ext uri="{A12FA001-AC4F-418D-AE19-62706E023703}">
                      <ahyp:hlinkClr xmlns:ahyp="http://schemas.microsoft.com/office/drawing/2018/hyperlinkcolor" val="tx"/>
                    </a:ext>
                  </a:extLst>
                </a:hlinkClick>
              </a:rPr>
              <a:t>https://www.blockchain.com/explorer</a:t>
            </a:r>
            <a:endParaRPr lang="en-US" dirty="0">
              <a:solidFill>
                <a:schemeClr val="bg1">
                  <a:lumMod val="95000"/>
                </a:schemeClr>
              </a:solidFill>
            </a:endParaRPr>
          </a:p>
          <a:p>
            <a:pPr lvl="1"/>
            <a:r>
              <a:rPr lang="en-US" dirty="0">
                <a:solidFill>
                  <a:schemeClr val="bg1">
                    <a:lumMod val="95000"/>
                  </a:schemeClr>
                </a:solidFill>
              </a:rPr>
              <a:t>Your transaction will be recorded in your Private Wallet but if it is not, refer to the Block Explorer to see if the transaction went through.</a:t>
            </a:r>
          </a:p>
          <a:p>
            <a:pPr marL="457200" lvl="1" indent="0">
              <a:buNone/>
            </a:pPr>
            <a:endParaRPr lang="en-US" dirty="0">
              <a:solidFill>
                <a:schemeClr val="bg1">
                  <a:lumMod val="95000"/>
                </a:schemeClr>
              </a:solidFill>
            </a:endParaRPr>
          </a:p>
        </p:txBody>
      </p:sp>
      <p:sp>
        <p:nvSpPr>
          <p:cNvPr id="4" name="Slide Number Placeholder 3">
            <a:extLst>
              <a:ext uri="{FF2B5EF4-FFF2-40B4-BE49-F238E27FC236}">
                <a16:creationId xmlns:a16="http://schemas.microsoft.com/office/drawing/2014/main" id="{0464F6C6-B23A-46F4-80F1-73538FF56612}"/>
              </a:ext>
            </a:extLst>
          </p:cNvPr>
          <p:cNvSpPr>
            <a:spLocks noGrp="1"/>
          </p:cNvSpPr>
          <p:nvPr>
            <p:ph type="sldNum" sz="quarter" idx="12"/>
          </p:nvPr>
        </p:nvSpPr>
        <p:spPr/>
        <p:txBody>
          <a:bodyPr/>
          <a:lstStyle/>
          <a:p>
            <a:fld id="{B17DEEE4-362D-404F-8D44-B73CEBC0D81E}" type="slidenum">
              <a:rPr lang="en-US" smtClean="0"/>
              <a:t>30</a:t>
            </a:fld>
            <a:endParaRPr lang="en-US" dirty="0"/>
          </a:p>
        </p:txBody>
      </p:sp>
    </p:spTree>
    <p:extLst>
      <p:ext uri="{BB962C8B-B14F-4D97-AF65-F5344CB8AC3E}">
        <p14:creationId xmlns:p14="http://schemas.microsoft.com/office/powerpoint/2010/main" val="1252481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C5289-ABD0-46E9-8B86-E5B9F2DB6DE6}"/>
              </a:ext>
            </a:extLst>
          </p:cNvPr>
          <p:cNvSpPr>
            <a:spLocks noGrp="1"/>
          </p:cNvSpPr>
          <p:nvPr>
            <p:ph type="title"/>
          </p:nvPr>
        </p:nvSpPr>
        <p:spPr/>
        <p:txBody>
          <a:bodyPr/>
          <a:lstStyle/>
          <a:p>
            <a:r>
              <a:rPr lang="en-US" dirty="0">
                <a:solidFill>
                  <a:schemeClr val="bg1">
                    <a:lumMod val="95000"/>
                  </a:schemeClr>
                </a:solidFill>
              </a:rPr>
              <a:t>Start Off: Part 5.1—Block Explorer </a:t>
            </a:r>
          </a:p>
        </p:txBody>
      </p:sp>
      <p:sp>
        <p:nvSpPr>
          <p:cNvPr id="3" name="Content Placeholder 2">
            <a:extLst>
              <a:ext uri="{FF2B5EF4-FFF2-40B4-BE49-F238E27FC236}">
                <a16:creationId xmlns:a16="http://schemas.microsoft.com/office/drawing/2014/main" id="{623E0257-A326-4077-9192-079BDBE95689}"/>
              </a:ext>
            </a:extLst>
          </p:cNvPr>
          <p:cNvSpPr>
            <a:spLocks noGrp="1"/>
          </p:cNvSpPr>
          <p:nvPr>
            <p:ph idx="1"/>
          </p:nvPr>
        </p:nvSpPr>
        <p:spPr/>
        <p:txBody>
          <a:bodyPr>
            <a:normAutofit fontScale="70000" lnSpcReduction="20000"/>
          </a:bodyPr>
          <a:lstStyle/>
          <a:p>
            <a:r>
              <a:rPr lang="en-US" dirty="0">
                <a:solidFill>
                  <a:schemeClr val="bg1">
                    <a:lumMod val="95000"/>
                  </a:schemeClr>
                </a:solidFill>
              </a:rPr>
              <a:t>Generally, every cryptocurrency should have a block explorer. </a:t>
            </a:r>
          </a:p>
          <a:p>
            <a:r>
              <a:rPr lang="en-US" dirty="0">
                <a:solidFill>
                  <a:schemeClr val="bg1">
                    <a:lumMod val="95000"/>
                  </a:schemeClr>
                </a:solidFill>
              </a:rPr>
              <a:t>A block explorer is an analytical tool to examine blockchain data</a:t>
            </a:r>
          </a:p>
          <a:p>
            <a:r>
              <a:rPr lang="en-US" dirty="0">
                <a:solidFill>
                  <a:schemeClr val="bg1">
                    <a:lumMod val="95000"/>
                  </a:schemeClr>
                </a:solidFill>
              </a:rPr>
              <a:t>Step-by-Step Guide to using a Bitcoin Block Explorer</a:t>
            </a:r>
          </a:p>
          <a:p>
            <a:pPr lvl="1"/>
            <a:r>
              <a:rPr lang="en-US" dirty="0">
                <a:solidFill>
                  <a:schemeClr val="bg1">
                    <a:lumMod val="95000"/>
                  </a:schemeClr>
                </a:solidFill>
              </a:rPr>
              <a:t>Step 1: Enter </a:t>
            </a:r>
            <a:r>
              <a:rPr lang="en-US" dirty="0">
                <a:solidFill>
                  <a:schemeClr val="bg1">
                    <a:lumMod val="95000"/>
                  </a:schemeClr>
                </a:solidFill>
                <a:hlinkClick r:id="rId2">
                  <a:extLst>
                    <a:ext uri="{A12FA001-AC4F-418D-AE19-62706E023703}">
                      <ahyp:hlinkClr xmlns:ahyp="http://schemas.microsoft.com/office/drawing/2018/hyperlinkcolor" val="tx"/>
                    </a:ext>
                  </a:extLst>
                </a:hlinkClick>
              </a:rPr>
              <a:t>https://www.blockchain.com/explorer</a:t>
            </a:r>
            <a:r>
              <a:rPr lang="en-US" dirty="0">
                <a:solidFill>
                  <a:schemeClr val="bg1">
                    <a:lumMod val="95000"/>
                  </a:schemeClr>
                </a:solidFill>
              </a:rPr>
              <a:t> in your address bar. </a:t>
            </a:r>
          </a:p>
          <a:p>
            <a:pPr lvl="1"/>
            <a:r>
              <a:rPr lang="en-US" dirty="0">
                <a:solidFill>
                  <a:schemeClr val="bg1">
                    <a:lumMod val="95000"/>
                  </a:schemeClr>
                </a:solidFill>
              </a:rPr>
              <a:t>Skip Steps 2-4 if you do not have a Bitcoin address</a:t>
            </a:r>
          </a:p>
          <a:p>
            <a:pPr lvl="1"/>
            <a:r>
              <a:rPr lang="en-US" dirty="0">
                <a:solidFill>
                  <a:schemeClr val="bg1">
                    <a:lumMod val="95000"/>
                  </a:schemeClr>
                </a:solidFill>
              </a:rPr>
              <a:t>Step 2: If you have a Bitcoin address, enter it in the search query</a:t>
            </a:r>
          </a:p>
          <a:p>
            <a:pPr lvl="1"/>
            <a:r>
              <a:rPr lang="en-US" dirty="0">
                <a:solidFill>
                  <a:schemeClr val="bg1">
                    <a:lumMod val="95000"/>
                  </a:schemeClr>
                </a:solidFill>
              </a:rPr>
              <a:t>Step 3: Examine your Bitcoin address’s transaction history</a:t>
            </a:r>
          </a:p>
          <a:p>
            <a:pPr lvl="1"/>
            <a:r>
              <a:rPr lang="en-US" dirty="0">
                <a:solidFill>
                  <a:schemeClr val="bg1">
                    <a:lumMod val="95000"/>
                  </a:schemeClr>
                </a:solidFill>
              </a:rPr>
              <a:t>Step 4: Return to Step 1</a:t>
            </a:r>
          </a:p>
          <a:p>
            <a:pPr lvl="1"/>
            <a:r>
              <a:rPr lang="en-US" dirty="0">
                <a:solidFill>
                  <a:schemeClr val="bg1">
                    <a:lumMod val="95000"/>
                  </a:schemeClr>
                </a:solidFill>
              </a:rPr>
              <a:t>Step 5: Examine: </a:t>
            </a:r>
          </a:p>
          <a:p>
            <a:pPr lvl="2"/>
            <a:r>
              <a:rPr lang="en-US" dirty="0">
                <a:solidFill>
                  <a:schemeClr val="bg1">
                    <a:lumMod val="95000"/>
                  </a:schemeClr>
                </a:solidFill>
                <a:hlinkClick r:id="rId3">
                  <a:extLst>
                    <a:ext uri="{A12FA001-AC4F-418D-AE19-62706E023703}">
                      <ahyp:hlinkClr xmlns:ahyp="http://schemas.microsoft.com/office/drawing/2018/hyperlinkcolor" val="tx"/>
                    </a:ext>
                  </a:extLst>
                </a:hlinkClick>
              </a:rPr>
              <a:t>https://www.blockchain.com/btc/block/000000000000000000274963dec32e2729f2216f565848a21873ca7a698c2490</a:t>
            </a:r>
            <a:endParaRPr lang="en-US" dirty="0">
              <a:solidFill>
                <a:schemeClr val="bg1">
                  <a:lumMod val="95000"/>
                </a:schemeClr>
              </a:solidFill>
            </a:endParaRPr>
          </a:p>
          <a:p>
            <a:pPr lvl="1"/>
            <a:r>
              <a:rPr lang="en-US" dirty="0">
                <a:solidFill>
                  <a:schemeClr val="bg1">
                    <a:lumMod val="95000"/>
                  </a:schemeClr>
                </a:solidFill>
              </a:rPr>
              <a:t>Step 6: Review the block summary:</a:t>
            </a:r>
          </a:p>
          <a:p>
            <a:pPr lvl="2"/>
            <a:r>
              <a:rPr lang="en-US" b="1" dirty="0">
                <a:solidFill>
                  <a:schemeClr val="bg1">
                    <a:lumMod val="95000"/>
                  </a:schemeClr>
                </a:solidFill>
              </a:rPr>
              <a:t>You are unlikely to need to know this part in detail but it is good to take a look.</a:t>
            </a:r>
          </a:p>
          <a:p>
            <a:pPr lvl="1"/>
            <a:r>
              <a:rPr lang="en-US" dirty="0">
                <a:solidFill>
                  <a:schemeClr val="bg1">
                    <a:lumMod val="95000"/>
                  </a:schemeClr>
                </a:solidFill>
              </a:rPr>
              <a:t>Step 7:  Examine the first transaction in the block, this is the newly generated Bitcoins awarded to the miner for adding a new block to the chain, better known as the “Coinbase.”</a:t>
            </a:r>
          </a:p>
          <a:p>
            <a:pPr lvl="1"/>
            <a:r>
              <a:rPr lang="en-US" dirty="0">
                <a:solidFill>
                  <a:schemeClr val="bg1">
                    <a:lumMod val="95000"/>
                  </a:schemeClr>
                </a:solidFill>
              </a:rPr>
              <a:t>Step 8: Click on any transaction after the first transaction to see how “transparent” and “public” the bitcoin blockchain is</a:t>
            </a:r>
          </a:p>
          <a:p>
            <a:pPr lvl="1"/>
            <a:endParaRPr lang="en-US" dirty="0">
              <a:solidFill>
                <a:schemeClr val="bg1">
                  <a:lumMod val="95000"/>
                </a:schemeClr>
              </a:solidFill>
            </a:endParaRPr>
          </a:p>
          <a:p>
            <a:pPr lvl="1"/>
            <a:endParaRPr lang="en-US" dirty="0">
              <a:solidFill>
                <a:schemeClr val="bg1">
                  <a:lumMod val="95000"/>
                </a:schemeClr>
              </a:solidFill>
            </a:endParaRPr>
          </a:p>
        </p:txBody>
      </p:sp>
      <p:sp>
        <p:nvSpPr>
          <p:cNvPr id="4" name="Slide Number Placeholder 3">
            <a:extLst>
              <a:ext uri="{FF2B5EF4-FFF2-40B4-BE49-F238E27FC236}">
                <a16:creationId xmlns:a16="http://schemas.microsoft.com/office/drawing/2014/main" id="{F0297046-AACB-4FC1-BAE1-F1D8999B4E8E}"/>
              </a:ext>
            </a:extLst>
          </p:cNvPr>
          <p:cNvSpPr>
            <a:spLocks noGrp="1"/>
          </p:cNvSpPr>
          <p:nvPr>
            <p:ph type="sldNum" sz="quarter" idx="12"/>
          </p:nvPr>
        </p:nvSpPr>
        <p:spPr/>
        <p:txBody>
          <a:bodyPr/>
          <a:lstStyle/>
          <a:p>
            <a:fld id="{B17DEEE4-362D-404F-8D44-B73CEBC0D81E}" type="slidenum">
              <a:rPr lang="en-US" smtClean="0"/>
              <a:t>31</a:t>
            </a:fld>
            <a:endParaRPr lang="en-US" dirty="0"/>
          </a:p>
        </p:txBody>
      </p:sp>
    </p:spTree>
    <p:extLst>
      <p:ext uri="{BB962C8B-B14F-4D97-AF65-F5344CB8AC3E}">
        <p14:creationId xmlns:p14="http://schemas.microsoft.com/office/powerpoint/2010/main" val="1342457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DF0DB1-1710-4DD1-9D26-E508BBCC5CF2}"/>
              </a:ext>
            </a:extLst>
          </p:cNvPr>
          <p:cNvPicPr>
            <a:picLocks noChangeAspect="1"/>
          </p:cNvPicPr>
          <p:nvPr/>
        </p:nvPicPr>
        <p:blipFill>
          <a:blip r:embed="rId2"/>
          <a:stretch>
            <a:fillRect/>
          </a:stretch>
        </p:blipFill>
        <p:spPr>
          <a:xfrm>
            <a:off x="0" y="466582"/>
            <a:ext cx="12192000" cy="6391418"/>
          </a:xfrm>
          <a:prstGeom prst="rect">
            <a:avLst/>
          </a:prstGeom>
        </p:spPr>
      </p:pic>
      <p:sp>
        <p:nvSpPr>
          <p:cNvPr id="3" name="Title 1">
            <a:extLst>
              <a:ext uri="{FF2B5EF4-FFF2-40B4-BE49-F238E27FC236}">
                <a16:creationId xmlns:a16="http://schemas.microsoft.com/office/drawing/2014/main" id="{8216CF4A-9A09-43B1-AE33-8FC7302D844D}"/>
              </a:ext>
            </a:extLst>
          </p:cNvPr>
          <p:cNvSpPr>
            <a:spLocks noGrp="1"/>
          </p:cNvSpPr>
          <p:nvPr>
            <p:ph type="title"/>
          </p:nvPr>
        </p:nvSpPr>
        <p:spPr>
          <a:xfrm>
            <a:off x="542636" y="0"/>
            <a:ext cx="10515600" cy="466582"/>
          </a:xfrm>
        </p:spPr>
        <p:txBody>
          <a:bodyPr>
            <a:normAutofit fontScale="90000"/>
          </a:bodyPr>
          <a:lstStyle/>
          <a:p>
            <a:pPr algn="ctr"/>
            <a:r>
              <a:rPr lang="en-US" dirty="0">
                <a:solidFill>
                  <a:schemeClr val="bg1">
                    <a:lumMod val="95000"/>
                  </a:schemeClr>
                </a:solidFill>
              </a:rPr>
              <a:t>Block #541204 Summary</a:t>
            </a:r>
          </a:p>
        </p:txBody>
      </p:sp>
      <p:sp>
        <p:nvSpPr>
          <p:cNvPr id="2" name="Slide Number Placeholder 1">
            <a:extLst>
              <a:ext uri="{FF2B5EF4-FFF2-40B4-BE49-F238E27FC236}">
                <a16:creationId xmlns:a16="http://schemas.microsoft.com/office/drawing/2014/main" id="{36E2E7D7-C2EB-4D3B-A57B-CB4FE7587D33}"/>
              </a:ext>
            </a:extLst>
          </p:cNvPr>
          <p:cNvSpPr>
            <a:spLocks noGrp="1"/>
          </p:cNvSpPr>
          <p:nvPr>
            <p:ph type="sldNum" sz="quarter" idx="12"/>
          </p:nvPr>
        </p:nvSpPr>
        <p:spPr/>
        <p:txBody>
          <a:bodyPr/>
          <a:lstStyle/>
          <a:p>
            <a:fld id="{B17DEEE4-362D-404F-8D44-B73CEBC0D81E}" type="slidenum">
              <a:rPr lang="en-US" smtClean="0"/>
              <a:t>32</a:t>
            </a:fld>
            <a:endParaRPr lang="en-US" dirty="0"/>
          </a:p>
        </p:txBody>
      </p:sp>
    </p:spTree>
    <p:extLst>
      <p:ext uri="{BB962C8B-B14F-4D97-AF65-F5344CB8AC3E}">
        <p14:creationId xmlns:p14="http://schemas.microsoft.com/office/powerpoint/2010/main" val="30036210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72B1E9-D47D-48D3-9093-3EAEFE93F0A6}"/>
              </a:ext>
            </a:extLst>
          </p:cNvPr>
          <p:cNvPicPr>
            <a:picLocks noChangeAspect="1"/>
          </p:cNvPicPr>
          <p:nvPr/>
        </p:nvPicPr>
        <p:blipFill>
          <a:blip r:embed="rId2"/>
          <a:stretch>
            <a:fillRect/>
          </a:stretch>
        </p:blipFill>
        <p:spPr>
          <a:xfrm>
            <a:off x="0" y="713622"/>
            <a:ext cx="12192000" cy="6144377"/>
          </a:xfrm>
          <a:prstGeom prst="rect">
            <a:avLst/>
          </a:prstGeom>
        </p:spPr>
      </p:pic>
      <p:sp>
        <p:nvSpPr>
          <p:cNvPr id="3" name="Title 1">
            <a:extLst>
              <a:ext uri="{FF2B5EF4-FFF2-40B4-BE49-F238E27FC236}">
                <a16:creationId xmlns:a16="http://schemas.microsoft.com/office/drawing/2014/main" id="{57A8384B-A863-430F-BF32-7BC920484CB5}"/>
              </a:ext>
            </a:extLst>
          </p:cNvPr>
          <p:cNvSpPr>
            <a:spLocks noGrp="1"/>
          </p:cNvSpPr>
          <p:nvPr>
            <p:ph type="title"/>
          </p:nvPr>
        </p:nvSpPr>
        <p:spPr>
          <a:xfrm>
            <a:off x="838200" y="141055"/>
            <a:ext cx="10515600" cy="466582"/>
          </a:xfrm>
        </p:spPr>
        <p:txBody>
          <a:bodyPr>
            <a:normAutofit fontScale="90000"/>
          </a:bodyPr>
          <a:lstStyle/>
          <a:p>
            <a:pPr algn="ctr"/>
            <a:r>
              <a:rPr lang="en-US" dirty="0">
                <a:solidFill>
                  <a:schemeClr val="bg1">
                    <a:lumMod val="95000"/>
                  </a:schemeClr>
                </a:solidFill>
              </a:rPr>
              <a:t>Block #541204 First 3 Transactions</a:t>
            </a:r>
          </a:p>
        </p:txBody>
      </p:sp>
      <p:sp>
        <p:nvSpPr>
          <p:cNvPr id="2" name="Slide Number Placeholder 1">
            <a:extLst>
              <a:ext uri="{FF2B5EF4-FFF2-40B4-BE49-F238E27FC236}">
                <a16:creationId xmlns:a16="http://schemas.microsoft.com/office/drawing/2014/main" id="{15D0A5AE-FBDF-4BCD-8345-82E6ABD7BFE0}"/>
              </a:ext>
            </a:extLst>
          </p:cNvPr>
          <p:cNvSpPr>
            <a:spLocks noGrp="1"/>
          </p:cNvSpPr>
          <p:nvPr>
            <p:ph type="sldNum" sz="quarter" idx="12"/>
          </p:nvPr>
        </p:nvSpPr>
        <p:spPr/>
        <p:txBody>
          <a:bodyPr/>
          <a:lstStyle/>
          <a:p>
            <a:fld id="{B17DEEE4-362D-404F-8D44-B73CEBC0D81E}" type="slidenum">
              <a:rPr lang="en-US" smtClean="0"/>
              <a:t>33</a:t>
            </a:fld>
            <a:endParaRPr lang="en-US" dirty="0"/>
          </a:p>
        </p:txBody>
      </p:sp>
    </p:spTree>
    <p:extLst>
      <p:ext uri="{BB962C8B-B14F-4D97-AF65-F5344CB8AC3E}">
        <p14:creationId xmlns:p14="http://schemas.microsoft.com/office/powerpoint/2010/main" val="3781934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94F46-2B57-451D-9743-5743671319AD}"/>
              </a:ext>
            </a:extLst>
          </p:cNvPr>
          <p:cNvSpPr>
            <a:spLocks noGrp="1"/>
          </p:cNvSpPr>
          <p:nvPr>
            <p:ph type="title"/>
          </p:nvPr>
        </p:nvSpPr>
        <p:spPr/>
        <p:txBody>
          <a:bodyPr/>
          <a:lstStyle/>
          <a:p>
            <a:r>
              <a:rPr lang="en-US" dirty="0">
                <a:solidFill>
                  <a:schemeClr val="bg1">
                    <a:lumMod val="95000"/>
                  </a:schemeClr>
                </a:solidFill>
              </a:rPr>
              <a:t>Coinbase</a:t>
            </a:r>
          </a:p>
        </p:txBody>
      </p:sp>
      <p:pic>
        <p:nvPicPr>
          <p:cNvPr id="4" name="Content Placeholder 3">
            <a:extLst>
              <a:ext uri="{FF2B5EF4-FFF2-40B4-BE49-F238E27FC236}">
                <a16:creationId xmlns:a16="http://schemas.microsoft.com/office/drawing/2014/main" id="{DE29D0C1-20E2-4834-9038-E2A2AB6DFF03}"/>
              </a:ext>
            </a:extLst>
          </p:cNvPr>
          <p:cNvPicPr>
            <a:picLocks noGrp="1" noChangeAspect="1"/>
          </p:cNvPicPr>
          <p:nvPr>
            <p:ph idx="1"/>
          </p:nvPr>
        </p:nvPicPr>
        <p:blipFill>
          <a:blip r:embed="rId2"/>
          <a:stretch>
            <a:fillRect/>
          </a:stretch>
        </p:blipFill>
        <p:spPr>
          <a:xfrm>
            <a:off x="838199" y="1690688"/>
            <a:ext cx="10250129" cy="1498093"/>
          </a:xfrm>
          <a:prstGeom prst="rect">
            <a:avLst/>
          </a:prstGeom>
        </p:spPr>
      </p:pic>
      <p:sp>
        <p:nvSpPr>
          <p:cNvPr id="3" name="Slide Number Placeholder 2">
            <a:extLst>
              <a:ext uri="{FF2B5EF4-FFF2-40B4-BE49-F238E27FC236}">
                <a16:creationId xmlns:a16="http://schemas.microsoft.com/office/drawing/2014/main" id="{20819F07-76EF-4176-8BF6-2540B51CD426}"/>
              </a:ext>
            </a:extLst>
          </p:cNvPr>
          <p:cNvSpPr>
            <a:spLocks noGrp="1"/>
          </p:cNvSpPr>
          <p:nvPr>
            <p:ph type="sldNum" sz="quarter" idx="12"/>
          </p:nvPr>
        </p:nvSpPr>
        <p:spPr/>
        <p:txBody>
          <a:bodyPr/>
          <a:lstStyle/>
          <a:p>
            <a:fld id="{B17DEEE4-362D-404F-8D44-B73CEBC0D81E}" type="slidenum">
              <a:rPr lang="en-US" smtClean="0"/>
              <a:t>34</a:t>
            </a:fld>
            <a:endParaRPr lang="en-US" dirty="0"/>
          </a:p>
        </p:txBody>
      </p:sp>
    </p:spTree>
    <p:extLst>
      <p:ext uri="{BB962C8B-B14F-4D97-AF65-F5344CB8AC3E}">
        <p14:creationId xmlns:p14="http://schemas.microsoft.com/office/powerpoint/2010/main" val="8271410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EC89-4224-4956-A638-DA1330D8958D}"/>
              </a:ext>
            </a:extLst>
          </p:cNvPr>
          <p:cNvSpPr>
            <a:spLocks noGrp="1"/>
          </p:cNvSpPr>
          <p:nvPr>
            <p:ph type="title"/>
          </p:nvPr>
        </p:nvSpPr>
        <p:spPr/>
        <p:txBody>
          <a:bodyPr/>
          <a:lstStyle/>
          <a:p>
            <a:r>
              <a:rPr lang="en-US" dirty="0">
                <a:solidFill>
                  <a:schemeClr val="bg1">
                    <a:lumMod val="95000"/>
                  </a:schemeClr>
                </a:solidFill>
              </a:rPr>
              <a:t>Coinbase— Description</a:t>
            </a:r>
          </a:p>
        </p:txBody>
      </p:sp>
      <p:sp>
        <p:nvSpPr>
          <p:cNvPr id="3" name="Content Placeholder 2">
            <a:extLst>
              <a:ext uri="{FF2B5EF4-FFF2-40B4-BE49-F238E27FC236}">
                <a16:creationId xmlns:a16="http://schemas.microsoft.com/office/drawing/2014/main" id="{606D7200-1DF3-451F-BE0F-A215CD3C6E54}"/>
              </a:ext>
            </a:extLst>
          </p:cNvPr>
          <p:cNvSpPr>
            <a:spLocks noGrp="1"/>
          </p:cNvSpPr>
          <p:nvPr>
            <p:ph idx="1"/>
          </p:nvPr>
        </p:nvSpPr>
        <p:spPr/>
        <p:txBody>
          <a:bodyPr/>
          <a:lstStyle/>
          <a:p>
            <a:r>
              <a:rPr lang="en-US" dirty="0">
                <a:solidFill>
                  <a:schemeClr val="bg1">
                    <a:lumMod val="95000"/>
                  </a:schemeClr>
                </a:solidFill>
              </a:rPr>
              <a:t>In the earlier slide, the highlighted transaction is called the “Coinbase.”</a:t>
            </a:r>
          </a:p>
          <a:p>
            <a:r>
              <a:rPr lang="en-US" dirty="0">
                <a:solidFill>
                  <a:schemeClr val="bg1">
                    <a:lumMod val="95000"/>
                  </a:schemeClr>
                </a:solidFill>
              </a:rPr>
              <a:t>Coinbase is the block reward given to miners for successfully adding a new block to the Bitcoin blockchain.</a:t>
            </a:r>
          </a:p>
          <a:p>
            <a:pPr lvl="1"/>
            <a:r>
              <a:rPr lang="en-US" dirty="0">
                <a:solidFill>
                  <a:schemeClr val="bg1">
                    <a:lumMod val="95000"/>
                  </a:schemeClr>
                </a:solidFill>
              </a:rPr>
              <a:t>Currently, the block reward is 12.5 Bitcoins</a:t>
            </a:r>
          </a:p>
          <a:p>
            <a:r>
              <a:rPr lang="en-US" dirty="0">
                <a:solidFill>
                  <a:schemeClr val="bg1">
                    <a:lumMod val="95000"/>
                  </a:schemeClr>
                </a:solidFill>
              </a:rPr>
              <a:t>The Coinbase is always the first transaction in any Bitcoin block.</a:t>
            </a:r>
          </a:p>
          <a:p>
            <a:endParaRPr lang="en-US" dirty="0">
              <a:solidFill>
                <a:schemeClr val="bg1">
                  <a:lumMod val="95000"/>
                </a:schemeClr>
              </a:solidFill>
            </a:endParaRPr>
          </a:p>
        </p:txBody>
      </p:sp>
      <p:sp>
        <p:nvSpPr>
          <p:cNvPr id="4" name="Slide Number Placeholder 3">
            <a:extLst>
              <a:ext uri="{FF2B5EF4-FFF2-40B4-BE49-F238E27FC236}">
                <a16:creationId xmlns:a16="http://schemas.microsoft.com/office/drawing/2014/main" id="{BEB3BC61-1315-4882-BC83-00603E79E5E1}"/>
              </a:ext>
            </a:extLst>
          </p:cNvPr>
          <p:cNvSpPr>
            <a:spLocks noGrp="1"/>
          </p:cNvSpPr>
          <p:nvPr>
            <p:ph type="sldNum" sz="quarter" idx="12"/>
          </p:nvPr>
        </p:nvSpPr>
        <p:spPr/>
        <p:txBody>
          <a:bodyPr/>
          <a:lstStyle/>
          <a:p>
            <a:fld id="{B17DEEE4-362D-404F-8D44-B73CEBC0D81E}" type="slidenum">
              <a:rPr lang="en-US" smtClean="0"/>
              <a:t>35</a:t>
            </a:fld>
            <a:endParaRPr lang="en-US" dirty="0"/>
          </a:p>
        </p:txBody>
      </p:sp>
    </p:spTree>
    <p:extLst>
      <p:ext uri="{BB962C8B-B14F-4D97-AF65-F5344CB8AC3E}">
        <p14:creationId xmlns:p14="http://schemas.microsoft.com/office/powerpoint/2010/main" val="37578916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280A1-917F-497C-A467-5195F27C8D77}"/>
              </a:ext>
            </a:extLst>
          </p:cNvPr>
          <p:cNvSpPr>
            <a:spLocks noGrp="1"/>
          </p:cNvSpPr>
          <p:nvPr>
            <p:ph type="title"/>
          </p:nvPr>
        </p:nvSpPr>
        <p:spPr/>
        <p:txBody>
          <a:bodyPr/>
          <a:lstStyle/>
          <a:p>
            <a:r>
              <a:rPr lang="en-US" dirty="0">
                <a:solidFill>
                  <a:schemeClr val="bg1">
                    <a:lumMod val="95000"/>
                  </a:schemeClr>
                </a:solidFill>
              </a:rPr>
              <a:t>Start Off: Part 5.2—What’s in the Block?!</a:t>
            </a:r>
          </a:p>
        </p:txBody>
      </p:sp>
      <p:sp>
        <p:nvSpPr>
          <p:cNvPr id="3" name="Content Placeholder 2">
            <a:extLst>
              <a:ext uri="{FF2B5EF4-FFF2-40B4-BE49-F238E27FC236}">
                <a16:creationId xmlns:a16="http://schemas.microsoft.com/office/drawing/2014/main" id="{49E095D3-2B1C-4BFD-A046-DFE39EFE4450}"/>
              </a:ext>
            </a:extLst>
          </p:cNvPr>
          <p:cNvSpPr>
            <a:spLocks noGrp="1"/>
          </p:cNvSpPr>
          <p:nvPr>
            <p:ph idx="1"/>
          </p:nvPr>
        </p:nvSpPr>
        <p:spPr/>
        <p:txBody>
          <a:bodyPr>
            <a:normAutofit fontScale="55000" lnSpcReduction="20000"/>
          </a:bodyPr>
          <a:lstStyle/>
          <a:p>
            <a:r>
              <a:rPr lang="en-US" dirty="0">
                <a:solidFill>
                  <a:schemeClr val="bg1">
                    <a:lumMod val="95000"/>
                  </a:schemeClr>
                </a:solidFill>
              </a:rPr>
              <a:t>Block Header</a:t>
            </a:r>
          </a:p>
          <a:p>
            <a:pPr lvl="1"/>
            <a:r>
              <a:rPr lang="en-US" dirty="0">
                <a:solidFill>
                  <a:schemeClr val="bg1">
                    <a:lumMod val="95000"/>
                  </a:schemeClr>
                </a:solidFill>
              </a:rPr>
              <a:t>Metadata</a:t>
            </a:r>
          </a:p>
          <a:p>
            <a:pPr lvl="2"/>
            <a:r>
              <a:rPr lang="en-US" dirty="0">
                <a:solidFill>
                  <a:schemeClr val="bg1">
                    <a:lumMod val="95000"/>
                  </a:schemeClr>
                </a:solidFill>
              </a:rPr>
              <a:t>Previous Block Hash</a:t>
            </a:r>
          </a:p>
          <a:p>
            <a:pPr lvl="2"/>
            <a:r>
              <a:rPr lang="en-US" dirty="0">
                <a:solidFill>
                  <a:schemeClr val="bg1">
                    <a:lumMod val="95000"/>
                  </a:schemeClr>
                </a:solidFill>
              </a:rPr>
              <a:t>Valid Hash</a:t>
            </a:r>
          </a:p>
          <a:p>
            <a:pPr lvl="3"/>
            <a:r>
              <a:rPr lang="en-US" dirty="0">
                <a:solidFill>
                  <a:schemeClr val="bg1">
                    <a:lumMod val="95000"/>
                  </a:schemeClr>
                </a:solidFill>
              </a:rPr>
              <a:t>Timestamp</a:t>
            </a:r>
          </a:p>
          <a:p>
            <a:pPr lvl="3"/>
            <a:r>
              <a:rPr lang="en-US" dirty="0">
                <a:solidFill>
                  <a:schemeClr val="bg1">
                    <a:lumMod val="95000"/>
                  </a:schemeClr>
                </a:solidFill>
              </a:rPr>
              <a:t>Nonce</a:t>
            </a:r>
          </a:p>
          <a:p>
            <a:pPr lvl="4"/>
            <a:r>
              <a:rPr lang="en-US" dirty="0">
                <a:solidFill>
                  <a:schemeClr val="bg1">
                    <a:lumMod val="95000"/>
                  </a:schemeClr>
                </a:solidFill>
              </a:rPr>
              <a:t>Solution to the Proof-of-Work (PoW) problem broadcast to the network</a:t>
            </a:r>
          </a:p>
          <a:p>
            <a:pPr lvl="5"/>
            <a:r>
              <a:rPr lang="en-US" dirty="0">
                <a:solidFill>
                  <a:schemeClr val="bg1">
                    <a:lumMod val="95000"/>
                  </a:schemeClr>
                </a:solidFill>
              </a:rPr>
              <a:t>There can be multiple solutions to the PoW problem</a:t>
            </a:r>
          </a:p>
          <a:p>
            <a:pPr lvl="3"/>
            <a:r>
              <a:rPr lang="en-US" dirty="0">
                <a:solidFill>
                  <a:schemeClr val="bg1">
                    <a:lumMod val="95000"/>
                  </a:schemeClr>
                </a:solidFill>
              </a:rPr>
              <a:t>Difficulty</a:t>
            </a:r>
          </a:p>
          <a:p>
            <a:pPr lvl="4"/>
            <a:r>
              <a:rPr lang="en-US" dirty="0">
                <a:solidFill>
                  <a:schemeClr val="bg1">
                    <a:lumMod val="95000"/>
                  </a:schemeClr>
                </a:solidFill>
              </a:rPr>
              <a:t>How hard it is to add a new block to the Blockchain </a:t>
            </a:r>
          </a:p>
          <a:p>
            <a:pPr lvl="5"/>
            <a:r>
              <a:rPr lang="en-US" dirty="0">
                <a:solidFill>
                  <a:schemeClr val="bg1">
                    <a:lumMod val="95000"/>
                  </a:schemeClr>
                </a:solidFill>
              </a:rPr>
              <a:t>Constantly readjusted to keep new block additions to 10 minutes.</a:t>
            </a:r>
          </a:p>
          <a:p>
            <a:pPr lvl="2"/>
            <a:r>
              <a:rPr lang="en-US" dirty="0">
                <a:solidFill>
                  <a:schemeClr val="bg1">
                    <a:lumMod val="95000"/>
                  </a:schemeClr>
                </a:solidFill>
              </a:rPr>
              <a:t>Merkle tree root Hash</a:t>
            </a:r>
          </a:p>
          <a:p>
            <a:pPr lvl="3"/>
            <a:r>
              <a:rPr lang="en-US" dirty="0">
                <a:solidFill>
                  <a:schemeClr val="bg1">
                    <a:lumMod val="95000"/>
                  </a:schemeClr>
                </a:solidFill>
              </a:rPr>
              <a:t>Structure containing transactions</a:t>
            </a:r>
          </a:p>
          <a:p>
            <a:pPr lvl="2"/>
            <a:r>
              <a:rPr lang="en-US" dirty="0">
                <a:solidFill>
                  <a:schemeClr val="bg1">
                    <a:lumMod val="95000"/>
                  </a:schemeClr>
                </a:solidFill>
              </a:rPr>
              <a:t>Version Number</a:t>
            </a:r>
          </a:p>
          <a:p>
            <a:r>
              <a:rPr lang="en-US" dirty="0">
                <a:solidFill>
                  <a:schemeClr val="bg1">
                    <a:lumMod val="95000"/>
                  </a:schemeClr>
                </a:solidFill>
              </a:rPr>
              <a:t>Magic Number</a:t>
            </a:r>
          </a:p>
          <a:p>
            <a:pPr lvl="1"/>
            <a:r>
              <a:rPr lang="en-US" dirty="0">
                <a:solidFill>
                  <a:schemeClr val="bg1">
                    <a:lumMod val="95000"/>
                  </a:schemeClr>
                </a:solidFill>
              </a:rPr>
              <a:t>0xD9B4BEF9</a:t>
            </a:r>
          </a:p>
          <a:p>
            <a:r>
              <a:rPr lang="en-US" dirty="0">
                <a:solidFill>
                  <a:schemeClr val="bg1">
                    <a:lumMod val="95000"/>
                  </a:schemeClr>
                </a:solidFill>
              </a:rPr>
              <a:t>Block size</a:t>
            </a:r>
          </a:p>
          <a:p>
            <a:pPr lvl="1"/>
            <a:r>
              <a:rPr lang="en-US" dirty="0">
                <a:solidFill>
                  <a:schemeClr val="bg1">
                    <a:lumMod val="95000"/>
                  </a:schemeClr>
                </a:solidFill>
              </a:rPr>
              <a:t>Number of bytes contained in the block</a:t>
            </a:r>
          </a:p>
          <a:p>
            <a:r>
              <a:rPr lang="en-US" dirty="0">
                <a:solidFill>
                  <a:schemeClr val="bg1">
                    <a:lumMod val="95000"/>
                  </a:schemeClr>
                </a:solidFill>
              </a:rPr>
              <a:t>Transaction Counter</a:t>
            </a:r>
          </a:p>
          <a:p>
            <a:r>
              <a:rPr lang="en-US" dirty="0">
                <a:solidFill>
                  <a:schemeClr val="bg1">
                    <a:lumMod val="95000"/>
                  </a:schemeClr>
                </a:solidFill>
              </a:rPr>
              <a:t>Transactions </a:t>
            </a:r>
          </a:p>
          <a:p>
            <a:pPr marL="0" indent="0">
              <a:buNone/>
            </a:pPr>
            <a:endParaRPr lang="en-US" dirty="0">
              <a:solidFill>
                <a:schemeClr val="bg1">
                  <a:lumMod val="95000"/>
                </a:schemeClr>
              </a:solidFill>
            </a:endParaRPr>
          </a:p>
        </p:txBody>
      </p:sp>
      <p:sp>
        <p:nvSpPr>
          <p:cNvPr id="4" name="Slide Number Placeholder 3">
            <a:extLst>
              <a:ext uri="{FF2B5EF4-FFF2-40B4-BE49-F238E27FC236}">
                <a16:creationId xmlns:a16="http://schemas.microsoft.com/office/drawing/2014/main" id="{7DBEF123-C5D2-45F4-B697-9BBF5B75A08E}"/>
              </a:ext>
            </a:extLst>
          </p:cNvPr>
          <p:cNvSpPr>
            <a:spLocks noGrp="1"/>
          </p:cNvSpPr>
          <p:nvPr>
            <p:ph type="sldNum" sz="quarter" idx="12"/>
          </p:nvPr>
        </p:nvSpPr>
        <p:spPr/>
        <p:txBody>
          <a:bodyPr/>
          <a:lstStyle/>
          <a:p>
            <a:fld id="{B17DEEE4-362D-404F-8D44-B73CEBC0D81E}" type="slidenum">
              <a:rPr lang="en-US" smtClean="0"/>
              <a:t>36</a:t>
            </a:fld>
            <a:endParaRPr lang="en-US" dirty="0"/>
          </a:p>
        </p:txBody>
      </p:sp>
    </p:spTree>
    <p:extLst>
      <p:ext uri="{BB962C8B-B14F-4D97-AF65-F5344CB8AC3E}">
        <p14:creationId xmlns:p14="http://schemas.microsoft.com/office/powerpoint/2010/main" val="14658068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FE996-E94E-4311-A3C9-D45C09EDDD85}"/>
              </a:ext>
            </a:extLst>
          </p:cNvPr>
          <p:cNvSpPr>
            <a:spLocks noGrp="1"/>
          </p:cNvSpPr>
          <p:nvPr>
            <p:ph type="title"/>
          </p:nvPr>
        </p:nvSpPr>
        <p:spPr/>
        <p:txBody>
          <a:bodyPr/>
          <a:lstStyle/>
          <a:p>
            <a:r>
              <a:rPr lang="en-US" dirty="0">
                <a:solidFill>
                  <a:schemeClr val="bg1">
                    <a:lumMod val="95000"/>
                  </a:schemeClr>
                </a:solidFill>
              </a:rPr>
              <a:t>Start-Off Part 5.3 – Multiple Blocks?</a:t>
            </a:r>
          </a:p>
        </p:txBody>
      </p:sp>
      <p:sp>
        <p:nvSpPr>
          <p:cNvPr id="3" name="Content Placeholder 2">
            <a:extLst>
              <a:ext uri="{FF2B5EF4-FFF2-40B4-BE49-F238E27FC236}">
                <a16:creationId xmlns:a16="http://schemas.microsoft.com/office/drawing/2014/main" id="{694D49A7-D88B-43EC-99B8-37840BD74D71}"/>
              </a:ext>
            </a:extLst>
          </p:cNvPr>
          <p:cNvSpPr>
            <a:spLocks noGrp="1"/>
          </p:cNvSpPr>
          <p:nvPr>
            <p:ph idx="1"/>
          </p:nvPr>
        </p:nvSpPr>
        <p:spPr/>
        <p:txBody>
          <a:bodyPr>
            <a:normAutofit fontScale="85000" lnSpcReduction="20000"/>
          </a:bodyPr>
          <a:lstStyle/>
          <a:p>
            <a:r>
              <a:rPr lang="en-US" dirty="0">
                <a:solidFill>
                  <a:schemeClr val="bg1">
                    <a:lumMod val="95000"/>
                  </a:schemeClr>
                </a:solidFill>
              </a:rPr>
              <a:t>Since miners can find different valid solution to the PoW problem, it is possible for a temporary split in the Bitcoin Blockchain to occur.</a:t>
            </a:r>
          </a:p>
          <a:p>
            <a:r>
              <a:rPr lang="en-US" dirty="0">
                <a:solidFill>
                  <a:schemeClr val="bg1">
                    <a:lumMod val="95000"/>
                  </a:schemeClr>
                </a:solidFill>
              </a:rPr>
              <a:t>These splits lead to multiple branches of the Bitcoin Blockchain existing at the same time and leads to the creation of Stale blocks.</a:t>
            </a:r>
          </a:p>
          <a:p>
            <a:r>
              <a:rPr lang="en-US" dirty="0">
                <a:solidFill>
                  <a:schemeClr val="bg1">
                    <a:lumMod val="95000"/>
                  </a:schemeClr>
                </a:solidFill>
              </a:rPr>
              <a:t>Stale Blocks (sometimes correctly or incorrectly called Orphan Blocks) are validly mined blocks which are not part of the main blockchain and any Coinbase from an orphan block is non-spendable. Stale Blocks are blocks which are not part of the main chain (“the longest valid Bitcoin Blockchain”) and have a parent block, while Orphan Blocks are blocks which are not part of the main blockchain and do not have a parent block.</a:t>
            </a:r>
          </a:p>
          <a:p>
            <a:r>
              <a:rPr lang="en-US" dirty="0">
                <a:solidFill>
                  <a:schemeClr val="bg1">
                    <a:lumMod val="95000"/>
                  </a:schemeClr>
                </a:solidFill>
              </a:rPr>
              <a:t>These splits are generally resolved by the “longest chain” rule.</a:t>
            </a:r>
          </a:p>
          <a:p>
            <a:r>
              <a:rPr lang="en-US" dirty="0">
                <a:solidFill>
                  <a:schemeClr val="bg1">
                    <a:lumMod val="95000"/>
                  </a:schemeClr>
                </a:solidFill>
              </a:rPr>
              <a:t>The longest chain rule generally resolves these disputes by presuming that the correct chain is the chain with the most work done or the most combined difficulty, not the chain with the most blocks.  </a:t>
            </a:r>
          </a:p>
        </p:txBody>
      </p:sp>
      <p:sp>
        <p:nvSpPr>
          <p:cNvPr id="4" name="Slide Number Placeholder 3">
            <a:extLst>
              <a:ext uri="{FF2B5EF4-FFF2-40B4-BE49-F238E27FC236}">
                <a16:creationId xmlns:a16="http://schemas.microsoft.com/office/drawing/2014/main" id="{9D6987C2-821F-4C9D-A576-439A3F1C7424}"/>
              </a:ext>
            </a:extLst>
          </p:cNvPr>
          <p:cNvSpPr>
            <a:spLocks noGrp="1"/>
          </p:cNvSpPr>
          <p:nvPr>
            <p:ph type="sldNum" sz="quarter" idx="12"/>
          </p:nvPr>
        </p:nvSpPr>
        <p:spPr/>
        <p:txBody>
          <a:bodyPr/>
          <a:lstStyle/>
          <a:p>
            <a:fld id="{B17DEEE4-362D-404F-8D44-B73CEBC0D81E}" type="slidenum">
              <a:rPr lang="en-US" smtClean="0"/>
              <a:t>37</a:t>
            </a:fld>
            <a:endParaRPr lang="en-US" dirty="0"/>
          </a:p>
        </p:txBody>
      </p:sp>
    </p:spTree>
    <p:extLst>
      <p:ext uri="{BB962C8B-B14F-4D97-AF65-F5344CB8AC3E}">
        <p14:creationId xmlns:p14="http://schemas.microsoft.com/office/powerpoint/2010/main" val="37526688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56FB5-1973-47AE-AB62-3F0548B05BCB}"/>
              </a:ext>
            </a:extLst>
          </p:cNvPr>
          <p:cNvSpPr>
            <a:spLocks noGrp="1"/>
          </p:cNvSpPr>
          <p:nvPr>
            <p:ph type="title"/>
          </p:nvPr>
        </p:nvSpPr>
        <p:spPr/>
        <p:txBody>
          <a:bodyPr>
            <a:normAutofit/>
          </a:bodyPr>
          <a:lstStyle/>
          <a:p>
            <a:r>
              <a:rPr lang="en-US" dirty="0">
                <a:solidFill>
                  <a:schemeClr val="bg1">
                    <a:lumMod val="95000"/>
                  </a:schemeClr>
                </a:solidFill>
              </a:rPr>
              <a:t>Pertinent Advice: Ethereum Gas</a:t>
            </a:r>
          </a:p>
        </p:txBody>
      </p:sp>
      <p:sp>
        <p:nvSpPr>
          <p:cNvPr id="3" name="Content Placeholder 2">
            <a:extLst>
              <a:ext uri="{FF2B5EF4-FFF2-40B4-BE49-F238E27FC236}">
                <a16:creationId xmlns:a16="http://schemas.microsoft.com/office/drawing/2014/main" id="{19EDA923-1EE9-4C49-A69E-8D361152670A}"/>
              </a:ext>
            </a:extLst>
          </p:cNvPr>
          <p:cNvSpPr>
            <a:spLocks noGrp="1"/>
          </p:cNvSpPr>
          <p:nvPr>
            <p:ph idx="1"/>
          </p:nvPr>
        </p:nvSpPr>
        <p:spPr/>
        <p:txBody>
          <a:bodyPr>
            <a:normAutofit fontScale="92500" lnSpcReduction="10000"/>
          </a:bodyPr>
          <a:lstStyle/>
          <a:p>
            <a:r>
              <a:rPr lang="en-US" dirty="0">
                <a:solidFill>
                  <a:schemeClr val="bg1">
                    <a:lumMod val="95000"/>
                  </a:schemeClr>
                </a:solidFill>
              </a:rPr>
              <a:t>The ability to examine your transactions on a Block Explorer is extremely important to know whether and why your transaction was unsuccessful</a:t>
            </a:r>
          </a:p>
          <a:p>
            <a:r>
              <a:rPr lang="en-US" dirty="0">
                <a:solidFill>
                  <a:schemeClr val="bg1">
                    <a:lumMod val="95000"/>
                  </a:schemeClr>
                </a:solidFill>
              </a:rPr>
              <a:t>For example, on the Ethereum blockchain, users are required to pay a certain amount of Gas (basically, fuel to run  operations on the Ethereum blockchain), which is ether, to be accompanied with every transaction on the Ethereum Blockchain. </a:t>
            </a:r>
          </a:p>
          <a:p>
            <a:r>
              <a:rPr lang="en-US" dirty="0">
                <a:solidFill>
                  <a:schemeClr val="bg1">
                    <a:lumMod val="95000"/>
                  </a:schemeClr>
                </a:solidFill>
              </a:rPr>
              <a:t>A transaction may fail on the Ethereum Network if a transaction runs out of Gas, i.e., not enough Gas was provided to run the operations in the transaction even though an appropriate Gas price was provided.</a:t>
            </a:r>
          </a:p>
          <a:p>
            <a:r>
              <a:rPr lang="en-US" dirty="0">
                <a:solidFill>
                  <a:schemeClr val="bg1">
                    <a:lumMod val="95000"/>
                  </a:schemeClr>
                </a:solidFill>
              </a:rPr>
              <a:t>Alternatively, a transaction may fail simply because of a low transaction fee attached.  At the worst, you may have sent your Ether to the wrong address or to a non-Ethereum address.</a:t>
            </a:r>
          </a:p>
        </p:txBody>
      </p:sp>
      <p:sp>
        <p:nvSpPr>
          <p:cNvPr id="4" name="Slide Number Placeholder 3">
            <a:extLst>
              <a:ext uri="{FF2B5EF4-FFF2-40B4-BE49-F238E27FC236}">
                <a16:creationId xmlns:a16="http://schemas.microsoft.com/office/drawing/2014/main" id="{1C477165-B027-49D7-AEB2-B163B9023259}"/>
              </a:ext>
            </a:extLst>
          </p:cNvPr>
          <p:cNvSpPr>
            <a:spLocks noGrp="1"/>
          </p:cNvSpPr>
          <p:nvPr>
            <p:ph type="sldNum" sz="quarter" idx="12"/>
          </p:nvPr>
        </p:nvSpPr>
        <p:spPr/>
        <p:txBody>
          <a:bodyPr/>
          <a:lstStyle/>
          <a:p>
            <a:fld id="{B17DEEE4-362D-404F-8D44-B73CEBC0D81E}" type="slidenum">
              <a:rPr lang="en-US" smtClean="0"/>
              <a:t>38</a:t>
            </a:fld>
            <a:endParaRPr lang="en-US" dirty="0"/>
          </a:p>
        </p:txBody>
      </p:sp>
    </p:spTree>
    <p:extLst>
      <p:ext uri="{BB962C8B-B14F-4D97-AF65-F5344CB8AC3E}">
        <p14:creationId xmlns:p14="http://schemas.microsoft.com/office/powerpoint/2010/main" val="38596159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855F9A-64A1-4D68-8D41-D011F7A442F6}"/>
              </a:ext>
            </a:extLst>
          </p:cNvPr>
          <p:cNvPicPr>
            <a:picLocks noChangeAspect="1"/>
          </p:cNvPicPr>
          <p:nvPr/>
        </p:nvPicPr>
        <p:blipFill>
          <a:blip r:embed="rId2"/>
          <a:stretch>
            <a:fillRect/>
          </a:stretch>
        </p:blipFill>
        <p:spPr>
          <a:xfrm>
            <a:off x="0" y="0"/>
            <a:ext cx="12192000" cy="6858000"/>
          </a:xfrm>
          <a:prstGeom prst="rect">
            <a:avLst/>
          </a:prstGeom>
        </p:spPr>
      </p:pic>
      <p:sp>
        <p:nvSpPr>
          <p:cNvPr id="2" name="Slide Number Placeholder 1">
            <a:extLst>
              <a:ext uri="{FF2B5EF4-FFF2-40B4-BE49-F238E27FC236}">
                <a16:creationId xmlns:a16="http://schemas.microsoft.com/office/drawing/2014/main" id="{2044E487-AC2A-46E9-986D-C5DC4FA37C7A}"/>
              </a:ext>
            </a:extLst>
          </p:cNvPr>
          <p:cNvSpPr>
            <a:spLocks noGrp="1"/>
          </p:cNvSpPr>
          <p:nvPr>
            <p:ph type="sldNum" sz="quarter" idx="12"/>
          </p:nvPr>
        </p:nvSpPr>
        <p:spPr/>
        <p:txBody>
          <a:bodyPr/>
          <a:lstStyle/>
          <a:p>
            <a:fld id="{B17DEEE4-362D-404F-8D44-B73CEBC0D81E}" type="slidenum">
              <a:rPr lang="en-US" smtClean="0"/>
              <a:t>39</a:t>
            </a:fld>
            <a:endParaRPr lang="en-US" dirty="0"/>
          </a:p>
        </p:txBody>
      </p:sp>
    </p:spTree>
    <p:extLst>
      <p:ext uri="{BB962C8B-B14F-4D97-AF65-F5344CB8AC3E}">
        <p14:creationId xmlns:p14="http://schemas.microsoft.com/office/powerpoint/2010/main" val="829888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92362A-BA73-4FBB-BF52-1736151B794E}"/>
              </a:ext>
            </a:extLst>
          </p:cNvPr>
          <p:cNvSpPr/>
          <p:nvPr/>
        </p:nvSpPr>
        <p:spPr>
          <a:xfrm>
            <a:off x="0" y="0"/>
            <a:ext cx="12192000" cy="6858000"/>
          </a:xfrm>
          <a:prstGeom prst="rect">
            <a:avLst/>
          </a:prstGeom>
          <a:solidFill>
            <a:srgbClr val="F3702B"/>
          </a:solidFill>
          <a:ln w="76200">
            <a:solidFill>
              <a:srgbClr val="F370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latin typeface="DengXian" panose="02010600030101010101" pitchFamily="2" charset="-122"/>
              <a:ea typeface="DengXian" panose="02010600030101010101" pitchFamily="2" charset="-122"/>
            </a:endParaRPr>
          </a:p>
        </p:txBody>
      </p:sp>
      <p:sp>
        <p:nvSpPr>
          <p:cNvPr id="2" name="Title 1">
            <a:extLst>
              <a:ext uri="{FF2B5EF4-FFF2-40B4-BE49-F238E27FC236}">
                <a16:creationId xmlns:a16="http://schemas.microsoft.com/office/drawing/2014/main" id="{14D2AC25-D930-4C8A-9BA2-C517058CEC77}"/>
              </a:ext>
            </a:extLst>
          </p:cNvPr>
          <p:cNvSpPr>
            <a:spLocks noGrp="1"/>
          </p:cNvSpPr>
          <p:nvPr>
            <p:ph type="title"/>
          </p:nvPr>
        </p:nvSpPr>
        <p:spPr/>
        <p:txBody>
          <a:bodyPr/>
          <a:lstStyle/>
          <a:p>
            <a:r>
              <a:rPr lang="en-US" dirty="0">
                <a:solidFill>
                  <a:schemeClr val="bg1">
                    <a:lumMod val="95000"/>
                  </a:schemeClr>
                </a:solidFill>
                <a:latin typeface="DengXian" panose="02010600030101010101" pitchFamily="2" charset="-122"/>
                <a:ea typeface="DengXian" panose="02010600030101010101" pitchFamily="2" charset="-122"/>
              </a:rPr>
              <a:t>Preface</a:t>
            </a:r>
          </a:p>
        </p:txBody>
      </p:sp>
      <p:sp>
        <p:nvSpPr>
          <p:cNvPr id="3" name="Content Placeholder 2">
            <a:extLst>
              <a:ext uri="{FF2B5EF4-FFF2-40B4-BE49-F238E27FC236}">
                <a16:creationId xmlns:a16="http://schemas.microsoft.com/office/drawing/2014/main" id="{12FCFDE1-F35C-4041-97CF-142F85E8DAF0}"/>
              </a:ext>
            </a:extLst>
          </p:cNvPr>
          <p:cNvSpPr>
            <a:spLocks noGrp="1"/>
          </p:cNvSpPr>
          <p:nvPr>
            <p:ph idx="1"/>
          </p:nvPr>
        </p:nvSpPr>
        <p:spPr>
          <a:xfrm>
            <a:off x="838200" y="1511589"/>
            <a:ext cx="10515600" cy="4351338"/>
          </a:xfrm>
        </p:spPr>
        <p:txBody>
          <a:bodyPr>
            <a:noAutofit/>
          </a:bodyPr>
          <a:lstStyle/>
          <a:p>
            <a:r>
              <a:rPr lang="en-US" sz="2000" dirty="0">
                <a:solidFill>
                  <a:schemeClr val="bg1">
                    <a:lumMod val="95000"/>
                  </a:schemeClr>
                </a:solidFill>
                <a:latin typeface="DengXian" panose="02010600030101010101" pitchFamily="2" charset="-122"/>
                <a:ea typeface="DengXian" panose="02010600030101010101" pitchFamily="2" charset="-122"/>
              </a:rPr>
              <a:t>Since the major cryptocurrency bubble in 2017, more and more people are becoming interested in cryptocurrencies and blockchain technology. </a:t>
            </a:r>
          </a:p>
          <a:p>
            <a:r>
              <a:rPr lang="en-US" sz="2000" dirty="0">
                <a:solidFill>
                  <a:schemeClr val="bg1">
                    <a:lumMod val="95000"/>
                  </a:schemeClr>
                </a:solidFill>
                <a:latin typeface="DengXian" panose="02010600030101010101" pitchFamily="2" charset="-122"/>
                <a:ea typeface="DengXian" panose="02010600030101010101" pitchFamily="2" charset="-122"/>
              </a:rPr>
              <a:t>However, most people who are interested do not enter the </a:t>
            </a:r>
            <a:r>
              <a:rPr lang="en-US" sz="2000" dirty="0" err="1">
                <a:solidFill>
                  <a:schemeClr val="bg1">
                    <a:lumMod val="95000"/>
                  </a:schemeClr>
                </a:solidFill>
                <a:latin typeface="DengXian" panose="02010600030101010101" pitchFamily="2" charset="-122"/>
                <a:ea typeface="DengXian" panose="02010600030101010101" pitchFamily="2" charset="-122"/>
              </a:rPr>
              <a:t>crypocurrencya</a:t>
            </a:r>
            <a:r>
              <a:rPr lang="en-US" sz="2000" dirty="0">
                <a:solidFill>
                  <a:schemeClr val="bg1">
                    <a:lumMod val="95000"/>
                  </a:schemeClr>
                </a:solidFill>
                <a:latin typeface="DengXian" panose="02010600030101010101" pitchFamily="2" charset="-122"/>
                <a:ea typeface="DengXian" panose="02010600030101010101" pitchFamily="2" charset="-122"/>
              </a:rPr>
              <a:t> </a:t>
            </a:r>
            <a:r>
              <a:rPr lang="en-US" sz="2000" dirty="0" err="1">
                <a:solidFill>
                  <a:schemeClr val="bg1">
                    <a:lumMod val="95000"/>
                  </a:schemeClr>
                </a:solidFill>
                <a:latin typeface="DengXian" panose="02010600030101010101" pitchFamily="2" charset="-122"/>
                <a:ea typeface="DengXian" panose="02010600030101010101" pitchFamily="2" charset="-122"/>
              </a:rPr>
              <a:t>nd</a:t>
            </a:r>
            <a:r>
              <a:rPr lang="en-US" sz="2000" dirty="0">
                <a:solidFill>
                  <a:schemeClr val="bg1">
                    <a:lumMod val="95000"/>
                  </a:schemeClr>
                </a:solidFill>
                <a:latin typeface="DengXian" panose="02010600030101010101" pitchFamily="2" charset="-122"/>
                <a:ea typeface="DengXian" panose="02010600030101010101" pitchFamily="2" charset="-122"/>
              </a:rPr>
              <a:t> blockchain space. More often than not, people do not take their surface level interest deeper simply because of lack of know-how and the difficulty of finding useful resources. </a:t>
            </a:r>
          </a:p>
          <a:p>
            <a:r>
              <a:rPr lang="en-US" sz="2000" dirty="0">
                <a:solidFill>
                  <a:schemeClr val="bg1">
                    <a:lumMod val="95000"/>
                  </a:schemeClr>
                </a:solidFill>
                <a:latin typeface="DengXian" panose="02010600030101010101" pitchFamily="2" charset="-122"/>
                <a:ea typeface="DengXian" panose="02010600030101010101" pitchFamily="2" charset="-122"/>
              </a:rPr>
              <a:t>We believe that this problem will only continue to get worse if we, as members of the blockchain and cryptocurrency space, do not create basic </a:t>
            </a:r>
            <a:r>
              <a:rPr lang="en-US" sz="2000" dirty="0" err="1">
                <a:solidFill>
                  <a:schemeClr val="bg1">
                    <a:lumMod val="95000"/>
                  </a:schemeClr>
                </a:solidFill>
                <a:latin typeface="DengXian" panose="02010600030101010101" pitchFamily="2" charset="-122"/>
                <a:ea typeface="DengXian" panose="02010600030101010101" pitchFamily="2" charset="-122"/>
              </a:rPr>
              <a:t>resoruces</a:t>
            </a:r>
            <a:r>
              <a:rPr lang="en-US" sz="2000" dirty="0">
                <a:solidFill>
                  <a:schemeClr val="bg1">
                    <a:lumMod val="95000"/>
                  </a:schemeClr>
                </a:solidFill>
                <a:latin typeface="DengXian" panose="02010600030101010101" pitchFamily="2" charset="-122"/>
                <a:ea typeface="DengXian" panose="02010600030101010101" pitchFamily="2" charset="-122"/>
              </a:rPr>
              <a:t> for interested people to learn and understand this space. </a:t>
            </a:r>
          </a:p>
          <a:p>
            <a:r>
              <a:rPr lang="en-US" sz="2000" dirty="0">
                <a:solidFill>
                  <a:schemeClr val="bg1">
                    <a:lumMod val="95000"/>
                  </a:schemeClr>
                </a:solidFill>
                <a:latin typeface="DengXian" panose="02010600030101010101" pitchFamily="2" charset="-122"/>
                <a:ea typeface="DengXian" panose="02010600030101010101" pitchFamily="2" charset="-122"/>
              </a:rPr>
              <a:t>In countering the lack of know-how and apparent unavailability of useful </a:t>
            </a:r>
            <a:r>
              <a:rPr lang="en-US" sz="2000" dirty="0" err="1">
                <a:solidFill>
                  <a:schemeClr val="bg1">
                    <a:lumMod val="95000"/>
                  </a:schemeClr>
                </a:solidFill>
                <a:latin typeface="DengXian" panose="02010600030101010101" pitchFamily="2" charset="-122"/>
                <a:ea typeface="DengXian" panose="02010600030101010101" pitchFamily="2" charset="-122"/>
              </a:rPr>
              <a:t>resoruces</a:t>
            </a:r>
            <a:r>
              <a:rPr lang="en-US" sz="2000" dirty="0">
                <a:solidFill>
                  <a:schemeClr val="bg1">
                    <a:lumMod val="95000"/>
                  </a:schemeClr>
                </a:solidFill>
                <a:latin typeface="DengXian" panose="02010600030101010101" pitchFamily="2" charset="-122"/>
                <a:ea typeface="DengXian" panose="02010600030101010101" pitchFamily="2" charset="-122"/>
              </a:rPr>
              <a:t>, we waned to create </a:t>
            </a:r>
            <a:r>
              <a:rPr lang="en-US" sz="2000" dirty="0" err="1">
                <a:solidFill>
                  <a:schemeClr val="bg1">
                    <a:lumMod val="95000"/>
                  </a:schemeClr>
                </a:solidFill>
                <a:latin typeface="DengXian" panose="02010600030101010101" pitchFamily="2" charset="-122"/>
                <a:ea typeface="DengXian" panose="02010600030101010101" pitchFamily="2" charset="-122"/>
              </a:rPr>
              <a:t>CryptoCamp</a:t>
            </a:r>
            <a:r>
              <a:rPr lang="en-US" sz="2000" dirty="0">
                <a:solidFill>
                  <a:schemeClr val="bg1">
                    <a:lumMod val="95000"/>
                  </a:schemeClr>
                </a:solidFill>
                <a:latin typeface="DengXian" panose="02010600030101010101" pitchFamily="2" charset="-122"/>
                <a:ea typeface="DengXian" panose="02010600030101010101" pitchFamily="2" charset="-122"/>
              </a:rPr>
              <a:t>, a tutorial that provides a comprehensive overview of the basics in the blockchain and cryptocurrency space. </a:t>
            </a:r>
          </a:p>
          <a:p>
            <a:r>
              <a:rPr lang="en-US" sz="2000" dirty="0">
                <a:solidFill>
                  <a:schemeClr val="bg1">
                    <a:lumMod val="95000"/>
                  </a:schemeClr>
                </a:solidFill>
                <a:latin typeface="DengXian" panose="02010600030101010101" pitchFamily="2" charset="-122"/>
                <a:ea typeface="DengXian" panose="02010600030101010101" pitchFamily="2" charset="-122"/>
              </a:rPr>
              <a:t>We hope you find </a:t>
            </a:r>
            <a:r>
              <a:rPr lang="en-US" sz="2000" dirty="0" err="1">
                <a:solidFill>
                  <a:schemeClr val="bg1">
                    <a:lumMod val="95000"/>
                  </a:schemeClr>
                </a:solidFill>
                <a:latin typeface="DengXian" panose="02010600030101010101" pitchFamily="2" charset="-122"/>
                <a:ea typeface="DengXian" panose="02010600030101010101" pitchFamily="2" charset="-122"/>
              </a:rPr>
              <a:t>CryptoCamp</a:t>
            </a:r>
            <a:r>
              <a:rPr lang="en-US" sz="2000" dirty="0">
                <a:solidFill>
                  <a:schemeClr val="bg1">
                    <a:lumMod val="95000"/>
                  </a:schemeClr>
                </a:solidFill>
                <a:latin typeface="DengXian" panose="02010600030101010101" pitchFamily="2" charset="-122"/>
                <a:ea typeface="DengXian" panose="02010600030101010101" pitchFamily="2" charset="-122"/>
              </a:rPr>
              <a:t> informative and helpful in your journey to the blockchain and cryptocurrency space.</a:t>
            </a:r>
          </a:p>
          <a:p>
            <a:endParaRPr lang="en-US" sz="2000" dirty="0">
              <a:solidFill>
                <a:schemeClr val="bg1">
                  <a:lumMod val="95000"/>
                </a:schemeClr>
              </a:solidFill>
              <a:latin typeface="DengXian" panose="02010600030101010101" pitchFamily="2" charset="-122"/>
              <a:ea typeface="DengXian" panose="02010600030101010101" pitchFamily="2" charset="-122"/>
            </a:endParaRPr>
          </a:p>
        </p:txBody>
      </p:sp>
      <p:sp>
        <p:nvSpPr>
          <p:cNvPr id="5" name="Slide Number Placeholder 4">
            <a:extLst>
              <a:ext uri="{FF2B5EF4-FFF2-40B4-BE49-F238E27FC236}">
                <a16:creationId xmlns:a16="http://schemas.microsoft.com/office/drawing/2014/main" id="{13EA0547-E3C2-45FF-B9E6-6D130CB709A3}"/>
              </a:ext>
            </a:extLst>
          </p:cNvPr>
          <p:cNvSpPr>
            <a:spLocks noGrp="1"/>
          </p:cNvSpPr>
          <p:nvPr>
            <p:ph type="sldNum" sz="quarter" idx="12"/>
          </p:nvPr>
        </p:nvSpPr>
        <p:spPr/>
        <p:txBody>
          <a:bodyPr/>
          <a:lstStyle/>
          <a:p>
            <a:fld id="{B17DEEE4-362D-404F-8D44-B73CEBC0D81E}" type="slidenum">
              <a:rPr lang="en-US" smtClean="0"/>
              <a:t>4</a:t>
            </a:fld>
            <a:endParaRPr lang="en-US" dirty="0"/>
          </a:p>
        </p:txBody>
      </p:sp>
    </p:spTree>
    <p:extLst>
      <p:ext uri="{BB962C8B-B14F-4D97-AF65-F5344CB8AC3E}">
        <p14:creationId xmlns:p14="http://schemas.microsoft.com/office/powerpoint/2010/main" val="1853155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21DD1-E56B-48F2-BFF6-C2F54F708C4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3CB895E-4B21-46E2-B2A6-35F43A27DF23}"/>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E286F649-06DA-4F3E-9199-6F324DB8184D}"/>
              </a:ext>
            </a:extLst>
          </p:cNvPr>
          <p:cNvPicPr>
            <a:picLocks noChangeAspect="1"/>
          </p:cNvPicPr>
          <p:nvPr/>
        </p:nvPicPr>
        <p:blipFill>
          <a:blip r:embed="rId2"/>
          <a:stretch>
            <a:fillRect/>
          </a:stretch>
        </p:blipFill>
        <p:spPr>
          <a:xfrm>
            <a:off x="0" y="0"/>
            <a:ext cx="12192000" cy="6858000"/>
          </a:xfrm>
          <a:prstGeom prst="rect">
            <a:avLst/>
          </a:prstGeom>
        </p:spPr>
      </p:pic>
      <p:sp>
        <p:nvSpPr>
          <p:cNvPr id="5" name="Slide Number Placeholder 4">
            <a:extLst>
              <a:ext uri="{FF2B5EF4-FFF2-40B4-BE49-F238E27FC236}">
                <a16:creationId xmlns:a16="http://schemas.microsoft.com/office/drawing/2014/main" id="{310A2CBE-F83D-4032-8B36-16DB4365494C}"/>
              </a:ext>
            </a:extLst>
          </p:cNvPr>
          <p:cNvSpPr>
            <a:spLocks noGrp="1"/>
          </p:cNvSpPr>
          <p:nvPr>
            <p:ph type="sldNum" sz="quarter" idx="12"/>
          </p:nvPr>
        </p:nvSpPr>
        <p:spPr/>
        <p:txBody>
          <a:bodyPr/>
          <a:lstStyle/>
          <a:p>
            <a:fld id="{B17DEEE4-362D-404F-8D44-B73CEBC0D81E}" type="slidenum">
              <a:rPr lang="en-US" smtClean="0"/>
              <a:t>40</a:t>
            </a:fld>
            <a:endParaRPr lang="en-US" dirty="0"/>
          </a:p>
        </p:txBody>
      </p:sp>
    </p:spTree>
    <p:extLst>
      <p:ext uri="{BB962C8B-B14F-4D97-AF65-F5344CB8AC3E}">
        <p14:creationId xmlns:p14="http://schemas.microsoft.com/office/powerpoint/2010/main" val="21883114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EC5B3-A3D0-495C-BCB5-74AB7E149A21}"/>
              </a:ext>
            </a:extLst>
          </p:cNvPr>
          <p:cNvSpPr>
            <a:spLocks noGrp="1"/>
          </p:cNvSpPr>
          <p:nvPr>
            <p:ph type="title"/>
          </p:nvPr>
        </p:nvSpPr>
        <p:spPr/>
        <p:txBody>
          <a:bodyPr/>
          <a:lstStyle/>
          <a:p>
            <a:r>
              <a:rPr lang="en-US" dirty="0">
                <a:solidFill>
                  <a:schemeClr val="bg1">
                    <a:lumMod val="95000"/>
                  </a:schemeClr>
                </a:solidFill>
              </a:rPr>
              <a:t>Start Off: Part 6 – Acquiring Cryptocurrency</a:t>
            </a:r>
          </a:p>
        </p:txBody>
      </p:sp>
      <p:sp>
        <p:nvSpPr>
          <p:cNvPr id="3" name="Content Placeholder 2">
            <a:extLst>
              <a:ext uri="{FF2B5EF4-FFF2-40B4-BE49-F238E27FC236}">
                <a16:creationId xmlns:a16="http://schemas.microsoft.com/office/drawing/2014/main" id="{FFBC64F8-7A97-44E3-98E8-EEC96C99FA9B}"/>
              </a:ext>
            </a:extLst>
          </p:cNvPr>
          <p:cNvSpPr>
            <a:spLocks noGrp="1"/>
          </p:cNvSpPr>
          <p:nvPr>
            <p:ph idx="1"/>
          </p:nvPr>
        </p:nvSpPr>
        <p:spPr/>
        <p:txBody>
          <a:bodyPr>
            <a:normAutofit fontScale="70000" lnSpcReduction="20000"/>
          </a:bodyPr>
          <a:lstStyle/>
          <a:p>
            <a:r>
              <a:rPr lang="en-US" dirty="0">
                <a:solidFill>
                  <a:schemeClr val="bg1">
                    <a:lumMod val="95000"/>
                  </a:schemeClr>
                </a:solidFill>
              </a:rPr>
              <a:t>Acquiring Cryptocurrency can be a hurdle at times but can reasonably be accomplished You use a reliable source.</a:t>
            </a:r>
          </a:p>
          <a:p>
            <a:r>
              <a:rPr lang="en-US" dirty="0">
                <a:solidFill>
                  <a:schemeClr val="bg1">
                    <a:lumMod val="95000"/>
                  </a:schemeClr>
                </a:solidFill>
              </a:rPr>
              <a:t>For example, if you want to turn your USD or EUR into Cryptocurrency (primarily Bitcoin and Ethereum), you should try the following services:</a:t>
            </a:r>
          </a:p>
          <a:p>
            <a:pPr marL="0" indent="0">
              <a:buNone/>
            </a:pPr>
            <a:endParaRPr lang="en-US" dirty="0">
              <a:solidFill>
                <a:schemeClr val="bg1">
                  <a:lumMod val="95000"/>
                </a:schemeClr>
              </a:solidFill>
            </a:endParaRPr>
          </a:p>
          <a:p>
            <a:pPr lvl="2"/>
            <a:r>
              <a:rPr lang="en-US" dirty="0">
                <a:solidFill>
                  <a:schemeClr val="bg1">
                    <a:lumMod val="95000"/>
                  </a:schemeClr>
                </a:solidFill>
                <a:hlinkClick r:id="rId2">
                  <a:extLst>
                    <a:ext uri="{A12FA001-AC4F-418D-AE19-62706E023703}">
                      <ahyp:hlinkClr xmlns:ahyp="http://schemas.microsoft.com/office/drawing/2018/hyperlinkcolor" val="tx"/>
                    </a:ext>
                  </a:extLst>
                </a:hlinkClick>
              </a:rPr>
              <a:t>Coinbase</a:t>
            </a:r>
            <a:endParaRPr lang="en-US" dirty="0">
              <a:solidFill>
                <a:schemeClr val="bg1">
                  <a:lumMod val="95000"/>
                </a:schemeClr>
              </a:solidFill>
            </a:endParaRPr>
          </a:p>
          <a:p>
            <a:pPr lvl="2"/>
            <a:r>
              <a:rPr lang="en-US" dirty="0">
                <a:solidFill>
                  <a:schemeClr val="bg1">
                    <a:lumMod val="95000"/>
                  </a:schemeClr>
                </a:solidFill>
                <a:hlinkClick r:id="rId3">
                  <a:extLst>
                    <a:ext uri="{A12FA001-AC4F-418D-AE19-62706E023703}">
                      <ahyp:hlinkClr xmlns:ahyp="http://schemas.microsoft.com/office/drawing/2018/hyperlinkcolor" val="tx"/>
                    </a:ext>
                  </a:extLst>
                </a:hlinkClick>
              </a:rPr>
              <a:t>Gemini</a:t>
            </a:r>
            <a:endParaRPr lang="en-US" dirty="0">
              <a:solidFill>
                <a:schemeClr val="bg1">
                  <a:lumMod val="95000"/>
                </a:schemeClr>
              </a:solidFill>
            </a:endParaRPr>
          </a:p>
          <a:p>
            <a:pPr lvl="2"/>
            <a:r>
              <a:rPr lang="en-US" dirty="0">
                <a:solidFill>
                  <a:schemeClr val="bg1">
                    <a:lumMod val="95000"/>
                  </a:schemeClr>
                </a:solidFill>
                <a:hlinkClick r:id="rId4">
                  <a:extLst>
                    <a:ext uri="{A12FA001-AC4F-418D-AE19-62706E023703}">
                      <ahyp:hlinkClr xmlns:ahyp="http://schemas.microsoft.com/office/drawing/2018/hyperlinkcolor" val="tx"/>
                    </a:ext>
                  </a:extLst>
                </a:hlinkClick>
              </a:rPr>
              <a:t>Kraken</a:t>
            </a:r>
            <a:endParaRPr lang="en-US" dirty="0">
              <a:solidFill>
                <a:schemeClr val="bg1">
                  <a:lumMod val="95000"/>
                </a:schemeClr>
              </a:solidFill>
            </a:endParaRPr>
          </a:p>
          <a:p>
            <a:pPr lvl="2"/>
            <a:r>
              <a:rPr lang="en-US" dirty="0">
                <a:solidFill>
                  <a:schemeClr val="bg1">
                    <a:lumMod val="95000"/>
                  </a:schemeClr>
                </a:solidFill>
                <a:hlinkClick r:id="rId5">
                  <a:extLst>
                    <a:ext uri="{A12FA001-AC4F-418D-AE19-62706E023703}">
                      <ahyp:hlinkClr xmlns:ahyp="http://schemas.microsoft.com/office/drawing/2018/hyperlinkcolor" val="tx"/>
                    </a:ext>
                  </a:extLst>
                </a:hlinkClick>
              </a:rPr>
              <a:t>Circle Invest</a:t>
            </a:r>
            <a:endParaRPr lang="en-US" dirty="0">
              <a:solidFill>
                <a:schemeClr val="bg1">
                  <a:lumMod val="95000"/>
                </a:schemeClr>
              </a:solidFill>
            </a:endParaRPr>
          </a:p>
          <a:p>
            <a:pPr lvl="2"/>
            <a:r>
              <a:rPr lang="en-US" dirty="0">
                <a:solidFill>
                  <a:schemeClr val="bg1">
                    <a:lumMod val="95000"/>
                  </a:schemeClr>
                </a:solidFill>
                <a:hlinkClick r:id="rId6">
                  <a:extLst>
                    <a:ext uri="{A12FA001-AC4F-418D-AE19-62706E023703}">
                      <ahyp:hlinkClr xmlns:ahyp="http://schemas.microsoft.com/office/drawing/2018/hyperlinkcolor" val="tx"/>
                    </a:ext>
                  </a:extLst>
                </a:hlinkClick>
              </a:rPr>
              <a:t>Bread Wallet</a:t>
            </a:r>
            <a:endParaRPr lang="en-US" dirty="0">
              <a:solidFill>
                <a:schemeClr val="bg1">
                  <a:lumMod val="95000"/>
                </a:schemeClr>
              </a:solidFill>
            </a:endParaRPr>
          </a:p>
          <a:p>
            <a:pPr lvl="2"/>
            <a:r>
              <a:rPr lang="en-US" dirty="0">
                <a:solidFill>
                  <a:schemeClr val="bg1">
                    <a:lumMod val="95000"/>
                  </a:schemeClr>
                </a:solidFill>
                <a:hlinkClick r:id="rId7">
                  <a:extLst>
                    <a:ext uri="{A12FA001-AC4F-418D-AE19-62706E023703}">
                      <ahyp:hlinkClr xmlns:ahyp="http://schemas.microsoft.com/office/drawing/2018/hyperlinkcolor" val="tx"/>
                    </a:ext>
                  </a:extLst>
                </a:hlinkClick>
              </a:rPr>
              <a:t>Changelly</a:t>
            </a:r>
            <a:endParaRPr lang="en-US" dirty="0">
              <a:solidFill>
                <a:schemeClr val="bg1">
                  <a:lumMod val="95000"/>
                </a:schemeClr>
              </a:solidFill>
            </a:endParaRPr>
          </a:p>
          <a:p>
            <a:pPr lvl="2"/>
            <a:r>
              <a:rPr lang="en-US" dirty="0">
                <a:solidFill>
                  <a:schemeClr val="bg1">
                    <a:lumMod val="95000"/>
                  </a:schemeClr>
                </a:solidFill>
                <a:hlinkClick r:id="rId8">
                  <a:extLst>
                    <a:ext uri="{A12FA001-AC4F-418D-AE19-62706E023703}">
                      <ahyp:hlinkClr xmlns:ahyp="http://schemas.microsoft.com/office/drawing/2018/hyperlinkcolor" val="tx"/>
                    </a:ext>
                  </a:extLst>
                </a:hlinkClick>
              </a:rPr>
              <a:t>Coincloud ATM</a:t>
            </a:r>
            <a:endParaRPr lang="en-US" dirty="0">
              <a:solidFill>
                <a:schemeClr val="bg1">
                  <a:lumMod val="95000"/>
                </a:schemeClr>
              </a:solidFill>
            </a:endParaRPr>
          </a:p>
          <a:p>
            <a:pPr lvl="2"/>
            <a:r>
              <a:rPr lang="en-US" dirty="0">
                <a:solidFill>
                  <a:schemeClr val="bg1">
                    <a:lumMod val="95000"/>
                  </a:schemeClr>
                </a:solidFill>
                <a:hlinkClick r:id="rId9">
                  <a:extLst>
                    <a:ext uri="{A12FA001-AC4F-418D-AE19-62706E023703}">
                      <ahyp:hlinkClr xmlns:ahyp="http://schemas.microsoft.com/office/drawing/2018/hyperlinkcolor" val="tx"/>
                    </a:ext>
                  </a:extLst>
                </a:hlinkClick>
              </a:rPr>
              <a:t>Purse</a:t>
            </a:r>
            <a:endParaRPr lang="en-US" dirty="0">
              <a:solidFill>
                <a:schemeClr val="bg1">
                  <a:lumMod val="95000"/>
                </a:schemeClr>
              </a:solidFill>
            </a:endParaRPr>
          </a:p>
          <a:p>
            <a:pPr lvl="2"/>
            <a:r>
              <a:rPr lang="en-US" dirty="0">
                <a:solidFill>
                  <a:schemeClr val="bg1">
                    <a:lumMod val="95000"/>
                  </a:schemeClr>
                </a:solidFill>
                <a:hlinkClick r:id="rId10">
                  <a:extLst>
                    <a:ext uri="{A12FA001-AC4F-418D-AE19-62706E023703}">
                      <ahyp:hlinkClr xmlns:ahyp="http://schemas.microsoft.com/office/drawing/2018/hyperlinkcolor" val="tx"/>
                    </a:ext>
                  </a:extLst>
                </a:hlinkClick>
              </a:rPr>
              <a:t>Paxful</a:t>
            </a:r>
            <a:endParaRPr lang="en-US" dirty="0">
              <a:solidFill>
                <a:schemeClr val="bg1">
                  <a:lumMod val="95000"/>
                </a:schemeClr>
              </a:solidFill>
            </a:endParaRPr>
          </a:p>
          <a:p>
            <a:pPr lvl="2"/>
            <a:r>
              <a:rPr lang="en-US" dirty="0">
                <a:solidFill>
                  <a:schemeClr val="bg1">
                    <a:lumMod val="95000"/>
                  </a:schemeClr>
                </a:solidFill>
                <a:hlinkClick r:id="rId11">
                  <a:extLst>
                    <a:ext uri="{A12FA001-AC4F-418D-AE19-62706E023703}">
                      <ahyp:hlinkClr xmlns:ahyp="http://schemas.microsoft.com/office/drawing/2018/hyperlinkcolor" val="tx"/>
                    </a:ext>
                  </a:extLst>
                </a:hlinkClick>
              </a:rPr>
              <a:t>Change</a:t>
            </a:r>
            <a:endParaRPr lang="en-US" dirty="0">
              <a:solidFill>
                <a:schemeClr val="bg1">
                  <a:lumMod val="95000"/>
                </a:schemeClr>
              </a:solidFill>
            </a:endParaRPr>
          </a:p>
          <a:p>
            <a:pPr marL="914400" lvl="2" indent="0">
              <a:buNone/>
            </a:pPr>
            <a:endParaRPr lang="en-US" dirty="0">
              <a:solidFill>
                <a:schemeClr val="bg1">
                  <a:lumMod val="95000"/>
                </a:schemeClr>
              </a:solidFill>
            </a:endParaRPr>
          </a:p>
          <a:p>
            <a:r>
              <a:rPr lang="en-US" dirty="0">
                <a:solidFill>
                  <a:schemeClr val="bg1">
                    <a:lumMod val="95000"/>
                  </a:schemeClr>
                </a:solidFill>
              </a:rPr>
              <a:t>Follow the Service’s sign up procedure to convert your USD or EUR into Cryptocurrency</a:t>
            </a:r>
          </a:p>
        </p:txBody>
      </p:sp>
      <p:sp>
        <p:nvSpPr>
          <p:cNvPr id="4" name="Slide Number Placeholder 3">
            <a:extLst>
              <a:ext uri="{FF2B5EF4-FFF2-40B4-BE49-F238E27FC236}">
                <a16:creationId xmlns:a16="http://schemas.microsoft.com/office/drawing/2014/main" id="{AEE5737B-4D92-4440-AD64-344BE93A9F8E}"/>
              </a:ext>
            </a:extLst>
          </p:cNvPr>
          <p:cNvSpPr>
            <a:spLocks noGrp="1"/>
          </p:cNvSpPr>
          <p:nvPr>
            <p:ph type="sldNum" sz="quarter" idx="12"/>
          </p:nvPr>
        </p:nvSpPr>
        <p:spPr/>
        <p:txBody>
          <a:bodyPr/>
          <a:lstStyle/>
          <a:p>
            <a:fld id="{B17DEEE4-362D-404F-8D44-B73CEBC0D81E}" type="slidenum">
              <a:rPr lang="en-US" smtClean="0"/>
              <a:t>41</a:t>
            </a:fld>
            <a:endParaRPr lang="en-US" dirty="0"/>
          </a:p>
        </p:txBody>
      </p:sp>
    </p:spTree>
    <p:extLst>
      <p:ext uri="{BB962C8B-B14F-4D97-AF65-F5344CB8AC3E}">
        <p14:creationId xmlns:p14="http://schemas.microsoft.com/office/powerpoint/2010/main" val="25836716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49730-AF5F-445A-9975-FC106DE70A05}"/>
              </a:ext>
            </a:extLst>
          </p:cNvPr>
          <p:cNvSpPr>
            <a:spLocks noGrp="1"/>
          </p:cNvSpPr>
          <p:nvPr>
            <p:ph type="title"/>
          </p:nvPr>
        </p:nvSpPr>
        <p:spPr/>
        <p:txBody>
          <a:bodyPr/>
          <a:lstStyle/>
          <a:p>
            <a:r>
              <a:rPr lang="en-US" dirty="0">
                <a:solidFill>
                  <a:schemeClr val="bg1">
                    <a:lumMod val="95000"/>
                  </a:schemeClr>
                </a:solidFill>
              </a:rPr>
              <a:t>Start Off: Part 7.0 – Security Measures</a:t>
            </a:r>
          </a:p>
        </p:txBody>
      </p:sp>
      <p:sp>
        <p:nvSpPr>
          <p:cNvPr id="3" name="Content Placeholder 2">
            <a:extLst>
              <a:ext uri="{FF2B5EF4-FFF2-40B4-BE49-F238E27FC236}">
                <a16:creationId xmlns:a16="http://schemas.microsoft.com/office/drawing/2014/main" id="{C557387F-7FA0-4AA3-894F-ACB72E2B330D}"/>
              </a:ext>
            </a:extLst>
          </p:cNvPr>
          <p:cNvSpPr>
            <a:spLocks noGrp="1"/>
          </p:cNvSpPr>
          <p:nvPr>
            <p:ph idx="1"/>
          </p:nvPr>
        </p:nvSpPr>
        <p:spPr/>
        <p:txBody>
          <a:bodyPr>
            <a:normAutofit/>
          </a:bodyPr>
          <a:lstStyle/>
          <a:p>
            <a:r>
              <a:rPr lang="en-US" dirty="0">
                <a:solidFill>
                  <a:schemeClr val="bg1">
                    <a:lumMod val="95000"/>
                  </a:schemeClr>
                </a:solidFill>
              </a:rPr>
              <a:t>These security measures are meant to protect you in your disturbed ledger activities and to hopefully avoid the pitfalls and negative outcomes that have befallen those before you in the History and Pertinent Advice sections.</a:t>
            </a:r>
          </a:p>
          <a:p>
            <a:r>
              <a:rPr lang="en-US" dirty="0">
                <a:solidFill>
                  <a:schemeClr val="bg1">
                    <a:lumMod val="95000"/>
                  </a:schemeClr>
                </a:solidFill>
              </a:rPr>
              <a:t>When you are engaging in Cryptocurrency activities, You should use the following:</a:t>
            </a:r>
          </a:p>
          <a:p>
            <a:pPr lvl="1"/>
            <a:r>
              <a:rPr lang="en-US" dirty="0">
                <a:solidFill>
                  <a:schemeClr val="bg1">
                    <a:lumMod val="95000"/>
                  </a:schemeClr>
                </a:solidFill>
              </a:rPr>
              <a:t>A Virtual Private Network (VPN)</a:t>
            </a:r>
          </a:p>
          <a:p>
            <a:pPr lvl="2"/>
            <a:r>
              <a:rPr lang="en-US" dirty="0">
                <a:solidFill>
                  <a:schemeClr val="bg1">
                    <a:lumMod val="95000"/>
                  </a:schemeClr>
                </a:solidFill>
              </a:rPr>
              <a:t>A Free one can be acquired by downloading the </a:t>
            </a:r>
            <a:r>
              <a:rPr lang="en-US" dirty="0">
                <a:solidFill>
                  <a:schemeClr val="bg1">
                    <a:lumMod val="95000"/>
                  </a:schemeClr>
                </a:solidFill>
                <a:hlinkClick r:id="rId2">
                  <a:extLst>
                    <a:ext uri="{A12FA001-AC4F-418D-AE19-62706E023703}">
                      <ahyp:hlinkClr xmlns:ahyp="http://schemas.microsoft.com/office/drawing/2018/hyperlinkcolor" val="tx"/>
                    </a:ext>
                  </a:extLst>
                </a:hlinkClick>
              </a:rPr>
              <a:t>Opera Browser</a:t>
            </a:r>
            <a:endParaRPr lang="en-US" dirty="0">
              <a:solidFill>
                <a:schemeClr val="bg1">
                  <a:lumMod val="95000"/>
                </a:schemeClr>
              </a:solidFill>
            </a:endParaRPr>
          </a:p>
          <a:p>
            <a:pPr lvl="1"/>
            <a:r>
              <a:rPr lang="en-US" dirty="0">
                <a:solidFill>
                  <a:schemeClr val="bg1">
                    <a:lumMod val="95000"/>
                  </a:schemeClr>
                </a:solidFill>
              </a:rPr>
              <a:t>2FA</a:t>
            </a:r>
          </a:p>
        </p:txBody>
      </p:sp>
      <p:sp>
        <p:nvSpPr>
          <p:cNvPr id="4" name="Slide Number Placeholder 3">
            <a:extLst>
              <a:ext uri="{FF2B5EF4-FFF2-40B4-BE49-F238E27FC236}">
                <a16:creationId xmlns:a16="http://schemas.microsoft.com/office/drawing/2014/main" id="{53C0A3BA-9479-4263-8193-FE080568F012}"/>
              </a:ext>
            </a:extLst>
          </p:cNvPr>
          <p:cNvSpPr>
            <a:spLocks noGrp="1"/>
          </p:cNvSpPr>
          <p:nvPr>
            <p:ph type="sldNum" sz="quarter" idx="12"/>
          </p:nvPr>
        </p:nvSpPr>
        <p:spPr/>
        <p:txBody>
          <a:bodyPr/>
          <a:lstStyle/>
          <a:p>
            <a:fld id="{B17DEEE4-362D-404F-8D44-B73CEBC0D81E}" type="slidenum">
              <a:rPr lang="en-US" smtClean="0"/>
              <a:t>42</a:t>
            </a:fld>
            <a:endParaRPr lang="en-US" dirty="0"/>
          </a:p>
        </p:txBody>
      </p:sp>
    </p:spTree>
    <p:extLst>
      <p:ext uri="{BB962C8B-B14F-4D97-AF65-F5344CB8AC3E}">
        <p14:creationId xmlns:p14="http://schemas.microsoft.com/office/powerpoint/2010/main" val="15484860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8BC0B-D99F-4531-AC30-628540AE64BB}"/>
              </a:ext>
            </a:extLst>
          </p:cNvPr>
          <p:cNvSpPr>
            <a:spLocks noGrp="1"/>
          </p:cNvSpPr>
          <p:nvPr>
            <p:ph type="title"/>
          </p:nvPr>
        </p:nvSpPr>
        <p:spPr/>
        <p:txBody>
          <a:bodyPr/>
          <a:lstStyle/>
          <a:p>
            <a:r>
              <a:rPr lang="en-US" dirty="0">
                <a:solidFill>
                  <a:schemeClr val="bg1">
                    <a:lumMod val="95000"/>
                  </a:schemeClr>
                </a:solidFill>
              </a:rPr>
              <a:t>Start Off: Part 7.1 – Security Measures</a:t>
            </a:r>
          </a:p>
        </p:txBody>
      </p:sp>
      <p:sp>
        <p:nvSpPr>
          <p:cNvPr id="3" name="Content Placeholder 2">
            <a:extLst>
              <a:ext uri="{FF2B5EF4-FFF2-40B4-BE49-F238E27FC236}">
                <a16:creationId xmlns:a16="http://schemas.microsoft.com/office/drawing/2014/main" id="{C7F05849-288F-40DE-9A22-01BF91F7CF59}"/>
              </a:ext>
            </a:extLst>
          </p:cNvPr>
          <p:cNvSpPr>
            <a:spLocks noGrp="1"/>
          </p:cNvSpPr>
          <p:nvPr>
            <p:ph idx="1"/>
          </p:nvPr>
        </p:nvSpPr>
        <p:spPr/>
        <p:txBody>
          <a:bodyPr>
            <a:normAutofit fontScale="55000" lnSpcReduction="20000"/>
          </a:bodyPr>
          <a:lstStyle/>
          <a:p>
            <a:r>
              <a:rPr lang="en-US" dirty="0">
                <a:solidFill>
                  <a:schemeClr val="bg1">
                    <a:lumMod val="95000"/>
                  </a:schemeClr>
                </a:solidFill>
              </a:rPr>
              <a:t>When engaging in any DLT activities, You should be mindful of these 12 guidelines:</a:t>
            </a:r>
          </a:p>
          <a:p>
            <a:endParaRPr lang="en-US" dirty="0">
              <a:solidFill>
                <a:schemeClr val="bg1">
                  <a:lumMod val="95000"/>
                </a:schemeClr>
              </a:solidFill>
            </a:endParaRPr>
          </a:p>
          <a:p>
            <a:pPr marL="914400" lvl="1" indent="-457200">
              <a:buFont typeface="+mj-lt"/>
              <a:buAutoNum type="arabicParenR"/>
            </a:pPr>
            <a:r>
              <a:rPr lang="en-US" dirty="0">
                <a:solidFill>
                  <a:schemeClr val="bg1">
                    <a:lumMod val="95000"/>
                  </a:schemeClr>
                </a:solidFill>
              </a:rPr>
              <a:t>Do not reveal any personal identifying information and your Private Key</a:t>
            </a:r>
          </a:p>
          <a:p>
            <a:pPr marL="914400" lvl="1" indent="-457200">
              <a:buFont typeface="+mj-lt"/>
              <a:buAutoNum type="arabicParenR"/>
            </a:pPr>
            <a:r>
              <a:rPr lang="en-US" dirty="0">
                <a:solidFill>
                  <a:schemeClr val="bg1">
                    <a:lumMod val="95000"/>
                  </a:schemeClr>
                </a:solidFill>
              </a:rPr>
              <a:t>Do not brag or attempt to make others aware that you have Cryptocurrency unless absolutely necessary</a:t>
            </a:r>
          </a:p>
          <a:p>
            <a:pPr marL="914400" lvl="1" indent="-457200">
              <a:buFont typeface="+mj-lt"/>
              <a:buAutoNum type="arabicParenR"/>
            </a:pPr>
            <a:r>
              <a:rPr lang="en-US" dirty="0">
                <a:solidFill>
                  <a:schemeClr val="bg1">
                    <a:lumMod val="95000"/>
                  </a:schemeClr>
                </a:solidFill>
              </a:rPr>
              <a:t>Do not ever respond to a request on social media or email for Cryptocurrency or an amount of Cryptocurrency in exchange for a smaller amount of Cryptocurrency</a:t>
            </a:r>
          </a:p>
          <a:p>
            <a:pPr marL="1371600" lvl="2" indent="-457200">
              <a:buFont typeface="+mj-lt"/>
              <a:buAutoNum type="arabicParenR"/>
            </a:pPr>
            <a:r>
              <a:rPr lang="en-US" dirty="0">
                <a:solidFill>
                  <a:schemeClr val="bg1">
                    <a:lumMod val="95000"/>
                  </a:schemeClr>
                </a:solidFill>
              </a:rPr>
              <a:t>This is why you have an exchange account</a:t>
            </a:r>
          </a:p>
          <a:p>
            <a:pPr marL="914400" lvl="1" indent="-457200">
              <a:buFont typeface="+mj-lt"/>
              <a:buAutoNum type="arabicParenR"/>
            </a:pPr>
            <a:r>
              <a:rPr lang="en-US" dirty="0">
                <a:solidFill>
                  <a:schemeClr val="bg1">
                    <a:lumMod val="95000"/>
                  </a:schemeClr>
                </a:solidFill>
              </a:rPr>
              <a:t>Review all projects, people and proposals before sending funds to an ICO or other venture</a:t>
            </a:r>
          </a:p>
          <a:p>
            <a:pPr marL="914400" lvl="1" indent="-457200">
              <a:buFont typeface="+mj-lt"/>
              <a:buAutoNum type="arabicParenR"/>
            </a:pPr>
            <a:r>
              <a:rPr lang="en-US" dirty="0">
                <a:solidFill>
                  <a:schemeClr val="bg1">
                    <a:lumMod val="95000"/>
                  </a:schemeClr>
                </a:solidFill>
              </a:rPr>
              <a:t>If you acquire a Hardware wallet, use it.</a:t>
            </a:r>
          </a:p>
          <a:p>
            <a:pPr marL="914400" lvl="1" indent="-457200">
              <a:buFont typeface="+mj-lt"/>
              <a:buAutoNum type="arabicParenR"/>
            </a:pPr>
            <a:r>
              <a:rPr lang="en-US" dirty="0">
                <a:solidFill>
                  <a:schemeClr val="bg1">
                    <a:lumMod val="95000"/>
                  </a:schemeClr>
                </a:solidFill>
              </a:rPr>
              <a:t>Always ensure you are interacting with the correct Cryptocurrency and do not send a specific Cryptocurrency to a different Cryptocurrency receiving address</a:t>
            </a:r>
          </a:p>
          <a:p>
            <a:pPr marL="1371600" lvl="2" indent="-457200">
              <a:buFont typeface="+mj-lt"/>
              <a:buAutoNum type="arabicParenR"/>
            </a:pPr>
            <a:r>
              <a:rPr lang="en-US" dirty="0">
                <a:solidFill>
                  <a:schemeClr val="bg1">
                    <a:lumMod val="95000"/>
                  </a:schemeClr>
                </a:solidFill>
              </a:rPr>
              <a:t>The Funds will be lost forever and there is no way to recover them, as of this publication.</a:t>
            </a:r>
          </a:p>
          <a:p>
            <a:pPr marL="914400" lvl="1" indent="-457200">
              <a:buFont typeface="+mj-lt"/>
              <a:buAutoNum type="arabicParenR"/>
            </a:pPr>
            <a:r>
              <a:rPr lang="en-US" dirty="0">
                <a:solidFill>
                  <a:schemeClr val="bg1">
                    <a:lumMod val="95000"/>
                  </a:schemeClr>
                </a:solidFill>
              </a:rPr>
              <a:t>Bookmark all official sites you are using or plan to use.</a:t>
            </a:r>
          </a:p>
          <a:p>
            <a:pPr marL="914400" lvl="1" indent="-457200">
              <a:buFont typeface="+mj-lt"/>
              <a:buAutoNum type="arabicParenR"/>
            </a:pPr>
            <a:r>
              <a:rPr lang="en-US" dirty="0">
                <a:solidFill>
                  <a:schemeClr val="bg1">
                    <a:lumMod val="95000"/>
                  </a:schemeClr>
                </a:solidFill>
              </a:rPr>
              <a:t>Assume that your Counterparty is out to steal your funds through deceit and fraud</a:t>
            </a:r>
          </a:p>
          <a:p>
            <a:pPr marL="1371600" lvl="2" indent="-457200">
              <a:buFont typeface="+mj-lt"/>
              <a:buAutoNum type="arabicParenR"/>
            </a:pPr>
            <a:r>
              <a:rPr lang="en-US" dirty="0">
                <a:solidFill>
                  <a:schemeClr val="bg1">
                    <a:lumMod val="95000"/>
                  </a:schemeClr>
                </a:solidFill>
              </a:rPr>
              <a:t>Counterparty means the opposing party in a transaction.</a:t>
            </a:r>
          </a:p>
          <a:p>
            <a:pPr marL="914400" lvl="1" indent="-457200">
              <a:buFont typeface="+mj-lt"/>
              <a:buAutoNum type="arabicParenR"/>
            </a:pPr>
            <a:r>
              <a:rPr lang="en-US" dirty="0">
                <a:solidFill>
                  <a:schemeClr val="bg1">
                    <a:lumMod val="95000"/>
                  </a:schemeClr>
                </a:solidFill>
              </a:rPr>
              <a:t>Always use an Ad-blocker and do not ever click on an advertisement</a:t>
            </a:r>
          </a:p>
          <a:p>
            <a:pPr marL="914400" lvl="1" indent="-457200">
              <a:buFont typeface="+mj-lt"/>
              <a:buAutoNum type="arabicParenR"/>
            </a:pPr>
            <a:r>
              <a:rPr lang="en-US" dirty="0">
                <a:solidFill>
                  <a:schemeClr val="bg1">
                    <a:lumMod val="95000"/>
                  </a:schemeClr>
                </a:solidFill>
              </a:rPr>
              <a:t>Always use </a:t>
            </a:r>
            <a:r>
              <a:rPr lang="en-US" dirty="0">
                <a:solidFill>
                  <a:schemeClr val="bg1">
                    <a:lumMod val="95000"/>
                  </a:schemeClr>
                </a:solidFill>
                <a:hlinkClick r:id="rId2">
                  <a:extLst>
                    <a:ext uri="{A12FA001-AC4F-418D-AE19-62706E023703}">
                      <ahyp:hlinkClr xmlns:ahyp="http://schemas.microsoft.com/office/drawing/2018/hyperlinkcolor" val="tx"/>
                    </a:ext>
                  </a:extLst>
                </a:hlinkClick>
              </a:rPr>
              <a:t>duckduckgo</a:t>
            </a:r>
            <a:r>
              <a:rPr lang="en-US" dirty="0">
                <a:solidFill>
                  <a:schemeClr val="bg1">
                    <a:lumMod val="95000"/>
                  </a:schemeClr>
                </a:solidFill>
              </a:rPr>
              <a:t> or another privacy-centric search engine for your search queries</a:t>
            </a:r>
          </a:p>
          <a:p>
            <a:pPr marL="914400" lvl="1" indent="-457200">
              <a:buFont typeface="+mj-lt"/>
              <a:buAutoNum type="arabicParenR"/>
            </a:pPr>
            <a:r>
              <a:rPr lang="en-US" dirty="0">
                <a:solidFill>
                  <a:schemeClr val="bg1">
                    <a:lumMod val="95000"/>
                  </a:schemeClr>
                </a:solidFill>
              </a:rPr>
              <a:t>Do not save passwords for any cryptocurrency related sites on your device</a:t>
            </a:r>
          </a:p>
          <a:p>
            <a:pPr marL="1371600" lvl="2" indent="-457200">
              <a:buFont typeface="+mj-lt"/>
              <a:buAutoNum type="arabicParenR"/>
            </a:pPr>
            <a:r>
              <a:rPr lang="en-US" dirty="0">
                <a:solidFill>
                  <a:schemeClr val="bg1">
                    <a:lumMod val="95000"/>
                  </a:schemeClr>
                </a:solidFill>
              </a:rPr>
              <a:t>Write these down on a physical paper for safekeeping or mentally remember them</a:t>
            </a:r>
          </a:p>
          <a:p>
            <a:pPr marL="914400" lvl="1" indent="-457200">
              <a:buFont typeface="+mj-lt"/>
              <a:buAutoNum type="arabicParenR"/>
            </a:pPr>
            <a:r>
              <a:rPr lang="en-US" dirty="0">
                <a:solidFill>
                  <a:schemeClr val="bg1">
                    <a:lumMod val="95000"/>
                  </a:schemeClr>
                </a:solidFill>
              </a:rPr>
              <a:t>Write down your Private Keys on a physical piece of paper  just in case you ever lose your device and need to regain access to your wallet</a:t>
            </a:r>
          </a:p>
          <a:p>
            <a:endParaRPr lang="en-US" dirty="0">
              <a:solidFill>
                <a:schemeClr val="bg1">
                  <a:lumMod val="95000"/>
                </a:schemeClr>
              </a:solidFill>
            </a:endParaRPr>
          </a:p>
        </p:txBody>
      </p:sp>
      <p:sp>
        <p:nvSpPr>
          <p:cNvPr id="4" name="Slide Number Placeholder 3">
            <a:extLst>
              <a:ext uri="{FF2B5EF4-FFF2-40B4-BE49-F238E27FC236}">
                <a16:creationId xmlns:a16="http://schemas.microsoft.com/office/drawing/2014/main" id="{7DEE5ADC-6434-4D90-8C41-67789CAEB7E7}"/>
              </a:ext>
            </a:extLst>
          </p:cNvPr>
          <p:cNvSpPr>
            <a:spLocks noGrp="1"/>
          </p:cNvSpPr>
          <p:nvPr>
            <p:ph type="sldNum" sz="quarter" idx="12"/>
          </p:nvPr>
        </p:nvSpPr>
        <p:spPr/>
        <p:txBody>
          <a:bodyPr/>
          <a:lstStyle/>
          <a:p>
            <a:fld id="{B17DEEE4-362D-404F-8D44-B73CEBC0D81E}" type="slidenum">
              <a:rPr lang="en-US" smtClean="0"/>
              <a:t>43</a:t>
            </a:fld>
            <a:endParaRPr lang="en-US" dirty="0"/>
          </a:p>
        </p:txBody>
      </p:sp>
    </p:spTree>
    <p:extLst>
      <p:ext uri="{BB962C8B-B14F-4D97-AF65-F5344CB8AC3E}">
        <p14:creationId xmlns:p14="http://schemas.microsoft.com/office/powerpoint/2010/main" val="9649498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0307A-F099-46EB-83EC-2329954CF80D}"/>
              </a:ext>
            </a:extLst>
          </p:cNvPr>
          <p:cNvSpPr>
            <a:spLocks noGrp="1"/>
          </p:cNvSpPr>
          <p:nvPr>
            <p:ph type="title"/>
          </p:nvPr>
        </p:nvSpPr>
        <p:spPr/>
        <p:txBody>
          <a:bodyPr/>
          <a:lstStyle/>
          <a:p>
            <a:r>
              <a:rPr lang="en-US" dirty="0">
                <a:solidFill>
                  <a:schemeClr val="bg1">
                    <a:lumMod val="95000"/>
                  </a:schemeClr>
                </a:solidFill>
              </a:rPr>
              <a:t>Start Off: Part 8— Avoiding Scams</a:t>
            </a:r>
          </a:p>
        </p:txBody>
      </p:sp>
      <p:sp>
        <p:nvSpPr>
          <p:cNvPr id="3" name="Content Placeholder 2">
            <a:extLst>
              <a:ext uri="{FF2B5EF4-FFF2-40B4-BE49-F238E27FC236}">
                <a16:creationId xmlns:a16="http://schemas.microsoft.com/office/drawing/2014/main" id="{8BBE50C5-7F91-4041-82A7-4C629244D0D6}"/>
              </a:ext>
            </a:extLst>
          </p:cNvPr>
          <p:cNvSpPr>
            <a:spLocks noGrp="1"/>
          </p:cNvSpPr>
          <p:nvPr>
            <p:ph idx="1"/>
          </p:nvPr>
        </p:nvSpPr>
        <p:spPr/>
        <p:txBody>
          <a:bodyPr/>
          <a:lstStyle/>
          <a:p>
            <a:r>
              <a:rPr lang="en-US" dirty="0">
                <a:solidFill>
                  <a:schemeClr val="bg1">
                    <a:lumMod val="95000"/>
                  </a:schemeClr>
                </a:solidFill>
              </a:rPr>
              <a:t>You can avoid scams by doing the following:</a:t>
            </a:r>
          </a:p>
          <a:p>
            <a:pPr lvl="1"/>
            <a:r>
              <a:rPr lang="en-US" dirty="0">
                <a:solidFill>
                  <a:schemeClr val="bg1">
                    <a:lumMod val="95000"/>
                  </a:schemeClr>
                </a:solidFill>
              </a:rPr>
              <a:t>Conducting Due Diligence on any interested ICO or Cryptocurrency</a:t>
            </a:r>
          </a:p>
          <a:p>
            <a:pPr lvl="2"/>
            <a:r>
              <a:rPr lang="en-US" dirty="0">
                <a:solidFill>
                  <a:schemeClr val="bg1">
                    <a:lumMod val="95000"/>
                  </a:schemeClr>
                </a:solidFill>
              </a:rPr>
              <a:t>Due Diligence means conducting a thorough review of a person(s) or entity(</a:t>
            </a:r>
            <a:r>
              <a:rPr lang="en-US" dirty="0" err="1">
                <a:solidFill>
                  <a:schemeClr val="bg1">
                    <a:lumMod val="95000"/>
                  </a:schemeClr>
                </a:solidFill>
              </a:rPr>
              <a:t>ies</a:t>
            </a:r>
            <a:r>
              <a:rPr lang="en-US" dirty="0">
                <a:solidFill>
                  <a:schemeClr val="bg1">
                    <a:lumMod val="95000"/>
                  </a:schemeClr>
                </a:solidFill>
              </a:rPr>
              <a:t>) before deciding to participate in their business dealings</a:t>
            </a:r>
          </a:p>
          <a:p>
            <a:pPr lvl="3"/>
            <a:r>
              <a:rPr lang="en-US" dirty="0">
                <a:solidFill>
                  <a:schemeClr val="bg1">
                    <a:lumMod val="95000"/>
                  </a:schemeClr>
                </a:solidFill>
              </a:rPr>
              <a:t>Try </a:t>
            </a:r>
            <a:r>
              <a:rPr lang="en-US" dirty="0" err="1">
                <a:solidFill>
                  <a:schemeClr val="bg1">
                    <a:lumMod val="95000"/>
                  </a:schemeClr>
                </a:solidFill>
              </a:rPr>
              <a:t>ConcourseQ</a:t>
            </a:r>
            <a:r>
              <a:rPr lang="en-US" dirty="0">
                <a:solidFill>
                  <a:schemeClr val="bg1">
                    <a:lumMod val="95000"/>
                  </a:schemeClr>
                </a:solidFill>
              </a:rPr>
              <a:t> for ICO due diligence</a:t>
            </a:r>
          </a:p>
          <a:p>
            <a:pPr lvl="1"/>
            <a:r>
              <a:rPr lang="en-US" dirty="0">
                <a:solidFill>
                  <a:schemeClr val="bg1">
                    <a:lumMod val="95000"/>
                  </a:schemeClr>
                </a:solidFill>
              </a:rPr>
              <a:t>Do not interact with others on social media about Cryptocurrency without reviewing their history</a:t>
            </a:r>
          </a:p>
          <a:p>
            <a:pPr lvl="1"/>
            <a:r>
              <a:rPr lang="en-US" dirty="0">
                <a:solidFill>
                  <a:schemeClr val="bg1">
                    <a:lumMod val="95000"/>
                  </a:schemeClr>
                </a:solidFill>
              </a:rPr>
              <a:t>Check the alleged receiving address’s history on a Cryptocurrency Block Explorer</a:t>
            </a:r>
          </a:p>
        </p:txBody>
      </p:sp>
      <p:sp>
        <p:nvSpPr>
          <p:cNvPr id="4" name="Slide Number Placeholder 3">
            <a:extLst>
              <a:ext uri="{FF2B5EF4-FFF2-40B4-BE49-F238E27FC236}">
                <a16:creationId xmlns:a16="http://schemas.microsoft.com/office/drawing/2014/main" id="{7424FB79-82A0-411C-A16F-4C26A67ED86B}"/>
              </a:ext>
            </a:extLst>
          </p:cNvPr>
          <p:cNvSpPr>
            <a:spLocks noGrp="1"/>
          </p:cNvSpPr>
          <p:nvPr>
            <p:ph type="sldNum" sz="quarter" idx="12"/>
          </p:nvPr>
        </p:nvSpPr>
        <p:spPr/>
        <p:txBody>
          <a:bodyPr/>
          <a:lstStyle/>
          <a:p>
            <a:fld id="{B17DEEE4-362D-404F-8D44-B73CEBC0D81E}" type="slidenum">
              <a:rPr lang="en-US" smtClean="0"/>
              <a:t>44</a:t>
            </a:fld>
            <a:endParaRPr lang="en-US" dirty="0"/>
          </a:p>
        </p:txBody>
      </p:sp>
    </p:spTree>
    <p:extLst>
      <p:ext uri="{BB962C8B-B14F-4D97-AF65-F5344CB8AC3E}">
        <p14:creationId xmlns:p14="http://schemas.microsoft.com/office/powerpoint/2010/main" val="16567607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4063-D444-40DE-9878-3B393D08FC4D}"/>
              </a:ext>
            </a:extLst>
          </p:cNvPr>
          <p:cNvSpPr>
            <a:spLocks noGrp="1"/>
          </p:cNvSpPr>
          <p:nvPr>
            <p:ph type="title"/>
          </p:nvPr>
        </p:nvSpPr>
        <p:spPr/>
        <p:txBody>
          <a:bodyPr/>
          <a:lstStyle/>
          <a:p>
            <a:r>
              <a:rPr lang="en-US" dirty="0">
                <a:solidFill>
                  <a:schemeClr val="bg1">
                    <a:lumMod val="95000"/>
                  </a:schemeClr>
                </a:solidFill>
              </a:rPr>
              <a:t>Pertinent Advice: Ether Twitter Scam</a:t>
            </a:r>
          </a:p>
        </p:txBody>
      </p:sp>
      <p:sp>
        <p:nvSpPr>
          <p:cNvPr id="3" name="Content Placeholder 2">
            <a:extLst>
              <a:ext uri="{FF2B5EF4-FFF2-40B4-BE49-F238E27FC236}">
                <a16:creationId xmlns:a16="http://schemas.microsoft.com/office/drawing/2014/main" id="{EF2F65A2-CA34-41A7-8AE3-3C6995D7F89F}"/>
              </a:ext>
            </a:extLst>
          </p:cNvPr>
          <p:cNvSpPr>
            <a:spLocks noGrp="1"/>
          </p:cNvSpPr>
          <p:nvPr>
            <p:ph idx="1"/>
          </p:nvPr>
        </p:nvSpPr>
        <p:spPr/>
        <p:txBody>
          <a:bodyPr>
            <a:normAutofit/>
          </a:bodyPr>
          <a:lstStyle/>
          <a:p>
            <a:r>
              <a:rPr lang="en-US" dirty="0">
                <a:solidFill>
                  <a:schemeClr val="bg1">
                    <a:lumMod val="95000"/>
                  </a:schemeClr>
                </a:solidFill>
              </a:rPr>
              <a:t>A commonly found scam on Twitter involves a Twitter user, generally an individual impersonating a more famous individual such as Elon Musk or Vitalik Buterin, offering to all comers or giving away a large amount of Ether (e.g., 5,000 ETH) to anyone who wants to participate in exchange for a certain amount (generally small) of Ether. </a:t>
            </a:r>
          </a:p>
          <a:p>
            <a:pPr lvl="1"/>
            <a:r>
              <a:rPr lang="en-US" dirty="0">
                <a:solidFill>
                  <a:schemeClr val="bg1">
                    <a:lumMod val="95000"/>
                  </a:schemeClr>
                </a:solidFill>
              </a:rPr>
              <a:t>The pattern is as follows:</a:t>
            </a:r>
          </a:p>
          <a:p>
            <a:pPr lvl="2"/>
            <a:r>
              <a:rPr lang="en-US" dirty="0">
                <a:solidFill>
                  <a:schemeClr val="bg1">
                    <a:lumMod val="95000"/>
                  </a:schemeClr>
                </a:solidFill>
              </a:rPr>
              <a:t>You send the scammer a small amount of Ether and in return</a:t>
            </a:r>
          </a:p>
          <a:p>
            <a:pPr lvl="3"/>
            <a:r>
              <a:rPr lang="en-US" dirty="0">
                <a:solidFill>
                  <a:schemeClr val="bg1">
                    <a:lumMod val="95000"/>
                  </a:schemeClr>
                </a:solidFill>
              </a:rPr>
              <a:t>They will send you a large amount of Ether.</a:t>
            </a:r>
          </a:p>
          <a:p>
            <a:r>
              <a:rPr lang="en-US" dirty="0">
                <a:solidFill>
                  <a:schemeClr val="bg1">
                    <a:lumMod val="95000"/>
                  </a:schemeClr>
                </a:solidFill>
              </a:rPr>
              <a:t>Avoid this scam as much as possible and remember the golden rule, “if it sounds too good to be true, it is.”</a:t>
            </a:r>
          </a:p>
          <a:p>
            <a:pPr lvl="1"/>
            <a:endParaRPr lang="en-US" dirty="0">
              <a:solidFill>
                <a:schemeClr val="bg1">
                  <a:lumMod val="95000"/>
                </a:schemeClr>
              </a:solidFill>
            </a:endParaRPr>
          </a:p>
          <a:p>
            <a:pPr lvl="3"/>
            <a:endParaRPr lang="en-US" dirty="0">
              <a:solidFill>
                <a:schemeClr val="bg1">
                  <a:lumMod val="95000"/>
                </a:schemeClr>
              </a:solidFill>
            </a:endParaRPr>
          </a:p>
          <a:p>
            <a:pPr lvl="3"/>
            <a:endParaRPr lang="en-US" dirty="0">
              <a:solidFill>
                <a:schemeClr val="bg1">
                  <a:lumMod val="95000"/>
                </a:schemeClr>
              </a:solidFill>
            </a:endParaRPr>
          </a:p>
        </p:txBody>
      </p:sp>
      <p:sp>
        <p:nvSpPr>
          <p:cNvPr id="4" name="Slide Number Placeholder 3">
            <a:extLst>
              <a:ext uri="{FF2B5EF4-FFF2-40B4-BE49-F238E27FC236}">
                <a16:creationId xmlns:a16="http://schemas.microsoft.com/office/drawing/2014/main" id="{2C1E4AED-4704-4E98-9170-AEDD3CF14070}"/>
              </a:ext>
            </a:extLst>
          </p:cNvPr>
          <p:cNvSpPr>
            <a:spLocks noGrp="1"/>
          </p:cNvSpPr>
          <p:nvPr>
            <p:ph type="sldNum" sz="quarter" idx="12"/>
          </p:nvPr>
        </p:nvSpPr>
        <p:spPr/>
        <p:txBody>
          <a:bodyPr/>
          <a:lstStyle/>
          <a:p>
            <a:fld id="{B17DEEE4-362D-404F-8D44-B73CEBC0D81E}" type="slidenum">
              <a:rPr lang="en-US" smtClean="0"/>
              <a:t>45</a:t>
            </a:fld>
            <a:endParaRPr lang="en-US" dirty="0"/>
          </a:p>
        </p:txBody>
      </p:sp>
    </p:spTree>
    <p:extLst>
      <p:ext uri="{BB962C8B-B14F-4D97-AF65-F5344CB8AC3E}">
        <p14:creationId xmlns:p14="http://schemas.microsoft.com/office/powerpoint/2010/main" val="24162702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F2B86-4F0A-4192-B36E-C856B15FE810}"/>
              </a:ext>
            </a:extLst>
          </p:cNvPr>
          <p:cNvSpPr>
            <a:spLocks noGrp="1"/>
          </p:cNvSpPr>
          <p:nvPr>
            <p:ph type="title"/>
          </p:nvPr>
        </p:nvSpPr>
        <p:spPr/>
        <p:txBody>
          <a:bodyPr/>
          <a:lstStyle/>
          <a:p>
            <a:r>
              <a:rPr lang="en-US" dirty="0">
                <a:solidFill>
                  <a:schemeClr val="bg1">
                    <a:lumMod val="95000"/>
                  </a:schemeClr>
                </a:solidFill>
              </a:rPr>
              <a:t>Start Off: Part 9 – Finality</a:t>
            </a:r>
          </a:p>
        </p:txBody>
      </p:sp>
      <p:sp>
        <p:nvSpPr>
          <p:cNvPr id="3" name="Content Placeholder 2">
            <a:extLst>
              <a:ext uri="{FF2B5EF4-FFF2-40B4-BE49-F238E27FC236}">
                <a16:creationId xmlns:a16="http://schemas.microsoft.com/office/drawing/2014/main" id="{9F782B8C-979F-47E6-9E11-12260EAAAB9C}"/>
              </a:ext>
            </a:extLst>
          </p:cNvPr>
          <p:cNvSpPr>
            <a:spLocks noGrp="1"/>
          </p:cNvSpPr>
          <p:nvPr>
            <p:ph idx="1"/>
          </p:nvPr>
        </p:nvSpPr>
        <p:spPr/>
        <p:txBody>
          <a:bodyPr/>
          <a:lstStyle/>
          <a:p>
            <a:r>
              <a:rPr lang="en-US" dirty="0">
                <a:solidFill>
                  <a:schemeClr val="bg1">
                    <a:lumMod val="95000"/>
                  </a:schemeClr>
                </a:solidFill>
              </a:rPr>
              <a:t>All Cryptocurrency transactions are final. They cannot be reversed nor can new Cryptocurrency be created specifically to redress your loss of funds. </a:t>
            </a:r>
          </a:p>
          <a:p>
            <a:r>
              <a:rPr lang="en-US" dirty="0">
                <a:solidFill>
                  <a:schemeClr val="bg1">
                    <a:lumMod val="95000"/>
                  </a:schemeClr>
                </a:solidFill>
              </a:rPr>
              <a:t>Once funds are sent to a receiver, the funds are forever theirs and there is nothing you can do to recover your funds other than asking the receiver to return your funds back to your address.</a:t>
            </a:r>
          </a:p>
          <a:p>
            <a:r>
              <a:rPr lang="en-US" dirty="0">
                <a:solidFill>
                  <a:schemeClr val="bg1">
                    <a:lumMod val="95000"/>
                  </a:schemeClr>
                </a:solidFill>
              </a:rPr>
              <a:t>Do not send a specific Cryptocurrency to a different Cryptocurrency’s Address (e.g., A sender sending Bitcoin to a receiver’s Ethereum address)</a:t>
            </a:r>
          </a:p>
          <a:p>
            <a:pPr lvl="1"/>
            <a:r>
              <a:rPr lang="en-US" dirty="0">
                <a:solidFill>
                  <a:schemeClr val="bg1">
                    <a:lumMod val="95000"/>
                  </a:schemeClr>
                </a:solidFill>
              </a:rPr>
              <a:t>This Cryptocurrency will be lost forever and cannot be recovered. </a:t>
            </a:r>
          </a:p>
        </p:txBody>
      </p:sp>
      <p:sp>
        <p:nvSpPr>
          <p:cNvPr id="4" name="Slide Number Placeholder 3">
            <a:extLst>
              <a:ext uri="{FF2B5EF4-FFF2-40B4-BE49-F238E27FC236}">
                <a16:creationId xmlns:a16="http://schemas.microsoft.com/office/drawing/2014/main" id="{E8D36443-BEDA-422D-99B1-57AA469C109D}"/>
              </a:ext>
            </a:extLst>
          </p:cNvPr>
          <p:cNvSpPr>
            <a:spLocks noGrp="1"/>
          </p:cNvSpPr>
          <p:nvPr>
            <p:ph type="sldNum" sz="quarter" idx="12"/>
          </p:nvPr>
        </p:nvSpPr>
        <p:spPr/>
        <p:txBody>
          <a:bodyPr/>
          <a:lstStyle/>
          <a:p>
            <a:fld id="{B17DEEE4-362D-404F-8D44-B73CEBC0D81E}" type="slidenum">
              <a:rPr lang="en-US" smtClean="0"/>
              <a:t>46</a:t>
            </a:fld>
            <a:endParaRPr lang="en-US" dirty="0"/>
          </a:p>
        </p:txBody>
      </p:sp>
    </p:spTree>
    <p:extLst>
      <p:ext uri="{BB962C8B-B14F-4D97-AF65-F5344CB8AC3E}">
        <p14:creationId xmlns:p14="http://schemas.microsoft.com/office/powerpoint/2010/main" val="7657706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B45C-F0F3-41C1-8B9E-C3C206105D3F}"/>
              </a:ext>
            </a:extLst>
          </p:cNvPr>
          <p:cNvSpPr>
            <a:spLocks noGrp="1"/>
          </p:cNvSpPr>
          <p:nvPr>
            <p:ph type="title"/>
          </p:nvPr>
        </p:nvSpPr>
        <p:spPr>
          <a:xfrm>
            <a:off x="838200" y="365125"/>
            <a:ext cx="9469582" cy="1325563"/>
          </a:xfrm>
        </p:spPr>
        <p:txBody>
          <a:bodyPr>
            <a:normAutofit fontScale="90000"/>
          </a:bodyPr>
          <a:lstStyle/>
          <a:p>
            <a:r>
              <a:rPr lang="en-US" dirty="0">
                <a:solidFill>
                  <a:schemeClr val="bg1">
                    <a:lumMod val="95000"/>
                  </a:schemeClr>
                </a:solidFill>
              </a:rPr>
              <a:t>Start Off: Part 10.0— Market Aggregators, News outlets, Educational sources</a:t>
            </a:r>
          </a:p>
        </p:txBody>
      </p:sp>
      <p:sp>
        <p:nvSpPr>
          <p:cNvPr id="3" name="Content Placeholder 2">
            <a:extLst>
              <a:ext uri="{FF2B5EF4-FFF2-40B4-BE49-F238E27FC236}">
                <a16:creationId xmlns:a16="http://schemas.microsoft.com/office/drawing/2014/main" id="{930F32A3-BEA1-4F61-8F3F-45F850007D6B}"/>
              </a:ext>
            </a:extLst>
          </p:cNvPr>
          <p:cNvSpPr>
            <a:spLocks noGrp="1"/>
          </p:cNvSpPr>
          <p:nvPr>
            <p:ph idx="1"/>
          </p:nvPr>
        </p:nvSpPr>
        <p:spPr>
          <a:xfrm>
            <a:off x="838200" y="1825625"/>
            <a:ext cx="10515600" cy="4351338"/>
          </a:xfrm>
        </p:spPr>
        <p:txBody>
          <a:bodyPr numCol="2">
            <a:noAutofit/>
          </a:bodyPr>
          <a:lstStyle/>
          <a:p>
            <a:r>
              <a:rPr lang="en-US" sz="1200" dirty="0">
                <a:solidFill>
                  <a:schemeClr val="bg1">
                    <a:lumMod val="95000"/>
                  </a:schemeClr>
                </a:solidFill>
              </a:rPr>
              <a:t>Market Aggregators:</a:t>
            </a:r>
          </a:p>
          <a:p>
            <a:pPr lvl="1"/>
            <a:r>
              <a:rPr lang="en-US" sz="1200" dirty="0">
                <a:solidFill>
                  <a:schemeClr val="bg1">
                    <a:lumMod val="95000"/>
                  </a:schemeClr>
                </a:solidFill>
              </a:rPr>
              <a:t>CoinMarketCap</a:t>
            </a:r>
          </a:p>
          <a:p>
            <a:pPr lvl="1"/>
            <a:r>
              <a:rPr lang="en-US" sz="1200" dirty="0">
                <a:solidFill>
                  <a:schemeClr val="bg1">
                    <a:lumMod val="95000"/>
                  </a:schemeClr>
                </a:solidFill>
              </a:rPr>
              <a:t>Livecoinwatch</a:t>
            </a:r>
          </a:p>
          <a:p>
            <a:pPr lvl="1"/>
            <a:r>
              <a:rPr lang="en-US" sz="1200" dirty="0">
                <a:solidFill>
                  <a:schemeClr val="bg1">
                    <a:lumMod val="95000"/>
                  </a:schemeClr>
                </a:solidFill>
              </a:rPr>
              <a:t>Bitgur</a:t>
            </a:r>
          </a:p>
          <a:p>
            <a:pPr lvl="1"/>
            <a:r>
              <a:rPr lang="en-US" sz="1200" dirty="0" err="1">
                <a:solidFill>
                  <a:schemeClr val="bg1">
                    <a:lumMod val="95000"/>
                  </a:schemeClr>
                </a:solidFill>
              </a:rPr>
              <a:t>CoinGecko</a:t>
            </a:r>
            <a:endParaRPr lang="en-US" sz="1200" dirty="0">
              <a:solidFill>
                <a:schemeClr val="bg1">
                  <a:lumMod val="95000"/>
                </a:schemeClr>
              </a:solidFill>
            </a:endParaRPr>
          </a:p>
          <a:p>
            <a:pPr lvl="1"/>
            <a:r>
              <a:rPr lang="en-US" sz="1200" dirty="0">
                <a:solidFill>
                  <a:schemeClr val="bg1">
                    <a:lumMod val="95000"/>
                  </a:schemeClr>
                </a:solidFill>
              </a:rPr>
              <a:t>Coin360</a:t>
            </a:r>
          </a:p>
          <a:p>
            <a:pPr lvl="1"/>
            <a:r>
              <a:rPr lang="en-US" sz="1200" dirty="0" err="1">
                <a:solidFill>
                  <a:schemeClr val="bg1">
                    <a:lumMod val="95000"/>
                  </a:schemeClr>
                </a:solidFill>
              </a:rPr>
              <a:t>CryptoCompare</a:t>
            </a:r>
            <a:endParaRPr lang="en-US" sz="1200" dirty="0">
              <a:solidFill>
                <a:schemeClr val="bg1">
                  <a:lumMod val="95000"/>
                </a:schemeClr>
              </a:solidFill>
            </a:endParaRPr>
          </a:p>
          <a:p>
            <a:pPr lvl="1"/>
            <a:r>
              <a:rPr lang="en-US" sz="1200" dirty="0" err="1">
                <a:solidFill>
                  <a:schemeClr val="bg1">
                    <a:lumMod val="95000"/>
                  </a:schemeClr>
                </a:solidFill>
              </a:rPr>
              <a:t>Coincodex</a:t>
            </a:r>
            <a:endParaRPr lang="en-US" sz="1200" dirty="0">
              <a:solidFill>
                <a:schemeClr val="bg1">
                  <a:lumMod val="95000"/>
                </a:schemeClr>
              </a:solidFill>
            </a:endParaRPr>
          </a:p>
          <a:p>
            <a:r>
              <a:rPr lang="en-US" sz="1200" dirty="0">
                <a:solidFill>
                  <a:schemeClr val="bg1">
                    <a:lumMod val="95000"/>
                  </a:schemeClr>
                </a:solidFill>
              </a:rPr>
              <a:t>News Sources:</a:t>
            </a:r>
          </a:p>
          <a:p>
            <a:pPr lvl="1"/>
            <a:r>
              <a:rPr lang="en-US" sz="1200" dirty="0">
                <a:solidFill>
                  <a:schemeClr val="bg1">
                    <a:lumMod val="95000"/>
                  </a:schemeClr>
                </a:solidFill>
              </a:rPr>
              <a:t>Coindesk</a:t>
            </a:r>
          </a:p>
          <a:p>
            <a:pPr lvl="1"/>
            <a:r>
              <a:rPr lang="en-US" sz="1200" dirty="0">
                <a:solidFill>
                  <a:schemeClr val="bg1">
                    <a:lumMod val="95000"/>
                  </a:schemeClr>
                </a:solidFill>
              </a:rPr>
              <a:t>CoinTelegraph</a:t>
            </a:r>
          </a:p>
          <a:p>
            <a:pPr lvl="1"/>
            <a:r>
              <a:rPr lang="en-US" sz="1200" dirty="0">
                <a:solidFill>
                  <a:schemeClr val="bg1">
                    <a:lumMod val="95000"/>
                  </a:schemeClr>
                </a:solidFill>
              </a:rPr>
              <a:t>Cryptovest</a:t>
            </a:r>
          </a:p>
          <a:p>
            <a:pPr lvl="1"/>
            <a:r>
              <a:rPr lang="en-US" sz="1200" dirty="0">
                <a:solidFill>
                  <a:schemeClr val="bg1">
                    <a:lumMod val="95000"/>
                  </a:schemeClr>
                </a:solidFill>
              </a:rPr>
              <a:t>CCN</a:t>
            </a:r>
          </a:p>
          <a:p>
            <a:pPr lvl="1"/>
            <a:r>
              <a:rPr lang="en-US" sz="1200" dirty="0">
                <a:solidFill>
                  <a:schemeClr val="bg1">
                    <a:lumMod val="95000"/>
                  </a:schemeClr>
                </a:solidFill>
              </a:rPr>
              <a:t>TrustNodes</a:t>
            </a:r>
          </a:p>
          <a:p>
            <a:pPr lvl="1"/>
            <a:r>
              <a:rPr lang="en-US" sz="1200" dirty="0">
                <a:solidFill>
                  <a:schemeClr val="bg1">
                    <a:lumMod val="95000"/>
                  </a:schemeClr>
                </a:solidFill>
              </a:rPr>
              <a:t>InvestinBlockchain</a:t>
            </a:r>
          </a:p>
          <a:p>
            <a:pPr lvl="1"/>
            <a:r>
              <a:rPr lang="en-US" sz="1200" dirty="0">
                <a:solidFill>
                  <a:schemeClr val="bg1">
                    <a:lumMod val="95000"/>
                  </a:schemeClr>
                </a:solidFill>
              </a:rPr>
              <a:t>Blockonomi</a:t>
            </a:r>
          </a:p>
          <a:p>
            <a:pPr lvl="1"/>
            <a:r>
              <a:rPr lang="en-US" sz="1200" dirty="0">
                <a:solidFill>
                  <a:schemeClr val="bg1">
                    <a:lumMod val="95000"/>
                  </a:schemeClr>
                </a:solidFill>
              </a:rPr>
              <a:t>ETHnews</a:t>
            </a:r>
          </a:p>
          <a:p>
            <a:pPr lvl="1"/>
            <a:r>
              <a:rPr lang="en-US" sz="1200" dirty="0">
                <a:solidFill>
                  <a:schemeClr val="bg1">
                    <a:lumMod val="95000"/>
                  </a:schemeClr>
                </a:solidFill>
              </a:rPr>
              <a:t>CoinCenter</a:t>
            </a:r>
          </a:p>
          <a:p>
            <a:pPr lvl="1"/>
            <a:r>
              <a:rPr lang="en-US" sz="1200" dirty="0">
                <a:solidFill>
                  <a:schemeClr val="bg1">
                    <a:lumMod val="95000"/>
                  </a:schemeClr>
                </a:solidFill>
              </a:rPr>
              <a:t>CryptoBriefing</a:t>
            </a:r>
          </a:p>
          <a:p>
            <a:pPr lvl="1"/>
            <a:r>
              <a:rPr lang="en-US" sz="1200" dirty="0">
                <a:solidFill>
                  <a:schemeClr val="bg1">
                    <a:lumMod val="95000"/>
                  </a:schemeClr>
                </a:solidFill>
              </a:rPr>
              <a:t>Coinannouncer</a:t>
            </a:r>
          </a:p>
          <a:p>
            <a:pPr lvl="1"/>
            <a:r>
              <a:rPr lang="en-US" sz="1200" dirty="0" err="1">
                <a:solidFill>
                  <a:schemeClr val="bg1">
                    <a:lumMod val="95000"/>
                  </a:schemeClr>
                </a:solidFill>
              </a:rPr>
              <a:t>Nulltx</a:t>
            </a:r>
            <a:endParaRPr lang="en-US" sz="1200" dirty="0">
              <a:solidFill>
                <a:schemeClr val="bg1">
                  <a:lumMod val="95000"/>
                </a:schemeClr>
              </a:solidFill>
            </a:endParaRPr>
          </a:p>
          <a:p>
            <a:pPr lvl="1"/>
            <a:r>
              <a:rPr lang="en-US" sz="1200" dirty="0" err="1">
                <a:solidFill>
                  <a:schemeClr val="bg1">
                    <a:lumMod val="95000"/>
                  </a:schemeClr>
                </a:solidFill>
              </a:rPr>
              <a:t>Cryptoslate</a:t>
            </a:r>
            <a:endParaRPr lang="en-US" sz="1200" dirty="0">
              <a:solidFill>
                <a:schemeClr val="bg1">
                  <a:lumMod val="95000"/>
                </a:schemeClr>
              </a:solidFill>
            </a:endParaRPr>
          </a:p>
          <a:p>
            <a:pPr lvl="1"/>
            <a:r>
              <a:rPr lang="en-US" sz="1200" dirty="0" err="1">
                <a:solidFill>
                  <a:schemeClr val="bg1">
                    <a:lumMod val="95000"/>
                  </a:schemeClr>
                </a:solidFill>
              </a:rPr>
              <a:t>Unhashed</a:t>
            </a:r>
            <a:endParaRPr lang="en-US" sz="1200" dirty="0">
              <a:solidFill>
                <a:schemeClr val="bg1">
                  <a:lumMod val="95000"/>
                </a:schemeClr>
              </a:solidFill>
            </a:endParaRPr>
          </a:p>
          <a:p>
            <a:r>
              <a:rPr lang="en-US" sz="1200" dirty="0">
                <a:solidFill>
                  <a:schemeClr val="bg1">
                    <a:lumMod val="95000"/>
                  </a:schemeClr>
                </a:solidFill>
              </a:rPr>
              <a:t>Educational Sources:</a:t>
            </a:r>
          </a:p>
          <a:p>
            <a:pPr lvl="1"/>
            <a:r>
              <a:rPr lang="en-US" sz="1200" dirty="0" err="1">
                <a:solidFill>
                  <a:schemeClr val="bg1">
                    <a:lumMod val="95000"/>
                  </a:schemeClr>
                </a:solidFill>
              </a:rPr>
              <a:t>Coinyou</a:t>
            </a:r>
            <a:endParaRPr lang="en-US" sz="1200" dirty="0">
              <a:solidFill>
                <a:schemeClr val="bg1">
                  <a:lumMod val="95000"/>
                </a:schemeClr>
              </a:solidFill>
            </a:endParaRPr>
          </a:p>
          <a:p>
            <a:pPr lvl="1"/>
            <a:r>
              <a:rPr lang="en-US" sz="1200" dirty="0" err="1">
                <a:solidFill>
                  <a:schemeClr val="bg1">
                    <a:lumMod val="95000"/>
                  </a:schemeClr>
                </a:solidFill>
              </a:rPr>
              <a:t>Binance</a:t>
            </a:r>
            <a:r>
              <a:rPr lang="en-US" sz="1200" dirty="0">
                <a:solidFill>
                  <a:schemeClr val="bg1">
                    <a:lumMod val="95000"/>
                  </a:schemeClr>
                </a:solidFill>
              </a:rPr>
              <a:t> Academy</a:t>
            </a:r>
          </a:p>
          <a:p>
            <a:pPr lvl="1"/>
            <a:r>
              <a:rPr lang="en-US" sz="1200" dirty="0" err="1">
                <a:solidFill>
                  <a:schemeClr val="bg1">
                    <a:lumMod val="95000"/>
                  </a:schemeClr>
                </a:solidFill>
              </a:rPr>
              <a:t>Bitdegree</a:t>
            </a:r>
            <a:endParaRPr lang="en-US" sz="1200" dirty="0">
              <a:solidFill>
                <a:schemeClr val="bg1">
                  <a:lumMod val="95000"/>
                </a:schemeClr>
              </a:solidFill>
            </a:endParaRPr>
          </a:p>
          <a:p>
            <a:pPr lvl="1"/>
            <a:endParaRPr lang="en-US" sz="1200" dirty="0">
              <a:solidFill>
                <a:schemeClr val="bg1">
                  <a:lumMod val="95000"/>
                </a:schemeClr>
              </a:solidFill>
            </a:endParaRPr>
          </a:p>
        </p:txBody>
      </p:sp>
      <p:sp>
        <p:nvSpPr>
          <p:cNvPr id="4" name="Slide Number Placeholder 3">
            <a:extLst>
              <a:ext uri="{FF2B5EF4-FFF2-40B4-BE49-F238E27FC236}">
                <a16:creationId xmlns:a16="http://schemas.microsoft.com/office/drawing/2014/main" id="{42594EF3-5617-405B-A9FC-9A77B1EC2468}"/>
              </a:ext>
            </a:extLst>
          </p:cNvPr>
          <p:cNvSpPr>
            <a:spLocks noGrp="1"/>
          </p:cNvSpPr>
          <p:nvPr>
            <p:ph type="sldNum" sz="quarter" idx="12"/>
          </p:nvPr>
        </p:nvSpPr>
        <p:spPr/>
        <p:txBody>
          <a:bodyPr/>
          <a:lstStyle/>
          <a:p>
            <a:fld id="{B17DEEE4-362D-404F-8D44-B73CEBC0D81E}" type="slidenum">
              <a:rPr lang="en-US" smtClean="0"/>
              <a:t>47</a:t>
            </a:fld>
            <a:endParaRPr lang="en-US" dirty="0"/>
          </a:p>
        </p:txBody>
      </p:sp>
    </p:spTree>
    <p:extLst>
      <p:ext uri="{BB962C8B-B14F-4D97-AF65-F5344CB8AC3E}">
        <p14:creationId xmlns:p14="http://schemas.microsoft.com/office/powerpoint/2010/main" val="17922588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B45C-F0F3-41C1-8B9E-C3C206105D3F}"/>
              </a:ext>
            </a:extLst>
          </p:cNvPr>
          <p:cNvSpPr>
            <a:spLocks noGrp="1"/>
          </p:cNvSpPr>
          <p:nvPr>
            <p:ph type="title"/>
          </p:nvPr>
        </p:nvSpPr>
        <p:spPr/>
        <p:txBody>
          <a:bodyPr/>
          <a:lstStyle/>
          <a:p>
            <a:r>
              <a:rPr lang="en-US" dirty="0">
                <a:solidFill>
                  <a:schemeClr val="bg1">
                    <a:lumMod val="95000"/>
                  </a:schemeClr>
                </a:solidFill>
              </a:rPr>
              <a:t>Start Off: Part 10.1— Market Information, Project Information, Social Media</a:t>
            </a:r>
          </a:p>
        </p:txBody>
      </p:sp>
      <p:sp>
        <p:nvSpPr>
          <p:cNvPr id="3" name="Content Placeholder 2">
            <a:extLst>
              <a:ext uri="{FF2B5EF4-FFF2-40B4-BE49-F238E27FC236}">
                <a16:creationId xmlns:a16="http://schemas.microsoft.com/office/drawing/2014/main" id="{930F32A3-BEA1-4F61-8F3F-45F850007D6B}"/>
              </a:ext>
            </a:extLst>
          </p:cNvPr>
          <p:cNvSpPr>
            <a:spLocks noGrp="1"/>
          </p:cNvSpPr>
          <p:nvPr>
            <p:ph idx="1"/>
          </p:nvPr>
        </p:nvSpPr>
        <p:spPr/>
        <p:txBody>
          <a:bodyPr>
            <a:normAutofit fontScale="47500" lnSpcReduction="20000"/>
          </a:bodyPr>
          <a:lstStyle/>
          <a:p>
            <a:r>
              <a:rPr lang="en-US" dirty="0">
                <a:solidFill>
                  <a:schemeClr val="bg1">
                    <a:lumMod val="95000"/>
                  </a:schemeClr>
                </a:solidFill>
              </a:rPr>
              <a:t>Social Media:</a:t>
            </a:r>
          </a:p>
          <a:p>
            <a:pPr lvl="1"/>
            <a:r>
              <a:rPr lang="en-US" dirty="0" err="1">
                <a:solidFill>
                  <a:schemeClr val="bg1">
                    <a:lumMod val="95000"/>
                  </a:schemeClr>
                </a:solidFill>
              </a:rPr>
              <a:t>Bitcointalk</a:t>
            </a:r>
            <a:endParaRPr lang="en-US" dirty="0">
              <a:solidFill>
                <a:schemeClr val="bg1">
                  <a:lumMod val="95000"/>
                </a:schemeClr>
              </a:solidFill>
            </a:endParaRPr>
          </a:p>
          <a:p>
            <a:pPr lvl="1"/>
            <a:r>
              <a:rPr lang="en-US" dirty="0">
                <a:solidFill>
                  <a:schemeClr val="bg1">
                    <a:lumMod val="95000"/>
                  </a:schemeClr>
                </a:solidFill>
              </a:rPr>
              <a:t>Minds</a:t>
            </a:r>
          </a:p>
          <a:p>
            <a:pPr lvl="1"/>
            <a:r>
              <a:rPr lang="en-US" dirty="0">
                <a:solidFill>
                  <a:schemeClr val="bg1">
                    <a:lumMod val="95000"/>
                  </a:schemeClr>
                </a:solidFill>
              </a:rPr>
              <a:t>Steemit</a:t>
            </a:r>
          </a:p>
          <a:p>
            <a:pPr lvl="1"/>
            <a:r>
              <a:rPr lang="en-US" dirty="0">
                <a:solidFill>
                  <a:schemeClr val="bg1">
                    <a:lumMod val="95000"/>
                  </a:schemeClr>
                </a:solidFill>
              </a:rPr>
              <a:t>Telegram</a:t>
            </a:r>
          </a:p>
          <a:p>
            <a:pPr lvl="1"/>
            <a:r>
              <a:rPr lang="en-US" dirty="0">
                <a:solidFill>
                  <a:schemeClr val="bg1">
                    <a:lumMod val="95000"/>
                  </a:schemeClr>
                </a:solidFill>
              </a:rPr>
              <a:t>Twitter</a:t>
            </a:r>
          </a:p>
          <a:p>
            <a:pPr lvl="1"/>
            <a:r>
              <a:rPr lang="en-US" dirty="0">
                <a:solidFill>
                  <a:schemeClr val="bg1">
                    <a:lumMod val="95000"/>
                  </a:schemeClr>
                </a:solidFill>
              </a:rPr>
              <a:t>Reddit</a:t>
            </a:r>
          </a:p>
          <a:p>
            <a:pPr lvl="2"/>
            <a:r>
              <a:rPr lang="en-US" dirty="0">
                <a:solidFill>
                  <a:schemeClr val="bg1">
                    <a:lumMod val="95000"/>
                  </a:schemeClr>
                </a:solidFill>
              </a:rPr>
              <a:t>r/cryptocurrency</a:t>
            </a:r>
          </a:p>
          <a:p>
            <a:pPr lvl="2"/>
            <a:r>
              <a:rPr lang="en-US" dirty="0">
                <a:solidFill>
                  <a:schemeClr val="bg1">
                    <a:lumMod val="95000"/>
                  </a:schemeClr>
                </a:solidFill>
              </a:rPr>
              <a:t>r/</a:t>
            </a:r>
            <a:r>
              <a:rPr lang="en-US" dirty="0" err="1">
                <a:solidFill>
                  <a:schemeClr val="bg1">
                    <a:lumMod val="95000"/>
                  </a:schemeClr>
                </a:solidFill>
              </a:rPr>
              <a:t>cryptotechnology</a:t>
            </a:r>
            <a:endParaRPr lang="en-US" dirty="0">
              <a:solidFill>
                <a:schemeClr val="bg1">
                  <a:lumMod val="95000"/>
                </a:schemeClr>
              </a:solidFill>
            </a:endParaRPr>
          </a:p>
          <a:p>
            <a:pPr lvl="2"/>
            <a:r>
              <a:rPr lang="en-US" dirty="0">
                <a:solidFill>
                  <a:schemeClr val="bg1">
                    <a:lumMod val="95000"/>
                  </a:schemeClr>
                </a:solidFill>
              </a:rPr>
              <a:t>r/blockchain</a:t>
            </a:r>
          </a:p>
          <a:p>
            <a:pPr lvl="1"/>
            <a:r>
              <a:rPr lang="en-US" dirty="0">
                <a:solidFill>
                  <a:schemeClr val="bg1">
                    <a:lumMod val="95000"/>
                  </a:schemeClr>
                </a:solidFill>
              </a:rPr>
              <a:t>Discord</a:t>
            </a:r>
          </a:p>
          <a:p>
            <a:pPr lvl="1"/>
            <a:r>
              <a:rPr lang="en-US" dirty="0">
                <a:solidFill>
                  <a:schemeClr val="bg1">
                    <a:lumMod val="95000"/>
                  </a:schemeClr>
                </a:solidFill>
              </a:rPr>
              <a:t>Dev.to </a:t>
            </a:r>
          </a:p>
          <a:p>
            <a:r>
              <a:rPr lang="en-US" dirty="0">
                <a:solidFill>
                  <a:schemeClr val="bg1">
                    <a:lumMod val="95000"/>
                  </a:schemeClr>
                </a:solidFill>
              </a:rPr>
              <a:t>Blockchain Statistics/Analytics</a:t>
            </a:r>
          </a:p>
          <a:p>
            <a:pPr lvl="1"/>
            <a:r>
              <a:rPr lang="en-US" dirty="0" err="1">
                <a:solidFill>
                  <a:schemeClr val="bg1">
                    <a:lumMod val="95000"/>
                  </a:schemeClr>
                </a:solidFill>
              </a:rPr>
              <a:t>Bitinfocharts</a:t>
            </a:r>
            <a:endParaRPr lang="en-US" dirty="0">
              <a:solidFill>
                <a:schemeClr val="bg1">
                  <a:lumMod val="95000"/>
                </a:schemeClr>
              </a:solidFill>
            </a:endParaRPr>
          </a:p>
          <a:p>
            <a:r>
              <a:rPr lang="en-US" dirty="0">
                <a:solidFill>
                  <a:schemeClr val="bg1">
                    <a:lumMod val="95000"/>
                  </a:schemeClr>
                </a:solidFill>
              </a:rPr>
              <a:t>Project Statistics/Analytics</a:t>
            </a:r>
          </a:p>
          <a:p>
            <a:pPr lvl="1"/>
            <a:r>
              <a:rPr lang="en-US" dirty="0" err="1">
                <a:solidFill>
                  <a:schemeClr val="bg1">
                    <a:lumMod val="95000"/>
                  </a:schemeClr>
                </a:solidFill>
              </a:rPr>
              <a:t>Cryptocompare</a:t>
            </a:r>
            <a:endParaRPr lang="en-US" dirty="0">
              <a:solidFill>
                <a:schemeClr val="bg1">
                  <a:lumMod val="95000"/>
                </a:schemeClr>
              </a:solidFill>
            </a:endParaRPr>
          </a:p>
          <a:p>
            <a:r>
              <a:rPr lang="en-US" dirty="0">
                <a:solidFill>
                  <a:schemeClr val="bg1">
                    <a:lumMod val="95000"/>
                  </a:schemeClr>
                </a:solidFill>
              </a:rPr>
              <a:t>Decentralized Apps (</a:t>
            </a:r>
            <a:r>
              <a:rPr lang="en-US" dirty="0" err="1">
                <a:solidFill>
                  <a:schemeClr val="bg1">
                    <a:lumMod val="95000"/>
                  </a:schemeClr>
                </a:solidFill>
              </a:rPr>
              <a:t>dApps</a:t>
            </a:r>
            <a:r>
              <a:rPr lang="en-US" dirty="0">
                <a:solidFill>
                  <a:schemeClr val="bg1">
                    <a:lumMod val="95000"/>
                  </a:schemeClr>
                </a:solidFill>
              </a:rPr>
              <a:t>) statistics</a:t>
            </a:r>
          </a:p>
          <a:p>
            <a:pPr lvl="1"/>
            <a:r>
              <a:rPr lang="en-US" dirty="0">
                <a:solidFill>
                  <a:schemeClr val="bg1">
                    <a:lumMod val="95000"/>
                  </a:schemeClr>
                </a:solidFill>
              </a:rPr>
              <a:t>State of the </a:t>
            </a:r>
            <a:r>
              <a:rPr lang="en-US" dirty="0" err="1">
                <a:solidFill>
                  <a:schemeClr val="bg1">
                    <a:lumMod val="95000"/>
                  </a:schemeClr>
                </a:solidFill>
              </a:rPr>
              <a:t>dApps</a:t>
            </a:r>
            <a:endParaRPr lang="en-US" dirty="0">
              <a:solidFill>
                <a:schemeClr val="bg1">
                  <a:lumMod val="95000"/>
                </a:schemeClr>
              </a:solidFill>
            </a:endParaRPr>
          </a:p>
          <a:p>
            <a:pPr lvl="2"/>
            <a:r>
              <a:rPr lang="en-US" dirty="0">
                <a:solidFill>
                  <a:schemeClr val="bg1">
                    <a:lumMod val="95000"/>
                  </a:schemeClr>
                </a:solidFill>
                <a:hlinkClick r:id="rId2">
                  <a:extLst>
                    <a:ext uri="{A12FA001-AC4F-418D-AE19-62706E023703}">
                      <ahyp:hlinkClr xmlns:ahyp="http://schemas.microsoft.com/office/drawing/2018/hyperlinkcolor" val="tx"/>
                    </a:ext>
                  </a:extLst>
                </a:hlinkClick>
              </a:rPr>
              <a:t>https://www.stateofthedapps.com/</a:t>
            </a:r>
            <a:r>
              <a:rPr lang="en-US" dirty="0">
                <a:solidFill>
                  <a:schemeClr val="bg1">
                    <a:lumMod val="95000"/>
                  </a:schemeClr>
                </a:solidFill>
              </a:rPr>
              <a:t> </a:t>
            </a:r>
          </a:p>
          <a:p>
            <a:pPr lvl="1"/>
            <a:r>
              <a:rPr lang="en-US" dirty="0" err="1">
                <a:solidFill>
                  <a:schemeClr val="bg1">
                    <a:lumMod val="95000"/>
                  </a:schemeClr>
                </a:solidFill>
              </a:rPr>
              <a:t>Dappradar</a:t>
            </a:r>
            <a:endParaRPr lang="en-US" dirty="0">
              <a:solidFill>
                <a:schemeClr val="bg1">
                  <a:lumMod val="95000"/>
                </a:schemeClr>
              </a:solidFill>
            </a:endParaRPr>
          </a:p>
          <a:p>
            <a:pPr lvl="2"/>
            <a:r>
              <a:rPr lang="en-US" dirty="0">
                <a:solidFill>
                  <a:schemeClr val="bg1">
                    <a:lumMod val="95000"/>
                  </a:schemeClr>
                </a:solidFill>
                <a:hlinkClick r:id="rId3">
                  <a:extLst>
                    <a:ext uri="{A12FA001-AC4F-418D-AE19-62706E023703}">
                      <ahyp:hlinkClr xmlns:ahyp="http://schemas.microsoft.com/office/drawing/2018/hyperlinkcolor" val="tx"/>
                    </a:ext>
                  </a:extLst>
                </a:hlinkClick>
              </a:rPr>
              <a:t>https://dappradar.com/</a:t>
            </a:r>
            <a:r>
              <a:rPr lang="en-US" dirty="0">
                <a:solidFill>
                  <a:schemeClr val="bg1">
                    <a:lumMod val="95000"/>
                  </a:schemeClr>
                </a:solidFill>
              </a:rPr>
              <a:t> </a:t>
            </a:r>
          </a:p>
          <a:p>
            <a:pPr lvl="1"/>
            <a:endParaRPr lang="en-US" dirty="0">
              <a:solidFill>
                <a:schemeClr val="bg1">
                  <a:lumMod val="95000"/>
                </a:schemeClr>
              </a:solidFill>
            </a:endParaRPr>
          </a:p>
          <a:p>
            <a:pPr lvl="1"/>
            <a:endParaRPr lang="en-US" dirty="0">
              <a:solidFill>
                <a:schemeClr val="bg1">
                  <a:lumMod val="95000"/>
                </a:schemeClr>
              </a:solidFill>
            </a:endParaRPr>
          </a:p>
        </p:txBody>
      </p:sp>
      <p:sp>
        <p:nvSpPr>
          <p:cNvPr id="4" name="Slide Number Placeholder 3">
            <a:extLst>
              <a:ext uri="{FF2B5EF4-FFF2-40B4-BE49-F238E27FC236}">
                <a16:creationId xmlns:a16="http://schemas.microsoft.com/office/drawing/2014/main" id="{00045BED-8712-4B0B-B77E-4FF0F9BD66FC}"/>
              </a:ext>
            </a:extLst>
          </p:cNvPr>
          <p:cNvSpPr>
            <a:spLocks noGrp="1"/>
          </p:cNvSpPr>
          <p:nvPr>
            <p:ph type="sldNum" sz="quarter" idx="12"/>
          </p:nvPr>
        </p:nvSpPr>
        <p:spPr/>
        <p:txBody>
          <a:bodyPr/>
          <a:lstStyle/>
          <a:p>
            <a:fld id="{B17DEEE4-362D-404F-8D44-B73CEBC0D81E}" type="slidenum">
              <a:rPr lang="en-US" smtClean="0"/>
              <a:t>48</a:t>
            </a:fld>
            <a:endParaRPr lang="en-US" dirty="0"/>
          </a:p>
        </p:txBody>
      </p:sp>
    </p:spTree>
    <p:extLst>
      <p:ext uri="{BB962C8B-B14F-4D97-AF65-F5344CB8AC3E}">
        <p14:creationId xmlns:p14="http://schemas.microsoft.com/office/powerpoint/2010/main" val="2049523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B45C-F0F3-41C1-8B9E-C3C206105D3F}"/>
              </a:ext>
            </a:extLst>
          </p:cNvPr>
          <p:cNvSpPr>
            <a:spLocks noGrp="1"/>
          </p:cNvSpPr>
          <p:nvPr>
            <p:ph type="title"/>
          </p:nvPr>
        </p:nvSpPr>
        <p:spPr/>
        <p:txBody>
          <a:bodyPr>
            <a:normAutofit/>
          </a:bodyPr>
          <a:lstStyle/>
          <a:p>
            <a:r>
              <a:rPr lang="en-US" dirty="0">
                <a:solidFill>
                  <a:schemeClr val="bg1">
                    <a:lumMod val="95000"/>
                  </a:schemeClr>
                </a:solidFill>
              </a:rPr>
              <a:t>Start Off: Part 10.2— Podcast, Software Development, Job Boards and Merchant Map</a:t>
            </a:r>
          </a:p>
        </p:txBody>
      </p:sp>
      <p:sp>
        <p:nvSpPr>
          <p:cNvPr id="3" name="Content Placeholder 2">
            <a:extLst>
              <a:ext uri="{FF2B5EF4-FFF2-40B4-BE49-F238E27FC236}">
                <a16:creationId xmlns:a16="http://schemas.microsoft.com/office/drawing/2014/main" id="{930F32A3-BEA1-4F61-8F3F-45F850007D6B}"/>
              </a:ext>
            </a:extLst>
          </p:cNvPr>
          <p:cNvSpPr>
            <a:spLocks noGrp="1"/>
          </p:cNvSpPr>
          <p:nvPr>
            <p:ph idx="1"/>
          </p:nvPr>
        </p:nvSpPr>
        <p:spPr/>
        <p:txBody>
          <a:bodyPr>
            <a:normAutofit fontScale="85000" lnSpcReduction="20000"/>
          </a:bodyPr>
          <a:lstStyle/>
          <a:p>
            <a:r>
              <a:rPr lang="en-US" dirty="0">
                <a:solidFill>
                  <a:schemeClr val="bg1">
                    <a:lumMod val="95000"/>
                  </a:schemeClr>
                </a:solidFill>
              </a:rPr>
              <a:t>Podcast</a:t>
            </a:r>
          </a:p>
          <a:p>
            <a:pPr lvl="1"/>
            <a:r>
              <a:rPr lang="en-US" dirty="0">
                <a:solidFill>
                  <a:schemeClr val="bg1">
                    <a:lumMod val="95000"/>
                  </a:schemeClr>
                </a:solidFill>
              </a:rPr>
              <a:t>The Coin Offering</a:t>
            </a:r>
          </a:p>
          <a:p>
            <a:pPr lvl="1"/>
            <a:r>
              <a:rPr lang="en-US" dirty="0">
                <a:solidFill>
                  <a:schemeClr val="bg1">
                    <a:lumMod val="95000"/>
                  </a:schemeClr>
                </a:solidFill>
              </a:rPr>
              <a:t>Jimmy Song</a:t>
            </a:r>
          </a:p>
          <a:p>
            <a:pPr lvl="1"/>
            <a:r>
              <a:rPr lang="en-US" dirty="0">
                <a:solidFill>
                  <a:schemeClr val="bg1">
                    <a:lumMod val="95000"/>
                  </a:schemeClr>
                </a:solidFill>
              </a:rPr>
              <a:t>The Bitcoin Podcast</a:t>
            </a:r>
          </a:p>
          <a:p>
            <a:r>
              <a:rPr lang="en-US" dirty="0">
                <a:solidFill>
                  <a:schemeClr val="bg1">
                    <a:lumMod val="95000"/>
                  </a:schemeClr>
                </a:solidFill>
              </a:rPr>
              <a:t>Software Development</a:t>
            </a:r>
          </a:p>
          <a:p>
            <a:pPr lvl="1"/>
            <a:r>
              <a:rPr lang="en-US" dirty="0" err="1">
                <a:solidFill>
                  <a:schemeClr val="bg1">
                    <a:lumMod val="95000"/>
                  </a:schemeClr>
                </a:solidFill>
              </a:rPr>
              <a:t>CoinCodeCap</a:t>
            </a:r>
            <a:endParaRPr lang="en-US" dirty="0">
              <a:solidFill>
                <a:schemeClr val="bg1">
                  <a:lumMod val="95000"/>
                </a:schemeClr>
              </a:solidFill>
            </a:endParaRPr>
          </a:p>
          <a:p>
            <a:r>
              <a:rPr lang="en-US" dirty="0">
                <a:solidFill>
                  <a:schemeClr val="bg1">
                    <a:lumMod val="95000"/>
                  </a:schemeClr>
                </a:solidFill>
              </a:rPr>
              <a:t>Job Boards</a:t>
            </a:r>
          </a:p>
          <a:p>
            <a:pPr lvl="1"/>
            <a:r>
              <a:rPr lang="en-US" dirty="0" err="1">
                <a:solidFill>
                  <a:schemeClr val="bg1">
                    <a:lumMod val="95000"/>
                  </a:schemeClr>
                </a:solidFill>
              </a:rPr>
              <a:t>CoinDesk</a:t>
            </a:r>
            <a:endParaRPr lang="en-US" dirty="0">
              <a:solidFill>
                <a:schemeClr val="bg1">
                  <a:lumMod val="95000"/>
                </a:schemeClr>
              </a:solidFill>
            </a:endParaRPr>
          </a:p>
          <a:p>
            <a:pPr lvl="1"/>
            <a:r>
              <a:rPr lang="en-US" dirty="0" err="1">
                <a:solidFill>
                  <a:schemeClr val="bg1">
                    <a:lumMod val="95000"/>
                  </a:schemeClr>
                </a:solidFill>
              </a:rPr>
              <a:t>CoinTelegraph</a:t>
            </a:r>
            <a:endParaRPr lang="en-US" dirty="0">
              <a:solidFill>
                <a:schemeClr val="bg1">
                  <a:lumMod val="95000"/>
                </a:schemeClr>
              </a:solidFill>
            </a:endParaRPr>
          </a:p>
          <a:p>
            <a:pPr lvl="1"/>
            <a:r>
              <a:rPr lang="en-US" dirty="0">
                <a:solidFill>
                  <a:schemeClr val="bg1">
                    <a:lumMod val="95000"/>
                  </a:schemeClr>
                </a:solidFill>
              </a:rPr>
              <a:t>The Digital Currency Group</a:t>
            </a:r>
          </a:p>
          <a:p>
            <a:pPr lvl="1"/>
            <a:r>
              <a:rPr lang="en-US" dirty="0" err="1">
                <a:solidFill>
                  <a:schemeClr val="bg1">
                    <a:lumMod val="95000"/>
                  </a:schemeClr>
                </a:solidFill>
              </a:rPr>
              <a:t>CoinMonks</a:t>
            </a:r>
            <a:endParaRPr lang="en-US" dirty="0">
              <a:solidFill>
                <a:schemeClr val="bg1">
                  <a:lumMod val="95000"/>
                </a:schemeClr>
              </a:solidFill>
            </a:endParaRPr>
          </a:p>
          <a:p>
            <a:pPr lvl="1"/>
            <a:r>
              <a:rPr lang="en-US" dirty="0">
                <a:solidFill>
                  <a:schemeClr val="bg1">
                    <a:lumMod val="95000"/>
                  </a:schemeClr>
                </a:solidFill>
              </a:rPr>
              <a:t>Project Websites</a:t>
            </a:r>
          </a:p>
          <a:p>
            <a:r>
              <a:rPr lang="en-US" dirty="0">
                <a:solidFill>
                  <a:schemeClr val="bg1">
                    <a:lumMod val="95000"/>
                  </a:schemeClr>
                </a:solidFill>
              </a:rPr>
              <a:t>Merchant Map</a:t>
            </a:r>
          </a:p>
          <a:p>
            <a:pPr lvl="1"/>
            <a:r>
              <a:rPr lang="en-US" dirty="0" err="1">
                <a:solidFill>
                  <a:schemeClr val="bg1">
                    <a:lumMod val="95000"/>
                  </a:schemeClr>
                </a:solidFill>
              </a:rPr>
              <a:t>Coinmap</a:t>
            </a:r>
            <a:endParaRPr lang="en-US" dirty="0">
              <a:solidFill>
                <a:schemeClr val="bg1">
                  <a:lumMod val="95000"/>
                </a:schemeClr>
              </a:solidFill>
            </a:endParaRPr>
          </a:p>
          <a:p>
            <a:pPr lvl="1"/>
            <a:endParaRPr lang="en-US" dirty="0">
              <a:solidFill>
                <a:schemeClr val="bg1">
                  <a:lumMod val="95000"/>
                </a:schemeClr>
              </a:solidFill>
            </a:endParaRPr>
          </a:p>
          <a:p>
            <a:pPr lvl="1"/>
            <a:endParaRPr lang="en-US" dirty="0">
              <a:solidFill>
                <a:schemeClr val="bg1">
                  <a:lumMod val="95000"/>
                </a:schemeClr>
              </a:solidFill>
            </a:endParaRPr>
          </a:p>
        </p:txBody>
      </p:sp>
      <p:sp>
        <p:nvSpPr>
          <p:cNvPr id="4" name="Slide Number Placeholder 3">
            <a:extLst>
              <a:ext uri="{FF2B5EF4-FFF2-40B4-BE49-F238E27FC236}">
                <a16:creationId xmlns:a16="http://schemas.microsoft.com/office/drawing/2014/main" id="{0FA582D7-0F98-4414-A358-7B58B6D73650}"/>
              </a:ext>
            </a:extLst>
          </p:cNvPr>
          <p:cNvSpPr>
            <a:spLocks noGrp="1"/>
          </p:cNvSpPr>
          <p:nvPr>
            <p:ph type="sldNum" sz="quarter" idx="12"/>
          </p:nvPr>
        </p:nvSpPr>
        <p:spPr/>
        <p:txBody>
          <a:bodyPr/>
          <a:lstStyle/>
          <a:p>
            <a:fld id="{B17DEEE4-362D-404F-8D44-B73CEBC0D81E}" type="slidenum">
              <a:rPr lang="en-US" smtClean="0"/>
              <a:t>49</a:t>
            </a:fld>
            <a:endParaRPr lang="en-US" dirty="0"/>
          </a:p>
        </p:txBody>
      </p:sp>
    </p:spTree>
    <p:extLst>
      <p:ext uri="{BB962C8B-B14F-4D97-AF65-F5344CB8AC3E}">
        <p14:creationId xmlns:p14="http://schemas.microsoft.com/office/powerpoint/2010/main" val="3686321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89BC6-F7E7-4717-925D-FE9E6A967C04}"/>
              </a:ext>
            </a:extLst>
          </p:cNvPr>
          <p:cNvSpPr/>
          <p:nvPr/>
        </p:nvSpPr>
        <p:spPr>
          <a:xfrm>
            <a:off x="0" y="0"/>
            <a:ext cx="12192000" cy="6858000"/>
          </a:xfrm>
          <a:prstGeom prst="rect">
            <a:avLst/>
          </a:prstGeom>
          <a:solidFill>
            <a:srgbClr val="F3702B"/>
          </a:solidFill>
          <a:ln w="76200">
            <a:solidFill>
              <a:srgbClr val="F370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latin typeface="DengXian" panose="02010600030101010101" pitchFamily="2" charset="-122"/>
              <a:ea typeface="DengXian" panose="02010600030101010101" pitchFamily="2" charset="-122"/>
            </a:endParaRPr>
          </a:p>
        </p:txBody>
      </p:sp>
      <p:sp>
        <p:nvSpPr>
          <p:cNvPr id="2" name="Title 1">
            <a:extLst>
              <a:ext uri="{FF2B5EF4-FFF2-40B4-BE49-F238E27FC236}">
                <a16:creationId xmlns:a16="http://schemas.microsoft.com/office/drawing/2014/main" id="{D2E2F875-B000-49C9-8D75-E053B0697BFD}"/>
              </a:ext>
            </a:extLst>
          </p:cNvPr>
          <p:cNvSpPr>
            <a:spLocks noGrp="1"/>
          </p:cNvSpPr>
          <p:nvPr>
            <p:ph type="title"/>
          </p:nvPr>
        </p:nvSpPr>
        <p:spPr/>
        <p:txBody>
          <a:bodyPr/>
          <a:lstStyle/>
          <a:p>
            <a:r>
              <a:rPr lang="en-US" dirty="0">
                <a:solidFill>
                  <a:schemeClr val="bg1">
                    <a:lumMod val="95000"/>
                  </a:schemeClr>
                </a:solidFill>
                <a:latin typeface="DengXian" panose="02010600030101010101" pitchFamily="2" charset="-122"/>
                <a:ea typeface="DengXian" panose="02010600030101010101" pitchFamily="2" charset="-122"/>
              </a:rPr>
              <a:t>Materials</a:t>
            </a:r>
          </a:p>
        </p:txBody>
      </p:sp>
      <p:sp>
        <p:nvSpPr>
          <p:cNvPr id="3" name="Content Placeholder 2">
            <a:extLst>
              <a:ext uri="{FF2B5EF4-FFF2-40B4-BE49-F238E27FC236}">
                <a16:creationId xmlns:a16="http://schemas.microsoft.com/office/drawing/2014/main" id="{3B73EA26-E8E4-460B-BBC0-67EB1F67636B}"/>
              </a:ext>
            </a:extLst>
          </p:cNvPr>
          <p:cNvSpPr>
            <a:spLocks noGrp="1"/>
          </p:cNvSpPr>
          <p:nvPr>
            <p:ph idx="1"/>
          </p:nvPr>
        </p:nvSpPr>
        <p:spPr/>
        <p:txBody>
          <a:bodyPr>
            <a:normAutofit lnSpcReduction="10000"/>
          </a:bodyPr>
          <a:lstStyle/>
          <a:p>
            <a:r>
              <a:rPr lang="en-US" dirty="0">
                <a:solidFill>
                  <a:schemeClr val="bg1">
                    <a:lumMod val="95000"/>
                  </a:schemeClr>
                </a:solidFill>
                <a:latin typeface="DengXian" panose="02010600030101010101" pitchFamily="2" charset="-122"/>
                <a:ea typeface="DengXian" panose="02010600030101010101" pitchFamily="2" charset="-122"/>
              </a:rPr>
              <a:t>1 Private Personal Computer (PC)</a:t>
            </a:r>
          </a:p>
          <a:p>
            <a:r>
              <a:rPr lang="en-US" dirty="0">
                <a:solidFill>
                  <a:schemeClr val="bg1">
                    <a:lumMod val="95000"/>
                  </a:schemeClr>
                </a:solidFill>
                <a:latin typeface="DengXian" panose="02010600030101010101" pitchFamily="2" charset="-122"/>
                <a:ea typeface="DengXian" panose="02010600030101010101" pitchFamily="2" charset="-122"/>
              </a:rPr>
              <a:t>1 Smartphone</a:t>
            </a:r>
          </a:p>
          <a:p>
            <a:r>
              <a:rPr lang="en-US" dirty="0">
                <a:solidFill>
                  <a:schemeClr val="bg1">
                    <a:lumMod val="95000"/>
                  </a:schemeClr>
                </a:solidFill>
                <a:latin typeface="DengXian" panose="02010600030101010101" pitchFamily="2" charset="-122"/>
                <a:ea typeface="DengXian" panose="02010600030101010101" pitchFamily="2" charset="-122"/>
              </a:rPr>
              <a:t>1 Pencil or Pen</a:t>
            </a:r>
          </a:p>
          <a:p>
            <a:r>
              <a:rPr lang="en-US" dirty="0">
                <a:solidFill>
                  <a:schemeClr val="bg1">
                    <a:lumMod val="95000"/>
                  </a:schemeClr>
                </a:solidFill>
                <a:latin typeface="DengXian" panose="02010600030101010101" pitchFamily="2" charset="-122"/>
                <a:ea typeface="DengXian" panose="02010600030101010101" pitchFamily="2" charset="-122"/>
              </a:rPr>
              <a:t>1 Sheet of Paper</a:t>
            </a:r>
          </a:p>
          <a:p>
            <a:r>
              <a:rPr lang="en-US" dirty="0">
                <a:solidFill>
                  <a:schemeClr val="bg1">
                    <a:lumMod val="95000"/>
                  </a:schemeClr>
                </a:solidFill>
                <a:latin typeface="DengXian" panose="02010600030101010101" pitchFamily="2" charset="-122"/>
                <a:ea typeface="DengXian" panose="02010600030101010101" pitchFamily="2" charset="-122"/>
              </a:rPr>
              <a:t>1 Valid Credit/Debit Card</a:t>
            </a:r>
          </a:p>
          <a:p>
            <a:pPr lvl="1"/>
            <a:r>
              <a:rPr lang="en-US" dirty="0">
                <a:solidFill>
                  <a:schemeClr val="bg1">
                    <a:lumMod val="95000"/>
                  </a:schemeClr>
                </a:solidFill>
                <a:latin typeface="DengXian" panose="02010600030101010101" pitchFamily="2" charset="-122"/>
                <a:ea typeface="DengXian" panose="02010600030101010101" pitchFamily="2" charset="-122"/>
              </a:rPr>
              <a:t>Or Bank Account</a:t>
            </a:r>
          </a:p>
          <a:p>
            <a:r>
              <a:rPr lang="en-US" dirty="0">
                <a:solidFill>
                  <a:schemeClr val="bg1">
                    <a:lumMod val="95000"/>
                  </a:schemeClr>
                </a:solidFill>
                <a:latin typeface="DengXian" panose="02010600030101010101" pitchFamily="2" charset="-122"/>
                <a:ea typeface="DengXian" panose="02010600030101010101" pitchFamily="2" charset="-122"/>
              </a:rPr>
              <a:t>An Internet Connection</a:t>
            </a:r>
          </a:p>
          <a:p>
            <a:r>
              <a:rPr lang="en-US" dirty="0">
                <a:solidFill>
                  <a:schemeClr val="bg1">
                    <a:lumMod val="95000"/>
                  </a:schemeClr>
                </a:solidFill>
                <a:latin typeface="DengXian" panose="02010600030101010101" pitchFamily="2" charset="-122"/>
                <a:ea typeface="DengXian" panose="02010600030101010101" pitchFamily="2" charset="-122"/>
              </a:rPr>
              <a:t>Optional Materials</a:t>
            </a:r>
          </a:p>
          <a:p>
            <a:pPr lvl="1"/>
            <a:r>
              <a:rPr lang="en-US" dirty="0">
                <a:solidFill>
                  <a:schemeClr val="bg1">
                    <a:lumMod val="95000"/>
                  </a:schemeClr>
                </a:solidFill>
                <a:latin typeface="DengXian" panose="02010600030101010101" pitchFamily="2" charset="-122"/>
                <a:ea typeface="DengXian" panose="02010600030101010101" pitchFamily="2" charset="-122"/>
              </a:rPr>
              <a:t>1 Printer</a:t>
            </a:r>
          </a:p>
          <a:p>
            <a:pPr lvl="1"/>
            <a:r>
              <a:rPr lang="en-US" dirty="0">
                <a:solidFill>
                  <a:schemeClr val="bg1">
                    <a:lumMod val="95000"/>
                  </a:schemeClr>
                </a:solidFill>
                <a:latin typeface="DengXian" panose="02010600030101010101" pitchFamily="2" charset="-122"/>
                <a:ea typeface="DengXian" panose="02010600030101010101" pitchFamily="2" charset="-122"/>
              </a:rPr>
              <a:t>1 Ledger Nano S</a:t>
            </a:r>
          </a:p>
        </p:txBody>
      </p:sp>
      <p:sp>
        <p:nvSpPr>
          <p:cNvPr id="5" name="Slide Number Placeholder 4">
            <a:extLst>
              <a:ext uri="{FF2B5EF4-FFF2-40B4-BE49-F238E27FC236}">
                <a16:creationId xmlns:a16="http://schemas.microsoft.com/office/drawing/2014/main" id="{330221BB-0D8D-4613-996F-99242A801130}"/>
              </a:ext>
            </a:extLst>
          </p:cNvPr>
          <p:cNvSpPr>
            <a:spLocks noGrp="1"/>
          </p:cNvSpPr>
          <p:nvPr>
            <p:ph type="sldNum" sz="quarter" idx="12"/>
          </p:nvPr>
        </p:nvSpPr>
        <p:spPr/>
        <p:txBody>
          <a:bodyPr/>
          <a:lstStyle/>
          <a:p>
            <a:fld id="{B17DEEE4-362D-404F-8D44-B73CEBC0D81E}" type="slidenum">
              <a:rPr lang="en-US" smtClean="0"/>
              <a:t>5</a:t>
            </a:fld>
            <a:endParaRPr lang="en-US" dirty="0"/>
          </a:p>
        </p:txBody>
      </p:sp>
    </p:spTree>
    <p:extLst>
      <p:ext uri="{BB962C8B-B14F-4D97-AF65-F5344CB8AC3E}">
        <p14:creationId xmlns:p14="http://schemas.microsoft.com/office/powerpoint/2010/main" val="14609972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B45C-F0F3-41C1-8B9E-C3C206105D3F}"/>
              </a:ext>
            </a:extLst>
          </p:cNvPr>
          <p:cNvSpPr>
            <a:spLocks noGrp="1"/>
          </p:cNvSpPr>
          <p:nvPr>
            <p:ph type="title"/>
          </p:nvPr>
        </p:nvSpPr>
        <p:spPr/>
        <p:txBody>
          <a:bodyPr/>
          <a:lstStyle/>
          <a:p>
            <a:r>
              <a:rPr lang="en-US" dirty="0">
                <a:solidFill>
                  <a:schemeClr val="bg1">
                    <a:lumMod val="95000"/>
                  </a:schemeClr>
                </a:solidFill>
              </a:rPr>
              <a:t>Start Off: Part 10.2— Wallets, Digital Asset Trackers, Industry Profiles, Investment Funds</a:t>
            </a:r>
          </a:p>
        </p:txBody>
      </p:sp>
      <p:sp>
        <p:nvSpPr>
          <p:cNvPr id="3" name="Content Placeholder 2">
            <a:extLst>
              <a:ext uri="{FF2B5EF4-FFF2-40B4-BE49-F238E27FC236}">
                <a16:creationId xmlns:a16="http://schemas.microsoft.com/office/drawing/2014/main" id="{930F32A3-BEA1-4F61-8F3F-45F850007D6B}"/>
              </a:ext>
            </a:extLst>
          </p:cNvPr>
          <p:cNvSpPr>
            <a:spLocks noGrp="1"/>
          </p:cNvSpPr>
          <p:nvPr>
            <p:ph idx="1"/>
          </p:nvPr>
        </p:nvSpPr>
        <p:spPr/>
        <p:txBody>
          <a:bodyPr>
            <a:normAutofit fontScale="55000" lnSpcReduction="20000"/>
          </a:bodyPr>
          <a:lstStyle/>
          <a:p>
            <a:r>
              <a:rPr lang="en-US" dirty="0">
                <a:solidFill>
                  <a:schemeClr val="bg1">
                    <a:lumMod val="95000"/>
                  </a:schemeClr>
                </a:solidFill>
              </a:rPr>
              <a:t>Wallet Providers</a:t>
            </a:r>
          </a:p>
          <a:p>
            <a:pPr lvl="1"/>
            <a:r>
              <a:rPr lang="en-US" dirty="0" err="1">
                <a:solidFill>
                  <a:schemeClr val="bg1">
                    <a:lumMod val="95000"/>
                  </a:schemeClr>
                </a:solidFill>
              </a:rPr>
              <a:t>Eidoo</a:t>
            </a:r>
            <a:endParaRPr lang="en-US" dirty="0">
              <a:solidFill>
                <a:schemeClr val="bg1">
                  <a:lumMod val="95000"/>
                </a:schemeClr>
              </a:solidFill>
            </a:endParaRPr>
          </a:p>
          <a:p>
            <a:pPr lvl="1"/>
            <a:r>
              <a:rPr lang="en-US" dirty="0">
                <a:solidFill>
                  <a:schemeClr val="bg1">
                    <a:lumMod val="95000"/>
                  </a:schemeClr>
                </a:solidFill>
              </a:rPr>
              <a:t>O3 Wallet</a:t>
            </a:r>
          </a:p>
          <a:p>
            <a:pPr lvl="1"/>
            <a:r>
              <a:rPr lang="en-US" dirty="0" err="1">
                <a:solidFill>
                  <a:schemeClr val="bg1">
                    <a:lumMod val="95000"/>
                  </a:schemeClr>
                </a:solidFill>
              </a:rPr>
              <a:t>Coinomi</a:t>
            </a:r>
            <a:endParaRPr lang="en-US" dirty="0">
              <a:solidFill>
                <a:schemeClr val="bg1">
                  <a:lumMod val="95000"/>
                </a:schemeClr>
              </a:solidFill>
            </a:endParaRPr>
          </a:p>
          <a:p>
            <a:pPr lvl="1"/>
            <a:r>
              <a:rPr lang="en-US" dirty="0">
                <a:solidFill>
                  <a:schemeClr val="bg1">
                    <a:lumMod val="95000"/>
                  </a:schemeClr>
                </a:solidFill>
              </a:rPr>
              <a:t>Ledger</a:t>
            </a:r>
          </a:p>
          <a:p>
            <a:pPr lvl="1"/>
            <a:r>
              <a:rPr lang="en-US" dirty="0" err="1">
                <a:solidFill>
                  <a:schemeClr val="bg1">
                    <a:lumMod val="95000"/>
                  </a:schemeClr>
                </a:solidFill>
              </a:rPr>
              <a:t>Trezor</a:t>
            </a:r>
            <a:endParaRPr lang="en-US" dirty="0">
              <a:solidFill>
                <a:schemeClr val="bg1">
                  <a:lumMod val="95000"/>
                </a:schemeClr>
              </a:solidFill>
            </a:endParaRPr>
          </a:p>
          <a:p>
            <a:pPr lvl="1"/>
            <a:r>
              <a:rPr lang="en-US" dirty="0">
                <a:solidFill>
                  <a:schemeClr val="bg1">
                    <a:lumMod val="95000"/>
                  </a:schemeClr>
                </a:solidFill>
              </a:rPr>
              <a:t>Blockchain</a:t>
            </a:r>
          </a:p>
          <a:p>
            <a:pPr lvl="1"/>
            <a:r>
              <a:rPr lang="en-US" dirty="0">
                <a:solidFill>
                  <a:schemeClr val="bg1">
                    <a:lumMod val="95000"/>
                  </a:schemeClr>
                </a:solidFill>
              </a:rPr>
              <a:t>Bread</a:t>
            </a:r>
          </a:p>
          <a:p>
            <a:pPr lvl="1"/>
            <a:r>
              <a:rPr lang="en-US" dirty="0">
                <a:solidFill>
                  <a:schemeClr val="bg1">
                    <a:lumMod val="95000"/>
                  </a:schemeClr>
                </a:solidFill>
              </a:rPr>
              <a:t>Jaxx</a:t>
            </a:r>
          </a:p>
          <a:p>
            <a:pPr lvl="1"/>
            <a:r>
              <a:rPr lang="en-US" dirty="0" err="1">
                <a:solidFill>
                  <a:schemeClr val="bg1">
                    <a:lumMod val="95000"/>
                  </a:schemeClr>
                </a:solidFill>
              </a:rPr>
              <a:t>Cryptonator</a:t>
            </a:r>
            <a:endParaRPr lang="en-US" dirty="0">
              <a:solidFill>
                <a:schemeClr val="bg1">
                  <a:lumMod val="95000"/>
                </a:schemeClr>
              </a:solidFill>
            </a:endParaRPr>
          </a:p>
          <a:p>
            <a:r>
              <a:rPr lang="en-US" dirty="0">
                <a:solidFill>
                  <a:schemeClr val="bg1">
                    <a:lumMod val="95000"/>
                  </a:schemeClr>
                </a:solidFill>
              </a:rPr>
              <a:t>Digital Asset Trackers</a:t>
            </a:r>
          </a:p>
          <a:p>
            <a:pPr lvl="1"/>
            <a:r>
              <a:rPr lang="en-US" dirty="0" err="1">
                <a:solidFill>
                  <a:schemeClr val="bg1">
                    <a:lumMod val="95000"/>
                  </a:schemeClr>
                </a:solidFill>
              </a:rPr>
              <a:t>Blockfolio</a:t>
            </a:r>
            <a:endParaRPr lang="en-US" dirty="0">
              <a:solidFill>
                <a:schemeClr val="bg1">
                  <a:lumMod val="95000"/>
                </a:schemeClr>
              </a:solidFill>
            </a:endParaRPr>
          </a:p>
          <a:p>
            <a:pPr lvl="1"/>
            <a:r>
              <a:rPr lang="en-US" dirty="0" err="1">
                <a:solidFill>
                  <a:schemeClr val="bg1">
                    <a:lumMod val="95000"/>
                  </a:schemeClr>
                </a:solidFill>
              </a:rPr>
              <a:t>Cryptonaut</a:t>
            </a:r>
            <a:endParaRPr lang="en-US" dirty="0">
              <a:solidFill>
                <a:schemeClr val="bg1">
                  <a:lumMod val="95000"/>
                </a:schemeClr>
              </a:solidFill>
            </a:endParaRPr>
          </a:p>
          <a:p>
            <a:r>
              <a:rPr lang="en-US" dirty="0">
                <a:solidFill>
                  <a:schemeClr val="bg1">
                    <a:lumMod val="95000"/>
                  </a:schemeClr>
                </a:solidFill>
              </a:rPr>
              <a:t>Industry Profiles</a:t>
            </a:r>
          </a:p>
          <a:p>
            <a:pPr lvl="1"/>
            <a:r>
              <a:rPr lang="en-US" dirty="0">
                <a:solidFill>
                  <a:schemeClr val="bg1">
                    <a:lumMod val="95000"/>
                  </a:schemeClr>
                </a:solidFill>
              </a:rPr>
              <a:t>Blockchain Bios</a:t>
            </a:r>
          </a:p>
          <a:p>
            <a:pPr lvl="1"/>
            <a:r>
              <a:rPr lang="en-US" dirty="0">
                <a:solidFill>
                  <a:schemeClr val="bg1">
                    <a:lumMod val="95000"/>
                  </a:schemeClr>
                </a:solidFill>
              </a:rPr>
              <a:t>Leader Series on Medium</a:t>
            </a:r>
          </a:p>
          <a:p>
            <a:r>
              <a:rPr lang="en-US" dirty="0">
                <a:solidFill>
                  <a:schemeClr val="bg1">
                    <a:lumMod val="95000"/>
                  </a:schemeClr>
                </a:solidFill>
              </a:rPr>
              <a:t>Investment Funds</a:t>
            </a:r>
          </a:p>
          <a:p>
            <a:pPr lvl="1"/>
            <a:r>
              <a:rPr lang="en-US" dirty="0">
                <a:solidFill>
                  <a:schemeClr val="bg1">
                    <a:lumMod val="95000"/>
                  </a:schemeClr>
                </a:solidFill>
              </a:rPr>
              <a:t>Grayscale</a:t>
            </a:r>
          </a:p>
          <a:p>
            <a:pPr lvl="1"/>
            <a:r>
              <a:rPr lang="en-US" dirty="0" err="1">
                <a:solidFill>
                  <a:schemeClr val="bg1">
                    <a:lumMod val="95000"/>
                  </a:schemeClr>
                </a:solidFill>
              </a:rPr>
              <a:t>Pantera</a:t>
            </a:r>
            <a:r>
              <a:rPr lang="en-US" dirty="0">
                <a:solidFill>
                  <a:schemeClr val="bg1">
                    <a:lumMod val="95000"/>
                  </a:schemeClr>
                </a:solidFill>
              </a:rPr>
              <a:t> Capital</a:t>
            </a:r>
          </a:p>
          <a:p>
            <a:pPr lvl="1"/>
            <a:endParaRPr lang="en-US" dirty="0">
              <a:solidFill>
                <a:schemeClr val="bg1">
                  <a:lumMod val="95000"/>
                </a:schemeClr>
              </a:solidFill>
            </a:endParaRPr>
          </a:p>
          <a:p>
            <a:pPr lvl="1"/>
            <a:endParaRPr lang="en-US" dirty="0">
              <a:solidFill>
                <a:schemeClr val="bg1">
                  <a:lumMod val="95000"/>
                </a:schemeClr>
              </a:solidFill>
            </a:endParaRPr>
          </a:p>
        </p:txBody>
      </p:sp>
      <p:sp>
        <p:nvSpPr>
          <p:cNvPr id="4" name="Slide Number Placeholder 3">
            <a:extLst>
              <a:ext uri="{FF2B5EF4-FFF2-40B4-BE49-F238E27FC236}">
                <a16:creationId xmlns:a16="http://schemas.microsoft.com/office/drawing/2014/main" id="{5E7DEB4A-FDD1-440F-81BE-7F1198A03576}"/>
              </a:ext>
            </a:extLst>
          </p:cNvPr>
          <p:cNvSpPr>
            <a:spLocks noGrp="1"/>
          </p:cNvSpPr>
          <p:nvPr>
            <p:ph type="sldNum" sz="quarter" idx="12"/>
          </p:nvPr>
        </p:nvSpPr>
        <p:spPr/>
        <p:txBody>
          <a:bodyPr/>
          <a:lstStyle/>
          <a:p>
            <a:fld id="{B17DEEE4-362D-404F-8D44-B73CEBC0D81E}" type="slidenum">
              <a:rPr lang="en-US" smtClean="0"/>
              <a:t>50</a:t>
            </a:fld>
            <a:endParaRPr lang="en-US" dirty="0"/>
          </a:p>
        </p:txBody>
      </p:sp>
    </p:spTree>
    <p:extLst>
      <p:ext uri="{BB962C8B-B14F-4D97-AF65-F5344CB8AC3E}">
        <p14:creationId xmlns:p14="http://schemas.microsoft.com/office/powerpoint/2010/main" val="42040762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08D39-A176-4312-8474-CB846928F47B}"/>
              </a:ext>
            </a:extLst>
          </p:cNvPr>
          <p:cNvSpPr>
            <a:spLocks noGrp="1"/>
          </p:cNvSpPr>
          <p:nvPr>
            <p:ph type="title"/>
          </p:nvPr>
        </p:nvSpPr>
        <p:spPr/>
        <p:txBody>
          <a:bodyPr/>
          <a:lstStyle/>
          <a:p>
            <a:r>
              <a:rPr lang="en-US" dirty="0">
                <a:solidFill>
                  <a:schemeClr val="bg1">
                    <a:lumMod val="95000"/>
                  </a:schemeClr>
                </a:solidFill>
              </a:rPr>
              <a:t>./Blockchain/Cryptocurrency</a:t>
            </a:r>
          </a:p>
        </p:txBody>
      </p:sp>
      <p:sp>
        <p:nvSpPr>
          <p:cNvPr id="3" name="Content Placeholder 2">
            <a:extLst>
              <a:ext uri="{FF2B5EF4-FFF2-40B4-BE49-F238E27FC236}">
                <a16:creationId xmlns:a16="http://schemas.microsoft.com/office/drawing/2014/main" id="{F1790737-4FDF-4E6E-BF00-B9D4A21B2993}"/>
              </a:ext>
            </a:extLst>
          </p:cNvPr>
          <p:cNvSpPr>
            <a:spLocks noGrp="1"/>
          </p:cNvSpPr>
          <p:nvPr>
            <p:ph idx="1"/>
          </p:nvPr>
        </p:nvSpPr>
        <p:spPr/>
        <p:txBody>
          <a:bodyPr>
            <a:normAutofit/>
          </a:bodyPr>
          <a:lstStyle/>
          <a:p>
            <a:r>
              <a:rPr lang="en-US" sz="2000" dirty="0">
                <a:solidFill>
                  <a:schemeClr val="bg1">
                    <a:lumMod val="95000"/>
                  </a:schemeClr>
                </a:solidFill>
              </a:rPr>
              <a:t>The slides hereafter will discuss blockchain and </a:t>
            </a:r>
            <a:r>
              <a:rPr lang="en-US" sz="2000" dirty="0" err="1">
                <a:solidFill>
                  <a:schemeClr val="bg1">
                    <a:lumMod val="95000"/>
                  </a:schemeClr>
                </a:solidFill>
              </a:rPr>
              <a:t>cryptocurrency,with</a:t>
            </a:r>
            <a:r>
              <a:rPr lang="en-US" sz="2000" dirty="0">
                <a:solidFill>
                  <a:schemeClr val="bg1">
                    <a:lumMod val="95000"/>
                  </a:schemeClr>
                </a:solidFill>
              </a:rPr>
              <a:t> a focus on covering technical developments in blockchain technology and Bitcoin.</a:t>
            </a:r>
          </a:p>
          <a:p>
            <a:r>
              <a:rPr lang="en-US" sz="2000" dirty="0">
                <a:solidFill>
                  <a:schemeClr val="bg1">
                    <a:lumMod val="95000"/>
                  </a:schemeClr>
                </a:solidFill>
              </a:rPr>
              <a:t>The </a:t>
            </a:r>
            <a:r>
              <a:rPr lang="en-US" sz="2000" dirty="0" err="1">
                <a:solidFill>
                  <a:schemeClr val="bg1">
                    <a:lumMod val="95000"/>
                  </a:schemeClr>
                </a:solidFill>
              </a:rPr>
              <a:t>paritucalrs</a:t>
            </a:r>
            <a:r>
              <a:rPr lang="en-US" sz="2000" dirty="0">
                <a:solidFill>
                  <a:schemeClr val="bg1">
                    <a:lumMod val="95000"/>
                  </a:schemeClr>
                </a:solidFill>
              </a:rPr>
              <a:t> of Bitcoin are mostly applicable to all other blockchain and cryptocurrency </a:t>
            </a:r>
            <a:r>
              <a:rPr lang="en-US" sz="2000" dirty="0" err="1">
                <a:solidFill>
                  <a:schemeClr val="bg1">
                    <a:lumMod val="95000"/>
                  </a:schemeClr>
                </a:solidFill>
              </a:rPr>
              <a:t>proejcts</a:t>
            </a:r>
            <a:r>
              <a:rPr lang="en-US" sz="2000" dirty="0">
                <a:solidFill>
                  <a:schemeClr val="bg1">
                    <a:lumMod val="95000"/>
                  </a:schemeClr>
                </a:solidFill>
              </a:rPr>
              <a:t> and serves as a good starting point for understanding other projects. </a:t>
            </a:r>
          </a:p>
        </p:txBody>
      </p:sp>
      <p:sp>
        <p:nvSpPr>
          <p:cNvPr id="4" name="Slide Number Placeholder 3">
            <a:extLst>
              <a:ext uri="{FF2B5EF4-FFF2-40B4-BE49-F238E27FC236}">
                <a16:creationId xmlns:a16="http://schemas.microsoft.com/office/drawing/2014/main" id="{14AE44F5-CF2D-4C0E-B263-1D5F4C563AF2}"/>
              </a:ext>
            </a:extLst>
          </p:cNvPr>
          <p:cNvSpPr>
            <a:spLocks noGrp="1"/>
          </p:cNvSpPr>
          <p:nvPr>
            <p:ph type="sldNum" sz="quarter" idx="12"/>
          </p:nvPr>
        </p:nvSpPr>
        <p:spPr/>
        <p:txBody>
          <a:bodyPr/>
          <a:lstStyle/>
          <a:p>
            <a:fld id="{B17DEEE4-362D-404F-8D44-B73CEBC0D81E}" type="slidenum">
              <a:rPr lang="en-US" smtClean="0"/>
              <a:t>51</a:t>
            </a:fld>
            <a:endParaRPr lang="en-US" dirty="0"/>
          </a:p>
        </p:txBody>
      </p:sp>
      <p:pic>
        <p:nvPicPr>
          <p:cNvPr id="12" name="Picture 11">
            <a:extLst>
              <a:ext uri="{FF2B5EF4-FFF2-40B4-BE49-F238E27FC236}">
                <a16:creationId xmlns:a16="http://schemas.microsoft.com/office/drawing/2014/main" id="{08C4F424-A121-451C-A246-F481661D0F89}"/>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838200" y="3670173"/>
            <a:ext cx="5562600" cy="2822702"/>
          </a:xfrm>
          <a:prstGeom prst="rect">
            <a:avLst/>
          </a:prstGeom>
        </p:spPr>
      </p:pic>
    </p:spTree>
    <p:extLst>
      <p:ext uri="{BB962C8B-B14F-4D97-AF65-F5344CB8AC3E}">
        <p14:creationId xmlns:p14="http://schemas.microsoft.com/office/powerpoint/2010/main" val="40542282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44260-974C-46CA-ACF7-DDA57FCB215D}"/>
              </a:ext>
            </a:extLst>
          </p:cNvPr>
          <p:cNvSpPr>
            <a:spLocks noGrp="1"/>
          </p:cNvSpPr>
          <p:nvPr>
            <p:ph type="title"/>
          </p:nvPr>
        </p:nvSpPr>
        <p:spPr/>
        <p:txBody>
          <a:bodyPr/>
          <a:lstStyle/>
          <a:p>
            <a:r>
              <a:rPr lang="en-US" dirty="0">
                <a:solidFill>
                  <a:schemeClr val="bg1">
                    <a:lumMod val="95000"/>
                  </a:schemeClr>
                </a:solidFill>
              </a:rPr>
              <a:t>Difference between Cryptocurrency and Blockchain</a:t>
            </a:r>
          </a:p>
        </p:txBody>
      </p:sp>
      <p:sp>
        <p:nvSpPr>
          <p:cNvPr id="3" name="Content Placeholder 2">
            <a:extLst>
              <a:ext uri="{FF2B5EF4-FFF2-40B4-BE49-F238E27FC236}">
                <a16:creationId xmlns:a16="http://schemas.microsoft.com/office/drawing/2014/main" id="{D1E6BCC6-D431-48E8-88EB-49E1AA9F7017}"/>
              </a:ext>
            </a:extLst>
          </p:cNvPr>
          <p:cNvSpPr>
            <a:spLocks noGrp="1"/>
          </p:cNvSpPr>
          <p:nvPr>
            <p:ph idx="1"/>
          </p:nvPr>
        </p:nvSpPr>
        <p:spPr/>
        <p:txBody>
          <a:bodyPr/>
          <a:lstStyle/>
          <a:p>
            <a:r>
              <a:rPr lang="en-US" dirty="0">
                <a:solidFill>
                  <a:schemeClr val="bg1">
                    <a:lumMod val="95000"/>
                  </a:schemeClr>
                </a:solidFill>
              </a:rPr>
              <a:t>A</a:t>
            </a:r>
            <a:r>
              <a:rPr lang="en-US" i="1" dirty="0">
                <a:solidFill>
                  <a:schemeClr val="bg1">
                    <a:lumMod val="95000"/>
                  </a:schemeClr>
                </a:solidFill>
              </a:rPr>
              <a:t> Cryptocurrency </a:t>
            </a:r>
            <a:r>
              <a:rPr lang="en-US" dirty="0">
                <a:solidFill>
                  <a:schemeClr val="bg1">
                    <a:lumMod val="95000"/>
                  </a:schemeClr>
                </a:solidFill>
              </a:rPr>
              <a:t>is</a:t>
            </a:r>
            <a:r>
              <a:rPr lang="en-US" i="1" dirty="0">
                <a:solidFill>
                  <a:schemeClr val="bg1">
                    <a:lumMod val="95000"/>
                  </a:schemeClr>
                </a:solidFill>
              </a:rPr>
              <a:t> </a:t>
            </a:r>
            <a:r>
              <a:rPr lang="en-US" dirty="0">
                <a:solidFill>
                  <a:schemeClr val="bg1">
                    <a:lumMod val="95000"/>
                  </a:schemeClr>
                </a:solidFill>
              </a:rPr>
              <a:t>a native digital bearer asset created, stored, and recorded on a blockchain that may operate as a method of payment, processing fee, and even more. </a:t>
            </a:r>
          </a:p>
          <a:p>
            <a:r>
              <a:rPr lang="en-US" dirty="0">
                <a:solidFill>
                  <a:schemeClr val="bg1">
                    <a:lumMod val="95000"/>
                  </a:schemeClr>
                </a:solidFill>
              </a:rPr>
              <a:t>A</a:t>
            </a:r>
            <a:r>
              <a:rPr lang="en-US" i="1" dirty="0">
                <a:solidFill>
                  <a:schemeClr val="bg1">
                    <a:lumMod val="95000"/>
                  </a:schemeClr>
                </a:solidFill>
              </a:rPr>
              <a:t> Blockchain </a:t>
            </a:r>
            <a:r>
              <a:rPr lang="en-US" dirty="0">
                <a:solidFill>
                  <a:schemeClr val="bg1">
                    <a:lumMod val="95000"/>
                  </a:schemeClr>
                </a:solidFill>
              </a:rPr>
              <a:t>is</a:t>
            </a:r>
            <a:r>
              <a:rPr lang="en-US" i="1" dirty="0">
                <a:solidFill>
                  <a:schemeClr val="bg1">
                    <a:lumMod val="95000"/>
                  </a:schemeClr>
                </a:solidFill>
              </a:rPr>
              <a:t> </a:t>
            </a:r>
            <a:r>
              <a:rPr lang="en-US" dirty="0">
                <a:solidFill>
                  <a:schemeClr val="bg1">
                    <a:lumMod val="95000"/>
                  </a:schemeClr>
                </a:solidFill>
              </a:rPr>
              <a:t>an immutable and irreversible digital public ledger which allows a distributed network of computers to verify the authenticity of transactions without the need for a central authority. Additionally, a blockchain is a type of distributed ledger technology, with many others existing such as directed acyclic graph (DAG).</a:t>
            </a:r>
          </a:p>
        </p:txBody>
      </p:sp>
      <p:sp>
        <p:nvSpPr>
          <p:cNvPr id="4" name="Slide Number Placeholder 3">
            <a:extLst>
              <a:ext uri="{FF2B5EF4-FFF2-40B4-BE49-F238E27FC236}">
                <a16:creationId xmlns:a16="http://schemas.microsoft.com/office/drawing/2014/main" id="{23FB195D-2A3D-4C37-B1A0-FBF138847BA5}"/>
              </a:ext>
            </a:extLst>
          </p:cNvPr>
          <p:cNvSpPr>
            <a:spLocks noGrp="1"/>
          </p:cNvSpPr>
          <p:nvPr>
            <p:ph type="sldNum" sz="quarter" idx="12"/>
          </p:nvPr>
        </p:nvSpPr>
        <p:spPr/>
        <p:txBody>
          <a:bodyPr/>
          <a:lstStyle/>
          <a:p>
            <a:fld id="{B17DEEE4-362D-404F-8D44-B73CEBC0D81E}" type="slidenum">
              <a:rPr lang="en-US" smtClean="0"/>
              <a:t>52</a:t>
            </a:fld>
            <a:endParaRPr lang="en-US" dirty="0"/>
          </a:p>
        </p:txBody>
      </p:sp>
    </p:spTree>
    <p:extLst>
      <p:ext uri="{BB962C8B-B14F-4D97-AF65-F5344CB8AC3E}">
        <p14:creationId xmlns:p14="http://schemas.microsoft.com/office/powerpoint/2010/main" val="771549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42CAA-3BA8-4BBC-9F54-4413ED65EEB4}"/>
              </a:ext>
            </a:extLst>
          </p:cNvPr>
          <p:cNvSpPr>
            <a:spLocks noGrp="1"/>
          </p:cNvSpPr>
          <p:nvPr>
            <p:ph type="title"/>
          </p:nvPr>
        </p:nvSpPr>
        <p:spPr/>
        <p:txBody>
          <a:bodyPr/>
          <a:lstStyle/>
          <a:p>
            <a:r>
              <a:rPr lang="en-US" dirty="0">
                <a:solidFill>
                  <a:schemeClr val="bg1">
                    <a:lumMod val="95000"/>
                  </a:schemeClr>
                </a:solidFill>
              </a:rPr>
              <a:t>Blockchain Advantage</a:t>
            </a:r>
          </a:p>
        </p:txBody>
      </p:sp>
      <p:sp>
        <p:nvSpPr>
          <p:cNvPr id="3" name="Content Placeholder 2">
            <a:extLst>
              <a:ext uri="{FF2B5EF4-FFF2-40B4-BE49-F238E27FC236}">
                <a16:creationId xmlns:a16="http://schemas.microsoft.com/office/drawing/2014/main" id="{1D6003B2-C9C6-4AF8-8396-777AAFEE8185}"/>
              </a:ext>
            </a:extLst>
          </p:cNvPr>
          <p:cNvSpPr>
            <a:spLocks noGrp="1"/>
          </p:cNvSpPr>
          <p:nvPr>
            <p:ph idx="1"/>
          </p:nvPr>
        </p:nvSpPr>
        <p:spPr/>
        <p:txBody>
          <a:bodyPr/>
          <a:lstStyle/>
          <a:p>
            <a:r>
              <a:rPr lang="en-US" dirty="0">
                <a:solidFill>
                  <a:schemeClr val="bg1">
                    <a:lumMod val="95000"/>
                  </a:schemeClr>
                </a:solidFill>
              </a:rPr>
              <a:t>Advantages over traditional databases:</a:t>
            </a:r>
          </a:p>
          <a:p>
            <a:pPr lvl="1"/>
            <a:r>
              <a:rPr lang="en-US" dirty="0">
                <a:solidFill>
                  <a:schemeClr val="bg1">
                    <a:lumMod val="95000"/>
                  </a:schemeClr>
                </a:solidFill>
              </a:rPr>
              <a:t>Relieves a central point of failure </a:t>
            </a:r>
          </a:p>
          <a:p>
            <a:pPr lvl="1"/>
            <a:r>
              <a:rPr lang="en-US" dirty="0">
                <a:solidFill>
                  <a:schemeClr val="bg1">
                    <a:lumMod val="95000"/>
                  </a:schemeClr>
                </a:solidFill>
              </a:rPr>
              <a:t>Eliminates need for trusted intermediaries for two counterparties to interact</a:t>
            </a:r>
          </a:p>
        </p:txBody>
      </p:sp>
      <p:sp>
        <p:nvSpPr>
          <p:cNvPr id="4" name="Slide Number Placeholder 3">
            <a:extLst>
              <a:ext uri="{FF2B5EF4-FFF2-40B4-BE49-F238E27FC236}">
                <a16:creationId xmlns:a16="http://schemas.microsoft.com/office/drawing/2014/main" id="{3CF16318-BDAB-486A-962D-F6B6C034C570}"/>
              </a:ext>
            </a:extLst>
          </p:cNvPr>
          <p:cNvSpPr>
            <a:spLocks noGrp="1"/>
          </p:cNvSpPr>
          <p:nvPr>
            <p:ph type="sldNum" sz="quarter" idx="12"/>
          </p:nvPr>
        </p:nvSpPr>
        <p:spPr/>
        <p:txBody>
          <a:bodyPr/>
          <a:lstStyle/>
          <a:p>
            <a:fld id="{B17DEEE4-362D-404F-8D44-B73CEBC0D81E}" type="slidenum">
              <a:rPr lang="en-US" smtClean="0"/>
              <a:t>53</a:t>
            </a:fld>
            <a:endParaRPr lang="en-US" dirty="0"/>
          </a:p>
        </p:txBody>
      </p:sp>
    </p:spTree>
    <p:extLst>
      <p:ext uri="{BB962C8B-B14F-4D97-AF65-F5344CB8AC3E}">
        <p14:creationId xmlns:p14="http://schemas.microsoft.com/office/powerpoint/2010/main" val="41233891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0C856-C915-48B5-B92E-256A75DD5E2B}"/>
              </a:ext>
            </a:extLst>
          </p:cNvPr>
          <p:cNvSpPr>
            <a:spLocks noGrp="1"/>
          </p:cNvSpPr>
          <p:nvPr>
            <p:ph type="title"/>
          </p:nvPr>
        </p:nvSpPr>
        <p:spPr/>
        <p:txBody>
          <a:bodyPr/>
          <a:lstStyle/>
          <a:p>
            <a:r>
              <a:rPr lang="en-US" dirty="0">
                <a:solidFill>
                  <a:schemeClr val="bg1">
                    <a:lumMod val="95000"/>
                  </a:schemeClr>
                </a:solidFill>
              </a:rPr>
              <a:t>DLT Components: Part 1— Foundational Technologies</a:t>
            </a:r>
          </a:p>
        </p:txBody>
      </p:sp>
      <p:sp>
        <p:nvSpPr>
          <p:cNvPr id="3" name="Content Placeholder 2">
            <a:extLst>
              <a:ext uri="{FF2B5EF4-FFF2-40B4-BE49-F238E27FC236}">
                <a16:creationId xmlns:a16="http://schemas.microsoft.com/office/drawing/2014/main" id="{66AD224C-F7E0-4565-8624-D0E2E96BABF2}"/>
              </a:ext>
            </a:extLst>
          </p:cNvPr>
          <p:cNvSpPr>
            <a:spLocks noGrp="1"/>
          </p:cNvSpPr>
          <p:nvPr>
            <p:ph idx="1"/>
          </p:nvPr>
        </p:nvSpPr>
        <p:spPr/>
        <p:txBody>
          <a:bodyPr/>
          <a:lstStyle/>
          <a:p>
            <a:pPr marL="0" indent="0">
              <a:buNone/>
            </a:pPr>
            <a:r>
              <a:rPr lang="en-US" dirty="0">
                <a:solidFill>
                  <a:schemeClr val="bg1">
                    <a:lumMod val="95000"/>
                  </a:schemeClr>
                </a:solidFill>
              </a:rPr>
              <a:t>3 Technologies that make Distributed Ledger Technology viable:</a:t>
            </a:r>
          </a:p>
          <a:p>
            <a:pPr lvl="1"/>
            <a:endParaRPr lang="en-US" dirty="0">
              <a:solidFill>
                <a:schemeClr val="bg1">
                  <a:lumMod val="95000"/>
                </a:schemeClr>
              </a:solidFill>
            </a:endParaRPr>
          </a:p>
        </p:txBody>
      </p:sp>
      <p:pic>
        <p:nvPicPr>
          <p:cNvPr id="5" name="Picture 4">
            <a:extLst>
              <a:ext uri="{FF2B5EF4-FFF2-40B4-BE49-F238E27FC236}">
                <a16:creationId xmlns:a16="http://schemas.microsoft.com/office/drawing/2014/main" id="{D3D1A977-00C1-46F3-9F29-6B128A1F26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84829"/>
            <a:ext cx="9476510" cy="1888342"/>
          </a:xfrm>
          <a:prstGeom prst="rect">
            <a:avLst/>
          </a:prstGeom>
        </p:spPr>
      </p:pic>
      <p:sp>
        <p:nvSpPr>
          <p:cNvPr id="4" name="Slide Number Placeholder 3">
            <a:extLst>
              <a:ext uri="{FF2B5EF4-FFF2-40B4-BE49-F238E27FC236}">
                <a16:creationId xmlns:a16="http://schemas.microsoft.com/office/drawing/2014/main" id="{52FF7EE9-E75A-4FF8-8BA9-F0ECC0C5471A}"/>
              </a:ext>
            </a:extLst>
          </p:cNvPr>
          <p:cNvSpPr>
            <a:spLocks noGrp="1"/>
          </p:cNvSpPr>
          <p:nvPr>
            <p:ph type="sldNum" sz="quarter" idx="12"/>
          </p:nvPr>
        </p:nvSpPr>
        <p:spPr/>
        <p:txBody>
          <a:bodyPr/>
          <a:lstStyle/>
          <a:p>
            <a:fld id="{B17DEEE4-362D-404F-8D44-B73CEBC0D81E}" type="slidenum">
              <a:rPr lang="en-US" smtClean="0"/>
              <a:t>54</a:t>
            </a:fld>
            <a:endParaRPr lang="en-US" dirty="0"/>
          </a:p>
        </p:txBody>
      </p:sp>
    </p:spTree>
    <p:extLst>
      <p:ext uri="{BB962C8B-B14F-4D97-AF65-F5344CB8AC3E}">
        <p14:creationId xmlns:p14="http://schemas.microsoft.com/office/powerpoint/2010/main" val="14771538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E56-4440-47C8-AB5A-571A999DB1CB}"/>
              </a:ext>
            </a:extLst>
          </p:cNvPr>
          <p:cNvSpPr>
            <a:spLocks noGrp="1"/>
          </p:cNvSpPr>
          <p:nvPr>
            <p:ph type="title"/>
          </p:nvPr>
        </p:nvSpPr>
        <p:spPr/>
        <p:txBody>
          <a:bodyPr/>
          <a:lstStyle/>
          <a:p>
            <a:r>
              <a:rPr lang="en-US" dirty="0">
                <a:solidFill>
                  <a:schemeClr val="bg1">
                    <a:lumMod val="95000"/>
                  </a:schemeClr>
                </a:solidFill>
              </a:rPr>
              <a:t>DLT Components: Part 2.0— Specific Technologies</a:t>
            </a:r>
          </a:p>
        </p:txBody>
      </p:sp>
      <p:sp>
        <p:nvSpPr>
          <p:cNvPr id="3" name="Content Placeholder 2">
            <a:extLst>
              <a:ext uri="{FF2B5EF4-FFF2-40B4-BE49-F238E27FC236}">
                <a16:creationId xmlns:a16="http://schemas.microsoft.com/office/drawing/2014/main" id="{B29384D9-0D45-437E-A1FC-CE3412E69385}"/>
              </a:ext>
            </a:extLst>
          </p:cNvPr>
          <p:cNvSpPr>
            <a:spLocks noGrp="1"/>
          </p:cNvSpPr>
          <p:nvPr>
            <p:ph idx="1"/>
          </p:nvPr>
        </p:nvSpPr>
        <p:spPr/>
        <p:txBody>
          <a:bodyPr>
            <a:normAutofit fontScale="62500" lnSpcReduction="20000"/>
          </a:bodyPr>
          <a:lstStyle/>
          <a:p>
            <a:r>
              <a:rPr lang="en-US" dirty="0">
                <a:solidFill>
                  <a:schemeClr val="bg1">
                    <a:lumMod val="95000"/>
                  </a:schemeClr>
                </a:solidFill>
              </a:rPr>
              <a:t>Blockchain == containers of data that are added together to form a chain.</a:t>
            </a:r>
          </a:p>
          <a:p>
            <a:r>
              <a:rPr lang="en-US" dirty="0">
                <a:solidFill>
                  <a:schemeClr val="bg1">
                    <a:lumMod val="95000"/>
                  </a:schemeClr>
                </a:solidFill>
              </a:rPr>
              <a:t>Block</a:t>
            </a:r>
          </a:p>
          <a:p>
            <a:pPr lvl="1"/>
            <a:r>
              <a:rPr lang="en-US" dirty="0">
                <a:solidFill>
                  <a:schemeClr val="bg1">
                    <a:lumMod val="95000"/>
                  </a:schemeClr>
                </a:solidFill>
              </a:rPr>
              <a:t>Data stored in a container</a:t>
            </a:r>
          </a:p>
          <a:p>
            <a:r>
              <a:rPr lang="en-US" dirty="0">
                <a:solidFill>
                  <a:schemeClr val="bg1">
                    <a:lumMod val="95000"/>
                  </a:schemeClr>
                </a:solidFill>
              </a:rPr>
              <a:t>Hashing</a:t>
            </a:r>
          </a:p>
          <a:p>
            <a:pPr lvl="1"/>
            <a:r>
              <a:rPr lang="en-US" dirty="0">
                <a:solidFill>
                  <a:schemeClr val="bg1">
                    <a:lumMod val="95000"/>
                  </a:schemeClr>
                </a:solidFill>
              </a:rPr>
              <a:t>A hash function is used to ensure the data integrity and validity of a block. </a:t>
            </a:r>
          </a:p>
          <a:p>
            <a:pPr lvl="2"/>
            <a:r>
              <a:rPr lang="en-US" dirty="0">
                <a:solidFill>
                  <a:schemeClr val="bg1">
                    <a:lumMod val="95000"/>
                  </a:schemeClr>
                </a:solidFill>
              </a:rPr>
              <a:t>A hashing function takes some data as an input and outputs a unique, encrypted number</a:t>
            </a:r>
          </a:p>
          <a:p>
            <a:pPr lvl="2"/>
            <a:r>
              <a:rPr lang="en-US" dirty="0">
                <a:solidFill>
                  <a:schemeClr val="bg1">
                    <a:lumMod val="95000"/>
                  </a:schemeClr>
                </a:solidFill>
              </a:rPr>
              <a:t>For example, you could use SHA256 to hash some data </a:t>
            </a:r>
          </a:p>
          <a:p>
            <a:pPr lvl="1"/>
            <a:r>
              <a:rPr lang="en-US" dirty="0">
                <a:solidFill>
                  <a:schemeClr val="bg1">
                    <a:lumMod val="95000"/>
                  </a:schemeClr>
                </a:solidFill>
              </a:rPr>
              <a:t>In particular to blockchain, the hash of the previous block is required in the hashing function to obtain the hash of a new block. Thus, all new blocks created must rely on the hash of the previous blocks. This ensures data integrity of the chain as a whole because if someone tried to alter a block’s data, that would change the hash and require all sequential blocks’ hashes to be recalculated</a:t>
            </a:r>
          </a:p>
          <a:p>
            <a:r>
              <a:rPr lang="en-US" dirty="0">
                <a:solidFill>
                  <a:schemeClr val="bg1">
                    <a:lumMod val="95000"/>
                  </a:schemeClr>
                </a:solidFill>
              </a:rPr>
              <a:t>Proof-of-Work Consensus Algorithm</a:t>
            </a:r>
          </a:p>
          <a:p>
            <a:pPr lvl="1"/>
            <a:r>
              <a:rPr lang="en-US" dirty="0">
                <a:solidFill>
                  <a:schemeClr val="bg1">
                    <a:lumMod val="95000"/>
                  </a:schemeClr>
                </a:solidFill>
              </a:rPr>
              <a:t>Proof-of-Work (POW) is used to control the addition of new blocks to the blockchain, specifically, it addresses the difficulty of adding a new block to the blockchain, while providing consensus on what is or is not the authoritative ledger. </a:t>
            </a:r>
          </a:p>
          <a:p>
            <a:pPr lvl="1"/>
            <a:r>
              <a:rPr lang="en-US" dirty="0">
                <a:solidFill>
                  <a:schemeClr val="bg1">
                    <a:lumMod val="95000"/>
                  </a:schemeClr>
                </a:solidFill>
              </a:rPr>
              <a:t>Proof: </a:t>
            </a:r>
          </a:p>
          <a:p>
            <a:pPr lvl="2"/>
            <a:r>
              <a:rPr lang="en-US" dirty="0">
                <a:solidFill>
                  <a:schemeClr val="bg1">
                    <a:lumMod val="95000"/>
                  </a:schemeClr>
                </a:solidFill>
              </a:rPr>
              <a:t>Adding a new block means you have performed the requisite work (provided the requisite computing power to solve the computational task)</a:t>
            </a:r>
          </a:p>
          <a:p>
            <a:pPr lvl="1"/>
            <a:r>
              <a:rPr lang="en-US" dirty="0">
                <a:solidFill>
                  <a:schemeClr val="bg1">
                    <a:lumMod val="95000"/>
                  </a:schemeClr>
                </a:solidFill>
              </a:rPr>
              <a:t>Work:</a:t>
            </a:r>
          </a:p>
          <a:p>
            <a:pPr lvl="2"/>
            <a:r>
              <a:rPr lang="en-US" dirty="0">
                <a:solidFill>
                  <a:schemeClr val="bg1">
                    <a:lumMod val="95000"/>
                  </a:schemeClr>
                </a:solidFill>
              </a:rPr>
              <a:t>Completing the requisite task or “a certain amount of work”/ Solving the computational problem</a:t>
            </a:r>
          </a:p>
        </p:txBody>
      </p:sp>
      <p:sp>
        <p:nvSpPr>
          <p:cNvPr id="4" name="Slide Number Placeholder 3">
            <a:extLst>
              <a:ext uri="{FF2B5EF4-FFF2-40B4-BE49-F238E27FC236}">
                <a16:creationId xmlns:a16="http://schemas.microsoft.com/office/drawing/2014/main" id="{BD674BF3-FF3B-4F9A-B786-9AB4BFF37C69}"/>
              </a:ext>
            </a:extLst>
          </p:cNvPr>
          <p:cNvSpPr>
            <a:spLocks noGrp="1"/>
          </p:cNvSpPr>
          <p:nvPr>
            <p:ph type="sldNum" sz="quarter" idx="12"/>
          </p:nvPr>
        </p:nvSpPr>
        <p:spPr/>
        <p:txBody>
          <a:bodyPr/>
          <a:lstStyle/>
          <a:p>
            <a:fld id="{B17DEEE4-362D-404F-8D44-B73CEBC0D81E}" type="slidenum">
              <a:rPr lang="en-US" smtClean="0"/>
              <a:t>55</a:t>
            </a:fld>
            <a:endParaRPr lang="en-US" dirty="0"/>
          </a:p>
        </p:txBody>
      </p:sp>
    </p:spTree>
    <p:extLst>
      <p:ext uri="{BB962C8B-B14F-4D97-AF65-F5344CB8AC3E}">
        <p14:creationId xmlns:p14="http://schemas.microsoft.com/office/powerpoint/2010/main" val="29911899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235F-E0C4-4AA7-80BC-4252A7AF37BE}"/>
              </a:ext>
            </a:extLst>
          </p:cNvPr>
          <p:cNvSpPr>
            <a:spLocks noGrp="1"/>
          </p:cNvSpPr>
          <p:nvPr>
            <p:ph type="title"/>
          </p:nvPr>
        </p:nvSpPr>
        <p:spPr/>
        <p:txBody>
          <a:bodyPr/>
          <a:lstStyle/>
          <a:p>
            <a:r>
              <a:rPr lang="en-US" dirty="0">
                <a:solidFill>
                  <a:schemeClr val="bg1">
                    <a:lumMod val="95000"/>
                  </a:schemeClr>
                </a:solidFill>
              </a:rPr>
              <a:t>DLT Components: Part 2.1— Specific Technologies</a:t>
            </a:r>
          </a:p>
        </p:txBody>
      </p:sp>
      <p:sp>
        <p:nvSpPr>
          <p:cNvPr id="3" name="Content Placeholder 2">
            <a:extLst>
              <a:ext uri="{FF2B5EF4-FFF2-40B4-BE49-F238E27FC236}">
                <a16:creationId xmlns:a16="http://schemas.microsoft.com/office/drawing/2014/main" id="{05153F12-74E1-483C-AE55-82F758802B5E}"/>
              </a:ext>
            </a:extLst>
          </p:cNvPr>
          <p:cNvSpPr>
            <a:spLocks noGrp="1"/>
          </p:cNvSpPr>
          <p:nvPr>
            <p:ph idx="1"/>
          </p:nvPr>
        </p:nvSpPr>
        <p:spPr/>
        <p:txBody>
          <a:bodyPr>
            <a:normAutofit fontScale="62500" lnSpcReduction="20000"/>
          </a:bodyPr>
          <a:lstStyle/>
          <a:p>
            <a:r>
              <a:rPr lang="en-US" dirty="0">
                <a:solidFill>
                  <a:schemeClr val="bg1">
                    <a:lumMod val="95000"/>
                  </a:schemeClr>
                </a:solidFill>
              </a:rPr>
              <a:t>Adding a Block, aka Mining</a:t>
            </a:r>
          </a:p>
          <a:p>
            <a:pPr lvl="1"/>
            <a:r>
              <a:rPr lang="en-US" dirty="0">
                <a:solidFill>
                  <a:schemeClr val="bg1">
                    <a:lumMod val="95000"/>
                  </a:schemeClr>
                </a:solidFill>
              </a:rPr>
              <a:t>This job is generally done by “miners”</a:t>
            </a:r>
          </a:p>
          <a:p>
            <a:pPr lvl="1"/>
            <a:r>
              <a:rPr lang="en-US" dirty="0">
                <a:solidFill>
                  <a:schemeClr val="bg1">
                    <a:lumMod val="95000"/>
                  </a:schemeClr>
                </a:solidFill>
              </a:rPr>
              <a:t>In Bitcoin and Ethereum, when a new block needs to be added, the network will send out a computational problem (“Work”) for the miners to solve and whoever solves the computational problem first gets to add a new block to the chain and is rewarded with new coins (“Coinbase”)</a:t>
            </a:r>
          </a:p>
          <a:p>
            <a:pPr lvl="1"/>
            <a:r>
              <a:rPr lang="en-US" dirty="0">
                <a:solidFill>
                  <a:schemeClr val="bg1">
                    <a:lumMod val="95000"/>
                  </a:schemeClr>
                </a:solidFill>
              </a:rPr>
              <a:t>When the block is mined, this new block is sent to all the nodes on the network so that every node has the latest version of the blockchain.</a:t>
            </a:r>
          </a:p>
          <a:p>
            <a:pPr lvl="1"/>
            <a:r>
              <a:rPr lang="en-US" dirty="0">
                <a:solidFill>
                  <a:schemeClr val="bg1">
                    <a:lumMod val="95000"/>
                  </a:schemeClr>
                </a:solidFill>
              </a:rPr>
              <a:t>This provides an authoritative ledger because the longest blockchain, i.e., the one with the most work done, can be presumed to be the most correct ledger</a:t>
            </a:r>
          </a:p>
          <a:p>
            <a:r>
              <a:rPr lang="en-US" dirty="0">
                <a:solidFill>
                  <a:schemeClr val="bg1">
                    <a:lumMod val="95000"/>
                  </a:schemeClr>
                </a:solidFill>
              </a:rPr>
              <a:t>Starting a Blockchain/ Genesis Block</a:t>
            </a:r>
          </a:p>
          <a:p>
            <a:pPr lvl="1"/>
            <a:r>
              <a:rPr lang="en-US" dirty="0">
                <a:solidFill>
                  <a:schemeClr val="bg1">
                    <a:lumMod val="95000"/>
                  </a:schemeClr>
                </a:solidFill>
              </a:rPr>
              <a:t>Every blockchain requires a Genesis Block, i.e., Block 0, from where to start, </a:t>
            </a:r>
          </a:p>
          <a:p>
            <a:pPr lvl="1"/>
            <a:r>
              <a:rPr lang="en-US" dirty="0">
                <a:solidFill>
                  <a:schemeClr val="bg1">
                    <a:lumMod val="95000"/>
                  </a:schemeClr>
                </a:solidFill>
              </a:rPr>
              <a:t>The Genesis Block will not contain any hashes of a previous block or value for proof and may or may not contain any usable data.</a:t>
            </a:r>
          </a:p>
          <a:p>
            <a:r>
              <a:rPr lang="en-US" dirty="0">
                <a:solidFill>
                  <a:schemeClr val="bg1">
                    <a:lumMod val="95000"/>
                  </a:schemeClr>
                </a:solidFill>
              </a:rPr>
              <a:t>Difficulty</a:t>
            </a:r>
          </a:p>
          <a:p>
            <a:pPr lvl="1"/>
            <a:r>
              <a:rPr lang="en-US" dirty="0">
                <a:solidFill>
                  <a:schemeClr val="bg1">
                    <a:lumMod val="95000"/>
                  </a:schemeClr>
                </a:solidFill>
              </a:rPr>
              <a:t>Blockchains like Bitcoin implement a “difficulty,” to maintain the additional of new blocks at a steady pace (10 minutes for Bitcoin)</a:t>
            </a:r>
          </a:p>
          <a:p>
            <a:pPr lvl="1"/>
            <a:r>
              <a:rPr lang="en-US" dirty="0">
                <a:solidFill>
                  <a:schemeClr val="bg1">
                    <a:lumMod val="95000"/>
                  </a:schemeClr>
                </a:solidFill>
              </a:rPr>
              <a:t>Difficulty  is  a readjustment of the necessary proof for a consensus algorithm, here being POW, because the amount of time to undergo a PoW increases with more blocks and  “to account for increasing computational speed and varying numbers of miners on the network”</a:t>
            </a:r>
          </a:p>
          <a:p>
            <a:pPr lvl="2"/>
            <a:r>
              <a:rPr lang="en-US" dirty="0">
                <a:solidFill>
                  <a:schemeClr val="bg1">
                    <a:lumMod val="95000"/>
                  </a:schemeClr>
                </a:solidFill>
              </a:rPr>
              <a:t>The harder the computational problem, the more computational power is required to solve it</a:t>
            </a:r>
          </a:p>
          <a:p>
            <a:endParaRPr lang="en-US" dirty="0">
              <a:solidFill>
                <a:schemeClr val="bg1">
                  <a:lumMod val="95000"/>
                </a:schemeClr>
              </a:solidFill>
            </a:endParaRPr>
          </a:p>
        </p:txBody>
      </p:sp>
      <p:sp>
        <p:nvSpPr>
          <p:cNvPr id="4" name="Slide Number Placeholder 3">
            <a:extLst>
              <a:ext uri="{FF2B5EF4-FFF2-40B4-BE49-F238E27FC236}">
                <a16:creationId xmlns:a16="http://schemas.microsoft.com/office/drawing/2014/main" id="{B20E849E-B621-43C2-A81C-2418951FCE79}"/>
              </a:ext>
            </a:extLst>
          </p:cNvPr>
          <p:cNvSpPr>
            <a:spLocks noGrp="1"/>
          </p:cNvSpPr>
          <p:nvPr>
            <p:ph type="sldNum" sz="quarter" idx="12"/>
          </p:nvPr>
        </p:nvSpPr>
        <p:spPr/>
        <p:txBody>
          <a:bodyPr/>
          <a:lstStyle/>
          <a:p>
            <a:fld id="{B17DEEE4-362D-404F-8D44-B73CEBC0D81E}" type="slidenum">
              <a:rPr lang="en-US" smtClean="0"/>
              <a:t>56</a:t>
            </a:fld>
            <a:endParaRPr lang="en-US" dirty="0"/>
          </a:p>
        </p:txBody>
      </p:sp>
    </p:spTree>
    <p:extLst>
      <p:ext uri="{BB962C8B-B14F-4D97-AF65-F5344CB8AC3E}">
        <p14:creationId xmlns:p14="http://schemas.microsoft.com/office/powerpoint/2010/main" val="11505735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9D24F-747D-4D17-969B-AEBCE20F1451}"/>
              </a:ext>
            </a:extLst>
          </p:cNvPr>
          <p:cNvSpPr>
            <a:spLocks noGrp="1"/>
          </p:cNvSpPr>
          <p:nvPr>
            <p:ph type="title"/>
          </p:nvPr>
        </p:nvSpPr>
        <p:spPr/>
        <p:txBody>
          <a:bodyPr/>
          <a:lstStyle/>
          <a:p>
            <a:r>
              <a:rPr lang="en-US" dirty="0">
                <a:solidFill>
                  <a:schemeClr val="bg1">
                    <a:lumMod val="95000"/>
                  </a:schemeClr>
                </a:solidFill>
              </a:rPr>
              <a:t>DLT Component: Part 3— Protocols</a:t>
            </a:r>
          </a:p>
        </p:txBody>
      </p:sp>
      <p:sp>
        <p:nvSpPr>
          <p:cNvPr id="3" name="Content Placeholder 2">
            <a:extLst>
              <a:ext uri="{FF2B5EF4-FFF2-40B4-BE49-F238E27FC236}">
                <a16:creationId xmlns:a16="http://schemas.microsoft.com/office/drawing/2014/main" id="{FEACAFE9-15F0-45F5-A8CF-1C1429F9F17A}"/>
              </a:ext>
            </a:extLst>
          </p:cNvPr>
          <p:cNvSpPr>
            <a:spLocks noGrp="1"/>
          </p:cNvSpPr>
          <p:nvPr>
            <p:ph idx="1"/>
          </p:nvPr>
        </p:nvSpPr>
        <p:spPr/>
        <p:txBody>
          <a:bodyPr/>
          <a:lstStyle/>
          <a:p>
            <a:r>
              <a:rPr lang="en-US" dirty="0">
                <a:solidFill>
                  <a:schemeClr val="bg1">
                    <a:lumMod val="95000"/>
                  </a:schemeClr>
                </a:solidFill>
              </a:rPr>
              <a:t>A protocol describes how the specific program built on top of the blockchain will work (“software that governs rules, operations, and communication between network nodes”), very similar in effect to the Hypertext Transfer Protocol (HTTP) and Internet Protocol (IP) that the internet runs on.</a:t>
            </a:r>
          </a:p>
        </p:txBody>
      </p:sp>
      <p:sp>
        <p:nvSpPr>
          <p:cNvPr id="4" name="Slide Number Placeholder 3">
            <a:extLst>
              <a:ext uri="{FF2B5EF4-FFF2-40B4-BE49-F238E27FC236}">
                <a16:creationId xmlns:a16="http://schemas.microsoft.com/office/drawing/2014/main" id="{9BBC0BCA-6499-41C8-A3EE-3918058C2E23}"/>
              </a:ext>
            </a:extLst>
          </p:cNvPr>
          <p:cNvSpPr>
            <a:spLocks noGrp="1"/>
          </p:cNvSpPr>
          <p:nvPr>
            <p:ph type="sldNum" sz="quarter" idx="12"/>
          </p:nvPr>
        </p:nvSpPr>
        <p:spPr/>
        <p:txBody>
          <a:bodyPr/>
          <a:lstStyle/>
          <a:p>
            <a:fld id="{B17DEEE4-362D-404F-8D44-B73CEBC0D81E}" type="slidenum">
              <a:rPr lang="en-US" smtClean="0"/>
              <a:t>57</a:t>
            </a:fld>
            <a:endParaRPr lang="en-US" dirty="0"/>
          </a:p>
        </p:txBody>
      </p:sp>
    </p:spTree>
    <p:extLst>
      <p:ext uri="{BB962C8B-B14F-4D97-AF65-F5344CB8AC3E}">
        <p14:creationId xmlns:p14="http://schemas.microsoft.com/office/powerpoint/2010/main" val="16541133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99C00-2D58-49AD-940D-74F285702354}"/>
              </a:ext>
            </a:extLst>
          </p:cNvPr>
          <p:cNvSpPr>
            <a:spLocks noGrp="1"/>
          </p:cNvSpPr>
          <p:nvPr>
            <p:ph type="title"/>
          </p:nvPr>
        </p:nvSpPr>
        <p:spPr/>
        <p:txBody>
          <a:bodyPr/>
          <a:lstStyle/>
          <a:p>
            <a:r>
              <a:rPr lang="en-US" dirty="0">
                <a:solidFill>
                  <a:schemeClr val="bg1">
                    <a:lumMod val="95000"/>
                  </a:schemeClr>
                </a:solidFill>
              </a:rPr>
              <a:t>Other DLT: Part 1— Introduction</a:t>
            </a:r>
          </a:p>
        </p:txBody>
      </p:sp>
      <p:sp>
        <p:nvSpPr>
          <p:cNvPr id="3" name="Content Placeholder 2">
            <a:extLst>
              <a:ext uri="{FF2B5EF4-FFF2-40B4-BE49-F238E27FC236}">
                <a16:creationId xmlns:a16="http://schemas.microsoft.com/office/drawing/2014/main" id="{CC88CE1B-8586-4F4A-9151-2CC0098B862A}"/>
              </a:ext>
            </a:extLst>
          </p:cNvPr>
          <p:cNvSpPr>
            <a:spLocks noGrp="1"/>
          </p:cNvSpPr>
          <p:nvPr>
            <p:ph idx="1"/>
          </p:nvPr>
        </p:nvSpPr>
        <p:spPr/>
        <p:txBody>
          <a:bodyPr/>
          <a:lstStyle/>
          <a:p>
            <a:r>
              <a:rPr lang="en-US" dirty="0">
                <a:solidFill>
                  <a:schemeClr val="bg1">
                    <a:lumMod val="95000"/>
                  </a:schemeClr>
                </a:solidFill>
              </a:rPr>
              <a:t>Though we are diving a bit deep here, we wanted to let you know about other DLTs.</a:t>
            </a:r>
          </a:p>
          <a:p>
            <a:r>
              <a:rPr lang="en-US" dirty="0">
                <a:solidFill>
                  <a:schemeClr val="bg1">
                    <a:lumMod val="95000"/>
                  </a:schemeClr>
                </a:solidFill>
              </a:rPr>
              <a:t>The DLT space is wide open for innovation and new DLTs will continue to be developed as the space grows larger and larger.</a:t>
            </a:r>
          </a:p>
        </p:txBody>
      </p:sp>
      <p:sp>
        <p:nvSpPr>
          <p:cNvPr id="4" name="Slide Number Placeholder 3">
            <a:extLst>
              <a:ext uri="{FF2B5EF4-FFF2-40B4-BE49-F238E27FC236}">
                <a16:creationId xmlns:a16="http://schemas.microsoft.com/office/drawing/2014/main" id="{74F8006D-7B5B-4829-BBDC-3452244C9214}"/>
              </a:ext>
            </a:extLst>
          </p:cNvPr>
          <p:cNvSpPr>
            <a:spLocks noGrp="1"/>
          </p:cNvSpPr>
          <p:nvPr>
            <p:ph type="sldNum" sz="quarter" idx="12"/>
          </p:nvPr>
        </p:nvSpPr>
        <p:spPr/>
        <p:txBody>
          <a:bodyPr/>
          <a:lstStyle/>
          <a:p>
            <a:fld id="{B17DEEE4-362D-404F-8D44-B73CEBC0D81E}" type="slidenum">
              <a:rPr lang="en-US" smtClean="0"/>
              <a:t>58</a:t>
            </a:fld>
            <a:endParaRPr lang="en-US" dirty="0"/>
          </a:p>
        </p:txBody>
      </p:sp>
    </p:spTree>
    <p:extLst>
      <p:ext uri="{BB962C8B-B14F-4D97-AF65-F5344CB8AC3E}">
        <p14:creationId xmlns:p14="http://schemas.microsoft.com/office/powerpoint/2010/main" val="18079297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99C00-2D58-49AD-940D-74F285702354}"/>
              </a:ext>
            </a:extLst>
          </p:cNvPr>
          <p:cNvSpPr>
            <a:spLocks noGrp="1"/>
          </p:cNvSpPr>
          <p:nvPr>
            <p:ph type="title"/>
          </p:nvPr>
        </p:nvSpPr>
        <p:spPr/>
        <p:txBody>
          <a:bodyPr/>
          <a:lstStyle/>
          <a:p>
            <a:r>
              <a:rPr lang="en-US" dirty="0">
                <a:solidFill>
                  <a:schemeClr val="bg1">
                    <a:lumMod val="95000"/>
                  </a:schemeClr>
                </a:solidFill>
              </a:rPr>
              <a:t>Other DLT: Part 1— Blockchain + Sidechain</a:t>
            </a:r>
          </a:p>
        </p:txBody>
      </p:sp>
      <p:sp>
        <p:nvSpPr>
          <p:cNvPr id="3" name="Content Placeholder 2">
            <a:extLst>
              <a:ext uri="{FF2B5EF4-FFF2-40B4-BE49-F238E27FC236}">
                <a16:creationId xmlns:a16="http://schemas.microsoft.com/office/drawing/2014/main" id="{CC88CE1B-8586-4F4A-9151-2CC0098B862A}"/>
              </a:ext>
            </a:extLst>
          </p:cNvPr>
          <p:cNvSpPr>
            <a:spLocks noGrp="1"/>
          </p:cNvSpPr>
          <p:nvPr>
            <p:ph idx="1"/>
          </p:nvPr>
        </p:nvSpPr>
        <p:spPr/>
        <p:txBody>
          <a:bodyPr>
            <a:normAutofit/>
          </a:bodyPr>
          <a:lstStyle/>
          <a:p>
            <a:r>
              <a:rPr lang="en-US" dirty="0">
                <a:solidFill>
                  <a:schemeClr val="bg1">
                    <a:lumMod val="95000"/>
                  </a:schemeClr>
                </a:solidFill>
              </a:rPr>
              <a:t>A Sidechain is an additional blockchain that interreacts with the main chain, the original blockchain. </a:t>
            </a:r>
          </a:p>
          <a:p>
            <a:r>
              <a:rPr lang="en-US" dirty="0">
                <a:solidFill>
                  <a:schemeClr val="bg1">
                    <a:lumMod val="95000"/>
                  </a:schemeClr>
                </a:solidFill>
              </a:rPr>
              <a:t>Principally, a sidechain allows tokens from one blockchain to be used within a separate blockchain and moved back to the main chain if necessary. </a:t>
            </a:r>
          </a:p>
          <a:p>
            <a:r>
              <a:rPr lang="en-US" dirty="0">
                <a:solidFill>
                  <a:schemeClr val="bg1">
                    <a:lumMod val="95000"/>
                  </a:schemeClr>
                </a:solidFill>
              </a:rPr>
              <a:t>Principally, a sidechain allows the movement of the native digital bearer asset or token from the mainchain to the sidechain and vice versa.</a:t>
            </a:r>
          </a:p>
          <a:p>
            <a:r>
              <a:rPr lang="en-US" dirty="0">
                <a:solidFill>
                  <a:schemeClr val="bg1">
                    <a:lumMod val="95000"/>
                  </a:schemeClr>
                </a:solidFill>
              </a:rPr>
              <a:t>Sidechains are meant to provide increased functionality to a main chain.</a:t>
            </a:r>
          </a:p>
        </p:txBody>
      </p:sp>
      <p:sp>
        <p:nvSpPr>
          <p:cNvPr id="4" name="Slide Number Placeholder 3">
            <a:extLst>
              <a:ext uri="{FF2B5EF4-FFF2-40B4-BE49-F238E27FC236}">
                <a16:creationId xmlns:a16="http://schemas.microsoft.com/office/drawing/2014/main" id="{5B1C07A4-83F7-4FCA-8061-1A503AE3751F}"/>
              </a:ext>
            </a:extLst>
          </p:cNvPr>
          <p:cNvSpPr>
            <a:spLocks noGrp="1"/>
          </p:cNvSpPr>
          <p:nvPr>
            <p:ph type="sldNum" sz="quarter" idx="12"/>
          </p:nvPr>
        </p:nvSpPr>
        <p:spPr/>
        <p:txBody>
          <a:bodyPr/>
          <a:lstStyle/>
          <a:p>
            <a:fld id="{B17DEEE4-362D-404F-8D44-B73CEBC0D81E}" type="slidenum">
              <a:rPr lang="en-US" smtClean="0"/>
              <a:t>59</a:t>
            </a:fld>
            <a:endParaRPr lang="en-US" dirty="0"/>
          </a:p>
        </p:txBody>
      </p:sp>
    </p:spTree>
    <p:extLst>
      <p:ext uri="{BB962C8B-B14F-4D97-AF65-F5344CB8AC3E}">
        <p14:creationId xmlns:p14="http://schemas.microsoft.com/office/powerpoint/2010/main" val="3193187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89BC6-F7E7-4717-925D-FE9E6A967C04}"/>
              </a:ext>
            </a:extLst>
          </p:cNvPr>
          <p:cNvSpPr/>
          <p:nvPr/>
        </p:nvSpPr>
        <p:spPr>
          <a:xfrm>
            <a:off x="0" y="0"/>
            <a:ext cx="12192000" cy="6858000"/>
          </a:xfrm>
          <a:prstGeom prst="rect">
            <a:avLst/>
          </a:prstGeom>
          <a:solidFill>
            <a:srgbClr val="F3702B"/>
          </a:solidFill>
          <a:ln w="76200">
            <a:solidFill>
              <a:srgbClr val="F370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latin typeface="DengXian" panose="02010600030101010101" pitchFamily="2" charset="-122"/>
              <a:ea typeface="DengXian" panose="02010600030101010101" pitchFamily="2" charset="-122"/>
            </a:endParaRPr>
          </a:p>
        </p:txBody>
      </p:sp>
      <p:sp>
        <p:nvSpPr>
          <p:cNvPr id="2" name="Title 1">
            <a:extLst>
              <a:ext uri="{FF2B5EF4-FFF2-40B4-BE49-F238E27FC236}">
                <a16:creationId xmlns:a16="http://schemas.microsoft.com/office/drawing/2014/main" id="{D2E2F875-B000-49C9-8D75-E053B0697BFD}"/>
              </a:ext>
            </a:extLst>
          </p:cNvPr>
          <p:cNvSpPr>
            <a:spLocks noGrp="1"/>
          </p:cNvSpPr>
          <p:nvPr>
            <p:ph type="title"/>
          </p:nvPr>
        </p:nvSpPr>
        <p:spPr/>
        <p:txBody>
          <a:bodyPr/>
          <a:lstStyle/>
          <a:p>
            <a:r>
              <a:rPr lang="en-US" dirty="0">
                <a:solidFill>
                  <a:schemeClr val="bg1">
                    <a:lumMod val="95000"/>
                  </a:schemeClr>
                </a:solidFill>
                <a:latin typeface="DengXian" panose="02010600030101010101" pitchFamily="2" charset="-122"/>
                <a:ea typeface="DengXian" panose="02010600030101010101" pitchFamily="2" charset="-122"/>
              </a:rPr>
              <a:t>Table of Contents</a:t>
            </a:r>
          </a:p>
        </p:txBody>
      </p:sp>
      <p:sp>
        <p:nvSpPr>
          <p:cNvPr id="3" name="Content Placeholder 2">
            <a:extLst>
              <a:ext uri="{FF2B5EF4-FFF2-40B4-BE49-F238E27FC236}">
                <a16:creationId xmlns:a16="http://schemas.microsoft.com/office/drawing/2014/main" id="{3B73EA26-E8E4-460B-BBC0-67EB1F67636B}"/>
              </a:ext>
            </a:extLst>
          </p:cNvPr>
          <p:cNvSpPr>
            <a:spLocks noGrp="1"/>
          </p:cNvSpPr>
          <p:nvPr>
            <p:ph idx="1"/>
          </p:nvPr>
        </p:nvSpPr>
        <p:spPr/>
        <p:txBody>
          <a:bodyPr>
            <a:normAutofit/>
          </a:bodyPr>
          <a:lstStyle/>
          <a:p>
            <a:r>
              <a:rPr lang="en-US" dirty="0">
                <a:solidFill>
                  <a:schemeClr val="bg1">
                    <a:lumMod val="95000"/>
                  </a:schemeClr>
                </a:solidFill>
                <a:latin typeface="DengXian" panose="02010600030101010101" pitchFamily="2" charset="-122"/>
                <a:ea typeface="DengXian" panose="02010600030101010101" pitchFamily="2" charset="-122"/>
              </a:rPr>
              <a:t>History………………………………………………………………………………………… 08</a:t>
            </a:r>
          </a:p>
          <a:p>
            <a:r>
              <a:rPr lang="en-US" dirty="0">
                <a:solidFill>
                  <a:schemeClr val="bg1">
                    <a:lumMod val="95000"/>
                  </a:schemeClr>
                </a:solidFill>
                <a:latin typeface="DengXian" panose="02010600030101010101" pitchFamily="2" charset="-122"/>
                <a:ea typeface="DengXian" panose="02010600030101010101" pitchFamily="2" charset="-122"/>
              </a:rPr>
              <a:t>Start-Off……………………………………………………………………………………… 20</a:t>
            </a:r>
          </a:p>
          <a:p>
            <a:r>
              <a:rPr lang="en-US" dirty="0">
                <a:solidFill>
                  <a:schemeClr val="bg1">
                    <a:lumMod val="95000"/>
                  </a:schemeClr>
                </a:solidFill>
                <a:latin typeface="DengXian" panose="02010600030101010101" pitchFamily="2" charset="-122"/>
                <a:ea typeface="DengXian" panose="02010600030101010101" pitchFamily="2" charset="-122"/>
              </a:rPr>
              <a:t>Blockchain and Cryptocurrency ………………………………………………… 51</a:t>
            </a:r>
          </a:p>
          <a:p>
            <a:r>
              <a:rPr lang="en-US" dirty="0">
                <a:solidFill>
                  <a:schemeClr val="bg1">
                    <a:lumMod val="95000"/>
                  </a:schemeClr>
                </a:solidFill>
                <a:latin typeface="DengXian" panose="02010600030101010101" pitchFamily="2" charset="-122"/>
                <a:ea typeface="DengXian" panose="02010600030101010101" pitchFamily="2" charset="-122"/>
              </a:rPr>
              <a:t>Fundraising through Cryptocurrency ………………………………………… 75</a:t>
            </a:r>
          </a:p>
          <a:p>
            <a:r>
              <a:rPr lang="en-US" dirty="0">
                <a:solidFill>
                  <a:schemeClr val="bg1">
                    <a:lumMod val="95000"/>
                  </a:schemeClr>
                </a:solidFill>
                <a:latin typeface="DengXian" panose="02010600030101010101" pitchFamily="2" charset="-122"/>
                <a:ea typeface="DengXian" panose="02010600030101010101" pitchFamily="2" charset="-122"/>
              </a:rPr>
              <a:t>Miscellaneous……………………………………………………………………………… 85</a:t>
            </a:r>
          </a:p>
          <a:p>
            <a:r>
              <a:rPr lang="en-US" dirty="0">
                <a:solidFill>
                  <a:schemeClr val="bg1">
                    <a:lumMod val="95000"/>
                  </a:schemeClr>
                </a:solidFill>
                <a:latin typeface="DengXian" panose="02010600030101010101" pitchFamily="2" charset="-122"/>
                <a:ea typeface="DengXian" panose="02010600030101010101" pitchFamily="2" charset="-122"/>
              </a:rPr>
              <a:t>References …………………………………………………………………………………  93</a:t>
            </a:r>
          </a:p>
          <a:p>
            <a:endParaRPr lang="en-US" dirty="0">
              <a:solidFill>
                <a:schemeClr val="bg1">
                  <a:lumMod val="95000"/>
                </a:schemeClr>
              </a:solidFill>
              <a:latin typeface="DengXian" panose="02010600030101010101" pitchFamily="2" charset="-122"/>
              <a:ea typeface="DengXian" panose="02010600030101010101" pitchFamily="2" charset="-122"/>
            </a:endParaRPr>
          </a:p>
        </p:txBody>
      </p:sp>
      <p:sp>
        <p:nvSpPr>
          <p:cNvPr id="5" name="Slide Number Placeholder 4">
            <a:extLst>
              <a:ext uri="{FF2B5EF4-FFF2-40B4-BE49-F238E27FC236}">
                <a16:creationId xmlns:a16="http://schemas.microsoft.com/office/drawing/2014/main" id="{3E4CBC89-A84E-481A-9909-89CCB1E929AF}"/>
              </a:ext>
            </a:extLst>
          </p:cNvPr>
          <p:cNvSpPr>
            <a:spLocks noGrp="1"/>
          </p:cNvSpPr>
          <p:nvPr>
            <p:ph type="sldNum" sz="quarter" idx="12"/>
          </p:nvPr>
        </p:nvSpPr>
        <p:spPr/>
        <p:txBody>
          <a:bodyPr/>
          <a:lstStyle/>
          <a:p>
            <a:fld id="{B17DEEE4-362D-404F-8D44-B73CEBC0D81E}" type="slidenum">
              <a:rPr lang="en-US" smtClean="0"/>
              <a:t>6</a:t>
            </a:fld>
            <a:endParaRPr lang="en-US" dirty="0"/>
          </a:p>
        </p:txBody>
      </p:sp>
    </p:spTree>
    <p:extLst>
      <p:ext uri="{BB962C8B-B14F-4D97-AF65-F5344CB8AC3E}">
        <p14:creationId xmlns:p14="http://schemas.microsoft.com/office/powerpoint/2010/main" val="2602520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99C00-2D58-49AD-940D-74F285702354}"/>
              </a:ext>
            </a:extLst>
          </p:cNvPr>
          <p:cNvSpPr>
            <a:spLocks noGrp="1"/>
          </p:cNvSpPr>
          <p:nvPr>
            <p:ph type="title"/>
          </p:nvPr>
        </p:nvSpPr>
        <p:spPr/>
        <p:txBody>
          <a:bodyPr/>
          <a:lstStyle/>
          <a:p>
            <a:r>
              <a:rPr lang="en-US" dirty="0">
                <a:solidFill>
                  <a:schemeClr val="bg1">
                    <a:lumMod val="95000"/>
                  </a:schemeClr>
                </a:solidFill>
              </a:rPr>
              <a:t>Other DLT: Part 2— Directed Acyclic Graph (DAG)</a:t>
            </a:r>
          </a:p>
        </p:txBody>
      </p:sp>
      <p:sp>
        <p:nvSpPr>
          <p:cNvPr id="3" name="Content Placeholder 2">
            <a:extLst>
              <a:ext uri="{FF2B5EF4-FFF2-40B4-BE49-F238E27FC236}">
                <a16:creationId xmlns:a16="http://schemas.microsoft.com/office/drawing/2014/main" id="{CC88CE1B-8586-4F4A-9151-2CC0098B862A}"/>
              </a:ext>
            </a:extLst>
          </p:cNvPr>
          <p:cNvSpPr>
            <a:spLocks noGrp="1"/>
          </p:cNvSpPr>
          <p:nvPr>
            <p:ph idx="1"/>
          </p:nvPr>
        </p:nvSpPr>
        <p:spPr/>
        <p:txBody>
          <a:bodyPr>
            <a:normAutofit/>
          </a:bodyPr>
          <a:lstStyle/>
          <a:p>
            <a:r>
              <a:rPr lang="en-US" dirty="0">
                <a:solidFill>
                  <a:schemeClr val="bg1">
                    <a:lumMod val="95000"/>
                  </a:schemeClr>
                </a:solidFill>
              </a:rPr>
              <a:t>You will also likely hear about Directed Acyclic Graphs (DAGs), another DLT projects like IOTA and Byteball Bytes run on.</a:t>
            </a:r>
          </a:p>
          <a:p>
            <a:r>
              <a:rPr lang="en-US" dirty="0">
                <a:solidFill>
                  <a:schemeClr val="bg1">
                    <a:lumMod val="95000"/>
                  </a:schemeClr>
                </a:solidFill>
              </a:rPr>
              <a:t>Simply, a DAG is a graph that is directed and without cycles connecting the other edges (i.e., the edges only go in one direction).</a:t>
            </a:r>
          </a:p>
          <a:p>
            <a:pPr lvl="1"/>
            <a:r>
              <a:rPr lang="en-US" dirty="0">
                <a:solidFill>
                  <a:schemeClr val="bg1">
                    <a:lumMod val="95000"/>
                  </a:schemeClr>
                </a:solidFill>
              </a:rPr>
              <a:t>Basically, it grows in one direction (for our purposes, lets say forward), and will not go backwards to refer to a previous block.</a:t>
            </a:r>
          </a:p>
          <a:p>
            <a:pPr lvl="2"/>
            <a:r>
              <a:rPr lang="en-US" dirty="0">
                <a:solidFill>
                  <a:schemeClr val="bg1">
                    <a:lumMod val="95000"/>
                  </a:schemeClr>
                </a:solidFill>
              </a:rPr>
              <a:t>Basically, there is no cycle</a:t>
            </a:r>
          </a:p>
          <a:p>
            <a:pPr lvl="2"/>
            <a:r>
              <a:rPr lang="en-US" dirty="0">
                <a:solidFill>
                  <a:schemeClr val="bg1">
                    <a:lumMod val="95000"/>
                  </a:schemeClr>
                </a:solidFill>
              </a:rPr>
              <a:t>Think of a line moving in one direction compared with a circle</a:t>
            </a:r>
          </a:p>
          <a:p>
            <a:pPr lvl="2"/>
            <a:r>
              <a:rPr lang="en-US" dirty="0">
                <a:solidFill>
                  <a:schemeClr val="bg1">
                    <a:lumMod val="95000"/>
                  </a:schemeClr>
                </a:solidFill>
              </a:rPr>
              <a:t>Basically, you cannot go to the same block or transaction twice. </a:t>
            </a:r>
          </a:p>
          <a:p>
            <a:endParaRPr lang="en-US" dirty="0">
              <a:solidFill>
                <a:schemeClr val="bg1">
                  <a:lumMod val="95000"/>
                </a:schemeClr>
              </a:solidFill>
            </a:endParaRPr>
          </a:p>
          <a:p>
            <a:endParaRPr lang="en-US" dirty="0">
              <a:solidFill>
                <a:schemeClr val="bg1">
                  <a:lumMod val="95000"/>
                </a:schemeClr>
              </a:solidFill>
            </a:endParaRPr>
          </a:p>
        </p:txBody>
      </p:sp>
      <p:sp>
        <p:nvSpPr>
          <p:cNvPr id="4" name="Slide Number Placeholder 3">
            <a:extLst>
              <a:ext uri="{FF2B5EF4-FFF2-40B4-BE49-F238E27FC236}">
                <a16:creationId xmlns:a16="http://schemas.microsoft.com/office/drawing/2014/main" id="{C09B3B25-326F-40B3-B2AA-D53A88301691}"/>
              </a:ext>
            </a:extLst>
          </p:cNvPr>
          <p:cNvSpPr>
            <a:spLocks noGrp="1"/>
          </p:cNvSpPr>
          <p:nvPr>
            <p:ph type="sldNum" sz="quarter" idx="12"/>
          </p:nvPr>
        </p:nvSpPr>
        <p:spPr/>
        <p:txBody>
          <a:bodyPr/>
          <a:lstStyle/>
          <a:p>
            <a:fld id="{B17DEEE4-362D-404F-8D44-B73CEBC0D81E}" type="slidenum">
              <a:rPr lang="en-US" smtClean="0"/>
              <a:t>60</a:t>
            </a:fld>
            <a:endParaRPr lang="en-US" dirty="0"/>
          </a:p>
        </p:txBody>
      </p:sp>
    </p:spTree>
    <p:extLst>
      <p:ext uri="{BB962C8B-B14F-4D97-AF65-F5344CB8AC3E}">
        <p14:creationId xmlns:p14="http://schemas.microsoft.com/office/powerpoint/2010/main" val="3939119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B92AB-3287-441C-A5B8-D20EDE84B3F8}"/>
              </a:ext>
            </a:extLst>
          </p:cNvPr>
          <p:cNvSpPr>
            <a:spLocks noGrp="1"/>
          </p:cNvSpPr>
          <p:nvPr>
            <p:ph type="title"/>
          </p:nvPr>
        </p:nvSpPr>
        <p:spPr/>
        <p:txBody>
          <a:bodyPr/>
          <a:lstStyle/>
          <a:p>
            <a:r>
              <a:rPr lang="en-US" dirty="0">
                <a:solidFill>
                  <a:schemeClr val="bg1">
                    <a:lumMod val="95000"/>
                  </a:schemeClr>
                </a:solidFill>
              </a:rPr>
              <a:t>DAG Graphical Example</a:t>
            </a:r>
          </a:p>
        </p:txBody>
      </p:sp>
      <p:pic>
        <p:nvPicPr>
          <p:cNvPr id="5" name="Content Placeholder 4">
            <a:extLst>
              <a:ext uri="{FF2B5EF4-FFF2-40B4-BE49-F238E27FC236}">
                <a16:creationId xmlns:a16="http://schemas.microsoft.com/office/drawing/2014/main" id="{D8F2AC0C-B36E-41F7-8241-BA09616801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4351338" cy="4351338"/>
          </a:xfrm>
        </p:spPr>
      </p:pic>
      <p:sp>
        <p:nvSpPr>
          <p:cNvPr id="3" name="Slide Number Placeholder 2">
            <a:extLst>
              <a:ext uri="{FF2B5EF4-FFF2-40B4-BE49-F238E27FC236}">
                <a16:creationId xmlns:a16="http://schemas.microsoft.com/office/drawing/2014/main" id="{26F41057-944A-4888-B673-3866EDE68F4E}"/>
              </a:ext>
            </a:extLst>
          </p:cNvPr>
          <p:cNvSpPr>
            <a:spLocks noGrp="1"/>
          </p:cNvSpPr>
          <p:nvPr>
            <p:ph type="sldNum" sz="quarter" idx="12"/>
          </p:nvPr>
        </p:nvSpPr>
        <p:spPr/>
        <p:txBody>
          <a:bodyPr/>
          <a:lstStyle/>
          <a:p>
            <a:fld id="{B17DEEE4-362D-404F-8D44-B73CEBC0D81E}" type="slidenum">
              <a:rPr lang="en-US" smtClean="0"/>
              <a:t>61</a:t>
            </a:fld>
            <a:endParaRPr lang="en-US" dirty="0"/>
          </a:p>
        </p:txBody>
      </p:sp>
    </p:spTree>
    <p:extLst>
      <p:ext uri="{BB962C8B-B14F-4D97-AF65-F5344CB8AC3E}">
        <p14:creationId xmlns:p14="http://schemas.microsoft.com/office/powerpoint/2010/main" val="15810645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2BFD8-7CA2-4F0C-A7CA-6B7C0A837489}"/>
              </a:ext>
            </a:extLst>
          </p:cNvPr>
          <p:cNvSpPr>
            <a:spLocks noGrp="1"/>
          </p:cNvSpPr>
          <p:nvPr>
            <p:ph type="title"/>
          </p:nvPr>
        </p:nvSpPr>
        <p:spPr/>
        <p:txBody>
          <a:bodyPr/>
          <a:lstStyle/>
          <a:p>
            <a:r>
              <a:rPr lang="en-US" dirty="0">
                <a:solidFill>
                  <a:schemeClr val="bg1">
                    <a:lumMod val="95000"/>
                  </a:schemeClr>
                </a:solidFill>
              </a:rPr>
              <a:t>Bitcoin Particulars: Part 1 – Ecosystem</a:t>
            </a:r>
          </a:p>
        </p:txBody>
      </p:sp>
      <p:sp>
        <p:nvSpPr>
          <p:cNvPr id="3" name="Content Placeholder 2">
            <a:extLst>
              <a:ext uri="{FF2B5EF4-FFF2-40B4-BE49-F238E27FC236}">
                <a16:creationId xmlns:a16="http://schemas.microsoft.com/office/drawing/2014/main" id="{4428A984-AAB5-4DE5-88D6-FD8CE04704F6}"/>
              </a:ext>
            </a:extLst>
          </p:cNvPr>
          <p:cNvSpPr>
            <a:spLocks noGrp="1"/>
          </p:cNvSpPr>
          <p:nvPr>
            <p:ph idx="1"/>
          </p:nvPr>
        </p:nvSpPr>
        <p:spPr/>
        <p:txBody>
          <a:bodyPr>
            <a:normAutofit fontScale="62500" lnSpcReduction="20000"/>
          </a:bodyPr>
          <a:lstStyle/>
          <a:p>
            <a:r>
              <a:rPr lang="en-US" dirty="0">
                <a:solidFill>
                  <a:schemeClr val="bg1">
                    <a:lumMod val="95000"/>
                  </a:schemeClr>
                </a:solidFill>
              </a:rPr>
              <a:t>Users</a:t>
            </a:r>
          </a:p>
          <a:p>
            <a:pPr lvl="1"/>
            <a:r>
              <a:rPr lang="en-US" dirty="0">
                <a:solidFill>
                  <a:schemeClr val="bg1">
                    <a:lumMod val="95000"/>
                  </a:schemeClr>
                </a:solidFill>
              </a:rPr>
              <a:t>People who make transactions on the bitcoin network</a:t>
            </a:r>
          </a:p>
          <a:p>
            <a:r>
              <a:rPr lang="en-US" dirty="0">
                <a:solidFill>
                  <a:schemeClr val="bg1">
                    <a:lumMod val="95000"/>
                  </a:schemeClr>
                </a:solidFill>
              </a:rPr>
              <a:t>Miners</a:t>
            </a:r>
          </a:p>
          <a:p>
            <a:pPr lvl="1"/>
            <a:r>
              <a:rPr lang="en-US" dirty="0">
                <a:solidFill>
                  <a:schemeClr val="bg1">
                    <a:lumMod val="95000"/>
                  </a:schemeClr>
                </a:solidFill>
              </a:rPr>
              <a:t>People who confirm transactions by adding a new block to the Bitcoin Blockchain</a:t>
            </a:r>
          </a:p>
          <a:p>
            <a:r>
              <a:rPr lang="en-US" dirty="0">
                <a:solidFill>
                  <a:schemeClr val="bg1">
                    <a:lumMod val="95000"/>
                  </a:schemeClr>
                </a:solidFill>
              </a:rPr>
              <a:t>Nodes</a:t>
            </a:r>
          </a:p>
          <a:p>
            <a:pPr lvl="1"/>
            <a:r>
              <a:rPr lang="en-US" dirty="0">
                <a:solidFill>
                  <a:schemeClr val="bg1">
                    <a:lumMod val="95000"/>
                  </a:schemeClr>
                </a:solidFill>
              </a:rPr>
              <a:t>Computers running software connected to the Bitcoin Network</a:t>
            </a:r>
          </a:p>
          <a:p>
            <a:pPr lvl="1"/>
            <a:r>
              <a:rPr lang="en-US" dirty="0">
                <a:solidFill>
                  <a:schemeClr val="bg1">
                    <a:lumMod val="95000"/>
                  </a:schemeClr>
                </a:solidFill>
              </a:rPr>
              <a:t>Full Node:</a:t>
            </a:r>
          </a:p>
          <a:p>
            <a:pPr lvl="2"/>
            <a:r>
              <a:rPr lang="en-US" dirty="0">
                <a:solidFill>
                  <a:schemeClr val="bg1">
                    <a:lumMod val="95000"/>
                  </a:schemeClr>
                </a:solidFill>
              </a:rPr>
              <a:t>A Node that has a copy of the full Bitcoin Blockchain</a:t>
            </a:r>
          </a:p>
          <a:p>
            <a:r>
              <a:rPr lang="en-US" dirty="0">
                <a:solidFill>
                  <a:schemeClr val="bg1">
                    <a:lumMod val="95000"/>
                  </a:schemeClr>
                </a:solidFill>
              </a:rPr>
              <a:t>Wallet Providers</a:t>
            </a:r>
          </a:p>
          <a:p>
            <a:pPr lvl="1"/>
            <a:r>
              <a:rPr lang="en-US" dirty="0">
                <a:solidFill>
                  <a:schemeClr val="bg1">
                    <a:lumMod val="95000"/>
                  </a:schemeClr>
                </a:solidFill>
              </a:rPr>
              <a:t>Companies and/or Projects that provide wallet software to store Bitcoin</a:t>
            </a:r>
          </a:p>
          <a:p>
            <a:r>
              <a:rPr lang="en-US" dirty="0">
                <a:solidFill>
                  <a:schemeClr val="bg1">
                    <a:lumMod val="95000"/>
                  </a:schemeClr>
                </a:solidFill>
              </a:rPr>
              <a:t>Exchanges</a:t>
            </a:r>
          </a:p>
          <a:p>
            <a:pPr lvl="1"/>
            <a:r>
              <a:rPr lang="en-US" dirty="0">
                <a:solidFill>
                  <a:schemeClr val="bg1">
                    <a:lumMod val="95000"/>
                  </a:schemeClr>
                </a:solidFill>
              </a:rPr>
              <a:t>Where Bitcoin can be traded for other cryptocurrencies or fiat currencies</a:t>
            </a:r>
          </a:p>
          <a:p>
            <a:r>
              <a:rPr lang="en-US" dirty="0">
                <a:solidFill>
                  <a:schemeClr val="bg1">
                    <a:lumMod val="95000"/>
                  </a:schemeClr>
                </a:solidFill>
              </a:rPr>
              <a:t>Developers</a:t>
            </a:r>
          </a:p>
          <a:p>
            <a:pPr lvl="1"/>
            <a:r>
              <a:rPr lang="en-US" dirty="0">
                <a:solidFill>
                  <a:schemeClr val="bg1">
                    <a:lumMod val="95000"/>
                  </a:schemeClr>
                </a:solidFill>
              </a:rPr>
              <a:t>Who support on-chain or off-chain development</a:t>
            </a:r>
          </a:p>
          <a:p>
            <a:pPr lvl="2"/>
            <a:r>
              <a:rPr lang="en-US" dirty="0">
                <a:solidFill>
                  <a:schemeClr val="bg1">
                    <a:lumMod val="95000"/>
                  </a:schemeClr>
                </a:solidFill>
              </a:rPr>
              <a:t>E.g., Bitcoin Core</a:t>
            </a:r>
          </a:p>
          <a:p>
            <a:pPr lvl="2"/>
            <a:r>
              <a:rPr lang="en-US" dirty="0">
                <a:solidFill>
                  <a:schemeClr val="bg1">
                    <a:lumMod val="95000"/>
                  </a:schemeClr>
                </a:solidFill>
              </a:rPr>
              <a:t>Lightning Network</a:t>
            </a:r>
          </a:p>
        </p:txBody>
      </p:sp>
      <p:sp>
        <p:nvSpPr>
          <p:cNvPr id="4" name="Slide Number Placeholder 3">
            <a:extLst>
              <a:ext uri="{FF2B5EF4-FFF2-40B4-BE49-F238E27FC236}">
                <a16:creationId xmlns:a16="http://schemas.microsoft.com/office/drawing/2014/main" id="{D4B83AF0-8761-4926-85BE-B7B17AA2D6B3}"/>
              </a:ext>
            </a:extLst>
          </p:cNvPr>
          <p:cNvSpPr>
            <a:spLocks noGrp="1"/>
          </p:cNvSpPr>
          <p:nvPr>
            <p:ph type="sldNum" sz="quarter" idx="12"/>
          </p:nvPr>
        </p:nvSpPr>
        <p:spPr/>
        <p:txBody>
          <a:bodyPr/>
          <a:lstStyle/>
          <a:p>
            <a:fld id="{B17DEEE4-362D-404F-8D44-B73CEBC0D81E}" type="slidenum">
              <a:rPr lang="en-US" smtClean="0"/>
              <a:t>62</a:t>
            </a:fld>
            <a:endParaRPr lang="en-US" dirty="0"/>
          </a:p>
        </p:txBody>
      </p:sp>
    </p:spTree>
    <p:extLst>
      <p:ext uri="{BB962C8B-B14F-4D97-AF65-F5344CB8AC3E}">
        <p14:creationId xmlns:p14="http://schemas.microsoft.com/office/powerpoint/2010/main" val="23719881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C71F4-A6B1-42DA-907C-1CBDE14A67EA}"/>
              </a:ext>
            </a:extLst>
          </p:cNvPr>
          <p:cNvSpPr>
            <a:spLocks noGrp="1"/>
          </p:cNvSpPr>
          <p:nvPr>
            <p:ph type="title"/>
          </p:nvPr>
        </p:nvSpPr>
        <p:spPr/>
        <p:txBody>
          <a:bodyPr/>
          <a:lstStyle/>
          <a:p>
            <a:r>
              <a:rPr lang="en-US" dirty="0">
                <a:solidFill>
                  <a:schemeClr val="bg1">
                    <a:lumMod val="95000"/>
                  </a:schemeClr>
                </a:solidFill>
              </a:rPr>
              <a:t>Bitcoin Particulars: Part 2 – Privacy AKA Pseudonymity</a:t>
            </a:r>
          </a:p>
        </p:txBody>
      </p:sp>
      <p:sp>
        <p:nvSpPr>
          <p:cNvPr id="3" name="Content Placeholder 2">
            <a:extLst>
              <a:ext uri="{FF2B5EF4-FFF2-40B4-BE49-F238E27FC236}">
                <a16:creationId xmlns:a16="http://schemas.microsoft.com/office/drawing/2014/main" id="{C8F4A2CC-6367-4313-95FF-A2EBA2B2615F}"/>
              </a:ext>
            </a:extLst>
          </p:cNvPr>
          <p:cNvSpPr>
            <a:spLocks noGrp="1"/>
          </p:cNvSpPr>
          <p:nvPr>
            <p:ph idx="1"/>
          </p:nvPr>
        </p:nvSpPr>
        <p:spPr/>
        <p:txBody>
          <a:bodyPr>
            <a:normAutofit/>
          </a:bodyPr>
          <a:lstStyle/>
          <a:p>
            <a:r>
              <a:rPr lang="en-US" dirty="0">
                <a:solidFill>
                  <a:schemeClr val="bg1">
                    <a:lumMod val="95000"/>
                  </a:schemeClr>
                </a:solidFill>
              </a:rPr>
              <a:t>Bitcoin’s privacy only extends to providing pseudonymity</a:t>
            </a:r>
          </a:p>
          <a:p>
            <a:pPr lvl="1"/>
            <a:r>
              <a:rPr lang="en-US" dirty="0">
                <a:solidFill>
                  <a:schemeClr val="bg1">
                    <a:lumMod val="95000"/>
                  </a:schemeClr>
                </a:solidFill>
              </a:rPr>
              <a:t>Public Addresses on the Bitcoin blockchain do not include any personal identifying information. However, transactions can be still be traced by examining the Intent Protocol (IP) address of the sender and/or receiver</a:t>
            </a:r>
          </a:p>
          <a:p>
            <a:pPr lvl="1"/>
            <a:r>
              <a:rPr lang="en-US" dirty="0">
                <a:solidFill>
                  <a:schemeClr val="bg1">
                    <a:lumMod val="95000"/>
                  </a:schemeClr>
                </a:solidFill>
              </a:rPr>
              <a:t>Additionally, Bitcoin is a public blockchain, whereby, anyone can view and analyze all existing transactions through a Block Explorer</a:t>
            </a:r>
          </a:p>
          <a:p>
            <a:pPr lvl="2"/>
            <a:r>
              <a:rPr lang="en-US" dirty="0">
                <a:solidFill>
                  <a:schemeClr val="bg1">
                    <a:lumMod val="95000"/>
                  </a:schemeClr>
                </a:solidFill>
              </a:rPr>
              <a:t>Thus, you can still be tracked </a:t>
            </a:r>
          </a:p>
          <a:p>
            <a:pPr lvl="1"/>
            <a:r>
              <a:rPr lang="en-US" dirty="0">
                <a:solidFill>
                  <a:schemeClr val="bg1">
                    <a:lumMod val="95000"/>
                  </a:schemeClr>
                </a:solidFill>
              </a:rPr>
              <a:t>For example, researchers at Qatar University and Hamad Bin Khalifa University in Qatar were able to connect an individual's bitcoin transactions to their public accounts on dark-web websites. </a:t>
            </a:r>
            <a:r>
              <a:rPr lang="en-US" i="1" dirty="0">
                <a:solidFill>
                  <a:schemeClr val="bg1">
                    <a:lumMod val="95000"/>
                  </a:schemeClr>
                </a:solidFill>
              </a:rPr>
              <a:t>See also </a:t>
            </a:r>
            <a:r>
              <a:rPr lang="en-US" dirty="0">
                <a:solidFill>
                  <a:schemeClr val="bg1">
                    <a:lumMod val="95000"/>
                  </a:schemeClr>
                </a:solidFill>
              </a:rPr>
              <a:t>Chainalysis.  </a:t>
            </a:r>
          </a:p>
        </p:txBody>
      </p:sp>
      <p:sp>
        <p:nvSpPr>
          <p:cNvPr id="4" name="Slide Number Placeholder 3">
            <a:extLst>
              <a:ext uri="{FF2B5EF4-FFF2-40B4-BE49-F238E27FC236}">
                <a16:creationId xmlns:a16="http://schemas.microsoft.com/office/drawing/2014/main" id="{9F4C8330-A250-47CB-A566-E903635F937B}"/>
              </a:ext>
            </a:extLst>
          </p:cNvPr>
          <p:cNvSpPr>
            <a:spLocks noGrp="1"/>
          </p:cNvSpPr>
          <p:nvPr>
            <p:ph type="sldNum" sz="quarter" idx="12"/>
          </p:nvPr>
        </p:nvSpPr>
        <p:spPr/>
        <p:txBody>
          <a:bodyPr/>
          <a:lstStyle/>
          <a:p>
            <a:fld id="{B17DEEE4-362D-404F-8D44-B73CEBC0D81E}" type="slidenum">
              <a:rPr lang="en-US" smtClean="0"/>
              <a:t>63</a:t>
            </a:fld>
            <a:endParaRPr lang="en-US" dirty="0"/>
          </a:p>
        </p:txBody>
      </p:sp>
    </p:spTree>
    <p:extLst>
      <p:ext uri="{BB962C8B-B14F-4D97-AF65-F5344CB8AC3E}">
        <p14:creationId xmlns:p14="http://schemas.microsoft.com/office/powerpoint/2010/main" val="21413792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7DA00-A0A9-492F-9E4B-54062E9A75AA}"/>
              </a:ext>
            </a:extLst>
          </p:cNvPr>
          <p:cNvSpPr>
            <a:spLocks noGrp="1"/>
          </p:cNvSpPr>
          <p:nvPr>
            <p:ph type="title"/>
          </p:nvPr>
        </p:nvSpPr>
        <p:spPr/>
        <p:txBody>
          <a:bodyPr/>
          <a:lstStyle/>
          <a:p>
            <a:r>
              <a:rPr lang="en-US" dirty="0">
                <a:solidFill>
                  <a:schemeClr val="bg1">
                    <a:lumMod val="95000"/>
                  </a:schemeClr>
                </a:solidFill>
              </a:rPr>
              <a:t>Bitcoin Particulars: Part 3—Payment System Efficacy</a:t>
            </a:r>
          </a:p>
        </p:txBody>
      </p:sp>
      <p:sp>
        <p:nvSpPr>
          <p:cNvPr id="3" name="Content Placeholder 2">
            <a:extLst>
              <a:ext uri="{FF2B5EF4-FFF2-40B4-BE49-F238E27FC236}">
                <a16:creationId xmlns:a16="http://schemas.microsoft.com/office/drawing/2014/main" id="{823D0814-D8E8-4232-A9AA-FEDC0A10DAFC}"/>
              </a:ext>
            </a:extLst>
          </p:cNvPr>
          <p:cNvSpPr>
            <a:spLocks noGrp="1"/>
          </p:cNvSpPr>
          <p:nvPr>
            <p:ph idx="1"/>
          </p:nvPr>
        </p:nvSpPr>
        <p:spPr/>
        <p:txBody>
          <a:bodyPr/>
          <a:lstStyle/>
          <a:p>
            <a:r>
              <a:rPr lang="en-US" dirty="0">
                <a:solidFill>
                  <a:schemeClr val="bg1">
                    <a:lumMod val="95000"/>
                  </a:schemeClr>
                </a:solidFill>
              </a:rPr>
              <a:t>The two great advantages of Bitcoin as compared to traditional payment systems such as electronic funds transfers, cash, checks, and similar are:</a:t>
            </a:r>
          </a:p>
          <a:p>
            <a:pPr lvl="1"/>
            <a:r>
              <a:rPr lang="en-US" dirty="0">
                <a:solidFill>
                  <a:schemeClr val="bg1">
                    <a:lumMod val="95000"/>
                  </a:schemeClr>
                </a:solidFill>
              </a:rPr>
              <a:t>No Fraud</a:t>
            </a:r>
          </a:p>
          <a:p>
            <a:pPr lvl="2"/>
            <a:r>
              <a:rPr lang="en-US" dirty="0">
                <a:solidFill>
                  <a:schemeClr val="bg1">
                    <a:lumMod val="95000"/>
                  </a:schemeClr>
                </a:solidFill>
              </a:rPr>
              <a:t>Only authorized persons (those holding the private key) can make transactions </a:t>
            </a:r>
          </a:p>
          <a:p>
            <a:pPr lvl="1"/>
            <a:r>
              <a:rPr lang="en-US" dirty="0">
                <a:solidFill>
                  <a:schemeClr val="bg1">
                    <a:lumMod val="95000"/>
                  </a:schemeClr>
                </a:solidFill>
              </a:rPr>
              <a:t>No Double Spending</a:t>
            </a:r>
          </a:p>
          <a:p>
            <a:pPr lvl="2"/>
            <a:r>
              <a:rPr lang="en-US" dirty="0">
                <a:solidFill>
                  <a:schemeClr val="bg1">
                    <a:lumMod val="95000"/>
                  </a:schemeClr>
                </a:solidFill>
              </a:rPr>
              <a:t>No user can spend more than they have ownership or authorization over.</a:t>
            </a:r>
          </a:p>
          <a:p>
            <a:r>
              <a:rPr lang="en-US" dirty="0">
                <a:solidFill>
                  <a:schemeClr val="bg1">
                    <a:lumMod val="95000"/>
                  </a:schemeClr>
                </a:solidFill>
              </a:rPr>
              <a:t>Necessity of a Fee</a:t>
            </a:r>
          </a:p>
          <a:p>
            <a:pPr lvl="1"/>
            <a:r>
              <a:rPr lang="en-US" dirty="0">
                <a:solidFill>
                  <a:schemeClr val="bg1">
                    <a:lumMod val="95000"/>
                  </a:schemeClr>
                </a:solidFill>
              </a:rPr>
              <a:t>A fee is necessary to compensate miners for their efforts to “mine,” i.e., adding a block to the blockchain, even if they are unsuccessful in their mining efforts</a:t>
            </a:r>
          </a:p>
        </p:txBody>
      </p:sp>
      <p:sp>
        <p:nvSpPr>
          <p:cNvPr id="4" name="Slide Number Placeholder 3">
            <a:extLst>
              <a:ext uri="{FF2B5EF4-FFF2-40B4-BE49-F238E27FC236}">
                <a16:creationId xmlns:a16="http://schemas.microsoft.com/office/drawing/2014/main" id="{6AB5AF68-2981-4199-AA77-4958F059D675}"/>
              </a:ext>
            </a:extLst>
          </p:cNvPr>
          <p:cNvSpPr>
            <a:spLocks noGrp="1"/>
          </p:cNvSpPr>
          <p:nvPr>
            <p:ph type="sldNum" sz="quarter" idx="12"/>
          </p:nvPr>
        </p:nvSpPr>
        <p:spPr/>
        <p:txBody>
          <a:bodyPr/>
          <a:lstStyle/>
          <a:p>
            <a:fld id="{B17DEEE4-362D-404F-8D44-B73CEBC0D81E}" type="slidenum">
              <a:rPr lang="en-US" smtClean="0"/>
              <a:t>64</a:t>
            </a:fld>
            <a:endParaRPr lang="en-US" dirty="0"/>
          </a:p>
        </p:txBody>
      </p:sp>
    </p:spTree>
    <p:extLst>
      <p:ext uri="{BB962C8B-B14F-4D97-AF65-F5344CB8AC3E}">
        <p14:creationId xmlns:p14="http://schemas.microsoft.com/office/powerpoint/2010/main" val="12776943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BF60C-2183-4B45-B4DE-4447231BE7E1}"/>
              </a:ext>
            </a:extLst>
          </p:cNvPr>
          <p:cNvSpPr>
            <a:spLocks noGrp="1"/>
          </p:cNvSpPr>
          <p:nvPr>
            <p:ph type="title"/>
          </p:nvPr>
        </p:nvSpPr>
        <p:spPr/>
        <p:txBody>
          <a:bodyPr/>
          <a:lstStyle/>
          <a:p>
            <a:r>
              <a:rPr lang="en-US" dirty="0">
                <a:solidFill>
                  <a:schemeClr val="bg1">
                    <a:lumMod val="95000"/>
                  </a:schemeClr>
                </a:solidFill>
              </a:rPr>
              <a:t>Bitcoin Particulars: Part 4 – Transacting</a:t>
            </a:r>
          </a:p>
        </p:txBody>
      </p:sp>
      <p:sp>
        <p:nvSpPr>
          <p:cNvPr id="3" name="Content Placeholder 2">
            <a:extLst>
              <a:ext uri="{FF2B5EF4-FFF2-40B4-BE49-F238E27FC236}">
                <a16:creationId xmlns:a16="http://schemas.microsoft.com/office/drawing/2014/main" id="{96FA3630-1DE7-47DE-BE9D-E0A3CBF89765}"/>
              </a:ext>
            </a:extLst>
          </p:cNvPr>
          <p:cNvSpPr>
            <a:spLocks noGrp="1"/>
          </p:cNvSpPr>
          <p:nvPr>
            <p:ph idx="1"/>
          </p:nvPr>
        </p:nvSpPr>
        <p:spPr/>
        <p:txBody>
          <a:bodyPr>
            <a:normAutofit/>
          </a:bodyPr>
          <a:lstStyle/>
          <a:p>
            <a:r>
              <a:rPr lang="en-US" dirty="0">
                <a:solidFill>
                  <a:schemeClr val="bg1">
                    <a:lumMod val="95000"/>
                  </a:schemeClr>
                </a:solidFill>
              </a:rPr>
              <a:t>Bitcoin transactions are generally initiated by a user (“sender”), who sends Bitcoin to another user (“receiver”) identified by their Public Key. </a:t>
            </a:r>
          </a:p>
          <a:p>
            <a:r>
              <a:rPr lang="en-US" dirty="0">
                <a:solidFill>
                  <a:schemeClr val="bg1">
                    <a:lumMod val="95000"/>
                  </a:schemeClr>
                </a:solidFill>
              </a:rPr>
              <a:t>Once the sender has initiated the transaction, the transaction is then broadcasted to the network, whereby miners will take the transaction and include it in a block, and hopefully be the first to add a block to the main chain.</a:t>
            </a:r>
          </a:p>
          <a:p>
            <a:r>
              <a:rPr lang="en-US" dirty="0">
                <a:solidFill>
                  <a:schemeClr val="bg1">
                    <a:lumMod val="95000"/>
                  </a:schemeClr>
                </a:solidFill>
              </a:rPr>
              <a:t>If the miner is successful, the transaction will be completed and recorded on the Bitcoin Blockchain, whereby the receiver can validly say they have received the amount of Bitcoin sent by the sender. </a:t>
            </a:r>
          </a:p>
        </p:txBody>
      </p:sp>
      <p:sp>
        <p:nvSpPr>
          <p:cNvPr id="4" name="Slide Number Placeholder 3">
            <a:extLst>
              <a:ext uri="{FF2B5EF4-FFF2-40B4-BE49-F238E27FC236}">
                <a16:creationId xmlns:a16="http://schemas.microsoft.com/office/drawing/2014/main" id="{CEBE2458-5E15-40C5-84F3-4A134AAB030D}"/>
              </a:ext>
            </a:extLst>
          </p:cNvPr>
          <p:cNvSpPr>
            <a:spLocks noGrp="1"/>
          </p:cNvSpPr>
          <p:nvPr>
            <p:ph type="sldNum" sz="quarter" idx="12"/>
          </p:nvPr>
        </p:nvSpPr>
        <p:spPr/>
        <p:txBody>
          <a:bodyPr/>
          <a:lstStyle/>
          <a:p>
            <a:fld id="{B17DEEE4-362D-404F-8D44-B73CEBC0D81E}" type="slidenum">
              <a:rPr lang="en-US" smtClean="0"/>
              <a:t>65</a:t>
            </a:fld>
            <a:endParaRPr lang="en-US" dirty="0"/>
          </a:p>
        </p:txBody>
      </p:sp>
    </p:spTree>
    <p:extLst>
      <p:ext uri="{BB962C8B-B14F-4D97-AF65-F5344CB8AC3E}">
        <p14:creationId xmlns:p14="http://schemas.microsoft.com/office/powerpoint/2010/main" val="15348113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559B-B4C5-478F-AD71-9FBD86271C53}"/>
              </a:ext>
            </a:extLst>
          </p:cNvPr>
          <p:cNvSpPr>
            <a:spLocks noGrp="1"/>
          </p:cNvSpPr>
          <p:nvPr>
            <p:ph type="title"/>
          </p:nvPr>
        </p:nvSpPr>
        <p:spPr/>
        <p:txBody>
          <a:bodyPr/>
          <a:lstStyle/>
          <a:p>
            <a:r>
              <a:rPr lang="en-US" dirty="0">
                <a:solidFill>
                  <a:schemeClr val="bg1">
                    <a:lumMod val="95000"/>
                  </a:schemeClr>
                </a:solidFill>
              </a:rPr>
              <a:t>Bitcoin Particulars: Part 5 – Lost Bitcoins</a:t>
            </a:r>
          </a:p>
        </p:txBody>
      </p:sp>
      <p:sp>
        <p:nvSpPr>
          <p:cNvPr id="3" name="Content Placeholder 2">
            <a:extLst>
              <a:ext uri="{FF2B5EF4-FFF2-40B4-BE49-F238E27FC236}">
                <a16:creationId xmlns:a16="http://schemas.microsoft.com/office/drawing/2014/main" id="{9CEE4764-5DB7-4C6B-B522-422E9DAA6418}"/>
              </a:ext>
            </a:extLst>
          </p:cNvPr>
          <p:cNvSpPr>
            <a:spLocks noGrp="1"/>
          </p:cNvSpPr>
          <p:nvPr>
            <p:ph idx="1"/>
          </p:nvPr>
        </p:nvSpPr>
        <p:spPr/>
        <p:txBody>
          <a:bodyPr/>
          <a:lstStyle/>
          <a:p>
            <a:r>
              <a:rPr lang="en-US" dirty="0">
                <a:solidFill>
                  <a:schemeClr val="bg1">
                    <a:lumMod val="95000"/>
                  </a:schemeClr>
                </a:solidFill>
              </a:rPr>
              <a:t>Lost Bitcoins are bitcoins that exist on the Bitcoin blockchain but are inaccessible for a variety of reasons including:</a:t>
            </a:r>
          </a:p>
          <a:p>
            <a:pPr lvl="1"/>
            <a:r>
              <a:rPr lang="en-US" dirty="0">
                <a:solidFill>
                  <a:schemeClr val="bg1">
                    <a:lumMod val="95000"/>
                  </a:schemeClr>
                </a:solidFill>
              </a:rPr>
              <a:t>Loss of device containing wallet and no additional copies of Private Key</a:t>
            </a:r>
          </a:p>
          <a:p>
            <a:pPr lvl="1"/>
            <a:r>
              <a:rPr lang="en-US" dirty="0">
                <a:solidFill>
                  <a:schemeClr val="bg1">
                    <a:lumMod val="95000"/>
                  </a:schemeClr>
                </a:solidFill>
              </a:rPr>
              <a:t>Private Key was lost</a:t>
            </a:r>
          </a:p>
          <a:p>
            <a:pPr lvl="1"/>
            <a:r>
              <a:rPr lang="en-US" dirty="0">
                <a:solidFill>
                  <a:schemeClr val="bg1">
                    <a:lumMod val="95000"/>
                  </a:schemeClr>
                </a:solidFill>
              </a:rPr>
              <a:t>Wallet is no longer accessible because:</a:t>
            </a:r>
          </a:p>
          <a:p>
            <a:pPr lvl="2"/>
            <a:r>
              <a:rPr lang="en-US" dirty="0">
                <a:solidFill>
                  <a:schemeClr val="bg1">
                    <a:lumMod val="95000"/>
                  </a:schemeClr>
                </a:solidFill>
              </a:rPr>
              <a:t>Wallet was shut down by the wallet provider</a:t>
            </a:r>
          </a:p>
          <a:p>
            <a:pPr lvl="2"/>
            <a:r>
              <a:rPr lang="en-US" dirty="0">
                <a:solidFill>
                  <a:schemeClr val="bg1">
                    <a:lumMod val="95000"/>
                  </a:schemeClr>
                </a:solidFill>
              </a:rPr>
              <a:t>Forgotten password</a:t>
            </a:r>
          </a:p>
          <a:p>
            <a:pPr lvl="2"/>
            <a:r>
              <a:rPr lang="en-US" dirty="0">
                <a:solidFill>
                  <a:schemeClr val="bg1">
                    <a:lumMod val="95000"/>
                  </a:schemeClr>
                </a:solidFill>
              </a:rPr>
              <a:t>Wallet data file was corrupted</a:t>
            </a:r>
          </a:p>
          <a:p>
            <a:pPr lvl="1"/>
            <a:endParaRPr lang="en-US" dirty="0">
              <a:solidFill>
                <a:schemeClr val="bg1">
                  <a:lumMod val="95000"/>
                </a:schemeClr>
              </a:solidFill>
            </a:endParaRPr>
          </a:p>
        </p:txBody>
      </p:sp>
      <p:sp>
        <p:nvSpPr>
          <p:cNvPr id="4" name="Slide Number Placeholder 3">
            <a:extLst>
              <a:ext uri="{FF2B5EF4-FFF2-40B4-BE49-F238E27FC236}">
                <a16:creationId xmlns:a16="http://schemas.microsoft.com/office/drawing/2014/main" id="{C4B15532-BE45-4EA7-8FF9-0E01239E178A}"/>
              </a:ext>
            </a:extLst>
          </p:cNvPr>
          <p:cNvSpPr>
            <a:spLocks noGrp="1"/>
          </p:cNvSpPr>
          <p:nvPr>
            <p:ph type="sldNum" sz="quarter" idx="12"/>
          </p:nvPr>
        </p:nvSpPr>
        <p:spPr/>
        <p:txBody>
          <a:bodyPr/>
          <a:lstStyle/>
          <a:p>
            <a:fld id="{B17DEEE4-362D-404F-8D44-B73CEBC0D81E}" type="slidenum">
              <a:rPr lang="en-US" smtClean="0"/>
              <a:t>66</a:t>
            </a:fld>
            <a:endParaRPr lang="en-US" dirty="0"/>
          </a:p>
        </p:txBody>
      </p:sp>
    </p:spTree>
    <p:extLst>
      <p:ext uri="{BB962C8B-B14F-4D97-AF65-F5344CB8AC3E}">
        <p14:creationId xmlns:p14="http://schemas.microsoft.com/office/powerpoint/2010/main" val="35940192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559B-B4C5-478F-AD71-9FBD86271C53}"/>
              </a:ext>
            </a:extLst>
          </p:cNvPr>
          <p:cNvSpPr>
            <a:spLocks noGrp="1"/>
          </p:cNvSpPr>
          <p:nvPr>
            <p:ph type="title"/>
          </p:nvPr>
        </p:nvSpPr>
        <p:spPr/>
        <p:txBody>
          <a:bodyPr/>
          <a:lstStyle/>
          <a:p>
            <a:r>
              <a:rPr lang="en-US" dirty="0">
                <a:solidFill>
                  <a:schemeClr val="bg1">
                    <a:lumMod val="95000"/>
                  </a:schemeClr>
                </a:solidFill>
              </a:rPr>
              <a:t>Bitcoin Particulars: Part 6 – 51% Attack</a:t>
            </a:r>
          </a:p>
        </p:txBody>
      </p:sp>
      <p:sp>
        <p:nvSpPr>
          <p:cNvPr id="3" name="Content Placeholder 2">
            <a:extLst>
              <a:ext uri="{FF2B5EF4-FFF2-40B4-BE49-F238E27FC236}">
                <a16:creationId xmlns:a16="http://schemas.microsoft.com/office/drawing/2014/main" id="{9CEE4764-5DB7-4C6B-B522-422E9DAA6418}"/>
              </a:ext>
            </a:extLst>
          </p:cNvPr>
          <p:cNvSpPr>
            <a:spLocks noGrp="1"/>
          </p:cNvSpPr>
          <p:nvPr>
            <p:ph idx="1"/>
          </p:nvPr>
        </p:nvSpPr>
        <p:spPr/>
        <p:txBody>
          <a:bodyPr/>
          <a:lstStyle/>
          <a:p>
            <a:r>
              <a:rPr lang="en-US" dirty="0">
                <a:solidFill>
                  <a:schemeClr val="bg1">
                    <a:lumMod val="95000"/>
                  </a:schemeClr>
                </a:solidFill>
              </a:rPr>
              <a:t>A 51% attack is when a malicious or non-malicious individual or group obtains &gt;50% control of the network, whereby they can now decide who can add new blocks to the blockchain, and also double-spend any amount of Cryptocurrency (if you have &gt;50% control, by consensus, you have the final say over new blocks)</a:t>
            </a:r>
          </a:p>
          <a:p>
            <a:pPr lvl="1"/>
            <a:endParaRPr lang="en-US" dirty="0">
              <a:solidFill>
                <a:schemeClr val="bg1">
                  <a:lumMod val="95000"/>
                </a:schemeClr>
              </a:solidFill>
            </a:endParaRPr>
          </a:p>
        </p:txBody>
      </p:sp>
      <p:sp>
        <p:nvSpPr>
          <p:cNvPr id="4" name="Slide Number Placeholder 3">
            <a:extLst>
              <a:ext uri="{FF2B5EF4-FFF2-40B4-BE49-F238E27FC236}">
                <a16:creationId xmlns:a16="http://schemas.microsoft.com/office/drawing/2014/main" id="{3CB4A7C6-0262-42CC-B5BF-E6E4A9178FFA}"/>
              </a:ext>
            </a:extLst>
          </p:cNvPr>
          <p:cNvSpPr>
            <a:spLocks noGrp="1"/>
          </p:cNvSpPr>
          <p:nvPr>
            <p:ph type="sldNum" sz="quarter" idx="12"/>
          </p:nvPr>
        </p:nvSpPr>
        <p:spPr/>
        <p:txBody>
          <a:bodyPr/>
          <a:lstStyle/>
          <a:p>
            <a:fld id="{B17DEEE4-362D-404F-8D44-B73CEBC0D81E}" type="slidenum">
              <a:rPr lang="en-US" smtClean="0"/>
              <a:t>67</a:t>
            </a:fld>
            <a:endParaRPr lang="en-US" dirty="0"/>
          </a:p>
        </p:txBody>
      </p:sp>
    </p:spTree>
    <p:extLst>
      <p:ext uri="{BB962C8B-B14F-4D97-AF65-F5344CB8AC3E}">
        <p14:creationId xmlns:p14="http://schemas.microsoft.com/office/powerpoint/2010/main" val="4098625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34301-DC6F-46BE-920B-92C3BB0D5B68}"/>
              </a:ext>
            </a:extLst>
          </p:cNvPr>
          <p:cNvSpPr>
            <a:spLocks noGrp="1"/>
          </p:cNvSpPr>
          <p:nvPr>
            <p:ph type="title"/>
          </p:nvPr>
        </p:nvSpPr>
        <p:spPr/>
        <p:txBody>
          <a:bodyPr/>
          <a:lstStyle/>
          <a:p>
            <a:r>
              <a:rPr lang="en-US" dirty="0">
                <a:solidFill>
                  <a:schemeClr val="bg1">
                    <a:lumMod val="95000"/>
                  </a:schemeClr>
                </a:solidFill>
              </a:rPr>
              <a:t>Beyond Bitcoin: Part 1 – Use-cases</a:t>
            </a:r>
          </a:p>
        </p:txBody>
      </p:sp>
      <p:sp>
        <p:nvSpPr>
          <p:cNvPr id="3" name="Content Placeholder 2">
            <a:extLst>
              <a:ext uri="{FF2B5EF4-FFF2-40B4-BE49-F238E27FC236}">
                <a16:creationId xmlns:a16="http://schemas.microsoft.com/office/drawing/2014/main" id="{AF58A1BB-47EE-4131-BEDD-A69D5FAA658E}"/>
              </a:ext>
            </a:extLst>
          </p:cNvPr>
          <p:cNvSpPr>
            <a:spLocks noGrp="1"/>
          </p:cNvSpPr>
          <p:nvPr>
            <p:ph idx="1"/>
          </p:nvPr>
        </p:nvSpPr>
        <p:spPr/>
        <p:txBody>
          <a:bodyPr>
            <a:normAutofit fontScale="85000" lnSpcReduction="20000"/>
          </a:bodyPr>
          <a:lstStyle/>
          <a:p>
            <a:r>
              <a:rPr lang="en-US" dirty="0">
                <a:solidFill>
                  <a:schemeClr val="bg1">
                    <a:lumMod val="95000"/>
                  </a:schemeClr>
                </a:solidFill>
              </a:rPr>
              <a:t>Bitcoin’s particular blockchain implementation is that of a payment system/ financial technology. Though, DLT is not simply limited to Bitcoin’s particular use, but can be applied in a variety of use-cases in multiple industries such as:</a:t>
            </a:r>
          </a:p>
          <a:p>
            <a:pPr lvl="1"/>
            <a:r>
              <a:rPr lang="en-US" dirty="0">
                <a:solidFill>
                  <a:schemeClr val="bg1">
                    <a:lumMod val="95000"/>
                  </a:schemeClr>
                </a:solidFill>
              </a:rPr>
              <a:t>Healthcare</a:t>
            </a:r>
          </a:p>
          <a:p>
            <a:pPr lvl="1"/>
            <a:r>
              <a:rPr lang="en-US" dirty="0">
                <a:solidFill>
                  <a:schemeClr val="bg1">
                    <a:lumMod val="95000"/>
                  </a:schemeClr>
                </a:solidFill>
              </a:rPr>
              <a:t>Energy</a:t>
            </a:r>
          </a:p>
          <a:p>
            <a:pPr lvl="1"/>
            <a:r>
              <a:rPr lang="en-US" dirty="0">
                <a:solidFill>
                  <a:schemeClr val="bg1">
                    <a:lumMod val="95000"/>
                  </a:schemeClr>
                </a:solidFill>
              </a:rPr>
              <a:t>Legal</a:t>
            </a:r>
          </a:p>
          <a:p>
            <a:pPr lvl="1"/>
            <a:r>
              <a:rPr lang="en-US" dirty="0">
                <a:solidFill>
                  <a:schemeClr val="bg1">
                    <a:lumMod val="95000"/>
                  </a:schemeClr>
                </a:solidFill>
              </a:rPr>
              <a:t>Supply Chain Management</a:t>
            </a:r>
          </a:p>
          <a:p>
            <a:pPr lvl="1"/>
            <a:r>
              <a:rPr lang="en-US" dirty="0">
                <a:solidFill>
                  <a:schemeClr val="bg1">
                    <a:lumMod val="95000"/>
                  </a:schemeClr>
                </a:solidFill>
              </a:rPr>
              <a:t>Funds Management</a:t>
            </a:r>
          </a:p>
          <a:p>
            <a:pPr lvl="1"/>
            <a:r>
              <a:rPr lang="en-US" dirty="0">
                <a:solidFill>
                  <a:schemeClr val="bg1">
                    <a:lumMod val="95000"/>
                  </a:schemeClr>
                </a:solidFill>
              </a:rPr>
              <a:t>Credentialing</a:t>
            </a:r>
          </a:p>
          <a:p>
            <a:pPr lvl="1"/>
            <a:r>
              <a:rPr lang="en-US" dirty="0">
                <a:solidFill>
                  <a:schemeClr val="bg1">
                    <a:lumMod val="95000"/>
                  </a:schemeClr>
                </a:solidFill>
              </a:rPr>
              <a:t>Art</a:t>
            </a:r>
          </a:p>
          <a:p>
            <a:pPr lvl="1"/>
            <a:r>
              <a:rPr lang="en-US" dirty="0">
                <a:solidFill>
                  <a:schemeClr val="bg1">
                    <a:lumMod val="95000"/>
                  </a:schemeClr>
                </a:solidFill>
              </a:rPr>
              <a:t>Internet of Things</a:t>
            </a:r>
          </a:p>
          <a:p>
            <a:pPr lvl="1"/>
            <a:r>
              <a:rPr lang="en-US" dirty="0">
                <a:solidFill>
                  <a:schemeClr val="bg1">
                    <a:lumMod val="95000"/>
                  </a:schemeClr>
                </a:solidFill>
              </a:rPr>
              <a:t>Privacy</a:t>
            </a:r>
          </a:p>
          <a:p>
            <a:pPr lvl="1"/>
            <a:r>
              <a:rPr lang="en-US" dirty="0">
                <a:solidFill>
                  <a:schemeClr val="bg1">
                    <a:lumMod val="95000"/>
                  </a:schemeClr>
                </a:solidFill>
              </a:rPr>
              <a:t>Cybersecurity</a:t>
            </a:r>
          </a:p>
          <a:p>
            <a:pPr lvl="1"/>
            <a:r>
              <a:rPr lang="en-US" dirty="0">
                <a:solidFill>
                  <a:schemeClr val="bg1">
                    <a:lumMod val="95000"/>
                  </a:schemeClr>
                </a:solidFill>
              </a:rPr>
              <a:t>Virtual Reality</a:t>
            </a:r>
          </a:p>
        </p:txBody>
      </p:sp>
      <p:sp>
        <p:nvSpPr>
          <p:cNvPr id="4" name="Slide Number Placeholder 3">
            <a:extLst>
              <a:ext uri="{FF2B5EF4-FFF2-40B4-BE49-F238E27FC236}">
                <a16:creationId xmlns:a16="http://schemas.microsoft.com/office/drawing/2014/main" id="{961C038C-E79E-46BE-9E6E-0CDC08E3B2C9}"/>
              </a:ext>
            </a:extLst>
          </p:cNvPr>
          <p:cNvSpPr>
            <a:spLocks noGrp="1"/>
          </p:cNvSpPr>
          <p:nvPr>
            <p:ph type="sldNum" sz="quarter" idx="12"/>
          </p:nvPr>
        </p:nvSpPr>
        <p:spPr/>
        <p:txBody>
          <a:bodyPr/>
          <a:lstStyle/>
          <a:p>
            <a:fld id="{B17DEEE4-362D-404F-8D44-B73CEBC0D81E}" type="slidenum">
              <a:rPr lang="en-US" smtClean="0"/>
              <a:t>68</a:t>
            </a:fld>
            <a:endParaRPr lang="en-US" dirty="0"/>
          </a:p>
        </p:txBody>
      </p:sp>
    </p:spTree>
    <p:extLst>
      <p:ext uri="{BB962C8B-B14F-4D97-AF65-F5344CB8AC3E}">
        <p14:creationId xmlns:p14="http://schemas.microsoft.com/office/powerpoint/2010/main" val="19520522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D0354-748B-4E98-9EBF-7ECC75848408}"/>
              </a:ext>
            </a:extLst>
          </p:cNvPr>
          <p:cNvSpPr>
            <a:spLocks noGrp="1"/>
          </p:cNvSpPr>
          <p:nvPr>
            <p:ph type="title"/>
          </p:nvPr>
        </p:nvSpPr>
        <p:spPr/>
        <p:txBody>
          <a:bodyPr/>
          <a:lstStyle/>
          <a:p>
            <a:r>
              <a:rPr lang="en-US" dirty="0">
                <a:solidFill>
                  <a:schemeClr val="bg1">
                    <a:lumMod val="95000"/>
                  </a:schemeClr>
                </a:solidFill>
              </a:rPr>
              <a:t>Beyond Bitcoin: Part 2— Other Cryptocurrencies</a:t>
            </a:r>
          </a:p>
        </p:txBody>
      </p:sp>
      <p:sp>
        <p:nvSpPr>
          <p:cNvPr id="3" name="Content Placeholder 2">
            <a:extLst>
              <a:ext uri="{FF2B5EF4-FFF2-40B4-BE49-F238E27FC236}">
                <a16:creationId xmlns:a16="http://schemas.microsoft.com/office/drawing/2014/main" id="{EF30E1DF-B1CC-4489-9674-8E269626AC40}"/>
              </a:ext>
            </a:extLst>
          </p:cNvPr>
          <p:cNvSpPr>
            <a:spLocks noGrp="1"/>
          </p:cNvSpPr>
          <p:nvPr>
            <p:ph idx="1"/>
          </p:nvPr>
        </p:nvSpPr>
        <p:spPr/>
        <p:txBody>
          <a:bodyPr>
            <a:normAutofit fontScale="62500" lnSpcReduction="20000"/>
          </a:bodyPr>
          <a:lstStyle/>
          <a:p>
            <a:r>
              <a:rPr lang="en-US" dirty="0">
                <a:solidFill>
                  <a:schemeClr val="bg1">
                    <a:lumMod val="95000"/>
                  </a:schemeClr>
                </a:solidFill>
              </a:rPr>
              <a:t>There are many cryptocurrencies created for purposes different than Bitcoin’s and we shall provide a short list of them here:</a:t>
            </a:r>
          </a:p>
          <a:p>
            <a:pPr lvl="1"/>
            <a:r>
              <a:rPr lang="en-US" dirty="0">
                <a:solidFill>
                  <a:schemeClr val="bg1">
                    <a:lumMod val="95000"/>
                  </a:schemeClr>
                </a:solidFill>
              </a:rPr>
              <a:t>Privacy coins (focused on enhancing privacy beyond Bitcoin’s privacy level)</a:t>
            </a:r>
          </a:p>
          <a:p>
            <a:pPr lvl="2"/>
            <a:r>
              <a:rPr lang="en-US" dirty="0">
                <a:solidFill>
                  <a:schemeClr val="bg1">
                    <a:lumMod val="95000"/>
                  </a:schemeClr>
                </a:solidFill>
              </a:rPr>
              <a:t>Monero</a:t>
            </a:r>
          </a:p>
          <a:p>
            <a:pPr lvl="2"/>
            <a:r>
              <a:rPr lang="en-US" dirty="0">
                <a:solidFill>
                  <a:schemeClr val="bg1">
                    <a:lumMod val="95000"/>
                  </a:schemeClr>
                </a:solidFill>
              </a:rPr>
              <a:t>Zcash</a:t>
            </a:r>
          </a:p>
          <a:p>
            <a:pPr lvl="2"/>
            <a:r>
              <a:rPr lang="en-US" dirty="0">
                <a:solidFill>
                  <a:schemeClr val="bg1">
                    <a:lumMod val="95000"/>
                  </a:schemeClr>
                </a:solidFill>
              </a:rPr>
              <a:t>Dash</a:t>
            </a:r>
          </a:p>
          <a:p>
            <a:pPr lvl="1"/>
            <a:r>
              <a:rPr lang="en-US" dirty="0">
                <a:solidFill>
                  <a:schemeClr val="bg1">
                    <a:lumMod val="95000"/>
                  </a:schemeClr>
                </a:solidFill>
              </a:rPr>
              <a:t>Smart-Contracts (a layer beyond Bitcoin where decentralized applications run as intended by creators without third party interference or censorship)</a:t>
            </a:r>
          </a:p>
          <a:p>
            <a:pPr lvl="2"/>
            <a:r>
              <a:rPr lang="en-US" dirty="0">
                <a:solidFill>
                  <a:schemeClr val="bg1">
                    <a:lumMod val="95000"/>
                  </a:schemeClr>
                </a:solidFill>
              </a:rPr>
              <a:t>Ethereum</a:t>
            </a:r>
          </a:p>
          <a:p>
            <a:pPr lvl="2"/>
            <a:r>
              <a:rPr lang="en-US" dirty="0">
                <a:solidFill>
                  <a:schemeClr val="bg1">
                    <a:lumMod val="95000"/>
                  </a:schemeClr>
                </a:solidFill>
              </a:rPr>
              <a:t>NEO</a:t>
            </a:r>
          </a:p>
          <a:p>
            <a:pPr lvl="2"/>
            <a:r>
              <a:rPr lang="en-US" dirty="0">
                <a:solidFill>
                  <a:schemeClr val="bg1">
                    <a:lumMod val="95000"/>
                  </a:schemeClr>
                </a:solidFill>
              </a:rPr>
              <a:t>Stellar</a:t>
            </a:r>
          </a:p>
          <a:p>
            <a:pPr lvl="2"/>
            <a:r>
              <a:rPr lang="en-US" dirty="0">
                <a:solidFill>
                  <a:schemeClr val="bg1">
                    <a:lumMod val="95000"/>
                  </a:schemeClr>
                </a:solidFill>
              </a:rPr>
              <a:t>Waves</a:t>
            </a:r>
          </a:p>
          <a:p>
            <a:pPr lvl="2"/>
            <a:r>
              <a:rPr lang="en-US" dirty="0">
                <a:solidFill>
                  <a:schemeClr val="bg1">
                    <a:lumMod val="95000"/>
                  </a:schemeClr>
                </a:solidFill>
              </a:rPr>
              <a:t>Stratis</a:t>
            </a:r>
          </a:p>
          <a:p>
            <a:pPr lvl="2"/>
            <a:r>
              <a:rPr lang="en-US" dirty="0">
                <a:solidFill>
                  <a:schemeClr val="bg1">
                    <a:lumMod val="95000"/>
                  </a:schemeClr>
                </a:solidFill>
              </a:rPr>
              <a:t>Ethereum Classic</a:t>
            </a:r>
          </a:p>
          <a:p>
            <a:pPr lvl="1"/>
            <a:r>
              <a:rPr lang="en-US" dirty="0">
                <a:solidFill>
                  <a:schemeClr val="bg1">
                    <a:lumMod val="95000"/>
                  </a:schemeClr>
                </a:solidFill>
              </a:rPr>
              <a:t>Internet of Things (devices other than personal computers that are internet-connected)</a:t>
            </a:r>
          </a:p>
          <a:p>
            <a:pPr lvl="2"/>
            <a:r>
              <a:rPr lang="en-US" dirty="0">
                <a:solidFill>
                  <a:schemeClr val="bg1">
                    <a:lumMod val="95000"/>
                  </a:schemeClr>
                </a:solidFill>
              </a:rPr>
              <a:t>IOTA</a:t>
            </a:r>
          </a:p>
          <a:p>
            <a:pPr lvl="2"/>
            <a:r>
              <a:rPr lang="en-US" dirty="0" err="1">
                <a:solidFill>
                  <a:schemeClr val="bg1">
                    <a:lumMod val="95000"/>
                  </a:schemeClr>
                </a:solidFill>
              </a:rPr>
              <a:t>Waltonchain</a:t>
            </a:r>
            <a:endParaRPr lang="en-US" dirty="0">
              <a:solidFill>
                <a:schemeClr val="bg1">
                  <a:lumMod val="95000"/>
                </a:schemeClr>
              </a:solidFill>
            </a:endParaRPr>
          </a:p>
          <a:p>
            <a:pPr lvl="1"/>
            <a:r>
              <a:rPr lang="en-US" dirty="0">
                <a:solidFill>
                  <a:schemeClr val="bg1">
                    <a:lumMod val="95000"/>
                  </a:schemeClr>
                </a:solidFill>
              </a:rPr>
              <a:t>Blockchain Platforms</a:t>
            </a:r>
          </a:p>
          <a:p>
            <a:pPr lvl="2"/>
            <a:r>
              <a:rPr lang="en-US" dirty="0">
                <a:solidFill>
                  <a:schemeClr val="bg1">
                    <a:lumMod val="95000"/>
                  </a:schemeClr>
                </a:solidFill>
              </a:rPr>
              <a:t>Komodo</a:t>
            </a:r>
          </a:p>
          <a:p>
            <a:pPr lvl="2"/>
            <a:r>
              <a:rPr lang="en-US" dirty="0" err="1">
                <a:solidFill>
                  <a:schemeClr val="bg1">
                    <a:lumMod val="95000"/>
                  </a:schemeClr>
                </a:solidFill>
              </a:rPr>
              <a:t>Zilliqa</a:t>
            </a:r>
            <a:endParaRPr lang="en-US" dirty="0">
              <a:solidFill>
                <a:schemeClr val="bg1">
                  <a:lumMod val="95000"/>
                </a:schemeClr>
              </a:solidFill>
            </a:endParaRPr>
          </a:p>
          <a:p>
            <a:pPr lvl="1"/>
            <a:endParaRPr lang="en-US" dirty="0">
              <a:solidFill>
                <a:schemeClr val="bg1">
                  <a:lumMod val="95000"/>
                </a:schemeClr>
              </a:solidFill>
            </a:endParaRPr>
          </a:p>
        </p:txBody>
      </p:sp>
      <p:sp>
        <p:nvSpPr>
          <p:cNvPr id="4" name="Slide Number Placeholder 3">
            <a:extLst>
              <a:ext uri="{FF2B5EF4-FFF2-40B4-BE49-F238E27FC236}">
                <a16:creationId xmlns:a16="http://schemas.microsoft.com/office/drawing/2014/main" id="{4F66054B-0CAE-43B9-861D-52C4521BACB6}"/>
              </a:ext>
            </a:extLst>
          </p:cNvPr>
          <p:cNvSpPr>
            <a:spLocks noGrp="1"/>
          </p:cNvSpPr>
          <p:nvPr>
            <p:ph type="sldNum" sz="quarter" idx="12"/>
          </p:nvPr>
        </p:nvSpPr>
        <p:spPr/>
        <p:txBody>
          <a:bodyPr/>
          <a:lstStyle/>
          <a:p>
            <a:fld id="{B17DEEE4-362D-404F-8D44-B73CEBC0D81E}" type="slidenum">
              <a:rPr lang="en-US" smtClean="0"/>
              <a:t>69</a:t>
            </a:fld>
            <a:endParaRPr lang="en-US" dirty="0"/>
          </a:p>
        </p:txBody>
      </p:sp>
    </p:spTree>
    <p:extLst>
      <p:ext uri="{BB962C8B-B14F-4D97-AF65-F5344CB8AC3E}">
        <p14:creationId xmlns:p14="http://schemas.microsoft.com/office/powerpoint/2010/main" val="3496321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89BC6-F7E7-4717-925D-FE9E6A967C04}"/>
              </a:ext>
            </a:extLst>
          </p:cNvPr>
          <p:cNvSpPr/>
          <p:nvPr/>
        </p:nvSpPr>
        <p:spPr>
          <a:xfrm>
            <a:off x="0" y="0"/>
            <a:ext cx="12192000" cy="6858000"/>
          </a:xfrm>
          <a:prstGeom prst="rect">
            <a:avLst/>
          </a:prstGeom>
          <a:solidFill>
            <a:srgbClr val="F3702B"/>
          </a:solidFill>
          <a:ln w="76200">
            <a:solidFill>
              <a:srgbClr val="F370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latin typeface="DengXian" panose="02010600030101010101" pitchFamily="2" charset="-122"/>
              <a:ea typeface="DengXian" panose="02010600030101010101" pitchFamily="2" charset="-122"/>
            </a:endParaRPr>
          </a:p>
        </p:txBody>
      </p:sp>
      <p:sp>
        <p:nvSpPr>
          <p:cNvPr id="2" name="Title 1">
            <a:extLst>
              <a:ext uri="{FF2B5EF4-FFF2-40B4-BE49-F238E27FC236}">
                <a16:creationId xmlns:a16="http://schemas.microsoft.com/office/drawing/2014/main" id="{D2E2F875-B000-49C9-8D75-E053B0697BFD}"/>
              </a:ext>
            </a:extLst>
          </p:cNvPr>
          <p:cNvSpPr>
            <a:spLocks noGrp="1"/>
          </p:cNvSpPr>
          <p:nvPr>
            <p:ph type="title"/>
          </p:nvPr>
        </p:nvSpPr>
        <p:spPr/>
        <p:txBody>
          <a:bodyPr/>
          <a:lstStyle/>
          <a:p>
            <a:r>
              <a:rPr lang="en-US" dirty="0">
                <a:solidFill>
                  <a:schemeClr val="bg1">
                    <a:lumMod val="95000"/>
                  </a:schemeClr>
                </a:solidFill>
                <a:latin typeface="DengXian" panose="02010600030101010101" pitchFamily="2" charset="-122"/>
                <a:ea typeface="DengXian" panose="02010600030101010101" pitchFamily="2" charset="-122"/>
              </a:rPr>
              <a:t>Summary</a:t>
            </a:r>
          </a:p>
        </p:txBody>
      </p:sp>
      <p:sp>
        <p:nvSpPr>
          <p:cNvPr id="3" name="Content Placeholder 2">
            <a:extLst>
              <a:ext uri="{FF2B5EF4-FFF2-40B4-BE49-F238E27FC236}">
                <a16:creationId xmlns:a16="http://schemas.microsoft.com/office/drawing/2014/main" id="{3B73EA26-E8E4-460B-BBC0-67EB1F67636B}"/>
              </a:ext>
            </a:extLst>
          </p:cNvPr>
          <p:cNvSpPr>
            <a:spLocks noGrp="1"/>
          </p:cNvSpPr>
          <p:nvPr>
            <p:ph idx="1"/>
          </p:nvPr>
        </p:nvSpPr>
        <p:spPr/>
        <p:txBody>
          <a:bodyPr>
            <a:normAutofit fontScale="70000" lnSpcReduction="20000"/>
          </a:bodyPr>
          <a:lstStyle/>
          <a:p>
            <a:r>
              <a:rPr lang="en-US" dirty="0" err="1">
                <a:solidFill>
                  <a:schemeClr val="bg1">
                    <a:lumMod val="95000"/>
                  </a:schemeClr>
                </a:solidFill>
                <a:latin typeface="DengXian" panose="02010600030101010101" pitchFamily="2" charset="-122"/>
                <a:ea typeface="DengXian" panose="02010600030101010101" pitchFamily="2" charset="-122"/>
              </a:rPr>
              <a:t>CryptoCamp</a:t>
            </a:r>
            <a:r>
              <a:rPr lang="en-US" dirty="0">
                <a:solidFill>
                  <a:schemeClr val="bg1">
                    <a:lumMod val="95000"/>
                  </a:schemeClr>
                </a:solidFill>
                <a:latin typeface="DengXian" panose="02010600030101010101" pitchFamily="2" charset="-122"/>
                <a:ea typeface="DengXian" panose="02010600030101010101" pitchFamily="2" charset="-122"/>
              </a:rPr>
              <a:t> covers five major areas that every beginner needs to know to actively participate in the blockchain and cryptocurrency space.  </a:t>
            </a:r>
          </a:p>
          <a:p>
            <a:r>
              <a:rPr lang="en-US" dirty="0">
                <a:solidFill>
                  <a:schemeClr val="bg1">
                    <a:lumMod val="95000"/>
                  </a:schemeClr>
                </a:solidFill>
                <a:latin typeface="DengXian" panose="02010600030101010101" pitchFamily="2" charset="-122"/>
                <a:ea typeface="DengXian" panose="02010600030101010101" pitchFamily="2" charset="-122"/>
              </a:rPr>
              <a:t>The History section will inform you of some major events that have occurred in the last decade.</a:t>
            </a:r>
          </a:p>
          <a:p>
            <a:r>
              <a:rPr lang="en-US" dirty="0">
                <a:solidFill>
                  <a:schemeClr val="bg1">
                    <a:lumMod val="95000"/>
                  </a:schemeClr>
                </a:solidFill>
                <a:latin typeface="DengXian" panose="02010600030101010101" pitchFamily="2" charset="-122"/>
                <a:ea typeface="DengXian" panose="02010600030101010101" pitchFamily="2" charset="-122"/>
              </a:rPr>
              <a:t>The Start-off section will inform you of the necessary know-how on converting US dollars to cryptocurrency, how to sign up on an exchange, and basic cybersecurity measures.</a:t>
            </a:r>
          </a:p>
          <a:p>
            <a:r>
              <a:rPr lang="en-US" dirty="0">
                <a:solidFill>
                  <a:schemeClr val="bg1">
                    <a:lumMod val="95000"/>
                  </a:schemeClr>
                </a:solidFill>
                <a:latin typeface="DengXian" panose="02010600030101010101" pitchFamily="2" charset="-122"/>
                <a:ea typeface="DengXian" panose="02010600030101010101" pitchFamily="2" charset="-122"/>
              </a:rPr>
              <a:t>The Blockchain and Cryptocurrency section will inform you of the basic difference between </a:t>
            </a:r>
            <a:r>
              <a:rPr lang="en-US" i="1" dirty="0">
                <a:solidFill>
                  <a:schemeClr val="bg1">
                    <a:lumMod val="95000"/>
                  </a:schemeClr>
                </a:solidFill>
                <a:latin typeface="DengXian" panose="02010600030101010101" pitchFamily="2" charset="-122"/>
                <a:ea typeface="DengXian" panose="02010600030101010101" pitchFamily="2" charset="-122"/>
              </a:rPr>
              <a:t>blockchain </a:t>
            </a:r>
            <a:r>
              <a:rPr lang="en-US" dirty="0">
                <a:solidFill>
                  <a:schemeClr val="bg1">
                    <a:lumMod val="95000"/>
                  </a:schemeClr>
                </a:solidFill>
                <a:latin typeface="DengXian" panose="02010600030101010101" pitchFamily="2" charset="-122"/>
                <a:ea typeface="DengXian" panose="02010600030101010101" pitchFamily="2" charset="-122"/>
              </a:rPr>
              <a:t>and </a:t>
            </a:r>
            <a:r>
              <a:rPr lang="en-US" i="1" dirty="0">
                <a:solidFill>
                  <a:schemeClr val="bg1">
                    <a:lumMod val="95000"/>
                  </a:schemeClr>
                </a:solidFill>
                <a:latin typeface="DengXian" panose="02010600030101010101" pitchFamily="2" charset="-122"/>
                <a:ea typeface="DengXian" panose="02010600030101010101" pitchFamily="2" charset="-122"/>
              </a:rPr>
              <a:t>cryptocurrency, </a:t>
            </a:r>
            <a:r>
              <a:rPr lang="en-US" dirty="0">
                <a:solidFill>
                  <a:schemeClr val="bg1">
                    <a:lumMod val="95000"/>
                  </a:schemeClr>
                </a:solidFill>
                <a:latin typeface="DengXian" panose="02010600030101010101" pitchFamily="2" charset="-122"/>
                <a:ea typeface="DengXian" panose="02010600030101010101" pitchFamily="2" charset="-122"/>
              </a:rPr>
              <a:t>the underlying technologies of blockchain, what is inside a </a:t>
            </a:r>
            <a:r>
              <a:rPr lang="en-US" i="1" dirty="0">
                <a:solidFill>
                  <a:schemeClr val="bg1">
                    <a:lumMod val="95000"/>
                  </a:schemeClr>
                </a:solidFill>
                <a:latin typeface="DengXian" panose="02010600030101010101" pitchFamily="2" charset="-122"/>
                <a:ea typeface="DengXian" panose="02010600030101010101" pitchFamily="2" charset="-122"/>
              </a:rPr>
              <a:t>block</a:t>
            </a:r>
            <a:r>
              <a:rPr lang="en-US" dirty="0">
                <a:solidFill>
                  <a:schemeClr val="bg1">
                    <a:lumMod val="95000"/>
                  </a:schemeClr>
                </a:solidFill>
                <a:latin typeface="DengXian" panose="02010600030101010101" pitchFamily="2" charset="-122"/>
                <a:ea typeface="DengXian" panose="02010600030101010101" pitchFamily="2" charset="-122"/>
              </a:rPr>
              <a:t> on a blockchain, general information about Bitcoin applicable to other cryptocurrencies, and smart-contract platforms such as Ethereum and Neo. </a:t>
            </a:r>
          </a:p>
          <a:p>
            <a:r>
              <a:rPr lang="en-US" dirty="0">
                <a:solidFill>
                  <a:schemeClr val="bg1">
                    <a:lumMod val="95000"/>
                  </a:schemeClr>
                </a:solidFill>
                <a:latin typeface="DengXian" panose="02010600030101010101" pitchFamily="2" charset="-122"/>
                <a:ea typeface="DengXian" panose="02010600030101010101" pitchFamily="2" charset="-122"/>
              </a:rPr>
              <a:t>The Fundraising section will inform you of the </a:t>
            </a:r>
            <a:r>
              <a:rPr lang="en-US" dirty="0" err="1">
                <a:solidFill>
                  <a:schemeClr val="bg1">
                    <a:lumMod val="95000"/>
                  </a:schemeClr>
                </a:solidFill>
                <a:latin typeface="DengXian" panose="02010600030101010101" pitchFamily="2" charset="-122"/>
                <a:ea typeface="DengXian" panose="02010600030101010101" pitchFamily="2" charset="-122"/>
              </a:rPr>
              <a:t>vaiours</a:t>
            </a:r>
            <a:r>
              <a:rPr lang="en-US" dirty="0">
                <a:solidFill>
                  <a:schemeClr val="bg1">
                    <a:lumMod val="95000"/>
                  </a:schemeClr>
                </a:solidFill>
                <a:latin typeface="DengXian" panose="02010600030101010101" pitchFamily="2" charset="-122"/>
                <a:ea typeface="DengXian" panose="02010600030101010101" pitchFamily="2" charset="-122"/>
              </a:rPr>
              <a:t> methods that individuals, projects and companies use to raise funds or generate income through cryptocurrency.</a:t>
            </a:r>
          </a:p>
          <a:p>
            <a:r>
              <a:rPr lang="en-US" dirty="0">
                <a:solidFill>
                  <a:schemeClr val="bg1">
                    <a:lumMod val="95000"/>
                  </a:schemeClr>
                </a:solidFill>
                <a:latin typeface="DengXian" panose="02010600030101010101" pitchFamily="2" charset="-122"/>
                <a:ea typeface="DengXian" panose="02010600030101010101" pitchFamily="2" charset="-122"/>
              </a:rPr>
              <a:t>The Miscellaneous section will inform you of information other than know-how and technical information that will be helpful in understanding the blockchain and cryptocurrency community and nomenclature. </a:t>
            </a:r>
          </a:p>
        </p:txBody>
      </p:sp>
      <p:sp>
        <p:nvSpPr>
          <p:cNvPr id="5" name="Slide Number Placeholder 4">
            <a:extLst>
              <a:ext uri="{FF2B5EF4-FFF2-40B4-BE49-F238E27FC236}">
                <a16:creationId xmlns:a16="http://schemas.microsoft.com/office/drawing/2014/main" id="{C03F960B-463F-420E-8E18-BA67B9FCC6A5}"/>
              </a:ext>
            </a:extLst>
          </p:cNvPr>
          <p:cNvSpPr>
            <a:spLocks noGrp="1"/>
          </p:cNvSpPr>
          <p:nvPr>
            <p:ph type="sldNum" sz="quarter" idx="12"/>
          </p:nvPr>
        </p:nvSpPr>
        <p:spPr/>
        <p:txBody>
          <a:bodyPr/>
          <a:lstStyle/>
          <a:p>
            <a:fld id="{B17DEEE4-362D-404F-8D44-B73CEBC0D81E}" type="slidenum">
              <a:rPr lang="en-US" smtClean="0"/>
              <a:t>7</a:t>
            </a:fld>
            <a:endParaRPr lang="en-US" dirty="0"/>
          </a:p>
        </p:txBody>
      </p:sp>
    </p:spTree>
    <p:extLst>
      <p:ext uri="{BB962C8B-B14F-4D97-AF65-F5344CB8AC3E}">
        <p14:creationId xmlns:p14="http://schemas.microsoft.com/office/powerpoint/2010/main" val="35089496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672C8-10A5-4284-B10B-F0D0E80ABB1B}"/>
              </a:ext>
            </a:extLst>
          </p:cNvPr>
          <p:cNvSpPr>
            <a:spLocks noGrp="1"/>
          </p:cNvSpPr>
          <p:nvPr>
            <p:ph type="title"/>
          </p:nvPr>
        </p:nvSpPr>
        <p:spPr/>
        <p:txBody>
          <a:bodyPr/>
          <a:lstStyle/>
          <a:p>
            <a:r>
              <a:rPr lang="en-US" dirty="0">
                <a:solidFill>
                  <a:schemeClr val="bg1">
                    <a:lumMod val="95000"/>
                  </a:schemeClr>
                </a:solidFill>
              </a:rPr>
              <a:t>Beyond Bitcoin: Part 3— Tokens</a:t>
            </a:r>
          </a:p>
        </p:txBody>
      </p:sp>
      <p:sp>
        <p:nvSpPr>
          <p:cNvPr id="3" name="Content Placeholder 2">
            <a:extLst>
              <a:ext uri="{FF2B5EF4-FFF2-40B4-BE49-F238E27FC236}">
                <a16:creationId xmlns:a16="http://schemas.microsoft.com/office/drawing/2014/main" id="{12DFA3E1-1AFF-482E-BD59-10F13E27AA7B}"/>
              </a:ext>
            </a:extLst>
          </p:cNvPr>
          <p:cNvSpPr>
            <a:spLocks noGrp="1"/>
          </p:cNvSpPr>
          <p:nvPr>
            <p:ph idx="1"/>
          </p:nvPr>
        </p:nvSpPr>
        <p:spPr/>
        <p:txBody>
          <a:bodyPr/>
          <a:lstStyle/>
          <a:p>
            <a:r>
              <a:rPr lang="en-US" dirty="0">
                <a:solidFill>
                  <a:schemeClr val="bg1">
                    <a:lumMod val="95000"/>
                  </a:schemeClr>
                </a:solidFill>
              </a:rPr>
              <a:t>Tokens came about after the Bitcoin blockchain was introduced and were hypothesized by Thomas Willet when Willet created Mastercoin (Omni), for tokens on top of the Bitcoin blockchain.</a:t>
            </a:r>
          </a:p>
          <a:p>
            <a:r>
              <a:rPr lang="en-US" dirty="0">
                <a:solidFill>
                  <a:schemeClr val="bg1">
                    <a:lumMod val="95000"/>
                  </a:schemeClr>
                </a:solidFill>
              </a:rPr>
              <a:t>However, it was not until Ethereum came out in 2014 when tokens became part of the initial protocol layer.</a:t>
            </a:r>
          </a:p>
          <a:p>
            <a:r>
              <a:rPr lang="en-US" dirty="0">
                <a:solidFill>
                  <a:schemeClr val="bg1">
                    <a:lumMod val="95000"/>
                  </a:schemeClr>
                </a:solidFill>
              </a:rPr>
              <a:t>Tokens can be thought of as secondary, non-native, digital bearer assets with limited or restricted utility and often require a fee denoted in the native digital bearer asset or fee-designated asset to be transferred. </a:t>
            </a:r>
          </a:p>
        </p:txBody>
      </p:sp>
      <p:sp>
        <p:nvSpPr>
          <p:cNvPr id="4" name="Slide Number Placeholder 3">
            <a:extLst>
              <a:ext uri="{FF2B5EF4-FFF2-40B4-BE49-F238E27FC236}">
                <a16:creationId xmlns:a16="http://schemas.microsoft.com/office/drawing/2014/main" id="{940CE622-F996-4E5D-BD28-5693769CDE15}"/>
              </a:ext>
            </a:extLst>
          </p:cNvPr>
          <p:cNvSpPr>
            <a:spLocks noGrp="1"/>
          </p:cNvSpPr>
          <p:nvPr>
            <p:ph type="sldNum" sz="quarter" idx="12"/>
          </p:nvPr>
        </p:nvSpPr>
        <p:spPr/>
        <p:txBody>
          <a:bodyPr/>
          <a:lstStyle/>
          <a:p>
            <a:fld id="{B17DEEE4-362D-404F-8D44-B73CEBC0D81E}" type="slidenum">
              <a:rPr lang="en-US" smtClean="0"/>
              <a:t>70</a:t>
            </a:fld>
            <a:endParaRPr lang="en-US" dirty="0"/>
          </a:p>
        </p:txBody>
      </p:sp>
    </p:spTree>
    <p:extLst>
      <p:ext uri="{BB962C8B-B14F-4D97-AF65-F5344CB8AC3E}">
        <p14:creationId xmlns:p14="http://schemas.microsoft.com/office/powerpoint/2010/main" val="21156075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672C8-10A5-4284-B10B-F0D0E80ABB1B}"/>
              </a:ext>
            </a:extLst>
          </p:cNvPr>
          <p:cNvSpPr>
            <a:spLocks noGrp="1"/>
          </p:cNvSpPr>
          <p:nvPr>
            <p:ph type="title"/>
          </p:nvPr>
        </p:nvSpPr>
        <p:spPr/>
        <p:txBody>
          <a:bodyPr/>
          <a:lstStyle/>
          <a:p>
            <a:r>
              <a:rPr lang="en-US" dirty="0">
                <a:solidFill>
                  <a:schemeClr val="bg1">
                    <a:lumMod val="95000"/>
                  </a:schemeClr>
                </a:solidFill>
              </a:rPr>
              <a:t>Beyond Bitcoin: Part 4— Other Consensus Algorithms</a:t>
            </a:r>
          </a:p>
        </p:txBody>
      </p:sp>
      <p:sp>
        <p:nvSpPr>
          <p:cNvPr id="3" name="Content Placeholder 2">
            <a:extLst>
              <a:ext uri="{FF2B5EF4-FFF2-40B4-BE49-F238E27FC236}">
                <a16:creationId xmlns:a16="http://schemas.microsoft.com/office/drawing/2014/main" id="{12DFA3E1-1AFF-482E-BD59-10F13E27AA7B}"/>
              </a:ext>
            </a:extLst>
          </p:cNvPr>
          <p:cNvSpPr>
            <a:spLocks noGrp="1"/>
          </p:cNvSpPr>
          <p:nvPr>
            <p:ph idx="1"/>
          </p:nvPr>
        </p:nvSpPr>
        <p:spPr/>
        <p:txBody>
          <a:bodyPr/>
          <a:lstStyle/>
          <a:p>
            <a:r>
              <a:rPr lang="en-US" dirty="0">
                <a:solidFill>
                  <a:schemeClr val="bg1">
                    <a:lumMod val="95000"/>
                  </a:schemeClr>
                </a:solidFill>
              </a:rPr>
              <a:t>There are many consensus algorithms beyond </a:t>
            </a:r>
            <a:r>
              <a:rPr lang="en-US" dirty="0" err="1">
                <a:solidFill>
                  <a:schemeClr val="bg1">
                    <a:lumMod val="95000"/>
                  </a:schemeClr>
                </a:solidFill>
              </a:rPr>
              <a:t>PoW</a:t>
            </a:r>
            <a:r>
              <a:rPr lang="en-US" dirty="0">
                <a:solidFill>
                  <a:schemeClr val="bg1">
                    <a:lumMod val="95000"/>
                  </a:schemeClr>
                </a:solidFill>
              </a:rPr>
              <a:t> and </a:t>
            </a:r>
            <a:r>
              <a:rPr lang="en-US" dirty="0" err="1">
                <a:solidFill>
                  <a:schemeClr val="bg1">
                    <a:lumMod val="95000"/>
                  </a:schemeClr>
                </a:solidFill>
              </a:rPr>
              <a:t>PoS.</a:t>
            </a:r>
            <a:endParaRPr lang="en-US" dirty="0">
              <a:solidFill>
                <a:schemeClr val="bg1">
                  <a:lumMod val="95000"/>
                </a:schemeClr>
              </a:solidFill>
            </a:endParaRPr>
          </a:p>
          <a:p>
            <a:r>
              <a:rPr lang="en-US" dirty="0">
                <a:solidFill>
                  <a:schemeClr val="bg1">
                    <a:lumMod val="95000"/>
                  </a:schemeClr>
                </a:solidFill>
              </a:rPr>
              <a:t>For example, there is also Proof-of-Burn (</a:t>
            </a:r>
            <a:r>
              <a:rPr lang="en-US" dirty="0" err="1">
                <a:solidFill>
                  <a:schemeClr val="bg1">
                    <a:lumMod val="95000"/>
                  </a:schemeClr>
                </a:solidFill>
              </a:rPr>
              <a:t>PoB</a:t>
            </a:r>
            <a:r>
              <a:rPr lang="en-US" dirty="0">
                <a:solidFill>
                  <a:schemeClr val="bg1">
                    <a:lumMod val="95000"/>
                  </a:schemeClr>
                </a:solidFill>
              </a:rPr>
              <a:t>), wherein coins are burned, i.e., miners send coins to an </a:t>
            </a:r>
            <a:r>
              <a:rPr lang="en-US" dirty="0" err="1">
                <a:solidFill>
                  <a:schemeClr val="bg1">
                    <a:lumMod val="95000"/>
                  </a:schemeClr>
                </a:solidFill>
              </a:rPr>
              <a:t>unspendable</a:t>
            </a:r>
            <a:r>
              <a:rPr lang="en-US" dirty="0">
                <a:solidFill>
                  <a:schemeClr val="bg1">
                    <a:lumMod val="95000"/>
                  </a:schemeClr>
                </a:solidFill>
              </a:rPr>
              <a:t> address (an address without a private key) on the blockchain.</a:t>
            </a:r>
          </a:p>
          <a:p>
            <a:r>
              <a:rPr lang="en-US" dirty="0" err="1">
                <a:solidFill>
                  <a:schemeClr val="bg1">
                    <a:lumMod val="95000"/>
                  </a:schemeClr>
                </a:solidFill>
              </a:rPr>
              <a:t>PoB</a:t>
            </a:r>
            <a:r>
              <a:rPr lang="en-US" dirty="0">
                <a:solidFill>
                  <a:schemeClr val="bg1">
                    <a:lumMod val="95000"/>
                  </a:schemeClr>
                </a:solidFill>
              </a:rPr>
              <a:t> was created by Lain Stewart to counteract Bitcoin’s environmental impact arising from </a:t>
            </a:r>
            <a:r>
              <a:rPr lang="en-US" dirty="0" err="1">
                <a:solidFill>
                  <a:schemeClr val="bg1">
                    <a:lumMod val="95000"/>
                  </a:schemeClr>
                </a:solidFill>
              </a:rPr>
              <a:t>PoW</a:t>
            </a:r>
            <a:r>
              <a:rPr lang="en-US" dirty="0">
                <a:solidFill>
                  <a:schemeClr val="bg1">
                    <a:lumMod val="95000"/>
                  </a:schemeClr>
                </a:solidFill>
              </a:rPr>
              <a:t>.</a:t>
            </a:r>
          </a:p>
        </p:txBody>
      </p:sp>
      <p:sp>
        <p:nvSpPr>
          <p:cNvPr id="4" name="Slide Number Placeholder 3">
            <a:extLst>
              <a:ext uri="{FF2B5EF4-FFF2-40B4-BE49-F238E27FC236}">
                <a16:creationId xmlns:a16="http://schemas.microsoft.com/office/drawing/2014/main" id="{F52CDFCE-AC0C-4F10-B3A7-61E673106B13}"/>
              </a:ext>
            </a:extLst>
          </p:cNvPr>
          <p:cNvSpPr>
            <a:spLocks noGrp="1"/>
          </p:cNvSpPr>
          <p:nvPr>
            <p:ph type="sldNum" sz="quarter" idx="12"/>
          </p:nvPr>
        </p:nvSpPr>
        <p:spPr/>
        <p:txBody>
          <a:bodyPr/>
          <a:lstStyle/>
          <a:p>
            <a:fld id="{B17DEEE4-362D-404F-8D44-B73CEBC0D81E}" type="slidenum">
              <a:rPr lang="en-US" smtClean="0"/>
              <a:t>71</a:t>
            </a:fld>
            <a:endParaRPr lang="en-US" dirty="0"/>
          </a:p>
        </p:txBody>
      </p:sp>
    </p:spTree>
    <p:extLst>
      <p:ext uri="{BB962C8B-B14F-4D97-AF65-F5344CB8AC3E}">
        <p14:creationId xmlns:p14="http://schemas.microsoft.com/office/powerpoint/2010/main" val="2969808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99A8B-0B28-4F5D-A256-A583BDC9B7FD}"/>
              </a:ext>
            </a:extLst>
          </p:cNvPr>
          <p:cNvSpPr>
            <a:spLocks noGrp="1"/>
          </p:cNvSpPr>
          <p:nvPr>
            <p:ph type="title"/>
          </p:nvPr>
        </p:nvSpPr>
        <p:spPr/>
        <p:txBody>
          <a:bodyPr/>
          <a:lstStyle/>
          <a:p>
            <a:r>
              <a:rPr lang="en-US" dirty="0">
                <a:solidFill>
                  <a:schemeClr val="bg1">
                    <a:lumMod val="95000"/>
                  </a:schemeClr>
                </a:solidFill>
              </a:rPr>
              <a:t>Smart Contracts: Part 1— Ethereum Platform</a:t>
            </a:r>
          </a:p>
        </p:txBody>
      </p:sp>
      <p:sp>
        <p:nvSpPr>
          <p:cNvPr id="3" name="Content Placeholder 2">
            <a:extLst>
              <a:ext uri="{FF2B5EF4-FFF2-40B4-BE49-F238E27FC236}">
                <a16:creationId xmlns:a16="http://schemas.microsoft.com/office/drawing/2014/main" id="{EBBE99AA-0350-4C69-A5D8-5D1AD4C14252}"/>
              </a:ext>
            </a:extLst>
          </p:cNvPr>
          <p:cNvSpPr>
            <a:spLocks noGrp="1"/>
          </p:cNvSpPr>
          <p:nvPr>
            <p:ph idx="1"/>
          </p:nvPr>
        </p:nvSpPr>
        <p:spPr/>
        <p:txBody>
          <a:bodyPr/>
          <a:lstStyle/>
          <a:p>
            <a:r>
              <a:rPr lang="en-US" dirty="0">
                <a:solidFill>
                  <a:schemeClr val="bg1">
                    <a:lumMod val="95000"/>
                  </a:schemeClr>
                </a:solidFill>
              </a:rPr>
              <a:t>Ethereum, as discussed earlier, is a smart-contract platform aiming to become the world’s decentralized computer. </a:t>
            </a:r>
          </a:p>
          <a:p>
            <a:r>
              <a:rPr lang="en-US" dirty="0">
                <a:solidFill>
                  <a:schemeClr val="bg1">
                    <a:lumMod val="95000"/>
                  </a:schemeClr>
                </a:solidFill>
              </a:rPr>
              <a:t>Ethereum smart-contracts are written in Solidity, the programming language for Ethereum, and run on Ethereum Virtual Machines (EVMs) that are connected to the Ethereum Blockchain.</a:t>
            </a:r>
          </a:p>
          <a:p>
            <a:r>
              <a:rPr lang="en-US" dirty="0">
                <a:solidFill>
                  <a:schemeClr val="bg1">
                    <a:lumMod val="95000"/>
                  </a:schemeClr>
                </a:solidFill>
              </a:rPr>
              <a:t>A common standard for Smart-Contracts you will encounter is Ethereum Request for Comments 20 (ERC-20), which has become the preeminent standard for Ethereum Tokens.</a:t>
            </a:r>
          </a:p>
        </p:txBody>
      </p:sp>
      <p:sp>
        <p:nvSpPr>
          <p:cNvPr id="4" name="Slide Number Placeholder 3">
            <a:extLst>
              <a:ext uri="{FF2B5EF4-FFF2-40B4-BE49-F238E27FC236}">
                <a16:creationId xmlns:a16="http://schemas.microsoft.com/office/drawing/2014/main" id="{882FA68E-E1FA-4F82-AD89-536CD10BBFBB}"/>
              </a:ext>
            </a:extLst>
          </p:cNvPr>
          <p:cNvSpPr>
            <a:spLocks noGrp="1"/>
          </p:cNvSpPr>
          <p:nvPr>
            <p:ph type="sldNum" sz="quarter" idx="12"/>
          </p:nvPr>
        </p:nvSpPr>
        <p:spPr/>
        <p:txBody>
          <a:bodyPr/>
          <a:lstStyle/>
          <a:p>
            <a:fld id="{B17DEEE4-362D-404F-8D44-B73CEBC0D81E}" type="slidenum">
              <a:rPr lang="en-US" smtClean="0"/>
              <a:t>72</a:t>
            </a:fld>
            <a:endParaRPr lang="en-US" dirty="0"/>
          </a:p>
        </p:txBody>
      </p:sp>
    </p:spTree>
    <p:extLst>
      <p:ext uri="{BB962C8B-B14F-4D97-AF65-F5344CB8AC3E}">
        <p14:creationId xmlns:p14="http://schemas.microsoft.com/office/powerpoint/2010/main" val="26930882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192E5-B67D-4A1B-8A11-FE8C3A82D58D}"/>
              </a:ext>
            </a:extLst>
          </p:cNvPr>
          <p:cNvSpPr>
            <a:spLocks noGrp="1"/>
          </p:cNvSpPr>
          <p:nvPr>
            <p:ph type="title"/>
          </p:nvPr>
        </p:nvSpPr>
        <p:spPr/>
        <p:txBody>
          <a:bodyPr/>
          <a:lstStyle/>
          <a:p>
            <a:r>
              <a:rPr lang="en-US" dirty="0">
                <a:solidFill>
                  <a:schemeClr val="bg1">
                    <a:lumMod val="95000"/>
                  </a:schemeClr>
                </a:solidFill>
              </a:rPr>
              <a:t>Smart Contracts: Part 2 – NEO Platform</a:t>
            </a:r>
          </a:p>
        </p:txBody>
      </p:sp>
      <p:sp>
        <p:nvSpPr>
          <p:cNvPr id="3" name="Content Placeholder 2">
            <a:extLst>
              <a:ext uri="{FF2B5EF4-FFF2-40B4-BE49-F238E27FC236}">
                <a16:creationId xmlns:a16="http://schemas.microsoft.com/office/drawing/2014/main" id="{80E2B4D9-CB67-427A-AF35-AF156AC8A3A0}"/>
              </a:ext>
            </a:extLst>
          </p:cNvPr>
          <p:cNvSpPr>
            <a:spLocks noGrp="1"/>
          </p:cNvSpPr>
          <p:nvPr>
            <p:ph idx="1"/>
          </p:nvPr>
        </p:nvSpPr>
        <p:spPr/>
        <p:txBody>
          <a:bodyPr>
            <a:normAutofit fontScale="92500" lnSpcReduction="10000"/>
          </a:bodyPr>
          <a:lstStyle/>
          <a:p>
            <a:r>
              <a:rPr lang="en-US" dirty="0">
                <a:solidFill>
                  <a:schemeClr val="bg1">
                    <a:lumMod val="95000"/>
                  </a:schemeClr>
                </a:solidFill>
              </a:rPr>
              <a:t>NEO is a smart-contract platform started in 2014 and based in China.</a:t>
            </a:r>
          </a:p>
          <a:p>
            <a:r>
              <a:rPr lang="en-US" dirty="0">
                <a:solidFill>
                  <a:schemeClr val="bg1">
                    <a:lumMod val="95000"/>
                  </a:schemeClr>
                </a:solidFill>
              </a:rPr>
              <a:t>NEO smart-contracts can be written in any high level programming language such as Python, Java, C#, and are run in a NEO Virtual Machine (NVM)</a:t>
            </a:r>
          </a:p>
          <a:p>
            <a:r>
              <a:rPr lang="en-US" dirty="0">
                <a:solidFill>
                  <a:schemeClr val="bg1">
                    <a:lumMod val="95000"/>
                  </a:schemeClr>
                </a:solidFill>
              </a:rPr>
              <a:t>A common standard for Smart-Contracts you will encounter is Neo Enhancement Protocol 5 (NEP-5), which has become the preeminent standard for NEO Tokens.</a:t>
            </a:r>
          </a:p>
          <a:p>
            <a:r>
              <a:rPr lang="en-US" dirty="0">
                <a:solidFill>
                  <a:schemeClr val="bg1">
                    <a:lumMod val="95000"/>
                  </a:schemeClr>
                </a:solidFill>
              </a:rPr>
              <a:t>Smart contracts can also be considered to be a set of obligations and how those obligations will be fulfilled, defined in a high level programming language, that is stored on a blockchain, and will run as written without any third party interference or censorship</a:t>
            </a:r>
          </a:p>
        </p:txBody>
      </p:sp>
      <p:sp>
        <p:nvSpPr>
          <p:cNvPr id="4" name="Slide Number Placeholder 3">
            <a:extLst>
              <a:ext uri="{FF2B5EF4-FFF2-40B4-BE49-F238E27FC236}">
                <a16:creationId xmlns:a16="http://schemas.microsoft.com/office/drawing/2014/main" id="{E481C10A-06E6-45F9-B5C4-B53146241C95}"/>
              </a:ext>
            </a:extLst>
          </p:cNvPr>
          <p:cNvSpPr>
            <a:spLocks noGrp="1"/>
          </p:cNvSpPr>
          <p:nvPr>
            <p:ph type="sldNum" sz="quarter" idx="12"/>
          </p:nvPr>
        </p:nvSpPr>
        <p:spPr/>
        <p:txBody>
          <a:bodyPr/>
          <a:lstStyle/>
          <a:p>
            <a:fld id="{B17DEEE4-362D-404F-8D44-B73CEBC0D81E}" type="slidenum">
              <a:rPr lang="en-US" smtClean="0"/>
              <a:t>73</a:t>
            </a:fld>
            <a:endParaRPr lang="en-US" dirty="0"/>
          </a:p>
        </p:txBody>
      </p:sp>
    </p:spTree>
    <p:extLst>
      <p:ext uri="{BB962C8B-B14F-4D97-AF65-F5344CB8AC3E}">
        <p14:creationId xmlns:p14="http://schemas.microsoft.com/office/powerpoint/2010/main" val="40284831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8963-8B95-4DE4-A207-4F1A845F3559}"/>
              </a:ext>
            </a:extLst>
          </p:cNvPr>
          <p:cNvSpPr>
            <a:spLocks noGrp="1"/>
          </p:cNvSpPr>
          <p:nvPr>
            <p:ph type="title"/>
          </p:nvPr>
        </p:nvSpPr>
        <p:spPr/>
        <p:txBody>
          <a:bodyPr/>
          <a:lstStyle/>
          <a:p>
            <a:r>
              <a:rPr lang="en-US" dirty="0">
                <a:solidFill>
                  <a:schemeClr val="bg1">
                    <a:lumMod val="95000"/>
                  </a:schemeClr>
                </a:solidFill>
              </a:rPr>
              <a:t>Smart Contracts: Part 3 – dApps</a:t>
            </a:r>
          </a:p>
        </p:txBody>
      </p:sp>
      <p:sp>
        <p:nvSpPr>
          <p:cNvPr id="3" name="Content Placeholder 2">
            <a:extLst>
              <a:ext uri="{FF2B5EF4-FFF2-40B4-BE49-F238E27FC236}">
                <a16:creationId xmlns:a16="http://schemas.microsoft.com/office/drawing/2014/main" id="{F9DDE9D6-8065-4B61-816C-CC1F3BC2A195}"/>
              </a:ext>
            </a:extLst>
          </p:cNvPr>
          <p:cNvSpPr>
            <a:spLocks noGrp="1"/>
          </p:cNvSpPr>
          <p:nvPr>
            <p:ph idx="1"/>
          </p:nvPr>
        </p:nvSpPr>
        <p:spPr/>
        <p:txBody>
          <a:bodyPr/>
          <a:lstStyle/>
          <a:p>
            <a:r>
              <a:rPr lang="en-US" dirty="0" err="1">
                <a:solidFill>
                  <a:schemeClr val="bg1">
                    <a:lumMod val="95000"/>
                  </a:schemeClr>
                </a:solidFill>
              </a:rPr>
              <a:t>dApps</a:t>
            </a:r>
            <a:r>
              <a:rPr lang="en-US" dirty="0">
                <a:solidFill>
                  <a:schemeClr val="bg1">
                    <a:lumMod val="95000"/>
                  </a:schemeClr>
                </a:solidFill>
              </a:rPr>
              <a:t> are applications that run on peer-to-peer (P2P) computer networks, and for our purposes, applications that run on a blockchain P2P network.</a:t>
            </a:r>
          </a:p>
          <a:p>
            <a:r>
              <a:rPr lang="en-US" dirty="0">
                <a:solidFill>
                  <a:schemeClr val="bg1">
                    <a:lumMod val="95000"/>
                  </a:schemeClr>
                </a:solidFill>
              </a:rPr>
              <a:t>Blockchain </a:t>
            </a:r>
            <a:r>
              <a:rPr lang="en-US" dirty="0" err="1">
                <a:solidFill>
                  <a:schemeClr val="bg1">
                    <a:lumMod val="95000"/>
                  </a:schemeClr>
                </a:solidFill>
              </a:rPr>
              <a:t>dApps</a:t>
            </a:r>
            <a:r>
              <a:rPr lang="en-US" dirty="0">
                <a:solidFill>
                  <a:schemeClr val="bg1">
                    <a:lumMod val="95000"/>
                  </a:schemeClr>
                </a:solidFill>
              </a:rPr>
              <a:t> are Web3-enabled websites (websites that interact with blockchains) that use a smart-contract to connect, and take information from, a blockchain, i.e., using the blockchain as a database in the backend.</a:t>
            </a:r>
          </a:p>
        </p:txBody>
      </p:sp>
      <p:sp>
        <p:nvSpPr>
          <p:cNvPr id="4" name="Slide Number Placeholder 3">
            <a:extLst>
              <a:ext uri="{FF2B5EF4-FFF2-40B4-BE49-F238E27FC236}">
                <a16:creationId xmlns:a16="http://schemas.microsoft.com/office/drawing/2014/main" id="{D70C0C3C-2ECE-42F8-A815-3073D8664FC1}"/>
              </a:ext>
            </a:extLst>
          </p:cNvPr>
          <p:cNvSpPr>
            <a:spLocks noGrp="1"/>
          </p:cNvSpPr>
          <p:nvPr>
            <p:ph type="sldNum" sz="quarter" idx="12"/>
          </p:nvPr>
        </p:nvSpPr>
        <p:spPr/>
        <p:txBody>
          <a:bodyPr/>
          <a:lstStyle/>
          <a:p>
            <a:fld id="{B17DEEE4-362D-404F-8D44-B73CEBC0D81E}" type="slidenum">
              <a:rPr lang="en-US" smtClean="0"/>
              <a:t>74</a:t>
            </a:fld>
            <a:endParaRPr lang="en-US" dirty="0"/>
          </a:p>
        </p:txBody>
      </p:sp>
    </p:spTree>
    <p:extLst>
      <p:ext uri="{BB962C8B-B14F-4D97-AF65-F5344CB8AC3E}">
        <p14:creationId xmlns:p14="http://schemas.microsoft.com/office/powerpoint/2010/main" val="34555366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576CA-4B8C-45B8-81DB-7825C463E1FA}"/>
              </a:ext>
            </a:extLst>
          </p:cNvPr>
          <p:cNvSpPr>
            <a:spLocks noGrp="1"/>
          </p:cNvSpPr>
          <p:nvPr>
            <p:ph type="title"/>
          </p:nvPr>
        </p:nvSpPr>
        <p:spPr/>
        <p:txBody>
          <a:bodyPr/>
          <a:lstStyle/>
          <a:p>
            <a:r>
              <a:rPr lang="en-US" dirty="0">
                <a:solidFill>
                  <a:schemeClr val="bg1">
                    <a:lumMod val="95000"/>
                  </a:schemeClr>
                </a:solidFill>
                <a:latin typeface="DengXian" panose="02010600030101010101" pitchFamily="2" charset="-122"/>
                <a:ea typeface="DengXian" panose="02010600030101010101" pitchFamily="2" charset="-122"/>
              </a:rPr>
              <a:t>Fundraising through Cryptocurrency</a:t>
            </a:r>
          </a:p>
        </p:txBody>
      </p:sp>
      <p:sp>
        <p:nvSpPr>
          <p:cNvPr id="3" name="Content Placeholder 2">
            <a:extLst>
              <a:ext uri="{FF2B5EF4-FFF2-40B4-BE49-F238E27FC236}">
                <a16:creationId xmlns:a16="http://schemas.microsoft.com/office/drawing/2014/main" id="{A6A5F0E7-5255-4163-B306-11DC1919C849}"/>
              </a:ext>
            </a:extLst>
          </p:cNvPr>
          <p:cNvSpPr>
            <a:spLocks noGrp="1"/>
          </p:cNvSpPr>
          <p:nvPr>
            <p:ph idx="1"/>
          </p:nvPr>
        </p:nvSpPr>
        <p:spPr/>
        <p:txBody>
          <a:bodyPr/>
          <a:lstStyle/>
          <a:p>
            <a:r>
              <a:rPr lang="en-US" dirty="0">
                <a:solidFill>
                  <a:schemeClr val="bg1">
                    <a:lumMod val="95000"/>
                  </a:schemeClr>
                </a:solidFill>
                <a:latin typeface="DengXian" panose="02010600030101010101" pitchFamily="2" charset="-122"/>
                <a:ea typeface="DengXian" panose="02010600030101010101" pitchFamily="2" charset="-122"/>
              </a:rPr>
              <a:t>This section covers fundraising methods and models in the blockchain and cryptocurrency space. </a:t>
            </a:r>
          </a:p>
          <a:p>
            <a:r>
              <a:rPr lang="en-US" dirty="0">
                <a:solidFill>
                  <a:schemeClr val="bg1">
                    <a:lumMod val="95000"/>
                  </a:schemeClr>
                </a:solidFill>
                <a:latin typeface="DengXian" panose="02010600030101010101" pitchFamily="2" charset="-122"/>
                <a:ea typeface="DengXian" panose="02010600030101010101" pitchFamily="2" charset="-122"/>
              </a:rPr>
              <a:t>This section covers how funds are raised for individuals, projects, and companies in the blockchain and cryptocurrency space. </a:t>
            </a:r>
          </a:p>
          <a:p>
            <a:endParaRPr lang="en-US" dirty="0">
              <a:solidFill>
                <a:schemeClr val="bg1">
                  <a:lumMod val="95000"/>
                </a:schemeClr>
              </a:solidFill>
              <a:latin typeface="DengXian" panose="02010600030101010101" pitchFamily="2" charset="-122"/>
              <a:ea typeface="DengXian" panose="02010600030101010101" pitchFamily="2" charset="-122"/>
            </a:endParaRPr>
          </a:p>
        </p:txBody>
      </p:sp>
      <p:sp>
        <p:nvSpPr>
          <p:cNvPr id="4" name="Slide Number Placeholder 3">
            <a:extLst>
              <a:ext uri="{FF2B5EF4-FFF2-40B4-BE49-F238E27FC236}">
                <a16:creationId xmlns:a16="http://schemas.microsoft.com/office/drawing/2014/main" id="{D56F4802-BDC3-45B7-992F-42B5F673291A}"/>
              </a:ext>
            </a:extLst>
          </p:cNvPr>
          <p:cNvSpPr>
            <a:spLocks noGrp="1"/>
          </p:cNvSpPr>
          <p:nvPr>
            <p:ph type="sldNum" sz="quarter" idx="12"/>
          </p:nvPr>
        </p:nvSpPr>
        <p:spPr/>
        <p:txBody>
          <a:bodyPr/>
          <a:lstStyle/>
          <a:p>
            <a:fld id="{B17DEEE4-362D-404F-8D44-B73CEBC0D81E}" type="slidenum">
              <a:rPr lang="en-US" smtClean="0">
                <a:latin typeface="DengXian" panose="02010600030101010101" pitchFamily="2" charset="-122"/>
                <a:ea typeface="DengXian" panose="02010600030101010101" pitchFamily="2" charset="-122"/>
              </a:rPr>
              <a:t>75</a:t>
            </a:fld>
            <a:endParaRPr lang="en-US" dirty="0">
              <a:latin typeface="DengXian" panose="02010600030101010101" pitchFamily="2" charset="-122"/>
              <a:ea typeface="DengXian" panose="02010600030101010101" pitchFamily="2" charset="-122"/>
            </a:endParaRPr>
          </a:p>
        </p:txBody>
      </p:sp>
      <p:pic>
        <p:nvPicPr>
          <p:cNvPr id="6" name="Picture 5">
            <a:extLst>
              <a:ext uri="{FF2B5EF4-FFF2-40B4-BE49-F238E27FC236}">
                <a16:creationId xmlns:a16="http://schemas.microsoft.com/office/drawing/2014/main" id="{00C1A40A-45B8-475D-B0DC-6DFA99B76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3574" y="3878621"/>
            <a:ext cx="4404851" cy="2477729"/>
          </a:xfrm>
          <a:prstGeom prst="rect">
            <a:avLst/>
          </a:prstGeom>
        </p:spPr>
      </p:pic>
    </p:spTree>
    <p:extLst>
      <p:ext uri="{BB962C8B-B14F-4D97-AF65-F5344CB8AC3E}">
        <p14:creationId xmlns:p14="http://schemas.microsoft.com/office/powerpoint/2010/main" val="41518949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69150-248C-4605-AE14-8C982FA6DF42}"/>
              </a:ext>
            </a:extLst>
          </p:cNvPr>
          <p:cNvSpPr>
            <a:spLocks noGrp="1"/>
          </p:cNvSpPr>
          <p:nvPr>
            <p:ph type="title"/>
          </p:nvPr>
        </p:nvSpPr>
        <p:spPr/>
        <p:txBody>
          <a:bodyPr/>
          <a:lstStyle/>
          <a:p>
            <a:r>
              <a:rPr lang="en-US" dirty="0">
                <a:solidFill>
                  <a:schemeClr val="bg1">
                    <a:lumMod val="95000"/>
                  </a:schemeClr>
                </a:solidFill>
              </a:rPr>
              <a:t>Initial Coin Offerings: Part 1 – What is an ICO</a:t>
            </a:r>
          </a:p>
        </p:txBody>
      </p:sp>
      <p:sp>
        <p:nvSpPr>
          <p:cNvPr id="3" name="Content Placeholder 2">
            <a:extLst>
              <a:ext uri="{FF2B5EF4-FFF2-40B4-BE49-F238E27FC236}">
                <a16:creationId xmlns:a16="http://schemas.microsoft.com/office/drawing/2014/main" id="{B2D047A5-455A-4128-A11C-9E4809C28A95}"/>
              </a:ext>
            </a:extLst>
          </p:cNvPr>
          <p:cNvSpPr>
            <a:spLocks noGrp="1"/>
          </p:cNvSpPr>
          <p:nvPr>
            <p:ph idx="1"/>
          </p:nvPr>
        </p:nvSpPr>
        <p:spPr/>
        <p:txBody>
          <a:bodyPr/>
          <a:lstStyle/>
          <a:p>
            <a:r>
              <a:rPr lang="en-US" dirty="0">
                <a:solidFill>
                  <a:schemeClr val="bg1">
                    <a:lumMod val="95000"/>
                  </a:schemeClr>
                </a:solidFill>
              </a:rPr>
              <a:t>Initial Coin Offerings (ICOs) are fundraising vehicle for companies, projects, and individuals (“offerors”), where offerors offer cryptocurrency or tokens in exchange for funds from investors in either fiat currency or cryptocurrency to jumpstart their venture before the cryptocurrency or tokens are listed on an Exchange.</a:t>
            </a:r>
          </a:p>
        </p:txBody>
      </p:sp>
      <p:sp>
        <p:nvSpPr>
          <p:cNvPr id="4" name="Slide Number Placeholder 3">
            <a:extLst>
              <a:ext uri="{FF2B5EF4-FFF2-40B4-BE49-F238E27FC236}">
                <a16:creationId xmlns:a16="http://schemas.microsoft.com/office/drawing/2014/main" id="{DEDB96C3-F5F1-4A32-B0E4-241997B6AB2B}"/>
              </a:ext>
            </a:extLst>
          </p:cNvPr>
          <p:cNvSpPr>
            <a:spLocks noGrp="1"/>
          </p:cNvSpPr>
          <p:nvPr>
            <p:ph type="sldNum" sz="quarter" idx="12"/>
          </p:nvPr>
        </p:nvSpPr>
        <p:spPr/>
        <p:txBody>
          <a:bodyPr/>
          <a:lstStyle/>
          <a:p>
            <a:fld id="{B17DEEE4-362D-404F-8D44-B73CEBC0D81E}" type="slidenum">
              <a:rPr lang="en-US" smtClean="0"/>
              <a:t>76</a:t>
            </a:fld>
            <a:endParaRPr lang="en-US" dirty="0"/>
          </a:p>
        </p:txBody>
      </p:sp>
    </p:spTree>
    <p:extLst>
      <p:ext uri="{BB962C8B-B14F-4D97-AF65-F5344CB8AC3E}">
        <p14:creationId xmlns:p14="http://schemas.microsoft.com/office/powerpoint/2010/main" val="22415477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69150-248C-4605-AE14-8C982FA6DF42}"/>
              </a:ext>
            </a:extLst>
          </p:cNvPr>
          <p:cNvSpPr>
            <a:spLocks noGrp="1"/>
          </p:cNvSpPr>
          <p:nvPr>
            <p:ph type="title"/>
          </p:nvPr>
        </p:nvSpPr>
        <p:spPr/>
        <p:txBody>
          <a:bodyPr/>
          <a:lstStyle/>
          <a:p>
            <a:r>
              <a:rPr lang="en-US" dirty="0">
                <a:solidFill>
                  <a:schemeClr val="bg1">
                    <a:lumMod val="95000"/>
                  </a:schemeClr>
                </a:solidFill>
              </a:rPr>
              <a:t>Initial Coin Offerings: Part 2 – How to participate in an ICO</a:t>
            </a:r>
          </a:p>
        </p:txBody>
      </p:sp>
      <p:sp>
        <p:nvSpPr>
          <p:cNvPr id="3" name="Content Placeholder 2">
            <a:extLst>
              <a:ext uri="{FF2B5EF4-FFF2-40B4-BE49-F238E27FC236}">
                <a16:creationId xmlns:a16="http://schemas.microsoft.com/office/drawing/2014/main" id="{B2D047A5-455A-4128-A11C-9E4809C28A95}"/>
              </a:ext>
            </a:extLst>
          </p:cNvPr>
          <p:cNvSpPr>
            <a:spLocks noGrp="1"/>
          </p:cNvSpPr>
          <p:nvPr>
            <p:ph idx="1"/>
          </p:nvPr>
        </p:nvSpPr>
        <p:spPr/>
        <p:txBody>
          <a:bodyPr/>
          <a:lstStyle/>
          <a:p>
            <a:r>
              <a:rPr lang="en-US" dirty="0">
                <a:solidFill>
                  <a:schemeClr val="bg1">
                    <a:lumMod val="95000"/>
                  </a:schemeClr>
                </a:solidFill>
              </a:rPr>
              <a:t>First, you need to find an ICO that interests you</a:t>
            </a:r>
          </a:p>
          <a:p>
            <a:r>
              <a:rPr lang="en-US" dirty="0">
                <a:solidFill>
                  <a:schemeClr val="bg1">
                    <a:lumMod val="95000"/>
                  </a:schemeClr>
                </a:solidFill>
              </a:rPr>
              <a:t>Second, you need to find the ICO’s website </a:t>
            </a:r>
          </a:p>
          <a:p>
            <a:r>
              <a:rPr lang="en-US" dirty="0">
                <a:solidFill>
                  <a:schemeClr val="bg1">
                    <a:lumMod val="95000"/>
                  </a:schemeClr>
                </a:solidFill>
              </a:rPr>
              <a:t>Third, you need to follow their procedure for participating in their ICO.</a:t>
            </a:r>
          </a:p>
          <a:p>
            <a:r>
              <a:rPr lang="en-US" dirty="0">
                <a:solidFill>
                  <a:schemeClr val="bg1">
                    <a:lumMod val="95000"/>
                  </a:schemeClr>
                </a:solidFill>
              </a:rPr>
              <a:t>Fourth, if you have any questions about an ICO, refer to the ICO’s support staff or social media channels.</a:t>
            </a:r>
          </a:p>
        </p:txBody>
      </p:sp>
      <p:sp>
        <p:nvSpPr>
          <p:cNvPr id="4" name="Slide Number Placeholder 3">
            <a:extLst>
              <a:ext uri="{FF2B5EF4-FFF2-40B4-BE49-F238E27FC236}">
                <a16:creationId xmlns:a16="http://schemas.microsoft.com/office/drawing/2014/main" id="{99561D1C-90B8-418D-8301-1535BD5D8221}"/>
              </a:ext>
            </a:extLst>
          </p:cNvPr>
          <p:cNvSpPr>
            <a:spLocks noGrp="1"/>
          </p:cNvSpPr>
          <p:nvPr>
            <p:ph type="sldNum" sz="quarter" idx="12"/>
          </p:nvPr>
        </p:nvSpPr>
        <p:spPr/>
        <p:txBody>
          <a:bodyPr/>
          <a:lstStyle/>
          <a:p>
            <a:fld id="{B17DEEE4-362D-404F-8D44-B73CEBC0D81E}" type="slidenum">
              <a:rPr lang="en-US" smtClean="0"/>
              <a:t>77</a:t>
            </a:fld>
            <a:endParaRPr lang="en-US" dirty="0"/>
          </a:p>
        </p:txBody>
      </p:sp>
    </p:spTree>
    <p:extLst>
      <p:ext uri="{BB962C8B-B14F-4D97-AF65-F5344CB8AC3E}">
        <p14:creationId xmlns:p14="http://schemas.microsoft.com/office/powerpoint/2010/main" val="37033509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69150-248C-4605-AE14-8C982FA6DF42}"/>
              </a:ext>
            </a:extLst>
          </p:cNvPr>
          <p:cNvSpPr>
            <a:spLocks noGrp="1"/>
          </p:cNvSpPr>
          <p:nvPr>
            <p:ph type="title"/>
          </p:nvPr>
        </p:nvSpPr>
        <p:spPr/>
        <p:txBody>
          <a:bodyPr/>
          <a:lstStyle/>
          <a:p>
            <a:r>
              <a:rPr lang="en-US" dirty="0">
                <a:solidFill>
                  <a:schemeClr val="bg1">
                    <a:lumMod val="95000"/>
                  </a:schemeClr>
                </a:solidFill>
              </a:rPr>
              <a:t>Initial Coin Offerings: Part 3 – How to find information on ICOs</a:t>
            </a:r>
          </a:p>
        </p:txBody>
      </p:sp>
      <p:sp>
        <p:nvSpPr>
          <p:cNvPr id="3" name="Content Placeholder 2">
            <a:extLst>
              <a:ext uri="{FF2B5EF4-FFF2-40B4-BE49-F238E27FC236}">
                <a16:creationId xmlns:a16="http://schemas.microsoft.com/office/drawing/2014/main" id="{B2D047A5-455A-4128-A11C-9E4809C28A95}"/>
              </a:ext>
            </a:extLst>
          </p:cNvPr>
          <p:cNvSpPr>
            <a:spLocks noGrp="1"/>
          </p:cNvSpPr>
          <p:nvPr>
            <p:ph idx="1"/>
          </p:nvPr>
        </p:nvSpPr>
        <p:spPr/>
        <p:txBody>
          <a:bodyPr/>
          <a:lstStyle/>
          <a:p>
            <a:r>
              <a:rPr lang="en-US" dirty="0">
                <a:solidFill>
                  <a:schemeClr val="bg1">
                    <a:lumMod val="95000"/>
                  </a:schemeClr>
                </a:solidFill>
              </a:rPr>
              <a:t>You may use the following as references for ICOs:</a:t>
            </a:r>
          </a:p>
          <a:p>
            <a:pPr lvl="1"/>
            <a:r>
              <a:rPr lang="en-US" dirty="0">
                <a:solidFill>
                  <a:schemeClr val="bg1">
                    <a:lumMod val="95000"/>
                  </a:schemeClr>
                </a:solidFill>
                <a:hlinkClick r:id="rId2">
                  <a:extLst>
                    <a:ext uri="{A12FA001-AC4F-418D-AE19-62706E023703}">
                      <ahyp:hlinkClr xmlns:ahyp="http://schemas.microsoft.com/office/drawing/2018/hyperlinkcolor" val="tx"/>
                    </a:ext>
                  </a:extLst>
                </a:hlinkClick>
              </a:rPr>
              <a:t>ICObench</a:t>
            </a:r>
            <a:endParaRPr lang="en-US" dirty="0">
              <a:solidFill>
                <a:schemeClr val="bg1">
                  <a:lumMod val="95000"/>
                </a:schemeClr>
              </a:solidFill>
            </a:endParaRPr>
          </a:p>
          <a:p>
            <a:pPr lvl="1"/>
            <a:r>
              <a:rPr lang="en-US" dirty="0">
                <a:solidFill>
                  <a:schemeClr val="bg1">
                    <a:lumMod val="95000"/>
                  </a:schemeClr>
                </a:solidFill>
                <a:hlinkClick r:id="rId3">
                  <a:extLst>
                    <a:ext uri="{A12FA001-AC4F-418D-AE19-62706E023703}">
                      <ahyp:hlinkClr xmlns:ahyp="http://schemas.microsoft.com/office/drawing/2018/hyperlinkcolor" val="tx"/>
                    </a:ext>
                  </a:extLst>
                </a:hlinkClick>
              </a:rPr>
              <a:t>ICOmarks</a:t>
            </a:r>
            <a:endParaRPr lang="en-US" dirty="0">
              <a:solidFill>
                <a:schemeClr val="bg1">
                  <a:lumMod val="95000"/>
                </a:schemeClr>
              </a:solidFill>
            </a:endParaRPr>
          </a:p>
          <a:p>
            <a:pPr lvl="1"/>
            <a:r>
              <a:rPr lang="en-US" dirty="0">
                <a:solidFill>
                  <a:schemeClr val="bg1">
                    <a:lumMod val="95000"/>
                  </a:schemeClr>
                </a:solidFill>
                <a:hlinkClick r:id="rId4">
                  <a:extLst>
                    <a:ext uri="{A12FA001-AC4F-418D-AE19-62706E023703}">
                      <ahyp:hlinkClr xmlns:ahyp="http://schemas.microsoft.com/office/drawing/2018/hyperlinkcolor" val="tx"/>
                    </a:ext>
                  </a:extLst>
                </a:hlinkClick>
              </a:rPr>
              <a:t>TopICOList</a:t>
            </a:r>
            <a:endParaRPr lang="en-US" dirty="0">
              <a:solidFill>
                <a:schemeClr val="bg1">
                  <a:lumMod val="95000"/>
                </a:schemeClr>
              </a:solidFill>
            </a:endParaRPr>
          </a:p>
          <a:p>
            <a:pPr lvl="1"/>
            <a:r>
              <a:rPr lang="en-US" dirty="0">
                <a:solidFill>
                  <a:schemeClr val="bg1">
                    <a:lumMod val="95000"/>
                  </a:schemeClr>
                </a:solidFill>
                <a:hlinkClick r:id="rId5">
                  <a:extLst>
                    <a:ext uri="{A12FA001-AC4F-418D-AE19-62706E023703}">
                      <ahyp:hlinkClr xmlns:ahyp="http://schemas.microsoft.com/office/drawing/2018/hyperlinkcolor" val="tx"/>
                    </a:ext>
                  </a:extLst>
                </a:hlinkClick>
              </a:rPr>
              <a:t>TrackICO</a:t>
            </a:r>
            <a:endParaRPr lang="en-US" dirty="0">
              <a:solidFill>
                <a:schemeClr val="bg1">
                  <a:lumMod val="95000"/>
                </a:schemeClr>
              </a:solidFill>
            </a:endParaRPr>
          </a:p>
          <a:p>
            <a:pPr lvl="1"/>
            <a:r>
              <a:rPr lang="en-US" dirty="0">
                <a:solidFill>
                  <a:schemeClr val="bg1">
                    <a:lumMod val="95000"/>
                  </a:schemeClr>
                </a:solidFill>
                <a:hlinkClick r:id="rId6">
                  <a:extLst>
                    <a:ext uri="{A12FA001-AC4F-418D-AE19-62706E023703}">
                      <ahyp:hlinkClr xmlns:ahyp="http://schemas.microsoft.com/office/drawing/2018/hyperlinkcolor" val="tx"/>
                    </a:ext>
                  </a:extLst>
                </a:hlinkClick>
              </a:rPr>
              <a:t>ConcourseQ</a:t>
            </a:r>
            <a:endParaRPr lang="en-US" dirty="0">
              <a:solidFill>
                <a:schemeClr val="bg1">
                  <a:lumMod val="95000"/>
                </a:schemeClr>
              </a:solidFill>
            </a:endParaRPr>
          </a:p>
        </p:txBody>
      </p:sp>
      <p:sp>
        <p:nvSpPr>
          <p:cNvPr id="4" name="Slide Number Placeholder 3">
            <a:extLst>
              <a:ext uri="{FF2B5EF4-FFF2-40B4-BE49-F238E27FC236}">
                <a16:creationId xmlns:a16="http://schemas.microsoft.com/office/drawing/2014/main" id="{606B2492-E51A-4BC4-934C-06758EE00F72}"/>
              </a:ext>
            </a:extLst>
          </p:cNvPr>
          <p:cNvSpPr>
            <a:spLocks noGrp="1"/>
          </p:cNvSpPr>
          <p:nvPr>
            <p:ph type="sldNum" sz="quarter" idx="12"/>
          </p:nvPr>
        </p:nvSpPr>
        <p:spPr/>
        <p:txBody>
          <a:bodyPr/>
          <a:lstStyle/>
          <a:p>
            <a:fld id="{B17DEEE4-362D-404F-8D44-B73CEBC0D81E}" type="slidenum">
              <a:rPr lang="en-US" smtClean="0"/>
              <a:t>78</a:t>
            </a:fld>
            <a:endParaRPr lang="en-US" dirty="0"/>
          </a:p>
        </p:txBody>
      </p:sp>
    </p:spTree>
    <p:extLst>
      <p:ext uri="{BB962C8B-B14F-4D97-AF65-F5344CB8AC3E}">
        <p14:creationId xmlns:p14="http://schemas.microsoft.com/office/powerpoint/2010/main" val="7205068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EE07-6555-4A90-AC5C-D3889E3EA18B}"/>
              </a:ext>
            </a:extLst>
          </p:cNvPr>
          <p:cNvSpPr>
            <a:spLocks noGrp="1"/>
          </p:cNvSpPr>
          <p:nvPr>
            <p:ph type="title"/>
          </p:nvPr>
        </p:nvSpPr>
        <p:spPr/>
        <p:txBody>
          <a:bodyPr/>
          <a:lstStyle/>
          <a:p>
            <a:r>
              <a:rPr lang="en-US" dirty="0">
                <a:solidFill>
                  <a:schemeClr val="bg1">
                    <a:lumMod val="95000"/>
                  </a:schemeClr>
                </a:solidFill>
              </a:rPr>
              <a:t>Airdrops &amp; Bounties: Part 1 – Airdrops</a:t>
            </a:r>
          </a:p>
        </p:txBody>
      </p:sp>
      <p:sp>
        <p:nvSpPr>
          <p:cNvPr id="3" name="Content Placeholder 2">
            <a:extLst>
              <a:ext uri="{FF2B5EF4-FFF2-40B4-BE49-F238E27FC236}">
                <a16:creationId xmlns:a16="http://schemas.microsoft.com/office/drawing/2014/main" id="{211094BA-FF4E-40A7-A93F-6996B468E34F}"/>
              </a:ext>
            </a:extLst>
          </p:cNvPr>
          <p:cNvSpPr>
            <a:spLocks noGrp="1"/>
          </p:cNvSpPr>
          <p:nvPr>
            <p:ph idx="1"/>
          </p:nvPr>
        </p:nvSpPr>
        <p:spPr/>
        <p:txBody>
          <a:bodyPr/>
          <a:lstStyle/>
          <a:p>
            <a:r>
              <a:rPr lang="en-US" dirty="0">
                <a:solidFill>
                  <a:schemeClr val="bg1">
                    <a:lumMod val="95000"/>
                  </a:schemeClr>
                </a:solidFill>
              </a:rPr>
              <a:t>Airdrops Defined</a:t>
            </a:r>
          </a:p>
          <a:p>
            <a:pPr lvl="1"/>
            <a:r>
              <a:rPr lang="en-US" dirty="0">
                <a:solidFill>
                  <a:schemeClr val="bg1">
                    <a:lumMod val="95000"/>
                  </a:schemeClr>
                </a:solidFill>
              </a:rPr>
              <a:t>Airdrops are when a project distributes cryptocurrency or tokens to community members without any monetary consideration provided to the project beforehand which may or may not require recipients to fulfill certain conditions before receiving cryptocurrency or tokens.</a:t>
            </a:r>
          </a:p>
        </p:txBody>
      </p:sp>
      <p:sp>
        <p:nvSpPr>
          <p:cNvPr id="4" name="Slide Number Placeholder 3">
            <a:extLst>
              <a:ext uri="{FF2B5EF4-FFF2-40B4-BE49-F238E27FC236}">
                <a16:creationId xmlns:a16="http://schemas.microsoft.com/office/drawing/2014/main" id="{B1FA147A-F0E7-4FEF-A85D-6695321D57DD}"/>
              </a:ext>
            </a:extLst>
          </p:cNvPr>
          <p:cNvSpPr>
            <a:spLocks noGrp="1"/>
          </p:cNvSpPr>
          <p:nvPr>
            <p:ph type="sldNum" sz="quarter" idx="12"/>
          </p:nvPr>
        </p:nvSpPr>
        <p:spPr/>
        <p:txBody>
          <a:bodyPr/>
          <a:lstStyle/>
          <a:p>
            <a:fld id="{B17DEEE4-362D-404F-8D44-B73CEBC0D81E}" type="slidenum">
              <a:rPr lang="en-US" smtClean="0"/>
              <a:t>79</a:t>
            </a:fld>
            <a:endParaRPr lang="en-US" dirty="0"/>
          </a:p>
        </p:txBody>
      </p:sp>
    </p:spTree>
    <p:extLst>
      <p:ext uri="{BB962C8B-B14F-4D97-AF65-F5344CB8AC3E}">
        <p14:creationId xmlns:p14="http://schemas.microsoft.com/office/powerpoint/2010/main" val="2912382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DC776-209A-4BDE-86BC-8B4E79F73B82}"/>
              </a:ext>
            </a:extLst>
          </p:cNvPr>
          <p:cNvSpPr>
            <a:spLocks noGrp="1"/>
          </p:cNvSpPr>
          <p:nvPr>
            <p:ph type="title"/>
          </p:nvPr>
        </p:nvSpPr>
        <p:spPr/>
        <p:txBody>
          <a:bodyPr/>
          <a:lstStyle/>
          <a:p>
            <a:r>
              <a:rPr lang="en-US" dirty="0">
                <a:solidFill>
                  <a:schemeClr val="bg1">
                    <a:lumMod val="95000"/>
                  </a:schemeClr>
                </a:solidFill>
                <a:latin typeface="DengXian" panose="02010600030101010101" pitchFamily="2" charset="-122"/>
                <a:ea typeface="DengXian" panose="02010600030101010101" pitchFamily="2" charset="-122"/>
              </a:rPr>
              <a:t>History: Part 0 – Why you should know</a:t>
            </a:r>
          </a:p>
        </p:txBody>
      </p:sp>
      <p:sp>
        <p:nvSpPr>
          <p:cNvPr id="3" name="Content Placeholder 2">
            <a:extLst>
              <a:ext uri="{FF2B5EF4-FFF2-40B4-BE49-F238E27FC236}">
                <a16:creationId xmlns:a16="http://schemas.microsoft.com/office/drawing/2014/main" id="{E745A8C9-83E6-4DCF-B080-631EE5C957EC}"/>
              </a:ext>
            </a:extLst>
          </p:cNvPr>
          <p:cNvSpPr>
            <a:spLocks noGrp="1"/>
          </p:cNvSpPr>
          <p:nvPr>
            <p:ph idx="1"/>
          </p:nvPr>
        </p:nvSpPr>
        <p:spPr/>
        <p:txBody>
          <a:bodyPr>
            <a:normAutofit/>
          </a:bodyPr>
          <a:lstStyle/>
          <a:p>
            <a:r>
              <a:rPr lang="en-US" dirty="0">
                <a:solidFill>
                  <a:schemeClr val="bg1">
                    <a:lumMod val="95000"/>
                  </a:schemeClr>
                </a:solidFill>
                <a:latin typeface="DengXian" panose="02010600030101010101" pitchFamily="2" charset="-122"/>
                <a:ea typeface="DengXian" panose="02010600030101010101" pitchFamily="2" charset="-122"/>
              </a:rPr>
              <a:t>The Blockchain and Cryptocurrency field is no different than any other field, history is bound to repeat itself if we do not learn from it.</a:t>
            </a:r>
          </a:p>
          <a:p>
            <a:r>
              <a:rPr lang="en-US" dirty="0">
                <a:solidFill>
                  <a:schemeClr val="bg1">
                    <a:lumMod val="95000"/>
                  </a:schemeClr>
                </a:solidFill>
                <a:latin typeface="DengXian" panose="02010600030101010101" pitchFamily="2" charset="-122"/>
                <a:ea typeface="DengXian" panose="02010600030101010101" pitchFamily="2" charset="-122"/>
              </a:rPr>
              <a:t>That is why we start off with the history (a sample of the major events in the space) so that you will: </a:t>
            </a:r>
          </a:p>
          <a:p>
            <a:pPr lvl="1"/>
            <a:r>
              <a:rPr lang="en-US" dirty="0">
                <a:solidFill>
                  <a:schemeClr val="bg1">
                    <a:lumMod val="95000"/>
                  </a:schemeClr>
                </a:solidFill>
                <a:latin typeface="DengXian" panose="02010600030101010101" pitchFamily="2" charset="-122"/>
                <a:ea typeface="DengXian" panose="02010600030101010101" pitchFamily="2" charset="-122"/>
              </a:rPr>
              <a:t>1) you will have some basic knowledge to help you as you integrate into distributed ledger communities and groups, and </a:t>
            </a:r>
          </a:p>
          <a:p>
            <a:pPr lvl="1"/>
            <a:r>
              <a:rPr lang="en-US" dirty="0">
                <a:solidFill>
                  <a:schemeClr val="bg1">
                    <a:lumMod val="95000"/>
                  </a:schemeClr>
                </a:solidFill>
                <a:latin typeface="DengXian" panose="02010600030101010101" pitchFamily="2" charset="-122"/>
                <a:ea typeface="DengXian" panose="02010600030101010101" pitchFamily="2" charset="-122"/>
              </a:rPr>
              <a:t>2) hopefully, not suffer the same consequences as those before you. </a:t>
            </a:r>
          </a:p>
          <a:p>
            <a:r>
              <a:rPr lang="en-US" dirty="0">
                <a:solidFill>
                  <a:schemeClr val="bg1">
                    <a:lumMod val="95000"/>
                  </a:schemeClr>
                </a:solidFill>
                <a:latin typeface="DengXian" panose="02010600030101010101" pitchFamily="2" charset="-122"/>
                <a:ea typeface="DengXian" panose="02010600030101010101" pitchFamily="2" charset="-122"/>
              </a:rPr>
              <a:t>This guide will tie in historical anecdotes to pertinent parts to help you understand the gravity of properly securing yourself.</a:t>
            </a:r>
          </a:p>
        </p:txBody>
      </p:sp>
      <p:sp>
        <p:nvSpPr>
          <p:cNvPr id="4" name="Slide Number Placeholder 3">
            <a:extLst>
              <a:ext uri="{FF2B5EF4-FFF2-40B4-BE49-F238E27FC236}">
                <a16:creationId xmlns:a16="http://schemas.microsoft.com/office/drawing/2014/main" id="{C0FE8D73-7209-45E3-9678-03C49AED0BA4}"/>
              </a:ext>
            </a:extLst>
          </p:cNvPr>
          <p:cNvSpPr>
            <a:spLocks noGrp="1"/>
          </p:cNvSpPr>
          <p:nvPr>
            <p:ph type="sldNum" sz="quarter" idx="12"/>
          </p:nvPr>
        </p:nvSpPr>
        <p:spPr/>
        <p:txBody>
          <a:bodyPr/>
          <a:lstStyle/>
          <a:p>
            <a:fld id="{B17DEEE4-362D-404F-8D44-B73CEBC0D81E}" type="slidenum">
              <a:rPr lang="en-US" smtClean="0"/>
              <a:t>8</a:t>
            </a:fld>
            <a:endParaRPr lang="en-US" dirty="0"/>
          </a:p>
        </p:txBody>
      </p:sp>
    </p:spTree>
    <p:extLst>
      <p:ext uri="{BB962C8B-B14F-4D97-AF65-F5344CB8AC3E}">
        <p14:creationId xmlns:p14="http://schemas.microsoft.com/office/powerpoint/2010/main" val="27435659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EE07-6555-4A90-AC5C-D3889E3EA18B}"/>
              </a:ext>
            </a:extLst>
          </p:cNvPr>
          <p:cNvSpPr>
            <a:spLocks noGrp="1"/>
          </p:cNvSpPr>
          <p:nvPr>
            <p:ph type="title"/>
          </p:nvPr>
        </p:nvSpPr>
        <p:spPr/>
        <p:txBody>
          <a:bodyPr/>
          <a:lstStyle/>
          <a:p>
            <a:r>
              <a:rPr lang="en-US" dirty="0">
                <a:solidFill>
                  <a:schemeClr val="bg1">
                    <a:lumMod val="95000"/>
                  </a:schemeClr>
                </a:solidFill>
              </a:rPr>
              <a:t>Airdrops &amp; Bounties: Part 2 – Bounties</a:t>
            </a:r>
          </a:p>
        </p:txBody>
      </p:sp>
      <p:sp>
        <p:nvSpPr>
          <p:cNvPr id="3" name="Content Placeholder 2">
            <a:extLst>
              <a:ext uri="{FF2B5EF4-FFF2-40B4-BE49-F238E27FC236}">
                <a16:creationId xmlns:a16="http://schemas.microsoft.com/office/drawing/2014/main" id="{211094BA-FF4E-40A7-A93F-6996B468E34F}"/>
              </a:ext>
            </a:extLst>
          </p:cNvPr>
          <p:cNvSpPr>
            <a:spLocks noGrp="1"/>
          </p:cNvSpPr>
          <p:nvPr>
            <p:ph idx="1"/>
          </p:nvPr>
        </p:nvSpPr>
        <p:spPr/>
        <p:txBody>
          <a:bodyPr/>
          <a:lstStyle/>
          <a:p>
            <a:r>
              <a:rPr lang="en-US" dirty="0">
                <a:solidFill>
                  <a:schemeClr val="bg1">
                    <a:lumMod val="95000"/>
                  </a:schemeClr>
                </a:solidFill>
              </a:rPr>
              <a:t>Bounties Defined</a:t>
            </a:r>
          </a:p>
          <a:p>
            <a:pPr lvl="1"/>
            <a:r>
              <a:rPr lang="en-US" dirty="0">
                <a:solidFill>
                  <a:schemeClr val="bg1">
                    <a:lumMod val="95000"/>
                  </a:schemeClr>
                </a:solidFill>
              </a:rPr>
              <a:t>Bounties are when a project distributes cryptocurrency or tokens to recipients for completing social media or other promotional tasks instead of requiring recipients to provide any monetary consideration before receiving cryptocurrency or tokens.</a:t>
            </a:r>
          </a:p>
          <a:p>
            <a:r>
              <a:rPr lang="en-US" dirty="0">
                <a:solidFill>
                  <a:schemeClr val="bg1">
                    <a:lumMod val="95000"/>
                  </a:schemeClr>
                </a:solidFill>
              </a:rPr>
              <a:t>Bounties are often conducted by projects to raise awareness of their ICOs</a:t>
            </a:r>
          </a:p>
        </p:txBody>
      </p:sp>
      <p:sp>
        <p:nvSpPr>
          <p:cNvPr id="4" name="Slide Number Placeholder 3">
            <a:extLst>
              <a:ext uri="{FF2B5EF4-FFF2-40B4-BE49-F238E27FC236}">
                <a16:creationId xmlns:a16="http://schemas.microsoft.com/office/drawing/2014/main" id="{5E8F7005-7452-4168-AD77-A080BD203513}"/>
              </a:ext>
            </a:extLst>
          </p:cNvPr>
          <p:cNvSpPr>
            <a:spLocks noGrp="1"/>
          </p:cNvSpPr>
          <p:nvPr>
            <p:ph type="sldNum" sz="quarter" idx="12"/>
          </p:nvPr>
        </p:nvSpPr>
        <p:spPr/>
        <p:txBody>
          <a:bodyPr/>
          <a:lstStyle/>
          <a:p>
            <a:fld id="{B17DEEE4-362D-404F-8D44-B73CEBC0D81E}" type="slidenum">
              <a:rPr lang="en-US" smtClean="0"/>
              <a:t>80</a:t>
            </a:fld>
            <a:endParaRPr lang="en-US" dirty="0"/>
          </a:p>
        </p:txBody>
      </p:sp>
    </p:spTree>
    <p:extLst>
      <p:ext uri="{BB962C8B-B14F-4D97-AF65-F5344CB8AC3E}">
        <p14:creationId xmlns:p14="http://schemas.microsoft.com/office/powerpoint/2010/main" val="39989407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F4FA8-2986-4A44-A539-97E34B67B18A}"/>
              </a:ext>
            </a:extLst>
          </p:cNvPr>
          <p:cNvSpPr>
            <a:spLocks noGrp="1"/>
          </p:cNvSpPr>
          <p:nvPr>
            <p:ph type="title"/>
          </p:nvPr>
        </p:nvSpPr>
        <p:spPr/>
        <p:txBody>
          <a:bodyPr/>
          <a:lstStyle/>
          <a:p>
            <a:r>
              <a:rPr lang="en-US" dirty="0">
                <a:solidFill>
                  <a:schemeClr val="bg1">
                    <a:lumMod val="95000"/>
                  </a:schemeClr>
                </a:solidFill>
              </a:rPr>
              <a:t>Airdrops &amp; Bounties: Part 3 – Information</a:t>
            </a:r>
          </a:p>
        </p:txBody>
      </p:sp>
      <p:sp>
        <p:nvSpPr>
          <p:cNvPr id="3" name="Content Placeholder 2">
            <a:extLst>
              <a:ext uri="{FF2B5EF4-FFF2-40B4-BE49-F238E27FC236}">
                <a16:creationId xmlns:a16="http://schemas.microsoft.com/office/drawing/2014/main" id="{11C7AB50-9D61-479F-A645-72FA2D094CA0}"/>
              </a:ext>
            </a:extLst>
          </p:cNvPr>
          <p:cNvSpPr>
            <a:spLocks noGrp="1"/>
          </p:cNvSpPr>
          <p:nvPr>
            <p:ph idx="1"/>
          </p:nvPr>
        </p:nvSpPr>
        <p:spPr/>
        <p:txBody>
          <a:bodyPr/>
          <a:lstStyle/>
          <a:p>
            <a:r>
              <a:rPr lang="en-US" dirty="0">
                <a:solidFill>
                  <a:schemeClr val="bg1">
                    <a:lumMod val="95000"/>
                  </a:schemeClr>
                </a:solidFill>
              </a:rPr>
              <a:t>You can find information concerning Airdrops and Bounties at the following Airdrop aggregators:</a:t>
            </a:r>
          </a:p>
          <a:p>
            <a:pPr lvl="1"/>
            <a:r>
              <a:rPr lang="en-US" dirty="0">
                <a:solidFill>
                  <a:schemeClr val="bg1">
                    <a:lumMod val="95000"/>
                  </a:schemeClr>
                </a:solidFill>
                <a:hlinkClick r:id="rId2">
                  <a:extLst>
                    <a:ext uri="{A12FA001-AC4F-418D-AE19-62706E023703}">
                      <ahyp:hlinkClr xmlns:ahyp="http://schemas.microsoft.com/office/drawing/2018/hyperlinkcolor" val="tx"/>
                    </a:ext>
                  </a:extLst>
                </a:hlinkClick>
              </a:rPr>
              <a:t>Airdrops</a:t>
            </a:r>
            <a:endParaRPr lang="en-US" dirty="0">
              <a:solidFill>
                <a:schemeClr val="bg1">
                  <a:lumMod val="95000"/>
                </a:schemeClr>
              </a:solidFill>
            </a:endParaRPr>
          </a:p>
          <a:p>
            <a:pPr lvl="1"/>
            <a:r>
              <a:rPr lang="en-US" dirty="0">
                <a:solidFill>
                  <a:schemeClr val="bg1">
                    <a:lumMod val="95000"/>
                  </a:schemeClr>
                </a:solidFill>
                <a:hlinkClick r:id="rId3">
                  <a:extLst>
                    <a:ext uri="{A12FA001-AC4F-418D-AE19-62706E023703}">
                      <ahyp:hlinkClr xmlns:ahyp="http://schemas.microsoft.com/office/drawing/2018/hyperlinkcolor" val="tx"/>
                    </a:ext>
                  </a:extLst>
                </a:hlinkClick>
              </a:rPr>
              <a:t>Airdropalert</a:t>
            </a:r>
            <a:endParaRPr lang="en-US" dirty="0">
              <a:solidFill>
                <a:schemeClr val="bg1">
                  <a:lumMod val="95000"/>
                </a:schemeClr>
              </a:solidFill>
            </a:endParaRPr>
          </a:p>
          <a:p>
            <a:pPr lvl="1"/>
            <a:endParaRPr lang="en-US" dirty="0">
              <a:solidFill>
                <a:schemeClr val="bg1">
                  <a:lumMod val="95000"/>
                </a:schemeClr>
              </a:solidFill>
            </a:endParaRPr>
          </a:p>
        </p:txBody>
      </p:sp>
      <p:sp>
        <p:nvSpPr>
          <p:cNvPr id="4" name="Slide Number Placeholder 3">
            <a:extLst>
              <a:ext uri="{FF2B5EF4-FFF2-40B4-BE49-F238E27FC236}">
                <a16:creationId xmlns:a16="http://schemas.microsoft.com/office/drawing/2014/main" id="{E7865668-2F53-45B2-9B26-BF629D861073}"/>
              </a:ext>
            </a:extLst>
          </p:cNvPr>
          <p:cNvSpPr>
            <a:spLocks noGrp="1"/>
          </p:cNvSpPr>
          <p:nvPr>
            <p:ph type="sldNum" sz="quarter" idx="12"/>
          </p:nvPr>
        </p:nvSpPr>
        <p:spPr/>
        <p:txBody>
          <a:bodyPr/>
          <a:lstStyle/>
          <a:p>
            <a:fld id="{B17DEEE4-362D-404F-8D44-B73CEBC0D81E}" type="slidenum">
              <a:rPr lang="en-US" smtClean="0"/>
              <a:t>81</a:t>
            </a:fld>
            <a:endParaRPr lang="en-US" dirty="0"/>
          </a:p>
        </p:txBody>
      </p:sp>
    </p:spTree>
    <p:extLst>
      <p:ext uri="{BB962C8B-B14F-4D97-AF65-F5344CB8AC3E}">
        <p14:creationId xmlns:p14="http://schemas.microsoft.com/office/powerpoint/2010/main" val="16838761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45F16-A24E-4323-9AB4-BBCC2F1B0DE0}"/>
              </a:ext>
            </a:extLst>
          </p:cNvPr>
          <p:cNvSpPr>
            <a:spLocks noGrp="1"/>
          </p:cNvSpPr>
          <p:nvPr>
            <p:ph type="title"/>
          </p:nvPr>
        </p:nvSpPr>
        <p:spPr/>
        <p:txBody>
          <a:bodyPr/>
          <a:lstStyle/>
          <a:p>
            <a:r>
              <a:rPr lang="en-US" dirty="0">
                <a:solidFill>
                  <a:schemeClr val="bg1">
                    <a:lumMod val="95000"/>
                  </a:schemeClr>
                </a:solidFill>
              </a:rPr>
              <a:t>Masternodes</a:t>
            </a:r>
          </a:p>
        </p:txBody>
      </p:sp>
      <p:sp>
        <p:nvSpPr>
          <p:cNvPr id="3" name="Content Placeholder 2">
            <a:extLst>
              <a:ext uri="{FF2B5EF4-FFF2-40B4-BE49-F238E27FC236}">
                <a16:creationId xmlns:a16="http://schemas.microsoft.com/office/drawing/2014/main" id="{46382CA3-9B3E-4C9D-A280-9CBCA222C050}"/>
              </a:ext>
            </a:extLst>
          </p:cNvPr>
          <p:cNvSpPr>
            <a:spLocks noGrp="1"/>
          </p:cNvSpPr>
          <p:nvPr>
            <p:ph idx="1"/>
          </p:nvPr>
        </p:nvSpPr>
        <p:spPr/>
        <p:txBody>
          <a:bodyPr/>
          <a:lstStyle/>
          <a:p>
            <a:r>
              <a:rPr lang="en-US" dirty="0">
                <a:solidFill>
                  <a:schemeClr val="bg1">
                    <a:lumMod val="95000"/>
                  </a:schemeClr>
                </a:solidFill>
              </a:rPr>
              <a:t>Masternodes are nodes that are required to hold certain amount (generally large) of a specific cryptocurrency before they are delegated with completing certain tasks for the network such as:</a:t>
            </a:r>
          </a:p>
          <a:p>
            <a:pPr lvl="1"/>
            <a:r>
              <a:rPr lang="en-US" dirty="0">
                <a:solidFill>
                  <a:schemeClr val="bg1">
                    <a:lumMod val="95000"/>
                  </a:schemeClr>
                </a:solidFill>
              </a:rPr>
              <a:t>Transaction Verification</a:t>
            </a:r>
          </a:p>
          <a:p>
            <a:pPr lvl="1"/>
            <a:r>
              <a:rPr lang="en-US" dirty="0">
                <a:solidFill>
                  <a:schemeClr val="bg1">
                    <a:lumMod val="95000"/>
                  </a:schemeClr>
                </a:solidFill>
              </a:rPr>
              <a:t>Network Propagation</a:t>
            </a:r>
          </a:p>
          <a:p>
            <a:r>
              <a:rPr lang="en-US" dirty="0">
                <a:solidFill>
                  <a:schemeClr val="bg1">
                    <a:lumMod val="95000"/>
                  </a:schemeClr>
                </a:solidFill>
              </a:rPr>
              <a:t>Once a node is considered a Masternode, in exchange for completing network tasks, the Masternode will be compensated with cryptocurrency. </a:t>
            </a:r>
          </a:p>
          <a:p>
            <a:r>
              <a:rPr lang="en-US" dirty="0">
                <a:solidFill>
                  <a:schemeClr val="bg1">
                    <a:lumMod val="95000"/>
                  </a:schemeClr>
                </a:solidFill>
              </a:rPr>
              <a:t>For Masternode information, refer to:</a:t>
            </a:r>
          </a:p>
          <a:p>
            <a:pPr lvl="1"/>
            <a:r>
              <a:rPr lang="en-US" dirty="0">
                <a:solidFill>
                  <a:schemeClr val="bg1">
                    <a:lumMod val="95000"/>
                  </a:schemeClr>
                </a:solidFill>
                <a:hlinkClick r:id="rId2">
                  <a:extLst>
                    <a:ext uri="{A12FA001-AC4F-418D-AE19-62706E023703}">
                      <ahyp:hlinkClr xmlns:ahyp="http://schemas.microsoft.com/office/drawing/2018/hyperlinkcolor" val="tx"/>
                    </a:ext>
                  </a:extLst>
                </a:hlinkClick>
              </a:rPr>
              <a:t>2MasterNodes</a:t>
            </a:r>
            <a:endParaRPr lang="en-US" dirty="0">
              <a:solidFill>
                <a:schemeClr val="bg1">
                  <a:lumMod val="95000"/>
                </a:schemeClr>
              </a:solidFill>
            </a:endParaRPr>
          </a:p>
        </p:txBody>
      </p:sp>
      <p:sp>
        <p:nvSpPr>
          <p:cNvPr id="4" name="Slide Number Placeholder 3">
            <a:extLst>
              <a:ext uri="{FF2B5EF4-FFF2-40B4-BE49-F238E27FC236}">
                <a16:creationId xmlns:a16="http://schemas.microsoft.com/office/drawing/2014/main" id="{C4950760-E425-4549-921A-9AC198671D5E}"/>
              </a:ext>
            </a:extLst>
          </p:cNvPr>
          <p:cNvSpPr>
            <a:spLocks noGrp="1"/>
          </p:cNvSpPr>
          <p:nvPr>
            <p:ph type="sldNum" sz="quarter" idx="12"/>
          </p:nvPr>
        </p:nvSpPr>
        <p:spPr/>
        <p:txBody>
          <a:bodyPr/>
          <a:lstStyle/>
          <a:p>
            <a:fld id="{B17DEEE4-362D-404F-8D44-B73CEBC0D81E}" type="slidenum">
              <a:rPr lang="en-US" smtClean="0"/>
              <a:t>82</a:t>
            </a:fld>
            <a:endParaRPr lang="en-US" dirty="0"/>
          </a:p>
        </p:txBody>
      </p:sp>
    </p:spTree>
    <p:extLst>
      <p:ext uri="{BB962C8B-B14F-4D97-AF65-F5344CB8AC3E}">
        <p14:creationId xmlns:p14="http://schemas.microsoft.com/office/powerpoint/2010/main" val="4761246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57CDE-644D-4E4C-9085-1AB0FB32425A}"/>
              </a:ext>
            </a:extLst>
          </p:cNvPr>
          <p:cNvSpPr>
            <a:spLocks noGrp="1"/>
          </p:cNvSpPr>
          <p:nvPr>
            <p:ph type="title"/>
          </p:nvPr>
        </p:nvSpPr>
        <p:spPr/>
        <p:txBody>
          <a:bodyPr/>
          <a:lstStyle/>
          <a:p>
            <a:r>
              <a:rPr lang="en-US" dirty="0">
                <a:solidFill>
                  <a:schemeClr val="bg1">
                    <a:lumMod val="95000"/>
                  </a:schemeClr>
                </a:solidFill>
              </a:rPr>
              <a:t>Mining</a:t>
            </a:r>
          </a:p>
        </p:txBody>
      </p:sp>
      <p:sp>
        <p:nvSpPr>
          <p:cNvPr id="3" name="Content Placeholder 2">
            <a:extLst>
              <a:ext uri="{FF2B5EF4-FFF2-40B4-BE49-F238E27FC236}">
                <a16:creationId xmlns:a16="http://schemas.microsoft.com/office/drawing/2014/main" id="{3B542214-1798-4AC7-B116-C49D614D7595}"/>
              </a:ext>
            </a:extLst>
          </p:cNvPr>
          <p:cNvSpPr>
            <a:spLocks noGrp="1"/>
          </p:cNvSpPr>
          <p:nvPr>
            <p:ph idx="1"/>
          </p:nvPr>
        </p:nvSpPr>
        <p:spPr/>
        <p:txBody>
          <a:bodyPr/>
          <a:lstStyle/>
          <a:p>
            <a:r>
              <a:rPr lang="en-US" dirty="0">
                <a:solidFill>
                  <a:schemeClr val="bg1">
                    <a:lumMod val="95000"/>
                  </a:schemeClr>
                </a:solidFill>
              </a:rPr>
              <a:t>Mining, as discussed earlier, is the process of adding a new block to the blockchain through verification of transactions and determining consensus on the one, true chain. </a:t>
            </a:r>
          </a:p>
          <a:p>
            <a:r>
              <a:rPr lang="en-US" dirty="0">
                <a:solidFill>
                  <a:schemeClr val="bg1">
                    <a:lumMod val="95000"/>
                  </a:schemeClr>
                </a:solidFill>
              </a:rPr>
              <a:t>Here are some mining resources to help you if you want to become a miner:</a:t>
            </a:r>
          </a:p>
          <a:p>
            <a:pPr lvl="1"/>
            <a:r>
              <a:rPr lang="en-US" dirty="0">
                <a:solidFill>
                  <a:schemeClr val="bg1">
                    <a:lumMod val="95000"/>
                  </a:schemeClr>
                </a:solidFill>
                <a:hlinkClick r:id="rId2">
                  <a:extLst>
                    <a:ext uri="{A12FA001-AC4F-418D-AE19-62706E023703}">
                      <ahyp:hlinkClr xmlns:ahyp="http://schemas.microsoft.com/office/drawing/2018/hyperlinkcolor" val="tx"/>
                    </a:ext>
                  </a:extLst>
                </a:hlinkClick>
              </a:rPr>
              <a:t>https://whattomine.com/coins</a:t>
            </a:r>
            <a:r>
              <a:rPr lang="en-US" dirty="0">
                <a:solidFill>
                  <a:schemeClr val="bg1">
                    <a:lumMod val="95000"/>
                  </a:schemeClr>
                </a:solidFill>
              </a:rPr>
              <a:t> </a:t>
            </a:r>
          </a:p>
          <a:p>
            <a:pPr lvl="1"/>
            <a:r>
              <a:rPr lang="en-US" dirty="0">
                <a:solidFill>
                  <a:schemeClr val="bg1">
                    <a:lumMod val="95000"/>
                  </a:schemeClr>
                </a:solidFill>
                <a:hlinkClick r:id="rId3">
                  <a:extLst>
                    <a:ext uri="{A12FA001-AC4F-418D-AE19-62706E023703}">
                      <ahyp:hlinkClr xmlns:ahyp="http://schemas.microsoft.com/office/drawing/2018/hyperlinkcolor" val="tx"/>
                    </a:ext>
                  </a:extLst>
                </a:hlinkClick>
              </a:rPr>
              <a:t>https://motherboard.vice.com/en_us/article/59zdjq/an-idiots-guide-to-building-an-ethereum-mining-rig</a:t>
            </a:r>
            <a:r>
              <a:rPr lang="en-US" dirty="0">
                <a:solidFill>
                  <a:schemeClr val="bg1">
                    <a:lumMod val="95000"/>
                  </a:schemeClr>
                </a:solidFill>
              </a:rPr>
              <a:t> </a:t>
            </a:r>
          </a:p>
          <a:p>
            <a:pPr lvl="1"/>
            <a:r>
              <a:rPr lang="en-US" dirty="0">
                <a:solidFill>
                  <a:schemeClr val="bg1">
                    <a:lumMod val="95000"/>
                  </a:schemeClr>
                </a:solidFill>
                <a:hlinkClick r:id="rId4">
                  <a:extLst>
                    <a:ext uri="{A12FA001-AC4F-418D-AE19-62706E023703}">
                      <ahyp:hlinkClr xmlns:ahyp="http://schemas.microsoft.com/office/drawing/2018/hyperlinkcolor" val="tx"/>
                    </a:ext>
                  </a:extLst>
                </a:hlinkClick>
              </a:rPr>
              <a:t>https://www.bitcoinmarketjournal.com/bitcoin-mining-rig/</a:t>
            </a:r>
            <a:r>
              <a:rPr lang="en-US" dirty="0">
                <a:solidFill>
                  <a:schemeClr val="bg1">
                    <a:lumMod val="95000"/>
                  </a:schemeClr>
                </a:solidFill>
              </a:rPr>
              <a:t> </a:t>
            </a:r>
          </a:p>
          <a:p>
            <a:pPr lvl="1"/>
            <a:r>
              <a:rPr lang="en-US" dirty="0">
                <a:solidFill>
                  <a:schemeClr val="bg1">
                    <a:lumMod val="95000"/>
                  </a:schemeClr>
                </a:solidFill>
                <a:hlinkClick r:id="rId5">
                  <a:extLst>
                    <a:ext uri="{A12FA001-AC4F-418D-AE19-62706E023703}">
                      <ahyp:hlinkClr xmlns:ahyp="http://schemas.microsoft.com/office/drawing/2018/hyperlinkcolor" val="tx"/>
                    </a:ext>
                  </a:extLst>
                </a:hlinkClick>
              </a:rPr>
              <a:t>https://cryptosrus.com/ethereum-mining-rig/</a:t>
            </a:r>
            <a:r>
              <a:rPr lang="en-US" dirty="0">
                <a:solidFill>
                  <a:schemeClr val="bg1">
                    <a:lumMod val="95000"/>
                  </a:schemeClr>
                </a:solidFill>
              </a:rPr>
              <a:t> </a:t>
            </a:r>
          </a:p>
        </p:txBody>
      </p:sp>
      <p:sp>
        <p:nvSpPr>
          <p:cNvPr id="4" name="Slide Number Placeholder 3">
            <a:extLst>
              <a:ext uri="{FF2B5EF4-FFF2-40B4-BE49-F238E27FC236}">
                <a16:creationId xmlns:a16="http://schemas.microsoft.com/office/drawing/2014/main" id="{452791C8-C451-4608-85BA-A0D076BCDFBD}"/>
              </a:ext>
            </a:extLst>
          </p:cNvPr>
          <p:cNvSpPr>
            <a:spLocks noGrp="1"/>
          </p:cNvSpPr>
          <p:nvPr>
            <p:ph type="sldNum" sz="quarter" idx="12"/>
          </p:nvPr>
        </p:nvSpPr>
        <p:spPr/>
        <p:txBody>
          <a:bodyPr/>
          <a:lstStyle/>
          <a:p>
            <a:fld id="{B17DEEE4-362D-404F-8D44-B73CEBC0D81E}" type="slidenum">
              <a:rPr lang="en-US" smtClean="0"/>
              <a:t>83</a:t>
            </a:fld>
            <a:endParaRPr lang="en-US" dirty="0"/>
          </a:p>
        </p:txBody>
      </p:sp>
    </p:spTree>
    <p:extLst>
      <p:ext uri="{BB962C8B-B14F-4D97-AF65-F5344CB8AC3E}">
        <p14:creationId xmlns:p14="http://schemas.microsoft.com/office/powerpoint/2010/main" val="167866256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57CDE-644D-4E4C-9085-1AB0FB32425A}"/>
              </a:ext>
            </a:extLst>
          </p:cNvPr>
          <p:cNvSpPr>
            <a:spLocks noGrp="1"/>
          </p:cNvSpPr>
          <p:nvPr>
            <p:ph type="title"/>
          </p:nvPr>
        </p:nvSpPr>
        <p:spPr/>
        <p:txBody>
          <a:bodyPr/>
          <a:lstStyle/>
          <a:p>
            <a:r>
              <a:rPr lang="en-US" dirty="0">
                <a:solidFill>
                  <a:schemeClr val="bg1">
                    <a:lumMod val="95000"/>
                  </a:schemeClr>
                </a:solidFill>
              </a:rPr>
              <a:t>Mining- Particulars</a:t>
            </a:r>
          </a:p>
        </p:txBody>
      </p:sp>
      <p:sp>
        <p:nvSpPr>
          <p:cNvPr id="3" name="Content Placeholder 2">
            <a:extLst>
              <a:ext uri="{FF2B5EF4-FFF2-40B4-BE49-F238E27FC236}">
                <a16:creationId xmlns:a16="http://schemas.microsoft.com/office/drawing/2014/main" id="{3B542214-1798-4AC7-B116-C49D614D7595}"/>
              </a:ext>
            </a:extLst>
          </p:cNvPr>
          <p:cNvSpPr>
            <a:spLocks noGrp="1"/>
          </p:cNvSpPr>
          <p:nvPr>
            <p:ph idx="1"/>
          </p:nvPr>
        </p:nvSpPr>
        <p:spPr/>
        <p:txBody>
          <a:bodyPr>
            <a:normAutofit fontScale="55000" lnSpcReduction="20000"/>
          </a:bodyPr>
          <a:lstStyle/>
          <a:p>
            <a:r>
              <a:rPr lang="en-US" dirty="0">
                <a:solidFill>
                  <a:schemeClr val="bg1">
                    <a:lumMod val="95000"/>
                  </a:schemeClr>
                </a:solidFill>
              </a:rPr>
              <a:t>Block </a:t>
            </a:r>
            <a:r>
              <a:rPr lang="en-US" dirty="0" err="1">
                <a:solidFill>
                  <a:schemeClr val="bg1">
                    <a:lumMod val="95000"/>
                  </a:schemeClr>
                </a:solidFill>
              </a:rPr>
              <a:t>halvening</a:t>
            </a:r>
            <a:endParaRPr lang="en-US" dirty="0">
              <a:solidFill>
                <a:schemeClr val="bg1">
                  <a:lumMod val="95000"/>
                </a:schemeClr>
              </a:solidFill>
            </a:endParaRPr>
          </a:p>
          <a:p>
            <a:pPr lvl="1"/>
            <a:r>
              <a:rPr lang="en-US" dirty="0">
                <a:solidFill>
                  <a:schemeClr val="bg1">
                    <a:lumMod val="95000"/>
                  </a:schemeClr>
                </a:solidFill>
              </a:rPr>
              <a:t>When the block reward for adding a new block to the blockchain is cut in half, and will progressively continue till rewards are eliminated. This often occurs on </a:t>
            </a:r>
            <a:r>
              <a:rPr lang="en-US" dirty="0" err="1">
                <a:solidFill>
                  <a:schemeClr val="bg1">
                    <a:lumMod val="95000"/>
                  </a:schemeClr>
                </a:solidFill>
              </a:rPr>
              <a:t>PoW</a:t>
            </a:r>
            <a:r>
              <a:rPr lang="en-US" dirty="0">
                <a:solidFill>
                  <a:schemeClr val="bg1">
                    <a:lumMod val="95000"/>
                  </a:schemeClr>
                </a:solidFill>
              </a:rPr>
              <a:t> blockchains such as Bitcoin.</a:t>
            </a:r>
          </a:p>
          <a:p>
            <a:r>
              <a:rPr lang="en-US" dirty="0">
                <a:solidFill>
                  <a:schemeClr val="bg1">
                    <a:lumMod val="95000"/>
                  </a:schemeClr>
                </a:solidFill>
              </a:rPr>
              <a:t>Mining Difficulty</a:t>
            </a:r>
          </a:p>
          <a:p>
            <a:pPr lvl="1"/>
            <a:r>
              <a:rPr lang="en-US" dirty="0">
                <a:solidFill>
                  <a:schemeClr val="bg1">
                    <a:lumMod val="95000"/>
                  </a:schemeClr>
                </a:solidFill>
              </a:rPr>
              <a:t>Difficulty on a blockchain network describes how hard or </a:t>
            </a:r>
            <a:r>
              <a:rPr lang="en-US" i="1" dirty="0">
                <a:solidFill>
                  <a:schemeClr val="bg1">
                    <a:lumMod val="95000"/>
                  </a:schemeClr>
                </a:solidFill>
              </a:rPr>
              <a:t>difficult </a:t>
            </a:r>
            <a:r>
              <a:rPr lang="en-US" dirty="0">
                <a:solidFill>
                  <a:schemeClr val="bg1">
                    <a:lumMod val="95000"/>
                  </a:schemeClr>
                </a:solidFill>
              </a:rPr>
              <a:t>it will be for a miner to add a new block to the chain. Difficulty is often adjusted on the Bitcoin blockchain to keep block addition within a ten-minute cycle. </a:t>
            </a:r>
          </a:p>
          <a:p>
            <a:r>
              <a:rPr lang="en-US" dirty="0">
                <a:solidFill>
                  <a:schemeClr val="bg1">
                    <a:lumMod val="95000"/>
                  </a:schemeClr>
                </a:solidFill>
              </a:rPr>
              <a:t>Mining Algorithms</a:t>
            </a:r>
          </a:p>
          <a:p>
            <a:pPr lvl="1"/>
            <a:r>
              <a:rPr lang="en-US" dirty="0">
                <a:solidFill>
                  <a:schemeClr val="bg1">
                    <a:lumMod val="95000"/>
                  </a:schemeClr>
                </a:solidFill>
              </a:rPr>
              <a:t>Mining algorithms are generally blockchain-specific (</a:t>
            </a:r>
            <a:r>
              <a:rPr lang="en-US" dirty="0" err="1">
                <a:solidFill>
                  <a:schemeClr val="bg1">
                    <a:lumMod val="95000"/>
                  </a:schemeClr>
                </a:solidFill>
              </a:rPr>
              <a:t>Ethash</a:t>
            </a:r>
            <a:r>
              <a:rPr lang="en-US" dirty="0">
                <a:solidFill>
                  <a:schemeClr val="bg1">
                    <a:lumMod val="95000"/>
                  </a:schemeClr>
                </a:solidFill>
              </a:rPr>
              <a:t> for Ethereum, </a:t>
            </a:r>
            <a:r>
              <a:rPr lang="en-US" dirty="0" err="1">
                <a:solidFill>
                  <a:schemeClr val="bg1">
                    <a:lumMod val="95000"/>
                  </a:schemeClr>
                </a:solidFill>
              </a:rPr>
              <a:t>Zhash</a:t>
            </a:r>
            <a:r>
              <a:rPr lang="en-US" dirty="0">
                <a:solidFill>
                  <a:schemeClr val="bg1">
                    <a:lumMod val="95000"/>
                  </a:schemeClr>
                </a:solidFill>
              </a:rPr>
              <a:t> for </a:t>
            </a:r>
            <a:r>
              <a:rPr lang="en-US" dirty="0" err="1">
                <a:solidFill>
                  <a:schemeClr val="bg1">
                    <a:lumMod val="95000"/>
                  </a:schemeClr>
                </a:solidFill>
              </a:rPr>
              <a:t>Zcash</a:t>
            </a:r>
            <a:r>
              <a:rPr lang="en-US" dirty="0">
                <a:solidFill>
                  <a:schemeClr val="bg1">
                    <a:lumMod val="95000"/>
                  </a:schemeClr>
                </a:solidFill>
              </a:rPr>
              <a:t>), but there are some Cryptocurrencies which may be mined with the same mining algorithm (e.g., </a:t>
            </a:r>
            <a:r>
              <a:rPr lang="en-US" dirty="0" err="1">
                <a:solidFill>
                  <a:schemeClr val="bg1">
                    <a:lumMod val="95000"/>
                  </a:schemeClr>
                </a:solidFill>
              </a:rPr>
              <a:t>CryptoNight</a:t>
            </a:r>
            <a:r>
              <a:rPr lang="en-US" dirty="0">
                <a:solidFill>
                  <a:schemeClr val="bg1">
                    <a:lumMod val="95000"/>
                  </a:schemeClr>
                </a:solidFill>
              </a:rPr>
              <a:t>)</a:t>
            </a:r>
          </a:p>
          <a:p>
            <a:r>
              <a:rPr lang="en-US" dirty="0">
                <a:solidFill>
                  <a:schemeClr val="bg1">
                    <a:lumMod val="95000"/>
                  </a:schemeClr>
                </a:solidFill>
              </a:rPr>
              <a:t>ASIC </a:t>
            </a:r>
          </a:p>
          <a:p>
            <a:pPr lvl="1"/>
            <a:r>
              <a:rPr lang="en-US" dirty="0">
                <a:solidFill>
                  <a:schemeClr val="bg1">
                    <a:lumMod val="95000"/>
                  </a:schemeClr>
                </a:solidFill>
              </a:rPr>
              <a:t>Application-specific integrated circuit (ASIC) is an integrated circuit created for a particular use, and in this context, for cryptocurrency mining. </a:t>
            </a:r>
          </a:p>
          <a:p>
            <a:r>
              <a:rPr lang="en-US" dirty="0">
                <a:solidFill>
                  <a:schemeClr val="bg1">
                    <a:lumMod val="95000"/>
                  </a:schemeClr>
                </a:solidFill>
              </a:rPr>
              <a:t>ASIC Resistance</a:t>
            </a:r>
          </a:p>
          <a:p>
            <a:pPr lvl="1"/>
            <a:r>
              <a:rPr lang="en-US" dirty="0">
                <a:solidFill>
                  <a:schemeClr val="bg1">
                    <a:lumMod val="95000"/>
                  </a:schemeClr>
                </a:solidFill>
              </a:rPr>
              <a:t>A Cryptocurrency that is specifically made, or intentionally implements controls, to avoid the growth of ASICs in the mining ecosystem. </a:t>
            </a:r>
          </a:p>
          <a:p>
            <a:r>
              <a:rPr lang="en-US" dirty="0">
                <a:solidFill>
                  <a:schemeClr val="bg1">
                    <a:lumMod val="95000"/>
                  </a:schemeClr>
                </a:solidFill>
              </a:rPr>
              <a:t>Mining Rigs</a:t>
            </a:r>
          </a:p>
          <a:p>
            <a:pPr lvl="1"/>
            <a:r>
              <a:rPr lang="en-US" dirty="0">
                <a:solidFill>
                  <a:schemeClr val="bg1">
                    <a:lumMod val="95000"/>
                  </a:schemeClr>
                </a:solidFill>
              </a:rPr>
              <a:t>A mining rig is a dedicated system (generally made of many high-quality GPUs) for mining Cryptocurrency.</a:t>
            </a:r>
          </a:p>
          <a:p>
            <a:r>
              <a:rPr lang="en-US" dirty="0">
                <a:solidFill>
                  <a:schemeClr val="bg1">
                    <a:lumMod val="95000"/>
                  </a:schemeClr>
                </a:solidFill>
              </a:rPr>
              <a:t>Mining Rigs and Factories</a:t>
            </a:r>
          </a:p>
          <a:p>
            <a:pPr lvl="1"/>
            <a:r>
              <a:rPr lang="en-US" dirty="0">
                <a:solidFill>
                  <a:schemeClr val="bg1">
                    <a:lumMod val="95000"/>
                  </a:schemeClr>
                </a:solidFill>
              </a:rPr>
              <a:t>Mining factories are large warehouses full of mining rigs. More often than not, the largest mining factories are in China (Esp. for Bitcoin)</a:t>
            </a:r>
          </a:p>
        </p:txBody>
      </p:sp>
      <p:sp>
        <p:nvSpPr>
          <p:cNvPr id="4" name="Slide Number Placeholder 3">
            <a:extLst>
              <a:ext uri="{FF2B5EF4-FFF2-40B4-BE49-F238E27FC236}">
                <a16:creationId xmlns:a16="http://schemas.microsoft.com/office/drawing/2014/main" id="{452791C8-C451-4608-85BA-A0D076BCDFBD}"/>
              </a:ext>
            </a:extLst>
          </p:cNvPr>
          <p:cNvSpPr>
            <a:spLocks noGrp="1"/>
          </p:cNvSpPr>
          <p:nvPr>
            <p:ph type="sldNum" sz="quarter" idx="12"/>
          </p:nvPr>
        </p:nvSpPr>
        <p:spPr/>
        <p:txBody>
          <a:bodyPr/>
          <a:lstStyle/>
          <a:p>
            <a:fld id="{B17DEEE4-362D-404F-8D44-B73CEBC0D81E}" type="slidenum">
              <a:rPr lang="en-US" smtClean="0"/>
              <a:t>84</a:t>
            </a:fld>
            <a:endParaRPr lang="en-US" dirty="0"/>
          </a:p>
        </p:txBody>
      </p:sp>
    </p:spTree>
    <p:extLst>
      <p:ext uri="{BB962C8B-B14F-4D97-AF65-F5344CB8AC3E}">
        <p14:creationId xmlns:p14="http://schemas.microsoft.com/office/powerpoint/2010/main" val="25648075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8046B-0E15-4F49-B7B6-9C78AE4DFE47}"/>
              </a:ext>
            </a:extLst>
          </p:cNvPr>
          <p:cNvSpPr>
            <a:spLocks noGrp="1"/>
          </p:cNvSpPr>
          <p:nvPr>
            <p:ph type="title"/>
          </p:nvPr>
        </p:nvSpPr>
        <p:spPr/>
        <p:txBody>
          <a:bodyPr/>
          <a:lstStyle/>
          <a:p>
            <a:r>
              <a:rPr lang="en-US" dirty="0">
                <a:solidFill>
                  <a:schemeClr val="bg1">
                    <a:lumMod val="95000"/>
                  </a:schemeClr>
                </a:solidFill>
                <a:latin typeface="DengXian" panose="02010600030101010101" pitchFamily="2" charset="-122"/>
                <a:ea typeface="DengXian" panose="02010600030101010101" pitchFamily="2" charset="-122"/>
                <a:cs typeface="DokChampa" panose="020B0604020202020204" pitchFamily="34" charset="-34"/>
              </a:rPr>
              <a:t>Miscellaneous</a:t>
            </a:r>
          </a:p>
        </p:txBody>
      </p:sp>
      <p:sp>
        <p:nvSpPr>
          <p:cNvPr id="3" name="Content Placeholder 2">
            <a:extLst>
              <a:ext uri="{FF2B5EF4-FFF2-40B4-BE49-F238E27FC236}">
                <a16:creationId xmlns:a16="http://schemas.microsoft.com/office/drawing/2014/main" id="{09B9D84C-BD7E-41B7-9E83-962171DCC8C2}"/>
              </a:ext>
            </a:extLst>
          </p:cNvPr>
          <p:cNvSpPr>
            <a:spLocks noGrp="1"/>
          </p:cNvSpPr>
          <p:nvPr>
            <p:ph idx="1"/>
          </p:nvPr>
        </p:nvSpPr>
        <p:spPr/>
        <p:txBody>
          <a:bodyPr/>
          <a:lstStyle/>
          <a:p>
            <a:r>
              <a:rPr lang="en-US" dirty="0">
                <a:solidFill>
                  <a:schemeClr val="bg1">
                    <a:lumMod val="95000"/>
                  </a:schemeClr>
                </a:solidFill>
                <a:latin typeface="DengXian" panose="02010600030101010101" pitchFamily="2" charset="-122"/>
                <a:ea typeface="DengXian" panose="02010600030101010101" pitchFamily="2" charset="-122"/>
                <a:cs typeface="DokChampa" panose="020B0604020202020204" pitchFamily="34" charset="-34"/>
              </a:rPr>
              <a:t>This section covers miscellaneous information that will be helpful in understanding the blockchain and cryptocurrency space.</a:t>
            </a:r>
          </a:p>
        </p:txBody>
      </p:sp>
      <p:sp>
        <p:nvSpPr>
          <p:cNvPr id="4" name="Slide Number Placeholder 3">
            <a:extLst>
              <a:ext uri="{FF2B5EF4-FFF2-40B4-BE49-F238E27FC236}">
                <a16:creationId xmlns:a16="http://schemas.microsoft.com/office/drawing/2014/main" id="{7837A02A-8E4A-40A2-9F57-C64AB6B8CEC2}"/>
              </a:ext>
            </a:extLst>
          </p:cNvPr>
          <p:cNvSpPr>
            <a:spLocks noGrp="1"/>
          </p:cNvSpPr>
          <p:nvPr>
            <p:ph type="sldNum" sz="quarter" idx="12"/>
          </p:nvPr>
        </p:nvSpPr>
        <p:spPr/>
        <p:txBody>
          <a:bodyPr/>
          <a:lstStyle/>
          <a:p>
            <a:fld id="{B17DEEE4-362D-404F-8D44-B73CEBC0D81E}" type="slidenum">
              <a:rPr lang="en-US" smtClean="0">
                <a:latin typeface="DengXian" panose="02010600030101010101" pitchFamily="2" charset="-122"/>
                <a:ea typeface="DengXian" panose="02010600030101010101" pitchFamily="2" charset="-122"/>
                <a:cs typeface="DokChampa" panose="020B0604020202020204" pitchFamily="34" charset="-34"/>
              </a:rPr>
              <a:t>85</a:t>
            </a:fld>
            <a:endParaRPr lang="en-US" dirty="0">
              <a:latin typeface="DengXian" panose="02010600030101010101" pitchFamily="2" charset="-122"/>
              <a:ea typeface="DengXian" panose="02010600030101010101" pitchFamily="2" charset="-122"/>
              <a:cs typeface="DokChampa" panose="020B0604020202020204" pitchFamily="34" charset="-34"/>
            </a:endParaRPr>
          </a:p>
        </p:txBody>
      </p:sp>
    </p:spTree>
    <p:extLst>
      <p:ext uri="{BB962C8B-B14F-4D97-AF65-F5344CB8AC3E}">
        <p14:creationId xmlns:p14="http://schemas.microsoft.com/office/powerpoint/2010/main" val="61634726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3E9C5-6254-4409-892F-2DCC57FFEFCC}"/>
              </a:ext>
            </a:extLst>
          </p:cNvPr>
          <p:cNvSpPr>
            <a:spLocks noGrp="1"/>
          </p:cNvSpPr>
          <p:nvPr>
            <p:ph type="title"/>
          </p:nvPr>
        </p:nvSpPr>
        <p:spPr/>
        <p:txBody>
          <a:bodyPr>
            <a:normAutofit/>
          </a:bodyPr>
          <a:lstStyle/>
          <a:p>
            <a:r>
              <a:rPr lang="en-US" dirty="0">
                <a:solidFill>
                  <a:schemeClr val="bg1">
                    <a:lumMod val="95000"/>
                  </a:schemeClr>
                </a:solidFill>
              </a:rPr>
              <a:t>Major Companies with a blockchain service or platform</a:t>
            </a:r>
          </a:p>
        </p:txBody>
      </p:sp>
      <p:sp>
        <p:nvSpPr>
          <p:cNvPr id="3" name="Content Placeholder 2">
            <a:extLst>
              <a:ext uri="{FF2B5EF4-FFF2-40B4-BE49-F238E27FC236}">
                <a16:creationId xmlns:a16="http://schemas.microsoft.com/office/drawing/2014/main" id="{FCCF4AB9-E5AD-43C0-BE4F-CA35B37C27C1}"/>
              </a:ext>
            </a:extLst>
          </p:cNvPr>
          <p:cNvSpPr>
            <a:spLocks noGrp="1"/>
          </p:cNvSpPr>
          <p:nvPr>
            <p:ph idx="1"/>
          </p:nvPr>
        </p:nvSpPr>
        <p:spPr/>
        <p:txBody>
          <a:bodyPr>
            <a:normAutofit fontScale="77500" lnSpcReduction="20000"/>
          </a:bodyPr>
          <a:lstStyle/>
          <a:p>
            <a:r>
              <a:rPr lang="en-US" dirty="0">
                <a:solidFill>
                  <a:schemeClr val="bg1">
                    <a:lumMod val="95000"/>
                  </a:schemeClr>
                </a:solidFill>
              </a:rPr>
              <a:t>International Business Machines (IBM) Hyperledger</a:t>
            </a:r>
          </a:p>
          <a:p>
            <a:pPr lvl="1"/>
            <a:r>
              <a:rPr lang="en-US" dirty="0">
                <a:solidFill>
                  <a:schemeClr val="bg1">
                    <a:lumMod val="95000"/>
                  </a:schemeClr>
                </a:solidFill>
                <a:hlinkClick r:id="rId2">
                  <a:extLst>
                    <a:ext uri="{A12FA001-AC4F-418D-AE19-62706E023703}">
                      <ahyp:hlinkClr xmlns:ahyp="http://schemas.microsoft.com/office/drawing/2018/hyperlinkcolor" val="tx"/>
                    </a:ext>
                  </a:extLst>
                </a:hlinkClick>
              </a:rPr>
              <a:t>https://www.hyperledger.org/</a:t>
            </a:r>
            <a:r>
              <a:rPr lang="en-US" dirty="0">
                <a:solidFill>
                  <a:schemeClr val="bg1">
                    <a:lumMod val="95000"/>
                  </a:schemeClr>
                </a:solidFill>
              </a:rPr>
              <a:t> </a:t>
            </a:r>
          </a:p>
          <a:p>
            <a:r>
              <a:rPr lang="en-US" dirty="0">
                <a:solidFill>
                  <a:schemeClr val="bg1">
                    <a:lumMod val="95000"/>
                  </a:schemeClr>
                </a:solidFill>
              </a:rPr>
              <a:t>Microsoft Azure’s Ethereum as a Service</a:t>
            </a:r>
          </a:p>
          <a:p>
            <a:pPr lvl="1"/>
            <a:r>
              <a:rPr lang="en-US" dirty="0">
                <a:solidFill>
                  <a:schemeClr val="bg1">
                    <a:lumMod val="95000"/>
                  </a:schemeClr>
                </a:solidFill>
                <a:hlinkClick r:id="rId3">
                  <a:extLst>
                    <a:ext uri="{A12FA001-AC4F-418D-AE19-62706E023703}">
                      <ahyp:hlinkClr xmlns:ahyp="http://schemas.microsoft.com/office/drawing/2018/hyperlinkcolor" val="tx"/>
                    </a:ext>
                  </a:extLst>
                </a:hlinkClick>
              </a:rPr>
              <a:t>https://azure.microsoft.com/en-us/blog/ethereum-blockchain-as-a-service-now-on-azure/</a:t>
            </a:r>
            <a:r>
              <a:rPr lang="en-US" dirty="0">
                <a:solidFill>
                  <a:schemeClr val="bg1">
                    <a:lumMod val="95000"/>
                  </a:schemeClr>
                </a:solidFill>
              </a:rPr>
              <a:t> </a:t>
            </a:r>
          </a:p>
          <a:p>
            <a:r>
              <a:rPr lang="en-US" dirty="0">
                <a:solidFill>
                  <a:schemeClr val="bg1">
                    <a:lumMod val="95000"/>
                  </a:schemeClr>
                </a:solidFill>
              </a:rPr>
              <a:t>Amazon Web Services Blockchain Templates</a:t>
            </a:r>
          </a:p>
          <a:p>
            <a:pPr lvl="1"/>
            <a:r>
              <a:rPr lang="en-US" dirty="0">
                <a:solidFill>
                  <a:schemeClr val="bg1">
                    <a:lumMod val="95000"/>
                  </a:schemeClr>
                </a:solidFill>
                <a:hlinkClick r:id="rId4">
                  <a:extLst>
                    <a:ext uri="{A12FA001-AC4F-418D-AE19-62706E023703}">
                      <ahyp:hlinkClr xmlns:ahyp="http://schemas.microsoft.com/office/drawing/2018/hyperlinkcolor" val="tx"/>
                    </a:ext>
                  </a:extLst>
                </a:hlinkClick>
              </a:rPr>
              <a:t>https://aws.amazon.com/blockchain/templates/</a:t>
            </a:r>
            <a:r>
              <a:rPr lang="en-US" dirty="0">
                <a:solidFill>
                  <a:schemeClr val="bg1">
                    <a:lumMod val="95000"/>
                  </a:schemeClr>
                </a:solidFill>
              </a:rPr>
              <a:t> </a:t>
            </a:r>
          </a:p>
          <a:p>
            <a:r>
              <a:rPr lang="en-US" dirty="0">
                <a:solidFill>
                  <a:schemeClr val="bg1">
                    <a:lumMod val="95000"/>
                  </a:schemeClr>
                </a:solidFill>
              </a:rPr>
              <a:t>Facebook Blockchain Division</a:t>
            </a:r>
          </a:p>
          <a:p>
            <a:pPr lvl="1"/>
            <a:r>
              <a:rPr lang="en-US" dirty="0">
                <a:solidFill>
                  <a:schemeClr val="bg1">
                    <a:lumMod val="95000"/>
                  </a:schemeClr>
                </a:solidFill>
                <a:hlinkClick r:id="rId5">
                  <a:extLst>
                    <a:ext uri="{A12FA001-AC4F-418D-AE19-62706E023703}">
                      <ahyp:hlinkClr xmlns:ahyp="http://schemas.microsoft.com/office/drawing/2018/hyperlinkcolor" val="tx"/>
                    </a:ext>
                  </a:extLst>
                </a:hlinkClick>
              </a:rPr>
              <a:t>https://www.theverge.com/2018/5/8/17332894/facebook-blockchain-group-employee-reshuffle-restructure-david-marcus-kevin-weil</a:t>
            </a:r>
            <a:r>
              <a:rPr lang="en-US" dirty="0">
                <a:solidFill>
                  <a:schemeClr val="bg1">
                    <a:lumMod val="95000"/>
                  </a:schemeClr>
                </a:solidFill>
              </a:rPr>
              <a:t> </a:t>
            </a:r>
          </a:p>
          <a:p>
            <a:r>
              <a:rPr lang="en-US" dirty="0">
                <a:solidFill>
                  <a:schemeClr val="bg1">
                    <a:lumMod val="95000"/>
                  </a:schemeClr>
                </a:solidFill>
              </a:rPr>
              <a:t>Goldman Sachs-backed start-up Circle</a:t>
            </a:r>
          </a:p>
          <a:p>
            <a:pPr lvl="1"/>
            <a:r>
              <a:rPr lang="en-US" dirty="0">
                <a:solidFill>
                  <a:schemeClr val="bg1">
                    <a:lumMod val="95000"/>
                  </a:schemeClr>
                </a:solidFill>
                <a:hlinkClick r:id="rId6">
                  <a:extLst>
                    <a:ext uri="{A12FA001-AC4F-418D-AE19-62706E023703}">
                      <ahyp:hlinkClr xmlns:ahyp="http://schemas.microsoft.com/office/drawing/2018/hyperlinkcolor" val="tx"/>
                    </a:ext>
                  </a:extLst>
                </a:hlinkClick>
              </a:rPr>
              <a:t>https://www.cnbc.com/2018/05/15/goldman-sachs-backed-start-up-circle-introducing-a-crypto-us-dollar.html</a:t>
            </a:r>
            <a:r>
              <a:rPr lang="en-US" dirty="0">
                <a:solidFill>
                  <a:schemeClr val="bg1">
                    <a:lumMod val="95000"/>
                  </a:schemeClr>
                </a:solidFill>
              </a:rPr>
              <a:t> </a:t>
            </a:r>
          </a:p>
          <a:p>
            <a:r>
              <a:rPr lang="en-US" dirty="0">
                <a:solidFill>
                  <a:schemeClr val="bg1">
                    <a:lumMod val="95000"/>
                  </a:schemeClr>
                </a:solidFill>
              </a:rPr>
              <a:t>Intercontinental exchange-backed </a:t>
            </a:r>
            <a:r>
              <a:rPr lang="en-US" dirty="0" err="1">
                <a:solidFill>
                  <a:schemeClr val="bg1">
                    <a:lumMod val="95000"/>
                  </a:schemeClr>
                </a:solidFill>
              </a:rPr>
              <a:t>Bakkt</a:t>
            </a:r>
            <a:endParaRPr lang="en-US" dirty="0">
              <a:solidFill>
                <a:schemeClr val="bg1">
                  <a:lumMod val="95000"/>
                </a:schemeClr>
              </a:solidFill>
            </a:endParaRPr>
          </a:p>
          <a:p>
            <a:pPr lvl="1"/>
            <a:r>
              <a:rPr lang="en-US" dirty="0">
                <a:solidFill>
                  <a:schemeClr val="bg1">
                    <a:lumMod val="95000"/>
                  </a:schemeClr>
                </a:solidFill>
                <a:hlinkClick r:id="rId7">
                  <a:extLst>
                    <a:ext uri="{A12FA001-AC4F-418D-AE19-62706E023703}">
                      <ahyp:hlinkClr xmlns:ahyp="http://schemas.microsoft.com/office/drawing/2018/hyperlinkcolor" val="tx"/>
                    </a:ext>
                  </a:extLst>
                </a:hlinkClick>
              </a:rPr>
              <a:t>https://blockonomi.com/what-is-bakkt/</a:t>
            </a:r>
            <a:r>
              <a:rPr lang="en-US" dirty="0">
                <a:solidFill>
                  <a:schemeClr val="bg1">
                    <a:lumMod val="95000"/>
                  </a:schemeClr>
                </a:solidFill>
              </a:rPr>
              <a:t> </a:t>
            </a:r>
          </a:p>
        </p:txBody>
      </p:sp>
      <p:sp>
        <p:nvSpPr>
          <p:cNvPr id="4" name="Slide Number Placeholder 3">
            <a:extLst>
              <a:ext uri="{FF2B5EF4-FFF2-40B4-BE49-F238E27FC236}">
                <a16:creationId xmlns:a16="http://schemas.microsoft.com/office/drawing/2014/main" id="{8D3898E4-52C5-4F03-B305-45C05C2A220B}"/>
              </a:ext>
            </a:extLst>
          </p:cNvPr>
          <p:cNvSpPr>
            <a:spLocks noGrp="1"/>
          </p:cNvSpPr>
          <p:nvPr>
            <p:ph type="sldNum" sz="quarter" idx="12"/>
          </p:nvPr>
        </p:nvSpPr>
        <p:spPr/>
        <p:txBody>
          <a:bodyPr/>
          <a:lstStyle/>
          <a:p>
            <a:fld id="{B17DEEE4-362D-404F-8D44-B73CEBC0D81E}" type="slidenum">
              <a:rPr lang="en-US" smtClean="0"/>
              <a:t>86</a:t>
            </a:fld>
            <a:endParaRPr lang="en-US" dirty="0"/>
          </a:p>
        </p:txBody>
      </p:sp>
    </p:spTree>
    <p:extLst>
      <p:ext uri="{BB962C8B-B14F-4D97-AF65-F5344CB8AC3E}">
        <p14:creationId xmlns:p14="http://schemas.microsoft.com/office/powerpoint/2010/main" val="150162268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BBD28-293E-444A-9716-C661999DF6BC}"/>
              </a:ext>
            </a:extLst>
          </p:cNvPr>
          <p:cNvSpPr>
            <a:spLocks noGrp="1"/>
          </p:cNvSpPr>
          <p:nvPr>
            <p:ph type="title"/>
          </p:nvPr>
        </p:nvSpPr>
        <p:spPr/>
        <p:txBody>
          <a:bodyPr/>
          <a:lstStyle/>
          <a:p>
            <a:r>
              <a:rPr lang="en-US" dirty="0">
                <a:solidFill>
                  <a:schemeClr val="bg1">
                    <a:lumMod val="95000"/>
                  </a:schemeClr>
                </a:solidFill>
              </a:rPr>
              <a:t>Cryptocurrency Cemetery</a:t>
            </a:r>
          </a:p>
        </p:txBody>
      </p:sp>
      <p:sp>
        <p:nvSpPr>
          <p:cNvPr id="3" name="Content Placeholder 2">
            <a:extLst>
              <a:ext uri="{FF2B5EF4-FFF2-40B4-BE49-F238E27FC236}">
                <a16:creationId xmlns:a16="http://schemas.microsoft.com/office/drawing/2014/main" id="{FE77BA51-6E31-4617-948C-0006205FD83F}"/>
              </a:ext>
            </a:extLst>
          </p:cNvPr>
          <p:cNvSpPr>
            <a:spLocks noGrp="1"/>
          </p:cNvSpPr>
          <p:nvPr>
            <p:ph idx="1"/>
          </p:nvPr>
        </p:nvSpPr>
        <p:spPr/>
        <p:txBody>
          <a:bodyPr/>
          <a:lstStyle/>
          <a:p>
            <a:r>
              <a:rPr lang="en-US" dirty="0">
                <a:solidFill>
                  <a:schemeClr val="bg1">
                    <a:lumMod val="95000"/>
                  </a:schemeClr>
                </a:solidFill>
              </a:rPr>
              <a:t>Here is a list of dead cryptocurrencies/projects and the reason’s for their death:</a:t>
            </a:r>
          </a:p>
          <a:p>
            <a:pPr lvl="1"/>
            <a:r>
              <a:rPr lang="en-US" dirty="0">
                <a:solidFill>
                  <a:schemeClr val="bg1">
                    <a:lumMod val="95000"/>
                  </a:schemeClr>
                </a:solidFill>
                <a:hlinkClick r:id="rId2">
                  <a:extLst>
                    <a:ext uri="{A12FA001-AC4F-418D-AE19-62706E023703}">
                      <ahyp:hlinkClr xmlns:ahyp="http://schemas.microsoft.com/office/drawing/2018/hyperlinkcolor" val="tx"/>
                    </a:ext>
                  </a:extLst>
                </a:hlinkClick>
              </a:rPr>
              <a:t>Coinopsy </a:t>
            </a:r>
            <a:endParaRPr lang="en-US" dirty="0">
              <a:solidFill>
                <a:schemeClr val="bg1">
                  <a:lumMod val="95000"/>
                </a:schemeClr>
              </a:solidFill>
            </a:endParaRPr>
          </a:p>
          <a:p>
            <a:pPr lvl="1"/>
            <a:r>
              <a:rPr lang="en-US" dirty="0">
                <a:solidFill>
                  <a:schemeClr val="bg1">
                    <a:lumMod val="95000"/>
                  </a:schemeClr>
                </a:solidFill>
                <a:hlinkClick r:id="rId3">
                  <a:extLst>
                    <a:ext uri="{A12FA001-AC4F-418D-AE19-62706E023703}">
                      <ahyp:hlinkClr xmlns:ahyp="http://schemas.microsoft.com/office/drawing/2018/hyperlinkcolor" val="tx"/>
                    </a:ext>
                  </a:extLst>
                </a:hlinkClick>
              </a:rPr>
              <a:t>Deadcoins </a:t>
            </a:r>
            <a:endParaRPr lang="en-US" dirty="0">
              <a:solidFill>
                <a:schemeClr val="bg1">
                  <a:lumMod val="95000"/>
                </a:schemeClr>
              </a:solidFill>
            </a:endParaRPr>
          </a:p>
          <a:p>
            <a:r>
              <a:rPr lang="en-US" dirty="0">
                <a:solidFill>
                  <a:schemeClr val="bg1">
                    <a:lumMod val="95000"/>
                  </a:schemeClr>
                </a:solidFill>
              </a:rPr>
              <a:t>This is possible for any project so always keep that in mind.</a:t>
            </a:r>
          </a:p>
        </p:txBody>
      </p:sp>
      <p:sp>
        <p:nvSpPr>
          <p:cNvPr id="4" name="Slide Number Placeholder 3">
            <a:extLst>
              <a:ext uri="{FF2B5EF4-FFF2-40B4-BE49-F238E27FC236}">
                <a16:creationId xmlns:a16="http://schemas.microsoft.com/office/drawing/2014/main" id="{06AB5EE8-FE34-4341-B30F-629DF98F57EF}"/>
              </a:ext>
            </a:extLst>
          </p:cNvPr>
          <p:cNvSpPr>
            <a:spLocks noGrp="1"/>
          </p:cNvSpPr>
          <p:nvPr>
            <p:ph type="sldNum" sz="quarter" idx="12"/>
          </p:nvPr>
        </p:nvSpPr>
        <p:spPr/>
        <p:txBody>
          <a:bodyPr/>
          <a:lstStyle/>
          <a:p>
            <a:fld id="{B17DEEE4-362D-404F-8D44-B73CEBC0D81E}" type="slidenum">
              <a:rPr lang="en-US" smtClean="0"/>
              <a:t>87</a:t>
            </a:fld>
            <a:endParaRPr lang="en-US" dirty="0"/>
          </a:p>
        </p:txBody>
      </p:sp>
    </p:spTree>
    <p:extLst>
      <p:ext uri="{BB962C8B-B14F-4D97-AF65-F5344CB8AC3E}">
        <p14:creationId xmlns:p14="http://schemas.microsoft.com/office/powerpoint/2010/main" val="4992998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BBD28-293E-444A-9716-C661999DF6BC}"/>
              </a:ext>
            </a:extLst>
          </p:cNvPr>
          <p:cNvSpPr>
            <a:spLocks noGrp="1"/>
          </p:cNvSpPr>
          <p:nvPr>
            <p:ph type="title"/>
          </p:nvPr>
        </p:nvSpPr>
        <p:spPr/>
        <p:txBody>
          <a:bodyPr/>
          <a:lstStyle/>
          <a:p>
            <a:r>
              <a:rPr lang="en-US" dirty="0">
                <a:solidFill>
                  <a:schemeClr val="bg1">
                    <a:lumMod val="95000"/>
                  </a:schemeClr>
                </a:solidFill>
              </a:rPr>
              <a:t>Whitepaper</a:t>
            </a:r>
          </a:p>
        </p:txBody>
      </p:sp>
      <p:sp>
        <p:nvSpPr>
          <p:cNvPr id="3" name="Content Placeholder 2">
            <a:extLst>
              <a:ext uri="{FF2B5EF4-FFF2-40B4-BE49-F238E27FC236}">
                <a16:creationId xmlns:a16="http://schemas.microsoft.com/office/drawing/2014/main" id="{FE77BA51-6E31-4617-948C-0006205FD83F}"/>
              </a:ext>
            </a:extLst>
          </p:cNvPr>
          <p:cNvSpPr>
            <a:spLocks noGrp="1"/>
          </p:cNvSpPr>
          <p:nvPr>
            <p:ph idx="1"/>
          </p:nvPr>
        </p:nvSpPr>
        <p:spPr/>
        <p:txBody>
          <a:bodyPr/>
          <a:lstStyle/>
          <a:p>
            <a:r>
              <a:rPr lang="en-US" dirty="0">
                <a:solidFill>
                  <a:schemeClr val="bg1">
                    <a:lumMod val="95000"/>
                  </a:schemeClr>
                </a:solidFill>
              </a:rPr>
              <a:t>Whitepapers are documents proposing why a certain application or process provides a better solution compared to other methods in solving a particular problem.</a:t>
            </a:r>
          </a:p>
          <a:p>
            <a:r>
              <a:rPr lang="en-US" dirty="0">
                <a:solidFill>
                  <a:schemeClr val="bg1">
                    <a:lumMod val="95000"/>
                  </a:schemeClr>
                </a:solidFill>
              </a:rPr>
              <a:t>Whitepapers are the commonplace (but are slowly losing prominence in the ecosystem) starting point for most blockchain projects.</a:t>
            </a:r>
          </a:p>
          <a:p>
            <a:r>
              <a:rPr lang="en-US" dirty="0">
                <a:solidFill>
                  <a:schemeClr val="bg1">
                    <a:lumMod val="95000"/>
                  </a:schemeClr>
                </a:solidFill>
              </a:rPr>
              <a:t>However, always be on the lookout for plagiarized or false whitepapers.</a:t>
            </a:r>
          </a:p>
        </p:txBody>
      </p:sp>
      <p:sp>
        <p:nvSpPr>
          <p:cNvPr id="4" name="Slide Number Placeholder 3">
            <a:extLst>
              <a:ext uri="{FF2B5EF4-FFF2-40B4-BE49-F238E27FC236}">
                <a16:creationId xmlns:a16="http://schemas.microsoft.com/office/drawing/2014/main" id="{06AB5EE8-FE34-4341-B30F-629DF98F57EF}"/>
              </a:ext>
            </a:extLst>
          </p:cNvPr>
          <p:cNvSpPr>
            <a:spLocks noGrp="1"/>
          </p:cNvSpPr>
          <p:nvPr>
            <p:ph type="sldNum" sz="quarter" idx="12"/>
          </p:nvPr>
        </p:nvSpPr>
        <p:spPr/>
        <p:txBody>
          <a:bodyPr/>
          <a:lstStyle/>
          <a:p>
            <a:fld id="{B17DEEE4-362D-404F-8D44-B73CEBC0D81E}" type="slidenum">
              <a:rPr lang="en-US" smtClean="0"/>
              <a:t>88</a:t>
            </a:fld>
            <a:endParaRPr lang="en-US" dirty="0"/>
          </a:p>
        </p:txBody>
      </p:sp>
    </p:spTree>
    <p:extLst>
      <p:ext uri="{BB962C8B-B14F-4D97-AF65-F5344CB8AC3E}">
        <p14:creationId xmlns:p14="http://schemas.microsoft.com/office/powerpoint/2010/main" val="4238263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FCBB6-5408-47D3-89F2-2444356351DE}"/>
              </a:ext>
            </a:extLst>
          </p:cNvPr>
          <p:cNvSpPr>
            <a:spLocks noGrp="1"/>
          </p:cNvSpPr>
          <p:nvPr>
            <p:ph type="title"/>
          </p:nvPr>
        </p:nvSpPr>
        <p:spPr/>
        <p:txBody>
          <a:bodyPr/>
          <a:lstStyle/>
          <a:p>
            <a:r>
              <a:rPr lang="en-US" dirty="0">
                <a:solidFill>
                  <a:schemeClr val="bg1">
                    <a:lumMod val="95000"/>
                  </a:schemeClr>
                </a:solidFill>
              </a:rPr>
              <a:t>Use-case Projects Shortlist 1</a:t>
            </a:r>
          </a:p>
        </p:txBody>
      </p:sp>
      <p:sp>
        <p:nvSpPr>
          <p:cNvPr id="3" name="Content Placeholder 2">
            <a:extLst>
              <a:ext uri="{FF2B5EF4-FFF2-40B4-BE49-F238E27FC236}">
                <a16:creationId xmlns:a16="http://schemas.microsoft.com/office/drawing/2014/main" id="{8967B9C5-2C3E-4A7D-9716-BB77F6F8733B}"/>
              </a:ext>
            </a:extLst>
          </p:cNvPr>
          <p:cNvSpPr>
            <a:spLocks noGrp="1"/>
          </p:cNvSpPr>
          <p:nvPr>
            <p:ph idx="1"/>
          </p:nvPr>
        </p:nvSpPr>
        <p:spPr/>
        <p:txBody>
          <a:bodyPr numCol="2">
            <a:normAutofit fontScale="92500" lnSpcReduction="20000"/>
          </a:bodyPr>
          <a:lstStyle/>
          <a:p>
            <a:r>
              <a:rPr lang="en-US" dirty="0">
                <a:solidFill>
                  <a:schemeClr val="bg1">
                    <a:lumMod val="95000"/>
                  </a:schemeClr>
                </a:solidFill>
              </a:rPr>
              <a:t>Videogames</a:t>
            </a:r>
          </a:p>
          <a:p>
            <a:pPr lvl="1"/>
            <a:r>
              <a:rPr lang="en-US" dirty="0">
                <a:solidFill>
                  <a:schemeClr val="bg1">
                    <a:lumMod val="95000"/>
                  </a:schemeClr>
                </a:solidFill>
              </a:rPr>
              <a:t>Enjin</a:t>
            </a:r>
          </a:p>
          <a:p>
            <a:pPr lvl="1"/>
            <a:r>
              <a:rPr lang="en-US" dirty="0">
                <a:solidFill>
                  <a:schemeClr val="bg1">
                    <a:lumMod val="95000"/>
                  </a:schemeClr>
                </a:solidFill>
              </a:rPr>
              <a:t>Gamecredits</a:t>
            </a:r>
          </a:p>
          <a:p>
            <a:r>
              <a:rPr lang="en-US" dirty="0">
                <a:solidFill>
                  <a:schemeClr val="bg1">
                    <a:lumMod val="95000"/>
                  </a:schemeClr>
                </a:solidFill>
              </a:rPr>
              <a:t>Energy</a:t>
            </a:r>
          </a:p>
          <a:p>
            <a:pPr lvl="1"/>
            <a:r>
              <a:rPr lang="en-US" dirty="0">
                <a:solidFill>
                  <a:schemeClr val="bg1">
                    <a:lumMod val="95000"/>
                  </a:schemeClr>
                </a:solidFill>
              </a:rPr>
              <a:t>Brooklyn Microgrid</a:t>
            </a:r>
          </a:p>
          <a:p>
            <a:pPr lvl="1"/>
            <a:r>
              <a:rPr lang="en-US" dirty="0">
                <a:solidFill>
                  <a:schemeClr val="bg1">
                    <a:lumMod val="95000"/>
                  </a:schemeClr>
                </a:solidFill>
              </a:rPr>
              <a:t>Power Ledger</a:t>
            </a:r>
          </a:p>
          <a:p>
            <a:r>
              <a:rPr lang="en-US" dirty="0">
                <a:solidFill>
                  <a:schemeClr val="bg1">
                    <a:lumMod val="95000"/>
                  </a:schemeClr>
                </a:solidFill>
              </a:rPr>
              <a:t>Healthcare</a:t>
            </a:r>
          </a:p>
          <a:p>
            <a:pPr lvl="1"/>
            <a:r>
              <a:rPr lang="en-US" dirty="0">
                <a:solidFill>
                  <a:schemeClr val="bg1">
                    <a:lumMod val="95000"/>
                  </a:schemeClr>
                </a:solidFill>
              </a:rPr>
              <a:t>Patientory</a:t>
            </a:r>
          </a:p>
          <a:p>
            <a:r>
              <a:rPr lang="en-US" dirty="0">
                <a:solidFill>
                  <a:schemeClr val="bg1">
                    <a:lumMod val="95000"/>
                  </a:schemeClr>
                </a:solidFill>
              </a:rPr>
              <a:t>Forecasting</a:t>
            </a:r>
          </a:p>
          <a:p>
            <a:pPr lvl="1"/>
            <a:r>
              <a:rPr lang="en-US" dirty="0">
                <a:solidFill>
                  <a:schemeClr val="bg1">
                    <a:lumMod val="95000"/>
                  </a:schemeClr>
                </a:solidFill>
              </a:rPr>
              <a:t>Augur</a:t>
            </a:r>
          </a:p>
          <a:p>
            <a:pPr lvl="1"/>
            <a:r>
              <a:rPr lang="en-US" dirty="0">
                <a:solidFill>
                  <a:schemeClr val="bg1">
                    <a:lumMod val="95000"/>
                  </a:schemeClr>
                </a:solidFill>
              </a:rPr>
              <a:t>Gnosis</a:t>
            </a:r>
          </a:p>
          <a:p>
            <a:pPr marL="457200" lvl="1" indent="0">
              <a:buNone/>
            </a:pPr>
            <a:endParaRPr lang="en-US" dirty="0">
              <a:solidFill>
                <a:schemeClr val="bg1">
                  <a:lumMod val="95000"/>
                </a:schemeClr>
              </a:solidFill>
            </a:endParaRPr>
          </a:p>
          <a:p>
            <a:r>
              <a:rPr lang="en-US" dirty="0">
                <a:solidFill>
                  <a:schemeClr val="bg1">
                    <a:lumMod val="95000"/>
                  </a:schemeClr>
                </a:solidFill>
              </a:rPr>
              <a:t>Gaming</a:t>
            </a:r>
          </a:p>
          <a:p>
            <a:pPr lvl="1"/>
            <a:r>
              <a:rPr lang="en-US" dirty="0">
                <a:solidFill>
                  <a:schemeClr val="bg1">
                    <a:lumMod val="95000"/>
                  </a:schemeClr>
                </a:solidFill>
              </a:rPr>
              <a:t>FunFair</a:t>
            </a:r>
          </a:p>
          <a:p>
            <a:r>
              <a:rPr lang="en-US" dirty="0">
                <a:solidFill>
                  <a:schemeClr val="bg1">
                    <a:lumMod val="95000"/>
                  </a:schemeClr>
                </a:solidFill>
              </a:rPr>
              <a:t>File storage</a:t>
            </a:r>
          </a:p>
          <a:p>
            <a:pPr lvl="1"/>
            <a:r>
              <a:rPr lang="en-US" dirty="0">
                <a:solidFill>
                  <a:schemeClr val="bg1">
                    <a:lumMod val="95000"/>
                  </a:schemeClr>
                </a:solidFill>
              </a:rPr>
              <a:t>Sia</a:t>
            </a:r>
          </a:p>
          <a:p>
            <a:pPr lvl="1"/>
            <a:r>
              <a:rPr lang="en-US" dirty="0">
                <a:solidFill>
                  <a:schemeClr val="bg1">
                    <a:lumMod val="95000"/>
                  </a:schemeClr>
                </a:solidFill>
              </a:rPr>
              <a:t>Storj</a:t>
            </a:r>
          </a:p>
          <a:p>
            <a:pPr lvl="1"/>
            <a:r>
              <a:rPr lang="en-US" dirty="0">
                <a:solidFill>
                  <a:schemeClr val="bg1">
                    <a:lumMod val="95000"/>
                  </a:schemeClr>
                </a:solidFill>
              </a:rPr>
              <a:t>Filecoin</a:t>
            </a:r>
          </a:p>
          <a:p>
            <a:r>
              <a:rPr lang="en-US" dirty="0">
                <a:solidFill>
                  <a:schemeClr val="bg1">
                    <a:lumMod val="95000"/>
                  </a:schemeClr>
                </a:solidFill>
              </a:rPr>
              <a:t>Cybersecurity</a:t>
            </a:r>
          </a:p>
          <a:p>
            <a:pPr lvl="1"/>
            <a:r>
              <a:rPr lang="en-US" dirty="0">
                <a:solidFill>
                  <a:schemeClr val="bg1">
                    <a:lumMod val="95000"/>
                  </a:schemeClr>
                </a:solidFill>
              </a:rPr>
              <a:t>Rivetz</a:t>
            </a:r>
          </a:p>
          <a:p>
            <a:r>
              <a:rPr lang="en-US" dirty="0">
                <a:solidFill>
                  <a:schemeClr val="bg1">
                    <a:lumMod val="95000"/>
                  </a:schemeClr>
                </a:solidFill>
              </a:rPr>
              <a:t>Financial Services</a:t>
            </a:r>
          </a:p>
          <a:p>
            <a:pPr lvl="1"/>
            <a:r>
              <a:rPr lang="en-US" dirty="0">
                <a:solidFill>
                  <a:schemeClr val="bg1">
                    <a:lumMod val="95000"/>
                  </a:schemeClr>
                </a:solidFill>
              </a:rPr>
              <a:t>Salt</a:t>
            </a:r>
          </a:p>
          <a:p>
            <a:pPr lvl="1"/>
            <a:r>
              <a:rPr lang="en-US" dirty="0">
                <a:solidFill>
                  <a:schemeClr val="bg1">
                    <a:lumMod val="95000"/>
                  </a:schemeClr>
                </a:solidFill>
              </a:rPr>
              <a:t>Nexo</a:t>
            </a:r>
          </a:p>
          <a:p>
            <a:pPr lvl="1"/>
            <a:r>
              <a:rPr lang="en-US" dirty="0">
                <a:solidFill>
                  <a:schemeClr val="bg1">
                    <a:lumMod val="95000"/>
                  </a:schemeClr>
                </a:solidFill>
              </a:rPr>
              <a:t>Stellar</a:t>
            </a:r>
          </a:p>
        </p:txBody>
      </p:sp>
      <p:sp>
        <p:nvSpPr>
          <p:cNvPr id="4" name="Slide Number Placeholder 3">
            <a:extLst>
              <a:ext uri="{FF2B5EF4-FFF2-40B4-BE49-F238E27FC236}">
                <a16:creationId xmlns:a16="http://schemas.microsoft.com/office/drawing/2014/main" id="{02F1EF84-5151-4A40-B45D-58EF450D8015}"/>
              </a:ext>
            </a:extLst>
          </p:cNvPr>
          <p:cNvSpPr>
            <a:spLocks noGrp="1"/>
          </p:cNvSpPr>
          <p:nvPr>
            <p:ph type="sldNum" sz="quarter" idx="12"/>
          </p:nvPr>
        </p:nvSpPr>
        <p:spPr/>
        <p:txBody>
          <a:bodyPr/>
          <a:lstStyle/>
          <a:p>
            <a:fld id="{B17DEEE4-362D-404F-8D44-B73CEBC0D81E}" type="slidenum">
              <a:rPr lang="en-US" smtClean="0"/>
              <a:t>89</a:t>
            </a:fld>
            <a:endParaRPr lang="en-US" dirty="0"/>
          </a:p>
        </p:txBody>
      </p:sp>
    </p:spTree>
    <p:extLst>
      <p:ext uri="{BB962C8B-B14F-4D97-AF65-F5344CB8AC3E}">
        <p14:creationId xmlns:p14="http://schemas.microsoft.com/office/powerpoint/2010/main" val="3429510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BCA39-DC20-4ACF-BF65-A568D0106D7C}"/>
              </a:ext>
            </a:extLst>
          </p:cNvPr>
          <p:cNvSpPr>
            <a:spLocks noGrp="1"/>
          </p:cNvSpPr>
          <p:nvPr>
            <p:ph type="title"/>
          </p:nvPr>
        </p:nvSpPr>
        <p:spPr/>
        <p:txBody>
          <a:bodyPr/>
          <a:lstStyle/>
          <a:p>
            <a:r>
              <a:rPr lang="en-US" dirty="0">
                <a:solidFill>
                  <a:schemeClr val="bg1">
                    <a:lumMod val="95000"/>
                  </a:schemeClr>
                </a:solidFill>
              </a:rPr>
              <a:t>History: Part 1—Bitcoin Genesis Block</a:t>
            </a:r>
          </a:p>
        </p:txBody>
      </p:sp>
      <p:sp>
        <p:nvSpPr>
          <p:cNvPr id="3" name="Content Placeholder 2">
            <a:extLst>
              <a:ext uri="{FF2B5EF4-FFF2-40B4-BE49-F238E27FC236}">
                <a16:creationId xmlns:a16="http://schemas.microsoft.com/office/drawing/2014/main" id="{823E5532-9DA6-4D9E-8770-447692125AC3}"/>
              </a:ext>
            </a:extLst>
          </p:cNvPr>
          <p:cNvSpPr>
            <a:spLocks noGrp="1"/>
          </p:cNvSpPr>
          <p:nvPr>
            <p:ph idx="1"/>
          </p:nvPr>
        </p:nvSpPr>
        <p:spPr/>
        <p:txBody>
          <a:bodyPr/>
          <a:lstStyle/>
          <a:p>
            <a:r>
              <a:rPr lang="en-US" dirty="0">
                <a:solidFill>
                  <a:schemeClr val="bg1">
                    <a:lumMod val="95000"/>
                  </a:schemeClr>
                </a:solidFill>
              </a:rPr>
              <a:t>The Start of it all</a:t>
            </a:r>
          </a:p>
          <a:p>
            <a:r>
              <a:rPr lang="en-US" dirty="0">
                <a:solidFill>
                  <a:schemeClr val="bg1">
                    <a:lumMod val="95000"/>
                  </a:schemeClr>
                </a:solidFill>
              </a:rPr>
              <a:t>The Bitcoin Genesis Block was mined by Satoshi Nakamoto, the creator of Bitcoin, on January 3, 2009, containing the following statement:</a:t>
            </a:r>
          </a:p>
          <a:p>
            <a:pPr lvl="1"/>
            <a:r>
              <a:rPr lang="en-US" dirty="0">
                <a:solidFill>
                  <a:schemeClr val="bg1">
                    <a:lumMod val="95000"/>
                  </a:schemeClr>
                </a:solidFill>
              </a:rPr>
              <a:t>“The Times 03/Jan/2009 Chancellor on brink of second bailout for banks.”</a:t>
            </a:r>
          </a:p>
        </p:txBody>
      </p:sp>
      <p:sp>
        <p:nvSpPr>
          <p:cNvPr id="4" name="Slide Number Placeholder 3">
            <a:extLst>
              <a:ext uri="{FF2B5EF4-FFF2-40B4-BE49-F238E27FC236}">
                <a16:creationId xmlns:a16="http://schemas.microsoft.com/office/drawing/2014/main" id="{B004C6A4-933E-4A1B-8A5A-3217617C812A}"/>
              </a:ext>
            </a:extLst>
          </p:cNvPr>
          <p:cNvSpPr>
            <a:spLocks noGrp="1"/>
          </p:cNvSpPr>
          <p:nvPr>
            <p:ph type="sldNum" sz="quarter" idx="12"/>
          </p:nvPr>
        </p:nvSpPr>
        <p:spPr/>
        <p:txBody>
          <a:bodyPr/>
          <a:lstStyle/>
          <a:p>
            <a:fld id="{B17DEEE4-362D-404F-8D44-B73CEBC0D81E}" type="slidenum">
              <a:rPr lang="en-US" smtClean="0"/>
              <a:t>9</a:t>
            </a:fld>
            <a:endParaRPr lang="en-US" dirty="0"/>
          </a:p>
        </p:txBody>
      </p:sp>
    </p:spTree>
    <p:extLst>
      <p:ext uri="{BB962C8B-B14F-4D97-AF65-F5344CB8AC3E}">
        <p14:creationId xmlns:p14="http://schemas.microsoft.com/office/powerpoint/2010/main" val="16984049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BE37-82CB-4D57-BB0C-33D137E830E6}"/>
              </a:ext>
            </a:extLst>
          </p:cNvPr>
          <p:cNvSpPr>
            <a:spLocks noGrp="1"/>
          </p:cNvSpPr>
          <p:nvPr>
            <p:ph type="title"/>
          </p:nvPr>
        </p:nvSpPr>
        <p:spPr/>
        <p:txBody>
          <a:bodyPr/>
          <a:lstStyle/>
          <a:p>
            <a:r>
              <a:rPr lang="en-US" dirty="0">
                <a:solidFill>
                  <a:schemeClr val="bg1">
                    <a:lumMod val="95000"/>
                  </a:schemeClr>
                </a:solidFill>
              </a:rPr>
              <a:t>Use-case Projects Shortlist 2</a:t>
            </a:r>
          </a:p>
        </p:txBody>
      </p:sp>
      <p:sp>
        <p:nvSpPr>
          <p:cNvPr id="3" name="Content Placeholder 2">
            <a:extLst>
              <a:ext uri="{FF2B5EF4-FFF2-40B4-BE49-F238E27FC236}">
                <a16:creationId xmlns:a16="http://schemas.microsoft.com/office/drawing/2014/main" id="{C7FAF9B3-D9F4-445D-9F95-568029F17580}"/>
              </a:ext>
            </a:extLst>
          </p:cNvPr>
          <p:cNvSpPr>
            <a:spLocks noGrp="1"/>
          </p:cNvSpPr>
          <p:nvPr>
            <p:ph idx="1"/>
          </p:nvPr>
        </p:nvSpPr>
        <p:spPr/>
        <p:txBody>
          <a:bodyPr numCol="2">
            <a:normAutofit fontScale="55000" lnSpcReduction="20000"/>
          </a:bodyPr>
          <a:lstStyle/>
          <a:p>
            <a:r>
              <a:rPr lang="en-US" dirty="0">
                <a:solidFill>
                  <a:schemeClr val="bg1">
                    <a:lumMod val="95000"/>
                  </a:schemeClr>
                </a:solidFill>
              </a:rPr>
              <a:t>Real Estate</a:t>
            </a:r>
          </a:p>
          <a:p>
            <a:pPr lvl="1"/>
            <a:r>
              <a:rPr lang="en-US" dirty="0">
                <a:solidFill>
                  <a:schemeClr val="bg1">
                    <a:lumMod val="95000"/>
                  </a:schemeClr>
                </a:solidFill>
              </a:rPr>
              <a:t>RealX</a:t>
            </a:r>
          </a:p>
          <a:p>
            <a:pPr lvl="1"/>
            <a:r>
              <a:rPr lang="en-US" dirty="0">
                <a:solidFill>
                  <a:schemeClr val="bg1">
                    <a:lumMod val="95000"/>
                  </a:schemeClr>
                </a:solidFill>
              </a:rPr>
              <a:t>Atlant</a:t>
            </a:r>
          </a:p>
          <a:p>
            <a:r>
              <a:rPr lang="en-US" dirty="0">
                <a:solidFill>
                  <a:schemeClr val="bg1">
                    <a:lumMod val="95000"/>
                  </a:schemeClr>
                </a:solidFill>
              </a:rPr>
              <a:t>Logistics</a:t>
            </a:r>
          </a:p>
          <a:p>
            <a:pPr lvl="1"/>
            <a:r>
              <a:rPr lang="en-US" dirty="0">
                <a:solidFill>
                  <a:schemeClr val="bg1">
                    <a:lumMod val="95000"/>
                  </a:schemeClr>
                </a:solidFill>
              </a:rPr>
              <a:t>ShipChain</a:t>
            </a:r>
          </a:p>
          <a:p>
            <a:pPr lvl="1"/>
            <a:r>
              <a:rPr lang="en-US" dirty="0">
                <a:solidFill>
                  <a:schemeClr val="bg1">
                    <a:lumMod val="95000"/>
                  </a:schemeClr>
                </a:solidFill>
              </a:rPr>
              <a:t>Trace</a:t>
            </a:r>
          </a:p>
          <a:p>
            <a:r>
              <a:rPr lang="en-US" dirty="0">
                <a:solidFill>
                  <a:schemeClr val="bg1">
                    <a:lumMod val="95000"/>
                  </a:schemeClr>
                </a:solidFill>
              </a:rPr>
              <a:t>Virtual Private Network</a:t>
            </a:r>
          </a:p>
          <a:p>
            <a:pPr lvl="1"/>
            <a:r>
              <a:rPr lang="en-US" dirty="0">
                <a:solidFill>
                  <a:schemeClr val="bg1">
                    <a:lumMod val="95000"/>
                  </a:schemeClr>
                </a:solidFill>
              </a:rPr>
              <a:t>WinQ</a:t>
            </a:r>
          </a:p>
          <a:p>
            <a:pPr lvl="1"/>
            <a:r>
              <a:rPr lang="en-US" dirty="0">
                <a:solidFill>
                  <a:schemeClr val="bg1">
                    <a:lumMod val="95000"/>
                  </a:schemeClr>
                </a:solidFill>
              </a:rPr>
              <a:t>VPNcoin</a:t>
            </a:r>
          </a:p>
          <a:p>
            <a:r>
              <a:rPr lang="en-US" dirty="0">
                <a:solidFill>
                  <a:schemeClr val="bg1">
                    <a:lumMod val="95000"/>
                  </a:schemeClr>
                </a:solidFill>
              </a:rPr>
              <a:t>Video sharing</a:t>
            </a:r>
          </a:p>
          <a:p>
            <a:pPr lvl="1"/>
            <a:r>
              <a:rPr lang="en-US" dirty="0">
                <a:solidFill>
                  <a:schemeClr val="bg1">
                    <a:lumMod val="95000"/>
                  </a:schemeClr>
                </a:solidFill>
              </a:rPr>
              <a:t>LBRY</a:t>
            </a:r>
          </a:p>
          <a:p>
            <a:r>
              <a:rPr lang="en-US" dirty="0">
                <a:solidFill>
                  <a:schemeClr val="bg1">
                    <a:lumMod val="95000"/>
                  </a:schemeClr>
                </a:solidFill>
              </a:rPr>
              <a:t>Music</a:t>
            </a:r>
          </a:p>
          <a:p>
            <a:pPr lvl="1"/>
            <a:r>
              <a:rPr lang="en-US" dirty="0">
                <a:solidFill>
                  <a:schemeClr val="bg1">
                    <a:lumMod val="95000"/>
                  </a:schemeClr>
                </a:solidFill>
              </a:rPr>
              <a:t>Ujo</a:t>
            </a:r>
          </a:p>
          <a:p>
            <a:pPr lvl="1"/>
            <a:r>
              <a:rPr lang="en-US" dirty="0">
                <a:solidFill>
                  <a:schemeClr val="bg1">
                    <a:lumMod val="95000"/>
                  </a:schemeClr>
                </a:solidFill>
              </a:rPr>
              <a:t>SingularDTV</a:t>
            </a:r>
          </a:p>
          <a:p>
            <a:r>
              <a:rPr lang="en-US" dirty="0">
                <a:solidFill>
                  <a:schemeClr val="bg1">
                    <a:lumMod val="95000"/>
                  </a:schemeClr>
                </a:solidFill>
              </a:rPr>
              <a:t>Decentralized Internet</a:t>
            </a:r>
          </a:p>
          <a:p>
            <a:pPr lvl="1"/>
            <a:r>
              <a:rPr lang="en-US" dirty="0">
                <a:solidFill>
                  <a:schemeClr val="bg1">
                    <a:lumMod val="95000"/>
                  </a:schemeClr>
                </a:solidFill>
              </a:rPr>
              <a:t>Maidsafe</a:t>
            </a:r>
          </a:p>
          <a:p>
            <a:pPr lvl="1"/>
            <a:r>
              <a:rPr lang="en-US" dirty="0">
                <a:solidFill>
                  <a:schemeClr val="bg1">
                    <a:lumMod val="95000"/>
                  </a:schemeClr>
                </a:solidFill>
              </a:rPr>
              <a:t>Skycoin</a:t>
            </a:r>
          </a:p>
          <a:p>
            <a:r>
              <a:rPr lang="en-US" dirty="0">
                <a:solidFill>
                  <a:schemeClr val="bg1">
                    <a:lumMod val="95000"/>
                  </a:schemeClr>
                </a:solidFill>
              </a:rPr>
              <a:t>Exchange-traded tokens</a:t>
            </a:r>
          </a:p>
          <a:p>
            <a:pPr lvl="1"/>
            <a:r>
              <a:rPr lang="en-US" dirty="0">
                <a:solidFill>
                  <a:schemeClr val="bg1">
                    <a:lumMod val="95000"/>
                  </a:schemeClr>
                </a:solidFill>
              </a:rPr>
              <a:t>Bibox token</a:t>
            </a:r>
          </a:p>
          <a:p>
            <a:pPr lvl="1"/>
            <a:r>
              <a:rPr lang="en-US" dirty="0">
                <a:solidFill>
                  <a:schemeClr val="bg1">
                    <a:lumMod val="95000"/>
                  </a:schemeClr>
                </a:solidFill>
              </a:rPr>
              <a:t>Binance coin</a:t>
            </a:r>
          </a:p>
          <a:p>
            <a:pPr lvl="1"/>
            <a:r>
              <a:rPr lang="en-US" dirty="0">
                <a:solidFill>
                  <a:schemeClr val="bg1">
                    <a:lumMod val="95000"/>
                  </a:schemeClr>
                </a:solidFill>
              </a:rPr>
              <a:t>Kucoin Shares</a:t>
            </a:r>
          </a:p>
          <a:p>
            <a:r>
              <a:rPr lang="en-US" dirty="0">
                <a:solidFill>
                  <a:schemeClr val="bg1">
                    <a:lumMod val="95000"/>
                  </a:schemeClr>
                </a:solidFill>
              </a:rPr>
              <a:t>Search Engine</a:t>
            </a:r>
          </a:p>
          <a:p>
            <a:pPr lvl="1"/>
            <a:r>
              <a:rPr lang="en-US" dirty="0">
                <a:solidFill>
                  <a:schemeClr val="bg1">
                    <a:lumMod val="95000"/>
                  </a:schemeClr>
                </a:solidFill>
              </a:rPr>
              <a:t>Nebulas</a:t>
            </a:r>
          </a:p>
          <a:p>
            <a:pPr lvl="1"/>
            <a:r>
              <a:rPr lang="en-US" dirty="0">
                <a:solidFill>
                  <a:schemeClr val="bg1">
                    <a:lumMod val="95000"/>
                  </a:schemeClr>
                </a:solidFill>
              </a:rPr>
              <a:t>Presearch</a:t>
            </a:r>
          </a:p>
          <a:p>
            <a:r>
              <a:rPr lang="en-US" dirty="0">
                <a:solidFill>
                  <a:schemeClr val="bg1">
                    <a:lumMod val="95000"/>
                  </a:schemeClr>
                </a:solidFill>
              </a:rPr>
              <a:t>Payment System</a:t>
            </a:r>
          </a:p>
          <a:p>
            <a:pPr lvl="1"/>
            <a:r>
              <a:rPr lang="en-US" dirty="0">
                <a:solidFill>
                  <a:schemeClr val="bg1">
                    <a:lumMod val="95000"/>
                  </a:schemeClr>
                </a:solidFill>
              </a:rPr>
              <a:t>Bitcoin Cash</a:t>
            </a:r>
          </a:p>
          <a:p>
            <a:pPr lvl="1"/>
            <a:r>
              <a:rPr lang="en-US" dirty="0">
                <a:solidFill>
                  <a:schemeClr val="bg1">
                    <a:lumMod val="95000"/>
                  </a:schemeClr>
                </a:solidFill>
              </a:rPr>
              <a:t>Litecoin</a:t>
            </a:r>
          </a:p>
          <a:p>
            <a:pPr lvl="1"/>
            <a:r>
              <a:rPr lang="en-US" dirty="0">
                <a:solidFill>
                  <a:schemeClr val="bg1">
                    <a:lumMod val="95000"/>
                  </a:schemeClr>
                </a:solidFill>
              </a:rPr>
              <a:t>Digibyte</a:t>
            </a:r>
          </a:p>
          <a:p>
            <a:pPr lvl="1"/>
            <a:r>
              <a:rPr lang="en-US" dirty="0" err="1">
                <a:solidFill>
                  <a:schemeClr val="bg1">
                    <a:lumMod val="95000"/>
                  </a:schemeClr>
                </a:solidFill>
              </a:rPr>
              <a:t>OmiseGo</a:t>
            </a:r>
            <a:endParaRPr lang="en-US" dirty="0">
              <a:solidFill>
                <a:schemeClr val="bg1">
                  <a:lumMod val="95000"/>
                </a:schemeClr>
              </a:solidFill>
            </a:endParaRPr>
          </a:p>
          <a:p>
            <a:pPr lvl="1"/>
            <a:r>
              <a:rPr lang="en-US" dirty="0">
                <a:solidFill>
                  <a:schemeClr val="bg1">
                    <a:lumMod val="95000"/>
                  </a:schemeClr>
                </a:solidFill>
              </a:rPr>
              <a:t>0x</a:t>
            </a:r>
          </a:p>
          <a:p>
            <a:r>
              <a:rPr lang="en-US" dirty="0">
                <a:solidFill>
                  <a:schemeClr val="bg1">
                    <a:lumMod val="95000"/>
                  </a:schemeClr>
                </a:solidFill>
              </a:rPr>
              <a:t>Blockchain Platform</a:t>
            </a:r>
          </a:p>
          <a:p>
            <a:pPr lvl="1"/>
            <a:r>
              <a:rPr lang="en-US" dirty="0">
                <a:solidFill>
                  <a:schemeClr val="bg1">
                    <a:lumMod val="95000"/>
                  </a:schemeClr>
                </a:solidFill>
              </a:rPr>
              <a:t>Komodo</a:t>
            </a:r>
          </a:p>
          <a:p>
            <a:pPr lvl="1"/>
            <a:r>
              <a:rPr lang="en-US" dirty="0" err="1">
                <a:solidFill>
                  <a:schemeClr val="bg1">
                    <a:lumMod val="95000"/>
                  </a:schemeClr>
                </a:solidFill>
              </a:rPr>
              <a:t>Zilliqa</a:t>
            </a:r>
            <a:endParaRPr lang="en-US" dirty="0">
              <a:solidFill>
                <a:schemeClr val="bg1">
                  <a:lumMod val="95000"/>
                </a:schemeClr>
              </a:solidFill>
            </a:endParaRPr>
          </a:p>
          <a:p>
            <a:r>
              <a:rPr lang="en-US" dirty="0">
                <a:solidFill>
                  <a:schemeClr val="bg1">
                    <a:lumMod val="95000"/>
                  </a:schemeClr>
                </a:solidFill>
              </a:rPr>
              <a:t>Voting</a:t>
            </a:r>
          </a:p>
          <a:p>
            <a:pPr lvl="1"/>
            <a:r>
              <a:rPr lang="en-US" dirty="0">
                <a:solidFill>
                  <a:schemeClr val="bg1">
                    <a:lumMod val="95000"/>
                  </a:schemeClr>
                </a:solidFill>
              </a:rPr>
              <a:t>Horizon State</a:t>
            </a:r>
          </a:p>
          <a:p>
            <a:pPr lvl="1"/>
            <a:endParaRPr lang="en-US" dirty="0">
              <a:solidFill>
                <a:schemeClr val="bg1">
                  <a:lumMod val="95000"/>
                </a:schemeClr>
              </a:solidFill>
            </a:endParaRPr>
          </a:p>
          <a:p>
            <a:endParaRPr lang="en-US" dirty="0">
              <a:solidFill>
                <a:schemeClr val="bg1">
                  <a:lumMod val="95000"/>
                </a:schemeClr>
              </a:solidFill>
            </a:endParaRPr>
          </a:p>
        </p:txBody>
      </p:sp>
      <p:sp>
        <p:nvSpPr>
          <p:cNvPr id="4" name="Slide Number Placeholder 3">
            <a:extLst>
              <a:ext uri="{FF2B5EF4-FFF2-40B4-BE49-F238E27FC236}">
                <a16:creationId xmlns:a16="http://schemas.microsoft.com/office/drawing/2014/main" id="{4A6A3130-C13D-4056-A1C1-F4DC70570359}"/>
              </a:ext>
            </a:extLst>
          </p:cNvPr>
          <p:cNvSpPr>
            <a:spLocks noGrp="1"/>
          </p:cNvSpPr>
          <p:nvPr>
            <p:ph type="sldNum" sz="quarter" idx="12"/>
          </p:nvPr>
        </p:nvSpPr>
        <p:spPr/>
        <p:txBody>
          <a:bodyPr/>
          <a:lstStyle/>
          <a:p>
            <a:fld id="{B17DEEE4-362D-404F-8D44-B73CEBC0D81E}" type="slidenum">
              <a:rPr lang="en-US" smtClean="0"/>
              <a:t>90</a:t>
            </a:fld>
            <a:endParaRPr lang="en-US" dirty="0"/>
          </a:p>
        </p:txBody>
      </p:sp>
    </p:spTree>
    <p:extLst>
      <p:ext uri="{BB962C8B-B14F-4D97-AF65-F5344CB8AC3E}">
        <p14:creationId xmlns:p14="http://schemas.microsoft.com/office/powerpoint/2010/main" val="120515955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6E3DD-A1F4-4314-BE7D-CB505C1DB322}"/>
              </a:ext>
            </a:extLst>
          </p:cNvPr>
          <p:cNvSpPr>
            <a:spLocks noGrp="1"/>
          </p:cNvSpPr>
          <p:nvPr>
            <p:ph type="title"/>
          </p:nvPr>
        </p:nvSpPr>
        <p:spPr/>
        <p:txBody>
          <a:bodyPr/>
          <a:lstStyle/>
          <a:p>
            <a:r>
              <a:rPr lang="en-US" dirty="0">
                <a:solidFill>
                  <a:schemeClr val="bg1">
                    <a:lumMod val="95000"/>
                  </a:schemeClr>
                </a:solidFill>
                <a:latin typeface="+mn-lt"/>
                <a:ea typeface="DengXian Light" panose="020B0503020204020204" pitchFamily="2" charset="-122"/>
              </a:rPr>
              <a:t>Suggested dApps &amp; crypto-related apps to test out</a:t>
            </a:r>
          </a:p>
        </p:txBody>
      </p:sp>
      <p:sp>
        <p:nvSpPr>
          <p:cNvPr id="3" name="Content Placeholder 2">
            <a:extLst>
              <a:ext uri="{FF2B5EF4-FFF2-40B4-BE49-F238E27FC236}">
                <a16:creationId xmlns:a16="http://schemas.microsoft.com/office/drawing/2014/main" id="{9EAA2F83-A29B-411D-9618-C26A5D4B3BF4}"/>
              </a:ext>
            </a:extLst>
          </p:cNvPr>
          <p:cNvSpPr>
            <a:spLocks noGrp="1"/>
          </p:cNvSpPr>
          <p:nvPr>
            <p:ph idx="1"/>
          </p:nvPr>
        </p:nvSpPr>
        <p:spPr/>
        <p:txBody>
          <a:bodyPr>
            <a:normAutofit fontScale="92500" lnSpcReduction="20000"/>
          </a:bodyPr>
          <a:lstStyle/>
          <a:p>
            <a:r>
              <a:rPr lang="en-US" dirty="0">
                <a:solidFill>
                  <a:schemeClr val="bg1">
                    <a:lumMod val="95000"/>
                  </a:schemeClr>
                </a:solidFill>
                <a:ea typeface="DengXian Light" panose="020B0503020204020204" pitchFamily="2" charset="-122"/>
                <a:hlinkClick r:id="rId2">
                  <a:extLst>
                    <a:ext uri="{A12FA001-AC4F-418D-AE19-62706E023703}">
                      <ahyp:hlinkClr xmlns:ahyp="http://schemas.microsoft.com/office/drawing/2018/hyperlinkcolor" val="tx"/>
                    </a:ext>
                  </a:extLst>
                </a:hlinkClick>
              </a:rPr>
              <a:t>Brave Browser</a:t>
            </a:r>
            <a:endParaRPr lang="en-US" dirty="0">
              <a:solidFill>
                <a:schemeClr val="bg1">
                  <a:lumMod val="95000"/>
                </a:schemeClr>
              </a:solidFill>
              <a:ea typeface="DengXian Light" panose="020B0503020204020204" pitchFamily="2" charset="-122"/>
            </a:endParaRPr>
          </a:p>
          <a:p>
            <a:r>
              <a:rPr lang="en-US" dirty="0">
                <a:solidFill>
                  <a:schemeClr val="bg1">
                    <a:lumMod val="95000"/>
                  </a:schemeClr>
                </a:solidFill>
                <a:ea typeface="DengXian Light" panose="020B0503020204020204" pitchFamily="2" charset="-122"/>
                <a:hlinkClick r:id="rId3">
                  <a:extLst>
                    <a:ext uri="{A12FA001-AC4F-418D-AE19-62706E023703}">
                      <ahyp:hlinkClr xmlns:ahyp="http://schemas.microsoft.com/office/drawing/2018/hyperlinkcolor" val="tx"/>
                    </a:ext>
                  </a:extLst>
                </a:hlinkClick>
              </a:rPr>
              <a:t>Status messenger</a:t>
            </a:r>
            <a:endParaRPr lang="en-US" dirty="0">
              <a:solidFill>
                <a:schemeClr val="bg1">
                  <a:lumMod val="95000"/>
                </a:schemeClr>
              </a:solidFill>
              <a:ea typeface="DengXian Light" panose="020B0503020204020204" pitchFamily="2" charset="-122"/>
            </a:endParaRPr>
          </a:p>
          <a:p>
            <a:r>
              <a:rPr lang="en-US" dirty="0">
                <a:solidFill>
                  <a:schemeClr val="bg1">
                    <a:lumMod val="95000"/>
                  </a:schemeClr>
                </a:solidFill>
                <a:ea typeface="DengXian Light" panose="020B0503020204020204" pitchFamily="2" charset="-122"/>
              </a:rPr>
              <a:t>Purse.io </a:t>
            </a:r>
          </a:p>
          <a:p>
            <a:r>
              <a:rPr lang="en-US" dirty="0" err="1">
                <a:solidFill>
                  <a:schemeClr val="bg1">
                    <a:lumMod val="95000"/>
                  </a:schemeClr>
                </a:solidFill>
                <a:ea typeface="DengXian Light" panose="020B0503020204020204" pitchFamily="2" charset="-122"/>
              </a:rPr>
              <a:t>Steemit</a:t>
            </a:r>
            <a:endParaRPr lang="en-US" dirty="0">
              <a:solidFill>
                <a:schemeClr val="bg1">
                  <a:lumMod val="95000"/>
                </a:schemeClr>
              </a:solidFill>
              <a:ea typeface="DengXian Light" panose="020B0503020204020204" pitchFamily="2" charset="-122"/>
            </a:endParaRPr>
          </a:p>
          <a:p>
            <a:r>
              <a:rPr lang="en-US" dirty="0">
                <a:solidFill>
                  <a:schemeClr val="bg1">
                    <a:lumMod val="95000"/>
                  </a:schemeClr>
                </a:solidFill>
                <a:ea typeface="DengXian Light" panose="020B0503020204020204" pitchFamily="2" charset="-122"/>
              </a:rPr>
              <a:t>Minds</a:t>
            </a:r>
          </a:p>
          <a:p>
            <a:r>
              <a:rPr lang="en-US" dirty="0" err="1">
                <a:solidFill>
                  <a:schemeClr val="bg1">
                    <a:lumMod val="95000"/>
                  </a:schemeClr>
                </a:solidFill>
                <a:ea typeface="DengXian Light" panose="020B0503020204020204" pitchFamily="2" charset="-122"/>
              </a:rPr>
              <a:t>Lbry</a:t>
            </a:r>
            <a:endParaRPr lang="en-US" dirty="0">
              <a:solidFill>
                <a:schemeClr val="bg1">
                  <a:lumMod val="95000"/>
                </a:schemeClr>
              </a:solidFill>
              <a:ea typeface="DengXian Light" panose="020B0503020204020204" pitchFamily="2" charset="-122"/>
            </a:endParaRPr>
          </a:p>
          <a:p>
            <a:r>
              <a:rPr lang="en-US" dirty="0" err="1">
                <a:solidFill>
                  <a:schemeClr val="bg1">
                    <a:lumMod val="95000"/>
                  </a:schemeClr>
                </a:solidFill>
                <a:ea typeface="DengXian Light" panose="020B0503020204020204" pitchFamily="2" charset="-122"/>
              </a:rPr>
              <a:t>Ujo</a:t>
            </a:r>
            <a:endParaRPr lang="en-US" dirty="0">
              <a:solidFill>
                <a:schemeClr val="bg1">
                  <a:lumMod val="95000"/>
                </a:schemeClr>
              </a:solidFill>
              <a:ea typeface="DengXian Light" panose="020B0503020204020204" pitchFamily="2" charset="-122"/>
            </a:endParaRPr>
          </a:p>
          <a:p>
            <a:r>
              <a:rPr lang="en-US" dirty="0" err="1">
                <a:solidFill>
                  <a:schemeClr val="bg1">
                    <a:lumMod val="95000"/>
                  </a:schemeClr>
                </a:solidFill>
                <a:ea typeface="DengXian Light" panose="020B0503020204020204" pitchFamily="2" charset="-122"/>
              </a:rPr>
              <a:t>Presearch</a:t>
            </a:r>
            <a:endParaRPr lang="en-US" dirty="0">
              <a:solidFill>
                <a:schemeClr val="bg1">
                  <a:lumMod val="95000"/>
                </a:schemeClr>
              </a:solidFill>
              <a:ea typeface="DengXian Light" panose="020B0503020204020204" pitchFamily="2" charset="-122"/>
            </a:endParaRPr>
          </a:p>
          <a:p>
            <a:r>
              <a:rPr lang="en-US" dirty="0" err="1">
                <a:solidFill>
                  <a:schemeClr val="bg1">
                    <a:lumMod val="95000"/>
                  </a:schemeClr>
                </a:solidFill>
                <a:ea typeface="DengXian Light" panose="020B0503020204020204" pitchFamily="2" charset="-122"/>
              </a:rPr>
              <a:t>Musicoin</a:t>
            </a:r>
            <a:endParaRPr lang="en-US" dirty="0">
              <a:solidFill>
                <a:schemeClr val="bg1">
                  <a:lumMod val="95000"/>
                </a:schemeClr>
              </a:solidFill>
              <a:ea typeface="DengXian Light" panose="020B0503020204020204" pitchFamily="2" charset="-122"/>
            </a:endParaRPr>
          </a:p>
          <a:p>
            <a:r>
              <a:rPr lang="en-US" i="1" dirty="0">
                <a:solidFill>
                  <a:schemeClr val="bg1">
                    <a:lumMod val="95000"/>
                  </a:schemeClr>
                </a:solidFill>
                <a:ea typeface="DengXian Light" panose="020B0503020204020204" pitchFamily="2" charset="-122"/>
              </a:rPr>
              <a:t>See </a:t>
            </a:r>
            <a:r>
              <a:rPr lang="en-US" dirty="0" err="1">
                <a:solidFill>
                  <a:schemeClr val="bg1">
                    <a:lumMod val="95000"/>
                  </a:schemeClr>
                </a:solidFill>
                <a:ea typeface="DengXian Light" panose="020B0503020204020204" pitchFamily="2" charset="-122"/>
              </a:rPr>
              <a:t>StateoftheDApps</a:t>
            </a:r>
            <a:r>
              <a:rPr lang="en-US" dirty="0">
                <a:solidFill>
                  <a:schemeClr val="bg1">
                    <a:lumMod val="95000"/>
                  </a:schemeClr>
                </a:solidFill>
                <a:ea typeface="DengXian Light" panose="020B0503020204020204" pitchFamily="2" charset="-122"/>
              </a:rPr>
              <a:t> or </a:t>
            </a:r>
            <a:r>
              <a:rPr lang="en-US" dirty="0" err="1">
                <a:solidFill>
                  <a:schemeClr val="bg1">
                    <a:lumMod val="95000"/>
                  </a:schemeClr>
                </a:solidFill>
                <a:ea typeface="DengXian Light" panose="020B0503020204020204" pitchFamily="2" charset="-122"/>
              </a:rPr>
              <a:t>DappRadar</a:t>
            </a:r>
            <a:r>
              <a:rPr lang="en-US" dirty="0">
                <a:solidFill>
                  <a:schemeClr val="bg1">
                    <a:lumMod val="95000"/>
                  </a:schemeClr>
                </a:solidFill>
                <a:ea typeface="DengXian Light" panose="020B0503020204020204" pitchFamily="2" charset="-122"/>
              </a:rPr>
              <a:t> for more </a:t>
            </a:r>
            <a:r>
              <a:rPr lang="en-US" dirty="0" err="1">
                <a:solidFill>
                  <a:schemeClr val="bg1">
                    <a:lumMod val="95000"/>
                  </a:schemeClr>
                </a:solidFill>
                <a:ea typeface="DengXian Light" panose="020B0503020204020204" pitchFamily="2" charset="-122"/>
              </a:rPr>
              <a:t>dApps</a:t>
            </a:r>
            <a:endParaRPr lang="en-US" i="1" dirty="0">
              <a:solidFill>
                <a:schemeClr val="bg1">
                  <a:lumMod val="95000"/>
                </a:schemeClr>
              </a:solidFill>
              <a:ea typeface="DengXian Light" panose="020B0503020204020204" pitchFamily="2" charset="-122"/>
            </a:endParaRPr>
          </a:p>
          <a:p>
            <a:endParaRPr lang="en-US" dirty="0">
              <a:solidFill>
                <a:schemeClr val="bg1">
                  <a:lumMod val="95000"/>
                </a:schemeClr>
              </a:solidFill>
              <a:ea typeface="DengXian Light" panose="020B0503020204020204" pitchFamily="2" charset="-122"/>
            </a:endParaRPr>
          </a:p>
          <a:p>
            <a:endParaRPr lang="en-US" dirty="0">
              <a:solidFill>
                <a:schemeClr val="bg1">
                  <a:lumMod val="95000"/>
                </a:schemeClr>
              </a:solidFill>
              <a:ea typeface="DengXian Light" panose="020B0503020204020204" pitchFamily="2" charset="-122"/>
            </a:endParaRPr>
          </a:p>
        </p:txBody>
      </p:sp>
      <p:sp>
        <p:nvSpPr>
          <p:cNvPr id="4" name="Slide Number Placeholder 3">
            <a:extLst>
              <a:ext uri="{FF2B5EF4-FFF2-40B4-BE49-F238E27FC236}">
                <a16:creationId xmlns:a16="http://schemas.microsoft.com/office/drawing/2014/main" id="{C617DCD4-44C0-4663-B963-77D0B6B5D6A6}"/>
              </a:ext>
            </a:extLst>
          </p:cNvPr>
          <p:cNvSpPr>
            <a:spLocks noGrp="1"/>
          </p:cNvSpPr>
          <p:nvPr>
            <p:ph type="sldNum" sz="quarter" idx="12"/>
          </p:nvPr>
        </p:nvSpPr>
        <p:spPr/>
        <p:txBody>
          <a:bodyPr/>
          <a:lstStyle/>
          <a:p>
            <a:fld id="{B17DEEE4-362D-404F-8D44-B73CEBC0D81E}" type="slidenum">
              <a:rPr lang="en-US" smtClean="0">
                <a:latin typeface="DengXian Light" panose="020B0503020204020204" pitchFamily="2" charset="-122"/>
                <a:ea typeface="DengXian Light" panose="020B0503020204020204" pitchFamily="2" charset="-122"/>
              </a:rPr>
              <a:t>91</a:t>
            </a:fld>
            <a:endParaRPr lang="en-US" dirty="0">
              <a:latin typeface="DengXian Light" panose="020B0503020204020204" pitchFamily="2" charset="-122"/>
              <a:ea typeface="DengXian Light" panose="020B0503020204020204" pitchFamily="2" charset="-122"/>
            </a:endParaRPr>
          </a:p>
        </p:txBody>
      </p:sp>
    </p:spTree>
    <p:extLst>
      <p:ext uri="{BB962C8B-B14F-4D97-AF65-F5344CB8AC3E}">
        <p14:creationId xmlns:p14="http://schemas.microsoft.com/office/powerpoint/2010/main" val="417991858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BE37-82CB-4D57-BB0C-33D137E830E6}"/>
              </a:ext>
            </a:extLst>
          </p:cNvPr>
          <p:cNvSpPr>
            <a:spLocks noGrp="1"/>
          </p:cNvSpPr>
          <p:nvPr>
            <p:ph type="title"/>
          </p:nvPr>
        </p:nvSpPr>
        <p:spPr/>
        <p:txBody>
          <a:bodyPr/>
          <a:lstStyle/>
          <a:p>
            <a:r>
              <a:rPr lang="en-US" dirty="0">
                <a:solidFill>
                  <a:schemeClr val="bg1">
                    <a:lumMod val="95000"/>
                  </a:schemeClr>
                </a:solidFill>
              </a:rPr>
              <a:t>Shortlist of Terminology</a:t>
            </a:r>
          </a:p>
        </p:txBody>
      </p:sp>
      <p:sp>
        <p:nvSpPr>
          <p:cNvPr id="3" name="Content Placeholder 2">
            <a:extLst>
              <a:ext uri="{FF2B5EF4-FFF2-40B4-BE49-F238E27FC236}">
                <a16:creationId xmlns:a16="http://schemas.microsoft.com/office/drawing/2014/main" id="{C7FAF9B3-D9F4-445D-9F95-568029F17580}"/>
              </a:ext>
            </a:extLst>
          </p:cNvPr>
          <p:cNvSpPr>
            <a:spLocks noGrp="1"/>
          </p:cNvSpPr>
          <p:nvPr>
            <p:ph idx="1"/>
          </p:nvPr>
        </p:nvSpPr>
        <p:spPr/>
        <p:txBody>
          <a:bodyPr numCol="2">
            <a:normAutofit fontScale="40000" lnSpcReduction="20000"/>
          </a:bodyPr>
          <a:lstStyle/>
          <a:p>
            <a:r>
              <a:rPr lang="en-US" b="1" dirty="0">
                <a:solidFill>
                  <a:schemeClr val="bg1">
                    <a:lumMod val="95000"/>
                  </a:schemeClr>
                </a:solidFill>
              </a:rPr>
              <a:t>FUD	</a:t>
            </a:r>
          </a:p>
          <a:p>
            <a:pPr lvl="1"/>
            <a:r>
              <a:rPr lang="en-US" dirty="0">
                <a:solidFill>
                  <a:schemeClr val="bg1">
                    <a:lumMod val="95000"/>
                  </a:schemeClr>
                </a:solidFill>
              </a:rPr>
              <a:t>FUD is an acronym for Fear, Uncertainty, and Doubt.</a:t>
            </a:r>
          </a:p>
          <a:p>
            <a:r>
              <a:rPr lang="en-US" b="1" dirty="0">
                <a:solidFill>
                  <a:schemeClr val="bg1">
                    <a:lumMod val="95000"/>
                  </a:schemeClr>
                </a:solidFill>
              </a:rPr>
              <a:t>Hodl		</a:t>
            </a:r>
          </a:p>
          <a:p>
            <a:pPr lvl="1"/>
            <a:r>
              <a:rPr lang="en-US" dirty="0">
                <a:solidFill>
                  <a:schemeClr val="bg1">
                    <a:lumMod val="95000"/>
                  </a:schemeClr>
                </a:solidFill>
              </a:rPr>
              <a:t>Hodl means keeping cryptocurrency stored in a person’s wallet regardless of any negativity. Further, it can also be considered an acronym for “Hold On for Dear Life.”</a:t>
            </a:r>
          </a:p>
          <a:p>
            <a:r>
              <a:rPr lang="en-US" b="1" dirty="0">
                <a:solidFill>
                  <a:schemeClr val="bg1">
                    <a:lumMod val="95000"/>
                  </a:schemeClr>
                </a:solidFill>
              </a:rPr>
              <a:t>P2P		</a:t>
            </a:r>
          </a:p>
          <a:p>
            <a:pPr lvl="1"/>
            <a:r>
              <a:rPr lang="en-US" dirty="0">
                <a:solidFill>
                  <a:schemeClr val="bg1">
                    <a:lumMod val="95000"/>
                  </a:schemeClr>
                </a:solidFill>
              </a:rPr>
              <a:t>P2P means peer-to-peer. </a:t>
            </a:r>
          </a:p>
          <a:p>
            <a:r>
              <a:rPr lang="en-US" b="1" dirty="0">
                <a:solidFill>
                  <a:schemeClr val="bg1">
                    <a:lumMod val="95000"/>
                  </a:schemeClr>
                </a:solidFill>
              </a:rPr>
              <a:t>Atomic swaps	</a:t>
            </a:r>
          </a:p>
          <a:p>
            <a:pPr lvl="1"/>
            <a:r>
              <a:rPr lang="en-US" dirty="0">
                <a:solidFill>
                  <a:schemeClr val="bg1">
                    <a:lumMod val="95000"/>
                  </a:schemeClr>
                </a:solidFill>
              </a:rPr>
              <a:t>Atomic swaps means the exchange of cryptocurrencies or any data from one blockchain to another blockchain.</a:t>
            </a:r>
          </a:p>
          <a:p>
            <a:r>
              <a:rPr lang="en-US" b="1" dirty="0">
                <a:solidFill>
                  <a:schemeClr val="bg1">
                    <a:lumMod val="95000"/>
                  </a:schemeClr>
                </a:solidFill>
              </a:rPr>
              <a:t>Satoshis	</a:t>
            </a:r>
          </a:p>
          <a:p>
            <a:pPr lvl="1"/>
            <a:r>
              <a:rPr lang="en-US" dirty="0">
                <a:solidFill>
                  <a:schemeClr val="bg1">
                    <a:lumMod val="95000"/>
                  </a:schemeClr>
                </a:solidFill>
              </a:rPr>
              <a:t>Satoshis mean a monetary unit of the smallest amount of Bitcoin that may be sent. </a:t>
            </a:r>
            <a:r>
              <a:rPr lang="en-US" i="1" dirty="0">
                <a:solidFill>
                  <a:schemeClr val="bg1">
                    <a:lumMod val="95000"/>
                  </a:schemeClr>
                </a:solidFill>
              </a:rPr>
              <a:t>Named after Satoshi Nakamoto</a:t>
            </a:r>
            <a:r>
              <a:rPr lang="en-US" dirty="0">
                <a:solidFill>
                  <a:schemeClr val="bg1">
                    <a:lumMod val="95000"/>
                  </a:schemeClr>
                </a:solidFill>
              </a:rPr>
              <a:t>. </a:t>
            </a:r>
          </a:p>
          <a:p>
            <a:pPr lvl="2"/>
            <a:r>
              <a:rPr lang="en-US" dirty="0">
                <a:solidFill>
                  <a:schemeClr val="bg1">
                    <a:lumMod val="95000"/>
                  </a:schemeClr>
                </a:solidFill>
              </a:rPr>
              <a:t>1 Satoshi = 0.00000001 BTC</a:t>
            </a:r>
          </a:p>
          <a:p>
            <a:r>
              <a:rPr lang="en-US" b="1" dirty="0">
                <a:solidFill>
                  <a:schemeClr val="bg1">
                    <a:lumMod val="95000"/>
                  </a:schemeClr>
                </a:solidFill>
              </a:rPr>
              <a:t>Whitepaper	</a:t>
            </a:r>
          </a:p>
          <a:p>
            <a:pPr lvl="1"/>
            <a:r>
              <a:rPr lang="en-US" dirty="0">
                <a:solidFill>
                  <a:schemeClr val="bg1">
                    <a:lumMod val="95000"/>
                  </a:schemeClr>
                </a:solidFill>
              </a:rPr>
              <a:t>Whitepaper means an informational document describing the benefits of implementing a product, service, or solution.</a:t>
            </a:r>
          </a:p>
          <a:p>
            <a:r>
              <a:rPr lang="en-US" b="1" dirty="0">
                <a:solidFill>
                  <a:schemeClr val="bg1">
                    <a:lumMod val="95000"/>
                  </a:schemeClr>
                </a:solidFill>
              </a:rPr>
              <a:t>Hot Wallet</a:t>
            </a:r>
            <a:r>
              <a:rPr lang="en-US" dirty="0">
                <a:solidFill>
                  <a:schemeClr val="bg1">
                    <a:lumMod val="95000"/>
                  </a:schemeClr>
                </a:solidFill>
              </a:rPr>
              <a:t>	</a:t>
            </a:r>
          </a:p>
          <a:p>
            <a:pPr lvl="1"/>
            <a:r>
              <a:rPr lang="en-US" dirty="0">
                <a:solidFill>
                  <a:schemeClr val="bg1">
                    <a:lumMod val="95000"/>
                  </a:schemeClr>
                </a:solidFill>
              </a:rPr>
              <a:t>Hot Wallet means any wallet that is connected to the internet.</a:t>
            </a:r>
            <a:endParaRPr lang="en-US" b="1" dirty="0">
              <a:solidFill>
                <a:schemeClr val="bg1">
                  <a:lumMod val="95000"/>
                </a:schemeClr>
              </a:solidFill>
            </a:endParaRPr>
          </a:p>
          <a:p>
            <a:r>
              <a:rPr lang="en-US" b="1" dirty="0">
                <a:solidFill>
                  <a:schemeClr val="bg1">
                    <a:lumMod val="95000"/>
                  </a:schemeClr>
                </a:solidFill>
              </a:rPr>
              <a:t>Cold Wallet</a:t>
            </a:r>
            <a:r>
              <a:rPr lang="en-US" dirty="0">
                <a:solidFill>
                  <a:schemeClr val="bg1">
                    <a:lumMod val="95000"/>
                  </a:schemeClr>
                </a:solidFill>
              </a:rPr>
              <a:t>	</a:t>
            </a:r>
          </a:p>
          <a:p>
            <a:pPr lvl="1"/>
            <a:r>
              <a:rPr lang="en-US" dirty="0">
                <a:solidFill>
                  <a:schemeClr val="bg1">
                    <a:lumMod val="95000"/>
                  </a:schemeClr>
                </a:solidFill>
              </a:rPr>
              <a:t>Cold Wallet means any wallet that is not connected to the internet. Cold Wallet is synonymous with the term, “Cold Storage.”</a:t>
            </a:r>
          </a:p>
          <a:p>
            <a:r>
              <a:rPr lang="en-US" b="1" dirty="0">
                <a:solidFill>
                  <a:schemeClr val="bg1">
                    <a:lumMod val="95000"/>
                  </a:schemeClr>
                </a:solidFill>
              </a:rPr>
              <a:t>Block explorer</a:t>
            </a:r>
          </a:p>
          <a:p>
            <a:pPr lvl="1"/>
            <a:r>
              <a:rPr lang="en-US" dirty="0">
                <a:solidFill>
                  <a:schemeClr val="bg1">
                    <a:lumMod val="95000"/>
                  </a:schemeClr>
                </a:solidFill>
              </a:rPr>
              <a:t>An analytical tool to analyze data stored on a blockchain</a:t>
            </a:r>
          </a:p>
          <a:p>
            <a:r>
              <a:rPr lang="en-US" b="1" dirty="0">
                <a:solidFill>
                  <a:schemeClr val="bg1">
                    <a:lumMod val="95000"/>
                  </a:schemeClr>
                </a:solidFill>
              </a:rPr>
              <a:t>Main Chain</a:t>
            </a:r>
          </a:p>
          <a:p>
            <a:pPr lvl="1"/>
            <a:r>
              <a:rPr lang="en-US" dirty="0">
                <a:solidFill>
                  <a:schemeClr val="bg1">
                    <a:lumMod val="95000"/>
                  </a:schemeClr>
                </a:solidFill>
              </a:rPr>
              <a:t>The “longest chain” in the Bitcoin Blockchain. Can also refer to the blockchain of the main net.</a:t>
            </a:r>
          </a:p>
          <a:p>
            <a:r>
              <a:rPr lang="en-US" b="1" dirty="0">
                <a:solidFill>
                  <a:schemeClr val="bg1">
                    <a:lumMod val="95000"/>
                  </a:schemeClr>
                </a:solidFill>
              </a:rPr>
              <a:t>Main Net</a:t>
            </a:r>
          </a:p>
          <a:p>
            <a:pPr lvl="1"/>
            <a:r>
              <a:rPr lang="en-US" dirty="0">
                <a:solidFill>
                  <a:schemeClr val="bg1">
                    <a:lumMod val="95000"/>
                  </a:schemeClr>
                </a:solidFill>
              </a:rPr>
              <a:t>The main network  were transactions are recorded on the main chain.</a:t>
            </a:r>
          </a:p>
          <a:p>
            <a:r>
              <a:rPr lang="en-US" b="1" dirty="0">
                <a:solidFill>
                  <a:schemeClr val="bg1">
                    <a:lumMod val="95000"/>
                  </a:schemeClr>
                </a:solidFill>
              </a:rPr>
              <a:t>Test Net</a:t>
            </a:r>
          </a:p>
          <a:p>
            <a:pPr lvl="1"/>
            <a:r>
              <a:rPr lang="en-US" dirty="0">
                <a:solidFill>
                  <a:schemeClr val="bg1">
                    <a:lumMod val="95000"/>
                  </a:schemeClr>
                </a:solidFill>
              </a:rPr>
              <a:t>The test network were transactions are not recorded on the main chain</a:t>
            </a:r>
          </a:p>
          <a:p>
            <a:r>
              <a:rPr lang="en-US" b="1" dirty="0">
                <a:solidFill>
                  <a:schemeClr val="bg1">
                    <a:lumMod val="95000"/>
                  </a:schemeClr>
                </a:solidFill>
              </a:rPr>
              <a:t>2FA</a:t>
            </a:r>
          </a:p>
          <a:p>
            <a:pPr lvl="1"/>
            <a:r>
              <a:rPr lang="en-US" dirty="0">
                <a:solidFill>
                  <a:schemeClr val="bg1">
                    <a:lumMod val="95000"/>
                  </a:schemeClr>
                </a:solidFill>
              </a:rPr>
              <a:t>An acronym for 2 Factor Authorization, a security measure that requires two forms of authorization before an account can be accessed. </a:t>
            </a:r>
          </a:p>
          <a:p>
            <a:r>
              <a:rPr lang="en-US" b="1" dirty="0">
                <a:solidFill>
                  <a:schemeClr val="bg1">
                    <a:lumMod val="95000"/>
                  </a:schemeClr>
                </a:solidFill>
              </a:rPr>
              <a:t>ICO</a:t>
            </a:r>
          </a:p>
          <a:p>
            <a:pPr lvl="1"/>
            <a:r>
              <a:rPr lang="en-US" dirty="0">
                <a:solidFill>
                  <a:schemeClr val="bg1">
                    <a:lumMod val="95000"/>
                  </a:schemeClr>
                </a:solidFill>
              </a:rPr>
              <a:t>An acronym for Initial Coin Offering, which is an unregulated means of crowdfunding by offering participants tokens in exchange for monetary investments.</a:t>
            </a:r>
          </a:p>
          <a:p>
            <a:r>
              <a:rPr lang="en-US" b="1" dirty="0">
                <a:solidFill>
                  <a:schemeClr val="bg1">
                    <a:lumMod val="95000"/>
                  </a:schemeClr>
                </a:solidFill>
              </a:rPr>
              <a:t>Coinbase</a:t>
            </a:r>
          </a:p>
          <a:p>
            <a:pPr lvl="1"/>
            <a:r>
              <a:rPr lang="en-US" dirty="0">
                <a:solidFill>
                  <a:schemeClr val="bg1">
                    <a:lumMod val="95000"/>
                  </a:schemeClr>
                </a:solidFill>
              </a:rPr>
              <a:t>The block reward given to a miner for successfully adding a block to the blockchain</a:t>
            </a:r>
          </a:p>
          <a:p>
            <a:r>
              <a:rPr lang="en-US" dirty="0">
                <a:solidFill>
                  <a:schemeClr val="bg1">
                    <a:lumMod val="95000"/>
                  </a:schemeClr>
                </a:solidFill>
              </a:rPr>
              <a:t>For more terms, please refer to </a:t>
            </a:r>
            <a:r>
              <a:rPr lang="en-US" dirty="0">
                <a:solidFill>
                  <a:schemeClr val="bg1">
                    <a:lumMod val="95000"/>
                  </a:schemeClr>
                </a:solidFill>
                <a:hlinkClick r:id="rId2">
                  <a:extLst>
                    <a:ext uri="{A12FA001-AC4F-418D-AE19-62706E023703}">
                      <ahyp:hlinkClr xmlns:ahyp="http://schemas.microsoft.com/office/drawing/2018/hyperlinkcolor" val="tx"/>
                    </a:ext>
                  </a:extLst>
                </a:hlinkClick>
              </a:rPr>
              <a:t>decryptionary.com </a:t>
            </a:r>
            <a:endParaRPr lang="en-US" dirty="0">
              <a:solidFill>
                <a:schemeClr val="bg1">
                  <a:lumMod val="95000"/>
                </a:schemeClr>
              </a:solidFill>
            </a:endParaRPr>
          </a:p>
          <a:p>
            <a:endParaRPr lang="en-US" b="1" dirty="0">
              <a:solidFill>
                <a:schemeClr val="bg1">
                  <a:lumMod val="95000"/>
                </a:schemeClr>
              </a:solidFill>
            </a:endParaRPr>
          </a:p>
        </p:txBody>
      </p:sp>
      <p:sp>
        <p:nvSpPr>
          <p:cNvPr id="4" name="Slide Number Placeholder 3">
            <a:extLst>
              <a:ext uri="{FF2B5EF4-FFF2-40B4-BE49-F238E27FC236}">
                <a16:creationId xmlns:a16="http://schemas.microsoft.com/office/drawing/2014/main" id="{12654C91-405F-4DF5-B634-52DD2BA2FD78}"/>
              </a:ext>
            </a:extLst>
          </p:cNvPr>
          <p:cNvSpPr>
            <a:spLocks noGrp="1"/>
          </p:cNvSpPr>
          <p:nvPr>
            <p:ph type="sldNum" sz="quarter" idx="12"/>
          </p:nvPr>
        </p:nvSpPr>
        <p:spPr/>
        <p:txBody>
          <a:bodyPr/>
          <a:lstStyle/>
          <a:p>
            <a:fld id="{B17DEEE4-362D-404F-8D44-B73CEBC0D81E}" type="slidenum">
              <a:rPr lang="en-US" smtClean="0"/>
              <a:t>92</a:t>
            </a:fld>
            <a:endParaRPr lang="en-US" dirty="0"/>
          </a:p>
        </p:txBody>
      </p:sp>
    </p:spTree>
    <p:extLst>
      <p:ext uri="{BB962C8B-B14F-4D97-AF65-F5344CB8AC3E}">
        <p14:creationId xmlns:p14="http://schemas.microsoft.com/office/powerpoint/2010/main" val="15628898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5F926-A4A7-4D09-8946-FC44BB9888F3}"/>
              </a:ext>
            </a:extLst>
          </p:cNvPr>
          <p:cNvSpPr>
            <a:spLocks noGrp="1"/>
          </p:cNvSpPr>
          <p:nvPr>
            <p:ph type="title"/>
          </p:nvPr>
        </p:nvSpPr>
        <p:spPr/>
        <p:txBody>
          <a:bodyPr/>
          <a:lstStyle/>
          <a:p>
            <a:r>
              <a:rPr lang="en-US" dirty="0">
                <a:solidFill>
                  <a:schemeClr val="bg1">
                    <a:lumMod val="95000"/>
                  </a:schemeClr>
                </a:solidFill>
                <a:latin typeface="DengXian" panose="02010600030101010101" pitchFamily="2" charset="-122"/>
                <a:ea typeface="DengXian" panose="02010600030101010101" pitchFamily="2" charset="-122"/>
              </a:rPr>
              <a:t>References</a:t>
            </a:r>
          </a:p>
        </p:txBody>
      </p:sp>
      <p:sp>
        <p:nvSpPr>
          <p:cNvPr id="3" name="Content Placeholder 2">
            <a:extLst>
              <a:ext uri="{FF2B5EF4-FFF2-40B4-BE49-F238E27FC236}">
                <a16:creationId xmlns:a16="http://schemas.microsoft.com/office/drawing/2014/main" id="{D5A0023E-F8CF-45F2-8A27-E9E1B49506D3}"/>
              </a:ext>
            </a:extLst>
          </p:cNvPr>
          <p:cNvSpPr>
            <a:spLocks noGrp="1"/>
          </p:cNvSpPr>
          <p:nvPr>
            <p:ph idx="1"/>
          </p:nvPr>
        </p:nvSpPr>
        <p:spPr/>
        <p:txBody>
          <a:bodyPr/>
          <a:lstStyle/>
          <a:p>
            <a:r>
              <a:rPr lang="en-US" dirty="0">
                <a:solidFill>
                  <a:schemeClr val="bg1">
                    <a:lumMod val="95000"/>
                  </a:schemeClr>
                </a:solidFill>
                <a:latin typeface="DengXian" panose="02010600030101010101" pitchFamily="2" charset="-122"/>
                <a:ea typeface="DengXian" panose="02010600030101010101" pitchFamily="2" charset="-122"/>
              </a:rPr>
              <a:t>The slides hereafter provide the sources we used in creating </a:t>
            </a:r>
            <a:r>
              <a:rPr lang="en-US" dirty="0" err="1">
                <a:solidFill>
                  <a:schemeClr val="bg1">
                    <a:lumMod val="95000"/>
                  </a:schemeClr>
                </a:solidFill>
                <a:latin typeface="DengXian" panose="02010600030101010101" pitchFamily="2" charset="-122"/>
                <a:ea typeface="DengXian" panose="02010600030101010101" pitchFamily="2" charset="-122"/>
              </a:rPr>
              <a:t>CryptoCamp</a:t>
            </a:r>
            <a:r>
              <a:rPr lang="en-US" dirty="0">
                <a:solidFill>
                  <a:schemeClr val="bg1">
                    <a:lumMod val="95000"/>
                  </a:schemeClr>
                </a:solidFill>
                <a:latin typeface="DengXian" panose="02010600030101010101" pitchFamily="2" charset="-122"/>
                <a:ea typeface="DengXian" panose="02010600030101010101" pitchFamily="2" charset="-122"/>
              </a:rPr>
              <a:t>.</a:t>
            </a:r>
          </a:p>
        </p:txBody>
      </p:sp>
      <p:sp>
        <p:nvSpPr>
          <p:cNvPr id="4" name="Slide Number Placeholder 3">
            <a:extLst>
              <a:ext uri="{FF2B5EF4-FFF2-40B4-BE49-F238E27FC236}">
                <a16:creationId xmlns:a16="http://schemas.microsoft.com/office/drawing/2014/main" id="{2B0468A8-D0EE-47D5-B015-5C17D309FB9E}"/>
              </a:ext>
            </a:extLst>
          </p:cNvPr>
          <p:cNvSpPr>
            <a:spLocks noGrp="1"/>
          </p:cNvSpPr>
          <p:nvPr>
            <p:ph type="sldNum" sz="quarter" idx="12"/>
          </p:nvPr>
        </p:nvSpPr>
        <p:spPr/>
        <p:txBody>
          <a:bodyPr/>
          <a:lstStyle/>
          <a:p>
            <a:fld id="{B17DEEE4-362D-404F-8D44-B73CEBC0D81E}" type="slidenum">
              <a:rPr lang="en-US" smtClean="0">
                <a:latin typeface="DengXian" panose="02010600030101010101" pitchFamily="2" charset="-122"/>
                <a:ea typeface="DengXian" panose="02010600030101010101" pitchFamily="2" charset="-122"/>
              </a:rPr>
              <a:t>93</a:t>
            </a:fld>
            <a:endParaRPr lang="en-US" dirty="0">
              <a:latin typeface="DengXian" panose="02010600030101010101" pitchFamily="2" charset="-122"/>
              <a:ea typeface="DengXian" panose="02010600030101010101" pitchFamily="2" charset="-122"/>
            </a:endParaRPr>
          </a:p>
        </p:txBody>
      </p:sp>
    </p:spTree>
    <p:extLst>
      <p:ext uri="{BB962C8B-B14F-4D97-AF65-F5344CB8AC3E}">
        <p14:creationId xmlns:p14="http://schemas.microsoft.com/office/powerpoint/2010/main" val="28421889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BE9C6-A23F-4431-AC63-F5ADB588893D}"/>
              </a:ext>
            </a:extLst>
          </p:cNvPr>
          <p:cNvSpPr>
            <a:spLocks noGrp="1"/>
          </p:cNvSpPr>
          <p:nvPr>
            <p:ph type="title"/>
          </p:nvPr>
        </p:nvSpPr>
        <p:spPr/>
        <p:txBody>
          <a:bodyPr/>
          <a:lstStyle/>
          <a:p>
            <a:r>
              <a:rPr lang="en-US" dirty="0">
                <a:solidFill>
                  <a:schemeClr val="bg1">
                    <a:lumMod val="95000"/>
                  </a:schemeClr>
                </a:solidFill>
              </a:rPr>
              <a:t>References: Part 1</a:t>
            </a:r>
          </a:p>
        </p:txBody>
      </p:sp>
      <p:sp>
        <p:nvSpPr>
          <p:cNvPr id="3" name="Content Placeholder 2">
            <a:extLst>
              <a:ext uri="{FF2B5EF4-FFF2-40B4-BE49-F238E27FC236}">
                <a16:creationId xmlns:a16="http://schemas.microsoft.com/office/drawing/2014/main" id="{3DC3E753-8961-408E-8B9E-728637466E51}"/>
              </a:ext>
            </a:extLst>
          </p:cNvPr>
          <p:cNvSpPr>
            <a:spLocks noGrp="1"/>
          </p:cNvSpPr>
          <p:nvPr>
            <p:ph idx="1"/>
          </p:nvPr>
        </p:nvSpPr>
        <p:spPr/>
        <p:txBody>
          <a:bodyPr>
            <a:normAutofit fontScale="85000" lnSpcReduction="20000"/>
          </a:bodyPr>
          <a:lstStyle/>
          <a:p>
            <a:r>
              <a:rPr lang="en-US" dirty="0">
                <a:solidFill>
                  <a:schemeClr val="bg1">
                    <a:lumMod val="95000"/>
                  </a:schemeClr>
                </a:solidFill>
              </a:rPr>
              <a:t>Slide 8-9:</a:t>
            </a:r>
          </a:p>
          <a:p>
            <a:pPr lvl="1"/>
            <a:r>
              <a:rPr lang="en-US" dirty="0">
                <a:solidFill>
                  <a:schemeClr val="bg1">
                    <a:lumMod val="95000"/>
                  </a:schemeClr>
                </a:solidFill>
                <a:hlinkClick r:id="rId2">
                  <a:extLst>
                    <a:ext uri="{A12FA001-AC4F-418D-AE19-62706E023703}">
                      <ahyp:hlinkClr xmlns:ahyp="http://schemas.microsoft.com/office/drawing/2018/hyperlinkcolor" val="tx"/>
                    </a:ext>
                  </a:extLst>
                </a:hlinkClick>
              </a:rPr>
              <a:t>https://en.bitcoin.it/wiki/Genesis_block</a:t>
            </a:r>
            <a:r>
              <a:rPr lang="en-US" dirty="0">
                <a:solidFill>
                  <a:schemeClr val="bg1">
                    <a:lumMod val="95000"/>
                  </a:schemeClr>
                </a:solidFill>
              </a:rPr>
              <a:t> ; </a:t>
            </a:r>
            <a:r>
              <a:rPr lang="en-US" dirty="0">
                <a:solidFill>
                  <a:schemeClr val="bg1">
                    <a:lumMod val="95000"/>
                  </a:schemeClr>
                </a:solidFill>
                <a:hlinkClick r:id="rId3">
                  <a:extLst>
                    <a:ext uri="{A12FA001-AC4F-418D-AE19-62706E023703}">
                      <ahyp:hlinkClr xmlns:ahyp="http://schemas.microsoft.com/office/drawing/2018/hyperlinkcolor" val="tx"/>
                    </a:ext>
                  </a:extLst>
                </a:hlinkClick>
              </a:rPr>
              <a:t>https://blockexplorer.com/block/000000000019d6689c085ae165831e934ff763ae46a2a6c172b3f1b60a8ce26f</a:t>
            </a:r>
            <a:r>
              <a:rPr lang="en-US" dirty="0">
                <a:solidFill>
                  <a:schemeClr val="bg1">
                    <a:lumMod val="95000"/>
                  </a:schemeClr>
                </a:solidFill>
              </a:rPr>
              <a:t> ; </a:t>
            </a:r>
            <a:r>
              <a:rPr lang="en-US" dirty="0">
                <a:solidFill>
                  <a:schemeClr val="bg1">
                    <a:lumMod val="95000"/>
                  </a:schemeClr>
                </a:solidFill>
                <a:hlinkClick r:id="rId4">
                  <a:extLst>
                    <a:ext uri="{A12FA001-AC4F-418D-AE19-62706E023703}">
                      <ahyp:hlinkClr xmlns:ahyp="http://schemas.microsoft.com/office/drawing/2018/hyperlinkcolor" val="tx"/>
                    </a:ext>
                  </a:extLst>
                </a:hlinkClick>
              </a:rPr>
              <a:t>https://www.blockchain.com/btc/block/000000000019d6689c085ae165831e934ff763ae46a2a6c172b3f1b60a8ce26f</a:t>
            </a:r>
            <a:endParaRPr lang="en-US" dirty="0">
              <a:solidFill>
                <a:schemeClr val="bg1">
                  <a:lumMod val="95000"/>
                </a:schemeClr>
              </a:solidFill>
            </a:endParaRPr>
          </a:p>
          <a:p>
            <a:r>
              <a:rPr lang="en-US" dirty="0">
                <a:solidFill>
                  <a:schemeClr val="bg1">
                    <a:lumMod val="95000"/>
                  </a:schemeClr>
                </a:solidFill>
              </a:rPr>
              <a:t>Slide 10: </a:t>
            </a:r>
          </a:p>
          <a:p>
            <a:pPr lvl="1"/>
            <a:r>
              <a:rPr lang="en-US" dirty="0">
                <a:solidFill>
                  <a:schemeClr val="bg1">
                    <a:lumMod val="95000"/>
                  </a:schemeClr>
                </a:solidFill>
                <a:hlinkClick r:id="rId5">
                  <a:extLst>
                    <a:ext uri="{A12FA001-AC4F-418D-AE19-62706E023703}">
                      <ahyp:hlinkClr xmlns:ahyp="http://schemas.microsoft.com/office/drawing/2018/hyperlinkcolor" val="tx"/>
                    </a:ext>
                  </a:extLst>
                </a:hlinkClick>
              </a:rPr>
              <a:t>https://www.ccn.com/called-the-inventor-of-bitcoin-satoshi-nakamoto/</a:t>
            </a:r>
            <a:r>
              <a:rPr lang="en-US" dirty="0">
                <a:solidFill>
                  <a:schemeClr val="bg1">
                    <a:lumMod val="95000"/>
                  </a:schemeClr>
                </a:solidFill>
              </a:rPr>
              <a:t> </a:t>
            </a:r>
          </a:p>
          <a:p>
            <a:r>
              <a:rPr lang="en-US" dirty="0">
                <a:solidFill>
                  <a:schemeClr val="bg1">
                    <a:lumMod val="95000"/>
                  </a:schemeClr>
                </a:solidFill>
              </a:rPr>
              <a:t>Slide 11:</a:t>
            </a:r>
          </a:p>
          <a:p>
            <a:pPr lvl="1"/>
            <a:r>
              <a:rPr lang="en-US" dirty="0">
                <a:solidFill>
                  <a:schemeClr val="bg1">
                    <a:lumMod val="95000"/>
                  </a:schemeClr>
                </a:solidFill>
                <a:hlinkClick r:id="rId6">
                  <a:extLst>
                    <a:ext uri="{A12FA001-AC4F-418D-AE19-62706E023703}">
                      <ahyp:hlinkClr xmlns:ahyp="http://schemas.microsoft.com/office/drawing/2018/hyperlinkcolor" val="tx"/>
                    </a:ext>
                  </a:extLst>
                </a:hlinkClick>
              </a:rPr>
              <a:t>https://www.investopedia.com/news/bitcoin-pizza-day-celebrating-20-million-pizza-order/</a:t>
            </a:r>
            <a:endParaRPr lang="en-US" dirty="0">
              <a:solidFill>
                <a:schemeClr val="bg1">
                  <a:lumMod val="95000"/>
                </a:schemeClr>
              </a:solidFill>
            </a:endParaRPr>
          </a:p>
          <a:p>
            <a:pPr lvl="1"/>
            <a:r>
              <a:rPr lang="en-US" dirty="0">
                <a:solidFill>
                  <a:schemeClr val="bg1">
                    <a:lumMod val="95000"/>
                  </a:schemeClr>
                </a:solidFill>
                <a:hlinkClick r:id="rId7">
                  <a:extLst>
                    <a:ext uri="{A12FA001-AC4F-418D-AE19-62706E023703}">
                      <ahyp:hlinkClr xmlns:ahyp="http://schemas.microsoft.com/office/drawing/2018/hyperlinkcolor" val="tx"/>
                    </a:ext>
                  </a:extLst>
                </a:hlinkClick>
              </a:rPr>
              <a:t>https://www.coindesk.com/bitcoin-pizza-day-celebrating-pizza-bought-10000-btc/</a:t>
            </a:r>
            <a:endParaRPr lang="en-US" dirty="0">
              <a:solidFill>
                <a:schemeClr val="bg1">
                  <a:lumMod val="95000"/>
                </a:schemeClr>
              </a:solidFill>
            </a:endParaRPr>
          </a:p>
          <a:p>
            <a:r>
              <a:rPr lang="en-US" dirty="0">
                <a:solidFill>
                  <a:schemeClr val="bg1">
                    <a:lumMod val="95000"/>
                  </a:schemeClr>
                </a:solidFill>
              </a:rPr>
              <a:t>Slide 13:</a:t>
            </a:r>
          </a:p>
          <a:p>
            <a:pPr lvl="1"/>
            <a:r>
              <a:rPr lang="en-US" dirty="0">
                <a:solidFill>
                  <a:schemeClr val="bg1">
                    <a:lumMod val="95000"/>
                  </a:schemeClr>
                </a:solidFill>
                <a:hlinkClick r:id="rId8">
                  <a:extLst>
                    <a:ext uri="{A12FA001-AC4F-418D-AE19-62706E023703}">
                      <ahyp:hlinkClr xmlns:ahyp="http://schemas.microsoft.com/office/drawing/2018/hyperlinkcolor" val="tx"/>
                    </a:ext>
                  </a:extLst>
                </a:hlinkClick>
              </a:rPr>
              <a:t>https://blockonomi.com/mt-gox-hack/</a:t>
            </a:r>
            <a:endParaRPr lang="en-US" dirty="0">
              <a:solidFill>
                <a:schemeClr val="bg1">
                  <a:lumMod val="95000"/>
                </a:schemeClr>
              </a:solidFill>
            </a:endParaRPr>
          </a:p>
          <a:p>
            <a:pPr lvl="1"/>
            <a:r>
              <a:rPr lang="en-US" dirty="0">
                <a:solidFill>
                  <a:schemeClr val="bg1">
                    <a:lumMod val="95000"/>
                  </a:schemeClr>
                </a:solidFill>
                <a:hlinkClick r:id="rId9">
                  <a:extLst>
                    <a:ext uri="{A12FA001-AC4F-418D-AE19-62706E023703}">
                      <ahyp:hlinkClr xmlns:ahyp="http://schemas.microsoft.com/office/drawing/2018/hyperlinkcolor" val="tx"/>
                    </a:ext>
                  </a:extLst>
                </a:hlinkClick>
              </a:rPr>
              <a:t>https://www.coindesk.com/mt-gox-the-history-of-a-failed-bitcoin-exchange/</a:t>
            </a:r>
            <a:r>
              <a:rPr lang="en-US" dirty="0">
                <a:solidFill>
                  <a:schemeClr val="bg1">
                    <a:lumMod val="95000"/>
                  </a:schemeClr>
                </a:solidFill>
              </a:rPr>
              <a:t> </a:t>
            </a:r>
          </a:p>
          <a:p>
            <a:pPr marL="0" indent="0">
              <a:buNone/>
            </a:pPr>
            <a:endParaRPr lang="en-US" dirty="0">
              <a:solidFill>
                <a:schemeClr val="bg1">
                  <a:lumMod val="95000"/>
                </a:schemeClr>
              </a:solidFill>
            </a:endParaRPr>
          </a:p>
          <a:p>
            <a:pPr lvl="1"/>
            <a:endParaRPr lang="en-US" dirty="0">
              <a:solidFill>
                <a:schemeClr val="bg1">
                  <a:lumMod val="95000"/>
                </a:schemeClr>
              </a:solidFill>
            </a:endParaRPr>
          </a:p>
          <a:p>
            <a:pPr lvl="1"/>
            <a:endParaRPr lang="en-US" dirty="0">
              <a:solidFill>
                <a:schemeClr val="bg1">
                  <a:lumMod val="95000"/>
                </a:schemeClr>
              </a:solidFill>
            </a:endParaRPr>
          </a:p>
          <a:p>
            <a:pPr lvl="1"/>
            <a:endParaRPr lang="en-US" dirty="0">
              <a:solidFill>
                <a:schemeClr val="bg1">
                  <a:lumMod val="95000"/>
                </a:schemeClr>
              </a:solidFill>
            </a:endParaRPr>
          </a:p>
          <a:p>
            <a:pPr lvl="1"/>
            <a:endParaRPr lang="en-US" dirty="0">
              <a:solidFill>
                <a:schemeClr val="bg1">
                  <a:lumMod val="95000"/>
                </a:schemeClr>
              </a:solidFill>
            </a:endParaRPr>
          </a:p>
          <a:p>
            <a:pPr lvl="1"/>
            <a:endParaRPr lang="en-US" dirty="0">
              <a:solidFill>
                <a:schemeClr val="bg1">
                  <a:lumMod val="95000"/>
                </a:schemeClr>
              </a:solidFill>
            </a:endParaRPr>
          </a:p>
          <a:p>
            <a:pPr lvl="1"/>
            <a:endParaRPr lang="en-US" dirty="0">
              <a:solidFill>
                <a:schemeClr val="bg1">
                  <a:lumMod val="95000"/>
                </a:schemeClr>
              </a:solidFill>
            </a:endParaRPr>
          </a:p>
          <a:p>
            <a:pPr lvl="1"/>
            <a:endParaRPr lang="en-US" dirty="0">
              <a:solidFill>
                <a:schemeClr val="bg1">
                  <a:lumMod val="95000"/>
                </a:schemeClr>
              </a:solidFill>
            </a:endParaRPr>
          </a:p>
          <a:p>
            <a:endParaRPr lang="en-US" dirty="0">
              <a:solidFill>
                <a:schemeClr val="bg1">
                  <a:lumMod val="95000"/>
                </a:schemeClr>
              </a:solidFill>
            </a:endParaRPr>
          </a:p>
          <a:p>
            <a:pPr lvl="1"/>
            <a:endParaRPr lang="en-US" dirty="0">
              <a:solidFill>
                <a:schemeClr val="bg1">
                  <a:lumMod val="95000"/>
                </a:schemeClr>
              </a:solidFill>
            </a:endParaRPr>
          </a:p>
          <a:p>
            <a:pPr lvl="1"/>
            <a:endParaRPr lang="en-US" dirty="0">
              <a:solidFill>
                <a:schemeClr val="bg1">
                  <a:lumMod val="95000"/>
                </a:schemeClr>
              </a:solidFill>
            </a:endParaRPr>
          </a:p>
          <a:p>
            <a:pPr lvl="1"/>
            <a:endParaRPr lang="en-US" dirty="0">
              <a:solidFill>
                <a:schemeClr val="bg1">
                  <a:lumMod val="95000"/>
                </a:schemeClr>
              </a:solidFill>
            </a:endParaRPr>
          </a:p>
        </p:txBody>
      </p:sp>
      <p:sp>
        <p:nvSpPr>
          <p:cNvPr id="4" name="Slide Number Placeholder 3">
            <a:extLst>
              <a:ext uri="{FF2B5EF4-FFF2-40B4-BE49-F238E27FC236}">
                <a16:creationId xmlns:a16="http://schemas.microsoft.com/office/drawing/2014/main" id="{A141069E-4031-4FBB-986A-6E1E58C0446A}"/>
              </a:ext>
            </a:extLst>
          </p:cNvPr>
          <p:cNvSpPr>
            <a:spLocks noGrp="1"/>
          </p:cNvSpPr>
          <p:nvPr>
            <p:ph type="sldNum" sz="quarter" idx="12"/>
          </p:nvPr>
        </p:nvSpPr>
        <p:spPr/>
        <p:txBody>
          <a:bodyPr/>
          <a:lstStyle/>
          <a:p>
            <a:fld id="{B17DEEE4-362D-404F-8D44-B73CEBC0D81E}" type="slidenum">
              <a:rPr lang="en-US" smtClean="0"/>
              <a:t>94</a:t>
            </a:fld>
            <a:endParaRPr lang="en-US" dirty="0"/>
          </a:p>
        </p:txBody>
      </p:sp>
    </p:spTree>
    <p:extLst>
      <p:ext uri="{BB962C8B-B14F-4D97-AF65-F5344CB8AC3E}">
        <p14:creationId xmlns:p14="http://schemas.microsoft.com/office/powerpoint/2010/main" val="181201933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D1023-5149-4A7F-A003-978FF01F78F6}"/>
              </a:ext>
            </a:extLst>
          </p:cNvPr>
          <p:cNvSpPr>
            <a:spLocks noGrp="1"/>
          </p:cNvSpPr>
          <p:nvPr>
            <p:ph type="title"/>
          </p:nvPr>
        </p:nvSpPr>
        <p:spPr/>
        <p:txBody>
          <a:bodyPr/>
          <a:lstStyle/>
          <a:p>
            <a:r>
              <a:rPr lang="en-US" dirty="0">
                <a:solidFill>
                  <a:schemeClr val="bg1">
                    <a:lumMod val="95000"/>
                  </a:schemeClr>
                </a:solidFill>
              </a:rPr>
              <a:t>References: Part 2</a:t>
            </a:r>
          </a:p>
        </p:txBody>
      </p:sp>
      <p:sp>
        <p:nvSpPr>
          <p:cNvPr id="3" name="Content Placeholder 2">
            <a:extLst>
              <a:ext uri="{FF2B5EF4-FFF2-40B4-BE49-F238E27FC236}">
                <a16:creationId xmlns:a16="http://schemas.microsoft.com/office/drawing/2014/main" id="{00A5ECC2-3850-480D-957B-6B40D3F050C1}"/>
              </a:ext>
            </a:extLst>
          </p:cNvPr>
          <p:cNvSpPr>
            <a:spLocks noGrp="1"/>
          </p:cNvSpPr>
          <p:nvPr>
            <p:ph idx="1"/>
          </p:nvPr>
        </p:nvSpPr>
        <p:spPr/>
        <p:txBody>
          <a:bodyPr>
            <a:normAutofit fontScale="85000" lnSpcReduction="20000"/>
          </a:bodyPr>
          <a:lstStyle/>
          <a:p>
            <a:r>
              <a:rPr lang="en-US" dirty="0">
                <a:solidFill>
                  <a:schemeClr val="bg1">
                    <a:lumMod val="95000"/>
                  </a:schemeClr>
                </a:solidFill>
              </a:rPr>
              <a:t> Slide 14:</a:t>
            </a:r>
          </a:p>
          <a:p>
            <a:pPr lvl="1"/>
            <a:r>
              <a:rPr lang="en-US" dirty="0">
                <a:solidFill>
                  <a:schemeClr val="bg1">
                    <a:lumMod val="95000"/>
                  </a:schemeClr>
                </a:solidFill>
                <a:hlinkClick r:id="rId2">
                  <a:extLst>
                    <a:ext uri="{A12FA001-AC4F-418D-AE19-62706E023703}">
                      <ahyp:hlinkClr xmlns:ahyp="http://schemas.microsoft.com/office/drawing/2018/hyperlinkcolor" val="tx"/>
                    </a:ext>
                  </a:extLst>
                </a:hlinkClick>
              </a:rPr>
              <a:t>https://www.forbes.com/sites/laurashin/2017/09/21/heres-the-man-who-created-icos-and-this-is-the-new-token-hes-backing/#29ce37f41183</a:t>
            </a:r>
            <a:endParaRPr lang="en-US" dirty="0">
              <a:solidFill>
                <a:schemeClr val="bg1">
                  <a:lumMod val="95000"/>
                </a:schemeClr>
              </a:solidFill>
            </a:endParaRPr>
          </a:p>
          <a:p>
            <a:pPr lvl="1"/>
            <a:r>
              <a:rPr lang="en-US" dirty="0">
                <a:solidFill>
                  <a:schemeClr val="bg1">
                    <a:lumMod val="95000"/>
                  </a:schemeClr>
                </a:solidFill>
                <a:hlinkClick r:id="rId3">
                  <a:extLst>
                    <a:ext uri="{A12FA001-AC4F-418D-AE19-62706E023703}">
                      <ahyp:hlinkClr xmlns:ahyp="http://schemas.microsoft.com/office/drawing/2018/hyperlinkcolor" val="tx"/>
                    </a:ext>
                  </a:extLst>
                </a:hlinkClick>
              </a:rPr>
              <a:t>http://allcoinsnews.com/2015/09/16/augur-crowdsale-reaches-4-7m-with-2-weeks-remaining/</a:t>
            </a:r>
            <a:endParaRPr lang="en-US" dirty="0">
              <a:solidFill>
                <a:schemeClr val="bg1">
                  <a:lumMod val="95000"/>
                </a:schemeClr>
              </a:solidFill>
            </a:endParaRPr>
          </a:p>
          <a:p>
            <a:pPr lvl="1"/>
            <a:r>
              <a:rPr lang="en-US" dirty="0">
                <a:solidFill>
                  <a:schemeClr val="bg1">
                    <a:lumMod val="95000"/>
                  </a:schemeClr>
                </a:solidFill>
                <a:hlinkClick r:id="rId3">
                  <a:extLst>
                    <a:ext uri="{A12FA001-AC4F-418D-AE19-62706E023703}">
                      <ahyp:hlinkClr xmlns:ahyp="http://schemas.microsoft.com/office/drawing/2018/hyperlinkcolor" val="tx"/>
                    </a:ext>
                  </a:extLst>
                </a:hlinkClick>
              </a:rPr>
              <a:t>http://allcoinsnews.com/2015/09/16/augur-crowdsale-reaches-4-7m-with-2-weeks-remaining/</a:t>
            </a:r>
            <a:endParaRPr lang="en-US" dirty="0">
              <a:solidFill>
                <a:schemeClr val="bg1">
                  <a:lumMod val="95000"/>
                </a:schemeClr>
              </a:solidFill>
            </a:endParaRPr>
          </a:p>
          <a:p>
            <a:pPr lvl="1"/>
            <a:r>
              <a:rPr lang="en-US" dirty="0">
                <a:solidFill>
                  <a:schemeClr val="bg1">
                    <a:lumMod val="95000"/>
                  </a:schemeClr>
                </a:solidFill>
                <a:hlinkClick r:id="rId4">
                  <a:extLst>
                    <a:ext uri="{A12FA001-AC4F-418D-AE19-62706E023703}">
                      <ahyp:hlinkClr xmlns:ahyp="http://schemas.microsoft.com/office/drawing/2018/hyperlinkcolor" val="tx"/>
                    </a:ext>
                  </a:extLst>
                </a:hlinkClick>
              </a:rPr>
              <a:t>http://augur.strikingly.com/blog/the-crowdsale-what-s-new-and-what-s-next</a:t>
            </a:r>
            <a:r>
              <a:rPr lang="en-US" dirty="0">
                <a:solidFill>
                  <a:schemeClr val="bg1">
                    <a:lumMod val="95000"/>
                  </a:schemeClr>
                </a:solidFill>
              </a:rPr>
              <a:t> </a:t>
            </a:r>
          </a:p>
          <a:p>
            <a:pPr lvl="1"/>
            <a:r>
              <a:rPr lang="en-US" dirty="0">
                <a:solidFill>
                  <a:schemeClr val="bg1">
                    <a:lumMod val="95000"/>
                  </a:schemeClr>
                </a:solidFill>
                <a:hlinkClick r:id="rId5">
                  <a:extLst>
                    <a:ext uri="{A12FA001-AC4F-418D-AE19-62706E023703}">
                      <ahyp:hlinkClr xmlns:ahyp="http://schemas.microsoft.com/office/drawing/2018/hyperlinkcolor" val="tx"/>
                    </a:ext>
                  </a:extLst>
                </a:hlinkClick>
              </a:rPr>
              <a:t>https://www.coindesk.com/35-million-30-seconds-token-sale-internet-browser-brave-sells/</a:t>
            </a:r>
            <a:r>
              <a:rPr lang="en-US" dirty="0">
                <a:solidFill>
                  <a:schemeClr val="bg1">
                    <a:lumMod val="95000"/>
                  </a:schemeClr>
                </a:solidFill>
              </a:rPr>
              <a:t> </a:t>
            </a:r>
          </a:p>
          <a:p>
            <a:r>
              <a:rPr lang="en-US" dirty="0">
                <a:solidFill>
                  <a:schemeClr val="bg1">
                    <a:lumMod val="95000"/>
                  </a:schemeClr>
                </a:solidFill>
              </a:rPr>
              <a:t>Slide 15:</a:t>
            </a:r>
          </a:p>
          <a:p>
            <a:pPr lvl="1"/>
            <a:r>
              <a:rPr lang="en-US" dirty="0">
                <a:solidFill>
                  <a:schemeClr val="bg1">
                    <a:lumMod val="95000"/>
                  </a:schemeClr>
                </a:solidFill>
                <a:hlinkClick r:id="rId6">
                  <a:extLst>
                    <a:ext uri="{A12FA001-AC4F-418D-AE19-62706E023703}">
                      <ahyp:hlinkClr xmlns:ahyp="http://schemas.microsoft.com/office/drawing/2018/hyperlinkcolor" val="tx"/>
                    </a:ext>
                  </a:extLst>
                </a:hlinkClick>
              </a:rPr>
              <a:t>https://cointelegraph.com/news/ethereum-raises-3700-btc-in-first-12-hours-of-ether-presale</a:t>
            </a:r>
            <a:endParaRPr lang="en-US" dirty="0">
              <a:solidFill>
                <a:schemeClr val="bg1">
                  <a:lumMod val="95000"/>
                </a:schemeClr>
              </a:solidFill>
            </a:endParaRPr>
          </a:p>
          <a:p>
            <a:pPr lvl="1"/>
            <a:r>
              <a:rPr lang="en-US" dirty="0">
                <a:solidFill>
                  <a:schemeClr val="bg1">
                    <a:lumMod val="95000"/>
                  </a:schemeClr>
                </a:solidFill>
              </a:rPr>
              <a:t>https://www.coindesk.com/information/ethereum-smart-contracts-work/ </a:t>
            </a:r>
          </a:p>
          <a:p>
            <a:r>
              <a:rPr lang="en-US" dirty="0">
                <a:solidFill>
                  <a:schemeClr val="bg1">
                    <a:lumMod val="95000"/>
                  </a:schemeClr>
                </a:solidFill>
              </a:rPr>
              <a:t>Slide 16: </a:t>
            </a:r>
          </a:p>
          <a:p>
            <a:pPr lvl="1"/>
            <a:r>
              <a:rPr lang="en-US" dirty="0">
                <a:solidFill>
                  <a:schemeClr val="bg1">
                    <a:lumMod val="95000"/>
                  </a:schemeClr>
                </a:solidFill>
                <a:hlinkClick r:id="rId7">
                  <a:extLst>
                    <a:ext uri="{A12FA001-AC4F-418D-AE19-62706E023703}">
                      <ahyp:hlinkClr xmlns:ahyp="http://schemas.microsoft.com/office/drawing/2018/hyperlinkcolor" val="tx"/>
                    </a:ext>
                  </a:extLst>
                </a:hlinkClick>
              </a:rPr>
              <a:t>https://bitfalls.com/2018/03/11/peercoin-explained-proof-stake-pioneer/</a:t>
            </a:r>
            <a:r>
              <a:rPr lang="en-US" dirty="0">
                <a:solidFill>
                  <a:schemeClr val="bg1">
                    <a:lumMod val="95000"/>
                  </a:schemeClr>
                </a:solidFill>
              </a:rPr>
              <a:t> </a:t>
            </a:r>
          </a:p>
          <a:p>
            <a:endParaRPr lang="en-US" dirty="0">
              <a:solidFill>
                <a:schemeClr val="bg1">
                  <a:lumMod val="95000"/>
                </a:schemeClr>
              </a:solidFill>
            </a:endParaRPr>
          </a:p>
        </p:txBody>
      </p:sp>
      <p:sp>
        <p:nvSpPr>
          <p:cNvPr id="4" name="Slide Number Placeholder 3">
            <a:extLst>
              <a:ext uri="{FF2B5EF4-FFF2-40B4-BE49-F238E27FC236}">
                <a16:creationId xmlns:a16="http://schemas.microsoft.com/office/drawing/2014/main" id="{02DB5296-4275-4906-9911-618919C066A4}"/>
              </a:ext>
            </a:extLst>
          </p:cNvPr>
          <p:cNvSpPr>
            <a:spLocks noGrp="1"/>
          </p:cNvSpPr>
          <p:nvPr>
            <p:ph type="sldNum" sz="quarter" idx="12"/>
          </p:nvPr>
        </p:nvSpPr>
        <p:spPr/>
        <p:txBody>
          <a:bodyPr/>
          <a:lstStyle/>
          <a:p>
            <a:fld id="{B17DEEE4-362D-404F-8D44-B73CEBC0D81E}" type="slidenum">
              <a:rPr lang="en-US" smtClean="0"/>
              <a:t>95</a:t>
            </a:fld>
            <a:endParaRPr lang="en-US" dirty="0"/>
          </a:p>
        </p:txBody>
      </p:sp>
    </p:spTree>
    <p:extLst>
      <p:ext uri="{BB962C8B-B14F-4D97-AF65-F5344CB8AC3E}">
        <p14:creationId xmlns:p14="http://schemas.microsoft.com/office/powerpoint/2010/main" val="182858497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DC335-6386-436F-866B-F964B663216C}"/>
              </a:ext>
            </a:extLst>
          </p:cNvPr>
          <p:cNvSpPr>
            <a:spLocks noGrp="1"/>
          </p:cNvSpPr>
          <p:nvPr>
            <p:ph type="title"/>
          </p:nvPr>
        </p:nvSpPr>
        <p:spPr/>
        <p:txBody>
          <a:bodyPr/>
          <a:lstStyle/>
          <a:p>
            <a:r>
              <a:rPr lang="en-US" dirty="0">
                <a:solidFill>
                  <a:schemeClr val="bg1">
                    <a:lumMod val="95000"/>
                  </a:schemeClr>
                </a:solidFill>
              </a:rPr>
              <a:t>References: Part 3</a:t>
            </a:r>
          </a:p>
        </p:txBody>
      </p:sp>
      <p:sp>
        <p:nvSpPr>
          <p:cNvPr id="3" name="Content Placeholder 2">
            <a:extLst>
              <a:ext uri="{FF2B5EF4-FFF2-40B4-BE49-F238E27FC236}">
                <a16:creationId xmlns:a16="http://schemas.microsoft.com/office/drawing/2014/main" id="{76C11E3E-DA35-4047-B86E-46A50A2CB4EE}"/>
              </a:ext>
            </a:extLst>
          </p:cNvPr>
          <p:cNvSpPr>
            <a:spLocks noGrp="1"/>
          </p:cNvSpPr>
          <p:nvPr>
            <p:ph idx="1"/>
          </p:nvPr>
        </p:nvSpPr>
        <p:spPr/>
        <p:txBody>
          <a:bodyPr>
            <a:normAutofit fontScale="77500" lnSpcReduction="20000"/>
          </a:bodyPr>
          <a:lstStyle/>
          <a:p>
            <a:r>
              <a:rPr lang="en-US" dirty="0">
                <a:solidFill>
                  <a:schemeClr val="bg1">
                    <a:lumMod val="95000"/>
                  </a:schemeClr>
                </a:solidFill>
              </a:rPr>
              <a:t>Slide 17:</a:t>
            </a:r>
          </a:p>
          <a:p>
            <a:pPr lvl="1"/>
            <a:r>
              <a:rPr lang="en-US" dirty="0">
                <a:solidFill>
                  <a:schemeClr val="bg1">
                    <a:lumMod val="95000"/>
                  </a:schemeClr>
                </a:solidFill>
                <a:hlinkClick r:id="rId2">
                  <a:extLst>
                    <a:ext uri="{A12FA001-AC4F-418D-AE19-62706E023703}">
                      <ahyp:hlinkClr xmlns:ahyp="http://schemas.microsoft.com/office/drawing/2018/hyperlinkcolor" val="tx"/>
                    </a:ext>
                  </a:extLst>
                </a:hlinkClick>
              </a:rPr>
              <a:t>https://www.coindesk.com/understanding-dao-hack-journalists/</a:t>
            </a:r>
            <a:endParaRPr lang="en-US" dirty="0">
              <a:solidFill>
                <a:schemeClr val="bg1">
                  <a:lumMod val="95000"/>
                </a:schemeClr>
              </a:solidFill>
            </a:endParaRPr>
          </a:p>
          <a:p>
            <a:pPr lvl="1"/>
            <a:r>
              <a:rPr lang="en-US" dirty="0">
                <a:solidFill>
                  <a:schemeClr val="bg1">
                    <a:lumMod val="95000"/>
                  </a:schemeClr>
                </a:solidFill>
                <a:hlinkClick r:id="rId2">
                  <a:extLst>
                    <a:ext uri="{A12FA001-AC4F-418D-AE19-62706E023703}">
                      <ahyp:hlinkClr xmlns:ahyp="http://schemas.microsoft.com/office/drawing/2018/hyperlinkcolor" val="tx"/>
                    </a:ext>
                  </a:extLst>
                </a:hlinkClick>
              </a:rPr>
              <a:t>https://www.coindesk.com/understanding-dao-hack-journalists/</a:t>
            </a:r>
            <a:r>
              <a:rPr lang="en-US" dirty="0">
                <a:solidFill>
                  <a:schemeClr val="bg1">
                    <a:lumMod val="95000"/>
                  </a:schemeClr>
                </a:solidFill>
              </a:rPr>
              <a:t> </a:t>
            </a:r>
          </a:p>
          <a:p>
            <a:pPr lvl="1"/>
            <a:r>
              <a:rPr lang="en-US" dirty="0">
                <a:solidFill>
                  <a:schemeClr val="bg1">
                    <a:lumMod val="95000"/>
                  </a:schemeClr>
                </a:solidFill>
                <a:hlinkClick r:id="rId3">
                  <a:extLst>
                    <a:ext uri="{A12FA001-AC4F-418D-AE19-62706E023703}">
                      <ahyp:hlinkClr xmlns:ahyp="http://schemas.microsoft.com/office/drawing/2018/hyperlinkcolor" val="tx"/>
                    </a:ext>
                  </a:extLst>
                </a:hlinkClick>
              </a:rPr>
              <a:t>https://www.wired.com/2016/06/50-million-hack-just-showed-dao-human/</a:t>
            </a:r>
            <a:r>
              <a:rPr lang="en-US" dirty="0">
                <a:solidFill>
                  <a:schemeClr val="bg1">
                    <a:lumMod val="95000"/>
                  </a:schemeClr>
                </a:solidFill>
              </a:rPr>
              <a:t> </a:t>
            </a:r>
          </a:p>
          <a:p>
            <a:pPr lvl="1"/>
            <a:r>
              <a:rPr lang="en-US" dirty="0">
                <a:solidFill>
                  <a:schemeClr val="bg1">
                    <a:lumMod val="95000"/>
                  </a:schemeClr>
                </a:solidFill>
              </a:rPr>
              <a:t> </a:t>
            </a:r>
            <a:r>
              <a:rPr lang="en-US" dirty="0">
                <a:solidFill>
                  <a:schemeClr val="bg1">
                    <a:lumMod val="95000"/>
                  </a:schemeClr>
                </a:solidFill>
                <a:hlinkClick r:id="rId2">
                  <a:extLst>
                    <a:ext uri="{A12FA001-AC4F-418D-AE19-62706E023703}">
                      <ahyp:hlinkClr xmlns:ahyp="http://schemas.microsoft.com/office/drawing/2018/hyperlinkcolor" val="tx"/>
                    </a:ext>
                  </a:extLst>
                </a:hlinkClick>
              </a:rPr>
              <a:t>https://www.coindesk.com/understanding-dao-hack-journalists/</a:t>
            </a:r>
            <a:endParaRPr lang="en-US" dirty="0">
              <a:solidFill>
                <a:schemeClr val="bg1">
                  <a:lumMod val="95000"/>
                </a:schemeClr>
              </a:solidFill>
            </a:endParaRPr>
          </a:p>
          <a:p>
            <a:pPr lvl="1"/>
            <a:r>
              <a:rPr lang="en-US" dirty="0">
                <a:solidFill>
                  <a:schemeClr val="bg1">
                    <a:lumMod val="95000"/>
                  </a:schemeClr>
                </a:solidFill>
                <a:hlinkClick r:id="rId2">
                  <a:extLst>
                    <a:ext uri="{A12FA001-AC4F-418D-AE19-62706E023703}">
                      <ahyp:hlinkClr xmlns:ahyp="http://schemas.microsoft.com/office/drawing/2018/hyperlinkcolor" val="tx"/>
                    </a:ext>
                  </a:extLst>
                </a:hlinkClick>
              </a:rPr>
              <a:t>https://www.coindesk.com/understanding-dao-hack-journalists/</a:t>
            </a:r>
            <a:r>
              <a:rPr lang="en-US" dirty="0">
                <a:solidFill>
                  <a:schemeClr val="bg1">
                    <a:lumMod val="95000"/>
                  </a:schemeClr>
                </a:solidFill>
              </a:rPr>
              <a:t> </a:t>
            </a:r>
          </a:p>
          <a:p>
            <a:pPr lvl="1"/>
            <a:r>
              <a:rPr lang="en-US" dirty="0">
                <a:solidFill>
                  <a:schemeClr val="bg1">
                    <a:lumMod val="95000"/>
                  </a:schemeClr>
                </a:solidFill>
                <a:hlinkClick r:id="rId4">
                  <a:extLst>
                    <a:ext uri="{A12FA001-AC4F-418D-AE19-62706E023703}">
                      <ahyp:hlinkClr xmlns:ahyp="http://schemas.microsoft.com/office/drawing/2018/hyperlinkcolor" val="tx"/>
                    </a:ext>
                  </a:extLst>
                </a:hlinkClick>
              </a:rPr>
              <a:t>https://www.coindesk.com/ethereum-classic-explained-blockchain/</a:t>
            </a:r>
            <a:r>
              <a:rPr lang="en-US" dirty="0">
                <a:solidFill>
                  <a:schemeClr val="bg1">
                    <a:lumMod val="95000"/>
                  </a:schemeClr>
                </a:solidFill>
              </a:rPr>
              <a:t> </a:t>
            </a:r>
          </a:p>
          <a:p>
            <a:r>
              <a:rPr lang="en-US" dirty="0">
                <a:solidFill>
                  <a:schemeClr val="bg1">
                    <a:lumMod val="95000"/>
                  </a:schemeClr>
                </a:solidFill>
              </a:rPr>
              <a:t>Slide 18:</a:t>
            </a:r>
          </a:p>
          <a:p>
            <a:pPr lvl="1"/>
            <a:r>
              <a:rPr lang="en-US" dirty="0">
                <a:solidFill>
                  <a:schemeClr val="bg1">
                    <a:lumMod val="95000"/>
                  </a:schemeClr>
                </a:solidFill>
                <a:hlinkClick r:id="rId5">
                  <a:extLst>
                    <a:ext uri="{A12FA001-AC4F-418D-AE19-62706E023703}">
                      <ahyp:hlinkClr xmlns:ahyp="http://schemas.microsoft.com/office/drawing/2018/hyperlinkcolor" val="tx"/>
                    </a:ext>
                  </a:extLst>
                </a:hlinkClick>
              </a:rPr>
              <a:t>https://www.marketwatch.com/story/bitcoin-is-now-worth-more-than-an-ounce-of-gold-for-the-first-time-ever-2017-03-02</a:t>
            </a:r>
            <a:r>
              <a:rPr lang="en-US" dirty="0">
                <a:solidFill>
                  <a:schemeClr val="bg1">
                    <a:lumMod val="95000"/>
                  </a:schemeClr>
                </a:solidFill>
              </a:rPr>
              <a:t> </a:t>
            </a:r>
          </a:p>
          <a:p>
            <a:pPr lvl="1"/>
            <a:r>
              <a:rPr lang="en-US" dirty="0">
                <a:solidFill>
                  <a:schemeClr val="bg1">
                    <a:lumMod val="95000"/>
                  </a:schemeClr>
                </a:solidFill>
                <a:hlinkClick r:id="rId6">
                  <a:extLst>
                    <a:ext uri="{A12FA001-AC4F-418D-AE19-62706E023703}">
                      <ahyp:hlinkClr xmlns:ahyp="http://schemas.microsoft.com/office/drawing/2018/hyperlinkcolor" val="tx"/>
                    </a:ext>
                  </a:extLst>
                </a:hlinkClick>
              </a:rPr>
              <a:t>https://www.forbes.com/sites/laurashin/2017/03/02/1-bitcoin-is-now-worth-more-than-an-ounce-of-gold/#670cca9150f4</a:t>
            </a:r>
            <a:r>
              <a:rPr lang="en-US" dirty="0">
                <a:solidFill>
                  <a:schemeClr val="bg1">
                    <a:lumMod val="95000"/>
                  </a:schemeClr>
                </a:solidFill>
              </a:rPr>
              <a:t> </a:t>
            </a:r>
          </a:p>
          <a:p>
            <a:pPr lvl="1"/>
            <a:r>
              <a:rPr lang="en-US" dirty="0">
                <a:solidFill>
                  <a:schemeClr val="bg1">
                    <a:lumMod val="95000"/>
                  </a:schemeClr>
                </a:solidFill>
                <a:hlinkClick r:id="rId7">
                  <a:extLst>
                    <a:ext uri="{A12FA001-AC4F-418D-AE19-62706E023703}">
                      <ahyp:hlinkClr xmlns:ahyp="http://schemas.microsoft.com/office/drawing/2018/hyperlinkcolor" val="tx"/>
                    </a:ext>
                  </a:extLst>
                </a:hlinkClick>
              </a:rPr>
              <a:t>https://www.livecoinwatch.com/price/Bitcoin-BTC</a:t>
            </a:r>
            <a:r>
              <a:rPr lang="en-US" dirty="0">
                <a:solidFill>
                  <a:schemeClr val="bg1">
                    <a:lumMod val="95000"/>
                  </a:schemeClr>
                </a:solidFill>
              </a:rPr>
              <a:t> </a:t>
            </a:r>
          </a:p>
          <a:p>
            <a:pPr lvl="1"/>
            <a:r>
              <a:rPr lang="en-US" dirty="0">
                <a:solidFill>
                  <a:schemeClr val="bg1">
                    <a:lumMod val="95000"/>
                  </a:schemeClr>
                </a:solidFill>
                <a:hlinkClick r:id="rId8">
                  <a:extLst>
                    <a:ext uri="{A12FA001-AC4F-418D-AE19-62706E023703}">
                      <ahyp:hlinkClr xmlns:ahyp="http://schemas.microsoft.com/office/drawing/2018/hyperlinkcolor" val="tx"/>
                    </a:ext>
                  </a:extLst>
                </a:hlinkClick>
              </a:rPr>
              <a:t>https://cointelegraph.com/news/bitcoin-hits-2000-on-bitfinex-as-bullrun-beats-bubble-fears</a:t>
            </a:r>
            <a:endParaRPr lang="en-US" dirty="0">
              <a:solidFill>
                <a:schemeClr val="bg1">
                  <a:lumMod val="95000"/>
                </a:schemeClr>
              </a:solidFill>
            </a:endParaRPr>
          </a:p>
          <a:p>
            <a:pPr lvl="1"/>
            <a:r>
              <a:rPr lang="en-US" dirty="0">
                <a:solidFill>
                  <a:schemeClr val="bg1">
                    <a:lumMod val="95000"/>
                  </a:schemeClr>
                </a:solidFill>
                <a:hlinkClick r:id="rId9">
                  <a:extLst>
                    <a:ext uri="{A12FA001-AC4F-418D-AE19-62706E023703}">
                      <ahyp:hlinkClr xmlns:ahyp="http://schemas.microsoft.com/office/drawing/2018/hyperlinkcolor" val="tx"/>
                    </a:ext>
                  </a:extLst>
                </a:hlinkClick>
              </a:rPr>
              <a:t>https://cointelegraph.com/news/bitcoin-hits-20000-per-coin-capping-year-of-enormous-growth</a:t>
            </a:r>
            <a:endParaRPr lang="en-US" dirty="0">
              <a:solidFill>
                <a:schemeClr val="bg1">
                  <a:lumMod val="95000"/>
                </a:schemeClr>
              </a:solidFill>
            </a:endParaRPr>
          </a:p>
          <a:p>
            <a:pPr lvl="1"/>
            <a:endParaRPr lang="en-US" dirty="0">
              <a:solidFill>
                <a:schemeClr val="bg1">
                  <a:lumMod val="95000"/>
                </a:schemeClr>
              </a:solidFill>
            </a:endParaRPr>
          </a:p>
          <a:p>
            <a:pPr lvl="1"/>
            <a:endParaRPr lang="en-US" dirty="0">
              <a:solidFill>
                <a:schemeClr val="bg1">
                  <a:lumMod val="95000"/>
                </a:schemeClr>
              </a:solidFill>
            </a:endParaRPr>
          </a:p>
          <a:p>
            <a:pPr lvl="1"/>
            <a:endParaRPr lang="en-US" dirty="0">
              <a:solidFill>
                <a:schemeClr val="bg1">
                  <a:lumMod val="95000"/>
                </a:schemeClr>
              </a:solidFill>
            </a:endParaRPr>
          </a:p>
          <a:p>
            <a:pPr lvl="1"/>
            <a:endParaRPr lang="en-US" dirty="0">
              <a:solidFill>
                <a:schemeClr val="bg1">
                  <a:lumMod val="95000"/>
                </a:schemeClr>
              </a:solidFill>
            </a:endParaRPr>
          </a:p>
          <a:p>
            <a:pPr lvl="1"/>
            <a:endParaRPr lang="en-US" dirty="0">
              <a:solidFill>
                <a:schemeClr val="bg1">
                  <a:lumMod val="95000"/>
                </a:schemeClr>
              </a:solidFill>
            </a:endParaRPr>
          </a:p>
          <a:p>
            <a:pPr lvl="1"/>
            <a:endParaRPr lang="en-US" dirty="0">
              <a:solidFill>
                <a:schemeClr val="bg1">
                  <a:lumMod val="95000"/>
                </a:schemeClr>
              </a:solidFill>
            </a:endParaRPr>
          </a:p>
          <a:p>
            <a:pPr lvl="1"/>
            <a:endParaRPr lang="en-US" dirty="0">
              <a:solidFill>
                <a:schemeClr val="bg1">
                  <a:lumMod val="95000"/>
                </a:schemeClr>
              </a:solidFill>
            </a:endParaRPr>
          </a:p>
          <a:p>
            <a:pPr lvl="1"/>
            <a:endParaRPr lang="en-US" dirty="0">
              <a:solidFill>
                <a:schemeClr val="bg1">
                  <a:lumMod val="95000"/>
                </a:schemeClr>
              </a:solidFill>
            </a:endParaRPr>
          </a:p>
          <a:p>
            <a:pPr lvl="1"/>
            <a:endParaRPr lang="en-US" dirty="0">
              <a:solidFill>
                <a:schemeClr val="bg1">
                  <a:lumMod val="95000"/>
                </a:schemeClr>
              </a:solidFill>
            </a:endParaRPr>
          </a:p>
          <a:p>
            <a:pPr lvl="1"/>
            <a:endParaRPr lang="en-US" dirty="0">
              <a:solidFill>
                <a:schemeClr val="bg1">
                  <a:lumMod val="95000"/>
                </a:schemeClr>
              </a:solidFill>
            </a:endParaRPr>
          </a:p>
        </p:txBody>
      </p:sp>
      <p:sp>
        <p:nvSpPr>
          <p:cNvPr id="4" name="Slide Number Placeholder 3">
            <a:extLst>
              <a:ext uri="{FF2B5EF4-FFF2-40B4-BE49-F238E27FC236}">
                <a16:creationId xmlns:a16="http://schemas.microsoft.com/office/drawing/2014/main" id="{99EE2402-0962-41E5-9E32-FD2D4C436053}"/>
              </a:ext>
            </a:extLst>
          </p:cNvPr>
          <p:cNvSpPr>
            <a:spLocks noGrp="1"/>
          </p:cNvSpPr>
          <p:nvPr>
            <p:ph type="sldNum" sz="quarter" idx="12"/>
          </p:nvPr>
        </p:nvSpPr>
        <p:spPr/>
        <p:txBody>
          <a:bodyPr/>
          <a:lstStyle/>
          <a:p>
            <a:fld id="{B17DEEE4-362D-404F-8D44-B73CEBC0D81E}" type="slidenum">
              <a:rPr lang="en-US" smtClean="0"/>
              <a:t>96</a:t>
            </a:fld>
            <a:endParaRPr lang="en-US" dirty="0"/>
          </a:p>
        </p:txBody>
      </p:sp>
    </p:spTree>
    <p:extLst>
      <p:ext uri="{BB962C8B-B14F-4D97-AF65-F5344CB8AC3E}">
        <p14:creationId xmlns:p14="http://schemas.microsoft.com/office/powerpoint/2010/main" val="233148084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A5BEE-5072-4063-9F2D-3AF9007C3513}"/>
              </a:ext>
            </a:extLst>
          </p:cNvPr>
          <p:cNvSpPr>
            <a:spLocks noGrp="1"/>
          </p:cNvSpPr>
          <p:nvPr>
            <p:ph type="title"/>
          </p:nvPr>
        </p:nvSpPr>
        <p:spPr/>
        <p:txBody>
          <a:bodyPr/>
          <a:lstStyle/>
          <a:p>
            <a:r>
              <a:rPr lang="en-US" dirty="0">
                <a:solidFill>
                  <a:schemeClr val="bg1">
                    <a:lumMod val="95000"/>
                  </a:schemeClr>
                </a:solidFill>
              </a:rPr>
              <a:t>References: Part 4</a:t>
            </a:r>
          </a:p>
        </p:txBody>
      </p:sp>
      <p:sp>
        <p:nvSpPr>
          <p:cNvPr id="3" name="Content Placeholder 2">
            <a:extLst>
              <a:ext uri="{FF2B5EF4-FFF2-40B4-BE49-F238E27FC236}">
                <a16:creationId xmlns:a16="http://schemas.microsoft.com/office/drawing/2014/main" id="{31D77EB2-F452-437D-B4C1-3437009A36E7}"/>
              </a:ext>
            </a:extLst>
          </p:cNvPr>
          <p:cNvSpPr>
            <a:spLocks noGrp="1"/>
          </p:cNvSpPr>
          <p:nvPr>
            <p:ph idx="1"/>
          </p:nvPr>
        </p:nvSpPr>
        <p:spPr/>
        <p:txBody>
          <a:bodyPr>
            <a:normAutofit fontScale="92500" lnSpcReduction="20000"/>
          </a:bodyPr>
          <a:lstStyle/>
          <a:p>
            <a:r>
              <a:rPr lang="en-US" dirty="0">
                <a:solidFill>
                  <a:schemeClr val="bg1">
                    <a:lumMod val="95000"/>
                  </a:schemeClr>
                </a:solidFill>
              </a:rPr>
              <a:t>Slide 19:</a:t>
            </a:r>
          </a:p>
          <a:p>
            <a:pPr lvl="1"/>
            <a:r>
              <a:rPr lang="en-US" i="1" dirty="0">
                <a:solidFill>
                  <a:schemeClr val="bg1">
                    <a:lumMod val="95000"/>
                  </a:schemeClr>
                </a:solidFill>
              </a:rPr>
              <a:t>What is Cryptocurrency. Guide for Beginners: How to Store</a:t>
            </a:r>
            <a:r>
              <a:rPr lang="en-US" dirty="0">
                <a:solidFill>
                  <a:schemeClr val="bg1">
                    <a:lumMod val="95000"/>
                  </a:schemeClr>
                </a:solidFill>
              </a:rPr>
              <a:t>,</a:t>
            </a:r>
            <a:r>
              <a:rPr lang="en-US" i="1" dirty="0">
                <a:solidFill>
                  <a:schemeClr val="bg1">
                    <a:lumMod val="95000"/>
                  </a:schemeClr>
                </a:solidFill>
              </a:rPr>
              <a:t> </a:t>
            </a:r>
            <a:r>
              <a:rPr lang="en-US" dirty="0">
                <a:solidFill>
                  <a:schemeClr val="bg1">
                    <a:lumMod val="95000"/>
                  </a:schemeClr>
                </a:solidFill>
              </a:rPr>
              <a:t>Cointelegraph, </a:t>
            </a:r>
            <a:r>
              <a:rPr lang="en-US" u="sng" dirty="0">
                <a:solidFill>
                  <a:schemeClr val="bg1">
                    <a:lumMod val="95000"/>
                  </a:schemeClr>
                </a:solidFill>
                <a:hlinkClick r:id="rId2">
                  <a:extLst>
                    <a:ext uri="{A12FA001-AC4F-418D-AE19-62706E023703}">
                      <ahyp:hlinkClr xmlns:ahyp="http://schemas.microsoft.com/office/drawing/2018/hyperlinkcolor" val="tx"/>
                    </a:ext>
                  </a:extLst>
                </a:hlinkClick>
              </a:rPr>
              <a:t>https://cointelegraph.com/bitcoin-for-beginners/what-are-cryptocurrencies#history</a:t>
            </a:r>
            <a:r>
              <a:rPr lang="en-US" dirty="0">
                <a:solidFill>
                  <a:schemeClr val="bg1">
                    <a:lumMod val="95000"/>
                  </a:schemeClr>
                </a:solidFill>
              </a:rPr>
              <a:t> (last visited Aug. 13, 2018) [hereinafter </a:t>
            </a:r>
            <a:r>
              <a:rPr lang="en-US" i="1" dirty="0">
                <a:solidFill>
                  <a:schemeClr val="bg1">
                    <a:lumMod val="95000"/>
                  </a:schemeClr>
                </a:solidFill>
              </a:rPr>
              <a:t>How to Store</a:t>
            </a:r>
            <a:r>
              <a:rPr lang="en-US" dirty="0">
                <a:solidFill>
                  <a:schemeClr val="bg1">
                    <a:lumMod val="95000"/>
                  </a:schemeClr>
                </a:solidFill>
              </a:rPr>
              <a:t>].</a:t>
            </a:r>
          </a:p>
          <a:p>
            <a:r>
              <a:rPr lang="en-US" dirty="0">
                <a:solidFill>
                  <a:schemeClr val="bg1">
                    <a:lumMod val="95000"/>
                  </a:schemeClr>
                </a:solidFill>
              </a:rPr>
              <a:t>Slide 21:</a:t>
            </a:r>
          </a:p>
          <a:p>
            <a:pPr lvl="1"/>
            <a:r>
              <a:rPr lang="en-US" dirty="0">
                <a:solidFill>
                  <a:schemeClr val="bg1">
                    <a:lumMod val="95000"/>
                  </a:schemeClr>
                </a:solidFill>
                <a:hlinkClick r:id="rId3">
                  <a:extLst>
                    <a:ext uri="{A12FA001-AC4F-418D-AE19-62706E023703}">
                      <ahyp:hlinkClr xmlns:ahyp="http://schemas.microsoft.com/office/drawing/2018/hyperlinkcolor" val="tx"/>
                    </a:ext>
                  </a:extLst>
                </a:hlinkClick>
              </a:rPr>
              <a:t>https://hackernoon.com/why-you-should-never-keep-crypto-tokens-on-an-exchange-wallet-5856fa79026b</a:t>
            </a:r>
            <a:r>
              <a:rPr lang="en-US" dirty="0">
                <a:solidFill>
                  <a:schemeClr val="bg1">
                    <a:lumMod val="95000"/>
                  </a:schemeClr>
                </a:solidFill>
              </a:rPr>
              <a:t> </a:t>
            </a:r>
          </a:p>
          <a:p>
            <a:r>
              <a:rPr lang="en-US" dirty="0">
                <a:solidFill>
                  <a:schemeClr val="bg1">
                    <a:lumMod val="95000"/>
                  </a:schemeClr>
                </a:solidFill>
              </a:rPr>
              <a:t>Slide 22:</a:t>
            </a:r>
          </a:p>
          <a:p>
            <a:pPr lvl="1"/>
            <a:r>
              <a:rPr lang="en-US" dirty="0">
                <a:solidFill>
                  <a:schemeClr val="bg1">
                    <a:lumMod val="95000"/>
                  </a:schemeClr>
                </a:solidFill>
                <a:hlinkClick r:id="rId4">
                  <a:extLst>
                    <a:ext uri="{A12FA001-AC4F-418D-AE19-62706E023703}">
                      <ahyp:hlinkClr xmlns:ahyp="http://schemas.microsoft.com/office/drawing/2018/hyperlinkcolor" val="tx"/>
                    </a:ext>
                  </a:extLst>
                </a:hlinkClick>
              </a:rPr>
              <a:t>Google</a:t>
            </a:r>
            <a:endParaRPr lang="en-US" dirty="0">
              <a:solidFill>
                <a:schemeClr val="bg1">
                  <a:lumMod val="95000"/>
                </a:schemeClr>
              </a:solidFill>
            </a:endParaRPr>
          </a:p>
          <a:p>
            <a:pPr lvl="1"/>
            <a:r>
              <a:rPr lang="en-US" dirty="0">
                <a:solidFill>
                  <a:schemeClr val="bg1">
                    <a:lumMod val="95000"/>
                  </a:schemeClr>
                </a:solidFill>
                <a:hlinkClick r:id="rId5">
                  <a:extLst>
                    <a:ext uri="{A12FA001-AC4F-418D-AE19-62706E023703}">
                      <ahyp:hlinkClr xmlns:ahyp="http://schemas.microsoft.com/office/drawing/2018/hyperlinkcolor" val="tx"/>
                    </a:ext>
                  </a:extLst>
                </a:hlinkClick>
              </a:rPr>
              <a:t>Protonmail</a:t>
            </a:r>
            <a:endParaRPr lang="en-US" dirty="0">
              <a:solidFill>
                <a:schemeClr val="bg1">
                  <a:lumMod val="95000"/>
                </a:schemeClr>
              </a:solidFill>
            </a:endParaRPr>
          </a:p>
          <a:p>
            <a:pPr lvl="1"/>
            <a:r>
              <a:rPr lang="en-US" dirty="0">
                <a:solidFill>
                  <a:schemeClr val="bg1">
                    <a:lumMod val="95000"/>
                  </a:schemeClr>
                </a:solidFill>
                <a:hlinkClick r:id="rId6">
                  <a:extLst>
                    <a:ext uri="{A12FA001-AC4F-418D-AE19-62706E023703}">
                      <ahyp:hlinkClr xmlns:ahyp="http://schemas.microsoft.com/office/drawing/2018/hyperlinkcolor" val="tx"/>
                    </a:ext>
                  </a:extLst>
                </a:hlinkClick>
              </a:rPr>
              <a:t>Google Voice</a:t>
            </a:r>
            <a:endParaRPr lang="en-US" dirty="0">
              <a:solidFill>
                <a:schemeClr val="bg1">
                  <a:lumMod val="95000"/>
                </a:schemeClr>
              </a:solidFill>
            </a:endParaRPr>
          </a:p>
          <a:p>
            <a:pPr lvl="1"/>
            <a:r>
              <a:rPr lang="en-US" dirty="0">
                <a:solidFill>
                  <a:schemeClr val="bg1">
                    <a:lumMod val="95000"/>
                  </a:schemeClr>
                </a:solidFill>
                <a:hlinkClick r:id="rId7">
                  <a:extLst>
                    <a:ext uri="{A12FA001-AC4F-418D-AE19-62706E023703}">
                      <ahyp:hlinkClr xmlns:ahyp="http://schemas.microsoft.com/office/drawing/2018/hyperlinkcolor" val="tx"/>
                    </a:ext>
                  </a:extLst>
                </a:hlinkClick>
              </a:rPr>
              <a:t>Google Authenticator</a:t>
            </a:r>
            <a:endParaRPr lang="en-US" dirty="0">
              <a:solidFill>
                <a:schemeClr val="bg1">
                  <a:lumMod val="95000"/>
                </a:schemeClr>
              </a:solidFill>
            </a:endParaRPr>
          </a:p>
          <a:p>
            <a:pPr lvl="1"/>
            <a:r>
              <a:rPr lang="en-US" dirty="0">
                <a:solidFill>
                  <a:schemeClr val="bg1">
                    <a:lumMod val="95000"/>
                  </a:schemeClr>
                </a:solidFill>
                <a:hlinkClick r:id="rId8">
                  <a:extLst>
                    <a:ext uri="{A12FA001-AC4F-418D-AE19-62706E023703}">
                      <ahyp:hlinkClr xmlns:ahyp="http://schemas.microsoft.com/office/drawing/2018/hyperlinkcolor" val="tx"/>
                    </a:ext>
                  </a:extLst>
                </a:hlinkClick>
              </a:rPr>
              <a:t>Authy</a:t>
            </a:r>
            <a:endParaRPr lang="en-US" dirty="0">
              <a:solidFill>
                <a:schemeClr val="bg1">
                  <a:lumMod val="95000"/>
                </a:schemeClr>
              </a:solidFill>
            </a:endParaRPr>
          </a:p>
          <a:p>
            <a:endParaRPr lang="en-US" dirty="0">
              <a:solidFill>
                <a:schemeClr val="bg1">
                  <a:lumMod val="95000"/>
                </a:schemeClr>
              </a:solidFill>
            </a:endParaRPr>
          </a:p>
        </p:txBody>
      </p:sp>
      <p:sp>
        <p:nvSpPr>
          <p:cNvPr id="4" name="Slide Number Placeholder 3">
            <a:extLst>
              <a:ext uri="{FF2B5EF4-FFF2-40B4-BE49-F238E27FC236}">
                <a16:creationId xmlns:a16="http://schemas.microsoft.com/office/drawing/2014/main" id="{DD56121E-3B12-4060-82AA-5155934FF376}"/>
              </a:ext>
            </a:extLst>
          </p:cNvPr>
          <p:cNvSpPr>
            <a:spLocks noGrp="1"/>
          </p:cNvSpPr>
          <p:nvPr>
            <p:ph type="sldNum" sz="quarter" idx="12"/>
          </p:nvPr>
        </p:nvSpPr>
        <p:spPr/>
        <p:txBody>
          <a:bodyPr/>
          <a:lstStyle/>
          <a:p>
            <a:fld id="{B17DEEE4-362D-404F-8D44-B73CEBC0D81E}" type="slidenum">
              <a:rPr lang="en-US" smtClean="0"/>
              <a:t>97</a:t>
            </a:fld>
            <a:endParaRPr lang="en-US" dirty="0"/>
          </a:p>
        </p:txBody>
      </p:sp>
    </p:spTree>
    <p:extLst>
      <p:ext uri="{BB962C8B-B14F-4D97-AF65-F5344CB8AC3E}">
        <p14:creationId xmlns:p14="http://schemas.microsoft.com/office/powerpoint/2010/main" val="169444636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51085-13D6-486F-B424-253B147F5EE4}"/>
              </a:ext>
            </a:extLst>
          </p:cNvPr>
          <p:cNvSpPr>
            <a:spLocks noGrp="1"/>
          </p:cNvSpPr>
          <p:nvPr>
            <p:ph type="title"/>
          </p:nvPr>
        </p:nvSpPr>
        <p:spPr/>
        <p:txBody>
          <a:bodyPr/>
          <a:lstStyle/>
          <a:p>
            <a:r>
              <a:rPr lang="en-US" dirty="0">
                <a:solidFill>
                  <a:schemeClr val="bg1">
                    <a:lumMod val="95000"/>
                  </a:schemeClr>
                </a:solidFill>
              </a:rPr>
              <a:t>References: Part 5</a:t>
            </a:r>
          </a:p>
        </p:txBody>
      </p:sp>
      <p:sp>
        <p:nvSpPr>
          <p:cNvPr id="3" name="Content Placeholder 2">
            <a:extLst>
              <a:ext uri="{FF2B5EF4-FFF2-40B4-BE49-F238E27FC236}">
                <a16:creationId xmlns:a16="http://schemas.microsoft.com/office/drawing/2014/main" id="{8F539BEC-E7A9-4E14-A3AF-83338EC77383}"/>
              </a:ext>
            </a:extLst>
          </p:cNvPr>
          <p:cNvSpPr>
            <a:spLocks noGrp="1"/>
          </p:cNvSpPr>
          <p:nvPr>
            <p:ph idx="1"/>
          </p:nvPr>
        </p:nvSpPr>
        <p:spPr/>
        <p:txBody>
          <a:bodyPr>
            <a:normAutofit fontScale="92500" lnSpcReduction="20000"/>
          </a:bodyPr>
          <a:lstStyle/>
          <a:p>
            <a:r>
              <a:rPr lang="en-US" dirty="0">
                <a:solidFill>
                  <a:schemeClr val="bg1">
                    <a:lumMod val="95000"/>
                  </a:schemeClr>
                </a:solidFill>
              </a:rPr>
              <a:t>Slide 23:</a:t>
            </a:r>
          </a:p>
          <a:p>
            <a:pPr lvl="1"/>
            <a:r>
              <a:rPr lang="en-US" dirty="0">
                <a:solidFill>
                  <a:schemeClr val="bg1">
                    <a:lumMod val="95000"/>
                  </a:schemeClr>
                </a:solidFill>
                <a:hlinkClick r:id="rId2">
                  <a:extLst>
                    <a:ext uri="{A12FA001-AC4F-418D-AE19-62706E023703}">
                      <ahyp:hlinkClr xmlns:ahyp="http://schemas.microsoft.com/office/drawing/2018/hyperlinkcolor" val="tx"/>
                    </a:ext>
                  </a:extLst>
                </a:hlinkClick>
              </a:rPr>
              <a:t>https://bitcoinmagazine.com/articles/latest-cryptocurrency-exchange-hack-highlights-need-better-security-protocols/</a:t>
            </a:r>
            <a:r>
              <a:rPr lang="en-US" dirty="0">
                <a:solidFill>
                  <a:schemeClr val="bg1">
                    <a:lumMod val="95000"/>
                  </a:schemeClr>
                </a:solidFill>
              </a:rPr>
              <a:t> </a:t>
            </a:r>
          </a:p>
          <a:p>
            <a:r>
              <a:rPr lang="en-US" dirty="0">
                <a:solidFill>
                  <a:schemeClr val="bg1">
                    <a:lumMod val="95000"/>
                  </a:schemeClr>
                </a:solidFill>
              </a:rPr>
              <a:t>Slide 24:</a:t>
            </a:r>
          </a:p>
          <a:p>
            <a:pPr lvl="1"/>
            <a:r>
              <a:rPr lang="en-US" dirty="0">
                <a:solidFill>
                  <a:schemeClr val="bg1">
                    <a:lumMod val="95000"/>
                  </a:schemeClr>
                </a:solidFill>
                <a:hlinkClick r:id="rId3">
                  <a:extLst>
                    <a:ext uri="{A12FA001-AC4F-418D-AE19-62706E023703}">
                      <ahyp:hlinkClr xmlns:ahyp="http://schemas.microsoft.com/office/drawing/2018/hyperlinkcolor" val="tx"/>
                    </a:ext>
                  </a:extLst>
                </a:hlinkClick>
              </a:rPr>
              <a:t>Binance</a:t>
            </a:r>
            <a:endParaRPr lang="en-US" dirty="0">
              <a:solidFill>
                <a:schemeClr val="bg1">
                  <a:lumMod val="95000"/>
                </a:schemeClr>
              </a:solidFill>
            </a:endParaRPr>
          </a:p>
          <a:p>
            <a:pPr lvl="1"/>
            <a:r>
              <a:rPr lang="en-US" dirty="0">
                <a:solidFill>
                  <a:schemeClr val="bg1">
                    <a:lumMod val="95000"/>
                  </a:schemeClr>
                </a:solidFill>
                <a:hlinkClick r:id="rId4">
                  <a:extLst>
                    <a:ext uri="{A12FA001-AC4F-418D-AE19-62706E023703}">
                      <ahyp:hlinkClr xmlns:ahyp="http://schemas.microsoft.com/office/drawing/2018/hyperlinkcolor" val="tx"/>
                    </a:ext>
                  </a:extLst>
                </a:hlinkClick>
              </a:rPr>
              <a:t>Kucoin</a:t>
            </a:r>
            <a:endParaRPr lang="en-US" dirty="0">
              <a:solidFill>
                <a:schemeClr val="bg1">
                  <a:lumMod val="95000"/>
                </a:schemeClr>
              </a:solidFill>
            </a:endParaRPr>
          </a:p>
          <a:p>
            <a:pPr lvl="1"/>
            <a:r>
              <a:rPr lang="en-US" dirty="0">
                <a:solidFill>
                  <a:schemeClr val="bg1">
                    <a:lumMod val="95000"/>
                  </a:schemeClr>
                </a:solidFill>
                <a:hlinkClick r:id="rId5">
                  <a:extLst>
                    <a:ext uri="{A12FA001-AC4F-418D-AE19-62706E023703}">
                      <ahyp:hlinkClr xmlns:ahyp="http://schemas.microsoft.com/office/drawing/2018/hyperlinkcolor" val="tx"/>
                    </a:ext>
                  </a:extLst>
                </a:hlinkClick>
              </a:rPr>
              <a:t>Poloniex</a:t>
            </a:r>
            <a:endParaRPr lang="en-US" dirty="0">
              <a:solidFill>
                <a:schemeClr val="bg1">
                  <a:lumMod val="95000"/>
                </a:schemeClr>
              </a:solidFill>
            </a:endParaRPr>
          </a:p>
          <a:p>
            <a:pPr lvl="1"/>
            <a:r>
              <a:rPr lang="en-US" dirty="0">
                <a:solidFill>
                  <a:schemeClr val="bg1">
                    <a:lumMod val="95000"/>
                  </a:schemeClr>
                </a:solidFill>
                <a:hlinkClick r:id="rId6">
                  <a:extLst>
                    <a:ext uri="{A12FA001-AC4F-418D-AE19-62706E023703}">
                      <ahyp:hlinkClr xmlns:ahyp="http://schemas.microsoft.com/office/drawing/2018/hyperlinkcolor" val="tx"/>
                    </a:ext>
                  </a:extLst>
                </a:hlinkClick>
              </a:rPr>
              <a:t>Bittrex</a:t>
            </a:r>
            <a:endParaRPr lang="en-US" dirty="0">
              <a:solidFill>
                <a:schemeClr val="bg1">
                  <a:lumMod val="95000"/>
                </a:schemeClr>
              </a:solidFill>
            </a:endParaRPr>
          </a:p>
          <a:p>
            <a:pPr lvl="1"/>
            <a:r>
              <a:rPr lang="en-US" dirty="0">
                <a:solidFill>
                  <a:schemeClr val="bg1">
                    <a:lumMod val="95000"/>
                  </a:schemeClr>
                </a:solidFill>
                <a:hlinkClick r:id="rId7">
                  <a:extLst>
                    <a:ext uri="{A12FA001-AC4F-418D-AE19-62706E023703}">
                      <ahyp:hlinkClr xmlns:ahyp="http://schemas.microsoft.com/office/drawing/2018/hyperlinkcolor" val="tx"/>
                    </a:ext>
                  </a:extLst>
                </a:hlinkClick>
              </a:rPr>
              <a:t>Huobi</a:t>
            </a:r>
            <a:endParaRPr lang="en-US" dirty="0">
              <a:solidFill>
                <a:schemeClr val="bg1">
                  <a:lumMod val="95000"/>
                </a:schemeClr>
              </a:solidFill>
            </a:endParaRPr>
          </a:p>
          <a:p>
            <a:pPr lvl="1"/>
            <a:r>
              <a:rPr lang="en-US" dirty="0">
                <a:solidFill>
                  <a:schemeClr val="bg1">
                    <a:lumMod val="95000"/>
                  </a:schemeClr>
                </a:solidFill>
                <a:hlinkClick r:id="rId8">
                  <a:extLst>
                    <a:ext uri="{A12FA001-AC4F-418D-AE19-62706E023703}">
                      <ahyp:hlinkClr xmlns:ahyp="http://schemas.microsoft.com/office/drawing/2018/hyperlinkcolor" val="tx"/>
                    </a:ext>
                  </a:extLst>
                </a:hlinkClick>
              </a:rPr>
              <a:t>Bitforex</a:t>
            </a:r>
            <a:endParaRPr lang="en-US" dirty="0">
              <a:solidFill>
                <a:schemeClr val="bg1">
                  <a:lumMod val="95000"/>
                </a:schemeClr>
              </a:solidFill>
            </a:endParaRPr>
          </a:p>
          <a:p>
            <a:pPr lvl="1"/>
            <a:r>
              <a:rPr lang="en-US" dirty="0">
                <a:solidFill>
                  <a:schemeClr val="bg1">
                    <a:lumMod val="95000"/>
                  </a:schemeClr>
                </a:solidFill>
                <a:hlinkClick r:id="rId9">
                  <a:extLst>
                    <a:ext uri="{A12FA001-AC4F-418D-AE19-62706E023703}">
                      <ahyp:hlinkClr xmlns:ahyp="http://schemas.microsoft.com/office/drawing/2018/hyperlinkcolor" val="tx"/>
                    </a:ext>
                  </a:extLst>
                </a:hlinkClick>
              </a:rPr>
              <a:t>Kraken</a:t>
            </a:r>
            <a:endParaRPr lang="en-US" dirty="0">
              <a:solidFill>
                <a:schemeClr val="bg1">
                  <a:lumMod val="95000"/>
                </a:schemeClr>
              </a:solidFill>
            </a:endParaRPr>
          </a:p>
          <a:p>
            <a:pPr lvl="1"/>
            <a:r>
              <a:rPr lang="en-US" dirty="0">
                <a:solidFill>
                  <a:schemeClr val="bg1">
                    <a:lumMod val="95000"/>
                  </a:schemeClr>
                </a:solidFill>
                <a:hlinkClick r:id="rId10">
                  <a:extLst>
                    <a:ext uri="{A12FA001-AC4F-418D-AE19-62706E023703}">
                      <ahyp:hlinkClr xmlns:ahyp="http://schemas.microsoft.com/office/drawing/2018/hyperlinkcolor" val="tx"/>
                    </a:ext>
                  </a:extLst>
                </a:hlinkClick>
              </a:rPr>
              <a:t>Google Authenticator</a:t>
            </a:r>
            <a:endParaRPr lang="en-US" dirty="0">
              <a:solidFill>
                <a:schemeClr val="bg1">
                  <a:lumMod val="95000"/>
                </a:schemeClr>
              </a:solidFill>
            </a:endParaRPr>
          </a:p>
          <a:p>
            <a:pPr lvl="1"/>
            <a:r>
              <a:rPr lang="en-US" dirty="0">
                <a:solidFill>
                  <a:schemeClr val="bg1">
                    <a:lumMod val="95000"/>
                  </a:schemeClr>
                </a:solidFill>
                <a:hlinkClick r:id="rId11">
                  <a:extLst>
                    <a:ext uri="{A12FA001-AC4F-418D-AE19-62706E023703}">
                      <ahyp:hlinkClr xmlns:ahyp="http://schemas.microsoft.com/office/drawing/2018/hyperlinkcolor" val="tx"/>
                    </a:ext>
                  </a:extLst>
                </a:hlinkClick>
              </a:rPr>
              <a:t>Authy</a:t>
            </a:r>
            <a:endParaRPr lang="en-US" dirty="0">
              <a:solidFill>
                <a:schemeClr val="bg1">
                  <a:lumMod val="95000"/>
                </a:schemeClr>
              </a:solidFill>
            </a:endParaRPr>
          </a:p>
          <a:p>
            <a:pPr lvl="1"/>
            <a:endParaRPr lang="en-US" dirty="0">
              <a:solidFill>
                <a:schemeClr val="bg1">
                  <a:lumMod val="95000"/>
                </a:schemeClr>
              </a:solidFill>
            </a:endParaRPr>
          </a:p>
          <a:p>
            <a:pPr lvl="1"/>
            <a:endParaRPr lang="en-US" dirty="0">
              <a:solidFill>
                <a:schemeClr val="bg1">
                  <a:lumMod val="95000"/>
                </a:schemeClr>
              </a:solidFill>
            </a:endParaRPr>
          </a:p>
          <a:p>
            <a:pPr lvl="1"/>
            <a:endParaRPr lang="en-US" dirty="0">
              <a:solidFill>
                <a:schemeClr val="bg1">
                  <a:lumMod val="95000"/>
                </a:schemeClr>
              </a:solidFill>
            </a:endParaRPr>
          </a:p>
          <a:p>
            <a:pPr lvl="1"/>
            <a:endParaRPr lang="en-US" dirty="0">
              <a:solidFill>
                <a:schemeClr val="bg1">
                  <a:lumMod val="95000"/>
                </a:schemeClr>
              </a:solidFill>
            </a:endParaRPr>
          </a:p>
          <a:p>
            <a:pPr lvl="1"/>
            <a:endParaRPr lang="en-US" dirty="0">
              <a:solidFill>
                <a:schemeClr val="bg1">
                  <a:lumMod val="95000"/>
                </a:schemeClr>
              </a:solidFill>
            </a:endParaRPr>
          </a:p>
          <a:p>
            <a:pPr lvl="1"/>
            <a:endParaRPr lang="en-US" dirty="0">
              <a:solidFill>
                <a:schemeClr val="bg1">
                  <a:lumMod val="95000"/>
                </a:schemeClr>
              </a:solidFill>
            </a:endParaRPr>
          </a:p>
        </p:txBody>
      </p:sp>
      <p:sp>
        <p:nvSpPr>
          <p:cNvPr id="4" name="Slide Number Placeholder 3">
            <a:extLst>
              <a:ext uri="{FF2B5EF4-FFF2-40B4-BE49-F238E27FC236}">
                <a16:creationId xmlns:a16="http://schemas.microsoft.com/office/drawing/2014/main" id="{CB2CBC01-9869-4318-BC5D-DA0156B3AE9A}"/>
              </a:ext>
            </a:extLst>
          </p:cNvPr>
          <p:cNvSpPr>
            <a:spLocks noGrp="1"/>
          </p:cNvSpPr>
          <p:nvPr>
            <p:ph type="sldNum" sz="quarter" idx="12"/>
          </p:nvPr>
        </p:nvSpPr>
        <p:spPr/>
        <p:txBody>
          <a:bodyPr/>
          <a:lstStyle/>
          <a:p>
            <a:fld id="{B17DEEE4-362D-404F-8D44-B73CEBC0D81E}" type="slidenum">
              <a:rPr lang="en-US" smtClean="0"/>
              <a:t>98</a:t>
            </a:fld>
            <a:endParaRPr lang="en-US" dirty="0"/>
          </a:p>
        </p:txBody>
      </p:sp>
    </p:spTree>
    <p:extLst>
      <p:ext uri="{BB962C8B-B14F-4D97-AF65-F5344CB8AC3E}">
        <p14:creationId xmlns:p14="http://schemas.microsoft.com/office/powerpoint/2010/main" val="157718116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C8D20-78E0-4589-828A-633226C6A6ED}"/>
              </a:ext>
            </a:extLst>
          </p:cNvPr>
          <p:cNvSpPr>
            <a:spLocks noGrp="1"/>
          </p:cNvSpPr>
          <p:nvPr>
            <p:ph type="title"/>
          </p:nvPr>
        </p:nvSpPr>
        <p:spPr/>
        <p:txBody>
          <a:bodyPr/>
          <a:lstStyle/>
          <a:p>
            <a:r>
              <a:rPr lang="en-US" dirty="0">
                <a:solidFill>
                  <a:schemeClr val="bg1">
                    <a:lumMod val="95000"/>
                  </a:schemeClr>
                </a:solidFill>
              </a:rPr>
              <a:t>References: Part 6</a:t>
            </a:r>
          </a:p>
        </p:txBody>
      </p:sp>
      <p:sp>
        <p:nvSpPr>
          <p:cNvPr id="3" name="Content Placeholder 2">
            <a:extLst>
              <a:ext uri="{FF2B5EF4-FFF2-40B4-BE49-F238E27FC236}">
                <a16:creationId xmlns:a16="http://schemas.microsoft.com/office/drawing/2014/main" id="{423B3DF2-E7A1-4AAB-9B27-BA61D31D7796}"/>
              </a:ext>
            </a:extLst>
          </p:cNvPr>
          <p:cNvSpPr>
            <a:spLocks noGrp="1"/>
          </p:cNvSpPr>
          <p:nvPr>
            <p:ph idx="1"/>
          </p:nvPr>
        </p:nvSpPr>
        <p:spPr/>
        <p:txBody>
          <a:bodyPr>
            <a:normAutofit fontScale="92500" lnSpcReduction="10000"/>
          </a:bodyPr>
          <a:lstStyle/>
          <a:p>
            <a:r>
              <a:rPr lang="en-US" dirty="0">
                <a:solidFill>
                  <a:schemeClr val="bg1">
                    <a:lumMod val="95000"/>
                  </a:schemeClr>
                </a:solidFill>
              </a:rPr>
              <a:t>Slide 26:</a:t>
            </a:r>
          </a:p>
          <a:p>
            <a:pPr lvl="1"/>
            <a:r>
              <a:rPr lang="en-US" dirty="0">
                <a:solidFill>
                  <a:schemeClr val="bg1">
                    <a:lumMod val="95000"/>
                  </a:schemeClr>
                </a:solidFill>
                <a:hlinkClick r:id="rId2">
                  <a:extLst>
                    <a:ext uri="{A12FA001-AC4F-418D-AE19-62706E023703}">
                      <ahyp:hlinkClr xmlns:ahyp="http://schemas.microsoft.com/office/drawing/2018/hyperlinkcolor" val="tx"/>
                    </a:ext>
                  </a:extLst>
                </a:hlinkClick>
              </a:rPr>
              <a:t>https://techcrunch.com/2018/02/12/bitgrail-hack-nano/</a:t>
            </a:r>
            <a:r>
              <a:rPr lang="en-US" dirty="0">
                <a:solidFill>
                  <a:schemeClr val="bg1">
                    <a:lumMod val="95000"/>
                  </a:schemeClr>
                </a:solidFill>
              </a:rPr>
              <a:t> </a:t>
            </a:r>
          </a:p>
          <a:p>
            <a:pPr lvl="1"/>
            <a:r>
              <a:rPr lang="en-US" dirty="0">
                <a:solidFill>
                  <a:schemeClr val="bg1">
                    <a:lumMod val="95000"/>
                  </a:schemeClr>
                </a:solidFill>
                <a:hlinkClick r:id="rId3">
                  <a:extLst>
                    <a:ext uri="{A12FA001-AC4F-418D-AE19-62706E023703}">
                      <ahyp:hlinkClr xmlns:ahyp="http://schemas.microsoft.com/office/drawing/2018/hyperlinkcolor" val="tx"/>
                    </a:ext>
                  </a:extLst>
                </a:hlinkClick>
              </a:rPr>
              <a:t>https://www.reddit.com/r/CryptoCurrency/comments/7whndj/i_lost_147k_nano_14_m_and_falling_in_the_bitgrail/</a:t>
            </a:r>
            <a:r>
              <a:rPr lang="en-US" dirty="0">
                <a:solidFill>
                  <a:schemeClr val="bg1">
                    <a:lumMod val="95000"/>
                  </a:schemeClr>
                </a:solidFill>
              </a:rPr>
              <a:t> </a:t>
            </a:r>
          </a:p>
          <a:p>
            <a:pPr lvl="1"/>
            <a:r>
              <a:rPr lang="en-US" dirty="0">
                <a:solidFill>
                  <a:schemeClr val="bg1">
                    <a:lumMod val="95000"/>
                  </a:schemeClr>
                </a:solidFill>
                <a:hlinkClick r:id="rId4">
                  <a:extLst>
                    <a:ext uri="{A12FA001-AC4F-418D-AE19-62706E023703}">
                      <ahyp:hlinkClr xmlns:ahyp="http://schemas.microsoft.com/office/drawing/2018/hyperlinkcolor" val="tx"/>
                    </a:ext>
                  </a:extLst>
                </a:hlinkClick>
              </a:rPr>
              <a:t>http://fortune.com/2018/02/11/bitgrail-cryptocurrency-claims-hack/</a:t>
            </a:r>
            <a:r>
              <a:rPr lang="en-US" dirty="0">
                <a:solidFill>
                  <a:schemeClr val="bg1">
                    <a:lumMod val="95000"/>
                  </a:schemeClr>
                </a:solidFill>
              </a:rPr>
              <a:t> </a:t>
            </a:r>
          </a:p>
          <a:p>
            <a:pPr lvl="1"/>
            <a:r>
              <a:rPr lang="en-US" dirty="0">
                <a:solidFill>
                  <a:schemeClr val="bg1">
                    <a:lumMod val="95000"/>
                  </a:schemeClr>
                </a:solidFill>
                <a:hlinkClick r:id="rId5">
                  <a:extLst>
                    <a:ext uri="{A12FA001-AC4F-418D-AE19-62706E023703}">
                      <ahyp:hlinkClr xmlns:ahyp="http://schemas.microsoft.com/office/drawing/2018/hyperlinkcolor" val="tx"/>
                    </a:ext>
                  </a:extLst>
                </a:hlinkClick>
              </a:rPr>
              <a:t>https://hackernoon.com/why-you-should-never-keep-crypto-tokens-on-an-exchange-wallet-5856fa79026b</a:t>
            </a:r>
            <a:r>
              <a:rPr lang="en-US" dirty="0">
                <a:solidFill>
                  <a:schemeClr val="bg1">
                    <a:lumMod val="95000"/>
                  </a:schemeClr>
                </a:solidFill>
              </a:rPr>
              <a:t> </a:t>
            </a:r>
          </a:p>
          <a:p>
            <a:r>
              <a:rPr lang="en-US" dirty="0">
                <a:solidFill>
                  <a:schemeClr val="bg1">
                    <a:lumMod val="95000"/>
                  </a:schemeClr>
                </a:solidFill>
              </a:rPr>
              <a:t>Slide 27:</a:t>
            </a:r>
          </a:p>
          <a:p>
            <a:pPr lvl="1"/>
            <a:r>
              <a:rPr lang="en-US" dirty="0">
                <a:solidFill>
                  <a:schemeClr val="bg1">
                    <a:lumMod val="95000"/>
                  </a:schemeClr>
                </a:solidFill>
                <a:hlinkClick r:id="rId6">
                  <a:extLst>
                    <a:ext uri="{A12FA001-AC4F-418D-AE19-62706E023703}">
                      <ahyp:hlinkClr xmlns:ahyp="http://schemas.microsoft.com/office/drawing/2018/hyperlinkcolor" val="tx"/>
                    </a:ext>
                  </a:extLst>
                </a:hlinkClick>
              </a:rPr>
              <a:t>Autonio Trading Guide</a:t>
            </a:r>
            <a:endParaRPr lang="en-US" dirty="0">
              <a:solidFill>
                <a:schemeClr val="bg1">
                  <a:lumMod val="95000"/>
                </a:schemeClr>
              </a:solidFill>
            </a:endParaRPr>
          </a:p>
          <a:p>
            <a:pPr lvl="1"/>
            <a:r>
              <a:rPr lang="en-US" dirty="0">
                <a:solidFill>
                  <a:schemeClr val="bg1">
                    <a:lumMod val="95000"/>
                  </a:schemeClr>
                </a:solidFill>
                <a:hlinkClick r:id="rId7">
                  <a:extLst>
                    <a:ext uri="{A12FA001-AC4F-418D-AE19-62706E023703}">
                      <ahyp:hlinkClr xmlns:ahyp="http://schemas.microsoft.com/office/drawing/2018/hyperlinkcolor" val="tx"/>
                    </a:ext>
                  </a:extLst>
                </a:hlinkClick>
              </a:rPr>
              <a:t>Trading View</a:t>
            </a:r>
            <a:endParaRPr lang="en-US" dirty="0">
              <a:solidFill>
                <a:schemeClr val="bg1">
                  <a:lumMod val="95000"/>
                </a:schemeClr>
              </a:solidFill>
            </a:endParaRPr>
          </a:p>
          <a:p>
            <a:r>
              <a:rPr lang="en-US" dirty="0">
                <a:solidFill>
                  <a:schemeClr val="bg1">
                    <a:lumMod val="95000"/>
                  </a:schemeClr>
                </a:solidFill>
              </a:rPr>
              <a:t>Slide 28:</a:t>
            </a:r>
          </a:p>
          <a:p>
            <a:pPr lvl="1"/>
            <a:r>
              <a:rPr lang="en-US" dirty="0">
                <a:solidFill>
                  <a:schemeClr val="bg1">
                    <a:lumMod val="95000"/>
                  </a:schemeClr>
                </a:solidFill>
                <a:hlinkClick r:id="rId8">
                  <a:extLst>
                    <a:ext uri="{A12FA001-AC4F-418D-AE19-62706E023703}">
                      <ahyp:hlinkClr xmlns:ahyp="http://schemas.microsoft.com/office/drawing/2018/hyperlinkcolor" val="tx"/>
                    </a:ext>
                  </a:extLst>
                </a:hlinkClick>
              </a:rPr>
              <a:t>https://www.blockchain.com/explorer</a:t>
            </a:r>
            <a:endParaRPr lang="en-US" dirty="0">
              <a:solidFill>
                <a:schemeClr val="bg1">
                  <a:lumMod val="95000"/>
                </a:schemeClr>
              </a:solidFill>
            </a:endParaRPr>
          </a:p>
          <a:p>
            <a:endParaRPr lang="en-US" dirty="0">
              <a:solidFill>
                <a:schemeClr val="bg1">
                  <a:lumMod val="95000"/>
                </a:schemeClr>
              </a:solidFill>
            </a:endParaRPr>
          </a:p>
        </p:txBody>
      </p:sp>
      <p:sp>
        <p:nvSpPr>
          <p:cNvPr id="4" name="Slide Number Placeholder 3">
            <a:extLst>
              <a:ext uri="{FF2B5EF4-FFF2-40B4-BE49-F238E27FC236}">
                <a16:creationId xmlns:a16="http://schemas.microsoft.com/office/drawing/2014/main" id="{D7A250D7-7DB7-4D77-87E9-DBE832ED777D}"/>
              </a:ext>
            </a:extLst>
          </p:cNvPr>
          <p:cNvSpPr>
            <a:spLocks noGrp="1"/>
          </p:cNvSpPr>
          <p:nvPr>
            <p:ph type="sldNum" sz="quarter" idx="12"/>
          </p:nvPr>
        </p:nvSpPr>
        <p:spPr/>
        <p:txBody>
          <a:bodyPr/>
          <a:lstStyle/>
          <a:p>
            <a:fld id="{B17DEEE4-362D-404F-8D44-B73CEBC0D81E}" type="slidenum">
              <a:rPr lang="en-US" smtClean="0"/>
              <a:t>99</a:t>
            </a:fld>
            <a:endParaRPr lang="en-US" dirty="0"/>
          </a:p>
        </p:txBody>
      </p:sp>
    </p:spTree>
    <p:extLst>
      <p:ext uri="{BB962C8B-B14F-4D97-AF65-F5344CB8AC3E}">
        <p14:creationId xmlns:p14="http://schemas.microsoft.com/office/powerpoint/2010/main" val="689969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10664</TotalTime>
  <Words>9501</Words>
  <Application>Microsoft Office PowerPoint</Application>
  <PresentationFormat>Widescreen</PresentationFormat>
  <Paragraphs>1075</Paragraphs>
  <Slides>108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108</vt:i4>
      </vt:variant>
    </vt:vector>
  </HeadingPairs>
  <TitlesOfParts>
    <vt:vector size="115" baseType="lpstr">
      <vt:lpstr>DengXian</vt:lpstr>
      <vt:lpstr>DengXian Light</vt:lpstr>
      <vt:lpstr>Arial</vt:lpstr>
      <vt:lpstr>Calibri</vt:lpstr>
      <vt:lpstr>Calibri Light</vt:lpstr>
      <vt:lpstr>DokChampa</vt:lpstr>
      <vt:lpstr>Office Theme</vt:lpstr>
      <vt:lpstr>CryptoCamp A comprehensive overview of blockchain and cryptocurrencies for beginners</vt:lpstr>
      <vt:lpstr>DISCLAIMER</vt:lpstr>
      <vt:lpstr>ACKNOLWEDGEMENTS</vt:lpstr>
      <vt:lpstr>Preface</vt:lpstr>
      <vt:lpstr>Materials</vt:lpstr>
      <vt:lpstr>Table of Contents</vt:lpstr>
      <vt:lpstr>Summary</vt:lpstr>
      <vt:lpstr>History: Part 0 – Why you should know</vt:lpstr>
      <vt:lpstr>History: Part 1—Bitcoin Genesis Block</vt:lpstr>
      <vt:lpstr>Graphic</vt:lpstr>
      <vt:lpstr>History: Part 2 – Who is Satoshi Nakamoto</vt:lpstr>
      <vt:lpstr>History: Part 3 – Bitcoin Pizza Day</vt:lpstr>
      <vt:lpstr>PowerPoint Presentation</vt:lpstr>
      <vt:lpstr>History: Part 4 – Mt. Gox Hack</vt:lpstr>
      <vt:lpstr>History: Part 5 – Initial Coin Offerings (ICO)</vt:lpstr>
      <vt:lpstr>History—Part 6: Ethereum’s Debut</vt:lpstr>
      <vt:lpstr>History—Part 7: Peercoin Proof-of-Stake Fork</vt:lpstr>
      <vt:lpstr>History— Part 8: DAO Hack</vt:lpstr>
      <vt:lpstr>History— Part 9: Bitcoin Price Milestones</vt:lpstr>
      <vt:lpstr>Start Off: Part 0.0— Now and Later</vt:lpstr>
      <vt:lpstr>Start Off: Part 1.0— Wallets</vt:lpstr>
      <vt:lpstr>Start Off: Part 1.1 – Wallets</vt:lpstr>
      <vt:lpstr>Pertinent Advice: Why you need your own Private Wallet</vt:lpstr>
      <vt:lpstr>Start Off: Part 2 – Throwaway Accounts</vt:lpstr>
      <vt:lpstr>Pertinent Advice: Hackers stealing personal information from an exchange</vt:lpstr>
      <vt:lpstr>Start Off: Part 3.0— Trading Accounts</vt:lpstr>
      <vt:lpstr>Start Off: Part 3.1— Trading Accounts</vt:lpstr>
      <vt:lpstr>Pertinent Advice: Part 4 – BitGrail Hack, i.e., do not leave your funds on an exchange</vt:lpstr>
      <vt:lpstr>Start Off: Part 4 – Trading</vt:lpstr>
      <vt:lpstr>Start Off: Part 5.0 – Transactions</vt:lpstr>
      <vt:lpstr>Start Off: Part 5.1—Block Explorer </vt:lpstr>
      <vt:lpstr>Block #541204 Summary</vt:lpstr>
      <vt:lpstr>Block #541204 First 3 Transactions</vt:lpstr>
      <vt:lpstr>Coinbase</vt:lpstr>
      <vt:lpstr>Coinbase— Description</vt:lpstr>
      <vt:lpstr>Start Off: Part 5.2—What’s in the Block?!</vt:lpstr>
      <vt:lpstr>Start-Off Part 5.3 – Multiple Blocks?</vt:lpstr>
      <vt:lpstr>Pertinent Advice: Ethereum Gas</vt:lpstr>
      <vt:lpstr>PowerPoint Presentation</vt:lpstr>
      <vt:lpstr>PowerPoint Presentation</vt:lpstr>
      <vt:lpstr>Start Off: Part 6 – Acquiring Cryptocurrency</vt:lpstr>
      <vt:lpstr>Start Off: Part 7.0 – Security Measures</vt:lpstr>
      <vt:lpstr>Start Off: Part 7.1 – Security Measures</vt:lpstr>
      <vt:lpstr>Start Off: Part 8— Avoiding Scams</vt:lpstr>
      <vt:lpstr>Pertinent Advice: Ether Twitter Scam</vt:lpstr>
      <vt:lpstr>Start Off: Part 9 – Finality</vt:lpstr>
      <vt:lpstr>Start Off: Part 10.0— Market Aggregators, News outlets, Educational sources</vt:lpstr>
      <vt:lpstr>Start Off: Part 10.1— Market Information, Project Information, Social Media</vt:lpstr>
      <vt:lpstr>Start Off: Part 10.2— Podcast, Software Development, Job Boards and Merchant Map</vt:lpstr>
      <vt:lpstr>Start Off: Part 10.2— Wallets, Digital Asset Trackers, Industry Profiles, Investment Funds</vt:lpstr>
      <vt:lpstr>./Blockchain/Cryptocurrency</vt:lpstr>
      <vt:lpstr>Difference between Cryptocurrency and Blockchain</vt:lpstr>
      <vt:lpstr>Blockchain Advantage</vt:lpstr>
      <vt:lpstr>DLT Components: Part 1— Foundational Technologies</vt:lpstr>
      <vt:lpstr>DLT Components: Part 2.0— Specific Technologies</vt:lpstr>
      <vt:lpstr>DLT Components: Part 2.1— Specific Technologies</vt:lpstr>
      <vt:lpstr>DLT Component: Part 3— Protocols</vt:lpstr>
      <vt:lpstr>Other DLT: Part 1— Introduction</vt:lpstr>
      <vt:lpstr>Other DLT: Part 1— Blockchain + Sidechain</vt:lpstr>
      <vt:lpstr>Other DLT: Part 2— Directed Acyclic Graph (DAG)</vt:lpstr>
      <vt:lpstr>DAG Graphical Example</vt:lpstr>
      <vt:lpstr>Bitcoin Particulars: Part 1 – Ecosystem</vt:lpstr>
      <vt:lpstr>Bitcoin Particulars: Part 2 – Privacy AKA Pseudonymity</vt:lpstr>
      <vt:lpstr>Bitcoin Particulars: Part 3—Payment System Efficacy</vt:lpstr>
      <vt:lpstr>Bitcoin Particulars: Part 4 – Transacting</vt:lpstr>
      <vt:lpstr>Bitcoin Particulars: Part 5 – Lost Bitcoins</vt:lpstr>
      <vt:lpstr>Bitcoin Particulars: Part 6 – 51% Attack</vt:lpstr>
      <vt:lpstr>Beyond Bitcoin: Part 1 – Use-cases</vt:lpstr>
      <vt:lpstr>Beyond Bitcoin: Part 2— Other Cryptocurrencies</vt:lpstr>
      <vt:lpstr>Beyond Bitcoin: Part 3— Tokens</vt:lpstr>
      <vt:lpstr>Beyond Bitcoin: Part 4— Other Consensus Algorithms</vt:lpstr>
      <vt:lpstr>Smart Contracts: Part 1— Ethereum Platform</vt:lpstr>
      <vt:lpstr>Smart Contracts: Part 2 – NEO Platform</vt:lpstr>
      <vt:lpstr>Smart Contracts: Part 3 – dApps</vt:lpstr>
      <vt:lpstr>Fundraising through Cryptocurrency</vt:lpstr>
      <vt:lpstr>Initial Coin Offerings: Part 1 – What is an ICO</vt:lpstr>
      <vt:lpstr>Initial Coin Offerings: Part 2 – How to participate in an ICO</vt:lpstr>
      <vt:lpstr>Initial Coin Offerings: Part 3 – How to find information on ICOs</vt:lpstr>
      <vt:lpstr>Airdrops &amp; Bounties: Part 1 – Airdrops</vt:lpstr>
      <vt:lpstr>Airdrops &amp; Bounties: Part 2 – Bounties</vt:lpstr>
      <vt:lpstr>Airdrops &amp; Bounties: Part 3 – Information</vt:lpstr>
      <vt:lpstr>Masternodes</vt:lpstr>
      <vt:lpstr>Mining</vt:lpstr>
      <vt:lpstr>Mining- Particulars</vt:lpstr>
      <vt:lpstr>Miscellaneous</vt:lpstr>
      <vt:lpstr>Major Companies with a blockchain service or platform</vt:lpstr>
      <vt:lpstr>Cryptocurrency Cemetery</vt:lpstr>
      <vt:lpstr>Whitepaper</vt:lpstr>
      <vt:lpstr>Use-case Projects Shortlist 1</vt:lpstr>
      <vt:lpstr>Use-case Projects Shortlist 2</vt:lpstr>
      <vt:lpstr>Suggested dApps &amp; crypto-related apps to test out</vt:lpstr>
      <vt:lpstr>Shortlist of Terminology</vt:lpstr>
      <vt:lpstr>References</vt:lpstr>
      <vt:lpstr>References: Part 1</vt:lpstr>
      <vt:lpstr>References: Part 2</vt:lpstr>
      <vt:lpstr>References: Part 3</vt:lpstr>
      <vt:lpstr>References: Part 4</vt:lpstr>
      <vt:lpstr>References: Part 5</vt:lpstr>
      <vt:lpstr>References: Part 6</vt:lpstr>
      <vt:lpstr>References: Part 7</vt:lpstr>
      <vt:lpstr>References Part 8</vt:lpstr>
      <vt:lpstr>References: Part 9</vt:lpstr>
      <vt:lpstr>References: Part 10</vt:lpstr>
      <vt:lpstr>References: Part 11</vt:lpstr>
      <vt:lpstr>References: Part 12</vt:lpstr>
      <vt:lpstr>References: Part 13</vt:lpstr>
      <vt:lpstr>References: Part 14</vt:lpstr>
      <vt:lpstr>References: Part 15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your Newcomer Manual to Cryptocurrencies and Distributed Ledger Technology</dc:title>
  <dc:creator>charles adjovu</dc:creator>
  <cp:lastModifiedBy>kob</cp:lastModifiedBy>
  <cp:revision>675</cp:revision>
  <dcterms:created xsi:type="dcterms:W3CDTF">2018-08-16T07:51:29Z</dcterms:created>
  <dcterms:modified xsi:type="dcterms:W3CDTF">2019-03-16T03:38:11Z</dcterms:modified>
</cp:coreProperties>
</file>