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9" r:id="rId3"/>
    <p:sldId id="260" r:id="rId4"/>
    <p:sldId id="257" r:id="rId5"/>
    <p:sldId id="269" r:id="rId6"/>
    <p:sldId id="264" r:id="rId7"/>
    <p:sldId id="265" r:id="rId8"/>
    <p:sldId id="266" r:id="rId9"/>
    <p:sldId id="333" r:id="rId10"/>
    <p:sldId id="343" r:id="rId11"/>
    <p:sldId id="267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1" r:id="rId20"/>
    <p:sldId id="284" r:id="rId21"/>
    <p:sldId id="285" r:id="rId22"/>
    <p:sldId id="303" r:id="rId23"/>
    <p:sldId id="292" r:id="rId24"/>
    <p:sldId id="293" r:id="rId25"/>
    <p:sldId id="304" r:id="rId26"/>
    <p:sldId id="297" r:id="rId27"/>
    <p:sldId id="299" r:id="rId28"/>
    <p:sldId id="305" r:id="rId29"/>
    <p:sldId id="309" r:id="rId30"/>
    <p:sldId id="311" r:id="rId31"/>
    <p:sldId id="310" r:id="rId32"/>
    <p:sldId id="313" r:id="rId33"/>
    <p:sldId id="315" r:id="rId34"/>
    <p:sldId id="334" r:id="rId35"/>
    <p:sldId id="338" r:id="rId36"/>
    <p:sldId id="335" r:id="rId37"/>
    <p:sldId id="339" r:id="rId38"/>
    <p:sldId id="340" r:id="rId39"/>
    <p:sldId id="342" r:id="rId40"/>
    <p:sldId id="336" r:id="rId41"/>
    <p:sldId id="328" r:id="rId42"/>
    <p:sldId id="337" r:id="rId43"/>
    <p:sldId id="331" r:id="rId44"/>
    <p:sldId id="33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01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26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719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299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50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83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9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86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37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7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84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16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899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67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63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68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60246-0D2C-4CB0-842E-C6FFC5EA98A0}" type="datetimeFigureOut">
              <a:rPr lang="es-ES" smtClean="0"/>
              <a:t>28/07/2020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16D206-EE40-4817-9D8B-7D73A0BBAC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45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AAEB8-FCE1-4975-B1D4-D944EE0DC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5120"/>
            <a:ext cx="9144000" cy="31848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Optimización</a:t>
            </a:r>
            <a:r>
              <a:rPr lang="en-US" dirty="0"/>
              <a:t> de </a:t>
            </a:r>
            <a:r>
              <a:rPr lang="en-US" dirty="0" err="1"/>
              <a:t>Carteras</a:t>
            </a:r>
            <a:r>
              <a:rPr lang="en-US" dirty="0"/>
              <a:t> de </a:t>
            </a:r>
            <a:r>
              <a:rPr lang="en-US" dirty="0" err="1"/>
              <a:t>Activos</a:t>
            </a:r>
            <a:r>
              <a:rPr lang="en-US" dirty="0"/>
              <a:t> </a:t>
            </a:r>
            <a:r>
              <a:rPr lang="en-US" dirty="0" err="1"/>
              <a:t>finanieros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Aprendizaje</a:t>
            </a:r>
            <a:r>
              <a:rPr lang="en-US" dirty="0"/>
              <a:t> por </a:t>
            </a:r>
            <a:r>
              <a:rPr lang="en-US" dirty="0" err="1"/>
              <a:t>Refuerzo</a:t>
            </a:r>
            <a:r>
              <a:rPr lang="en-US" dirty="0"/>
              <a:t> Profundo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7167E-A152-46B1-BEF3-5809C95E4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Autora: Ledicia Díaz Lago</a:t>
            </a:r>
          </a:p>
          <a:p>
            <a:r>
              <a:rPr lang="es-ES" dirty="0"/>
              <a:t>Tutor: Francisco Javier García Polo</a:t>
            </a:r>
          </a:p>
        </p:txBody>
      </p:sp>
    </p:spTree>
    <p:extLst>
      <p:ext uri="{BB962C8B-B14F-4D97-AF65-F5344CB8AC3E}">
        <p14:creationId xmlns:p14="http://schemas.microsoft.com/office/powerpoint/2010/main" val="93897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0050"/>
            <a:ext cx="8596668" cy="733425"/>
          </a:xfrm>
        </p:spPr>
        <p:txBody>
          <a:bodyPr>
            <a:normAutofit/>
          </a:bodyPr>
          <a:lstStyle/>
          <a:p>
            <a:r>
              <a:rPr lang="es-ES" dirty="0"/>
              <a:t>3. Descripción de una cartera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33476"/>
                <a:ext cx="8596668" cy="51149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sz="2600" dirty="0">
                    <a:solidFill>
                      <a:schemeClr val="accent1"/>
                    </a:solidFill>
                  </a:rPr>
                  <a:t>Ecuaciones de una cartera de valores:</a:t>
                </a:r>
              </a:p>
              <a:p>
                <a:pPr lvl="1"/>
                <a:r>
                  <a:rPr lang="es-ES" sz="1900" dirty="0">
                    <a:solidFill>
                      <a:schemeClr val="bg2">
                        <a:lumMod val="10000"/>
                      </a:schemeClr>
                    </a:solidFill>
                  </a:rPr>
                  <a:t>Período de negociación:</a:t>
                </a: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 es el valor de la cartera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 es el vector que contiene la proporción de cada activo en la cartera</a:t>
                </a:r>
              </a:p>
              <a:p>
                <a:pPr lvl="1"/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Optimizar la cartera implica reorganizarla en cada período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2000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s-ES" sz="2000" u="sng" dirty="0">
                    <a:solidFill>
                      <a:schemeClr val="bg2">
                        <a:lumMod val="10000"/>
                      </a:schemeClr>
                    </a:solidFill>
                  </a:rPr>
                  <a:t>costes de transacción</a:t>
                </a:r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Estos se pueden aproximar como la proporción de activo comprado o vendido por la tasa fija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" sz="2000" dirty="0">
                    <a:solidFill>
                      <a:schemeClr val="bg2">
                        <a:lumMod val="10000"/>
                      </a:schemeClr>
                    </a:solidFill>
                  </a:rPr>
                  <a:t> que cuesta esta operación: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s-ES" sz="20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20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0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s-ES" sz="20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s-ES" sz="20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sz="20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sz="20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ES" sz="20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sz="20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s-ES" sz="20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ES" sz="20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sz="20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" sz="20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2"/>
                <a:endParaRPr lang="es-ES" sz="19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21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s-ES" sz="1600" b="0" dirty="0"/>
              </a:p>
              <a:p>
                <a:pPr lvl="2"/>
                <a:endParaRPr lang="es-ES" sz="1600" b="0" dirty="0"/>
              </a:p>
              <a:p>
                <a:pPr lvl="2"/>
                <a:endParaRPr lang="es-ES" sz="1600" dirty="0"/>
              </a:p>
              <a:p>
                <a:pPr lvl="1"/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33476"/>
                <a:ext cx="8596668" cy="5114924"/>
              </a:xfrm>
              <a:blipFill>
                <a:blip r:embed="rId2"/>
                <a:stretch>
                  <a:fillRect l="-567" t="-1669" r="-42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2EBEDA42-D685-4B32-B8D5-FD842A8F9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485" y="2050969"/>
            <a:ext cx="5848365" cy="104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8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0050"/>
            <a:ext cx="8596668" cy="733425"/>
          </a:xfrm>
        </p:spPr>
        <p:txBody>
          <a:bodyPr>
            <a:normAutofit/>
          </a:bodyPr>
          <a:lstStyle/>
          <a:p>
            <a:r>
              <a:rPr lang="es-ES" dirty="0"/>
              <a:t>3. Descripción de una cartera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133475"/>
                <a:ext cx="8596668" cy="52006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s-ES" sz="2800" dirty="0">
                    <a:solidFill>
                      <a:schemeClr val="accent1"/>
                    </a:solidFill>
                  </a:rPr>
                  <a:t>Ecuaciones de una cartera de valores</a:t>
                </a:r>
                <a:r>
                  <a:rPr lang="es-ES" sz="2600" dirty="0">
                    <a:solidFill>
                      <a:schemeClr val="accent1"/>
                    </a:solidFill>
                  </a:rPr>
                  <a:t>:</a:t>
                </a:r>
              </a:p>
              <a:p>
                <a:pPr lvl="1"/>
                <a:r>
                  <a:rPr lang="es-ES" sz="2100" dirty="0">
                    <a:solidFill>
                      <a:schemeClr val="bg2">
                        <a:lumMod val="10000"/>
                      </a:schemeClr>
                    </a:solidFill>
                  </a:rPr>
                  <a:t>Indicadores de rentabilidad de la cartera:</a:t>
                </a:r>
              </a:p>
              <a:p>
                <a:pPr lvl="2"/>
                <a:r>
                  <a:rPr lang="es-ES" sz="1900" dirty="0">
                    <a:solidFill>
                      <a:schemeClr val="bg2">
                        <a:lumMod val="10000"/>
                      </a:schemeClr>
                    </a:solidFill>
                  </a:rPr>
                  <a:t>Tasa de retorno: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sz="1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sz="19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sz="1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19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E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sz="1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s-E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9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ES" sz="19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s-ES" sz="19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s-ES" sz="19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2"/>
                <a:r>
                  <a:rPr lang="es-ES" sz="1900" dirty="0">
                    <a:solidFill>
                      <a:schemeClr val="bg2">
                        <a:lumMod val="10000"/>
                      </a:schemeClr>
                    </a:solidFill>
                  </a:rPr>
                  <a:t>Ratio de Sharpe: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s-ES" sz="19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sz="19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sz="19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9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9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d>
                          <m:dPr>
                            <m:ctrlPr>
                              <a:rPr lang="es-ES" sz="19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9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ES" sz="19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s-ES" sz="19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9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9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ES" sz="19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s-ES" sz="19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r>
                  <a:rPr lang="es-E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donde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1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ES" sz="2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1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2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representa el cambio en el valor de la cartera durante la sesión </a:t>
                </a:r>
                <a14:m>
                  <m:oMath xmlns:m="http://schemas.openxmlformats.org/officeDocument/2006/math">
                    <m:r>
                      <a:rPr lang="es-ES" sz="21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2100" i="1" dirty="0">
                    <a:solidFill>
                      <a:schemeClr val="bg2">
                        <a:lumMod val="10000"/>
                      </a:schemeClr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lvl="1"/>
                <a:r>
                  <a:rPr lang="es-ES" sz="2100" dirty="0">
                    <a:solidFill>
                      <a:schemeClr val="bg2">
                        <a:lumMod val="10000"/>
                      </a:schemeClr>
                    </a:solidFill>
                  </a:rPr>
                  <a:t>Por lo tanto se calcula a partir del cambio en el precio de los activos durante esta sesión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100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sz="2100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2100" dirty="0">
                    <a:solidFill>
                      <a:schemeClr val="bg2">
                        <a:lumMod val="10000"/>
                      </a:schemeClr>
                    </a:solidFill>
                  </a:rPr>
                  <a:t>) y la composición de la cartera antes de reorganizar los activos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1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1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s-ES" sz="21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1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ES" sz="2100" dirty="0">
                    <a:solidFill>
                      <a:schemeClr val="bg2">
                        <a:lumMod val="1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endParaRPr lang="es-ES" sz="2100" i="1" dirty="0">
                  <a:solidFill>
                    <a:schemeClr val="bg2">
                      <a:lumMod val="1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sz="2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sz="2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s-E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100" i="1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1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1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sz="2100" i="1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100" i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s-ES" sz="2100" i="1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21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21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s-ES" sz="2100" i="1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100" i="1" dirty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s-ES" sz="2100" i="1" dirty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100" i="1" dirty="0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𝑐𝑜𝑠𝑡𝑠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𝑑𝑜𝑛𝑑𝑒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r>
                                <a:rPr lang="es-ES" sz="24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𝑐𝑜𝑠𝑡𝑠</m:t>
                              </m:r>
                              <m:r>
                                <m:rPr>
                                  <m:nor/>
                                </m:rPr>
                                <a:rPr lang="es-ES" sz="2400" dirty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s-ES" sz="20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s-ES" sz="20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s-E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s-ES" sz="2000" dirty="0"/>
                                <m:t> </m:t>
                              </m:r>
                              <m:func>
                                <m:funcPr>
                                  <m:ctrlP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E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s-E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s-ES" sz="2000" i="1" dirty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ES" sz="20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ES" sz="2000" i="1">
                                                  <a:solidFill>
                                                    <a:schemeClr val="bg2">
                                                      <a:lumMod val="1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s-ES" sz="2000" i="1" dirty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s-ES" sz="2000" i="1" dirty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s-ES" sz="21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21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21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s-ES" sz="1600" b="0" dirty="0"/>
              </a:p>
              <a:p>
                <a:pPr lvl="2"/>
                <a:endParaRPr lang="es-ES" sz="1600" b="0" dirty="0"/>
              </a:p>
              <a:p>
                <a:pPr lvl="2"/>
                <a:endParaRPr lang="es-ES" sz="1600" dirty="0"/>
              </a:p>
              <a:p>
                <a:pPr lvl="1"/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133475"/>
                <a:ext cx="8596668" cy="5200649"/>
              </a:xfrm>
              <a:blipFill>
                <a:blip r:embed="rId2"/>
                <a:stretch>
                  <a:fillRect l="-709" t="-187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36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3. Descripción de una cartera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701"/>
                <a:ext cx="8596668" cy="4631662"/>
              </a:xfrm>
            </p:spPr>
            <p:txBody>
              <a:bodyPr>
                <a:normAutofit/>
              </a:bodyPr>
              <a:lstStyle/>
              <a:p>
                <a:r>
                  <a:rPr lang="es-ES" sz="2400" dirty="0">
                    <a:solidFill>
                      <a:schemeClr val="accent1"/>
                    </a:solidFill>
                  </a:rPr>
                  <a:t>Ecuaciones de una cartera de valores:</a:t>
                </a: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Para </a:t>
                </a:r>
                <a:r>
                  <a:rPr lang="es-ES" sz="1800" i="1" u="sng" dirty="0">
                    <a:solidFill>
                      <a:schemeClr val="bg2">
                        <a:lumMod val="10000"/>
                      </a:schemeClr>
                    </a:solidFill>
                  </a:rPr>
                  <a:t>maximizar el beneficio a largo plazo</a:t>
                </a:r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 la función de refuerzo escogida es la media de un indicador de rentabilidad a lo largo de los períodos de negociación</a:t>
                </a:r>
                <a14:m>
                  <m:oMath xmlns:m="http://schemas.openxmlformats.org/officeDocument/2006/math">
                    <m:r>
                      <a:rPr lang="es-ES" sz="18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180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8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18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sz="18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1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Se comparan dos agentes:</a:t>
                </a:r>
              </a:p>
              <a:p>
                <a:pPr lvl="2"/>
                <a:r>
                  <a:rPr lang="es-ES" sz="1600" dirty="0">
                    <a:solidFill>
                      <a:schemeClr val="bg2">
                        <a:lumMod val="10000"/>
                      </a:schemeClr>
                    </a:solidFill>
                  </a:rPr>
                  <a:t>Agente 1: maximiza la media de las rentabilidades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16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2"/>
                <a:r>
                  <a:rPr lang="es-ES" sz="1600" dirty="0">
                    <a:solidFill>
                      <a:schemeClr val="bg2">
                        <a:lumMod val="10000"/>
                      </a:schemeClr>
                    </a:solidFill>
                  </a:rPr>
                  <a:t>Agente 2: maximiza la media de los ratios de Sharpe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sz="1600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160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1600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s-ES" sz="1600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</m:e>
                            <m:sub>
                              <m:r>
                                <a:rPr lang="es-E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s-ES" sz="1600" b="0" dirty="0"/>
              </a:p>
              <a:p>
                <a:pPr lvl="2"/>
                <a:endParaRPr lang="es-ES" sz="1600" b="0" dirty="0"/>
              </a:p>
              <a:p>
                <a:pPr lvl="2"/>
                <a:endParaRPr lang="es-ES" sz="1600" dirty="0"/>
              </a:p>
              <a:p>
                <a:pPr lvl="1"/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701"/>
                <a:ext cx="8596668" cy="4631662"/>
              </a:xfrm>
              <a:blipFill>
                <a:blip r:embed="rId2"/>
                <a:stretch>
                  <a:fillRect l="-567" t="-1053" r="-28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731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3950"/>
          </a:xfrm>
        </p:spPr>
        <p:txBody>
          <a:bodyPr>
            <a:noAutofit/>
          </a:bodyPr>
          <a:lstStyle/>
          <a:p>
            <a:r>
              <a:rPr lang="es-ES" dirty="0"/>
              <a:t>4. Aprendizaje por refuerzo profundo para gestión de carteras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0225"/>
                <a:ext cx="8596668" cy="4241138"/>
              </a:xfrm>
            </p:spPr>
            <p:txBody>
              <a:bodyPr>
                <a:normAutofit/>
              </a:bodyPr>
              <a:lstStyle/>
              <a:p>
                <a:r>
                  <a:rPr lang="es-ES" sz="2400" dirty="0">
                    <a:solidFill>
                      <a:schemeClr val="accent1"/>
                    </a:solidFill>
                  </a:rPr>
                  <a:t>Esquema:</a:t>
                </a: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El problema esta compuesto por:</a:t>
                </a:r>
              </a:p>
              <a:p>
                <a:pPr lvl="2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Un </a:t>
                </a:r>
                <a:r>
                  <a:rPr lang="es-ES" sz="1800" dirty="0">
                    <a:solidFill>
                      <a:schemeClr val="accent1"/>
                    </a:solidFill>
                  </a:rPr>
                  <a:t>AGENTE</a:t>
                </a:r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, que se encarga de reordenar la cartera siguiendo una estrategia.</a:t>
                </a:r>
              </a:p>
              <a:p>
                <a:pPr lvl="2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Un </a:t>
                </a:r>
                <a:r>
                  <a:rPr lang="es-ES" sz="1800" dirty="0">
                    <a:solidFill>
                      <a:schemeClr val="accent1"/>
                    </a:solidFill>
                  </a:rPr>
                  <a:t>AMBIENTE</a:t>
                </a:r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 o mercado, con el que el agente interactúa.</a:t>
                </a:r>
              </a:p>
              <a:p>
                <a:pPr lvl="2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Una </a:t>
                </a:r>
                <a:r>
                  <a:rPr lang="es-ES" sz="1800" dirty="0">
                    <a:solidFill>
                      <a:schemeClr val="accent1"/>
                    </a:solidFill>
                  </a:rPr>
                  <a:t>ACCIÓN</a:t>
                </a:r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, que contiene la nueva configuración de pesos decidida por el agente para los activos de la cartera.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1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ES" sz="20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sz="20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ES" sz="1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18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s-ES" sz="20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2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Un </a:t>
                </a:r>
                <a:r>
                  <a:rPr lang="es-ES" sz="1800" dirty="0">
                    <a:solidFill>
                      <a:schemeClr val="accent1"/>
                    </a:solidFill>
                  </a:rPr>
                  <a:t>REFUERZO</a:t>
                </a:r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, o valor que recibe el agente por cada acción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E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ES" sz="18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pPr lvl="2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s-ES" sz="18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s-ES" sz="1600" b="0" dirty="0"/>
              </a:p>
              <a:p>
                <a:pPr lvl="2"/>
                <a:endParaRPr lang="es-ES" sz="1600" b="0" dirty="0"/>
              </a:p>
              <a:p>
                <a:pPr lvl="2"/>
                <a:endParaRPr lang="es-ES" sz="1600" dirty="0"/>
              </a:p>
              <a:p>
                <a:pPr lvl="1"/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0225"/>
                <a:ext cx="8596668" cy="4241138"/>
              </a:xfrm>
              <a:blipFill>
                <a:blip r:embed="rId2"/>
                <a:stretch>
                  <a:fillRect l="-567" t="-114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852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3950"/>
          </a:xfrm>
        </p:spPr>
        <p:txBody>
          <a:bodyPr>
            <a:noAutofit/>
          </a:bodyPr>
          <a:lstStyle/>
          <a:p>
            <a:r>
              <a:rPr lang="es-ES" dirty="0"/>
              <a:t>4. Aprendizaje por refuerzo profundo para gestión de carteras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0224"/>
                <a:ext cx="8596668" cy="45720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s-ES" sz="2400" dirty="0">
                    <a:solidFill>
                      <a:schemeClr val="accent1"/>
                    </a:solidFill>
                  </a:rPr>
                  <a:t>Esquema:</a:t>
                </a: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El agente encuentra la estrategia óptima al ser entrenado con el objetivo de maximizar la función de refuerzo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El entrenamiento se lleva a cabo analizando los precios normalizados de los activos de los últimos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18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 días. </a:t>
                </a:r>
              </a:p>
              <a:p>
                <a:pPr marL="914400" lvl="2" indent="0">
                  <a:buNone/>
                </a:pPr>
                <a:endParaRPr lang="es-ES" sz="16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914400" lvl="2" indent="0">
                  <a:buNone/>
                </a:pPr>
                <a:r>
                  <a:rPr lang="es-ES" sz="1600" b="0" dirty="0"/>
                  <a:t>                                          Tensor Estado</a:t>
                </a:r>
              </a:p>
              <a:p>
                <a:pPr lvl="2"/>
                <a:endParaRPr lang="es-ES" sz="1600" b="0" dirty="0"/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A este conjunto de precios se le denomina </a:t>
                </a:r>
                <a:r>
                  <a:rPr lang="es-ES" sz="1800" dirty="0">
                    <a:solidFill>
                      <a:schemeClr val="accent1"/>
                    </a:solidFill>
                  </a:rPr>
                  <a:t>ESTADO</a:t>
                </a:r>
                <a:r>
                  <a:rPr lang="es-ES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, y representa la configuración del ambiente para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endParaRPr lang="es-ES" sz="1800" dirty="0"/>
              </a:p>
              <a:p>
                <a:pPr marL="457200" lvl="1" indent="0">
                  <a:buNone/>
                </a:pPr>
                <a:endParaRPr lang="es-ES" sz="1800" dirty="0"/>
              </a:p>
              <a:p>
                <a:pPr lvl="1"/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0224"/>
                <a:ext cx="8596668" cy="4572001"/>
              </a:xfrm>
              <a:blipFill>
                <a:blip r:embed="rId2"/>
                <a:stretch>
                  <a:fillRect l="-567" t="-1867" r="-2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2080D2F-DC0A-4D41-8128-3CF8AD514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68" y="3511219"/>
            <a:ext cx="33528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55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3950"/>
          </a:xfrm>
        </p:spPr>
        <p:txBody>
          <a:bodyPr>
            <a:noAutofit/>
          </a:bodyPr>
          <a:lstStyle/>
          <a:p>
            <a:r>
              <a:rPr lang="es-ES" dirty="0"/>
              <a:t>4. Aprendizaje por refuerzo profundo para gestión de carteras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225"/>
            <a:ext cx="8596668" cy="424113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Esquema:</a:t>
            </a:r>
          </a:p>
          <a:p>
            <a:pPr lvl="1"/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El agente recibe un tensor estado, que analiza extrayendo el potencial de crecimiento de los activos. </a:t>
            </a:r>
          </a:p>
          <a:p>
            <a:pPr lvl="1"/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Este potencial de crecimiento se utiliza para generar una acción o distribución de pesos en la cartera.</a:t>
            </a:r>
          </a:p>
          <a:p>
            <a:pPr marL="914400" lvl="2" indent="0">
              <a:buNone/>
            </a:pP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D4FC5E-98D4-4DC7-984A-1FEE598C5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18" y="3581400"/>
            <a:ext cx="6515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0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23950"/>
          </a:xfrm>
        </p:spPr>
        <p:txBody>
          <a:bodyPr>
            <a:noAutofit/>
          </a:bodyPr>
          <a:lstStyle/>
          <a:p>
            <a:r>
              <a:rPr lang="es-ES" dirty="0"/>
              <a:t>4. Aprendizaje por refuerzo profundo para gestión de carteras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0225"/>
                <a:ext cx="8596668" cy="4241138"/>
              </a:xfrm>
            </p:spPr>
            <p:txBody>
              <a:bodyPr>
                <a:normAutofit/>
              </a:bodyPr>
              <a:lstStyle/>
              <a:p>
                <a:r>
                  <a:rPr lang="es-ES" sz="2400" dirty="0">
                    <a:solidFill>
                      <a:schemeClr val="accent1"/>
                    </a:solidFill>
                  </a:rPr>
                  <a:t>Esquema:</a:t>
                </a:r>
              </a:p>
              <a:p>
                <a:pPr marL="0" indent="0">
                  <a:buNone/>
                </a:pPr>
                <a:endParaRPr lang="es-ES" sz="20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El entrenamiento se realiza en lotes de 20 días o períodos de negociación.</a:t>
                </a: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Cada lote de datos empieza en un índice temporal aleatorio del periodo de entrenamiento.</a:t>
                </a: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Los datos del tensor estado para cada lote tienen que estar en orden cronológico.</a:t>
                </a:r>
              </a:p>
              <a:p>
                <a:pPr lvl="1"/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Se utiliza el algoritmo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s-ES" sz="1800" b="0" i="0" dirty="0">
                    <a:solidFill>
                      <a:schemeClr val="bg2">
                        <a:lumMod val="10000"/>
                      </a:schemeClr>
                    </a:solidFill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s-ES" sz="1800" dirty="0">
                    <a:solidFill>
                      <a:schemeClr val="bg2">
                        <a:lumMod val="10000"/>
                      </a:schemeClr>
                    </a:solidFill>
                  </a:rPr>
                  <a:t> para asegurar que el agente explore acciones que a priori no hubiese probado.</a:t>
                </a:r>
              </a:p>
              <a:p>
                <a:pPr marL="914400" lvl="2" indent="0">
                  <a:buNone/>
                </a:pPr>
                <a:endParaRPr lang="es-ES" sz="16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lvl="1"/>
                <a:endParaRPr lang="es-ES" sz="1800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pPr marL="914400" lvl="2" indent="0">
                  <a:buNone/>
                </a:pPr>
                <a:endParaRPr lang="es-ES" sz="1600" b="0" dirty="0"/>
              </a:p>
              <a:p>
                <a:pPr lvl="2"/>
                <a:endParaRPr lang="es-ES" sz="1600" b="0" dirty="0"/>
              </a:p>
              <a:p>
                <a:pPr lvl="2"/>
                <a:endParaRPr lang="es-ES" sz="1600" dirty="0"/>
              </a:p>
              <a:p>
                <a:pPr lvl="1"/>
                <a:endParaRPr lang="es-E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0225"/>
                <a:ext cx="8596668" cy="4241138"/>
              </a:xfrm>
              <a:blipFill>
                <a:blip r:embed="rId2"/>
                <a:stretch>
                  <a:fillRect l="-567" t="-1149" r="-35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983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5229224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Esquema de los experimentos:</a:t>
            </a:r>
          </a:p>
          <a:p>
            <a:pPr lvl="1"/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Primer entrenamiento: Datos de mercado desde 2012/01/01 hasta 2016/10/18</a:t>
            </a:r>
          </a:p>
          <a:p>
            <a:pPr lvl="2"/>
            <a:r>
              <a:rPr lang="es-ES" sz="1600" dirty="0">
                <a:solidFill>
                  <a:schemeClr val="bg2">
                    <a:lumMod val="10000"/>
                  </a:schemeClr>
                </a:solidFill>
              </a:rPr>
              <a:t>Pruebas en los períodos:</a:t>
            </a:r>
          </a:p>
          <a:p>
            <a:pPr lvl="3"/>
            <a:r>
              <a:rPr lang="es-ES" sz="1400" dirty="0">
                <a:solidFill>
                  <a:schemeClr val="bg2">
                    <a:lumMod val="10000"/>
                  </a:schemeClr>
                </a:solidFill>
              </a:rPr>
              <a:t>2016/10/18-2018/05/24 </a:t>
            </a:r>
          </a:p>
          <a:p>
            <a:pPr lvl="3"/>
            <a:r>
              <a:rPr lang="es-ES" sz="1400" dirty="0">
                <a:solidFill>
                  <a:schemeClr val="bg2">
                    <a:lumMod val="10000"/>
                  </a:schemeClr>
                </a:solidFill>
              </a:rPr>
              <a:t>2018/05/25-2019/12/30</a:t>
            </a:r>
          </a:p>
          <a:p>
            <a:pPr lvl="3"/>
            <a:r>
              <a:rPr lang="es-ES" sz="1400" dirty="0">
                <a:solidFill>
                  <a:schemeClr val="bg2">
                    <a:lumMod val="10000"/>
                  </a:schemeClr>
                </a:solidFill>
              </a:rPr>
              <a:t>2016/10/18-2019/12/30</a:t>
            </a:r>
          </a:p>
          <a:p>
            <a:pPr lvl="1"/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Segundo entrenamiento: Datos de mercado desde 2008/01/01-2009/05/26</a:t>
            </a:r>
          </a:p>
          <a:p>
            <a:pPr lvl="2"/>
            <a:r>
              <a:rPr lang="es-ES" sz="1600" dirty="0">
                <a:solidFill>
                  <a:schemeClr val="bg2">
                    <a:lumMod val="10000"/>
                  </a:schemeClr>
                </a:solidFill>
              </a:rPr>
              <a:t>Pruebas en los períodos:</a:t>
            </a:r>
          </a:p>
          <a:p>
            <a:pPr lvl="3"/>
            <a:r>
              <a:rPr lang="es-ES" sz="1400" dirty="0">
                <a:solidFill>
                  <a:schemeClr val="bg2">
                    <a:lumMod val="10000"/>
                  </a:schemeClr>
                </a:solidFill>
              </a:rPr>
              <a:t>2009/05/27-2009/08/05 </a:t>
            </a:r>
          </a:p>
          <a:p>
            <a:pPr lvl="3"/>
            <a:r>
              <a:rPr lang="es-ES" sz="1400" dirty="0">
                <a:solidFill>
                  <a:schemeClr val="bg2">
                    <a:lumMod val="10000"/>
                  </a:schemeClr>
                </a:solidFill>
              </a:rPr>
              <a:t>2009/08/05-2009/12/29</a:t>
            </a:r>
          </a:p>
          <a:p>
            <a:pPr lvl="3"/>
            <a:r>
              <a:rPr lang="es-ES" sz="1400" dirty="0">
                <a:solidFill>
                  <a:schemeClr val="bg2">
                    <a:lumMod val="10000"/>
                  </a:schemeClr>
                </a:solidFill>
              </a:rPr>
              <a:t>2009/05/27-2009/12/29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Aunque en la memoria se incluye un estudio detallado para cada período, en este caso se analizará el período más largo únicamente a no ser que los resultados de los otros períodos ayuden aporten información nueva</a:t>
            </a: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201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4838699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Objetivos de los experimentos:</a:t>
            </a: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la normalización de los datos introducidos en la red neuronal para su análisis.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Determinar que agente obtiene mejores resultados:</a:t>
            </a:r>
          </a:p>
          <a:p>
            <a:pPr lvl="2"/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Agente 1: Maximiza la función objetivo media de las rentabilidades obtenidas para cada lote del proceso de entrenamiento.</a:t>
            </a:r>
          </a:p>
          <a:p>
            <a:pPr lvl="2"/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Agente 2: Maximiza la función objetivo media de los Ratios de Sharpe.</a:t>
            </a:r>
          </a:p>
          <a:p>
            <a:pPr marL="457200" lvl="1" indent="0">
              <a:buNone/>
            </a:pPr>
            <a:endParaRPr lang="es-E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Introducir el dinero en efectivo como un activo de la cartera de valores para que el agente aprenda a convertir los activos en dinero si el precio de estos cae.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Adaptabilidad del agente a otros períodos.</a:t>
            </a:r>
          </a:p>
          <a:p>
            <a:pPr marL="914400" lvl="2" indent="0">
              <a:buNone/>
            </a:pP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47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516255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5.1 Estudio de la normalización implementada:</a:t>
            </a: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compara la evolución de los agentes para el período 2016/10/18-2018/05/24 normalizando los datos por el precio de apretura de cada día (a), y por el precio de cierre más alto (b).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(a)                                                     (b)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9215C5-D70E-47C2-AA2A-39B2F6273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16" y="3700340"/>
            <a:ext cx="3320876" cy="23095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DDE0586-2C1C-4ED7-8382-AD20E1DB2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79" y="2857268"/>
            <a:ext cx="2124371" cy="78115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76573C-01FD-403D-8E73-3B4856E61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87" y="3761509"/>
            <a:ext cx="3320876" cy="218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3099E-7D13-48A5-B236-C16E7F38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1799" cy="1325563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1C3B0-02D6-4B03-A58A-588799DE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/>
          <a:lstStyle/>
          <a:p>
            <a:r>
              <a:rPr lang="es-ES" dirty="0"/>
              <a:t>1. Introducción</a:t>
            </a:r>
          </a:p>
          <a:p>
            <a:r>
              <a:rPr lang="es-ES" dirty="0"/>
              <a:t>2. Marco teórico</a:t>
            </a:r>
          </a:p>
          <a:p>
            <a:r>
              <a:rPr lang="es-ES" dirty="0"/>
              <a:t>3. Descripción matemática de una cartera</a:t>
            </a:r>
          </a:p>
          <a:p>
            <a:r>
              <a:rPr lang="es-ES" dirty="0"/>
              <a:t>4. Aprendizaje por refuerzo profundo para gestión de carteras </a:t>
            </a:r>
          </a:p>
          <a:p>
            <a:r>
              <a:rPr lang="es-ES" dirty="0"/>
              <a:t>5. Resultados</a:t>
            </a:r>
          </a:p>
          <a:p>
            <a:r>
              <a:rPr lang="es-ES" dirty="0"/>
              <a:t>6. Conclusiones</a:t>
            </a:r>
          </a:p>
          <a:p>
            <a:r>
              <a:rPr lang="es-ES" dirty="0"/>
              <a:t>7.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83306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4762499"/>
          </a:xfrm>
        </p:spPr>
        <p:txBody>
          <a:bodyPr>
            <a:normAutofit fontScale="92500" lnSpcReduction="10000"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5.1 Estudio de los agentes y de la normalización implementada:</a:t>
            </a:r>
          </a:p>
          <a:p>
            <a:pPr lvl="1"/>
            <a:r>
              <a:rPr lang="es-E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la cartera estuviese compuesta por un único activo, su evolución sería la siguiente.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088F0124-39CC-4F64-B57F-6EA65E9C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84" y="3081655"/>
            <a:ext cx="3959323" cy="26774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960A2BA-8C10-4D8F-B738-26E614919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05480"/>
            <a:ext cx="2204626" cy="197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9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544829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5.1 Estudio de los agentes y de la normalización implementada: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65479961-9A05-424A-8ACD-629D0BDAB735}"/>
              </a:ext>
            </a:extLst>
          </p:cNvPr>
          <p:cNvSpPr txBox="1">
            <a:spLocks/>
          </p:cNvSpPr>
          <p:nvPr/>
        </p:nvSpPr>
        <p:spPr>
          <a:xfrm>
            <a:off x="677334" y="2495550"/>
            <a:ext cx="3523191" cy="35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s-ES" sz="7600" dirty="0"/>
              <a:t>Agente 1:</a:t>
            </a:r>
          </a:p>
          <a:p>
            <a:pPr marL="0" indent="0">
              <a:lnSpc>
                <a:spcPct val="90000"/>
              </a:lnSpc>
              <a:buNone/>
            </a:pPr>
            <a:endParaRPr lang="es-ES" sz="7600" dirty="0"/>
          </a:p>
          <a:p>
            <a:pPr lvl="1">
              <a:lnSpc>
                <a:spcPct val="90000"/>
              </a:lnSpc>
            </a:pPr>
            <a:r>
              <a:rPr lang="es-ES" sz="7400" dirty="0"/>
              <a:t>(a) antes de entrenar</a:t>
            </a:r>
          </a:p>
          <a:p>
            <a:pPr lvl="1">
              <a:lnSpc>
                <a:spcPct val="90000"/>
              </a:lnSpc>
            </a:pPr>
            <a:endParaRPr lang="es-ES" sz="7400" dirty="0"/>
          </a:p>
          <a:p>
            <a:pPr lvl="1">
              <a:lnSpc>
                <a:spcPct val="90000"/>
              </a:lnSpc>
            </a:pPr>
            <a:r>
              <a:rPr lang="es-ES" sz="7400" dirty="0"/>
              <a:t>(b) entrenado con precios normalizados por el precio de apertura de cada día</a:t>
            </a:r>
          </a:p>
          <a:p>
            <a:pPr lvl="1">
              <a:lnSpc>
                <a:spcPct val="90000"/>
              </a:lnSpc>
            </a:pPr>
            <a:endParaRPr lang="es-ES" sz="7400" dirty="0"/>
          </a:p>
          <a:p>
            <a:pPr lvl="1">
              <a:lnSpc>
                <a:spcPct val="90000"/>
              </a:lnSpc>
            </a:pPr>
            <a:r>
              <a:rPr lang="es-ES" sz="7400" dirty="0"/>
              <a:t>(c) entrando con precios normalizados por el mismo precio </a:t>
            </a:r>
          </a:p>
          <a:p>
            <a:pPr lvl="1">
              <a:lnSpc>
                <a:spcPct val="90000"/>
              </a:lnSpc>
            </a:pPr>
            <a:endParaRPr lang="es-ES" sz="1800" dirty="0"/>
          </a:p>
          <a:p>
            <a:pPr lvl="1">
              <a:lnSpc>
                <a:spcPct val="90000"/>
              </a:lnSpc>
            </a:pPr>
            <a:endParaRPr lang="es-ES" sz="800" dirty="0"/>
          </a:p>
          <a:p>
            <a:pPr lvl="1">
              <a:lnSpc>
                <a:spcPct val="90000"/>
              </a:lnSpc>
            </a:pPr>
            <a:endParaRPr lang="es-ES" sz="800" dirty="0"/>
          </a:p>
          <a:p>
            <a:pPr lvl="1">
              <a:lnSpc>
                <a:spcPct val="90000"/>
              </a:lnSpc>
            </a:pPr>
            <a:endParaRPr lang="es-ES" sz="800" dirty="0"/>
          </a:p>
          <a:p>
            <a:pPr lvl="1">
              <a:lnSpc>
                <a:spcPct val="90000"/>
              </a:lnSpc>
            </a:pPr>
            <a:endParaRPr lang="es-ES" sz="800" dirty="0"/>
          </a:p>
          <a:p>
            <a:pPr lvl="1">
              <a:lnSpc>
                <a:spcPct val="90000"/>
              </a:lnSpc>
            </a:pPr>
            <a:endParaRPr lang="es-ES" sz="800" dirty="0"/>
          </a:p>
          <a:p>
            <a:pPr marL="457200" lvl="1" indent="0">
              <a:lnSpc>
                <a:spcPct val="90000"/>
              </a:lnSpc>
              <a:buFont typeface="Wingdings 3" charset="2"/>
              <a:buNone/>
            </a:pPr>
            <a:r>
              <a:rPr lang="es-ES" sz="800" dirty="0"/>
              <a:t> </a:t>
            </a:r>
          </a:p>
          <a:p>
            <a:pPr lvl="1">
              <a:lnSpc>
                <a:spcPct val="90000"/>
              </a:lnSpc>
            </a:pPr>
            <a:endParaRPr lang="es-ES" sz="800" dirty="0"/>
          </a:p>
          <a:p>
            <a:pPr marL="457200" lvl="1" indent="0">
              <a:lnSpc>
                <a:spcPct val="90000"/>
              </a:lnSpc>
              <a:buFont typeface="Wingdings 3" charset="2"/>
              <a:buNone/>
            </a:pPr>
            <a:r>
              <a:rPr lang="es-ES" sz="800" dirty="0"/>
              <a:t>                          </a:t>
            </a:r>
          </a:p>
          <a:p>
            <a:pPr marL="457200" lvl="1" indent="0">
              <a:lnSpc>
                <a:spcPct val="90000"/>
              </a:lnSpc>
              <a:buFont typeface="Wingdings 3" charset="2"/>
              <a:buNone/>
            </a:pPr>
            <a:endParaRPr lang="es-ES" sz="800" dirty="0"/>
          </a:p>
          <a:p>
            <a:pPr lvl="1">
              <a:lnSpc>
                <a:spcPct val="90000"/>
              </a:lnSpc>
            </a:pPr>
            <a:endParaRPr lang="es-ES" sz="800" dirty="0"/>
          </a:p>
          <a:p>
            <a:pPr marL="914400" lvl="2" indent="0">
              <a:lnSpc>
                <a:spcPct val="90000"/>
              </a:lnSpc>
              <a:buFont typeface="Wingdings 3" charset="2"/>
              <a:buNone/>
            </a:pPr>
            <a:endParaRPr lang="es-ES" sz="800" dirty="0"/>
          </a:p>
          <a:p>
            <a:pPr lvl="2">
              <a:lnSpc>
                <a:spcPct val="90000"/>
              </a:lnSpc>
            </a:pPr>
            <a:endParaRPr lang="es-ES" sz="800" dirty="0"/>
          </a:p>
          <a:p>
            <a:pPr lvl="2">
              <a:lnSpc>
                <a:spcPct val="90000"/>
              </a:lnSpc>
            </a:pPr>
            <a:endParaRPr lang="es-ES" sz="800" dirty="0"/>
          </a:p>
          <a:p>
            <a:pPr lvl="1">
              <a:lnSpc>
                <a:spcPct val="90000"/>
              </a:lnSpc>
            </a:pPr>
            <a:endParaRPr lang="es-ES" sz="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AC18B4B-D5BC-4BD1-891F-7C50307C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011" y="2070430"/>
            <a:ext cx="5278506" cy="41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5.1 Estudio de la normalización implementada:</a:t>
            </a: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Conclusiones acerca de la normalización de los precios:</a:t>
            </a: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serie temporal de los precios debe de estar normalizada por el mismo precio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consigue un mayor dinamismo a la hora de reorganizar la cartera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es capaz de determinar la variación en el precio del activo a largo plazo</a:t>
            </a:r>
          </a:p>
          <a:p>
            <a:pPr lvl="1"/>
            <a:endParaRPr lang="es-E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14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6"/>
            <a:ext cx="8596668" cy="5226684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5.2 Estudio de los agentes: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Período 2016/10/18-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2019/12/30: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A51675-BD9B-4E3F-8E59-28478917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02" y="2038306"/>
            <a:ext cx="4457700" cy="1076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FEE494-440F-412E-8EEF-901C84BAF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021840"/>
            <a:ext cx="4084722" cy="27395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0FBC001-5BEF-479D-AFFC-0D4BFC338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15" y="2185890"/>
            <a:ext cx="2124371" cy="781159"/>
          </a:xfrm>
          <a:prstGeom prst="rect">
            <a:avLst/>
          </a:prstGeom>
        </p:spPr>
      </p:pic>
      <p:pic>
        <p:nvPicPr>
          <p:cNvPr id="7" name="Imagen 6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B5A48332-70AC-4F66-897F-0C750D4825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021840"/>
            <a:ext cx="4046134" cy="28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2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5448299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5.2 Estudio de los agentes: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acciones tomadas por los Agentes son: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(a) Agente 1                                       (b) Agente 2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 descr="Captura de pantalla de un mapa&#10;&#10;Descripción generada automáticamente">
            <a:extLst>
              <a:ext uri="{FF2B5EF4-FFF2-40B4-BE49-F238E27FC236}">
                <a16:creationId xmlns:a16="http://schemas.microsoft.com/office/drawing/2014/main" id="{3C112179-6156-48E1-9384-A56431D5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59" y="2305459"/>
            <a:ext cx="3973477" cy="2762437"/>
          </a:xfrm>
          <a:prstGeom prst="rect">
            <a:avLst/>
          </a:prstGeom>
        </p:spPr>
      </p:pic>
      <p:pic>
        <p:nvPicPr>
          <p:cNvPr id="8" name="Imagen 7" descr="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E8EB8FAD-C5DA-4E24-8A5D-FAEB25FF0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510" y="2305459"/>
            <a:ext cx="4159718" cy="276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38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5.2 Estudio de los agentes: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Conclusiones acerca de la función de refuerzo que maximiza cada agente:</a:t>
            </a: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1 maximiza la media de las rentabilidades obtenidas.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2 maximiza la media de los Ratios de Sharpe obtenidos.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1 es mejor que el Agente 2, ya que el Ratio de Sharpe mide rentabilidad por unidad de riesgo, desaprovechando volatilidades rentables para la cartera por llevar asociado un riesgo elevado.</a:t>
            </a:r>
            <a:endParaRPr lang="es-E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754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5102859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5.3 Introducción del efectivo como activo: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Período 2016/10/18-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2019/12/31: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AF318A-FD27-4B09-AEB8-D62AAC40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085" y="2379758"/>
            <a:ext cx="4763165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51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1"/>
            <a:ext cx="8596668" cy="741680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2960"/>
            <a:ext cx="8596668" cy="603504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accent1"/>
                </a:solidFill>
              </a:rPr>
              <a:t>5.3 Introducción del efectivo como activo:</a:t>
            </a:r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Período 2016/10/18-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2019/12/31: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B86858-B63E-48EB-9759-DF67490B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40" y="4228703"/>
            <a:ext cx="2204625" cy="23939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10ED257-000A-4DE7-8A7A-DF9CCB39B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40" y="1769667"/>
            <a:ext cx="2204626" cy="19742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762D82-5AB5-4713-B3DB-ABEC2557A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91" y="1599405"/>
            <a:ext cx="4023412" cy="26984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A58C763-26D9-4D25-BCC1-88E7E62DC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72" y="4228703"/>
            <a:ext cx="4043623" cy="26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6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5.3 Introducción del efectivo como activo: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Conclusiones: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es capaz de captar mejor las subidas y bajadas en los precios de los activos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 obstante, tarda un poco en adaptarse a la volatilidad del mercado, acarreando pérdidas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solo aumenta la cantidad de efectivo que compone la cartera cuando el potencial de crecimiento de los activos desciende notablemente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Debido a que la rentabilidad del dinero efectivo no invertido es muy pequeña, la proporción de efectivo en la cartera nunca es muy elevada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59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544829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Período  2009/08/05-2009/12/31: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(a) Modelo 1: Sin efectivo                      (b) Modelo 2: Con efectivo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10C774-C797-49B1-9F8A-52CFA40DF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165036"/>
            <a:ext cx="3899999" cy="27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848A7FF-4BCE-4FFC-8F49-157BFDFC7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96" y="3135908"/>
            <a:ext cx="3815897" cy="270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CD02D91-762D-4CC9-AECF-FCD986D02C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40" y="2288631"/>
            <a:ext cx="219105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s-ES" dirty="0"/>
              <a:t>1. Introducción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09701"/>
                <a:ext cx="8596668" cy="4631662"/>
              </a:xfrm>
            </p:spPr>
            <p:txBody>
              <a:bodyPr>
                <a:normAutofit/>
              </a:bodyPr>
              <a:lstStyle/>
              <a:p>
                <a:r>
                  <a:rPr lang="es-ES" sz="2400" dirty="0">
                    <a:solidFill>
                      <a:schemeClr val="accent1"/>
                    </a:solidFill>
                  </a:rPr>
                  <a:t>Cartera de valores: </a:t>
                </a:r>
              </a:p>
              <a:p>
                <a:pPr lvl="1"/>
                <a:r>
                  <a:rPr lang="es-ES" sz="2000" dirty="0"/>
                  <a:t>Conjunto de activos financieros en los que se tiene invertido dinero de manera diversificada.</a:t>
                </a:r>
              </a:p>
              <a:p>
                <a:pPr lvl="1"/>
                <a:r>
                  <a:rPr lang="es-ES" sz="2000" dirty="0"/>
                  <a:t>El valor de una cartera viene dado por:</a:t>
                </a:r>
              </a:p>
              <a:p>
                <a:pPr marL="914400" lvl="2" indent="0" algn="ctr">
                  <a:buNone/>
                </a:pPr>
                <a:r>
                  <a:rPr lang="es-ES" sz="16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sz="2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s-ES" sz="2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E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E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  <m:r>
                      <a:rPr lang="es-ES" sz="26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s-E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ES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s-ES" sz="2600" b="0" dirty="0"/>
              </a:p>
              <a:p>
                <a:pPr marL="914400" lvl="2" indent="0" algn="ctr">
                  <a:buNone/>
                </a:pPr>
                <a:endParaRPr lang="es-ES" sz="2600" b="0" dirty="0"/>
              </a:p>
              <a:p>
                <a:pPr lvl="1"/>
                <a:r>
                  <a:rPr lang="en-US" sz="2000" dirty="0">
                    <a:solidFill>
                      <a:schemeClr val="accent1"/>
                    </a:solidFill>
                  </a:rPr>
                  <a:t>GESTIÓN DE CARTERAS: </a:t>
                </a:r>
                <a:r>
                  <a:rPr lang="es-ES" sz="2000" dirty="0"/>
                  <a:t>Proceso </a:t>
                </a:r>
                <a:r>
                  <a:rPr lang="es-ES" sz="2000" u="sng" dirty="0"/>
                  <a:t>secuencial y continuo </a:t>
                </a:r>
                <a:r>
                  <a:rPr lang="es-ES" sz="2000" dirty="0"/>
                  <a:t>que consiste en la compra-venta de activos para obtener el valor más alto para la cartera.</a:t>
                </a:r>
              </a:p>
              <a:p>
                <a:pPr lvl="1"/>
                <a:r>
                  <a:rPr lang="es-E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Proceso secuencial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s-E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Proceso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de Markov (MDP) </a:t>
                </a:r>
                <a14:m>
                  <m:oMath xmlns:m="http://schemas.openxmlformats.org/officeDocument/2006/math">
                    <m:r>
                      <a:rPr lang="es-E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Aprendizaje por </a:t>
                </a:r>
                <a:r>
                  <a:rPr lang="en-US" sz="2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refuerzo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endParaRPr lang="es-E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692B475-9422-464B-960A-7F0F9BAD2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09701"/>
                <a:ext cx="8596668" cy="4631662"/>
              </a:xfrm>
              <a:blipFill>
                <a:blip r:embed="rId2"/>
                <a:stretch>
                  <a:fillRect l="-567" t="-1053" r="-1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271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992"/>
            <a:ext cx="8596668" cy="672583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5800"/>
            <a:ext cx="8596668" cy="617220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r>
              <a:rPr lang="es-ES" sz="2000" dirty="0">
                <a:solidFill>
                  <a:schemeClr val="accent1"/>
                </a:solidFill>
              </a:rPr>
              <a:t>  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410828-5EA1-4D46-B9FF-5CDEBC22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30" y="1478191"/>
            <a:ext cx="2244282" cy="2009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E5AE5D5-75D6-4DCF-B728-D8ED3F2B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87" y="4066292"/>
            <a:ext cx="2204625" cy="23939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1923C0-E6A4-49BB-ADED-E8FDE3F1B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34092"/>
            <a:ext cx="4284000" cy="289800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8C56C41-4D79-4E12-9A02-E238BF78C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8" y="3946306"/>
            <a:ext cx="4284000" cy="28809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827ECB0-AD30-46BE-991A-D0D8358A2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12" y="2029996"/>
            <a:ext cx="4177894" cy="2916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D27AA2-9077-4AA1-BCE5-685537764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780" y="1150241"/>
            <a:ext cx="1856582" cy="2567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2AD4BEA-0299-4660-9669-773997709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8780" y="3826321"/>
            <a:ext cx="1818728" cy="23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03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5238750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Período  2009/05/27-2009/12/31: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(a) Modelo 1: Sin efectivo                   (b) Modelo 2: Con efectivo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CFD833-1DDB-41C4-9B97-557F0C12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6" y="2890431"/>
            <a:ext cx="4074693" cy="270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E2DC7F7-80B1-425A-8E07-1F0B3B907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85" y="2890431"/>
            <a:ext cx="3933826" cy="270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9A9503-8412-4807-9226-FC1EC17A4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138" y="2137851"/>
            <a:ext cx="219105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71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0500"/>
            <a:ext cx="8596668" cy="600075"/>
          </a:xfrm>
        </p:spPr>
        <p:txBody>
          <a:bodyPr>
            <a:normAutofit fontScale="90000"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0576"/>
            <a:ext cx="8596668" cy="6067424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r>
              <a:rPr lang="es-ES" sz="2000" dirty="0">
                <a:solidFill>
                  <a:schemeClr val="accent1"/>
                </a:solidFill>
              </a:rPr>
              <a:t>  </a:t>
            </a:r>
          </a:p>
          <a:p>
            <a:endParaRPr lang="es-E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410828-5EA1-4D46-B9FF-5CDEBC226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930" y="1478191"/>
            <a:ext cx="2244282" cy="200980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E5AE5D5-75D6-4DCF-B728-D8ED3F2B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87" y="4066292"/>
            <a:ext cx="2204625" cy="23939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D27AA2-9077-4AA1-BCE5-685537764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780" y="1150241"/>
            <a:ext cx="1856582" cy="25676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2AD4BEA-0299-4660-9669-77399770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780" y="3826321"/>
            <a:ext cx="1818728" cy="2399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0396C7-4332-4DB2-92FD-84607E9BEE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9" y="2029996"/>
            <a:ext cx="4287728" cy="2916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0D5E43-2FFD-4640-ACF0-C4F754736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9" y="1175250"/>
            <a:ext cx="4284000" cy="282811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3B9508C-8D97-4A7D-AAD7-4ED5B00B4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9" y="4023557"/>
            <a:ext cx="4284000" cy="28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72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Conclusiones:</a:t>
            </a: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que incluye el efectivo es capaz de adaptarse mejor a los períodos en donde el comportamiento de los activos es muy diferente al visto durante el entrenamiento 2012-2016. 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que no incluye el efectivo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sobre-ajusta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los pesos de los activos al conjunto de entrenamiento.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Esto no se veía tan claramente en los períodos que van de 2016 a 2020 debido a que los activos tienen un comportamiento similar al visto durante el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1280664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lvl="1"/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 la intención de que la red mejore los resultados obtenidos, eliminando posibilidades de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sobre-ajuste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re entrena partiendo de los parámetros de la red obtenidos durante el primer entrenamiento.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período 2008/01/01-2009/08/05 es el que se ha escogido para re entrenar la red ya que el comportamiento de los activos durante este período tienen un comportamiento muy diferente al visto en el anterior.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680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marL="457200" lvl="1" indent="0">
              <a:buNone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del Modelo 1, consigue mejorar sus resultados para los períodos comprendidos entre 2009/08/05-2009/12/31, obteniendo resultados ligeramente mejores que los del agente antes de ser entrenado, y más o menos mantiene su ejecución para los períodos comprendidos entre 2016/10/18-2019/12/31.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cambio, el Agente 2 si que consigue mejorar notablemente su ejecución en ambos conjuntos. A continuación se incluyen las mejoras más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salientables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0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547624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del Modelo 2 para 2009/08/05-2009/12/31 consigue mejorar su ejecución, pero no evitar pérdidas en el valor final:</a:t>
            </a:r>
          </a:p>
          <a:p>
            <a:pPr marL="914400" lvl="2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marL="914400" lvl="2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(a) Antes de reentrenar                   (b) Después de reentrenar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07F65B-4F34-459F-A317-F9486FCDE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23313"/>
          <a:stretch/>
        </p:blipFill>
        <p:spPr>
          <a:xfrm>
            <a:off x="3880140" y="2943879"/>
            <a:ext cx="2191056" cy="467360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43559482-832C-4D15-AFA5-5D8D88CD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266" y="3533342"/>
            <a:ext cx="3672000" cy="25651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6837088-3529-4655-9D69-BD0D91FB8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98" y="3533342"/>
            <a:ext cx="3672000" cy="25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33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486399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del Modelo 2 también mejora sus resultados para los períodos comprendidos entre 2016/10/18-2019/12/31. Un ejemplo es: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(a) Antes de reentrenar                (b) Después de reentrenar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80F2B9-C48A-432C-82D6-7B5B73676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23313"/>
          <a:stretch/>
        </p:blipFill>
        <p:spPr>
          <a:xfrm>
            <a:off x="4046274" y="2860040"/>
            <a:ext cx="2191056" cy="467360"/>
          </a:xfrm>
          <a:prstGeom prst="rect">
            <a:avLst/>
          </a:prstGeom>
        </p:spPr>
      </p:pic>
      <p:pic>
        <p:nvPicPr>
          <p:cNvPr id="6" name="Imagen 5" descr="Imagen que contiene mapa&#10;&#10;Descripción generada automáticamente">
            <a:extLst>
              <a:ext uri="{FF2B5EF4-FFF2-40B4-BE49-F238E27FC236}">
                <a16:creationId xmlns:a16="http://schemas.microsoft.com/office/drawing/2014/main" id="{0047EE3F-58FE-46C3-87DC-58D541DA9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802" y="3429000"/>
            <a:ext cx="3672000" cy="2475253"/>
          </a:xfrm>
          <a:prstGeom prst="rect">
            <a:avLst/>
          </a:prstGeom>
        </p:spPr>
      </p:pic>
      <p:pic>
        <p:nvPicPr>
          <p:cNvPr id="8" name="Imagen 7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3508CE2B-D9D8-42E7-8834-12CB43860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98" y="3429000"/>
            <a:ext cx="3672000" cy="24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3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marL="457200" lvl="1" indent="0">
              <a:buNone/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Debido al potencial de crecimiento del agente del Modelo 2, este se vuelve a reentrenar en 30 lotes más del período 2008/01/01-2009/08/05.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intención es que consiga captar las variabilidades de este período ya que, se trata de una época económicamente inestable.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80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547624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del Modelo 2 para 2009/08/05-2009/12/31 consigue mejorar su ejecución, evitando pérdidas en el valor final:</a:t>
            </a:r>
          </a:p>
          <a:p>
            <a:pPr marL="914400" lvl="2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</a:p>
          <a:p>
            <a:pPr marL="914400" lvl="2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(a) Primer reentreno                          (b) Segundo reentreno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07F65B-4F34-459F-A317-F9486FCDE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23313"/>
          <a:stretch/>
        </p:blipFill>
        <p:spPr>
          <a:xfrm>
            <a:off x="3880140" y="2943879"/>
            <a:ext cx="2191056" cy="467360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43559482-832C-4D15-AFA5-5D8D88CD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98" y="3487089"/>
            <a:ext cx="3672000" cy="2565170"/>
          </a:xfrm>
          <a:prstGeom prst="rect">
            <a:avLst/>
          </a:prstGeom>
        </p:spPr>
      </p:pic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6B9C35AF-BEA9-4246-90E5-35CDFED1E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446762"/>
            <a:ext cx="3672000" cy="255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s-ES" dirty="0"/>
              <a:t>1.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Objetivos</a:t>
            </a:r>
            <a:r>
              <a:rPr lang="es-ES" sz="2000" dirty="0">
                <a:solidFill>
                  <a:schemeClr val="accent1"/>
                </a:solidFill>
              </a:rPr>
              <a:t>: </a:t>
            </a:r>
          </a:p>
          <a:p>
            <a:pPr lvl="1"/>
            <a:r>
              <a:rPr lang="es-ES" sz="2000" dirty="0"/>
              <a:t>Aprender una estrategia para reorganizar de manera óptima los activos de la cartera utilizando aprendizaje por refuerzo profundo:</a:t>
            </a:r>
          </a:p>
          <a:p>
            <a:pPr lvl="1"/>
            <a:endParaRPr lang="es-ES" sz="2000" dirty="0"/>
          </a:p>
          <a:p>
            <a:pPr lvl="2"/>
            <a:r>
              <a:rPr lang="es-ES" sz="2000" dirty="0">
                <a:solidFill>
                  <a:schemeClr val="accent1"/>
                </a:solidFill>
              </a:rPr>
              <a:t>APRENDIZAJE PROFUNDO: </a:t>
            </a:r>
            <a:r>
              <a:rPr lang="es-ES" sz="2000" dirty="0"/>
              <a:t>Extrae características de los precios de mercado para determinar el potencial de crecimiento de un activo.</a:t>
            </a:r>
          </a:p>
          <a:p>
            <a:pPr marL="914400" lvl="2" indent="0">
              <a:buNone/>
            </a:pPr>
            <a:endParaRPr lang="es-ES" sz="2000" dirty="0"/>
          </a:p>
          <a:p>
            <a:pPr lvl="2"/>
            <a:r>
              <a:rPr lang="es-ES" sz="2000" dirty="0">
                <a:solidFill>
                  <a:schemeClr val="accent1"/>
                </a:solidFill>
              </a:rPr>
              <a:t>APRENDIZAJE POR REFUERZO: </a:t>
            </a:r>
            <a:r>
              <a:rPr lang="es-ES" sz="2000" dirty="0"/>
              <a:t>Considera la naturaleza secuencial del proceso y los efectos que tiene la reorganización de los activos en la cartera para cada período de negociación. </a:t>
            </a:r>
          </a:p>
        </p:txBody>
      </p:sp>
    </p:spTree>
    <p:extLst>
      <p:ext uri="{BB962C8B-B14F-4D97-AF65-F5344CB8AC3E}">
        <p14:creationId xmlns:p14="http://schemas.microsoft.com/office/powerpoint/2010/main" val="1664515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48639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del Modelo 2 mejora notablemente, aunque dependiendo del período en el que esté operando sus resultados pueden no ser mucho mejores: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914400" lvl="2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(a) 2018/05/25-2019/12/30             (b) 2016/10/18-2019/12/30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8706654D-5F76-4B8A-849D-DC7DA577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903" y="3429000"/>
            <a:ext cx="3672000" cy="2538106"/>
          </a:xfrm>
          <a:prstGeom prst="rect">
            <a:avLst/>
          </a:prstGeom>
        </p:spPr>
      </p:pic>
      <p:pic>
        <p:nvPicPr>
          <p:cNvPr id="9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21D417C2-BC92-4889-8772-E6754AF15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18" y="3433650"/>
            <a:ext cx="3672000" cy="25334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80F2B9-C48A-432C-82D6-7B5B736769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6" b="23313"/>
          <a:stretch/>
        </p:blipFill>
        <p:spPr>
          <a:xfrm>
            <a:off x="4046274" y="2860040"/>
            <a:ext cx="2191056" cy="46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54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041"/>
            <a:ext cx="8596668" cy="772160"/>
          </a:xfrm>
        </p:spPr>
        <p:txBody>
          <a:bodyPr>
            <a:normAutofit/>
          </a:bodyPr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65201"/>
            <a:ext cx="8596668" cy="5892799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 entrenamiento: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1600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</a:t>
            </a:r>
          </a:p>
          <a:p>
            <a:pPr marL="457200" lvl="1" indent="0">
              <a:buNone/>
            </a:pPr>
            <a:r>
              <a:rPr lang="es-ES" sz="1800" dirty="0">
                <a:solidFill>
                  <a:schemeClr val="bg2">
                    <a:lumMod val="10000"/>
                  </a:schemeClr>
                </a:solidFill>
              </a:rPr>
              <a:t>                          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s-ES" sz="1800" dirty="0">
              <a:solidFill>
                <a:schemeClr val="bg2">
                  <a:lumMod val="10000"/>
                </a:schemeClr>
              </a:solidFill>
            </a:endParaRPr>
          </a:p>
          <a:p>
            <a:pPr marL="914400" lvl="2" indent="0">
              <a:buNone/>
            </a:pPr>
            <a:endParaRPr lang="es-ES" sz="1600" b="0" dirty="0"/>
          </a:p>
          <a:p>
            <a:pPr lvl="2"/>
            <a:endParaRPr lang="es-ES" sz="1600" b="0" dirty="0"/>
          </a:p>
          <a:p>
            <a:pPr lvl="2"/>
            <a:endParaRPr lang="es-ES" sz="1600" dirty="0"/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27D7BB6-F280-421B-8A24-A4B118467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80" y="2172760"/>
            <a:ext cx="1817410" cy="162753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951CCBD-5E2D-4CA8-9D9A-EEAA5D2AE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440" y="4572452"/>
            <a:ext cx="1602689" cy="17402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FB6931-FFAC-45D4-929C-10BB53A0D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15" y="4374658"/>
            <a:ext cx="3744000" cy="2483342"/>
          </a:xfrm>
          <a:prstGeom prst="rect">
            <a:avLst/>
          </a:prstGeom>
        </p:spPr>
      </p:pic>
      <p:pic>
        <p:nvPicPr>
          <p:cNvPr id="10" name="Imagen 9" descr="Imagen que contiene instrumento, lápiz&#10;&#10;Descripción generada automáticamente">
            <a:extLst>
              <a:ext uri="{FF2B5EF4-FFF2-40B4-BE49-F238E27FC236}">
                <a16:creationId xmlns:a16="http://schemas.microsoft.com/office/drawing/2014/main" id="{95B8EAAF-087F-4295-BCAB-83F8F28E5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9" y="1785278"/>
            <a:ext cx="3816000" cy="253890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443AE5-2661-4D7F-80B0-C2B562606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05" y="4353164"/>
            <a:ext cx="3816000" cy="25593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A1603D-6E24-45DA-9345-8FA294D3BF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781004"/>
            <a:ext cx="3816000" cy="25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533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5.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5.4 Adaptabilidad de los modelos: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Conclusiones del re entrenamiento: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es capaz de aumentar la cantidad de dinero que invierte en activos con potenciales de crecimiento muy elevados pero aún no es lo suficientemente dinámico para evitar pérdidas. </a:t>
            </a:r>
          </a:p>
          <a:p>
            <a:pPr lvl="2"/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es capaz de evitar parámetros que sobre ajustan los resultados al conjunto de entrenamiento al estar viendo datos mucho más variados.</a:t>
            </a:r>
          </a:p>
          <a:p>
            <a:pPr lvl="2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959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6.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Resumen de conclusiones:</a:t>
            </a: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problema puede ser modelizado como un proceso de decisión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Markov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Agente 1 es mucho mejor que el Agente 2.</a:t>
            </a: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Introducir el dinero en efectivo como activo sin riesgo de la cartera produce mayor dinamismo a la hora de reorganizar la cartera.</a:t>
            </a: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Debido a que el agente es más dinámico, se adapta mejor a otros períodos de comportamiento muy dispar con el visto por el agente.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5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4AE0-0BEB-4993-908F-AFF0CC9B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s-ES" dirty="0"/>
              <a:t>7. Trabajo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A6E05-43D2-4118-805F-6AFBE7C7C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Posibles mejoras:</a:t>
            </a: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Estudio de una política de gestión de riesgos.</a:t>
            </a:r>
          </a:p>
          <a:p>
            <a:pPr lvl="1"/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Uso de otras arquitecturas con el fin de mejorar el </a:t>
            </a:r>
            <a:r>
              <a:rPr lang="es-E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vanishing</a:t>
            </a:r>
            <a:r>
              <a:rPr lang="es-E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gradient</a:t>
            </a:r>
            <a:r>
              <a:rPr lang="es-E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r>
              <a:rPr lang="es-E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cual dificultaba el proceso de entrenamiento.</a:t>
            </a:r>
          </a:p>
          <a:p>
            <a:pPr lvl="1"/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1" indent="0">
              <a:buNone/>
            </a:pPr>
            <a:endParaRPr lang="es-E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s-ES" dirty="0"/>
              <a:t>2. 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Aprendizaje por refuerzo: </a:t>
            </a:r>
          </a:p>
          <a:p>
            <a:pPr lvl="1"/>
            <a:r>
              <a:rPr lang="es-ES" sz="2000" dirty="0"/>
              <a:t>Tiene en cuenta la naturaleza secuencial del problema de gestión de carteras.</a:t>
            </a:r>
          </a:p>
          <a:p>
            <a:pPr lvl="1"/>
            <a:r>
              <a:rPr lang="es-ES" sz="2000" dirty="0"/>
              <a:t>Se puede resumir a través del siguiente esquema.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4BC6C0-8D14-421E-9627-E3821FC72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13" y="3298348"/>
            <a:ext cx="6102110" cy="23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2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s-ES" dirty="0"/>
              <a:t>2. 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0"/>
            <a:ext cx="8596668" cy="5172073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Aprendizaje profundo:  </a:t>
            </a:r>
          </a:p>
          <a:p>
            <a:pPr lvl="1"/>
            <a:r>
              <a:rPr lang="es-ES" sz="1800" dirty="0">
                <a:solidFill>
                  <a:schemeClr val="tx1"/>
                </a:solidFill>
              </a:rPr>
              <a:t>Se trata de una subcategoría del aprendizaje automático que intenta modelar abstracciones de alto nivel en datos.</a:t>
            </a:r>
          </a:p>
          <a:p>
            <a:pPr lvl="1"/>
            <a:r>
              <a:rPr lang="es-ES" sz="1800" dirty="0">
                <a:solidFill>
                  <a:schemeClr val="tx1"/>
                </a:solidFill>
              </a:rPr>
              <a:t>Utiliza arquitecturas computacionales que admiten transformaciones no lineales</a:t>
            </a:r>
            <a:r>
              <a:rPr lang="es-ES" sz="1800" dirty="0"/>
              <a:t>. </a:t>
            </a:r>
          </a:p>
          <a:p>
            <a:pPr lvl="1"/>
            <a:r>
              <a:rPr lang="es-ES" sz="1800" dirty="0">
                <a:solidFill>
                  <a:schemeClr val="tx1"/>
                </a:solidFill>
              </a:rPr>
              <a:t>Su unidad básica de cómputo es una neurona, cuyo esquema de funcionamiento aparece resumido en la siguiente imagen.</a:t>
            </a:r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3246EF-E98C-4923-85BA-6F6430F0D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928" y="3981086"/>
            <a:ext cx="451548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7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s-ES" dirty="0"/>
              <a:t>2. 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 lnSpcReduction="10000"/>
          </a:bodyPr>
          <a:lstStyle/>
          <a:p>
            <a:r>
              <a:rPr lang="es-ES" sz="2800" dirty="0">
                <a:solidFill>
                  <a:schemeClr val="accent1"/>
                </a:solidFill>
              </a:rPr>
              <a:t>Aprendizaje profundo:</a:t>
            </a:r>
            <a:r>
              <a:rPr lang="es-ES" sz="2000" dirty="0">
                <a:solidFill>
                  <a:schemeClr val="accent1"/>
                </a:solidFill>
              </a:rPr>
              <a:t>  </a:t>
            </a:r>
          </a:p>
          <a:p>
            <a:pPr lvl="1"/>
            <a:r>
              <a:rPr lang="es-ES" sz="1800" dirty="0">
                <a:solidFill>
                  <a:schemeClr val="tx1"/>
                </a:solidFill>
              </a:rPr>
              <a:t>Una red neuronal consta por lo tanto de una capa con varias neuronas, mientras que una red neuronal profunda tiene varias capas de neuronas.</a:t>
            </a: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r>
              <a:rPr lang="es-ES" sz="1800" dirty="0">
                <a:solidFill>
                  <a:schemeClr val="tx1"/>
                </a:solidFill>
              </a:rPr>
              <a:t>Esto permite extraer características más complejas de los datos de entrada.</a:t>
            </a:r>
          </a:p>
          <a:p>
            <a:pPr marL="457200" lvl="1" indent="0">
              <a:buNone/>
            </a:pPr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7FF5B1-EFE7-4F95-A53C-D5F6C1E5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454" y="2721453"/>
            <a:ext cx="485842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2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/>
          <a:lstStyle/>
          <a:p>
            <a:r>
              <a:rPr lang="es-ES" dirty="0"/>
              <a:t>2. 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solidFill>
                  <a:schemeClr val="accent1"/>
                </a:solidFill>
              </a:rPr>
              <a:t>Aprendizaje profundo:</a:t>
            </a:r>
            <a:r>
              <a:rPr lang="es-ES" sz="2000" dirty="0">
                <a:solidFill>
                  <a:schemeClr val="accent1"/>
                </a:solidFill>
              </a:rPr>
              <a:t>  </a:t>
            </a:r>
          </a:p>
          <a:p>
            <a:pPr lvl="1"/>
            <a:r>
              <a:rPr lang="es-ES" sz="1800" dirty="0">
                <a:solidFill>
                  <a:schemeClr val="tx1"/>
                </a:solidFill>
              </a:rPr>
              <a:t>Para el análisis de los precios de mercado se ha utilizado una red convolucional.</a:t>
            </a: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endParaRPr lang="es-ES" sz="1800" dirty="0">
              <a:solidFill>
                <a:schemeClr val="tx1"/>
              </a:solidFill>
            </a:endParaRPr>
          </a:p>
          <a:p>
            <a:pPr lvl="1"/>
            <a:r>
              <a:rPr lang="es-ES" sz="1800" dirty="0">
                <a:solidFill>
                  <a:schemeClr val="tx1"/>
                </a:solidFill>
              </a:rPr>
              <a:t>Ventaja: los parámetros de los filtros se comparten para las diferentes partes del tensor de entrada, reduciendo el número de parámetros necesarios.</a:t>
            </a:r>
          </a:p>
          <a:p>
            <a:pPr lvl="1"/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64A7A1-F7DE-4A26-A9EC-40842B98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85" y="2772899"/>
            <a:ext cx="54871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4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C91CB-BB10-4E7C-A448-4ED92CAF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s-ES" dirty="0"/>
              <a:t>2. 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2B475-9422-464B-960A-7F0F9BAD2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286000"/>
            <a:ext cx="3720916" cy="3435322"/>
          </a:xfrm>
        </p:spPr>
        <p:txBody>
          <a:bodyPr>
            <a:normAutofit/>
          </a:bodyPr>
          <a:lstStyle/>
          <a:p>
            <a:pPr lvl="1"/>
            <a:r>
              <a:rPr lang="es-ES" sz="1800" dirty="0"/>
              <a:t>Combina redes neuronales profundas con algoritmos del aprendizaje por refuerzo.</a:t>
            </a:r>
          </a:p>
          <a:p>
            <a:pPr lvl="1"/>
            <a:r>
              <a:rPr lang="es-ES" sz="1800" dirty="0"/>
              <a:t>Permite resolver problemas en los que el ambiente admite una configuración muy elevada de posibles 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7D2EFF4-F136-4243-9B05-7627E16F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35" y="2427802"/>
            <a:ext cx="4602747" cy="3026306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5F6EC6C-C385-49F2-83C0-EFCF4FBB8C6E}"/>
              </a:ext>
            </a:extLst>
          </p:cNvPr>
          <p:cNvSpPr txBox="1">
            <a:spLocks/>
          </p:cNvSpPr>
          <p:nvPr/>
        </p:nvSpPr>
        <p:spPr>
          <a:xfrm>
            <a:off x="685167" y="1685926"/>
            <a:ext cx="8220708" cy="514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>
                <a:solidFill>
                  <a:schemeClr val="accent1"/>
                </a:solidFill>
              </a:rPr>
              <a:t>Aprendizaje por refuerzo profundo:</a:t>
            </a:r>
            <a:r>
              <a:rPr lang="es-ES" sz="2800" dirty="0">
                <a:solidFill>
                  <a:schemeClr val="accent1"/>
                </a:solidFill>
              </a:rPr>
              <a:t> </a:t>
            </a:r>
            <a:r>
              <a:rPr lang="es-ES" sz="2000" dirty="0">
                <a:solidFill>
                  <a:schemeClr val="accent1"/>
                </a:solidFill>
              </a:rPr>
              <a:t> 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98488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Rojo naranja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2374</Words>
  <Application>Microsoft Office PowerPoint</Application>
  <PresentationFormat>Panorámica</PresentationFormat>
  <Paragraphs>530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Arial</vt:lpstr>
      <vt:lpstr>Cambria Math</vt:lpstr>
      <vt:lpstr>Trebuchet MS</vt:lpstr>
      <vt:lpstr>Wingdings 3</vt:lpstr>
      <vt:lpstr>Faceta</vt:lpstr>
      <vt:lpstr>Optimización de Carteras de Activos finanieros utilizando Aprendizaje por Refuerzo Profundo</vt:lpstr>
      <vt:lpstr>Índice</vt:lpstr>
      <vt:lpstr>1. Introducción</vt:lpstr>
      <vt:lpstr>1. Introducción</vt:lpstr>
      <vt:lpstr>2. Marco teórico</vt:lpstr>
      <vt:lpstr>2. Marco teórico</vt:lpstr>
      <vt:lpstr>2. Marco teórico</vt:lpstr>
      <vt:lpstr>2. Marco teórico</vt:lpstr>
      <vt:lpstr>2. Marco teórico</vt:lpstr>
      <vt:lpstr>3. Descripción de una cartera</vt:lpstr>
      <vt:lpstr>3. Descripción de una cartera</vt:lpstr>
      <vt:lpstr>3. Descripción de una cartera</vt:lpstr>
      <vt:lpstr>4. Aprendizaje por refuerzo profundo para gestión de carteras</vt:lpstr>
      <vt:lpstr>4. Aprendizaje por refuerzo profundo para gestión de carteras</vt:lpstr>
      <vt:lpstr>4. Aprendizaje por refuerzo profundo para gestión de carteras</vt:lpstr>
      <vt:lpstr>4. Aprendizaje por refuerzo profundo para gestión de carteras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5. Resultados</vt:lpstr>
      <vt:lpstr>6. Conclusiones</vt:lpstr>
      <vt:lpstr>7. Trabajo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Carteras de Activos finanieros utilizando Aprendizaje por Refuerzo Profundo</dc:title>
  <dc:creator>Ledicia Diaz Lago</dc:creator>
  <cp:lastModifiedBy>Ledicia Diaz Lago</cp:lastModifiedBy>
  <cp:revision>11</cp:revision>
  <dcterms:created xsi:type="dcterms:W3CDTF">2020-07-28T15:21:17Z</dcterms:created>
  <dcterms:modified xsi:type="dcterms:W3CDTF">2020-07-29T11:12:46Z</dcterms:modified>
</cp:coreProperties>
</file>