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59" r:id="rId6"/>
    <p:sldId id="261" r:id="rId7"/>
    <p:sldId id="260"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5" d="100"/>
          <a:sy n="65" d="100"/>
        </p:scale>
        <p:origin x="102"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9711026-E972-4985-BC50-7C841A464EA1}" type="datetimeFigureOut">
              <a:rPr lang="en-US" smtClean="0"/>
              <a:t>24/12/2018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C1E2A8-4769-4E44-B4B0-EA1B124E7E01}" type="slidenum">
              <a:rPr lang="en-US" smtClean="0"/>
              <a:t>‹#›</a:t>
            </a:fld>
            <a:endParaRPr lang="en-US"/>
          </a:p>
        </p:txBody>
      </p:sp>
    </p:spTree>
    <p:extLst>
      <p:ext uri="{BB962C8B-B14F-4D97-AF65-F5344CB8AC3E}">
        <p14:creationId xmlns:p14="http://schemas.microsoft.com/office/powerpoint/2010/main" val="2978791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711026-E972-4985-BC50-7C841A464EA1}" type="datetimeFigureOut">
              <a:rPr lang="en-US" smtClean="0"/>
              <a:t>24/12/2018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C1E2A8-4769-4E44-B4B0-EA1B124E7E01}" type="slidenum">
              <a:rPr lang="en-US" smtClean="0"/>
              <a:t>‹#›</a:t>
            </a:fld>
            <a:endParaRPr lang="en-US"/>
          </a:p>
        </p:txBody>
      </p:sp>
    </p:spTree>
    <p:extLst>
      <p:ext uri="{BB962C8B-B14F-4D97-AF65-F5344CB8AC3E}">
        <p14:creationId xmlns:p14="http://schemas.microsoft.com/office/powerpoint/2010/main" val="1999187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711026-E972-4985-BC50-7C841A464EA1}" type="datetimeFigureOut">
              <a:rPr lang="en-US" smtClean="0"/>
              <a:t>24/12/2018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C1E2A8-4769-4E44-B4B0-EA1B124E7E01}" type="slidenum">
              <a:rPr lang="en-US" smtClean="0"/>
              <a:t>‹#›</a:t>
            </a:fld>
            <a:endParaRPr lang="en-US"/>
          </a:p>
        </p:txBody>
      </p:sp>
    </p:spTree>
    <p:extLst>
      <p:ext uri="{BB962C8B-B14F-4D97-AF65-F5344CB8AC3E}">
        <p14:creationId xmlns:p14="http://schemas.microsoft.com/office/powerpoint/2010/main" val="2260392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711026-E972-4985-BC50-7C841A464EA1}" type="datetimeFigureOut">
              <a:rPr lang="en-US" smtClean="0"/>
              <a:t>24/12/2018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C1E2A8-4769-4E44-B4B0-EA1B124E7E01}" type="slidenum">
              <a:rPr lang="en-US" smtClean="0"/>
              <a:t>‹#›</a:t>
            </a:fld>
            <a:endParaRPr lang="en-US"/>
          </a:p>
        </p:txBody>
      </p:sp>
    </p:spTree>
    <p:extLst>
      <p:ext uri="{BB962C8B-B14F-4D97-AF65-F5344CB8AC3E}">
        <p14:creationId xmlns:p14="http://schemas.microsoft.com/office/powerpoint/2010/main" val="1454438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711026-E972-4985-BC50-7C841A464EA1}" type="datetimeFigureOut">
              <a:rPr lang="en-US" smtClean="0"/>
              <a:t>24/12/2018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C1E2A8-4769-4E44-B4B0-EA1B124E7E01}" type="slidenum">
              <a:rPr lang="en-US" smtClean="0"/>
              <a:t>‹#›</a:t>
            </a:fld>
            <a:endParaRPr lang="en-US"/>
          </a:p>
        </p:txBody>
      </p:sp>
    </p:spTree>
    <p:extLst>
      <p:ext uri="{BB962C8B-B14F-4D97-AF65-F5344CB8AC3E}">
        <p14:creationId xmlns:p14="http://schemas.microsoft.com/office/powerpoint/2010/main" val="2325917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9711026-E972-4985-BC50-7C841A464EA1}" type="datetimeFigureOut">
              <a:rPr lang="en-US" smtClean="0"/>
              <a:t>24/12/2018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C1E2A8-4769-4E44-B4B0-EA1B124E7E01}" type="slidenum">
              <a:rPr lang="en-US" smtClean="0"/>
              <a:t>‹#›</a:t>
            </a:fld>
            <a:endParaRPr lang="en-US"/>
          </a:p>
        </p:txBody>
      </p:sp>
    </p:spTree>
    <p:extLst>
      <p:ext uri="{BB962C8B-B14F-4D97-AF65-F5344CB8AC3E}">
        <p14:creationId xmlns:p14="http://schemas.microsoft.com/office/powerpoint/2010/main" val="2300923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9711026-E972-4985-BC50-7C841A464EA1}" type="datetimeFigureOut">
              <a:rPr lang="en-US" smtClean="0"/>
              <a:t>24/12/2018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C1E2A8-4769-4E44-B4B0-EA1B124E7E01}" type="slidenum">
              <a:rPr lang="en-US" smtClean="0"/>
              <a:t>‹#›</a:t>
            </a:fld>
            <a:endParaRPr lang="en-US"/>
          </a:p>
        </p:txBody>
      </p:sp>
    </p:spTree>
    <p:extLst>
      <p:ext uri="{BB962C8B-B14F-4D97-AF65-F5344CB8AC3E}">
        <p14:creationId xmlns:p14="http://schemas.microsoft.com/office/powerpoint/2010/main" val="1264657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9711026-E972-4985-BC50-7C841A464EA1}" type="datetimeFigureOut">
              <a:rPr lang="en-US" smtClean="0"/>
              <a:t>24/12/2018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C1E2A8-4769-4E44-B4B0-EA1B124E7E01}" type="slidenum">
              <a:rPr lang="en-US" smtClean="0"/>
              <a:t>‹#›</a:t>
            </a:fld>
            <a:endParaRPr lang="en-US"/>
          </a:p>
        </p:txBody>
      </p:sp>
    </p:spTree>
    <p:extLst>
      <p:ext uri="{BB962C8B-B14F-4D97-AF65-F5344CB8AC3E}">
        <p14:creationId xmlns:p14="http://schemas.microsoft.com/office/powerpoint/2010/main" val="3076507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11026-E972-4985-BC50-7C841A464EA1}" type="datetimeFigureOut">
              <a:rPr lang="en-US" smtClean="0"/>
              <a:t>24/12/2018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C1E2A8-4769-4E44-B4B0-EA1B124E7E01}" type="slidenum">
              <a:rPr lang="en-US" smtClean="0"/>
              <a:t>‹#›</a:t>
            </a:fld>
            <a:endParaRPr lang="en-US"/>
          </a:p>
        </p:txBody>
      </p:sp>
    </p:spTree>
    <p:extLst>
      <p:ext uri="{BB962C8B-B14F-4D97-AF65-F5344CB8AC3E}">
        <p14:creationId xmlns:p14="http://schemas.microsoft.com/office/powerpoint/2010/main" val="2670899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711026-E972-4985-BC50-7C841A464EA1}" type="datetimeFigureOut">
              <a:rPr lang="en-US" smtClean="0"/>
              <a:t>24/12/2018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C1E2A8-4769-4E44-B4B0-EA1B124E7E01}" type="slidenum">
              <a:rPr lang="en-US" smtClean="0"/>
              <a:t>‹#›</a:t>
            </a:fld>
            <a:endParaRPr lang="en-US"/>
          </a:p>
        </p:txBody>
      </p:sp>
    </p:spTree>
    <p:extLst>
      <p:ext uri="{BB962C8B-B14F-4D97-AF65-F5344CB8AC3E}">
        <p14:creationId xmlns:p14="http://schemas.microsoft.com/office/powerpoint/2010/main" val="1127199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711026-E972-4985-BC50-7C841A464EA1}" type="datetimeFigureOut">
              <a:rPr lang="en-US" smtClean="0"/>
              <a:t>24/12/2018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C1E2A8-4769-4E44-B4B0-EA1B124E7E01}" type="slidenum">
              <a:rPr lang="en-US" smtClean="0"/>
              <a:t>‹#›</a:t>
            </a:fld>
            <a:endParaRPr lang="en-US"/>
          </a:p>
        </p:txBody>
      </p:sp>
    </p:spTree>
    <p:extLst>
      <p:ext uri="{BB962C8B-B14F-4D97-AF65-F5344CB8AC3E}">
        <p14:creationId xmlns:p14="http://schemas.microsoft.com/office/powerpoint/2010/main" val="1671556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70000"/>
            <a:lum/>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711026-E972-4985-BC50-7C841A464EA1}" type="datetimeFigureOut">
              <a:rPr lang="en-US" smtClean="0"/>
              <a:t>24/12/2018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C1E2A8-4769-4E44-B4B0-EA1B124E7E01}" type="slidenum">
              <a:rPr lang="en-US" smtClean="0"/>
              <a:t>‹#›</a:t>
            </a:fld>
            <a:endParaRPr lang="en-US"/>
          </a:p>
        </p:txBody>
      </p:sp>
    </p:spTree>
    <p:extLst>
      <p:ext uri="{BB962C8B-B14F-4D97-AF65-F5344CB8AC3E}">
        <p14:creationId xmlns:p14="http://schemas.microsoft.com/office/powerpoint/2010/main" val="21009130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070811"/>
            <a:ext cx="12192000" cy="1569660"/>
          </a:xfrm>
          <a:prstGeom prst="rect">
            <a:avLst/>
          </a:prstGeom>
          <a:noFill/>
        </p:spPr>
        <p:txBody>
          <a:bodyPr wrap="square" rtlCol="0">
            <a:spAutoFit/>
          </a:bodyPr>
          <a:lstStyle/>
          <a:p>
            <a:pPr algn="ctr"/>
            <a:r>
              <a:rPr lang="en-US" sz="4800" smtClean="0">
                <a:latin typeface="+mj-lt"/>
              </a:rPr>
              <a:t>Báo Cáo Đồ Án </a:t>
            </a:r>
          </a:p>
          <a:p>
            <a:pPr algn="ctr"/>
            <a:r>
              <a:rPr lang="en-US" sz="4800" smtClean="0">
                <a:latin typeface="+mj-lt"/>
              </a:rPr>
              <a:t>Môn Lập Trình IOS</a:t>
            </a:r>
            <a:endParaRPr lang="en-US" sz="4800">
              <a:latin typeface="+mj-lt"/>
            </a:endParaRPr>
          </a:p>
        </p:txBody>
      </p:sp>
      <p:sp>
        <p:nvSpPr>
          <p:cNvPr id="5" name="TextBox 4"/>
          <p:cNvSpPr txBox="1"/>
          <p:nvPr/>
        </p:nvSpPr>
        <p:spPr>
          <a:xfrm>
            <a:off x="0" y="6334780"/>
            <a:ext cx="12192000" cy="523220"/>
          </a:xfrm>
          <a:prstGeom prst="rect">
            <a:avLst/>
          </a:prstGeom>
          <a:solidFill>
            <a:schemeClr val="bg1">
              <a:alpha val="70000"/>
            </a:schemeClr>
          </a:solidFill>
        </p:spPr>
        <p:txBody>
          <a:bodyPr wrap="square" rtlCol="0">
            <a:spAutoFit/>
          </a:bodyPr>
          <a:lstStyle/>
          <a:p>
            <a:r>
              <a:rPr lang="en-US" sz="2800" smtClean="0"/>
              <a:t>Nhóm 5</a:t>
            </a:r>
            <a:endParaRPr lang="en-US" sz="280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82318" y="5898984"/>
            <a:ext cx="1010975" cy="959016"/>
          </a:xfrm>
          <a:prstGeom prst="rect">
            <a:avLst/>
          </a:prstGeom>
        </p:spPr>
      </p:pic>
      <p:sp>
        <p:nvSpPr>
          <p:cNvPr id="7" name="TextBox 6"/>
          <p:cNvSpPr txBox="1"/>
          <p:nvPr/>
        </p:nvSpPr>
        <p:spPr>
          <a:xfrm>
            <a:off x="5690937" y="2640471"/>
            <a:ext cx="4199021" cy="523220"/>
          </a:xfrm>
          <a:prstGeom prst="rect">
            <a:avLst/>
          </a:prstGeom>
          <a:noFill/>
        </p:spPr>
        <p:txBody>
          <a:bodyPr wrap="square" rtlCol="0">
            <a:spAutoFit/>
          </a:bodyPr>
          <a:lstStyle/>
          <a:p>
            <a:r>
              <a:rPr lang="en-US" sz="2800" b="1" smtClean="0">
                <a:latin typeface="+mj-lt"/>
              </a:rPr>
              <a:t>Giảng Viên: </a:t>
            </a:r>
            <a:r>
              <a:rPr lang="en-US" sz="2800" smtClean="0">
                <a:latin typeface="+mj-lt"/>
              </a:rPr>
              <a:t>Tiêu Kim Cương</a:t>
            </a:r>
            <a:endParaRPr lang="en-US" sz="2800">
              <a:latin typeface="+mj-lt"/>
            </a:endParaRPr>
          </a:p>
        </p:txBody>
      </p:sp>
    </p:spTree>
    <p:extLst>
      <p:ext uri="{BB962C8B-B14F-4D97-AF65-F5344CB8AC3E}">
        <p14:creationId xmlns:p14="http://schemas.microsoft.com/office/powerpoint/2010/main" val="21542348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6478" y="956054"/>
            <a:ext cx="2919474" cy="5160480"/>
          </a:xfrm>
          <a:prstGeom prst="rect">
            <a:avLst/>
          </a:prstGeom>
        </p:spPr>
      </p:pic>
      <p:sp>
        <p:nvSpPr>
          <p:cNvPr id="4" name="TextBox 3"/>
          <p:cNvSpPr txBox="1"/>
          <p:nvPr/>
        </p:nvSpPr>
        <p:spPr>
          <a:xfrm>
            <a:off x="0" y="0"/>
            <a:ext cx="12192000" cy="707886"/>
          </a:xfrm>
          <a:prstGeom prst="rect">
            <a:avLst/>
          </a:prstGeom>
          <a:solidFill>
            <a:schemeClr val="bg1">
              <a:alpha val="50000"/>
            </a:schemeClr>
          </a:solidFill>
        </p:spPr>
        <p:txBody>
          <a:bodyPr wrap="square" rtlCol="0">
            <a:spAutoFit/>
          </a:bodyPr>
          <a:lstStyle/>
          <a:p>
            <a:pPr algn="ctr"/>
            <a:r>
              <a:rPr lang="en-US" sz="4000" smtClean="0">
                <a:latin typeface="+mj-lt"/>
              </a:rPr>
              <a:t>Màn Hình Chi Tiết Nhiệm Vụ </a:t>
            </a:r>
            <a:endParaRPr lang="en-US" sz="4000">
              <a:latin typeface="+mj-lt"/>
            </a:endParaRPr>
          </a:p>
        </p:txBody>
      </p:sp>
      <p:sp>
        <p:nvSpPr>
          <p:cNvPr id="6" name="TextBox 5"/>
          <p:cNvSpPr txBox="1"/>
          <p:nvPr/>
        </p:nvSpPr>
        <p:spPr>
          <a:xfrm>
            <a:off x="-1" y="6334780"/>
            <a:ext cx="4291781" cy="523220"/>
          </a:xfrm>
          <a:prstGeom prst="rect">
            <a:avLst/>
          </a:prstGeom>
          <a:solidFill>
            <a:schemeClr val="bg1">
              <a:alpha val="50000"/>
            </a:schemeClr>
          </a:solidFill>
        </p:spPr>
        <p:txBody>
          <a:bodyPr wrap="square" rtlCol="0">
            <a:spAutoFit/>
          </a:bodyPr>
          <a:lstStyle/>
          <a:p>
            <a:r>
              <a:rPr lang="en-US" sz="2800" smtClean="0">
                <a:solidFill>
                  <a:schemeClr val="accent2">
                    <a:lumMod val="75000"/>
                  </a:schemeClr>
                </a:solidFill>
                <a:latin typeface="+mj-lt"/>
              </a:rPr>
              <a:t>Nhóm 5	</a:t>
            </a:r>
            <a:r>
              <a:rPr lang="en-US" sz="2800" smtClean="0">
                <a:latin typeface="+mj-lt"/>
              </a:rPr>
              <a:t>Lê </a:t>
            </a:r>
            <a:r>
              <a:rPr lang="en-US" sz="2800" smtClean="0">
                <a:latin typeface="+mj-lt"/>
              </a:rPr>
              <a:t>Quốc Dũng</a:t>
            </a:r>
            <a:endParaRPr lang="en-US" sz="2800">
              <a:latin typeface="+mj-lt"/>
            </a:endParaRPr>
          </a:p>
        </p:txBody>
      </p:sp>
      <p:sp>
        <p:nvSpPr>
          <p:cNvPr id="3" name="TextBox 2"/>
          <p:cNvSpPr txBox="1"/>
          <p:nvPr/>
        </p:nvSpPr>
        <p:spPr>
          <a:xfrm>
            <a:off x="929149" y="956054"/>
            <a:ext cx="5250425" cy="3539430"/>
          </a:xfrm>
          <a:prstGeom prst="rect">
            <a:avLst/>
          </a:prstGeom>
          <a:solidFill>
            <a:schemeClr val="bg1">
              <a:alpha val="20000"/>
            </a:schemeClr>
          </a:solidFill>
        </p:spPr>
        <p:txBody>
          <a:bodyPr wrap="square" rtlCol="0">
            <a:spAutoFit/>
          </a:bodyPr>
          <a:lstStyle/>
          <a:p>
            <a:r>
              <a:rPr lang="en-US" sz="3200" b="1" smtClean="0">
                <a:latin typeface="+mj-lt"/>
              </a:rPr>
              <a:t>Mô Tả</a:t>
            </a:r>
          </a:p>
          <a:p>
            <a:pPr marL="342900" indent="-342900">
              <a:buFontTx/>
              <a:buChar char="-"/>
            </a:pPr>
            <a:r>
              <a:rPr lang="en-US" sz="2400" smtClean="0">
                <a:latin typeface="+mj-lt"/>
              </a:rPr>
              <a:t>Màn hinh này sẽ hiển thị công việc chi tiết một công việc được chọn từ màn hinh danh sách.</a:t>
            </a:r>
          </a:p>
          <a:p>
            <a:pPr marL="342900" indent="-342900">
              <a:buFontTx/>
              <a:buChar char="-"/>
            </a:pPr>
            <a:r>
              <a:rPr lang="en-US" sz="2400" smtClean="0">
                <a:latin typeface="+mj-lt"/>
              </a:rPr>
              <a:t>Khi người dùng nhấn nút sửa sẽ chuyển sang màn hình sửa thông tin.</a:t>
            </a:r>
          </a:p>
          <a:p>
            <a:pPr marL="342900" indent="-342900">
              <a:buFontTx/>
              <a:buChar char="-"/>
            </a:pPr>
            <a:r>
              <a:rPr lang="en-US" sz="2400" smtClean="0">
                <a:latin typeface="+mj-lt"/>
              </a:rPr>
              <a:t>Nhấn back để quay về màn hinh hiển thị danh sách.</a:t>
            </a:r>
            <a:endParaRPr lang="en-US" sz="2400" smtClean="0">
              <a:latin typeface="+mj-lt"/>
            </a:endParaRPr>
          </a:p>
          <a:p>
            <a:endParaRPr lang="en-US" sz="2400" smtClean="0">
              <a:latin typeface="+mj-lt"/>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3157" y="956054"/>
            <a:ext cx="2919475" cy="5160480"/>
          </a:xfrm>
          <a:prstGeom prst="rect">
            <a:avLst/>
          </a:prstGeom>
        </p:spPr>
      </p:pic>
    </p:spTree>
    <p:extLst>
      <p:ext uri="{BB962C8B-B14F-4D97-AF65-F5344CB8AC3E}">
        <p14:creationId xmlns:p14="http://schemas.microsoft.com/office/powerpoint/2010/main" val="15183993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5517" y="946633"/>
            <a:ext cx="2913205" cy="5149399"/>
          </a:xfrm>
          <a:prstGeom prst="rect">
            <a:avLst/>
          </a:prstGeom>
        </p:spPr>
      </p:pic>
      <p:sp>
        <p:nvSpPr>
          <p:cNvPr id="4" name="TextBox 3"/>
          <p:cNvSpPr txBox="1"/>
          <p:nvPr/>
        </p:nvSpPr>
        <p:spPr>
          <a:xfrm>
            <a:off x="0" y="0"/>
            <a:ext cx="12192000" cy="707886"/>
          </a:xfrm>
          <a:prstGeom prst="rect">
            <a:avLst/>
          </a:prstGeom>
          <a:solidFill>
            <a:schemeClr val="bg1">
              <a:alpha val="50000"/>
            </a:schemeClr>
          </a:solidFill>
        </p:spPr>
        <p:txBody>
          <a:bodyPr wrap="square" rtlCol="0">
            <a:spAutoFit/>
          </a:bodyPr>
          <a:lstStyle/>
          <a:p>
            <a:pPr algn="ctr"/>
            <a:r>
              <a:rPr lang="en-US" sz="4000" smtClean="0">
                <a:latin typeface="+mj-lt"/>
              </a:rPr>
              <a:t>Màn Hình Sửa Nhiệm Vụ </a:t>
            </a:r>
            <a:endParaRPr lang="en-US" sz="4000">
              <a:latin typeface="+mj-lt"/>
            </a:endParaRPr>
          </a:p>
        </p:txBody>
      </p:sp>
      <p:sp>
        <p:nvSpPr>
          <p:cNvPr id="6" name="TextBox 5"/>
          <p:cNvSpPr txBox="1"/>
          <p:nvPr/>
        </p:nvSpPr>
        <p:spPr>
          <a:xfrm>
            <a:off x="-1" y="6334780"/>
            <a:ext cx="4291781" cy="523220"/>
          </a:xfrm>
          <a:prstGeom prst="rect">
            <a:avLst/>
          </a:prstGeom>
          <a:solidFill>
            <a:schemeClr val="bg1">
              <a:alpha val="50000"/>
            </a:schemeClr>
          </a:solidFill>
        </p:spPr>
        <p:txBody>
          <a:bodyPr wrap="square" rtlCol="0">
            <a:spAutoFit/>
          </a:bodyPr>
          <a:lstStyle/>
          <a:p>
            <a:r>
              <a:rPr lang="en-US" sz="2800" smtClean="0">
                <a:solidFill>
                  <a:schemeClr val="accent2">
                    <a:lumMod val="75000"/>
                  </a:schemeClr>
                </a:solidFill>
                <a:latin typeface="+mj-lt"/>
              </a:rPr>
              <a:t>Nhóm 5	</a:t>
            </a:r>
            <a:r>
              <a:rPr lang="en-US" sz="2800" smtClean="0">
                <a:latin typeface="+mj-lt"/>
              </a:rPr>
              <a:t>Nguyễn Văn Hải</a:t>
            </a:r>
            <a:endParaRPr lang="en-US" sz="2800">
              <a:latin typeface="+mj-lt"/>
            </a:endParaRPr>
          </a:p>
        </p:txBody>
      </p:sp>
      <p:sp>
        <p:nvSpPr>
          <p:cNvPr id="3" name="TextBox 2"/>
          <p:cNvSpPr txBox="1"/>
          <p:nvPr/>
        </p:nvSpPr>
        <p:spPr>
          <a:xfrm>
            <a:off x="929149" y="956054"/>
            <a:ext cx="5250425" cy="3539430"/>
          </a:xfrm>
          <a:prstGeom prst="rect">
            <a:avLst/>
          </a:prstGeom>
          <a:solidFill>
            <a:schemeClr val="bg1">
              <a:alpha val="20000"/>
            </a:schemeClr>
          </a:solidFill>
        </p:spPr>
        <p:txBody>
          <a:bodyPr wrap="square" rtlCol="0">
            <a:spAutoFit/>
          </a:bodyPr>
          <a:lstStyle/>
          <a:p>
            <a:r>
              <a:rPr lang="en-US" sz="3200" b="1" smtClean="0">
                <a:latin typeface="+mj-lt"/>
              </a:rPr>
              <a:t>Mô Tả</a:t>
            </a:r>
          </a:p>
          <a:p>
            <a:pPr marL="342900" indent="-342900">
              <a:buFontTx/>
              <a:buChar char="-"/>
            </a:pPr>
            <a:r>
              <a:rPr lang="en-US" sz="2400" smtClean="0">
                <a:latin typeface="+mj-lt"/>
              </a:rPr>
              <a:t>Màn hinh này xuất hiện khi người dùng nhấn nút sửa tại màn hinh hiển thị chi tiết một nhiệm vụ, các trường dữ liệu được điền sẵn những thông tin đã có.</a:t>
            </a:r>
          </a:p>
          <a:p>
            <a:pPr marL="342900" indent="-342900">
              <a:buFontTx/>
              <a:buChar char="-"/>
            </a:pPr>
            <a:r>
              <a:rPr lang="en-US" sz="2400" smtClean="0">
                <a:latin typeface="+mj-lt"/>
              </a:rPr>
              <a:t>Nhấn nút lưu để tiến hành lưu nhiệm vụ sau khi sửa.</a:t>
            </a:r>
            <a:endParaRPr lang="en-US" sz="2400" smtClean="0">
              <a:latin typeface="+mj-lt"/>
            </a:endParaRPr>
          </a:p>
          <a:p>
            <a:endParaRPr lang="en-US" sz="2400" smtClean="0">
              <a:latin typeface="+mj-l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2744" y="956054"/>
            <a:ext cx="2913205" cy="5149398"/>
          </a:xfrm>
          <a:prstGeom prst="rect">
            <a:avLst/>
          </a:prstGeom>
        </p:spPr>
      </p:pic>
    </p:spTree>
    <p:extLst>
      <p:ext uri="{BB962C8B-B14F-4D97-AF65-F5344CB8AC3E}">
        <p14:creationId xmlns:p14="http://schemas.microsoft.com/office/powerpoint/2010/main" val="22342877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707886"/>
          </a:xfrm>
          <a:prstGeom prst="rect">
            <a:avLst/>
          </a:prstGeom>
          <a:solidFill>
            <a:schemeClr val="bg1">
              <a:alpha val="50000"/>
            </a:schemeClr>
          </a:solidFill>
        </p:spPr>
        <p:txBody>
          <a:bodyPr wrap="square" rtlCol="0">
            <a:spAutoFit/>
          </a:bodyPr>
          <a:lstStyle/>
          <a:p>
            <a:pPr algn="ctr"/>
            <a:r>
              <a:rPr lang="en-US" sz="4000" smtClean="0">
                <a:latin typeface="+mj-lt"/>
              </a:rPr>
              <a:t>Màn Hình Lịch Sử Các Công Việc </a:t>
            </a:r>
            <a:endParaRPr lang="en-US" sz="4000">
              <a:latin typeface="+mj-lt"/>
            </a:endParaRPr>
          </a:p>
        </p:txBody>
      </p:sp>
      <p:sp>
        <p:nvSpPr>
          <p:cNvPr id="6" name="TextBox 5"/>
          <p:cNvSpPr txBox="1"/>
          <p:nvPr/>
        </p:nvSpPr>
        <p:spPr>
          <a:xfrm>
            <a:off x="-1" y="6334780"/>
            <a:ext cx="4291781" cy="523220"/>
          </a:xfrm>
          <a:prstGeom prst="rect">
            <a:avLst/>
          </a:prstGeom>
          <a:solidFill>
            <a:schemeClr val="bg1">
              <a:alpha val="50000"/>
            </a:schemeClr>
          </a:solidFill>
        </p:spPr>
        <p:txBody>
          <a:bodyPr wrap="square" rtlCol="0">
            <a:spAutoFit/>
          </a:bodyPr>
          <a:lstStyle/>
          <a:p>
            <a:r>
              <a:rPr lang="en-US" sz="2800" smtClean="0">
                <a:solidFill>
                  <a:schemeClr val="accent2">
                    <a:lumMod val="75000"/>
                  </a:schemeClr>
                </a:solidFill>
                <a:latin typeface="+mj-lt"/>
              </a:rPr>
              <a:t>Nhóm 5	</a:t>
            </a:r>
            <a:r>
              <a:rPr lang="en-US" sz="2800" smtClean="0">
                <a:latin typeface="+mj-lt"/>
              </a:rPr>
              <a:t>Nguyễn Văn Hải</a:t>
            </a:r>
            <a:endParaRPr lang="en-US" sz="2800">
              <a:latin typeface="+mj-lt"/>
            </a:endParaRPr>
          </a:p>
        </p:txBody>
      </p:sp>
      <p:sp>
        <p:nvSpPr>
          <p:cNvPr id="3" name="TextBox 2"/>
          <p:cNvSpPr txBox="1"/>
          <p:nvPr/>
        </p:nvSpPr>
        <p:spPr>
          <a:xfrm>
            <a:off x="929149" y="956054"/>
            <a:ext cx="6076335" cy="3170099"/>
          </a:xfrm>
          <a:prstGeom prst="rect">
            <a:avLst/>
          </a:prstGeom>
          <a:solidFill>
            <a:schemeClr val="bg1">
              <a:alpha val="20000"/>
            </a:schemeClr>
          </a:solidFill>
        </p:spPr>
        <p:txBody>
          <a:bodyPr wrap="square" rtlCol="0">
            <a:spAutoFit/>
          </a:bodyPr>
          <a:lstStyle/>
          <a:p>
            <a:r>
              <a:rPr lang="en-US" sz="3200" b="1" smtClean="0">
                <a:latin typeface="+mj-lt"/>
              </a:rPr>
              <a:t>Mô Tả</a:t>
            </a:r>
          </a:p>
          <a:p>
            <a:pPr marL="342900" indent="-342900">
              <a:buFontTx/>
              <a:buChar char="-"/>
            </a:pPr>
            <a:r>
              <a:rPr lang="en-US" sz="2400" smtClean="0">
                <a:latin typeface="+mj-lt"/>
              </a:rPr>
              <a:t>Màn hinh này hiển thị tất cả công việc từ trước đến nay danh sách công việc được sắp xếp theo thời gian và hiển thị tại vị trí ngày hiện tại</a:t>
            </a:r>
          </a:p>
          <a:p>
            <a:pPr marL="342900" indent="-342900">
              <a:buFontTx/>
              <a:buChar char="-"/>
            </a:pPr>
            <a:endParaRPr lang="en-US" sz="2400">
              <a:latin typeface="+mj-lt"/>
            </a:endParaRPr>
          </a:p>
          <a:p>
            <a:endParaRPr lang="en-US" sz="2400" smtClean="0">
              <a:latin typeface="+mj-lt"/>
            </a:endParaRPr>
          </a:p>
          <a:p>
            <a:endParaRPr lang="en-US" sz="2400" smtClean="0">
              <a:latin typeface="+mj-l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1713" y="956054"/>
            <a:ext cx="2756558" cy="4872507"/>
          </a:xfrm>
          <a:prstGeom prst="rect">
            <a:avLst/>
          </a:prstGeom>
        </p:spPr>
      </p:pic>
    </p:spTree>
    <p:extLst>
      <p:ext uri="{BB962C8B-B14F-4D97-AF65-F5344CB8AC3E}">
        <p14:creationId xmlns:p14="http://schemas.microsoft.com/office/powerpoint/2010/main" val="8177339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707886"/>
          </a:xfrm>
          <a:prstGeom prst="rect">
            <a:avLst/>
          </a:prstGeom>
          <a:solidFill>
            <a:schemeClr val="bg1">
              <a:alpha val="50000"/>
            </a:schemeClr>
          </a:solidFill>
        </p:spPr>
        <p:txBody>
          <a:bodyPr wrap="square" rtlCol="0">
            <a:spAutoFit/>
          </a:bodyPr>
          <a:lstStyle/>
          <a:p>
            <a:pPr algn="ctr"/>
            <a:r>
              <a:rPr lang="en-US" sz="4000" smtClean="0">
                <a:latin typeface="+mj-lt"/>
              </a:rPr>
              <a:t>Màn Hình Lịch Sử Các Công Việc </a:t>
            </a:r>
            <a:endParaRPr lang="en-US" sz="4000">
              <a:latin typeface="+mj-lt"/>
            </a:endParaRPr>
          </a:p>
        </p:txBody>
      </p:sp>
      <p:sp>
        <p:nvSpPr>
          <p:cNvPr id="6" name="TextBox 5"/>
          <p:cNvSpPr txBox="1"/>
          <p:nvPr/>
        </p:nvSpPr>
        <p:spPr>
          <a:xfrm>
            <a:off x="-1" y="6334780"/>
            <a:ext cx="4291781" cy="523220"/>
          </a:xfrm>
          <a:prstGeom prst="rect">
            <a:avLst/>
          </a:prstGeom>
          <a:solidFill>
            <a:schemeClr val="bg1">
              <a:alpha val="50000"/>
            </a:schemeClr>
          </a:solidFill>
        </p:spPr>
        <p:txBody>
          <a:bodyPr wrap="square" rtlCol="0">
            <a:spAutoFit/>
          </a:bodyPr>
          <a:lstStyle/>
          <a:p>
            <a:r>
              <a:rPr lang="en-US" sz="2800" smtClean="0">
                <a:solidFill>
                  <a:schemeClr val="accent2">
                    <a:lumMod val="75000"/>
                  </a:schemeClr>
                </a:solidFill>
                <a:latin typeface="+mj-lt"/>
              </a:rPr>
              <a:t>Nhóm </a:t>
            </a:r>
            <a:r>
              <a:rPr lang="en-US" sz="2800" smtClean="0">
                <a:solidFill>
                  <a:schemeClr val="accent2">
                    <a:lumMod val="75000"/>
                  </a:schemeClr>
                </a:solidFill>
                <a:latin typeface="+mj-lt"/>
              </a:rPr>
              <a:t>5      </a:t>
            </a:r>
            <a:r>
              <a:rPr lang="en-US" sz="2800" smtClean="0">
                <a:latin typeface="+mj-lt"/>
              </a:rPr>
              <a:t>Trương Thị Nhàn</a:t>
            </a:r>
            <a:endParaRPr lang="en-US" sz="2800">
              <a:latin typeface="+mj-lt"/>
            </a:endParaRPr>
          </a:p>
        </p:txBody>
      </p:sp>
      <p:sp>
        <p:nvSpPr>
          <p:cNvPr id="3" name="TextBox 2"/>
          <p:cNvSpPr txBox="1"/>
          <p:nvPr/>
        </p:nvSpPr>
        <p:spPr>
          <a:xfrm>
            <a:off x="929149" y="956054"/>
            <a:ext cx="6076335" cy="3170099"/>
          </a:xfrm>
          <a:prstGeom prst="rect">
            <a:avLst/>
          </a:prstGeom>
          <a:solidFill>
            <a:schemeClr val="bg1">
              <a:alpha val="20000"/>
            </a:schemeClr>
          </a:solidFill>
        </p:spPr>
        <p:txBody>
          <a:bodyPr wrap="square" rtlCol="0">
            <a:spAutoFit/>
          </a:bodyPr>
          <a:lstStyle/>
          <a:p>
            <a:r>
              <a:rPr lang="en-US" sz="3200" b="1" smtClean="0">
                <a:latin typeface="+mj-lt"/>
              </a:rPr>
              <a:t>Mô Tả</a:t>
            </a:r>
          </a:p>
          <a:p>
            <a:pPr marL="342900" indent="-342900">
              <a:buFontTx/>
              <a:buChar char="-"/>
            </a:pPr>
            <a:r>
              <a:rPr lang="en-US" sz="2400" smtClean="0">
                <a:latin typeface="+mj-lt"/>
              </a:rPr>
              <a:t>Màn hinh này sẽ hiển thị thống kê số lượng các công việc trong ngày, theo tuần, theo tháng và tổng số lượng các công việc đã được thêm vào</a:t>
            </a:r>
          </a:p>
          <a:p>
            <a:pPr marL="342900" indent="-342900">
              <a:buFontTx/>
              <a:buChar char="-"/>
            </a:pPr>
            <a:endParaRPr lang="en-US" sz="2400">
              <a:latin typeface="+mj-lt"/>
            </a:endParaRPr>
          </a:p>
          <a:p>
            <a:endParaRPr lang="en-US" sz="2400" smtClean="0">
              <a:latin typeface="+mj-lt"/>
            </a:endParaRPr>
          </a:p>
          <a:p>
            <a:endParaRPr lang="en-US" sz="2400" smtClean="0">
              <a:latin typeface="+mj-lt"/>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2096" y="956054"/>
            <a:ext cx="2975465" cy="5259449"/>
          </a:xfrm>
          <a:prstGeom prst="rect">
            <a:avLst/>
          </a:prstGeom>
        </p:spPr>
      </p:pic>
    </p:spTree>
    <p:extLst>
      <p:ext uri="{BB962C8B-B14F-4D97-AF65-F5344CB8AC3E}">
        <p14:creationId xmlns:p14="http://schemas.microsoft.com/office/powerpoint/2010/main" val="9896339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1563329"/>
            <a:ext cx="12192000" cy="1015663"/>
          </a:xfrm>
          <a:prstGeom prst="rect">
            <a:avLst/>
          </a:prstGeom>
          <a:noFill/>
        </p:spPr>
        <p:txBody>
          <a:bodyPr wrap="square" rtlCol="0">
            <a:spAutoFit/>
          </a:bodyPr>
          <a:lstStyle/>
          <a:p>
            <a:pPr algn="ctr"/>
            <a:r>
              <a:rPr lang="en-US" sz="6000" smtClean="0">
                <a:latin typeface="+mj-lt"/>
              </a:rPr>
              <a:t>Cảm Ơn Đã Lắng Nghe!</a:t>
            </a:r>
            <a:endParaRPr lang="en-US" sz="6000">
              <a:latin typeface="+mj-lt"/>
            </a:endParaRPr>
          </a:p>
        </p:txBody>
      </p:sp>
    </p:spTree>
    <p:extLst>
      <p:ext uri="{BB962C8B-B14F-4D97-AF65-F5344CB8AC3E}">
        <p14:creationId xmlns:p14="http://schemas.microsoft.com/office/powerpoint/2010/main" val="23642494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707886"/>
          </a:xfrm>
          <a:prstGeom prst="rect">
            <a:avLst/>
          </a:prstGeom>
          <a:solidFill>
            <a:schemeClr val="bg1">
              <a:alpha val="50000"/>
            </a:schemeClr>
          </a:solidFill>
        </p:spPr>
        <p:txBody>
          <a:bodyPr wrap="square" rtlCol="0">
            <a:spAutoFit/>
          </a:bodyPr>
          <a:lstStyle/>
          <a:p>
            <a:pPr algn="ctr"/>
            <a:r>
              <a:rPr lang="en-US" sz="4000" smtClean="0">
                <a:latin typeface="+mj-lt"/>
              </a:rPr>
              <a:t>Giới Thiệu Các Thành Viên</a:t>
            </a:r>
            <a:endParaRPr lang="en-US" sz="4000">
              <a:latin typeface="+mj-lt"/>
            </a:endParaRPr>
          </a:p>
        </p:txBody>
      </p:sp>
      <p:sp>
        <p:nvSpPr>
          <p:cNvPr id="5" name="TextBox 4"/>
          <p:cNvSpPr txBox="1"/>
          <p:nvPr/>
        </p:nvSpPr>
        <p:spPr>
          <a:xfrm>
            <a:off x="471948" y="1460090"/>
            <a:ext cx="7359446" cy="3816429"/>
          </a:xfrm>
          <a:prstGeom prst="rect">
            <a:avLst/>
          </a:prstGeom>
          <a:noFill/>
        </p:spPr>
        <p:txBody>
          <a:bodyPr wrap="square" rtlCol="0">
            <a:spAutoFit/>
          </a:bodyPr>
          <a:lstStyle/>
          <a:p>
            <a:r>
              <a:rPr lang="en-US" sz="3200" smtClean="0"/>
              <a:t>Các Thành Viên Trong Nhóm</a:t>
            </a:r>
          </a:p>
          <a:p>
            <a:endParaRPr lang="en-US" smtClean="0"/>
          </a:p>
          <a:p>
            <a:r>
              <a:rPr lang="en-US" sz="2400" smtClean="0"/>
              <a:t>1 Lê Đình Cường		MASV: 16211TT1406</a:t>
            </a:r>
          </a:p>
          <a:p>
            <a:endParaRPr lang="en-US"/>
          </a:p>
          <a:p>
            <a:r>
              <a:rPr lang="en-US" sz="2400" smtClean="0"/>
              <a:t>2 Lê Quốc Dũng		MASV: </a:t>
            </a:r>
            <a:r>
              <a:rPr lang="en-US" sz="2400" smtClean="0"/>
              <a:t>???????????</a:t>
            </a:r>
            <a:endParaRPr lang="en-US" sz="2400" smtClean="0"/>
          </a:p>
          <a:p>
            <a:endParaRPr lang="en-US" sz="2400"/>
          </a:p>
          <a:p>
            <a:r>
              <a:rPr lang="en-US" sz="2400" smtClean="0"/>
              <a:t>3 Trương Thị Nhàn		MASV: 16211TT1697</a:t>
            </a:r>
          </a:p>
          <a:p>
            <a:endParaRPr lang="en-US"/>
          </a:p>
          <a:p>
            <a:r>
              <a:rPr lang="en-US" sz="2400" smtClean="0"/>
              <a:t>4 Nguyễn Văn Hải		MASV: 16211TT2516</a:t>
            </a:r>
          </a:p>
          <a:p>
            <a:endParaRPr lang="en-US"/>
          </a:p>
          <a:p>
            <a:endParaRPr lang="en-US"/>
          </a:p>
        </p:txBody>
      </p:sp>
      <p:sp>
        <p:nvSpPr>
          <p:cNvPr id="6" name="TextBox 5"/>
          <p:cNvSpPr txBox="1"/>
          <p:nvPr/>
        </p:nvSpPr>
        <p:spPr>
          <a:xfrm>
            <a:off x="0" y="6334780"/>
            <a:ext cx="3215148" cy="523220"/>
          </a:xfrm>
          <a:prstGeom prst="rect">
            <a:avLst/>
          </a:prstGeom>
          <a:noFill/>
        </p:spPr>
        <p:txBody>
          <a:bodyPr wrap="square" rtlCol="0">
            <a:spAutoFit/>
          </a:bodyPr>
          <a:lstStyle/>
          <a:p>
            <a:r>
              <a:rPr lang="en-US" sz="2800" smtClean="0">
                <a:solidFill>
                  <a:schemeClr val="accent2">
                    <a:lumMod val="75000"/>
                  </a:schemeClr>
                </a:solidFill>
              </a:rPr>
              <a:t>Nhóm 5</a:t>
            </a:r>
            <a:endParaRPr lang="en-US" sz="2800">
              <a:solidFill>
                <a:schemeClr val="accent2">
                  <a:lumMod val="75000"/>
                </a:schemeClr>
              </a:solidFill>
            </a:endParaRPr>
          </a:p>
        </p:txBody>
      </p:sp>
      <p:pic>
        <p:nvPicPr>
          <p:cNvPr id="1026" name="Picture 2" descr="business, group, meeting, team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1948" y="206440"/>
            <a:ext cx="1002891" cy="1002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4982545"/>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707886"/>
          </a:xfrm>
          <a:prstGeom prst="rect">
            <a:avLst/>
          </a:prstGeom>
          <a:solidFill>
            <a:schemeClr val="bg1">
              <a:alpha val="50000"/>
            </a:schemeClr>
          </a:solidFill>
        </p:spPr>
        <p:txBody>
          <a:bodyPr wrap="square" rtlCol="0">
            <a:spAutoFit/>
          </a:bodyPr>
          <a:lstStyle/>
          <a:p>
            <a:pPr algn="ctr"/>
            <a:r>
              <a:rPr lang="en-US" sz="4000" smtClean="0">
                <a:latin typeface="+mj-lt"/>
              </a:rPr>
              <a:t>Giới Thiệu Đồ Án</a:t>
            </a:r>
            <a:endParaRPr lang="en-US" sz="4000">
              <a:latin typeface="+mj-lt"/>
            </a:endParaRPr>
          </a:p>
        </p:txBody>
      </p:sp>
      <p:sp>
        <p:nvSpPr>
          <p:cNvPr id="5" name="TextBox 4"/>
          <p:cNvSpPr txBox="1"/>
          <p:nvPr/>
        </p:nvSpPr>
        <p:spPr>
          <a:xfrm>
            <a:off x="471948" y="1460090"/>
            <a:ext cx="6975987" cy="3970318"/>
          </a:xfrm>
          <a:prstGeom prst="rect">
            <a:avLst/>
          </a:prstGeom>
          <a:noFill/>
        </p:spPr>
        <p:txBody>
          <a:bodyPr wrap="square" rtlCol="0">
            <a:spAutoFit/>
          </a:bodyPr>
          <a:lstStyle/>
          <a:p>
            <a:r>
              <a:rPr lang="en-US" b="1" smtClean="0">
                <a:latin typeface="+mj-lt"/>
              </a:rPr>
              <a:t>Tên Ứng Dụng:</a:t>
            </a:r>
          </a:p>
          <a:p>
            <a:r>
              <a:rPr lang="en-US" smtClean="0">
                <a:latin typeface="+mj-lt"/>
              </a:rPr>
              <a:t>Ứng Dụng Quản Lý Công Việc (WorkManagement)</a:t>
            </a:r>
          </a:p>
          <a:p>
            <a:endParaRPr lang="en-US" smtClean="0">
              <a:latin typeface="+mj-lt"/>
            </a:endParaRPr>
          </a:p>
          <a:p>
            <a:r>
              <a:rPr lang="en-US" b="1" smtClean="0">
                <a:latin typeface="+mj-lt"/>
              </a:rPr>
              <a:t>Mô Tả:</a:t>
            </a:r>
          </a:p>
          <a:p>
            <a:r>
              <a:rPr lang="en-US" smtClean="0">
                <a:latin typeface="+mj-lt"/>
              </a:rPr>
              <a:t>Ứng dụng có chức nắng giống như một ứng dụng reminder trên nền tảng ios. Tuy nhiên có sự kết hợp giữa chức năng của một ứng dụng lịch và ứng dụng todo. </a:t>
            </a:r>
          </a:p>
          <a:p>
            <a:endParaRPr lang="en-US">
              <a:latin typeface="+mj-lt"/>
            </a:endParaRPr>
          </a:p>
          <a:p>
            <a:r>
              <a:rPr lang="en-US" b="1" smtClean="0">
                <a:latin typeface="+mj-lt"/>
              </a:rPr>
              <a:t>Chức năng:</a:t>
            </a:r>
          </a:p>
          <a:p>
            <a:r>
              <a:rPr lang="en-US" smtClean="0">
                <a:latin typeface="+mj-lt"/>
              </a:rPr>
              <a:t>Hiển thị công việc bạn thực hiện trong ngày, thông báo khi đến thời gian thực hiện công việc đó.</a:t>
            </a:r>
            <a:endParaRPr lang="en-US">
              <a:latin typeface="+mj-lt"/>
            </a:endParaRPr>
          </a:p>
          <a:p>
            <a:endParaRPr lang="en-US" smtClean="0">
              <a:latin typeface="+mj-lt"/>
            </a:endParaRPr>
          </a:p>
          <a:p>
            <a:endParaRPr lang="en-US">
              <a:latin typeface="+mj-lt"/>
            </a:endParaRPr>
          </a:p>
          <a:p>
            <a:endParaRPr lang="en-US">
              <a:latin typeface="+mj-lt"/>
            </a:endParaRPr>
          </a:p>
        </p:txBody>
      </p:sp>
      <p:sp>
        <p:nvSpPr>
          <p:cNvPr id="6" name="TextBox 5"/>
          <p:cNvSpPr txBox="1"/>
          <p:nvPr/>
        </p:nvSpPr>
        <p:spPr>
          <a:xfrm>
            <a:off x="0" y="6334780"/>
            <a:ext cx="3215148" cy="523220"/>
          </a:xfrm>
          <a:prstGeom prst="rect">
            <a:avLst/>
          </a:prstGeom>
          <a:noFill/>
        </p:spPr>
        <p:txBody>
          <a:bodyPr wrap="square" rtlCol="0">
            <a:spAutoFit/>
          </a:bodyPr>
          <a:lstStyle/>
          <a:p>
            <a:r>
              <a:rPr lang="en-US" sz="2800" smtClean="0">
                <a:solidFill>
                  <a:schemeClr val="accent2">
                    <a:lumMod val="75000"/>
                  </a:schemeClr>
                </a:solidFill>
              </a:rPr>
              <a:t>Nhóm 5</a:t>
            </a:r>
            <a:endParaRPr lang="en-US" sz="2800">
              <a:solidFill>
                <a:schemeClr val="accent2">
                  <a:lumMod val="75000"/>
                </a:schemeClr>
              </a:solidFill>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1948" y="250137"/>
            <a:ext cx="955234" cy="833851"/>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1232" y="1200229"/>
            <a:ext cx="2904806" cy="5134551"/>
          </a:xfrm>
          <a:prstGeom prst="rect">
            <a:avLst/>
          </a:prstGeom>
        </p:spPr>
      </p:pic>
    </p:spTree>
    <p:extLst>
      <p:ext uri="{BB962C8B-B14F-4D97-AF65-F5344CB8AC3E}">
        <p14:creationId xmlns:p14="http://schemas.microsoft.com/office/powerpoint/2010/main" val="2605333391"/>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707886"/>
          </a:xfrm>
          <a:prstGeom prst="rect">
            <a:avLst/>
          </a:prstGeom>
          <a:solidFill>
            <a:schemeClr val="bg1">
              <a:alpha val="50000"/>
            </a:schemeClr>
          </a:solidFill>
        </p:spPr>
        <p:txBody>
          <a:bodyPr wrap="square" rtlCol="0">
            <a:spAutoFit/>
          </a:bodyPr>
          <a:lstStyle/>
          <a:p>
            <a:pPr algn="ctr"/>
            <a:r>
              <a:rPr lang="en-US" sz="4000" smtClean="0">
                <a:latin typeface="+mj-lt"/>
              </a:rPr>
              <a:t>Phân Chia Trong Nhóm </a:t>
            </a:r>
            <a:endParaRPr lang="en-US" sz="4000">
              <a:latin typeface="+mj-lt"/>
            </a:endParaRPr>
          </a:p>
        </p:txBody>
      </p:sp>
      <p:sp>
        <p:nvSpPr>
          <p:cNvPr id="5" name="TextBox 4"/>
          <p:cNvSpPr txBox="1"/>
          <p:nvPr/>
        </p:nvSpPr>
        <p:spPr>
          <a:xfrm>
            <a:off x="471949" y="1460090"/>
            <a:ext cx="5712284" cy="4431983"/>
          </a:xfrm>
          <a:prstGeom prst="rect">
            <a:avLst/>
          </a:prstGeom>
          <a:solidFill>
            <a:schemeClr val="bg1">
              <a:alpha val="20000"/>
            </a:schemeClr>
          </a:solidFill>
        </p:spPr>
        <p:txBody>
          <a:bodyPr wrap="square" rtlCol="0">
            <a:spAutoFit/>
          </a:bodyPr>
          <a:lstStyle/>
          <a:p>
            <a:r>
              <a:rPr lang="en-US" sz="2400" b="1" smtClean="0">
                <a:latin typeface="+mj-lt"/>
              </a:rPr>
              <a:t>Lê Đình Cường </a:t>
            </a:r>
          </a:p>
          <a:p>
            <a:pPr marL="285750" indent="-285750">
              <a:buFontTx/>
              <a:buChar char="-"/>
            </a:pPr>
            <a:r>
              <a:rPr lang="en-US" smtClean="0">
                <a:latin typeface="+mj-lt"/>
              </a:rPr>
              <a:t>Xây dựng bảng thiết kế, và xây dựng giao diện cho các màn hình</a:t>
            </a:r>
          </a:p>
          <a:p>
            <a:pPr marL="285750" indent="-285750">
              <a:buFontTx/>
              <a:buChar char="-"/>
            </a:pPr>
            <a:r>
              <a:rPr lang="en-US" smtClean="0">
                <a:latin typeface="+mj-lt"/>
              </a:rPr>
              <a:t>Làm slide báo cáo</a:t>
            </a:r>
          </a:p>
          <a:p>
            <a:pPr marL="285750" indent="-285750">
              <a:buFontTx/>
              <a:buChar char="-"/>
            </a:pPr>
            <a:r>
              <a:rPr lang="en-US" smtClean="0">
                <a:latin typeface="+mj-lt"/>
              </a:rPr>
              <a:t>Thực hiện các chức năng tại màn hinh thêm</a:t>
            </a:r>
          </a:p>
          <a:p>
            <a:pPr marL="285750" indent="-285750">
              <a:buFontTx/>
              <a:buChar char="-"/>
            </a:pPr>
            <a:r>
              <a:rPr lang="en-US" smtClean="0">
                <a:latin typeface="+mj-lt"/>
              </a:rPr>
              <a:t>Thực hiện chức năng tại màn hinh hiển thị danh sách công việc ngày hôm nay.</a:t>
            </a:r>
          </a:p>
          <a:p>
            <a:pPr marL="285750" indent="-285750">
              <a:buFontTx/>
              <a:buChar char="-"/>
            </a:pPr>
            <a:r>
              <a:rPr lang="en-US" smtClean="0">
                <a:latin typeface="+mj-lt"/>
              </a:rPr>
              <a:t>Hướng dẫn thực hiện trong nhóm.</a:t>
            </a:r>
          </a:p>
          <a:p>
            <a:endParaRPr lang="en-US" smtClean="0">
              <a:latin typeface="+mj-lt"/>
            </a:endParaRPr>
          </a:p>
          <a:p>
            <a:r>
              <a:rPr lang="en-US" sz="2400" b="1" smtClean="0">
                <a:latin typeface="+mj-lt"/>
              </a:rPr>
              <a:t>Lê Quốc Dũng</a:t>
            </a:r>
          </a:p>
          <a:p>
            <a:pPr marL="285750" indent="-285750">
              <a:buFontTx/>
              <a:buChar char="-"/>
            </a:pPr>
            <a:r>
              <a:rPr lang="en-US" smtClean="0">
                <a:latin typeface="+mj-lt"/>
              </a:rPr>
              <a:t>Xây dựng test case cho các màn hinh.</a:t>
            </a:r>
          </a:p>
          <a:p>
            <a:pPr marL="285750" indent="-285750">
              <a:buFontTx/>
              <a:buChar char="-"/>
            </a:pPr>
            <a:r>
              <a:rPr lang="en-US" smtClean="0">
                <a:latin typeface="+mj-lt"/>
              </a:rPr>
              <a:t>Thực hiện chức năng cho màn hỉnh hiển thị chi tiết nhiệm vụ</a:t>
            </a:r>
          </a:p>
          <a:p>
            <a:pPr marL="285750" indent="-285750">
              <a:buFontTx/>
              <a:buChar char="-"/>
            </a:pPr>
            <a:r>
              <a:rPr lang="en-US" smtClean="0">
                <a:latin typeface="+mj-lt"/>
              </a:rPr>
              <a:t>Vẽ sơ đồ activity cho các màn hinh.</a:t>
            </a:r>
          </a:p>
          <a:p>
            <a:endParaRPr lang="en-US">
              <a:latin typeface="+mj-lt"/>
            </a:endParaRPr>
          </a:p>
        </p:txBody>
      </p:sp>
      <p:sp>
        <p:nvSpPr>
          <p:cNvPr id="6" name="TextBox 5"/>
          <p:cNvSpPr txBox="1"/>
          <p:nvPr/>
        </p:nvSpPr>
        <p:spPr>
          <a:xfrm>
            <a:off x="0" y="6334780"/>
            <a:ext cx="3215148" cy="523220"/>
          </a:xfrm>
          <a:prstGeom prst="rect">
            <a:avLst/>
          </a:prstGeom>
          <a:noFill/>
        </p:spPr>
        <p:txBody>
          <a:bodyPr wrap="square" rtlCol="0">
            <a:spAutoFit/>
          </a:bodyPr>
          <a:lstStyle/>
          <a:p>
            <a:r>
              <a:rPr lang="en-US" sz="2800" smtClean="0">
                <a:solidFill>
                  <a:schemeClr val="accent2">
                    <a:lumMod val="75000"/>
                  </a:schemeClr>
                </a:solidFill>
              </a:rPr>
              <a:t>Nhóm 5</a:t>
            </a:r>
            <a:endParaRPr lang="en-US" sz="2800">
              <a:solidFill>
                <a:schemeClr val="accent2">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1948" y="100146"/>
            <a:ext cx="983842" cy="983842"/>
          </a:xfrm>
          <a:prstGeom prst="rect">
            <a:avLst/>
          </a:prstGeom>
        </p:spPr>
      </p:pic>
      <p:sp>
        <p:nvSpPr>
          <p:cNvPr id="8" name="TextBox 7"/>
          <p:cNvSpPr txBox="1"/>
          <p:nvPr/>
        </p:nvSpPr>
        <p:spPr>
          <a:xfrm>
            <a:off x="6918157" y="1464036"/>
            <a:ext cx="4439654" cy="4431983"/>
          </a:xfrm>
          <a:prstGeom prst="rect">
            <a:avLst/>
          </a:prstGeom>
          <a:solidFill>
            <a:schemeClr val="bg1">
              <a:alpha val="20000"/>
            </a:schemeClr>
          </a:solidFill>
        </p:spPr>
        <p:txBody>
          <a:bodyPr wrap="square" rtlCol="0">
            <a:spAutoFit/>
          </a:bodyPr>
          <a:lstStyle/>
          <a:p>
            <a:r>
              <a:rPr lang="en-US" sz="2400" b="1" smtClean="0">
                <a:latin typeface="+mj-lt"/>
              </a:rPr>
              <a:t>Trương Thị Nhàn</a:t>
            </a:r>
          </a:p>
          <a:p>
            <a:pPr marL="285750" indent="-285750">
              <a:buFontTx/>
              <a:buChar char="-"/>
            </a:pPr>
            <a:r>
              <a:rPr lang="en-US" smtClean="0">
                <a:latin typeface="+mj-lt"/>
              </a:rPr>
              <a:t>Xử lý trên màn hinh tổng quan</a:t>
            </a:r>
          </a:p>
          <a:p>
            <a:pPr marL="285750" indent="-285750">
              <a:buFontTx/>
              <a:buChar char="-"/>
            </a:pPr>
            <a:r>
              <a:rPr lang="en-US" smtClean="0">
                <a:latin typeface="+mj-lt"/>
              </a:rPr>
              <a:t>Tiến hành viết srs cho các màn hinh</a:t>
            </a:r>
          </a:p>
          <a:p>
            <a:pPr marL="285750" indent="-285750">
              <a:buFontTx/>
              <a:buChar char="-"/>
            </a:pPr>
            <a:r>
              <a:rPr lang="en-US" smtClean="0">
                <a:latin typeface="+mj-lt"/>
              </a:rPr>
              <a:t>Viết các phần khác của báo cáo.</a:t>
            </a:r>
          </a:p>
          <a:p>
            <a:pPr marL="285750" indent="-285750">
              <a:buFontTx/>
              <a:buChar char="-"/>
            </a:pPr>
            <a:r>
              <a:rPr lang="en-US" smtClean="0">
                <a:latin typeface="+mj-lt"/>
              </a:rPr>
              <a:t>Hiện thực chức năng xóa nhiệm vụ.</a:t>
            </a:r>
          </a:p>
          <a:p>
            <a:pPr marL="285750" indent="-285750">
              <a:buFontTx/>
              <a:buChar char="-"/>
            </a:pPr>
            <a:endParaRPr lang="en-US">
              <a:latin typeface="+mj-lt"/>
            </a:endParaRPr>
          </a:p>
          <a:p>
            <a:pPr marL="285750" indent="-285750">
              <a:buFontTx/>
              <a:buChar char="-"/>
            </a:pPr>
            <a:endParaRPr lang="en-US">
              <a:latin typeface="+mj-lt"/>
            </a:endParaRPr>
          </a:p>
          <a:p>
            <a:r>
              <a:rPr lang="en-US" sz="2400" b="1" smtClean="0">
                <a:latin typeface="+mj-lt"/>
              </a:rPr>
              <a:t>Nguyễn Văn Hải</a:t>
            </a:r>
          </a:p>
          <a:p>
            <a:pPr marL="285750" indent="-285750">
              <a:buFontTx/>
              <a:buChar char="-"/>
            </a:pPr>
            <a:r>
              <a:rPr lang="en-US" smtClean="0">
                <a:latin typeface="+mj-lt"/>
              </a:rPr>
              <a:t>Hiện thực các chức năng của màn hinh hiển thị lịch sử công viêc.</a:t>
            </a:r>
          </a:p>
          <a:p>
            <a:pPr marL="285750" indent="-285750">
              <a:buFontTx/>
              <a:buChar char="-"/>
            </a:pPr>
            <a:r>
              <a:rPr lang="en-US" smtClean="0">
                <a:latin typeface="+mj-lt"/>
              </a:rPr>
              <a:t>Viết tài liệu srs cho báo cáo.</a:t>
            </a:r>
          </a:p>
          <a:p>
            <a:pPr marL="285750" indent="-285750">
              <a:buFontTx/>
              <a:buChar char="-"/>
            </a:pPr>
            <a:r>
              <a:rPr lang="en-US" smtClean="0">
                <a:latin typeface="+mj-lt"/>
              </a:rPr>
              <a:t>Hiện thực chức năng sửa nhiệm vụ.</a:t>
            </a:r>
          </a:p>
          <a:p>
            <a:pPr marL="285750" indent="-285750">
              <a:buFontTx/>
              <a:buChar char="-"/>
            </a:pPr>
            <a:endParaRPr lang="en-US">
              <a:latin typeface="+mj-lt"/>
            </a:endParaRPr>
          </a:p>
          <a:p>
            <a:endParaRPr lang="en-US" smtClean="0">
              <a:latin typeface="+mj-lt"/>
            </a:endParaRPr>
          </a:p>
          <a:p>
            <a:endParaRPr lang="en-US">
              <a:latin typeface="+mj-lt"/>
            </a:endParaRPr>
          </a:p>
        </p:txBody>
      </p:sp>
      <p:cxnSp>
        <p:nvCxnSpPr>
          <p:cNvPr id="10" name="Straight Connector 9"/>
          <p:cNvCxnSpPr/>
          <p:nvPr/>
        </p:nvCxnSpPr>
        <p:spPr>
          <a:xfrm>
            <a:off x="6512772" y="1460090"/>
            <a:ext cx="24063" cy="46855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11798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707886"/>
          </a:xfrm>
          <a:prstGeom prst="rect">
            <a:avLst/>
          </a:prstGeom>
          <a:solidFill>
            <a:schemeClr val="bg1">
              <a:alpha val="50000"/>
            </a:schemeClr>
          </a:solidFill>
        </p:spPr>
        <p:txBody>
          <a:bodyPr wrap="square" rtlCol="0">
            <a:spAutoFit/>
          </a:bodyPr>
          <a:lstStyle/>
          <a:p>
            <a:pPr algn="ctr"/>
            <a:r>
              <a:rPr lang="en-US" sz="4000" smtClean="0">
                <a:latin typeface="+mj-lt"/>
              </a:rPr>
              <a:t>Bản Thiết Kế Ban Đầu</a:t>
            </a:r>
            <a:endParaRPr lang="en-US" sz="4000">
              <a:latin typeface="+mj-lt"/>
            </a:endParaRPr>
          </a:p>
        </p:txBody>
      </p:sp>
      <p:sp>
        <p:nvSpPr>
          <p:cNvPr id="6" name="TextBox 5"/>
          <p:cNvSpPr txBox="1"/>
          <p:nvPr/>
        </p:nvSpPr>
        <p:spPr>
          <a:xfrm>
            <a:off x="0" y="6334780"/>
            <a:ext cx="3215148" cy="523220"/>
          </a:xfrm>
          <a:prstGeom prst="rect">
            <a:avLst/>
          </a:prstGeom>
          <a:noFill/>
        </p:spPr>
        <p:txBody>
          <a:bodyPr wrap="square" rtlCol="0">
            <a:spAutoFit/>
          </a:bodyPr>
          <a:lstStyle/>
          <a:p>
            <a:r>
              <a:rPr lang="en-US" sz="2800" smtClean="0">
                <a:solidFill>
                  <a:schemeClr val="accent2">
                    <a:lumMod val="75000"/>
                  </a:schemeClr>
                </a:solidFill>
              </a:rPr>
              <a:t>Nhóm 5</a:t>
            </a:r>
            <a:endParaRPr lang="en-US" sz="2800">
              <a:solidFill>
                <a:schemeClr val="accent2">
                  <a:lumMod val="75000"/>
                </a:schemeClr>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627" y="977236"/>
            <a:ext cx="2846438" cy="5088194"/>
          </a:xfrm>
          <a:prstGeom prst="rect">
            <a:avLst/>
          </a:prstGeom>
          <a:ln>
            <a:solidFill>
              <a:schemeClr val="tx1"/>
            </a:solidFill>
          </a:ln>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6981" y="977236"/>
            <a:ext cx="3177202" cy="5088194"/>
          </a:xfrm>
          <a:prstGeom prst="rect">
            <a:avLst/>
          </a:prstGeom>
          <a:ln>
            <a:solidFill>
              <a:schemeClr val="tx1"/>
            </a:solidFill>
          </a:ln>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0325" y="977236"/>
            <a:ext cx="2960892" cy="5088194"/>
          </a:xfrm>
          <a:prstGeom prst="rect">
            <a:avLst/>
          </a:prstGeom>
          <a:ln>
            <a:solidFill>
              <a:schemeClr val="tx1"/>
            </a:solidFill>
          </a:ln>
        </p:spPr>
      </p:pic>
    </p:spTree>
    <p:extLst>
      <p:ext uri="{BB962C8B-B14F-4D97-AF65-F5344CB8AC3E}">
        <p14:creationId xmlns:p14="http://schemas.microsoft.com/office/powerpoint/2010/main" val="8620349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707886"/>
          </a:xfrm>
          <a:prstGeom prst="rect">
            <a:avLst/>
          </a:prstGeom>
          <a:solidFill>
            <a:schemeClr val="bg1">
              <a:alpha val="50000"/>
            </a:schemeClr>
          </a:solidFill>
        </p:spPr>
        <p:txBody>
          <a:bodyPr wrap="square" rtlCol="0">
            <a:spAutoFit/>
          </a:bodyPr>
          <a:lstStyle/>
          <a:p>
            <a:pPr algn="ctr"/>
            <a:r>
              <a:rPr lang="en-US" sz="4000" smtClean="0">
                <a:latin typeface="+mj-lt"/>
              </a:rPr>
              <a:t>Bản Thiết Kế Ban Đầu</a:t>
            </a:r>
            <a:endParaRPr lang="en-US" sz="4000">
              <a:latin typeface="+mj-lt"/>
            </a:endParaRPr>
          </a:p>
        </p:txBody>
      </p:sp>
      <p:sp>
        <p:nvSpPr>
          <p:cNvPr id="6" name="TextBox 5"/>
          <p:cNvSpPr txBox="1"/>
          <p:nvPr/>
        </p:nvSpPr>
        <p:spPr>
          <a:xfrm>
            <a:off x="0" y="6334780"/>
            <a:ext cx="3215148" cy="523220"/>
          </a:xfrm>
          <a:prstGeom prst="rect">
            <a:avLst/>
          </a:prstGeom>
          <a:noFill/>
        </p:spPr>
        <p:txBody>
          <a:bodyPr wrap="square" rtlCol="0">
            <a:spAutoFit/>
          </a:bodyPr>
          <a:lstStyle/>
          <a:p>
            <a:r>
              <a:rPr lang="en-US" sz="2800" smtClean="0">
                <a:solidFill>
                  <a:schemeClr val="accent2">
                    <a:lumMod val="75000"/>
                  </a:schemeClr>
                </a:solidFill>
                <a:latin typeface="+mj-lt"/>
              </a:rPr>
              <a:t>Nhóm 5</a:t>
            </a:r>
            <a:endParaRPr lang="en-US" sz="2800">
              <a:solidFill>
                <a:schemeClr val="accent2">
                  <a:lumMod val="75000"/>
                </a:schemeClr>
              </a:solidFill>
              <a:latin typeface="+mj-lt"/>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6122" y="947739"/>
            <a:ext cx="2730781" cy="5147187"/>
          </a:xfrm>
          <a:prstGeom prst="rect">
            <a:avLst/>
          </a:prstGeom>
          <a:noFill/>
          <a:ln>
            <a:solidFill>
              <a:schemeClr val="tx1"/>
            </a:solidFill>
          </a:ln>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9586" y="947739"/>
            <a:ext cx="3034634" cy="5147187"/>
          </a:xfrm>
          <a:prstGeom prst="rect">
            <a:avLst/>
          </a:prstGeom>
          <a:ln>
            <a:solidFill>
              <a:schemeClr val="tx1"/>
            </a:solidFill>
          </a:ln>
        </p:spPr>
      </p:pic>
    </p:spTree>
    <p:extLst>
      <p:ext uri="{BB962C8B-B14F-4D97-AF65-F5344CB8AC3E}">
        <p14:creationId xmlns:p14="http://schemas.microsoft.com/office/powerpoint/2010/main" val="3888360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707886"/>
          </a:xfrm>
          <a:prstGeom prst="rect">
            <a:avLst/>
          </a:prstGeom>
          <a:solidFill>
            <a:schemeClr val="bg1">
              <a:alpha val="50000"/>
            </a:schemeClr>
          </a:solidFill>
        </p:spPr>
        <p:txBody>
          <a:bodyPr wrap="square" rtlCol="0">
            <a:spAutoFit/>
          </a:bodyPr>
          <a:lstStyle/>
          <a:p>
            <a:pPr algn="ctr"/>
            <a:r>
              <a:rPr lang="en-US" sz="4000" smtClean="0">
                <a:latin typeface="+mj-lt"/>
              </a:rPr>
              <a:t>Màn Hình Thêm Nhiệm Vụ</a:t>
            </a:r>
            <a:endParaRPr lang="en-US" sz="4000">
              <a:latin typeface="+mj-lt"/>
            </a:endParaRPr>
          </a:p>
        </p:txBody>
      </p:sp>
      <p:sp>
        <p:nvSpPr>
          <p:cNvPr id="6" name="TextBox 5"/>
          <p:cNvSpPr txBox="1"/>
          <p:nvPr/>
        </p:nvSpPr>
        <p:spPr>
          <a:xfrm>
            <a:off x="-1" y="6334780"/>
            <a:ext cx="4291781" cy="523220"/>
          </a:xfrm>
          <a:prstGeom prst="rect">
            <a:avLst/>
          </a:prstGeom>
          <a:solidFill>
            <a:schemeClr val="bg1">
              <a:alpha val="50000"/>
            </a:schemeClr>
          </a:solidFill>
        </p:spPr>
        <p:txBody>
          <a:bodyPr wrap="square" rtlCol="0">
            <a:spAutoFit/>
          </a:bodyPr>
          <a:lstStyle/>
          <a:p>
            <a:r>
              <a:rPr lang="en-US" sz="2800" smtClean="0">
                <a:solidFill>
                  <a:schemeClr val="accent2">
                    <a:lumMod val="75000"/>
                  </a:schemeClr>
                </a:solidFill>
                <a:latin typeface="+mj-lt"/>
              </a:rPr>
              <a:t>Nhóm 5	</a:t>
            </a:r>
            <a:r>
              <a:rPr lang="en-US" sz="2800" smtClean="0">
                <a:latin typeface="+mj-lt"/>
              </a:rPr>
              <a:t>Lê Đình Cường</a:t>
            </a:r>
            <a:endParaRPr lang="en-US" sz="2800">
              <a:latin typeface="+mj-l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5615" y="1163821"/>
            <a:ext cx="2925403" cy="5170959"/>
          </a:xfrm>
          <a:prstGeom prst="rect">
            <a:avLst/>
          </a:prstGeom>
        </p:spPr>
      </p:pic>
      <p:sp>
        <p:nvSpPr>
          <p:cNvPr id="9" name="TextBox 8"/>
          <p:cNvSpPr txBox="1"/>
          <p:nvPr/>
        </p:nvSpPr>
        <p:spPr>
          <a:xfrm>
            <a:off x="471949" y="1163821"/>
            <a:ext cx="6622026" cy="4893647"/>
          </a:xfrm>
          <a:prstGeom prst="rect">
            <a:avLst/>
          </a:prstGeom>
          <a:solidFill>
            <a:schemeClr val="bg1">
              <a:alpha val="20000"/>
            </a:schemeClr>
          </a:solidFill>
        </p:spPr>
        <p:txBody>
          <a:bodyPr wrap="square" rtlCol="0">
            <a:spAutoFit/>
          </a:bodyPr>
          <a:lstStyle/>
          <a:p>
            <a:r>
              <a:rPr lang="en-US" sz="2400" b="1" smtClean="0">
                <a:latin typeface="+mj-lt"/>
              </a:rPr>
              <a:t>Mô Tả:</a:t>
            </a:r>
          </a:p>
          <a:p>
            <a:r>
              <a:rPr lang="en-US" sz="2400" smtClean="0">
                <a:latin typeface="+mj-lt"/>
              </a:rPr>
              <a:t>Tại màn hinh cho phép người dùng thêm các công việc của ngày hôm nay</a:t>
            </a:r>
          </a:p>
          <a:p>
            <a:endParaRPr lang="en-US" sz="2400">
              <a:latin typeface="+mj-lt"/>
            </a:endParaRPr>
          </a:p>
          <a:p>
            <a:pPr marL="342900" indent="-342900">
              <a:buFontTx/>
              <a:buChar char="-"/>
            </a:pPr>
            <a:r>
              <a:rPr lang="en-US" sz="2400" smtClean="0">
                <a:latin typeface="+mj-lt"/>
              </a:rPr>
              <a:t>Tiêu đề: Tên của công việc.</a:t>
            </a:r>
          </a:p>
          <a:p>
            <a:pPr marL="342900" indent="-342900">
              <a:buFontTx/>
              <a:buChar char="-"/>
            </a:pPr>
            <a:r>
              <a:rPr lang="en-US" sz="2400" smtClean="0">
                <a:latin typeface="+mj-lt"/>
              </a:rPr>
              <a:t>Ngày: Cho phép người dùng đặt ngày cho công việc.</a:t>
            </a:r>
          </a:p>
          <a:p>
            <a:pPr marL="342900" indent="-342900">
              <a:buFontTx/>
              <a:buChar char="-"/>
            </a:pPr>
            <a:r>
              <a:rPr lang="en-US" sz="2400" smtClean="0">
                <a:latin typeface="+mj-lt"/>
              </a:rPr>
              <a:t>Giờ: Chọn giờ thực hiện công việc.</a:t>
            </a:r>
          </a:p>
          <a:p>
            <a:pPr marL="342900" indent="-342900">
              <a:buFontTx/>
              <a:buChar char="-"/>
            </a:pPr>
            <a:r>
              <a:rPr lang="en-US" sz="2400" smtClean="0">
                <a:latin typeface="+mj-lt"/>
              </a:rPr>
              <a:t>Thông báo: Cho phép thông báo trên notification khi đến thời điểm hay không.</a:t>
            </a:r>
          </a:p>
          <a:p>
            <a:pPr marL="342900" indent="-342900">
              <a:buFontTx/>
              <a:buChar char="-"/>
            </a:pPr>
            <a:r>
              <a:rPr lang="en-US" sz="2400" smtClean="0">
                <a:latin typeface="+mj-lt"/>
              </a:rPr>
              <a:t>Ghi chú: Nhập bổ sung các thông tin bổ sung.</a:t>
            </a:r>
          </a:p>
          <a:p>
            <a:pPr marL="342900" indent="-342900">
              <a:buFontTx/>
              <a:buChar char="-"/>
            </a:pPr>
            <a:r>
              <a:rPr lang="en-US" sz="2400" smtClean="0">
                <a:latin typeface="+mj-lt"/>
              </a:rPr>
              <a:t>Địa điểm: Nơi diễn ra sự kiện.</a:t>
            </a:r>
          </a:p>
          <a:p>
            <a:pPr marL="342900" indent="-342900">
              <a:buFontTx/>
              <a:buChar char="-"/>
            </a:pPr>
            <a:r>
              <a:rPr lang="en-US" sz="2400" smtClean="0">
                <a:latin typeface="+mj-lt"/>
              </a:rPr>
              <a:t>Ảnh: Cho phép người dùng chọn ảnh nếu có.</a:t>
            </a:r>
          </a:p>
        </p:txBody>
      </p:sp>
    </p:spTree>
    <p:extLst>
      <p:ext uri="{BB962C8B-B14F-4D97-AF65-F5344CB8AC3E}">
        <p14:creationId xmlns:p14="http://schemas.microsoft.com/office/powerpoint/2010/main" val="24988407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5724" y="1411265"/>
            <a:ext cx="2405517" cy="4252005"/>
          </a:xfrm>
          <a:prstGeom prst="rect">
            <a:avLst/>
          </a:prstGeom>
        </p:spPr>
      </p:pic>
      <p:sp>
        <p:nvSpPr>
          <p:cNvPr id="4" name="TextBox 3"/>
          <p:cNvSpPr txBox="1"/>
          <p:nvPr/>
        </p:nvSpPr>
        <p:spPr>
          <a:xfrm>
            <a:off x="0" y="0"/>
            <a:ext cx="12192000" cy="707886"/>
          </a:xfrm>
          <a:prstGeom prst="rect">
            <a:avLst/>
          </a:prstGeom>
          <a:solidFill>
            <a:schemeClr val="bg1">
              <a:alpha val="50000"/>
            </a:schemeClr>
          </a:solidFill>
        </p:spPr>
        <p:txBody>
          <a:bodyPr wrap="square" rtlCol="0">
            <a:spAutoFit/>
          </a:bodyPr>
          <a:lstStyle/>
          <a:p>
            <a:pPr algn="ctr"/>
            <a:r>
              <a:rPr lang="en-US" sz="4000" smtClean="0">
                <a:latin typeface="+mj-lt"/>
              </a:rPr>
              <a:t>Màn Hình Thêm Nhiệm Vụ</a:t>
            </a:r>
            <a:endParaRPr lang="en-US" sz="4000">
              <a:latin typeface="+mj-lt"/>
            </a:endParaRPr>
          </a:p>
        </p:txBody>
      </p:sp>
      <p:sp>
        <p:nvSpPr>
          <p:cNvPr id="6" name="TextBox 5"/>
          <p:cNvSpPr txBox="1"/>
          <p:nvPr/>
        </p:nvSpPr>
        <p:spPr>
          <a:xfrm>
            <a:off x="-1" y="6334780"/>
            <a:ext cx="4291781" cy="523220"/>
          </a:xfrm>
          <a:prstGeom prst="rect">
            <a:avLst/>
          </a:prstGeom>
          <a:solidFill>
            <a:schemeClr val="bg1">
              <a:alpha val="50000"/>
            </a:schemeClr>
          </a:solidFill>
        </p:spPr>
        <p:txBody>
          <a:bodyPr wrap="square" rtlCol="0">
            <a:spAutoFit/>
          </a:bodyPr>
          <a:lstStyle/>
          <a:p>
            <a:r>
              <a:rPr lang="en-US" sz="2800" smtClean="0">
                <a:solidFill>
                  <a:schemeClr val="accent2">
                    <a:lumMod val="75000"/>
                  </a:schemeClr>
                </a:solidFill>
                <a:latin typeface="+mj-lt"/>
              </a:rPr>
              <a:t>Nhóm 5	</a:t>
            </a:r>
            <a:r>
              <a:rPr lang="en-US" sz="2800" smtClean="0">
                <a:latin typeface="+mj-lt"/>
              </a:rPr>
              <a:t>Lê Đình Cường</a:t>
            </a:r>
            <a:endParaRPr lang="en-US" sz="2800">
              <a:latin typeface="+mj-l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7710" y="1397605"/>
            <a:ext cx="2408093" cy="4256559"/>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2272" y="1397605"/>
            <a:ext cx="2402941" cy="4247453"/>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73633" y="1402160"/>
            <a:ext cx="2386649" cy="4252004"/>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12706" y="1397605"/>
            <a:ext cx="2413245" cy="4265665"/>
          </a:xfrm>
          <a:prstGeom prst="rect">
            <a:avLst/>
          </a:prstGeom>
        </p:spPr>
      </p:pic>
      <p:sp>
        <p:nvSpPr>
          <p:cNvPr id="11" name="TextBox 10"/>
          <p:cNvSpPr txBox="1"/>
          <p:nvPr/>
        </p:nvSpPr>
        <p:spPr>
          <a:xfrm>
            <a:off x="479845" y="870357"/>
            <a:ext cx="1887793" cy="369332"/>
          </a:xfrm>
          <a:prstGeom prst="rect">
            <a:avLst/>
          </a:prstGeom>
          <a:noFill/>
        </p:spPr>
        <p:txBody>
          <a:bodyPr wrap="square" rtlCol="0">
            <a:spAutoFit/>
          </a:bodyPr>
          <a:lstStyle/>
          <a:p>
            <a:r>
              <a:rPr lang="en-US" smtClean="0">
                <a:latin typeface="+mj-lt"/>
              </a:rPr>
              <a:t>Khi nhập tiêu đề</a:t>
            </a:r>
            <a:endParaRPr lang="en-US">
              <a:latin typeface="+mj-lt"/>
            </a:endParaRPr>
          </a:p>
        </p:txBody>
      </p:sp>
      <p:sp>
        <p:nvSpPr>
          <p:cNvPr id="12" name="TextBox 11"/>
          <p:cNvSpPr txBox="1"/>
          <p:nvPr/>
        </p:nvSpPr>
        <p:spPr>
          <a:xfrm>
            <a:off x="2875935" y="870357"/>
            <a:ext cx="1415845" cy="369332"/>
          </a:xfrm>
          <a:prstGeom prst="rect">
            <a:avLst/>
          </a:prstGeom>
          <a:noFill/>
        </p:spPr>
        <p:txBody>
          <a:bodyPr wrap="square" rtlCol="0">
            <a:spAutoFit/>
          </a:bodyPr>
          <a:lstStyle/>
          <a:p>
            <a:r>
              <a:rPr lang="en-US" smtClean="0">
                <a:latin typeface="+mj-lt"/>
              </a:rPr>
              <a:t>Chọn ngày</a:t>
            </a:r>
            <a:endParaRPr lang="en-US">
              <a:latin typeface="+mj-lt"/>
            </a:endParaRPr>
          </a:p>
        </p:txBody>
      </p:sp>
      <p:sp>
        <p:nvSpPr>
          <p:cNvPr id="13" name="TextBox 12"/>
          <p:cNvSpPr txBox="1"/>
          <p:nvPr/>
        </p:nvSpPr>
        <p:spPr>
          <a:xfrm>
            <a:off x="4508282" y="865802"/>
            <a:ext cx="3285314" cy="338554"/>
          </a:xfrm>
          <a:prstGeom prst="rect">
            <a:avLst/>
          </a:prstGeom>
          <a:noFill/>
        </p:spPr>
        <p:txBody>
          <a:bodyPr wrap="square" rtlCol="0">
            <a:spAutoFit/>
          </a:bodyPr>
          <a:lstStyle/>
          <a:p>
            <a:r>
              <a:rPr lang="en-US" sz="1600" smtClean="0">
                <a:latin typeface="+mj-lt"/>
              </a:rPr>
              <a:t>Nhấn thêm khi để trống tiêu đề</a:t>
            </a:r>
            <a:endParaRPr lang="en-US" sz="1600">
              <a:latin typeface="+mj-lt"/>
            </a:endParaRPr>
          </a:p>
        </p:txBody>
      </p:sp>
      <p:sp>
        <p:nvSpPr>
          <p:cNvPr id="14" name="TextBox 13"/>
          <p:cNvSpPr txBox="1"/>
          <p:nvPr/>
        </p:nvSpPr>
        <p:spPr>
          <a:xfrm>
            <a:off x="7573633" y="845885"/>
            <a:ext cx="2360607" cy="369332"/>
          </a:xfrm>
          <a:prstGeom prst="rect">
            <a:avLst/>
          </a:prstGeom>
          <a:noFill/>
        </p:spPr>
        <p:txBody>
          <a:bodyPr wrap="square" rtlCol="0">
            <a:spAutoFit/>
          </a:bodyPr>
          <a:lstStyle/>
          <a:p>
            <a:r>
              <a:rPr lang="en-US" smtClean="0">
                <a:latin typeface="+mj-lt"/>
              </a:rPr>
              <a:t>Khi nhập đầy đủ</a:t>
            </a:r>
            <a:endParaRPr lang="en-US">
              <a:latin typeface="+mj-lt"/>
            </a:endParaRPr>
          </a:p>
        </p:txBody>
      </p:sp>
      <p:sp>
        <p:nvSpPr>
          <p:cNvPr id="15" name="TextBox 14"/>
          <p:cNvSpPr txBox="1"/>
          <p:nvPr/>
        </p:nvSpPr>
        <p:spPr>
          <a:xfrm>
            <a:off x="9738558" y="845885"/>
            <a:ext cx="1961539" cy="369332"/>
          </a:xfrm>
          <a:prstGeom prst="rect">
            <a:avLst/>
          </a:prstGeom>
          <a:noFill/>
        </p:spPr>
        <p:txBody>
          <a:bodyPr wrap="square" rtlCol="0">
            <a:spAutoFit/>
          </a:bodyPr>
          <a:lstStyle/>
          <a:p>
            <a:r>
              <a:rPr lang="en-US" smtClean="0">
                <a:latin typeface="+mj-lt"/>
              </a:rPr>
              <a:t>Thêm thành công</a:t>
            </a:r>
            <a:endParaRPr lang="en-US">
              <a:latin typeface="+mj-lt"/>
            </a:endParaRPr>
          </a:p>
        </p:txBody>
      </p:sp>
    </p:spTree>
    <p:extLst>
      <p:ext uri="{BB962C8B-B14F-4D97-AF65-F5344CB8AC3E}">
        <p14:creationId xmlns:p14="http://schemas.microsoft.com/office/powerpoint/2010/main" val="32991367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707886"/>
          </a:xfrm>
          <a:prstGeom prst="rect">
            <a:avLst/>
          </a:prstGeom>
          <a:solidFill>
            <a:schemeClr val="bg1">
              <a:alpha val="50000"/>
            </a:schemeClr>
          </a:solidFill>
        </p:spPr>
        <p:txBody>
          <a:bodyPr wrap="square" rtlCol="0">
            <a:spAutoFit/>
          </a:bodyPr>
          <a:lstStyle/>
          <a:p>
            <a:pPr algn="ctr"/>
            <a:r>
              <a:rPr lang="en-US" sz="4000" smtClean="0">
                <a:latin typeface="+mj-lt"/>
              </a:rPr>
              <a:t>Màn Hình Hiển </a:t>
            </a:r>
            <a:r>
              <a:rPr lang="en-US" sz="4000" smtClean="0">
                <a:latin typeface="+mj-lt"/>
              </a:rPr>
              <a:t>Thị Các </a:t>
            </a:r>
            <a:r>
              <a:rPr lang="en-US" sz="4000" smtClean="0">
                <a:latin typeface="+mj-lt"/>
              </a:rPr>
              <a:t>Công Việc Hôm Nay</a:t>
            </a:r>
            <a:endParaRPr lang="en-US" sz="4000">
              <a:latin typeface="+mj-lt"/>
            </a:endParaRPr>
          </a:p>
        </p:txBody>
      </p:sp>
      <p:sp>
        <p:nvSpPr>
          <p:cNvPr id="6" name="TextBox 5"/>
          <p:cNvSpPr txBox="1"/>
          <p:nvPr/>
        </p:nvSpPr>
        <p:spPr>
          <a:xfrm>
            <a:off x="-1" y="6334780"/>
            <a:ext cx="4291781" cy="523220"/>
          </a:xfrm>
          <a:prstGeom prst="rect">
            <a:avLst/>
          </a:prstGeom>
          <a:solidFill>
            <a:schemeClr val="bg1">
              <a:alpha val="50000"/>
            </a:schemeClr>
          </a:solidFill>
        </p:spPr>
        <p:txBody>
          <a:bodyPr wrap="square" rtlCol="0">
            <a:spAutoFit/>
          </a:bodyPr>
          <a:lstStyle/>
          <a:p>
            <a:r>
              <a:rPr lang="en-US" sz="2800" smtClean="0">
                <a:solidFill>
                  <a:schemeClr val="accent2">
                    <a:lumMod val="75000"/>
                  </a:schemeClr>
                </a:solidFill>
                <a:latin typeface="+mj-lt"/>
              </a:rPr>
              <a:t>Nhóm 5	</a:t>
            </a:r>
            <a:r>
              <a:rPr lang="en-US" sz="2800" smtClean="0">
                <a:latin typeface="+mj-lt"/>
              </a:rPr>
              <a:t>Lê Đình Cường</a:t>
            </a:r>
            <a:endParaRPr lang="en-US" sz="2800">
              <a:latin typeface="+mj-lt"/>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5582" y="956054"/>
            <a:ext cx="2902547" cy="5130558"/>
          </a:xfrm>
          <a:prstGeom prst="rect">
            <a:avLst/>
          </a:prstGeom>
        </p:spPr>
      </p:pic>
      <p:sp>
        <p:nvSpPr>
          <p:cNvPr id="3" name="TextBox 2"/>
          <p:cNvSpPr txBox="1"/>
          <p:nvPr/>
        </p:nvSpPr>
        <p:spPr>
          <a:xfrm>
            <a:off x="929149" y="968211"/>
            <a:ext cx="6076335" cy="3539430"/>
          </a:xfrm>
          <a:prstGeom prst="rect">
            <a:avLst/>
          </a:prstGeom>
          <a:solidFill>
            <a:schemeClr val="bg1">
              <a:alpha val="20000"/>
            </a:schemeClr>
          </a:solidFill>
        </p:spPr>
        <p:txBody>
          <a:bodyPr wrap="square" rtlCol="0">
            <a:spAutoFit/>
          </a:bodyPr>
          <a:lstStyle/>
          <a:p>
            <a:r>
              <a:rPr lang="en-US" sz="3200" b="1" smtClean="0">
                <a:latin typeface="+mj-lt"/>
              </a:rPr>
              <a:t>Mô Tả</a:t>
            </a:r>
          </a:p>
          <a:p>
            <a:pPr marL="342900" indent="-342900">
              <a:buFontTx/>
              <a:buChar char="-"/>
            </a:pPr>
            <a:r>
              <a:rPr lang="en-US" sz="2400" smtClean="0">
                <a:latin typeface="+mj-lt"/>
              </a:rPr>
              <a:t>Màn hình này sẽ hiển thị các công việc cần thực hiện trong ngày hôm đó các công việc được sắp xếp theo giờ tăng dần.</a:t>
            </a:r>
          </a:p>
          <a:p>
            <a:pPr marL="342900" indent="-342900">
              <a:buFontTx/>
              <a:buChar char="-"/>
            </a:pPr>
            <a:r>
              <a:rPr lang="en-US" sz="2400" smtClean="0">
                <a:latin typeface="+mj-lt"/>
              </a:rPr>
              <a:t>Mỗi công việc trong danh sách bao gồm tiêu đề và giờ của công việc đó.</a:t>
            </a:r>
          </a:p>
          <a:p>
            <a:pPr marL="342900" indent="-342900">
              <a:buFontTx/>
              <a:buChar char="-"/>
            </a:pPr>
            <a:r>
              <a:rPr lang="en-US" sz="2400" smtClean="0">
                <a:latin typeface="+mj-lt"/>
              </a:rPr>
              <a:t>Khi nhấn vào một công việc sẽ chuyển sang màn hình hiển thị chi tiết công viêc.</a:t>
            </a:r>
          </a:p>
          <a:p>
            <a:endParaRPr lang="en-US" sz="2400" smtClean="0">
              <a:latin typeface="+mj-lt"/>
            </a:endParaRPr>
          </a:p>
        </p:txBody>
      </p:sp>
    </p:spTree>
    <p:extLst>
      <p:ext uri="{BB962C8B-B14F-4D97-AF65-F5344CB8AC3E}">
        <p14:creationId xmlns:p14="http://schemas.microsoft.com/office/powerpoint/2010/main" val="35484936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TotalTime>
  <Words>705</Words>
  <Application>Microsoft Office PowerPoint</Application>
  <PresentationFormat>Widescreen</PresentationFormat>
  <Paragraphs>102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ĐÌNH CƯỜNG LÊ</dc:creator>
  <cp:lastModifiedBy>ĐÌNH CƯỜNG LÊ</cp:lastModifiedBy>
  <cp:revision>17</cp:revision>
  <dcterms:created xsi:type="dcterms:W3CDTF">2018-12-24T07:54:23Z</dcterms:created>
  <dcterms:modified xsi:type="dcterms:W3CDTF">2018-12-24T14:12:54Z</dcterms:modified>
</cp:coreProperties>
</file>