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4" r:id="rId8"/>
    <p:sldId id="265" r:id="rId9"/>
    <p:sldId id="266" r:id="rId10"/>
    <p:sldId id="267" r:id="rId11"/>
    <p:sldId id="260" r:id="rId12"/>
    <p:sldId id="268" r:id="rId13"/>
    <p:sldId id="269" r:id="rId14"/>
    <p:sldId id="270" r:id="rId15"/>
    <p:sldId id="271" r:id="rId16"/>
    <p:sldId id="272" r:id="rId17"/>
    <p:sldId id="273" r:id="rId18"/>
    <p:sldId id="278" r:id="rId19"/>
    <p:sldId id="279" r:id="rId20"/>
    <p:sldId id="280" r:id="rId21"/>
    <p:sldId id="262" r:id="rId22"/>
    <p:sldId id="274" r:id="rId23"/>
    <p:sldId id="275"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338458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41AA1-C46F-476E-8CC8-2122E11C7603}"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243909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289216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638073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349507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375327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1551451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3633644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91783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341241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41AA1-C46F-476E-8CC8-2122E11C7603}"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8345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241AA1-C46F-476E-8CC8-2122E11C7603}"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63164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241AA1-C46F-476E-8CC8-2122E11C7603}"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189129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241AA1-C46F-476E-8CC8-2122E11C7603}"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345658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41AA1-C46F-476E-8CC8-2122E11C7603}"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180744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41AA1-C46F-476E-8CC8-2122E11C7603}"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78959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41AA1-C46F-476E-8CC8-2122E11C7603}"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45177-E0DC-485A-A0CF-7C464F70A97B}" type="slidenum">
              <a:rPr lang="en-US" smtClean="0"/>
              <a:t>‹#›</a:t>
            </a:fld>
            <a:endParaRPr lang="en-US"/>
          </a:p>
        </p:txBody>
      </p:sp>
    </p:spTree>
    <p:extLst>
      <p:ext uri="{BB962C8B-B14F-4D97-AF65-F5344CB8AC3E}">
        <p14:creationId xmlns:p14="http://schemas.microsoft.com/office/powerpoint/2010/main" val="295069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241AA1-C46F-476E-8CC8-2122E11C7603}" type="datetimeFigureOut">
              <a:rPr lang="en-US" smtClean="0"/>
              <a:t>6/27/2024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F45177-E0DC-485A-A0CF-7C464F70A97B}" type="slidenum">
              <a:rPr lang="en-US" smtClean="0"/>
              <a:t>‹#›</a:t>
            </a:fld>
            <a:endParaRPr lang="en-US"/>
          </a:p>
        </p:txBody>
      </p:sp>
    </p:spTree>
    <p:extLst>
      <p:ext uri="{BB962C8B-B14F-4D97-AF65-F5344CB8AC3E}">
        <p14:creationId xmlns:p14="http://schemas.microsoft.com/office/powerpoint/2010/main" val="2721036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viblo.asia/p/memory-layout-cua-mot-chuong-trinh-cc-bWrZnWJwlxw"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436D-BCCA-4692-A45B-284B2290F3FC}"/>
              </a:ext>
            </a:extLst>
          </p:cNvPr>
          <p:cNvSpPr>
            <a:spLocks noGrp="1"/>
          </p:cNvSpPr>
          <p:nvPr>
            <p:ph type="ctrTitle"/>
          </p:nvPr>
        </p:nvSpPr>
        <p:spPr>
          <a:xfrm>
            <a:off x="2792213" y="1214968"/>
            <a:ext cx="8949071" cy="2616199"/>
          </a:xfrm>
        </p:spPr>
        <p:txBody>
          <a:bodyPr/>
          <a:lstStyle/>
          <a:p>
            <a:r>
              <a:rPr lang="en-US" b="1" dirty="0" err="1"/>
              <a:t>Tài</a:t>
            </a:r>
            <a:r>
              <a:rPr lang="en-US" b="1" dirty="0"/>
              <a:t> </a:t>
            </a:r>
            <a:r>
              <a:rPr lang="en-US" b="1" dirty="0" err="1"/>
              <a:t>liệu</a:t>
            </a:r>
            <a:r>
              <a:rPr lang="en-US" b="1" dirty="0"/>
              <a:t> training </a:t>
            </a:r>
            <a:r>
              <a:rPr lang="en-US" b="1" dirty="0" err="1"/>
              <a:t>lập</a:t>
            </a:r>
            <a:r>
              <a:rPr lang="en-US" b="1" dirty="0"/>
              <a:t> </a:t>
            </a:r>
            <a:r>
              <a:rPr lang="en-US" b="1" dirty="0" err="1"/>
              <a:t>trình</a:t>
            </a:r>
            <a:r>
              <a:rPr lang="en-US" b="1" dirty="0"/>
              <a:t> C</a:t>
            </a:r>
          </a:p>
        </p:txBody>
      </p:sp>
      <p:sp>
        <p:nvSpPr>
          <p:cNvPr id="3" name="Subtitle 2">
            <a:extLst>
              <a:ext uri="{FF2B5EF4-FFF2-40B4-BE49-F238E27FC236}">
                <a16:creationId xmlns:a16="http://schemas.microsoft.com/office/drawing/2014/main" id="{8BB3DD78-BAB3-440D-817D-AB9264763C0A}"/>
              </a:ext>
            </a:extLst>
          </p:cNvPr>
          <p:cNvSpPr>
            <a:spLocks noGrp="1"/>
          </p:cNvSpPr>
          <p:nvPr>
            <p:ph type="subTitle" idx="1"/>
          </p:nvPr>
        </p:nvSpPr>
        <p:spPr>
          <a:xfrm>
            <a:off x="3538729" y="3996267"/>
            <a:ext cx="7964294" cy="1388534"/>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06/2024</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Tổng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hợp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thiết</a:t>
            </a:r>
            <a:endParaRPr lang="en-US" sz="2400" b="1" dirty="0">
              <a:latin typeface="Times New Roman" panose="02020603050405020304" pitchFamily="18" charset="0"/>
              <a:cs typeface="Times New Roman" panose="02020603050405020304" pitchFamily="18" charset="0"/>
            </a:endParaRPr>
          </a:p>
        </p:txBody>
      </p:sp>
      <p:pic>
        <p:nvPicPr>
          <p:cNvPr id="1026" name="Picture 2" descr="Department of Information Technology">
            <a:extLst>
              <a:ext uri="{FF2B5EF4-FFF2-40B4-BE49-F238E27FC236}">
                <a16:creationId xmlns:a16="http://schemas.microsoft.com/office/drawing/2014/main" id="{69DB3FEB-DC43-4FCF-9AB5-BC850B5A3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971" y="4612428"/>
            <a:ext cx="8084058" cy="224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9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88592" y="-136187"/>
            <a:ext cx="10366313" cy="933855"/>
          </a:xfrm>
        </p:spPr>
        <p:txBody>
          <a:bodyPr/>
          <a:lstStyle/>
          <a:p>
            <a:pPr algn="l"/>
            <a:r>
              <a:rPr lang="en-US" dirty="0"/>
              <a:t>3. </a:t>
            </a:r>
            <a:r>
              <a:rPr lang="en-US" dirty="0" err="1"/>
              <a:t>Một</a:t>
            </a:r>
            <a:r>
              <a:rPr lang="en-US" dirty="0"/>
              <a:t> </a:t>
            </a:r>
            <a:r>
              <a:rPr lang="en-US" dirty="0" err="1"/>
              <a:t>số</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C</a:t>
            </a:r>
          </a:p>
        </p:txBody>
      </p:sp>
      <p:pic>
        <p:nvPicPr>
          <p:cNvPr id="4" name="Picture 3">
            <a:extLst>
              <a:ext uri="{FF2B5EF4-FFF2-40B4-BE49-F238E27FC236}">
                <a16:creationId xmlns:a16="http://schemas.microsoft.com/office/drawing/2014/main" id="{D5A9EF7C-B8A9-B7BF-D555-EE50F1F86A82}"/>
              </a:ext>
            </a:extLst>
          </p:cNvPr>
          <p:cNvPicPr>
            <a:picLocks noChangeAspect="1"/>
          </p:cNvPicPr>
          <p:nvPr/>
        </p:nvPicPr>
        <p:blipFill>
          <a:blip r:embed="rId2"/>
          <a:stretch>
            <a:fillRect/>
          </a:stretch>
        </p:blipFill>
        <p:spPr>
          <a:xfrm>
            <a:off x="2081595" y="1105985"/>
            <a:ext cx="9040487" cy="4782217"/>
          </a:xfrm>
          <a:prstGeom prst="rect">
            <a:avLst/>
          </a:prstGeom>
        </p:spPr>
      </p:pic>
    </p:spTree>
    <p:extLst>
      <p:ext uri="{BB962C8B-B14F-4D97-AF65-F5344CB8AC3E}">
        <p14:creationId xmlns:p14="http://schemas.microsoft.com/office/powerpoint/2010/main" val="74629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08047" y="179026"/>
            <a:ext cx="10366313" cy="833110"/>
          </a:xfrm>
        </p:spPr>
        <p:txBody>
          <a:bodyPr/>
          <a:lstStyle/>
          <a:p>
            <a:pPr algn="l"/>
            <a:r>
              <a:rPr lang="en-US" dirty="0"/>
              <a:t>4. </a:t>
            </a:r>
            <a:r>
              <a:rPr lang="en-US" dirty="0" err="1"/>
              <a:t>Cấp</a:t>
            </a:r>
            <a:r>
              <a:rPr lang="en-US" dirty="0"/>
              <a:t> </a:t>
            </a:r>
            <a:r>
              <a:rPr lang="en-US" dirty="0" err="1"/>
              <a:t>phát</a:t>
            </a:r>
            <a:r>
              <a:rPr lang="en-US" dirty="0"/>
              <a:t> </a:t>
            </a:r>
            <a:r>
              <a:rPr lang="en-US" dirty="0" err="1"/>
              <a:t>động</a:t>
            </a:r>
            <a:endParaRPr lang="en-US" dirty="0"/>
          </a:p>
        </p:txBody>
      </p:sp>
      <p:sp>
        <p:nvSpPr>
          <p:cNvPr id="5" name="TextBox 4">
            <a:extLst>
              <a:ext uri="{FF2B5EF4-FFF2-40B4-BE49-F238E27FC236}">
                <a16:creationId xmlns:a16="http://schemas.microsoft.com/office/drawing/2014/main" id="{B11194B7-B2F2-CE45-23D6-91B7860DF0E1}"/>
              </a:ext>
            </a:extLst>
          </p:cNvPr>
          <p:cNvSpPr txBox="1"/>
          <p:nvPr/>
        </p:nvSpPr>
        <p:spPr>
          <a:xfrm>
            <a:off x="185733" y="1710567"/>
            <a:ext cx="5403801" cy="378706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vi-VN" dirty="0"/>
              <a:t>Cấp phát động (dynamic memory allocation) trong C là quá trình cấp phát bộ nhớ trong thời gian chạy (runtime) bằng cách sử dụng các hàm trong thư viện chuẩn C. Cấp phát động cho phép bạn quản lý bộ nhớ một cách linh hoạt, vì bạn có thể cấp phát và giải phóng bộ nhớ khi cần thiết.</a:t>
            </a:r>
            <a:endParaRPr lang="en-US" dirty="0"/>
          </a:p>
          <a:p>
            <a:pPr>
              <a:lnSpc>
                <a:spcPct val="150000"/>
              </a:lnSpc>
            </a:pPr>
            <a:r>
              <a:rPr lang="vi-VN" dirty="0"/>
              <a:t>Các hàm chính sử dụng cho cấp phát động trong C bao gồm malloc, calloc, realloc, và free, tất cả đều được khai báo trong thư viện &lt;stdlib.h&gt;.</a:t>
            </a:r>
            <a:endParaRPr lang="en-US" dirty="0"/>
          </a:p>
        </p:txBody>
      </p:sp>
      <p:pic>
        <p:nvPicPr>
          <p:cNvPr id="12" name="Picture 11">
            <a:extLst>
              <a:ext uri="{FF2B5EF4-FFF2-40B4-BE49-F238E27FC236}">
                <a16:creationId xmlns:a16="http://schemas.microsoft.com/office/drawing/2014/main" id="{F1FF8E98-5BC4-DE22-88B0-3AED4A7A260B}"/>
              </a:ext>
            </a:extLst>
          </p:cNvPr>
          <p:cNvPicPr>
            <a:picLocks noChangeAspect="1"/>
          </p:cNvPicPr>
          <p:nvPr/>
        </p:nvPicPr>
        <p:blipFill>
          <a:blip r:embed="rId2"/>
          <a:stretch>
            <a:fillRect/>
          </a:stretch>
        </p:blipFill>
        <p:spPr>
          <a:xfrm>
            <a:off x="5840158" y="1026498"/>
            <a:ext cx="6234202" cy="4805004"/>
          </a:xfrm>
          <a:prstGeom prst="rect">
            <a:avLst/>
          </a:prstGeom>
        </p:spPr>
      </p:pic>
    </p:spTree>
    <p:extLst>
      <p:ext uri="{BB962C8B-B14F-4D97-AF65-F5344CB8AC3E}">
        <p14:creationId xmlns:p14="http://schemas.microsoft.com/office/powerpoint/2010/main" val="2104590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08047" y="179026"/>
            <a:ext cx="10366313" cy="833110"/>
          </a:xfrm>
        </p:spPr>
        <p:txBody>
          <a:bodyPr/>
          <a:lstStyle/>
          <a:p>
            <a:pPr algn="l"/>
            <a:r>
              <a:rPr lang="en-US" dirty="0"/>
              <a:t>4. </a:t>
            </a:r>
            <a:r>
              <a:rPr lang="en-US" dirty="0" err="1"/>
              <a:t>Một</a:t>
            </a:r>
            <a:r>
              <a:rPr lang="en-US" dirty="0"/>
              <a:t> </a:t>
            </a:r>
            <a:r>
              <a:rPr lang="en-US" dirty="0" err="1"/>
              <a:t>số</a:t>
            </a:r>
            <a:r>
              <a:rPr lang="en-US" dirty="0"/>
              <a:t> </a:t>
            </a:r>
            <a:r>
              <a:rPr lang="en-US" dirty="0" err="1"/>
              <a:t>lỗi</a:t>
            </a:r>
            <a:r>
              <a:rPr lang="en-US" dirty="0"/>
              <a:t> </a:t>
            </a:r>
            <a:r>
              <a:rPr lang="en-US" dirty="0" err="1"/>
              <a:t>thường</a:t>
            </a:r>
            <a:r>
              <a:rPr lang="en-US" dirty="0"/>
              <a:t> </a:t>
            </a:r>
            <a:r>
              <a:rPr lang="en-US" dirty="0" err="1"/>
              <a:t>gặp</a:t>
            </a:r>
            <a:endParaRPr lang="en-US" dirty="0"/>
          </a:p>
        </p:txBody>
      </p:sp>
      <p:pic>
        <p:nvPicPr>
          <p:cNvPr id="7" name="Picture 6">
            <a:extLst>
              <a:ext uri="{FF2B5EF4-FFF2-40B4-BE49-F238E27FC236}">
                <a16:creationId xmlns:a16="http://schemas.microsoft.com/office/drawing/2014/main" id="{1DEBAD80-48EF-C0A6-BA85-15EE6CC8F3FF}"/>
              </a:ext>
            </a:extLst>
          </p:cNvPr>
          <p:cNvPicPr>
            <a:picLocks noChangeAspect="1"/>
          </p:cNvPicPr>
          <p:nvPr/>
        </p:nvPicPr>
        <p:blipFill>
          <a:blip r:embed="rId2"/>
          <a:stretch>
            <a:fillRect/>
          </a:stretch>
        </p:blipFill>
        <p:spPr>
          <a:xfrm>
            <a:off x="2135114" y="1355613"/>
            <a:ext cx="7921772" cy="5076240"/>
          </a:xfrm>
          <a:prstGeom prst="rect">
            <a:avLst/>
          </a:prstGeom>
        </p:spPr>
      </p:pic>
    </p:spTree>
    <p:extLst>
      <p:ext uri="{BB962C8B-B14F-4D97-AF65-F5344CB8AC3E}">
        <p14:creationId xmlns:p14="http://schemas.microsoft.com/office/powerpoint/2010/main" val="119006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08047" y="179026"/>
            <a:ext cx="10366313" cy="833110"/>
          </a:xfrm>
        </p:spPr>
        <p:txBody>
          <a:bodyPr/>
          <a:lstStyle/>
          <a:p>
            <a:pPr algn="l"/>
            <a:r>
              <a:rPr lang="en-US" dirty="0"/>
              <a:t>4. </a:t>
            </a:r>
            <a:r>
              <a:rPr lang="en-US" dirty="0" err="1"/>
              <a:t>Một</a:t>
            </a:r>
            <a:r>
              <a:rPr lang="en-US" dirty="0"/>
              <a:t> </a:t>
            </a:r>
            <a:r>
              <a:rPr lang="en-US" dirty="0" err="1"/>
              <a:t>số</a:t>
            </a:r>
            <a:r>
              <a:rPr lang="en-US" dirty="0"/>
              <a:t> </a:t>
            </a:r>
            <a:r>
              <a:rPr lang="en-US" dirty="0" err="1"/>
              <a:t>lỗi</a:t>
            </a:r>
            <a:r>
              <a:rPr lang="en-US" dirty="0"/>
              <a:t> </a:t>
            </a:r>
            <a:r>
              <a:rPr lang="en-US" dirty="0" err="1"/>
              <a:t>thường</a:t>
            </a:r>
            <a:r>
              <a:rPr lang="en-US" dirty="0"/>
              <a:t> </a:t>
            </a:r>
            <a:r>
              <a:rPr lang="en-US" dirty="0" err="1"/>
              <a:t>gặp</a:t>
            </a:r>
            <a:endParaRPr lang="en-US" dirty="0"/>
          </a:p>
        </p:txBody>
      </p:sp>
      <p:pic>
        <p:nvPicPr>
          <p:cNvPr id="6" name="Picture 5">
            <a:extLst>
              <a:ext uri="{FF2B5EF4-FFF2-40B4-BE49-F238E27FC236}">
                <a16:creationId xmlns:a16="http://schemas.microsoft.com/office/drawing/2014/main" id="{E357E355-B1B6-0CD5-B3E5-0727549D7CE8}"/>
              </a:ext>
            </a:extLst>
          </p:cNvPr>
          <p:cNvPicPr>
            <a:picLocks noChangeAspect="1"/>
          </p:cNvPicPr>
          <p:nvPr/>
        </p:nvPicPr>
        <p:blipFill rotWithShape="1">
          <a:blip r:embed="rId2"/>
          <a:srcRect r="21543"/>
          <a:stretch/>
        </p:blipFill>
        <p:spPr>
          <a:xfrm>
            <a:off x="-223736" y="1335701"/>
            <a:ext cx="6577499" cy="4084294"/>
          </a:xfrm>
          <a:prstGeom prst="rect">
            <a:avLst/>
          </a:prstGeom>
        </p:spPr>
      </p:pic>
      <p:pic>
        <p:nvPicPr>
          <p:cNvPr id="4" name="Picture 3">
            <a:extLst>
              <a:ext uri="{FF2B5EF4-FFF2-40B4-BE49-F238E27FC236}">
                <a16:creationId xmlns:a16="http://schemas.microsoft.com/office/drawing/2014/main" id="{09460181-2AA7-B284-3F1F-B386BFDF4551}"/>
              </a:ext>
            </a:extLst>
          </p:cNvPr>
          <p:cNvPicPr>
            <a:picLocks noChangeAspect="1"/>
          </p:cNvPicPr>
          <p:nvPr/>
        </p:nvPicPr>
        <p:blipFill rotWithShape="1">
          <a:blip r:embed="rId3"/>
          <a:srcRect r="4770"/>
          <a:stretch/>
        </p:blipFill>
        <p:spPr>
          <a:xfrm>
            <a:off x="6096000" y="1438005"/>
            <a:ext cx="5978360" cy="3767983"/>
          </a:xfrm>
          <a:prstGeom prst="rect">
            <a:avLst/>
          </a:prstGeom>
        </p:spPr>
      </p:pic>
    </p:spTree>
    <p:extLst>
      <p:ext uri="{BB962C8B-B14F-4D97-AF65-F5344CB8AC3E}">
        <p14:creationId xmlns:p14="http://schemas.microsoft.com/office/powerpoint/2010/main" val="410371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08047" y="179026"/>
            <a:ext cx="10366313" cy="833110"/>
          </a:xfrm>
        </p:spPr>
        <p:txBody>
          <a:bodyPr/>
          <a:lstStyle/>
          <a:p>
            <a:pPr algn="l"/>
            <a:r>
              <a:rPr lang="en-US" dirty="0"/>
              <a:t>4. </a:t>
            </a:r>
            <a:r>
              <a:rPr lang="en-US" dirty="0" err="1"/>
              <a:t>Một</a:t>
            </a:r>
            <a:r>
              <a:rPr lang="en-US" dirty="0"/>
              <a:t> </a:t>
            </a:r>
            <a:r>
              <a:rPr lang="en-US" dirty="0" err="1"/>
              <a:t>số</a:t>
            </a:r>
            <a:r>
              <a:rPr lang="en-US" dirty="0"/>
              <a:t> </a:t>
            </a:r>
            <a:r>
              <a:rPr lang="en-US" dirty="0" err="1"/>
              <a:t>lỗi</a:t>
            </a:r>
            <a:r>
              <a:rPr lang="en-US" dirty="0"/>
              <a:t> </a:t>
            </a:r>
            <a:r>
              <a:rPr lang="en-US" dirty="0" err="1"/>
              <a:t>thường</a:t>
            </a:r>
            <a:r>
              <a:rPr lang="en-US" dirty="0"/>
              <a:t> </a:t>
            </a:r>
            <a:r>
              <a:rPr lang="en-US" dirty="0" err="1"/>
              <a:t>gặp</a:t>
            </a:r>
            <a:endParaRPr lang="en-US" dirty="0"/>
          </a:p>
        </p:txBody>
      </p:sp>
      <p:pic>
        <p:nvPicPr>
          <p:cNvPr id="8" name="Picture 7">
            <a:extLst>
              <a:ext uri="{FF2B5EF4-FFF2-40B4-BE49-F238E27FC236}">
                <a16:creationId xmlns:a16="http://schemas.microsoft.com/office/drawing/2014/main" id="{038ECC4C-E46D-C998-A574-6C3B3A794D82}"/>
              </a:ext>
            </a:extLst>
          </p:cNvPr>
          <p:cNvPicPr>
            <a:picLocks noChangeAspect="1"/>
          </p:cNvPicPr>
          <p:nvPr/>
        </p:nvPicPr>
        <p:blipFill>
          <a:blip r:embed="rId2"/>
          <a:stretch>
            <a:fillRect/>
          </a:stretch>
        </p:blipFill>
        <p:spPr>
          <a:xfrm>
            <a:off x="3162853" y="2784694"/>
            <a:ext cx="6234066" cy="3724396"/>
          </a:xfrm>
          <a:prstGeom prst="rect">
            <a:avLst/>
          </a:prstGeom>
        </p:spPr>
      </p:pic>
      <p:sp>
        <p:nvSpPr>
          <p:cNvPr id="9" name="TextBox 8">
            <a:extLst>
              <a:ext uri="{FF2B5EF4-FFF2-40B4-BE49-F238E27FC236}">
                <a16:creationId xmlns:a16="http://schemas.microsoft.com/office/drawing/2014/main" id="{9F4B721A-C243-AB61-0CBE-2D1FC05E148F}"/>
              </a:ext>
            </a:extLst>
          </p:cNvPr>
          <p:cNvSpPr txBox="1"/>
          <p:nvPr/>
        </p:nvSpPr>
        <p:spPr>
          <a:xfrm>
            <a:off x="2354093" y="1207097"/>
            <a:ext cx="6799845" cy="1318181"/>
          </a:xfrm>
          <a:prstGeom prst="rect">
            <a:avLst/>
          </a:prstGeom>
          <a:noFill/>
        </p:spPr>
        <p:txBody>
          <a:bodyPr wrap="square" rtlCol="0">
            <a:spAutoFit/>
          </a:bodyPr>
          <a:lstStyle/>
          <a:p>
            <a:pPr>
              <a:lnSpc>
                <a:spcPct val="150000"/>
              </a:lnSpc>
            </a:pPr>
            <a:r>
              <a:rPr lang="en-US" sz="2800" b="1" u="sng" dirty="0" err="1">
                <a:solidFill>
                  <a:srgbClr val="FF0000"/>
                </a:solidFill>
              </a:rPr>
              <a:t>Đoạn</a:t>
            </a:r>
            <a:r>
              <a:rPr lang="en-US" sz="2800" b="1" u="sng" dirty="0">
                <a:solidFill>
                  <a:srgbClr val="FF0000"/>
                </a:solidFill>
              </a:rPr>
              <a:t> </a:t>
            </a:r>
            <a:r>
              <a:rPr lang="en-US" sz="2800" b="1" u="sng" dirty="0" err="1">
                <a:solidFill>
                  <a:srgbClr val="FF0000"/>
                </a:solidFill>
              </a:rPr>
              <a:t>chương</a:t>
            </a:r>
            <a:r>
              <a:rPr lang="en-US" sz="2800" b="1" u="sng" dirty="0">
                <a:solidFill>
                  <a:srgbClr val="FF0000"/>
                </a:solidFill>
              </a:rPr>
              <a:t> </a:t>
            </a:r>
            <a:r>
              <a:rPr lang="en-US" sz="2800" b="1" u="sng" dirty="0" err="1">
                <a:solidFill>
                  <a:srgbClr val="FF0000"/>
                </a:solidFill>
              </a:rPr>
              <a:t>trình</a:t>
            </a:r>
            <a:r>
              <a:rPr lang="en-US" sz="2800" b="1" u="sng" dirty="0">
                <a:solidFill>
                  <a:srgbClr val="FF0000"/>
                </a:solidFill>
              </a:rPr>
              <a:t> </a:t>
            </a:r>
            <a:r>
              <a:rPr lang="en-US" sz="2800" b="1" u="sng" dirty="0" err="1">
                <a:solidFill>
                  <a:srgbClr val="FF0000"/>
                </a:solidFill>
              </a:rPr>
              <a:t>này</a:t>
            </a:r>
            <a:r>
              <a:rPr lang="en-US" sz="2800" b="1" u="sng" dirty="0">
                <a:solidFill>
                  <a:srgbClr val="FF0000"/>
                </a:solidFill>
              </a:rPr>
              <a:t> </a:t>
            </a:r>
            <a:r>
              <a:rPr lang="en-US" sz="2800" b="1" u="sng" dirty="0" err="1">
                <a:solidFill>
                  <a:srgbClr val="FF0000"/>
                </a:solidFill>
              </a:rPr>
              <a:t>có</a:t>
            </a:r>
            <a:r>
              <a:rPr lang="en-US" sz="2800" b="1" u="sng" dirty="0">
                <a:solidFill>
                  <a:srgbClr val="FF0000"/>
                </a:solidFill>
              </a:rPr>
              <a:t> </a:t>
            </a:r>
            <a:r>
              <a:rPr lang="en-US" sz="2800" b="1" u="sng" dirty="0" err="1">
                <a:solidFill>
                  <a:srgbClr val="FF0000"/>
                </a:solidFill>
              </a:rPr>
              <a:t>lỗi</a:t>
            </a:r>
            <a:r>
              <a:rPr lang="en-US" sz="2800" b="1" u="sng" dirty="0">
                <a:solidFill>
                  <a:srgbClr val="FF0000"/>
                </a:solidFill>
              </a:rPr>
              <a:t> </a:t>
            </a:r>
            <a:r>
              <a:rPr lang="en-US" sz="2800" b="1" u="sng" dirty="0" err="1">
                <a:solidFill>
                  <a:srgbClr val="FF0000"/>
                </a:solidFill>
              </a:rPr>
              <a:t>không</a:t>
            </a:r>
            <a:r>
              <a:rPr lang="en-US" sz="2800" b="1" u="sng" dirty="0">
                <a:solidFill>
                  <a:srgbClr val="FF0000"/>
                </a:solidFill>
              </a:rPr>
              <a:t>?</a:t>
            </a:r>
          </a:p>
          <a:p>
            <a:pPr>
              <a:lnSpc>
                <a:spcPct val="150000"/>
              </a:lnSpc>
            </a:pPr>
            <a:r>
              <a:rPr lang="en-US" sz="2800" b="1" u="sng" dirty="0" err="1">
                <a:solidFill>
                  <a:srgbClr val="FF0000"/>
                </a:solidFill>
              </a:rPr>
              <a:t>Nếu</a:t>
            </a:r>
            <a:r>
              <a:rPr lang="en-US" sz="2800" b="1" u="sng" dirty="0">
                <a:solidFill>
                  <a:srgbClr val="FF0000"/>
                </a:solidFill>
              </a:rPr>
              <a:t> </a:t>
            </a:r>
            <a:r>
              <a:rPr lang="en-US" sz="2800" b="1" u="sng" dirty="0" err="1">
                <a:solidFill>
                  <a:srgbClr val="FF0000"/>
                </a:solidFill>
              </a:rPr>
              <a:t>có</a:t>
            </a:r>
            <a:r>
              <a:rPr lang="en-US" sz="2800" b="1" u="sng" dirty="0">
                <a:solidFill>
                  <a:srgbClr val="FF0000"/>
                </a:solidFill>
              </a:rPr>
              <a:t> </a:t>
            </a:r>
            <a:r>
              <a:rPr lang="en-US" sz="2800" b="1" u="sng" dirty="0" err="1">
                <a:solidFill>
                  <a:srgbClr val="FF0000"/>
                </a:solidFill>
              </a:rPr>
              <a:t>thì</a:t>
            </a:r>
            <a:r>
              <a:rPr lang="en-US" sz="2800" b="1" u="sng" dirty="0">
                <a:solidFill>
                  <a:srgbClr val="FF0000"/>
                </a:solidFill>
              </a:rPr>
              <a:t> </a:t>
            </a:r>
            <a:r>
              <a:rPr lang="en-US" sz="2800" b="1" u="sng" dirty="0" err="1">
                <a:solidFill>
                  <a:srgbClr val="FF0000"/>
                </a:solidFill>
              </a:rPr>
              <a:t>là</a:t>
            </a:r>
            <a:r>
              <a:rPr lang="en-US" sz="2800" b="1" u="sng" dirty="0">
                <a:solidFill>
                  <a:srgbClr val="FF0000"/>
                </a:solidFill>
              </a:rPr>
              <a:t> </a:t>
            </a:r>
            <a:r>
              <a:rPr lang="en-US" sz="2800" b="1" u="sng" dirty="0" err="1">
                <a:solidFill>
                  <a:srgbClr val="FF0000"/>
                </a:solidFill>
              </a:rPr>
              <a:t>lỗi</a:t>
            </a:r>
            <a:r>
              <a:rPr lang="en-US" sz="2800" b="1" u="sng" dirty="0">
                <a:solidFill>
                  <a:srgbClr val="FF0000"/>
                </a:solidFill>
              </a:rPr>
              <a:t> </a:t>
            </a:r>
            <a:r>
              <a:rPr lang="en-US" sz="2800" b="1" u="sng" dirty="0" err="1">
                <a:solidFill>
                  <a:srgbClr val="FF0000"/>
                </a:solidFill>
              </a:rPr>
              <a:t>gì</a:t>
            </a:r>
            <a:r>
              <a:rPr lang="en-US" sz="2800" b="1" u="sng" dirty="0">
                <a:solidFill>
                  <a:srgbClr val="FF0000"/>
                </a:solidFill>
              </a:rPr>
              <a:t>?</a:t>
            </a:r>
          </a:p>
        </p:txBody>
      </p:sp>
    </p:spTree>
    <p:extLst>
      <p:ext uri="{BB962C8B-B14F-4D97-AF65-F5344CB8AC3E}">
        <p14:creationId xmlns:p14="http://schemas.microsoft.com/office/powerpoint/2010/main" val="1619042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17775" y="-83621"/>
            <a:ext cx="10366313" cy="833110"/>
          </a:xfrm>
        </p:spPr>
        <p:txBody>
          <a:bodyPr/>
          <a:lstStyle/>
          <a:p>
            <a:pPr algn="l"/>
            <a:r>
              <a:rPr lang="en-US" dirty="0"/>
              <a:t>5. </a:t>
            </a:r>
            <a:r>
              <a:rPr lang="en-US" dirty="0" err="1"/>
              <a:t>Hàm</a:t>
            </a:r>
            <a:r>
              <a:rPr lang="en-US" dirty="0"/>
              <a:t> </a:t>
            </a:r>
            <a:r>
              <a:rPr lang="en-US" dirty="0" err="1"/>
              <a:t>trong</a:t>
            </a:r>
            <a:r>
              <a:rPr lang="en-US" dirty="0"/>
              <a:t> C</a:t>
            </a:r>
          </a:p>
        </p:txBody>
      </p:sp>
      <p:pic>
        <p:nvPicPr>
          <p:cNvPr id="4" name="Picture 3">
            <a:extLst>
              <a:ext uri="{FF2B5EF4-FFF2-40B4-BE49-F238E27FC236}">
                <a16:creationId xmlns:a16="http://schemas.microsoft.com/office/drawing/2014/main" id="{BBF767C9-EC03-5BF5-9FA3-D4E4278805F2}"/>
              </a:ext>
            </a:extLst>
          </p:cNvPr>
          <p:cNvPicPr>
            <a:picLocks noChangeAspect="1"/>
          </p:cNvPicPr>
          <p:nvPr/>
        </p:nvPicPr>
        <p:blipFill>
          <a:blip r:embed="rId2"/>
          <a:stretch>
            <a:fillRect/>
          </a:stretch>
        </p:blipFill>
        <p:spPr>
          <a:xfrm>
            <a:off x="2024106" y="749489"/>
            <a:ext cx="7547911" cy="3078966"/>
          </a:xfrm>
          <a:prstGeom prst="rect">
            <a:avLst/>
          </a:prstGeom>
        </p:spPr>
      </p:pic>
      <p:pic>
        <p:nvPicPr>
          <p:cNvPr id="6" name="Picture 5">
            <a:extLst>
              <a:ext uri="{FF2B5EF4-FFF2-40B4-BE49-F238E27FC236}">
                <a16:creationId xmlns:a16="http://schemas.microsoft.com/office/drawing/2014/main" id="{52C947CA-4B71-F42D-8938-DB811427056B}"/>
              </a:ext>
            </a:extLst>
          </p:cNvPr>
          <p:cNvPicPr>
            <a:picLocks noChangeAspect="1"/>
          </p:cNvPicPr>
          <p:nvPr/>
        </p:nvPicPr>
        <p:blipFill>
          <a:blip r:embed="rId3"/>
          <a:stretch>
            <a:fillRect/>
          </a:stretch>
        </p:blipFill>
        <p:spPr>
          <a:xfrm>
            <a:off x="807855" y="4366249"/>
            <a:ext cx="3572374" cy="1162212"/>
          </a:xfrm>
          <a:prstGeom prst="rect">
            <a:avLst/>
          </a:prstGeom>
        </p:spPr>
      </p:pic>
      <p:pic>
        <p:nvPicPr>
          <p:cNvPr id="10" name="Picture 9">
            <a:extLst>
              <a:ext uri="{FF2B5EF4-FFF2-40B4-BE49-F238E27FC236}">
                <a16:creationId xmlns:a16="http://schemas.microsoft.com/office/drawing/2014/main" id="{780BA890-8AFB-7CB3-F1D8-DA703F24BA59}"/>
              </a:ext>
            </a:extLst>
          </p:cNvPr>
          <p:cNvPicPr>
            <a:picLocks noChangeAspect="1"/>
          </p:cNvPicPr>
          <p:nvPr/>
        </p:nvPicPr>
        <p:blipFill>
          <a:blip r:embed="rId4"/>
          <a:stretch>
            <a:fillRect/>
          </a:stretch>
        </p:blipFill>
        <p:spPr>
          <a:xfrm>
            <a:off x="4990611" y="4366249"/>
            <a:ext cx="2638793" cy="1343212"/>
          </a:xfrm>
          <a:prstGeom prst="rect">
            <a:avLst/>
          </a:prstGeom>
        </p:spPr>
      </p:pic>
      <p:pic>
        <p:nvPicPr>
          <p:cNvPr id="12" name="Picture 11">
            <a:extLst>
              <a:ext uri="{FF2B5EF4-FFF2-40B4-BE49-F238E27FC236}">
                <a16:creationId xmlns:a16="http://schemas.microsoft.com/office/drawing/2014/main" id="{0F245AF4-0252-3BF6-995B-3E55A4BD365B}"/>
              </a:ext>
            </a:extLst>
          </p:cNvPr>
          <p:cNvPicPr>
            <a:picLocks noChangeAspect="1"/>
          </p:cNvPicPr>
          <p:nvPr/>
        </p:nvPicPr>
        <p:blipFill>
          <a:blip r:embed="rId5"/>
          <a:stretch>
            <a:fillRect/>
          </a:stretch>
        </p:blipFill>
        <p:spPr>
          <a:xfrm>
            <a:off x="8239786" y="4223354"/>
            <a:ext cx="3581900" cy="1448002"/>
          </a:xfrm>
          <a:prstGeom prst="rect">
            <a:avLst/>
          </a:prstGeom>
        </p:spPr>
      </p:pic>
    </p:spTree>
    <p:extLst>
      <p:ext uri="{BB962C8B-B14F-4D97-AF65-F5344CB8AC3E}">
        <p14:creationId xmlns:p14="http://schemas.microsoft.com/office/powerpoint/2010/main" val="279333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08047" y="179026"/>
            <a:ext cx="10366313" cy="833110"/>
          </a:xfrm>
        </p:spPr>
        <p:txBody>
          <a:bodyPr/>
          <a:lstStyle/>
          <a:p>
            <a:pPr algn="l"/>
            <a:r>
              <a:rPr lang="en-US" dirty="0"/>
              <a:t>5. </a:t>
            </a:r>
            <a:r>
              <a:rPr lang="en-US" dirty="0" err="1"/>
              <a:t>Hàm</a:t>
            </a:r>
            <a:r>
              <a:rPr lang="en-US" dirty="0"/>
              <a:t> </a:t>
            </a:r>
            <a:r>
              <a:rPr lang="en-US" dirty="0" err="1"/>
              <a:t>trong</a:t>
            </a:r>
            <a:r>
              <a:rPr lang="en-US" dirty="0"/>
              <a:t> C</a:t>
            </a:r>
          </a:p>
        </p:txBody>
      </p:sp>
      <p:pic>
        <p:nvPicPr>
          <p:cNvPr id="4" name="Picture 3">
            <a:extLst>
              <a:ext uri="{FF2B5EF4-FFF2-40B4-BE49-F238E27FC236}">
                <a16:creationId xmlns:a16="http://schemas.microsoft.com/office/drawing/2014/main" id="{66F52124-699F-B190-88CB-0C0DBDFED5CD}"/>
              </a:ext>
            </a:extLst>
          </p:cNvPr>
          <p:cNvPicPr>
            <a:picLocks noChangeAspect="1"/>
          </p:cNvPicPr>
          <p:nvPr/>
        </p:nvPicPr>
        <p:blipFill>
          <a:blip r:embed="rId2"/>
          <a:stretch>
            <a:fillRect/>
          </a:stretch>
        </p:blipFill>
        <p:spPr>
          <a:xfrm>
            <a:off x="3877315" y="1376349"/>
            <a:ext cx="8398380" cy="4858293"/>
          </a:xfrm>
          <a:prstGeom prst="rect">
            <a:avLst/>
          </a:prstGeom>
        </p:spPr>
      </p:pic>
      <p:sp>
        <p:nvSpPr>
          <p:cNvPr id="5" name="TextBox 4">
            <a:extLst>
              <a:ext uri="{FF2B5EF4-FFF2-40B4-BE49-F238E27FC236}">
                <a16:creationId xmlns:a16="http://schemas.microsoft.com/office/drawing/2014/main" id="{C3116772-94EF-6E78-811A-A991ADB649F0}"/>
              </a:ext>
            </a:extLst>
          </p:cNvPr>
          <p:cNvSpPr txBox="1"/>
          <p:nvPr/>
        </p:nvSpPr>
        <p:spPr>
          <a:xfrm>
            <a:off x="1206230" y="2130357"/>
            <a:ext cx="2752928" cy="2814617"/>
          </a:xfrm>
          <a:prstGeom prst="rect">
            <a:avLst/>
          </a:prstGeom>
          <a:noFill/>
        </p:spPr>
        <p:txBody>
          <a:bodyPr wrap="square" rtlCol="0">
            <a:spAutoFit/>
          </a:bodyPr>
          <a:lstStyle/>
          <a:p>
            <a:pPr>
              <a:lnSpc>
                <a:spcPct val="150000"/>
              </a:lnSpc>
            </a:pPr>
            <a:r>
              <a:rPr lang="en-US" sz="2000" dirty="0" err="1"/>
              <a:t>Tham</a:t>
            </a:r>
            <a:r>
              <a:rPr lang="en-US" sz="2000" dirty="0"/>
              <a:t> </a:t>
            </a:r>
            <a:r>
              <a:rPr lang="en-US" sz="2000" dirty="0" err="1"/>
              <a:t>trị</a:t>
            </a:r>
            <a:r>
              <a:rPr lang="en-US" sz="2000" dirty="0"/>
              <a:t>: </a:t>
            </a:r>
            <a:r>
              <a:rPr lang="en-US" sz="2000" dirty="0" err="1"/>
              <a:t>Đối</a:t>
            </a:r>
            <a:r>
              <a:rPr lang="en-US" sz="2000" dirty="0"/>
              <a:t> </a:t>
            </a:r>
            <a:r>
              <a:rPr lang="en-US" sz="2000" dirty="0" err="1"/>
              <a:t>số</a:t>
            </a:r>
            <a:r>
              <a:rPr lang="en-US" sz="2000" dirty="0"/>
              <a:t> </a:t>
            </a:r>
            <a:r>
              <a:rPr lang="en-US" sz="2000" dirty="0" err="1"/>
              <a:t>vào</a:t>
            </a:r>
            <a:r>
              <a:rPr lang="en-US" sz="2000" dirty="0"/>
              <a:t> </a:t>
            </a:r>
            <a:r>
              <a:rPr lang="en-US" sz="2000" dirty="0" err="1"/>
              <a:t>hàm</a:t>
            </a:r>
            <a:r>
              <a:rPr lang="en-US" sz="2000" dirty="0"/>
              <a:t> </a:t>
            </a:r>
            <a:r>
              <a:rPr lang="en-US" sz="2000" dirty="0" err="1"/>
              <a:t>sẽ</a:t>
            </a:r>
            <a:r>
              <a:rPr lang="en-US" sz="2000" dirty="0"/>
              <a:t> </a:t>
            </a:r>
            <a:r>
              <a:rPr lang="en-US" sz="2000" dirty="0" err="1"/>
              <a:t>được</a:t>
            </a:r>
            <a:r>
              <a:rPr lang="en-US" sz="2000" dirty="0"/>
              <a:t> copy </a:t>
            </a:r>
            <a:r>
              <a:rPr lang="en-US" sz="2000" dirty="0" err="1"/>
              <a:t>thành</a:t>
            </a:r>
            <a:r>
              <a:rPr lang="en-US" sz="2000" dirty="0"/>
              <a:t> </a:t>
            </a:r>
            <a:r>
              <a:rPr lang="en-US" sz="2000" dirty="0" err="1"/>
              <a:t>dữ</a:t>
            </a:r>
            <a:r>
              <a:rPr lang="en-US" sz="2000" dirty="0"/>
              <a:t> </a:t>
            </a:r>
            <a:r>
              <a:rPr lang="en-US" sz="2000" dirty="0" err="1"/>
              <a:t>liệu</a:t>
            </a:r>
            <a:r>
              <a:rPr lang="en-US" sz="2000" dirty="0"/>
              <a:t> </a:t>
            </a:r>
            <a:r>
              <a:rPr lang="en-US" sz="2000" dirty="0" err="1"/>
              <a:t>mới</a:t>
            </a:r>
            <a:r>
              <a:rPr lang="en-US" sz="2000" dirty="0"/>
              <a:t>, </a:t>
            </a:r>
            <a:r>
              <a:rPr lang="en-US" sz="2000" dirty="0" err="1"/>
              <a:t>sự</a:t>
            </a:r>
            <a:r>
              <a:rPr lang="en-US" sz="2000" dirty="0"/>
              <a:t> </a:t>
            </a:r>
            <a:r>
              <a:rPr lang="en-US" sz="2000" dirty="0" err="1"/>
              <a:t>thay</a:t>
            </a:r>
            <a:r>
              <a:rPr lang="en-US" sz="2000" dirty="0"/>
              <a:t> </a:t>
            </a:r>
            <a:r>
              <a:rPr lang="en-US" sz="2000" dirty="0" err="1"/>
              <a:t>đổi</a:t>
            </a:r>
            <a:r>
              <a:rPr lang="en-US" sz="2000" dirty="0"/>
              <a:t> </a:t>
            </a:r>
            <a:r>
              <a:rPr lang="en-US" sz="2000" dirty="0" err="1"/>
              <a:t>trong</a:t>
            </a:r>
            <a:r>
              <a:rPr lang="en-US" sz="2000" dirty="0"/>
              <a:t> </a:t>
            </a:r>
            <a:r>
              <a:rPr lang="en-US" sz="2000" dirty="0" err="1"/>
              <a:t>hàm</a:t>
            </a:r>
            <a:r>
              <a:rPr lang="en-US" sz="2000" dirty="0"/>
              <a:t> </a:t>
            </a:r>
            <a:r>
              <a:rPr lang="en-US" sz="2000" dirty="0" err="1"/>
              <a:t>sẽ</a:t>
            </a:r>
            <a:r>
              <a:rPr lang="en-US" sz="2000" dirty="0"/>
              <a:t> </a:t>
            </a:r>
            <a:r>
              <a:rPr lang="en-US" sz="2000" dirty="0" err="1"/>
              <a:t>không</a:t>
            </a:r>
            <a:r>
              <a:rPr lang="en-US" sz="2000" dirty="0"/>
              <a:t> </a:t>
            </a:r>
            <a:r>
              <a:rPr lang="en-US" sz="2000" dirty="0" err="1"/>
              <a:t>ảnh</a:t>
            </a:r>
            <a:r>
              <a:rPr lang="en-US" sz="2000" dirty="0"/>
              <a:t> </a:t>
            </a:r>
            <a:r>
              <a:rPr lang="en-US" sz="2000" dirty="0" err="1"/>
              <a:t>hưởng</a:t>
            </a:r>
            <a:r>
              <a:rPr lang="en-US" sz="2000" dirty="0"/>
              <a:t> </a:t>
            </a:r>
            <a:r>
              <a:rPr lang="en-US" sz="2000" dirty="0" err="1"/>
              <a:t>đến</a:t>
            </a:r>
            <a:r>
              <a:rPr lang="en-US" sz="2000" dirty="0"/>
              <a:t> </a:t>
            </a:r>
            <a:r>
              <a:rPr lang="en-US" sz="2000" dirty="0" err="1"/>
              <a:t>giá</a:t>
            </a:r>
            <a:r>
              <a:rPr lang="en-US" sz="2000" dirty="0"/>
              <a:t> </a:t>
            </a:r>
            <a:r>
              <a:rPr lang="en-US" sz="2000" dirty="0" err="1"/>
              <a:t>trị</a:t>
            </a:r>
            <a:r>
              <a:rPr lang="en-US" sz="2000" dirty="0"/>
              <a:t> </a:t>
            </a:r>
            <a:r>
              <a:rPr lang="en-US" sz="2000" dirty="0" err="1"/>
              <a:t>biến</a:t>
            </a:r>
            <a:r>
              <a:rPr lang="en-US" sz="2000" dirty="0"/>
              <a:t> </a:t>
            </a:r>
            <a:r>
              <a:rPr lang="en-US" sz="2000" dirty="0" err="1"/>
              <a:t>bên</a:t>
            </a:r>
            <a:r>
              <a:rPr lang="en-US" sz="2000" dirty="0"/>
              <a:t> </a:t>
            </a:r>
            <a:r>
              <a:rPr lang="en-US" sz="2000" dirty="0" err="1"/>
              <a:t>ngoài</a:t>
            </a:r>
            <a:endParaRPr lang="en-US" sz="2000" dirty="0"/>
          </a:p>
        </p:txBody>
      </p:sp>
    </p:spTree>
    <p:extLst>
      <p:ext uri="{BB962C8B-B14F-4D97-AF65-F5344CB8AC3E}">
        <p14:creationId xmlns:p14="http://schemas.microsoft.com/office/powerpoint/2010/main" val="81820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59408" y="0"/>
            <a:ext cx="10366313" cy="833110"/>
          </a:xfrm>
        </p:spPr>
        <p:txBody>
          <a:bodyPr/>
          <a:lstStyle/>
          <a:p>
            <a:pPr algn="l"/>
            <a:r>
              <a:rPr lang="en-US" dirty="0"/>
              <a:t>5. </a:t>
            </a:r>
            <a:r>
              <a:rPr lang="en-US" dirty="0" err="1"/>
              <a:t>Hàm</a:t>
            </a:r>
            <a:r>
              <a:rPr lang="en-US" dirty="0"/>
              <a:t> </a:t>
            </a:r>
            <a:r>
              <a:rPr lang="en-US" dirty="0" err="1"/>
              <a:t>trong</a:t>
            </a:r>
            <a:r>
              <a:rPr lang="en-US" dirty="0"/>
              <a:t> C</a:t>
            </a:r>
          </a:p>
        </p:txBody>
      </p:sp>
      <p:pic>
        <p:nvPicPr>
          <p:cNvPr id="5" name="Picture 4">
            <a:extLst>
              <a:ext uri="{FF2B5EF4-FFF2-40B4-BE49-F238E27FC236}">
                <a16:creationId xmlns:a16="http://schemas.microsoft.com/office/drawing/2014/main" id="{68AB8C2C-19BB-F200-F87B-0426A7F63484}"/>
              </a:ext>
            </a:extLst>
          </p:cNvPr>
          <p:cNvPicPr>
            <a:picLocks noChangeAspect="1"/>
          </p:cNvPicPr>
          <p:nvPr/>
        </p:nvPicPr>
        <p:blipFill>
          <a:blip r:embed="rId2"/>
          <a:stretch>
            <a:fillRect/>
          </a:stretch>
        </p:blipFill>
        <p:spPr>
          <a:xfrm>
            <a:off x="3886712" y="769880"/>
            <a:ext cx="7796208" cy="6102875"/>
          </a:xfrm>
          <a:prstGeom prst="rect">
            <a:avLst/>
          </a:prstGeom>
        </p:spPr>
      </p:pic>
      <p:sp>
        <p:nvSpPr>
          <p:cNvPr id="6" name="TextBox 5">
            <a:extLst>
              <a:ext uri="{FF2B5EF4-FFF2-40B4-BE49-F238E27FC236}">
                <a16:creationId xmlns:a16="http://schemas.microsoft.com/office/drawing/2014/main" id="{14C7FED4-4AE9-FBC4-768D-1CD2B5D922B9}"/>
              </a:ext>
            </a:extLst>
          </p:cNvPr>
          <p:cNvSpPr txBox="1"/>
          <p:nvPr/>
        </p:nvSpPr>
        <p:spPr>
          <a:xfrm>
            <a:off x="1133784" y="2140085"/>
            <a:ext cx="2752928" cy="2814617"/>
          </a:xfrm>
          <a:prstGeom prst="rect">
            <a:avLst/>
          </a:prstGeom>
          <a:noFill/>
        </p:spPr>
        <p:txBody>
          <a:bodyPr wrap="square" rtlCol="0">
            <a:spAutoFit/>
          </a:bodyPr>
          <a:lstStyle/>
          <a:p>
            <a:pPr>
              <a:lnSpc>
                <a:spcPct val="150000"/>
              </a:lnSpc>
            </a:pPr>
            <a:r>
              <a:rPr lang="en-US" sz="2000" dirty="0" err="1"/>
              <a:t>Tham</a:t>
            </a:r>
            <a:r>
              <a:rPr lang="en-US" sz="2000" dirty="0"/>
              <a:t> </a:t>
            </a:r>
            <a:r>
              <a:rPr lang="en-US" sz="2000" dirty="0" err="1"/>
              <a:t>chiếu</a:t>
            </a:r>
            <a:r>
              <a:rPr lang="en-US" sz="2000" dirty="0"/>
              <a:t>: </a:t>
            </a:r>
            <a:r>
              <a:rPr lang="en-US" sz="2000" dirty="0" err="1"/>
              <a:t>Đối</a:t>
            </a:r>
            <a:r>
              <a:rPr lang="en-US" sz="2000" dirty="0"/>
              <a:t> </a:t>
            </a:r>
            <a:r>
              <a:rPr lang="en-US" sz="2000" dirty="0" err="1"/>
              <a:t>số</a:t>
            </a:r>
            <a:r>
              <a:rPr lang="en-US" sz="2000" dirty="0"/>
              <a:t> </a:t>
            </a:r>
            <a:r>
              <a:rPr lang="en-US" sz="2000" dirty="0" err="1"/>
              <a:t>vào</a:t>
            </a:r>
            <a:r>
              <a:rPr lang="en-US" sz="2000" dirty="0"/>
              <a:t> </a:t>
            </a:r>
            <a:r>
              <a:rPr lang="en-US" sz="2000" dirty="0" err="1"/>
              <a:t>hàm</a:t>
            </a:r>
            <a:r>
              <a:rPr lang="en-US" sz="2000" dirty="0"/>
              <a:t> </a:t>
            </a:r>
            <a:r>
              <a:rPr lang="en-US" sz="2000" dirty="0" err="1"/>
              <a:t>là</a:t>
            </a:r>
            <a:r>
              <a:rPr lang="en-US" sz="2000" dirty="0"/>
              <a:t> </a:t>
            </a:r>
            <a:r>
              <a:rPr lang="en-US" sz="2000" dirty="0" err="1"/>
              <a:t>địa</a:t>
            </a:r>
            <a:r>
              <a:rPr lang="en-US" sz="2000" dirty="0"/>
              <a:t> </a:t>
            </a:r>
            <a:r>
              <a:rPr lang="en-US" sz="2000" dirty="0" err="1"/>
              <a:t>chỉ</a:t>
            </a:r>
            <a:r>
              <a:rPr lang="en-US" sz="2000" dirty="0"/>
              <a:t> </a:t>
            </a:r>
            <a:r>
              <a:rPr lang="en-US" sz="2000" dirty="0" err="1"/>
              <a:t>của</a:t>
            </a:r>
            <a:r>
              <a:rPr lang="en-US" sz="2000" dirty="0"/>
              <a:t> </a:t>
            </a:r>
            <a:r>
              <a:rPr lang="en-US" sz="2000" dirty="0" err="1"/>
              <a:t>biến</a:t>
            </a:r>
            <a:r>
              <a:rPr lang="en-US" sz="2000" dirty="0"/>
              <a:t>, </a:t>
            </a:r>
            <a:r>
              <a:rPr lang="en-US" sz="2000" dirty="0" err="1"/>
              <a:t>nên</a:t>
            </a:r>
            <a:r>
              <a:rPr lang="en-US" sz="2000" dirty="0"/>
              <a:t> </a:t>
            </a:r>
            <a:r>
              <a:rPr lang="en-US" sz="2000" dirty="0" err="1"/>
              <a:t>khi</a:t>
            </a:r>
            <a:r>
              <a:rPr lang="en-US" sz="2000" dirty="0"/>
              <a:t> </a:t>
            </a:r>
            <a:r>
              <a:rPr lang="en-US" sz="2000" dirty="0" err="1"/>
              <a:t>hàm</a:t>
            </a:r>
            <a:r>
              <a:rPr lang="en-US" sz="2000" dirty="0"/>
              <a:t> </a:t>
            </a:r>
            <a:r>
              <a:rPr lang="en-US" sz="2000" dirty="0" err="1"/>
              <a:t>thay</a:t>
            </a:r>
            <a:r>
              <a:rPr lang="en-US" sz="2000" dirty="0"/>
              <a:t> </a:t>
            </a:r>
            <a:r>
              <a:rPr lang="en-US" sz="2000" dirty="0" err="1"/>
              <a:t>đổi</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đối</a:t>
            </a:r>
            <a:r>
              <a:rPr lang="en-US" sz="2000" dirty="0"/>
              <a:t> </a:t>
            </a:r>
            <a:r>
              <a:rPr lang="en-US" sz="2000" dirty="0" err="1"/>
              <a:t>số</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biến</a:t>
            </a:r>
            <a:r>
              <a:rPr lang="en-US" sz="2000" dirty="0"/>
              <a:t> </a:t>
            </a:r>
            <a:r>
              <a:rPr lang="en-US" sz="2000" dirty="0" err="1"/>
              <a:t>bên</a:t>
            </a:r>
            <a:r>
              <a:rPr lang="en-US" sz="2000" dirty="0"/>
              <a:t> </a:t>
            </a:r>
            <a:r>
              <a:rPr lang="en-US" sz="2000" dirty="0" err="1"/>
              <a:t>ngoài</a:t>
            </a:r>
            <a:r>
              <a:rPr lang="en-US" sz="2000" dirty="0"/>
              <a:t> </a:t>
            </a:r>
            <a:r>
              <a:rPr lang="en-US" sz="2000" dirty="0" err="1"/>
              <a:t>cũng</a:t>
            </a:r>
            <a:r>
              <a:rPr lang="en-US" sz="2000" dirty="0"/>
              <a:t> </a:t>
            </a:r>
            <a:r>
              <a:rPr lang="en-US" sz="2000" dirty="0" err="1"/>
              <a:t>sẽ</a:t>
            </a:r>
            <a:r>
              <a:rPr lang="en-US" sz="2000" dirty="0"/>
              <a:t> </a:t>
            </a:r>
            <a:r>
              <a:rPr lang="en-US" sz="2000" dirty="0" err="1"/>
              <a:t>bị</a:t>
            </a:r>
            <a:r>
              <a:rPr lang="en-US" sz="2000" dirty="0"/>
              <a:t> </a:t>
            </a:r>
            <a:r>
              <a:rPr lang="en-US" sz="2000" dirty="0" err="1"/>
              <a:t>thay</a:t>
            </a:r>
            <a:r>
              <a:rPr lang="en-US" sz="2000" dirty="0"/>
              <a:t> </a:t>
            </a:r>
            <a:r>
              <a:rPr lang="en-US" sz="2000" dirty="0" err="1"/>
              <a:t>đổi</a:t>
            </a:r>
            <a:r>
              <a:rPr lang="en-US" sz="2000" dirty="0"/>
              <a:t> </a:t>
            </a:r>
            <a:r>
              <a:rPr lang="en-US" sz="2000" dirty="0" err="1"/>
              <a:t>theo</a:t>
            </a:r>
            <a:endParaRPr lang="en-US" sz="2000" dirty="0"/>
          </a:p>
        </p:txBody>
      </p:sp>
    </p:spTree>
    <p:extLst>
      <p:ext uri="{BB962C8B-B14F-4D97-AF65-F5344CB8AC3E}">
        <p14:creationId xmlns:p14="http://schemas.microsoft.com/office/powerpoint/2010/main" val="209367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59408" y="-91018"/>
            <a:ext cx="10366313" cy="719847"/>
          </a:xfrm>
        </p:spPr>
        <p:txBody>
          <a:bodyPr/>
          <a:lstStyle/>
          <a:p>
            <a:pPr algn="l"/>
            <a:r>
              <a:rPr lang="en-US" dirty="0"/>
              <a:t>5. </a:t>
            </a:r>
            <a:r>
              <a:rPr lang="en-US" dirty="0" err="1"/>
              <a:t>Hàm</a:t>
            </a:r>
            <a:r>
              <a:rPr lang="en-US" dirty="0"/>
              <a:t> </a:t>
            </a:r>
            <a:r>
              <a:rPr lang="en-US" dirty="0" err="1"/>
              <a:t>trong</a:t>
            </a:r>
            <a:r>
              <a:rPr lang="en-US" dirty="0"/>
              <a:t> C</a:t>
            </a:r>
          </a:p>
        </p:txBody>
      </p:sp>
      <p:sp>
        <p:nvSpPr>
          <p:cNvPr id="6" name="TextBox 5">
            <a:extLst>
              <a:ext uri="{FF2B5EF4-FFF2-40B4-BE49-F238E27FC236}">
                <a16:creationId xmlns:a16="http://schemas.microsoft.com/office/drawing/2014/main" id="{14C7FED4-4AE9-FBC4-768D-1CD2B5D922B9}"/>
              </a:ext>
            </a:extLst>
          </p:cNvPr>
          <p:cNvSpPr txBox="1"/>
          <p:nvPr/>
        </p:nvSpPr>
        <p:spPr>
          <a:xfrm>
            <a:off x="1374843" y="628829"/>
            <a:ext cx="9157749" cy="37474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1600" dirty="0"/>
              <a:t>Bình </a:t>
            </a:r>
            <a:r>
              <a:rPr lang="en-US" sz="1600" dirty="0" err="1"/>
              <a:t>luận</a:t>
            </a:r>
            <a:r>
              <a:rPr lang="en-US" sz="1600" dirty="0"/>
              <a:t> </a:t>
            </a:r>
            <a:r>
              <a:rPr lang="en-US" sz="1600" dirty="0" err="1"/>
              <a:t>cho</a:t>
            </a:r>
            <a:r>
              <a:rPr lang="en-US" sz="1600" dirty="0"/>
              <a:t> </a:t>
            </a:r>
            <a:r>
              <a:rPr lang="en-US" sz="1600" dirty="0" err="1"/>
              <a:t>mỗi</a:t>
            </a:r>
            <a:r>
              <a:rPr lang="en-US" sz="1600" dirty="0"/>
              <a:t> </a:t>
            </a:r>
            <a:r>
              <a:rPr lang="en-US" sz="1600" dirty="0" err="1"/>
              <a:t>hàm</a:t>
            </a:r>
            <a:r>
              <a:rPr lang="en-US" sz="1600" dirty="0"/>
              <a:t>, ta </a:t>
            </a:r>
            <a:r>
              <a:rPr lang="en-US" sz="1600" dirty="0" err="1"/>
              <a:t>nên</a:t>
            </a:r>
            <a:r>
              <a:rPr lang="en-US" sz="1600" dirty="0"/>
              <a:t> </a:t>
            </a:r>
            <a:r>
              <a:rPr lang="en-US" sz="1600" dirty="0" err="1"/>
              <a:t>thống</a:t>
            </a:r>
            <a:r>
              <a:rPr lang="en-US" sz="1600" dirty="0"/>
              <a:t> </a:t>
            </a:r>
            <a:r>
              <a:rPr lang="en-US" sz="1600" dirty="0" err="1"/>
              <a:t>nhất</a:t>
            </a:r>
            <a:r>
              <a:rPr lang="en-US" sz="1600" dirty="0"/>
              <a:t> </a:t>
            </a:r>
            <a:r>
              <a:rPr lang="en-US" sz="1600" dirty="0" err="1"/>
              <a:t>sử</a:t>
            </a:r>
            <a:r>
              <a:rPr lang="en-US" sz="1600" dirty="0"/>
              <a:t> </a:t>
            </a:r>
            <a:r>
              <a:rPr lang="en-US" sz="1600" dirty="0" err="1"/>
              <a:t>dụng</a:t>
            </a:r>
            <a:r>
              <a:rPr lang="en-US" sz="1600" dirty="0"/>
              <a:t> </a:t>
            </a:r>
            <a:r>
              <a:rPr lang="en-US" sz="1600" dirty="0" err="1"/>
              <a:t>cấu</a:t>
            </a:r>
            <a:r>
              <a:rPr lang="en-US" sz="1600" dirty="0"/>
              <a:t> </a:t>
            </a:r>
            <a:r>
              <a:rPr lang="en-US" sz="1600" dirty="0" err="1"/>
              <a:t>trúc</a:t>
            </a:r>
            <a:r>
              <a:rPr lang="en-US" sz="1600" dirty="0"/>
              <a:t> </a:t>
            </a:r>
            <a:r>
              <a:rPr lang="en-US" sz="1600" dirty="0" err="1"/>
              <a:t>bình</a:t>
            </a:r>
            <a:r>
              <a:rPr lang="en-US" sz="1600" dirty="0"/>
              <a:t> </a:t>
            </a:r>
            <a:r>
              <a:rPr lang="en-US" sz="1600" dirty="0" err="1"/>
              <a:t>luận</a:t>
            </a:r>
            <a:r>
              <a:rPr lang="en-US" sz="1600" dirty="0"/>
              <a:t> </a:t>
            </a:r>
            <a:r>
              <a:rPr lang="en-US" sz="1600" dirty="0" err="1"/>
              <a:t>sau</a:t>
            </a:r>
            <a:r>
              <a:rPr lang="en-US" sz="1600" dirty="0"/>
              <a:t>:</a:t>
            </a:r>
          </a:p>
          <a:p>
            <a:pPr>
              <a:lnSpc>
                <a:spcPct val="150000"/>
              </a:lnSpc>
            </a:pPr>
            <a:r>
              <a:rPr lang="en-US" sz="1600" dirty="0"/>
              <a:t>/**</a:t>
            </a:r>
          </a:p>
          <a:p>
            <a:pPr>
              <a:lnSpc>
                <a:spcPct val="150000"/>
              </a:lnSpc>
            </a:pPr>
            <a:r>
              <a:rPr lang="en-US" sz="1600" dirty="0"/>
              <a:t>  * @brief  Initializes the </a:t>
            </a:r>
            <a:r>
              <a:rPr lang="en-US" sz="1600" dirty="0" err="1"/>
              <a:t>USARTx</a:t>
            </a:r>
            <a:r>
              <a:rPr lang="en-US" sz="1600" dirty="0"/>
              <a:t> peripheral according to the specified</a:t>
            </a:r>
          </a:p>
          <a:p>
            <a:pPr>
              <a:lnSpc>
                <a:spcPct val="150000"/>
              </a:lnSpc>
            </a:pPr>
            <a:r>
              <a:rPr lang="en-US" sz="1600" dirty="0"/>
              <a:t>  *         parameters in the </a:t>
            </a:r>
            <a:r>
              <a:rPr lang="en-US" sz="1600" dirty="0" err="1"/>
              <a:t>USART_InitStruct</a:t>
            </a:r>
            <a:r>
              <a:rPr lang="en-US" sz="1600" dirty="0"/>
              <a:t> .</a:t>
            </a:r>
          </a:p>
          <a:p>
            <a:pPr>
              <a:lnSpc>
                <a:spcPct val="150000"/>
              </a:lnSpc>
            </a:pPr>
            <a:r>
              <a:rPr lang="en-US" sz="1600" dirty="0"/>
              <a:t>  * @param  </a:t>
            </a:r>
            <a:r>
              <a:rPr lang="en-US" sz="1600" dirty="0" err="1"/>
              <a:t>USARTx</a:t>
            </a:r>
            <a:r>
              <a:rPr lang="en-US" sz="1600" dirty="0"/>
              <a:t>: where x can be 1, 2, 3, 4, 5, 6, 7 or 8 to select the USART or </a:t>
            </a:r>
          </a:p>
          <a:p>
            <a:pPr>
              <a:lnSpc>
                <a:spcPct val="150000"/>
              </a:lnSpc>
            </a:pPr>
            <a:r>
              <a:rPr lang="en-US" sz="1600" dirty="0"/>
              <a:t>  *         UART peripheral.</a:t>
            </a:r>
          </a:p>
          <a:p>
            <a:pPr>
              <a:lnSpc>
                <a:spcPct val="150000"/>
              </a:lnSpc>
            </a:pPr>
            <a:r>
              <a:rPr lang="en-US" sz="1600" dirty="0"/>
              <a:t>  * @param  </a:t>
            </a:r>
            <a:r>
              <a:rPr lang="en-US" sz="1600" dirty="0" err="1"/>
              <a:t>USART_InitStruct</a:t>
            </a:r>
            <a:r>
              <a:rPr lang="en-US" sz="1600" dirty="0"/>
              <a:t>: pointer to a </a:t>
            </a:r>
            <a:r>
              <a:rPr lang="en-US" sz="1600" dirty="0" err="1"/>
              <a:t>USART_InitTypeDef</a:t>
            </a:r>
            <a:r>
              <a:rPr lang="en-US" sz="1600" dirty="0"/>
              <a:t> structure that contains</a:t>
            </a:r>
          </a:p>
          <a:p>
            <a:pPr>
              <a:lnSpc>
                <a:spcPct val="150000"/>
              </a:lnSpc>
            </a:pPr>
            <a:r>
              <a:rPr lang="en-US" sz="1600" dirty="0"/>
              <a:t>  *         the configuration information for the specified USART peripheral.</a:t>
            </a:r>
          </a:p>
          <a:p>
            <a:pPr>
              <a:lnSpc>
                <a:spcPct val="150000"/>
              </a:lnSpc>
            </a:pPr>
            <a:r>
              <a:rPr lang="en-US" sz="1600" dirty="0"/>
              <a:t>  * @retval None</a:t>
            </a:r>
          </a:p>
          <a:p>
            <a:pPr>
              <a:lnSpc>
                <a:spcPct val="150000"/>
              </a:lnSpc>
            </a:pPr>
            <a:r>
              <a:rPr lang="en-US" sz="1600" dirty="0"/>
              <a:t>  */</a:t>
            </a:r>
          </a:p>
        </p:txBody>
      </p:sp>
      <p:pic>
        <p:nvPicPr>
          <p:cNvPr id="4" name="Picture 3">
            <a:extLst>
              <a:ext uri="{FF2B5EF4-FFF2-40B4-BE49-F238E27FC236}">
                <a16:creationId xmlns:a16="http://schemas.microsoft.com/office/drawing/2014/main" id="{1112AD8E-FD51-78F3-829C-FD729CCB76C5}"/>
              </a:ext>
            </a:extLst>
          </p:cNvPr>
          <p:cNvPicPr>
            <a:picLocks noChangeAspect="1"/>
          </p:cNvPicPr>
          <p:nvPr/>
        </p:nvPicPr>
        <p:blipFill>
          <a:blip r:embed="rId2"/>
          <a:stretch>
            <a:fillRect/>
          </a:stretch>
        </p:blipFill>
        <p:spPr>
          <a:xfrm>
            <a:off x="4411312" y="3711102"/>
            <a:ext cx="7125694" cy="3077004"/>
          </a:xfrm>
          <a:prstGeom prst="rect">
            <a:avLst/>
          </a:prstGeom>
        </p:spPr>
      </p:pic>
    </p:spTree>
    <p:extLst>
      <p:ext uri="{BB962C8B-B14F-4D97-AF65-F5344CB8AC3E}">
        <p14:creationId xmlns:p14="http://schemas.microsoft.com/office/powerpoint/2010/main" val="211436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59408" y="-91018"/>
            <a:ext cx="10366313" cy="719847"/>
          </a:xfrm>
        </p:spPr>
        <p:txBody>
          <a:bodyPr/>
          <a:lstStyle/>
          <a:p>
            <a:pPr algn="l"/>
            <a:r>
              <a:rPr lang="en-US" dirty="0"/>
              <a:t>5. </a:t>
            </a:r>
            <a:r>
              <a:rPr lang="en-US" dirty="0" err="1"/>
              <a:t>Hàm</a:t>
            </a:r>
            <a:r>
              <a:rPr lang="en-US" dirty="0"/>
              <a:t> </a:t>
            </a:r>
            <a:r>
              <a:rPr lang="en-US" dirty="0" err="1"/>
              <a:t>trong</a:t>
            </a:r>
            <a:r>
              <a:rPr lang="en-US" dirty="0"/>
              <a:t> C</a:t>
            </a:r>
          </a:p>
        </p:txBody>
      </p:sp>
      <p:sp>
        <p:nvSpPr>
          <p:cNvPr id="6" name="TextBox 5">
            <a:extLst>
              <a:ext uri="{FF2B5EF4-FFF2-40B4-BE49-F238E27FC236}">
                <a16:creationId xmlns:a16="http://schemas.microsoft.com/office/drawing/2014/main" id="{14C7FED4-4AE9-FBC4-768D-1CD2B5D922B9}"/>
              </a:ext>
            </a:extLst>
          </p:cNvPr>
          <p:cNvSpPr txBox="1"/>
          <p:nvPr/>
        </p:nvSpPr>
        <p:spPr>
          <a:xfrm>
            <a:off x="104539" y="1101254"/>
            <a:ext cx="6992000" cy="3739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1600" dirty="0" err="1">
                <a:latin typeface="Arial" panose="020B0604020202020204" pitchFamily="34" charset="0"/>
                <a:cs typeface="Arial" panose="020B0604020202020204" pitchFamily="34" charset="0"/>
              </a:rPr>
              <a:t>Một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số</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hàm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thường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C </a:t>
            </a:r>
            <a:r>
              <a:rPr lang="en-US" sz="1600" dirty="0" err="1">
                <a:latin typeface="Arial" panose="020B0604020202020204" pitchFamily="34" charset="0"/>
                <a:cs typeface="Arial" panose="020B0604020202020204" pitchFamily="34" charset="0"/>
              </a:rPr>
              <a:t>với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viện</a:t>
            </a:r>
            <a:r>
              <a:rPr lang="en-US" sz="1600" dirty="0">
                <a:latin typeface="Arial" panose="020B0604020202020204" pitchFamily="34" charset="0"/>
                <a:cs typeface="Arial" panose="020B0604020202020204" pitchFamily="34" charset="0"/>
              </a:rPr>
              <a:t> C </a:t>
            </a:r>
            <a:r>
              <a:rPr lang="en-US" sz="1600" dirty="0" err="1">
                <a:latin typeface="Arial" panose="020B0604020202020204" pitchFamily="34" charset="0"/>
                <a:cs typeface="Arial" panose="020B0604020202020204" pitchFamily="34" charset="0"/>
              </a:rPr>
              <a:t>tiêu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chuẩn</a:t>
            </a:r>
            <a:r>
              <a:rPr lang="en-US" sz="1600" dirty="0">
                <a:latin typeface="Arial" panose="020B0604020202020204" pitchFamily="34" charset="0"/>
                <a:cs typeface="Arial" panose="020B0604020202020204" pitchFamily="34" charset="0"/>
              </a:rPr>
              <a:t>:</a:t>
            </a:r>
          </a:p>
          <a:p>
            <a:pPr>
              <a:lnSpc>
                <a:spcPct val="150000"/>
              </a:lnSpc>
            </a:pPr>
            <a:r>
              <a:rPr lang="en-US" sz="1600" dirty="0" err="1">
                <a:latin typeface="Arial" panose="020B0604020202020204" pitchFamily="34" charset="0"/>
                <a:cs typeface="Arial" panose="020B0604020202020204" pitchFamily="34" charset="0"/>
              </a:rPr>
              <a:t>Xử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lý</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chuỗi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viện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string.h</a:t>
            </a:r>
            <a:r>
              <a:rPr lang="en-US" sz="16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strlen</a:t>
            </a:r>
            <a:r>
              <a:rPr lang="en-US" sz="1600" dirty="0">
                <a:latin typeface="Arial" panose="020B0604020202020204" pitchFamily="34" charset="0"/>
                <a:cs typeface="Arial" panose="020B0604020202020204" pitchFamily="34" charset="0"/>
              </a:rPr>
              <a:t>(char*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Hàm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về</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kích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thước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chuỗi</a:t>
            </a: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strcpy</a:t>
            </a:r>
            <a:r>
              <a:rPr lang="en-US" sz="1600" dirty="0">
                <a:latin typeface="Arial" panose="020B0604020202020204" pitchFamily="34" charset="0"/>
                <a:cs typeface="Arial" panose="020B0604020202020204" pitchFamily="34" charset="0"/>
              </a:rPr>
              <a:t>(char* </a:t>
            </a:r>
            <a:r>
              <a:rPr lang="en-US" sz="1600" dirty="0" err="1">
                <a:latin typeface="Arial" panose="020B0604020202020204" pitchFamily="34" charset="0"/>
                <a:cs typeface="Arial" panose="020B0604020202020204" pitchFamily="34" charset="0"/>
              </a:rPr>
              <a:t>đích</a:t>
            </a:r>
            <a:r>
              <a:rPr lang="en-US" sz="1600" dirty="0">
                <a:latin typeface="Arial" panose="020B0604020202020204" pitchFamily="34" charset="0"/>
                <a:cs typeface="Arial" panose="020B0604020202020204" pitchFamily="34" charset="0"/>
              </a:rPr>
              <a:t>, char* </a:t>
            </a:r>
            <a:r>
              <a:rPr lang="en-US" sz="1600" dirty="0" err="1">
                <a:latin typeface="Arial" panose="020B0604020202020204" pitchFamily="34" charset="0"/>
                <a:cs typeface="Arial" panose="020B0604020202020204" pitchFamily="34" charset="0"/>
              </a:rPr>
              <a:t>nguồn</a:t>
            </a:r>
            <a:r>
              <a:rPr lang="en-US" sz="1600" dirty="0">
                <a:latin typeface="Arial" panose="020B0604020202020204" pitchFamily="34" charset="0"/>
                <a:cs typeface="Arial" panose="020B0604020202020204" pitchFamily="34" charset="0"/>
              </a:rPr>
              <a:t>): Copy </a:t>
            </a:r>
            <a:r>
              <a:rPr lang="en-US" sz="1600" dirty="0" err="1">
                <a:latin typeface="Arial" panose="020B0604020202020204" pitchFamily="34" charset="0"/>
                <a:cs typeface="Arial" panose="020B0604020202020204" pitchFamily="34" charset="0"/>
              </a:rPr>
              <a:t>dữ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choỗi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từ</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chuỗi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nguồn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đến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chuỗi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đích</a:t>
            </a: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strcmp</a:t>
            </a:r>
            <a:r>
              <a:rPr lang="en-US" sz="1600" dirty="0">
                <a:latin typeface="Arial" panose="020B0604020202020204" pitchFamily="34" charset="0"/>
                <a:cs typeface="Arial" panose="020B0604020202020204" pitchFamily="34" charset="0"/>
              </a:rPr>
              <a:t>(char* arr1, char* arr2): So </a:t>
            </a:r>
            <a:r>
              <a:rPr lang="en-US" sz="1600" dirty="0" err="1">
                <a:latin typeface="Arial" panose="020B0604020202020204" pitchFamily="34" charset="0"/>
                <a:cs typeface="Arial" panose="020B0604020202020204" pitchFamily="34" charset="0"/>
              </a:rPr>
              <a:t>sánh</a:t>
            </a:r>
            <a:r>
              <a:rPr lang="en-US" sz="1600" dirty="0">
                <a:latin typeface="Arial" panose="020B0604020202020204" pitchFamily="34" charset="0"/>
                <a:cs typeface="Arial" panose="020B0604020202020204" pitchFamily="34" charset="0"/>
              </a:rPr>
              <a:t> 2 </a:t>
            </a:r>
            <a:r>
              <a:rPr lang="en-US" sz="1600" dirty="0" err="1">
                <a:latin typeface="Arial" panose="020B0604020202020204" pitchFamily="34" charset="0"/>
                <a:cs typeface="Arial" panose="020B0604020202020204" pitchFamily="34" charset="0"/>
              </a:rPr>
              <a:t>choỗi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ký</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tự</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nếu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giống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nhau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về</a:t>
            </a:r>
            <a:r>
              <a:rPr lang="en-US" sz="1600" dirty="0">
                <a:latin typeface="Arial" panose="020B0604020202020204" pitchFamily="34" charset="0"/>
                <a:cs typeface="Arial" panose="020B0604020202020204" pitchFamily="34" charset="0"/>
              </a:rPr>
              <a:t> 0, </a:t>
            </a:r>
            <a:r>
              <a:rPr lang="en-US" sz="1600" dirty="0" err="1">
                <a:latin typeface="Arial" panose="020B0604020202020204" pitchFamily="34" charset="0"/>
                <a:cs typeface="Arial" panose="020B0604020202020204" pitchFamily="34" charset="0"/>
              </a:rPr>
              <a:t>trả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về</a:t>
            </a:r>
            <a:r>
              <a:rPr lang="en-US" sz="1600" dirty="0">
                <a:latin typeface="Arial" panose="020B0604020202020204" pitchFamily="34" charset="0"/>
                <a:cs typeface="Arial" panose="020B0604020202020204" pitchFamily="34" charset="0"/>
              </a:rPr>
              <a:t> &lt;0 </a:t>
            </a:r>
            <a:r>
              <a:rPr lang="en-US" sz="1600" dirty="0" err="1">
                <a:latin typeface="Arial" panose="020B0604020202020204" pitchFamily="34" charset="0"/>
                <a:cs typeface="Arial" panose="020B0604020202020204" pitchFamily="34" charset="0"/>
              </a:rPr>
              <a:t>nếu</a:t>
            </a:r>
            <a:r>
              <a:rPr lang="en-US" sz="1600" dirty="0">
                <a:latin typeface="Arial" panose="020B0604020202020204" pitchFamily="34" charset="0"/>
                <a:cs typeface="Arial" panose="020B0604020202020204" pitchFamily="34" charset="0"/>
              </a:rPr>
              <a:t> arr1 </a:t>
            </a:r>
            <a:r>
              <a:rPr lang="en-US" sz="1600" dirty="0" err="1">
                <a:latin typeface="Arial" panose="020B0604020202020204" pitchFamily="34" charset="0"/>
                <a:cs typeface="Arial" panose="020B0604020202020204" pitchFamily="34" charset="0"/>
              </a:rPr>
              <a:t>nhỏ</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hơn</a:t>
            </a:r>
            <a:r>
              <a:rPr lang="en-US" sz="1600" dirty="0">
                <a:latin typeface="Arial" panose="020B0604020202020204" pitchFamily="34" charset="0"/>
                <a:cs typeface="Arial" panose="020B0604020202020204" pitchFamily="34" charset="0"/>
              </a:rPr>
              <a:t> arr2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ngược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lại</a:t>
            </a:r>
            <a:r>
              <a:rPr lang="en-US" sz="16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strtok</a:t>
            </a:r>
            <a:r>
              <a:rPr lang="en-US" sz="1600" dirty="0">
                <a:latin typeface="Arial" panose="020B0604020202020204" pitchFamily="34" charset="0"/>
                <a:cs typeface="Arial" panose="020B0604020202020204" pitchFamily="34" charset="0"/>
              </a:rPr>
              <a:t>(char*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 const char* </a:t>
            </a:r>
            <a:r>
              <a:rPr lang="en-US" sz="1600" dirty="0" err="1">
                <a:latin typeface="Arial" panose="020B0604020202020204" pitchFamily="34" charset="0"/>
                <a:cs typeface="Arial" panose="020B0604020202020204" pitchFamily="34" charset="0"/>
              </a:rPr>
              <a:t>delim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Hàm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tách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chuỗi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ký</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tự</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delim</a:t>
            </a:r>
            <a:endParaRPr lang="en-US" sz="1600" dirty="0">
              <a:latin typeface="Arial" panose="020B0604020202020204" pitchFamily="34" charset="0"/>
              <a:cs typeface="Arial" panose="020B0604020202020204" pitchFamily="34" charset="0"/>
            </a:endParaRPr>
          </a:p>
          <a:p>
            <a:pPr>
              <a:lnSpc>
                <a:spcPct val="150000"/>
              </a:lnSpc>
            </a:pP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70B6B70-9C06-1933-5C7E-52D3B91C8368}"/>
              </a:ext>
            </a:extLst>
          </p:cNvPr>
          <p:cNvPicPr>
            <a:picLocks noChangeAspect="1"/>
          </p:cNvPicPr>
          <p:nvPr/>
        </p:nvPicPr>
        <p:blipFill>
          <a:blip r:embed="rId2"/>
          <a:stretch>
            <a:fillRect/>
          </a:stretch>
        </p:blipFill>
        <p:spPr>
          <a:xfrm>
            <a:off x="7237379" y="842837"/>
            <a:ext cx="5450705" cy="5836596"/>
          </a:xfrm>
          <a:prstGeom prst="rect">
            <a:avLst/>
          </a:prstGeom>
        </p:spPr>
      </p:pic>
    </p:spTree>
    <p:extLst>
      <p:ext uri="{BB962C8B-B14F-4D97-AF65-F5344CB8AC3E}">
        <p14:creationId xmlns:p14="http://schemas.microsoft.com/office/powerpoint/2010/main" val="157060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p:txBody>
          <a:bodyPr/>
          <a:lstStyle/>
          <a:p>
            <a:endParaRPr lang="en-US"/>
          </a:p>
        </p:txBody>
      </p:sp>
      <p:graphicFrame>
        <p:nvGraphicFramePr>
          <p:cNvPr id="3" name="Table 3">
            <a:extLst>
              <a:ext uri="{FF2B5EF4-FFF2-40B4-BE49-F238E27FC236}">
                <a16:creationId xmlns:a16="http://schemas.microsoft.com/office/drawing/2014/main" id="{364757EE-6D8E-4E62-9A0A-931B0BFC35B2}"/>
              </a:ext>
            </a:extLst>
          </p:cNvPr>
          <p:cNvGraphicFramePr>
            <a:graphicFrameLocks noGrp="1"/>
          </p:cNvGraphicFramePr>
          <p:nvPr>
            <p:extLst>
              <p:ext uri="{D42A27DB-BD31-4B8C-83A1-F6EECF244321}">
                <p14:modId xmlns:p14="http://schemas.microsoft.com/office/powerpoint/2010/main" val="3298026749"/>
              </p:ext>
            </p:extLst>
          </p:nvPr>
        </p:nvGraphicFramePr>
        <p:xfrm>
          <a:off x="1899823" y="1308370"/>
          <a:ext cx="9187688" cy="2865120"/>
        </p:xfrm>
        <a:graphic>
          <a:graphicData uri="http://schemas.openxmlformats.org/drawingml/2006/table">
            <a:tbl>
              <a:tblPr firstRow="1" bandRow="1">
                <a:tableStyleId>{5C22544A-7EE6-4342-B048-85BDC9FD1C3A}</a:tableStyleId>
              </a:tblPr>
              <a:tblGrid>
                <a:gridCol w="9187688">
                  <a:extLst>
                    <a:ext uri="{9D8B030D-6E8A-4147-A177-3AD203B41FA5}">
                      <a16:colId xmlns:a16="http://schemas.microsoft.com/office/drawing/2014/main" val="880664212"/>
                    </a:ext>
                  </a:extLst>
                </a:gridCol>
              </a:tblGrid>
              <a:tr h="370840">
                <a:tc>
                  <a:txBody>
                    <a:bodyPr/>
                    <a:lstStyle/>
                    <a:p>
                      <a:r>
                        <a:rPr lang="en-US" dirty="0"/>
                        <a:t>MỤC LỤC</a:t>
                      </a:r>
                    </a:p>
                  </a:txBody>
                  <a:tcPr/>
                </a:tc>
                <a:extLst>
                  <a:ext uri="{0D108BD9-81ED-4DB2-BD59-A6C34878D82A}">
                    <a16:rowId xmlns:a16="http://schemas.microsoft.com/office/drawing/2014/main" val="1899710673"/>
                  </a:ext>
                </a:extLst>
              </a:tr>
              <a:tr h="370840">
                <a:tc>
                  <a:txBody>
                    <a:bodyPr/>
                    <a:lstStyle/>
                    <a:p>
                      <a:pPr marL="0" indent="0">
                        <a:buNone/>
                      </a:pPr>
                      <a:r>
                        <a:rPr lang="en-US" dirty="0">
                          <a:solidFill>
                            <a:srgbClr val="FF0000"/>
                          </a:solidFill>
                        </a:rPr>
                        <a:t>1. Memory layout </a:t>
                      </a:r>
                      <a:r>
                        <a:rPr lang="en-US" dirty="0" err="1">
                          <a:solidFill>
                            <a:srgbClr val="FF0000"/>
                          </a:solidFill>
                        </a:rPr>
                        <a:t>của</a:t>
                      </a:r>
                      <a:r>
                        <a:rPr lang="en-US" dirty="0">
                          <a:solidFill>
                            <a:srgbClr val="FF0000"/>
                          </a:solidFill>
                        </a:rPr>
                        <a:t> </a:t>
                      </a:r>
                      <a:r>
                        <a:rPr lang="en-US" dirty="0" err="1">
                          <a:solidFill>
                            <a:srgbClr val="FF0000"/>
                          </a:solidFill>
                        </a:rPr>
                        <a:t>chương</a:t>
                      </a:r>
                      <a:r>
                        <a:rPr lang="en-US" dirty="0">
                          <a:solidFill>
                            <a:srgbClr val="FF0000"/>
                          </a:solidFill>
                        </a:rPr>
                        <a:t> </a:t>
                      </a:r>
                      <a:r>
                        <a:rPr lang="en-US" dirty="0" err="1">
                          <a:solidFill>
                            <a:srgbClr val="FF0000"/>
                          </a:solidFill>
                        </a:rPr>
                        <a:t>trình</a:t>
                      </a:r>
                      <a:r>
                        <a:rPr lang="en-US" dirty="0">
                          <a:solidFill>
                            <a:srgbClr val="FF0000"/>
                          </a:solidFill>
                        </a:rPr>
                        <a:t> C </a:t>
                      </a:r>
                      <a:r>
                        <a:rPr lang="en-US" dirty="0" err="1">
                          <a:solidFill>
                            <a:srgbClr val="FF0000"/>
                          </a:solidFill>
                        </a:rPr>
                        <a:t>trên</a:t>
                      </a:r>
                      <a:r>
                        <a:rPr lang="en-US" dirty="0">
                          <a:solidFill>
                            <a:srgbClr val="FF0000"/>
                          </a:solidFill>
                        </a:rPr>
                        <a:t> Ram.</a:t>
                      </a:r>
                    </a:p>
                  </a:txBody>
                  <a:tcPr/>
                </a:tc>
                <a:extLst>
                  <a:ext uri="{0D108BD9-81ED-4DB2-BD59-A6C34878D82A}">
                    <a16:rowId xmlns:a16="http://schemas.microsoft.com/office/drawing/2014/main" val="67575002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2. </a:t>
                      </a:r>
                      <a:r>
                        <a:rPr lang="en-US" dirty="0" err="1">
                          <a:solidFill>
                            <a:srgbClr val="FF0000"/>
                          </a:solidFill>
                        </a:rPr>
                        <a:t>Các</a:t>
                      </a:r>
                      <a:r>
                        <a:rPr lang="en-US" dirty="0">
                          <a:solidFill>
                            <a:srgbClr val="FF0000"/>
                          </a:solidFill>
                        </a:rPr>
                        <a:t> </a:t>
                      </a:r>
                      <a:r>
                        <a:rPr lang="en-US" dirty="0" err="1">
                          <a:solidFill>
                            <a:srgbClr val="FF0000"/>
                          </a:solidFill>
                        </a:rPr>
                        <a:t>bước</a:t>
                      </a:r>
                      <a:r>
                        <a:rPr lang="en-US" dirty="0">
                          <a:solidFill>
                            <a:srgbClr val="FF0000"/>
                          </a:solidFill>
                        </a:rPr>
                        <a:t> </a:t>
                      </a:r>
                      <a:r>
                        <a:rPr lang="en-US" dirty="0" err="1">
                          <a:solidFill>
                            <a:srgbClr val="FF0000"/>
                          </a:solidFill>
                        </a:rPr>
                        <a:t>để</a:t>
                      </a:r>
                      <a:r>
                        <a:rPr lang="en-US" dirty="0">
                          <a:solidFill>
                            <a:srgbClr val="FF0000"/>
                          </a:solidFill>
                        </a:rPr>
                        <a:t> </a:t>
                      </a:r>
                      <a:r>
                        <a:rPr lang="en-US" dirty="0" err="1">
                          <a:solidFill>
                            <a:srgbClr val="FF0000"/>
                          </a:solidFill>
                        </a:rPr>
                        <a:t>biên</a:t>
                      </a:r>
                      <a:r>
                        <a:rPr lang="en-US" dirty="0">
                          <a:solidFill>
                            <a:srgbClr val="FF0000"/>
                          </a:solidFill>
                        </a:rPr>
                        <a:t> </a:t>
                      </a:r>
                      <a:r>
                        <a:rPr lang="en-US" dirty="0" err="1">
                          <a:solidFill>
                            <a:srgbClr val="FF0000"/>
                          </a:solidFill>
                        </a:rPr>
                        <a:t>dịch</a:t>
                      </a:r>
                      <a:r>
                        <a:rPr lang="en-US" dirty="0">
                          <a:solidFill>
                            <a:srgbClr val="FF0000"/>
                          </a:solidFill>
                        </a:rPr>
                        <a:t> 1 </a:t>
                      </a:r>
                      <a:r>
                        <a:rPr lang="en-US" dirty="0" err="1">
                          <a:solidFill>
                            <a:srgbClr val="FF0000"/>
                          </a:solidFill>
                        </a:rPr>
                        <a:t>chương</a:t>
                      </a:r>
                      <a:r>
                        <a:rPr lang="en-US" dirty="0">
                          <a:solidFill>
                            <a:srgbClr val="FF0000"/>
                          </a:solidFill>
                        </a:rPr>
                        <a:t> </a:t>
                      </a:r>
                      <a:r>
                        <a:rPr lang="en-US" dirty="0" err="1">
                          <a:solidFill>
                            <a:srgbClr val="FF0000"/>
                          </a:solidFill>
                        </a:rPr>
                        <a:t>trình</a:t>
                      </a:r>
                      <a:r>
                        <a:rPr lang="en-US" dirty="0">
                          <a:solidFill>
                            <a:srgbClr val="FF0000"/>
                          </a:solidFill>
                        </a:rPr>
                        <a:t> C </a:t>
                      </a:r>
                      <a:r>
                        <a:rPr lang="en-US" dirty="0" err="1">
                          <a:solidFill>
                            <a:srgbClr val="FF0000"/>
                          </a:solidFill>
                        </a:rPr>
                        <a:t>thành</a:t>
                      </a:r>
                      <a:r>
                        <a:rPr lang="en-US" dirty="0">
                          <a:solidFill>
                            <a:srgbClr val="FF0000"/>
                          </a:solidFill>
                        </a:rPr>
                        <a:t> file </a:t>
                      </a:r>
                      <a:r>
                        <a:rPr lang="en-US" dirty="0" err="1">
                          <a:solidFill>
                            <a:srgbClr val="FF0000"/>
                          </a:solidFill>
                        </a:rPr>
                        <a:t>thực</a:t>
                      </a:r>
                      <a:r>
                        <a:rPr lang="en-US" dirty="0">
                          <a:solidFill>
                            <a:srgbClr val="FF0000"/>
                          </a:solidFill>
                        </a:rPr>
                        <a:t> </a:t>
                      </a:r>
                      <a:r>
                        <a:rPr lang="en-US" dirty="0" err="1">
                          <a:solidFill>
                            <a:srgbClr val="FF0000"/>
                          </a:solidFill>
                        </a:rPr>
                        <a:t>thi</a:t>
                      </a:r>
                      <a:r>
                        <a:rPr lang="en-US" dirty="0">
                          <a:solidFill>
                            <a:srgbClr val="FF0000"/>
                          </a:solidFill>
                        </a:rPr>
                        <a:t>.</a:t>
                      </a:r>
                    </a:p>
                  </a:txBody>
                  <a:tcPr/>
                </a:tc>
                <a:extLst>
                  <a:ext uri="{0D108BD9-81ED-4DB2-BD59-A6C34878D82A}">
                    <a16:rowId xmlns:a16="http://schemas.microsoft.com/office/drawing/2014/main" val="3623878018"/>
                  </a:ext>
                </a:extLst>
              </a:tr>
              <a:tr h="370840">
                <a:tc>
                  <a:txBody>
                    <a:bodyPr/>
                    <a:lstStyle/>
                    <a:p>
                      <a:r>
                        <a:rPr lang="en-US" dirty="0">
                          <a:solidFill>
                            <a:schemeClr val="tx1"/>
                          </a:solidFill>
                        </a:rPr>
                        <a:t>3. </a:t>
                      </a:r>
                      <a:r>
                        <a:rPr lang="en-US" dirty="0" err="1">
                          <a:solidFill>
                            <a:schemeClr val="tx1"/>
                          </a:solidFill>
                        </a:rPr>
                        <a:t>Các</a:t>
                      </a:r>
                      <a:r>
                        <a:rPr lang="en-US" dirty="0">
                          <a:solidFill>
                            <a:schemeClr val="tx1"/>
                          </a:solidFill>
                        </a:rPr>
                        <a:t> </a:t>
                      </a:r>
                      <a:r>
                        <a:rPr lang="en-US" dirty="0" err="1">
                          <a:solidFill>
                            <a:schemeClr val="tx1"/>
                          </a:solidFill>
                        </a:rPr>
                        <a:t>kiểu</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trong</a:t>
                      </a:r>
                      <a:r>
                        <a:rPr lang="en-US" dirty="0">
                          <a:solidFill>
                            <a:schemeClr val="tx1"/>
                          </a:solidFill>
                        </a:rPr>
                        <a:t> C, </a:t>
                      </a:r>
                      <a:r>
                        <a:rPr lang="en-US" dirty="0" err="1">
                          <a:solidFill>
                            <a:schemeClr val="tx1"/>
                          </a:solidFill>
                        </a:rPr>
                        <a:t>từ</a:t>
                      </a:r>
                      <a:r>
                        <a:rPr lang="en-US" dirty="0">
                          <a:solidFill>
                            <a:schemeClr val="tx1"/>
                          </a:solidFill>
                        </a:rPr>
                        <a:t> </a:t>
                      </a:r>
                      <a:r>
                        <a:rPr lang="en-US" dirty="0" err="1">
                          <a:solidFill>
                            <a:schemeClr val="tx1"/>
                          </a:solidFill>
                        </a:rPr>
                        <a:t>khóa</a:t>
                      </a:r>
                      <a:r>
                        <a:rPr lang="en-US" dirty="0">
                          <a:solidFill>
                            <a:schemeClr val="tx1"/>
                          </a:solidFill>
                        </a:rPr>
                        <a:t> static, volatile, typedef, struct, </a:t>
                      </a:r>
                      <a:r>
                        <a:rPr lang="en-US" dirty="0" err="1">
                          <a:solidFill>
                            <a:schemeClr val="tx1"/>
                          </a:solidFill>
                        </a:rPr>
                        <a:t>enum</a:t>
                      </a:r>
                      <a:r>
                        <a:rPr lang="en-US" dirty="0">
                          <a:solidFill>
                            <a:schemeClr val="tx1"/>
                          </a:solidFill>
                        </a:rPr>
                        <a:t>.</a:t>
                      </a:r>
                    </a:p>
                  </a:txBody>
                  <a:tcPr/>
                </a:tc>
                <a:extLst>
                  <a:ext uri="{0D108BD9-81ED-4DB2-BD59-A6C34878D82A}">
                    <a16:rowId xmlns:a16="http://schemas.microsoft.com/office/drawing/2014/main" val="1913119381"/>
                  </a:ext>
                </a:extLst>
              </a:tr>
              <a:tr h="370840">
                <a:tc>
                  <a:txBody>
                    <a:bodyPr/>
                    <a:lstStyle/>
                    <a:p>
                      <a:r>
                        <a:rPr lang="en-US" dirty="0"/>
                        <a:t>4. </a:t>
                      </a:r>
                      <a:r>
                        <a:rPr lang="en-US" dirty="0" err="1"/>
                        <a:t>Cấp</a:t>
                      </a:r>
                      <a:r>
                        <a:rPr lang="en-US" dirty="0"/>
                        <a:t> </a:t>
                      </a:r>
                      <a:r>
                        <a:rPr lang="en-US" dirty="0" err="1"/>
                        <a:t>phát</a:t>
                      </a:r>
                      <a:r>
                        <a:rPr lang="en-US" dirty="0"/>
                        <a:t> </a:t>
                      </a:r>
                      <a:r>
                        <a:rPr lang="en-US" dirty="0" err="1"/>
                        <a:t>động</a:t>
                      </a:r>
                      <a:r>
                        <a:rPr lang="en-US" dirty="0"/>
                        <a:t>, </a:t>
                      </a:r>
                      <a:r>
                        <a:rPr lang="en-US" dirty="0" err="1"/>
                        <a:t>một</a:t>
                      </a:r>
                      <a:r>
                        <a:rPr lang="en-US" dirty="0"/>
                        <a:t> </a:t>
                      </a:r>
                      <a:r>
                        <a:rPr lang="en-US" dirty="0" err="1"/>
                        <a:t>số</a:t>
                      </a:r>
                      <a:r>
                        <a:rPr lang="en-US" dirty="0"/>
                        <a:t> </a:t>
                      </a:r>
                      <a:r>
                        <a:rPr lang="en-US" dirty="0" err="1"/>
                        <a:t>lỗi</a:t>
                      </a:r>
                      <a:r>
                        <a:rPr lang="en-US" dirty="0"/>
                        <a:t> </a:t>
                      </a:r>
                      <a:r>
                        <a:rPr lang="en-US" dirty="0" err="1"/>
                        <a:t>sử</a:t>
                      </a:r>
                      <a:r>
                        <a:rPr lang="en-US" dirty="0"/>
                        <a:t> </a:t>
                      </a:r>
                      <a:r>
                        <a:rPr lang="en-US" dirty="0" err="1"/>
                        <a:t>dụng</a:t>
                      </a:r>
                      <a:r>
                        <a:rPr lang="en-US" dirty="0"/>
                        <a:t> </a:t>
                      </a:r>
                      <a:r>
                        <a:rPr lang="en-US" dirty="0" err="1"/>
                        <a:t>bộ</a:t>
                      </a:r>
                      <a:r>
                        <a:rPr lang="en-US" dirty="0"/>
                        <a:t> </a:t>
                      </a:r>
                      <a:r>
                        <a:rPr lang="en-US" dirty="0" err="1"/>
                        <a:t>nhớ</a:t>
                      </a:r>
                      <a:r>
                        <a:rPr lang="en-US" dirty="0"/>
                        <a:t> </a:t>
                      </a:r>
                      <a:r>
                        <a:rPr lang="en-US" dirty="0" err="1"/>
                        <a:t>trong</a:t>
                      </a:r>
                      <a:r>
                        <a:rPr lang="en-US" dirty="0"/>
                        <a:t> C</a:t>
                      </a:r>
                    </a:p>
                  </a:txBody>
                  <a:tcPr/>
                </a:tc>
                <a:extLst>
                  <a:ext uri="{0D108BD9-81ED-4DB2-BD59-A6C34878D82A}">
                    <a16:rowId xmlns:a16="http://schemas.microsoft.com/office/drawing/2014/main" val="147347738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a:t>
                      </a:r>
                      <a:r>
                        <a:rPr lang="en-US" dirty="0" err="1"/>
                        <a:t>Xử</a:t>
                      </a:r>
                      <a:r>
                        <a:rPr lang="en-US" dirty="0"/>
                        <a:t> </a:t>
                      </a:r>
                      <a:r>
                        <a:rPr lang="en-US" dirty="0" err="1"/>
                        <a:t>lý</a:t>
                      </a:r>
                      <a:r>
                        <a:rPr lang="en-US" dirty="0"/>
                        <a:t> </a:t>
                      </a:r>
                      <a:r>
                        <a:rPr lang="en-US" dirty="0" err="1"/>
                        <a:t>hàm</a:t>
                      </a:r>
                      <a:r>
                        <a:rPr lang="en-US" dirty="0"/>
                        <a:t> </a:t>
                      </a:r>
                      <a:r>
                        <a:rPr lang="en-US" dirty="0" err="1"/>
                        <a:t>trong</a:t>
                      </a:r>
                      <a:r>
                        <a:rPr lang="en-US" dirty="0"/>
                        <a:t> C, </a:t>
                      </a:r>
                      <a:r>
                        <a:rPr lang="en-US" dirty="0" err="1"/>
                        <a:t>phân</a:t>
                      </a:r>
                      <a:r>
                        <a:rPr lang="en-US" dirty="0"/>
                        <a:t> </a:t>
                      </a:r>
                      <a:r>
                        <a:rPr lang="en-US" dirty="0" err="1"/>
                        <a:t>biệt</a:t>
                      </a:r>
                      <a:r>
                        <a:rPr lang="en-US" dirty="0"/>
                        <a:t> </a:t>
                      </a:r>
                      <a:r>
                        <a:rPr lang="en-US" dirty="0" err="1"/>
                        <a:t>tham</a:t>
                      </a:r>
                      <a:r>
                        <a:rPr lang="en-US" dirty="0"/>
                        <a:t> </a:t>
                      </a:r>
                      <a:r>
                        <a:rPr lang="en-US" dirty="0" err="1"/>
                        <a:t>chiếu</a:t>
                      </a:r>
                      <a:r>
                        <a:rPr lang="en-US" dirty="0"/>
                        <a:t> </a:t>
                      </a:r>
                      <a:r>
                        <a:rPr lang="en-US" dirty="0" err="1"/>
                        <a:t>và</a:t>
                      </a:r>
                      <a:r>
                        <a:rPr lang="en-US" dirty="0"/>
                        <a:t> </a:t>
                      </a:r>
                      <a:r>
                        <a:rPr lang="en-US" dirty="0" err="1"/>
                        <a:t>tham</a:t>
                      </a:r>
                      <a:r>
                        <a:rPr lang="en-US" dirty="0"/>
                        <a:t> </a:t>
                      </a:r>
                      <a:r>
                        <a:rPr lang="en-US" dirty="0" err="1"/>
                        <a:t>trị</a:t>
                      </a:r>
                      <a:r>
                        <a:rPr lang="en-US" dirty="0"/>
                        <a:t>.</a:t>
                      </a:r>
                    </a:p>
                  </a:txBody>
                  <a:tcPr/>
                </a:tc>
                <a:extLst>
                  <a:ext uri="{0D108BD9-81ED-4DB2-BD59-A6C34878D82A}">
                    <a16:rowId xmlns:a16="http://schemas.microsoft.com/office/drawing/2014/main" val="13878864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a:t>
                      </a:r>
                      <a:r>
                        <a:rPr lang="en-US" dirty="0" err="1"/>
                        <a:t>Cách</a:t>
                      </a:r>
                      <a:r>
                        <a:rPr lang="en-US" dirty="0"/>
                        <a:t> </a:t>
                      </a:r>
                      <a:r>
                        <a:rPr lang="en-US" dirty="0" err="1"/>
                        <a:t>tạo</a:t>
                      </a:r>
                      <a:r>
                        <a:rPr lang="en-US" dirty="0"/>
                        <a:t> </a:t>
                      </a:r>
                      <a:r>
                        <a:rPr lang="en-US" dirty="0" err="1"/>
                        <a:t>và</a:t>
                      </a:r>
                      <a:r>
                        <a:rPr lang="en-US" dirty="0"/>
                        <a:t> </a:t>
                      </a:r>
                      <a:r>
                        <a:rPr lang="en-US" dirty="0" err="1"/>
                        <a:t>thêm</a:t>
                      </a:r>
                      <a:r>
                        <a:rPr lang="en-US" dirty="0"/>
                        <a:t> </a:t>
                      </a:r>
                      <a:r>
                        <a:rPr lang="en-US" dirty="0" err="1"/>
                        <a:t>thư</a:t>
                      </a:r>
                      <a:r>
                        <a:rPr lang="en-US" dirty="0"/>
                        <a:t> </a:t>
                      </a:r>
                      <a:r>
                        <a:rPr lang="en-US" dirty="0" err="1"/>
                        <a:t>viện</a:t>
                      </a:r>
                      <a:r>
                        <a:rPr lang="en-US" dirty="0"/>
                        <a:t> </a:t>
                      </a:r>
                      <a:r>
                        <a:rPr lang="en-US" dirty="0" err="1"/>
                        <a:t>trong</a:t>
                      </a:r>
                      <a:r>
                        <a:rPr lang="en-US" dirty="0"/>
                        <a:t> C.</a:t>
                      </a:r>
                    </a:p>
                    <a:p>
                      <a:r>
                        <a:rPr lang="en-US" dirty="0"/>
                        <a:t>7. </a:t>
                      </a:r>
                      <a:r>
                        <a:rPr lang="en-US" dirty="0" err="1"/>
                        <a:t>Một</a:t>
                      </a:r>
                      <a:r>
                        <a:rPr lang="en-US" dirty="0"/>
                        <a:t> </a:t>
                      </a:r>
                      <a:r>
                        <a:rPr lang="en-US" dirty="0" err="1"/>
                        <a:t>số</a:t>
                      </a:r>
                      <a:r>
                        <a:rPr lang="en-US" dirty="0"/>
                        <a:t> </a:t>
                      </a:r>
                      <a:r>
                        <a:rPr lang="en-US" dirty="0" err="1"/>
                        <a:t>thuật</a:t>
                      </a:r>
                      <a:r>
                        <a:rPr lang="en-US" dirty="0"/>
                        <a:t> </a:t>
                      </a:r>
                      <a:r>
                        <a:rPr lang="en-US" dirty="0" err="1"/>
                        <a:t>toán</a:t>
                      </a:r>
                      <a:r>
                        <a:rPr lang="en-US" dirty="0"/>
                        <a:t> </a:t>
                      </a:r>
                      <a:r>
                        <a:rPr lang="en-US" dirty="0" err="1"/>
                        <a:t>xử</a:t>
                      </a:r>
                      <a:r>
                        <a:rPr lang="en-US" dirty="0"/>
                        <a:t> </a:t>
                      </a:r>
                      <a:r>
                        <a:rPr lang="en-US" dirty="0" err="1"/>
                        <a:t>lý</a:t>
                      </a:r>
                      <a:r>
                        <a:rPr lang="en-US" dirty="0"/>
                        <a:t> </a:t>
                      </a:r>
                      <a:r>
                        <a:rPr lang="en-US" dirty="0" err="1"/>
                        <a:t>trong</a:t>
                      </a:r>
                      <a:r>
                        <a:rPr lang="en-US" dirty="0"/>
                        <a:t> C (</a:t>
                      </a:r>
                      <a:r>
                        <a:rPr lang="en-US" dirty="0" err="1"/>
                        <a:t>mở</a:t>
                      </a:r>
                      <a:r>
                        <a:rPr lang="en-US" dirty="0"/>
                        <a:t> </a:t>
                      </a:r>
                      <a:r>
                        <a:rPr lang="en-US" dirty="0" err="1"/>
                        <a:t>rộng</a:t>
                      </a:r>
                      <a:r>
                        <a:rPr lang="en-US" dirty="0"/>
                        <a:t>)</a:t>
                      </a:r>
                    </a:p>
                  </a:txBody>
                  <a:tcPr/>
                </a:tc>
                <a:extLst>
                  <a:ext uri="{0D108BD9-81ED-4DB2-BD59-A6C34878D82A}">
                    <a16:rowId xmlns:a16="http://schemas.microsoft.com/office/drawing/2014/main" val="2395089261"/>
                  </a:ext>
                </a:extLst>
              </a:tr>
            </a:tbl>
          </a:graphicData>
        </a:graphic>
      </p:graphicFrame>
    </p:spTree>
    <p:extLst>
      <p:ext uri="{BB962C8B-B14F-4D97-AF65-F5344CB8AC3E}">
        <p14:creationId xmlns:p14="http://schemas.microsoft.com/office/powerpoint/2010/main" val="2328961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59408" y="-91018"/>
            <a:ext cx="10366313" cy="719847"/>
          </a:xfrm>
        </p:spPr>
        <p:txBody>
          <a:bodyPr/>
          <a:lstStyle/>
          <a:p>
            <a:pPr algn="l"/>
            <a:r>
              <a:rPr lang="en-US" dirty="0"/>
              <a:t>5. </a:t>
            </a:r>
            <a:r>
              <a:rPr lang="en-US" dirty="0" err="1"/>
              <a:t>Hàm</a:t>
            </a:r>
            <a:r>
              <a:rPr lang="en-US" dirty="0"/>
              <a:t> </a:t>
            </a:r>
            <a:r>
              <a:rPr lang="en-US" dirty="0" err="1"/>
              <a:t>trong</a:t>
            </a:r>
            <a:r>
              <a:rPr lang="en-US" dirty="0"/>
              <a:t> C</a:t>
            </a:r>
          </a:p>
        </p:txBody>
      </p:sp>
      <p:sp>
        <p:nvSpPr>
          <p:cNvPr id="6" name="TextBox 5">
            <a:extLst>
              <a:ext uri="{FF2B5EF4-FFF2-40B4-BE49-F238E27FC236}">
                <a16:creationId xmlns:a16="http://schemas.microsoft.com/office/drawing/2014/main" id="{14C7FED4-4AE9-FBC4-768D-1CD2B5D922B9}"/>
              </a:ext>
            </a:extLst>
          </p:cNvPr>
          <p:cNvSpPr txBox="1"/>
          <p:nvPr/>
        </p:nvSpPr>
        <p:spPr>
          <a:xfrm>
            <a:off x="1174581" y="1219831"/>
            <a:ext cx="10080321" cy="22626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1600" dirty="0" err="1">
                <a:latin typeface="Arial" panose="020B0604020202020204" pitchFamily="34" charset="0"/>
                <a:cs typeface="Arial" panose="020B0604020202020204" pitchFamily="34" charset="0"/>
              </a:rPr>
              <a:t>Một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số</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hàm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thường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C </a:t>
            </a:r>
            <a:r>
              <a:rPr lang="en-US" sz="1600" dirty="0" err="1">
                <a:latin typeface="Arial" panose="020B0604020202020204" pitchFamily="34" charset="0"/>
                <a:cs typeface="Arial" panose="020B0604020202020204" pitchFamily="34" charset="0"/>
              </a:rPr>
              <a:t>với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viện</a:t>
            </a:r>
            <a:r>
              <a:rPr lang="en-US" sz="1600" dirty="0">
                <a:latin typeface="Arial" panose="020B0604020202020204" pitchFamily="34" charset="0"/>
                <a:cs typeface="Arial" panose="020B0604020202020204" pitchFamily="34" charset="0"/>
              </a:rPr>
              <a:t> C </a:t>
            </a:r>
            <a:r>
              <a:rPr lang="en-US" sz="1600" dirty="0" err="1">
                <a:latin typeface="Arial" panose="020B0604020202020204" pitchFamily="34" charset="0"/>
                <a:cs typeface="Arial" panose="020B0604020202020204" pitchFamily="34" charset="0"/>
              </a:rPr>
              <a:t>tiêu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chuẩn</a:t>
            </a:r>
            <a:r>
              <a:rPr lang="en-US" sz="1600" dirty="0">
                <a:latin typeface="Arial" panose="020B0604020202020204" pitchFamily="34" charset="0"/>
                <a:cs typeface="Arial" panose="020B0604020202020204" pitchFamily="34" charset="0"/>
              </a:rPr>
              <a:t>:</a:t>
            </a:r>
          </a:p>
          <a:p>
            <a:pPr>
              <a:lnSpc>
                <a:spcPct val="150000"/>
              </a:lnSpc>
            </a:pPr>
            <a:r>
              <a:rPr lang="en-US" sz="1600" dirty="0" err="1">
                <a:latin typeface="Arial" panose="020B0604020202020204" pitchFamily="34" charset="0"/>
                <a:cs typeface="Arial" panose="020B0604020202020204" pitchFamily="34" charset="0"/>
              </a:rPr>
              <a:t>Xử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lý</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liệu</a:t>
            </a: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void *</a:t>
            </a:r>
            <a:r>
              <a:rPr lang="en-US" sz="1600" dirty="0" err="1">
                <a:latin typeface="Arial" panose="020B0604020202020204" pitchFamily="34" charset="0"/>
                <a:cs typeface="Arial" panose="020B0604020202020204" pitchFamily="34" charset="0"/>
              </a:rPr>
              <a:t>memcpy</a:t>
            </a:r>
            <a:r>
              <a:rPr lang="en-US" sz="1600" dirty="0">
                <a:latin typeface="Arial" panose="020B0604020202020204" pitchFamily="34" charset="0"/>
                <a:cs typeface="Arial" panose="020B0604020202020204" pitchFamily="34" charset="0"/>
              </a:rPr>
              <a:t>(void *</a:t>
            </a:r>
            <a:r>
              <a:rPr lang="en-US" sz="1600" dirty="0" err="1">
                <a:latin typeface="Arial" panose="020B0604020202020204" pitchFamily="34" charset="0"/>
                <a:cs typeface="Arial" panose="020B0604020202020204" pitchFamily="34" charset="0"/>
              </a:rPr>
              <a:t>dest</a:t>
            </a:r>
            <a:r>
              <a:rPr lang="en-US" sz="1600" dirty="0">
                <a:latin typeface="Arial" panose="020B0604020202020204" pitchFamily="34" charset="0"/>
                <a:cs typeface="Arial" panose="020B0604020202020204" pitchFamily="34" charset="0"/>
              </a:rPr>
              <a:t>, const void *</a:t>
            </a:r>
            <a:r>
              <a:rPr lang="en-US" sz="1600" dirty="0" err="1">
                <a:latin typeface="Arial" panose="020B0604020202020204" pitchFamily="34" charset="0"/>
                <a:cs typeface="Arial" panose="020B0604020202020204" pitchFamily="34" charset="0"/>
              </a:rPr>
              <a:t>src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size_t</a:t>
            </a:r>
            <a:r>
              <a:rPr lang="en-US" sz="1600" dirty="0">
                <a:latin typeface="Arial" panose="020B0604020202020204" pitchFamily="34" charset="0"/>
                <a:cs typeface="Arial" panose="020B0604020202020204" pitchFamily="34" charset="0"/>
              </a:rPr>
              <a:t> n) </a:t>
            </a:r>
            <a:r>
              <a:rPr lang="vi-VN" sz="1600" dirty="0"/>
              <a:t>được sử dụng để sao chép một vùng bộ nhớ từ địa chỉ nguồn đến địa chỉ đích.</a:t>
            </a: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int </a:t>
            </a:r>
            <a:r>
              <a:rPr lang="en-US" sz="1600" dirty="0" err="1">
                <a:latin typeface="Arial" panose="020B0604020202020204" pitchFamily="34" charset="0"/>
                <a:cs typeface="Arial" panose="020B0604020202020204" pitchFamily="34" charset="0"/>
              </a:rPr>
              <a:t>memcmp</a:t>
            </a:r>
            <a:r>
              <a:rPr lang="en-US" sz="1600" dirty="0">
                <a:latin typeface="Arial" panose="020B0604020202020204" pitchFamily="34" charset="0"/>
                <a:cs typeface="Arial" panose="020B0604020202020204" pitchFamily="34" charset="0"/>
              </a:rPr>
              <a:t>(const void *str1, const void *str2, </a:t>
            </a:r>
            <a:r>
              <a:rPr lang="en-US" sz="1600" dirty="0" err="1">
                <a:latin typeface="Arial" panose="020B0604020202020204" pitchFamily="34" charset="0"/>
                <a:cs typeface="Arial" panose="020B0604020202020204" pitchFamily="34" charset="0"/>
              </a:rPr>
              <a:t>size_t</a:t>
            </a:r>
            <a:r>
              <a:rPr lang="en-US" sz="1600" dirty="0">
                <a:latin typeface="Arial" panose="020B0604020202020204" pitchFamily="34" charset="0"/>
                <a:cs typeface="Arial" panose="020B0604020202020204" pitchFamily="34" charset="0"/>
              </a:rPr>
              <a:t> n); </a:t>
            </a:r>
            <a:r>
              <a:rPr lang="vi-VN" sz="1600" dirty="0"/>
              <a:t>được sử dụng để so sánh hai vùng bộ nhớ.</a:t>
            </a:r>
            <a:endParaRPr lang="en-US"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void *</a:t>
            </a:r>
            <a:r>
              <a:rPr lang="en-US" sz="1600" dirty="0" err="1">
                <a:latin typeface="Arial" panose="020B0604020202020204" pitchFamily="34" charset="0"/>
                <a:cs typeface="Arial" panose="020B0604020202020204" pitchFamily="34" charset="0"/>
              </a:rPr>
              <a:t>memset</a:t>
            </a:r>
            <a:r>
              <a:rPr lang="en-US" sz="1600" dirty="0">
                <a:latin typeface="Arial" panose="020B0604020202020204" pitchFamily="34" charset="0"/>
                <a:cs typeface="Arial" panose="020B0604020202020204" pitchFamily="34" charset="0"/>
              </a:rPr>
              <a:t>(void *str, int c, </a:t>
            </a:r>
            <a:r>
              <a:rPr lang="en-US" sz="1600" dirty="0" err="1">
                <a:latin typeface="Arial" panose="020B0604020202020204" pitchFamily="34" charset="0"/>
                <a:cs typeface="Arial" panose="020B0604020202020204" pitchFamily="34" charset="0"/>
              </a:rPr>
              <a:t>size_t</a:t>
            </a:r>
            <a:r>
              <a:rPr lang="en-US" sz="1600" dirty="0">
                <a:latin typeface="Arial" panose="020B0604020202020204" pitchFamily="34" charset="0"/>
                <a:cs typeface="Arial" panose="020B0604020202020204" pitchFamily="34" charset="0"/>
              </a:rPr>
              <a:t> n); </a:t>
            </a:r>
            <a:r>
              <a:rPr lang="vi-VN" sz="1600" dirty="0"/>
              <a:t>được sử dụng để thiết lập một vùng bộ nhớ với một giá trị cụ thể.</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154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27502" y="67338"/>
            <a:ext cx="10366313" cy="748770"/>
          </a:xfrm>
        </p:spPr>
        <p:txBody>
          <a:bodyPr/>
          <a:lstStyle/>
          <a:p>
            <a:pPr algn="l"/>
            <a:r>
              <a:rPr lang="en-US" dirty="0"/>
              <a:t>6. </a:t>
            </a:r>
            <a:r>
              <a:rPr lang="en-US" dirty="0" err="1"/>
              <a:t>Tạo</a:t>
            </a:r>
            <a:r>
              <a:rPr lang="en-US" dirty="0"/>
              <a:t> </a:t>
            </a:r>
            <a:r>
              <a:rPr lang="en-US" dirty="0" err="1"/>
              <a:t>thư</a:t>
            </a:r>
            <a:r>
              <a:rPr lang="en-US" dirty="0"/>
              <a:t> </a:t>
            </a:r>
            <a:r>
              <a:rPr lang="en-US" dirty="0" err="1"/>
              <a:t>viện</a:t>
            </a:r>
            <a:r>
              <a:rPr lang="en-US" dirty="0"/>
              <a:t> </a:t>
            </a:r>
            <a:r>
              <a:rPr lang="en-US" dirty="0" err="1"/>
              <a:t>trong</a:t>
            </a:r>
            <a:r>
              <a:rPr lang="en-US" dirty="0"/>
              <a:t> C</a:t>
            </a:r>
          </a:p>
        </p:txBody>
      </p:sp>
      <p:sp>
        <p:nvSpPr>
          <p:cNvPr id="5" name="TextBox 4">
            <a:extLst>
              <a:ext uri="{FF2B5EF4-FFF2-40B4-BE49-F238E27FC236}">
                <a16:creationId xmlns:a16="http://schemas.microsoft.com/office/drawing/2014/main" id="{C33782D1-D582-68A9-4996-BE758905C168}"/>
              </a:ext>
            </a:extLst>
          </p:cNvPr>
          <p:cNvSpPr txBox="1"/>
          <p:nvPr/>
        </p:nvSpPr>
        <p:spPr>
          <a:xfrm>
            <a:off x="1787034" y="816108"/>
            <a:ext cx="6686446"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Thư</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C bao </a:t>
            </a:r>
            <a:r>
              <a:rPr lang="en-US" dirty="0" err="1">
                <a:latin typeface="Arial" panose="020B0604020202020204" pitchFamily="34" charset="0"/>
                <a:cs typeface="Arial" panose="020B0604020202020204" pitchFamily="34" charset="0"/>
              </a:rPr>
              <a:t>gồm</a:t>
            </a:r>
            <a:r>
              <a:rPr lang="en-US" dirty="0">
                <a:latin typeface="Arial" panose="020B0604020202020204" pitchFamily="34" charset="0"/>
                <a:cs typeface="Arial" panose="020B0604020202020204" pitchFamily="34" charset="0"/>
              </a:rPr>
              <a:t> file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nguồn</a:t>
            </a:r>
            <a:r>
              <a:rPr lang="en-US" dirty="0">
                <a:latin typeface="Arial" panose="020B0604020202020204" pitchFamily="34" charset="0"/>
                <a:cs typeface="Arial" panose="020B0604020202020204" pitchFamily="34" charset="0"/>
              </a:rPr>
              <a:t> .c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file header .h</a:t>
            </a:r>
          </a:p>
        </p:txBody>
      </p:sp>
      <p:sp>
        <p:nvSpPr>
          <p:cNvPr id="19" name="TextBox 18">
            <a:extLst>
              <a:ext uri="{FF2B5EF4-FFF2-40B4-BE49-F238E27FC236}">
                <a16:creationId xmlns:a16="http://schemas.microsoft.com/office/drawing/2014/main" id="{9E1E7EF5-00B1-FBAC-0DDB-F8C19837DE3F}"/>
              </a:ext>
            </a:extLst>
          </p:cNvPr>
          <p:cNvSpPr txBox="1"/>
          <p:nvPr/>
        </p:nvSpPr>
        <p:spPr>
          <a:xfrm>
            <a:off x="1787034" y="1185440"/>
            <a:ext cx="10404966" cy="1709571"/>
          </a:xfrm>
          <a:prstGeom prst="rect">
            <a:avLst/>
          </a:prstGeom>
          <a:noFill/>
        </p:spPr>
        <p:txBody>
          <a:bodyPr wrap="square">
            <a:spAutoFit/>
          </a:bodyPr>
          <a:lstStyle/>
          <a:p>
            <a:pPr>
              <a:lnSpc>
                <a:spcPct val="150000"/>
              </a:lnSpc>
            </a:pPr>
            <a:r>
              <a:rPr lang="vi-VN" dirty="0"/>
              <a:t>File .c (Source File) chứa mã nguồn của các hàm và các định nghĩa biến mà bạn muốn biên dịch để chạy chương trình. Nó thường được sử dụng để:</a:t>
            </a:r>
            <a:endParaRPr lang="en-US" dirty="0"/>
          </a:p>
          <a:p>
            <a:pPr marL="285750" indent="-285750">
              <a:lnSpc>
                <a:spcPct val="150000"/>
              </a:lnSpc>
              <a:buFont typeface="Arial" panose="020B0604020202020204" pitchFamily="34" charset="0"/>
              <a:buChar char="•"/>
            </a:pPr>
            <a:r>
              <a:rPr lang="vi-VN" dirty="0"/>
              <a:t>Định nghĩa các hàm: Bao gồm các hàm chức năng, các hàm phụ trợ, định </a:t>
            </a:r>
            <a:r>
              <a:rPr lang="vi-VN" dirty="0">
                <a:latin typeface="+mj-lt"/>
              </a:rPr>
              <a:t>nghĩa</a:t>
            </a:r>
            <a:r>
              <a:rPr lang="en-US" dirty="0">
                <a:latin typeface="+mj-lt"/>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khởi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vi-VN" dirty="0">
                <a:latin typeface="Arial" panose="020B0604020202020204" pitchFamily="34" charset="0"/>
                <a:cs typeface="Arial" panose="020B0604020202020204" pitchFamily="34" charset="0"/>
              </a:rPr>
              <a:t> </a:t>
            </a:r>
            <a:r>
              <a:rPr lang="vi-VN" dirty="0"/>
              <a:t>biến.</a:t>
            </a:r>
            <a:endParaRPr lang="en-US" dirty="0"/>
          </a:p>
          <a:p>
            <a:pPr marL="285750" indent="-285750">
              <a:lnSpc>
                <a:spcPct val="150000"/>
              </a:lnSpc>
              <a:buFont typeface="Arial" panose="020B0604020202020204" pitchFamily="34" charset="0"/>
              <a:buChar char="•"/>
            </a:pPr>
            <a:r>
              <a:rPr lang="vi-VN" dirty="0"/>
              <a:t>Viết logic chương trình chính: Trong trường hợp các chương trình nhỏ.</a:t>
            </a:r>
            <a:endParaRPr lang="en-US" dirty="0"/>
          </a:p>
        </p:txBody>
      </p:sp>
      <p:pic>
        <p:nvPicPr>
          <p:cNvPr id="24" name="Picture 23">
            <a:extLst>
              <a:ext uri="{FF2B5EF4-FFF2-40B4-BE49-F238E27FC236}">
                <a16:creationId xmlns:a16="http://schemas.microsoft.com/office/drawing/2014/main" id="{03CBEBFB-7B62-A905-232F-A4033F63D193}"/>
              </a:ext>
            </a:extLst>
          </p:cNvPr>
          <p:cNvPicPr>
            <a:picLocks noChangeAspect="1"/>
          </p:cNvPicPr>
          <p:nvPr/>
        </p:nvPicPr>
        <p:blipFill rotWithShape="1">
          <a:blip r:embed="rId2"/>
          <a:srcRect t="31195"/>
          <a:stretch/>
        </p:blipFill>
        <p:spPr>
          <a:xfrm>
            <a:off x="2748908" y="2895011"/>
            <a:ext cx="7210851" cy="3660638"/>
          </a:xfrm>
          <a:prstGeom prst="rect">
            <a:avLst/>
          </a:prstGeom>
        </p:spPr>
      </p:pic>
    </p:spTree>
    <p:extLst>
      <p:ext uri="{BB962C8B-B14F-4D97-AF65-F5344CB8AC3E}">
        <p14:creationId xmlns:p14="http://schemas.microsoft.com/office/powerpoint/2010/main" val="174120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27502" y="67338"/>
            <a:ext cx="10366313" cy="748770"/>
          </a:xfrm>
        </p:spPr>
        <p:txBody>
          <a:bodyPr/>
          <a:lstStyle/>
          <a:p>
            <a:pPr algn="l"/>
            <a:r>
              <a:rPr lang="en-US" dirty="0"/>
              <a:t>6. </a:t>
            </a:r>
            <a:r>
              <a:rPr lang="en-US" dirty="0" err="1"/>
              <a:t>Tạo</a:t>
            </a:r>
            <a:r>
              <a:rPr lang="en-US" dirty="0"/>
              <a:t> </a:t>
            </a:r>
            <a:r>
              <a:rPr lang="en-US" dirty="0" err="1"/>
              <a:t>thư</a:t>
            </a:r>
            <a:r>
              <a:rPr lang="en-US" dirty="0"/>
              <a:t> </a:t>
            </a:r>
            <a:r>
              <a:rPr lang="en-US" dirty="0" err="1"/>
              <a:t>viện</a:t>
            </a:r>
            <a:r>
              <a:rPr lang="en-US" dirty="0"/>
              <a:t> </a:t>
            </a:r>
            <a:r>
              <a:rPr lang="en-US" dirty="0" err="1"/>
              <a:t>trong</a:t>
            </a:r>
            <a:r>
              <a:rPr lang="en-US" dirty="0"/>
              <a:t> C</a:t>
            </a:r>
          </a:p>
        </p:txBody>
      </p:sp>
      <p:sp>
        <p:nvSpPr>
          <p:cNvPr id="19" name="TextBox 18">
            <a:extLst>
              <a:ext uri="{FF2B5EF4-FFF2-40B4-BE49-F238E27FC236}">
                <a16:creationId xmlns:a16="http://schemas.microsoft.com/office/drawing/2014/main" id="{9E1E7EF5-00B1-FBAC-0DDB-F8C19837DE3F}"/>
              </a:ext>
            </a:extLst>
          </p:cNvPr>
          <p:cNvSpPr txBox="1"/>
          <p:nvPr/>
        </p:nvSpPr>
        <p:spPr>
          <a:xfrm>
            <a:off x="1534115" y="679602"/>
            <a:ext cx="10247247" cy="2125069"/>
          </a:xfrm>
          <a:prstGeom prst="rect">
            <a:avLst/>
          </a:prstGeom>
          <a:noFill/>
        </p:spPr>
        <p:txBody>
          <a:bodyPr wrap="square">
            <a:spAutoFit/>
          </a:bodyPr>
          <a:lstStyle/>
          <a:p>
            <a:pPr>
              <a:lnSpc>
                <a:spcPct val="150000"/>
              </a:lnSpc>
            </a:pPr>
            <a:r>
              <a:rPr lang="vi-VN" dirty="0"/>
              <a:t>File .h chứa các khai báo hàm và các định nghĩa macro, cấu trúc dữ liệu, hằng số mà bạn muốn sử dụng trong các file .c khác. Nó thường được sử dụng để:</a:t>
            </a:r>
            <a:endParaRPr lang="en-US" dirty="0"/>
          </a:p>
          <a:p>
            <a:pPr marL="285750" indent="-285750">
              <a:lnSpc>
                <a:spcPct val="150000"/>
              </a:lnSpc>
              <a:buFont typeface="Arial" panose="020B0604020202020204" pitchFamily="34" charset="0"/>
              <a:buChar char="•"/>
            </a:pPr>
            <a:r>
              <a:rPr lang="vi-VN" dirty="0"/>
              <a:t>Khai báo hàm: Định nghĩa các hàm và tham số của chúng mà bạn muốn sử dụng ở nhiều file .c.</a:t>
            </a:r>
            <a:endParaRPr lang="en-US" dirty="0"/>
          </a:p>
          <a:p>
            <a:pPr marL="285750" indent="-285750">
              <a:lnSpc>
                <a:spcPct val="150000"/>
              </a:lnSpc>
              <a:buFont typeface="Arial" panose="020B0604020202020204" pitchFamily="34" charset="0"/>
              <a:buChar char="•"/>
            </a:pPr>
            <a:r>
              <a:rPr lang="vi-VN" dirty="0"/>
              <a:t>Khai báo biến toàn cục: Định nghĩa các biến toàn cục mà bạn muốn chia sẻ giữa các file.</a:t>
            </a:r>
            <a:endParaRPr lang="en-US" dirty="0"/>
          </a:p>
          <a:p>
            <a:pPr marL="285750" indent="-285750">
              <a:lnSpc>
                <a:spcPct val="150000"/>
              </a:lnSpc>
              <a:buFont typeface="Arial" panose="020B0604020202020204" pitchFamily="34" charset="0"/>
              <a:buChar char="•"/>
            </a:pPr>
            <a:r>
              <a:rPr lang="vi-VN" dirty="0"/>
              <a:t>Khai báo macro, struct, enum: Định nghĩa các hằng số, cấu trúc dữ liệu, và enum.</a:t>
            </a:r>
            <a:endParaRPr lang="en-US" dirty="0"/>
          </a:p>
        </p:txBody>
      </p:sp>
      <p:pic>
        <p:nvPicPr>
          <p:cNvPr id="7" name="Picture 6">
            <a:extLst>
              <a:ext uri="{FF2B5EF4-FFF2-40B4-BE49-F238E27FC236}">
                <a16:creationId xmlns:a16="http://schemas.microsoft.com/office/drawing/2014/main" id="{827AEA99-28D8-CABE-A625-368C84C1E2F5}"/>
              </a:ext>
            </a:extLst>
          </p:cNvPr>
          <p:cNvPicPr>
            <a:picLocks noChangeAspect="1"/>
          </p:cNvPicPr>
          <p:nvPr/>
        </p:nvPicPr>
        <p:blipFill>
          <a:blip r:embed="rId2"/>
          <a:stretch>
            <a:fillRect/>
          </a:stretch>
        </p:blipFill>
        <p:spPr>
          <a:xfrm>
            <a:off x="2298819" y="3004887"/>
            <a:ext cx="7964011" cy="3591426"/>
          </a:xfrm>
          <a:prstGeom prst="rect">
            <a:avLst/>
          </a:prstGeom>
        </p:spPr>
      </p:pic>
    </p:spTree>
    <p:extLst>
      <p:ext uri="{BB962C8B-B14F-4D97-AF65-F5344CB8AC3E}">
        <p14:creationId xmlns:p14="http://schemas.microsoft.com/office/powerpoint/2010/main" val="672868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27502" y="67338"/>
            <a:ext cx="10366313" cy="748770"/>
          </a:xfrm>
        </p:spPr>
        <p:txBody>
          <a:bodyPr/>
          <a:lstStyle/>
          <a:p>
            <a:pPr algn="l"/>
            <a:r>
              <a:rPr lang="en-US" dirty="0"/>
              <a:t>7. </a:t>
            </a:r>
            <a:r>
              <a:rPr lang="en-US" dirty="0" err="1"/>
              <a:t>Một</a:t>
            </a:r>
            <a:r>
              <a:rPr lang="en-US" dirty="0"/>
              <a:t> </a:t>
            </a:r>
            <a:r>
              <a:rPr lang="en-US" dirty="0" err="1"/>
              <a:t>số</a:t>
            </a:r>
            <a:r>
              <a:rPr lang="en-US" dirty="0"/>
              <a:t> </a:t>
            </a:r>
            <a:r>
              <a:rPr lang="en-US" dirty="0" err="1"/>
              <a:t>thuật</a:t>
            </a:r>
            <a:r>
              <a:rPr lang="en-US" dirty="0"/>
              <a:t> </a:t>
            </a:r>
            <a:r>
              <a:rPr lang="en-US" dirty="0" err="1"/>
              <a:t>toán</a:t>
            </a:r>
            <a:r>
              <a:rPr lang="en-US" dirty="0"/>
              <a:t> </a:t>
            </a:r>
            <a:r>
              <a:rPr lang="en-US" dirty="0" err="1"/>
              <a:t>xử</a:t>
            </a:r>
            <a:r>
              <a:rPr lang="en-US" dirty="0"/>
              <a:t> </a:t>
            </a:r>
            <a:r>
              <a:rPr lang="en-US" dirty="0" err="1"/>
              <a:t>lý</a:t>
            </a:r>
            <a:r>
              <a:rPr lang="en-US" dirty="0"/>
              <a:t> </a:t>
            </a:r>
            <a:r>
              <a:rPr lang="en-US" dirty="0" err="1"/>
              <a:t>trong</a:t>
            </a:r>
            <a:r>
              <a:rPr lang="en-US" dirty="0"/>
              <a:t> C </a:t>
            </a:r>
          </a:p>
        </p:txBody>
      </p:sp>
      <p:sp>
        <p:nvSpPr>
          <p:cNvPr id="3" name="TextBox 2">
            <a:extLst>
              <a:ext uri="{FF2B5EF4-FFF2-40B4-BE49-F238E27FC236}">
                <a16:creationId xmlns:a16="http://schemas.microsoft.com/office/drawing/2014/main" id="{7FA1EA1E-562B-0983-70AC-07DA2493ABB2}"/>
              </a:ext>
            </a:extLst>
          </p:cNvPr>
          <p:cNvSpPr txBox="1"/>
          <p:nvPr/>
        </p:nvSpPr>
        <p:spPr>
          <a:xfrm>
            <a:off x="2266544" y="1001948"/>
            <a:ext cx="5271251" cy="923330"/>
          </a:xfrm>
          <a:prstGeom prst="rect">
            <a:avLst/>
          </a:prstGeom>
          <a:noFill/>
        </p:spPr>
        <p:txBody>
          <a:bodyPr wrap="none" rtlCol="0">
            <a:spAutoFit/>
          </a:bodyPr>
          <a:lstStyle/>
          <a:p>
            <a:pPr marL="285750" indent="-285750">
              <a:buFont typeface="Arial" panose="020B0604020202020204" pitchFamily="34" charset="0"/>
              <a:buChar char="•"/>
            </a:pPr>
            <a:r>
              <a:rPr lang="en-US" dirty="0" err="1"/>
              <a:t>Thuật</a:t>
            </a:r>
            <a:r>
              <a:rPr lang="en-US" dirty="0"/>
              <a:t> </a:t>
            </a:r>
            <a:r>
              <a:rPr lang="en-US" dirty="0" err="1"/>
              <a:t>toán</a:t>
            </a:r>
            <a:r>
              <a:rPr lang="en-US" dirty="0"/>
              <a:t> </a:t>
            </a:r>
            <a:r>
              <a:rPr lang="en-US" dirty="0" err="1"/>
              <a:t>sắp</a:t>
            </a:r>
            <a:r>
              <a:rPr lang="en-US" dirty="0"/>
              <a:t> </a:t>
            </a:r>
            <a:r>
              <a:rPr lang="en-US" dirty="0" err="1"/>
              <a:t>xếp</a:t>
            </a:r>
            <a:r>
              <a:rPr lang="en-US" dirty="0"/>
              <a:t>: Selection sort, bubble sort,…</a:t>
            </a:r>
          </a:p>
          <a:p>
            <a:pPr marL="285750" indent="-285750">
              <a:buFont typeface="Arial" panose="020B0604020202020204" pitchFamily="34" charset="0"/>
              <a:buChar char="•"/>
            </a:pPr>
            <a:r>
              <a:rPr lang="en-US" dirty="0" err="1"/>
              <a:t>Thuật</a:t>
            </a:r>
            <a:r>
              <a:rPr lang="en-US" dirty="0"/>
              <a:t> </a:t>
            </a:r>
            <a:r>
              <a:rPr lang="en-US" dirty="0" err="1"/>
              <a:t>toán</a:t>
            </a:r>
            <a:r>
              <a:rPr lang="en-US" dirty="0"/>
              <a:t> </a:t>
            </a:r>
            <a:r>
              <a:rPr lang="en-US" dirty="0" err="1"/>
              <a:t>lưu</a:t>
            </a:r>
            <a:r>
              <a:rPr lang="en-US" dirty="0"/>
              <a:t> </a:t>
            </a:r>
            <a:r>
              <a:rPr lang="en-US" dirty="0" err="1"/>
              <a:t>dữ</a:t>
            </a:r>
            <a:r>
              <a:rPr lang="en-US" dirty="0"/>
              <a:t> </a:t>
            </a:r>
            <a:r>
              <a:rPr lang="en-US" dirty="0" err="1"/>
              <a:t>liệu</a:t>
            </a:r>
            <a:r>
              <a:rPr lang="en-US" dirty="0"/>
              <a:t>: Binary tree,…</a:t>
            </a:r>
          </a:p>
          <a:p>
            <a:pPr marL="285750" indent="-285750">
              <a:buFont typeface="Arial" panose="020B0604020202020204" pitchFamily="34" charset="0"/>
              <a:buChar char="•"/>
            </a:pPr>
            <a:r>
              <a:rPr lang="en-US" dirty="0" err="1"/>
              <a:t>Thuật</a:t>
            </a:r>
            <a:r>
              <a:rPr lang="en-US" dirty="0"/>
              <a:t> </a:t>
            </a:r>
            <a:r>
              <a:rPr lang="en-US" dirty="0" err="1"/>
              <a:t>toán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Ring buffer, Linked List,…</a:t>
            </a:r>
          </a:p>
        </p:txBody>
      </p:sp>
      <p:sp>
        <p:nvSpPr>
          <p:cNvPr id="4" name="TextBox 3">
            <a:extLst>
              <a:ext uri="{FF2B5EF4-FFF2-40B4-BE49-F238E27FC236}">
                <a16:creationId xmlns:a16="http://schemas.microsoft.com/office/drawing/2014/main" id="{B9A8D381-1014-031A-35A4-71C7545DF502}"/>
              </a:ext>
            </a:extLst>
          </p:cNvPr>
          <p:cNvSpPr txBox="1"/>
          <p:nvPr/>
        </p:nvSpPr>
        <p:spPr>
          <a:xfrm>
            <a:off x="1585609" y="2519464"/>
            <a:ext cx="2103461" cy="461665"/>
          </a:xfrm>
          <a:prstGeom prst="rect">
            <a:avLst/>
          </a:prstGeom>
          <a:noFill/>
        </p:spPr>
        <p:txBody>
          <a:bodyPr wrap="none" rtlCol="0">
            <a:spAutoFit/>
          </a:bodyPr>
          <a:lstStyle/>
          <a:p>
            <a:r>
              <a:rPr lang="en-US" sz="2400" b="1" dirty="0"/>
              <a:t>Selection sort:</a:t>
            </a:r>
          </a:p>
        </p:txBody>
      </p:sp>
      <p:pic>
        <p:nvPicPr>
          <p:cNvPr id="6" name="Picture 5">
            <a:extLst>
              <a:ext uri="{FF2B5EF4-FFF2-40B4-BE49-F238E27FC236}">
                <a16:creationId xmlns:a16="http://schemas.microsoft.com/office/drawing/2014/main" id="{EB89458A-C420-BEF7-EFD8-3240BAF0D79D}"/>
              </a:ext>
            </a:extLst>
          </p:cNvPr>
          <p:cNvPicPr>
            <a:picLocks noChangeAspect="1"/>
          </p:cNvPicPr>
          <p:nvPr/>
        </p:nvPicPr>
        <p:blipFill>
          <a:blip r:embed="rId2"/>
          <a:stretch>
            <a:fillRect/>
          </a:stretch>
        </p:blipFill>
        <p:spPr>
          <a:xfrm>
            <a:off x="4151935" y="2519464"/>
            <a:ext cx="6771719" cy="4037664"/>
          </a:xfrm>
          <a:prstGeom prst="rect">
            <a:avLst/>
          </a:prstGeom>
        </p:spPr>
      </p:pic>
    </p:spTree>
    <p:extLst>
      <p:ext uri="{BB962C8B-B14F-4D97-AF65-F5344CB8AC3E}">
        <p14:creationId xmlns:p14="http://schemas.microsoft.com/office/powerpoint/2010/main" val="3635492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27502" y="67338"/>
            <a:ext cx="10366313" cy="748770"/>
          </a:xfrm>
        </p:spPr>
        <p:txBody>
          <a:bodyPr/>
          <a:lstStyle/>
          <a:p>
            <a:pPr algn="l"/>
            <a:r>
              <a:rPr lang="en-US" dirty="0"/>
              <a:t>7. </a:t>
            </a:r>
            <a:r>
              <a:rPr lang="en-US" dirty="0" err="1"/>
              <a:t>Một</a:t>
            </a:r>
            <a:r>
              <a:rPr lang="en-US" dirty="0"/>
              <a:t> </a:t>
            </a:r>
            <a:r>
              <a:rPr lang="en-US" dirty="0" err="1"/>
              <a:t>số</a:t>
            </a:r>
            <a:r>
              <a:rPr lang="en-US" dirty="0"/>
              <a:t> </a:t>
            </a:r>
            <a:r>
              <a:rPr lang="en-US" dirty="0" err="1"/>
              <a:t>thuật</a:t>
            </a:r>
            <a:r>
              <a:rPr lang="en-US" dirty="0"/>
              <a:t> </a:t>
            </a:r>
            <a:r>
              <a:rPr lang="en-US" dirty="0" err="1"/>
              <a:t>toán</a:t>
            </a:r>
            <a:r>
              <a:rPr lang="en-US" dirty="0"/>
              <a:t> </a:t>
            </a:r>
            <a:r>
              <a:rPr lang="en-US" dirty="0" err="1"/>
              <a:t>xử</a:t>
            </a:r>
            <a:r>
              <a:rPr lang="en-US" dirty="0"/>
              <a:t> </a:t>
            </a:r>
            <a:r>
              <a:rPr lang="en-US" dirty="0" err="1"/>
              <a:t>lý</a:t>
            </a:r>
            <a:r>
              <a:rPr lang="en-US" dirty="0"/>
              <a:t> </a:t>
            </a:r>
            <a:r>
              <a:rPr lang="en-US" dirty="0" err="1"/>
              <a:t>trong</a:t>
            </a:r>
            <a:r>
              <a:rPr lang="en-US" dirty="0"/>
              <a:t> C </a:t>
            </a:r>
          </a:p>
        </p:txBody>
      </p:sp>
      <p:sp>
        <p:nvSpPr>
          <p:cNvPr id="3" name="TextBox 2">
            <a:extLst>
              <a:ext uri="{FF2B5EF4-FFF2-40B4-BE49-F238E27FC236}">
                <a16:creationId xmlns:a16="http://schemas.microsoft.com/office/drawing/2014/main" id="{7FA1EA1E-562B-0983-70AC-07DA2493ABB2}"/>
              </a:ext>
            </a:extLst>
          </p:cNvPr>
          <p:cNvSpPr txBox="1"/>
          <p:nvPr/>
        </p:nvSpPr>
        <p:spPr>
          <a:xfrm>
            <a:off x="3501956" y="875415"/>
            <a:ext cx="5271251" cy="646331"/>
          </a:xfrm>
          <a:prstGeom prst="rect">
            <a:avLst/>
          </a:prstGeom>
          <a:noFill/>
        </p:spPr>
        <p:txBody>
          <a:bodyPr wrap="none" rtlCol="0">
            <a:spAutoFit/>
          </a:bodyPr>
          <a:lstStyle/>
          <a:p>
            <a:pPr marL="285750" indent="-285750">
              <a:buFont typeface="Arial" panose="020B0604020202020204" pitchFamily="34" charset="0"/>
              <a:buChar char="•"/>
            </a:pPr>
            <a:r>
              <a:rPr lang="en-US" dirty="0" err="1"/>
              <a:t>Thuật</a:t>
            </a:r>
            <a:r>
              <a:rPr lang="en-US" dirty="0"/>
              <a:t> </a:t>
            </a:r>
            <a:r>
              <a:rPr lang="en-US" dirty="0" err="1"/>
              <a:t>toán</a:t>
            </a:r>
            <a:r>
              <a:rPr lang="en-US" dirty="0"/>
              <a:t> </a:t>
            </a:r>
            <a:r>
              <a:rPr lang="en-US" dirty="0" err="1"/>
              <a:t>sắp</a:t>
            </a:r>
            <a:r>
              <a:rPr lang="en-US" dirty="0"/>
              <a:t> </a:t>
            </a:r>
            <a:r>
              <a:rPr lang="en-US" dirty="0" err="1"/>
              <a:t>xếp</a:t>
            </a:r>
            <a:r>
              <a:rPr lang="en-US" dirty="0"/>
              <a:t>: Selection sort, bubble sort,…</a:t>
            </a:r>
          </a:p>
          <a:p>
            <a:pPr marL="285750" indent="-285750">
              <a:buFont typeface="Arial" panose="020B0604020202020204" pitchFamily="34" charset="0"/>
              <a:buChar char="•"/>
            </a:pPr>
            <a:r>
              <a:rPr lang="en-US" dirty="0" err="1"/>
              <a:t>Thuật</a:t>
            </a:r>
            <a:r>
              <a:rPr lang="en-US" dirty="0"/>
              <a:t> </a:t>
            </a:r>
            <a:r>
              <a:rPr lang="en-US" dirty="0" err="1"/>
              <a:t>toán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Ring buffer, Linked List,…</a:t>
            </a:r>
          </a:p>
        </p:txBody>
      </p:sp>
      <p:sp>
        <p:nvSpPr>
          <p:cNvPr id="4" name="TextBox 3">
            <a:extLst>
              <a:ext uri="{FF2B5EF4-FFF2-40B4-BE49-F238E27FC236}">
                <a16:creationId xmlns:a16="http://schemas.microsoft.com/office/drawing/2014/main" id="{B9A8D381-1014-031A-35A4-71C7545DF502}"/>
              </a:ext>
            </a:extLst>
          </p:cNvPr>
          <p:cNvSpPr txBox="1"/>
          <p:nvPr/>
        </p:nvSpPr>
        <p:spPr>
          <a:xfrm>
            <a:off x="1727502" y="1158673"/>
            <a:ext cx="1757212" cy="461665"/>
          </a:xfrm>
          <a:prstGeom prst="rect">
            <a:avLst/>
          </a:prstGeom>
          <a:noFill/>
        </p:spPr>
        <p:txBody>
          <a:bodyPr wrap="none" rtlCol="0">
            <a:spAutoFit/>
          </a:bodyPr>
          <a:lstStyle/>
          <a:p>
            <a:r>
              <a:rPr lang="en-US" sz="2400" b="1" dirty="0"/>
              <a:t>Ring buffer:</a:t>
            </a:r>
          </a:p>
        </p:txBody>
      </p:sp>
      <p:pic>
        <p:nvPicPr>
          <p:cNvPr id="6146" name="Picture 2" descr="Circular buffer - Wikipedia">
            <a:extLst>
              <a:ext uri="{FF2B5EF4-FFF2-40B4-BE49-F238E27FC236}">
                <a16:creationId xmlns:a16="http://schemas.microsoft.com/office/drawing/2014/main" id="{93EAF363-B394-379A-07D3-A90F1391E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407" y="2006938"/>
            <a:ext cx="5633936" cy="42254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EB703BA-D7FF-305F-4180-42B9B3BB7726}"/>
              </a:ext>
            </a:extLst>
          </p:cNvPr>
          <p:cNvPicPr>
            <a:picLocks noChangeAspect="1"/>
          </p:cNvPicPr>
          <p:nvPr/>
        </p:nvPicPr>
        <p:blipFill>
          <a:blip r:embed="rId3"/>
          <a:stretch>
            <a:fillRect/>
          </a:stretch>
        </p:blipFill>
        <p:spPr>
          <a:xfrm>
            <a:off x="640734" y="1727503"/>
            <a:ext cx="3839111" cy="1962424"/>
          </a:xfrm>
          <a:prstGeom prst="rect">
            <a:avLst/>
          </a:prstGeom>
        </p:spPr>
      </p:pic>
      <p:pic>
        <p:nvPicPr>
          <p:cNvPr id="9" name="Picture 8">
            <a:extLst>
              <a:ext uri="{FF2B5EF4-FFF2-40B4-BE49-F238E27FC236}">
                <a16:creationId xmlns:a16="http://schemas.microsoft.com/office/drawing/2014/main" id="{AD9D76EC-FE06-B425-D840-94A6949835BA}"/>
              </a:ext>
            </a:extLst>
          </p:cNvPr>
          <p:cNvPicPr>
            <a:picLocks noChangeAspect="1"/>
          </p:cNvPicPr>
          <p:nvPr/>
        </p:nvPicPr>
        <p:blipFill>
          <a:blip r:embed="rId4"/>
          <a:stretch>
            <a:fillRect/>
          </a:stretch>
        </p:blipFill>
        <p:spPr>
          <a:xfrm>
            <a:off x="0" y="4175119"/>
            <a:ext cx="6211167" cy="2476846"/>
          </a:xfrm>
          <a:prstGeom prst="rect">
            <a:avLst/>
          </a:prstGeom>
        </p:spPr>
      </p:pic>
    </p:spTree>
    <p:extLst>
      <p:ext uri="{BB962C8B-B14F-4D97-AF65-F5344CB8AC3E}">
        <p14:creationId xmlns:p14="http://schemas.microsoft.com/office/powerpoint/2010/main" val="1295368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727502" y="67338"/>
            <a:ext cx="10366313" cy="748770"/>
          </a:xfrm>
        </p:spPr>
        <p:txBody>
          <a:bodyPr/>
          <a:lstStyle/>
          <a:p>
            <a:pPr algn="l"/>
            <a:r>
              <a:rPr lang="en-US" dirty="0"/>
              <a:t>7. </a:t>
            </a:r>
            <a:r>
              <a:rPr lang="en-US" dirty="0" err="1"/>
              <a:t>Một</a:t>
            </a:r>
            <a:r>
              <a:rPr lang="en-US" dirty="0"/>
              <a:t> </a:t>
            </a:r>
            <a:r>
              <a:rPr lang="en-US" dirty="0" err="1"/>
              <a:t>số</a:t>
            </a:r>
            <a:r>
              <a:rPr lang="en-US" dirty="0"/>
              <a:t> </a:t>
            </a:r>
            <a:r>
              <a:rPr lang="en-US" dirty="0" err="1"/>
              <a:t>thuật</a:t>
            </a:r>
            <a:r>
              <a:rPr lang="en-US" dirty="0"/>
              <a:t> </a:t>
            </a:r>
            <a:r>
              <a:rPr lang="en-US" dirty="0" err="1"/>
              <a:t>toán</a:t>
            </a:r>
            <a:r>
              <a:rPr lang="en-US" dirty="0"/>
              <a:t> </a:t>
            </a:r>
            <a:r>
              <a:rPr lang="en-US" dirty="0" err="1"/>
              <a:t>xử</a:t>
            </a:r>
            <a:r>
              <a:rPr lang="en-US" dirty="0"/>
              <a:t> </a:t>
            </a:r>
            <a:r>
              <a:rPr lang="en-US" dirty="0" err="1"/>
              <a:t>lý</a:t>
            </a:r>
            <a:r>
              <a:rPr lang="en-US" dirty="0"/>
              <a:t> </a:t>
            </a:r>
            <a:r>
              <a:rPr lang="en-US" dirty="0" err="1"/>
              <a:t>trong</a:t>
            </a:r>
            <a:r>
              <a:rPr lang="en-US" dirty="0"/>
              <a:t> C </a:t>
            </a:r>
          </a:p>
        </p:txBody>
      </p:sp>
      <p:sp>
        <p:nvSpPr>
          <p:cNvPr id="4" name="TextBox 3">
            <a:extLst>
              <a:ext uri="{FF2B5EF4-FFF2-40B4-BE49-F238E27FC236}">
                <a16:creationId xmlns:a16="http://schemas.microsoft.com/office/drawing/2014/main" id="{B9A8D381-1014-031A-35A4-71C7545DF502}"/>
              </a:ext>
            </a:extLst>
          </p:cNvPr>
          <p:cNvSpPr txBox="1"/>
          <p:nvPr/>
        </p:nvSpPr>
        <p:spPr>
          <a:xfrm>
            <a:off x="1727502" y="1072936"/>
            <a:ext cx="1722331" cy="461665"/>
          </a:xfrm>
          <a:prstGeom prst="rect">
            <a:avLst/>
          </a:prstGeom>
          <a:noFill/>
        </p:spPr>
        <p:txBody>
          <a:bodyPr wrap="none" rtlCol="0">
            <a:spAutoFit/>
          </a:bodyPr>
          <a:lstStyle/>
          <a:p>
            <a:r>
              <a:rPr lang="en-US" sz="2400" b="1" dirty="0"/>
              <a:t>Linked List:</a:t>
            </a:r>
          </a:p>
        </p:txBody>
      </p:sp>
      <p:pic>
        <p:nvPicPr>
          <p:cNvPr id="7170" name="Picture 2" descr="Applications of linked list data structure - GeeksforGeeks">
            <a:extLst>
              <a:ext uri="{FF2B5EF4-FFF2-40B4-BE49-F238E27FC236}">
                <a16:creationId xmlns:a16="http://schemas.microsoft.com/office/drawing/2014/main" id="{421B7D59-B0A3-5F51-12A4-7AAFD8BE6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289" y="816108"/>
            <a:ext cx="773430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ED49ED0-7F73-DBAE-9E73-C9B04170336C}"/>
              </a:ext>
            </a:extLst>
          </p:cNvPr>
          <p:cNvPicPr>
            <a:picLocks noChangeAspect="1"/>
          </p:cNvPicPr>
          <p:nvPr/>
        </p:nvPicPr>
        <p:blipFill>
          <a:blip r:embed="rId3"/>
          <a:stretch>
            <a:fillRect/>
          </a:stretch>
        </p:blipFill>
        <p:spPr>
          <a:xfrm>
            <a:off x="596785" y="2588300"/>
            <a:ext cx="3057952" cy="2114845"/>
          </a:xfrm>
          <a:prstGeom prst="rect">
            <a:avLst/>
          </a:prstGeom>
        </p:spPr>
      </p:pic>
      <p:pic>
        <p:nvPicPr>
          <p:cNvPr id="10" name="Picture 9">
            <a:extLst>
              <a:ext uri="{FF2B5EF4-FFF2-40B4-BE49-F238E27FC236}">
                <a16:creationId xmlns:a16="http://schemas.microsoft.com/office/drawing/2014/main" id="{43930E4B-3C45-9768-66EB-1E44EB703DEA}"/>
              </a:ext>
            </a:extLst>
          </p:cNvPr>
          <p:cNvPicPr>
            <a:picLocks noChangeAspect="1"/>
          </p:cNvPicPr>
          <p:nvPr/>
        </p:nvPicPr>
        <p:blipFill>
          <a:blip r:embed="rId4"/>
          <a:stretch>
            <a:fillRect/>
          </a:stretch>
        </p:blipFill>
        <p:spPr>
          <a:xfrm>
            <a:off x="4106289" y="3088422"/>
            <a:ext cx="7734300" cy="3702240"/>
          </a:xfrm>
          <a:prstGeom prst="rect">
            <a:avLst/>
          </a:prstGeom>
        </p:spPr>
      </p:pic>
      <p:pic>
        <p:nvPicPr>
          <p:cNvPr id="12" name="Picture 11">
            <a:extLst>
              <a:ext uri="{FF2B5EF4-FFF2-40B4-BE49-F238E27FC236}">
                <a16:creationId xmlns:a16="http://schemas.microsoft.com/office/drawing/2014/main" id="{B4C8FDD9-7377-23DA-8870-4F889573A507}"/>
              </a:ext>
            </a:extLst>
          </p:cNvPr>
          <p:cNvPicPr>
            <a:picLocks noChangeAspect="1"/>
          </p:cNvPicPr>
          <p:nvPr/>
        </p:nvPicPr>
        <p:blipFill rotWithShape="1">
          <a:blip r:embed="rId5"/>
          <a:srcRect t="46413" r="62610"/>
          <a:stretch/>
        </p:blipFill>
        <p:spPr>
          <a:xfrm>
            <a:off x="223736" y="5139158"/>
            <a:ext cx="3326860" cy="1235372"/>
          </a:xfrm>
          <a:prstGeom prst="rect">
            <a:avLst/>
          </a:prstGeom>
        </p:spPr>
      </p:pic>
    </p:spTree>
    <p:extLst>
      <p:ext uri="{BB962C8B-B14F-4D97-AF65-F5344CB8AC3E}">
        <p14:creationId xmlns:p14="http://schemas.microsoft.com/office/powerpoint/2010/main" val="3826255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545401" y="0"/>
            <a:ext cx="11258923" cy="1752599"/>
          </a:xfrm>
        </p:spPr>
        <p:txBody>
          <a:bodyPr/>
          <a:lstStyle/>
          <a:p>
            <a:pPr algn="l"/>
            <a:r>
              <a:rPr lang="en-US" dirty="0"/>
              <a:t>1. </a:t>
            </a:r>
            <a:r>
              <a:rPr lang="vi-VN" dirty="0"/>
              <a:t>Memory layout của chương trình C trên Ram.</a:t>
            </a:r>
            <a:endParaRPr lang="en-US" dirty="0"/>
          </a:p>
        </p:txBody>
      </p:sp>
      <p:sp>
        <p:nvSpPr>
          <p:cNvPr id="3" name="TextBox 2">
            <a:extLst>
              <a:ext uri="{FF2B5EF4-FFF2-40B4-BE49-F238E27FC236}">
                <a16:creationId xmlns:a16="http://schemas.microsoft.com/office/drawing/2014/main" id="{42BF35CE-5B98-A098-2F16-C7403E4E3050}"/>
              </a:ext>
            </a:extLst>
          </p:cNvPr>
          <p:cNvSpPr txBox="1"/>
          <p:nvPr/>
        </p:nvSpPr>
        <p:spPr>
          <a:xfrm>
            <a:off x="2962656" y="6254885"/>
            <a:ext cx="7010894" cy="369332"/>
          </a:xfrm>
          <a:prstGeom prst="rect">
            <a:avLst/>
          </a:prstGeom>
          <a:noFill/>
        </p:spPr>
        <p:txBody>
          <a:bodyPr wrap="none" rtlCol="0">
            <a:spAutoFit/>
          </a:bodyPr>
          <a:lstStyle/>
          <a:p>
            <a:r>
              <a:rPr lang="en-US" dirty="0"/>
              <a:t>Link </a:t>
            </a:r>
            <a:r>
              <a:rPr lang="en-US" dirty="0" err="1"/>
              <a:t>tham</a:t>
            </a:r>
            <a:r>
              <a:rPr lang="en-US" dirty="0"/>
              <a:t> </a:t>
            </a:r>
            <a:r>
              <a:rPr lang="en-US" dirty="0" err="1"/>
              <a:t>khảo</a:t>
            </a:r>
            <a:r>
              <a:rPr lang="en-US" dirty="0"/>
              <a:t>: </a:t>
            </a:r>
            <a:r>
              <a:rPr lang="vi-VN" dirty="0">
                <a:hlinkClick r:id="rId2"/>
              </a:rPr>
              <a:t>Memory layout của một chương trình C/C++ - Viblo</a:t>
            </a:r>
            <a:endParaRPr lang="en-US" dirty="0"/>
          </a:p>
        </p:txBody>
      </p:sp>
      <p:pic>
        <p:nvPicPr>
          <p:cNvPr id="5" name="Picture 4">
            <a:extLst>
              <a:ext uri="{FF2B5EF4-FFF2-40B4-BE49-F238E27FC236}">
                <a16:creationId xmlns:a16="http://schemas.microsoft.com/office/drawing/2014/main" id="{FD1B0218-0CD3-8792-01E7-C80B6E834B7B}"/>
              </a:ext>
            </a:extLst>
          </p:cNvPr>
          <p:cNvPicPr>
            <a:picLocks noChangeAspect="1"/>
          </p:cNvPicPr>
          <p:nvPr/>
        </p:nvPicPr>
        <p:blipFill>
          <a:blip r:embed="rId3"/>
          <a:stretch>
            <a:fillRect/>
          </a:stretch>
        </p:blipFill>
        <p:spPr>
          <a:xfrm>
            <a:off x="1545401" y="1622148"/>
            <a:ext cx="5044243" cy="3920586"/>
          </a:xfrm>
          <a:prstGeom prst="rect">
            <a:avLst/>
          </a:prstGeom>
        </p:spPr>
      </p:pic>
      <p:sp>
        <p:nvSpPr>
          <p:cNvPr id="8" name="TextBox 7">
            <a:extLst>
              <a:ext uri="{FF2B5EF4-FFF2-40B4-BE49-F238E27FC236}">
                <a16:creationId xmlns:a16="http://schemas.microsoft.com/office/drawing/2014/main" id="{0CAA55D6-C23C-3848-D289-7ABCAE15A652}"/>
              </a:ext>
            </a:extLst>
          </p:cNvPr>
          <p:cNvSpPr txBox="1"/>
          <p:nvPr/>
        </p:nvSpPr>
        <p:spPr>
          <a:xfrm>
            <a:off x="6884857" y="2139053"/>
            <a:ext cx="5044243" cy="3108543"/>
          </a:xfrm>
          <a:prstGeom prst="rect">
            <a:avLst/>
          </a:prstGeom>
          <a:noFill/>
        </p:spPr>
        <p:txBody>
          <a:bodyPr wrap="square" rtlCol="0">
            <a:spAutoFit/>
          </a:bodyPr>
          <a:lstStyle/>
          <a:p>
            <a:pPr marL="285750" indent="-285750">
              <a:buFont typeface="Arial" panose="020B0604020202020204" pitchFamily="34" charset="0"/>
              <a:buChar char="•"/>
            </a:pPr>
            <a:r>
              <a:rPr lang="en-US" b="1" dirty="0"/>
              <a:t>Stack</a:t>
            </a:r>
            <a:r>
              <a:rPr lang="en-US" dirty="0"/>
              <a:t>: </a:t>
            </a:r>
            <a:r>
              <a:rPr lang="en-US" dirty="0" err="1"/>
              <a:t>Vùng</a:t>
            </a:r>
            <a:r>
              <a:rPr lang="en-US" dirty="0"/>
              <a:t> </a:t>
            </a:r>
            <a:r>
              <a:rPr lang="en-US" dirty="0" err="1"/>
              <a:t>nhớ</a:t>
            </a:r>
            <a:r>
              <a:rPr lang="en-US" dirty="0"/>
              <a:t> </a:t>
            </a:r>
            <a:r>
              <a:rPr lang="en-US" dirty="0" err="1"/>
              <a:t>dành</a:t>
            </a:r>
            <a:r>
              <a:rPr lang="en-US" dirty="0"/>
              <a:t> </a:t>
            </a:r>
            <a:r>
              <a:rPr lang="en-US" dirty="0" err="1"/>
              <a:t>cho</a:t>
            </a:r>
            <a:r>
              <a:rPr lang="en-US" dirty="0"/>
              <a:t> </a:t>
            </a:r>
            <a:r>
              <a:rPr lang="en-US" dirty="0" err="1"/>
              <a:t>các</a:t>
            </a:r>
            <a:r>
              <a:rPr lang="en-US" dirty="0"/>
              <a:t> Function frame </a:t>
            </a:r>
            <a:r>
              <a:rPr lang="en-US" dirty="0" err="1"/>
              <a:t>và</a:t>
            </a:r>
            <a:r>
              <a:rPr lang="en-US" dirty="0"/>
              <a:t> </a:t>
            </a:r>
            <a:r>
              <a:rPr lang="en-US" dirty="0" err="1"/>
              <a:t>biến</a:t>
            </a:r>
            <a:r>
              <a:rPr lang="en-US" dirty="0"/>
              <a:t> </a:t>
            </a:r>
            <a:r>
              <a:rPr lang="en-US" dirty="0" err="1"/>
              <a:t>cục</a:t>
            </a:r>
            <a:r>
              <a:rPr lang="en-US" dirty="0"/>
              <a:t> </a:t>
            </a:r>
            <a:r>
              <a:rPr lang="en-US" dirty="0" err="1"/>
              <a:t>bộ</a:t>
            </a:r>
            <a:r>
              <a:rPr lang="en-US" dirty="0"/>
              <a:t> (local var)</a:t>
            </a:r>
          </a:p>
          <a:p>
            <a:pPr marL="285750" indent="-285750">
              <a:buFont typeface="Arial" panose="020B0604020202020204" pitchFamily="34" charset="0"/>
              <a:buChar char="•"/>
            </a:pPr>
            <a:r>
              <a:rPr lang="en-US" b="1" dirty="0"/>
              <a:t>Heap</a:t>
            </a:r>
            <a:r>
              <a:rPr lang="en-US" dirty="0"/>
              <a:t>: </a:t>
            </a:r>
            <a:r>
              <a:rPr lang="en-US" dirty="0" err="1"/>
              <a:t>Vùng</a:t>
            </a:r>
            <a:r>
              <a:rPr lang="en-US" dirty="0"/>
              <a:t> </a:t>
            </a:r>
            <a:r>
              <a:rPr lang="en-US" dirty="0" err="1"/>
              <a:t>nhớ</a:t>
            </a:r>
            <a:r>
              <a:rPr lang="en-US" dirty="0"/>
              <a:t> </a:t>
            </a:r>
            <a:r>
              <a:rPr lang="en-US" dirty="0" err="1"/>
              <a:t>dành</a:t>
            </a:r>
            <a:r>
              <a:rPr lang="en-US" dirty="0"/>
              <a:t> </a:t>
            </a:r>
            <a:r>
              <a:rPr lang="en-US" dirty="0" err="1"/>
              <a:t>cho</a:t>
            </a:r>
            <a:r>
              <a:rPr lang="en-US" dirty="0"/>
              <a:t> </a:t>
            </a:r>
            <a:r>
              <a:rPr lang="en-US" dirty="0" err="1"/>
              <a:t>cấp</a:t>
            </a:r>
            <a:r>
              <a:rPr lang="en-US" dirty="0"/>
              <a:t> </a:t>
            </a:r>
            <a:r>
              <a:rPr lang="en-US" dirty="0" err="1"/>
              <a:t>phát</a:t>
            </a:r>
            <a:r>
              <a:rPr lang="en-US" dirty="0"/>
              <a:t> </a:t>
            </a:r>
            <a:r>
              <a:rPr lang="en-US" dirty="0" err="1"/>
              <a:t>động</a:t>
            </a:r>
            <a:endParaRPr lang="en-US" dirty="0"/>
          </a:p>
          <a:p>
            <a:pPr marL="285750" indent="-285750">
              <a:buFont typeface="Arial" panose="020B0604020202020204" pitchFamily="34" charset="0"/>
              <a:buChar char="•"/>
            </a:pPr>
            <a:r>
              <a:rPr lang="en-US" b="1" dirty="0"/>
              <a:t>BSS</a:t>
            </a:r>
            <a:r>
              <a:rPr lang="en-US" dirty="0"/>
              <a:t>: </a:t>
            </a:r>
            <a:r>
              <a:rPr lang="en-US" dirty="0" err="1"/>
              <a:t>Vùng</a:t>
            </a:r>
            <a:r>
              <a:rPr lang="en-US" dirty="0"/>
              <a:t> </a:t>
            </a:r>
            <a:r>
              <a:rPr lang="en-US" dirty="0" err="1"/>
              <a:t>nhớ</a:t>
            </a:r>
            <a:r>
              <a:rPr lang="en-US" dirty="0"/>
              <a:t> </a:t>
            </a:r>
            <a:r>
              <a:rPr lang="en-US" dirty="0" err="1"/>
              <a:t>cho</a:t>
            </a:r>
            <a:r>
              <a:rPr lang="en-US" dirty="0"/>
              <a:t> </a:t>
            </a:r>
            <a:r>
              <a:rPr lang="en-US" dirty="0" err="1"/>
              <a:t>biến</a:t>
            </a:r>
            <a:r>
              <a:rPr lang="en-US" dirty="0"/>
              <a:t> </a:t>
            </a:r>
            <a:r>
              <a:rPr lang="en-US" dirty="0" err="1"/>
              <a:t>toàn</a:t>
            </a:r>
            <a:r>
              <a:rPr lang="en-US" dirty="0"/>
              <a:t> </a:t>
            </a:r>
            <a:r>
              <a:rPr lang="en-US" dirty="0" err="1"/>
              <a:t>cụ</a:t>
            </a:r>
            <a:r>
              <a:rPr lang="en-US" dirty="0"/>
              <a:t> (global var) </a:t>
            </a:r>
            <a:r>
              <a:rPr lang="en-US" dirty="0" err="1"/>
              <a:t>và</a:t>
            </a:r>
            <a:r>
              <a:rPr lang="en-US" dirty="0"/>
              <a:t> </a:t>
            </a:r>
            <a:r>
              <a:rPr lang="en-US" dirty="0" err="1"/>
              <a:t>những</a:t>
            </a:r>
            <a:r>
              <a:rPr lang="en-US" dirty="0"/>
              <a:t> </a:t>
            </a:r>
            <a:r>
              <a:rPr lang="en-US" dirty="0" err="1"/>
              <a:t>biến</a:t>
            </a:r>
            <a:r>
              <a:rPr lang="en-US" dirty="0"/>
              <a:t> </a:t>
            </a:r>
            <a:r>
              <a:rPr lang="en-US" dirty="0" err="1"/>
              <a:t>tĩnh</a:t>
            </a:r>
            <a:r>
              <a:rPr lang="en-US" dirty="0"/>
              <a:t> (static) </a:t>
            </a:r>
            <a:r>
              <a:rPr lang="en-US" dirty="0" err="1"/>
              <a:t>không</a:t>
            </a:r>
            <a:r>
              <a:rPr lang="en-US" dirty="0"/>
              <a:t> </a:t>
            </a:r>
            <a:r>
              <a:rPr lang="en-US" dirty="0" err="1"/>
              <a:t>được</a:t>
            </a:r>
            <a:r>
              <a:rPr lang="en-US" dirty="0"/>
              <a:t> </a:t>
            </a:r>
            <a:r>
              <a:rPr lang="en-US" dirty="0" err="1"/>
              <a:t>khởi</a:t>
            </a:r>
            <a:r>
              <a:rPr lang="en-US" dirty="0"/>
              <a:t> </a:t>
            </a:r>
            <a:r>
              <a:rPr lang="en-US" dirty="0" err="1"/>
              <a:t>tại</a:t>
            </a:r>
            <a:r>
              <a:rPr lang="en-US" dirty="0"/>
              <a:t> </a:t>
            </a:r>
            <a:r>
              <a:rPr lang="en-US" dirty="0" err="1"/>
              <a:t>giá</a:t>
            </a:r>
            <a:r>
              <a:rPr lang="en-US" dirty="0"/>
              <a:t> </a:t>
            </a:r>
            <a:r>
              <a:rPr lang="en-US" dirty="0" err="1"/>
              <a:t>trị</a:t>
            </a:r>
            <a:r>
              <a:rPr lang="en-US" dirty="0"/>
              <a:t> ban </a:t>
            </a:r>
            <a:r>
              <a:rPr lang="en-US" dirty="0" err="1"/>
              <a:t>đầu</a:t>
            </a:r>
            <a:r>
              <a:rPr lang="en-US" dirty="0"/>
              <a:t> </a:t>
            </a:r>
            <a:r>
              <a:rPr lang="en-US" dirty="0" err="1"/>
              <a:t>hoặc</a:t>
            </a:r>
            <a:r>
              <a:rPr lang="en-US" dirty="0"/>
              <a:t> </a:t>
            </a:r>
            <a:r>
              <a:rPr lang="en-US" dirty="0" err="1"/>
              <a:t>giá</a:t>
            </a:r>
            <a:r>
              <a:rPr lang="en-US" dirty="0"/>
              <a:t> </a:t>
            </a:r>
            <a:r>
              <a:rPr lang="en-US" dirty="0" err="1"/>
              <a:t>trị</a:t>
            </a:r>
            <a:r>
              <a:rPr lang="en-US" dirty="0"/>
              <a:t> ban </a:t>
            </a:r>
            <a:r>
              <a:rPr lang="en-US" dirty="0" err="1"/>
              <a:t>đầu</a:t>
            </a:r>
            <a:r>
              <a:rPr lang="en-US" dirty="0"/>
              <a:t> </a:t>
            </a:r>
            <a:r>
              <a:rPr lang="en-US" dirty="0" err="1"/>
              <a:t>bằng</a:t>
            </a:r>
            <a:r>
              <a:rPr lang="en-US" dirty="0"/>
              <a:t> </a:t>
            </a:r>
            <a:r>
              <a:rPr lang="en-US" sz="2800" dirty="0"/>
              <a:t>0</a:t>
            </a:r>
            <a:r>
              <a:rPr lang="en-US" dirty="0"/>
              <a:t>.</a:t>
            </a:r>
          </a:p>
          <a:p>
            <a:pPr marL="285750" indent="-285750">
              <a:buFont typeface="Arial" panose="020B0604020202020204" pitchFamily="34" charset="0"/>
              <a:buChar char="•"/>
            </a:pPr>
            <a:r>
              <a:rPr lang="en-US" b="1" dirty="0"/>
              <a:t>DS</a:t>
            </a:r>
            <a:r>
              <a:rPr lang="en-US" dirty="0"/>
              <a:t>: </a:t>
            </a:r>
            <a:r>
              <a:rPr lang="en-US" dirty="0" err="1"/>
              <a:t>tương</a:t>
            </a:r>
            <a:r>
              <a:rPr lang="en-US" dirty="0"/>
              <a:t> </a:t>
            </a:r>
            <a:r>
              <a:rPr lang="en-US" dirty="0" err="1"/>
              <a:t>tự</a:t>
            </a:r>
            <a:r>
              <a:rPr lang="en-US" dirty="0"/>
              <a:t> BSS </a:t>
            </a:r>
            <a:r>
              <a:rPr lang="en-US" dirty="0" err="1"/>
              <a:t>nhưng</a:t>
            </a:r>
            <a:r>
              <a:rPr lang="en-US" dirty="0"/>
              <a:t> </a:t>
            </a:r>
            <a:r>
              <a:rPr lang="en-US" dirty="0" err="1"/>
              <a:t>được</a:t>
            </a:r>
            <a:r>
              <a:rPr lang="en-US" dirty="0"/>
              <a:t> </a:t>
            </a:r>
            <a:r>
              <a:rPr lang="en-US" dirty="0" err="1"/>
              <a:t>khởi</a:t>
            </a:r>
            <a:r>
              <a:rPr lang="en-US" dirty="0"/>
              <a:t> </a:t>
            </a:r>
            <a:r>
              <a:rPr lang="en-US" dirty="0" err="1"/>
              <a:t>tạo</a:t>
            </a:r>
            <a:r>
              <a:rPr lang="en-US" dirty="0"/>
              <a:t> </a:t>
            </a:r>
            <a:r>
              <a:rPr lang="en-US" dirty="0" err="1"/>
              <a:t>có</a:t>
            </a:r>
            <a:r>
              <a:rPr lang="en-US" dirty="0"/>
              <a:t> </a:t>
            </a:r>
            <a:r>
              <a:rPr lang="en-US" dirty="0" err="1"/>
              <a:t>giá</a:t>
            </a:r>
            <a:r>
              <a:rPr lang="en-US" dirty="0"/>
              <a:t> </a:t>
            </a:r>
            <a:r>
              <a:rPr lang="en-US" dirty="0" err="1"/>
              <a:t>trị</a:t>
            </a:r>
            <a:r>
              <a:rPr lang="en-US" dirty="0"/>
              <a:t> ban </a:t>
            </a:r>
            <a:r>
              <a:rPr lang="en-US" dirty="0" err="1"/>
              <a:t>đầu</a:t>
            </a:r>
            <a:r>
              <a:rPr lang="en-US" dirty="0"/>
              <a:t> </a:t>
            </a:r>
            <a:r>
              <a:rPr lang="en-US" dirty="0" err="1"/>
              <a:t>khác</a:t>
            </a:r>
            <a:r>
              <a:rPr lang="en-US" dirty="0"/>
              <a:t> </a:t>
            </a:r>
            <a:r>
              <a:rPr lang="en-US" sz="2400" dirty="0"/>
              <a:t>0</a:t>
            </a:r>
            <a:r>
              <a:rPr lang="en-US" dirty="0"/>
              <a:t>.</a:t>
            </a:r>
          </a:p>
          <a:p>
            <a:pPr marL="285750" indent="-285750">
              <a:buFont typeface="Arial" panose="020B0604020202020204" pitchFamily="34" charset="0"/>
              <a:buChar char="•"/>
            </a:pPr>
            <a:r>
              <a:rPr lang="en-US" b="1" dirty="0"/>
              <a:t>Text</a:t>
            </a:r>
            <a:r>
              <a:rPr lang="en-US" dirty="0"/>
              <a:t>: </a:t>
            </a:r>
            <a:r>
              <a:rPr lang="en-US" dirty="0" err="1"/>
              <a:t>Vùng</a:t>
            </a:r>
            <a:r>
              <a:rPr lang="en-US" dirty="0"/>
              <a:t> </a:t>
            </a:r>
            <a:r>
              <a:rPr lang="en-US" dirty="0" err="1"/>
              <a:t>nhớ</a:t>
            </a:r>
            <a:r>
              <a:rPr lang="en-US" dirty="0"/>
              <a:t> </a:t>
            </a:r>
            <a:r>
              <a:rPr lang="en-US" dirty="0" err="1"/>
              <a:t>cho</a:t>
            </a:r>
            <a:r>
              <a:rPr lang="en-US" dirty="0"/>
              <a:t> </a:t>
            </a:r>
            <a:r>
              <a:rPr lang="en-US" dirty="0" err="1"/>
              <a:t>mã</a:t>
            </a:r>
            <a:r>
              <a:rPr lang="en-US" dirty="0"/>
              <a:t> </a:t>
            </a:r>
            <a:r>
              <a:rPr lang="en-US" dirty="0" err="1"/>
              <a:t>lệnh</a:t>
            </a:r>
            <a:r>
              <a:rPr lang="en-US" dirty="0"/>
              <a:t> </a:t>
            </a:r>
            <a:r>
              <a:rPr lang="en-US" dirty="0" err="1"/>
              <a:t>chương</a:t>
            </a:r>
            <a:r>
              <a:rPr lang="en-US" dirty="0"/>
              <a:t> </a:t>
            </a:r>
            <a:r>
              <a:rPr lang="en-US" dirty="0" err="1"/>
              <a:t>trình</a:t>
            </a:r>
            <a:r>
              <a:rPr lang="en-US" dirty="0"/>
              <a:t>, </a:t>
            </a:r>
            <a:r>
              <a:rPr lang="en-US" dirty="0" err="1"/>
              <a:t>là</a:t>
            </a:r>
            <a:r>
              <a:rPr lang="en-US" dirty="0"/>
              <a:t> </a:t>
            </a:r>
            <a:r>
              <a:rPr lang="en-US" dirty="0" err="1"/>
              <a:t>vùng</a:t>
            </a:r>
            <a:r>
              <a:rPr lang="en-US" dirty="0"/>
              <a:t> </a:t>
            </a:r>
            <a:r>
              <a:rPr lang="en-US" dirty="0" err="1"/>
              <a:t>nhớ</a:t>
            </a:r>
            <a:r>
              <a:rPr lang="en-US" dirty="0"/>
              <a:t> </a:t>
            </a:r>
            <a:r>
              <a:rPr lang="en-US" dirty="0" err="1"/>
              <a:t>ReadOnly</a:t>
            </a:r>
            <a:endParaRPr lang="en-US" dirty="0"/>
          </a:p>
        </p:txBody>
      </p:sp>
    </p:spTree>
    <p:extLst>
      <p:ext uri="{BB962C8B-B14F-4D97-AF65-F5344CB8AC3E}">
        <p14:creationId xmlns:p14="http://schemas.microsoft.com/office/powerpoint/2010/main" val="342817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39953" y="-260141"/>
            <a:ext cx="10366313" cy="1752599"/>
          </a:xfrm>
        </p:spPr>
        <p:txBody>
          <a:bodyPr/>
          <a:lstStyle/>
          <a:p>
            <a:pPr algn="l"/>
            <a:r>
              <a:rPr lang="en-US" dirty="0"/>
              <a:t>2. </a:t>
            </a:r>
            <a:r>
              <a:rPr lang="vi-VN" dirty="0"/>
              <a:t>Các bước để biên dịch 1 chương trình C thành file thực thi.</a:t>
            </a:r>
            <a:endParaRPr lang="en-US" dirty="0"/>
          </a:p>
        </p:txBody>
      </p:sp>
      <p:sp>
        <p:nvSpPr>
          <p:cNvPr id="5" name="Rectangle 1">
            <a:extLst>
              <a:ext uri="{FF2B5EF4-FFF2-40B4-BE49-F238E27FC236}">
                <a16:creationId xmlns:a16="http://schemas.microsoft.com/office/drawing/2014/main" id="{4E17D355-2EEB-DF2F-1866-AEF4EA09430A}"/>
              </a:ext>
            </a:extLst>
          </p:cNvPr>
          <p:cNvSpPr>
            <a:spLocks noChangeArrowheads="1"/>
          </p:cNvSpPr>
          <p:nvPr/>
        </p:nvSpPr>
        <p:spPr bwMode="auto">
          <a:xfrm>
            <a:off x="2830749" y="1242353"/>
            <a:ext cx="931037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 </a:t>
            </a:r>
            <a:r>
              <a:rPr kumimoji="0" lang="en-US" altLang="en-US" b="1" i="0" u="none" strike="noStrike" cap="none" normalizeH="0" baseline="0" dirty="0" err="1">
                <a:ln>
                  <a:noFill/>
                </a:ln>
                <a:solidFill>
                  <a:schemeClr val="tx1"/>
                </a:solidFill>
                <a:effectLst/>
                <a:latin typeface="Arial" panose="020B0604020202020204" pitchFamily="34" charset="0"/>
              </a:rPr>
              <a:t>Tiền</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xử</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lý</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Giai </a:t>
            </a:r>
            <a:r>
              <a:rPr kumimoji="0" lang="en-US" altLang="en-US" b="0" i="0" u="none" strike="noStrike" cap="none" normalizeH="0" baseline="0" dirty="0" err="1">
                <a:ln>
                  <a:noFill/>
                </a:ln>
                <a:solidFill>
                  <a:schemeClr val="tx1"/>
                </a:solidFill>
                <a:effectLst/>
                <a:latin typeface="Arial" panose="020B0604020202020204" pitchFamily="34" charset="0"/>
              </a:rPr>
              <a:t>đoạn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này</a:t>
            </a:r>
            <a:r>
              <a:rPr kumimoji="0" lang="en-US" altLang="en-US" b="0" i="0" u="none" strike="noStrike" cap="none" normalizeH="0" baseline="0" dirty="0">
                <a:ln>
                  <a:noFill/>
                </a:ln>
                <a:solidFill>
                  <a:schemeClr val="tx1"/>
                </a:solidFill>
                <a:effectLst/>
                <a:latin typeface="Arial" panose="020B0604020202020204" pitchFamily="34" charset="0"/>
              </a:rPr>
              <a:t> bao </a:t>
            </a:r>
            <a:r>
              <a:rPr kumimoji="0" lang="en-US" altLang="en-US" b="0" i="0" u="none" strike="noStrike" cap="none" normalizeH="0" baseline="0" dirty="0" err="1">
                <a:ln>
                  <a:noFill/>
                </a:ln>
                <a:solidFill>
                  <a:schemeClr val="tx1"/>
                </a:solidFill>
                <a:effectLst/>
                <a:latin typeface="Arial" panose="020B0604020202020204" pitchFamily="34" charset="0"/>
              </a:rPr>
              <a:t>gồm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việc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xử</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lý</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chỉ</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thị</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tiền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xử</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lý</a:t>
            </a:r>
            <a:r>
              <a:rPr kumimoji="0" lang="en-US" altLang="en-US" b="0" i="0" u="none" strike="noStrike" cap="none" normalizeH="0" baseline="0" dirty="0">
                <a:ln>
                  <a:noFill/>
                </a:ln>
                <a:solidFill>
                  <a:schemeClr val="tx1"/>
                </a:solidFill>
                <a:effectLst/>
                <a:latin typeface="Arial" panose="020B0604020202020204" pitchFamily="34" charset="0"/>
              </a:rPr>
              <a:t> (#include, #define, #if, ...). Preprocessor </a:t>
            </a:r>
            <a:r>
              <a:rPr kumimoji="0" lang="en-US" altLang="en-US" b="0" i="0" u="none" strike="noStrike" cap="none" normalizeH="0" baseline="0" dirty="0" err="1">
                <a:ln>
                  <a:noFill/>
                </a:ln>
                <a:solidFill>
                  <a:schemeClr val="tx1"/>
                </a:solidFill>
                <a:effectLst/>
                <a:latin typeface="Arial" panose="020B0604020202020204" pitchFamily="34" charset="0"/>
              </a:rPr>
              <a:t>sẽ</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mở</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rộng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macro, </a:t>
            </a:r>
            <a:r>
              <a:rPr kumimoji="0" lang="en-US" altLang="en-US" b="0" i="0" u="none" strike="noStrike" cap="none" normalizeH="0" baseline="0" dirty="0" err="1">
                <a:ln>
                  <a:noFill/>
                </a:ln>
                <a:solidFill>
                  <a:schemeClr val="tx1"/>
                </a:solidFill>
                <a:effectLst/>
                <a:latin typeface="Arial" panose="020B0604020202020204" pitchFamily="34" charset="0"/>
              </a:rPr>
              <a:t>xử</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lý</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chỉ</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thị</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điều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kiện</a:t>
            </a:r>
            <a:r>
              <a:rPr lang="en-US" altLang="en-US" dirty="0">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bao </a:t>
            </a:r>
            <a:r>
              <a:rPr kumimoji="0" lang="en-US" altLang="en-US" b="0" i="0" u="none" strike="noStrike" cap="none" normalizeH="0" baseline="0" dirty="0" err="1">
                <a:ln>
                  <a:noFill/>
                </a:ln>
                <a:solidFill>
                  <a:schemeClr val="tx1"/>
                </a:solidFill>
                <a:effectLst/>
                <a:latin typeface="Arial" panose="020B0604020202020204" pitchFamily="34" charset="0"/>
              </a:rPr>
              <a:t>gồm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nội</a:t>
            </a:r>
            <a:r>
              <a:rPr kumimoji="0" lang="en-US" altLang="en-US" b="0" i="0" u="none" strike="noStrike" cap="none" normalizeH="0" baseline="0" dirty="0">
                <a:ln>
                  <a:noFill/>
                </a:ln>
                <a:solidFill>
                  <a:schemeClr val="tx1"/>
                </a:solidFill>
                <a:effectLst/>
                <a:latin typeface="Arial" panose="020B0604020202020204" pitchFamily="34" charset="0"/>
              </a:rPr>
              <a:t> dung </a:t>
            </a:r>
            <a:r>
              <a:rPr kumimoji="0" lang="en-US" altLang="en-US" b="0" i="0" u="none" strike="noStrike" cap="none" normalizeH="0" baseline="0" dirty="0" err="1">
                <a:ln>
                  <a:noFill/>
                </a:ln>
                <a:solidFill>
                  <a:schemeClr val="tx1"/>
                </a:solidFill>
                <a:effectLst/>
                <a:latin typeface="Arial" panose="020B0604020202020204" pitchFamily="34" charset="0"/>
              </a:rPr>
              <a:t>của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file header </a:t>
            </a:r>
            <a:r>
              <a:rPr kumimoji="0" lang="en-US" altLang="en-US" b="0" i="0" u="none" strike="noStrike" cap="none" normalizeH="0" baseline="0" dirty="0" err="1">
                <a:ln>
                  <a:noFill/>
                </a:ln>
                <a:solidFill>
                  <a:schemeClr val="tx1"/>
                </a:solidFill>
                <a:effectLst/>
                <a:latin typeface="Arial" panose="020B0604020202020204" pitchFamily="34" charset="0"/>
              </a:rPr>
              <a:t>và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xóa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nội</a:t>
            </a:r>
            <a:r>
              <a:rPr kumimoji="0" lang="en-US" altLang="en-US" b="0" i="0" u="none" strike="noStrike" cap="none" normalizeH="0" baseline="0" dirty="0">
                <a:ln>
                  <a:noFill/>
                </a:ln>
                <a:solidFill>
                  <a:schemeClr val="tx1"/>
                </a:solidFill>
                <a:effectLst/>
                <a:latin typeface="Arial" panose="020B0604020202020204" pitchFamily="34" charset="0"/>
              </a:rPr>
              <a:t> dung </a:t>
            </a:r>
            <a:r>
              <a:rPr kumimoji="0" lang="en-US" altLang="en-US" b="0" i="0" u="none" strike="noStrike" cap="none" normalizeH="0" baseline="0" dirty="0" err="1">
                <a:ln>
                  <a:noFill/>
                </a:ln>
                <a:solidFill>
                  <a:schemeClr val="tx1"/>
                </a:solidFill>
                <a:effectLst/>
                <a:latin typeface="Arial" panose="020B0604020202020204" pitchFamily="34" charset="0"/>
              </a:rPr>
              <a:t>bình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luận</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quả</a:t>
            </a:r>
            <a:r>
              <a:rPr lang="en-US" altLang="en-US" dirty="0">
                <a:latin typeface="Arial" panose="020B0604020202020204" pitchFamily="34" charset="0"/>
              </a:rPr>
              <a:t>: </a:t>
            </a:r>
            <a:r>
              <a:rPr lang="en-US" altLang="en-US" dirty="0" err="1">
                <a:latin typeface="Arial" panose="020B0604020202020204" pitchFamily="34" charset="0"/>
              </a:rPr>
              <a:t>tạo</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file .</a:t>
            </a:r>
            <a:r>
              <a:rPr lang="en-US" altLang="en-US" dirty="0" err="1">
                <a:latin typeface="Arial" panose="020B0604020202020204" pitchFamily="34" charset="0"/>
              </a:rPr>
              <a:t>i</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 </a:t>
            </a:r>
            <a:r>
              <a:rPr kumimoji="0" lang="en-US" altLang="en-US" b="1" i="0" u="none" strike="noStrike" cap="none" normalizeH="0" baseline="0" dirty="0" err="1">
                <a:ln>
                  <a:noFill/>
                </a:ln>
                <a:solidFill>
                  <a:schemeClr val="tx1"/>
                </a:solidFill>
                <a:effectLst/>
                <a:latin typeface="Arial" panose="020B0604020202020204" pitchFamily="34" charset="0"/>
              </a:rPr>
              <a:t>Hợp</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ngữ</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Giai </a:t>
            </a:r>
            <a:r>
              <a:rPr kumimoji="0" lang="en-US" altLang="en-US" b="0" i="0" u="none" strike="noStrike" cap="none" normalizeH="0" baseline="0" dirty="0" err="1">
                <a:ln>
                  <a:noFill/>
                </a:ln>
                <a:solidFill>
                  <a:schemeClr val="tx1"/>
                </a:solidFill>
                <a:effectLst/>
                <a:latin typeface="Arial" panose="020B0604020202020204" pitchFamily="34" charset="0"/>
              </a:rPr>
              <a:t>đoạn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biên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dịch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chuyển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đổi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mã</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nguồn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thành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hợp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ngữ</a:t>
            </a:r>
            <a:r>
              <a:rPr kumimoji="0" lang="en-US" altLang="en-US" b="0" i="0" u="none" strike="noStrike" cap="none" normalizeH="0" baseline="0" dirty="0">
                <a:ln>
                  <a:noFill/>
                </a:ln>
                <a:solidFill>
                  <a:schemeClr val="tx1"/>
                </a:solidFill>
                <a:effectLst/>
                <a:latin typeface="Arial" panose="020B0604020202020204" pitchFamily="34" charset="0"/>
              </a:rPr>
              <a:t>(assembly code). </a:t>
            </a:r>
            <a:r>
              <a:rPr kumimoji="0" lang="en-US" altLang="en-US" b="0" i="0" u="none" strike="noStrike" cap="none" normalizeH="0" baseline="0" dirty="0" err="1">
                <a:ln>
                  <a:noFill/>
                </a:ln>
                <a:solidFill>
                  <a:schemeClr val="tx1"/>
                </a:solidFill>
                <a:effectLst/>
                <a:latin typeface="Arial" panose="020B0604020202020204" pitchFamily="34" charset="0"/>
              </a:rPr>
              <a:t>Quá</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trình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này</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tạo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file </a:t>
            </a:r>
            <a:r>
              <a:rPr kumimoji="0" lang="en-US" altLang="en-US" b="0" i="0" u="none" strike="noStrike" cap="none" normalizeH="0" baseline="0" dirty="0" err="1">
                <a:ln>
                  <a:noFill/>
                </a:ln>
                <a:solidFill>
                  <a:schemeClr val="tx1"/>
                </a:solidFill>
                <a:effectLst/>
                <a:latin typeface="Arial" panose="020B0604020202020204" pitchFamily="34" charset="0"/>
              </a:rPr>
              <a:t>hợp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ngữ</a:t>
            </a:r>
            <a:r>
              <a:rPr kumimoji="0" lang="en-US" altLang="en-US" b="0" i="0" u="none" strike="noStrike" cap="none" normalizeH="0" baseline="0" dirty="0">
                <a:ln>
                  <a:noFill/>
                </a:ln>
                <a:solidFill>
                  <a:schemeClr val="tx1"/>
                </a:solidFill>
                <a:effectLst/>
                <a:latin typeface="Arial" panose="020B0604020202020204" pitchFamily="34" charset="0"/>
              </a:rPr>
              <a:t> (assembly files).</a:t>
            </a:r>
          </a:p>
          <a:p>
            <a:pPr defTabSz="914400" eaLnBrk="0" fontAlgn="base" hangingPunct="0">
              <a:spcBef>
                <a:spcPct val="0"/>
              </a:spcBef>
              <a:spcAft>
                <a:spcPct val="0"/>
              </a:spcAft>
            </a:pP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quả</a:t>
            </a:r>
            <a:r>
              <a:rPr lang="en-US" altLang="en-US" dirty="0">
                <a:latin typeface="Arial" panose="020B0604020202020204" pitchFamily="34" charset="0"/>
              </a:rPr>
              <a:t>: </a:t>
            </a:r>
            <a:r>
              <a:rPr lang="en-US" altLang="en-US" dirty="0" err="1">
                <a:latin typeface="Arial" panose="020B0604020202020204" pitchFamily="34" charset="0"/>
              </a:rPr>
              <a:t>tạo</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file .s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3. </a:t>
            </a:r>
            <a:r>
              <a:rPr kumimoji="0" lang="en-US" altLang="en-US" b="1" i="0" u="none" strike="noStrike" cap="none" normalizeH="0" baseline="0" dirty="0" err="1">
                <a:ln>
                  <a:noFill/>
                </a:ln>
                <a:solidFill>
                  <a:schemeClr val="tx1"/>
                </a:solidFill>
                <a:effectLst/>
                <a:latin typeface="Arial" panose="020B0604020202020204" pitchFamily="34" charset="0"/>
              </a:rPr>
              <a:t>Hợp</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ngữ</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Giai </a:t>
            </a:r>
            <a:r>
              <a:rPr kumimoji="0" lang="en-US" altLang="en-US" b="0" i="0" u="none" strike="noStrike" cap="none" normalizeH="0" baseline="0" dirty="0" err="1">
                <a:ln>
                  <a:noFill/>
                </a:ln>
                <a:solidFill>
                  <a:schemeClr val="tx1"/>
                </a:solidFill>
                <a:effectLst/>
                <a:latin typeface="Arial" panose="020B0604020202020204" pitchFamily="34" charset="0"/>
              </a:rPr>
              <a:t>đoạn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hợp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ngữ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chuyển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đổi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mã</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hợp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ngữ</a:t>
            </a:r>
            <a:r>
              <a:rPr kumimoji="0" lang="en-US" altLang="en-US" b="0" i="0" u="none" strike="noStrike" cap="none" normalizeH="0" baseline="0" dirty="0">
                <a:ln>
                  <a:noFill/>
                </a:ln>
                <a:solidFill>
                  <a:schemeClr val="tx1"/>
                </a:solidFill>
                <a:effectLst/>
                <a:latin typeface="Arial" panose="020B0604020202020204" pitchFamily="34" charset="0"/>
              </a:rPr>
              <a:t> (assembly code) </a:t>
            </a:r>
            <a:r>
              <a:rPr kumimoji="0" lang="en-US" altLang="en-US" b="0" i="0" u="none" strike="noStrike" cap="none" normalizeH="0" baseline="0" dirty="0" err="1">
                <a:ln>
                  <a:noFill/>
                </a:ln>
                <a:solidFill>
                  <a:schemeClr val="tx1"/>
                </a:solidFill>
                <a:effectLst/>
                <a:latin typeface="Arial" panose="020B0604020202020204" pitchFamily="34" charset="0"/>
              </a:rPr>
              <a:t>thành</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mã</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máy</a:t>
            </a:r>
            <a:r>
              <a:rPr kumimoji="0" lang="en-US" altLang="en-US" b="0" i="0" u="none" strike="noStrike" cap="none" normalizeH="0" baseline="0" dirty="0">
                <a:ln>
                  <a:noFill/>
                </a:ln>
                <a:solidFill>
                  <a:schemeClr val="tx1"/>
                </a:solidFill>
                <a:effectLst/>
                <a:latin typeface="Arial" panose="020B0604020202020204" pitchFamily="34" charset="0"/>
              </a:rPr>
              <a:t> (machine code), </a:t>
            </a:r>
            <a:r>
              <a:rPr kumimoji="0" lang="en-US" altLang="en-US" b="0" i="0" u="none" strike="noStrike" cap="none" normalizeH="0" baseline="0" dirty="0" err="1">
                <a:ln>
                  <a:noFill/>
                </a:ln>
                <a:solidFill>
                  <a:schemeClr val="tx1"/>
                </a:solidFill>
                <a:effectLst/>
                <a:latin typeface="Arial" panose="020B0604020202020204" pitchFamily="34" charset="0"/>
              </a:rPr>
              <a:t>tạo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file </a:t>
            </a:r>
            <a:r>
              <a:rPr kumimoji="0" lang="en-US" altLang="en-US" b="0" i="0" u="none" strike="noStrike" cap="none" normalizeH="0" baseline="0" dirty="0" err="1">
                <a:ln>
                  <a:noFill/>
                </a:ln>
                <a:solidFill>
                  <a:schemeClr val="tx1"/>
                </a:solidFill>
                <a:effectLst/>
                <a:latin typeface="Arial" panose="020B0604020202020204" pitchFamily="34" charset="0"/>
              </a:rPr>
              <a:t>đối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tượng</a:t>
            </a:r>
            <a:r>
              <a:rPr kumimoji="0" lang="en-US" altLang="en-US" b="0" i="0" u="none" strike="noStrike" cap="none" normalizeH="0" baseline="0" dirty="0">
                <a:ln>
                  <a:noFill/>
                </a:ln>
                <a:solidFill>
                  <a:schemeClr val="tx1"/>
                </a:solidFill>
                <a:effectLst/>
                <a:latin typeface="Arial" panose="020B0604020202020204" pitchFamily="34" charset="0"/>
              </a:rPr>
              <a:t> (object files).</a:t>
            </a:r>
          </a:p>
          <a:p>
            <a:pPr defTabSz="914400" eaLnBrk="0" fontAlgn="base" hangingPunct="0">
              <a:spcBef>
                <a:spcPct val="0"/>
              </a:spcBef>
              <a:spcAft>
                <a:spcPct val="0"/>
              </a:spcAft>
            </a:pP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quả</a:t>
            </a:r>
            <a:r>
              <a:rPr lang="en-US" altLang="en-US" dirty="0">
                <a:latin typeface="Arial" panose="020B0604020202020204" pitchFamily="34" charset="0"/>
              </a:rPr>
              <a:t>: </a:t>
            </a:r>
            <a:r>
              <a:rPr lang="en-US" altLang="en-US" dirty="0" err="1">
                <a:latin typeface="Arial" panose="020B0604020202020204" pitchFamily="34" charset="0"/>
              </a:rPr>
              <a:t>tạo</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file .o</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4. Liên </a:t>
            </a:r>
            <a:r>
              <a:rPr kumimoji="0" lang="en-US" altLang="en-US" b="1" i="0" u="none" strike="noStrike" cap="none" normalizeH="0" baseline="0" dirty="0" err="1">
                <a:ln>
                  <a:noFill/>
                </a:ln>
                <a:solidFill>
                  <a:schemeClr val="tx1"/>
                </a:solidFill>
                <a:effectLst/>
                <a:latin typeface="Arial" panose="020B0604020202020204" pitchFamily="34" charset="0"/>
              </a:rPr>
              <a:t>kết</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Giai </a:t>
            </a:r>
            <a:r>
              <a:rPr kumimoji="0" lang="en-US" altLang="en-US" b="0" i="0" u="none" strike="noStrike" cap="none" normalizeH="0" baseline="0" dirty="0" err="1">
                <a:ln>
                  <a:noFill/>
                </a:ln>
                <a:solidFill>
                  <a:schemeClr val="tx1"/>
                </a:solidFill>
                <a:effectLst/>
                <a:latin typeface="Arial" panose="020B0604020202020204" pitchFamily="34" charset="0"/>
              </a:rPr>
              <a:t>đoạn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liên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kết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kết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hợp</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file </a:t>
            </a:r>
            <a:r>
              <a:rPr kumimoji="0" lang="en-US" altLang="en-US" b="0" i="0" u="none" strike="noStrike" cap="none" normalizeH="0" baseline="0" dirty="0" err="1">
                <a:ln>
                  <a:noFill/>
                </a:ln>
                <a:solidFill>
                  <a:schemeClr val="tx1"/>
                </a:solidFill>
                <a:effectLst/>
                <a:latin typeface="Arial" panose="020B0604020202020204" pitchFamily="34" charset="0"/>
              </a:rPr>
              <a:t>đối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tượng</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các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thư</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viện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liên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kết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với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nhau</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để</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tạo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một</a:t>
            </a:r>
            <a:r>
              <a:rPr kumimoji="0" lang="en-US" altLang="en-US" b="0" i="0" u="none" strike="noStrike" cap="none" normalizeH="0" baseline="0" dirty="0">
                <a:ln>
                  <a:noFill/>
                </a:ln>
                <a:solidFill>
                  <a:schemeClr val="tx1"/>
                </a:solidFill>
                <a:effectLst/>
                <a:latin typeface="Arial" panose="020B0604020202020204" pitchFamily="34" charset="0"/>
              </a:rPr>
              <a:t> file </a:t>
            </a:r>
            <a:r>
              <a:rPr kumimoji="0" lang="en-US" altLang="en-US" b="0" i="0" u="none" strike="noStrike" cap="none" normalizeH="0" baseline="0" dirty="0" err="1">
                <a:ln>
                  <a:noFill/>
                </a:ln>
                <a:solidFill>
                  <a:schemeClr val="tx1"/>
                </a:solidFill>
                <a:effectLst/>
                <a:latin typeface="Arial" panose="020B0604020202020204" pitchFamily="34" charset="0"/>
              </a:rPr>
              <a:t>thực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thi</a:t>
            </a:r>
            <a:r>
              <a:rPr kumimoji="0" lang="en-US" altLang="en-US" b="0" i="0" u="none" strike="noStrike" cap="none" normalizeH="0" baseline="0" dirty="0">
                <a:ln>
                  <a:noFill/>
                </a:ln>
                <a:solidFill>
                  <a:schemeClr val="tx1"/>
                </a:solidFill>
                <a:effectLst/>
                <a:latin typeface="Arial" panose="020B0604020202020204" pitchFamily="34" charset="0"/>
              </a:rPr>
              <a:t>.</a:t>
            </a:r>
          </a:p>
          <a:p>
            <a:pPr defTabSz="914400" eaLnBrk="0" fontAlgn="base" hangingPunct="0">
              <a:spcBef>
                <a:spcPct val="0"/>
              </a:spcBef>
              <a:spcAft>
                <a:spcPct val="0"/>
              </a:spcAft>
            </a:pPr>
            <a:r>
              <a:rPr lang="en-US" altLang="en-US" dirty="0">
                <a:latin typeface="Arial" panose="020B0604020202020204" pitchFamily="34" charset="0"/>
              </a:rPr>
              <a:t>- </a:t>
            </a:r>
            <a:r>
              <a:rPr lang="en-US" altLang="en-US" dirty="0" err="1">
                <a:latin typeface="Arial" panose="020B0604020202020204" pitchFamily="34" charset="0"/>
              </a:rPr>
              <a:t>Kết</a:t>
            </a:r>
            <a:r>
              <a:rPr lang="en-US" altLang="en-US" dirty="0">
                <a:latin typeface="Arial" panose="020B0604020202020204" pitchFamily="34" charset="0"/>
              </a:rPr>
              <a:t> </a:t>
            </a:r>
            <a:r>
              <a:rPr lang="en-US" altLang="en-US" dirty="0" err="1">
                <a:latin typeface="Arial" panose="020B0604020202020204" pitchFamily="34" charset="0"/>
              </a:rPr>
              <a:t>quả</a:t>
            </a:r>
            <a:r>
              <a:rPr lang="en-US" altLang="en-US" dirty="0">
                <a:latin typeface="Arial" panose="020B0604020202020204" pitchFamily="34" charset="0"/>
              </a:rPr>
              <a:t>: </a:t>
            </a:r>
            <a:r>
              <a:rPr lang="en-US" altLang="en-US" dirty="0" err="1">
                <a:latin typeface="Arial" panose="020B0604020202020204" pitchFamily="34" charset="0"/>
              </a:rPr>
              <a:t>tạo</a:t>
            </a:r>
            <a:r>
              <a:rPr lang="en-US" altLang="en-US" dirty="0">
                <a:latin typeface="Arial" panose="020B0604020202020204" pitchFamily="34" charset="0"/>
              </a:rPr>
              <a:t> </a:t>
            </a:r>
            <a:r>
              <a:rPr lang="en-US" altLang="en-US" dirty="0" err="1">
                <a:latin typeface="Arial" panose="020B0604020202020204" pitchFamily="34" charset="0"/>
              </a:rPr>
              <a:t>ra</a:t>
            </a:r>
            <a:r>
              <a:rPr lang="en-US" altLang="en-US" dirty="0">
                <a:latin typeface="Arial" panose="020B0604020202020204" pitchFamily="34" charset="0"/>
              </a:rPr>
              <a:t> file </a:t>
            </a:r>
            <a:r>
              <a:rPr lang="en-US" altLang="en-US" dirty="0" err="1">
                <a:latin typeface="Arial" panose="020B0604020202020204" pitchFamily="34" charset="0"/>
              </a:rPr>
              <a:t>thực</a:t>
            </a:r>
            <a:r>
              <a:rPr lang="en-US" altLang="en-US" dirty="0">
                <a:latin typeface="Arial" panose="020B0604020202020204" pitchFamily="34" charset="0"/>
              </a:rPr>
              <a:t> </a:t>
            </a:r>
            <a:r>
              <a:rPr lang="en-US" altLang="en-US" dirty="0" err="1">
                <a:latin typeface="Arial" panose="020B0604020202020204" pitchFamily="34" charset="0"/>
              </a:rPr>
              <a:t>thi</a:t>
            </a:r>
            <a:r>
              <a:rPr lang="en-US" altLang="en-US" dirty="0">
                <a:latin typeface="Arial" panose="020B0604020202020204" pitchFamily="34" charset="0"/>
              </a:rPr>
              <a:t> (executable)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nvGrpSpPr>
          <p:cNvPr id="24" name="Group 23">
            <a:extLst>
              <a:ext uri="{FF2B5EF4-FFF2-40B4-BE49-F238E27FC236}">
                <a16:creationId xmlns:a16="http://schemas.microsoft.com/office/drawing/2014/main" id="{4F640BCF-E019-C2CE-D808-A78C28C4AE4E}"/>
              </a:ext>
            </a:extLst>
          </p:cNvPr>
          <p:cNvGrpSpPr/>
          <p:nvPr/>
        </p:nvGrpSpPr>
        <p:grpSpPr>
          <a:xfrm>
            <a:off x="194553" y="1648099"/>
            <a:ext cx="2276271" cy="4195567"/>
            <a:chOff x="194553" y="1648099"/>
            <a:chExt cx="2276271" cy="4195567"/>
          </a:xfrm>
        </p:grpSpPr>
        <p:sp>
          <p:nvSpPr>
            <p:cNvPr id="18" name="Arrow: Down 17">
              <a:extLst>
                <a:ext uri="{FF2B5EF4-FFF2-40B4-BE49-F238E27FC236}">
                  <a16:creationId xmlns:a16="http://schemas.microsoft.com/office/drawing/2014/main" id="{A2EFAAFA-CB2E-8565-B180-10C3BBD7C463}"/>
                </a:ext>
              </a:extLst>
            </p:cNvPr>
            <p:cNvSpPr/>
            <p:nvPr/>
          </p:nvSpPr>
          <p:spPr>
            <a:xfrm>
              <a:off x="194553" y="1648099"/>
              <a:ext cx="2247089" cy="1027006"/>
            </a:xfrm>
            <a:prstGeom prst="downArrow">
              <a:avLst>
                <a:gd name="adj1" fmla="val 7554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20" name="Arrow: Down 19">
              <a:extLst>
                <a:ext uri="{FF2B5EF4-FFF2-40B4-BE49-F238E27FC236}">
                  <a16:creationId xmlns:a16="http://schemas.microsoft.com/office/drawing/2014/main" id="{93232B3C-B520-8061-3A08-F4F08C94E1AE}"/>
                </a:ext>
              </a:extLst>
            </p:cNvPr>
            <p:cNvSpPr/>
            <p:nvPr/>
          </p:nvSpPr>
          <p:spPr>
            <a:xfrm>
              <a:off x="194553" y="2704285"/>
              <a:ext cx="2247089" cy="1027006"/>
            </a:xfrm>
            <a:prstGeom prst="downArrow">
              <a:avLst>
                <a:gd name="adj1" fmla="val 7554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Assembly</a:t>
              </a:r>
            </a:p>
            <a:p>
              <a:pPr algn="ctr"/>
              <a:endParaRPr lang="en-US" dirty="0"/>
            </a:p>
          </p:txBody>
        </p:sp>
        <p:sp>
          <p:nvSpPr>
            <p:cNvPr id="21" name="Arrow: Down 20">
              <a:extLst>
                <a:ext uri="{FF2B5EF4-FFF2-40B4-BE49-F238E27FC236}">
                  <a16:creationId xmlns:a16="http://schemas.microsoft.com/office/drawing/2014/main" id="{C8267E13-CC2C-F5B9-6E62-CB928EFF0DFF}"/>
                </a:ext>
              </a:extLst>
            </p:cNvPr>
            <p:cNvSpPr/>
            <p:nvPr/>
          </p:nvSpPr>
          <p:spPr>
            <a:xfrm>
              <a:off x="223735" y="3789654"/>
              <a:ext cx="2247089" cy="1027006"/>
            </a:xfrm>
            <a:prstGeom prst="downArrow">
              <a:avLst>
                <a:gd name="adj1" fmla="val 7554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Compilation</a:t>
              </a:r>
            </a:p>
          </p:txBody>
        </p:sp>
        <p:sp>
          <p:nvSpPr>
            <p:cNvPr id="22" name="Arrow: Down 21">
              <a:extLst>
                <a:ext uri="{FF2B5EF4-FFF2-40B4-BE49-F238E27FC236}">
                  <a16:creationId xmlns:a16="http://schemas.microsoft.com/office/drawing/2014/main" id="{0FF24A0D-B17F-93FB-B259-CAC599C067BF}"/>
                </a:ext>
              </a:extLst>
            </p:cNvPr>
            <p:cNvSpPr/>
            <p:nvPr/>
          </p:nvSpPr>
          <p:spPr>
            <a:xfrm>
              <a:off x="223735" y="4816660"/>
              <a:ext cx="2247089" cy="1027006"/>
            </a:xfrm>
            <a:prstGeom prst="downArrow">
              <a:avLst>
                <a:gd name="adj1" fmla="val 75545"/>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Linking</a:t>
              </a:r>
            </a:p>
          </p:txBody>
        </p:sp>
      </p:grpSp>
    </p:spTree>
    <p:extLst>
      <p:ext uri="{BB962C8B-B14F-4D97-AF65-F5344CB8AC3E}">
        <p14:creationId xmlns:p14="http://schemas.microsoft.com/office/powerpoint/2010/main" val="151300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88592" y="-136187"/>
            <a:ext cx="10366313" cy="933855"/>
          </a:xfrm>
        </p:spPr>
        <p:txBody>
          <a:bodyPr/>
          <a:lstStyle/>
          <a:p>
            <a:pPr algn="l"/>
            <a:r>
              <a:rPr lang="en-US" dirty="0"/>
              <a:t>3. </a:t>
            </a:r>
            <a:r>
              <a:rPr lang="en-US" dirty="0" err="1"/>
              <a:t>Một</a:t>
            </a:r>
            <a:r>
              <a:rPr lang="en-US" dirty="0"/>
              <a:t> </a:t>
            </a:r>
            <a:r>
              <a:rPr lang="en-US" dirty="0" err="1"/>
              <a:t>số</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C</a:t>
            </a:r>
          </a:p>
        </p:txBody>
      </p:sp>
      <p:sp>
        <p:nvSpPr>
          <p:cNvPr id="3" name="Rectangle 1">
            <a:extLst>
              <a:ext uri="{FF2B5EF4-FFF2-40B4-BE49-F238E27FC236}">
                <a16:creationId xmlns:a16="http://schemas.microsoft.com/office/drawing/2014/main" id="{E57EC505-4F0F-DF1B-D554-A126D690B41A}"/>
              </a:ext>
            </a:extLst>
          </p:cNvPr>
          <p:cNvSpPr>
            <a:spLocks noChangeArrowheads="1"/>
          </p:cNvSpPr>
          <p:nvPr/>
        </p:nvSpPr>
        <p:spPr bwMode="auto">
          <a:xfrm>
            <a:off x="1211938" y="726942"/>
            <a:ext cx="7918314" cy="326698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Kiểu</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nguyên</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(Integer Types)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char: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Lưu</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trữ</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một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ký</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tự</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đơn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thường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là</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1 byte.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Cũng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thể</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dùng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để</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lưu</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trữ</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nguyên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nhỏ</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Lưu</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trữ</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nguyên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thường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là</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4 byte.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short: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Lưu</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trữ</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nguyên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ngắn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thường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là</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 byte.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long: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Lưu</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trữ</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nguyên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dài</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thường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là</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4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hoặc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8 byte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tùy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hệ</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thống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long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long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Lưu</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trữ</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nguyên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rất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dài</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thường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là</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8 byte.</a:t>
            </a:r>
          </a:p>
        </p:txBody>
      </p:sp>
      <p:sp>
        <p:nvSpPr>
          <p:cNvPr id="4" name="Rectangle 2">
            <a:extLst>
              <a:ext uri="{FF2B5EF4-FFF2-40B4-BE49-F238E27FC236}">
                <a16:creationId xmlns:a16="http://schemas.microsoft.com/office/drawing/2014/main" id="{08E26153-BB5E-B8A1-0E33-A3DDE190349A}"/>
              </a:ext>
            </a:extLst>
          </p:cNvPr>
          <p:cNvSpPr>
            <a:spLocks noChangeArrowheads="1"/>
          </p:cNvSpPr>
          <p:nvPr/>
        </p:nvSpPr>
        <p:spPr bwMode="auto">
          <a:xfrm>
            <a:off x="4027252" y="4234440"/>
            <a:ext cx="7373566" cy="234365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Kiểu</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thực</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(Floating Point Types)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float: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Lưu</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trữ</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thực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độ</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chính</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xác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đơn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thường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là</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4 byte.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double: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Lưu</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trữ</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thực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độ</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chính</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xác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kép</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thường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là</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8 byte.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long double: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Lưu</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trữ</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thực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độ</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chính</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xác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kép</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mở</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rộng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thường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là</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8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hoặc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16 byte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tùy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hệ</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thống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8757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88592" y="-136187"/>
            <a:ext cx="10366313" cy="933855"/>
          </a:xfrm>
        </p:spPr>
        <p:txBody>
          <a:bodyPr/>
          <a:lstStyle/>
          <a:p>
            <a:pPr algn="l"/>
            <a:r>
              <a:rPr lang="en-US" dirty="0"/>
              <a:t>3. </a:t>
            </a:r>
            <a:r>
              <a:rPr lang="en-US" dirty="0" err="1"/>
              <a:t>Một</a:t>
            </a:r>
            <a:r>
              <a:rPr lang="en-US" dirty="0"/>
              <a:t> </a:t>
            </a:r>
            <a:r>
              <a:rPr lang="en-US" dirty="0" err="1"/>
              <a:t>số</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C</a:t>
            </a:r>
          </a:p>
        </p:txBody>
      </p:sp>
      <p:sp>
        <p:nvSpPr>
          <p:cNvPr id="4" name="Rectangle 2">
            <a:extLst>
              <a:ext uri="{FF2B5EF4-FFF2-40B4-BE49-F238E27FC236}">
                <a16:creationId xmlns:a16="http://schemas.microsoft.com/office/drawing/2014/main" id="{08E26153-BB5E-B8A1-0E33-A3DDE190349A}"/>
              </a:ext>
            </a:extLst>
          </p:cNvPr>
          <p:cNvSpPr>
            <a:spLocks noChangeArrowheads="1"/>
          </p:cNvSpPr>
          <p:nvPr/>
        </p:nvSpPr>
        <p:spPr bwMode="auto">
          <a:xfrm>
            <a:off x="2033082" y="1275434"/>
            <a:ext cx="8353594" cy="326698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solidFill>
                  <a:schemeClr val="tx1"/>
                </a:solidFill>
                <a:latin typeface="Arial" panose="020B0604020202020204" pitchFamily="34" charset="0"/>
                <a:cs typeface="Arial" panose="020B0604020202020204" pitchFamily="34" charset="0"/>
              </a:rPr>
              <a:t>Trong </a:t>
            </a:r>
            <a:r>
              <a:rPr lang="en-US" altLang="en-US" sz="2000" dirty="0" err="1">
                <a:solidFill>
                  <a:schemeClr val="tx1"/>
                </a:solidFill>
                <a:latin typeface="Arial" panose="020B0604020202020204" pitchFamily="34" charset="0"/>
                <a:cs typeface="Arial" panose="020B0604020202020204" pitchFamily="34" charset="0"/>
              </a:rPr>
              <a:t>lập</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trình</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nhúng</a:t>
            </a:r>
            <a:r>
              <a:rPr lang="en-US" altLang="en-US" sz="2000" dirty="0">
                <a:solidFill>
                  <a:schemeClr val="tx1"/>
                </a:solidFill>
                <a:latin typeface="Arial" panose="020B0604020202020204" pitchFamily="34" charset="0"/>
                <a:cs typeface="Arial" panose="020B0604020202020204" pitchFamily="34" charset="0"/>
              </a:rPr>
              <a:t>, ta </a:t>
            </a:r>
            <a:r>
              <a:rPr lang="en-US" altLang="en-US" sz="2000" dirty="0" err="1">
                <a:solidFill>
                  <a:schemeClr val="tx1"/>
                </a:solidFill>
                <a:latin typeface="Arial" panose="020B0604020202020204" pitchFamily="34" charset="0"/>
                <a:cs typeface="Arial" panose="020B0604020202020204" pitchFamily="34" charset="0"/>
              </a:rPr>
              <a:t>có</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thể</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chạy</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chương</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trình</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trên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nhiều</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nền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tảng</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phần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cứng</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khác</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nhau</a:t>
            </a:r>
            <a:endParaRPr lang="en-US" altLang="en-US" sz="2000" dirty="0">
              <a:solidFill>
                <a:schemeClr val="tx1"/>
              </a:solidFill>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è"/>
              <a:tabLst/>
            </a:pP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Cần</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thống</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nhất</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kích</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thước</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của</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kiểu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dữ</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liệu</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r>
              <a:rPr lang="en-US" altLang="en-US" sz="2000" dirty="0" err="1">
                <a:solidFill>
                  <a:schemeClr val="tx1"/>
                </a:solidFill>
                <a:latin typeface="Arial" panose="020B0604020202020204" pitchFamily="34" charset="0"/>
                <a:cs typeface="Arial" panose="020B0604020202020204" pitchFamily="34" charset="0"/>
              </a:rPr>
              <a:t>Sử</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dụng</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thư</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viện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chuẩn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của</a:t>
            </a:r>
            <a:r>
              <a:rPr lang="en-US" altLang="en-US" sz="2000" dirty="0">
                <a:solidFill>
                  <a:schemeClr val="tx1"/>
                </a:solidFill>
                <a:latin typeface="Arial" panose="020B0604020202020204" pitchFamily="34" charset="0"/>
                <a:cs typeface="Arial" panose="020B0604020202020204" pitchFamily="34" charset="0"/>
              </a:rPr>
              <a:t> C: #include &lt;</a:t>
            </a:r>
            <a:r>
              <a:rPr lang="en-US" altLang="en-US" sz="2000" dirty="0" err="1">
                <a:solidFill>
                  <a:schemeClr val="tx1"/>
                </a:solidFill>
                <a:latin typeface="Arial" panose="020B0604020202020204" pitchFamily="34" charset="0"/>
                <a:cs typeface="Arial" panose="020B0604020202020204" pitchFamily="34" charset="0"/>
              </a:rPr>
              <a:t>stdint.h</a:t>
            </a:r>
            <a:r>
              <a:rPr lang="en-US" altLang="en-US" sz="2000" dirty="0">
                <a:solidFill>
                  <a:schemeClr val="tx1"/>
                </a:solidFill>
                <a:latin typeface="Arial" panose="020B0604020202020204" pitchFamily="34" charset="0"/>
                <a:cs typeface="Arial" panose="020B0604020202020204" pitchFamily="34" charset="0"/>
              </a:rPr>
              <a:t>&gt;</a:t>
            </a:r>
          </a:p>
          <a:p>
            <a:pPr marR="0" lvl="0" algn="l" defTabSz="914400" rtl="0" eaLnBrk="0" fontAlgn="base" latinLnBrk="0" hangingPunct="0">
              <a:lnSpc>
                <a:spcPct val="150000"/>
              </a:lnSpc>
              <a:spcBef>
                <a:spcPct val="0"/>
              </a:spcBef>
              <a:spcAft>
                <a:spcPct val="0"/>
              </a:spcAft>
              <a:buClrTx/>
              <a:buSzTx/>
              <a:tabLst/>
            </a:pPr>
            <a:r>
              <a:rPr lang="en-US" altLang="en-US" sz="2000" dirty="0">
                <a:solidFill>
                  <a:schemeClr val="tx1"/>
                </a:solidFill>
                <a:latin typeface="Arial" panose="020B0604020202020204" pitchFamily="34" charset="0"/>
                <a:cs typeface="Arial" panose="020B0604020202020204" pitchFamily="34" charset="0"/>
              </a:rPr>
              <a:t>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int8_t, int8_t: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Kiểu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dữ</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liệu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nguyên</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không</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và</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dấu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8 bits</a:t>
            </a:r>
          </a:p>
          <a:p>
            <a:pPr defTabSz="914400" eaLnBrk="0" fontAlgn="base" hangingPunct="0">
              <a:lnSpc>
                <a:spcPct val="150000"/>
              </a:lnSpc>
              <a:spcBef>
                <a:spcPct val="0"/>
              </a:spcBef>
              <a:spcAft>
                <a:spcPct val="0"/>
              </a:spcAft>
            </a:pPr>
            <a:r>
              <a:rPr lang="en-US" altLang="en-US" sz="2000" dirty="0">
                <a:solidFill>
                  <a:schemeClr val="tx1"/>
                </a:solidFill>
                <a:latin typeface="Arial" panose="020B0604020202020204" pitchFamily="34" charset="0"/>
                <a:cs typeface="Arial" panose="020B0604020202020204" pitchFamily="34" charset="0"/>
              </a:rPr>
              <a:t>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int16_t, int16_t: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Kiểu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dữ</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liệu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nguyên</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không</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và</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dấu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16 bits</a:t>
            </a:r>
            <a:endParaRPr lang="en-US" altLang="en-US" sz="2000" dirty="0">
              <a:solidFill>
                <a:schemeClr val="tx1"/>
              </a:solidFill>
              <a:latin typeface="Arial" panose="020B0604020202020204" pitchFamily="34" charset="0"/>
              <a:cs typeface="Arial" panose="020B0604020202020204" pitchFamily="34" charset="0"/>
            </a:endParaRPr>
          </a:p>
          <a:p>
            <a:pPr defTabSz="914400" eaLnBrk="0" fontAlgn="base" hangingPunct="0">
              <a:lnSpc>
                <a:spcPct val="150000"/>
              </a:lnSpc>
              <a:spcBef>
                <a:spcPct val="0"/>
              </a:spcBef>
              <a:spcAft>
                <a:spcPct val="0"/>
              </a:spcAft>
            </a:pPr>
            <a:r>
              <a:rPr lang="en-US" altLang="en-US" sz="2000" dirty="0">
                <a:solidFill>
                  <a:schemeClr val="tx1"/>
                </a:solidFill>
                <a:latin typeface="Arial" panose="020B0604020202020204" pitchFamily="34" charset="0"/>
                <a:cs typeface="Arial" panose="020B0604020202020204" pitchFamily="34" charset="0"/>
              </a:rPr>
              <a:t>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int32_t, int32_t: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Kiểu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dữ</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liệu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nguyên</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không</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và</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dấu</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 32 bits</a:t>
            </a:r>
          </a:p>
        </p:txBody>
      </p:sp>
    </p:spTree>
    <p:extLst>
      <p:ext uri="{BB962C8B-B14F-4D97-AF65-F5344CB8AC3E}">
        <p14:creationId xmlns:p14="http://schemas.microsoft.com/office/powerpoint/2010/main" val="13286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88592" y="-136187"/>
            <a:ext cx="10366313" cy="933855"/>
          </a:xfrm>
        </p:spPr>
        <p:txBody>
          <a:bodyPr/>
          <a:lstStyle/>
          <a:p>
            <a:pPr algn="l"/>
            <a:r>
              <a:rPr lang="en-US" dirty="0"/>
              <a:t>3. </a:t>
            </a:r>
            <a:r>
              <a:rPr lang="en-US" dirty="0" err="1"/>
              <a:t>Một</a:t>
            </a:r>
            <a:r>
              <a:rPr lang="en-US" dirty="0"/>
              <a:t> </a:t>
            </a:r>
            <a:r>
              <a:rPr lang="en-US" dirty="0" err="1"/>
              <a:t>số</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C</a:t>
            </a:r>
          </a:p>
        </p:txBody>
      </p:sp>
      <p:sp>
        <p:nvSpPr>
          <p:cNvPr id="4" name="Rectangle 2">
            <a:extLst>
              <a:ext uri="{FF2B5EF4-FFF2-40B4-BE49-F238E27FC236}">
                <a16:creationId xmlns:a16="http://schemas.microsoft.com/office/drawing/2014/main" id="{08E26153-BB5E-B8A1-0E33-A3DDE190349A}"/>
              </a:ext>
            </a:extLst>
          </p:cNvPr>
          <p:cNvSpPr>
            <a:spLocks noChangeArrowheads="1"/>
          </p:cNvSpPr>
          <p:nvPr/>
        </p:nvSpPr>
        <p:spPr bwMode="auto">
          <a:xfrm>
            <a:off x="1688592" y="797668"/>
            <a:ext cx="8353594" cy="142032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b="1" dirty="0">
                <a:solidFill>
                  <a:schemeClr val="tx1"/>
                </a:solidFill>
                <a:latin typeface="Arial" panose="020B0604020202020204" pitchFamily="34" charset="0"/>
                <a:cs typeface="Arial" panose="020B0604020202020204" pitchFamily="34" charset="0"/>
              </a:rPr>
              <a:t>Static:</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biến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có</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từ</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khóa</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này</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sẽ</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giữ</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nguyên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giá</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trị</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sau</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mỗi</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lần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gọi</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hàm</a:t>
            </a:r>
            <a:r>
              <a:rPr lang="en-US" altLang="en-US" sz="2000" dirty="0">
                <a:solidFill>
                  <a:schemeClr val="tx1"/>
                </a:solidFill>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solidFill>
                  <a:schemeClr val="tx1"/>
                </a:solidFill>
                <a:latin typeface="Arial" panose="020B0604020202020204" pitchFamily="34" charset="0"/>
                <a:cs typeface="Arial" panose="020B0604020202020204" pitchFamily="34" charset="0"/>
              </a:rPr>
              <a:t>Khi </a:t>
            </a:r>
            <a:r>
              <a:rPr lang="en-US" altLang="en-US" sz="2000" dirty="0" err="1">
                <a:solidFill>
                  <a:schemeClr val="tx1"/>
                </a:solidFill>
                <a:latin typeface="Arial" panose="020B0604020202020204" pitchFamily="34" charset="0"/>
                <a:cs typeface="Arial" panose="020B0604020202020204" pitchFamily="34" charset="0"/>
              </a:rPr>
              <a:t>hàm</a:t>
            </a:r>
            <a:r>
              <a:rPr lang="en-US" altLang="en-US" sz="2000" dirty="0">
                <a:solidFill>
                  <a:schemeClr val="tx1"/>
                </a:solidFill>
                <a:latin typeface="Arial" panose="020B0604020202020204" pitchFamily="34" charset="0"/>
                <a:cs typeface="Arial" panose="020B0604020202020204" pitchFamily="34" charset="0"/>
              </a:rPr>
              <a:t> hay </a:t>
            </a:r>
            <a:r>
              <a:rPr lang="en-US" altLang="en-US" sz="2000" dirty="0" err="1">
                <a:solidFill>
                  <a:schemeClr val="tx1"/>
                </a:solidFill>
                <a:latin typeface="Arial" panose="020B0604020202020204" pitchFamily="34" charset="0"/>
                <a:cs typeface="Arial" panose="020B0604020202020204" pitchFamily="34" charset="0"/>
              </a:rPr>
              <a:t>biến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có</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từ</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khóa</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này</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sẽ</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được</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giới</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hạn</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truy</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cập</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nội</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bộ</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tức</a:t>
            </a:r>
            <a:r>
              <a:rPr lang="en-US" altLang="en-US" sz="2000" dirty="0">
                <a:solidFill>
                  <a:schemeClr val="tx1"/>
                </a:solidFill>
                <a:latin typeface="Arial" panose="020B0604020202020204" pitchFamily="34" charset="0"/>
                <a:cs typeface="Arial" panose="020B0604020202020204" pitchFamily="34" charset="0"/>
              </a:rPr>
              <a:t> file </a:t>
            </a:r>
            <a:r>
              <a:rPr lang="en-US" altLang="en-US" sz="2000" dirty="0" err="1">
                <a:solidFill>
                  <a:schemeClr val="tx1"/>
                </a:solidFill>
                <a:latin typeface="Arial" panose="020B0604020202020204" pitchFamily="34" charset="0"/>
                <a:cs typeface="Arial" panose="020B0604020202020204" pitchFamily="34" charset="0"/>
              </a:rPr>
              <a:t>khác</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sẽ</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không</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thể</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truy</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cập</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biến</a:t>
            </a:r>
            <a:r>
              <a:rPr lang="en-US" altLang="en-US" sz="2000" dirty="0">
                <a:solidFill>
                  <a:schemeClr val="tx1"/>
                </a:solidFill>
                <a:latin typeface="Arial" panose="020B0604020202020204" pitchFamily="34" charset="0"/>
                <a:cs typeface="Arial" panose="020B0604020202020204" pitchFamily="34" charset="0"/>
              </a:rPr>
              <a:t> hay </a:t>
            </a:r>
            <a:r>
              <a:rPr lang="en-US" altLang="en-US" sz="2000" dirty="0" err="1">
                <a:solidFill>
                  <a:schemeClr val="tx1"/>
                </a:solidFill>
                <a:latin typeface="Arial" panose="020B0604020202020204" pitchFamily="34" charset="0"/>
                <a:cs typeface="Arial" panose="020B0604020202020204" pitchFamily="34" charset="0"/>
              </a:rPr>
              <a:t>hàm</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có</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từ</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khóa</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err="1">
                <a:solidFill>
                  <a:schemeClr val="tx1"/>
                </a:solidFill>
                <a:latin typeface="Arial" panose="020B0604020202020204" pitchFamily="34" charset="0"/>
                <a:cs typeface="Arial" panose="020B0604020202020204" pitchFamily="34" charset="0"/>
              </a:rPr>
              <a:t>này</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F9E2FCF5-B425-5ECA-4201-BBBF60620269}"/>
              </a:ext>
            </a:extLst>
          </p:cNvPr>
          <p:cNvSpPr>
            <a:spLocks noChangeArrowheads="1"/>
          </p:cNvSpPr>
          <p:nvPr/>
        </p:nvSpPr>
        <p:spPr bwMode="auto">
          <a:xfrm>
            <a:off x="1612976" y="2358913"/>
            <a:ext cx="8966048" cy="142032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b="1" dirty="0">
                <a:solidFill>
                  <a:schemeClr val="tx1"/>
                </a:solidFill>
                <a:latin typeface="Arial" panose="020B0604020202020204" pitchFamily="34" charset="0"/>
                <a:cs typeface="Arial" panose="020B0604020202020204" pitchFamily="34" charset="0"/>
              </a:rPr>
              <a:t>Volatile:</a:t>
            </a:r>
            <a:r>
              <a:rPr lang="en-US" altLang="en-US" sz="2000" dirty="0">
                <a:solidFill>
                  <a:schemeClr val="tx1"/>
                </a:solidFill>
                <a:latin typeface="Arial" panose="020B0604020202020204" pitchFamily="34" charset="0"/>
                <a:cs typeface="Arial" panose="020B0604020202020204" pitchFamily="34" charset="0"/>
              </a:rPr>
              <a:t> </a:t>
            </a:r>
            <a:r>
              <a:rPr lang="vi-VN" sz="2000" dirty="0"/>
              <a:t>được sử dụng để báo cho trình biên dịch rằng giá trị của biến có thể thay đổi bất ngờ bởi các yếu tố bên ngoài chương trình (như phần cứng hoặc một luồng khác), và không được tối ưu hóa việc truy cập biến này.</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AE51898-B0B1-8557-C3F1-49C9C521EE24}"/>
              </a:ext>
            </a:extLst>
          </p:cNvPr>
          <p:cNvPicPr>
            <a:picLocks noChangeAspect="1"/>
          </p:cNvPicPr>
          <p:nvPr/>
        </p:nvPicPr>
        <p:blipFill>
          <a:blip r:embed="rId2"/>
          <a:stretch>
            <a:fillRect/>
          </a:stretch>
        </p:blipFill>
        <p:spPr>
          <a:xfrm>
            <a:off x="2521171" y="4002033"/>
            <a:ext cx="3677163" cy="2676899"/>
          </a:xfrm>
          <a:prstGeom prst="rect">
            <a:avLst/>
          </a:prstGeom>
        </p:spPr>
      </p:pic>
    </p:spTree>
    <p:extLst>
      <p:ext uri="{BB962C8B-B14F-4D97-AF65-F5344CB8AC3E}">
        <p14:creationId xmlns:p14="http://schemas.microsoft.com/office/powerpoint/2010/main" val="420531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88592" y="-136187"/>
            <a:ext cx="10366313" cy="933855"/>
          </a:xfrm>
        </p:spPr>
        <p:txBody>
          <a:bodyPr/>
          <a:lstStyle/>
          <a:p>
            <a:pPr algn="l"/>
            <a:r>
              <a:rPr lang="en-US" dirty="0"/>
              <a:t>3. </a:t>
            </a:r>
            <a:r>
              <a:rPr lang="en-US" dirty="0" err="1"/>
              <a:t>Một</a:t>
            </a:r>
            <a:r>
              <a:rPr lang="en-US" dirty="0"/>
              <a:t> </a:t>
            </a:r>
            <a:r>
              <a:rPr lang="en-US" dirty="0" err="1"/>
              <a:t>số</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C</a:t>
            </a:r>
          </a:p>
        </p:txBody>
      </p:sp>
      <p:sp>
        <p:nvSpPr>
          <p:cNvPr id="4" name="Rectangle 2">
            <a:extLst>
              <a:ext uri="{FF2B5EF4-FFF2-40B4-BE49-F238E27FC236}">
                <a16:creationId xmlns:a16="http://schemas.microsoft.com/office/drawing/2014/main" id="{08E26153-BB5E-B8A1-0E33-A3DDE190349A}"/>
              </a:ext>
            </a:extLst>
          </p:cNvPr>
          <p:cNvSpPr>
            <a:spLocks noChangeArrowheads="1"/>
          </p:cNvSpPr>
          <p:nvPr/>
        </p:nvSpPr>
        <p:spPr bwMode="auto">
          <a:xfrm>
            <a:off x="268353" y="1077186"/>
            <a:ext cx="8019613" cy="1420325"/>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b="1" dirty="0">
                <a:solidFill>
                  <a:schemeClr val="tx1"/>
                </a:solidFill>
                <a:latin typeface="Arial" panose="020B0604020202020204" pitchFamily="34" charset="0"/>
                <a:cs typeface="Arial" panose="020B0604020202020204" pitchFamily="34" charset="0"/>
              </a:rPr>
              <a:t>Typedef: </a:t>
            </a:r>
            <a:r>
              <a:rPr lang="vi-VN" sz="2000" dirty="0"/>
              <a:t>được sử dụng để định nghĩa lại tên kiểu dữ liệu, giúp mã nguồn dễ đọc hơn và thuận tiện hơn khi làm việc với các kiểu dữ liệu phức tạp.</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F9E2FCF5-B425-5ECA-4201-BBBF60620269}"/>
              </a:ext>
            </a:extLst>
          </p:cNvPr>
          <p:cNvSpPr>
            <a:spLocks noChangeArrowheads="1"/>
          </p:cNvSpPr>
          <p:nvPr/>
        </p:nvSpPr>
        <p:spPr bwMode="auto">
          <a:xfrm>
            <a:off x="268353" y="2995724"/>
            <a:ext cx="7873698" cy="95866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b="1" dirty="0">
                <a:solidFill>
                  <a:schemeClr val="tx1"/>
                </a:solidFill>
                <a:latin typeface="Arial" panose="020B0604020202020204" pitchFamily="34" charset="0"/>
                <a:cs typeface="Arial" panose="020B0604020202020204" pitchFamily="34" charset="0"/>
              </a:rPr>
              <a:t>Struct:</a:t>
            </a:r>
            <a:r>
              <a:rPr lang="en-US" altLang="en-US" sz="2000" dirty="0">
                <a:solidFill>
                  <a:schemeClr val="tx1"/>
                </a:solidFill>
                <a:latin typeface="Arial" panose="020B0604020202020204" pitchFamily="34" charset="0"/>
                <a:cs typeface="Arial" panose="020B0604020202020204" pitchFamily="34" charset="0"/>
              </a:rPr>
              <a:t> </a:t>
            </a:r>
            <a:r>
              <a:rPr lang="vi-VN" sz="2000" dirty="0"/>
              <a:t>(cấu trúc) được sử dụng để nhóm các biến có kiểu dữ liệu khác nhau lại thành một kiểu dữ liệu duy nhất.</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576102E-BD90-B7E3-9545-9BDF9F405B73}"/>
              </a:ext>
            </a:extLst>
          </p:cNvPr>
          <p:cNvPicPr>
            <a:picLocks noChangeAspect="1"/>
          </p:cNvPicPr>
          <p:nvPr/>
        </p:nvPicPr>
        <p:blipFill>
          <a:blip r:embed="rId2"/>
          <a:stretch>
            <a:fillRect/>
          </a:stretch>
        </p:blipFill>
        <p:spPr>
          <a:xfrm>
            <a:off x="8749269" y="378997"/>
            <a:ext cx="3305636" cy="3096057"/>
          </a:xfrm>
          <a:prstGeom prst="rect">
            <a:avLst/>
          </a:prstGeom>
        </p:spPr>
      </p:pic>
      <p:pic>
        <p:nvPicPr>
          <p:cNvPr id="9" name="Picture 8">
            <a:extLst>
              <a:ext uri="{FF2B5EF4-FFF2-40B4-BE49-F238E27FC236}">
                <a16:creationId xmlns:a16="http://schemas.microsoft.com/office/drawing/2014/main" id="{DF8F2687-7380-FBDF-4B95-19854A4F6AEF}"/>
              </a:ext>
            </a:extLst>
          </p:cNvPr>
          <p:cNvPicPr>
            <a:picLocks noChangeAspect="1"/>
          </p:cNvPicPr>
          <p:nvPr/>
        </p:nvPicPr>
        <p:blipFill>
          <a:blip r:embed="rId3"/>
          <a:stretch>
            <a:fillRect/>
          </a:stretch>
        </p:blipFill>
        <p:spPr>
          <a:xfrm>
            <a:off x="3011007" y="4156361"/>
            <a:ext cx="3574620" cy="2601107"/>
          </a:xfrm>
          <a:prstGeom prst="rect">
            <a:avLst/>
          </a:prstGeom>
        </p:spPr>
      </p:pic>
    </p:spTree>
    <p:extLst>
      <p:ext uri="{BB962C8B-B14F-4D97-AF65-F5344CB8AC3E}">
        <p14:creationId xmlns:p14="http://schemas.microsoft.com/office/powerpoint/2010/main" val="266781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1BF3-F152-4610-A068-A4E5CDA63EDB}"/>
              </a:ext>
            </a:extLst>
          </p:cNvPr>
          <p:cNvSpPr>
            <a:spLocks noGrp="1"/>
          </p:cNvSpPr>
          <p:nvPr>
            <p:ph type="title"/>
          </p:nvPr>
        </p:nvSpPr>
        <p:spPr>
          <a:xfrm>
            <a:off x="1688592" y="-136187"/>
            <a:ext cx="10366313" cy="933855"/>
          </a:xfrm>
        </p:spPr>
        <p:txBody>
          <a:bodyPr/>
          <a:lstStyle/>
          <a:p>
            <a:pPr algn="l"/>
            <a:r>
              <a:rPr lang="en-US" dirty="0"/>
              <a:t>3. </a:t>
            </a:r>
            <a:r>
              <a:rPr lang="en-US" dirty="0" err="1"/>
              <a:t>Một</a:t>
            </a:r>
            <a:r>
              <a:rPr lang="en-US" dirty="0"/>
              <a:t> </a:t>
            </a:r>
            <a:r>
              <a:rPr lang="en-US" dirty="0" err="1"/>
              <a:t>số</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C</a:t>
            </a:r>
          </a:p>
        </p:txBody>
      </p:sp>
      <p:pic>
        <p:nvPicPr>
          <p:cNvPr id="11" name="Picture 10">
            <a:extLst>
              <a:ext uri="{FF2B5EF4-FFF2-40B4-BE49-F238E27FC236}">
                <a16:creationId xmlns:a16="http://schemas.microsoft.com/office/drawing/2014/main" id="{F6714103-F563-C50A-B5C8-0A44750EB157}"/>
              </a:ext>
            </a:extLst>
          </p:cNvPr>
          <p:cNvPicPr>
            <a:picLocks noChangeAspect="1"/>
          </p:cNvPicPr>
          <p:nvPr/>
        </p:nvPicPr>
        <p:blipFill>
          <a:blip r:embed="rId2"/>
          <a:stretch>
            <a:fillRect/>
          </a:stretch>
        </p:blipFill>
        <p:spPr>
          <a:xfrm>
            <a:off x="2213987" y="1225685"/>
            <a:ext cx="8633731" cy="5034116"/>
          </a:xfrm>
          <a:prstGeom prst="rect">
            <a:avLst/>
          </a:prstGeom>
        </p:spPr>
      </p:pic>
    </p:spTree>
    <p:extLst>
      <p:ext uri="{BB962C8B-B14F-4D97-AF65-F5344CB8AC3E}">
        <p14:creationId xmlns:p14="http://schemas.microsoft.com/office/powerpoint/2010/main" val="3551367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545</TotalTime>
  <Words>1818</Words>
  <Application>Microsoft Office PowerPoint</Application>
  <PresentationFormat>Widescreen</PresentationFormat>
  <Paragraphs>119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Corbel</vt:lpstr>
      <vt:lpstr>Times New Roman</vt:lpstr>
      <vt:lpstr>Wingdings</vt:lpstr>
      <vt:lpstr>Parallax</vt:lpstr>
      <vt:lpstr>Tài liệu training lập trình C</vt:lpstr>
      <vt:lpstr>PowerPoint Presentation</vt:lpstr>
      <vt:lpstr>1. Memory layout của chương trình C trên Ram.</vt:lpstr>
      <vt:lpstr>2. Các bước để biên dịch 1 chương trình C thành file thực thi.</vt:lpstr>
      <vt:lpstr>3. Một số kiểu dữ liệu trong C</vt:lpstr>
      <vt:lpstr>3. Một số kiểu dữ liệu trong C</vt:lpstr>
      <vt:lpstr>3. Một số kiểu dữ liệu trong C</vt:lpstr>
      <vt:lpstr>3. Một số kiểu dữ liệu trong C</vt:lpstr>
      <vt:lpstr>3. Một số kiểu dữ liệu trong C</vt:lpstr>
      <vt:lpstr>3. Một số kiểu dữ liệu trong C</vt:lpstr>
      <vt:lpstr>4. Cấp phát động</vt:lpstr>
      <vt:lpstr>4. Một số lỗi thường gặp</vt:lpstr>
      <vt:lpstr>4. Một số lỗi thường gặp</vt:lpstr>
      <vt:lpstr>4. Một số lỗi thường gặp</vt:lpstr>
      <vt:lpstr>5. Hàm trong C</vt:lpstr>
      <vt:lpstr>5. Hàm trong C</vt:lpstr>
      <vt:lpstr>5. Hàm trong C</vt:lpstr>
      <vt:lpstr>5. Hàm trong C</vt:lpstr>
      <vt:lpstr>5. Hàm trong C</vt:lpstr>
      <vt:lpstr>5. Hàm trong C</vt:lpstr>
      <vt:lpstr>6. Tạo thư viện trong C</vt:lpstr>
      <vt:lpstr>6. Tạo thư viện trong C</vt:lpstr>
      <vt:lpstr>7. Một số thuật toán xử lý trong C </vt:lpstr>
      <vt:lpstr>7. Một số thuật toán xử lý trong C </vt:lpstr>
      <vt:lpstr>7. Một số thuật toán xử lý trong 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DEPARTMENT</dc:title>
  <dc:creator>Le Van Hieu 20212242M</dc:creator>
  <cp:lastModifiedBy>HOANG VAN HOA 20184450</cp:lastModifiedBy>
  <cp:revision>19</cp:revision>
  <dcterms:created xsi:type="dcterms:W3CDTF">2024-01-15T03:27:21Z</dcterms:created>
  <dcterms:modified xsi:type="dcterms:W3CDTF">2024-06-27T01:48:19Z</dcterms:modified>
</cp:coreProperties>
</file>