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8"/>
  </p:notesMasterIdLst>
  <p:sldIdLst>
    <p:sldId id="256" r:id="rId2"/>
    <p:sldId id="257" r:id="rId3"/>
    <p:sldId id="258" r:id="rId4"/>
    <p:sldId id="259" r:id="rId5"/>
    <p:sldId id="260" r:id="rId6"/>
    <p:sldId id="263" r:id="rId7"/>
    <p:sldId id="261" r:id="rId8"/>
    <p:sldId id="264" r:id="rId9"/>
    <p:sldId id="262" r:id="rId10"/>
    <p:sldId id="265" r:id="rId11"/>
    <p:sldId id="266" r:id="rId12"/>
    <p:sldId id="267" r:id="rId13"/>
    <p:sldId id="270" r:id="rId14"/>
    <p:sldId id="271"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DC6C4-7A8F-4717-9429-A8CB3FADEE56}" type="datetimeFigureOut">
              <a:rPr lang="en-US" smtClean="0"/>
              <a:t>12/27/2023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04AE2-BBED-4C2F-9E51-0DEBF025FCB2}" type="slidenum">
              <a:rPr lang="en-US" smtClean="0"/>
              <a:t>‹#›</a:t>
            </a:fld>
            <a:endParaRPr lang="en-US"/>
          </a:p>
        </p:txBody>
      </p:sp>
    </p:spTree>
    <p:extLst>
      <p:ext uri="{BB962C8B-B14F-4D97-AF65-F5344CB8AC3E}">
        <p14:creationId xmlns:p14="http://schemas.microsoft.com/office/powerpoint/2010/main" val="89077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204AE2-BBED-4C2F-9E51-0DEBF025FCB2}" type="slidenum">
              <a:rPr lang="en-US" smtClean="0"/>
              <a:t>2</a:t>
            </a:fld>
            <a:endParaRPr lang="en-US"/>
          </a:p>
        </p:txBody>
      </p:sp>
    </p:spTree>
    <p:extLst>
      <p:ext uri="{BB962C8B-B14F-4D97-AF65-F5344CB8AC3E}">
        <p14:creationId xmlns:p14="http://schemas.microsoft.com/office/powerpoint/2010/main" val="158396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12/27/2023</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34301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12/27/2023</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986546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12/27/2023</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744448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12/27/2023</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116280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12/27/2023</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267355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12/27/2023</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85589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12/27/2023</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524445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12/27/2023</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252368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12/27/2023</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422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12/27/2023</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694274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12/27/2023</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092205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12/27/2023</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52732147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 name="Rectangle 1047">
            <a:extLst>
              <a:ext uri="{FF2B5EF4-FFF2-40B4-BE49-F238E27FC236}">
                <a16:creationId xmlns:a16="http://schemas.microsoft.com/office/drawing/2014/main" id="{AEF0F480-AC05-4FED-9090-797A1AA65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id="{295D3A5B-8711-48A3-ABD6-39982B174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800"/>
            <a:ext cx="113919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603506-98B3-F48C-B843-4259ED9133C2}"/>
              </a:ext>
            </a:extLst>
          </p:cNvPr>
          <p:cNvSpPr>
            <a:spLocks noGrp="1"/>
          </p:cNvSpPr>
          <p:nvPr>
            <p:ph type="ctrTitle"/>
          </p:nvPr>
        </p:nvSpPr>
        <p:spPr>
          <a:xfrm>
            <a:off x="5676900" y="1371600"/>
            <a:ext cx="4607743" cy="2528225"/>
          </a:xfrm>
        </p:spPr>
        <p:txBody>
          <a:bodyPr>
            <a:normAutofit/>
          </a:bodyPr>
          <a:lstStyle/>
          <a:p>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khiển</a:t>
            </a:r>
            <a:r>
              <a:rPr lang="en-US" dirty="0">
                <a:latin typeface="Times New Roman" panose="02020603050405020304" pitchFamily="18" charset="0"/>
                <a:cs typeface="Times New Roman" panose="02020603050405020304" pitchFamily="18" charset="0"/>
              </a:rPr>
              <a:t> T500</a:t>
            </a:r>
          </a:p>
        </p:txBody>
      </p:sp>
      <p:sp>
        <p:nvSpPr>
          <p:cNvPr id="3" name="Subtitle 2">
            <a:extLst>
              <a:ext uri="{FF2B5EF4-FFF2-40B4-BE49-F238E27FC236}">
                <a16:creationId xmlns:a16="http://schemas.microsoft.com/office/drawing/2014/main" id="{3530067F-9718-0980-433A-47CDF4051ADF}"/>
              </a:ext>
            </a:extLst>
          </p:cNvPr>
          <p:cNvSpPr>
            <a:spLocks noGrp="1"/>
          </p:cNvSpPr>
          <p:nvPr>
            <p:ph type="subTitle" idx="1"/>
          </p:nvPr>
        </p:nvSpPr>
        <p:spPr>
          <a:xfrm>
            <a:off x="5676900" y="4123235"/>
            <a:ext cx="4876801" cy="1363165"/>
          </a:xfrm>
        </p:spPr>
        <p:txBody>
          <a:bodyPr>
            <a:normAutofit/>
          </a:bodyPr>
          <a:lstStyle/>
          <a:p>
            <a:r>
              <a:rPr lang="en-US" dirty="0" err="1">
                <a:latin typeface="Roboto" panose="02000000000000000000" pitchFamily="2" charset="0"/>
                <a:ea typeface="Roboto" panose="02000000000000000000" pitchFamily="2" charset="0"/>
                <a:cs typeface="Roboto" panose="02000000000000000000" pitchFamily="2" charset="0"/>
              </a:rPr>
              <a:t>Thực</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hiện</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hoàng</a:t>
            </a:r>
            <a:r>
              <a:rPr lang="en-US" dirty="0">
                <a:latin typeface="Roboto" panose="02000000000000000000" pitchFamily="2" charset="0"/>
                <a:ea typeface="Roboto" panose="02000000000000000000" pitchFamily="2" charset="0"/>
                <a:cs typeface="Roboto" panose="02000000000000000000" pitchFamily="2" charset="0"/>
              </a:rPr>
              <a:t> văn </a:t>
            </a:r>
            <a:r>
              <a:rPr lang="en-US" dirty="0" err="1">
                <a:latin typeface="Roboto" panose="02000000000000000000" pitchFamily="2" charset="0"/>
                <a:ea typeface="Roboto" panose="02000000000000000000" pitchFamily="2" charset="0"/>
                <a:cs typeface="Roboto" panose="02000000000000000000" pitchFamily="2" charset="0"/>
              </a:rPr>
              <a:t>hòa</a:t>
            </a:r>
            <a:endParaRPr lang="en-US" dirty="0">
              <a:latin typeface="Roboto" panose="02000000000000000000" pitchFamily="2" charset="0"/>
              <a:ea typeface="Roboto" panose="02000000000000000000" pitchFamily="2" charset="0"/>
              <a:cs typeface="Roboto" panose="02000000000000000000" pitchFamily="2" charset="0"/>
            </a:endParaRPr>
          </a:p>
        </p:txBody>
      </p:sp>
      <p:pic>
        <p:nvPicPr>
          <p:cNvPr id="1026" name="Picture 2" descr="A logo for a company&#10;&#10;Description automatically generated">
            <a:extLst>
              <a:ext uri="{FF2B5EF4-FFF2-40B4-BE49-F238E27FC236}">
                <a16:creationId xmlns:a16="http://schemas.microsoft.com/office/drawing/2014/main" id="{08FA82F1-02EC-B98A-4172-653BEF78818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0100" y="2573794"/>
            <a:ext cx="4076700" cy="1710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736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3">
            <a:extLst>
              <a:ext uri="{FF2B5EF4-FFF2-40B4-BE49-F238E27FC236}">
                <a16:creationId xmlns:a16="http://schemas.microsoft.com/office/drawing/2014/main" id="{F755C271-D050-F7DB-2F79-D57C469A593C}"/>
              </a:ext>
            </a:extLst>
          </p:cNvPr>
          <p:cNvSpPr>
            <a:spLocks noGrp="1"/>
          </p:cNvSpPr>
          <p:nvPr>
            <p:ph type="sldNum" sz="quarter" idx="12"/>
          </p:nvPr>
        </p:nvSpPr>
        <p:spPr>
          <a:xfrm>
            <a:off x="11228877" y="6319138"/>
            <a:ext cx="710647" cy="365125"/>
          </a:xfrm>
        </p:spPr>
        <p:txBody>
          <a:bodyPr>
            <a:normAutofit/>
          </a:bodyPr>
          <a:lstStyle/>
          <a:p>
            <a:pPr>
              <a:spcAft>
                <a:spcPts val="600"/>
              </a:spcAft>
            </a:pPr>
            <a:fld id="{18F23307-8124-4758-BAB0-3667EABA0B67}" type="slidenum">
              <a:rPr lang="en-US" smtClean="0"/>
              <a:pPr>
                <a:spcAft>
                  <a:spcPts val="600"/>
                </a:spcAft>
              </a:pPr>
              <a:t>10</a:t>
            </a:fld>
            <a:endParaRPr lang="en-US" dirty="0"/>
          </a:p>
        </p:txBody>
      </p:sp>
      <p:sp>
        <p:nvSpPr>
          <p:cNvPr id="5" name="Date Placeholder 41">
            <a:extLst>
              <a:ext uri="{FF2B5EF4-FFF2-40B4-BE49-F238E27FC236}">
                <a16:creationId xmlns:a16="http://schemas.microsoft.com/office/drawing/2014/main" id="{EAB08E50-7265-A3AC-18D9-5A118B1F2CA6}"/>
              </a:ext>
            </a:extLst>
          </p:cNvPr>
          <p:cNvSpPr>
            <a:spLocks noGrp="1"/>
          </p:cNvSpPr>
          <p:nvPr>
            <p:ph type="dt" sz="half" idx="10"/>
          </p:nvPr>
        </p:nvSpPr>
        <p:spPr>
          <a:xfrm rot="5400000">
            <a:off x="-1001475" y="1517536"/>
            <a:ext cx="2801123" cy="365125"/>
          </a:xfrm>
        </p:spPr>
        <p:txBody>
          <a:bodyPr>
            <a:normAutofit/>
          </a:bodyPr>
          <a:lstStyle/>
          <a:p>
            <a:pPr>
              <a:spcAft>
                <a:spcPts val="600"/>
              </a:spcAft>
            </a:pPr>
            <a:r>
              <a:rPr lang="en-US" dirty="0"/>
              <a:t>12/2023</a:t>
            </a:r>
          </a:p>
        </p:txBody>
      </p:sp>
      <p:sp>
        <p:nvSpPr>
          <p:cNvPr id="2" name="TextBox 1">
            <a:extLst>
              <a:ext uri="{FF2B5EF4-FFF2-40B4-BE49-F238E27FC236}">
                <a16:creationId xmlns:a16="http://schemas.microsoft.com/office/drawing/2014/main" id="{DBBE2DDB-F3D2-ED4E-D214-37E0452D0C2D}"/>
              </a:ext>
            </a:extLst>
          </p:cNvPr>
          <p:cNvSpPr txBox="1"/>
          <p:nvPr/>
        </p:nvSpPr>
        <p:spPr>
          <a:xfrm>
            <a:off x="2063464" y="114871"/>
            <a:ext cx="1608133" cy="369332"/>
          </a:xfrm>
          <a:prstGeom prst="rect">
            <a:avLst/>
          </a:prstGeom>
          <a:noFill/>
        </p:spPr>
        <p:txBody>
          <a:bodyPr wrap="none" rtlCol="0">
            <a:spAutoFit/>
          </a:bodyPr>
          <a:lstStyle/>
          <a:p>
            <a:r>
              <a:rPr lang="en-US" b="1" dirty="0" err="1">
                <a:latin typeface="Times New Roman" panose="02020603050405020304" pitchFamily="18" charset="0"/>
                <a:cs typeface="Times New Roman" panose="02020603050405020304" pitchFamily="18" charset="0"/>
              </a:rPr>
              <a:t>Nhóm</a:t>
            </a:r>
            <a:r>
              <a:rPr lang="en-US" b="1" dirty="0">
                <a:latin typeface="Times New Roman" panose="02020603050405020304" pitchFamily="18" charset="0"/>
                <a:cs typeface="Times New Roman" panose="02020603050405020304" pitchFamily="18" charset="0"/>
              </a:rPr>
              <a:t> queue 3</a:t>
            </a:r>
          </a:p>
        </p:txBody>
      </p:sp>
      <p:sp>
        <p:nvSpPr>
          <p:cNvPr id="6" name="TextBox 5">
            <a:extLst>
              <a:ext uri="{FF2B5EF4-FFF2-40B4-BE49-F238E27FC236}">
                <a16:creationId xmlns:a16="http://schemas.microsoft.com/office/drawing/2014/main" id="{C6A6C4B3-00EE-7CD9-A28B-833FEE16D6B8}"/>
              </a:ext>
            </a:extLst>
          </p:cNvPr>
          <p:cNvSpPr txBox="1"/>
          <p:nvPr/>
        </p:nvSpPr>
        <p:spPr>
          <a:xfrm>
            <a:off x="3638473" y="47004"/>
            <a:ext cx="7554720" cy="458074"/>
          </a:xfrm>
          <a:prstGeom prst="rect">
            <a:avLst/>
          </a:prstGeom>
          <a:noFill/>
        </p:spPr>
        <p:txBody>
          <a:bodyPr wrap="square" rtlCol="0">
            <a:spAutoFit/>
          </a:bodyPr>
          <a:lstStyle/>
          <a:p>
            <a:pPr>
              <a:lnSpc>
                <a:spcPct val="150000"/>
              </a:lnSpc>
            </a:pP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Task_RFID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Task_ESPNOW</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vTaskLogic</a:t>
            </a:r>
            <a:r>
              <a:rPr lang="en-US"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7E0CE866-57C2-3A68-696E-FFEFEBE7D1EB}"/>
              </a:ext>
            </a:extLst>
          </p:cNvPr>
          <p:cNvSpPr txBox="1"/>
          <p:nvPr/>
        </p:nvSpPr>
        <p:spPr>
          <a:xfrm>
            <a:off x="637451" y="1605280"/>
            <a:ext cx="6068293" cy="3366563"/>
          </a:xfrm>
          <a:prstGeom prst="rect">
            <a:avLst/>
          </a:prstGeom>
          <a:noFill/>
        </p:spPr>
        <p:txBody>
          <a:bodyPr wrap="square" rtlCol="0">
            <a:spAutoFit/>
          </a:bodyPr>
          <a:lstStyle/>
          <a:p>
            <a:pPr algn="just">
              <a:lnSpc>
                <a:spcPct val="150000"/>
              </a:lnSpc>
            </a:pPr>
            <a:r>
              <a:rPr lang="en-US" dirty="0" err="1">
                <a:latin typeface="Times New Roman" panose="02020603050405020304" pitchFamily="18" charset="0"/>
                <a:cs typeface="Times New Roman" panose="02020603050405020304" pitchFamily="18" charset="0"/>
              </a:rPr>
              <a:t>Thẻ</a:t>
            </a:r>
            <a:r>
              <a:rPr lang="en-US" dirty="0">
                <a:latin typeface="Times New Roman" panose="02020603050405020304" pitchFamily="18" charset="0"/>
                <a:cs typeface="Times New Roman" panose="02020603050405020304" pitchFamily="18" charset="0"/>
              </a:rPr>
              <a:t> RFID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gắn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AGV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err="1">
                <a:latin typeface="Times New Roman" panose="02020603050405020304" pitchFamily="18" charset="0"/>
                <a:cs typeface="Times New Roman" panose="02020603050405020304" pitchFamily="18" charset="0"/>
              </a:rPr>
              <a:t>Task_RFID</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Đọc dữ liệu từ module RFID và gửi đến các Task xử lý như Task Logic và Task_ESPNOW</a:t>
            </a:r>
            <a:r>
              <a:rPr lang="en-US" dirty="0">
                <a:latin typeface="Times New Roman" panose="02020603050405020304" pitchFamily="18" charset="0"/>
                <a:cs typeface="Times New Roman" panose="02020603050405020304" pitchFamily="18" charset="0"/>
              </a:rPr>
              <a:t>.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err="1">
                <a:latin typeface="Times New Roman" panose="02020603050405020304" pitchFamily="18" charset="0"/>
                <a:cs typeface="Times New Roman" panose="02020603050405020304" pitchFamily="18" charset="0"/>
              </a:rPr>
              <a:t>Task_ESPNOW</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AGV đọc thẻ RFID để xác nhận tới ngã giao, nếu có 2 xe cùng đi vào, ESPNOW sẽ giao tiếp giữa 2 AGV để quyết định thứ tự ưu tiên </a:t>
            </a:r>
            <a:endParaRPr lang="en-US" dirty="0">
              <a:latin typeface="Times New Roman" panose="02020603050405020304" pitchFamily="18" charset="0"/>
              <a:cs typeface="Times New Roman" panose="02020603050405020304" pitchFamily="18" charset="0"/>
            </a:endParaRPr>
          </a:p>
        </p:txBody>
      </p:sp>
      <p:grpSp>
        <p:nvGrpSpPr>
          <p:cNvPr id="17" name="Group 16">
            <a:extLst>
              <a:ext uri="{FF2B5EF4-FFF2-40B4-BE49-F238E27FC236}">
                <a16:creationId xmlns:a16="http://schemas.microsoft.com/office/drawing/2014/main" id="{33284892-DB36-F304-49A1-EC68C9C3D8E3}"/>
              </a:ext>
            </a:extLst>
          </p:cNvPr>
          <p:cNvGrpSpPr/>
          <p:nvPr/>
        </p:nvGrpSpPr>
        <p:grpSpPr>
          <a:xfrm>
            <a:off x="8014320" y="3742311"/>
            <a:ext cx="3352425" cy="2623028"/>
            <a:chOff x="7892400" y="3674652"/>
            <a:chExt cx="3352425" cy="2623028"/>
          </a:xfrm>
        </p:grpSpPr>
        <p:grpSp>
          <p:nvGrpSpPr>
            <p:cNvPr id="14" name="Group 13">
              <a:extLst>
                <a:ext uri="{FF2B5EF4-FFF2-40B4-BE49-F238E27FC236}">
                  <a16:creationId xmlns:a16="http://schemas.microsoft.com/office/drawing/2014/main" id="{7E25879E-2E6E-2A38-E517-D6BB7FC56F7E}"/>
                </a:ext>
              </a:extLst>
            </p:cNvPr>
            <p:cNvGrpSpPr/>
            <p:nvPr/>
          </p:nvGrpSpPr>
          <p:grpSpPr>
            <a:xfrm>
              <a:off x="7892400" y="3847510"/>
              <a:ext cx="3352425" cy="2450170"/>
              <a:chOff x="8458508" y="928959"/>
              <a:chExt cx="3352425" cy="2450170"/>
            </a:xfrm>
          </p:grpSpPr>
          <p:pic>
            <p:nvPicPr>
              <p:cNvPr id="8194" name="Picture 2" descr="Probots ESP32-WROOM-32 WiFi &amp; BLE IoT Wireless Module Chip 4M 32Mbit Flash  Buy Online India">
                <a:extLst>
                  <a:ext uri="{FF2B5EF4-FFF2-40B4-BE49-F238E27FC236}">
                    <a16:creationId xmlns:a16="http://schemas.microsoft.com/office/drawing/2014/main" id="{84FA65E8-58C0-923A-3EA2-7A0975509C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59" t="17044" r="6243" b="16014"/>
              <a:stretch/>
            </p:blipFill>
            <p:spPr bwMode="auto">
              <a:xfrm>
                <a:off x="10612387" y="1190883"/>
                <a:ext cx="1198546" cy="9264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Probots ESP32-WROOM-32 WiFi &amp; BLE IoT Wireless Module Chip 4M 32Mbit Flash  Buy Online India">
                <a:extLst>
                  <a:ext uri="{FF2B5EF4-FFF2-40B4-BE49-F238E27FC236}">
                    <a16:creationId xmlns:a16="http://schemas.microsoft.com/office/drawing/2014/main" id="{11F52222-4EFF-68F2-1109-78DE6380DC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59" t="17044" r="6243" b="16014"/>
              <a:stretch/>
            </p:blipFill>
            <p:spPr bwMode="auto">
              <a:xfrm flipH="1">
                <a:off x="8458508" y="1782367"/>
                <a:ext cx="1735874" cy="134185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323141C-93F2-2A7B-205F-92A4DC49D5F2}"/>
                  </a:ext>
                </a:extLst>
              </p:cNvPr>
              <p:cNvSpPr txBox="1"/>
              <p:nvPr/>
            </p:nvSpPr>
            <p:spPr>
              <a:xfrm>
                <a:off x="9111438" y="3071352"/>
                <a:ext cx="671979"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ESP_1</a:t>
                </a:r>
              </a:p>
            </p:txBody>
          </p:sp>
          <p:sp>
            <p:nvSpPr>
              <p:cNvPr id="10" name="TextBox 9">
                <a:extLst>
                  <a:ext uri="{FF2B5EF4-FFF2-40B4-BE49-F238E27FC236}">
                    <a16:creationId xmlns:a16="http://schemas.microsoft.com/office/drawing/2014/main" id="{B4B46FE3-9E89-FE54-77F0-EB65889462D0}"/>
                  </a:ext>
                </a:extLst>
              </p:cNvPr>
              <p:cNvSpPr txBox="1"/>
              <p:nvPr/>
            </p:nvSpPr>
            <p:spPr>
              <a:xfrm>
                <a:off x="10965402" y="2070204"/>
                <a:ext cx="671979"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ESP_2</a:t>
                </a:r>
              </a:p>
            </p:txBody>
          </p:sp>
          <p:pic>
            <p:nvPicPr>
              <p:cNvPr id="12" name="Graphic 11" descr="Wi-Fi outline">
                <a:extLst>
                  <a:ext uri="{FF2B5EF4-FFF2-40B4-BE49-F238E27FC236}">
                    <a16:creationId xmlns:a16="http://schemas.microsoft.com/office/drawing/2014/main" id="{80FA50FF-57BF-7DB2-4328-EB66717D70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750935">
                <a:off x="9069117" y="928959"/>
                <a:ext cx="1097263" cy="1097263"/>
              </a:xfrm>
              <a:prstGeom prst="rect">
                <a:avLst/>
              </a:prstGeom>
            </p:spPr>
          </p:pic>
        </p:grpSp>
        <p:pic>
          <p:nvPicPr>
            <p:cNvPr id="13" name="Graphic 12" descr="Wi-Fi outline">
              <a:extLst>
                <a:ext uri="{FF2B5EF4-FFF2-40B4-BE49-F238E27FC236}">
                  <a16:creationId xmlns:a16="http://schemas.microsoft.com/office/drawing/2014/main" id="{5F620109-2916-000B-753D-9A8AF8A4D4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7898406">
              <a:off x="9700482" y="3674652"/>
              <a:ext cx="796474" cy="796474"/>
            </a:xfrm>
            <a:prstGeom prst="rect">
              <a:avLst/>
            </a:prstGeom>
          </p:spPr>
        </p:pic>
      </p:grpSp>
      <p:sp>
        <p:nvSpPr>
          <p:cNvPr id="16" name="TextBox 15">
            <a:extLst>
              <a:ext uri="{FF2B5EF4-FFF2-40B4-BE49-F238E27FC236}">
                <a16:creationId xmlns:a16="http://schemas.microsoft.com/office/drawing/2014/main" id="{7EF732B1-2B33-C3E7-204E-3FEEB2BDD5FD}"/>
              </a:ext>
            </a:extLst>
          </p:cNvPr>
          <p:cNvSpPr txBox="1"/>
          <p:nvPr/>
        </p:nvSpPr>
        <p:spPr>
          <a:xfrm>
            <a:off x="8687548" y="6400447"/>
            <a:ext cx="2683993" cy="307777"/>
          </a:xfrm>
          <a:prstGeom prst="rect">
            <a:avLst/>
          </a:prstGeom>
          <a:noFill/>
        </p:spPr>
        <p:txBody>
          <a:bodyPr wrap="square" rtlCol="0">
            <a:spAutoFit/>
          </a:bodyPr>
          <a:lstStyle/>
          <a:p>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10. </a:t>
            </a:r>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minh</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họa</a:t>
            </a:r>
            <a:r>
              <a:rPr lang="en-US" sz="1400" i="1" dirty="0">
                <a:latin typeface="Times New Roman" panose="02020603050405020304" pitchFamily="18" charset="0"/>
                <a:cs typeface="Times New Roman" panose="02020603050405020304" pitchFamily="18" charset="0"/>
              </a:rPr>
              <a:t> ESPNOW </a:t>
            </a:r>
          </a:p>
        </p:txBody>
      </p:sp>
      <p:pic>
        <p:nvPicPr>
          <p:cNvPr id="8196" name="Picture 4">
            <a:extLst>
              <a:ext uri="{FF2B5EF4-FFF2-40B4-BE49-F238E27FC236}">
                <a16:creationId xmlns:a16="http://schemas.microsoft.com/office/drawing/2014/main" id="{26BCF802-1245-3E55-0A0E-EF2BC0192D3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671" t="14370" r="9653" b="13553"/>
          <a:stretch/>
        </p:blipFill>
        <p:spPr bwMode="auto">
          <a:xfrm>
            <a:off x="9627414" y="545573"/>
            <a:ext cx="1601463" cy="1072882"/>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Thẻ từ Mifare 1K (thẻ từ trắng) - khóa điện tử VinLock Đà Nẵng">
            <a:extLst>
              <a:ext uri="{FF2B5EF4-FFF2-40B4-BE49-F238E27FC236}">
                <a16:creationId xmlns:a16="http://schemas.microsoft.com/office/drawing/2014/main" id="{FF438A49-ED8D-9D6E-52C1-C379866A87A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9072" t="16569" r="11048" b="18143"/>
          <a:stretch/>
        </p:blipFill>
        <p:spPr bwMode="auto">
          <a:xfrm>
            <a:off x="8439635" y="1952443"/>
            <a:ext cx="1155762" cy="944621"/>
          </a:xfrm>
          <a:prstGeom prst="rect">
            <a:avLst/>
          </a:prstGeom>
          <a:noFill/>
          <a:extLst>
            <a:ext uri="{909E8E84-426E-40DD-AFC4-6F175D3DCCD1}">
              <a14:hiddenFill xmlns:a14="http://schemas.microsoft.com/office/drawing/2010/main">
                <a:solidFill>
                  <a:srgbClr val="FFFFFF"/>
                </a:solidFill>
              </a14:hiddenFill>
            </a:ext>
          </a:extLst>
        </p:spPr>
      </p:pic>
      <p:sp>
        <p:nvSpPr>
          <p:cNvPr id="19" name="Freeform: Shape 18">
            <a:extLst>
              <a:ext uri="{FF2B5EF4-FFF2-40B4-BE49-F238E27FC236}">
                <a16:creationId xmlns:a16="http://schemas.microsoft.com/office/drawing/2014/main" id="{1412867F-691D-B395-3A70-48361904C352}"/>
              </a:ext>
            </a:extLst>
          </p:cNvPr>
          <p:cNvSpPr/>
          <p:nvPr/>
        </p:nvSpPr>
        <p:spPr>
          <a:xfrm>
            <a:off x="8101866" y="1358497"/>
            <a:ext cx="3931920" cy="1131866"/>
          </a:xfrm>
          <a:custGeom>
            <a:avLst/>
            <a:gdLst>
              <a:gd name="connsiteX0" fmla="*/ 0 w 3931920"/>
              <a:gd name="connsiteY0" fmla="*/ 1131866 h 1131866"/>
              <a:gd name="connsiteX1" fmla="*/ 924560 w 3931920"/>
              <a:gd name="connsiteY1" fmla="*/ 359706 h 1131866"/>
              <a:gd name="connsiteX2" fmla="*/ 1991360 w 3931920"/>
              <a:gd name="connsiteY2" fmla="*/ 999786 h 1131866"/>
              <a:gd name="connsiteX3" fmla="*/ 2773680 w 3931920"/>
              <a:gd name="connsiteY3" fmla="*/ 796586 h 1131866"/>
              <a:gd name="connsiteX4" fmla="*/ 3393440 w 3931920"/>
              <a:gd name="connsiteY4" fmla="*/ 24426 h 1131866"/>
              <a:gd name="connsiteX5" fmla="*/ 3931920 w 3931920"/>
              <a:gd name="connsiteY5" fmla="*/ 268266 h 113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1920" h="1131866">
                <a:moveTo>
                  <a:pt x="0" y="1131866"/>
                </a:moveTo>
                <a:cubicBezTo>
                  <a:pt x="296333" y="756792"/>
                  <a:pt x="592667" y="381719"/>
                  <a:pt x="924560" y="359706"/>
                </a:cubicBezTo>
                <a:cubicBezTo>
                  <a:pt x="1256453" y="337693"/>
                  <a:pt x="1683173" y="926973"/>
                  <a:pt x="1991360" y="999786"/>
                </a:cubicBezTo>
                <a:cubicBezTo>
                  <a:pt x="2299547" y="1072599"/>
                  <a:pt x="2540000" y="959146"/>
                  <a:pt x="2773680" y="796586"/>
                </a:cubicBezTo>
                <a:cubicBezTo>
                  <a:pt x="3007360" y="634026"/>
                  <a:pt x="3200400" y="112479"/>
                  <a:pt x="3393440" y="24426"/>
                </a:cubicBezTo>
                <a:cubicBezTo>
                  <a:pt x="3586480" y="-63627"/>
                  <a:pt x="3759200" y="102319"/>
                  <a:pt x="3931920" y="268266"/>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716A2F24-D0D6-55AC-5640-AC5DED5E8C40}"/>
              </a:ext>
            </a:extLst>
          </p:cNvPr>
          <p:cNvSpPr txBox="1"/>
          <p:nvPr/>
        </p:nvSpPr>
        <p:spPr>
          <a:xfrm>
            <a:off x="11144816" y="2258247"/>
            <a:ext cx="878767" cy="307777"/>
          </a:xfrm>
          <a:prstGeom prst="rect">
            <a:avLst/>
          </a:prstGeom>
          <a:noFill/>
        </p:spPr>
        <p:txBody>
          <a:bodyPr wrap="none" rtlCol="0">
            <a:spAutoFit/>
          </a:bodyPr>
          <a:lstStyle/>
          <a:p>
            <a:r>
              <a:rPr lang="en-US" sz="1400" dirty="0" err="1">
                <a:latin typeface="Times New Roman" panose="02020603050405020304" pitchFamily="18" charset="0"/>
                <a:cs typeface="Times New Roman" panose="02020603050405020304" pitchFamily="18" charset="0"/>
              </a:rPr>
              <a:t>Đường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từ</a:t>
            </a:r>
            <a:endParaRPr lang="en-US" sz="1400" dirty="0">
              <a:latin typeface="Times New Roman" panose="02020603050405020304" pitchFamily="18" charset="0"/>
              <a:cs typeface="Times New Roman" panose="02020603050405020304" pitchFamily="18" charset="0"/>
            </a:endParaRPr>
          </a:p>
        </p:txBody>
      </p:sp>
      <p:pic>
        <p:nvPicPr>
          <p:cNvPr id="21" name="Graphic 20" descr="Wi-Fi outline">
            <a:extLst>
              <a:ext uri="{FF2B5EF4-FFF2-40B4-BE49-F238E27FC236}">
                <a16:creationId xmlns:a16="http://schemas.microsoft.com/office/drawing/2014/main" id="{8DF3D8E1-CBF7-D6D9-9463-E9A171CE58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2757998">
            <a:off x="9275988" y="1421472"/>
            <a:ext cx="665019" cy="665019"/>
          </a:xfrm>
          <a:prstGeom prst="rect">
            <a:avLst/>
          </a:prstGeom>
        </p:spPr>
      </p:pic>
      <p:cxnSp>
        <p:nvCxnSpPr>
          <p:cNvPr id="23" name="Straight Arrow Connector 22">
            <a:extLst>
              <a:ext uri="{FF2B5EF4-FFF2-40B4-BE49-F238E27FC236}">
                <a16:creationId xmlns:a16="http://schemas.microsoft.com/office/drawing/2014/main" id="{D1DD6011-B3C6-FD18-8018-DE4F2EE5D44D}"/>
              </a:ext>
            </a:extLst>
          </p:cNvPr>
          <p:cNvCxnSpPr>
            <a:cxnSpLocks/>
            <a:stCxn id="20" idx="0"/>
          </p:cNvCxnSpPr>
          <p:nvPr/>
        </p:nvCxnSpPr>
        <p:spPr>
          <a:xfrm flipH="1" flipV="1">
            <a:off x="11144816" y="1873359"/>
            <a:ext cx="439384" cy="384888"/>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239A9D28-E71D-31F1-5611-0E32A5E68562}"/>
              </a:ext>
            </a:extLst>
          </p:cNvPr>
          <p:cNvSpPr txBox="1"/>
          <p:nvPr/>
        </p:nvSpPr>
        <p:spPr>
          <a:xfrm>
            <a:off x="8887749" y="2968338"/>
            <a:ext cx="2683993" cy="307777"/>
          </a:xfrm>
          <a:prstGeom prst="rect">
            <a:avLst/>
          </a:prstGeom>
          <a:noFill/>
        </p:spPr>
        <p:txBody>
          <a:bodyPr wrap="square" rtlCol="0">
            <a:spAutoFit/>
          </a:bodyPr>
          <a:lstStyle/>
          <a:p>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9. </a:t>
            </a:r>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minh</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họa</a:t>
            </a:r>
            <a:r>
              <a:rPr lang="en-US" sz="1400" i="1" dirty="0">
                <a:latin typeface="Times New Roman" panose="02020603050405020304" pitchFamily="18" charset="0"/>
                <a:cs typeface="Times New Roman" panose="02020603050405020304" pitchFamily="18" charset="0"/>
              </a:rPr>
              <a:t> RFID</a:t>
            </a:r>
          </a:p>
        </p:txBody>
      </p:sp>
      <p:pic>
        <p:nvPicPr>
          <p:cNvPr id="27" name="Picture 2" descr="A logo for a company&#10;&#10;Description automatically generated">
            <a:extLst>
              <a:ext uri="{FF2B5EF4-FFF2-40B4-BE49-F238E27FC236}">
                <a16:creationId xmlns:a16="http://schemas.microsoft.com/office/drawing/2014/main" id="{52E1BC20-35E7-5F8F-1357-0DAA636CE323}"/>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581649" y="36847"/>
            <a:ext cx="1252220" cy="525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435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3">
            <a:extLst>
              <a:ext uri="{FF2B5EF4-FFF2-40B4-BE49-F238E27FC236}">
                <a16:creationId xmlns:a16="http://schemas.microsoft.com/office/drawing/2014/main" id="{F755C271-D050-F7DB-2F79-D57C469A593C}"/>
              </a:ext>
            </a:extLst>
          </p:cNvPr>
          <p:cNvSpPr>
            <a:spLocks noGrp="1"/>
          </p:cNvSpPr>
          <p:nvPr>
            <p:ph type="sldNum" sz="quarter" idx="12"/>
          </p:nvPr>
        </p:nvSpPr>
        <p:spPr>
          <a:xfrm>
            <a:off x="11228877" y="6319138"/>
            <a:ext cx="710647" cy="365125"/>
          </a:xfrm>
        </p:spPr>
        <p:txBody>
          <a:bodyPr>
            <a:normAutofit/>
          </a:bodyPr>
          <a:lstStyle/>
          <a:p>
            <a:pPr>
              <a:spcAft>
                <a:spcPts val="600"/>
              </a:spcAft>
            </a:pPr>
            <a:fld id="{18F23307-8124-4758-BAB0-3667EABA0B67}" type="slidenum">
              <a:rPr lang="en-US" smtClean="0"/>
              <a:pPr>
                <a:spcAft>
                  <a:spcPts val="600"/>
                </a:spcAft>
              </a:pPr>
              <a:t>11</a:t>
            </a:fld>
            <a:endParaRPr lang="en-US" dirty="0"/>
          </a:p>
        </p:txBody>
      </p:sp>
      <p:sp>
        <p:nvSpPr>
          <p:cNvPr id="5" name="Date Placeholder 41">
            <a:extLst>
              <a:ext uri="{FF2B5EF4-FFF2-40B4-BE49-F238E27FC236}">
                <a16:creationId xmlns:a16="http://schemas.microsoft.com/office/drawing/2014/main" id="{EAB08E50-7265-A3AC-18D9-5A118B1F2CA6}"/>
              </a:ext>
            </a:extLst>
          </p:cNvPr>
          <p:cNvSpPr>
            <a:spLocks noGrp="1"/>
          </p:cNvSpPr>
          <p:nvPr>
            <p:ph type="dt" sz="half" idx="10"/>
          </p:nvPr>
        </p:nvSpPr>
        <p:spPr>
          <a:xfrm rot="5400000">
            <a:off x="-1001475" y="1517536"/>
            <a:ext cx="2801123" cy="365125"/>
          </a:xfrm>
        </p:spPr>
        <p:txBody>
          <a:bodyPr>
            <a:normAutofit/>
          </a:bodyPr>
          <a:lstStyle/>
          <a:p>
            <a:pPr>
              <a:spcAft>
                <a:spcPts val="600"/>
              </a:spcAft>
            </a:pPr>
            <a:r>
              <a:rPr lang="en-US" dirty="0"/>
              <a:t>12/2023</a:t>
            </a:r>
          </a:p>
        </p:txBody>
      </p:sp>
      <p:pic>
        <p:nvPicPr>
          <p:cNvPr id="6" name="Picture 5">
            <a:extLst>
              <a:ext uri="{FF2B5EF4-FFF2-40B4-BE49-F238E27FC236}">
                <a16:creationId xmlns:a16="http://schemas.microsoft.com/office/drawing/2014/main" id="{1DAEB300-74F9-62E8-7171-94E768BDD2A0}"/>
              </a:ext>
            </a:extLst>
          </p:cNvPr>
          <p:cNvPicPr>
            <a:picLocks noChangeAspect="1"/>
          </p:cNvPicPr>
          <p:nvPr/>
        </p:nvPicPr>
        <p:blipFill>
          <a:blip r:embed="rId2"/>
          <a:stretch>
            <a:fillRect/>
          </a:stretch>
        </p:blipFill>
        <p:spPr>
          <a:xfrm>
            <a:off x="831180" y="0"/>
            <a:ext cx="10529639" cy="6858000"/>
          </a:xfrm>
          <a:prstGeom prst="rect">
            <a:avLst/>
          </a:prstGeom>
        </p:spPr>
      </p:pic>
      <p:pic>
        <p:nvPicPr>
          <p:cNvPr id="7" name="Picture 2" descr="A logo for a company&#10;&#10;Description automatically generated">
            <a:extLst>
              <a:ext uri="{FF2B5EF4-FFF2-40B4-BE49-F238E27FC236}">
                <a16:creationId xmlns:a16="http://schemas.microsoft.com/office/drawing/2014/main" id="{0FCAB023-9063-BB82-C71B-3C2FD957D87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734709" y="173737"/>
            <a:ext cx="1252220" cy="525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086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3">
            <a:extLst>
              <a:ext uri="{FF2B5EF4-FFF2-40B4-BE49-F238E27FC236}">
                <a16:creationId xmlns:a16="http://schemas.microsoft.com/office/drawing/2014/main" id="{F755C271-D050-F7DB-2F79-D57C469A593C}"/>
              </a:ext>
            </a:extLst>
          </p:cNvPr>
          <p:cNvSpPr>
            <a:spLocks noGrp="1"/>
          </p:cNvSpPr>
          <p:nvPr>
            <p:ph type="sldNum" sz="quarter" idx="12"/>
          </p:nvPr>
        </p:nvSpPr>
        <p:spPr>
          <a:xfrm>
            <a:off x="11228877" y="6319138"/>
            <a:ext cx="710647" cy="365125"/>
          </a:xfrm>
        </p:spPr>
        <p:txBody>
          <a:bodyPr>
            <a:normAutofit/>
          </a:bodyPr>
          <a:lstStyle/>
          <a:p>
            <a:pPr>
              <a:spcAft>
                <a:spcPts val="600"/>
              </a:spcAft>
            </a:pPr>
            <a:fld id="{18F23307-8124-4758-BAB0-3667EABA0B67}" type="slidenum">
              <a:rPr lang="en-US" smtClean="0"/>
              <a:pPr>
                <a:spcAft>
                  <a:spcPts val="600"/>
                </a:spcAft>
              </a:pPr>
              <a:t>12</a:t>
            </a:fld>
            <a:endParaRPr lang="en-US" dirty="0"/>
          </a:p>
        </p:txBody>
      </p:sp>
      <p:sp>
        <p:nvSpPr>
          <p:cNvPr id="5" name="Date Placeholder 41">
            <a:extLst>
              <a:ext uri="{FF2B5EF4-FFF2-40B4-BE49-F238E27FC236}">
                <a16:creationId xmlns:a16="http://schemas.microsoft.com/office/drawing/2014/main" id="{EAB08E50-7265-A3AC-18D9-5A118B1F2CA6}"/>
              </a:ext>
            </a:extLst>
          </p:cNvPr>
          <p:cNvSpPr>
            <a:spLocks noGrp="1"/>
          </p:cNvSpPr>
          <p:nvPr>
            <p:ph type="dt" sz="half" idx="10"/>
          </p:nvPr>
        </p:nvSpPr>
        <p:spPr>
          <a:xfrm rot="5400000">
            <a:off x="-1001475" y="1517536"/>
            <a:ext cx="2801123" cy="365125"/>
          </a:xfrm>
        </p:spPr>
        <p:txBody>
          <a:bodyPr>
            <a:normAutofit/>
          </a:bodyPr>
          <a:lstStyle/>
          <a:p>
            <a:pPr>
              <a:spcAft>
                <a:spcPts val="600"/>
              </a:spcAft>
            </a:pPr>
            <a:r>
              <a:rPr lang="en-US" dirty="0"/>
              <a:t>12/2023</a:t>
            </a:r>
          </a:p>
        </p:txBody>
      </p:sp>
      <p:sp>
        <p:nvSpPr>
          <p:cNvPr id="2" name="TextBox 1">
            <a:extLst>
              <a:ext uri="{FF2B5EF4-FFF2-40B4-BE49-F238E27FC236}">
                <a16:creationId xmlns:a16="http://schemas.microsoft.com/office/drawing/2014/main" id="{FBF00572-2D9C-B9D3-1A46-FA2B95F80213}"/>
              </a:ext>
            </a:extLst>
          </p:cNvPr>
          <p:cNvSpPr txBox="1"/>
          <p:nvPr/>
        </p:nvSpPr>
        <p:spPr>
          <a:xfrm>
            <a:off x="2663027" y="157603"/>
            <a:ext cx="1608133" cy="369332"/>
          </a:xfrm>
          <a:prstGeom prst="rect">
            <a:avLst/>
          </a:prstGeom>
          <a:noFill/>
        </p:spPr>
        <p:txBody>
          <a:bodyPr wrap="none" rtlCol="0">
            <a:spAutoFit/>
          </a:bodyPr>
          <a:lstStyle/>
          <a:p>
            <a:r>
              <a:rPr lang="en-US" b="1" dirty="0" err="1">
                <a:latin typeface="Times New Roman" panose="02020603050405020304" pitchFamily="18" charset="0"/>
                <a:cs typeface="Times New Roman" panose="02020603050405020304" pitchFamily="18" charset="0"/>
              </a:rPr>
              <a:t>Nhóm</a:t>
            </a:r>
            <a:r>
              <a:rPr lang="en-US" b="1" dirty="0">
                <a:latin typeface="Times New Roman" panose="02020603050405020304" pitchFamily="18" charset="0"/>
                <a:cs typeface="Times New Roman" panose="02020603050405020304" pitchFamily="18" charset="0"/>
              </a:rPr>
              <a:t> queue 4</a:t>
            </a:r>
          </a:p>
        </p:txBody>
      </p:sp>
      <p:sp>
        <p:nvSpPr>
          <p:cNvPr id="3" name="TextBox 2">
            <a:extLst>
              <a:ext uri="{FF2B5EF4-FFF2-40B4-BE49-F238E27FC236}">
                <a16:creationId xmlns:a16="http://schemas.microsoft.com/office/drawing/2014/main" id="{10363F01-8B72-8BCD-AC40-DC3420B1458C}"/>
              </a:ext>
            </a:extLst>
          </p:cNvPr>
          <p:cNvSpPr txBox="1"/>
          <p:nvPr/>
        </p:nvSpPr>
        <p:spPr>
          <a:xfrm>
            <a:off x="4271160" y="64153"/>
            <a:ext cx="7554720" cy="458074"/>
          </a:xfrm>
          <a:prstGeom prst="rect">
            <a:avLst/>
          </a:prstGeom>
          <a:noFill/>
        </p:spPr>
        <p:txBody>
          <a:bodyPr wrap="square" rtlCol="0">
            <a:spAutoFit/>
          </a:bodyPr>
          <a:lstStyle/>
          <a:p>
            <a:pPr>
              <a:lnSpc>
                <a:spcPct val="150000"/>
              </a:lnSpc>
            </a:pP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task_ssh_working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vTaskLogic</a:t>
            </a:r>
            <a:r>
              <a:rPr lang="en-US"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281A3C87-C76E-DB60-F3CC-A1DE02EB9A3E}"/>
              </a:ext>
            </a:extLst>
          </p:cNvPr>
          <p:cNvSpPr txBox="1"/>
          <p:nvPr/>
        </p:nvSpPr>
        <p:spPr>
          <a:xfrm>
            <a:off x="581649" y="979678"/>
            <a:ext cx="6709894" cy="1289071"/>
          </a:xfrm>
          <a:prstGeom prst="rect">
            <a:avLst/>
          </a:prstGeom>
          <a:noFill/>
        </p:spPr>
        <p:txBody>
          <a:bodyPr wrap="square" rtlCol="0">
            <a:spAutoFit/>
          </a:bodyPr>
          <a:lstStyle/>
          <a:p>
            <a:pPr algn="just">
              <a:lnSpc>
                <a:spcPct val="150000"/>
              </a:lnSpc>
            </a:pPr>
            <a:r>
              <a:rPr lang="en-US" b="1" dirty="0" err="1">
                <a:latin typeface="Times New Roman" panose="02020603050405020304" pitchFamily="18" charset="0"/>
                <a:cs typeface="Times New Roman" panose="02020603050405020304" pitchFamily="18" charset="0"/>
              </a:rPr>
              <a:t>task_ssh_working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Nhận dữ liệu SSH</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laser</a:t>
            </a:r>
            <a:r>
              <a:rPr lang="vi-VN" dirty="0">
                <a:latin typeface="Times New Roman" panose="02020603050405020304" pitchFamily="18" charset="0"/>
                <a:cs typeface="Times New Roman" panose="02020603050405020304" pitchFamily="18" charset="0"/>
              </a:rPr>
              <a:t> từ mạng CAN2, hàm chỉ xử lý dữ 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vi-VN" dirty="0">
                <a:latin typeface="Times New Roman" panose="02020603050405020304" pitchFamily="18" charset="0"/>
                <a:cs typeface="Times New Roman" panose="02020603050405020304" pitchFamily="18" charset="0"/>
              </a:rPr>
              <a:t>.</a:t>
            </a:r>
          </a:p>
          <a:p>
            <a:pPr algn="just">
              <a:lnSpc>
                <a:spcPct val="150000"/>
              </a:lnSpc>
            </a:pPr>
            <a:r>
              <a:rPr lang="en-US" dirty="0" err="1">
                <a:latin typeface="Times New Roman" panose="02020603050405020304" pitchFamily="18" charset="0"/>
                <a:cs typeface="Times New Roman" panose="02020603050405020304" pitchFamily="18" charset="0"/>
              </a:rPr>
              <a:t>Lư</a:t>
            </a:r>
            <a:r>
              <a:rPr lang="vi-VN" dirty="0">
                <a:latin typeface="Times New Roman" panose="02020603050405020304" pitchFamily="18" charset="0"/>
                <a:cs typeface="Times New Roman" panose="02020603050405020304" pitchFamily="18" charset="0"/>
              </a:rPr>
              <a:t>u trạng thái và gửi trở lại để Task_Logic thực hiện hành động xử lý.</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7ED94D4-C239-AC3B-019A-70DE1F19288E}"/>
              </a:ext>
            </a:extLst>
          </p:cNvPr>
          <p:cNvPicPr>
            <a:picLocks noChangeAspect="1"/>
          </p:cNvPicPr>
          <p:nvPr/>
        </p:nvPicPr>
        <p:blipFill>
          <a:blip r:embed="rId2"/>
          <a:stretch>
            <a:fillRect/>
          </a:stretch>
        </p:blipFill>
        <p:spPr>
          <a:xfrm>
            <a:off x="904974" y="2671695"/>
            <a:ext cx="7459780" cy="3647443"/>
          </a:xfrm>
          <a:prstGeom prst="rect">
            <a:avLst/>
          </a:prstGeom>
        </p:spPr>
      </p:pic>
      <p:grpSp>
        <p:nvGrpSpPr>
          <p:cNvPr id="26" name="Group 25">
            <a:extLst>
              <a:ext uri="{FF2B5EF4-FFF2-40B4-BE49-F238E27FC236}">
                <a16:creationId xmlns:a16="http://schemas.microsoft.com/office/drawing/2014/main" id="{27846D4F-9506-5600-E780-DA94C2199813}"/>
              </a:ext>
            </a:extLst>
          </p:cNvPr>
          <p:cNvGrpSpPr/>
          <p:nvPr/>
        </p:nvGrpSpPr>
        <p:grpSpPr>
          <a:xfrm>
            <a:off x="7419748" y="708381"/>
            <a:ext cx="4164452" cy="3926627"/>
            <a:chOff x="7419748" y="708381"/>
            <a:chExt cx="4164452" cy="3926627"/>
          </a:xfrm>
        </p:grpSpPr>
        <p:pic>
          <p:nvPicPr>
            <p:cNvPr id="10" name="Picture 9">
              <a:extLst>
                <a:ext uri="{FF2B5EF4-FFF2-40B4-BE49-F238E27FC236}">
                  <a16:creationId xmlns:a16="http://schemas.microsoft.com/office/drawing/2014/main" id="{C0B5A293-62B9-BBFC-F991-3F7D3A1FAE90}"/>
                </a:ext>
              </a:extLst>
            </p:cNvPr>
            <p:cNvPicPr>
              <a:picLocks noChangeAspect="1"/>
            </p:cNvPicPr>
            <p:nvPr/>
          </p:nvPicPr>
          <p:blipFill>
            <a:blip r:embed="rId3"/>
            <a:stretch>
              <a:fillRect/>
            </a:stretch>
          </p:blipFill>
          <p:spPr>
            <a:xfrm>
              <a:off x="7419748" y="708381"/>
              <a:ext cx="4164452" cy="3926627"/>
            </a:xfrm>
            <a:prstGeom prst="rect">
              <a:avLst/>
            </a:prstGeom>
          </p:spPr>
        </p:pic>
        <p:cxnSp>
          <p:nvCxnSpPr>
            <p:cNvPr id="11" name="Straight Arrow Connector 10">
              <a:extLst>
                <a:ext uri="{FF2B5EF4-FFF2-40B4-BE49-F238E27FC236}">
                  <a16:creationId xmlns:a16="http://schemas.microsoft.com/office/drawing/2014/main" id="{1C539C0B-48D0-18B1-24F9-81BD35FEF086}"/>
                </a:ext>
              </a:extLst>
            </p:cNvPr>
            <p:cNvCxnSpPr>
              <a:cxnSpLocks/>
            </p:cNvCxnSpPr>
            <p:nvPr/>
          </p:nvCxnSpPr>
          <p:spPr>
            <a:xfrm flipV="1">
              <a:off x="8048520" y="3429000"/>
              <a:ext cx="211560" cy="91204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8D3738AE-CEBE-27B0-6CC8-098ADDE8DADC}"/>
                </a:ext>
              </a:extLst>
            </p:cNvPr>
            <p:cNvCxnSpPr>
              <a:cxnSpLocks/>
            </p:cNvCxnSpPr>
            <p:nvPr/>
          </p:nvCxnSpPr>
          <p:spPr>
            <a:xfrm flipV="1">
              <a:off x="8048520" y="2976880"/>
              <a:ext cx="639559" cy="136416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8A5B69B1-8002-F717-0695-48F24A15C0CC}"/>
                </a:ext>
              </a:extLst>
            </p:cNvPr>
            <p:cNvCxnSpPr>
              <a:cxnSpLocks/>
            </p:cNvCxnSpPr>
            <p:nvPr/>
          </p:nvCxnSpPr>
          <p:spPr>
            <a:xfrm flipV="1">
              <a:off x="8048520" y="2976880"/>
              <a:ext cx="1664440" cy="136416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ADD4C5E7-59EB-687D-BCD4-D59841507BF0}"/>
                </a:ext>
              </a:extLst>
            </p:cNvPr>
            <p:cNvCxnSpPr>
              <a:cxnSpLocks/>
            </p:cNvCxnSpPr>
            <p:nvPr/>
          </p:nvCxnSpPr>
          <p:spPr>
            <a:xfrm flipV="1">
              <a:off x="8048520" y="2976880"/>
              <a:ext cx="2710920" cy="136416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1785372-ED32-409B-4222-13F441F49B25}"/>
                </a:ext>
              </a:extLst>
            </p:cNvPr>
            <p:cNvCxnSpPr>
              <a:cxnSpLocks/>
            </p:cNvCxnSpPr>
            <p:nvPr/>
          </p:nvCxnSpPr>
          <p:spPr>
            <a:xfrm flipV="1">
              <a:off x="8048520" y="3535680"/>
              <a:ext cx="3180357" cy="80536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grpSp>
      <p:sp>
        <p:nvSpPr>
          <p:cNvPr id="27" name="TextBox 26">
            <a:extLst>
              <a:ext uri="{FF2B5EF4-FFF2-40B4-BE49-F238E27FC236}">
                <a16:creationId xmlns:a16="http://schemas.microsoft.com/office/drawing/2014/main" id="{E703D87B-6D28-25FA-BF18-D7488D70C246}"/>
              </a:ext>
            </a:extLst>
          </p:cNvPr>
          <p:cNvSpPr txBox="1"/>
          <p:nvPr/>
        </p:nvSpPr>
        <p:spPr>
          <a:xfrm>
            <a:off x="8603033" y="4761949"/>
            <a:ext cx="2683993" cy="307777"/>
          </a:xfrm>
          <a:prstGeom prst="rect">
            <a:avLst/>
          </a:prstGeom>
          <a:noFill/>
        </p:spPr>
        <p:txBody>
          <a:bodyPr wrap="square" rtlCol="0">
            <a:spAutoFit/>
          </a:bodyPr>
          <a:lstStyle/>
          <a:p>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11. </a:t>
            </a:r>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minh</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họa</a:t>
            </a:r>
            <a:r>
              <a:rPr lang="en-US" sz="1400" i="1" dirty="0">
                <a:latin typeface="Times New Roman" panose="02020603050405020304" pitchFamily="18" charset="0"/>
                <a:cs typeface="Times New Roman" panose="02020603050405020304" pitchFamily="18" charset="0"/>
              </a:rPr>
              <a:t> Task SSH </a:t>
            </a:r>
          </a:p>
        </p:txBody>
      </p:sp>
      <p:pic>
        <p:nvPicPr>
          <p:cNvPr id="28" name="Picture 2" descr="A logo for a company&#10;&#10;Description automatically generated">
            <a:extLst>
              <a:ext uri="{FF2B5EF4-FFF2-40B4-BE49-F238E27FC236}">
                <a16:creationId xmlns:a16="http://schemas.microsoft.com/office/drawing/2014/main" id="{93EF4C25-FAF4-C628-E0DD-930CDB0B234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1649" y="36847"/>
            <a:ext cx="1252220" cy="525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338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3">
            <a:extLst>
              <a:ext uri="{FF2B5EF4-FFF2-40B4-BE49-F238E27FC236}">
                <a16:creationId xmlns:a16="http://schemas.microsoft.com/office/drawing/2014/main" id="{F755C271-D050-F7DB-2F79-D57C469A593C}"/>
              </a:ext>
            </a:extLst>
          </p:cNvPr>
          <p:cNvSpPr>
            <a:spLocks noGrp="1"/>
          </p:cNvSpPr>
          <p:nvPr>
            <p:ph type="sldNum" sz="quarter" idx="12"/>
          </p:nvPr>
        </p:nvSpPr>
        <p:spPr>
          <a:xfrm>
            <a:off x="11228877" y="6319138"/>
            <a:ext cx="710647" cy="365125"/>
          </a:xfrm>
        </p:spPr>
        <p:txBody>
          <a:bodyPr>
            <a:normAutofit/>
          </a:bodyPr>
          <a:lstStyle/>
          <a:p>
            <a:pPr>
              <a:spcAft>
                <a:spcPts val="600"/>
              </a:spcAft>
            </a:pPr>
            <a:fld id="{18F23307-8124-4758-BAB0-3667EABA0B67}" type="slidenum">
              <a:rPr lang="en-US" smtClean="0"/>
              <a:pPr>
                <a:spcAft>
                  <a:spcPts val="600"/>
                </a:spcAft>
              </a:pPr>
              <a:t>13</a:t>
            </a:fld>
            <a:endParaRPr lang="en-US" dirty="0"/>
          </a:p>
        </p:txBody>
      </p:sp>
      <p:sp>
        <p:nvSpPr>
          <p:cNvPr id="5" name="Date Placeholder 41">
            <a:extLst>
              <a:ext uri="{FF2B5EF4-FFF2-40B4-BE49-F238E27FC236}">
                <a16:creationId xmlns:a16="http://schemas.microsoft.com/office/drawing/2014/main" id="{EAB08E50-7265-A3AC-18D9-5A118B1F2CA6}"/>
              </a:ext>
            </a:extLst>
          </p:cNvPr>
          <p:cNvSpPr>
            <a:spLocks noGrp="1"/>
          </p:cNvSpPr>
          <p:nvPr>
            <p:ph type="dt" sz="half" idx="10"/>
          </p:nvPr>
        </p:nvSpPr>
        <p:spPr>
          <a:xfrm rot="5400000">
            <a:off x="-1001475" y="1517536"/>
            <a:ext cx="2801123" cy="365125"/>
          </a:xfrm>
        </p:spPr>
        <p:txBody>
          <a:bodyPr>
            <a:normAutofit/>
          </a:bodyPr>
          <a:lstStyle/>
          <a:p>
            <a:pPr>
              <a:spcAft>
                <a:spcPts val="600"/>
              </a:spcAft>
            </a:pPr>
            <a:r>
              <a:rPr lang="en-US" dirty="0"/>
              <a:t>12/2023</a:t>
            </a:r>
          </a:p>
        </p:txBody>
      </p:sp>
      <p:sp>
        <p:nvSpPr>
          <p:cNvPr id="2" name="TextBox 1">
            <a:extLst>
              <a:ext uri="{FF2B5EF4-FFF2-40B4-BE49-F238E27FC236}">
                <a16:creationId xmlns:a16="http://schemas.microsoft.com/office/drawing/2014/main" id="{3DDBE064-3151-3D45-77A3-2866303A60AF}"/>
              </a:ext>
            </a:extLst>
          </p:cNvPr>
          <p:cNvSpPr txBox="1"/>
          <p:nvPr/>
        </p:nvSpPr>
        <p:spPr>
          <a:xfrm>
            <a:off x="2373272" y="199924"/>
            <a:ext cx="1608133" cy="369332"/>
          </a:xfrm>
          <a:prstGeom prst="rect">
            <a:avLst/>
          </a:prstGeom>
          <a:noFill/>
        </p:spPr>
        <p:txBody>
          <a:bodyPr wrap="none" rtlCol="0">
            <a:spAutoFit/>
          </a:bodyPr>
          <a:lstStyle/>
          <a:p>
            <a:r>
              <a:rPr lang="en-US" b="1" dirty="0" err="1">
                <a:latin typeface="Times New Roman" panose="02020603050405020304" pitchFamily="18" charset="0"/>
                <a:cs typeface="Times New Roman" panose="02020603050405020304" pitchFamily="18" charset="0"/>
              </a:rPr>
              <a:t>Nhóm</a:t>
            </a:r>
            <a:r>
              <a:rPr lang="en-US" b="1" dirty="0">
                <a:latin typeface="Times New Roman" panose="02020603050405020304" pitchFamily="18" charset="0"/>
                <a:cs typeface="Times New Roman" panose="02020603050405020304" pitchFamily="18" charset="0"/>
              </a:rPr>
              <a:t> queue 5</a:t>
            </a:r>
          </a:p>
        </p:txBody>
      </p:sp>
      <p:sp>
        <p:nvSpPr>
          <p:cNvPr id="3" name="TextBox 2">
            <a:extLst>
              <a:ext uri="{FF2B5EF4-FFF2-40B4-BE49-F238E27FC236}">
                <a16:creationId xmlns:a16="http://schemas.microsoft.com/office/drawing/2014/main" id="{C989650A-9281-AE3E-64F1-E156AC48EDB7}"/>
              </a:ext>
            </a:extLst>
          </p:cNvPr>
          <p:cNvSpPr txBox="1"/>
          <p:nvPr/>
        </p:nvSpPr>
        <p:spPr>
          <a:xfrm>
            <a:off x="3981405" y="106474"/>
            <a:ext cx="7554720" cy="458074"/>
          </a:xfrm>
          <a:prstGeom prst="rect">
            <a:avLst/>
          </a:prstGeom>
          <a:noFill/>
        </p:spPr>
        <p:txBody>
          <a:bodyPr wrap="square" rtlCol="0">
            <a:spAutoFit/>
          </a:bodyPr>
          <a:lstStyle/>
          <a:p>
            <a:pPr>
              <a:lnSpc>
                <a:spcPct val="150000"/>
              </a:lnSpc>
            </a:pP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Task_MUSIC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vTaskLogic</a:t>
            </a:r>
            <a:r>
              <a:rPr lang="en-US"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24545FAC-FE21-84E7-C056-BE2642445A65}"/>
              </a:ext>
            </a:extLst>
          </p:cNvPr>
          <p:cNvPicPr>
            <a:picLocks noChangeAspect="1"/>
          </p:cNvPicPr>
          <p:nvPr/>
        </p:nvPicPr>
        <p:blipFill>
          <a:blip r:embed="rId2"/>
          <a:stretch>
            <a:fillRect/>
          </a:stretch>
        </p:blipFill>
        <p:spPr>
          <a:xfrm>
            <a:off x="904974" y="2621280"/>
            <a:ext cx="7013592" cy="3565460"/>
          </a:xfrm>
          <a:prstGeom prst="rect">
            <a:avLst/>
          </a:prstGeom>
        </p:spPr>
      </p:pic>
      <p:sp>
        <p:nvSpPr>
          <p:cNvPr id="8" name="TextBox 7">
            <a:extLst>
              <a:ext uri="{FF2B5EF4-FFF2-40B4-BE49-F238E27FC236}">
                <a16:creationId xmlns:a16="http://schemas.microsoft.com/office/drawing/2014/main" id="{40F67819-86AC-8ECF-1384-07EFB5454F3E}"/>
              </a:ext>
            </a:extLst>
          </p:cNvPr>
          <p:cNvSpPr txBox="1"/>
          <p:nvPr/>
        </p:nvSpPr>
        <p:spPr>
          <a:xfrm>
            <a:off x="904974" y="1055562"/>
            <a:ext cx="6334205" cy="873572"/>
          </a:xfrm>
          <a:prstGeom prst="rect">
            <a:avLst/>
          </a:prstGeom>
          <a:noFill/>
        </p:spPr>
        <p:txBody>
          <a:bodyPr wrap="square" rtlCol="0">
            <a:spAutoFit/>
          </a:bodyPr>
          <a:lstStyle/>
          <a:p>
            <a:pPr algn="just">
              <a:lnSpc>
                <a:spcPct val="150000"/>
              </a:lnSpc>
            </a:pPr>
            <a:r>
              <a:rPr lang="en-US" b="1" dirty="0" err="1">
                <a:latin typeface="Times New Roman" panose="02020603050405020304" pitchFamily="18" charset="0"/>
                <a:cs typeface="Times New Roman" panose="02020603050405020304" pitchFamily="18" charset="0"/>
              </a:rPr>
              <a:t>Task_MUSIC</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Phụ trách thực hiện các yêu cầu phát âm thanh từ Task_Logic gửi đến và phản hồi lại trạng thái phát âm thanh.</a:t>
            </a:r>
            <a:endParaRPr lang="en-US"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DC8D10F6-3173-9270-2FCA-60090669D03C}"/>
              </a:ext>
            </a:extLst>
          </p:cNvPr>
          <p:cNvPicPr>
            <a:picLocks noChangeAspect="1"/>
          </p:cNvPicPr>
          <p:nvPr/>
        </p:nvPicPr>
        <p:blipFill>
          <a:blip r:embed="rId3"/>
          <a:stretch>
            <a:fillRect/>
          </a:stretch>
        </p:blipFill>
        <p:spPr>
          <a:xfrm>
            <a:off x="7562504" y="1643959"/>
            <a:ext cx="4190874" cy="2913401"/>
          </a:xfrm>
          <a:prstGeom prst="rect">
            <a:avLst/>
          </a:prstGeom>
        </p:spPr>
      </p:pic>
      <p:sp>
        <p:nvSpPr>
          <p:cNvPr id="11" name="TextBox 10">
            <a:extLst>
              <a:ext uri="{FF2B5EF4-FFF2-40B4-BE49-F238E27FC236}">
                <a16:creationId xmlns:a16="http://schemas.microsoft.com/office/drawing/2014/main" id="{63674A0E-4C43-78EF-BC6B-619B8FDF164D}"/>
              </a:ext>
            </a:extLst>
          </p:cNvPr>
          <p:cNvSpPr txBox="1"/>
          <p:nvPr/>
        </p:nvSpPr>
        <p:spPr>
          <a:xfrm>
            <a:off x="8603033" y="4761949"/>
            <a:ext cx="2933092" cy="307777"/>
          </a:xfrm>
          <a:prstGeom prst="rect">
            <a:avLst/>
          </a:prstGeom>
          <a:noFill/>
        </p:spPr>
        <p:txBody>
          <a:bodyPr wrap="square" rtlCol="0">
            <a:spAutoFit/>
          </a:bodyPr>
          <a:lstStyle/>
          <a:p>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12. </a:t>
            </a:r>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minh</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họa</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Task_MUSIC</a:t>
            </a:r>
            <a:endParaRPr lang="en-US" sz="1400" i="1"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73170590-E7BD-51D3-C3FF-09170C9A27E5}"/>
              </a:ext>
            </a:extLst>
          </p:cNvPr>
          <p:cNvCxnSpPr>
            <a:cxnSpLocks/>
          </p:cNvCxnSpPr>
          <p:nvPr/>
        </p:nvCxnSpPr>
        <p:spPr>
          <a:xfrm flipH="1" flipV="1">
            <a:off x="10332016" y="2715771"/>
            <a:ext cx="559504" cy="992629"/>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14" name="Picture 2" descr="A logo for a company&#10;&#10;Description automatically generated">
            <a:extLst>
              <a:ext uri="{FF2B5EF4-FFF2-40B4-BE49-F238E27FC236}">
                <a16:creationId xmlns:a16="http://schemas.microsoft.com/office/drawing/2014/main" id="{700C094C-7734-3B1C-C326-C2552957327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1649" y="36847"/>
            <a:ext cx="1252220" cy="525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578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1D7D3280-E197-540F-DD43-C9A346774D17}"/>
              </a:ext>
            </a:extLst>
          </p:cNvPr>
          <p:cNvGrpSpPr/>
          <p:nvPr/>
        </p:nvGrpSpPr>
        <p:grpSpPr>
          <a:xfrm>
            <a:off x="8493760" y="3667764"/>
            <a:ext cx="3171109" cy="2834636"/>
            <a:chOff x="8493760" y="3667764"/>
            <a:chExt cx="3171109" cy="2834636"/>
          </a:xfrm>
        </p:grpSpPr>
        <p:pic>
          <p:nvPicPr>
            <p:cNvPr id="12" name="Picture 11">
              <a:extLst>
                <a:ext uri="{FF2B5EF4-FFF2-40B4-BE49-F238E27FC236}">
                  <a16:creationId xmlns:a16="http://schemas.microsoft.com/office/drawing/2014/main" id="{CD73EE10-DBE2-6FE5-29FA-C06A6947AED0}"/>
                </a:ext>
              </a:extLst>
            </p:cNvPr>
            <p:cNvPicPr>
              <a:picLocks noChangeAspect="1"/>
            </p:cNvPicPr>
            <p:nvPr/>
          </p:nvPicPr>
          <p:blipFill>
            <a:blip r:embed="rId2"/>
            <a:stretch>
              <a:fillRect/>
            </a:stretch>
          </p:blipFill>
          <p:spPr>
            <a:xfrm>
              <a:off x="9444570" y="3667764"/>
              <a:ext cx="1842457" cy="1806242"/>
            </a:xfrm>
            <a:prstGeom prst="rect">
              <a:avLst/>
            </a:prstGeom>
          </p:spPr>
        </p:pic>
        <p:sp>
          <p:nvSpPr>
            <p:cNvPr id="15" name="Freeform: Shape 14">
              <a:extLst>
                <a:ext uri="{FF2B5EF4-FFF2-40B4-BE49-F238E27FC236}">
                  <a16:creationId xmlns:a16="http://schemas.microsoft.com/office/drawing/2014/main" id="{D2C6BE1A-4B9A-2FA1-86D1-E78F0638DABA}"/>
                </a:ext>
              </a:extLst>
            </p:cNvPr>
            <p:cNvSpPr/>
            <p:nvPr/>
          </p:nvSpPr>
          <p:spPr>
            <a:xfrm>
              <a:off x="8493760" y="5242560"/>
              <a:ext cx="1391920" cy="1259840"/>
            </a:xfrm>
            <a:custGeom>
              <a:avLst/>
              <a:gdLst>
                <a:gd name="connsiteX0" fmla="*/ 1391920 w 1391920"/>
                <a:gd name="connsiteY0" fmla="*/ 0 h 1259840"/>
                <a:gd name="connsiteX1" fmla="*/ 711200 w 1391920"/>
                <a:gd name="connsiteY1" fmla="*/ 121920 h 1259840"/>
                <a:gd name="connsiteX2" fmla="*/ 1320800 w 1391920"/>
                <a:gd name="connsiteY2" fmla="*/ 660400 h 1259840"/>
                <a:gd name="connsiteX3" fmla="*/ 721360 w 1391920"/>
                <a:gd name="connsiteY3" fmla="*/ 701040 h 1259840"/>
                <a:gd name="connsiteX4" fmla="*/ 0 w 1391920"/>
                <a:gd name="connsiteY4" fmla="*/ 1259840 h 1259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920" h="1259840">
                  <a:moveTo>
                    <a:pt x="1391920" y="0"/>
                  </a:moveTo>
                  <a:cubicBezTo>
                    <a:pt x="1057486" y="5926"/>
                    <a:pt x="723053" y="11853"/>
                    <a:pt x="711200" y="121920"/>
                  </a:cubicBezTo>
                  <a:cubicBezTo>
                    <a:pt x="699347" y="231987"/>
                    <a:pt x="1319107" y="563880"/>
                    <a:pt x="1320800" y="660400"/>
                  </a:cubicBezTo>
                  <a:cubicBezTo>
                    <a:pt x="1322493" y="756920"/>
                    <a:pt x="941493" y="601133"/>
                    <a:pt x="721360" y="701040"/>
                  </a:cubicBezTo>
                  <a:cubicBezTo>
                    <a:pt x="501227" y="800947"/>
                    <a:pt x="120227" y="1154853"/>
                    <a:pt x="0" y="125984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F2C7070-0F97-A060-7FD6-CE9E8C8487C4}"/>
                </a:ext>
              </a:extLst>
            </p:cNvPr>
            <p:cNvSpPr/>
            <p:nvPr/>
          </p:nvSpPr>
          <p:spPr>
            <a:xfrm>
              <a:off x="10840720" y="4043680"/>
              <a:ext cx="824149" cy="708517"/>
            </a:xfrm>
            <a:custGeom>
              <a:avLst/>
              <a:gdLst>
                <a:gd name="connsiteX0" fmla="*/ 0 w 824149"/>
                <a:gd name="connsiteY0" fmla="*/ 690880 h 708517"/>
                <a:gd name="connsiteX1" fmla="*/ 772160 w 824149"/>
                <a:gd name="connsiteY1" fmla="*/ 619760 h 708517"/>
                <a:gd name="connsiteX2" fmla="*/ 690880 w 824149"/>
                <a:gd name="connsiteY2" fmla="*/ 0 h 708517"/>
              </a:gdLst>
              <a:ahLst/>
              <a:cxnLst>
                <a:cxn ang="0">
                  <a:pos x="connsiteX0" y="connsiteY0"/>
                </a:cxn>
                <a:cxn ang="0">
                  <a:pos x="connsiteX1" y="connsiteY1"/>
                </a:cxn>
                <a:cxn ang="0">
                  <a:pos x="connsiteX2" y="connsiteY2"/>
                </a:cxn>
              </a:cxnLst>
              <a:rect l="l" t="t" r="r" b="b"/>
              <a:pathLst>
                <a:path w="824149" h="708517">
                  <a:moveTo>
                    <a:pt x="0" y="690880"/>
                  </a:moveTo>
                  <a:cubicBezTo>
                    <a:pt x="328506" y="712893"/>
                    <a:pt x="657013" y="734907"/>
                    <a:pt x="772160" y="619760"/>
                  </a:cubicBezTo>
                  <a:cubicBezTo>
                    <a:pt x="887307" y="504613"/>
                    <a:pt x="789093" y="252306"/>
                    <a:pt x="690880"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F13F7607-7B3C-70DB-6C70-70B700C8E252}"/>
              </a:ext>
            </a:extLst>
          </p:cNvPr>
          <p:cNvPicPr>
            <a:picLocks noChangeAspect="1"/>
          </p:cNvPicPr>
          <p:nvPr/>
        </p:nvPicPr>
        <p:blipFill>
          <a:blip r:embed="rId3"/>
          <a:stretch>
            <a:fillRect/>
          </a:stretch>
        </p:blipFill>
        <p:spPr>
          <a:xfrm>
            <a:off x="7897172" y="580577"/>
            <a:ext cx="3157658" cy="3021683"/>
          </a:xfrm>
          <a:prstGeom prst="rect">
            <a:avLst/>
          </a:prstGeom>
        </p:spPr>
      </p:pic>
      <p:sp>
        <p:nvSpPr>
          <p:cNvPr id="4" name="Slide Number Placeholder 43">
            <a:extLst>
              <a:ext uri="{FF2B5EF4-FFF2-40B4-BE49-F238E27FC236}">
                <a16:creationId xmlns:a16="http://schemas.microsoft.com/office/drawing/2014/main" id="{F755C271-D050-F7DB-2F79-D57C469A593C}"/>
              </a:ext>
            </a:extLst>
          </p:cNvPr>
          <p:cNvSpPr>
            <a:spLocks noGrp="1"/>
          </p:cNvSpPr>
          <p:nvPr>
            <p:ph type="sldNum" sz="quarter" idx="12"/>
          </p:nvPr>
        </p:nvSpPr>
        <p:spPr>
          <a:xfrm>
            <a:off x="11228877" y="6319138"/>
            <a:ext cx="710647" cy="365125"/>
          </a:xfrm>
        </p:spPr>
        <p:txBody>
          <a:bodyPr>
            <a:normAutofit/>
          </a:bodyPr>
          <a:lstStyle/>
          <a:p>
            <a:pPr>
              <a:spcAft>
                <a:spcPts val="600"/>
              </a:spcAft>
            </a:pPr>
            <a:fld id="{18F23307-8124-4758-BAB0-3667EABA0B67}" type="slidenum">
              <a:rPr lang="en-US" smtClean="0"/>
              <a:pPr>
                <a:spcAft>
                  <a:spcPts val="600"/>
                </a:spcAft>
              </a:pPr>
              <a:t>14</a:t>
            </a:fld>
            <a:endParaRPr lang="en-US" dirty="0"/>
          </a:p>
        </p:txBody>
      </p:sp>
      <p:sp>
        <p:nvSpPr>
          <p:cNvPr id="5" name="Date Placeholder 41">
            <a:extLst>
              <a:ext uri="{FF2B5EF4-FFF2-40B4-BE49-F238E27FC236}">
                <a16:creationId xmlns:a16="http://schemas.microsoft.com/office/drawing/2014/main" id="{EAB08E50-7265-A3AC-18D9-5A118B1F2CA6}"/>
              </a:ext>
            </a:extLst>
          </p:cNvPr>
          <p:cNvSpPr>
            <a:spLocks noGrp="1"/>
          </p:cNvSpPr>
          <p:nvPr>
            <p:ph type="dt" sz="half" idx="10"/>
          </p:nvPr>
        </p:nvSpPr>
        <p:spPr>
          <a:xfrm rot="5400000">
            <a:off x="-1001475" y="1517536"/>
            <a:ext cx="2801123" cy="365125"/>
          </a:xfrm>
        </p:spPr>
        <p:txBody>
          <a:bodyPr>
            <a:normAutofit/>
          </a:bodyPr>
          <a:lstStyle/>
          <a:p>
            <a:pPr>
              <a:spcAft>
                <a:spcPts val="600"/>
              </a:spcAft>
            </a:pPr>
            <a:r>
              <a:rPr lang="en-US" dirty="0"/>
              <a:t>12/2023</a:t>
            </a:r>
          </a:p>
        </p:txBody>
      </p:sp>
      <p:sp>
        <p:nvSpPr>
          <p:cNvPr id="2" name="TextBox 1">
            <a:extLst>
              <a:ext uri="{FF2B5EF4-FFF2-40B4-BE49-F238E27FC236}">
                <a16:creationId xmlns:a16="http://schemas.microsoft.com/office/drawing/2014/main" id="{39F5F508-7876-5CD6-132E-47720C6C89F1}"/>
              </a:ext>
            </a:extLst>
          </p:cNvPr>
          <p:cNvSpPr txBox="1"/>
          <p:nvPr/>
        </p:nvSpPr>
        <p:spPr>
          <a:xfrm>
            <a:off x="1880334" y="225313"/>
            <a:ext cx="1608133" cy="369332"/>
          </a:xfrm>
          <a:prstGeom prst="rect">
            <a:avLst/>
          </a:prstGeom>
          <a:noFill/>
        </p:spPr>
        <p:txBody>
          <a:bodyPr wrap="none" rtlCol="0">
            <a:spAutoFit/>
          </a:bodyPr>
          <a:lstStyle/>
          <a:p>
            <a:r>
              <a:rPr lang="en-US" b="1" dirty="0" err="1">
                <a:latin typeface="Times New Roman" panose="02020603050405020304" pitchFamily="18" charset="0"/>
                <a:cs typeface="Times New Roman" panose="02020603050405020304" pitchFamily="18" charset="0"/>
              </a:rPr>
              <a:t>Nhóm</a:t>
            </a:r>
            <a:r>
              <a:rPr lang="en-US" b="1" dirty="0">
                <a:latin typeface="Times New Roman" panose="02020603050405020304" pitchFamily="18" charset="0"/>
                <a:cs typeface="Times New Roman" panose="02020603050405020304" pitchFamily="18" charset="0"/>
              </a:rPr>
              <a:t> queue 6</a:t>
            </a:r>
          </a:p>
        </p:txBody>
      </p:sp>
      <p:sp>
        <p:nvSpPr>
          <p:cNvPr id="3" name="TextBox 2">
            <a:extLst>
              <a:ext uri="{FF2B5EF4-FFF2-40B4-BE49-F238E27FC236}">
                <a16:creationId xmlns:a16="http://schemas.microsoft.com/office/drawing/2014/main" id="{AB9595C4-8594-043B-1596-E9E46768C76E}"/>
              </a:ext>
            </a:extLst>
          </p:cNvPr>
          <p:cNvSpPr txBox="1"/>
          <p:nvPr/>
        </p:nvSpPr>
        <p:spPr>
          <a:xfrm>
            <a:off x="3356387" y="136571"/>
            <a:ext cx="8469120" cy="458074"/>
          </a:xfrm>
          <a:prstGeom prst="rect">
            <a:avLst/>
          </a:prstGeom>
          <a:noFill/>
        </p:spPr>
        <p:txBody>
          <a:bodyPr wrap="square" rtlCol="0">
            <a:spAutoFit/>
          </a:bodyPr>
          <a:lstStyle/>
          <a:p>
            <a:pPr>
              <a:lnSpc>
                <a:spcPct val="150000"/>
              </a:lnSpc>
            </a:pP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Task_HMI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vRouteTask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Task_LOG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vTaskLogic</a:t>
            </a:r>
            <a:r>
              <a:rPr lang="en-US"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848CE78E-E512-2A31-E96A-4DE466D6B505}"/>
              </a:ext>
            </a:extLst>
          </p:cNvPr>
          <p:cNvSpPr txBox="1"/>
          <p:nvPr/>
        </p:nvSpPr>
        <p:spPr>
          <a:xfrm>
            <a:off x="904972" y="847813"/>
            <a:ext cx="6334205" cy="1289071"/>
          </a:xfrm>
          <a:prstGeom prst="rect">
            <a:avLst/>
          </a:prstGeom>
          <a:noFill/>
        </p:spPr>
        <p:txBody>
          <a:bodyPr wrap="square" rtlCol="0">
            <a:spAutoFit/>
          </a:bodyPr>
          <a:lstStyle/>
          <a:p>
            <a:pPr algn="just">
              <a:lnSpc>
                <a:spcPct val="150000"/>
              </a:lnSpc>
            </a:pPr>
            <a:r>
              <a:rPr lang="en-US" b="1" dirty="0" err="1">
                <a:latin typeface="Times New Roman" panose="02020603050405020304" pitchFamily="18" charset="0"/>
                <a:cs typeface="Times New Roman" panose="02020603050405020304" pitchFamily="18" charset="0"/>
              </a:rPr>
              <a:t>Task_HMI</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Nhận các dữ liệu thông tin vận hành và thông số cấu hình từ Task_Logic để hiển thị lên trên màn hình HMI</a:t>
            </a:r>
          </a:p>
          <a:p>
            <a:pPr algn="just">
              <a:lnSpc>
                <a:spcPct val="150000"/>
              </a:lnSpc>
            </a:pPr>
            <a:r>
              <a:rPr lang="vi-VN" dirty="0">
                <a:latin typeface="Times New Roman" panose="02020603050405020304" pitchFamily="18" charset="0"/>
                <a:cs typeface="Times New Roman" panose="02020603050405020304" pitchFamily="18" charset="0"/>
              </a:rPr>
              <a:t>Gửi các yêu cầu </a:t>
            </a:r>
            <a:r>
              <a:rPr lang="en-US" dirty="0" err="1">
                <a:latin typeface="Times New Roman" panose="02020603050405020304" pitchFamily="18" charset="0"/>
                <a:cs typeface="Times New Roman" panose="02020603050405020304" pitchFamily="18" charset="0"/>
              </a:rPr>
              <a:t>được</a:t>
            </a:r>
            <a:r>
              <a:rPr lang="vi-VN" dirty="0">
                <a:latin typeface="Times New Roman" panose="02020603050405020304" pitchFamily="18" charset="0"/>
                <a:cs typeface="Times New Roman" panose="02020603050405020304" pitchFamily="18" charset="0"/>
              </a:rPr>
              <a:t> cài đặt trên màn hình xuống đến Task_Logic</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1A17D94-5881-C6BA-8044-ECD218ACB263}"/>
              </a:ext>
            </a:extLst>
          </p:cNvPr>
          <p:cNvSpPr txBox="1"/>
          <p:nvPr/>
        </p:nvSpPr>
        <p:spPr>
          <a:xfrm>
            <a:off x="904972" y="2527018"/>
            <a:ext cx="5516147" cy="1704569"/>
          </a:xfrm>
          <a:prstGeom prst="rect">
            <a:avLst/>
          </a:prstGeom>
          <a:noFill/>
        </p:spPr>
        <p:txBody>
          <a:bodyPr wrap="square" rtlCol="0">
            <a:spAutoFit/>
          </a:bodyPr>
          <a:lstStyle/>
          <a:p>
            <a:pPr algn="just">
              <a:lnSpc>
                <a:spcPct val="150000"/>
              </a:lnSpc>
            </a:pPr>
            <a:r>
              <a:rPr lang="en-US" b="1" dirty="0" err="1">
                <a:latin typeface="Times New Roman" panose="02020603050405020304" pitchFamily="18" charset="0"/>
                <a:cs typeface="Times New Roman" panose="02020603050405020304" pitchFamily="18" charset="0"/>
              </a:rPr>
              <a:t>vRouteTask</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Thực hiện tải lại bản đồ tuyến đường khi khởi động và lưu lại sau khi có yêu cầu</a:t>
            </a:r>
          </a:p>
          <a:p>
            <a:pPr algn="just">
              <a:lnSpc>
                <a:spcPct val="150000"/>
              </a:lnSpc>
            </a:pPr>
            <a:r>
              <a:rPr lang="vi-VN" dirty="0">
                <a:latin typeface="Times New Roman" panose="02020603050405020304" pitchFamily="18" charset="0"/>
                <a:cs typeface="Times New Roman" panose="02020603050405020304" pitchFamily="18" charset="0"/>
              </a:rPr>
              <a:t>Ghi nhớ dữ liệu tuyến đường để dẫn hướng cho AGV khi đi đến các đoạn đường giao nhau</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97592CA-1FBE-03FE-4FD7-07037FC32E0D}"/>
              </a:ext>
            </a:extLst>
          </p:cNvPr>
          <p:cNvSpPr txBox="1"/>
          <p:nvPr/>
        </p:nvSpPr>
        <p:spPr>
          <a:xfrm>
            <a:off x="904973" y="4621722"/>
            <a:ext cx="6334205" cy="1704569"/>
          </a:xfrm>
          <a:prstGeom prst="rect">
            <a:avLst/>
          </a:prstGeom>
          <a:noFill/>
        </p:spPr>
        <p:txBody>
          <a:bodyPr wrap="square" rtlCol="0">
            <a:spAutoFit/>
          </a:bodyPr>
          <a:lstStyle/>
          <a:p>
            <a:pPr algn="just">
              <a:lnSpc>
                <a:spcPct val="150000"/>
              </a:lnSpc>
            </a:pPr>
            <a:r>
              <a:rPr lang="en-US" b="1" dirty="0" err="1">
                <a:latin typeface="Times New Roman" panose="02020603050405020304" pitchFamily="18" charset="0"/>
                <a:cs typeface="Times New Roman" panose="02020603050405020304" pitchFamily="18" charset="0"/>
              </a:rPr>
              <a:t>Task_LOG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Thực hiện tải lại dữ liệu thông số cấu hình và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vi-VN" dirty="0">
                <a:latin typeface="Times New Roman" panose="02020603050405020304" pitchFamily="18" charset="0"/>
                <a:cs typeface="Times New Roman" panose="02020603050405020304" pitchFamily="18" charset="0"/>
              </a:rPr>
              <a:t> khi khởi động AGV</a:t>
            </a:r>
          </a:p>
          <a:p>
            <a:pPr algn="just">
              <a:lnSpc>
                <a:spcPct val="150000"/>
              </a:lnSpc>
            </a:pPr>
            <a:r>
              <a:rPr lang="vi-VN" dirty="0">
                <a:latin typeface="Times New Roman" panose="02020603050405020304" pitchFamily="18" charset="0"/>
                <a:cs typeface="Times New Roman" panose="02020603050405020304" pitchFamily="18" charset="0"/>
              </a:rPr>
              <a:t>Khi dữ liệu cấu 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vi-VN" dirty="0">
                <a:latin typeface="Times New Roman" panose="02020603050405020304" pitchFamily="18" charset="0"/>
                <a:cs typeface="Times New Roman" panose="02020603050405020304" pitchFamily="18" charset="0"/>
              </a:rPr>
              <a:t> tuyền đường được thay đổi sẽ thực hiện lưu những dữ liệu đó vào thẻ  nhớ SD</a:t>
            </a:r>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F1740A6-37BE-249D-7813-74F501ADB028}"/>
              </a:ext>
            </a:extLst>
          </p:cNvPr>
          <p:cNvSpPr txBox="1"/>
          <p:nvPr/>
        </p:nvSpPr>
        <p:spPr>
          <a:xfrm>
            <a:off x="7432706" y="3691830"/>
            <a:ext cx="2933092" cy="307777"/>
          </a:xfrm>
          <a:prstGeom prst="rect">
            <a:avLst/>
          </a:prstGeom>
          <a:noFill/>
        </p:spPr>
        <p:txBody>
          <a:bodyPr wrap="square" rtlCol="0">
            <a:spAutoFit/>
          </a:bodyPr>
          <a:lstStyle/>
          <a:p>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13. </a:t>
            </a:r>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minh</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họa</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Task_HMI</a:t>
            </a:r>
            <a:endParaRPr lang="en-US" sz="1400" i="1" dirty="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86B6120A-F518-4249-43CF-407C4FD88EDA}"/>
              </a:ext>
            </a:extLst>
          </p:cNvPr>
          <p:cNvCxnSpPr>
            <a:cxnSpLocks/>
          </p:cNvCxnSpPr>
          <p:nvPr/>
        </p:nvCxnSpPr>
        <p:spPr>
          <a:xfrm flipH="1" flipV="1">
            <a:off x="9571523" y="1526687"/>
            <a:ext cx="754674" cy="38117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08CEAEA1-525B-84C7-35DD-E5F0E2BE90E7}"/>
              </a:ext>
            </a:extLst>
          </p:cNvPr>
          <p:cNvSpPr txBox="1"/>
          <p:nvPr/>
        </p:nvSpPr>
        <p:spPr>
          <a:xfrm>
            <a:off x="9090733" y="6056382"/>
            <a:ext cx="2933092" cy="307777"/>
          </a:xfrm>
          <a:prstGeom prst="rect">
            <a:avLst/>
          </a:prstGeom>
          <a:noFill/>
        </p:spPr>
        <p:txBody>
          <a:bodyPr wrap="square" rtlCol="0">
            <a:spAutoFit/>
          </a:bodyPr>
          <a:lstStyle/>
          <a:p>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14. </a:t>
            </a:r>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minh</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họa</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vRouteTask</a:t>
            </a:r>
            <a:endParaRPr lang="en-US" sz="1400" i="1" dirty="0">
              <a:latin typeface="Times New Roman" panose="02020603050405020304" pitchFamily="18" charset="0"/>
              <a:cs typeface="Times New Roman" panose="02020603050405020304" pitchFamily="18" charset="0"/>
            </a:endParaRPr>
          </a:p>
        </p:txBody>
      </p:sp>
      <p:pic>
        <p:nvPicPr>
          <p:cNvPr id="22" name="Picture 2" descr="A logo for a company&#10;&#10;Description automatically generated">
            <a:extLst>
              <a:ext uri="{FF2B5EF4-FFF2-40B4-BE49-F238E27FC236}">
                <a16:creationId xmlns:a16="http://schemas.microsoft.com/office/drawing/2014/main" id="{AA8BE5FC-7907-23DE-5CBA-EF7E67D4D73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1649" y="36847"/>
            <a:ext cx="1252220" cy="525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194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3">
            <a:extLst>
              <a:ext uri="{FF2B5EF4-FFF2-40B4-BE49-F238E27FC236}">
                <a16:creationId xmlns:a16="http://schemas.microsoft.com/office/drawing/2014/main" id="{F755C271-D050-F7DB-2F79-D57C469A593C}"/>
              </a:ext>
            </a:extLst>
          </p:cNvPr>
          <p:cNvSpPr>
            <a:spLocks noGrp="1"/>
          </p:cNvSpPr>
          <p:nvPr>
            <p:ph type="sldNum" sz="quarter" idx="12"/>
          </p:nvPr>
        </p:nvSpPr>
        <p:spPr>
          <a:xfrm>
            <a:off x="11228877" y="6319138"/>
            <a:ext cx="710647" cy="365125"/>
          </a:xfrm>
        </p:spPr>
        <p:txBody>
          <a:bodyPr>
            <a:normAutofit/>
          </a:bodyPr>
          <a:lstStyle/>
          <a:p>
            <a:pPr>
              <a:spcAft>
                <a:spcPts val="600"/>
              </a:spcAft>
            </a:pPr>
            <a:fld id="{18F23307-8124-4758-BAB0-3667EABA0B67}" type="slidenum">
              <a:rPr lang="en-US" smtClean="0"/>
              <a:pPr>
                <a:spcAft>
                  <a:spcPts val="600"/>
                </a:spcAft>
              </a:pPr>
              <a:t>15</a:t>
            </a:fld>
            <a:endParaRPr lang="en-US" dirty="0"/>
          </a:p>
        </p:txBody>
      </p:sp>
      <p:sp>
        <p:nvSpPr>
          <p:cNvPr id="5" name="Date Placeholder 41">
            <a:extLst>
              <a:ext uri="{FF2B5EF4-FFF2-40B4-BE49-F238E27FC236}">
                <a16:creationId xmlns:a16="http://schemas.microsoft.com/office/drawing/2014/main" id="{EAB08E50-7265-A3AC-18D9-5A118B1F2CA6}"/>
              </a:ext>
            </a:extLst>
          </p:cNvPr>
          <p:cNvSpPr>
            <a:spLocks noGrp="1"/>
          </p:cNvSpPr>
          <p:nvPr>
            <p:ph type="dt" sz="half" idx="10"/>
          </p:nvPr>
        </p:nvSpPr>
        <p:spPr>
          <a:xfrm rot="5400000">
            <a:off x="-1001475" y="1517536"/>
            <a:ext cx="2801123" cy="365125"/>
          </a:xfrm>
        </p:spPr>
        <p:txBody>
          <a:bodyPr>
            <a:normAutofit/>
          </a:bodyPr>
          <a:lstStyle/>
          <a:p>
            <a:pPr>
              <a:spcAft>
                <a:spcPts val="600"/>
              </a:spcAft>
            </a:pPr>
            <a:r>
              <a:rPr lang="en-US" dirty="0"/>
              <a:t>12/2023</a:t>
            </a:r>
          </a:p>
        </p:txBody>
      </p:sp>
      <p:pic>
        <p:nvPicPr>
          <p:cNvPr id="3" name="Picture 2">
            <a:extLst>
              <a:ext uri="{FF2B5EF4-FFF2-40B4-BE49-F238E27FC236}">
                <a16:creationId xmlns:a16="http://schemas.microsoft.com/office/drawing/2014/main" id="{A7CBFE47-58B3-734A-FFB2-D9A21F34910D}"/>
              </a:ext>
            </a:extLst>
          </p:cNvPr>
          <p:cNvPicPr>
            <a:picLocks noChangeAspect="1"/>
          </p:cNvPicPr>
          <p:nvPr/>
        </p:nvPicPr>
        <p:blipFill>
          <a:blip r:embed="rId2"/>
          <a:stretch>
            <a:fillRect/>
          </a:stretch>
        </p:blipFill>
        <p:spPr>
          <a:xfrm>
            <a:off x="438689" y="0"/>
            <a:ext cx="9572577" cy="6669464"/>
          </a:xfrm>
          <a:prstGeom prst="rect">
            <a:avLst/>
          </a:prstGeom>
        </p:spPr>
      </p:pic>
      <p:pic>
        <p:nvPicPr>
          <p:cNvPr id="7" name="Picture 6">
            <a:extLst>
              <a:ext uri="{FF2B5EF4-FFF2-40B4-BE49-F238E27FC236}">
                <a16:creationId xmlns:a16="http://schemas.microsoft.com/office/drawing/2014/main" id="{D815E512-0A9E-42B6-4D5B-6150E5100D11}"/>
              </a:ext>
            </a:extLst>
          </p:cNvPr>
          <p:cNvPicPr>
            <a:picLocks noChangeAspect="1"/>
          </p:cNvPicPr>
          <p:nvPr/>
        </p:nvPicPr>
        <p:blipFill>
          <a:blip r:embed="rId3"/>
          <a:stretch>
            <a:fillRect/>
          </a:stretch>
        </p:blipFill>
        <p:spPr>
          <a:xfrm>
            <a:off x="7767687" y="3573812"/>
            <a:ext cx="4424313" cy="2853313"/>
          </a:xfrm>
          <a:prstGeom prst="rect">
            <a:avLst/>
          </a:prstGeom>
        </p:spPr>
      </p:pic>
      <p:pic>
        <p:nvPicPr>
          <p:cNvPr id="8" name="Picture 2" descr="A logo for a company&#10;&#10;Description automatically generated">
            <a:extLst>
              <a:ext uri="{FF2B5EF4-FFF2-40B4-BE49-F238E27FC236}">
                <a16:creationId xmlns:a16="http://schemas.microsoft.com/office/drawing/2014/main" id="{95F01F75-50C7-2365-F862-AF620080717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723256" y="168185"/>
            <a:ext cx="1252220" cy="525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96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3">
            <a:extLst>
              <a:ext uri="{FF2B5EF4-FFF2-40B4-BE49-F238E27FC236}">
                <a16:creationId xmlns:a16="http://schemas.microsoft.com/office/drawing/2014/main" id="{F755C271-D050-F7DB-2F79-D57C469A593C}"/>
              </a:ext>
            </a:extLst>
          </p:cNvPr>
          <p:cNvSpPr>
            <a:spLocks noGrp="1"/>
          </p:cNvSpPr>
          <p:nvPr>
            <p:ph type="sldNum" sz="quarter" idx="12"/>
          </p:nvPr>
        </p:nvSpPr>
        <p:spPr>
          <a:xfrm>
            <a:off x="11228877" y="6319138"/>
            <a:ext cx="710647" cy="365125"/>
          </a:xfrm>
        </p:spPr>
        <p:txBody>
          <a:bodyPr>
            <a:normAutofit/>
          </a:bodyPr>
          <a:lstStyle/>
          <a:p>
            <a:pPr>
              <a:spcAft>
                <a:spcPts val="600"/>
              </a:spcAft>
            </a:pPr>
            <a:fld id="{18F23307-8124-4758-BAB0-3667EABA0B67}" type="slidenum">
              <a:rPr lang="en-US" smtClean="0"/>
              <a:pPr>
                <a:spcAft>
                  <a:spcPts val="600"/>
                </a:spcAft>
              </a:pPr>
              <a:t>16</a:t>
            </a:fld>
            <a:endParaRPr lang="en-US" dirty="0"/>
          </a:p>
        </p:txBody>
      </p:sp>
      <p:sp>
        <p:nvSpPr>
          <p:cNvPr id="5" name="Date Placeholder 41">
            <a:extLst>
              <a:ext uri="{FF2B5EF4-FFF2-40B4-BE49-F238E27FC236}">
                <a16:creationId xmlns:a16="http://schemas.microsoft.com/office/drawing/2014/main" id="{EAB08E50-7265-A3AC-18D9-5A118B1F2CA6}"/>
              </a:ext>
            </a:extLst>
          </p:cNvPr>
          <p:cNvSpPr>
            <a:spLocks noGrp="1"/>
          </p:cNvSpPr>
          <p:nvPr>
            <p:ph type="dt" sz="half" idx="10"/>
          </p:nvPr>
        </p:nvSpPr>
        <p:spPr>
          <a:xfrm rot="5400000">
            <a:off x="-1001475" y="1517536"/>
            <a:ext cx="2801123" cy="365125"/>
          </a:xfrm>
        </p:spPr>
        <p:txBody>
          <a:bodyPr>
            <a:normAutofit/>
          </a:bodyPr>
          <a:lstStyle/>
          <a:p>
            <a:pPr>
              <a:spcAft>
                <a:spcPts val="600"/>
              </a:spcAft>
            </a:pPr>
            <a:r>
              <a:rPr lang="en-US" dirty="0"/>
              <a:t>12/2023</a:t>
            </a:r>
          </a:p>
        </p:txBody>
      </p:sp>
      <p:sp>
        <p:nvSpPr>
          <p:cNvPr id="8" name="Rectangle 7">
            <a:extLst>
              <a:ext uri="{FF2B5EF4-FFF2-40B4-BE49-F238E27FC236}">
                <a16:creationId xmlns:a16="http://schemas.microsoft.com/office/drawing/2014/main" id="{23098447-BEF6-8B53-3133-CCD236274429}"/>
              </a:ext>
            </a:extLst>
          </p:cNvPr>
          <p:cNvSpPr/>
          <p:nvPr/>
        </p:nvSpPr>
        <p:spPr>
          <a:xfrm>
            <a:off x="2164019" y="86169"/>
            <a:ext cx="7863962" cy="6685662"/>
          </a:xfrm>
          <a:prstGeom prst="rect">
            <a:avLst/>
          </a:prstGeom>
          <a:solidFill>
            <a:srgbClr val="FED966"/>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latin typeface="Times New Roman" panose="02020603050405020304" pitchFamily="18" charset="0"/>
                <a:cs typeface="Times New Roman" panose="02020603050405020304" pitchFamily="18" charset="0"/>
              </a:rPr>
              <a:t>Thanks for watching</a:t>
            </a:r>
          </a:p>
        </p:txBody>
      </p:sp>
      <p:pic>
        <p:nvPicPr>
          <p:cNvPr id="9" name="Picture 2" descr="A logo for a company&#10;&#10;Description automatically generated">
            <a:extLst>
              <a:ext uri="{FF2B5EF4-FFF2-40B4-BE49-F238E27FC236}">
                <a16:creationId xmlns:a16="http://schemas.microsoft.com/office/drawing/2014/main" id="{84EA0208-4009-4CC5-C36C-E6390444F5E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1649" y="36847"/>
            <a:ext cx="1252220" cy="525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345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77FDDB8-A1FF-F8A8-3E75-C1245E624950}"/>
              </a:ext>
            </a:extLst>
          </p:cNvPr>
          <p:cNvPicPr>
            <a:picLocks noChangeAspect="1"/>
          </p:cNvPicPr>
          <p:nvPr/>
        </p:nvPicPr>
        <p:blipFill>
          <a:blip r:embed="rId3"/>
          <a:stretch>
            <a:fillRect/>
          </a:stretch>
        </p:blipFill>
        <p:spPr>
          <a:xfrm>
            <a:off x="5693620" y="173737"/>
            <a:ext cx="6759371" cy="6626508"/>
          </a:xfrm>
          <a:prstGeom prst="rect">
            <a:avLst/>
          </a:prstGeom>
        </p:spPr>
      </p:pic>
      <p:sp>
        <p:nvSpPr>
          <p:cNvPr id="2055" name="Title 1">
            <a:extLst>
              <a:ext uri="{FF2B5EF4-FFF2-40B4-BE49-F238E27FC236}">
                <a16:creationId xmlns:a16="http://schemas.microsoft.com/office/drawing/2014/main" id="{9976B25A-AB9E-4478-9E6D-E82076941A5D}"/>
              </a:ext>
            </a:extLst>
          </p:cNvPr>
          <p:cNvSpPr>
            <a:spLocks noGrp="1"/>
          </p:cNvSpPr>
          <p:nvPr>
            <p:ph type="ctrTitle"/>
          </p:nvPr>
        </p:nvSpPr>
        <p:spPr>
          <a:xfrm>
            <a:off x="1014409" y="550280"/>
            <a:ext cx="3509753" cy="617854"/>
          </a:xfrm>
        </p:spPr>
        <p:txBody>
          <a:bodyPr anchor="b">
            <a:normAutofit/>
          </a:bodyPr>
          <a:lstStyle/>
          <a:p>
            <a:r>
              <a:rPr lang="en-US" sz="2800" b="1" i="0" dirty="0">
                <a:solidFill>
                  <a:srgbClr val="222222"/>
                </a:solidFill>
                <a:effectLst/>
                <a:latin typeface="Times New Roman" panose="02020603050405020304" pitchFamily="18" charset="0"/>
                <a:cs typeface="Times New Roman" panose="02020603050405020304" pitchFamily="18" charset="0"/>
              </a:rPr>
              <a:t>Tugger AGV – T500</a:t>
            </a:r>
            <a:endParaRPr lang="en-US" sz="6000" dirty="0">
              <a:latin typeface="Times New Roman" panose="02020603050405020304" pitchFamily="18" charset="0"/>
              <a:cs typeface="Times New Roman" panose="02020603050405020304" pitchFamily="18" charset="0"/>
            </a:endParaRPr>
          </a:p>
        </p:txBody>
      </p:sp>
      <p:sp>
        <p:nvSpPr>
          <p:cNvPr id="12" name="Date Placeholder 41">
            <a:extLst>
              <a:ext uri="{FF2B5EF4-FFF2-40B4-BE49-F238E27FC236}">
                <a16:creationId xmlns:a16="http://schemas.microsoft.com/office/drawing/2014/main" id="{73FBEC62-8C81-4458-9DDC-996710FFBF60}"/>
              </a:ext>
            </a:extLst>
          </p:cNvPr>
          <p:cNvSpPr>
            <a:spLocks noGrp="1"/>
          </p:cNvSpPr>
          <p:nvPr>
            <p:ph type="dt" sz="half" idx="10"/>
          </p:nvPr>
        </p:nvSpPr>
        <p:spPr>
          <a:xfrm rot="5400000">
            <a:off x="-1001475" y="1517536"/>
            <a:ext cx="2801123" cy="365125"/>
          </a:xfrm>
        </p:spPr>
        <p:txBody>
          <a:bodyPr>
            <a:normAutofit/>
          </a:bodyPr>
          <a:lstStyle/>
          <a:p>
            <a:pPr>
              <a:spcAft>
                <a:spcPts val="600"/>
              </a:spcAft>
            </a:pPr>
            <a:r>
              <a:rPr lang="en-US" dirty="0"/>
              <a:t>12/2023</a:t>
            </a:r>
          </a:p>
        </p:txBody>
      </p:sp>
      <p:sp>
        <p:nvSpPr>
          <p:cNvPr id="2059" name="Footer Placeholder 4">
            <a:extLst>
              <a:ext uri="{FF2B5EF4-FFF2-40B4-BE49-F238E27FC236}">
                <a16:creationId xmlns:a16="http://schemas.microsoft.com/office/drawing/2014/main" id="{209170C2-C13F-47EF-B986-F10CE732F8B8}"/>
              </a:ext>
            </a:extLst>
          </p:cNvPr>
          <p:cNvSpPr>
            <a:spLocks noGrp="1"/>
          </p:cNvSpPr>
          <p:nvPr>
            <p:ph type="ftr" sz="quarter" idx="11"/>
          </p:nvPr>
        </p:nvSpPr>
        <p:spPr>
          <a:xfrm rot="5400000">
            <a:off x="10118764" y="4237870"/>
            <a:ext cx="3344053" cy="365125"/>
          </a:xfrm>
        </p:spPr>
        <p:txBody>
          <a:bodyPr/>
          <a:lstStyle/>
          <a:p>
            <a:pPr>
              <a:spcAft>
                <a:spcPts val="600"/>
              </a:spcAft>
            </a:pPr>
            <a:r>
              <a:rPr lang="en-US" dirty="0"/>
              <a:t>Sample </a:t>
            </a:r>
            <a:r>
              <a:rPr lang="en-US" dirty="0" err="1"/>
              <a:t>Fooer</a:t>
            </a:r>
            <a:r>
              <a:rPr lang="en-US" dirty="0"/>
              <a:t> Text</a:t>
            </a:r>
          </a:p>
        </p:txBody>
      </p:sp>
      <p:sp>
        <p:nvSpPr>
          <p:cNvPr id="16" name="Slide Number Placeholder 43">
            <a:extLst>
              <a:ext uri="{FF2B5EF4-FFF2-40B4-BE49-F238E27FC236}">
                <a16:creationId xmlns:a16="http://schemas.microsoft.com/office/drawing/2014/main" id="{9EA7046B-94ED-446D-910E-CBE74392E237}"/>
              </a:ext>
            </a:extLst>
          </p:cNvPr>
          <p:cNvSpPr>
            <a:spLocks noGrp="1"/>
          </p:cNvSpPr>
          <p:nvPr>
            <p:ph type="sldNum" sz="quarter" idx="12"/>
          </p:nvPr>
        </p:nvSpPr>
        <p:spPr>
          <a:xfrm>
            <a:off x="11228877" y="6319138"/>
            <a:ext cx="710647" cy="365125"/>
          </a:xfrm>
        </p:spPr>
        <p:txBody>
          <a:bodyPr>
            <a:normAutofit/>
          </a:bodyPr>
          <a:lstStyle/>
          <a:p>
            <a:pPr>
              <a:spcAft>
                <a:spcPts val="600"/>
              </a:spcAft>
            </a:pPr>
            <a:fld id="{18F23307-8124-4758-BAB0-3667EABA0B67}" type="slidenum">
              <a:rPr lang="en-US" smtClean="0"/>
              <a:pPr>
                <a:spcAft>
                  <a:spcPts val="600"/>
                </a:spcAft>
              </a:pPr>
              <a:t>2</a:t>
            </a:fld>
            <a:endParaRPr lang="en-US" dirty="0"/>
          </a:p>
        </p:txBody>
      </p:sp>
      <p:sp>
        <p:nvSpPr>
          <p:cNvPr id="4" name="TextBox 3">
            <a:extLst>
              <a:ext uri="{FF2B5EF4-FFF2-40B4-BE49-F238E27FC236}">
                <a16:creationId xmlns:a16="http://schemas.microsoft.com/office/drawing/2014/main" id="{E39CDF6A-7762-D170-6F7C-E973573AE6A5}"/>
              </a:ext>
            </a:extLst>
          </p:cNvPr>
          <p:cNvSpPr txBox="1"/>
          <p:nvPr/>
        </p:nvSpPr>
        <p:spPr>
          <a:xfrm>
            <a:off x="948251" y="1875920"/>
            <a:ext cx="4745369" cy="4216539"/>
          </a:xfrm>
          <a:prstGeom prst="rect">
            <a:avLst/>
          </a:prstGeom>
          <a:noFill/>
        </p:spPr>
        <p:txBody>
          <a:bodyPr wrap="square" rtlCol="0">
            <a:spAutoFit/>
          </a:bodyPr>
          <a:lstStyle/>
          <a:p>
            <a:pPr>
              <a:spcBef>
                <a:spcPts val="1200"/>
              </a:spcBef>
            </a:pPr>
            <a:r>
              <a:rPr lang="en-US" dirty="0">
                <a:latin typeface="Times New Roman" panose="02020603050405020304" pitchFamily="18" charset="0"/>
                <a:cs typeface="Times New Roman" panose="02020603050405020304" pitchFamily="18" charset="0"/>
              </a:rPr>
              <a:t>Xe AGV di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kéo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500kg.</a:t>
            </a:r>
          </a:p>
          <a:p>
            <a:pPr>
              <a:spcBef>
                <a:spcPts val="1200"/>
              </a:spcBef>
            </a:pPr>
            <a:r>
              <a:rPr lang="en-US" dirty="0">
                <a:latin typeface="Times New Roman" panose="02020603050405020304" pitchFamily="18" charset="0"/>
                <a:cs typeface="Times New Roman" panose="02020603050405020304" pitchFamily="18" charset="0"/>
              </a:rPr>
              <a:t>Một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a:t>
            </a:r>
          </a:p>
          <a:p>
            <a:pPr marL="285750" indent="-285750">
              <a:spcBef>
                <a:spcPts val="600"/>
              </a:spcBef>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Dẫn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endParaRPr lang="en-US" dirty="0">
              <a:latin typeface="Times New Roman" panose="02020603050405020304" pitchFamily="18" charset="0"/>
              <a:cs typeface="Times New Roman" panose="02020603050405020304" pitchFamily="18" charset="0"/>
            </a:endParaRPr>
          </a:p>
          <a:p>
            <a:pPr marL="285750" indent="-285750">
              <a:spcBef>
                <a:spcPts val="600"/>
              </a:spcBef>
              <a:spcAft>
                <a:spcPts val="6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laser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cản</a:t>
            </a:r>
            <a:r>
              <a:rPr lang="en-US" dirty="0">
                <a:latin typeface="Times New Roman" panose="02020603050405020304" pitchFamily="18" charset="0"/>
                <a:cs typeface="Times New Roman" panose="02020603050405020304" pitchFamily="18" charset="0"/>
              </a:rPr>
              <a:t> </a:t>
            </a:r>
          </a:p>
          <a:p>
            <a:pPr marL="285750" indent="-285750" algn="just">
              <a:spcBef>
                <a:spcPts val="600"/>
              </a:spcBef>
              <a:spcAft>
                <a:spcPts val="6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AGV </a:t>
            </a:r>
            <a:r>
              <a:rPr lang="en-US" dirty="0" err="1">
                <a:latin typeface="Times New Roman" panose="02020603050405020304" pitchFamily="18" charset="0"/>
                <a:cs typeface="Times New Roman" panose="02020603050405020304" pitchFamily="18" charset="0"/>
              </a:rPr>
              <a:t>tránh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đột</a:t>
            </a:r>
            <a:endParaRPr lang="en-US" dirty="0">
              <a:latin typeface="Times New Roman" panose="02020603050405020304" pitchFamily="18" charset="0"/>
              <a:cs typeface="Times New Roman" panose="02020603050405020304" pitchFamily="18" charset="0"/>
            </a:endParaRPr>
          </a:p>
          <a:p>
            <a:pPr marL="285750" indent="-285750">
              <a:spcBef>
                <a:spcPts val="600"/>
              </a:spcBef>
              <a:spcAft>
                <a:spcPts val="6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thẻ</a:t>
            </a:r>
            <a:r>
              <a:rPr lang="en-US" dirty="0">
                <a:latin typeface="Times New Roman" panose="02020603050405020304" pitchFamily="18" charset="0"/>
                <a:cs typeface="Times New Roman" panose="02020603050405020304" pitchFamily="18" charset="0"/>
              </a:rPr>
              <a:t> RFID </a:t>
            </a:r>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AGV</a:t>
            </a:r>
          </a:p>
          <a:p>
            <a:pPr marL="285750" indent="-285750">
              <a:spcBef>
                <a:spcPts val="600"/>
              </a:spcBef>
              <a:spcAft>
                <a:spcPts val="6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nhớ</a:t>
            </a:r>
            <a:r>
              <a:rPr lang="en-US" dirty="0">
                <a:latin typeface="Times New Roman" panose="02020603050405020304" pitchFamily="18" charset="0"/>
                <a:cs typeface="Times New Roman" panose="02020603050405020304" pitchFamily="18" charset="0"/>
              </a:rPr>
              <a:t> SD</a:t>
            </a:r>
          </a:p>
          <a:p>
            <a:pPr marL="285750" indent="-285750">
              <a:spcBef>
                <a:spcPts val="600"/>
              </a:spcBef>
              <a:spcAft>
                <a:spcPts val="60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CAN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RS485</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8DE4B7A-789E-5E01-3913-232DC666EA1D}"/>
              </a:ext>
            </a:extLst>
          </p:cNvPr>
          <p:cNvSpPr txBox="1"/>
          <p:nvPr/>
        </p:nvSpPr>
        <p:spPr>
          <a:xfrm>
            <a:off x="9552371" y="6092459"/>
            <a:ext cx="1672124" cy="307777"/>
          </a:xfrm>
          <a:prstGeom prst="rect">
            <a:avLst/>
          </a:prstGeom>
          <a:noFill/>
        </p:spPr>
        <p:txBody>
          <a:bodyPr wrap="none" rtlCol="0">
            <a:spAutoFit/>
          </a:bodyPr>
          <a:lstStyle/>
          <a:p>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1. AGV  - T500</a:t>
            </a:r>
          </a:p>
        </p:txBody>
      </p:sp>
      <p:pic>
        <p:nvPicPr>
          <p:cNvPr id="9" name="Picture 2" descr="A logo for a company&#10;&#10;Description automatically generated">
            <a:extLst>
              <a:ext uri="{FF2B5EF4-FFF2-40B4-BE49-F238E27FC236}">
                <a16:creationId xmlns:a16="http://schemas.microsoft.com/office/drawing/2014/main" id="{DF5C1A6A-084C-9ED2-8031-8B4C0A8F30E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1649" y="36847"/>
            <a:ext cx="1252220" cy="525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471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A1E772-0D9B-FE7F-7533-6C66B7A940B2}"/>
              </a:ext>
            </a:extLst>
          </p:cNvPr>
          <p:cNvPicPr>
            <a:picLocks noChangeAspect="1"/>
          </p:cNvPicPr>
          <p:nvPr/>
        </p:nvPicPr>
        <p:blipFill>
          <a:blip r:embed="rId2"/>
          <a:stretch>
            <a:fillRect/>
          </a:stretch>
        </p:blipFill>
        <p:spPr>
          <a:xfrm>
            <a:off x="1109774" y="-246226"/>
            <a:ext cx="10261857" cy="6063048"/>
          </a:xfrm>
          <a:prstGeom prst="rect">
            <a:avLst/>
          </a:prstGeom>
        </p:spPr>
      </p:pic>
      <p:sp>
        <p:nvSpPr>
          <p:cNvPr id="6" name="Date Placeholder 41">
            <a:extLst>
              <a:ext uri="{FF2B5EF4-FFF2-40B4-BE49-F238E27FC236}">
                <a16:creationId xmlns:a16="http://schemas.microsoft.com/office/drawing/2014/main" id="{EBEE5273-B251-B785-D909-A710E9F4DD0C}"/>
              </a:ext>
            </a:extLst>
          </p:cNvPr>
          <p:cNvSpPr>
            <a:spLocks noGrp="1"/>
          </p:cNvSpPr>
          <p:nvPr>
            <p:ph type="dt" sz="half" idx="10"/>
          </p:nvPr>
        </p:nvSpPr>
        <p:spPr>
          <a:xfrm rot="5400000">
            <a:off x="-1001475" y="1517536"/>
            <a:ext cx="2801123" cy="365125"/>
          </a:xfrm>
        </p:spPr>
        <p:txBody>
          <a:bodyPr>
            <a:normAutofit/>
          </a:bodyPr>
          <a:lstStyle/>
          <a:p>
            <a:pPr>
              <a:spcAft>
                <a:spcPts val="600"/>
              </a:spcAft>
            </a:pPr>
            <a:r>
              <a:rPr lang="en-US" dirty="0"/>
              <a:t>12/2023</a:t>
            </a:r>
          </a:p>
        </p:txBody>
      </p:sp>
      <p:sp>
        <p:nvSpPr>
          <p:cNvPr id="7" name="TextBox 6">
            <a:extLst>
              <a:ext uri="{FF2B5EF4-FFF2-40B4-BE49-F238E27FC236}">
                <a16:creationId xmlns:a16="http://schemas.microsoft.com/office/drawing/2014/main" id="{566E00F4-51A3-6BBD-20BE-97E7AB1ACC73}"/>
              </a:ext>
            </a:extLst>
          </p:cNvPr>
          <p:cNvSpPr txBox="1"/>
          <p:nvPr/>
        </p:nvSpPr>
        <p:spPr>
          <a:xfrm>
            <a:off x="5929417" y="5816822"/>
            <a:ext cx="6166112" cy="369332"/>
          </a:xfrm>
          <a:prstGeom prst="rect">
            <a:avLst/>
          </a:prstGeom>
          <a:noFill/>
        </p:spPr>
        <p:txBody>
          <a:bodyPr wrap="none" rtlCol="0">
            <a:spAutoFit/>
          </a:bodyPr>
          <a:lstStyle/>
          <a:p>
            <a:r>
              <a:rPr lang="en-US" u="sng" dirty="0" err="1">
                <a:latin typeface="Times New Roman" panose="02020603050405020304" pitchFamily="18" charset="0"/>
                <a:cs typeface="Times New Roman" panose="02020603050405020304" pitchFamily="18" charset="0"/>
              </a:rPr>
              <a:t>Tập</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trung</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vào</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lớp</a:t>
            </a:r>
            <a:r>
              <a:rPr lang="en-US" u="sng" dirty="0">
                <a:latin typeface="Times New Roman" panose="02020603050405020304" pitchFamily="18" charset="0"/>
                <a:cs typeface="Times New Roman" panose="02020603050405020304" pitchFamily="18" charset="0"/>
              </a:rPr>
              <a:t> Tasks – </a:t>
            </a:r>
            <a:r>
              <a:rPr lang="en-US" u="sng" dirty="0" err="1">
                <a:latin typeface="Times New Roman" panose="02020603050405020304" pitchFamily="18" charset="0"/>
                <a:cs typeface="Times New Roman" panose="02020603050405020304" pitchFamily="18" charset="0"/>
              </a:rPr>
              <a:t>nơi</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thực</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hiện</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các</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chức</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năng</a:t>
            </a:r>
            <a:r>
              <a:rPr lang="en-US" u="sng"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rPr>
              <a:t>của</a:t>
            </a:r>
            <a:r>
              <a:rPr lang="en-US" u="sng" dirty="0">
                <a:latin typeface="Times New Roman" panose="02020603050405020304" pitchFamily="18" charset="0"/>
                <a:cs typeface="Times New Roman" panose="02020603050405020304" pitchFamily="18" charset="0"/>
              </a:rPr>
              <a:t> AGV</a:t>
            </a:r>
          </a:p>
        </p:txBody>
      </p:sp>
      <p:sp>
        <p:nvSpPr>
          <p:cNvPr id="8" name="Arrow: Right 7">
            <a:extLst>
              <a:ext uri="{FF2B5EF4-FFF2-40B4-BE49-F238E27FC236}">
                <a16:creationId xmlns:a16="http://schemas.microsoft.com/office/drawing/2014/main" id="{82901036-C0C0-99D7-4C0B-362BD8270B08}"/>
              </a:ext>
            </a:extLst>
          </p:cNvPr>
          <p:cNvSpPr/>
          <p:nvPr/>
        </p:nvSpPr>
        <p:spPr>
          <a:xfrm>
            <a:off x="4998032" y="5816822"/>
            <a:ext cx="761746" cy="369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43">
            <a:extLst>
              <a:ext uri="{FF2B5EF4-FFF2-40B4-BE49-F238E27FC236}">
                <a16:creationId xmlns:a16="http://schemas.microsoft.com/office/drawing/2014/main" id="{711461D8-A8E2-650A-0080-08CD8E803941}"/>
              </a:ext>
            </a:extLst>
          </p:cNvPr>
          <p:cNvSpPr>
            <a:spLocks noGrp="1"/>
          </p:cNvSpPr>
          <p:nvPr>
            <p:ph type="sldNum" sz="quarter" idx="12"/>
          </p:nvPr>
        </p:nvSpPr>
        <p:spPr>
          <a:xfrm>
            <a:off x="11228877" y="6319138"/>
            <a:ext cx="710647" cy="365125"/>
          </a:xfrm>
        </p:spPr>
        <p:txBody>
          <a:bodyPr>
            <a:normAutofit/>
          </a:bodyPr>
          <a:lstStyle/>
          <a:p>
            <a:pPr>
              <a:spcAft>
                <a:spcPts val="600"/>
              </a:spcAft>
            </a:pPr>
            <a:fld id="{18F23307-8124-4758-BAB0-3667EABA0B67}" type="slidenum">
              <a:rPr lang="en-US" smtClean="0"/>
              <a:pPr>
                <a:spcAft>
                  <a:spcPts val="600"/>
                </a:spcAft>
              </a:pPr>
              <a:t>3</a:t>
            </a:fld>
            <a:endParaRPr lang="en-US" dirty="0"/>
          </a:p>
        </p:txBody>
      </p:sp>
      <p:pic>
        <p:nvPicPr>
          <p:cNvPr id="10" name="Picture 2" descr="A logo for a company&#10;&#10;Description automatically generated">
            <a:extLst>
              <a:ext uri="{FF2B5EF4-FFF2-40B4-BE49-F238E27FC236}">
                <a16:creationId xmlns:a16="http://schemas.microsoft.com/office/drawing/2014/main" id="{F76C897E-B98A-8D0F-AD8B-AC4DAB11340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1649" y="36847"/>
            <a:ext cx="1252220" cy="525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624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Tổng quan về RTOS">
            <a:extLst>
              <a:ext uri="{FF2B5EF4-FFF2-40B4-BE49-F238E27FC236}">
                <a16:creationId xmlns:a16="http://schemas.microsoft.com/office/drawing/2014/main" id="{B0A97D3D-E68A-8A6A-7D56-104C92D71F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25" r="10788" b="16196"/>
          <a:stretch/>
        </p:blipFill>
        <p:spPr bwMode="auto">
          <a:xfrm>
            <a:off x="2047187" y="3596520"/>
            <a:ext cx="2394409" cy="196445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ổng quan về RTOS">
            <a:extLst>
              <a:ext uri="{FF2B5EF4-FFF2-40B4-BE49-F238E27FC236}">
                <a16:creationId xmlns:a16="http://schemas.microsoft.com/office/drawing/2014/main" id="{DDE828F5-8FEB-83B2-431C-FFD0108AA0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521" r="6537" b="13448"/>
          <a:stretch/>
        </p:blipFill>
        <p:spPr bwMode="auto">
          <a:xfrm>
            <a:off x="6768445" y="3652283"/>
            <a:ext cx="3026004" cy="196445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43">
            <a:extLst>
              <a:ext uri="{FF2B5EF4-FFF2-40B4-BE49-F238E27FC236}">
                <a16:creationId xmlns:a16="http://schemas.microsoft.com/office/drawing/2014/main" id="{82B26679-0DC9-E3FD-EE29-9AC6CC97BB5F}"/>
              </a:ext>
            </a:extLst>
          </p:cNvPr>
          <p:cNvSpPr>
            <a:spLocks noGrp="1"/>
          </p:cNvSpPr>
          <p:nvPr>
            <p:ph type="sldNum" sz="quarter" idx="12"/>
          </p:nvPr>
        </p:nvSpPr>
        <p:spPr>
          <a:xfrm>
            <a:off x="11228877" y="6319138"/>
            <a:ext cx="710647" cy="365125"/>
          </a:xfrm>
        </p:spPr>
        <p:txBody>
          <a:bodyPr>
            <a:normAutofit/>
          </a:bodyPr>
          <a:lstStyle/>
          <a:p>
            <a:pPr>
              <a:spcAft>
                <a:spcPts val="600"/>
              </a:spcAft>
            </a:pPr>
            <a:fld id="{18F23307-8124-4758-BAB0-3667EABA0B67}" type="slidenum">
              <a:rPr lang="en-US" smtClean="0"/>
              <a:pPr>
                <a:spcAft>
                  <a:spcPts val="600"/>
                </a:spcAft>
              </a:pPr>
              <a:t>4</a:t>
            </a:fld>
            <a:endParaRPr lang="en-US" dirty="0"/>
          </a:p>
        </p:txBody>
      </p:sp>
      <p:pic>
        <p:nvPicPr>
          <p:cNvPr id="3074" name="Picture 2">
            <a:extLst>
              <a:ext uri="{FF2B5EF4-FFF2-40B4-BE49-F238E27FC236}">
                <a16:creationId xmlns:a16="http://schemas.microsoft.com/office/drawing/2014/main" id="{87926160-CFE3-AA23-680A-106AF8C890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6338" y="299536"/>
            <a:ext cx="1799662" cy="6959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95FD20C-3A0E-3A93-D8AD-DFF1BE7DED37}"/>
              </a:ext>
            </a:extLst>
          </p:cNvPr>
          <p:cNvSpPr txBox="1"/>
          <p:nvPr/>
        </p:nvSpPr>
        <p:spPr>
          <a:xfrm>
            <a:off x="1066800" y="582900"/>
            <a:ext cx="5420412" cy="461665"/>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Hệ</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điều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hành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AGV</a:t>
            </a:r>
          </a:p>
        </p:txBody>
      </p:sp>
      <p:sp>
        <p:nvSpPr>
          <p:cNvPr id="6" name="TextBox 5">
            <a:extLst>
              <a:ext uri="{FF2B5EF4-FFF2-40B4-BE49-F238E27FC236}">
                <a16:creationId xmlns:a16="http://schemas.microsoft.com/office/drawing/2014/main" id="{C138DCB8-96D8-CDE1-ACF7-6154D3336EDC}"/>
              </a:ext>
            </a:extLst>
          </p:cNvPr>
          <p:cNvSpPr txBox="1"/>
          <p:nvPr/>
        </p:nvSpPr>
        <p:spPr>
          <a:xfrm>
            <a:off x="1066800" y="1079078"/>
            <a:ext cx="9851010" cy="2616101"/>
          </a:xfrm>
          <a:prstGeom prst="rect">
            <a:avLst/>
          </a:prstGeom>
          <a:noFill/>
        </p:spPr>
        <p:txBody>
          <a:bodyPr wrap="square" rtlCol="0">
            <a:spAutoFit/>
          </a:bodyPr>
          <a:lstStyle/>
          <a:p>
            <a:pPr algn="just"/>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RTOS – Real Time Operator System </a:t>
            </a:r>
            <a:r>
              <a:rPr lang="vi-VN" dirty="0">
                <a:latin typeface="Times New Roman" panose="02020603050405020304" pitchFamily="18" charset="0"/>
                <a:cs typeface="Times New Roman" panose="02020603050405020304" pitchFamily="18" charset="0"/>
              </a:rPr>
              <a:t>hay được gọi là hệ điều hành thời gian thực mà cho phép ứng dụng của bạn chạy đa tác vụ và có thể đáp ứng được theo thời gian 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Super loop </a:t>
            </a:r>
            <a:r>
              <a:rPr lang="en-US" dirty="0" err="1">
                <a:latin typeface="Times New Roman" panose="02020603050405020304" pitchFamily="18" charset="0"/>
                <a:cs typeface="Times New Roman" panose="02020603050405020304" pitchFamily="18" charset="0"/>
              </a:rPr>
              <a:t>thường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nhúng</a:t>
            </a:r>
            <a:r>
              <a:rPr lang="en-US" dirty="0">
                <a:latin typeface="Times New Roman" panose="02020603050405020304" pitchFamily="18" charset="0"/>
                <a:cs typeface="Times New Roman" panose="02020603050405020304" pitchFamily="18" charset="0"/>
              </a:rPr>
              <a:t>.</a:t>
            </a:r>
          </a:p>
          <a:p>
            <a:pPr algn="just">
              <a:spcBef>
                <a:spcPts val="1200"/>
              </a:spcBef>
            </a:pP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RTOS:</a:t>
            </a:r>
          </a:p>
          <a:p>
            <a:pPr marL="285750" indent="-285750" algn="just">
              <a:spcBef>
                <a:spcPts val="60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Chia </a:t>
            </a:r>
            <a:r>
              <a:rPr lang="en-US" dirty="0" err="1">
                <a:latin typeface="Times New Roman" panose="02020603050405020304" pitchFamily="18" charset="0"/>
                <a:cs typeface="Times New Roman" panose="02020603050405020304" pitchFamily="18" charset="0"/>
              </a:rPr>
              <a:t>chương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Tasks </a:t>
            </a:r>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tiên</a:t>
            </a:r>
            <a:r>
              <a:rPr lang="en-US" dirty="0">
                <a:latin typeface="Times New Roman" panose="02020603050405020304" pitchFamily="18" charset="0"/>
                <a:cs typeface="Times New Roman" panose="02020603050405020304" pitchFamily="18" charset="0"/>
              </a:rPr>
              <a:t> task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trước</a:t>
            </a:r>
            <a:r>
              <a:rPr lang="en-US" dirty="0">
                <a:latin typeface="Times New Roman" panose="02020603050405020304" pitchFamily="18" charset="0"/>
                <a:cs typeface="Times New Roman" panose="02020603050405020304" pitchFamily="18" charset="0"/>
              </a:rPr>
              <a:t>)</a:t>
            </a:r>
          </a:p>
          <a:p>
            <a:pPr marL="285750" indent="-285750" algn="just">
              <a:spcBef>
                <a:spcPts val="60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Chia tasks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1 task </a:t>
            </a:r>
            <a:r>
              <a:rPr lang="en-US" dirty="0" err="1">
                <a:latin typeface="Times New Roman" panose="02020603050405020304" pitchFamily="18" charset="0"/>
                <a:cs typeface="Times New Roman" panose="02020603050405020304" pitchFamily="18" charset="0"/>
              </a:rPr>
              <a:t>riêng</a:t>
            </a:r>
            <a:r>
              <a:rPr lang="en-US"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BACC632-4C5E-EB64-B4CA-89F1E9421ACD}"/>
              </a:ext>
            </a:extLst>
          </p:cNvPr>
          <p:cNvSpPr txBox="1"/>
          <p:nvPr/>
        </p:nvSpPr>
        <p:spPr>
          <a:xfrm>
            <a:off x="7572742" y="5736489"/>
            <a:ext cx="1192891" cy="307777"/>
          </a:xfrm>
          <a:prstGeom prst="rect">
            <a:avLst/>
          </a:prstGeom>
          <a:noFill/>
        </p:spPr>
        <p:txBody>
          <a:bodyPr wrap="none" rtlCol="0">
            <a:spAutoFit/>
          </a:bodyPr>
          <a:lstStyle/>
          <a:p>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3. RTOS</a:t>
            </a:r>
          </a:p>
        </p:txBody>
      </p:sp>
      <p:sp>
        <p:nvSpPr>
          <p:cNvPr id="9" name="TextBox 8">
            <a:extLst>
              <a:ext uri="{FF2B5EF4-FFF2-40B4-BE49-F238E27FC236}">
                <a16:creationId xmlns:a16="http://schemas.microsoft.com/office/drawing/2014/main" id="{F73A6F8A-C350-E1C9-87D6-A4ADCA4B62A5}"/>
              </a:ext>
            </a:extLst>
          </p:cNvPr>
          <p:cNvSpPr txBox="1"/>
          <p:nvPr/>
        </p:nvSpPr>
        <p:spPr>
          <a:xfrm>
            <a:off x="2047187" y="5736490"/>
            <a:ext cx="1646605" cy="307777"/>
          </a:xfrm>
          <a:prstGeom prst="rect">
            <a:avLst/>
          </a:prstGeom>
          <a:noFill/>
        </p:spPr>
        <p:txBody>
          <a:bodyPr wrap="none" rtlCol="0">
            <a:spAutoFit/>
          </a:bodyPr>
          <a:lstStyle/>
          <a:p>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2. Super loop </a:t>
            </a:r>
          </a:p>
        </p:txBody>
      </p:sp>
      <p:sp>
        <p:nvSpPr>
          <p:cNvPr id="10" name="Date Placeholder 41">
            <a:extLst>
              <a:ext uri="{FF2B5EF4-FFF2-40B4-BE49-F238E27FC236}">
                <a16:creationId xmlns:a16="http://schemas.microsoft.com/office/drawing/2014/main" id="{F0F2CE57-04A5-1CC9-3058-345BF6635F45}"/>
              </a:ext>
            </a:extLst>
          </p:cNvPr>
          <p:cNvSpPr>
            <a:spLocks noGrp="1"/>
          </p:cNvSpPr>
          <p:nvPr>
            <p:ph type="dt" sz="half" idx="10"/>
          </p:nvPr>
        </p:nvSpPr>
        <p:spPr>
          <a:xfrm rot="5400000">
            <a:off x="-1001475" y="1517536"/>
            <a:ext cx="2801123" cy="365125"/>
          </a:xfrm>
        </p:spPr>
        <p:txBody>
          <a:bodyPr>
            <a:normAutofit/>
          </a:bodyPr>
          <a:lstStyle/>
          <a:p>
            <a:pPr>
              <a:spcAft>
                <a:spcPts val="600"/>
              </a:spcAft>
            </a:pPr>
            <a:r>
              <a:rPr lang="en-US" dirty="0"/>
              <a:t>12/2023</a:t>
            </a:r>
          </a:p>
        </p:txBody>
      </p:sp>
      <p:pic>
        <p:nvPicPr>
          <p:cNvPr id="11" name="Picture 2" descr="A logo for a company&#10;&#10;Description automatically generated">
            <a:extLst>
              <a:ext uri="{FF2B5EF4-FFF2-40B4-BE49-F238E27FC236}">
                <a16:creationId xmlns:a16="http://schemas.microsoft.com/office/drawing/2014/main" id="{DB6F6ABF-B02C-E52F-2330-BCD1A01B6AD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81649" y="36847"/>
            <a:ext cx="1252220" cy="525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420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12D043D-A92C-818C-6B0B-E50E6B020B5B}"/>
              </a:ext>
            </a:extLst>
          </p:cNvPr>
          <p:cNvPicPr>
            <a:picLocks noChangeAspect="1"/>
          </p:cNvPicPr>
          <p:nvPr/>
        </p:nvPicPr>
        <p:blipFill>
          <a:blip r:embed="rId2"/>
          <a:stretch>
            <a:fillRect/>
          </a:stretch>
        </p:blipFill>
        <p:spPr>
          <a:xfrm>
            <a:off x="7766281" y="229043"/>
            <a:ext cx="3410997" cy="3199957"/>
          </a:xfrm>
          <a:prstGeom prst="rect">
            <a:avLst/>
          </a:prstGeom>
        </p:spPr>
      </p:pic>
      <p:sp>
        <p:nvSpPr>
          <p:cNvPr id="4" name="Slide Number Placeholder 43">
            <a:extLst>
              <a:ext uri="{FF2B5EF4-FFF2-40B4-BE49-F238E27FC236}">
                <a16:creationId xmlns:a16="http://schemas.microsoft.com/office/drawing/2014/main" id="{EC2BFE2E-0B76-E411-D511-BC2BA717A567}"/>
              </a:ext>
            </a:extLst>
          </p:cNvPr>
          <p:cNvSpPr>
            <a:spLocks noGrp="1"/>
          </p:cNvSpPr>
          <p:nvPr>
            <p:ph type="sldNum" sz="quarter" idx="12"/>
          </p:nvPr>
        </p:nvSpPr>
        <p:spPr>
          <a:xfrm>
            <a:off x="11228877" y="6319138"/>
            <a:ext cx="710647" cy="365125"/>
          </a:xfrm>
        </p:spPr>
        <p:txBody>
          <a:bodyPr>
            <a:normAutofit/>
          </a:bodyPr>
          <a:lstStyle/>
          <a:p>
            <a:pPr>
              <a:spcAft>
                <a:spcPts val="600"/>
              </a:spcAft>
            </a:pPr>
            <a:fld id="{18F23307-8124-4758-BAB0-3667EABA0B67}" type="slidenum">
              <a:rPr lang="en-US" smtClean="0"/>
              <a:pPr>
                <a:spcAft>
                  <a:spcPts val="600"/>
                </a:spcAft>
              </a:pPr>
              <a:t>5</a:t>
            </a:fld>
            <a:endParaRPr lang="en-US" dirty="0"/>
          </a:p>
        </p:txBody>
      </p:sp>
      <p:sp>
        <p:nvSpPr>
          <p:cNvPr id="5" name="Date Placeholder 41">
            <a:extLst>
              <a:ext uri="{FF2B5EF4-FFF2-40B4-BE49-F238E27FC236}">
                <a16:creationId xmlns:a16="http://schemas.microsoft.com/office/drawing/2014/main" id="{9423EA62-C484-7A51-A292-49226A00C804}"/>
              </a:ext>
            </a:extLst>
          </p:cNvPr>
          <p:cNvSpPr>
            <a:spLocks noGrp="1"/>
          </p:cNvSpPr>
          <p:nvPr>
            <p:ph type="dt" sz="half" idx="10"/>
          </p:nvPr>
        </p:nvSpPr>
        <p:spPr>
          <a:xfrm rot="5400000">
            <a:off x="-1001475" y="1517536"/>
            <a:ext cx="2801123" cy="365125"/>
          </a:xfrm>
        </p:spPr>
        <p:txBody>
          <a:bodyPr>
            <a:normAutofit/>
          </a:bodyPr>
          <a:lstStyle/>
          <a:p>
            <a:pPr>
              <a:spcAft>
                <a:spcPts val="600"/>
              </a:spcAft>
            </a:pPr>
            <a:r>
              <a:rPr lang="en-US" dirty="0"/>
              <a:t>12/2023</a:t>
            </a:r>
          </a:p>
        </p:txBody>
      </p:sp>
      <p:sp>
        <p:nvSpPr>
          <p:cNvPr id="6" name="TextBox 5">
            <a:extLst>
              <a:ext uri="{FF2B5EF4-FFF2-40B4-BE49-F238E27FC236}">
                <a16:creationId xmlns:a16="http://schemas.microsoft.com/office/drawing/2014/main" id="{17A3D9BA-CCE4-0E97-0ABF-09E69EBA0DD7}"/>
              </a:ext>
            </a:extLst>
          </p:cNvPr>
          <p:cNvSpPr txBox="1"/>
          <p:nvPr/>
        </p:nvSpPr>
        <p:spPr>
          <a:xfrm>
            <a:off x="715052" y="622504"/>
            <a:ext cx="5420412" cy="461665"/>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Hệ</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điều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hành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AGV</a:t>
            </a:r>
          </a:p>
        </p:txBody>
      </p:sp>
      <p:pic>
        <p:nvPicPr>
          <p:cNvPr id="8" name="Picture 7">
            <a:extLst>
              <a:ext uri="{FF2B5EF4-FFF2-40B4-BE49-F238E27FC236}">
                <a16:creationId xmlns:a16="http://schemas.microsoft.com/office/drawing/2014/main" id="{FDD4BE61-C222-E19C-C9FB-33FC8FF98C86}"/>
              </a:ext>
            </a:extLst>
          </p:cNvPr>
          <p:cNvPicPr>
            <a:picLocks noChangeAspect="1"/>
          </p:cNvPicPr>
          <p:nvPr/>
        </p:nvPicPr>
        <p:blipFill>
          <a:blip r:embed="rId3"/>
          <a:stretch>
            <a:fillRect/>
          </a:stretch>
        </p:blipFill>
        <p:spPr>
          <a:xfrm>
            <a:off x="3474403" y="4940533"/>
            <a:ext cx="5073509" cy="1358818"/>
          </a:xfrm>
          <a:prstGeom prst="rect">
            <a:avLst/>
          </a:prstGeom>
        </p:spPr>
      </p:pic>
      <p:sp>
        <p:nvSpPr>
          <p:cNvPr id="9" name="TextBox 8">
            <a:extLst>
              <a:ext uri="{FF2B5EF4-FFF2-40B4-BE49-F238E27FC236}">
                <a16:creationId xmlns:a16="http://schemas.microsoft.com/office/drawing/2014/main" id="{38407202-76EC-A289-9F8C-E8607EE0FFF8}"/>
              </a:ext>
            </a:extLst>
          </p:cNvPr>
          <p:cNvSpPr txBox="1"/>
          <p:nvPr/>
        </p:nvSpPr>
        <p:spPr>
          <a:xfrm>
            <a:off x="4961411" y="6228297"/>
            <a:ext cx="2804870" cy="307777"/>
          </a:xfrm>
          <a:prstGeom prst="rect">
            <a:avLst/>
          </a:prstGeom>
          <a:noFill/>
        </p:spPr>
        <p:txBody>
          <a:bodyPr wrap="none" rtlCol="0">
            <a:spAutoFit/>
          </a:bodyPr>
          <a:lstStyle/>
          <a:p>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5. </a:t>
            </a:r>
            <a:r>
              <a:rPr lang="en-US" sz="1400" i="1" dirty="0" err="1">
                <a:latin typeface="Times New Roman" panose="02020603050405020304" pitchFamily="18" charset="0"/>
                <a:cs typeface="Times New Roman" panose="02020603050405020304" pitchFamily="18" charset="0"/>
              </a:rPr>
              <a:t>Truyền</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dữ</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liệu</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giữa</a:t>
            </a:r>
            <a:r>
              <a:rPr lang="en-US" sz="1400" i="1" dirty="0">
                <a:latin typeface="Times New Roman" panose="02020603050405020304" pitchFamily="18" charset="0"/>
                <a:cs typeface="Times New Roman" panose="02020603050405020304" pitchFamily="18" charset="0"/>
              </a:rPr>
              <a:t> 2 Tasks </a:t>
            </a:r>
          </a:p>
        </p:txBody>
      </p:sp>
      <p:sp>
        <p:nvSpPr>
          <p:cNvPr id="10" name="TextBox 9">
            <a:extLst>
              <a:ext uri="{FF2B5EF4-FFF2-40B4-BE49-F238E27FC236}">
                <a16:creationId xmlns:a16="http://schemas.microsoft.com/office/drawing/2014/main" id="{02BBF178-6D60-1AD1-AFCB-044669954028}"/>
              </a:ext>
            </a:extLst>
          </p:cNvPr>
          <p:cNvSpPr txBox="1"/>
          <p:nvPr/>
        </p:nvSpPr>
        <p:spPr>
          <a:xfrm>
            <a:off x="715052" y="4294202"/>
            <a:ext cx="5891356"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Hai task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Queue</a:t>
            </a:r>
          </a:p>
          <a:p>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Queue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97F9BA3-EDFF-619E-D68B-CF95F63D0CD9}"/>
              </a:ext>
            </a:extLst>
          </p:cNvPr>
          <p:cNvSpPr txBox="1"/>
          <p:nvPr/>
        </p:nvSpPr>
        <p:spPr>
          <a:xfrm>
            <a:off x="715052" y="1311322"/>
            <a:ext cx="5688385" cy="1477328"/>
          </a:xfrm>
          <a:prstGeom prst="rect">
            <a:avLst/>
          </a:prstGeom>
          <a:noFill/>
        </p:spPr>
        <p:txBody>
          <a:bodyPr wrap="square" rtlCol="0">
            <a:spAutoFit/>
          </a:bodyPr>
          <a:lstStyle/>
          <a:p>
            <a:pPr algn="just"/>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Task </a:t>
            </a:r>
            <a:r>
              <a:rPr lang="en-US" dirty="0" err="1">
                <a:latin typeface="Times New Roman" panose="02020603050405020304" pitchFamily="18" charset="0"/>
                <a:cs typeface="Times New Roman" panose="02020603050405020304" pitchFamily="18" charset="0"/>
              </a:rPr>
              <a:t>phụ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AGV. </a:t>
            </a:r>
          </a:p>
          <a:p>
            <a:pPr algn="just"/>
            <a:endParaRPr lang="en-US" dirty="0">
              <a:latin typeface="Times New Roman" panose="02020603050405020304" pitchFamily="18" charset="0"/>
              <a:cs typeface="Times New Roman" panose="02020603050405020304" pitchFamily="18" charset="0"/>
            </a:endParaRPr>
          </a:p>
          <a:p>
            <a:pPr algn="just"/>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Task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tâm</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vLogicTask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Tasks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Tasks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endParaRPr lang="en-US"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4E20FB5-69D3-3F48-3692-F4C131857EE9}"/>
              </a:ext>
            </a:extLst>
          </p:cNvPr>
          <p:cNvSpPr txBox="1"/>
          <p:nvPr/>
        </p:nvSpPr>
        <p:spPr>
          <a:xfrm>
            <a:off x="8372408" y="3429000"/>
            <a:ext cx="2458878" cy="307777"/>
          </a:xfrm>
          <a:prstGeom prst="rect">
            <a:avLst/>
          </a:prstGeom>
          <a:noFill/>
        </p:spPr>
        <p:txBody>
          <a:bodyPr wrap="none" rtlCol="0">
            <a:spAutoFit/>
          </a:bodyPr>
          <a:lstStyle/>
          <a:p>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4. </a:t>
            </a:r>
            <a:r>
              <a:rPr lang="en-US" sz="1400" i="1" dirty="0" err="1">
                <a:latin typeface="Times New Roman" panose="02020603050405020304" pitchFamily="18" charset="0"/>
                <a:cs typeface="Times New Roman" panose="02020603050405020304" pitchFamily="18" charset="0"/>
              </a:rPr>
              <a:t>Cách</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tổ</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chức</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các</a:t>
            </a:r>
            <a:r>
              <a:rPr lang="en-US" sz="1400" i="1" dirty="0">
                <a:latin typeface="Times New Roman" panose="02020603050405020304" pitchFamily="18" charset="0"/>
                <a:cs typeface="Times New Roman" panose="02020603050405020304" pitchFamily="18" charset="0"/>
              </a:rPr>
              <a:t> Tasks</a:t>
            </a:r>
          </a:p>
        </p:txBody>
      </p:sp>
      <p:pic>
        <p:nvPicPr>
          <p:cNvPr id="15" name="Picture 2" descr="A logo for a company&#10;&#10;Description automatically generated">
            <a:extLst>
              <a:ext uri="{FF2B5EF4-FFF2-40B4-BE49-F238E27FC236}">
                <a16:creationId xmlns:a16="http://schemas.microsoft.com/office/drawing/2014/main" id="{ADE8ED2C-5F04-FF22-8247-37851855B22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1649" y="36847"/>
            <a:ext cx="1252220" cy="525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034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3">
            <a:extLst>
              <a:ext uri="{FF2B5EF4-FFF2-40B4-BE49-F238E27FC236}">
                <a16:creationId xmlns:a16="http://schemas.microsoft.com/office/drawing/2014/main" id="{F755C271-D050-F7DB-2F79-D57C469A593C}"/>
              </a:ext>
            </a:extLst>
          </p:cNvPr>
          <p:cNvSpPr>
            <a:spLocks noGrp="1"/>
          </p:cNvSpPr>
          <p:nvPr>
            <p:ph type="sldNum" sz="quarter" idx="12"/>
          </p:nvPr>
        </p:nvSpPr>
        <p:spPr>
          <a:xfrm>
            <a:off x="11228877" y="6319138"/>
            <a:ext cx="710647" cy="365125"/>
          </a:xfrm>
        </p:spPr>
        <p:txBody>
          <a:bodyPr>
            <a:normAutofit/>
          </a:bodyPr>
          <a:lstStyle/>
          <a:p>
            <a:pPr>
              <a:spcAft>
                <a:spcPts val="600"/>
              </a:spcAft>
            </a:pPr>
            <a:fld id="{18F23307-8124-4758-BAB0-3667EABA0B67}" type="slidenum">
              <a:rPr lang="en-US" smtClean="0"/>
              <a:pPr>
                <a:spcAft>
                  <a:spcPts val="600"/>
                </a:spcAft>
              </a:pPr>
              <a:t>6</a:t>
            </a:fld>
            <a:endParaRPr lang="en-US" dirty="0"/>
          </a:p>
        </p:txBody>
      </p:sp>
      <p:sp>
        <p:nvSpPr>
          <p:cNvPr id="5" name="Date Placeholder 41">
            <a:extLst>
              <a:ext uri="{FF2B5EF4-FFF2-40B4-BE49-F238E27FC236}">
                <a16:creationId xmlns:a16="http://schemas.microsoft.com/office/drawing/2014/main" id="{EAB08E50-7265-A3AC-18D9-5A118B1F2CA6}"/>
              </a:ext>
            </a:extLst>
          </p:cNvPr>
          <p:cNvSpPr>
            <a:spLocks noGrp="1"/>
          </p:cNvSpPr>
          <p:nvPr>
            <p:ph type="dt" sz="half" idx="10"/>
          </p:nvPr>
        </p:nvSpPr>
        <p:spPr>
          <a:xfrm rot="5400000">
            <a:off x="-1001475" y="1762352"/>
            <a:ext cx="2801123" cy="365125"/>
          </a:xfrm>
        </p:spPr>
        <p:txBody>
          <a:bodyPr>
            <a:normAutofit/>
          </a:bodyPr>
          <a:lstStyle/>
          <a:p>
            <a:pPr>
              <a:spcAft>
                <a:spcPts val="600"/>
              </a:spcAft>
            </a:pPr>
            <a:r>
              <a:rPr lang="en-US" dirty="0"/>
              <a:t>12/2023</a:t>
            </a:r>
          </a:p>
        </p:txBody>
      </p:sp>
      <p:pic>
        <p:nvPicPr>
          <p:cNvPr id="7" name="Picture 6">
            <a:extLst>
              <a:ext uri="{FF2B5EF4-FFF2-40B4-BE49-F238E27FC236}">
                <a16:creationId xmlns:a16="http://schemas.microsoft.com/office/drawing/2014/main" id="{EE61CD5C-F0E7-D147-599D-5EAF6637687E}"/>
              </a:ext>
            </a:extLst>
          </p:cNvPr>
          <p:cNvPicPr>
            <a:picLocks noChangeAspect="1"/>
          </p:cNvPicPr>
          <p:nvPr/>
        </p:nvPicPr>
        <p:blipFill>
          <a:blip r:embed="rId2"/>
          <a:stretch>
            <a:fillRect/>
          </a:stretch>
        </p:blipFill>
        <p:spPr>
          <a:xfrm>
            <a:off x="1429380" y="0"/>
            <a:ext cx="9527793" cy="6128728"/>
          </a:xfrm>
          <a:prstGeom prst="rect">
            <a:avLst/>
          </a:prstGeom>
        </p:spPr>
      </p:pic>
      <p:sp>
        <p:nvSpPr>
          <p:cNvPr id="2" name="TextBox 1">
            <a:extLst>
              <a:ext uri="{FF2B5EF4-FFF2-40B4-BE49-F238E27FC236}">
                <a16:creationId xmlns:a16="http://schemas.microsoft.com/office/drawing/2014/main" id="{884267CA-11DA-241C-C98C-1225041D05B8}"/>
              </a:ext>
            </a:extLst>
          </p:cNvPr>
          <p:cNvSpPr txBox="1"/>
          <p:nvPr/>
        </p:nvSpPr>
        <p:spPr>
          <a:xfrm>
            <a:off x="87342" y="6209312"/>
            <a:ext cx="4201309"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600" dirty="0">
                <a:latin typeface="Times New Roman" panose="02020603050405020304" pitchFamily="18" charset="0"/>
                <a:cs typeface="Times New Roman" panose="02020603050405020304" pitchFamily="18" charset="0"/>
              </a:rPr>
              <a:t>*Note: </a:t>
            </a:r>
            <a:r>
              <a:rPr lang="en-US" sz="1600" dirty="0" err="1">
                <a:latin typeface="Times New Roman" panose="02020603050405020304" pitchFamily="18" charset="0"/>
                <a:cs typeface="Times New Roman" panose="02020603050405020304" pitchFamily="18" charset="0"/>
              </a:rPr>
              <a:t>Việc</a:t>
            </a:r>
            <a:r>
              <a:rPr lang="en-US" sz="1600" dirty="0">
                <a:latin typeface="Times New Roman" panose="02020603050405020304" pitchFamily="18" charset="0"/>
                <a:cs typeface="Times New Roman" panose="02020603050405020304" pitchFamily="18" charset="0"/>
              </a:rPr>
              <a:t> chia </a:t>
            </a:r>
            <a:r>
              <a:rPr lang="en-US" sz="1600" dirty="0" err="1">
                <a:latin typeface="Times New Roman" panose="02020603050405020304" pitchFamily="18" charset="0"/>
                <a:cs typeface="Times New Roman" panose="02020603050405020304" pitchFamily="18" charset="0"/>
              </a:rPr>
              <a:t>nhóm</a:t>
            </a:r>
            <a:r>
              <a:rPr lang="en-US" sz="1600" dirty="0">
                <a:latin typeface="Times New Roman" panose="02020603050405020304" pitchFamily="18" charset="0"/>
                <a:cs typeface="Times New Roman" panose="02020603050405020304" pitchFamily="18" charset="0"/>
              </a:rPr>
              <a:t> queue </a:t>
            </a:r>
            <a:r>
              <a:rPr lang="en-US" sz="1600" dirty="0" err="1">
                <a:latin typeface="Times New Roman" panose="02020603050405020304" pitchFamily="18" charset="0"/>
                <a:cs typeface="Times New Roman" panose="02020603050405020304" pitchFamily="18" charset="0"/>
              </a:rPr>
              <a:t>thuận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việc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đọc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đồ</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endParaRPr lang="en-US"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DE3382B-2F2F-33BF-28EC-9830B171A4F8}"/>
              </a:ext>
            </a:extLst>
          </p:cNvPr>
          <p:cNvSpPr txBox="1"/>
          <p:nvPr/>
        </p:nvSpPr>
        <p:spPr>
          <a:xfrm>
            <a:off x="4961411" y="6228297"/>
            <a:ext cx="3494418" cy="307777"/>
          </a:xfrm>
          <a:prstGeom prst="rect">
            <a:avLst/>
          </a:prstGeom>
          <a:noFill/>
        </p:spPr>
        <p:txBody>
          <a:bodyPr wrap="none" rtlCol="0">
            <a:spAutoFit/>
          </a:bodyPr>
          <a:lstStyle/>
          <a:p>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6. </a:t>
            </a:r>
            <a:r>
              <a:rPr lang="en-US" sz="1400" i="1" dirty="0" err="1">
                <a:latin typeface="Times New Roman" panose="02020603050405020304" pitchFamily="18" charset="0"/>
                <a:cs typeface="Times New Roman" panose="02020603050405020304" pitchFamily="18" charset="0"/>
              </a:rPr>
              <a:t>Sơ</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đồ</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trao</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đổi</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dữ</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liệu</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giữa</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các</a:t>
            </a:r>
            <a:r>
              <a:rPr lang="en-US" sz="1400" i="1" dirty="0">
                <a:latin typeface="Times New Roman" panose="02020603050405020304" pitchFamily="18" charset="0"/>
                <a:cs typeface="Times New Roman" panose="02020603050405020304" pitchFamily="18" charset="0"/>
              </a:rPr>
              <a:t> Tasks </a:t>
            </a:r>
          </a:p>
        </p:txBody>
      </p:sp>
      <p:pic>
        <p:nvPicPr>
          <p:cNvPr id="6" name="Picture 2" descr="A logo for a company&#10;&#10;Description automatically generated">
            <a:extLst>
              <a:ext uri="{FF2B5EF4-FFF2-40B4-BE49-F238E27FC236}">
                <a16:creationId xmlns:a16="http://schemas.microsoft.com/office/drawing/2014/main" id="{E794C8EC-950C-11BB-CE8D-187F4C59A57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1649" y="36847"/>
            <a:ext cx="1252220" cy="525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38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3">
            <a:extLst>
              <a:ext uri="{FF2B5EF4-FFF2-40B4-BE49-F238E27FC236}">
                <a16:creationId xmlns:a16="http://schemas.microsoft.com/office/drawing/2014/main" id="{F755C271-D050-F7DB-2F79-D57C469A593C}"/>
              </a:ext>
            </a:extLst>
          </p:cNvPr>
          <p:cNvSpPr>
            <a:spLocks noGrp="1"/>
          </p:cNvSpPr>
          <p:nvPr>
            <p:ph type="sldNum" sz="quarter" idx="12"/>
          </p:nvPr>
        </p:nvSpPr>
        <p:spPr>
          <a:xfrm>
            <a:off x="11228877" y="6319138"/>
            <a:ext cx="710647" cy="365125"/>
          </a:xfrm>
        </p:spPr>
        <p:txBody>
          <a:bodyPr>
            <a:normAutofit/>
          </a:bodyPr>
          <a:lstStyle/>
          <a:p>
            <a:pPr>
              <a:spcAft>
                <a:spcPts val="600"/>
              </a:spcAft>
            </a:pPr>
            <a:fld id="{18F23307-8124-4758-BAB0-3667EABA0B67}" type="slidenum">
              <a:rPr lang="en-US" smtClean="0"/>
              <a:pPr>
                <a:spcAft>
                  <a:spcPts val="600"/>
                </a:spcAft>
              </a:pPr>
              <a:t>7</a:t>
            </a:fld>
            <a:endParaRPr lang="en-US" dirty="0"/>
          </a:p>
        </p:txBody>
      </p:sp>
      <p:sp>
        <p:nvSpPr>
          <p:cNvPr id="5" name="Date Placeholder 41">
            <a:extLst>
              <a:ext uri="{FF2B5EF4-FFF2-40B4-BE49-F238E27FC236}">
                <a16:creationId xmlns:a16="http://schemas.microsoft.com/office/drawing/2014/main" id="{EAB08E50-7265-A3AC-18D9-5A118B1F2CA6}"/>
              </a:ext>
            </a:extLst>
          </p:cNvPr>
          <p:cNvSpPr>
            <a:spLocks noGrp="1"/>
          </p:cNvSpPr>
          <p:nvPr>
            <p:ph type="dt" sz="half" idx="10"/>
          </p:nvPr>
        </p:nvSpPr>
        <p:spPr>
          <a:xfrm rot="5400000">
            <a:off x="-1001475" y="1517536"/>
            <a:ext cx="2801123" cy="365125"/>
          </a:xfrm>
        </p:spPr>
        <p:txBody>
          <a:bodyPr>
            <a:normAutofit/>
          </a:bodyPr>
          <a:lstStyle/>
          <a:p>
            <a:pPr>
              <a:spcAft>
                <a:spcPts val="600"/>
              </a:spcAft>
            </a:pPr>
            <a:r>
              <a:rPr lang="en-US" dirty="0"/>
              <a:t>12/2023</a:t>
            </a:r>
          </a:p>
        </p:txBody>
      </p:sp>
      <p:sp>
        <p:nvSpPr>
          <p:cNvPr id="8" name="TextBox 7">
            <a:extLst>
              <a:ext uri="{FF2B5EF4-FFF2-40B4-BE49-F238E27FC236}">
                <a16:creationId xmlns:a16="http://schemas.microsoft.com/office/drawing/2014/main" id="{B6ADF11F-EAD0-EDD7-05EC-5A28B3489DCB}"/>
              </a:ext>
            </a:extLst>
          </p:cNvPr>
          <p:cNvSpPr txBox="1"/>
          <p:nvPr/>
        </p:nvSpPr>
        <p:spPr>
          <a:xfrm>
            <a:off x="2198994" y="179603"/>
            <a:ext cx="1608133" cy="369332"/>
          </a:xfrm>
          <a:prstGeom prst="rect">
            <a:avLst/>
          </a:prstGeom>
          <a:noFill/>
        </p:spPr>
        <p:txBody>
          <a:bodyPr wrap="none" rtlCol="0">
            <a:spAutoFit/>
          </a:bodyPr>
          <a:lstStyle/>
          <a:p>
            <a:r>
              <a:rPr lang="en-US" b="1" dirty="0" err="1">
                <a:latin typeface="Times New Roman" panose="02020603050405020304" pitchFamily="18" charset="0"/>
                <a:cs typeface="Times New Roman" panose="02020603050405020304" pitchFamily="18" charset="0"/>
              </a:rPr>
              <a:t>Nhóm</a:t>
            </a:r>
            <a:r>
              <a:rPr lang="en-US" b="1" dirty="0">
                <a:latin typeface="Times New Roman" panose="02020603050405020304" pitchFamily="18" charset="0"/>
                <a:cs typeface="Times New Roman" panose="02020603050405020304" pitchFamily="18" charset="0"/>
              </a:rPr>
              <a:t> queue 1</a:t>
            </a:r>
          </a:p>
        </p:txBody>
      </p:sp>
      <p:sp>
        <p:nvSpPr>
          <p:cNvPr id="11" name="TextBox 10">
            <a:extLst>
              <a:ext uri="{FF2B5EF4-FFF2-40B4-BE49-F238E27FC236}">
                <a16:creationId xmlns:a16="http://schemas.microsoft.com/office/drawing/2014/main" id="{12BC4A4C-805D-BAA6-DA86-1AC0E7C2808F}"/>
              </a:ext>
            </a:extLst>
          </p:cNvPr>
          <p:cNvSpPr txBox="1"/>
          <p:nvPr/>
        </p:nvSpPr>
        <p:spPr>
          <a:xfrm>
            <a:off x="3912683" y="97595"/>
            <a:ext cx="7554720" cy="458074"/>
          </a:xfrm>
          <a:prstGeom prst="rect">
            <a:avLst/>
          </a:prstGeom>
          <a:noFill/>
        </p:spPr>
        <p:txBody>
          <a:bodyPr wrap="square" rtlCol="0">
            <a:spAutoFit/>
          </a:bodyPr>
          <a:lstStyle/>
          <a:p>
            <a:pPr>
              <a:lnSpc>
                <a:spcPct val="150000"/>
              </a:lnSpc>
            </a:pP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vTaskLogic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vCanTask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CONTROLLER_LOOP.</a:t>
            </a:r>
          </a:p>
        </p:txBody>
      </p:sp>
      <p:sp>
        <p:nvSpPr>
          <p:cNvPr id="12" name="TextBox 11">
            <a:extLst>
              <a:ext uri="{FF2B5EF4-FFF2-40B4-BE49-F238E27FC236}">
                <a16:creationId xmlns:a16="http://schemas.microsoft.com/office/drawing/2014/main" id="{AFD1451A-9461-9EA5-0105-CBA3E7F203C4}"/>
              </a:ext>
            </a:extLst>
          </p:cNvPr>
          <p:cNvSpPr txBox="1"/>
          <p:nvPr/>
        </p:nvSpPr>
        <p:spPr>
          <a:xfrm>
            <a:off x="581649" y="1179029"/>
            <a:ext cx="6723391" cy="4613058"/>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CONTROLLER_LOOP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khiển</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AGV, </a:t>
            </a:r>
            <a:r>
              <a:rPr lang="en-US" dirty="0" err="1">
                <a:latin typeface="Times New Roman" panose="02020603050405020304" pitchFamily="18" charset="0"/>
                <a:cs typeface="Times New Roman" panose="02020603050405020304" pitchFamily="18" charset="0"/>
              </a:rPr>
              <a:t>đảm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dò</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FreeRTOS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err="1">
                <a:latin typeface="Times New Roman" panose="02020603050405020304" pitchFamily="18" charset="0"/>
                <a:cs typeface="Times New Roman" panose="02020603050405020304" pitchFamily="18" charset="0"/>
              </a:rPr>
              <a:t>vCanTask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Task_Logic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CAN1.</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CAN1_RX0_IRQHandler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CAN1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Task_Logic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CONTROLLER_LOOP.</a:t>
            </a:r>
            <a:endParaRPr lang="en-US" b="1"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2D9010F-D44A-574F-CC22-345F978D2FC8}"/>
              </a:ext>
            </a:extLst>
          </p:cNvPr>
          <p:cNvSpPr txBox="1"/>
          <p:nvPr/>
        </p:nvSpPr>
        <p:spPr>
          <a:xfrm>
            <a:off x="8401812" y="6223591"/>
            <a:ext cx="1890261" cy="307777"/>
          </a:xfrm>
          <a:prstGeom prst="rect">
            <a:avLst/>
          </a:prstGeom>
          <a:noFill/>
        </p:spPr>
        <p:txBody>
          <a:bodyPr wrap="none" rtlCol="0">
            <a:spAutoFit/>
          </a:bodyPr>
          <a:lstStyle/>
          <a:p>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7. </a:t>
            </a:r>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minh</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họa</a:t>
            </a:r>
            <a:r>
              <a:rPr lang="en-US" sz="1400" i="1" dirty="0">
                <a:latin typeface="Times New Roman" panose="02020603050405020304" pitchFamily="18" charset="0"/>
                <a:cs typeface="Times New Roman" panose="02020603050405020304" pitchFamily="18" charset="0"/>
              </a:rPr>
              <a:t> </a:t>
            </a:r>
          </a:p>
        </p:txBody>
      </p:sp>
      <p:pic>
        <p:nvPicPr>
          <p:cNvPr id="15" name="Picture 14">
            <a:extLst>
              <a:ext uri="{FF2B5EF4-FFF2-40B4-BE49-F238E27FC236}">
                <a16:creationId xmlns:a16="http://schemas.microsoft.com/office/drawing/2014/main" id="{6B77E009-F371-054B-3B5B-76F67C43336C}"/>
              </a:ext>
            </a:extLst>
          </p:cNvPr>
          <p:cNvPicPr>
            <a:picLocks noChangeAspect="1"/>
          </p:cNvPicPr>
          <p:nvPr/>
        </p:nvPicPr>
        <p:blipFill rotWithShape="1">
          <a:blip r:embed="rId2"/>
          <a:srcRect l="2053" r="6058"/>
          <a:stretch/>
        </p:blipFill>
        <p:spPr>
          <a:xfrm>
            <a:off x="7690043" y="684435"/>
            <a:ext cx="3045047" cy="2801123"/>
          </a:xfrm>
          <a:prstGeom prst="rect">
            <a:avLst/>
          </a:prstGeom>
          <a:ln>
            <a:noFill/>
          </a:ln>
          <a:effectLst>
            <a:outerShdw blurRad="292100" dist="139700" dir="2700000" algn="tl" rotWithShape="0">
              <a:srgbClr val="333333">
                <a:alpha val="65000"/>
              </a:srgbClr>
            </a:outerShdw>
          </a:effectLst>
        </p:spPr>
      </p:pic>
      <p:cxnSp>
        <p:nvCxnSpPr>
          <p:cNvPr id="17" name="Straight Arrow Connector 16">
            <a:extLst>
              <a:ext uri="{FF2B5EF4-FFF2-40B4-BE49-F238E27FC236}">
                <a16:creationId xmlns:a16="http://schemas.microsoft.com/office/drawing/2014/main" id="{E7F82B75-1B5B-9366-5C85-0C56C6CF3551}"/>
              </a:ext>
            </a:extLst>
          </p:cNvPr>
          <p:cNvCxnSpPr>
            <a:cxnSpLocks/>
          </p:cNvCxnSpPr>
          <p:nvPr/>
        </p:nvCxnSpPr>
        <p:spPr>
          <a:xfrm flipV="1">
            <a:off x="8682087" y="2318994"/>
            <a:ext cx="542041" cy="70701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22" name="Picture 21">
            <a:extLst>
              <a:ext uri="{FF2B5EF4-FFF2-40B4-BE49-F238E27FC236}">
                <a16:creationId xmlns:a16="http://schemas.microsoft.com/office/drawing/2014/main" id="{367AC85F-02A7-49A1-F46E-9946DFA7A949}"/>
              </a:ext>
            </a:extLst>
          </p:cNvPr>
          <p:cNvPicPr>
            <a:picLocks noChangeAspect="1"/>
          </p:cNvPicPr>
          <p:nvPr/>
        </p:nvPicPr>
        <p:blipFill>
          <a:blip r:embed="rId3"/>
          <a:stretch>
            <a:fillRect/>
          </a:stretch>
        </p:blipFill>
        <p:spPr>
          <a:xfrm>
            <a:off x="7690044" y="3588553"/>
            <a:ext cx="3045048" cy="2564424"/>
          </a:xfrm>
          <a:prstGeom prst="rect">
            <a:avLst/>
          </a:prstGeom>
          <a:ln>
            <a:noFill/>
          </a:ln>
          <a:effectLst>
            <a:outerShdw blurRad="292100" dist="139700" dir="2700000" algn="tl" rotWithShape="0">
              <a:srgbClr val="333333">
                <a:alpha val="65000"/>
              </a:srgbClr>
            </a:outerShdw>
          </a:effectLst>
        </p:spPr>
      </p:pic>
      <p:cxnSp>
        <p:nvCxnSpPr>
          <p:cNvPr id="23" name="Straight Arrow Connector 22">
            <a:extLst>
              <a:ext uri="{FF2B5EF4-FFF2-40B4-BE49-F238E27FC236}">
                <a16:creationId xmlns:a16="http://schemas.microsoft.com/office/drawing/2014/main" id="{B3198680-8035-782D-71DA-E74476A2A24C}"/>
              </a:ext>
            </a:extLst>
          </p:cNvPr>
          <p:cNvCxnSpPr>
            <a:cxnSpLocks/>
          </p:cNvCxnSpPr>
          <p:nvPr/>
        </p:nvCxnSpPr>
        <p:spPr>
          <a:xfrm flipV="1">
            <a:off x="8682087" y="4769963"/>
            <a:ext cx="1084082" cy="94148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27" name="Picture 2" descr="A logo for a company&#10;&#10;Description automatically generated">
            <a:extLst>
              <a:ext uri="{FF2B5EF4-FFF2-40B4-BE49-F238E27FC236}">
                <a16:creationId xmlns:a16="http://schemas.microsoft.com/office/drawing/2014/main" id="{A58EA58F-EEA2-D9B7-56CB-9D2B0741A6B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1649" y="36847"/>
            <a:ext cx="1252220" cy="525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571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3">
            <a:extLst>
              <a:ext uri="{FF2B5EF4-FFF2-40B4-BE49-F238E27FC236}">
                <a16:creationId xmlns:a16="http://schemas.microsoft.com/office/drawing/2014/main" id="{F755C271-D050-F7DB-2F79-D57C469A593C}"/>
              </a:ext>
            </a:extLst>
          </p:cNvPr>
          <p:cNvSpPr>
            <a:spLocks noGrp="1"/>
          </p:cNvSpPr>
          <p:nvPr>
            <p:ph type="sldNum" sz="quarter" idx="12"/>
          </p:nvPr>
        </p:nvSpPr>
        <p:spPr>
          <a:xfrm>
            <a:off x="11228877" y="6319138"/>
            <a:ext cx="710647" cy="365125"/>
          </a:xfrm>
        </p:spPr>
        <p:txBody>
          <a:bodyPr>
            <a:normAutofit/>
          </a:bodyPr>
          <a:lstStyle/>
          <a:p>
            <a:pPr>
              <a:spcAft>
                <a:spcPts val="600"/>
              </a:spcAft>
            </a:pPr>
            <a:fld id="{18F23307-8124-4758-BAB0-3667EABA0B67}" type="slidenum">
              <a:rPr lang="en-US" smtClean="0"/>
              <a:pPr>
                <a:spcAft>
                  <a:spcPts val="600"/>
                </a:spcAft>
              </a:pPr>
              <a:t>8</a:t>
            </a:fld>
            <a:endParaRPr lang="en-US" dirty="0"/>
          </a:p>
        </p:txBody>
      </p:sp>
      <p:sp>
        <p:nvSpPr>
          <p:cNvPr id="5" name="Date Placeholder 41">
            <a:extLst>
              <a:ext uri="{FF2B5EF4-FFF2-40B4-BE49-F238E27FC236}">
                <a16:creationId xmlns:a16="http://schemas.microsoft.com/office/drawing/2014/main" id="{EAB08E50-7265-A3AC-18D9-5A118B1F2CA6}"/>
              </a:ext>
            </a:extLst>
          </p:cNvPr>
          <p:cNvSpPr>
            <a:spLocks noGrp="1"/>
          </p:cNvSpPr>
          <p:nvPr>
            <p:ph type="dt" sz="half" idx="10"/>
          </p:nvPr>
        </p:nvSpPr>
        <p:spPr>
          <a:xfrm rot="5400000">
            <a:off x="-1001475" y="1517536"/>
            <a:ext cx="2801123" cy="365125"/>
          </a:xfrm>
        </p:spPr>
        <p:txBody>
          <a:bodyPr>
            <a:normAutofit/>
          </a:bodyPr>
          <a:lstStyle/>
          <a:p>
            <a:pPr>
              <a:spcAft>
                <a:spcPts val="600"/>
              </a:spcAft>
            </a:pPr>
            <a:r>
              <a:rPr lang="en-US" dirty="0"/>
              <a:t>12/2023</a:t>
            </a:r>
          </a:p>
        </p:txBody>
      </p:sp>
      <p:pic>
        <p:nvPicPr>
          <p:cNvPr id="7" name="Picture 6">
            <a:extLst>
              <a:ext uri="{FF2B5EF4-FFF2-40B4-BE49-F238E27FC236}">
                <a16:creationId xmlns:a16="http://schemas.microsoft.com/office/drawing/2014/main" id="{23072B54-2FB2-2978-5E10-E4AEFD1E42CB}"/>
              </a:ext>
            </a:extLst>
          </p:cNvPr>
          <p:cNvPicPr>
            <a:picLocks noChangeAspect="1"/>
          </p:cNvPicPr>
          <p:nvPr/>
        </p:nvPicPr>
        <p:blipFill>
          <a:blip r:embed="rId2"/>
          <a:stretch>
            <a:fillRect/>
          </a:stretch>
        </p:blipFill>
        <p:spPr>
          <a:xfrm>
            <a:off x="581649" y="0"/>
            <a:ext cx="10561321" cy="6858000"/>
          </a:xfrm>
          <a:prstGeom prst="rect">
            <a:avLst/>
          </a:prstGeom>
        </p:spPr>
      </p:pic>
      <p:pic>
        <p:nvPicPr>
          <p:cNvPr id="2" name="Picture 2" descr="A logo for a company&#10;&#10;Description automatically generated">
            <a:extLst>
              <a:ext uri="{FF2B5EF4-FFF2-40B4-BE49-F238E27FC236}">
                <a16:creationId xmlns:a16="http://schemas.microsoft.com/office/drawing/2014/main" id="{5C35D8F0-F3BF-08E0-699E-966886DAD42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812769" y="173737"/>
            <a:ext cx="1252220" cy="525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301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ABFB4088-C923-C286-20BA-A9A5DB62EEAA}"/>
              </a:ext>
            </a:extLst>
          </p:cNvPr>
          <p:cNvPicPr>
            <a:picLocks noChangeAspect="1"/>
          </p:cNvPicPr>
          <p:nvPr/>
        </p:nvPicPr>
        <p:blipFill rotWithShape="1">
          <a:blip r:embed="rId2"/>
          <a:srcRect t="9700"/>
          <a:stretch/>
        </p:blipFill>
        <p:spPr>
          <a:xfrm>
            <a:off x="904974" y="2029538"/>
            <a:ext cx="7991858" cy="4243449"/>
          </a:xfrm>
          <a:prstGeom prst="rect">
            <a:avLst/>
          </a:prstGeom>
        </p:spPr>
      </p:pic>
      <p:sp>
        <p:nvSpPr>
          <p:cNvPr id="4" name="Slide Number Placeholder 43">
            <a:extLst>
              <a:ext uri="{FF2B5EF4-FFF2-40B4-BE49-F238E27FC236}">
                <a16:creationId xmlns:a16="http://schemas.microsoft.com/office/drawing/2014/main" id="{F755C271-D050-F7DB-2F79-D57C469A593C}"/>
              </a:ext>
            </a:extLst>
          </p:cNvPr>
          <p:cNvSpPr>
            <a:spLocks noGrp="1"/>
          </p:cNvSpPr>
          <p:nvPr>
            <p:ph type="sldNum" sz="quarter" idx="12"/>
          </p:nvPr>
        </p:nvSpPr>
        <p:spPr>
          <a:xfrm>
            <a:off x="11228877" y="6319138"/>
            <a:ext cx="710647" cy="365125"/>
          </a:xfrm>
        </p:spPr>
        <p:txBody>
          <a:bodyPr>
            <a:normAutofit/>
          </a:bodyPr>
          <a:lstStyle/>
          <a:p>
            <a:pPr>
              <a:spcAft>
                <a:spcPts val="600"/>
              </a:spcAft>
            </a:pPr>
            <a:fld id="{18F23307-8124-4758-BAB0-3667EABA0B67}" type="slidenum">
              <a:rPr lang="en-US" smtClean="0"/>
              <a:pPr>
                <a:spcAft>
                  <a:spcPts val="600"/>
                </a:spcAft>
              </a:pPr>
              <a:t>9</a:t>
            </a:fld>
            <a:endParaRPr lang="en-US" dirty="0"/>
          </a:p>
        </p:txBody>
      </p:sp>
      <p:sp>
        <p:nvSpPr>
          <p:cNvPr id="5" name="Date Placeholder 41">
            <a:extLst>
              <a:ext uri="{FF2B5EF4-FFF2-40B4-BE49-F238E27FC236}">
                <a16:creationId xmlns:a16="http://schemas.microsoft.com/office/drawing/2014/main" id="{EAB08E50-7265-A3AC-18D9-5A118B1F2CA6}"/>
              </a:ext>
            </a:extLst>
          </p:cNvPr>
          <p:cNvSpPr>
            <a:spLocks noGrp="1"/>
          </p:cNvSpPr>
          <p:nvPr>
            <p:ph type="dt" sz="half" idx="10"/>
          </p:nvPr>
        </p:nvSpPr>
        <p:spPr>
          <a:xfrm rot="5400000">
            <a:off x="-1001475" y="1517536"/>
            <a:ext cx="2801123" cy="365125"/>
          </a:xfrm>
        </p:spPr>
        <p:txBody>
          <a:bodyPr>
            <a:normAutofit/>
          </a:bodyPr>
          <a:lstStyle/>
          <a:p>
            <a:pPr>
              <a:spcAft>
                <a:spcPts val="600"/>
              </a:spcAft>
            </a:pPr>
            <a:r>
              <a:rPr lang="en-US" dirty="0"/>
              <a:t>12/2023</a:t>
            </a:r>
          </a:p>
        </p:txBody>
      </p:sp>
      <p:sp>
        <p:nvSpPr>
          <p:cNvPr id="6" name="TextBox 5">
            <a:extLst>
              <a:ext uri="{FF2B5EF4-FFF2-40B4-BE49-F238E27FC236}">
                <a16:creationId xmlns:a16="http://schemas.microsoft.com/office/drawing/2014/main" id="{FB7132BA-E8D6-969F-9289-A84993389AF9}"/>
              </a:ext>
            </a:extLst>
          </p:cNvPr>
          <p:cNvSpPr txBox="1"/>
          <p:nvPr/>
        </p:nvSpPr>
        <p:spPr>
          <a:xfrm>
            <a:off x="2066024" y="196320"/>
            <a:ext cx="1608133" cy="369332"/>
          </a:xfrm>
          <a:prstGeom prst="rect">
            <a:avLst/>
          </a:prstGeom>
          <a:noFill/>
        </p:spPr>
        <p:txBody>
          <a:bodyPr wrap="none" rtlCol="0">
            <a:spAutoFit/>
          </a:bodyPr>
          <a:lstStyle/>
          <a:p>
            <a:r>
              <a:rPr lang="en-US" b="1" dirty="0" err="1">
                <a:latin typeface="Times New Roman" panose="02020603050405020304" pitchFamily="18" charset="0"/>
                <a:cs typeface="Times New Roman" panose="02020603050405020304" pitchFamily="18" charset="0"/>
              </a:rPr>
              <a:t>Nhóm</a:t>
            </a:r>
            <a:r>
              <a:rPr lang="en-US" b="1" dirty="0">
                <a:latin typeface="Times New Roman" panose="02020603050405020304" pitchFamily="18" charset="0"/>
                <a:cs typeface="Times New Roman" panose="02020603050405020304" pitchFamily="18" charset="0"/>
              </a:rPr>
              <a:t> queue 2</a:t>
            </a:r>
          </a:p>
        </p:txBody>
      </p:sp>
      <p:sp>
        <p:nvSpPr>
          <p:cNvPr id="7" name="TextBox 6">
            <a:extLst>
              <a:ext uri="{FF2B5EF4-FFF2-40B4-BE49-F238E27FC236}">
                <a16:creationId xmlns:a16="http://schemas.microsoft.com/office/drawing/2014/main" id="{2A9BE159-8432-8A26-47FF-3CE8A0809FE1}"/>
              </a:ext>
            </a:extLst>
          </p:cNvPr>
          <p:cNvSpPr txBox="1"/>
          <p:nvPr/>
        </p:nvSpPr>
        <p:spPr>
          <a:xfrm>
            <a:off x="3674157" y="102870"/>
            <a:ext cx="7554720" cy="458074"/>
          </a:xfrm>
          <a:prstGeom prst="rect">
            <a:avLst/>
          </a:prstGeom>
          <a:noFill/>
        </p:spPr>
        <p:txBody>
          <a:bodyPr wrap="square" rtlCol="0">
            <a:spAutoFit/>
          </a:bodyPr>
          <a:lstStyle/>
          <a:p>
            <a:pPr>
              <a:lnSpc>
                <a:spcPct val="150000"/>
              </a:lnSpc>
            </a:pP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vFlashTask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vLogicTask</a:t>
            </a:r>
            <a:r>
              <a:rPr lang="en-US" dirty="0">
                <a:latin typeface="Times New Roman" panose="02020603050405020304" pitchFamily="18" charset="0"/>
                <a:cs typeface="Times New Roman" panose="02020603050405020304" pitchFamily="18" charset="0"/>
              </a:rPr>
              <a:t>.</a:t>
            </a:r>
          </a:p>
        </p:txBody>
      </p:sp>
      <p:grpSp>
        <p:nvGrpSpPr>
          <p:cNvPr id="15" name="Group 14">
            <a:extLst>
              <a:ext uri="{FF2B5EF4-FFF2-40B4-BE49-F238E27FC236}">
                <a16:creationId xmlns:a16="http://schemas.microsoft.com/office/drawing/2014/main" id="{1B5E5C7B-3B76-E211-EC7B-C3EF0D45A29B}"/>
              </a:ext>
            </a:extLst>
          </p:cNvPr>
          <p:cNvGrpSpPr/>
          <p:nvPr/>
        </p:nvGrpSpPr>
        <p:grpSpPr>
          <a:xfrm>
            <a:off x="7244095" y="1219935"/>
            <a:ext cx="4564219" cy="2204121"/>
            <a:chOff x="7046132" y="2375898"/>
            <a:chExt cx="4564219" cy="2204121"/>
          </a:xfrm>
        </p:grpSpPr>
        <p:sp>
          <p:nvSpPr>
            <p:cNvPr id="9" name="Rectangle 8">
              <a:extLst>
                <a:ext uri="{FF2B5EF4-FFF2-40B4-BE49-F238E27FC236}">
                  <a16:creationId xmlns:a16="http://schemas.microsoft.com/office/drawing/2014/main" id="{AD3FC927-0DBC-6563-6457-A21CDA8CEB7D}"/>
                </a:ext>
              </a:extLst>
            </p:cNvPr>
            <p:cNvSpPr/>
            <p:nvPr/>
          </p:nvSpPr>
          <p:spPr>
            <a:xfrm>
              <a:off x="10158623" y="2426643"/>
              <a:ext cx="1451728" cy="119720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b="1" dirty="0"/>
                <a:t>FLASH</a:t>
              </a:r>
            </a:p>
          </p:txBody>
        </p:sp>
        <p:sp>
          <p:nvSpPr>
            <p:cNvPr id="10" name="Arrow: Left-Right 9">
              <a:extLst>
                <a:ext uri="{FF2B5EF4-FFF2-40B4-BE49-F238E27FC236}">
                  <a16:creationId xmlns:a16="http://schemas.microsoft.com/office/drawing/2014/main" id="{FA863732-B222-FF69-DD2D-2C58A1FF23DA}"/>
                </a:ext>
              </a:extLst>
            </p:cNvPr>
            <p:cNvSpPr/>
            <p:nvPr/>
          </p:nvSpPr>
          <p:spPr>
            <a:xfrm>
              <a:off x="8964890" y="2864990"/>
              <a:ext cx="999241" cy="32051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4981FAE-042E-8B00-2EEA-246899CEEB8A}"/>
                </a:ext>
              </a:extLst>
            </p:cNvPr>
            <p:cNvPicPr>
              <a:picLocks noChangeAspect="1"/>
            </p:cNvPicPr>
            <p:nvPr/>
          </p:nvPicPr>
          <p:blipFill>
            <a:blip r:embed="rId3"/>
            <a:stretch>
              <a:fillRect/>
            </a:stretch>
          </p:blipFill>
          <p:spPr>
            <a:xfrm>
              <a:off x="7046132" y="2375898"/>
              <a:ext cx="1724266" cy="1247949"/>
            </a:xfrm>
            <a:prstGeom prst="rect">
              <a:avLst/>
            </a:prstGeom>
          </p:spPr>
        </p:pic>
        <p:sp>
          <p:nvSpPr>
            <p:cNvPr id="13" name="TextBox 12">
              <a:extLst>
                <a:ext uri="{FF2B5EF4-FFF2-40B4-BE49-F238E27FC236}">
                  <a16:creationId xmlns:a16="http://schemas.microsoft.com/office/drawing/2014/main" id="{9227B68B-808D-AC38-BEFC-698655777C90}"/>
                </a:ext>
              </a:extLst>
            </p:cNvPr>
            <p:cNvSpPr txBox="1"/>
            <p:nvPr/>
          </p:nvSpPr>
          <p:spPr>
            <a:xfrm>
              <a:off x="8519379" y="4272242"/>
              <a:ext cx="1890261" cy="307777"/>
            </a:xfrm>
            <a:prstGeom prst="rect">
              <a:avLst/>
            </a:prstGeom>
            <a:noFill/>
          </p:spPr>
          <p:txBody>
            <a:bodyPr wrap="none" rtlCol="0">
              <a:spAutoFit/>
            </a:bodyPr>
            <a:lstStyle/>
            <a:p>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8. </a:t>
              </a:r>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minh</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họa</a:t>
              </a:r>
              <a:r>
                <a:rPr lang="en-US" sz="1400" i="1" dirty="0">
                  <a:latin typeface="Times New Roman" panose="02020603050405020304" pitchFamily="18" charset="0"/>
                  <a:cs typeface="Times New Roman" panose="02020603050405020304" pitchFamily="18" charset="0"/>
                </a:rPr>
                <a:t> </a:t>
              </a:r>
            </a:p>
          </p:txBody>
        </p:sp>
      </p:grpSp>
      <p:sp>
        <p:nvSpPr>
          <p:cNvPr id="14" name="TextBox 13">
            <a:extLst>
              <a:ext uri="{FF2B5EF4-FFF2-40B4-BE49-F238E27FC236}">
                <a16:creationId xmlns:a16="http://schemas.microsoft.com/office/drawing/2014/main" id="{D5BF9B2B-65C1-95A1-5E2C-6D4D05F6EF15}"/>
              </a:ext>
            </a:extLst>
          </p:cNvPr>
          <p:cNvSpPr txBox="1"/>
          <p:nvPr/>
        </p:nvSpPr>
        <p:spPr>
          <a:xfrm>
            <a:off x="838986" y="1053767"/>
            <a:ext cx="5805264" cy="646331"/>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vFlashTask</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Thực hiện lưu thông số cài đặt đến Flash, nhưng hiện tại sẽ chủ yếu sử dụng thẻ nhớ SD ở Task_LOG</a:t>
            </a:r>
            <a:endParaRPr lang="en-US" dirty="0">
              <a:latin typeface="Times New Roman" panose="02020603050405020304" pitchFamily="18" charset="0"/>
              <a:cs typeface="Times New Roman" panose="02020603050405020304" pitchFamily="18" charset="0"/>
            </a:endParaRPr>
          </a:p>
        </p:txBody>
      </p:sp>
      <p:pic>
        <p:nvPicPr>
          <p:cNvPr id="18" name="Picture 2" descr="A logo for a company&#10;&#10;Description automatically generated">
            <a:extLst>
              <a:ext uri="{FF2B5EF4-FFF2-40B4-BE49-F238E27FC236}">
                <a16:creationId xmlns:a16="http://schemas.microsoft.com/office/drawing/2014/main" id="{45F1DDCC-4071-4654-803A-6BB388D9020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1649" y="36847"/>
            <a:ext cx="1252220" cy="525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277080"/>
      </p:ext>
    </p:extLst>
  </p:cSld>
  <p:clrMapOvr>
    <a:masterClrMapping/>
  </p:clrMapOvr>
</p:sld>
</file>

<file path=ppt/theme/theme1.xml><?xml version="1.0" encoding="utf-8"?>
<a:theme xmlns:a="http://schemas.openxmlformats.org/drawingml/2006/main" name="EncaseVTI">
  <a:themeElements>
    <a:clrScheme name="Encase">
      <a:dk1>
        <a:sysClr val="windowText" lastClr="000000"/>
      </a:dk1>
      <a:lt1>
        <a:sysClr val="window" lastClr="FFFFFF"/>
      </a:lt1>
      <a:dk2>
        <a:srgbClr val="1E2121"/>
      </a:dk2>
      <a:lt2>
        <a:srgbClr val="EFECEB"/>
      </a:lt2>
      <a:accent1>
        <a:srgbClr val="717059"/>
      </a:accent1>
      <a:accent2>
        <a:srgbClr val="B9A17E"/>
      </a:accent2>
      <a:accent3>
        <a:srgbClr val="766752"/>
      </a:accent3>
      <a:accent4>
        <a:srgbClr val="A28578"/>
      </a:accent4>
      <a:accent5>
        <a:srgbClr val="6E736D"/>
      </a:accent5>
      <a:accent6>
        <a:srgbClr val="BE8366"/>
      </a:accent6>
      <a:hlink>
        <a:srgbClr val="B5714F"/>
      </a:hlink>
      <a:folHlink>
        <a:srgbClr val="7B6B4C"/>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989</Words>
  <Application>Microsoft Office PowerPoint</Application>
  <PresentationFormat>Widescreen</PresentationFormat>
  <Paragraphs>106</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Avenir Next LT Pro</vt:lpstr>
      <vt:lpstr>Avenir Next LT Pro Light</vt:lpstr>
      <vt:lpstr>Calibri</vt:lpstr>
      <vt:lpstr>Roboto</vt:lpstr>
      <vt:lpstr>Times New Roman</vt:lpstr>
      <vt:lpstr>Wingdings</vt:lpstr>
      <vt:lpstr>EncaseVTI</vt:lpstr>
      <vt:lpstr>Tổng hợp chương trình điều khiển T500</vt:lpstr>
      <vt:lpstr>Tugger AGV – T500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hợp chương trình điều khiển T500</dc:title>
  <dc:creator>HOANG VAN HOA 20184450</dc:creator>
  <cp:lastModifiedBy>HOANG VAN HOA 20184450</cp:lastModifiedBy>
  <cp:revision>12</cp:revision>
  <dcterms:created xsi:type="dcterms:W3CDTF">2023-12-26T02:47:54Z</dcterms:created>
  <dcterms:modified xsi:type="dcterms:W3CDTF">2023-12-27T04:22:49Z</dcterms:modified>
</cp:coreProperties>
</file>