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8" r:id="rId3"/>
    <p:sldId id="260" r:id="rId4"/>
    <p:sldId id="262" r:id="rId5"/>
    <p:sldId id="261" r:id="rId6"/>
    <p:sldId id="279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80" r:id="rId23"/>
    <p:sldId id="281" r:id="rId24"/>
    <p:sldId id="282" r:id="rId25"/>
    <p:sldId id="284" r:id="rId2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9C3"/>
    <a:srgbClr val="0028BE"/>
    <a:srgbClr val="66B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76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42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3CA5D6-B217-4820-9038-2C8B0AF91CFA}" type="datetimeFigureOut">
              <a:rPr lang="fr-FR" smtClean="0"/>
              <a:t>07/06/2024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EE6D08-3B5B-4DAF-816F-77A3A61283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1342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EE6D08-3B5B-4DAF-816F-77A3A6128370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17050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1C9DC-BC02-4A0C-8946-B0E9BF7F6A3E}" type="datetime1">
              <a:rPr lang="fr-FR" smtClean="0"/>
              <a:t>07/06/2024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114E8-7C5A-4E0D-8412-C2486C5054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5942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8FB77-ECD4-4F15-9833-8E84FC8A2B90}" type="datetime1">
              <a:rPr lang="fr-FR" smtClean="0"/>
              <a:t>07/06/2024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114E8-7C5A-4E0D-8412-C2486C5054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615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E197A-E270-4B20-A874-A1D64B9422AA}" type="datetime1">
              <a:rPr lang="fr-FR" smtClean="0"/>
              <a:t>07/06/2024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114E8-7C5A-4E0D-8412-C2486C5054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3773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126A7-BB24-4CEA-B438-6727FB68972F}" type="datetime1">
              <a:rPr lang="fr-FR" smtClean="0"/>
              <a:t>07/06/2024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114E8-7C5A-4E0D-8412-C2486C5054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2710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513B6-0AD6-49F4-AB5F-8C2E6FF2A72D}" type="datetime1">
              <a:rPr lang="fr-FR" smtClean="0"/>
              <a:t>07/06/2024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114E8-7C5A-4E0D-8412-C2486C5054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8414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DB1C7-2A29-4A67-9CA9-3CC1B83A5A34}" type="datetime1">
              <a:rPr lang="fr-FR" smtClean="0"/>
              <a:t>07/06/2024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114E8-7C5A-4E0D-8412-C2486C5054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5755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7CA86-1909-4F96-A1F0-E50F926DA1C9}" type="datetime1">
              <a:rPr lang="fr-FR" smtClean="0"/>
              <a:t>07/06/2024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114E8-7C5A-4E0D-8412-C2486C5054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7417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85892-428A-49F4-A76F-C9039EFCD751}" type="datetime1">
              <a:rPr lang="fr-FR" smtClean="0"/>
              <a:t>07/06/2024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114E8-7C5A-4E0D-8412-C2486C5054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0867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E4972-BAA7-4C60-A6A7-3FED909F80E9}" type="datetime1">
              <a:rPr lang="fr-FR" smtClean="0"/>
              <a:t>07/06/2024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114E8-7C5A-4E0D-8412-C2486C5054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8876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D69F5-ED2C-46F5-9ECE-439B569D2CCD}" type="datetime1">
              <a:rPr lang="fr-FR" smtClean="0"/>
              <a:t>07/06/2024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114E8-7C5A-4E0D-8412-C2486C5054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5170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999B8-B54D-42FB-BB87-98F12AD4DB6D}" type="datetime1">
              <a:rPr lang="fr-FR" smtClean="0"/>
              <a:t>07/06/2024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114E8-7C5A-4E0D-8412-C2486C5054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1642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CC7EB2-00B3-4E08-9448-9B1B24F94944}" type="datetime1">
              <a:rPr lang="fr-FR" smtClean="0"/>
              <a:t>07/06/2024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7114E8-7C5A-4E0D-8412-C2486C5054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615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LeducJean/ProjetDMX" TargetMode="Externa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trello.com/b/eBvLfIN6/projetdmx" TargetMode="Externa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100000"/>
                    </a14:imgEffect>
                    <a14:imgEffect>
                      <a14:brightnessContrast bright="1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1587" r="530" b="21803"/>
          <a:stretch/>
        </p:blipFill>
        <p:spPr>
          <a:xfrm>
            <a:off x="0" y="3724866"/>
            <a:ext cx="5540479" cy="3133134"/>
          </a:xfrm>
          <a:prstGeom prst="rect">
            <a:avLst/>
          </a:prstGeom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114E8-7C5A-4E0D-8412-C2486C50547C}" type="slidenum">
              <a:rPr lang="fr-FR" smtClean="0"/>
              <a:t>1</a:t>
            </a:fld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73" y="6492182"/>
            <a:ext cx="1477818" cy="248227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  <a:outerShdw blurRad="50800" dist="50800" dir="5400000" algn="ctr" rotWithShape="0">
              <a:srgbClr val="000000">
                <a:alpha val="0"/>
              </a:srgbClr>
            </a:outerShdw>
            <a:reflection endPos="65000" dist="50800" dir="5400000" sy="-100000" algn="bl" rotWithShape="0"/>
          </a:effectLst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42615" y="1182254"/>
            <a:ext cx="9144000" cy="1810471"/>
          </a:xfrm>
        </p:spPr>
        <p:txBody>
          <a:bodyPr/>
          <a:lstStyle/>
          <a:p>
            <a:r>
              <a:rPr lang="fr-FR" b="1" dirty="0" smtClean="0">
                <a:latin typeface="+mn-lt"/>
              </a:rPr>
              <a:t>Gestion de lumières pour les créateurs de contenu</a:t>
            </a:r>
            <a:endParaRPr lang="fr-FR" b="1" dirty="0">
              <a:latin typeface="+mn-lt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4330700" y="450113"/>
            <a:ext cx="3567545" cy="732141"/>
          </a:xfrm>
        </p:spPr>
        <p:txBody>
          <a:bodyPr>
            <a:normAutofit/>
          </a:bodyPr>
          <a:lstStyle/>
          <a:p>
            <a:r>
              <a:rPr lang="fr-FR" sz="4400" dirty="0" smtClean="0">
                <a:solidFill>
                  <a:srgbClr val="0029C3"/>
                </a:solidFill>
                <a:latin typeface="Arial Black" panose="020B0A04020102020204" pitchFamily="34" charset="0"/>
                <a:ea typeface="Segoe UI Black" panose="020B0A02040204020203" pitchFamily="34" charset="0"/>
              </a:rPr>
              <a:t>Projet BTS</a:t>
            </a:r>
            <a:endParaRPr lang="fr-FR" sz="4400" dirty="0">
              <a:solidFill>
                <a:srgbClr val="0029C3"/>
              </a:solidFill>
              <a:latin typeface="Arial Black" panose="020B0A04020102020204" pitchFamily="34" charset="0"/>
              <a:ea typeface="Segoe UI Black" panose="020B0A02040204020203" pitchFamily="34" charset="0"/>
            </a:endParaRPr>
          </a:p>
        </p:txBody>
      </p:sp>
      <p:sp>
        <p:nvSpPr>
          <p:cNvPr id="10" name="Bouée 9"/>
          <p:cNvSpPr/>
          <p:nvPr/>
        </p:nvSpPr>
        <p:spPr>
          <a:xfrm>
            <a:off x="10686615" y="5257800"/>
            <a:ext cx="3305907" cy="3569677"/>
          </a:xfrm>
          <a:prstGeom prst="donut">
            <a:avLst/>
          </a:prstGeom>
          <a:solidFill>
            <a:srgbClr val="0029C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1" name="Google Shape;221;p34"/>
          <p:cNvSpPr txBox="1">
            <a:spLocks/>
          </p:cNvSpPr>
          <p:nvPr/>
        </p:nvSpPr>
        <p:spPr>
          <a:xfrm>
            <a:off x="5660552" y="5699416"/>
            <a:ext cx="4433747" cy="1313868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lt1"/>
              </a:buClr>
              <a:buSzPts val="1100"/>
            </a:pPr>
            <a:r>
              <a:rPr lang="fr-FR" sz="2400" dirty="0" smtClean="0">
                <a:latin typeface="+mj-lt"/>
              </a:rPr>
              <a:t>Jean Leduc</a:t>
            </a:r>
          </a:p>
          <a:p>
            <a:pPr marL="0" indent="0">
              <a:buClr>
                <a:schemeClr val="lt1"/>
              </a:buClr>
              <a:buSzPts val="1100"/>
            </a:pPr>
            <a:r>
              <a:rPr lang="fr-FR" sz="2400" dirty="0" smtClean="0">
                <a:latin typeface="+mj-lt"/>
              </a:rPr>
              <a:t>BTS SN</a:t>
            </a:r>
            <a:endParaRPr lang="fr-FR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10383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22;p34"/>
          <p:cNvSpPr txBox="1">
            <a:spLocks noGrp="1"/>
          </p:cNvSpPr>
          <p:nvPr>
            <p:ph type="subTitle" idx="4294967295"/>
          </p:nvPr>
        </p:nvSpPr>
        <p:spPr>
          <a:xfrm>
            <a:off x="346366" y="3028210"/>
            <a:ext cx="4359564" cy="164218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b="1" dirty="0" smtClean="0">
                <a:solidFill>
                  <a:srgbClr val="002060"/>
                </a:solidFill>
              </a:rPr>
              <a:t>Diagramme du Use Case personnel</a:t>
            </a:r>
            <a:endParaRPr sz="5400" b="1" dirty="0">
              <a:solidFill>
                <a:srgbClr val="002060"/>
              </a:solidFill>
            </a:endParaRPr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73" y="6492182"/>
            <a:ext cx="1477818" cy="248227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  <a:outerShdw blurRad="50800" dist="50800" dir="5400000" algn="ctr" rotWithShape="0">
              <a:srgbClr val="000000">
                <a:alpha val="0"/>
              </a:srgbClr>
            </a:outerShdw>
            <a:reflection endPos="65000" dist="50800" dir="5400000" sy="-100000" algn="bl" rotWithShape="0"/>
          </a:effectLst>
        </p:spPr>
      </p:pic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8602" y="127000"/>
            <a:ext cx="7549098" cy="6613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234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22;p34"/>
          <p:cNvSpPr txBox="1">
            <a:spLocks noGrp="1"/>
          </p:cNvSpPr>
          <p:nvPr>
            <p:ph type="subTitle" idx="4294967295"/>
          </p:nvPr>
        </p:nvSpPr>
        <p:spPr>
          <a:xfrm>
            <a:off x="244766" y="2837710"/>
            <a:ext cx="3752147" cy="164218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b="1" dirty="0" smtClean="0">
                <a:solidFill>
                  <a:srgbClr val="002060"/>
                </a:solidFill>
              </a:rPr>
              <a:t>Diagramme  d’exigence</a:t>
            </a:r>
            <a:endParaRPr sz="5400" b="1" dirty="0">
              <a:solidFill>
                <a:srgbClr val="002060"/>
              </a:solidFill>
            </a:endParaRPr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73" y="6492182"/>
            <a:ext cx="1477818" cy="248227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  <a:outerShdw blurRad="50800" dist="50800" dir="5400000" algn="ctr" rotWithShape="0">
              <a:srgbClr val="000000">
                <a:alpha val="0"/>
              </a:srgbClr>
            </a:outerShdw>
            <a:reflection endPos="65000" dist="50800" dir="5400000" sy="-100000" algn="bl" rotWithShape="0"/>
          </a:effectLst>
        </p:spPr>
      </p:pic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629" b="66351"/>
          <a:stretch/>
        </p:blipFill>
        <p:spPr>
          <a:xfrm>
            <a:off x="4098513" y="635000"/>
            <a:ext cx="3683848" cy="5857182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250" r="75923" b="34826"/>
          <a:stretch/>
        </p:blipFill>
        <p:spPr>
          <a:xfrm>
            <a:off x="8359697" y="1422400"/>
            <a:ext cx="3832303" cy="5435600"/>
          </a:xfrm>
          <a:prstGeom prst="rect">
            <a:avLst/>
          </a:prstGeom>
        </p:spPr>
      </p:pic>
      <p:cxnSp>
        <p:nvCxnSpPr>
          <p:cNvPr id="7" name="Connecteur droit 6"/>
          <p:cNvCxnSpPr/>
          <p:nvPr/>
        </p:nvCxnSpPr>
        <p:spPr>
          <a:xfrm>
            <a:off x="7959169" y="-5109"/>
            <a:ext cx="254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>
            <a:off x="7986118" y="-5109"/>
            <a:ext cx="254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1636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22;p34"/>
          <p:cNvSpPr txBox="1">
            <a:spLocks noGrp="1"/>
          </p:cNvSpPr>
          <p:nvPr>
            <p:ph type="subTitle" idx="4294967295"/>
          </p:nvPr>
        </p:nvSpPr>
        <p:spPr>
          <a:xfrm>
            <a:off x="244766" y="2837710"/>
            <a:ext cx="3752147" cy="164218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b="1" dirty="0" smtClean="0">
                <a:solidFill>
                  <a:srgbClr val="002060"/>
                </a:solidFill>
              </a:rPr>
              <a:t>Diagramme  de classe</a:t>
            </a:r>
            <a:endParaRPr sz="5400" b="1" dirty="0">
              <a:solidFill>
                <a:srgbClr val="002060"/>
              </a:solidFill>
            </a:endParaRPr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73" y="6492182"/>
            <a:ext cx="1477818" cy="248227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  <a:outerShdw blurRad="50800" dist="50800" dir="5400000" algn="ctr" rotWithShape="0">
              <a:srgbClr val="000000">
                <a:alpha val="0"/>
              </a:srgbClr>
            </a:outerShdw>
            <a:reflection endPos="65000" dist="50800" dir="5400000" sy="-100000" algn="bl" rotWithShape="0"/>
          </a:effectLst>
        </p:spPr>
      </p:pic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07"/>
          <a:stretch/>
        </p:blipFill>
        <p:spPr>
          <a:xfrm>
            <a:off x="4167739" y="-20538"/>
            <a:ext cx="7921592" cy="6905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431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22;p34"/>
          <p:cNvSpPr txBox="1">
            <a:spLocks noGrp="1"/>
          </p:cNvSpPr>
          <p:nvPr>
            <p:ph type="subTitle" idx="4294967295"/>
          </p:nvPr>
        </p:nvSpPr>
        <p:spPr>
          <a:xfrm>
            <a:off x="244766" y="2837710"/>
            <a:ext cx="3752147" cy="164218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b="1" dirty="0" smtClean="0">
                <a:solidFill>
                  <a:srgbClr val="002060"/>
                </a:solidFill>
              </a:rPr>
              <a:t>Diagramme  de classe personnel</a:t>
            </a:r>
            <a:endParaRPr sz="5400" b="1" dirty="0">
              <a:solidFill>
                <a:srgbClr val="002060"/>
              </a:solidFill>
            </a:endParaRPr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73" y="6492182"/>
            <a:ext cx="1477818" cy="248227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  <a:outerShdw blurRad="50800" dist="50800" dir="5400000" algn="ctr" rotWithShape="0">
              <a:srgbClr val="000000">
                <a:alpha val="0"/>
              </a:srgbClr>
            </a:outerShdw>
            <a:reflection endPos="65000" dist="50800" dir="5400000" sy="-100000" algn="bl" rotWithShape="0"/>
          </a:effectLst>
        </p:spPr>
      </p:pic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77"/>
          <a:stretch/>
        </p:blipFill>
        <p:spPr>
          <a:xfrm>
            <a:off x="3851959" y="856649"/>
            <a:ext cx="8245847" cy="5172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010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22;p34"/>
          <p:cNvSpPr txBox="1">
            <a:spLocks noGrp="1"/>
          </p:cNvSpPr>
          <p:nvPr>
            <p:ph type="subTitle" idx="4294967295"/>
          </p:nvPr>
        </p:nvSpPr>
        <p:spPr>
          <a:xfrm>
            <a:off x="1385894" y="471639"/>
            <a:ext cx="9875664" cy="105129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b="1" dirty="0" smtClean="0">
                <a:solidFill>
                  <a:srgbClr val="002060"/>
                </a:solidFill>
              </a:rPr>
              <a:t>Modèle Conceptuel de Données</a:t>
            </a:r>
            <a:endParaRPr sz="5400" b="1" dirty="0">
              <a:solidFill>
                <a:srgbClr val="002060"/>
              </a:solidFill>
            </a:endParaRPr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73" y="6492182"/>
            <a:ext cx="1477818" cy="248227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  <a:outerShdw blurRad="50800" dist="50800" dir="5400000" algn="ctr" rotWithShape="0">
              <a:srgbClr val="000000">
                <a:alpha val="0"/>
              </a:srgbClr>
            </a:outerShdw>
            <a:reflection endPos="65000" dist="50800" dir="5400000" sy="-100000" algn="bl" rotWithShape="0"/>
          </a:effectLst>
        </p:spPr>
      </p:pic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13" r="3352"/>
          <a:stretch/>
        </p:blipFill>
        <p:spPr>
          <a:xfrm>
            <a:off x="573950" y="2435193"/>
            <a:ext cx="11388038" cy="3675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375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22;p34"/>
          <p:cNvSpPr txBox="1">
            <a:spLocks noGrp="1"/>
          </p:cNvSpPr>
          <p:nvPr>
            <p:ph type="subTitle" idx="4294967295"/>
          </p:nvPr>
        </p:nvSpPr>
        <p:spPr>
          <a:xfrm>
            <a:off x="6121665" y="478216"/>
            <a:ext cx="5630781" cy="164218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 smtClean="0">
                <a:solidFill>
                  <a:srgbClr val="002060"/>
                </a:solidFill>
              </a:rPr>
              <a:t>Scénario de cas d’utilisation pour “Configurer sa Light Board”</a:t>
            </a:r>
            <a:endParaRPr sz="3600" b="1" dirty="0">
              <a:solidFill>
                <a:srgbClr val="002060"/>
              </a:solidFill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8" t="1589" r="2565" b="2153"/>
          <a:stretch/>
        </p:blipFill>
        <p:spPr>
          <a:xfrm>
            <a:off x="0" y="23304"/>
            <a:ext cx="5293895" cy="6834696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3894" y="4981629"/>
            <a:ext cx="6898105" cy="1876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81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22;p34"/>
          <p:cNvSpPr txBox="1">
            <a:spLocks noGrp="1"/>
          </p:cNvSpPr>
          <p:nvPr>
            <p:ph type="subTitle" idx="4294967295"/>
          </p:nvPr>
        </p:nvSpPr>
        <p:spPr>
          <a:xfrm>
            <a:off x="6472228" y="487841"/>
            <a:ext cx="5630781" cy="164218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 smtClean="0">
                <a:solidFill>
                  <a:srgbClr val="002060"/>
                </a:solidFill>
              </a:rPr>
              <a:t>Scénario de cas d’utilisation pour “Activer une scène”</a:t>
            </a:r>
            <a:endParaRPr sz="3600" b="1" dirty="0">
              <a:solidFill>
                <a:srgbClr val="002060"/>
              </a:solidFill>
            </a:endParaRP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3" t="2422" r="3190" b="2973"/>
          <a:stretch/>
        </p:blipFill>
        <p:spPr>
          <a:xfrm>
            <a:off x="28872" y="0"/>
            <a:ext cx="6354366" cy="6858000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3238" y="5129201"/>
            <a:ext cx="5808762" cy="1728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598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22;p34"/>
          <p:cNvSpPr txBox="1">
            <a:spLocks noGrp="1"/>
          </p:cNvSpPr>
          <p:nvPr>
            <p:ph type="subTitle" idx="4294967295"/>
          </p:nvPr>
        </p:nvSpPr>
        <p:spPr>
          <a:xfrm>
            <a:off x="409670" y="405481"/>
            <a:ext cx="4359564" cy="164218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b="1" dirty="0" smtClean="0">
                <a:solidFill>
                  <a:srgbClr val="002060"/>
                </a:solidFill>
              </a:rPr>
              <a:t>Diagramme de séquence</a:t>
            </a:r>
            <a:endParaRPr sz="5400" b="1" dirty="0">
              <a:solidFill>
                <a:srgbClr val="002060"/>
              </a:solidFill>
            </a:endParaRPr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73" y="6492182"/>
            <a:ext cx="1477818" cy="248227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  <a:outerShdw blurRad="50800" dist="50800" dir="5400000" algn="ctr" rotWithShape="0">
              <a:srgbClr val="000000">
                <a:alpha val="0"/>
              </a:srgbClr>
            </a:outerShdw>
            <a:reflection endPos="65000" dist="50800" dir="5400000" sy="-100000" algn="bl" rotWithShape="0"/>
          </a:effectLst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5948" y="2387065"/>
            <a:ext cx="10496052" cy="4470935"/>
          </a:xfrm>
          <a:prstGeom prst="rect">
            <a:avLst/>
          </a:prstGeom>
        </p:spPr>
      </p:pic>
      <p:sp>
        <p:nvSpPr>
          <p:cNvPr id="6" name="Google Shape;260;p37">
            <a:extLst>
              <a:ext uri="{FF2B5EF4-FFF2-40B4-BE49-F238E27FC236}">
                <a16:creationId xmlns:a16="http://schemas.microsoft.com/office/drawing/2014/main" id="{556E170C-CF5C-54C1-A28D-212DEC29B770}"/>
              </a:ext>
            </a:extLst>
          </p:cNvPr>
          <p:cNvSpPr txBox="1">
            <a:spLocks/>
          </p:cNvSpPr>
          <p:nvPr/>
        </p:nvSpPr>
        <p:spPr>
          <a:xfrm>
            <a:off x="6185963" y="940223"/>
            <a:ext cx="419007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ppio One"/>
              <a:buNone/>
              <a:defRPr sz="28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ppio One"/>
              <a:buNone/>
              <a:defRPr sz="28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ppio One"/>
              <a:buNone/>
              <a:defRPr sz="28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ppio One"/>
              <a:buNone/>
              <a:defRPr sz="28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ppio One"/>
              <a:buNone/>
              <a:defRPr sz="28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ppio One"/>
              <a:buNone/>
              <a:defRPr sz="28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ppio One"/>
              <a:buNone/>
              <a:defRPr sz="28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ppio One"/>
              <a:buNone/>
              <a:defRPr sz="28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9pPr>
          </a:lstStyle>
          <a:p>
            <a:r>
              <a:rPr lang="fr-FR" sz="3200" dirty="0"/>
              <a:t>Configurer sa « Light </a:t>
            </a:r>
            <a:r>
              <a:rPr lang="fr-FR" sz="3200" dirty="0" err="1"/>
              <a:t>Board</a:t>
            </a:r>
            <a:r>
              <a:rPr lang="fr-FR" sz="3200" dirty="0"/>
              <a:t> »</a:t>
            </a:r>
          </a:p>
        </p:txBody>
      </p:sp>
    </p:spTree>
    <p:extLst>
      <p:ext uri="{BB962C8B-B14F-4D97-AF65-F5344CB8AC3E}">
        <p14:creationId xmlns:p14="http://schemas.microsoft.com/office/powerpoint/2010/main" val="3423291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22;p34"/>
          <p:cNvSpPr txBox="1">
            <a:spLocks noGrp="1"/>
          </p:cNvSpPr>
          <p:nvPr>
            <p:ph type="subTitle" idx="4294967295"/>
          </p:nvPr>
        </p:nvSpPr>
        <p:spPr>
          <a:xfrm>
            <a:off x="409670" y="405481"/>
            <a:ext cx="4359564" cy="164218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b="1" dirty="0" smtClean="0">
                <a:solidFill>
                  <a:srgbClr val="002060"/>
                </a:solidFill>
              </a:rPr>
              <a:t>Diagramme de séquence</a:t>
            </a:r>
            <a:endParaRPr sz="5400" b="1" dirty="0">
              <a:solidFill>
                <a:srgbClr val="002060"/>
              </a:solidFill>
            </a:endParaRPr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73" y="6492182"/>
            <a:ext cx="1477818" cy="248227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  <a:outerShdw blurRad="50800" dist="50800" dir="5400000" algn="ctr" rotWithShape="0">
              <a:srgbClr val="000000">
                <a:alpha val="0"/>
              </a:srgbClr>
            </a:outerShdw>
            <a:reflection endPos="65000" dist="50800" dir="5400000" sy="-100000" algn="bl" rotWithShape="0"/>
          </a:effectLst>
        </p:spPr>
      </p:pic>
      <p:sp>
        <p:nvSpPr>
          <p:cNvPr id="6" name="Google Shape;260;p37">
            <a:extLst>
              <a:ext uri="{FF2B5EF4-FFF2-40B4-BE49-F238E27FC236}">
                <a16:creationId xmlns:a16="http://schemas.microsoft.com/office/drawing/2014/main" id="{556E170C-CF5C-54C1-A28D-212DEC29B770}"/>
              </a:ext>
            </a:extLst>
          </p:cNvPr>
          <p:cNvSpPr txBox="1">
            <a:spLocks/>
          </p:cNvSpPr>
          <p:nvPr/>
        </p:nvSpPr>
        <p:spPr>
          <a:xfrm>
            <a:off x="6185963" y="940223"/>
            <a:ext cx="419007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ppio One"/>
              <a:buNone/>
              <a:defRPr sz="28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ppio One"/>
              <a:buNone/>
              <a:defRPr sz="28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ppio One"/>
              <a:buNone/>
              <a:defRPr sz="28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ppio One"/>
              <a:buNone/>
              <a:defRPr sz="28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ppio One"/>
              <a:buNone/>
              <a:defRPr sz="28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ppio One"/>
              <a:buNone/>
              <a:defRPr sz="28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ppio One"/>
              <a:buNone/>
              <a:defRPr sz="28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ppio One"/>
              <a:buNone/>
              <a:defRPr sz="28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9pPr>
          </a:lstStyle>
          <a:p>
            <a:r>
              <a:rPr lang="fr-FR" sz="3200" dirty="0" smtClean="0"/>
              <a:t>Activer la scène</a:t>
            </a:r>
            <a:endParaRPr lang="fr-FR" sz="3200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3297" y="2324661"/>
            <a:ext cx="10478703" cy="4533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554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221;p34"/>
          <p:cNvSpPr txBox="1">
            <a:spLocks noGrp="1"/>
          </p:cNvSpPr>
          <p:nvPr>
            <p:ph type="subTitle" idx="4294967295"/>
          </p:nvPr>
        </p:nvSpPr>
        <p:spPr>
          <a:xfrm>
            <a:off x="5940936" y="2277637"/>
            <a:ext cx="4784729" cy="7481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lt1"/>
              </a:buClr>
              <a:buSzPts val="1100"/>
            </a:pPr>
            <a:r>
              <a:rPr lang="fr-FR" sz="2400" dirty="0" smtClean="0">
                <a:latin typeface="+mj-lt"/>
              </a:rPr>
              <a:t>- Logiciel </a:t>
            </a:r>
            <a:r>
              <a:rPr lang="fr-FR" sz="2400" dirty="0" err="1" smtClean="0">
                <a:latin typeface="+mj-lt"/>
              </a:rPr>
              <a:t>arduino</a:t>
            </a:r>
            <a:endParaRPr lang="fr-FR" sz="2400" dirty="0" smtClean="0">
              <a:latin typeface="+mj-lt"/>
            </a:endParaRPr>
          </a:p>
          <a:p>
            <a:pPr marL="0" lvl="0" indent="0">
              <a:buClr>
                <a:schemeClr val="lt1"/>
              </a:buClr>
              <a:buSzPts val="1100"/>
            </a:pPr>
            <a:endParaRPr lang="fr-FR" sz="2400" dirty="0">
              <a:latin typeface="+mj-lt"/>
            </a:endParaRPr>
          </a:p>
          <a:p>
            <a:pPr marL="0" lvl="0" indent="0">
              <a:buClr>
                <a:schemeClr val="lt1"/>
              </a:buClr>
              <a:buSzPts val="1100"/>
            </a:pPr>
            <a:r>
              <a:rPr lang="fr-FR" sz="2400" dirty="0" smtClean="0">
                <a:latin typeface="+mj-lt"/>
              </a:rPr>
              <a:t>- Console </a:t>
            </a:r>
            <a:r>
              <a:rPr lang="fr-FR" sz="2400" dirty="0" smtClean="0">
                <a:latin typeface="+mj-lt"/>
              </a:rPr>
              <a:t>Matériel</a:t>
            </a:r>
          </a:p>
          <a:p>
            <a:pPr marL="0" lvl="0" indent="0">
              <a:buClr>
                <a:schemeClr val="lt1"/>
              </a:buClr>
              <a:buSzPts val="1100"/>
            </a:pPr>
            <a:endParaRPr lang="fr-FR" sz="2400" dirty="0">
              <a:latin typeface="+mj-lt"/>
            </a:endParaRPr>
          </a:p>
          <a:p>
            <a:pPr marL="0" lvl="0" indent="0">
              <a:buClr>
                <a:schemeClr val="lt1"/>
              </a:buClr>
              <a:buSzPts val="1100"/>
            </a:pPr>
            <a:r>
              <a:rPr lang="fr-FR" sz="2400" dirty="0" smtClean="0">
                <a:latin typeface="+mj-lt"/>
              </a:rPr>
              <a:t>- 4 ordinateurs </a:t>
            </a:r>
            <a:r>
              <a:rPr lang="fr-FR" sz="2400" dirty="0" err="1" smtClean="0">
                <a:latin typeface="+mj-lt"/>
              </a:rPr>
              <a:t>windows</a:t>
            </a:r>
            <a:r>
              <a:rPr lang="fr-FR" sz="2400" dirty="0" smtClean="0">
                <a:latin typeface="+mj-lt"/>
              </a:rPr>
              <a:t> et 1 ordinateurs linux</a:t>
            </a:r>
            <a:endParaRPr sz="2400" dirty="0">
              <a:latin typeface="+mj-lt"/>
            </a:endParaRPr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73" y="6492182"/>
            <a:ext cx="1477818" cy="248227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  <a:outerShdw blurRad="50800" dist="50800" dir="5400000" algn="ctr" rotWithShape="0">
              <a:srgbClr val="000000">
                <a:alpha val="0"/>
              </a:srgbClr>
            </a:outerShdw>
            <a:reflection endPos="65000" dist="50800" dir="5400000" sy="-100000" algn="bl" rotWithShape="0"/>
          </a:effectLst>
        </p:spPr>
      </p:pic>
      <p:sp>
        <p:nvSpPr>
          <p:cNvPr id="5" name="Google Shape;221;p34"/>
          <p:cNvSpPr txBox="1">
            <a:spLocks noGrp="1"/>
          </p:cNvSpPr>
          <p:nvPr>
            <p:ph type="subTitle" idx="4294967295"/>
          </p:nvPr>
        </p:nvSpPr>
        <p:spPr>
          <a:xfrm>
            <a:off x="1011382" y="2277637"/>
            <a:ext cx="4784729" cy="7481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lt1"/>
              </a:buClr>
              <a:buSzPts val="1100"/>
            </a:pPr>
            <a:r>
              <a:rPr lang="fr-FR" sz="2400" dirty="0" smtClean="0">
                <a:latin typeface="+mj-lt"/>
              </a:rPr>
              <a:t>- Logiciel Visual Studio Code</a:t>
            </a:r>
          </a:p>
          <a:p>
            <a:pPr marL="0" lvl="0" indent="0">
              <a:buClr>
                <a:schemeClr val="lt1"/>
              </a:buClr>
              <a:buSzPts val="1100"/>
            </a:pPr>
            <a:endParaRPr lang="fr-FR" sz="2400" dirty="0">
              <a:latin typeface="+mj-lt"/>
            </a:endParaRPr>
          </a:p>
          <a:p>
            <a:pPr marL="0" lvl="0" indent="0">
              <a:buClr>
                <a:schemeClr val="lt1"/>
              </a:buClr>
              <a:buSzPts val="1100"/>
            </a:pPr>
            <a:r>
              <a:rPr lang="fr-FR" sz="2400" dirty="0" smtClean="0">
                <a:latin typeface="+mj-lt"/>
              </a:rPr>
              <a:t>- Lumières </a:t>
            </a:r>
            <a:r>
              <a:rPr lang="fr-FR" sz="2400" dirty="0" err="1" smtClean="0">
                <a:latin typeface="+mj-lt"/>
              </a:rPr>
              <a:t>Saber</a:t>
            </a:r>
            <a:r>
              <a:rPr lang="fr-FR" sz="2400" dirty="0" smtClean="0">
                <a:latin typeface="+mj-lt"/>
              </a:rPr>
              <a:t> avec protocole DMX</a:t>
            </a:r>
          </a:p>
          <a:p>
            <a:pPr marL="0" lvl="0" indent="0">
              <a:buClr>
                <a:schemeClr val="lt1"/>
              </a:buClr>
              <a:buSzPts val="1100"/>
            </a:pPr>
            <a:endParaRPr lang="fr-FR" sz="2400" dirty="0">
              <a:latin typeface="+mj-lt"/>
            </a:endParaRPr>
          </a:p>
          <a:p>
            <a:pPr marL="0" lvl="0" indent="0">
              <a:buClr>
                <a:schemeClr val="lt1"/>
              </a:buClr>
              <a:buSzPts val="1100"/>
            </a:pPr>
            <a:r>
              <a:rPr lang="fr-FR" sz="2400" dirty="0" smtClean="0">
                <a:latin typeface="+mj-lt"/>
              </a:rPr>
              <a:t>- Propriété DMX ?</a:t>
            </a:r>
            <a:endParaRPr sz="2400" dirty="0">
              <a:latin typeface="+mj-lt"/>
            </a:endParaRPr>
          </a:p>
        </p:txBody>
      </p:sp>
      <p:sp>
        <p:nvSpPr>
          <p:cNvPr id="6" name="Google Shape;188;p31">
            <a:extLst>
              <a:ext uri="{FF2B5EF4-FFF2-40B4-BE49-F238E27FC236}">
                <a16:creationId xmlns:a16="http://schemas.microsoft.com/office/drawing/2014/main" id="{1EE455DA-87D3-77FF-0CEF-E1F804EA9888}"/>
              </a:ext>
            </a:extLst>
          </p:cNvPr>
          <p:cNvSpPr txBox="1">
            <a:spLocks/>
          </p:cNvSpPr>
          <p:nvPr/>
        </p:nvSpPr>
        <p:spPr>
          <a:xfrm>
            <a:off x="3617246" y="523266"/>
            <a:ext cx="1160024" cy="89687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accent2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9pPr>
          </a:lstStyle>
          <a:p>
            <a:r>
              <a:rPr lang="en" sz="4000" dirty="0" smtClean="0">
                <a:solidFill>
                  <a:schemeClr val="accent1">
                    <a:lumMod val="50000"/>
                  </a:schemeClr>
                </a:solidFill>
              </a:rPr>
              <a:t>03</a:t>
            </a:r>
          </a:p>
        </p:txBody>
      </p:sp>
      <p:sp>
        <p:nvSpPr>
          <p:cNvPr id="7" name="Google Shape;194;p31"/>
          <p:cNvSpPr txBox="1">
            <a:spLocks/>
          </p:cNvSpPr>
          <p:nvPr/>
        </p:nvSpPr>
        <p:spPr>
          <a:xfrm>
            <a:off x="4846542" y="224816"/>
            <a:ext cx="3067080" cy="5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4000" b="1" dirty="0" smtClean="0"/>
              <a:t>Le matériel utilisé</a:t>
            </a:r>
            <a:endParaRPr lang="fr-FR" sz="4000" b="1" dirty="0"/>
          </a:p>
        </p:txBody>
      </p:sp>
    </p:spTree>
    <p:extLst>
      <p:ext uri="{BB962C8B-B14F-4D97-AF65-F5344CB8AC3E}">
        <p14:creationId xmlns:p14="http://schemas.microsoft.com/office/powerpoint/2010/main" val="1661014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114E8-7C5A-4E0D-8412-C2486C50547C}" type="slidenum">
              <a:rPr lang="fr-FR" smtClean="0"/>
              <a:t>2</a:t>
            </a:fld>
            <a:endParaRPr lang="fr-FR"/>
          </a:p>
        </p:txBody>
      </p:sp>
      <p:sp>
        <p:nvSpPr>
          <p:cNvPr id="7" name="Sous-titre 2"/>
          <p:cNvSpPr>
            <a:spLocks noGrp="1"/>
          </p:cNvSpPr>
          <p:nvPr>
            <p:ph type="subTitle" idx="1"/>
          </p:nvPr>
        </p:nvSpPr>
        <p:spPr>
          <a:xfrm>
            <a:off x="4572000" y="421979"/>
            <a:ext cx="3556142" cy="750613"/>
          </a:xfrm>
        </p:spPr>
        <p:txBody>
          <a:bodyPr>
            <a:normAutofit/>
          </a:bodyPr>
          <a:lstStyle/>
          <a:p>
            <a:r>
              <a:rPr lang="fr-FR" sz="4400" dirty="0" smtClean="0">
                <a:solidFill>
                  <a:srgbClr val="0029C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Sommaire</a:t>
            </a:r>
            <a:endParaRPr lang="fr-FR" sz="4400" dirty="0">
              <a:solidFill>
                <a:srgbClr val="0029C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8" name="Google Shape;188;p31">
            <a:extLst>
              <a:ext uri="{FF2B5EF4-FFF2-40B4-BE49-F238E27FC236}">
                <a16:creationId xmlns:a16="http://schemas.microsoft.com/office/drawing/2014/main" id="{1EE455DA-87D3-77FF-0CEF-E1F804EA9888}"/>
              </a:ext>
            </a:extLst>
          </p:cNvPr>
          <p:cNvSpPr txBox="1">
            <a:spLocks/>
          </p:cNvSpPr>
          <p:nvPr/>
        </p:nvSpPr>
        <p:spPr>
          <a:xfrm>
            <a:off x="917551" y="2069468"/>
            <a:ext cx="1160024" cy="89687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accent2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9pPr>
          </a:lstStyle>
          <a:p>
            <a:r>
              <a:rPr lang="en" sz="4000" dirty="0" smtClean="0">
                <a:solidFill>
                  <a:schemeClr val="accent1">
                    <a:lumMod val="50000"/>
                  </a:schemeClr>
                </a:solidFill>
              </a:rPr>
              <a:t>01</a:t>
            </a:r>
          </a:p>
        </p:txBody>
      </p:sp>
      <p:sp>
        <p:nvSpPr>
          <p:cNvPr id="10" name="Google Shape;194;p31"/>
          <p:cNvSpPr txBox="1">
            <a:spLocks/>
          </p:cNvSpPr>
          <p:nvPr/>
        </p:nvSpPr>
        <p:spPr>
          <a:xfrm>
            <a:off x="2077575" y="1771018"/>
            <a:ext cx="3067080" cy="5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4000" b="1" dirty="0" smtClean="0"/>
              <a:t>Présentation du projet</a:t>
            </a:r>
            <a:endParaRPr lang="fr-FR" sz="4000" b="1" dirty="0"/>
          </a:p>
        </p:txBody>
      </p:sp>
      <p:sp>
        <p:nvSpPr>
          <p:cNvPr id="11" name="Google Shape;188;p31">
            <a:extLst>
              <a:ext uri="{FF2B5EF4-FFF2-40B4-BE49-F238E27FC236}">
                <a16:creationId xmlns:a16="http://schemas.microsoft.com/office/drawing/2014/main" id="{1EE455DA-87D3-77FF-0CEF-E1F804EA9888}"/>
              </a:ext>
            </a:extLst>
          </p:cNvPr>
          <p:cNvSpPr txBox="1">
            <a:spLocks/>
          </p:cNvSpPr>
          <p:nvPr/>
        </p:nvSpPr>
        <p:spPr>
          <a:xfrm>
            <a:off x="5595769" y="2069468"/>
            <a:ext cx="1160024" cy="89687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accent2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9pPr>
          </a:lstStyle>
          <a:p>
            <a:r>
              <a:rPr lang="en" sz="4000" dirty="0" smtClean="0">
                <a:solidFill>
                  <a:schemeClr val="accent1">
                    <a:lumMod val="50000"/>
                  </a:schemeClr>
                </a:solidFill>
              </a:rPr>
              <a:t>02</a:t>
            </a:r>
          </a:p>
        </p:txBody>
      </p:sp>
      <p:sp>
        <p:nvSpPr>
          <p:cNvPr id="12" name="Google Shape;194;p31"/>
          <p:cNvSpPr txBox="1">
            <a:spLocks/>
          </p:cNvSpPr>
          <p:nvPr/>
        </p:nvSpPr>
        <p:spPr>
          <a:xfrm>
            <a:off x="6755793" y="2069468"/>
            <a:ext cx="3518194" cy="5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4000" b="1" dirty="0" smtClean="0"/>
              <a:t>Documentation</a:t>
            </a:r>
            <a:endParaRPr lang="fr-FR" sz="4000" b="1" dirty="0"/>
          </a:p>
        </p:txBody>
      </p:sp>
      <p:sp>
        <p:nvSpPr>
          <p:cNvPr id="13" name="Google Shape;188;p31">
            <a:extLst>
              <a:ext uri="{FF2B5EF4-FFF2-40B4-BE49-F238E27FC236}">
                <a16:creationId xmlns:a16="http://schemas.microsoft.com/office/drawing/2014/main" id="{1EE455DA-87D3-77FF-0CEF-E1F804EA9888}"/>
              </a:ext>
            </a:extLst>
          </p:cNvPr>
          <p:cNvSpPr txBox="1">
            <a:spLocks/>
          </p:cNvSpPr>
          <p:nvPr/>
        </p:nvSpPr>
        <p:spPr>
          <a:xfrm>
            <a:off x="917551" y="4198450"/>
            <a:ext cx="1160024" cy="89687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accent2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9pPr>
          </a:lstStyle>
          <a:p>
            <a:r>
              <a:rPr lang="en" sz="4000" dirty="0" smtClean="0">
                <a:solidFill>
                  <a:schemeClr val="accent1">
                    <a:lumMod val="50000"/>
                  </a:schemeClr>
                </a:solidFill>
              </a:rPr>
              <a:t>03</a:t>
            </a:r>
          </a:p>
        </p:txBody>
      </p:sp>
      <p:sp>
        <p:nvSpPr>
          <p:cNvPr id="14" name="Google Shape;194;p31"/>
          <p:cNvSpPr txBox="1">
            <a:spLocks/>
          </p:cNvSpPr>
          <p:nvPr/>
        </p:nvSpPr>
        <p:spPr>
          <a:xfrm>
            <a:off x="2146847" y="3900000"/>
            <a:ext cx="3067080" cy="5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4000" b="1" dirty="0" smtClean="0"/>
              <a:t>Le matériel utilisé</a:t>
            </a:r>
            <a:endParaRPr lang="fr-FR" sz="4000" b="1" dirty="0"/>
          </a:p>
        </p:txBody>
      </p:sp>
      <p:sp>
        <p:nvSpPr>
          <p:cNvPr id="15" name="Google Shape;188;p31">
            <a:extLst>
              <a:ext uri="{FF2B5EF4-FFF2-40B4-BE49-F238E27FC236}">
                <a16:creationId xmlns:a16="http://schemas.microsoft.com/office/drawing/2014/main" id="{1EE455DA-87D3-77FF-0CEF-E1F804EA9888}"/>
              </a:ext>
            </a:extLst>
          </p:cNvPr>
          <p:cNvSpPr txBox="1">
            <a:spLocks/>
          </p:cNvSpPr>
          <p:nvPr/>
        </p:nvSpPr>
        <p:spPr>
          <a:xfrm>
            <a:off x="5595769" y="4198450"/>
            <a:ext cx="1160024" cy="89687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accent2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9pPr>
          </a:lstStyle>
          <a:p>
            <a:r>
              <a:rPr lang="en" sz="4000" dirty="0" smtClean="0">
                <a:solidFill>
                  <a:schemeClr val="accent1">
                    <a:lumMod val="50000"/>
                  </a:schemeClr>
                </a:solidFill>
              </a:rPr>
              <a:t>04</a:t>
            </a:r>
          </a:p>
        </p:txBody>
      </p:sp>
      <p:sp>
        <p:nvSpPr>
          <p:cNvPr id="16" name="Google Shape;194;p31"/>
          <p:cNvSpPr txBox="1">
            <a:spLocks/>
          </p:cNvSpPr>
          <p:nvPr/>
        </p:nvSpPr>
        <p:spPr>
          <a:xfrm>
            <a:off x="6755793" y="4198450"/>
            <a:ext cx="3067080" cy="5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4000" b="1" dirty="0" smtClean="0"/>
              <a:t>Conclusion</a:t>
            </a:r>
            <a:endParaRPr lang="fr-FR" sz="4000" b="1" dirty="0"/>
          </a:p>
        </p:txBody>
      </p:sp>
      <p:cxnSp>
        <p:nvCxnSpPr>
          <p:cNvPr id="18" name="Connecteur droit 17"/>
          <p:cNvCxnSpPr/>
          <p:nvPr/>
        </p:nvCxnSpPr>
        <p:spPr>
          <a:xfrm flipV="1">
            <a:off x="-221673" y="-147782"/>
            <a:ext cx="3182535" cy="2650926"/>
          </a:xfrm>
          <a:prstGeom prst="line">
            <a:avLst/>
          </a:prstGeom>
          <a:ln>
            <a:solidFill>
              <a:srgbClr val="0029C3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Connecteur droit 21"/>
          <p:cNvCxnSpPr/>
          <p:nvPr/>
        </p:nvCxnSpPr>
        <p:spPr>
          <a:xfrm flipV="1">
            <a:off x="9361054" y="4964545"/>
            <a:ext cx="3182535" cy="2650926"/>
          </a:xfrm>
          <a:prstGeom prst="line">
            <a:avLst/>
          </a:prstGeom>
          <a:ln>
            <a:solidFill>
              <a:srgbClr val="0029C3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/>
          <p:cNvCxnSpPr/>
          <p:nvPr/>
        </p:nvCxnSpPr>
        <p:spPr>
          <a:xfrm>
            <a:off x="7443903" y="-258618"/>
            <a:ext cx="5099686" cy="4540323"/>
          </a:xfrm>
          <a:prstGeom prst="line">
            <a:avLst/>
          </a:prstGeom>
          <a:ln>
            <a:solidFill>
              <a:srgbClr val="0029C3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7" name="Image 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73" y="6492182"/>
            <a:ext cx="1477818" cy="248227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  <a:outerShdw blurRad="50800" dist="50800" dir="5400000" algn="ctr" rotWithShape="0">
              <a:srgbClr val="000000">
                <a:alpha val="0"/>
              </a:srgbClr>
            </a:outerShdw>
            <a:reflection endPos="6500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694963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222;p34"/>
          <p:cNvSpPr txBox="1">
            <a:spLocks noGrp="1"/>
          </p:cNvSpPr>
          <p:nvPr>
            <p:ph type="subTitle" idx="4294967295"/>
          </p:nvPr>
        </p:nvSpPr>
        <p:spPr>
          <a:xfrm>
            <a:off x="957984" y="4060453"/>
            <a:ext cx="3185905" cy="66124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b="1" dirty="0" smtClean="0"/>
              <a:t>Compte rendu des activités</a:t>
            </a:r>
            <a:endParaRPr sz="5400" b="1" dirty="0"/>
          </a:p>
        </p:txBody>
      </p:sp>
      <p:sp>
        <p:nvSpPr>
          <p:cNvPr id="20" name="Google Shape;188;p31">
            <a:extLst>
              <a:ext uri="{FF2B5EF4-FFF2-40B4-BE49-F238E27FC236}">
                <a16:creationId xmlns:a16="http://schemas.microsoft.com/office/drawing/2014/main" id="{1EE455DA-87D3-77FF-0CEF-E1F804EA9888}"/>
              </a:ext>
            </a:extLst>
          </p:cNvPr>
          <p:cNvSpPr txBox="1">
            <a:spLocks/>
          </p:cNvSpPr>
          <p:nvPr/>
        </p:nvSpPr>
        <p:spPr>
          <a:xfrm>
            <a:off x="4248726" y="480813"/>
            <a:ext cx="1160024" cy="89687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accent2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9pPr>
          </a:lstStyle>
          <a:p>
            <a:r>
              <a:rPr lang="en" sz="4000" dirty="0" smtClean="0">
                <a:solidFill>
                  <a:schemeClr val="accent1">
                    <a:lumMod val="50000"/>
                  </a:schemeClr>
                </a:solidFill>
              </a:rPr>
              <a:t>04</a:t>
            </a:r>
          </a:p>
        </p:txBody>
      </p:sp>
      <p:sp>
        <p:nvSpPr>
          <p:cNvPr id="21" name="Google Shape;194;p31"/>
          <p:cNvSpPr txBox="1">
            <a:spLocks/>
          </p:cNvSpPr>
          <p:nvPr/>
        </p:nvSpPr>
        <p:spPr>
          <a:xfrm>
            <a:off x="5408750" y="480813"/>
            <a:ext cx="3067080" cy="5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4000" b="1" dirty="0" smtClean="0"/>
              <a:t>Conclusion</a:t>
            </a:r>
            <a:endParaRPr lang="fr-FR" sz="4000" b="1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3607" y="1863822"/>
            <a:ext cx="7759579" cy="4725235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73" y="6492182"/>
            <a:ext cx="1477818" cy="248227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  <a:outerShdw blurRad="50800" dist="50800" dir="5400000" algn="ctr" rotWithShape="0">
              <a:srgbClr val="000000">
                <a:alpha val="0"/>
              </a:srgbClr>
            </a:outerShdw>
            <a:reflection endPos="6500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08889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222;p34"/>
          <p:cNvSpPr txBox="1">
            <a:spLocks noGrp="1"/>
          </p:cNvSpPr>
          <p:nvPr>
            <p:ph type="subTitle" idx="4294967295"/>
          </p:nvPr>
        </p:nvSpPr>
        <p:spPr>
          <a:xfrm>
            <a:off x="4580416" y="2864699"/>
            <a:ext cx="2198454" cy="88082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b="1" dirty="0" smtClean="0"/>
              <a:t>GANTT</a:t>
            </a:r>
            <a:endParaRPr sz="5400" b="1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73" y="6492182"/>
            <a:ext cx="1477818" cy="248227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  <a:outerShdw blurRad="50800" dist="50800" dir="5400000" algn="ctr" rotWithShape="0">
              <a:srgbClr val="000000">
                <a:alpha val="0"/>
              </a:srgbClr>
            </a:outerShdw>
            <a:reflection endPos="6500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201612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222;p34"/>
          <p:cNvSpPr txBox="1">
            <a:spLocks noGrp="1"/>
          </p:cNvSpPr>
          <p:nvPr>
            <p:ph type="subTitle" idx="4294967295"/>
          </p:nvPr>
        </p:nvSpPr>
        <p:spPr>
          <a:xfrm>
            <a:off x="4580415" y="2864699"/>
            <a:ext cx="2435847" cy="88961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b="1" dirty="0" smtClean="0">
                <a:hlinkClick r:id="rId2"/>
              </a:rPr>
              <a:t>GITHUB</a:t>
            </a:r>
            <a:endParaRPr sz="5400" b="1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73" y="6492182"/>
            <a:ext cx="1477818" cy="248227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  <a:outerShdw blurRad="50800" dist="50800" dir="5400000" algn="ctr" rotWithShape="0">
              <a:srgbClr val="000000">
                <a:alpha val="0"/>
              </a:srgbClr>
            </a:outerShdw>
            <a:reflection endPos="6500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452380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222;p34"/>
          <p:cNvSpPr txBox="1">
            <a:spLocks noGrp="1"/>
          </p:cNvSpPr>
          <p:nvPr>
            <p:ph type="subTitle" idx="4294967295"/>
          </p:nvPr>
        </p:nvSpPr>
        <p:spPr>
          <a:xfrm>
            <a:off x="4580415" y="2864699"/>
            <a:ext cx="2435847" cy="88961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b="1" dirty="0" smtClean="0">
                <a:hlinkClick r:id="rId2"/>
              </a:rPr>
              <a:t>TRELLO</a:t>
            </a:r>
            <a:endParaRPr sz="5400" b="1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73" y="6492182"/>
            <a:ext cx="1477818" cy="248227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  <a:outerShdw blurRad="50800" dist="50800" dir="5400000" algn="ctr" rotWithShape="0">
              <a:srgbClr val="000000">
                <a:alpha val="0"/>
              </a:srgbClr>
            </a:outerShdw>
            <a:reflection endPos="6500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594566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222;p34"/>
          <p:cNvSpPr txBox="1">
            <a:spLocks noGrp="1"/>
          </p:cNvSpPr>
          <p:nvPr>
            <p:ph type="subTitle" idx="4294967295"/>
          </p:nvPr>
        </p:nvSpPr>
        <p:spPr>
          <a:xfrm>
            <a:off x="3270361" y="2064599"/>
            <a:ext cx="5900015" cy="242827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b="1" dirty="0" smtClean="0"/>
              <a:t>Démonstration des modules de tests et cahier de recette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73" y="6492182"/>
            <a:ext cx="1477818" cy="248227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  <a:outerShdw blurRad="50800" dist="50800" dir="5400000" algn="ctr" rotWithShape="0">
              <a:srgbClr val="000000">
                <a:alpha val="0"/>
              </a:srgbClr>
            </a:outerShdw>
            <a:reflection endPos="6500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909509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22;p34"/>
          <p:cNvSpPr txBox="1">
            <a:spLocks noGrp="1"/>
          </p:cNvSpPr>
          <p:nvPr>
            <p:ph type="subTitle" idx="4294967295"/>
          </p:nvPr>
        </p:nvSpPr>
        <p:spPr>
          <a:xfrm>
            <a:off x="3634335" y="540326"/>
            <a:ext cx="3461057" cy="93848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 b="1" dirty="0" smtClean="0">
                <a:solidFill>
                  <a:srgbClr val="002060"/>
                </a:solidFill>
              </a:rPr>
              <a:t>Notes :</a:t>
            </a:r>
            <a:endParaRPr sz="8000" b="1" dirty="0">
              <a:solidFill>
                <a:srgbClr val="002060"/>
              </a:solidFill>
            </a:endParaRPr>
          </a:p>
        </p:txBody>
      </p:sp>
      <p:sp>
        <p:nvSpPr>
          <p:cNvPr id="12" name="Google Shape;221;p34"/>
          <p:cNvSpPr txBox="1">
            <a:spLocks noGrp="1"/>
          </p:cNvSpPr>
          <p:nvPr>
            <p:ph type="subTitle" idx="4294967295"/>
          </p:nvPr>
        </p:nvSpPr>
        <p:spPr>
          <a:xfrm>
            <a:off x="1483591" y="1478809"/>
            <a:ext cx="8926501" cy="36377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lt1"/>
              </a:buClr>
              <a:buSzPts val="1100"/>
            </a:pPr>
            <a:r>
              <a:rPr lang="fr-FR" sz="2400" dirty="0" smtClean="0">
                <a:latin typeface="+mj-lt"/>
              </a:rPr>
              <a:t>Imprimer : cahier de recette + synoptique + diagramme déploiement + manuel d’utilisation</a:t>
            </a:r>
          </a:p>
          <a:p>
            <a:pPr marL="0" lvl="0" indent="0">
              <a:buClr>
                <a:schemeClr val="lt1"/>
              </a:buClr>
              <a:buSzPts val="1100"/>
            </a:pPr>
            <a:endParaRPr lang="fr-FR" sz="2400" dirty="0">
              <a:latin typeface="+mj-lt"/>
            </a:endParaRPr>
          </a:p>
          <a:p>
            <a:pPr marL="0" lvl="0" indent="0">
              <a:buClr>
                <a:schemeClr val="lt1"/>
              </a:buClr>
              <a:buSzPts val="1100"/>
            </a:pPr>
            <a:r>
              <a:rPr lang="fr-FR" sz="2400" dirty="0" smtClean="0">
                <a:latin typeface="+mj-lt"/>
              </a:rPr>
              <a:t>Faire </a:t>
            </a:r>
            <a:r>
              <a:rPr lang="fr-FR" sz="2400" dirty="0" err="1" smtClean="0">
                <a:latin typeface="+mj-lt"/>
              </a:rPr>
              <a:t>gantt</a:t>
            </a:r>
            <a:r>
              <a:rPr lang="fr-FR" sz="2400" dirty="0" smtClean="0">
                <a:latin typeface="+mj-lt"/>
              </a:rPr>
              <a:t> + </a:t>
            </a:r>
            <a:r>
              <a:rPr lang="fr-FR" sz="2400" dirty="0" err="1" smtClean="0">
                <a:latin typeface="+mj-lt"/>
              </a:rPr>
              <a:t>gantt</a:t>
            </a:r>
            <a:r>
              <a:rPr lang="fr-FR" sz="2400" dirty="0" smtClean="0">
                <a:latin typeface="+mj-lt"/>
              </a:rPr>
              <a:t> </a:t>
            </a:r>
            <a:r>
              <a:rPr lang="fr-FR" sz="2400" dirty="0" err="1" smtClean="0">
                <a:latin typeface="+mj-lt"/>
              </a:rPr>
              <a:t>prévi</a:t>
            </a:r>
            <a:r>
              <a:rPr lang="fr-FR" sz="2400" dirty="0" smtClean="0">
                <a:latin typeface="+mj-lt"/>
              </a:rPr>
              <a:t> (que du perso)</a:t>
            </a:r>
          </a:p>
          <a:p>
            <a:pPr marL="0" lvl="0" indent="0">
              <a:buClr>
                <a:schemeClr val="lt1"/>
              </a:buClr>
              <a:buSzPts val="1100"/>
            </a:pPr>
            <a:endParaRPr lang="fr-FR" sz="2400" dirty="0">
              <a:latin typeface="+mj-lt"/>
            </a:endParaRPr>
          </a:p>
          <a:p>
            <a:pPr marL="0" lvl="0" indent="0">
              <a:buClr>
                <a:schemeClr val="lt1"/>
              </a:buClr>
              <a:buSzPts val="1100"/>
            </a:pPr>
            <a:r>
              <a:rPr lang="fr-FR" sz="2400" dirty="0" err="1" smtClean="0">
                <a:latin typeface="+mj-lt"/>
              </a:rPr>
              <a:t>Modif</a:t>
            </a:r>
            <a:r>
              <a:rPr lang="fr-FR" sz="2400" dirty="0" smtClean="0">
                <a:latin typeface="+mj-lt"/>
              </a:rPr>
              <a:t> diagramme de classe</a:t>
            </a:r>
          </a:p>
          <a:p>
            <a:pPr marL="0" lvl="0" indent="0">
              <a:buClr>
                <a:schemeClr val="lt1"/>
              </a:buClr>
              <a:buSzPts val="1100"/>
            </a:pPr>
            <a:endParaRPr lang="fr-FR" sz="2400" dirty="0">
              <a:latin typeface="+mj-lt"/>
            </a:endParaRPr>
          </a:p>
          <a:p>
            <a:pPr marL="0" lvl="0" indent="0">
              <a:buClr>
                <a:schemeClr val="lt1"/>
              </a:buClr>
              <a:buSzPts val="1100"/>
            </a:pPr>
            <a:r>
              <a:rPr lang="fr-FR" sz="2400" dirty="0" smtClean="0">
                <a:latin typeface="+mj-lt"/>
              </a:rPr>
              <a:t>Finir design diapo</a:t>
            </a:r>
          </a:p>
          <a:p>
            <a:pPr marL="0" lvl="0" indent="0">
              <a:buClr>
                <a:schemeClr val="lt1"/>
              </a:buClr>
              <a:buSzPts val="1100"/>
            </a:pPr>
            <a:endParaRPr lang="fr-FR" sz="2400" dirty="0">
              <a:latin typeface="+mj-lt"/>
            </a:endParaRPr>
          </a:p>
          <a:p>
            <a:pPr marL="0" lvl="0" indent="0">
              <a:buClr>
                <a:schemeClr val="lt1"/>
              </a:buClr>
              <a:buSzPts val="1100"/>
            </a:pPr>
            <a:r>
              <a:rPr lang="fr-FR" sz="2400" dirty="0" smtClean="0">
                <a:latin typeface="+mj-lt"/>
              </a:rPr>
              <a:t>Nommer les fichiers des modules de tests</a:t>
            </a:r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73" y="6492182"/>
            <a:ext cx="1477818" cy="248227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  <a:outerShdw blurRad="50800" dist="50800" dir="5400000" algn="ctr" rotWithShape="0">
              <a:srgbClr val="000000">
                <a:alpha val="0"/>
              </a:srgbClr>
            </a:outerShdw>
            <a:reflection endPos="6500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524457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221;p34"/>
          <p:cNvSpPr txBox="1">
            <a:spLocks noGrp="1"/>
          </p:cNvSpPr>
          <p:nvPr>
            <p:ph type="subTitle" idx="4294967295"/>
          </p:nvPr>
        </p:nvSpPr>
        <p:spPr>
          <a:xfrm>
            <a:off x="1154253" y="3906981"/>
            <a:ext cx="4433747" cy="13138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lt1"/>
              </a:buClr>
              <a:buSzPts val="1100"/>
            </a:pPr>
            <a:r>
              <a:rPr lang="fr-FR" sz="2400" dirty="0">
                <a:latin typeface="+mj-lt"/>
              </a:rPr>
              <a:t>- Modifier à distance la couleur des lumières avec un bus DMX 512</a:t>
            </a:r>
            <a:endParaRPr sz="2400" dirty="0">
              <a:latin typeface="+mj-lt"/>
            </a:endParaRPr>
          </a:p>
        </p:txBody>
      </p:sp>
      <p:sp>
        <p:nvSpPr>
          <p:cNvPr id="19" name="Google Shape;222;p34"/>
          <p:cNvSpPr txBox="1">
            <a:spLocks noGrp="1"/>
          </p:cNvSpPr>
          <p:nvPr>
            <p:ph type="subTitle" idx="4294967295"/>
          </p:nvPr>
        </p:nvSpPr>
        <p:spPr>
          <a:xfrm>
            <a:off x="913160" y="3576359"/>
            <a:ext cx="3185905" cy="66124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b="1" dirty="0"/>
              <a:t>L’objectif</a:t>
            </a:r>
            <a:endParaRPr sz="5400" b="1" dirty="0"/>
          </a:p>
        </p:txBody>
      </p:sp>
      <p:sp>
        <p:nvSpPr>
          <p:cNvPr id="20" name="Google Shape;188;p31">
            <a:extLst>
              <a:ext uri="{FF2B5EF4-FFF2-40B4-BE49-F238E27FC236}">
                <a16:creationId xmlns:a16="http://schemas.microsoft.com/office/drawing/2014/main" id="{1EE455DA-87D3-77FF-0CEF-E1F804EA9888}"/>
              </a:ext>
            </a:extLst>
          </p:cNvPr>
          <p:cNvSpPr txBox="1">
            <a:spLocks/>
          </p:cNvSpPr>
          <p:nvPr/>
        </p:nvSpPr>
        <p:spPr>
          <a:xfrm>
            <a:off x="4248726" y="480813"/>
            <a:ext cx="1160024" cy="89687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accent2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9pPr>
          </a:lstStyle>
          <a:p>
            <a:r>
              <a:rPr lang="en" sz="4000" dirty="0" smtClean="0">
                <a:solidFill>
                  <a:schemeClr val="accent1">
                    <a:lumMod val="50000"/>
                  </a:schemeClr>
                </a:solidFill>
              </a:rPr>
              <a:t>01</a:t>
            </a:r>
          </a:p>
        </p:txBody>
      </p:sp>
      <p:sp>
        <p:nvSpPr>
          <p:cNvPr id="21" name="Google Shape;194;p31"/>
          <p:cNvSpPr txBox="1">
            <a:spLocks/>
          </p:cNvSpPr>
          <p:nvPr/>
        </p:nvSpPr>
        <p:spPr>
          <a:xfrm>
            <a:off x="5408750" y="182363"/>
            <a:ext cx="3067080" cy="5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4000" b="1" dirty="0" smtClean="0"/>
              <a:t>Présentation du projet</a:t>
            </a:r>
            <a:endParaRPr lang="fr-FR" sz="4000" b="1" dirty="0"/>
          </a:p>
        </p:txBody>
      </p:sp>
      <p:sp>
        <p:nvSpPr>
          <p:cNvPr id="24" name="Google Shape;221;p34"/>
          <p:cNvSpPr txBox="1">
            <a:spLocks noGrp="1"/>
          </p:cNvSpPr>
          <p:nvPr>
            <p:ph type="subTitle" idx="4294967295"/>
          </p:nvPr>
        </p:nvSpPr>
        <p:spPr>
          <a:xfrm>
            <a:off x="7476544" y="2334495"/>
            <a:ext cx="4466075" cy="13138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lt1"/>
              </a:buClr>
              <a:buSzPts val="1100"/>
            </a:pPr>
            <a:endParaRPr lang="fr-FR" sz="2400" dirty="0">
              <a:latin typeface="+mj-lt"/>
            </a:endParaRPr>
          </a:p>
          <a:p>
            <a:pPr marL="0" lvl="0" indent="0">
              <a:buClr>
                <a:schemeClr val="lt1"/>
              </a:buClr>
              <a:buSzPts val="1100"/>
            </a:pPr>
            <a:r>
              <a:rPr lang="fr-FR" sz="2400" dirty="0">
                <a:latin typeface="+mj-lt"/>
              </a:rPr>
              <a:t>- Permettre à un créateur de contenu de pouvoir modifier rapidement les couleurs de son décors </a:t>
            </a:r>
          </a:p>
          <a:p>
            <a:pPr marL="0" lvl="0" indent="0">
              <a:buClr>
                <a:schemeClr val="lt1"/>
              </a:buClr>
              <a:buSzPts val="1100"/>
            </a:pPr>
            <a:r>
              <a:rPr lang="fr-FR" sz="2400" dirty="0">
                <a:latin typeface="+mj-lt"/>
              </a:rPr>
              <a:t>- Modification des jeux de lumière sur un bus professionnel DMX</a:t>
            </a:r>
          </a:p>
        </p:txBody>
      </p:sp>
      <p:sp>
        <p:nvSpPr>
          <p:cNvPr id="25" name="Google Shape;222;p34"/>
          <p:cNvSpPr txBox="1">
            <a:spLocks noGrp="1"/>
          </p:cNvSpPr>
          <p:nvPr>
            <p:ph type="subTitle" idx="4294967295"/>
          </p:nvPr>
        </p:nvSpPr>
        <p:spPr>
          <a:xfrm>
            <a:off x="7253923" y="2472614"/>
            <a:ext cx="3185905" cy="66124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b="1" dirty="0" smtClean="0"/>
              <a:t>Le but</a:t>
            </a:r>
            <a:endParaRPr sz="5400" b="1" dirty="0"/>
          </a:p>
        </p:txBody>
      </p:sp>
      <p:sp>
        <p:nvSpPr>
          <p:cNvPr id="3" name="Arc 2"/>
          <p:cNvSpPr/>
          <p:nvPr/>
        </p:nvSpPr>
        <p:spPr>
          <a:xfrm rot="5724429">
            <a:off x="-3558748" y="-4849746"/>
            <a:ext cx="6304700" cy="8251735"/>
          </a:xfrm>
          <a:prstGeom prst="arc">
            <a:avLst/>
          </a:prstGeom>
          <a:solidFill>
            <a:srgbClr val="0029C3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Arc 25"/>
          <p:cNvSpPr/>
          <p:nvPr/>
        </p:nvSpPr>
        <p:spPr>
          <a:xfrm rot="20122440">
            <a:off x="-2988846" y="4845285"/>
            <a:ext cx="6304700" cy="8251735"/>
          </a:xfrm>
          <a:prstGeom prst="arc">
            <a:avLst/>
          </a:prstGeom>
          <a:solidFill>
            <a:srgbClr val="0029C3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2323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22;p34"/>
          <p:cNvSpPr txBox="1">
            <a:spLocks noGrp="1"/>
          </p:cNvSpPr>
          <p:nvPr>
            <p:ph type="subTitle" idx="4294967295"/>
          </p:nvPr>
        </p:nvSpPr>
        <p:spPr>
          <a:xfrm>
            <a:off x="3563996" y="540326"/>
            <a:ext cx="4721022" cy="93848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 b="1" dirty="0" smtClean="0">
                <a:solidFill>
                  <a:srgbClr val="002060"/>
                </a:solidFill>
              </a:rPr>
              <a:t>Le groupe</a:t>
            </a:r>
            <a:endParaRPr sz="8000" b="1" dirty="0">
              <a:solidFill>
                <a:srgbClr val="002060"/>
              </a:solidFill>
            </a:endParaRPr>
          </a:p>
        </p:txBody>
      </p:sp>
      <p:sp>
        <p:nvSpPr>
          <p:cNvPr id="10" name="Google Shape;221;p34"/>
          <p:cNvSpPr txBox="1">
            <a:spLocks noGrp="1"/>
          </p:cNvSpPr>
          <p:nvPr>
            <p:ph type="subTitle" idx="4294967295"/>
          </p:nvPr>
        </p:nvSpPr>
        <p:spPr>
          <a:xfrm>
            <a:off x="766326" y="1874981"/>
            <a:ext cx="4784729" cy="7481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lt1"/>
              </a:buClr>
              <a:buSzPts val="1100"/>
            </a:pPr>
            <a:r>
              <a:rPr lang="fr-FR" sz="2400" dirty="0" smtClean="0">
                <a:latin typeface="+mj-lt"/>
              </a:rPr>
              <a:t>- 4 personnes dans le groupe</a:t>
            </a:r>
          </a:p>
          <a:p>
            <a:pPr marL="0" lvl="0" indent="0">
              <a:buClr>
                <a:schemeClr val="lt1"/>
              </a:buClr>
              <a:buSzPts val="1100"/>
            </a:pPr>
            <a:endParaRPr lang="fr-FR" sz="2400" dirty="0" smtClean="0">
              <a:latin typeface="+mj-lt"/>
            </a:endParaRPr>
          </a:p>
          <a:p>
            <a:pPr marL="0" lvl="0" indent="0">
              <a:buClr>
                <a:schemeClr val="lt1"/>
              </a:buClr>
              <a:buSzPts val="1100"/>
            </a:pPr>
            <a:r>
              <a:rPr lang="fr-FR" sz="2400" dirty="0" smtClean="0">
                <a:latin typeface="+mj-lt"/>
              </a:rPr>
              <a:t>- 1 personne qui gère le serveur linux (connexion avec le bus DMX, construction de la trame, configuration pour un serveur </a:t>
            </a:r>
            <a:r>
              <a:rPr lang="fr-FR" sz="2400" dirty="0" err="1" smtClean="0">
                <a:latin typeface="+mj-lt"/>
              </a:rPr>
              <a:t>websocket</a:t>
            </a:r>
            <a:r>
              <a:rPr lang="fr-FR" sz="2400" dirty="0" smtClean="0">
                <a:latin typeface="+mj-lt"/>
              </a:rPr>
              <a:t>), </a:t>
            </a:r>
            <a:r>
              <a:rPr lang="fr-FR" sz="2400" dirty="0">
                <a:latin typeface="+mj-lt"/>
              </a:rPr>
              <a:t>l’</a:t>
            </a:r>
            <a:r>
              <a:rPr lang="fr-FR" sz="2400" dirty="0" err="1">
                <a:latin typeface="+mj-lt"/>
              </a:rPr>
              <a:t>ihm</a:t>
            </a:r>
            <a:r>
              <a:rPr lang="fr-FR" sz="2400" dirty="0">
                <a:latin typeface="+mj-lt"/>
              </a:rPr>
              <a:t> C</a:t>
            </a:r>
            <a:r>
              <a:rPr lang="fr-FR" sz="2400" dirty="0" smtClean="0">
                <a:latin typeface="+mj-lt"/>
              </a:rPr>
              <a:t>++ sous </a:t>
            </a:r>
            <a:r>
              <a:rPr lang="fr-FR" sz="2400" dirty="0" err="1" smtClean="0">
                <a:latin typeface="+mj-lt"/>
              </a:rPr>
              <a:t>windows</a:t>
            </a:r>
            <a:r>
              <a:rPr lang="fr-FR" sz="2400" dirty="0" smtClean="0">
                <a:latin typeface="+mj-lt"/>
              </a:rPr>
              <a:t> (gestion des scènes, gestion des champs, canaux, implémentation de la librairie </a:t>
            </a:r>
            <a:r>
              <a:rPr lang="fr-FR" sz="2400" dirty="0" err="1" smtClean="0">
                <a:latin typeface="+mj-lt"/>
              </a:rPr>
              <a:t>arduino</a:t>
            </a:r>
            <a:r>
              <a:rPr lang="fr-FR" sz="2400" dirty="0" smtClean="0">
                <a:latin typeface="+mj-lt"/>
              </a:rPr>
              <a:t>, page pour piloter l’</a:t>
            </a:r>
            <a:r>
              <a:rPr lang="fr-FR" sz="2400" dirty="0" err="1" smtClean="0">
                <a:latin typeface="+mj-lt"/>
              </a:rPr>
              <a:t>arduino</a:t>
            </a:r>
            <a:r>
              <a:rPr lang="fr-FR" sz="2400" dirty="0" smtClean="0">
                <a:latin typeface="+mj-lt"/>
              </a:rPr>
              <a:t>)</a:t>
            </a:r>
            <a:endParaRPr sz="2400" dirty="0">
              <a:latin typeface="+mj-lt"/>
            </a:endParaRPr>
          </a:p>
        </p:txBody>
      </p:sp>
      <p:sp>
        <p:nvSpPr>
          <p:cNvPr id="12" name="Google Shape;221;p34"/>
          <p:cNvSpPr txBox="1">
            <a:spLocks noGrp="1"/>
          </p:cNvSpPr>
          <p:nvPr>
            <p:ph type="subTitle" idx="4294967295"/>
          </p:nvPr>
        </p:nvSpPr>
        <p:spPr>
          <a:xfrm>
            <a:off x="6164978" y="1874981"/>
            <a:ext cx="4784729" cy="7481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lt1"/>
              </a:buClr>
              <a:buSzPts val="1100"/>
            </a:pPr>
            <a:r>
              <a:rPr lang="fr-FR" sz="2400" dirty="0" smtClean="0">
                <a:latin typeface="+mj-lt"/>
              </a:rPr>
              <a:t>- 1 personne qui a géré les équipements (création, modification et suppression des équipements)</a:t>
            </a:r>
            <a:r>
              <a:rPr lang="fr-FR" sz="2400" dirty="0">
                <a:latin typeface="+mj-lt"/>
              </a:rPr>
              <a:t> </a:t>
            </a:r>
            <a:r>
              <a:rPr lang="fr-FR" sz="2400" dirty="0" smtClean="0">
                <a:latin typeface="+mj-lt"/>
              </a:rPr>
              <a:t>+ réadaptation du CRUD de l’IHM pour la table scène</a:t>
            </a:r>
          </a:p>
        </p:txBody>
      </p:sp>
      <p:sp>
        <p:nvSpPr>
          <p:cNvPr id="13" name="Google Shape;221;p34"/>
          <p:cNvSpPr txBox="1">
            <a:spLocks noGrp="1"/>
          </p:cNvSpPr>
          <p:nvPr>
            <p:ph type="subTitle" idx="4294967295"/>
          </p:nvPr>
        </p:nvSpPr>
        <p:spPr>
          <a:xfrm>
            <a:off x="6164978" y="4036291"/>
            <a:ext cx="4784729" cy="7481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lt1"/>
              </a:buClr>
              <a:buSzPts val="1100"/>
            </a:pPr>
            <a:r>
              <a:rPr lang="fr-FR" sz="2400" dirty="0" smtClean="0">
                <a:latin typeface="+mj-lt"/>
              </a:rPr>
              <a:t>- 1 personne incompréhension du sujet, création de la librairie </a:t>
            </a:r>
            <a:r>
              <a:rPr lang="fr-FR" sz="2400" dirty="0" err="1" smtClean="0">
                <a:latin typeface="+mj-lt"/>
              </a:rPr>
              <a:t>arduino</a:t>
            </a:r>
            <a:r>
              <a:rPr lang="fr-FR" sz="2400" dirty="0" smtClean="0">
                <a:latin typeface="+mj-lt"/>
              </a:rPr>
              <a:t> pour la partie C++, de la console et du code </a:t>
            </a:r>
            <a:r>
              <a:rPr lang="fr-FR" sz="2400" dirty="0" err="1" smtClean="0">
                <a:latin typeface="+mj-lt"/>
              </a:rPr>
              <a:t>arduino</a:t>
            </a:r>
            <a:endParaRPr sz="2400" dirty="0">
              <a:latin typeface="+mj-lt"/>
            </a:endParaRPr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73" y="6492182"/>
            <a:ext cx="1477818" cy="248227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  <a:outerShdw blurRad="50800" dist="50800" dir="5400000" algn="ctr" rotWithShape="0">
              <a:srgbClr val="000000">
                <a:alpha val="0"/>
              </a:srgbClr>
            </a:outerShdw>
            <a:reflection endPos="6500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722000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188;p31">
            <a:extLst>
              <a:ext uri="{FF2B5EF4-FFF2-40B4-BE49-F238E27FC236}">
                <a16:creationId xmlns:a16="http://schemas.microsoft.com/office/drawing/2014/main" id="{1EE455DA-87D3-77FF-0CEF-E1F804EA9888}"/>
              </a:ext>
            </a:extLst>
          </p:cNvPr>
          <p:cNvSpPr txBox="1">
            <a:spLocks/>
          </p:cNvSpPr>
          <p:nvPr/>
        </p:nvSpPr>
        <p:spPr>
          <a:xfrm>
            <a:off x="4248726" y="480813"/>
            <a:ext cx="1160024" cy="89687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accent2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ppio One"/>
              <a:buNone/>
              <a:defRPr sz="30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9pPr>
          </a:lstStyle>
          <a:p>
            <a:r>
              <a:rPr lang="en" sz="4000" dirty="0" smtClean="0">
                <a:solidFill>
                  <a:schemeClr val="accent1">
                    <a:lumMod val="50000"/>
                  </a:schemeClr>
                </a:solidFill>
              </a:rPr>
              <a:t>02</a:t>
            </a:r>
          </a:p>
        </p:txBody>
      </p:sp>
      <p:sp>
        <p:nvSpPr>
          <p:cNvPr id="21" name="Google Shape;194;p31"/>
          <p:cNvSpPr txBox="1">
            <a:spLocks/>
          </p:cNvSpPr>
          <p:nvPr/>
        </p:nvSpPr>
        <p:spPr>
          <a:xfrm>
            <a:off x="5408750" y="182363"/>
            <a:ext cx="3744486" cy="5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4000" b="1" dirty="0" smtClean="0"/>
              <a:t>Les Documentations</a:t>
            </a:r>
            <a:endParaRPr lang="fr-FR" sz="4000" b="1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6595" y="1377689"/>
            <a:ext cx="7755405" cy="5614238"/>
          </a:xfrm>
          <a:prstGeom prst="rect">
            <a:avLst/>
          </a:prstGeom>
        </p:spPr>
      </p:pic>
      <p:sp>
        <p:nvSpPr>
          <p:cNvPr id="27" name="Google Shape;222;p34"/>
          <p:cNvSpPr txBox="1">
            <a:spLocks noGrp="1"/>
          </p:cNvSpPr>
          <p:nvPr>
            <p:ph type="subTitle" idx="4294967295"/>
          </p:nvPr>
        </p:nvSpPr>
        <p:spPr>
          <a:xfrm>
            <a:off x="691486" y="2605829"/>
            <a:ext cx="3935931" cy="164218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b="1" dirty="0" smtClean="0">
                <a:solidFill>
                  <a:srgbClr val="002060"/>
                </a:solidFill>
              </a:rPr>
              <a:t>Diagramme synoptique</a:t>
            </a:r>
            <a:endParaRPr sz="5400" b="1" dirty="0">
              <a:solidFill>
                <a:srgbClr val="002060"/>
              </a:solidFill>
            </a:endParaRPr>
          </a:p>
        </p:txBody>
      </p:sp>
      <p:sp>
        <p:nvSpPr>
          <p:cNvPr id="9" name="Triangle isocèle 8"/>
          <p:cNvSpPr/>
          <p:nvPr/>
        </p:nvSpPr>
        <p:spPr>
          <a:xfrm rot="18943794">
            <a:off x="-3174881" y="-2656814"/>
            <a:ext cx="5003956" cy="4414622"/>
          </a:xfrm>
          <a:prstGeom prst="triangle">
            <a:avLst/>
          </a:prstGeom>
          <a:solidFill>
            <a:srgbClr val="0029C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Triangle isocèle 27"/>
          <p:cNvSpPr/>
          <p:nvPr/>
        </p:nvSpPr>
        <p:spPr>
          <a:xfrm rot="2509966">
            <a:off x="-3264039" y="4761983"/>
            <a:ext cx="4659851" cy="3708625"/>
          </a:xfrm>
          <a:prstGeom prst="triangle">
            <a:avLst/>
          </a:prstGeom>
          <a:solidFill>
            <a:srgbClr val="0029C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73" y="6492182"/>
            <a:ext cx="1477818" cy="248227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  <a:outerShdw blurRad="50800" dist="50800" dir="5400000" algn="ctr" rotWithShape="0">
              <a:srgbClr val="000000">
                <a:alpha val="0"/>
              </a:srgbClr>
            </a:outerShdw>
            <a:reflection endPos="6500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48471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222;p34"/>
          <p:cNvSpPr txBox="1">
            <a:spLocks noGrp="1"/>
          </p:cNvSpPr>
          <p:nvPr>
            <p:ph type="subTitle" idx="4294967295"/>
          </p:nvPr>
        </p:nvSpPr>
        <p:spPr>
          <a:xfrm>
            <a:off x="957984" y="4060453"/>
            <a:ext cx="3185905" cy="66124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b="1" dirty="0" smtClean="0"/>
              <a:t>GANTT prévi</a:t>
            </a:r>
            <a:endParaRPr sz="5400" b="1" dirty="0"/>
          </a:p>
        </p:txBody>
      </p:sp>
    </p:spTree>
    <p:extLst>
      <p:ext uri="{BB962C8B-B14F-4D97-AF65-F5344CB8AC3E}">
        <p14:creationId xmlns:p14="http://schemas.microsoft.com/office/powerpoint/2010/main" val="1101787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22;p34"/>
          <p:cNvSpPr txBox="1">
            <a:spLocks noGrp="1"/>
          </p:cNvSpPr>
          <p:nvPr>
            <p:ph type="subTitle" idx="4294967295"/>
          </p:nvPr>
        </p:nvSpPr>
        <p:spPr>
          <a:xfrm>
            <a:off x="691486" y="2605829"/>
            <a:ext cx="3935931" cy="164218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b="1" dirty="0" smtClean="0">
                <a:solidFill>
                  <a:srgbClr val="002060"/>
                </a:solidFill>
              </a:rPr>
              <a:t>Diagramme synoptique personnel</a:t>
            </a:r>
            <a:endParaRPr sz="5400" b="1" dirty="0">
              <a:solidFill>
                <a:srgbClr val="002060"/>
              </a:solidFill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227" t="2290" r="7576" b="11381"/>
          <a:stretch/>
        </p:blipFill>
        <p:spPr>
          <a:xfrm>
            <a:off x="4627417" y="-100770"/>
            <a:ext cx="7499928" cy="6977435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73" y="6492182"/>
            <a:ext cx="1477818" cy="248227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  <a:outerShdw blurRad="50800" dist="50800" dir="5400000" algn="ctr" rotWithShape="0">
              <a:srgbClr val="000000">
                <a:alpha val="0"/>
              </a:srgbClr>
            </a:outerShdw>
            <a:reflection endPos="6500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115267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22;p34"/>
          <p:cNvSpPr txBox="1">
            <a:spLocks noGrp="1"/>
          </p:cNvSpPr>
          <p:nvPr>
            <p:ph type="subTitle" idx="4294967295"/>
          </p:nvPr>
        </p:nvSpPr>
        <p:spPr>
          <a:xfrm>
            <a:off x="193966" y="3129810"/>
            <a:ext cx="4359564" cy="164218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b="1" dirty="0" smtClean="0">
                <a:solidFill>
                  <a:srgbClr val="002060"/>
                </a:solidFill>
              </a:rPr>
              <a:t>Diagramme de déploiement</a:t>
            </a:r>
            <a:endParaRPr sz="5400" b="1" dirty="0">
              <a:solidFill>
                <a:srgbClr val="002060"/>
              </a:solidFill>
            </a:endParaRPr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73" y="6492182"/>
            <a:ext cx="1477818" cy="248227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  <a:outerShdw blurRad="50800" dist="50800" dir="5400000" algn="ctr" rotWithShape="0">
              <a:srgbClr val="000000">
                <a:alpha val="0"/>
              </a:srgbClr>
            </a:outerShdw>
            <a:reflection endPos="65000" dist="50800" dir="5400000" sy="-100000" algn="bl" rotWithShape="0"/>
          </a:effectLst>
        </p:spPr>
      </p:pic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3543" y="488258"/>
            <a:ext cx="7149838" cy="5881483"/>
          </a:xfrm>
          <a:prstGeom prst="rect">
            <a:avLst/>
          </a:prstGeom>
        </p:spPr>
      </p:pic>
      <p:sp>
        <p:nvSpPr>
          <p:cNvPr id="3" name="Cadre 2"/>
          <p:cNvSpPr/>
          <p:nvPr/>
        </p:nvSpPr>
        <p:spPr>
          <a:xfrm rot="1684623">
            <a:off x="-834025" y="-1274619"/>
            <a:ext cx="2770909" cy="2549237"/>
          </a:xfrm>
          <a:prstGeom prst="frame">
            <a:avLst/>
          </a:prstGeom>
          <a:solidFill>
            <a:srgbClr val="0029C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029C3"/>
              </a:solidFill>
            </a:endParaRPr>
          </a:p>
        </p:txBody>
      </p:sp>
      <p:sp>
        <p:nvSpPr>
          <p:cNvPr id="4" name="Demi-cadre 3"/>
          <p:cNvSpPr/>
          <p:nvPr/>
        </p:nvSpPr>
        <p:spPr>
          <a:xfrm rot="10395886">
            <a:off x="-1933848" y="-860209"/>
            <a:ext cx="5585661" cy="3143184"/>
          </a:xfrm>
          <a:prstGeom prst="halfFrame">
            <a:avLst>
              <a:gd name="adj1" fmla="val 8635"/>
              <a:gd name="adj2" fmla="val 12177"/>
            </a:avLst>
          </a:prstGeom>
          <a:solidFill>
            <a:srgbClr val="0029C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cxnSp>
        <p:nvCxnSpPr>
          <p:cNvPr id="7" name="Connecteur en angle 6"/>
          <p:cNvCxnSpPr/>
          <p:nvPr/>
        </p:nvCxnSpPr>
        <p:spPr>
          <a:xfrm>
            <a:off x="-144379" y="5197642"/>
            <a:ext cx="4552750" cy="100102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/>
        </p:nvCxnSpPr>
        <p:spPr>
          <a:xfrm>
            <a:off x="4408371" y="6198669"/>
            <a:ext cx="0" cy="10010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6717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22;p34"/>
          <p:cNvSpPr txBox="1">
            <a:spLocks noGrp="1"/>
          </p:cNvSpPr>
          <p:nvPr>
            <p:ph type="subTitle" idx="4294967295"/>
          </p:nvPr>
        </p:nvSpPr>
        <p:spPr>
          <a:xfrm>
            <a:off x="378489" y="1180159"/>
            <a:ext cx="4359564" cy="164218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b="1" dirty="0" smtClean="0">
                <a:solidFill>
                  <a:srgbClr val="002060"/>
                </a:solidFill>
              </a:rPr>
              <a:t>Diagramme du Use Case</a:t>
            </a:r>
            <a:endParaRPr sz="5400" b="1" dirty="0">
              <a:solidFill>
                <a:srgbClr val="002060"/>
              </a:solidFill>
            </a:endParaRPr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73" y="6492182"/>
            <a:ext cx="1477818" cy="248227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  <a:outerShdw blurRad="50800" dist="50800" dir="5400000" algn="ctr" rotWithShape="0">
              <a:srgbClr val="000000">
                <a:alpha val="0"/>
              </a:srgbClr>
            </a:outerShdw>
            <a:reflection endPos="65000" dist="50800" dir="5400000" sy="-100000" algn="bl" rotWithShape="0"/>
          </a:effectLst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9927" y="0"/>
            <a:ext cx="6512073" cy="6858000"/>
          </a:xfrm>
          <a:prstGeom prst="rect">
            <a:avLst/>
          </a:prstGeom>
        </p:spPr>
      </p:pic>
      <p:sp>
        <p:nvSpPr>
          <p:cNvPr id="10" name="Google Shape;232;p35"/>
          <p:cNvSpPr txBox="1">
            <a:spLocks noGrp="1"/>
          </p:cNvSpPr>
          <p:nvPr>
            <p:ph type="subTitle" idx="1"/>
          </p:nvPr>
        </p:nvSpPr>
        <p:spPr>
          <a:xfrm>
            <a:off x="599871" y="2638050"/>
            <a:ext cx="3469063" cy="15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latin typeface="+mj-lt"/>
              </a:rPr>
              <a:t>Ici, dans ce Use Case, je me charge de pouvoir configurer sa “light board” et de pouvoir activer une scène.</a:t>
            </a:r>
            <a:endParaRPr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43747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377</Words>
  <Application>Microsoft Office PowerPoint</Application>
  <PresentationFormat>Grand écran</PresentationFormat>
  <Paragraphs>78</Paragraphs>
  <Slides>25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25</vt:i4>
      </vt:variant>
    </vt:vector>
  </HeadingPairs>
  <TitlesOfParts>
    <vt:vector size="32" baseType="lpstr">
      <vt:lpstr>Arial</vt:lpstr>
      <vt:lpstr>Arial Black</vt:lpstr>
      <vt:lpstr>Calibri</vt:lpstr>
      <vt:lpstr>Calibri Light</vt:lpstr>
      <vt:lpstr>Doppio One</vt:lpstr>
      <vt:lpstr>Segoe UI Black</vt:lpstr>
      <vt:lpstr>Thème Office</vt:lpstr>
      <vt:lpstr>Gestion de lumières pour les créateurs de contenu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Jean Leduc</dc:creator>
  <cp:lastModifiedBy>Jean Leduc</cp:lastModifiedBy>
  <cp:revision>132</cp:revision>
  <dcterms:created xsi:type="dcterms:W3CDTF">2024-06-07T06:39:52Z</dcterms:created>
  <dcterms:modified xsi:type="dcterms:W3CDTF">2024-06-07T12:54:03Z</dcterms:modified>
</cp:coreProperties>
</file>