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87" r:id="rId13"/>
    <p:sldId id="269" r:id="rId14"/>
    <p:sldId id="270" r:id="rId15"/>
    <p:sldId id="272" r:id="rId16"/>
    <p:sldId id="286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4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C3"/>
    <a:srgbClr val="0028BE"/>
    <a:srgbClr val="66B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CA5D6-B217-4820-9038-2C8B0AF91CFA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E6D08-3B5B-4DAF-816F-77A3A61283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3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E6D08-3B5B-4DAF-816F-77A3A612837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705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4698-10D4-4307-9E95-E25BFDE38FC5}" type="datetime1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94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3DE9-236D-4C95-BAB2-76B924A40FBE}" type="datetime1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1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BB9B-B773-4ED5-A8A4-C412110DC35B}" type="datetime1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77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CB06-5B92-48E2-BF22-BB15536C25C7}" type="datetime1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71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051C-34BD-4A81-BFAA-6A5DAC42CA23}" type="datetime1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41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BD7E-44E2-4DB6-BA59-A9AE6787EDA1}" type="datetime1">
              <a:rPr lang="fr-FR" smtClean="0"/>
              <a:t>08/06/2024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75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2DEF-0337-4736-B9B0-2A1DEA261F14}" type="datetime1">
              <a:rPr lang="fr-FR" smtClean="0"/>
              <a:t>08/06/2024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41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9A09-053F-4C2D-862B-157637A48DEF}" type="datetime1">
              <a:rPr lang="fr-FR" smtClean="0"/>
              <a:t>08/06/2024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86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A05-A105-43D4-A1FC-2E779A2FF0A3}" type="datetime1">
              <a:rPr lang="fr-FR" smtClean="0"/>
              <a:t>08/06/2024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87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68D9-FB95-4ED6-9D9A-AD68979A83B4}" type="datetime1">
              <a:rPr lang="fr-FR" smtClean="0"/>
              <a:t>08/06/2024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17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8BE9-1690-4C7A-8D87-1E3588CA6C33}" type="datetime1">
              <a:rPr lang="fr-FR" smtClean="0"/>
              <a:t>08/06/2024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64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F705C-7021-48CE-BB49-3E6C55897987}" type="datetime1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1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LeducJean/ProjetDMX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rello.com/b/eBvLfIN6/projetdmx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587" r="530" b="21803"/>
          <a:stretch/>
        </p:blipFill>
        <p:spPr>
          <a:xfrm>
            <a:off x="1" y="4797350"/>
            <a:ext cx="3643952" cy="20606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919653"/>
            <a:ext cx="9144000" cy="1810471"/>
          </a:xfrm>
        </p:spPr>
        <p:txBody>
          <a:bodyPr/>
          <a:lstStyle/>
          <a:p>
            <a:r>
              <a:rPr lang="fr-FR" b="1" dirty="0">
                <a:latin typeface="+mn-lt"/>
              </a:rPr>
              <a:t>Gestion de lumières pour les créateurs de contenu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30842" y="806362"/>
            <a:ext cx="3567545" cy="732141"/>
          </a:xfrm>
        </p:spPr>
        <p:txBody>
          <a:bodyPr>
            <a:normAutofit/>
          </a:bodyPr>
          <a:lstStyle/>
          <a:p>
            <a:r>
              <a:rPr lang="fr-FR" sz="4400" dirty="0">
                <a:solidFill>
                  <a:srgbClr val="0029C3"/>
                </a:solidFill>
                <a:latin typeface="Arial Black" panose="020B0A04020102020204" pitchFamily="34" charset="0"/>
                <a:ea typeface="Segoe UI Black" panose="020B0A02040204020203" pitchFamily="34" charset="0"/>
              </a:rPr>
              <a:t>Projet BTS</a:t>
            </a:r>
          </a:p>
        </p:txBody>
      </p:sp>
      <p:sp>
        <p:nvSpPr>
          <p:cNvPr id="10" name="Bouée 9"/>
          <p:cNvSpPr/>
          <p:nvPr/>
        </p:nvSpPr>
        <p:spPr>
          <a:xfrm>
            <a:off x="10686615" y="5257800"/>
            <a:ext cx="3305907" cy="3569677"/>
          </a:xfrm>
          <a:prstGeom prst="donut">
            <a:avLst/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Google Shape;221;p34"/>
          <p:cNvSpPr txBox="1">
            <a:spLocks/>
          </p:cNvSpPr>
          <p:nvPr/>
        </p:nvSpPr>
        <p:spPr>
          <a:xfrm>
            <a:off x="5660552" y="5699416"/>
            <a:ext cx="4433747" cy="13138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Jean Leduc</a:t>
            </a:r>
          </a:p>
          <a:p>
            <a:pPr mar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BTS SN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383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C0109303-2121-FE50-E83B-40EB772EE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088" y="-5109"/>
            <a:ext cx="4205882" cy="4229151"/>
          </a:xfrm>
          <a:prstGeom prst="rect">
            <a:avLst/>
          </a:prstGeom>
        </p:spPr>
      </p:pic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185131" y="2837710"/>
            <a:ext cx="3752147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 d’exigence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cxnSp>
        <p:nvCxnSpPr>
          <p:cNvPr id="7" name="Connecteur droit 6"/>
          <p:cNvCxnSpPr/>
          <p:nvPr/>
        </p:nvCxnSpPr>
        <p:spPr>
          <a:xfrm>
            <a:off x="7959169" y="-5109"/>
            <a:ext cx="254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986118" y="-5109"/>
            <a:ext cx="254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10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FF70C10-3567-D92D-793D-41A48FA52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221" y="99392"/>
            <a:ext cx="4354867" cy="675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36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244766" y="2837710"/>
            <a:ext cx="3752147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 de classe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11</a:t>
            </a:fld>
            <a:endParaRPr lang="fr-FR"/>
          </a:p>
        </p:txBody>
      </p:sp>
      <p:sp>
        <p:nvSpPr>
          <p:cNvPr id="5" name="Éclair 4">
            <a:extLst>
              <a:ext uri="{FF2B5EF4-FFF2-40B4-BE49-F238E27FC236}">
                <a16:creationId xmlns:a16="http://schemas.microsoft.com/office/drawing/2014/main" id="{BCB8C7B2-FA72-7EF9-C7A3-3D7C4082A436}"/>
              </a:ext>
            </a:extLst>
          </p:cNvPr>
          <p:cNvSpPr/>
          <p:nvPr/>
        </p:nvSpPr>
        <p:spPr>
          <a:xfrm rot="8247812">
            <a:off x="-840309" y="-2333193"/>
            <a:ext cx="2930939" cy="4163931"/>
          </a:xfrm>
          <a:prstGeom prst="lightningBolt">
            <a:avLst/>
          </a:prstGeom>
          <a:solidFill>
            <a:srgbClr val="0029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1FFD1CB-CC79-7D88-1290-090713CC5B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85" r="71862"/>
          <a:stretch/>
        </p:blipFill>
        <p:spPr>
          <a:xfrm>
            <a:off x="3912358" y="16834"/>
            <a:ext cx="6630537" cy="68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31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5776186" y="136525"/>
            <a:ext cx="3752147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 de classe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12</a:t>
            </a:fld>
            <a:endParaRPr lang="fr-FR"/>
          </a:p>
        </p:txBody>
      </p:sp>
      <p:sp>
        <p:nvSpPr>
          <p:cNvPr id="5" name="Éclair 4">
            <a:extLst>
              <a:ext uri="{FF2B5EF4-FFF2-40B4-BE49-F238E27FC236}">
                <a16:creationId xmlns:a16="http://schemas.microsoft.com/office/drawing/2014/main" id="{BCB8C7B2-FA72-7EF9-C7A3-3D7C4082A436}"/>
              </a:ext>
            </a:extLst>
          </p:cNvPr>
          <p:cNvSpPr/>
          <p:nvPr/>
        </p:nvSpPr>
        <p:spPr>
          <a:xfrm rot="8247812">
            <a:off x="-840309" y="-2333193"/>
            <a:ext cx="2930939" cy="4163931"/>
          </a:xfrm>
          <a:prstGeom prst="lightningBolt">
            <a:avLst/>
          </a:prstGeom>
          <a:solidFill>
            <a:srgbClr val="0029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1BA07CD-7116-B97E-D08F-B5620D07A6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4" t="21912" r="1" b="2772"/>
          <a:stretch/>
        </p:blipFill>
        <p:spPr>
          <a:xfrm>
            <a:off x="0" y="1777726"/>
            <a:ext cx="12192000" cy="471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52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244766" y="2837710"/>
            <a:ext cx="3752147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 de classe personnel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13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A60454D-1542-5682-CAC8-1462981CA9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86"/>
          <a:stretch/>
        </p:blipFill>
        <p:spPr>
          <a:xfrm>
            <a:off x="3872560" y="980661"/>
            <a:ext cx="8081570" cy="463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10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1385894" y="471639"/>
            <a:ext cx="9875664" cy="10512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Modèle Conceptuel de Données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13" r="3352"/>
          <a:stretch/>
        </p:blipFill>
        <p:spPr>
          <a:xfrm>
            <a:off x="573950" y="2435193"/>
            <a:ext cx="11388038" cy="3675546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375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208061" y="159026"/>
            <a:ext cx="5630781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002060"/>
                </a:solidFill>
              </a:rPr>
              <a:t>Scénario de cas d’utilisation pour </a:t>
            </a:r>
            <a:r>
              <a:rPr lang="en" sz="3600" b="1" dirty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en" sz="3600" b="1" u="sng" dirty="0">
                <a:solidFill>
                  <a:schemeClr val="accent1">
                    <a:lumMod val="75000"/>
                  </a:schemeClr>
                </a:solidFill>
              </a:rPr>
              <a:t>Configurer sa Light Board</a:t>
            </a:r>
            <a:r>
              <a:rPr lang="en" sz="3600" b="1" dirty="0">
                <a:solidFill>
                  <a:schemeClr val="accent1">
                    <a:lumMod val="75000"/>
                  </a:schemeClr>
                </a:solidFill>
              </a:rPr>
              <a:t>”</a:t>
            </a:r>
            <a:endParaRPr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15</a:t>
            </a:fld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D04F1D1-A170-6DC1-4455-4A3BF8563586}"/>
              </a:ext>
            </a:extLst>
          </p:cNvPr>
          <p:cNvCxnSpPr>
            <a:cxnSpLocks/>
          </p:cNvCxnSpPr>
          <p:nvPr/>
        </p:nvCxnSpPr>
        <p:spPr>
          <a:xfrm>
            <a:off x="6118150" y="1771650"/>
            <a:ext cx="0" cy="508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F4F51E0-34E9-1108-3982-5AC9FEEF2876}"/>
              </a:ext>
            </a:extLst>
          </p:cNvPr>
          <p:cNvCxnSpPr>
            <a:cxnSpLocks/>
          </p:cNvCxnSpPr>
          <p:nvPr/>
        </p:nvCxnSpPr>
        <p:spPr>
          <a:xfrm>
            <a:off x="6145099" y="1771650"/>
            <a:ext cx="0" cy="508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99D6D1F2-BFB9-1A54-1A27-EC1F570A3EC4}"/>
              </a:ext>
            </a:extLst>
          </p:cNvPr>
          <p:cNvSpPr/>
          <p:nvPr/>
        </p:nvSpPr>
        <p:spPr>
          <a:xfrm>
            <a:off x="10561320" y="-342900"/>
            <a:ext cx="2796540" cy="1546678"/>
          </a:xfrm>
          <a:prstGeom prst="ellipse">
            <a:avLst/>
          </a:prstGeom>
          <a:solidFill>
            <a:srgbClr val="0029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FC7C14F-248C-CFCA-84CF-B933D15E0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398" y="2271663"/>
            <a:ext cx="6002602" cy="365852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F6DA250-1D48-00FB-4916-8BD99A25A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410239"/>
            <a:ext cx="6073850" cy="326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1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208061" y="443948"/>
            <a:ext cx="5630781" cy="11783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1" dirty="0">
                <a:solidFill>
                  <a:srgbClr val="002060"/>
                </a:solidFill>
              </a:rPr>
              <a:t>Scénario de cas d’utilisation pour </a:t>
            </a:r>
            <a:r>
              <a:rPr lang="fr-FR" sz="3600" b="1" dirty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fr-FR" sz="3600" b="1" u="sng" dirty="0">
                <a:solidFill>
                  <a:schemeClr val="accent1">
                    <a:lumMod val="75000"/>
                  </a:schemeClr>
                </a:solidFill>
              </a:rPr>
              <a:t>Activer une scène</a:t>
            </a:r>
            <a:r>
              <a:rPr lang="fr-FR" sz="3600" b="1" dirty="0">
                <a:solidFill>
                  <a:schemeClr val="accent1">
                    <a:lumMod val="75000"/>
                  </a:schemeClr>
                </a:solidFill>
              </a:rPr>
              <a:t>”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16</a:t>
            </a:fld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7F35BF2-1967-056F-A780-52C47489B7F3}"/>
              </a:ext>
            </a:extLst>
          </p:cNvPr>
          <p:cNvCxnSpPr>
            <a:cxnSpLocks/>
          </p:cNvCxnSpPr>
          <p:nvPr/>
        </p:nvCxnSpPr>
        <p:spPr>
          <a:xfrm>
            <a:off x="6118150" y="1771650"/>
            <a:ext cx="0" cy="508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17E0E07-0B23-4D9E-2294-3CA5293917A3}"/>
              </a:ext>
            </a:extLst>
          </p:cNvPr>
          <p:cNvCxnSpPr>
            <a:cxnSpLocks/>
          </p:cNvCxnSpPr>
          <p:nvPr/>
        </p:nvCxnSpPr>
        <p:spPr>
          <a:xfrm>
            <a:off x="6145099" y="1771650"/>
            <a:ext cx="0" cy="508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ED57EC6E-D274-26D4-EE49-029D5ABCD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08" y="2507543"/>
            <a:ext cx="6025640" cy="3157435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CAA8980-75B9-7298-5981-39DDF26CC6FF}"/>
              </a:ext>
            </a:extLst>
          </p:cNvPr>
          <p:cNvCxnSpPr>
            <a:cxnSpLocks/>
          </p:cNvCxnSpPr>
          <p:nvPr/>
        </p:nvCxnSpPr>
        <p:spPr>
          <a:xfrm>
            <a:off x="8869680" y="-525780"/>
            <a:ext cx="3741420" cy="2499360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21BC4D21-D9E1-E7E9-2610-7E5EB970F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5271"/>
            <a:ext cx="6068070" cy="43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39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09670" y="405481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de séquence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948" y="2387065"/>
            <a:ext cx="10496052" cy="4470935"/>
          </a:xfrm>
          <a:prstGeom prst="rect">
            <a:avLst/>
          </a:prstGeom>
        </p:spPr>
      </p:pic>
      <p:sp>
        <p:nvSpPr>
          <p:cNvPr id="6" name="Google Shape;260;p37">
            <a:extLst>
              <a:ext uri="{FF2B5EF4-FFF2-40B4-BE49-F238E27FC236}">
                <a16:creationId xmlns:a16="http://schemas.microsoft.com/office/drawing/2014/main" id="{556E170C-CF5C-54C1-A28D-212DEC29B770}"/>
              </a:ext>
            </a:extLst>
          </p:cNvPr>
          <p:cNvSpPr txBox="1">
            <a:spLocks/>
          </p:cNvSpPr>
          <p:nvPr/>
        </p:nvSpPr>
        <p:spPr>
          <a:xfrm>
            <a:off x="6185963" y="940223"/>
            <a:ext cx="41900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fr-FR" sz="3200" dirty="0"/>
              <a:t>Configurer sa « Light </a:t>
            </a:r>
            <a:r>
              <a:rPr lang="fr-FR" sz="3200" dirty="0" err="1"/>
              <a:t>Board</a:t>
            </a:r>
            <a:r>
              <a:rPr lang="fr-FR" sz="3200" dirty="0"/>
              <a:t>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291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09670" y="405481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de séquence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6" name="Google Shape;260;p37">
            <a:extLst>
              <a:ext uri="{FF2B5EF4-FFF2-40B4-BE49-F238E27FC236}">
                <a16:creationId xmlns:a16="http://schemas.microsoft.com/office/drawing/2014/main" id="{556E170C-CF5C-54C1-A28D-212DEC29B770}"/>
              </a:ext>
            </a:extLst>
          </p:cNvPr>
          <p:cNvSpPr txBox="1">
            <a:spLocks/>
          </p:cNvSpPr>
          <p:nvPr/>
        </p:nvSpPr>
        <p:spPr>
          <a:xfrm>
            <a:off x="6185963" y="940223"/>
            <a:ext cx="41900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fr-FR" sz="3200" dirty="0"/>
              <a:t>Activer la scène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97" y="2324661"/>
            <a:ext cx="10478703" cy="453334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554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5940936" y="2277637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Logiciel </a:t>
            </a:r>
            <a:r>
              <a:rPr lang="fr-FR" sz="2400" dirty="0" err="1">
                <a:latin typeface="+mj-lt"/>
              </a:rPr>
              <a:t>arduino</a:t>
            </a: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Console Matériel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- 4 ordinateurs </a:t>
            </a:r>
            <a:r>
              <a:rPr lang="fr-FR" sz="2400" dirty="0" err="1">
                <a:latin typeface="+mj-lt"/>
              </a:rPr>
              <a:t>windows</a:t>
            </a:r>
            <a:r>
              <a:rPr lang="fr-FR" sz="2400" dirty="0">
                <a:latin typeface="+mj-lt"/>
              </a:rPr>
              <a:t> et 1 ordinateurs linux</a:t>
            </a:r>
            <a:endParaRPr sz="2400" dirty="0">
              <a:latin typeface="+mj-lt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5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1011382" y="2277637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Logiciel Visual Studio Code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Lumières </a:t>
            </a:r>
            <a:r>
              <a:rPr lang="fr-FR" sz="2400" dirty="0" err="1">
                <a:latin typeface="+mj-lt"/>
              </a:rPr>
              <a:t>Saber</a:t>
            </a:r>
            <a:r>
              <a:rPr lang="fr-FR" sz="2400" dirty="0">
                <a:latin typeface="+mj-lt"/>
              </a:rPr>
              <a:t> avec protocole DMX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Propriété DMX ?</a:t>
            </a:r>
            <a:endParaRPr sz="2400" dirty="0">
              <a:latin typeface="+mj-lt"/>
            </a:endParaRPr>
          </a:p>
        </p:txBody>
      </p:sp>
      <p:sp>
        <p:nvSpPr>
          <p:cNvPr id="6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3617246" y="523266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03</a:t>
            </a:r>
          </a:p>
        </p:txBody>
      </p:sp>
      <p:sp>
        <p:nvSpPr>
          <p:cNvPr id="7" name="Google Shape;194;p31"/>
          <p:cNvSpPr txBox="1">
            <a:spLocks/>
          </p:cNvSpPr>
          <p:nvPr/>
        </p:nvSpPr>
        <p:spPr>
          <a:xfrm>
            <a:off x="4846542" y="224816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/>
              <a:t>Le matériel utilisé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19</a:t>
            </a:fld>
            <a:endParaRPr lang="fr-FR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8DA75F12-5977-BB33-28F2-6D4FEC1EFFBB}"/>
              </a:ext>
            </a:extLst>
          </p:cNvPr>
          <p:cNvCxnSpPr>
            <a:cxnSpLocks/>
          </p:cNvCxnSpPr>
          <p:nvPr/>
        </p:nvCxnSpPr>
        <p:spPr>
          <a:xfrm>
            <a:off x="8869680" y="-525780"/>
            <a:ext cx="3741420" cy="2499360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37F2538F-3A8A-E44D-F16B-96B0289407FA}"/>
              </a:ext>
            </a:extLst>
          </p:cNvPr>
          <p:cNvCxnSpPr>
            <a:cxnSpLocks/>
          </p:cNvCxnSpPr>
          <p:nvPr/>
        </p:nvCxnSpPr>
        <p:spPr>
          <a:xfrm flipH="1">
            <a:off x="-1478280" y="-705242"/>
            <a:ext cx="2689625" cy="3600842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83A97FC-DE24-DC5F-2301-39B1DC007314}"/>
              </a:ext>
            </a:extLst>
          </p:cNvPr>
          <p:cNvCxnSpPr>
            <a:cxnSpLocks/>
          </p:cNvCxnSpPr>
          <p:nvPr/>
        </p:nvCxnSpPr>
        <p:spPr>
          <a:xfrm flipV="1">
            <a:off x="8008620" y="5525143"/>
            <a:ext cx="5516880" cy="1500497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01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2"/>
          <p:cNvSpPr>
            <a:spLocks noGrp="1"/>
          </p:cNvSpPr>
          <p:nvPr>
            <p:ph type="subTitle" idx="1"/>
          </p:nvPr>
        </p:nvSpPr>
        <p:spPr>
          <a:xfrm>
            <a:off x="4317929" y="462055"/>
            <a:ext cx="3556142" cy="750613"/>
          </a:xfrm>
        </p:spPr>
        <p:txBody>
          <a:bodyPr>
            <a:normAutofit/>
          </a:bodyPr>
          <a:lstStyle/>
          <a:p>
            <a:r>
              <a:rPr lang="fr-FR" sz="4400" dirty="0">
                <a:solidFill>
                  <a:srgbClr val="0029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Sommaire</a:t>
            </a:r>
          </a:p>
        </p:txBody>
      </p:sp>
      <p:sp>
        <p:nvSpPr>
          <p:cNvPr id="8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917551" y="2069468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10" name="Google Shape;194;p31"/>
          <p:cNvSpPr txBox="1">
            <a:spLocks/>
          </p:cNvSpPr>
          <p:nvPr/>
        </p:nvSpPr>
        <p:spPr>
          <a:xfrm>
            <a:off x="2077575" y="1771018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/>
              <a:t>Présentation du projet</a:t>
            </a:r>
          </a:p>
        </p:txBody>
      </p:sp>
      <p:sp>
        <p:nvSpPr>
          <p:cNvPr id="11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5595769" y="2069468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12" name="Google Shape;194;p31"/>
          <p:cNvSpPr txBox="1">
            <a:spLocks/>
          </p:cNvSpPr>
          <p:nvPr/>
        </p:nvSpPr>
        <p:spPr>
          <a:xfrm>
            <a:off x="6755793" y="2069468"/>
            <a:ext cx="3518194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/>
              <a:t>Documentation</a:t>
            </a:r>
          </a:p>
        </p:txBody>
      </p:sp>
      <p:sp>
        <p:nvSpPr>
          <p:cNvPr id="13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917551" y="4198450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03</a:t>
            </a:r>
          </a:p>
        </p:txBody>
      </p:sp>
      <p:sp>
        <p:nvSpPr>
          <p:cNvPr id="14" name="Google Shape;194;p31"/>
          <p:cNvSpPr txBox="1">
            <a:spLocks/>
          </p:cNvSpPr>
          <p:nvPr/>
        </p:nvSpPr>
        <p:spPr>
          <a:xfrm>
            <a:off x="2146847" y="3900000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/>
              <a:t>Le matériel utilisé</a:t>
            </a:r>
          </a:p>
        </p:txBody>
      </p:sp>
      <p:sp>
        <p:nvSpPr>
          <p:cNvPr id="15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5595769" y="4198450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04</a:t>
            </a:r>
          </a:p>
        </p:txBody>
      </p:sp>
      <p:sp>
        <p:nvSpPr>
          <p:cNvPr id="16" name="Google Shape;194;p31"/>
          <p:cNvSpPr txBox="1">
            <a:spLocks/>
          </p:cNvSpPr>
          <p:nvPr/>
        </p:nvSpPr>
        <p:spPr>
          <a:xfrm>
            <a:off x="6755793" y="4198450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/>
              <a:t>Conclusion</a:t>
            </a:r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-221673" y="-147782"/>
            <a:ext cx="3182535" cy="2650926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9361054" y="4964545"/>
            <a:ext cx="3182535" cy="2650926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7443903" y="-258618"/>
            <a:ext cx="5099686" cy="4540323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96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A12AE36-3763-1914-4970-D88EDED93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891" y="1769165"/>
            <a:ext cx="8279109" cy="5088835"/>
          </a:xfrm>
          <a:prstGeom prst="rect">
            <a:avLst/>
          </a:prstGeom>
        </p:spPr>
      </p:pic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957984" y="4060453"/>
            <a:ext cx="3185905" cy="661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Compte rendu des activités</a:t>
            </a:r>
            <a:endParaRPr sz="5400" b="1" dirty="0"/>
          </a:p>
        </p:txBody>
      </p:sp>
      <p:sp>
        <p:nvSpPr>
          <p:cNvPr id="20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4248726" y="480813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04</a:t>
            </a:r>
          </a:p>
        </p:txBody>
      </p:sp>
      <p:sp>
        <p:nvSpPr>
          <p:cNvPr id="21" name="Google Shape;194;p31"/>
          <p:cNvSpPr txBox="1">
            <a:spLocks/>
          </p:cNvSpPr>
          <p:nvPr/>
        </p:nvSpPr>
        <p:spPr>
          <a:xfrm>
            <a:off x="5408750" y="480813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/>
              <a:t>Conclusion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20</a:t>
            </a:fld>
            <a:endParaRPr lang="fr-FR" dirty="0"/>
          </a:p>
        </p:txBody>
      </p:sp>
      <p:sp>
        <p:nvSpPr>
          <p:cNvPr id="2" name="Cadre 1">
            <a:extLst>
              <a:ext uri="{FF2B5EF4-FFF2-40B4-BE49-F238E27FC236}">
                <a16:creationId xmlns:a16="http://schemas.microsoft.com/office/drawing/2014/main" id="{B9774199-5445-3A7D-EF93-158935170733}"/>
              </a:ext>
            </a:extLst>
          </p:cNvPr>
          <p:cNvSpPr/>
          <p:nvPr/>
        </p:nvSpPr>
        <p:spPr>
          <a:xfrm rot="2718740">
            <a:off x="-818304" y="-1346419"/>
            <a:ext cx="2727960" cy="2259430"/>
          </a:xfrm>
          <a:prstGeom prst="frame">
            <a:avLst/>
          </a:prstGeom>
          <a:solidFill>
            <a:srgbClr val="0029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Bande diagonale 2">
            <a:extLst>
              <a:ext uri="{FF2B5EF4-FFF2-40B4-BE49-F238E27FC236}">
                <a16:creationId xmlns:a16="http://schemas.microsoft.com/office/drawing/2014/main" id="{DAA87D52-4632-5F2D-6FE6-ACE5462116FF}"/>
              </a:ext>
            </a:extLst>
          </p:cNvPr>
          <p:cNvSpPr/>
          <p:nvPr/>
        </p:nvSpPr>
        <p:spPr>
          <a:xfrm rot="3335679">
            <a:off x="8254829" y="-584567"/>
            <a:ext cx="5054936" cy="888126"/>
          </a:xfrm>
          <a:prstGeom prst="diagStripe">
            <a:avLst/>
          </a:prstGeom>
          <a:solidFill>
            <a:srgbClr val="0029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9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580416" y="2864699"/>
            <a:ext cx="2198454" cy="8808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GANTT</a:t>
            </a:r>
            <a:endParaRPr sz="5400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21</a:t>
            </a:fld>
            <a:endParaRPr lang="fr-FR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158A00EB-1ECE-52D8-8AED-4ACE7FD9427E}"/>
              </a:ext>
            </a:extLst>
          </p:cNvPr>
          <p:cNvCxnSpPr>
            <a:cxnSpLocks/>
          </p:cNvCxnSpPr>
          <p:nvPr/>
        </p:nvCxnSpPr>
        <p:spPr>
          <a:xfrm>
            <a:off x="9707880" y="-289560"/>
            <a:ext cx="2910840" cy="2667000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1ABB1B92-B700-AFD8-4CA3-859B88DA1B65}"/>
              </a:ext>
            </a:extLst>
          </p:cNvPr>
          <p:cNvSpPr/>
          <p:nvPr/>
        </p:nvSpPr>
        <p:spPr>
          <a:xfrm rot="3204068">
            <a:off x="-1188721" y="-982980"/>
            <a:ext cx="2377440" cy="1722120"/>
          </a:xfrm>
          <a:prstGeom prst="rightArrow">
            <a:avLst/>
          </a:prstGeom>
          <a:solidFill>
            <a:srgbClr val="0029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121854F-B597-8541-049E-E705374E06D9}"/>
              </a:ext>
            </a:extLst>
          </p:cNvPr>
          <p:cNvCxnSpPr>
            <a:cxnSpLocks/>
          </p:cNvCxnSpPr>
          <p:nvPr/>
        </p:nvCxnSpPr>
        <p:spPr>
          <a:xfrm flipV="1">
            <a:off x="6096000" y="2933700"/>
            <a:ext cx="6522720" cy="4069080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612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580415" y="2864699"/>
            <a:ext cx="2435847" cy="8896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sz="54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22</a:t>
            </a:fld>
            <a:endParaRPr lang="fr-FR"/>
          </a:p>
        </p:txBody>
      </p:sp>
      <p:sp>
        <p:nvSpPr>
          <p:cNvPr id="2" name="Rectangle : avec coins arrondis en diagonale 1">
            <a:extLst>
              <a:ext uri="{FF2B5EF4-FFF2-40B4-BE49-F238E27FC236}">
                <a16:creationId xmlns:a16="http://schemas.microsoft.com/office/drawing/2014/main" id="{0FDE3DE7-1492-F819-6F3F-5BFD27E192AD}"/>
              </a:ext>
            </a:extLst>
          </p:cNvPr>
          <p:cNvSpPr/>
          <p:nvPr/>
        </p:nvSpPr>
        <p:spPr>
          <a:xfrm rot="2458879">
            <a:off x="9601200" y="-45721"/>
            <a:ext cx="3855720" cy="815340"/>
          </a:xfrm>
          <a:prstGeom prst="round2DiagRect">
            <a:avLst/>
          </a:prstGeom>
          <a:solidFill>
            <a:srgbClr val="0029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B69B8F3-726C-EEE2-CB71-495583649531}"/>
              </a:ext>
            </a:extLst>
          </p:cNvPr>
          <p:cNvCxnSpPr>
            <a:cxnSpLocks/>
          </p:cNvCxnSpPr>
          <p:nvPr/>
        </p:nvCxnSpPr>
        <p:spPr>
          <a:xfrm flipH="1">
            <a:off x="-342900" y="-632460"/>
            <a:ext cx="1600200" cy="2255520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380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580415" y="2864699"/>
            <a:ext cx="2435847" cy="8896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TRELLO</a:t>
            </a:r>
            <a:endParaRPr sz="54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23</a:t>
            </a:fld>
            <a:endParaRPr lang="fr-FR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2103CBCF-B288-C340-ACB7-65A917B027C9}"/>
              </a:ext>
            </a:extLst>
          </p:cNvPr>
          <p:cNvCxnSpPr>
            <a:cxnSpLocks/>
          </p:cNvCxnSpPr>
          <p:nvPr/>
        </p:nvCxnSpPr>
        <p:spPr>
          <a:xfrm flipV="1">
            <a:off x="7414260" y="5455920"/>
            <a:ext cx="5974080" cy="1600200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0D31D32F-B1CB-3BCF-34BE-B494981E7CF8}"/>
              </a:ext>
            </a:extLst>
          </p:cNvPr>
          <p:cNvSpPr/>
          <p:nvPr/>
        </p:nvSpPr>
        <p:spPr>
          <a:xfrm rot="776519">
            <a:off x="-2407807" y="-1684303"/>
            <a:ext cx="5055758" cy="2290237"/>
          </a:xfrm>
          <a:prstGeom prst="triangle">
            <a:avLst/>
          </a:prstGeom>
          <a:solidFill>
            <a:srgbClr val="0029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566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270361" y="2064599"/>
            <a:ext cx="5900015" cy="24282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Démonstration des modules de tests et cahier de recette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24</a:t>
            </a:fld>
            <a:endParaRPr lang="fr-FR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D22B1830-E180-B517-8567-A458D0C10656}"/>
              </a:ext>
            </a:extLst>
          </p:cNvPr>
          <p:cNvCxnSpPr>
            <a:cxnSpLocks/>
          </p:cNvCxnSpPr>
          <p:nvPr/>
        </p:nvCxnSpPr>
        <p:spPr>
          <a:xfrm flipH="1">
            <a:off x="-228600" y="-274320"/>
            <a:ext cx="5334000" cy="3093720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C93C8A7-6540-24D5-35A0-6E46EF39DD43}"/>
              </a:ext>
            </a:extLst>
          </p:cNvPr>
          <p:cNvCxnSpPr>
            <a:cxnSpLocks/>
          </p:cNvCxnSpPr>
          <p:nvPr/>
        </p:nvCxnSpPr>
        <p:spPr>
          <a:xfrm>
            <a:off x="6096000" y="-342900"/>
            <a:ext cx="6903720" cy="2286000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960D3F-180F-512D-15F6-4C5377FC43D4}"/>
              </a:ext>
            </a:extLst>
          </p:cNvPr>
          <p:cNvCxnSpPr>
            <a:cxnSpLocks/>
          </p:cNvCxnSpPr>
          <p:nvPr/>
        </p:nvCxnSpPr>
        <p:spPr>
          <a:xfrm flipV="1">
            <a:off x="10256520" y="2598420"/>
            <a:ext cx="2412817" cy="4526280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A66AD15-E171-EA60-DAED-7F00420F96BB}"/>
              </a:ext>
            </a:extLst>
          </p:cNvPr>
          <p:cNvCxnSpPr>
            <a:cxnSpLocks/>
          </p:cNvCxnSpPr>
          <p:nvPr/>
        </p:nvCxnSpPr>
        <p:spPr>
          <a:xfrm flipH="1" flipV="1">
            <a:off x="-640080" y="4008120"/>
            <a:ext cx="8817408" cy="3337560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509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634335" y="540326"/>
            <a:ext cx="3461057" cy="938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>
                <a:solidFill>
                  <a:srgbClr val="002060"/>
                </a:solidFill>
              </a:rPr>
              <a:t>Notes :</a:t>
            </a:r>
            <a:endParaRPr sz="8000" b="1" dirty="0">
              <a:solidFill>
                <a:srgbClr val="002060"/>
              </a:solidFill>
            </a:endParaRPr>
          </a:p>
        </p:txBody>
      </p:sp>
      <p:sp>
        <p:nvSpPr>
          <p:cNvPr id="12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1483591" y="1478809"/>
            <a:ext cx="8926501" cy="3637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1800" dirty="0">
                <a:latin typeface="+mj-lt"/>
              </a:rPr>
              <a:t>- Imprimer : cahier de recette + synoptique + diagramme déploiement + manuel d’utilisation (de tout le monde) + les 2 convocations</a:t>
            </a: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1800" dirty="0">
                <a:latin typeface="+mj-lt"/>
              </a:rPr>
              <a:t>- Nommer les fichiers des modules de tests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45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1154253" y="3906981"/>
            <a:ext cx="4433747" cy="1313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Modifier à distance la couleur des lumières de </a:t>
            </a:r>
            <a:r>
              <a:rPr lang="fr-FR" sz="2400" dirty="0" err="1">
                <a:latin typeface="+mj-lt"/>
              </a:rPr>
              <a:t>saber</a:t>
            </a:r>
            <a:r>
              <a:rPr lang="fr-FR" sz="2400" dirty="0">
                <a:latin typeface="+mj-lt"/>
              </a:rPr>
              <a:t> avec un bus DMX 512</a:t>
            </a:r>
            <a:endParaRPr sz="2400" dirty="0">
              <a:latin typeface="+mj-lt"/>
            </a:endParaRPr>
          </a:p>
        </p:txBody>
      </p:sp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913160" y="3576359"/>
            <a:ext cx="3185905" cy="661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L’objectif</a:t>
            </a:r>
            <a:endParaRPr sz="5400" b="1" dirty="0"/>
          </a:p>
        </p:txBody>
      </p:sp>
      <p:sp>
        <p:nvSpPr>
          <p:cNvPr id="20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4248726" y="480813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21" name="Google Shape;194;p31"/>
          <p:cNvSpPr txBox="1">
            <a:spLocks/>
          </p:cNvSpPr>
          <p:nvPr/>
        </p:nvSpPr>
        <p:spPr>
          <a:xfrm>
            <a:off x="5408750" y="182363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/>
              <a:t>Présentation du projet</a:t>
            </a:r>
          </a:p>
        </p:txBody>
      </p:sp>
      <p:sp>
        <p:nvSpPr>
          <p:cNvPr id="24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7476544" y="2334495"/>
            <a:ext cx="4466075" cy="1313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Permettre à un créateur de contenu de pouvoir modifier rapidement les couleurs de son décors</a:t>
            </a:r>
          </a:p>
        </p:txBody>
      </p:sp>
      <p:sp>
        <p:nvSpPr>
          <p:cNvPr id="25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7253923" y="2472614"/>
            <a:ext cx="3185905" cy="661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Le but</a:t>
            </a:r>
            <a:endParaRPr sz="5400" b="1" dirty="0"/>
          </a:p>
        </p:txBody>
      </p:sp>
      <p:sp>
        <p:nvSpPr>
          <p:cNvPr id="3" name="Arc 2"/>
          <p:cNvSpPr/>
          <p:nvPr/>
        </p:nvSpPr>
        <p:spPr>
          <a:xfrm rot="5724429">
            <a:off x="-3558748" y="-4849746"/>
            <a:ext cx="6304700" cy="8251735"/>
          </a:xfrm>
          <a:prstGeom prst="arc">
            <a:avLst/>
          </a:prstGeom>
          <a:solidFill>
            <a:srgbClr val="0029C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rc 25"/>
          <p:cNvSpPr/>
          <p:nvPr/>
        </p:nvSpPr>
        <p:spPr>
          <a:xfrm rot="20122440">
            <a:off x="-2988846" y="4845285"/>
            <a:ext cx="6304700" cy="8251735"/>
          </a:xfrm>
          <a:prstGeom prst="arc">
            <a:avLst/>
          </a:prstGeom>
          <a:solidFill>
            <a:srgbClr val="0029C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32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563996" y="540326"/>
            <a:ext cx="4721022" cy="938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>
                <a:solidFill>
                  <a:srgbClr val="002060"/>
                </a:solidFill>
              </a:rPr>
              <a:t>Le groupe</a:t>
            </a:r>
            <a:endParaRPr sz="8000" b="1" dirty="0">
              <a:solidFill>
                <a:srgbClr val="002060"/>
              </a:solidFill>
            </a:endParaRPr>
          </a:p>
        </p:txBody>
      </p:sp>
      <p:sp>
        <p:nvSpPr>
          <p:cNvPr id="10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766326" y="1874981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- 4 personnes dans le groupe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- 1 personne gère le serveur linux, l’IHM C++ sous </a:t>
            </a:r>
            <a:r>
              <a:rPr lang="fr-FR" sz="2400" dirty="0" err="1">
                <a:latin typeface="+mj-lt"/>
              </a:rPr>
              <a:t>windows</a:t>
            </a:r>
            <a:r>
              <a:rPr lang="fr-FR" sz="2400" dirty="0">
                <a:latin typeface="+mj-lt"/>
              </a:rPr>
              <a:t> pour gérer des scènes, et implémente la librairie </a:t>
            </a:r>
            <a:r>
              <a:rPr lang="fr-FR" sz="2400" dirty="0" err="1">
                <a:latin typeface="+mj-lt"/>
              </a:rPr>
              <a:t>arduino</a:t>
            </a:r>
            <a:endParaRPr sz="2400" dirty="0">
              <a:latin typeface="+mj-lt"/>
            </a:endParaRPr>
          </a:p>
        </p:txBody>
      </p:sp>
      <p:sp>
        <p:nvSpPr>
          <p:cNvPr id="12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6164978" y="1874981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- 1 personne gère les équipements (création, modification et suppression des équipements)</a:t>
            </a:r>
          </a:p>
        </p:txBody>
      </p:sp>
      <p:sp>
        <p:nvSpPr>
          <p:cNvPr id="13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6218235" y="3741592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- 1 personne s’est occupé de créer la librairie </a:t>
            </a:r>
            <a:r>
              <a:rPr lang="fr-FR" sz="2400" dirty="0" err="1">
                <a:latin typeface="+mj-lt"/>
              </a:rPr>
              <a:t>arduino</a:t>
            </a:r>
            <a:r>
              <a:rPr lang="fr-FR" sz="2400" dirty="0">
                <a:latin typeface="+mj-lt"/>
              </a:rPr>
              <a:t> pour la partie C+, de créer la console et le code </a:t>
            </a:r>
            <a:r>
              <a:rPr lang="fr-FR" sz="2400" dirty="0" err="1">
                <a:latin typeface="+mj-lt"/>
              </a:rPr>
              <a:t>arduino</a:t>
            </a:r>
            <a:endParaRPr lang="fr-FR" sz="2400" dirty="0">
              <a:latin typeface="+mj-lt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200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495" y="1651914"/>
            <a:ext cx="8507506" cy="5206086"/>
          </a:xfrm>
          <a:prstGeom prst="rect">
            <a:avLst/>
          </a:prstGeom>
        </p:spPr>
      </p:pic>
      <p:sp>
        <p:nvSpPr>
          <p:cNvPr id="20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4248726" y="480813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21" name="Google Shape;194;p31"/>
          <p:cNvSpPr txBox="1">
            <a:spLocks/>
          </p:cNvSpPr>
          <p:nvPr/>
        </p:nvSpPr>
        <p:spPr>
          <a:xfrm>
            <a:off x="5408750" y="182363"/>
            <a:ext cx="3744486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/>
              <a:t>Les Documentations</a:t>
            </a:r>
          </a:p>
        </p:txBody>
      </p:sp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98170" y="2623160"/>
            <a:ext cx="3935931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synoptique</a:t>
            </a:r>
            <a:endParaRPr sz="5400" b="1" dirty="0">
              <a:solidFill>
                <a:srgbClr val="002060"/>
              </a:solidFill>
            </a:endParaRPr>
          </a:p>
        </p:txBody>
      </p:sp>
      <p:sp>
        <p:nvSpPr>
          <p:cNvPr id="9" name="Triangle isocèle 8"/>
          <p:cNvSpPr/>
          <p:nvPr/>
        </p:nvSpPr>
        <p:spPr>
          <a:xfrm rot="18943794">
            <a:off x="-3174881" y="-2656814"/>
            <a:ext cx="5003956" cy="4414622"/>
          </a:xfrm>
          <a:prstGeom prst="triangle">
            <a:avLst/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riangle isocèle 27"/>
          <p:cNvSpPr/>
          <p:nvPr/>
        </p:nvSpPr>
        <p:spPr>
          <a:xfrm rot="2509966">
            <a:off x="-3264039" y="4761983"/>
            <a:ext cx="4659851" cy="3708625"/>
          </a:xfrm>
          <a:prstGeom prst="triangle">
            <a:avLst/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47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691486" y="2605829"/>
            <a:ext cx="3935931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synoptique personnel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7" t="2290" r="7576" b="11381"/>
          <a:stretch/>
        </p:blipFill>
        <p:spPr>
          <a:xfrm>
            <a:off x="4627417" y="-100770"/>
            <a:ext cx="7499928" cy="697743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6</a:t>
            </a:fld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E847E4C-89FC-E243-ECD6-35B9D062677B}"/>
              </a:ext>
            </a:extLst>
          </p:cNvPr>
          <p:cNvCxnSpPr/>
          <p:nvPr/>
        </p:nvCxnSpPr>
        <p:spPr>
          <a:xfrm flipV="1">
            <a:off x="-221673" y="-147782"/>
            <a:ext cx="3182535" cy="2650926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67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193966" y="3129810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de déploiement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43" y="488258"/>
            <a:ext cx="7149838" cy="5881483"/>
          </a:xfrm>
          <a:prstGeom prst="rect">
            <a:avLst/>
          </a:prstGeom>
        </p:spPr>
      </p:pic>
      <p:sp>
        <p:nvSpPr>
          <p:cNvPr id="3" name="Cadre 2"/>
          <p:cNvSpPr/>
          <p:nvPr/>
        </p:nvSpPr>
        <p:spPr>
          <a:xfrm rot="1684623">
            <a:off x="-834025" y="-1274619"/>
            <a:ext cx="2770909" cy="2549237"/>
          </a:xfrm>
          <a:prstGeom prst="frame">
            <a:avLst/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9C3"/>
              </a:solidFill>
            </a:endParaRPr>
          </a:p>
        </p:txBody>
      </p:sp>
      <p:sp>
        <p:nvSpPr>
          <p:cNvPr id="4" name="Demi-cadre 3"/>
          <p:cNvSpPr/>
          <p:nvPr/>
        </p:nvSpPr>
        <p:spPr>
          <a:xfrm rot="10395886">
            <a:off x="-1933848" y="-860209"/>
            <a:ext cx="5585661" cy="3143184"/>
          </a:xfrm>
          <a:prstGeom prst="halfFrame">
            <a:avLst>
              <a:gd name="adj1" fmla="val 8635"/>
              <a:gd name="adj2" fmla="val 12177"/>
            </a:avLst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7" name="Connecteur en angle 6"/>
          <p:cNvCxnSpPr/>
          <p:nvPr/>
        </p:nvCxnSpPr>
        <p:spPr>
          <a:xfrm>
            <a:off x="-144379" y="5197642"/>
            <a:ext cx="4552750" cy="10010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4408371" y="6198669"/>
            <a:ext cx="0" cy="1001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71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78489" y="1180159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du Use Case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927" y="0"/>
            <a:ext cx="6512073" cy="6858000"/>
          </a:xfrm>
          <a:prstGeom prst="rect">
            <a:avLst/>
          </a:prstGeom>
        </p:spPr>
      </p:pic>
      <p:sp>
        <p:nvSpPr>
          <p:cNvPr id="10" name="Google Shape;232;p35"/>
          <p:cNvSpPr txBox="1">
            <a:spLocks noGrp="1"/>
          </p:cNvSpPr>
          <p:nvPr>
            <p:ph type="subTitle" idx="1"/>
          </p:nvPr>
        </p:nvSpPr>
        <p:spPr>
          <a:xfrm>
            <a:off x="599871" y="2638050"/>
            <a:ext cx="3469063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+mj-lt"/>
              </a:rPr>
              <a:t>Ici, dans ce Use Case, je me charge de pouvoir configurer sa “light board” et de pouvoir activer une scène.</a:t>
            </a:r>
            <a:endParaRPr sz="2000" dirty="0">
              <a:latin typeface="+mj-lt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8</a:t>
            </a:fld>
            <a:endParaRPr lang="fr-FR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569580A6-0910-9FD9-229D-783B47E40828}"/>
              </a:ext>
            </a:extLst>
          </p:cNvPr>
          <p:cNvCxnSpPr>
            <a:cxnSpLocks/>
          </p:cNvCxnSpPr>
          <p:nvPr/>
        </p:nvCxnSpPr>
        <p:spPr>
          <a:xfrm>
            <a:off x="-728870" y="4459357"/>
            <a:ext cx="5068957" cy="2796208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1660D16-AAD1-5B45-AB42-C568F0C204DF}"/>
              </a:ext>
            </a:extLst>
          </p:cNvPr>
          <p:cNvCxnSpPr>
            <a:cxnSpLocks/>
          </p:cNvCxnSpPr>
          <p:nvPr/>
        </p:nvCxnSpPr>
        <p:spPr>
          <a:xfrm flipV="1">
            <a:off x="-351183" y="-335280"/>
            <a:ext cx="2294283" cy="1050897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747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46366" y="3028210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du Use Case personnel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602" y="127000"/>
            <a:ext cx="7549098" cy="6613409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9</a:t>
            </a:fld>
            <a:endParaRPr lang="fr-FR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59DB7A9-1AF6-F70C-C7D2-4D04EDE332F3}"/>
              </a:ext>
            </a:extLst>
          </p:cNvPr>
          <p:cNvCxnSpPr>
            <a:cxnSpLocks/>
          </p:cNvCxnSpPr>
          <p:nvPr/>
        </p:nvCxnSpPr>
        <p:spPr>
          <a:xfrm>
            <a:off x="-351183" y="3895419"/>
            <a:ext cx="2477163" cy="3221661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160E5CF-0199-24D8-8DDB-B8CCBCD5E790}"/>
              </a:ext>
            </a:extLst>
          </p:cNvPr>
          <p:cNvCxnSpPr>
            <a:cxnSpLocks/>
          </p:cNvCxnSpPr>
          <p:nvPr/>
        </p:nvCxnSpPr>
        <p:spPr>
          <a:xfrm flipV="1">
            <a:off x="-351183" y="-426720"/>
            <a:ext cx="1471323" cy="3855720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2340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342</Words>
  <Application>Microsoft Office PowerPoint</Application>
  <PresentationFormat>Grand écran</PresentationFormat>
  <Paragraphs>95</Paragraphs>
  <Slides>25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Segoe UI Black</vt:lpstr>
      <vt:lpstr>Thème Office</vt:lpstr>
      <vt:lpstr>Gestion de lumières pour les créateurs de contenu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Leduc</dc:creator>
  <cp:lastModifiedBy>Jean Leduc</cp:lastModifiedBy>
  <cp:revision>218</cp:revision>
  <dcterms:created xsi:type="dcterms:W3CDTF">2024-06-07T06:39:52Z</dcterms:created>
  <dcterms:modified xsi:type="dcterms:W3CDTF">2024-06-08T20:14:19Z</dcterms:modified>
</cp:coreProperties>
</file>