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3"/>
  </p:notesMasterIdLst>
  <p:sldIdLst>
    <p:sldId id="256" r:id="rId2"/>
    <p:sldId id="258" r:id="rId3"/>
    <p:sldId id="260" r:id="rId4"/>
    <p:sldId id="261" r:id="rId5"/>
    <p:sldId id="295" r:id="rId6"/>
    <p:sldId id="262" r:id="rId7"/>
    <p:sldId id="296" r:id="rId8"/>
    <p:sldId id="263" r:id="rId9"/>
    <p:sldId id="297" r:id="rId10"/>
    <p:sldId id="298" r:id="rId11"/>
    <p:sldId id="264" r:id="rId12"/>
    <p:sldId id="299" r:id="rId13"/>
    <p:sldId id="265" r:id="rId14"/>
    <p:sldId id="300" r:id="rId15"/>
    <p:sldId id="267" r:id="rId16"/>
    <p:sldId id="301" r:id="rId17"/>
    <p:sldId id="268" r:id="rId18"/>
    <p:sldId id="302" r:id="rId19"/>
    <p:sldId id="269" r:id="rId20"/>
    <p:sldId id="303" r:id="rId21"/>
    <p:sldId id="304" r:id="rId2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4"/>
    </p:embeddedFont>
    <p:embeddedFont>
      <p:font typeface="Doppio One" panose="020B0604020202020204" charset="0"/>
      <p:regular r:id="rId25"/>
    </p:embeddedFont>
    <p:embeddedFont>
      <p:font typeface="Encode Sans" panose="020B0604020202020204" charset="0"/>
      <p:regular r:id="rId26"/>
      <p:bold r:id="rId27"/>
    </p:embeddedFont>
    <p:embeddedFont>
      <p:font typeface="Encode Sans Condensed" panose="020B0604020202020204" charset="0"/>
      <p:regular r:id="rId28"/>
      <p:bold r:id="rId29"/>
    </p:embeddedFont>
    <p:embeddedFont>
      <p:font typeface="PT Sans" panose="020B0503020203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F022BE-9F57-4C78-89F7-B7C0540CF5A3}">
  <a:tblStyle styleId="{94F022BE-9F57-4C78-89F7-B7C0540CF5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0ED112-E021-4083-B69E-4CD7495DC8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95" autoAdjust="0"/>
  </p:normalViewPr>
  <p:slideViewPr>
    <p:cSldViewPr snapToGrid="0">
      <p:cViewPr varScale="1">
        <p:scale>
          <a:sx n="140" d="100"/>
          <a:sy n="140" d="100"/>
        </p:scale>
        <p:origin x="7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02afc7aa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02afc7aa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134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0a5d1115b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0a5d1115b7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811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0a5d1115b7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0a5d1115b7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692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0a5d1115b7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0a5d1115b7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288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0a5d1115b7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0a5d1115b7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064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0a5d1115b7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0a5d1115b7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02afc7aad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02afc7aad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139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0a5d1115b7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0a5d1115b7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217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02afc7aad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02afc7aad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228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0a5d1115b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0a5d1115b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376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0a5d1115b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0a5d1115b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0a5d1115b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0a5d1115b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45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l="3955" t="33705" r="57710" b="5922"/>
          <a:stretch/>
        </p:blipFill>
        <p:spPr>
          <a:xfrm>
            <a:off x="0" y="2133600"/>
            <a:ext cx="3505200" cy="310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28000"/>
          </a:blip>
          <a:srcRect l="40405" t="33702" r="30010" b="6752"/>
          <a:stretch/>
        </p:blipFill>
        <p:spPr>
          <a:xfrm>
            <a:off x="6438900" y="2176200"/>
            <a:ext cx="2705098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73525" y="2562750"/>
            <a:ext cx="6196800" cy="1512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473675" y="4056400"/>
            <a:ext cx="6196800" cy="528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 rotWithShape="1">
          <a:blip r:embed="rId2">
            <a:alphaModFix amt="28000"/>
          </a:blip>
          <a:srcRect/>
          <a:stretch/>
        </p:blipFill>
        <p:spPr>
          <a:xfrm flipH="1">
            <a:off x="-19150" y="9525"/>
            <a:ext cx="89070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/>
          <p:nvPr/>
        </p:nvSpPr>
        <p:spPr>
          <a:xfrm flipH="1">
            <a:off x="439198" y="381000"/>
            <a:ext cx="49053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hasCustomPrompt="1"/>
          </p:nvPr>
        </p:nvSpPr>
        <p:spPr>
          <a:xfrm>
            <a:off x="1030519" y="1922732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030519" y="2595924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2" hasCustomPrompt="1"/>
          </p:nvPr>
        </p:nvSpPr>
        <p:spPr>
          <a:xfrm>
            <a:off x="1030519" y="3301739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3"/>
          </p:nvPr>
        </p:nvSpPr>
        <p:spPr>
          <a:xfrm>
            <a:off x="1030519" y="3974926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4" hasCustomPrompt="1"/>
          </p:nvPr>
        </p:nvSpPr>
        <p:spPr>
          <a:xfrm>
            <a:off x="1030519" y="543725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5"/>
          </p:nvPr>
        </p:nvSpPr>
        <p:spPr>
          <a:xfrm>
            <a:off x="1030519" y="1216922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>
            <a:spLocks noGrp="1"/>
          </p:cNvSpPr>
          <p:nvPr>
            <p:ph type="pic" idx="6"/>
          </p:nvPr>
        </p:nvSpPr>
        <p:spPr>
          <a:xfrm>
            <a:off x="5715000" y="-2250"/>
            <a:ext cx="3429000" cy="514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 rot="10800000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 flipH="1">
            <a:off x="4475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715950" y="873075"/>
            <a:ext cx="5088600" cy="11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1"/>
          </p:nvPr>
        </p:nvSpPr>
        <p:spPr>
          <a:xfrm>
            <a:off x="715952" y="2159125"/>
            <a:ext cx="5088600" cy="21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 rotWithShape="1">
          <a:blip r:embed="rId2">
            <a:alphaModFix amt="28000"/>
          </a:blip>
          <a:srcRect l="833" b="3400"/>
          <a:stretch/>
        </p:blipFill>
        <p:spPr>
          <a:xfrm>
            <a:off x="-100" y="6667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1"/>
          </p:nvPr>
        </p:nvSpPr>
        <p:spPr>
          <a:xfrm>
            <a:off x="796199" y="2931271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2"/>
          </p:nvPr>
        </p:nvSpPr>
        <p:spPr>
          <a:xfrm>
            <a:off x="3419248" y="2931271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3"/>
          </p:nvPr>
        </p:nvSpPr>
        <p:spPr>
          <a:xfrm>
            <a:off x="6042301" y="2931271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4"/>
          </p:nvPr>
        </p:nvSpPr>
        <p:spPr>
          <a:xfrm>
            <a:off x="796199" y="23869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5"/>
          </p:nvPr>
        </p:nvSpPr>
        <p:spPr>
          <a:xfrm>
            <a:off x="3419252" y="23869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6"/>
          </p:nvPr>
        </p:nvSpPr>
        <p:spPr>
          <a:xfrm>
            <a:off x="6042301" y="23869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>
            <a:spLocks noGrp="1"/>
          </p:cNvSpPr>
          <p:nvPr>
            <p:ph type="pic" idx="7"/>
          </p:nvPr>
        </p:nvSpPr>
        <p:spPr>
          <a:xfrm>
            <a:off x="796200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9"/>
          <p:cNvSpPr>
            <a:spLocks noGrp="1"/>
          </p:cNvSpPr>
          <p:nvPr>
            <p:ph type="pic" idx="8"/>
          </p:nvPr>
        </p:nvSpPr>
        <p:spPr>
          <a:xfrm>
            <a:off x="3419250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9"/>
          <p:cNvSpPr>
            <a:spLocks noGrp="1"/>
          </p:cNvSpPr>
          <p:nvPr>
            <p:ph type="pic" idx="9"/>
          </p:nvPr>
        </p:nvSpPr>
        <p:spPr>
          <a:xfrm>
            <a:off x="6042301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 rotWithShape="1">
          <a:blip r:embed="rId2">
            <a:alphaModFix amt="28000"/>
          </a:blip>
          <a:srcRect l="833" b="3400"/>
          <a:stretch/>
        </p:blipFill>
        <p:spPr>
          <a:xfrm rot="10800000" flipH="1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 rot="10800000" flipH="1">
            <a:off x="447750" y="36195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1"/>
          </p:nvPr>
        </p:nvSpPr>
        <p:spPr>
          <a:xfrm>
            <a:off x="1088024" y="1743740"/>
            <a:ext cx="33144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2"/>
          </p:nvPr>
        </p:nvSpPr>
        <p:spPr>
          <a:xfrm>
            <a:off x="4914476" y="1743740"/>
            <a:ext cx="33144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3"/>
          </p:nvPr>
        </p:nvSpPr>
        <p:spPr>
          <a:xfrm>
            <a:off x="1088024" y="3352628"/>
            <a:ext cx="3314400" cy="11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4"/>
          </p:nvPr>
        </p:nvSpPr>
        <p:spPr>
          <a:xfrm>
            <a:off x="4914475" y="3352628"/>
            <a:ext cx="3314400" cy="11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5"/>
          </p:nvPr>
        </p:nvSpPr>
        <p:spPr>
          <a:xfrm>
            <a:off x="1088024" y="1274089"/>
            <a:ext cx="33144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6"/>
          </p:nvPr>
        </p:nvSpPr>
        <p:spPr>
          <a:xfrm>
            <a:off x="1088024" y="2885814"/>
            <a:ext cx="3314400" cy="4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7"/>
          </p:nvPr>
        </p:nvSpPr>
        <p:spPr>
          <a:xfrm>
            <a:off x="4914449" y="1274089"/>
            <a:ext cx="33144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8"/>
          </p:nvPr>
        </p:nvSpPr>
        <p:spPr>
          <a:xfrm>
            <a:off x="4914448" y="2885814"/>
            <a:ext cx="3314400" cy="4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_1"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 rotWithShape="1">
          <a:blip r:embed="rId2">
            <a:alphaModFix amt="28000"/>
          </a:blip>
          <a:srcRect l="833" b="3400"/>
          <a:stretch/>
        </p:blipFill>
        <p:spPr>
          <a:xfrm rot="10800000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/>
          <p:nvPr/>
        </p:nvSpPr>
        <p:spPr>
          <a:xfrm rot="10800000">
            <a:off x="447550" y="36195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ubTitle" idx="1"/>
          </p:nvPr>
        </p:nvSpPr>
        <p:spPr>
          <a:xfrm>
            <a:off x="990019" y="1710160"/>
            <a:ext cx="20964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2"/>
          </p:nvPr>
        </p:nvSpPr>
        <p:spPr>
          <a:xfrm>
            <a:off x="3610969" y="1710160"/>
            <a:ext cx="20940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3"/>
          </p:nvPr>
        </p:nvSpPr>
        <p:spPr>
          <a:xfrm>
            <a:off x="990019" y="3440452"/>
            <a:ext cx="20964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4"/>
          </p:nvPr>
        </p:nvSpPr>
        <p:spPr>
          <a:xfrm>
            <a:off x="3610969" y="3440454"/>
            <a:ext cx="20940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5"/>
          </p:nvPr>
        </p:nvSpPr>
        <p:spPr>
          <a:xfrm>
            <a:off x="6308119" y="1710160"/>
            <a:ext cx="20940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6"/>
          </p:nvPr>
        </p:nvSpPr>
        <p:spPr>
          <a:xfrm>
            <a:off x="6308119" y="3440454"/>
            <a:ext cx="20940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7"/>
          </p:nvPr>
        </p:nvSpPr>
        <p:spPr>
          <a:xfrm>
            <a:off x="990019" y="1336275"/>
            <a:ext cx="2096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8"/>
          </p:nvPr>
        </p:nvSpPr>
        <p:spPr>
          <a:xfrm>
            <a:off x="3610969" y="1336275"/>
            <a:ext cx="20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9"/>
          </p:nvPr>
        </p:nvSpPr>
        <p:spPr>
          <a:xfrm>
            <a:off x="6308119" y="1336275"/>
            <a:ext cx="20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13"/>
          </p:nvPr>
        </p:nvSpPr>
        <p:spPr>
          <a:xfrm>
            <a:off x="990019" y="3063349"/>
            <a:ext cx="2096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14"/>
          </p:nvPr>
        </p:nvSpPr>
        <p:spPr>
          <a:xfrm>
            <a:off x="3610969" y="3063356"/>
            <a:ext cx="20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15"/>
          </p:nvPr>
        </p:nvSpPr>
        <p:spPr>
          <a:xfrm>
            <a:off x="6308119" y="3063356"/>
            <a:ext cx="20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 rotWithShape="1">
          <a:blip r:embed="rId2">
            <a:alphaModFix amt="28000"/>
          </a:blip>
          <a:srcRect l="3953" r="60529"/>
          <a:stretch/>
        </p:blipFill>
        <p:spPr>
          <a:xfrm>
            <a:off x="0" y="0"/>
            <a:ext cx="32476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bg>
      <p:bgPr>
        <a:solidFill>
          <a:schemeClr val="lt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 rotWithShape="1">
          <a:blip r:embed="rId2">
            <a:alphaModFix amt="28000"/>
          </a:blip>
          <a:srcRect l="43587" r="26256" b="-10"/>
          <a:stretch/>
        </p:blipFill>
        <p:spPr>
          <a:xfrm>
            <a:off x="6347800" y="0"/>
            <a:ext cx="27573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bg>
      <p:bgPr>
        <a:solidFill>
          <a:schemeClr val="dk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 rotWithShape="1">
          <a:blip r:embed="rId2">
            <a:alphaModFix amt="28000"/>
          </a:blip>
          <a:srcRect l="43587" r="26256" b="-10"/>
          <a:stretch/>
        </p:blipFill>
        <p:spPr>
          <a:xfrm flipH="1">
            <a:off x="-21813" y="0"/>
            <a:ext cx="27573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 rotWithShape="1">
          <a:blip r:embed="rId2">
            <a:alphaModFix amt="28000"/>
          </a:blip>
          <a:srcRect l="3954" r="60452"/>
          <a:stretch/>
        </p:blipFill>
        <p:spPr>
          <a:xfrm flipH="1">
            <a:off x="5889374" y="0"/>
            <a:ext cx="32546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 amt="28000"/>
          </a:blip>
          <a:srcRect l="3955" t="28334" r="57710" b="5923"/>
          <a:stretch/>
        </p:blipFill>
        <p:spPr>
          <a:xfrm>
            <a:off x="0" y="-171450"/>
            <a:ext cx="3505200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l="43544" t="33702" r="14163" b="6752"/>
          <a:stretch/>
        </p:blipFill>
        <p:spPr>
          <a:xfrm>
            <a:off x="5276849" y="-109800"/>
            <a:ext cx="3867149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5" y="296730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5151737" y="2936100"/>
            <a:ext cx="2505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1486663" y="2936100"/>
            <a:ext cx="2505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486663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5151738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>
            <a:spLocks noGrp="1"/>
          </p:cNvSpPr>
          <p:nvPr>
            <p:ph type="pic" idx="5"/>
          </p:nvPr>
        </p:nvSpPr>
        <p:spPr>
          <a:xfrm>
            <a:off x="1486663" y="1509050"/>
            <a:ext cx="25056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5"/>
          <p:cNvSpPr>
            <a:spLocks noGrp="1"/>
          </p:cNvSpPr>
          <p:nvPr>
            <p:ph type="pic" idx="6"/>
          </p:nvPr>
        </p:nvSpPr>
        <p:spPr>
          <a:xfrm>
            <a:off x="5151738" y="1509050"/>
            <a:ext cx="2505600" cy="87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 flipH="1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388100" y="1275900"/>
            <a:ext cx="6367800" cy="2591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2549400" y="1219004"/>
            <a:ext cx="4045200" cy="1482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549400" y="2689396"/>
            <a:ext cx="4045200" cy="1235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>
            <a:spLocks noGrp="1"/>
          </p:cNvSpPr>
          <p:nvPr>
            <p:ph type="pic" idx="2"/>
          </p:nvPr>
        </p:nvSpPr>
        <p:spPr>
          <a:xfrm>
            <a:off x="-8500" y="0"/>
            <a:ext cx="9152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2" hasCustomPrompt="1"/>
          </p:nvPr>
        </p:nvSpPr>
        <p:spPr>
          <a:xfrm>
            <a:off x="16186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3" hasCustomPrompt="1"/>
          </p:nvPr>
        </p:nvSpPr>
        <p:spPr>
          <a:xfrm>
            <a:off x="16186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6" hasCustomPrompt="1"/>
          </p:nvPr>
        </p:nvSpPr>
        <p:spPr>
          <a:xfrm>
            <a:off x="67906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7" hasCustomPrompt="1"/>
          </p:nvPr>
        </p:nvSpPr>
        <p:spPr>
          <a:xfrm>
            <a:off x="67906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720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8"/>
          </p:nvPr>
        </p:nvSpPr>
        <p:spPr>
          <a:xfrm>
            <a:off x="3306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9"/>
          </p:nvPr>
        </p:nvSpPr>
        <p:spPr>
          <a:xfrm>
            <a:off x="5892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3"/>
          </p:nvPr>
        </p:nvSpPr>
        <p:spPr>
          <a:xfrm>
            <a:off x="720000" y="36211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4"/>
          </p:nvPr>
        </p:nvSpPr>
        <p:spPr>
          <a:xfrm>
            <a:off x="3306000" y="36211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5"/>
          </p:nvPr>
        </p:nvSpPr>
        <p:spPr>
          <a:xfrm>
            <a:off x="5892000" y="36211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 sz="1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5" r:id="rId13"/>
    <p:sldLayoutId id="2147483666" r:id="rId14"/>
    <p:sldLayoutId id="2147483667" r:id="rId15"/>
    <p:sldLayoutId id="2147483669" r:id="rId16"/>
    <p:sldLayoutId id="2147483670" r:id="rId17"/>
    <p:sldLayoutId id="2147483671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e/2PACX-1vRBv_Y6IpdssbCG0-9IBej8489nJwGhSlU0TLz9SBgcekqP_AXXx1gC-inEQAvZKN9-f8HVzpT4-OtL/pub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e/2PACX-1vSk1a7lMDlzx_bjbD8RxTnOfXP7S5Zt9sbHTvZC_AG0vYPvHKXCLjnjEi5iK8mCuA/pub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ctrTitle"/>
          </p:nvPr>
        </p:nvSpPr>
        <p:spPr>
          <a:xfrm>
            <a:off x="1473525" y="2562750"/>
            <a:ext cx="6196800" cy="151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DMX</a:t>
            </a:r>
            <a:br>
              <a:rPr lang="en" b="1" dirty="0"/>
            </a:br>
            <a:r>
              <a:rPr lang="en" b="1" dirty="0">
                <a:solidFill>
                  <a:schemeClr val="accent2"/>
                </a:solidFill>
              </a:rPr>
              <a:t>Projet BTS</a:t>
            </a:r>
            <a:endParaRPr b="1" dirty="0"/>
          </a:p>
        </p:txBody>
      </p:sp>
      <p:pic>
        <p:nvPicPr>
          <p:cNvPr id="173" name="Google Shape;173;p2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40896" b="23395"/>
          <a:stretch/>
        </p:blipFill>
        <p:spPr>
          <a:xfrm>
            <a:off x="0" y="0"/>
            <a:ext cx="9144003" cy="21761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Diagramme d’exigence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0" y="2967301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39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>
            <a:spLocks noGrp="1"/>
          </p:cNvSpPr>
          <p:nvPr>
            <p:ph type="title"/>
          </p:nvPr>
        </p:nvSpPr>
        <p:spPr>
          <a:xfrm>
            <a:off x="613320" y="475505"/>
            <a:ext cx="23127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Diagramme d’exigence</a:t>
            </a:r>
            <a:endParaRPr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29" b="66351"/>
          <a:stretch/>
        </p:blipFill>
        <p:spPr>
          <a:xfrm>
            <a:off x="3195683" y="695546"/>
            <a:ext cx="2361397" cy="375453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0" r="75923" b="34826"/>
          <a:stretch/>
        </p:blipFill>
        <p:spPr>
          <a:xfrm>
            <a:off x="6159864" y="1276667"/>
            <a:ext cx="2237376" cy="3173413"/>
          </a:xfrm>
          <a:prstGeom prst="rect">
            <a:avLst/>
          </a:prstGeom>
        </p:spPr>
      </p:pic>
      <p:cxnSp>
        <p:nvCxnSpPr>
          <p:cNvPr id="17" name="Connecteur droit 16"/>
          <p:cNvCxnSpPr/>
          <p:nvPr/>
        </p:nvCxnSpPr>
        <p:spPr>
          <a:xfrm>
            <a:off x="5699760" y="601980"/>
            <a:ext cx="0" cy="384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5897880" y="601980"/>
            <a:ext cx="0" cy="384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Diagramme de déploiement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0" y="2967301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29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8"/>
          <p:cNvPicPr preferRelativeResize="0">
            <a:picLocks noGrp="1"/>
          </p:cNvPicPr>
          <p:nvPr>
            <p:ph type="pic" idx="6"/>
          </p:nvPr>
        </p:nvPicPr>
        <p:blipFill rotWithShape="1">
          <a:blip r:embed="rId3">
            <a:alphaModFix/>
          </a:blip>
          <a:srcRect l="1475" r="1475"/>
          <a:stretch/>
        </p:blipFill>
        <p:spPr>
          <a:xfrm>
            <a:off x="5715000" y="-2250"/>
            <a:ext cx="3429002" cy="5148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" t="1199" r="740" b="1478"/>
          <a:stretch/>
        </p:blipFill>
        <p:spPr>
          <a:xfrm>
            <a:off x="437606" y="352698"/>
            <a:ext cx="4918165" cy="441524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Diagramme synoptique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0" y="2967301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83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>
            <a:spLocks noGrp="1"/>
          </p:cNvSpPr>
          <p:nvPr>
            <p:ph type="title"/>
          </p:nvPr>
        </p:nvSpPr>
        <p:spPr>
          <a:xfrm>
            <a:off x="5341392" y="535931"/>
            <a:ext cx="31466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</a:t>
            </a:r>
            <a:r>
              <a:rPr lang="fr-FR" dirty="0"/>
              <a:t>i</a:t>
            </a:r>
            <a:r>
              <a:rPr lang="en" dirty="0"/>
              <a:t>agramme synoptique</a:t>
            </a: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B1AFA94-7ED4-EA87-5C06-4A31B7A49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492" y="1012724"/>
            <a:ext cx="4285016" cy="29431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/>
              <a:t>Modèle Conceptuel de Données </a:t>
            </a:r>
            <a:endParaRPr sz="3600"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0" y="2967301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32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Modèle Conceptuel de Données</a:t>
            </a:r>
            <a:endParaRPr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765" y="1548472"/>
            <a:ext cx="6416469" cy="286317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CRA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0" y="2967301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51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811952" y="1685108"/>
            <a:ext cx="3288402" cy="1351855"/>
          </a:xfrm>
        </p:spPr>
        <p:txBody>
          <a:bodyPr/>
          <a:lstStyle/>
          <a:p>
            <a:r>
              <a:rPr lang="fr-FR" sz="1200" dirty="0">
                <a:hlinkClick r:id="rId3"/>
              </a:rPr>
              <a:t>CRA projet DMX</a:t>
            </a:r>
            <a:endParaRPr lang="fr-FR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720000" y="4634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/>
          </a:p>
        </p:txBody>
      </p:sp>
      <p:sp>
        <p:nvSpPr>
          <p:cNvPr id="188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1393364" y="114957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01</a:t>
            </a:r>
            <a:endParaRPr sz="2400" dirty="0"/>
          </a:p>
        </p:txBody>
      </p:sp>
      <p:sp>
        <p:nvSpPr>
          <p:cNvPr id="190" name="Google Shape;190;p31"/>
          <p:cNvSpPr txBox="1">
            <a:spLocks noGrp="1"/>
          </p:cNvSpPr>
          <p:nvPr>
            <p:ph type="title" idx="4"/>
          </p:nvPr>
        </p:nvSpPr>
        <p:spPr>
          <a:xfrm>
            <a:off x="3270790" y="113798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02</a:t>
            </a:r>
            <a:endParaRPr sz="2400" dirty="0"/>
          </a:p>
        </p:txBody>
      </p:sp>
      <p:sp>
        <p:nvSpPr>
          <p:cNvPr id="194" name="Google Shape;194;p31"/>
          <p:cNvSpPr txBox="1">
            <a:spLocks noGrp="1"/>
          </p:cNvSpPr>
          <p:nvPr>
            <p:ph type="subTitle" idx="1"/>
          </p:nvPr>
        </p:nvSpPr>
        <p:spPr>
          <a:xfrm>
            <a:off x="822001" y="1550725"/>
            <a:ext cx="1877426" cy="596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1400" dirty="0"/>
              <a:t>Présentation du projet</a:t>
            </a:r>
            <a:endParaRPr sz="1400" dirty="0"/>
          </a:p>
        </p:txBody>
      </p:sp>
      <p:sp>
        <p:nvSpPr>
          <p:cNvPr id="195" name="Google Shape;195;p31"/>
          <p:cNvSpPr txBox="1">
            <a:spLocks noGrp="1"/>
          </p:cNvSpPr>
          <p:nvPr>
            <p:ph type="subTitle" idx="8"/>
          </p:nvPr>
        </p:nvSpPr>
        <p:spPr>
          <a:xfrm>
            <a:off x="2758517" y="1593160"/>
            <a:ext cx="1759246" cy="55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Use case</a:t>
            </a:r>
            <a:endParaRPr sz="1400" dirty="0"/>
          </a:p>
        </p:txBody>
      </p:sp>
      <p:sp>
        <p:nvSpPr>
          <p:cNvPr id="17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5153777" y="113670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03</a:t>
            </a:r>
            <a:endParaRPr sz="2400" dirty="0"/>
          </a:p>
        </p:txBody>
      </p:sp>
      <p:sp>
        <p:nvSpPr>
          <p:cNvPr id="22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7041162" y="114830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04</a:t>
            </a:r>
            <a:endParaRPr sz="2400" dirty="0"/>
          </a:p>
        </p:txBody>
      </p:sp>
      <p:sp>
        <p:nvSpPr>
          <p:cNvPr id="32" name="Google Shape;195;p31"/>
          <p:cNvSpPr txBox="1">
            <a:spLocks noGrp="1"/>
          </p:cNvSpPr>
          <p:nvPr>
            <p:ph type="subTitle" idx="8"/>
          </p:nvPr>
        </p:nvSpPr>
        <p:spPr>
          <a:xfrm>
            <a:off x="4641504" y="1593160"/>
            <a:ext cx="1759246" cy="55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Scénario de cas d’utilisations</a:t>
            </a:r>
            <a:endParaRPr sz="1400" dirty="0"/>
          </a:p>
        </p:txBody>
      </p:sp>
      <p:sp>
        <p:nvSpPr>
          <p:cNvPr id="33" name="Google Shape;195;p31"/>
          <p:cNvSpPr txBox="1">
            <a:spLocks noGrp="1"/>
          </p:cNvSpPr>
          <p:nvPr>
            <p:ph type="subTitle" idx="8"/>
          </p:nvPr>
        </p:nvSpPr>
        <p:spPr>
          <a:xfrm>
            <a:off x="6524491" y="1593160"/>
            <a:ext cx="1759246" cy="55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Diagramme d’exigence</a:t>
            </a:r>
            <a:endParaRPr sz="1400" dirty="0"/>
          </a:p>
        </p:txBody>
      </p:sp>
      <p:sp>
        <p:nvSpPr>
          <p:cNvPr id="34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1393364" y="232419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05</a:t>
            </a:r>
            <a:endParaRPr sz="2400" dirty="0"/>
          </a:p>
        </p:txBody>
      </p:sp>
      <p:sp>
        <p:nvSpPr>
          <p:cNvPr id="35" name="Google Shape;190;p31"/>
          <p:cNvSpPr txBox="1">
            <a:spLocks noGrp="1"/>
          </p:cNvSpPr>
          <p:nvPr>
            <p:ph type="title" idx="4"/>
          </p:nvPr>
        </p:nvSpPr>
        <p:spPr>
          <a:xfrm>
            <a:off x="3270790" y="231260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06</a:t>
            </a:r>
            <a:endParaRPr sz="2400" dirty="0"/>
          </a:p>
        </p:txBody>
      </p:sp>
      <p:sp>
        <p:nvSpPr>
          <p:cNvPr id="36" name="Google Shape;194;p31"/>
          <p:cNvSpPr txBox="1">
            <a:spLocks noGrp="1"/>
          </p:cNvSpPr>
          <p:nvPr>
            <p:ph type="subTitle" idx="1"/>
          </p:nvPr>
        </p:nvSpPr>
        <p:spPr>
          <a:xfrm>
            <a:off x="822001" y="2725346"/>
            <a:ext cx="1877426" cy="596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1400" dirty="0"/>
              <a:t>Diagramme de déploiement</a:t>
            </a:r>
            <a:endParaRPr sz="1400" dirty="0"/>
          </a:p>
        </p:txBody>
      </p:sp>
      <p:sp>
        <p:nvSpPr>
          <p:cNvPr id="37" name="Google Shape;195;p31"/>
          <p:cNvSpPr txBox="1">
            <a:spLocks noGrp="1"/>
          </p:cNvSpPr>
          <p:nvPr>
            <p:ph type="subTitle" idx="8"/>
          </p:nvPr>
        </p:nvSpPr>
        <p:spPr>
          <a:xfrm>
            <a:off x="2758517" y="2767781"/>
            <a:ext cx="1759246" cy="55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Diagramme synoptique</a:t>
            </a:r>
            <a:endParaRPr sz="1400" dirty="0"/>
          </a:p>
        </p:txBody>
      </p:sp>
      <p:sp>
        <p:nvSpPr>
          <p:cNvPr id="38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5153777" y="231132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07</a:t>
            </a:r>
            <a:endParaRPr sz="2400" dirty="0"/>
          </a:p>
        </p:txBody>
      </p:sp>
      <p:sp>
        <p:nvSpPr>
          <p:cNvPr id="39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7041162" y="2322927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08</a:t>
            </a:r>
            <a:endParaRPr sz="2400" dirty="0"/>
          </a:p>
        </p:txBody>
      </p:sp>
      <p:sp>
        <p:nvSpPr>
          <p:cNvPr id="40" name="Google Shape;195;p31"/>
          <p:cNvSpPr txBox="1">
            <a:spLocks noGrp="1"/>
          </p:cNvSpPr>
          <p:nvPr>
            <p:ph type="subTitle" idx="8"/>
          </p:nvPr>
        </p:nvSpPr>
        <p:spPr>
          <a:xfrm>
            <a:off x="4641504" y="2767781"/>
            <a:ext cx="1759246" cy="55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Modèle Conceptuel des Données</a:t>
            </a:r>
            <a:endParaRPr sz="1400" dirty="0"/>
          </a:p>
        </p:txBody>
      </p:sp>
      <p:sp>
        <p:nvSpPr>
          <p:cNvPr id="41" name="Google Shape;195;p31"/>
          <p:cNvSpPr txBox="1">
            <a:spLocks noGrp="1"/>
          </p:cNvSpPr>
          <p:nvPr>
            <p:ph type="subTitle" idx="8"/>
          </p:nvPr>
        </p:nvSpPr>
        <p:spPr>
          <a:xfrm>
            <a:off x="6524491" y="2767781"/>
            <a:ext cx="1759246" cy="55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CRA</a:t>
            </a:r>
            <a:endParaRPr sz="1400" dirty="0"/>
          </a:p>
        </p:txBody>
      </p:sp>
      <p:sp>
        <p:nvSpPr>
          <p:cNvPr id="42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1393364" y="351041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09</a:t>
            </a:r>
            <a:endParaRPr sz="2400" dirty="0"/>
          </a:p>
        </p:txBody>
      </p:sp>
      <p:sp>
        <p:nvSpPr>
          <p:cNvPr id="44" name="Google Shape;194;p31"/>
          <p:cNvSpPr txBox="1">
            <a:spLocks noGrp="1"/>
          </p:cNvSpPr>
          <p:nvPr>
            <p:ph type="subTitle" idx="1"/>
          </p:nvPr>
        </p:nvSpPr>
        <p:spPr>
          <a:xfrm>
            <a:off x="822001" y="3911565"/>
            <a:ext cx="1877426" cy="596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1400" dirty="0"/>
              <a:t>GANTT</a:t>
            </a:r>
            <a:endParaRPr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GANTT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0" y="2967301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2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5557E-BC92-A8C9-05DE-65556A2F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hlinkClick r:id="rId3"/>
              </a:rPr>
              <a:t>Gantt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91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Présentation du projet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06"/>
          <a:stretch/>
        </p:blipFill>
        <p:spPr>
          <a:xfrm>
            <a:off x="0" y="2716980"/>
            <a:ext cx="9144000" cy="2426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Présentation</a:t>
            </a:r>
            <a:endParaRPr dirty="0"/>
          </a:p>
        </p:txBody>
      </p:sp>
      <p:sp>
        <p:nvSpPr>
          <p:cNvPr id="219" name="Google Shape;219;p34"/>
          <p:cNvSpPr txBox="1">
            <a:spLocks noGrp="1"/>
          </p:cNvSpPr>
          <p:nvPr>
            <p:ph type="subTitle" idx="4"/>
          </p:nvPr>
        </p:nvSpPr>
        <p:spPr>
          <a:xfrm>
            <a:off x="5151738" y="220375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goal</a:t>
            </a:r>
            <a:endParaRPr dirty="0"/>
          </a:p>
        </p:txBody>
      </p:sp>
      <p:sp>
        <p:nvSpPr>
          <p:cNvPr id="220" name="Google Shape;220;p34"/>
          <p:cNvSpPr txBox="1">
            <a:spLocks noGrp="1"/>
          </p:cNvSpPr>
          <p:nvPr>
            <p:ph type="subTitle" idx="1"/>
          </p:nvPr>
        </p:nvSpPr>
        <p:spPr>
          <a:xfrm>
            <a:off x="5151738" y="2704956"/>
            <a:ext cx="2505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dirty="0"/>
              <a:t>Ce projet implique une collaboration étroite entre les étudiants du lycée et les professeurs/tuteurs responsables, avec des tâches allant de la conception de l'IHM à la réalisation d'un prototype matériel, en passant par le développement du logiciel de contrôle et du modèle de données.</a:t>
            </a:r>
            <a:endParaRPr dirty="0">
              <a:latin typeface="+mj-lt"/>
            </a:endParaRPr>
          </a:p>
        </p:txBody>
      </p:sp>
      <p:sp>
        <p:nvSpPr>
          <p:cNvPr id="221" name="Google Shape;221;p34"/>
          <p:cNvSpPr txBox="1">
            <a:spLocks noGrp="1"/>
          </p:cNvSpPr>
          <p:nvPr>
            <p:ph type="subTitle" idx="2"/>
          </p:nvPr>
        </p:nvSpPr>
        <p:spPr>
          <a:xfrm>
            <a:off x="1486663" y="2936100"/>
            <a:ext cx="2505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dirty="0"/>
              <a:t>Le projet a pour objectif central la mise en place d'une solution capable de modifier à distance la couleur des lumières de fond, fonctionnant avec un bus DMX 512.</a:t>
            </a:r>
            <a:endParaRPr dirty="0">
              <a:latin typeface="+mj-lt"/>
            </a:endParaRPr>
          </a:p>
        </p:txBody>
      </p:sp>
      <p:sp>
        <p:nvSpPr>
          <p:cNvPr id="222" name="Google Shape;222;p34"/>
          <p:cNvSpPr txBox="1">
            <a:spLocks noGrp="1"/>
          </p:cNvSpPr>
          <p:nvPr>
            <p:ph type="subTitle" idx="3"/>
          </p:nvPr>
        </p:nvSpPr>
        <p:spPr>
          <a:xfrm>
            <a:off x="1486663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projet</a:t>
            </a:r>
            <a:endParaRPr dirty="0"/>
          </a:p>
        </p:txBody>
      </p:sp>
      <p:pic>
        <p:nvPicPr>
          <p:cNvPr id="224" name="Google Shape;224;p34"/>
          <p:cNvPicPr preferRelativeResize="0">
            <a:picLocks noGrp="1"/>
          </p:cNvPicPr>
          <p:nvPr>
            <p:ph type="pic" idx="6"/>
          </p:nvPr>
        </p:nvPicPr>
        <p:blipFill rotWithShape="1">
          <a:blip r:embed="rId3">
            <a:alphaModFix/>
          </a:blip>
          <a:srcRect t="14641" b="32897"/>
          <a:stretch/>
        </p:blipFill>
        <p:spPr>
          <a:xfrm>
            <a:off x="5151738" y="1325965"/>
            <a:ext cx="2505600" cy="8763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8" r="305"/>
          <a:stretch/>
        </p:blipFill>
        <p:spPr>
          <a:xfrm>
            <a:off x="1501286" y="1508761"/>
            <a:ext cx="2490977" cy="8765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Présentation du Use Case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5" y="2967300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>
            <a:spLocks noGrp="1"/>
          </p:cNvSpPr>
          <p:nvPr>
            <p:ph type="title"/>
          </p:nvPr>
        </p:nvSpPr>
        <p:spPr>
          <a:xfrm>
            <a:off x="719999" y="756451"/>
            <a:ext cx="310987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</a:t>
            </a:r>
            <a:endParaRPr dirty="0"/>
          </a:p>
        </p:txBody>
      </p:sp>
      <p:sp>
        <p:nvSpPr>
          <p:cNvPr id="232" name="Google Shape;232;p35"/>
          <p:cNvSpPr txBox="1">
            <a:spLocks noGrp="1"/>
          </p:cNvSpPr>
          <p:nvPr>
            <p:ph type="subTitle" idx="1"/>
          </p:nvPr>
        </p:nvSpPr>
        <p:spPr>
          <a:xfrm>
            <a:off x="1122188" y="1924450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Ici, dans ce Use Case, je suis me charge de pouvoir configurer sa “light board” et de pouvoir activer une scène.</a:t>
            </a:r>
            <a:endParaRPr dirty="0">
              <a:latin typeface="+mj-lt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98" y="381000"/>
            <a:ext cx="4162064" cy="43831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Scénario de cas d’utilisations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5" y="2967300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7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>
            <a:spLocks noGrp="1"/>
          </p:cNvSpPr>
          <p:nvPr>
            <p:ph type="title"/>
          </p:nvPr>
        </p:nvSpPr>
        <p:spPr>
          <a:xfrm>
            <a:off x="5176315" y="1257976"/>
            <a:ext cx="31128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Configurer sa “Light Board”</a:t>
            </a:r>
            <a:endParaRPr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363012"/>
            <a:ext cx="3443996" cy="437662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956" y="3931921"/>
            <a:ext cx="2969422" cy="8077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>
            <a:spLocks noGrp="1"/>
          </p:cNvSpPr>
          <p:nvPr>
            <p:ph type="title"/>
          </p:nvPr>
        </p:nvSpPr>
        <p:spPr>
          <a:xfrm>
            <a:off x="5176315" y="1257976"/>
            <a:ext cx="31128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Activer une scène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87" y="373380"/>
            <a:ext cx="4046777" cy="436626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44" y="4033758"/>
            <a:ext cx="2371763" cy="70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45151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Networking Project Proposal by Slidesgo">
  <a:themeElements>
    <a:clrScheme name="Simple Light">
      <a:dk1>
        <a:srgbClr val="FFFFFF"/>
      </a:dk1>
      <a:lt1>
        <a:srgbClr val="000000"/>
      </a:lt1>
      <a:dk2>
        <a:srgbClr val="171717"/>
      </a:dk2>
      <a:lt2>
        <a:srgbClr val="434343"/>
      </a:lt2>
      <a:accent1>
        <a:srgbClr val="CCCCCC"/>
      </a:accent1>
      <a:accent2>
        <a:srgbClr val="11C7D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205</Words>
  <Application>Microsoft Office PowerPoint</Application>
  <PresentationFormat>Affichage à l'écran (16:9)</PresentationFormat>
  <Paragraphs>52</Paragraphs>
  <Slides>21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Doppio One</vt:lpstr>
      <vt:lpstr>Arial</vt:lpstr>
      <vt:lpstr>Bebas Neue</vt:lpstr>
      <vt:lpstr>Encode Sans</vt:lpstr>
      <vt:lpstr>Encode Sans Condensed</vt:lpstr>
      <vt:lpstr>PT Sans</vt:lpstr>
      <vt:lpstr>Computer Networking Project Proposal by Slidesgo</vt:lpstr>
      <vt:lpstr>DMX Projet BTS</vt:lpstr>
      <vt:lpstr>Sommaire</vt:lpstr>
      <vt:lpstr>Présentation du projet</vt:lpstr>
      <vt:lpstr>Présentation</vt:lpstr>
      <vt:lpstr>Présentation du Use Case</vt:lpstr>
      <vt:lpstr>Use case</vt:lpstr>
      <vt:lpstr>Scénario de cas d’utilisations</vt:lpstr>
      <vt:lpstr>Configurer sa “Light Board”</vt:lpstr>
      <vt:lpstr>Activer une scène</vt:lpstr>
      <vt:lpstr>Diagramme d’exigence</vt:lpstr>
      <vt:lpstr>Diagramme d’exigence</vt:lpstr>
      <vt:lpstr>Diagramme de déploiement</vt:lpstr>
      <vt:lpstr>Présentation PowerPoint</vt:lpstr>
      <vt:lpstr>Diagramme synoptique</vt:lpstr>
      <vt:lpstr>Diagramme synoptique</vt:lpstr>
      <vt:lpstr>Modèle Conceptuel de Données </vt:lpstr>
      <vt:lpstr>Modèle Conceptuel de Données</vt:lpstr>
      <vt:lpstr>CRA</vt:lpstr>
      <vt:lpstr>CRA projet DMX</vt:lpstr>
      <vt:lpstr>GANTT</vt:lpstr>
      <vt:lpstr>Gantt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Networking Project Proposal </dc:title>
  <cp:lastModifiedBy>Jean Leduc</cp:lastModifiedBy>
  <cp:revision>74</cp:revision>
  <dcterms:modified xsi:type="dcterms:W3CDTF">2024-04-14T18:41:19Z</dcterms:modified>
</cp:coreProperties>
</file>