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0" r:id="rId4"/>
    <p:sldId id="262" r:id="rId5"/>
    <p:sldId id="261" r:id="rId6"/>
    <p:sldId id="285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C3"/>
    <a:srgbClr val="0028BE"/>
    <a:srgbClr val="66B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CA5D6-B217-4820-9038-2C8B0AF91CFA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E6D08-3B5B-4DAF-816F-77A3A612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3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E6D08-3B5B-4DAF-816F-77A3A61283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70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9AB7-61CF-48E3-A7BE-95954D99C11C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CA7E-BB25-4159-813F-EEC0E137ACFE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B395-FD2A-429F-896D-A074F385A12E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77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0F35-CE08-4A46-96BF-A5BB3C8DEC9F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7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5238-A34E-45A8-9EDF-AA3D8312B876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41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2711-3353-4B96-9400-99918A178215}" type="datetime1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75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4885-9562-4587-9B38-B0A86FA11DC8}" type="datetime1">
              <a:rPr lang="fr-FR" smtClean="0"/>
              <a:t>08/06/2024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4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715E-0FF1-4C90-BF36-5D132CC66135}" type="datetime1">
              <a:rPr lang="fr-FR" smtClean="0"/>
              <a:t>08/06/2024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86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3FA9-3614-4389-AF70-49C2F7C662DE}" type="datetime1">
              <a:rPr lang="fr-FR" smtClean="0"/>
              <a:t>08/06/2024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87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F412-96AC-4A8E-BC1B-9C9D63DC472F}" type="datetime1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7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0B1E-B93B-4DD9-BE80-ED3303C206B0}" type="datetime1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6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4BD8-F425-437A-B3D4-60A73B57126C}" type="datetime1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1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educJean/ProjetDMX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rello.com/b/eBvLfIN6/projetdmx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587" r="530" b="21803"/>
          <a:stretch/>
        </p:blipFill>
        <p:spPr>
          <a:xfrm>
            <a:off x="0" y="3724866"/>
            <a:ext cx="5540479" cy="31331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2615" y="1182254"/>
            <a:ext cx="9144000" cy="1810471"/>
          </a:xfrm>
        </p:spPr>
        <p:txBody>
          <a:bodyPr/>
          <a:lstStyle/>
          <a:p>
            <a:r>
              <a:rPr lang="fr-FR" b="1" dirty="0">
                <a:latin typeface="+mn-lt"/>
              </a:rPr>
              <a:t>Gestion de lumières pour les créateurs de contenu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30700" y="450113"/>
            <a:ext cx="3567545" cy="732141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0029C3"/>
                </a:solidFill>
                <a:latin typeface="Arial Black" panose="020B0A04020102020204" pitchFamily="34" charset="0"/>
                <a:ea typeface="Segoe UI Black" panose="020B0A02040204020203" pitchFamily="34" charset="0"/>
              </a:rPr>
              <a:t>Projet BTS</a:t>
            </a:r>
          </a:p>
        </p:txBody>
      </p:sp>
      <p:sp>
        <p:nvSpPr>
          <p:cNvPr id="10" name="Bouée 9"/>
          <p:cNvSpPr/>
          <p:nvPr/>
        </p:nvSpPr>
        <p:spPr>
          <a:xfrm>
            <a:off x="10686615" y="5257800"/>
            <a:ext cx="3305907" cy="3569677"/>
          </a:xfrm>
          <a:prstGeom prst="donut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Google Shape;221;p34"/>
          <p:cNvSpPr txBox="1">
            <a:spLocks/>
          </p:cNvSpPr>
          <p:nvPr/>
        </p:nvSpPr>
        <p:spPr>
          <a:xfrm>
            <a:off x="5660552" y="5699416"/>
            <a:ext cx="4433747" cy="13138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Jean Leduc</a:t>
            </a:r>
          </a:p>
          <a:p>
            <a:pPr mar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BTS SN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38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46366" y="30282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du Use Case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02" y="127000"/>
            <a:ext cx="7549098" cy="661340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3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 d’exigence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29" b="66351"/>
          <a:stretch/>
        </p:blipFill>
        <p:spPr>
          <a:xfrm>
            <a:off x="4098513" y="635000"/>
            <a:ext cx="3683848" cy="58571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0" r="75923" b="34826"/>
          <a:stretch/>
        </p:blipFill>
        <p:spPr>
          <a:xfrm>
            <a:off x="8359697" y="1422400"/>
            <a:ext cx="3832303" cy="543560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7959169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986118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63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 de classe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/>
          <a:stretch/>
        </p:blipFill>
        <p:spPr>
          <a:xfrm>
            <a:off x="4167739" y="-20538"/>
            <a:ext cx="7921592" cy="690547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43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 de classe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7"/>
          <a:stretch/>
        </p:blipFill>
        <p:spPr>
          <a:xfrm>
            <a:off x="3851959" y="856649"/>
            <a:ext cx="8245847" cy="517237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01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385894" y="471639"/>
            <a:ext cx="9875664" cy="1051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Modèle Conceptuel de Données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3" r="3352"/>
          <a:stretch/>
        </p:blipFill>
        <p:spPr>
          <a:xfrm>
            <a:off x="573950" y="2435193"/>
            <a:ext cx="11388038" cy="367554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37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121665" y="478216"/>
            <a:ext cx="563078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2060"/>
                </a:solidFill>
              </a:rPr>
              <a:t>Scénario de cas d’utilisation pour “Configurer sa Light Board”</a:t>
            </a:r>
            <a:endParaRPr sz="3600" b="1" dirty="0">
              <a:solidFill>
                <a:srgbClr val="00206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1589" r="2565" b="2153"/>
          <a:stretch/>
        </p:blipFill>
        <p:spPr>
          <a:xfrm>
            <a:off x="0" y="23304"/>
            <a:ext cx="5293895" cy="68346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4" y="4981629"/>
            <a:ext cx="6898105" cy="187637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8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472228" y="487841"/>
            <a:ext cx="563078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2060"/>
                </a:solidFill>
              </a:rPr>
              <a:t>Scénario de cas d’utilisation pour “Activer une scène”</a:t>
            </a:r>
            <a:endParaRPr sz="3600" b="1" dirty="0">
              <a:solidFill>
                <a:srgbClr val="00206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t="2422" r="3190" b="2973"/>
          <a:stretch/>
        </p:blipFill>
        <p:spPr>
          <a:xfrm>
            <a:off x="28872" y="0"/>
            <a:ext cx="6354366" cy="685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5129201"/>
            <a:ext cx="5808762" cy="172879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59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48" y="2387065"/>
            <a:ext cx="10496052" cy="4470935"/>
          </a:xfrm>
          <a:prstGeom prst="rect">
            <a:avLst/>
          </a:prstGeom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/>
              <a:t>Configurer sa « Light </a:t>
            </a:r>
            <a:r>
              <a:rPr lang="fr-FR" sz="3200" dirty="0" err="1"/>
              <a:t>Board</a:t>
            </a:r>
            <a:r>
              <a:rPr lang="fr-FR" sz="3200" dirty="0"/>
              <a:t>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29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/>
              <a:t>Activer la scène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97" y="2324661"/>
            <a:ext cx="10478703" cy="453334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554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5940936" y="2277637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Logiciel </a:t>
            </a:r>
            <a:r>
              <a:rPr lang="fr-FR" sz="2400" dirty="0" err="1">
                <a:latin typeface="+mj-lt"/>
              </a:rPr>
              <a:t>arduino</a:t>
            </a: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Console Matériel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- 4 ordinateurs </a:t>
            </a:r>
            <a:r>
              <a:rPr lang="fr-FR" sz="2400" dirty="0" err="1">
                <a:latin typeface="+mj-lt"/>
              </a:rPr>
              <a:t>windows</a:t>
            </a:r>
            <a:r>
              <a:rPr lang="fr-FR" sz="2400" dirty="0">
                <a:latin typeface="+mj-lt"/>
              </a:rPr>
              <a:t> et 1 ordinateurs linux</a:t>
            </a:r>
            <a:endParaRPr sz="2400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5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011382" y="2277637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Logiciel Visual Studio Code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Lumières </a:t>
            </a:r>
            <a:r>
              <a:rPr lang="fr-FR" sz="2400" dirty="0" err="1">
                <a:latin typeface="+mj-lt"/>
              </a:rPr>
              <a:t>Saber</a:t>
            </a:r>
            <a:r>
              <a:rPr lang="fr-FR" sz="2400" dirty="0">
                <a:latin typeface="+mj-lt"/>
              </a:rPr>
              <a:t> avec protocole DMX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Propriété DMX ?</a:t>
            </a:r>
            <a:endParaRPr sz="2400" dirty="0">
              <a:latin typeface="+mj-lt"/>
            </a:endParaRPr>
          </a:p>
        </p:txBody>
      </p:sp>
      <p:sp>
        <p:nvSpPr>
          <p:cNvPr id="6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3617246" y="523266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7" name="Google Shape;194;p31"/>
          <p:cNvSpPr txBox="1">
            <a:spLocks/>
          </p:cNvSpPr>
          <p:nvPr/>
        </p:nvSpPr>
        <p:spPr>
          <a:xfrm>
            <a:off x="4846542" y="224816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Le matériel utilisé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1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4572000" y="421979"/>
            <a:ext cx="3556142" cy="750613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0029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Sommaire</a:t>
            </a:r>
          </a:p>
        </p:txBody>
      </p:sp>
      <p:sp>
        <p:nvSpPr>
          <p:cNvPr id="8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10" name="Google Shape;194;p31"/>
          <p:cNvSpPr txBox="1">
            <a:spLocks/>
          </p:cNvSpPr>
          <p:nvPr/>
        </p:nvSpPr>
        <p:spPr>
          <a:xfrm>
            <a:off x="2077575" y="1771018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Présentation du projet</a:t>
            </a:r>
          </a:p>
        </p:txBody>
      </p:sp>
      <p:sp>
        <p:nvSpPr>
          <p:cNvPr id="11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12" name="Google Shape;194;p31"/>
          <p:cNvSpPr txBox="1">
            <a:spLocks/>
          </p:cNvSpPr>
          <p:nvPr/>
        </p:nvSpPr>
        <p:spPr>
          <a:xfrm>
            <a:off x="6755793" y="2069468"/>
            <a:ext cx="3518194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Documentation</a:t>
            </a:r>
          </a:p>
        </p:txBody>
      </p:sp>
      <p:sp>
        <p:nvSpPr>
          <p:cNvPr id="13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14" name="Google Shape;194;p31"/>
          <p:cNvSpPr txBox="1">
            <a:spLocks/>
          </p:cNvSpPr>
          <p:nvPr/>
        </p:nvSpPr>
        <p:spPr>
          <a:xfrm>
            <a:off x="2146847" y="3900000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Le matériel utilisé</a:t>
            </a:r>
          </a:p>
        </p:txBody>
      </p:sp>
      <p:sp>
        <p:nvSpPr>
          <p:cNvPr id="15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16" name="Google Shape;194;p31"/>
          <p:cNvSpPr txBox="1">
            <a:spLocks/>
          </p:cNvSpPr>
          <p:nvPr/>
        </p:nvSpPr>
        <p:spPr>
          <a:xfrm>
            <a:off x="6755793" y="4198450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Conclusion</a:t>
            </a:r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-221673" y="-147782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9361054" y="4964545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7443903" y="-258618"/>
            <a:ext cx="5099686" cy="4540323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96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A12AE36-3763-1914-4970-D88EDED93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91" y="1769165"/>
            <a:ext cx="8279109" cy="5088835"/>
          </a:xfrm>
          <a:prstGeom prst="rect">
            <a:avLst/>
          </a:prstGeom>
        </p:spPr>
      </p:pic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57984" y="4060453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Compte rendu des activités</a:t>
            </a:r>
            <a:endParaRPr sz="5400" b="1" dirty="0"/>
          </a:p>
        </p:txBody>
      </p:sp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480813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Conclusion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889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6" y="2864699"/>
            <a:ext cx="2198454" cy="880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GANTT</a:t>
            </a:r>
            <a:endParaRPr sz="54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612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5" y="2864699"/>
            <a:ext cx="2435847" cy="889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5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380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5" y="2864699"/>
            <a:ext cx="2435847" cy="889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hlinkClick r:id="rId2"/>
              </a:rPr>
              <a:t>TRELLO</a:t>
            </a:r>
            <a:endParaRPr sz="5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56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270361" y="2064599"/>
            <a:ext cx="5900015" cy="2428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Démonstration des modules de tests et cahier de recette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509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634335" y="540326"/>
            <a:ext cx="3461057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rgbClr val="002060"/>
                </a:solidFill>
              </a:rPr>
              <a:t>Notes :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2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483591" y="1478809"/>
            <a:ext cx="8926501" cy="3637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1200" dirty="0">
                <a:latin typeface="+mj-lt"/>
              </a:rPr>
              <a:t>- Imprimer : cahier de recette + synoptique + diagramme déploiement + manuel d’utilisation (de tout le monde) + (scénario ?)</a:t>
            </a:r>
          </a:p>
          <a:p>
            <a:pPr marL="0" lvl="0" indent="0">
              <a:buClr>
                <a:schemeClr val="lt1"/>
              </a:buClr>
              <a:buSzPts val="1100"/>
              <a:buNone/>
            </a:pPr>
            <a:r>
              <a:rPr lang="fr-FR" sz="1200" dirty="0">
                <a:latin typeface="+mj-lt"/>
              </a:rPr>
              <a:t>- Faire </a:t>
            </a:r>
            <a:r>
              <a:rPr lang="fr-FR" sz="1200" dirty="0" err="1">
                <a:latin typeface="+mj-lt"/>
              </a:rPr>
              <a:t>gantt</a:t>
            </a:r>
            <a:r>
              <a:rPr lang="fr-FR" sz="1200" dirty="0">
                <a:latin typeface="+mj-lt"/>
              </a:rPr>
              <a:t> + </a:t>
            </a:r>
            <a:r>
              <a:rPr lang="fr-FR" sz="1200" dirty="0" err="1">
                <a:latin typeface="+mj-lt"/>
              </a:rPr>
              <a:t>gantt</a:t>
            </a:r>
            <a:r>
              <a:rPr lang="fr-FR" sz="1200" dirty="0">
                <a:latin typeface="+mj-lt"/>
              </a:rPr>
              <a:t> </a:t>
            </a:r>
            <a:r>
              <a:rPr lang="fr-FR" sz="1200" dirty="0" err="1">
                <a:latin typeface="+mj-lt"/>
              </a:rPr>
              <a:t>prévi</a:t>
            </a:r>
            <a:r>
              <a:rPr lang="fr-FR" sz="1200" dirty="0">
                <a:latin typeface="+mj-lt"/>
              </a:rPr>
              <a:t> (que du perso)</a:t>
            </a:r>
          </a:p>
          <a:p>
            <a:pPr marL="0" lvl="0" indent="0">
              <a:buClr>
                <a:schemeClr val="lt1"/>
              </a:buClr>
              <a:buSzPts val="1100"/>
              <a:buNone/>
            </a:pPr>
            <a:r>
              <a:rPr lang="fr-FR" sz="1200" dirty="0">
                <a:latin typeface="+mj-lt"/>
              </a:rPr>
              <a:t>- </a:t>
            </a:r>
            <a:r>
              <a:rPr lang="fr-FR" sz="1200" dirty="0" err="1">
                <a:latin typeface="+mj-lt"/>
              </a:rPr>
              <a:t>Modif</a:t>
            </a:r>
            <a:r>
              <a:rPr lang="fr-FR" sz="1200" dirty="0">
                <a:latin typeface="+mj-lt"/>
              </a:rPr>
              <a:t> diagramme de classe</a:t>
            </a:r>
          </a:p>
          <a:p>
            <a:pPr marL="0" lvl="0" indent="0">
              <a:buClr>
                <a:schemeClr val="lt1"/>
              </a:buClr>
              <a:buSzPts val="1100"/>
              <a:buNone/>
            </a:pPr>
            <a:r>
              <a:rPr lang="fr-FR" sz="1200" dirty="0">
                <a:latin typeface="+mj-lt"/>
              </a:rPr>
              <a:t>- Finir design diapo</a:t>
            </a:r>
          </a:p>
          <a:p>
            <a:pPr marL="0" lvl="0" indent="0">
              <a:buClr>
                <a:schemeClr val="lt1"/>
              </a:buClr>
              <a:buSzPts val="1100"/>
              <a:buNone/>
            </a:pPr>
            <a:r>
              <a:rPr lang="fr-FR" sz="1200" dirty="0">
                <a:latin typeface="+mj-lt"/>
              </a:rPr>
              <a:t>- Nommer les fichiers des modules de tests</a:t>
            </a:r>
          </a:p>
          <a:p>
            <a:pPr marL="0" lvl="0" indent="0">
              <a:buClr>
                <a:schemeClr val="lt1"/>
              </a:buClr>
              <a:buSzPts val="1100"/>
              <a:buNone/>
            </a:pPr>
            <a:r>
              <a:rPr lang="fr-FR" sz="1200" dirty="0">
                <a:latin typeface="+mj-lt"/>
              </a:rPr>
              <a:t>- Changer scénario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45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154253" y="3906981"/>
            <a:ext cx="4433747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Modifier à distance la couleur des lumières avec un bus DMX 512</a:t>
            </a:r>
            <a:endParaRPr sz="2400" dirty="0">
              <a:latin typeface="+mj-lt"/>
            </a:endParaRPr>
          </a:p>
        </p:txBody>
      </p:sp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13160" y="3576359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L’objectif</a:t>
            </a:r>
            <a:endParaRPr sz="5400" b="1" dirty="0"/>
          </a:p>
        </p:txBody>
      </p:sp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Présentation du projet</a:t>
            </a:r>
          </a:p>
        </p:txBody>
      </p:sp>
      <p:sp>
        <p:nvSpPr>
          <p:cNvPr id="24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476544" y="2334495"/>
            <a:ext cx="4466075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Permettre à un créateur de contenu de pouvoir modifier rapidement les couleurs de son décors </a:t>
            </a: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Modification des jeux de lumière sur un bus professionnel DMX</a:t>
            </a:r>
          </a:p>
        </p:txBody>
      </p:sp>
      <p:sp>
        <p:nvSpPr>
          <p:cNvPr id="25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7253923" y="2472614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Le but</a:t>
            </a:r>
            <a:endParaRPr sz="5400" b="1" dirty="0"/>
          </a:p>
        </p:txBody>
      </p:sp>
      <p:sp>
        <p:nvSpPr>
          <p:cNvPr id="3" name="Arc 2"/>
          <p:cNvSpPr/>
          <p:nvPr/>
        </p:nvSpPr>
        <p:spPr>
          <a:xfrm rot="5724429">
            <a:off x="-3558748" y="-4849746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c 25"/>
          <p:cNvSpPr/>
          <p:nvPr/>
        </p:nvSpPr>
        <p:spPr>
          <a:xfrm rot="20122440">
            <a:off x="-2988846" y="4845285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32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563996" y="540326"/>
            <a:ext cx="4721022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rgbClr val="002060"/>
                </a:solidFill>
              </a:rPr>
              <a:t>Le groupe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66326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- 4 personnes dans le groupe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- 1 personne qui gère le serveur linux (connexion avec le bus DMX, construction de la trame, configuration pour un serveur </a:t>
            </a:r>
            <a:r>
              <a:rPr lang="fr-FR" sz="2400" dirty="0" err="1">
                <a:latin typeface="+mj-lt"/>
              </a:rPr>
              <a:t>websocket</a:t>
            </a:r>
            <a:r>
              <a:rPr lang="fr-FR" sz="2400" dirty="0">
                <a:latin typeface="+mj-lt"/>
              </a:rPr>
              <a:t>), l’</a:t>
            </a:r>
            <a:r>
              <a:rPr lang="fr-FR" sz="2400" dirty="0" err="1">
                <a:latin typeface="+mj-lt"/>
              </a:rPr>
              <a:t>ihm</a:t>
            </a:r>
            <a:r>
              <a:rPr lang="fr-FR" sz="2400" dirty="0">
                <a:latin typeface="+mj-lt"/>
              </a:rPr>
              <a:t> C++ sous </a:t>
            </a:r>
            <a:r>
              <a:rPr lang="fr-FR" sz="2400" dirty="0" err="1">
                <a:latin typeface="+mj-lt"/>
              </a:rPr>
              <a:t>windows</a:t>
            </a:r>
            <a:r>
              <a:rPr lang="fr-FR" sz="2400" dirty="0">
                <a:latin typeface="+mj-lt"/>
              </a:rPr>
              <a:t> (gestion des scènes, gestion des champs, canaux, implémentation de la librairie </a:t>
            </a:r>
            <a:r>
              <a:rPr lang="fr-FR" sz="2400" dirty="0" err="1">
                <a:latin typeface="+mj-lt"/>
              </a:rPr>
              <a:t>arduino</a:t>
            </a:r>
            <a:r>
              <a:rPr lang="fr-FR" sz="2400" dirty="0">
                <a:latin typeface="+mj-lt"/>
              </a:rPr>
              <a:t>, page pour piloter l’</a:t>
            </a:r>
            <a:r>
              <a:rPr lang="fr-FR" sz="2400" dirty="0" err="1">
                <a:latin typeface="+mj-lt"/>
              </a:rPr>
              <a:t>arduino</a:t>
            </a:r>
            <a:r>
              <a:rPr lang="fr-FR" sz="2400" dirty="0">
                <a:latin typeface="+mj-lt"/>
              </a:rPr>
              <a:t>)</a:t>
            </a:r>
            <a:endParaRPr sz="2400" dirty="0">
              <a:latin typeface="+mj-lt"/>
            </a:endParaRPr>
          </a:p>
        </p:txBody>
      </p:sp>
      <p:sp>
        <p:nvSpPr>
          <p:cNvPr id="12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164978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- 1 personne qui a géré les équipements (création, modification et suppression des équipements) + réadaptation du CRUD de l’IHM pour la table scène</a:t>
            </a:r>
          </a:p>
        </p:txBody>
      </p:sp>
      <p:sp>
        <p:nvSpPr>
          <p:cNvPr id="13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164978" y="403629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- 1 personne incompréhension du sujet, création de la librairie </a:t>
            </a:r>
            <a:r>
              <a:rPr lang="fr-FR" sz="2400" dirty="0" err="1">
                <a:latin typeface="+mj-lt"/>
              </a:rPr>
              <a:t>arduino</a:t>
            </a:r>
            <a:r>
              <a:rPr lang="fr-FR" sz="2400" dirty="0">
                <a:latin typeface="+mj-lt"/>
              </a:rPr>
              <a:t> pour la partie C++, de la console et du code </a:t>
            </a:r>
            <a:r>
              <a:rPr lang="fr-FR" sz="2400" dirty="0" err="1">
                <a:latin typeface="+mj-lt"/>
              </a:rPr>
              <a:t>arduino</a:t>
            </a:r>
            <a:endParaRPr sz="2400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00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495" y="1651914"/>
            <a:ext cx="8507506" cy="5206086"/>
          </a:xfrm>
          <a:prstGeom prst="rect">
            <a:avLst/>
          </a:prstGeom>
        </p:spPr>
      </p:pic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744486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/>
              <a:t>Les Documentations</a:t>
            </a:r>
          </a:p>
        </p:txBody>
      </p:sp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8170" y="2623160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synoptique</a:t>
            </a:r>
            <a:endParaRPr sz="5400" b="1" dirty="0">
              <a:solidFill>
                <a:srgbClr val="002060"/>
              </a:solidFill>
            </a:endParaRPr>
          </a:p>
        </p:txBody>
      </p:sp>
      <p:sp>
        <p:nvSpPr>
          <p:cNvPr id="9" name="Triangle isocèle 8"/>
          <p:cNvSpPr/>
          <p:nvPr/>
        </p:nvSpPr>
        <p:spPr>
          <a:xfrm rot="18943794">
            <a:off x="-3174881" y="-2656814"/>
            <a:ext cx="5003956" cy="4414622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isocèle 27"/>
          <p:cNvSpPr/>
          <p:nvPr/>
        </p:nvSpPr>
        <p:spPr>
          <a:xfrm rot="2509966">
            <a:off x="-3264039" y="4761983"/>
            <a:ext cx="4659851" cy="3708625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7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104769" y="2988588"/>
            <a:ext cx="5982462" cy="880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GANTT prévisionnel</a:t>
            </a:r>
            <a:endParaRPr sz="54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47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91486" y="2605829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synoptique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7" t="2290" r="7576" b="11381"/>
          <a:stretch/>
        </p:blipFill>
        <p:spPr>
          <a:xfrm>
            <a:off x="4627417" y="-100770"/>
            <a:ext cx="7499928" cy="697743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26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93966" y="31298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de déploiement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3" y="488258"/>
            <a:ext cx="7149838" cy="5881483"/>
          </a:xfrm>
          <a:prstGeom prst="rect">
            <a:avLst/>
          </a:prstGeom>
        </p:spPr>
      </p:pic>
      <p:sp>
        <p:nvSpPr>
          <p:cNvPr id="3" name="Cadre 2"/>
          <p:cNvSpPr/>
          <p:nvPr/>
        </p:nvSpPr>
        <p:spPr>
          <a:xfrm rot="1684623">
            <a:off x="-834025" y="-1274619"/>
            <a:ext cx="2770909" cy="2549237"/>
          </a:xfrm>
          <a:prstGeom prst="fram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9C3"/>
              </a:solidFill>
            </a:endParaRPr>
          </a:p>
        </p:txBody>
      </p:sp>
      <p:sp>
        <p:nvSpPr>
          <p:cNvPr id="4" name="Demi-cadre 3"/>
          <p:cNvSpPr/>
          <p:nvPr/>
        </p:nvSpPr>
        <p:spPr>
          <a:xfrm rot="10395886">
            <a:off x="-1933848" y="-860209"/>
            <a:ext cx="5585661" cy="3143184"/>
          </a:xfrm>
          <a:prstGeom prst="halfFrame">
            <a:avLst>
              <a:gd name="adj1" fmla="val 8635"/>
              <a:gd name="adj2" fmla="val 12177"/>
            </a:avLst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" name="Connecteur en angle 6"/>
          <p:cNvCxnSpPr/>
          <p:nvPr/>
        </p:nvCxnSpPr>
        <p:spPr>
          <a:xfrm>
            <a:off x="-144379" y="5197642"/>
            <a:ext cx="4552750" cy="10010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408371" y="6198669"/>
            <a:ext cx="0" cy="100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71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78489" y="1180159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2060"/>
                </a:solidFill>
              </a:rPr>
              <a:t>Diagramme du Use Case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27" y="0"/>
            <a:ext cx="6512073" cy="6858000"/>
          </a:xfrm>
          <a:prstGeom prst="rect">
            <a:avLst/>
          </a:prstGeom>
        </p:spPr>
      </p:pic>
      <p:sp>
        <p:nvSpPr>
          <p:cNvPr id="10" name="Google Shape;232;p35"/>
          <p:cNvSpPr txBox="1">
            <a:spLocks noGrp="1"/>
          </p:cNvSpPr>
          <p:nvPr>
            <p:ph type="subTitle" idx="1"/>
          </p:nvPr>
        </p:nvSpPr>
        <p:spPr>
          <a:xfrm>
            <a:off x="599871" y="2638050"/>
            <a:ext cx="3469063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Ici, dans ce Use Case, je me charge de pouvoir configurer sa “light board” et de pouvoir activer une scène.</a:t>
            </a:r>
            <a:endParaRPr sz="2000" dirty="0">
              <a:latin typeface="+mj-lt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7476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416</Words>
  <Application>Microsoft Office PowerPoint</Application>
  <PresentationFormat>Grand écran</PresentationFormat>
  <Paragraphs>98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Segoe UI Black</vt:lpstr>
      <vt:lpstr>Thème Office</vt:lpstr>
      <vt:lpstr>Gestion de lumières pour les créateurs de contenu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Leduc</dc:creator>
  <cp:lastModifiedBy>Jean Leduc</cp:lastModifiedBy>
  <cp:revision>150</cp:revision>
  <dcterms:created xsi:type="dcterms:W3CDTF">2024-06-07T06:39:52Z</dcterms:created>
  <dcterms:modified xsi:type="dcterms:W3CDTF">2024-06-08T16:13:53Z</dcterms:modified>
</cp:coreProperties>
</file>