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4" r:id="rId6"/>
    <p:sldId id="275" r:id="rId7"/>
    <p:sldId id="276" r:id="rId8"/>
    <p:sldId id="282" r:id="rId9"/>
    <p:sldId id="277" r:id="rId10"/>
    <p:sldId id="283" r:id="rId11"/>
    <p:sldId id="271" r:id="rId12"/>
    <p:sldId id="284" r:id="rId13"/>
    <p:sldId id="286" r:id="rId14"/>
    <p:sldId id="285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91A9-1F80-4A75-8B4D-D8BF2972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62FA6-E00B-415E-9440-4809FD51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BB7E5-BA92-44D1-9E3F-59755AC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221B7-C5CF-46D4-9499-93675AF1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B45C6-1B30-4B28-A8A3-40E7766D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4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3978A-C2F0-49C1-AF0A-055420E9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0330A-E5B2-495C-8A8A-CF0515CD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ED357-AA05-4674-B9EC-9D5C32C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9945A-84E2-49A5-957D-6C8EDB89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D9C8A-3F8B-4276-B2A0-C0B862C6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3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36C33-71B3-4D6A-9E47-6A86F89E0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A3F8D-9564-4745-9D1D-55D76074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6B954-863B-483D-90A9-BE299473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37326-7BD7-4B88-9991-EC6AD4C6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2882A-7E97-41A6-BBA1-2922D3F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2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84203-37BA-4D17-85D3-F81AFCF7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A4653-330E-4E96-B929-9C0D330A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E1FDD-D149-44E5-ADC3-884217DA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37DA2-8CE3-43C6-A080-E5C3A53E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178CC-25C3-4D8B-B52F-B9F69FEF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69E41-22C8-4BC7-8621-AE7524E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3B1E9-20E6-4DAB-8311-118631CF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5657E-99A6-47AB-BD49-4BC21A7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221FD-E4E8-4241-9C7C-2F161C5A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7ABC2-FE48-46CC-9E40-8206CA3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4DE6-5C3A-47F5-89E8-6B403C2D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0D5F0-5DC5-4808-AA17-E159CAB1E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6224B-E972-4A6C-A904-BDDCB712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06DEA-35DE-4DF4-AFA4-2BF4C337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E424A-6F40-48C2-8D8C-4D560A5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DB039-1360-4EFD-AA42-5D1B55A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3DFAE-0532-4F53-95CF-71357229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CC611-BBFA-46B2-935E-2D32843B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F477F-AF93-420F-9547-70F93F804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DE0DD0-F0AB-488A-83C0-2B0EA4CDF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4A56D-BF34-4497-AA12-A6FA226B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E424A-09B3-4E91-A7CE-CCDA43FE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674DD9-9C23-4976-8641-64DDCFE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C18D6-6A3D-455D-A646-FBB6C96A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F44C-9CE3-45B6-8DA8-66C3AE08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6BF34-ECF4-4774-9FD6-E34AA4F2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0CEC9-42A9-4923-9AC3-73351EE6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8F2F98-86EE-4C92-83F4-1858C85E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20FB86-0203-48DD-B9C8-A19DC41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B937B-3C08-47EE-9D98-E9A90128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6CA0F-C197-4458-9C6C-E9718BF6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90C8-7621-4CF7-AE24-520BF38A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3436C-A2CF-4B90-8B41-DDCC8AB1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267D8-EFFE-4BA9-86DF-CE2A6AA7D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1B36E-F626-403A-8613-AAD28DC6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4AA8D-DA5B-49E5-815A-F2C6AC4E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92A06-EDED-4103-B317-4FE9B07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1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8E48-E281-499B-8F10-72F3990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56514-CD70-464B-A6EB-766DCC41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DC470-E153-4A84-B8A3-0DC1AC7A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4663D-21BB-4B24-8ECF-DE5B6273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9C22D-DC47-40E9-B766-DA088D86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90404-33B2-40AE-9351-F18A0E41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7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06A219-C51B-456D-BFF8-CF9C8B51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65C7-CF80-4ACA-9053-DAA4929E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8EFE4-2F85-4542-A55C-5E371E64B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C7009-7D3D-45E4-B36A-C83D3E9C3DA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53615-C6BE-4395-AF0C-584634B0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6F863-3C31-4EE2-AC7C-C1912501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3AD7-8D1C-44AE-AA33-D095FD7CE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4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A1E2E2-FE99-4381-ACE8-9FCAE32F6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B340B-F15F-454E-BACC-5D3F0214E419}"/>
              </a:ext>
            </a:extLst>
          </p:cNvPr>
          <p:cNvSpPr txBox="1"/>
          <p:nvPr/>
        </p:nvSpPr>
        <p:spPr>
          <a:xfrm>
            <a:off x="435290" y="1136556"/>
            <a:ext cx="53057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 분석 포스터 공모전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  </a:t>
            </a:r>
          </a:p>
          <a:p>
            <a:pPr algn="ctr"/>
            <a:r>
              <a:rPr lang="en-US" altLang="ko-KR" sz="2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통계청 주관 </a:t>
            </a:r>
            <a:r>
              <a:rPr lang="en-US" altLang="ko-KR" sz="2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0E020D-9DC7-45F2-BDFC-76B3DC5A9D2A}"/>
              </a:ext>
            </a:extLst>
          </p:cNvPr>
          <p:cNvGrpSpPr/>
          <p:nvPr/>
        </p:nvGrpSpPr>
        <p:grpSpPr>
          <a:xfrm>
            <a:off x="-11197" y="2725379"/>
            <a:ext cx="6096000" cy="1268163"/>
            <a:chOff x="-11197" y="2601554"/>
            <a:chExt cx="12220031" cy="1268163"/>
          </a:xfrm>
        </p:grpSpPr>
        <p:pic>
          <p:nvPicPr>
            <p:cNvPr id="10" name="그림 9" descr="그리기이(가) 표시된 사진&#10;&#10;자동 생성된 설명">
              <a:extLst>
                <a:ext uri="{FF2B5EF4-FFF2-40B4-BE49-F238E27FC236}">
                  <a16:creationId xmlns:a16="http://schemas.microsoft.com/office/drawing/2014/main" id="{FFB8612E-DDA1-4D54-A342-4E5076F2E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1782" r="57167" b="-1"/>
            <a:stretch/>
          </p:blipFill>
          <p:spPr>
            <a:xfrm>
              <a:off x="5298378" y="2819400"/>
              <a:ext cx="1439384" cy="788738"/>
            </a:xfrm>
            <a:prstGeom prst="flowChartConnector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5AA5EC-2062-4AC2-8CAB-2A0696960E6F}"/>
                </a:ext>
              </a:extLst>
            </p:cNvPr>
            <p:cNvSpPr txBox="1"/>
            <p:nvPr/>
          </p:nvSpPr>
          <p:spPr>
            <a:xfrm>
              <a:off x="3903378" y="2747030"/>
              <a:ext cx="525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i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포스트 코로나시대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137DD5-B9D1-4796-B6FB-93CD6832F06F}"/>
                </a:ext>
              </a:extLst>
            </p:cNvPr>
            <p:cNvSpPr txBox="1"/>
            <p:nvPr/>
          </p:nvSpPr>
          <p:spPr>
            <a:xfrm>
              <a:off x="2765290" y="3044614"/>
              <a:ext cx="81294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제조업이 알고 싶다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97B16C4-BB99-423D-A0DD-147440D2E5C7}"/>
                </a:ext>
              </a:extLst>
            </p:cNvPr>
            <p:cNvSpPr/>
            <p:nvPr/>
          </p:nvSpPr>
          <p:spPr>
            <a:xfrm>
              <a:off x="5638" y="3793288"/>
              <a:ext cx="12203196" cy="76429"/>
            </a:xfrm>
            <a:prstGeom prst="rect">
              <a:avLst/>
            </a:prstGeom>
            <a:solidFill>
              <a:srgbClr val="3C44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230FAA-BC95-478C-A2B1-835D207AC93B}"/>
                </a:ext>
              </a:extLst>
            </p:cNvPr>
            <p:cNvSpPr/>
            <p:nvPr/>
          </p:nvSpPr>
          <p:spPr>
            <a:xfrm>
              <a:off x="-11197" y="2601554"/>
              <a:ext cx="12203197" cy="76429"/>
            </a:xfrm>
            <a:prstGeom prst="rect">
              <a:avLst/>
            </a:prstGeom>
            <a:solidFill>
              <a:srgbClr val="3C44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C3F850-C776-431C-A422-AF641F8A06E4}"/>
              </a:ext>
            </a:extLst>
          </p:cNvPr>
          <p:cNvSpPr txBox="1"/>
          <p:nvPr/>
        </p:nvSpPr>
        <p:spPr>
          <a:xfrm>
            <a:off x="2105025" y="43815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김다은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성혁기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이은주</a:t>
            </a:r>
          </a:p>
        </p:txBody>
      </p:sp>
    </p:spTree>
    <p:extLst>
      <p:ext uri="{BB962C8B-B14F-4D97-AF65-F5344CB8AC3E}">
        <p14:creationId xmlns:p14="http://schemas.microsoft.com/office/powerpoint/2010/main" val="14586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D4CBD-7F67-4031-8519-5C2A73D7BB41}"/>
              </a:ext>
            </a:extLst>
          </p:cNvPr>
          <p:cNvSpPr txBox="1"/>
          <p:nvPr/>
        </p:nvSpPr>
        <p:spPr>
          <a:xfrm>
            <a:off x="7239792" y="1557353"/>
            <a:ext cx="42344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특히 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그룹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多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 가치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大</a:t>
            </a:r>
            <a:endParaRPr lang="en-US" altLang="ko-KR" sz="14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전자부품 제조업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그룹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</a:t>
            </a:r>
            <a:r>
              <a:rPr lang="ko-KR" altLang="en-US" sz="14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少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 가치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大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화학 제조업 등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그룹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多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 가치</a:t>
            </a:r>
            <a:r>
              <a:rPr lang="ko-KR" altLang="en-US" sz="14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小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식료품 제조업 등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그룹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多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 가치</a:t>
            </a:r>
            <a:r>
              <a:rPr lang="ko-KR" altLang="en-US" sz="1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大</a:t>
            </a:r>
            <a:endParaRPr lang="en-US" altLang="ko-KR" sz="14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자동차 제조업 등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그룹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</a:t>
            </a:r>
            <a:r>
              <a:rPr lang="ko-KR" altLang="en-US" sz="14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少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 가치</a:t>
            </a:r>
            <a:r>
              <a:rPr lang="ko-KR" altLang="en-US" sz="14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小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 기기 제조업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의료용 물질 및 의약품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담배 제조업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D4132C7-4AFD-42F2-899B-B51CFE399692}"/>
              </a:ext>
            </a:extLst>
          </p:cNvPr>
          <p:cNvSpPr/>
          <p:nvPr/>
        </p:nvSpPr>
        <p:spPr>
          <a:xfrm>
            <a:off x="5960253" y="2988514"/>
            <a:ext cx="1081777" cy="96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1763F8-484E-4789-B4A7-B46FEF9E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89672"/>
            <a:ext cx="5333866" cy="5165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B52A07-8788-437E-8098-4AD4A23AB559}"/>
              </a:ext>
            </a:extLst>
          </p:cNvPr>
          <p:cNvSpPr txBox="1"/>
          <p:nvPr/>
        </p:nvSpPr>
        <p:spPr>
          <a:xfrm>
            <a:off x="7042030" y="5114290"/>
            <a:ext cx="48113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제조업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규모는 크지만 일부 산업에 치우쳐 발달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</a:t>
            </a:r>
          </a:p>
          <a:p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그럼 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변화하는 코로나 시대는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endParaRPr lang="en-US" altLang="ko-KR" sz="16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746A13-7900-4B98-B7D9-E12D863F3BDB}"/>
              </a:ext>
            </a:extLst>
          </p:cNvPr>
          <p:cNvCxnSpPr>
            <a:cxnSpLocks/>
          </p:cNvCxnSpPr>
          <p:nvPr/>
        </p:nvCxnSpPr>
        <p:spPr>
          <a:xfrm flipV="1">
            <a:off x="5513916" y="1840089"/>
            <a:ext cx="1725876" cy="44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7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B24934-1EA7-415D-9D6E-D3783E46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191"/>
            <a:ext cx="12192000" cy="57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C06E2C-5638-49F8-9B66-D00757C2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9" y="2626767"/>
            <a:ext cx="5770918" cy="3263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75BEB3-AB2D-4028-AB71-ED658A05C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62" y="2626767"/>
            <a:ext cx="5604649" cy="32491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7D4DA9-540C-4D6F-99B2-AB082219A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 b="94110"/>
          <a:stretch/>
        </p:blipFill>
        <p:spPr>
          <a:xfrm>
            <a:off x="156839" y="1008789"/>
            <a:ext cx="3132338" cy="338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05365D-9EC1-4AF2-A285-54E61F6DB65F}"/>
              </a:ext>
            </a:extLst>
          </p:cNvPr>
          <p:cNvSpPr txBox="1"/>
          <p:nvPr/>
        </p:nvSpPr>
        <p:spPr>
          <a:xfrm>
            <a:off x="304800" y="5875940"/>
            <a:ext cx="5504155" cy="5539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월을 기준으로 전과 후를 바라보면 월별 또는 년도별로 변화가 뚜렷하게 드러나지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5DA27-67BD-4511-A023-1E08E87C6D6E}"/>
              </a:ext>
            </a:extLst>
          </p:cNvPr>
          <p:cNvSpPr txBox="1"/>
          <p:nvPr/>
        </p:nvSpPr>
        <p:spPr>
          <a:xfrm>
            <a:off x="6571456" y="5842841"/>
            <a:ext cx="5504155" cy="78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월을 기준으로 전과 후를 바라봤을 때 코로나시대를 기점으로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2018,2019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산업변동추이가 다른 형태로 나타남을 판단할 수 있었음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B6104-2636-4596-8C57-615F6E27B865}"/>
              </a:ext>
            </a:extLst>
          </p:cNvPr>
          <p:cNvSpPr txBox="1"/>
          <p:nvPr/>
        </p:nvSpPr>
        <p:spPr>
          <a:xfrm>
            <a:off x="304800" y="1387689"/>
            <a:ext cx="11763375" cy="10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✅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route</a:t>
            </a:r>
          </a:p>
          <a:p>
            <a:pPr>
              <a:lnSpc>
                <a:spcPct val="150000"/>
              </a:lnSpc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KOSIS</a:t>
            </a: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국가통계포털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제조업 생산능력 및 가동률지수 </a:t>
            </a: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이용</a:t>
            </a:r>
            <a:endParaRPr lang="en-US" altLang="ko-KR" sz="15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먼저 산업별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월별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지수를 각각 한 줄로 배치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(for</a:t>
            </a: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이용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=&gt; </a:t>
            </a:r>
            <a:r>
              <a:rPr lang="en-US" altLang="ko-KR" sz="15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dplyr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5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hrbrthemes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qqplot2</a:t>
            </a: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패키지를 이용해 그래프 도출</a:t>
            </a:r>
            <a:endParaRPr lang="en-US" altLang="ko-KR" sz="15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48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75BEB3-AB2D-4028-AB71-ED658A05C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9" y="2529113"/>
            <a:ext cx="6883153" cy="39903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7D4DA9-540C-4D6F-99B2-AB082219A3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 b="94110"/>
          <a:stretch/>
        </p:blipFill>
        <p:spPr>
          <a:xfrm>
            <a:off x="156839" y="1008789"/>
            <a:ext cx="3132338" cy="338692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7863783-A632-492E-86F8-2EA0F4194E09}"/>
              </a:ext>
            </a:extLst>
          </p:cNvPr>
          <p:cNvSpPr/>
          <p:nvPr/>
        </p:nvSpPr>
        <p:spPr>
          <a:xfrm>
            <a:off x="7350722" y="4143662"/>
            <a:ext cx="1061252" cy="76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5EF63-0B30-46CB-8758-8B001FC9F435}"/>
              </a:ext>
            </a:extLst>
          </p:cNvPr>
          <p:cNvSpPr txBox="1"/>
          <p:nvPr/>
        </p:nvSpPr>
        <p:spPr>
          <a:xfrm>
            <a:off x="8633176" y="3462238"/>
            <a:ext cx="3015448" cy="21241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눈에 띄게 급변하는 산업으로 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담배제조업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선박 및 보트건조업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의료용 기기 제조업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항공기 우주선 및 부품 제조업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추출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10E2-C1B9-4DD7-9C43-72535317039A}"/>
              </a:ext>
            </a:extLst>
          </p:cNvPr>
          <p:cNvSpPr txBox="1"/>
          <p:nvPr/>
        </p:nvSpPr>
        <p:spPr>
          <a:xfrm>
            <a:off x="2217197" y="1600757"/>
            <a:ext cx="7757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특히 어떤 산업에서 큰 변화가 나타났을까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‘</a:t>
            </a:r>
            <a:endParaRPr lang="ko-KR" altLang="en-US" sz="3000" dirty="0">
              <a:solidFill>
                <a:schemeClr val="bg2">
                  <a:lumMod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34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98658-EFFF-488E-8026-933C1E52D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" b="16771"/>
          <a:stretch/>
        </p:blipFill>
        <p:spPr>
          <a:xfrm>
            <a:off x="279028" y="1424726"/>
            <a:ext cx="6767146" cy="2600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0A6BEB-7761-4887-BCF8-7E749EC54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" b="12727"/>
          <a:stretch/>
        </p:blipFill>
        <p:spPr>
          <a:xfrm>
            <a:off x="279028" y="4108080"/>
            <a:ext cx="6742137" cy="2600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C34B43-A456-4722-8AF7-8F889D96F6D8}"/>
              </a:ext>
            </a:extLst>
          </p:cNvPr>
          <p:cNvSpPr txBox="1"/>
          <p:nvPr/>
        </p:nvSpPr>
        <p:spPr>
          <a:xfrm>
            <a:off x="7179079" y="2563373"/>
            <a:ext cx="609600" cy="3231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D753B-32F9-4BF7-A629-2998E52E0A3E}"/>
              </a:ext>
            </a:extLst>
          </p:cNvPr>
          <p:cNvSpPr txBox="1"/>
          <p:nvPr/>
        </p:nvSpPr>
        <p:spPr>
          <a:xfrm>
            <a:off x="7179079" y="5246726"/>
            <a:ext cx="609600" cy="3231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C901C-2650-4B38-AAED-7E86C510BD09}"/>
              </a:ext>
            </a:extLst>
          </p:cNvPr>
          <p:cNvSpPr txBox="1"/>
          <p:nvPr/>
        </p:nvSpPr>
        <p:spPr>
          <a:xfrm>
            <a:off x="8108016" y="2114708"/>
            <a:ext cx="3779188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담배제조업에는 긴급재난지원금의 사용이 담배소비에 크게 영향을 미쳤으며 선박 및 보트 건조업은 산업 자체에 대한 점유율 크기가 증대해서 급등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BCBB9-575F-465B-A0B4-876E65C9E2D1}"/>
              </a:ext>
            </a:extLst>
          </p:cNvPr>
          <p:cNvSpPr txBox="1"/>
          <p:nvPr/>
        </p:nvSpPr>
        <p:spPr>
          <a:xfrm>
            <a:off x="8108016" y="4346959"/>
            <a:ext cx="3779188" cy="21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의료용 기기 제조업은 임상실험 및 기기 개발이 지연되거나 취소되어 의약품 제조업과 달리 생산지수가 급감하였고 항공기 우주선 및 부품 제조업은 재고가 발생할 수 없고 고정비용은 일정하다는 산업구조로 침체되어버린 산업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4D9EC26-FA58-4782-90B0-2A0CE42C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 b="94110"/>
          <a:stretch/>
        </p:blipFill>
        <p:spPr>
          <a:xfrm>
            <a:off x="156839" y="1008789"/>
            <a:ext cx="3132338" cy="3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5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793725" y="2616348"/>
            <a:ext cx="39433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 latinLnBrk="0"/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IV. Conclusion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793725" y="3324234"/>
            <a:ext cx="4849898" cy="76428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95E4CC-331C-4429-BA7F-BAC8BF0D0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8" b="-2593"/>
          <a:stretch/>
        </p:blipFill>
        <p:spPr>
          <a:xfrm>
            <a:off x="7143534" y="3508900"/>
            <a:ext cx="1500089" cy="4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7722-E645-452F-AD16-D8C5C35677EF}"/>
              </a:ext>
            </a:extLst>
          </p:cNvPr>
          <p:cNvSpPr txBox="1"/>
          <p:nvPr/>
        </p:nvSpPr>
        <p:spPr>
          <a:xfrm>
            <a:off x="304800" y="1593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I. Abstract</a:t>
            </a:r>
            <a:endParaRPr lang="ko-KR" altLang="en-US" sz="4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CDD4F-5FC7-4904-B085-1E6995F71998}"/>
              </a:ext>
            </a:extLst>
          </p:cNvPr>
          <p:cNvSpPr/>
          <p:nvPr/>
        </p:nvSpPr>
        <p:spPr>
          <a:xfrm flipH="1" flipV="1">
            <a:off x="304800" y="867191"/>
            <a:ext cx="4849898" cy="76428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597F429-C299-47F4-B197-500678D53ADE}"/>
              </a:ext>
            </a:extLst>
          </p:cNvPr>
          <p:cNvGrpSpPr/>
          <p:nvPr/>
        </p:nvGrpSpPr>
        <p:grpSpPr>
          <a:xfrm>
            <a:off x="544990" y="2718305"/>
            <a:ext cx="10846910" cy="3477875"/>
            <a:chOff x="611665" y="2899280"/>
            <a:chExt cx="10846910" cy="3477875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F9334EC3-DA3E-4D87-9A24-8E0D927C098B}"/>
                </a:ext>
              </a:extLst>
            </p:cNvPr>
            <p:cNvSpPr/>
            <p:nvPr/>
          </p:nvSpPr>
          <p:spPr>
            <a:xfrm>
              <a:off x="1463992" y="2899280"/>
              <a:ext cx="9994583" cy="347787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AE459F9-A30F-4755-A5D0-4D160563F14E}"/>
                </a:ext>
              </a:extLst>
            </p:cNvPr>
            <p:cNvSpPr/>
            <p:nvPr/>
          </p:nvSpPr>
          <p:spPr>
            <a:xfrm>
              <a:off x="611665" y="3942642"/>
              <a:ext cx="2311983" cy="1391150"/>
            </a:xfrm>
            <a:custGeom>
              <a:avLst/>
              <a:gdLst>
                <a:gd name="connsiteX0" fmla="*/ 0 w 1821702"/>
                <a:gd name="connsiteY0" fmla="*/ 231863 h 1391150"/>
                <a:gd name="connsiteX1" fmla="*/ 231863 w 1821702"/>
                <a:gd name="connsiteY1" fmla="*/ 0 h 1391150"/>
                <a:gd name="connsiteX2" fmla="*/ 1589839 w 1821702"/>
                <a:gd name="connsiteY2" fmla="*/ 0 h 1391150"/>
                <a:gd name="connsiteX3" fmla="*/ 1821702 w 1821702"/>
                <a:gd name="connsiteY3" fmla="*/ 231863 h 1391150"/>
                <a:gd name="connsiteX4" fmla="*/ 1821702 w 1821702"/>
                <a:gd name="connsiteY4" fmla="*/ 1159287 h 1391150"/>
                <a:gd name="connsiteX5" fmla="*/ 1589839 w 1821702"/>
                <a:gd name="connsiteY5" fmla="*/ 1391150 h 1391150"/>
                <a:gd name="connsiteX6" fmla="*/ 231863 w 1821702"/>
                <a:gd name="connsiteY6" fmla="*/ 1391150 h 1391150"/>
                <a:gd name="connsiteX7" fmla="*/ 0 w 1821702"/>
                <a:gd name="connsiteY7" fmla="*/ 1159287 h 1391150"/>
                <a:gd name="connsiteX8" fmla="*/ 0 w 1821702"/>
                <a:gd name="connsiteY8" fmla="*/ 231863 h 139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1702" h="1391150">
                  <a:moveTo>
                    <a:pt x="0" y="231863"/>
                  </a:moveTo>
                  <a:cubicBezTo>
                    <a:pt x="0" y="103809"/>
                    <a:pt x="103809" y="0"/>
                    <a:pt x="231863" y="0"/>
                  </a:cubicBezTo>
                  <a:lnTo>
                    <a:pt x="1589839" y="0"/>
                  </a:lnTo>
                  <a:cubicBezTo>
                    <a:pt x="1717893" y="0"/>
                    <a:pt x="1821702" y="103809"/>
                    <a:pt x="1821702" y="231863"/>
                  </a:cubicBezTo>
                  <a:lnTo>
                    <a:pt x="1821702" y="1159287"/>
                  </a:lnTo>
                  <a:cubicBezTo>
                    <a:pt x="1821702" y="1287341"/>
                    <a:pt x="1717893" y="1391150"/>
                    <a:pt x="1589839" y="1391150"/>
                  </a:cubicBezTo>
                  <a:lnTo>
                    <a:pt x="231863" y="1391150"/>
                  </a:lnTo>
                  <a:cubicBezTo>
                    <a:pt x="103809" y="1391150"/>
                    <a:pt x="0" y="1287341"/>
                    <a:pt x="0" y="1159287"/>
                  </a:cubicBezTo>
                  <a:lnTo>
                    <a:pt x="0" y="23186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820" tIns="109820" rIns="109820" bIns="10982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PCA</a:t>
              </a: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를 이용하여 </a:t>
              </a:r>
              <a:endParaRPr lang="en-US" altLang="ko-KR" sz="2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산업의 특징</a:t>
              </a:r>
              <a:r>
                <a:rPr lang="en-US" alt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분석</a:t>
              </a:r>
              <a:r>
                <a:rPr lang="en-US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lang="ko-KR" sz="2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DFA1AE8-5780-40A0-A24A-8E05AF300F44}"/>
                </a:ext>
              </a:extLst>
            </p:cNvPr>
            <p:cNvSpPr/>
            <p:nvPr/>
          </p:nvSpPr>
          <p:spPr>
            <a:xfrm>
              <a:off x="3078590" y="3942642"/>
              <a:ext cx="2628848" cy="1391150"/>
            </a:xfrm>
            <a:custGeom>
              <a:avLst/>
              <a:gdLst>
                <a:gd name="connsiteX0" fmla="*/ 0 w 1821702"/>
                <a:gd name="connsiteY0" fmla="*/ 231863 h 1391150"/>
                <a:gd name="connsiteX1" fmla="*/ 231863 w 1821702"/>
                <a:gd name="connsiteY1" fmla="*/ 0 h 1391150"/>
                <a:gd name="connsiteX2" fmla="*/ 1589839 w 1821702"/>
                <a:gd name="connsiteY2" fmla="*/ 0 h 1391150"/>
                <a:gd name="connsiteX3" fmla="*/ 1821702 w 1821702"/>
                <a:gd name="connsiteY3" fmla="*/ 231863 h 1391150"/>
                <a:gd name="connsiteX4" fmla="*/ 1821702 w 1821702"/>
                <a:gd name="connsiteY4" fmla="*/ 1159287 h 1391150"/>
                <a:gd name="connsiteX5" fmla="*/ 1589839 w 1821702"/>
                <a:gd name="connsiteY5" fmla="*/ 1391150 h 1391150"/>
                <a:gd name="connsiteX6" fmla="*/ 231863 w 1821702"/>
                <a:gd name="connsiteY6" fmla="*/ 1391150 h 1391150"/>
                <a:gd name="connsiteX7" fmla="*/ 0 w 1821702"/>
                <a:gd name="connsiteY7" fmla="*/ 1159287 h 1391150"/>
                <a:gd name="connsiteX8" fmla="*/ 0 w 1821702"/>
                <a:gd name="connsiteY8" fmla="*/ 231863 h 139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1702" h="1391150">
                  <a:moveTo>
                    <a:pt x="0" y="231863"/>
                  </a:moveTo>
                  <a:cubicBezTo>
                    <a:pt x="0" y="103809"/>
                    <a:pt x="103809" y="0"/>
                    <a:pt x="231863" y="0"/>
                  </a:cubicBezTo>
                  <a:lnTo>
                    <a:pt x="1589839" y="0"/>
                  </a:lnTo>
                  <a:cubicBezTo>
                    <a:pt x="1717893" y="0"/>
                    <a:pt x="1821702" y="103809"/>
                    <a:pt x="1821702" y="231863"/>
                  </a:cubicBezTo>
                  <a:lnTo>
                    <a:pt x="1821702" y="1159287"/>
                  </a:lnTo>
                  <a:cubicBezTo>
                    <a:pt x="1821702" y="1287341"/>
                    <a:pt x="1717893" y="1391150"/>
                    <a:pt x="1589839" y="1391150"/>
                  </a:cubicBezTo>
                  <a:lnTo>
                    <a:pt x="231863" y="1391150"/>
                  </a:lnTo>
                  <a:cubicBezTo>
                    <a:pt x="103809" y="1391150"/>
                    <a:pt x="0" y="1287341"/>
                    <a:pt x="0" y="1159287"/>
                  </a:cubicBezTo>
                  <a:lnTo>
                    <a:pt x="0" y="23186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820" tIns="109820" rIns="109820" bIns="10982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Heatmap</a:t>
              </a: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을 이용하여 제조업의 특징 </a:t>
              </a:r>
              <a:r>
                <a:rPr lang="ko-KR" altLang="en-US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분석</a:t>
              </a:r>
              <a:endParaRPr lang="ko-KR" sz="2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ED72755-F2A6-4B78-ACF0-9D4FB8DF0C7D}"/>
                </a:ext>
              </a:extLst>
            </p:cNvPr>
            <p:cNvSpPr/>
            <p:nvPr/>
          </p:nvSpPr>
          <p:spPr>
            <a:xfrm>
              <a:off x="5859837" y="3942642"/>
              <a:ext cx="2705049" cy="1391150"/>
            </a:xfrm>
            <a:custGeom>
              <a:avLst/>
              <a:gdLst>
                <a:gd name="connsiteX0" fmla="*/ 0 w 1821702"/>
                <a:gd name="connsiteY0" fmla="*/ 231863 h 1391150"/>
                <a:gd name="connsiteX1" fmla="*/ 231863 w 1821702"/>
                <a:gd name="connsiteY1" fmla="*/ 0 h 1391150"/>
                <a:gd name="connsiteX2" fmla="*/ 1589839 w 1821702"/>
                <a:gd name="connsiteY2" fmla="*/ 0 h 1391150"/>
                <a:gd name="connsiteX3" fmla="*/ 1821702 w 1821702"/>
                <a:gd name="connsiteY3" fmla="*/ 231863 h 1391150"/>
                <a:gd name="connsiteX4" fmla="*/ 1821702 w 1821702"/>
                <a:gd name="connsiteY4" fmla="*/ 1159287 h 1391150"/>
                <a:gd name="connsiteX5" fmla="*/ 1589839 w 1821702"/>
                <a:gd name="connsiteY5" fmla="*/ 1391150 h 1391150"/>
                <a:gd name="connsiteX6" fmla="*/ 231863 w 1821702"/>
                <a:gd name="connsiteY6" fmla="*/ 1391150 h 1391150"/>
                <a:gd name="connsiteX7" fmla="*/ 0 w 1821702"/>
                <a:gd name="connsiteY7" fmla="*/ 1159287 h 1391150"/>
                <a:gd name="connsiteX8" fmla="*/ 0 w 1821702"/>
                <a:gd name="connsiteY8" fmla="*/ 231863 h 139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1702" h="1391150">
                  <a:moveTo>
                    <a:pt x="0" y="231863"/>
                  </a:moveTo>
                  <a:cubicBezTo>
                    <a:pt x="0" y="103809"/>
                    <a:pt x="103809" y="0"/>
                    <a:pt x="231863" y="0"/>
                  </a:cubicBezTo>
                  <a:lnTo>
                    <a:pt x="1589839" y="0"/>
                  </a:lnTo>
                  <a:cubicBezTo>
                    <a:pt x="1717893" y="0"/>
                    <a:pt x="1821702" y="103809"/>
                    <a:pt x="1821702" y="231863"/>
                  </a:cubicBezTo>
                  <a:lnTo>
                    <a:pt x="1821702" y="1159287"/>
                  </a:lnTo>
                  <a:cubicBezTo>
                    <a:pt x="1821702" y="1287341"/>
                    <a:pt x="1717893" y="1391150"/>
                    <a:pt x="1589839" y="1391150"/>
                  </a:cubicBezTo>
                  <a:lnTo>
                    <a:pt x="231863" y="1391150"/>
                  </a:lnTo>
                  <a:cubicBezTo>
                    <a:pt x="103809" y="1391150"/>
                    <a:pt x="0" y="1287341"/>
                    <a:pt x="0" y="1159287"/>
                  </a:cubicBezTo>
                  <a:lnTo>
                    <a:pt x="0" y="23186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820" tIns="109820" rIns="109820" bIns="10982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20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시계열 그래프</a:t>
              </a: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를 통해 </a:t>
              </a:r>
              <a:r>
                <a:rPr lang="ko-KR" altLang="en-US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산</a:t>
              </a: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업의 공급능력</a:t>
              </a:r>
              <a:r>
                <a:rPr lang="en-US" alt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수요추세 변화</a:t>
              </a:r>
              <a:r>
                <a:rPr lang="en-US" alt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분석</a:t>
              </a:r>
              <a:endParaRPr lang="ko-KR" sz="2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94414E9-2308-4E0F-80B0-8DAD0766DD07}"/>
                </a:ext>
              </a:extLst>
            </p:cNvPr>
            <p:cNvSpPr/>
            <p:nvPr/>
          </p:nvSpPr>
          <p:spPr>
            <a:xfrm>
              <a:off x="8707761" y="3942642"/>
              <a:ext cx="2628847" cy="1391150"/>
            </a:xfrm>
            <a:custGeom>
              <a:avLst/>
              <a:gdLst>
                <a:gd name="connsiteX0" fmla="*/ 0 w 1821702"/>
                <a:gd name="connsiteY0" fmla="*/ 231863 h 1391150"/>
                <a:gd name="connsiteX1" fmla="*/ 231863 w 1821702"/>
                <a:gd name="connsiteY1" fmla="*/ 0 h 1391150"/>
                <a:gd name="connsiteX2" fmla="*/ 1589839 w 1821702"/>
                <a:gd name="connsiteY2" fmla="*/ 0 h 1391150"/>
                <a:gd name="connsiteX3" fmla="*/ 1821702 w 1821702"/>
                <a:gd name="connsiteY3" fmla="*/ 231863 h 1391150"/>
                <a:gd name="connsiteX4" fmla="*/ 1821702 w 1821702"/>
                <a:gd name="connsiteY4" fmla="*/ 1159287 h 1391150"/>
                <a:gd name="connsiteX5" fmla="*/ 1589839 w 1821702"/>
                <a:gd name="connsiteY5" fmla="*/ 1391150 h 1391150"/>
                <a:gd name="connsiteX6" fmla="*/ 231863 w 1821702"/>
                <a:gd name="connsiteY6" fmla="*/ 1391150 h 1391150"/>
                <a:gd name="connsiteX7" fmla="*/ 0 w 1821702"/>
                <a:gd name="connsiteY7" fmla="*/ 1159287 h 1391150"/>
                <a:gd name="connsiteX8" fmla="*/ 0 w 1821702"/>
                <a:gd name="connsiteY8" fmla="*/ 231863 h 139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1702" h="1391150">
                  <a:moveTo>
                    <a:pt x="0" y="231863"/>
                  </a:moveTo>
                  <a:cubicBezTo>
                    <a:pt x="0" y="103809"/>
                    <a:pt x="103809" y="0"/>
                    <a:pt x="231863" y="0"/>
                  </a:cubicBezTo>
                  <a:lnTo>
                    <a:pt x="1589839" y="0"/>
                  </a:lnTo>
                  <a:cubicBezTo>
                    <a:pt x="1717893" y="0"/>
                    <a:pt x="1821702" y="103809"/>
                    <a:pt x="1821702" y="231863"/>
                  </a:cubicBezTo>
                  <a:lnTo>
                    <a:pt x="1821702" y="1159287"/>
                  </a:lnTo>
                  <a:cubicBezTo>
                    <a:pt x="1821702" y="1287341"/>
                    <a:pt x="1717893" y="1391150"/>
                    <a:pt x="1589839" y="1391150"/>
                  </a:cubicBezTo>
                  <a:lnTo>
                    <a:pt x="231863" y="1391150"/>
                  </a:lnTo>
                  <a:cubicBezTo>
                    <a:pt x="103809" y="1391150"/>
                    <a:pt x="0" y="1287341"/>
                    <a:pt x="0" y="1159287"/>
                  </a:cubicBezTo>
                  <a:lnTo>
                    <a:pt x="0" y="23186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820" tIns="109820" rIns="109820" bIns="10982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뚜렷한 변화가 나타난 산업</a:t>
              </a:r>
              <a:r>
                <a:rPr lang="ko-KR" altLang="en-US" sz="2000" kern="12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의 </a:t>
              </a:r>
              <a:r>
                <a:rPr lang="ko-KR" altLang="en-US" sz="20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원인 파악</a:t>
              </a:r>
              <a:endParaRPr lang="ko-KR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57F15B-A0BE-455C-941D-27D0777EC9A2}"/>
              </a:ext>
            </a:extLst>
          </p:cNvPr>
          <p:cNvSpPr txBox="1"/>
          <p:nvPr/>
        </p:nvSpPr>
        <p:spPr>
          <a:xfrm>
            <a:off x="-9525" y="1828799"/>
            <a:ext cx="1243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ko-KR" sz="3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학습해온 통계적 지식을 바탕으로 </a:t>
            </a:r>
            <a:endParaRPr lang="en-US" altLang="ko-KR" sz="3000" kern="12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</a:t>
            </a:r>
            <a:r>
              <a:rPr lang="ko-KR" altLang="ko-KR" sz="3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일반인들이 한 눈에 쉽게 알아볼 수 </a:t>
            </a:r>
            <a:r>
              <a:rPr lang="ko-KR" altLang="en-US" sz="3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있는 </a:t>
            </a:r>
            <a:r>
              <a:rPr lang="ko-KR" altLang="ko-KR" sz="3000" b="1" kern="12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시각화 중심의 분석</a:t>
            </a:r>
            <a:r>
              <a:rPr lang="en-US" altLang="ko-KR" sz="3000" kern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ko-KR" sz="3000" kern="12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77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8B235-327C-41C8-8BF1-08E909AB9BAE}"/>
              </a:ext>
            </a:extLst>
          </p:cNvPr>
          <p:cNvSpPr/>
          <p:nvPr/>
        </p:nvSpPr>
        <p:spPr>
          <a:xfrm>
            <a:off x="4955458" y="5860026"/>
            <a:ext cx="1956619" cy="31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B7D942-4F12-42F2-933A-9DA7B13012D0}"/>
              </a:ext>
            </a:extLst>
          </p:cNvPr>
          <p:cNvSpPr/>
          <p:nvPr/>
        </p:nvSpPr>
        <p:spPr>
          <a:xfrm>
            <a:off x="2074604" y="5236508"/>
            <a:ext cx="2015613" cy="31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4171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II. Introduction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25B30-54AE-452D-AD39-9F901B319941}"/>
              </a:ext>
            </a:extLst>
          </p:cNvPr>
          <p:cNvSpPr txBox="1"/>
          <p:nvPr/>
        </p:nvSpPr>
        <p:spPr>
          <a:xfrm>
            <a:off x="4128251" y="269859"/>
            <a:ext cx="4411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- 1.</a:t>
            </a:r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분석 동기 및 목적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798" y="867189"/>
            <a:ext cx="7410451" cy="75785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70F59-58AF-482B-8D4E-C5A6ECD0B24D}"/>
              </a:ext>
            </a:extLst>
          </p:cNvPr>
          <p:cNvSpPr txBox="1"/>
          <p:nvPr/>
        </p:nvSpPr>
        <p:spPr>
          <a:xfrm>
            <a:off x="478705" y="1056798"/>
            <a:ext cx="11637096" cy="519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동기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ts val="4800"/>
              </a:lnSpc>
              <a:buClr>
                <a:schemeClr val="accent1">
                  <a:lumMod val="50000"/>
                </a:schemeClr>
              </a:buClr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전 세계에서 나타난 </a:t>
            </a:r>
            <a:r>
              <a:rPr lang="ko-KR" altLang="en-US" sz="2000" b="1" kern="0" spc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코로나바이러스</a:t>
            </a:r>
            <a:r>
              <a:rPr lang="en-US" altLang="ko-KR" sz="2000" b="1" kern="0" spc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-19(COVID-19)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사회적으로 많은 변화가 이루어졌다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>
              <a:lnSpc>
                <a:spcPts val="4800"/>
              </a:lnSpc>
              <a:buClr>
                <a:schemeClr val="accent1">
                  <a:lumMod val="50000"/>
                </a:schemeClr>
              </a:buClr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한국도 그 영향으로 다수의 산업이 운영에 어려움을 겪고 있고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1259AE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산업의 구조는 역동적으로 변화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하고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ts val="4800"/>
              </a:lnSpc>
              <a:buClr>
                <a:schemeClr val="accent1">
                  <a:lumMod val="50000"/>
                </a:schemeClr>
              </a:buClr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포스트 코로나 시대를 준비하고 해결해 나가기 위해 현 산업의 상황을 살펴볼 필요가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목적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ts val="5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과거와 </a:t>
            </a:r>
            <a:r>
              <a:rPr lang="ko-KR" altLang="en-US" sz="2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ko-KR" altLang="en-US" sz="2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국내 산업의 특징</a:t>
            </a:r>
            <a:r>
              <a:rPr lang="ko-KR" altLang="en-US" sz="2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중심으로 대분류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중분류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 나아가 소분류까지 심층적으로 </a:t>
            </a:r>
            <a:r>
              <a:rPr lang="ko-KR" altLang="en-US" sz="2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탐구</a:t>
            </a:r>
            <a:endParaRPr lang="en-US" altLang="ko-KR" sz="20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ts val="5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추세 양상 파악을 통해 코로나로 </a:t>
            </a:r>
            <a:r>
              <a:rPr lang="ko-KR" altLang="en-US" sz="20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인한 </a:t>
            </a:r>
            <a:r>
              <a:rPr lang="ko-KR" altLang="en-US" sz="2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산업의 변화 파악 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08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4171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II. Introduction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25B30-54AE-452D-AD39-9F901B319941}"/>
              </a:ext>
            </a:extLst>
          </p:cNvPr>
          <p:cNvSpPr txBox="1"/>
          <p:nvPr/>
        </p:nvSpPr>
        <p:spPr>
          <a:xfrm>
            <a:off x="542923" y="993248"/>
            <a:ext cx="11508371" cy="60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 대분류별 산업 특징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(2018)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799" y="867191"/>
            <a:ext cx="6581775" cy="6722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54181-1C9C-43DF-86DE-EE5B3E91A46E}"/>
              </a:ext>
            </a:extLst>
          </p:cNvPr>
          <p:cNvSpPr txBox="1"/>
          <p:nvPr/>
        </p:nvSpPr>
        <p:spPr>
          <a:xfrm>
            <a:off x="4128251" y="269859"/>
            <a:ext cx="3101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- 2.</a:t>
            </a:r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설명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D6945-643D-48CE-B391-EF6974ED8EC3}"/>
              </a:ext>
            </a:extLst>
          </p:cNvPr>
          <p:cNvSpPr txBox="1"/>
          <p:nvPr/>
        </p:nvSpPr>
        <p:spPr>
          <a:xfrm>
            <a:off x="676611" y="1575077"/>
            <a:ext cx="11391564" cy="9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✅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KOSIS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국가통계포털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시도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산업별 광공업생산지수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산업중분류별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주요지표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산업중분류별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자회사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관련회사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투자기업체수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투자금액</a:t>
            </a:r>
            <a:r>
              <a:rPr lang="en-US" altLang="ko-KR" sz="17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성장성에 관한 지표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차한국표준산업분류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산업중분류별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신규사업진출 </a:t>
            </a:r>
            <a:r>
              <a:rPr lang="ko-KR" altLang="en-US" sz="1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기업체수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사업내용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DDF9CB-B8A3-4326-A84A-8E978CE4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65" y="2783386"/>
            <a:ext cx="10183444" cy="3456994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3788DD-E3C0-41DC-B6BB-0EAD8569217A}"/>
              </a:ext>
            </a:extLst>
          </p:cNvPr>
          <p:cNvSpPr txBox="1"/>
          <p:nvPr/>
        </p:nvSpPr>
        <p:spPr>
          <a:xfrm>
            <a:off x="3463356" y="5864752"/>
            <a:ext cx="352201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 한국표준 산업 분류표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 </a:t>
            </a:r>
          </a:p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</a:t>
            </a:r>
            <a:r>
              <a:rPr lang="ko-KR" altLang="en-US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대분류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</a:t>
            </a:r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r>
              <a:rPr lang="ko-KR" altLang="en-US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산업</a:t>
            </a:r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5F8B2-DC7B-4088-84C5-99CBF1655BAA}"/>
              </a:ext>
            </a:extLst>
          </p:cNvPr>
          <p:cNvSpPr txBox="1"/>
          <p:nvPr/>
        </p:nvSpPr>
        <p:spPr>
          <a:xfrm>
            <a:off x="7828777" y="3050386"/>
            <a:ext cx="3839348" cy="378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산업의 특징을 대표하는 </a:t>
            </a:r>
            <a:r>
              <a:rPr lang="en-US" altLang="ko-KR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변수</a:t>
            </a:r>
            <a:endParaRPr lang="en-US" altLang="ko-KR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60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F25B30-54AE-452D-AD39-9F901B319941}"/>
              </a:ext>
            </a:extLst>
          </p:cNvPr>
          <p:cNvSpPr txBox="1"/>
          <p:nvPr/>
        </p:nvSpPr>
        <p:spPr>
          <a:xfrm>
            <a:off x="742950" y="1098023"/>
            <a:ext cx="8029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 중분류별 산업 특징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(2018)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B84AB-E0F9-496E-9223-0231249DB1C2}"/>
              </a:ext>
            </a:extLst>
          </p:cNvPr>
          <p:cNvSpPr txBox="1"/>
          <p:nvPr/>
        </p:nvSpPr>
        <p:spPr>
          <a:xfrm>
            <a:off x="981411" y="1510584"/>
            <a:ext cx="10229177" cy="52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✅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MDIS_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광업제조업조사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(2018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5ED912-3244-48C5-8C7A-C8D3D381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73" y="2205504"/>
            <a:ext cx="7124699" cy="32015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05129-97B1-4757-813E-F2430667C8CD}"/>
              </a:ext>
            </a:extLst>
          </p:cNvPr>
          <p:cNvSpPr txBox="1"/>
          <p:nvPr/>
        </p:nvSpPr>
        <p:spPr>
          <a:xfrm>
            <a:off x="1164883" y="5411159"/>
            <a:ext cx="7607642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󰏊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 데이터 센터에서만 확인 및 사용 가능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󰏊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결측치가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적고 산업의 크기 및 가치를 의미할 수 있는 변수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E6915-DA3C-43AD-BA74-3A0FF9C23E1B}"/>
              </a:ext>
            </a:extLst>
          </p:cNvPr>
          <p:cNvSpPr txBox="1"/>
          <p:nvPr/>
        </p:nvSpPr>
        <p:spPr>
          <a:xfrm>
            <a:off x="7015162" y="2990650"/>
            <a:ext cx="3514725" cy="1446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▶ </a:t>
            </a:r>
            <a:r>
              <a:rPr lang="ko-KR" altLang="en-US" sz="2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종사자수 </a:t>
            </a:r>
            <a:endParaRPr lang="en-US" altLang="ko-KR" sz="2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▶</a:t>
            </a:r>
            <a:r>
              <a:rPr lang="ko-KR" altLang="en-US" sz="2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출하액 및 수입액 합계</a:t>
            </a:r>
            <a:endParaRPr lang="en-US" altLang="ko-KR" sz="2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▶</a:t>
            </a:r>
            <a:r>
              <a:rPr lang="ko-KR" altLang="en-US" sz="2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생산액 </a:t>
            </a:r>
            <a:endParaRPr lang="en-US" altLang="ko-KR" sz="2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▶</a:t>
            </a:r>
            <a:r>
              <a:rPr lang="ko-KR" altLang="en-US" sz="2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부가가치액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EB815-E0A5-4437-A6FB-E54AB55D6B93}"/>
              </a:ext>
            </a:extLst>
          </p:cNvPr>
          <p:cNvSpPr txBox="1"/>
          <p:nvPr/>
        </p:nvSpPr>
        <p:spPr>
          <a:xfrm>
            <a:off x="304800" y="159305"/>
            <a:ext cx="4171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II. Introduction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39094-8339-4478-A91F-B4157C12DF3F}"/>
              </a:ext>
            </a:extLst>
          </p:cNvPr>
          <p:cNvSpPr/>
          <p:nvPr/>
        </p:nvSpPr>
        <p:spPr>
          <a:xfrm flipH="1" flipV="1">
            <a:off x="304799" y="867191"/>
            <a:ext cx="6581775" cy="6722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4E7B1-5E76-48F0-A6E7-D714B9989CFC}"/>
              </a:ext>
            </a:extLst>
          </p:cNvPr>
          <p:cNvSpPr txBox="1"/>
          <p:nvPr/>
        </p:nvSpPr>
        <p:spPr>
          <a:xfrm>
            <a:off x="4128252" y="269859"/>
            <a:ext cx="287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- 2.</a:t>
            </a:r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설명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94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F25B30-54AE-452D-AD39-9F901B319941}"/>
              </a:ext>
            </a:extLst>
          </p:cNvPr>
          <p:cNvSpPr txBox="1"/>
          <p:nvPr/>
        </p:nvSpPr>
        <p:spPr>
          <a:xfrm>
            <a:off x="542925" y="1098023"/>
            <a:ext cx="8029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③ 중소분류별 산업 추세 양상</a:t>
            </a:r>
          </a:p>
          <a:p>
            <a:r>
              <a:rPr lang="en-US" altLang="ko-KR" sz="3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B1A8B-E7EA-44C0-938F-13879C93C937}"/>
              </a:ext>
            </a:extLst>
          </p:cNvPr>
          <p:cNvSpPr txBox="1"/>
          <p:nvPr/>
        </p:nvSpPr>
        <p:spPr>
          <a:xfrm>
            <a:off x="1098782" y="5178386"/>
            <a:ext cx="10883668" cy="128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✐ 산업의 </a:t>
            </a:r>
            <a:r>
              <a:rPr lang="ko-KR" altLang="en-US" sz="2000" b="1" kern="0" spc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공급능력과 수요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추세양상을 비교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생산능력지수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공급능력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기업이 보유한 설비를 정상적인 조건 아래 충분히 가동하였을 때의 예상 최대 생산량</a:t>
            </a:r>
            <a:endParaRPr lang="en-US" altLang="ko-KR" sz="17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2)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가동률지수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수요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생산설비가 어느 정도 이용되는지를 나타내는 지표</a:t>
            </a:r>
            <a:endParaRPr lang="en-US" altLang="ko-KR" sz="17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32C64-B316-4C23-9AE1-8E5F5D51420E}"/>
              </a:ext>
            </a:extLst>
          </p:cNvPr>
          <p:cNvSpPr txBox="1"/>
          <p:nvPr/>
        </p:nvSpPr>
        <p:spPr>
          <a:xfrm>
            <a:off x="667086" y="1517689"/>
            <a:ext cx="10229177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✅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KOSIS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국가통계포털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제조업 생산능력 및 가동률지수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(2018.01 ~ 2020.07)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E21886-F538-4E82-931F-2F80850D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59" y="2129051"/>
            <a:ext cx="7241326" cy="3013094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A98721-5FDE-4700-9EAF-9A65A54AD3DA}"/>
              </a:ext>
            </a:extLst>
          </p:cNvPr>
          <p:cNvSpPr txBox="1"/>
          <p:nvPr/>
        </p:nvSpPr>
        <p:spPr>
          <a:xfrm>
            <a:off x="304800" y="159305"/>
            <a:ext cx="4171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II. Introduction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FCFB26-B58B-4D34-B320-DEAAD5C85805}"/>
              </a:ext>
            </a:extLst>
          </p:cNvPr>
          <p:cNvSpPr/>
          <p:nvPr/>
        </p:nvSpPr>
        <p:spPr>
          <a:xfrm flipH="1" flipV="1">
            <a:off x="304799" y="867191"/>
            <a:ext cx="6581775" cy="6722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25C89-0B24-4F99-AF93-8081C5F61C4A}"/>
              </a:ext>
            </a:extLst>
          </p:cNvPr>
          <p:cNvSpPr txBox="1"/>
          <p:nvPr/>
        </p:nvSpPr>
        <p:spPr>
          <a:xfrm>
            <a:off x="4128252" y="269859"/>
            <a:ext cx="287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- 2.</a:t>
            </a:r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설명</a:t>
            </a:r>
            <a:endParaRPr lang="en-US" altLang="ko-KR" sz="3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69B49-1589-49DD-8A75-A52C256F4F60}"/>
              </a:ext>
            </a:extLst>
          </p:cNvPr>
          <p:cNvSpPr txBox="1"/>
          <p:nvPr/>
        </p:nvSpPr>
        <p:spPr>
          <a:xfrm>
            <a:off x="249295" y="2993172"/>
            <a:ext cx="978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75</a:t>
            </a:r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</a:t>
            </a:r>
            <a:endParaRPr lang="en-US" altLang="ko-KR" sz="20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소분류</a:t>
            </a:r>
            <a:endParaRPr lang="en-US" altLang="ko-KR" sz="20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제조업</a:t>
            </a:r>
          </a:p>
        </p:txBody>
      </p:sp>
    </p:spTree>
    <p:extLst>
      <p:ext uri="{BB962C8B-B14F-4D97-AF65-F5344CB8AC3E}">
        <p14:creationId xmlns:p14="http://schemas.microsoft.com/office/powerpoint/2010/main" val="3587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A4AD0-3B42-4668-9821-3D7CBC50CFAE}"/>
              </a:ext>
            </a:extLst>
          </p:cNvPr>
          <p:cNvSpPr txBox="1"/>
          <p:nvPr/>
        </p:nvSpPr>
        <p:spPr>
          <a:xfrm>
            <a:off x="3232786" y="1560562"/>
            <a:ext cx="761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 </a:t>
            </a:r>
            <a:r>
              <a:rPr lang="ko-KR" altLang="en-US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대분류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 산업 특징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(2018) : 18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산업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13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산업지표 변수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66894F-C430-464C-90D4-2DA45376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1" y="1336571"/>
            <a:ext cx="2627955" cy="689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FDD486-815B-425D-A5EF-F2C6A8265CEC}"/>
              </a:ext>
            </a:extLst>
          </p:cNvPr>
          <p:cNvSpPr txBox="1"/>
          <p:nvPr/>
        </p:nvSpPr>
        <p:spPr>
          <a:xfrm>
            <a:off x="697754" y="2329520"/>
            <a:ext cx="63429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[STEP1] </a:t>
            </a:r>
            <a:r>
              <a:rPr lang="ko-KR" altLang="en-US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다변량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통계분석을 위해 독립변수의 정규성 검정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“MVN” package </a:t>
            </a:r>
            <a:r>
              <a:rPr lang="en-US" altLang="ko-KR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Mardia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Test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변수가 정규성 만족하지 않음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7717F-411D-40D0-9B8A-7765E2EC374C}"/>
              </a:ext>
            </a:extLst>
          </p:cNvPr>
          <p:cNvSpPr txBox="1"/>
          <p:nvPr/>
        </p:nvSpPr>
        <p:spPr>
          <a:xfrm>
            <a:off x="697754" y="4193909"/>
            <a:ext cx="6342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[STEP2]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극단적인 값과 특이치의 영향을 줄이기 위해 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수치형 자료들을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DFE43-238F-418B-AF5B-2887C0EAAEA4}"/>
              </a:ext>
            </a:extLst>
          </p:cNvPr>
          <p:cNvSpPr txBox="1"/>
          <p:nvPr/>
        </p:nvSpPr>
        <p:spPr>
          <a:xfrm>
            <a:off x="619811" y="5521429"/>
            <a:ext cx="49466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[STEP3]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정규성 검정 후 만족하지 않는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변수 제거  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18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 대분류 산업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11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개의 산업지표 변수</a:t>
            </a:r>
            <a:endParaRPr lang="ko-KR" altLang="en-US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7E3A65-2911-43FF-B4FF-CC87069B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36" y="2645639"/>
            <a:ext cx="2762250" cy="37890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848597-8DF3-49DC-8431-4EEA45F93946}"/>
              </a:ext>
            </a:extLst>
          </p:cNvPr>
          <p:cNvSpPr txBox="1"/>
          <p:nvPr/>
        </p:nvSpPr>
        <p:spPr>
          <a:xfrm>
            <a:off x="6625501" y="2227375"/>
            <a:ext cx="4184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[STEP4] </a:t>
            </a:r>
            <a:r>
              <a:rPr lang="en-US" altLang="ko-KR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Screeplot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참고해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주성분 선택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0D08CDA-ED9C-4E36-9DB5-45D0EF1AE3BE}"/>
              </a:ext>
            </a:extLst>
          </p:cNvPr>
          <p:cNvCxnSpPr/>
          <p:nvPr/>
        </p:nvCxnSpPr>
        <p:spPr>
          <a:xfrm>
            <a:off x="5904089" y="2227375"/>
            <a:ext cx="0" cy="43314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F9E4D-22B9-4344-B4F9-DA88897C479B}"/>
              </a:ext>
            </a:extLst>
          </p:cNvPr>
          <p:cNvSpPr txBox="1"/>
          <p:nvPr/>
        </p:nvSpPr>
        <p:spPr>
          <a:xfrm>
            <a:off x="838202" y="1558245"/>
            <a:ext cx="52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[STEP5] </a:t>
            </a:r>
            <a:r>
              <a:rPr lang="en-US" altLang="ko-KR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prcomp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이용해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Biplot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그림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-Scale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옵션을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표준화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endParaRPr lang="ko-KR" altLang="en-US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4F18D2-9F7D-411E-9921-D269770B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5" y="2260342"/>
            <a:ext cx="4674461" cy="3699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02CA1-8889-4F3E-BE4C-82C7516619AC}"/>
              </a:ext>
            </a:extLst>
          </p:cNvPr>
          <p:cNvSpPr txBox="1"/>
          <p:nvPr/>
        </p:nvSpPr>
        <p:spPr>
          <a:xfrm>
            <a:off x="5646146" y="2416604"/>
            <a:ext cx="6767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＊규모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설명력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76% 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기업체수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사업체수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투자액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매출액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부가가치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＊성장률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=&gt;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설명력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12%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자산 증가율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매출액 증가율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638AB-4AE6-4476-99B8-F8A51223D033}"/>
              </a:ext>
            </a:extLst>
          </p:cNvPr>
          <p:cNvSpPr txBox="1"/>
          <p:nvPr/>
        </p:nvSpPr>
        <p:spPr>
          <a:xfrm>
            <a:off x="5424892" y="4882628"/>
            <a:ext cx="676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한국에서 규모가 가장 큰 제조업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          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코로나에 의해 영향을 많이 받지 않았을까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32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C2773-8478-4B49-83A6-594CEFE513BF}"/>
              </a:ext>
            </a:extLst>
          </p:cNvPr>
          <p:cNvSpPr txBox="1"/>
          <p:nvPr/>
        </p:nvSpPr>
        <p:spPr>
          <a:xfrm>
            <a:off x="304800" y="159305"/>
            <a:ext cx="8115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ctr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III. Analysis and Interpretations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3974AC-AF6D-4649-BC97-A14578C97580}"/>
              </a:ext>
            </a:extLst>
          </p:cNvPr>
          <p:cNvSpPr/>
          <p:nvPr/>
        </p:nvSpPr>
        <p:spPr>
          <a:xfrm flipH="1" flipV="1">
            <a:off x="304800" y="867191"/>
            <a:ext cx="8115300" cy="66259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59C0B-9886-4274-A5A0-EDB5D7C2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1" y="1364277"/>
            <a:ext cx="2639091" cy="610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73DBB-AF11-4CC0-B37B-6D258EFEDFF5}"/>
              </a:ext>
            </a:extLst>
          </p:cNvPr>
          <p:cNvSpPr txBox="1"/>
          <p:nvPr/>
        </p:nvSpPr>
        <p:spPr>
          <a:xfrm>
            <a:off x="3025422" y="1453506"/>
            <a:ext cx="73716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중분류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 산업 특징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(2018)</a:t>
            </a:r>
          </a:p>
          <a:p>
            <a:r>
              <a:rPr lang="ko-KR" altLang="en-US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</a:t>
            </a:r>
            <a:endParaRPr lang="en-US" altLang="ko-KR" sz="1300" b="0" i="0" dirty="0">
              <a:solidFill>
                <a:srgbClr val="40404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300" dirty="0">
                <a:solidFill>
                  <a:srgbClr val="40404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</a:t>
            </a:r>
            <a:r>
              <a:rPr lang="ko-KR" altLang="en-US" sz="1300" b="0" i="0" dirty="0" err="1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대분류중</a:t>
            </a:r>
            <a:r>
              <a:rPr lang="ko-KR" altLang="en-US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광업과</a:t>
            </a:r>
            <a:r>
              <a:rPr lang="en-US" altLang="ko-KR" sz="1300" dirty="0">
                <a:solidFill>
                  <a:srgbClr val="40404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300" dirty="0">
                <a:solidFill>
                  <a:srgbClr val="40404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제조업에 해당하는 </a:t>
            </a:r>
            <a:r>
              <a:rPr lang="en-US" altLang="ko-KR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이상 사업체 전수조사 </a:t>
            </a:r>
            <a:r>
              <a:rPr lang="en-US" altLang="ko-KR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75</a:t>
            </a:r>
            <a:r>
              <a:rPr lang="ko-KR" altLang="en-US" sz="1300" b="0" i="0" dirty="0">
                <a:solidFill>
                  <a:srgbClr val="40404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천개</a:t>
            </a:r>
            <a:endParaRPr lang="ko-KR" altLang="en-US" sz="13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420DC-F51B-48AC-B5E4-7C1875F34B46}"/>
              </a:ext>
            </a:extLst>
          </p:cNvPr>
          <p:cNvSpPr txBox="1"/>
          <p:nvPr/>
        </p:nvSpPr>
        <p:spPr>
          <a:xfrm>
            <a:off x="697753" y="2677659"/>
            <a:ext cx="6342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[STEP1]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천개 데이터의 중분류별 분류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사업코드로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A~Y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25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중분류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A5D9A7-D547-41E2-8ECC-4364D886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80" y="3583937"/>
            <a:ext cx="3152775" cy="930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7D409-8B4C-4753-B0FF-6A7BA2B58D8A}"/>
              </a:ext>
            </a:extLst>
          </p:cNvPr>
          <p:cNvSpPr txBox="1"/>
          <p:nvPr/>
        </p:nvSpPr>
        <p:spPr>
          <a:xfrm>
            <a:off x="584863" y="4870475"/>
            <a:ext cx="53192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[STEP2]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선택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ko-KR" altLang="en-US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결측치가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많이 없고 산업지표로 사용 가능한 변수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중에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종사자수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출하액 및 수입액 합계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생산액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부가가치액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29883-C0FF-4D5F-AD58-04B2E54ACF67}"/>
              </a:ext>
            </a:extLst>
          </p:cNvPr>
          <p:cNvSpPr txBox="1"/>
          <p:nvPr/>
        </p:nvSpPr>
        <p:spPr>
          <a:xfrm>
            <a:off x="6638233" y="3097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25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 중분류 산업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4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개의 산업지표 변수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FAA40-8678-4A83-9955-15EBCCFF3D4B}"/>
              </a:ext>
            </a:extLst>
          </p:cNvPr>
          <p:cNvSpPr txBox="1"/>
          <p:nvPr/>
        </p:nvSpPr>
        <p:spPr>
          <a:xfrm>
            <a:off x="6571213" y="4049133"/>
            <a:ext cx="58159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[STEP3] “</a:t>
            </a:r>
            <a:r>
              <a:rPr lang="en-US" altLang="ko-KR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gplots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 packages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heatmap.2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이용해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Clustering Heatmap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실시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-Scale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옵션을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표준화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159B34-0153-46C8-B3D7-6A4679C3AAAE}"/>
              </a:ext>
            </a:extLst>
          </p:cNvPr>
          <p:cNvCxnSpPr>
            <a:cxnSpLocks/>
          </p:cNvCxnSpPr>
          <p:nvPr/>
        </p:nvCxnSpPr>
        <p:spPr>
          <a:xfrm>
            <a:off x="5904089" y="2227375"/>
            <a:ext cx="0" cy="43314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591D1E9-D74C-4497-B537-FCC9AED9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54" y="5077897"/>
            <a:ext cx="3705224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925</Words>
  <Application>Microsoft Office PowerPoint</Application>
  <PresentationFormat>와이드스크린</PresentationFormat>
  <Paragraphs>138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경기천년바탕 Regular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EunJu</dc:creator>
  <cp:lastModifiedBy>Lee EunJu</cp:lastModifiedBy>
  <cp:revision>42</cp:revision>
  <dcterms:created xsi:type="dcterms:W3CDTF">2020-10-26T11:14:09Z</dcterms:created>
  <dcterms:modified xsi:type="dcterms:W3CDTF">2020-10-29T06:58:37Z</dcterms:modified>
</cp:coreProperties>
</file>